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9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0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1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95.xml" ContentType="application/vnd.openxmlformats-officedocument.presentationml.tags+xml"/>
  <Override PartName="/ppt/notesSlides/notesSlide24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5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6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27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31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32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33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34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35.xml" ContentType="application/vnd.openxmlformats-officedocument.presentationml.notesSlide+xml"/>
  <Override PartName="/ppt/tags/tag148.xml" ContentType="application/vnd.openxmlformats-officedocument.presentationml.tags+xml"/>
  <Override PartName="/ppt/notesSlides/notesSlide36.xml" ContentType="application/vnd.openxmlformats-officedocument.presentationml.notesSlide+xml"/>
  <Override PartName="/ppt/tags/tag149.xml" ContentType="application/vnd.openxmlformats-officedocument.presentationml.tags+xml"/>
  <Override PartName="/ppt/notesSlides/notesSlide37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38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54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55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56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84"/>
  </p:notesMasterIdLst>
  <p:handoutMasterIdLst>
    <p:handoutMasterId r:id="rId85"/>
  </p:handoutMasterIdLst>
  <p:sldIdLst>
    <p:sldId id="257" r:id="rId2"/>
    <p:sldId id="496" r:id="rId3"/>
    <p:sldId id="497" r:id="rId4"/>
    <p:sldId id="498" r:id="rId5"/>
    <p:sldId id="499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74" r:id="rId29"/>
    <p:sldId id="475" r:id="rId30"/>
    <p:sldId id="476" r:id="rId31"/>
    <p:sldId id="417" r:id="rId32"/>
    <p:sldId id="418" r:id="rId33"/>
    <p:sldId id="419" r:id="rId34"/>
    <p:sldId id="420" r:id="rId35"/>
    <p:sldId id="421" r:id="rId36"/>
    <p:sldId id="422" r:id="rId37"/>
    <p:sldId id="470" r:id="rId38"/>
    <p:sldId id="477" r:id="rId39"/>
    <p:sldId id="478" r:id="rId40"/>
    <p:sldId id="494" r:id="rId41"/>
    <p:sldId id="425" r:id="rId42"/>
    <p:sldId id="426" r:id="rId43"/>
    <p:sldId id="427" r:id="rId44"/>
    <p:sldId id="429" r:id="rId45"/>
    <p:sldId id="430" r:id="rId46"/>
    <p:sldId id="434" r:id="rId47"/>
    <p:sldId id="435" r:id="rId48"/>
    <p:sldId id="436" r:id="rId49"/>
    <p:sldId id="437" r:id="rId50"/>
    <p:sldId id="438" r:id="rId51"/>
    <p:sldId id="439" r:id="rId52"/>
    <p:sldId id="440" r:id="rId53"/>
    <p:sldId id="441" r:id="rId54"/>
    <p:sldId id="442" r:id="rId55"/>
    <p:sldId id="443" r:id="rId56"/>
    <p:sldId id="444" r:id="rId57"/>
    <p:sldId id="493" r:id="rId58"/>
    <p:sldId id="445" r:id="rId59"/>
    <p:sldId id="446" r:id="rId60"/>
    <p:sldId id="447" r:id="rId61"/>
    <p:sldId id="448" r:id="rId62"/>
    <p:sldId id="449" r:id="rId63"/>
    <p:sldId id="450" r:id="rId64"/>
    <p:sldId id="451" r:id="rId65"/>
    <p:sldId id="453" r:id="rId66"/>
    <p:sldId id="454" r:id="rId67"/>
    <p:sldId id="479" r:id="rId68"/>
    <p:sldId id="480" r:id="rId69"/>
    <p:sldId id="481" r:id="rId70"/>
    <p:sldId id="482" r:id="rId71"/>
    <p:sldId id="483" r:id="rId72"/>
    <p:sldId id="484" r:id="rId73"/>
    <p:sldId id="485" r:id="rId74"/>
    <p:sldId id="486" r:id="rId75"/>
    <p:sldId id="495" r:id="rId76"/>
    <p:sldId id="463" r:id="rId77"/>
    <p:sldId id="464" r:id="rId78"/>
    <p:sldId id="465" r:id="rId79"/>
    <p:sldId id="501" r:id="rId80"/>
    <p:sldId id="500" r:id="rId81"/>
    <p:sldId id="490" r:id="rId82"/>
    <p:sldId id="491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81382" autoAdjust="0"/>
  </p:normalViewPr>
  <p:slideViewPr>
    <p:cSldViewPr>
      <p:cViewPr varScale="1">
        <p:scale>
          <a:sx n="77" d="100"/>
          <a:sy n="77" d="100"/>
        </p:scale>
        <p:origin x="759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F6FFE-CE60-464B-B5A8-F4A89893457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F6FBC-69DF-2F43-85DE-5A6C0C7B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92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4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78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63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85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E.g. logic statements:</a:t>
            </a:r>
          </a:p>
          <a:p>
            <a:r>
              <a:rPr lang="en-US" dirty="0" smtClean="0"/>
              <a:t>“Jane will only go to the cinema tonight if a good film is on AND she has enough</a:t>
            </a:r>
            <a:r>
              <a:rPr lang="en-US" baseline="0" dirty="0" smtClean="0"/>
              <a:t> </a:t>
            </a:r>
            <a:r>
              <a:rPr lang="en-US" dirty="0" smtClean="0"/>
              <a:t>money.”</a:t>
            </a:r>
          </a:p>
          <a:p>
            <a:r>
              <a:rPr lang="en-US" dirty="0" smtClean="0"/>
              <a:t>“Stuart will only go to the birthday party on Sunday if Katie OR </a:t>
            </a:r>
            <a:r>
              <a:rPr lang="en-US" dirty="0" err="1" smtClean="0"/>
              <a:t>Sujit</a:t>
            </a:r>
            <a:r>
              <a:rPr lang="en-US" baseline="0" dirty="0" smtClean="0"/>
              <a:t> </a:t>
            </a:r>
            <a:r>
              <a:rPr lang="en-US" dirty="0" smtClean="0"/>
              <a:t>is going too.”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21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takeway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at end of a block.  Possibly build on takeaways throughout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01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</a:t>
            </a:r>
            <a:r>
              <a:rPr lang="en-US" smtClean="0"/>
              <a:t>state what they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40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state what they do</a:t>
            </a:r>
          </a:p>
          <a:p>
            <a:endParaRPr lang="en-US" dirty="0" smtClean="0"/>
          </a:p>
          <a:p>
            <a:r>
              <a:rPr lang="en-US" dirty="0" smtClean="0"/>
              <a:t>Did you know? Logic gates allow the computer to do things such as add, divide, multiply, do simple yes and no reasoning in certain situations along with other things.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06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state what they do</a:t>
            </a:r>
          </a:p>
          <a:p>
            <a:endParaRPr lang="en-US" dirty="0" smtClean="0"/>
          </a:p>
          <a:p>
            <a:r>
              <a:rPr lang="en-US" dirty="0" smtClean="0"/>
              <a:t>Did you know? Logic gates allow the computer to do things such as add, divide, multiply, do simple yes and no reasoning in certain situations along with other things.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72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</a:t>
            </a:r>
            <a:r>
              <a:rPr lang="en-US" baseline="0" dirty="0" smtClean="0"/>
              <a:t> out table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Put, NOT, AND, OR labels in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09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</a:t>
            </a:r>
            <a:r>
              <a:rPr lang="en-US" baseline="0" dirty="0" smtClean="0"/>
              <a:t> out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47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my laptop work?  How does my phone work?  What is the underlying principles</a:t>
            </a:r>
            <a:r>
              <a:rPr lang="en-US" baseline="0" dirty="0" smtClean="0"/>
              <a:t> and design for these electronics?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04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</a:t>
            </a:r>
            <a:r>
              <a:rPr lang="en-US" baseline="0" dirty="0" smtClean="0"/>
              <a:t> out table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Remove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47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</a:t>
            </a:r>
            <a:r>
              <a:rPr lang="en-US" baseline="0" dirty="0" smtClean="0"/>
              <a:t> out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14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</a:t>
            </a:r>
            <a:r>
              <a:rPr lang="en-US" baseline="0" dirty="0" smtClean="0"/>
              <a:t> out table</a:t>
            </a:r>
          </a:p>
          <a:p>
            <a:r>
              <a:rPr lang="en-US" baseline="0" dirty="0" smtClean="0"/>
              <a:t>Ask rows in audience to fill in different rows of </a:t>
            </a:r>
            <a:r>
              <a:rPr lang="en-US" baseline="0" dirty="0" err="1" smtClean="0"/>
              <a:t>tabel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72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206" indent="-233206">
              <a:buAutoNum type="arabicParenR"/>
            </a:pPr>
            <a:r>
              <a:rPr lang="en-US" dirty="0" smtClean="0"/>
              <a:t>Can get logic circuit from truth table</a:t>
            </a:r>
          </a:p>
          <a:p>
            <a:pPr marL="233206" indent="-233206">
              <a:buAutoNum type="arabicParenR"/>
            </a:pPr>
            <a:r>
              <a:rPr lang="en-US" dirty="0" smtClean="0"/>
              <a:t>Minimize</a:t>
            </a:r>
            <a:r>
              <a:rPr lang="en-US" baseline="0" dirty="0" smtClean="0"/>
              <a:t> logic circuit through algebraic reductions or </a:t>
            </a:r>
            <a:r>
              <a:rPr lang="en-US" baseline="0" dirty="0" err="1" smtClean="0"/>
              <a:t>Karnaugh</a:t>
            </a:r>
            <a:r>
              <a:rPr lang="en-US" baseline="0" dirty="0" smtClean="0"/>
              <a:t>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32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861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390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07097" y="700341"/>
            <a:ext cx="4607386" cy="3489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236" tIns="44118" rIns="88236" bIns="44118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2620" y="4422131"/>
            <a:ext cx="5617871" cy="41974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Draw circuit</a:t>
            </a:r>
            <a:r>
              <a:rPr lang="en-US" baseline="0" dirty="0" smtClean="0">
                <a:latin typeface="Calibri" pitchFamily="34" charset="0"/>
              </a:rPr>
              <a:t> and go through out=true cases</a:t>
            </a:r>
          </a:p>
          <a:p>
            <a:r>
              <a:rPr lang="en-US" baseline="0" dirty="0" smtClean="0">
                <a:latin typeface="Calibri" pitchFamily="34" charset="0"/>
              </a:rPr>
              <a:t>Have not done cheaply yet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898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07097" y="700341"/>
            <a:ext cx="4607386" cy="3489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236" tIns="44118" rIns="88236" bIns="44118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2620" y="4422131"/>
            <a:ext cx="5617871" cy="41974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Show what out equals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198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07097" y="700341"/>
            <a:ext cx="4607386" cy="3489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236" tIns="44118" rIns="88236" bIns="44118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2620" y="4422131"/>
            <a:ext cx="5617871" cy="41974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Show what out equals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54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Apologize</a:t>
            </a:r>
            <a:r>
              <a:rPr lang="en-US" baseline="0" dirty="0" smtClean="0"/>
              <a:t> that there are three ways to represent the same logic equation</a:t>
            </a:r>
          </a:p>
          <a:p>
            <a:endParaRPr lang="en-US" dirty="0" smtClean="0"/>
          </a:p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</a:p>
          <a:p>
            <a:r>
              <a:rPr lang="en-US" baseline="0" dirty="0" smtClean="0"/>
              <a:t>AND is “product”</a:t>
            </a:r>
          </a:p>
          <a:p>
            <a:r>
              <a:rPr lang="en-US" baseline="0" dirty="0" smtClean="0"/>
              <a:t>OR is “sum”</a:t>
            </a:r>
          </a:p>
          <a:p>
            <a:r>
              <a:rPr lang="en-US" baseline="0" dirty="0" smtClean="0"/>
              <a:t>Read </a:t>
            </a:r>
            <a:r>
              <a:rPr lang="en-US" baseline="0" dirty="0" err="1" smtClean="0"/>
              <a:t>outloud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4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my laptop work?  How does my phone work?  What is the underlying principles</a:t>
            </a:r>
            <a:r>
              <a:rPr lang="en-US" baseline="0" dirty="0" smtClean="0"/>
              <a:t> and design for these electronics?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Galaxy note 3 picture: http://www.anandtech.com/show/6768/samsung-details-exynos-5-octa-architecture-power-at-isscc-13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914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Apologize</a:t>
            </a:r>
            <a:r>
              <a:rPr lang="en-US" baseline="0" dirty="0" smtClean="0"/>
              <a:t> that there are three ways to represent the same logic equation</a:t>
            </a:r>
          </a:p>
          <a:p>
            <a:endParaRPr lang="en-US" dirty="0" smtClean="0"/>
          </a:p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</a:p>
          <a:p>
            <a:r>
              <a:rPr lang="en-US" baseline="0" dirty="0" smtClean="0"/>
              <a:t>AND is “product”</a:t>
            </a:r>
          </a:p>
          <a:p>
            <a:r>
              <a:rPr lang="en-US" baseline="0" dirty="0" smtClean="0"/>
              <a:t>OR is “sum”</a:t>
            </a:r>
          </a:p>
          <a:p>
            <a:r>
              <a:rPr lang="en-US" baseline="0" dirty="0" smtClean="0"/>
              <a:t>Read </a:t>
            </a:r>
            <a:r>
              <a:rPr lang="en-US" baseline="0" dirty="0" err="1" smtClean="0"/>
              <a:t>outloud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883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620" y="4422135"/>
            <a:ext cx="5617871" cy="418817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Minimization activity</a:t>
            </a:r>
          </a:p>
          <a:p>
            <a:r>
              <a:rPr lang="en-US" dirty="0" smtClean="0"/>
              <a:t>Maybe use picture to go through</a:t>
            </a:r>
          </a:p>
          <a:p>
            <a:endParaRPr lang="en-US" dirty="0" smtClean="0"/>
          </a:p>
          <a:p>
            <a:r>
              <a:rPr lang="en-US" dirty="0" smtClean="0"/>
              <a:t>Complement a+</a:t>
            </a:r>
            <a:r>
              <a:rPr lang="en-US" dirty="0">
                <a:latin typeface="Calibri" pitchFamily="34" charset="0"/>
                <a:cs typeface="Arial" pitchFamily="34" charset="0"/>
              </a:rPr>
              <a:t>ā</a:t>
            </a:r>
            <a:r>
              <a:rPr lang="en-US" dirty="0" smtClean="0"/>
              <a:t>=1 and a</a:t>
            </a:r>
            <a:r>
              <a:rPr lang="en-US" dirty="0">
                <a:latin typeface="Calibri" pitchFamily="34" charset="0"/>
                <a:cs typeface="Arial" pitchFamily="34" charset="0"/>
              </a:rPr>
              <a:t>ā</a:t>
            </a:r>
            <a:r>
              <a:rPr lang="en-US" dirty="0" smtClean="0"/>
              <a:t>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162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620" y="4422135"/>
            <a:ext cx="5617871" cy="418817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Minimization activity</a:t>
            </a:r>
          </a:p>
          <a:p>
            <a:r>
              <a:rPr lang="en-US" dirty="0" smtClean="0"/>
              <a:t>Maybe use picture to go through</a:t>
            </a:r>
          </a:p>
          <a:p>
            <a:endParaRPr lang="en-US" dirty="0" smtClean="0"/>
          </a:p>
          <a:p>
            <a:r>
              <a:rPr lang="en-US" dirty="0" smtClean="0"/>
              <a:t>Complement a+</a:t>
            </a:r>
            <a:r>
              <a:rPr lang="en-US" dirty="0">
                <a:latin typeface="Calibri" pitchFamily="34" charset="0"/>
                <a:cs typeface="Arial" pitchFamily="34" charset="0"/>
              </a:rPr>
              <a:t>ā</a:t>
            </a:r>
            <a:r>
              <a:rPr lang="en-US" dirty="0" smtClean="0"/>
              <a:t>=1 and a</a:t>
            </a:r>
            <a:r>
              <a:rPr lang="en-US" dirty="0">
                <a:latin typeface="Calibri" pitchFamily="34" charset="0"/>
                <a:cs typeface="Arial" pitchFamily="34" charset="0"/>
              </a:rPr>
              <a:t>ā</a:t>
            </a:r>
            <a:r>
              <a:rPr lang="en-US" dirty="0" smtClean="0"/>
              <a:t>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680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02620" y="4422135"/>
                <a:ext cx="5617871" cy="4188171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 smtClean="0"/>
                  <a:t>Minimization activity</a:t>
                </a:r>
              </a:p>
              <a:p>
                <a:r>
                  <a:rPr lang="en-US" dirty="0" smtClean="0"/>
                  <a:t>Maybe use picture to go through</a:t>
                </a:r>
              </a:p>
              <a:p>
                <a:endParaRPr lang="en-US" dirty="0" smtClean="0"/>
              </a:p>
              <a:p>
                <a:pPr marL="0" lvl="1" defTabSz="932822"/>
                <a:r>
                  <a:rPr lang="en-US" dirty="0" smtClean="0"/>
                  <a:t>De</a:t>
                </a:r>
                <a:r>
                  <a:rPr lang="en-US" baseline="0" dirty="0" smtClean="0"/>
                  <a:t> Morgan’s Law: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∙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 dirty="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3300" dirty="0">
                  <a:latin typeface="Calibri" pitchFamily="34" charset="0"/>
                  <a:cs typeface="Arial" pitchFamily="34" charset="0"/>
                </a:endParaRPr>
              </a:p>
              <a:p>
                <a:pPr marL="0" lvl="1" defTabSz="932822"/>
                <a:endParaRPr lang="en-US" sz="3300" dirty="0">
                  <a:latin typeface="Calibri" pitchFamily="34" charset="0"/>
                  <a:cs typeface="Arial" pitchFamily="34" charset="0"/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31839" y="4560889"/>
                <a:ext cx="5851525" cy="4319587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 smtClean="0"/>
                  <a:t>Minimization activity</a:t>
                </a:r>
              </a:p>
              <a:p>
                <a:r>
                  <a:rPr lang="en-US" dirty="0" smtClean="0"/>
                  <a:t>Maybe use picture to go through</a:t>
                </a:r>
              </a:p>
              <a:p>
                <a:endParaRPr lang="en-US" dirty="0" smtClean="0"/>
              </a:p>
              <a:p>
                <a:pPr marL="0" lvl="1" defTabSz="966612"/>
                <a:r>
                  <a:rPr lang="en-US" dirty="0" smtClean="0"/>
                  <a:t>De</a:t>
                </a:r>
                <a:r>
                  <a:rPr lang="en-US" baseline="0" dirty="0" smtClean="0"/>
                  <a:t> Morgan’s Law: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((a+b))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=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a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∙ </a:t>
                </a:r>
                <a:r>
                  <a:rPr lang="en-US" sz="3400" i="0" dirty="0">
                    <a:latin typeface="Cambria Math"/>
                    <a:cs typeface="Arial" pitchFamily="34" charset="0"/>
                  </a:rPr>
                  <a:t>b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and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((a ∙b))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 =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a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+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b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 ̅</a:t>
                </a:r>
                <a:endParaRPr lang="en-US" sz="3400" dirty="0">
                  <a:latin typeface="Calibri" pitchFamily="34" charset="0"/>
                  <a:cs typeface="Arial" pitchFamily="34" charset="0"/>
                </a:endParaRPr>
              </a:p>
              <a:p>
                <a:pPr marL="0" lvl="1" defTabSz="966612"/>
                <a:endParaRPr lang="en-US" sz="3400" dirty="0">
                  <a:latin typeface="Calibri" pitchFamily="34" charset="0"/>
                  <a:cs typeface="Arial" pitchFamily="34" charset="0"/>
                </a:endParaRPr>
              </a:p>
              <a:p>
                <a:endParaRPr lang="en-US" dirty="0" smtClean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8542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02620" y="4422135"/>
                <a:ext cx="5617871" cy="4188171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 smtClean="0"/>
                  <a:t>Minimization activity</a:t>
                </a:r>
              </a:p>
              <a:p>
                <a:r>
                  <a:rPr lang="en-US" dirty="0" smtClean="0"/>
                  <a:t>Maybe use picture to go through</a:t>
                </a:r>
              </a:p>
              <a:p>
                <a:endParaRPr lang="en-US" dirty="0" smtClean="0"/>
              </a:p>
              <a:p>
                <a:pPr marL="0" lvl="1" defTabSz="932822"/>
                <a:r>
                  <a:rPr lang="en-US" dirty="0" smtClean="0"/>
                  <a:t>De</a:t>
                </a:r>
                <a:r>
                  <a:rPr lang="en-US" baseline="0" dirty="0" smtClean="0"/>
                  <a:t> Morgan’s Law: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∙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 dirty="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3300" dirty="0">
                  <a:latin typeface="Calibri" pitchFamily="34" charset="0"/>
                  <a:cs typeface="Arial" pitchFamily="34" charset="0"/>
                </a:endParaRPr>
              </a:p>
              <a:p>
                <a:pPr marL="0" lvl="1" defTabSz="932822"/>
                <a:endParaRPr lang="en-US" sz="3300" dirty="0">
                  <a:latin typeface="Calibri" pitchFamily="34" charset="0"/>
                  <a:cs typeface="Arial" pitchFamily="34" charset="0"/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31839" y="4560889"/>
                <a:ext cx="5851525" cy="4319587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 smtClean="0"/>
                  <a:t>Minimization activity</a:t>
                </a:r>
              </a:p>
              <a:p>
                <a:r>
                  <a:rPr lang="en-US" dirty="0" smtClean="0"/>
                  <a:t>Maybe use picture to go through</a:t>
                </a:r>
              </a:p>
              <a:p>
                <a:endParaRPr lang="en-US" dirty="0" smtClean="0"/>
              </a:p>
              <a:p>
                <a:pPr marL="0" lvl="1" defTabSz="966612"/>
                <a:r>
                  <a:rPr lang="en-US" dirty="0" smtClean="0"/>
                  <a:t>De</a:t>
                </a:r>
                <a:r>
                  <a:rPr lang="en-US" baseline="0" dirty="0" smtClean="0"/>
                  <a:t> Morgan’s Law: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((a+b))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=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a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∙ </a:t>
                </a:r>
                <a:r>
                  <a:rPr lang="en-US" sz="3400" i="0" dirty="0">
                    <a:latin typeface="Cambria Math"/>
                    <a:cs typeface="Arial" pitchFamily="34" charset="0"/>
                  </a:rPr>
                  <a:t>b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and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((a ∙b))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 =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a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+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b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 ̅</a:t>
                </a:r>
                <a:endParaRPr lang="en-US" sz="3400" dirty="0">
                  <a:latin typeface="Calibri" pitchFamily="34" charset="0"/>
                  <a:cs typeface="Arial" pitchFamily="34" charset="0"/>
                </a:endParaRPr>
              </a:p>
              <a:p>
                <a:pPr marL="0" lvl="1" defTabSz="966612"/>
                <a:endParaRPr lang="en-US" sz="3400" dirty="0">
                  <a:latin typeface="Calibri" pitchFamily="34" charset="0"/>
                  <a:cs typeface="Arial" pitchFamily="34" charset="0"/>
                </a:endParaRPr>
              </a:p>
              <a:p>
                <a:endParaRPr lang="en-US" dirty="0" smtClean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2978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620" y="4422135"/>
            <a:ext cx="5617871" cy="418817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Minimization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630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620" y="4422135"/>
            <a:ext cx="5617871" cy="4188171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200" dirty="0" smtClean="0"/>
              <a:t>Before: 2 OR gates, 1 AND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200" dirty="0" smtClean="0"/>
              <a:t>After: 1 OR gate, 1 AND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153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620" y="4422135"/>
            <a:ext cx="5617871" cy="4188171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200" dirty="0" smtClean="0"/>
              <a:t>Before: 2 OR gates, 1 AND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200" dirty="0" smtClean="0"/>
              <a:t>After: 1 OR gate, 1 AND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642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620" y="4422135"/>
            <a:ext cx="5617871" cy="41881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a+b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</a:t>
            </a: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aa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ab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 + ac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 + a(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a(1 + 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))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539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620" y="4422135"/>
            <a:ext cx="5617871" cy="41881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a+b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</a:t>
            </a: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aa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ab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 + ac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 + a(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a(1 + 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))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644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my laptop work?  How does my phone work?  What is the underlying principles</a:t>
            </a:r>
            <a:r>
              <a:rPr lang="en-US" baseline="0" dirty="0" smtClean="0"/>
              <a:t> and design for these electronics?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Galaxy note </a:t>
            </a:r>
            <a:r>
              <a:rPr lang="en-US" baseline="0" smtClean="0"/>
              <a:t>3 picture: http://www.anandtech.com/show/6768/samsung-details-exynos-5-octa-architecture-power-at-isscc-13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211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takeway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at end of a block.  Possibly build on takeaways throughout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259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331" y="4422132"/>
            <a:ext cx="5145397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228" tIns="46116" rIns="92228" bIns="461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630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331" y="4422132"/>
            <a:ext cx="5145397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8" tIns="46116" rIns="92228" bIns="46116"/>
          <a:lstStyle/>
          <a:p>
            <a:r>
              <a:rPr lang="en-US" dirty="0" smtClean="0"/>
              <a:t>What is the truth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705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331" y="4422132"/>
            <a:ext cx="5145397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8" tIns="46116" rIns="92228" bIns="461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589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331" y="4422132"/>
            <a:ext cx="5145397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8" tIns="46116" rIns="92228" bIns="461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686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331" y="4422132"/>
            <a:ext cx="5145397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8" tIns="46116" rIns="92228" bIns="461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084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331" y="4422132"/>
            <a:ext cx="5145397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8" tIns="46116" rIns="92228" bIns="461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073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takeway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at end of a block.  Possibly build on takeaways throughout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394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6138" cy="34909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621" y="4422132"/>
            <a:ext cx="5617871" cy="41881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272" tIns="46636" rIns="93272" bIns="4663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214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2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my laptop work?  How does my phone work?  What is the underlying principles</a:t>
            </a:r>
            <a:r>
              <a:rPr lang="en-US" baseline="0" dirty="0" smtClean="0"/>
              <a:t> and design for these electronics?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Galaxy note </a:t>
            </a:r>
            <a:r>
              <a:rPr lang="en-US" baseline="0" smtClean="0"/>
              <a:t>3 picture: http://www.anandtech.com/show/6768/samsung-details-exynos-5-octa-architecture-power-at-isscc-13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635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Everything that we have shown them can be constructed in silicon.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106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Negative charge on the gate generates an electric field that creates a positively-charged</a:t>
            </a:r>
            <a:r>
              <a:rPr lang="en-US" baseline="0" dirty="0" smtClean="0"/>
              <a:t> path between the source and the drain.</a:t>
            </a:r>
          </a:p>
          <a:p>
            <a:endParaRPr lang="en-US" baseline="0" dirty="0" smtClean="0"/>
          </a:p>
          <a:p>
            <a:r>
              <a:rPr lang="en-US" dirty="0" smtClean="0"/>
              <a:t>Transistors made from semiconductor materials:</a:t>
            </a:r>
          </a:p>
          <a:p>
            <a:r>
              <a:rPr lang="en-US" dirty="0" smtClean="0"/>
              <a:t>MOSFET – Metal Oxide Semiconductor Field Effect Transistor</a:t>
            </a:r>
          </a:p>
          <a:p>
            <a:r>
              <a:rPr lang="en-US" dirty="0" smtClean="0"/>
              <a:t>NMOS, PMOS – Negative MOS and Positive MOS</a:t>
            </a:r>
          </a:p>
          <a:p>
            <a:r>
              <a:rPr lang="en-US" dirty="0" smtClean="0"/>
              <a:t>CMOS – complementary MOS made from PMOS and NMOS transistors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6B88-A72C-42F1-BA97-C683E611E2AE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005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</p:spPr>
        <p:txBody>
          <a:bodyPr lIns="86493" tIns="43247" rIns="86493" bIns="43247"/>
          <a:lstStyle/>
          <a:p>
            <a:fld id="{11726B24-F3A5-43FE-8761-1A9F40975B34}" type="slidenum">
              <a:rPr lang="en-US">
                <a:ea typeface="ＭＳ Ｐゴシック" pitchFamily="1" charset="-128"/>
              </a:rPr>
              <a:pPr/>
              <a:t>69</a:t>
            </a:fld>
            <a:endParaRPr lang="en-US">
              <a:ea typeface="ＭＳ Ｐゴシック" pitchFamily="1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85964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52" y="8685862"/>
            <a:ext cx="2971593" cy="456575"/>
          </a:xfrm>
          <a:prstGeom prst="rect">
            <a:avLst/>
          </a:prstGeom>
        </p:spPr>
        <p:txBody>
          <a:bodyPr lIns="89867" tIns="44934" rIns="89867" bIns="44934"/>
          <a:lstStyle/>
          <a:p>
            <a:fld id="{51EC6B88-A72C-42F1-BA97-C683E611E2AE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947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121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179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</a:t>
            </a:r>
            <a:r>
              <a:rPr lang="en-US" dirty="0" smtClean="0"/>
              <a:t>NAND gate:</a:t>
            </a:r>
          </a:p>
          <a:p>
            <a:pPr rtl="0" eaLnBrk="0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 out</a:t>
            </a:r>
          </a:p>
          <a:p>
            <a:pPr rtl="0" eaLnBrk="0" fontAlgn="base" latinLnBrk="0" hangingPunct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0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0" fontAlgn="base" latinLnBrk="0" hangingPunct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0" fontAlgn="base" latinLnBrk="0" hangingPunct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040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</a:t>
            </a:r>
            <a:r>
              <a:rPr lang="en-US" dirty="0" smtClean="0"/>
              <a:t>NAND gate:</a:t>
            </a:r>
          </a:p>
          <a:p>
            <a:pPr rtl="0" eaLnBrk="0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 out</a:t>
            </a:r>
          </a:p>
          <a:p>
            <a:pPr rtl="0" eaLnBrk="0" fontAlgn="base" latinLnBrk="0" hangingPunct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0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0" fontAlgn="base" latinLnBrk="0" hangingPunct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0" fontAlgn="base" latinLnBrk="0" hangingPunct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519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</a:t>
            </a:r>
            <a:r>
              <a:rPr lang="en-US" smtClean="0"/>
              <a:t>state what they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524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state what they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28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07097" y="700341"/>
            <a:ext cx="4607386" cy="3489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236" tIns="44118" rIns="88236" bIns="44118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2620" y="4422131"/>
            <a:ext cx="5617871" cy="41974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Pictures show the Bombe built by Alan Turing to break the enigma machine ciphers.</a:t>
            </a:r>
          </a:p>
          <a:p>
            <a:r>
              <a:rPr lang="en-US" dirty="0" smtClean="0">
                <a:latin typeface="Calibri" pitchFamily="34" charset="0"/>
              </a:rPr>
              <a:t>They were Fixed-Program Computers came before stored-program computers (general purpose)</a:t>
            </a:r>
          </a:p>
          <a:p>
            <a:r>
              <a:rPr lang="en-US" dirty="0" smtClean="0">
                <a:latin typeface="Calibri" pitchFamily="34" charset="0"/>
              </a:rPr>
              <a:t>The former required re-wiring (e.g. ENIAC took 3 weeks to “re-wire”).</a:t>
            </a: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639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331" y="4422132"/>
            <a:ext cx="5145397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8" tIns="46116" rIns="92228" bIns="461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7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1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59" tIns="47780" rIns="95559" bIns="47780"/>
          <a:lstStyle/>
          <a:p>
            <a:r>
              <a:rPr lang="en-US" dirty="0" smtClean="0"/>
              <a:t>John Bardeen</a:t>
            </a:r>
          </a:p>
          <a:p>
            <a:r>
              <a:rPr lang="en-US" dirty="0" smtClean="0"/>
              <a:t>Walter Brattain</a:t>
            </a:r>
          </a:p>
          <a:p>
            <a:r>
              <a:rPr lang="en-US" dirty="0" smtClean="0"/>
              <a:t>William</a:t>
            </a:r>
            <a:r>
              <a:rPr lang="en-US" baseline="0" dirty="0" smtClean="0"/>
              <a:t> Shockley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7462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1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59" tIns="47780" rIns="95559" bIns="47780"/>
          <a:lstStyle/>
          <a:p>
            <a:r>
              <a:rPr lang="en-US" dirty="0" smtClean="0"/>
              <a:t>John Bardeen</a:t>
            </a:r>
          </a:p>
          <a:p>
            <a:r>
              <a:rPr lang="en-US" dirty="0" smtClean="0"/>
              <a:t>Walter Brattain</a:t>
            </a:r>
          </a:p>
          <a:p>
            <a:r>
              <a:rPr lang="en-US" dirty="0" smtClean="0"/>
              <a:t>William</a:t>
            </a:r>
            <a:r>
              <a:rPr lang="en-US" baseline="0" dirty="0" smtClean="0"/>
              <a:t> Shockley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5222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3" y="4343704"/>
            <a:ext cx="5024438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8" tIns="45200" rIns="90398" bIns="4520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5670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3" y="4343704"/>
            <a:ext cx="5024438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8" tIns="45200" rIns="90398" bIns="4520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60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Truth Table: defines the output for all possible combinations of values for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93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950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46050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0"/>
            <a:ext cx="7772400" cy="609600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1011238"/>
            <a:ext cx="8283575" cy="5054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07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8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"/>
              </a:spcBef>
              <a:defRPr sz="3000"/>
            </a:lvl1pPr>
            <a:lvl2pPr marL="742950" indent="-285750">
              <a:spcBef>
                <a:spcPts val="200"/>
              </a:spcBef>
              <a:buFont typeface="Wingdings" charset="2"/>
              <a:buChar char="§"/>
              <a:defRPr/>
            </a:lvl2pPr>
            <a:lvl3pPr>
              <a:spcBef>
                <a:spcPts val="200"/>
              </a:spcBef>
              <a:defRPr/>
            </a:lvl3pPr>
            <a:lvl4pPr marL="1600200" indent="-228600">
              <a:spcBef>
                <a:spcPts val="200"/>
              </a:spcBef>
              <a:buFont typeface="Wingdings" charset="2"/>
              <a:buChar char="§"/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AD0A56F-BD0F-4BDF-9912-D1E89E9626C0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438400"/>
            <a:ext cx="7772400" cy="1362075"/>
          </a:xfrm>
        </p:spPr>
        <p:txBody>
          <a:bodyPr anchor="t"/>
          <a:lstStyle>
            <a:lvl1pPr algn="l">
              <a:defRPr sz="4000" b="1" cap="none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500" y="3800475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8916"/>
            <a:ext cx="4038600" cy="5038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8916"/>
            <a:ext cx="4038600" cy="5038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933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9093"/>
            <a:ext cx="4040188" cy="4364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933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9093"/>
            <a:ext cx="4041775" cy="4364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7058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9992"/>
            <a:ext cx="8229600" cy="5034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328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AD0A56F-BD0F-4BDF-9912-D1E89E9626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4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2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200"/>
        </a:spcBef>
        <a:buSzPct val="80000"/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2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2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2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3" Type="http://schemas.openxmlformats.org/officeDocument/2006/relationships/tags" Target="../tags/tag8.xml"/><Relationship Id="rId21" Type="http://schemas.openxmlformats.org/officeDocument/2006/relationships/tags" Target="../tags/tag26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notesSlide" Target="../notesSlides/notesSlide18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notesSlide" Target="../notesSlides/notesSlide19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21" Type="http://schemas.openxmlformats.org/officeDocument/2006/relationships/notesSlide" Target="../notesSlides/notesSlide21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3" Type="http://schemas.openxmlformats.org/officeDocument/2006/relationships/tags" Target="../tags/tag78.xml"/><Relationship Id="rId21" Type="http://schemas.openxmlformats.org/officeDocument/2006/relationships/notesSlide" Target="../notesSlides/notesSlide22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10" Type="http://schemas.openxmlformats.org/officeDocument/2006/relationships/tags" Target="../tags/tag110.xml"/><Relationship Id="rId19" Type="http://schemas.openxmlformats.org/officeDocument/2006/relationships/notesSlide" Target="../notesSlides/notesSlide27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3" Type="http://schemas.openxmlformats.org/officeDocument/2006/relationships/tags" Target="../tags/tag120.xml"/><Relationship Id="rId21" Type="http://schemas.openxmlformats.org/officeDocument/2006/relationships/tags" Target="../tags/tag121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notesSlide" Target="../notesSlides/notesSlide28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10" Type="http://schemas.openxmlformats.org/officeDocument/2006/relationships/tags" Target="../tags/tag12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4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image" Target="../media/image12.png"/><Relationship Id="rId5" Type="http://schemas.openxmlformats.org/officeDocument/2006/relationships/tags" Target="../tags/tag141.xml"/><Relationship Id="rId4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3" Type="http://schemas.openxmlformats.org/officeDocument/2006/relationships/tags" Target="../tags/tag145.xml"/><Relationship Id="rId7" Type="http://schemas.openxmlformats.org/officeDocument/2006/relationships/image" Target="../media/image12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3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emf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8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9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7" Type="http://schemas.openxmlformats.org/officeDocument/2006/relationships/notesSlide" Target="../notesSlides/notesSlide39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8.xml"/><Relationship Id="rId4" Type="http://schemas.openxmlformats.org/officeDocument/2006/relationships/tags" Target="../tags/tag15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crBqCFLHIY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jpeg"/><Relationship Id="rId5" Type="http://schemas.openxmlformats.org/officeDocument/2006/relationships/tags" Target="../tags/tag5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3" Type="http://schemas.openxmlformats.org/officeDocument/2006/relationships/tags" Target="../tags/tag163.xml"/><Relationship Id="rId21" Type="http://schemas.openxmlformats.org/officeDocument/2006/relationships/tags" Target="../tags/tag181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notesSlide" Target="../notesSlides/notesSlide54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slideLayout" Target="../slideLayouts/slideLayout13.xml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tags" Target="../tags/tag182.xml"/></Relationships>
</file>

<file path=ppt/slides/_rels/slide73.xml.rels><?xml version="1.0" encoding="UTF-8" standalone="yes"?>
<Relationships xmlns="http://schemas.openxmlformats.org/package/2006/relationships"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26" Type="http://schemas.openxmlformats.org/officeDocument/2006/relationships/tags" Target="../tags/tag208.xml"/><Relationship Id="rId39" Type="http://schemas.openxmlformats.org/officeDocument/2006/relationships/notesSlide" Target="../notesSlides/notesSlide55.xml"/><Relationship Id="rId21" Type="http://schemas.openxmlformats.org/officeDocument/2006/relationships/tags" Target="../tags/tag203.xml"/><Relationship Id="rId34" Type="http://schemas.openxmlformats.org/officeDocument/2006/relationships/tags" Target="../tags/tag216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tags" Target="../tags/tag207.xml"/><Relationship Id="rId33" Type="http://schemas.openxmlformats.org/officeDocument/2006/relationships/tags" Target="../tags/tag215.xml"/><Relationship Id="rId38" Type="http://schemas.openxmlformats.org/officeDocument/2006/relationships/slideLayout" Target="../slideLayouts/slideLayout14.xml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tags" Target="../tags/tag202.xml"/><Relationship Id="rId29" Type="http://schemas.openxmlformats.org/officeDocument/2006/relationships/tags" Target="../tags/tag211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tags" Target="../tags/tag206.xml"/><Relationship Id="rId32" Type="http://schemas.openxmlformats.org/officeDocument/2006/relationships/tags" Target="../tags/tag214.xml"/><Relationship Id="rId37" Type="http://schemas.openxmlformats.org/officeDocument/2006/relationships/tags" Target="../tags/tag219.xml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tags" Target="../tags/tag205.xml"/><Relationship Id="rId28" Type="http://schemas.openxmlformats.org/officeDocument/2006/relationships/tags" Target="../tags/tag210.xml"/><Relationship Id="rId36" Type="http://schemas.openxmlformats.org/officeDocument/2006/relationships/tags" Target="../tags/tag218.xml"/><Relationship Id="rId10" Type="http://schemas.openxmlformats.org/officeDocument/2006/relationships/tags" Target="../tags/tag192.xml"/><Relationship Id="rId19" Type="http://schemas.openxmlformats.org/officeDocument/2006/relationships/tags" Target="../tags/tag201.xml"/><Relationship Id="rId31" Type="http://schemas.openxmlformats.org/officeDocument/2006/relationships/tags" Target="../tags/tag213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tags" Target="../tags/tag204.xml"/><Relationship Id="rId27" Type="http://schemas.openxmlformats.org/officeDocument/2006/relationships/tags" Target="../tags/tag209.xml"/><Relationship Id="rId30" Type="http://schemas.openxmlformats.org/officeDocument/2006/relationships/tags" Target="../tags/tag212.xml"/><Relationship Id="rId35" Type="http://schemas.openxmlformats.org/officeDocument/2006/relationships/tags" Target="../tags/tag217.xml"/><Relationship Id="rId8" Type="http://schemas.openxmlformats.org/officeDocument/2006/relationships/tags" Target="../tags/tag190.xml"/><Relationship Id="rId3" Type="http://schemas.openxmlformats.org/officeDocument/2006/relationships/tags" Target="../tags/tag185.xml"/></Relationships>
</file>

<file path=ppt/slides/_rels/slide74.xml.rels><?xml version="1.0" encoding="UTF-8" standalone="yes"?>
<Relationships xmlns="http://schemas.openxmlformats.org/package/2006/relationships"><Relationship Id="rId13" Type="http://schemas.openxmlformats.org/officeDocument/2006/relationships/tags" Target="../tags/tag232.xml"/><Relationship Id="rId18" Type="http://schemas.openxmlformats.org/officeDocument/2006/relationships/tags" Target="../tags/tag237.xml"/><Relationship Id="rId26" Type="http://schemas.openxmlformats.org/officeDocument/2006/relationships/tags" Target="../tags/tag245.xml"/><Relationship Id="rId39" Type="http://schemas.openxmlformats.org/officeDocument/2006/relationships/tags" Target="../tags/tag258.xml"/><Relationship Id="rId21" Type="http://schemas.openxmlformats.org/officeDocument/2006/relationships/tags" Target="../tags/tag240.xml"/><Relationship Id="rId34" Type="http://schemas.openxmlformats.org/officeDocument/2006/relationships/tags" Target="../tags/tag253.xml"/><Relationship Id="rId42" Type="http://schemas.openxmlformats.org/officeDocument/2006/relationships/notesSlide" Target="../notesSlides/notesSlide56.xml"/><Relationship Id="rId7" Type="http://schemas.openxmlformats.org/officeDocument/2006/relationships/tags" Target="../tags/tag226.xml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0" Type="http://schemas.openxmlformats.org/officeDocument/2006/relationships/tags" Target="../tags/tag239.xml"/><Relationship Id="rId29" Type="http://schemas.openxmlformats.org/officeDocument/2006/relationships/tags" Target="../tags/tag248.xml"/><Relationship Id="rId41" Type="http://schemas.openxmlformats.org/officeDocument/2006/relationships/slideLayout" Target="../slideLayouts/slideLayout13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24" Type="http://schemas.openxmlformats.org/officeDocument/2006/relationships/tags" Target="../tags/tag243.xml"/><Relationship Id="rId32" Type="http://schemas.openxmlformats.org/officeDocument/2006/relationships/tags" Target="../tags/tag251.xml"/><Relationship Id="rId37" Type="http://schemas.openxmlformats.org/officeDocument/2006/relationships/tags" Target="../tags/tag256.xml"/><Relationship Id="rId40" Type="http://schemas.openxmlformats.org/officeDocument/2006/relationships/tags" Target="../tags/tag259.xml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23" Type="http://schemas.openxmlformats.org/officeDocument/2006/relationships/tags" Target="../tags/tag242.xml"/><Relationship Id="rId28" Type="http://schemas.openxmlformats.org/officeDocument/2006/relationships/tags" Target="../tags/tag247.xml"/><Relationship Id="rId36" Type="http://schemas.openxmlformats.org/officeDocument/2006/relationships/tags" Target="../tags/tag255.xml"/><Relationship Id="rId10" Type="http://schemas.openxmlformats.org/officeDocument/2006/relationships/tags" Target="../tags/tag229.xml"/><Relationship Id="rId19" Type="http://schemas.openxmlformats.org/officeDocument/2006/relationships/tags" Target="../tags/tag238.xml"/><Relationship Id="rId31" Type="http://schemas.openxmlformats.org/officeDocument/2006/relationships/tags" Target="../tags/tag250.xml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Relationship Id="rId22" Type="http://schemas.openxmlformats.org/officeDocument/2006/relationships/tags" Target="../tags/tag241.xml"/><Relationship Id="rId27" Type="http://schemas.openxmlformats.org/officeDocument/2006/relationships/tags" Target="../tags/tag246.xml"/><Relationship Id="rId30" Type="http://schemas.openxmlformats.org/officeDocument/2006/relationships/tags" Target="../tags/tag249.xml"/><Relationship Id="rId35" Type="http://schemas.openxmlformats.org/officeDocument/2006/relationships/tags" Target="../tags/tag254.xml"/><Relationship Id="rId8" Type="http://schemas.openxmlformats.org/officeDocument/2006/relationships/tags" Target="../tags/tag227.xml"/><Relationship Id="rId3" Type="http://schemas.openxmlformats.org/officeDocument/2006/relationships/tags" Target="../tags/tag222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5" Type="http://schemas.openxmlformats.org/officeDocument/2006/relationships/tags" Target="../tags/tag244.xml"/><Relationship Id="rId33" Type="http://schemas.openxmlformats.org/officeDocument/2006/relationships/tags" Target="../tags/tag252.xml"/><Relationship Id="rId38" Type="http://schemas.openxmlformats.org/officeDocument/2006/relationships/tags" Target="../tags/tag257.xml"/></Relationships>
</file>

<file path=ppt/slides/_rels/slide75.xml.rels><?xml version="1.0" encoding="UTF-8" standalone="yes"?>
<Relationships xmlns="http://schemas.openxmlformats.org/package/2006/relationships"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26" Type="http://schemas.openxmlformats.org/officeDocument/2006/relationships/tags" Target="../tags/tag285.xml"/><Relationship Id="rId39" Type="http://schemas.openxmlformats.org/officeDocument/2006/relationships/tags" Target="../tags/tag298.xml"/><Relationship Id="rId21" Type="http://schemas.openxmlformats.org/officeDocument/2006/relationships/tags" Target="../tags/tag280.xml"/><Relationship Id="rId34" Type="http://schemas.openxmlformats.org/officeDocument/2006/relationships/tags" Target="../tags/tag293.xml"/><Relationship Id="rId42" Type="http://schemas.openxmlformats.org/officeDocument/2006/relationships/notesSlide" Target="../notesSlides/notesSlide57.xml"/><Relationship Id="rId7" Type="http://schemas.openxmlformats.org/officeDocument/2006/relationships/tags" Target="../tags/tag266.xml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tags" Target="../tags/tag279.xml"/><Relationship Id="rId29" Type="http://schemas.openxmlformats.org/officeDocument/2006/relationships/tags" Target="../tags/tag288.xml"/><Relationship Id="rId41" Type="http://schemas.openxmlformats.org/officeDocument/2006/relationships/slideLayout" Target="../slideLayouts/slideLayout13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tags" Target="../tags/tag283.xml"/><Relationship Id="rId32" Type="http://schemas.openxmlformats.org/officeDocument/2006/relationships/tags" Target="../tags/tag291.xml"/><Relationship Id="rId37" Type="http://schemas.openxmlformats.org/officeDocument/2006/relationships/tags" Target="../tags/tag296.xml"/><Relationship Id="rId40" Type="http://schemas.openxmlformats.org/officeDocument/2006/relationships/tags" Target="../tags/tag299.xml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tags" Target="../tags/tag282.xml"/><Relationship Id="rId28" Type="http://schemas.openxmlformats.org/officeDocument/2006/relationships/tags" Target="../tags/tag287.xml"/><Relationship Id="rId36" Type="http://schemas.openxmlformats.org/officeDocument/2006/relationships/tags" Target="../tags/tag295.xml"/><Relationship Id="rId10" Type="http://schemas.openxmlformats.org/officeDocument/2006/relationships/tags" Target="../tags/tag269.xml"/><Relationship Id="rId19" Type="http://schemas.openxmlformats.org/officeDocument/2006/relationships/tags" Target="../tags/tag278.xml"/><Relationship Id="rId31" Type="http://schemas.openxmlformats.org/officeDocument/2006/relationships/tags" Target="../tags/tag290.xml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tags" Target="../tags/tag281.xml"/><Relationship Id="rId27" Type="http://schemas.openxmlformats.org/officeDocument/2006/relationships/tags" Target="../tags/tag286.xml"/><Relationship Id="rId30" Type="http://schemas.openxmlformats.org/officeDocument/2006/relationships/tags" Target="../tags/tag289.xml"/><Relationship Id="rId35" Type="http://schemas.openxmlformats.org/officeDocument/2006/relationships/tags" Target="../tags/tag294.xml"/><Relationship Id="rId8" Type="http://schemas.openxmlformats.org/officeDocument/2006/relationships/tags" Target="../tags/tag267.xml"/><Relationship Id="rId3" Type="http://schemas.openxmlformats.org/officeDocument/2006/relationships/tags" Target="../tags/tag262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5" Type="http://schemas.openxmlformats.org/officeDocument/2006/relationships/tags" Target="../tags/tag284.xml"/><Relationship Id="rId33" Type="http://schemas.openxmlformats.org/officeDocument/2006/relationships/tags" Target="../tags/tag292.xml"/><Relationship Id="rId38" Type="http://schemas.openxmlformats.org/officeDocument/2006/relationships/tags" Target="../tags/tag29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1.xml.rels><?xml version="1.0" encoding="UTF-8" standalone="yes"?>
<Relationships xmlns="http://schemas.openxmlformats.org/package/2006/relationships"><Relationship Id="rId13" Type="http://schemas.openxmlformats.org/officeDocument/2006/relationships/tags" Target="../tags/tag312.xml"/><Relationship Id="rId18" Type="http://schemas.openxmlformats.org/officeDocument/2006/relationships/tags" Target="../tags/tag317.xml"/><Relationship Id="rId26" Type="http://schemas.openxmlformats.org/officeDocument/2006/relationships/tags" Target="../tags/tag325.xml"/><Relationship Id="rId39" Type="http://schemas.openxmlformats.org/officeDocument/2006/relationships/tags" Target="../tags/tag338.xml"/><Relationship Id="rId21" Type="http://schemas.openxmlformats.org/officeDocument/2006/relationships/tags" Target="../tags/tag320.xml"/><Relationship Id="rId34" Type="http://schemas.openxmlformats.org/officeDocument/2006/relationships/tags" Target="../tags/tag333.xml"/><Relationship Id="rId42" Type="http://schemas.openxmlformats.org/officeDocument/2006/relationships/tags" Target="../tags/tag341.xml"/><Relationship Id="rId47" Type="http://schemas.openxmlformats.org/officeDocument/2006/relationships/tags" Target="../tags/tag346.xml"/><Relationship Id="rId50" Type="http://schemas.openxmlformats.org/officeDocument/2006/relationships/tags" Target="../tags/tag349.xml"/><Relationship Id="rId7" Type="http://schemas.openxmlformats.org/officeDocument/2006/relationships/tags" Target="../tags/tag306.xml"/><Relationship Id="rId2" Type="http://schemas.openxmlformats.org/officeDocument/2006/relationships/tags" Target="../tags/tag301.xml"/><Relationship Id="rId16" Type="http://schemas.openxmlformats.org/officeDocument/2006/relationships/tags" Target="../tags/tag315.xml"/><Relationship Id="rId29" Type="http://schemas.openxmlformats.org/officeDocument/2006/relationships/tags" Target="../tags/tag328.xml"/><Relationship Id="rId11" Type="http://schemas.openxmlformats.org/officeDocument/2006/relationships/tags" Target="../tags/tag310.xml"/><Relationship Id="rId24" Type="http://schemas.openxmlformats.org/officeDocument/2006/relationships/tags" Target="../tags/tag323.xml"/><Relationship Id="rId32" Type="http://schemas.openxmlformats.org/officeDocument/2006/relationships/tags" Target="../tags/tag331.xml"/><Relationship Id="rId37" Type="http://schemas.openxmlformats.org/officeDocument/2006/relationships/tags" Target="../tags/tag336.xml"/><Relationship Id="rId40" Type="http://schemas.openxmlformats.org/officeDocument/2006/relationships/tags" Target="../tags/tag339.xml"/><Relationship Id="rId45" Type="http://schemas.openxmlformats.org/officeDocument/2006/relationships/tags" Target="../tags/tag344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304.xml"/><Relationship Id="rId10" Type="http://schemas.openxmlformats.org/officeDocument/2006/relationships/tags" Target="../tags/tag309.xml"/><Relationship Id="rId19" Type="http://schemas.openxmlformats.org/officeDocument/2006/relationships/tags" Target="../tags/tag318.xml"/><Relationship Id="rId31" Type="http://schemas.openxmlformats.org/officeDocument/2006/relationships/tags" Target="../tags/tag330.xml"/><Relationship Id="rId44" Type="http://schemas.openxmlformats.org/officeDocument/2006/relationships/tags" Target="../tags/tag343.xml"/><Relationship Id="rId52" Type="http://schemas.openxmlformats.org/officeDocument/2006/relationships/tags" Target="../tags/tag351.xml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tags" Target="../tags/tag313.xml"/><Relationship Id="rId22" Type="http://schemas.openxmlformats.org/officeDocument/2006/relationships/tags" Target="../tags/tag321.xml"/><Relationship Id="rId27" Type="http://schemas.openxmlformats.org/officeDocument/2006/relationships/tags" Target="../tags/tag326.xml"/><Relationship Id="rId30" Type="http://schemas.openxmlformats.org/officeDocument/2006/relationships/tags" Target="../tags/tag329.xml"/><Relationship Id="rId35" Type="http://schemas.openxmlformats.org/officeDocument/2006/relationships/tags" Target="../tags/tag334.xml"/><Relationship Id="rId43" Type="http://schemas.openxmlformats.org/officeDocument/2006/relationships/tags" Target="../tags/tag342.xml"/><Relationship Id="rId48" Type="http://schemas.openxmlformats.org/officeDocument/2006/relationships/tags" Target="../tags/tag347.xml"/><Relationship Id="rId8" Type="http://schemas.openxmlformats.org/officeDocument/2006/relationships/tags" Target="../tags/tag307.xml"/><Relationship Id="rId51" Type="http://schemas.openxmlformats.org/officeDocument/2006/relationships/tags" Target="../tags/tag350.xml"/><Relationship Id="rId3" Type="http://schemas.openxmlformats.org/officeDocument/2006/relationships/tags" Target="../tags/tag302.xml"/><Relationship Id="rId12" Type="http://schemas.openxmlformats.org/officeDocument/2006/relationships/tags" Target="../tags/tag311.xml"/><Relationship Id="rId17" Type="http://schemas.openxmlformats.org/officeDocument/2006/relationships/tags" Target="../tags/tag316.xml"/><Relationship Id="rId25" Type="http://schemas.openxmlformats.org/officeDocument/2006/relationships/tags" Target="../tags/tag324.xml"/><Relationship Id="rId33" Type="http://schemas.openxmlformats.org/officeDocument/2006/relationships/tags" Target="../tags/tag332.xml"/><Relationship Id="rId38" Type="http://schemas.openxmlformats.org/officeDocument/2006/relationships/tags" Target="../tags/tag337.xml"/><Relationship Id="rId46" Type="http://schemas.openxmlformats.org/officeDocument/2006/relationships/tags" Target="../tags/tag345.xml"/><Relationship Id="rId20" Type="http://schemas.openxmlformats.org/officeDocument/2006/relationships/tags" Target="../tags/tag319.xml"/><Relationship Id="rId41" Type="http://schemas.openxmlformats.org/officeDocument/2006/relationships/tags" Target="../tags/tag340.xml"/><Relationship Id="rId54" Type="http://schemas.openxmlformats.org/officeDocument/2006/relationships/notesSlide" Target="../notesSlides/notesSlide63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5" Type="http://schemas.openxmlformats.org/officeDocument/2006/relationships/tags" Target="../tags/tag314.xml"/><Relationship Id="rId23" Type="http://schemas.openxmlformats.org/officeDocument/2006/relationships/tags" Target="../tags/tag322.xml"/><Relationship Id="rId28" Type="http://schemas.openxmlformats.org/officeDocument/2006/relationships/tags" Target="../tags/tag327.xml"/><Relationship Id="rId36" Type="http://schemas.openxmlformats.org/officeDocument/2006/relationships/tags" Target="../tags/tag335.xml"/><Relationship Id="rId49" Type="http://schemas.openxmlformats.org/officeDocument/2006/relationships/tags" Target="../tags/tag34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Gates and Logic:</a:t>
            </a:r>
            <a:br>
              <a:rPr lang="en-US" dirty="0" smtClean="0"/>
            </a:br>
            <a:r>
              <a:rPr lang="en-US" dirty="0" smtClean="0"/>
              <a:t>From Transistors</a:t>
            </a:r>
            <a:r>
              <a:rPr lang="en-US" dirty="0"/>
              <a:t> </a:t>
            </a:r>
            <a:r>
              <a:rPr lang="en-US" dirty="0" smtClean="0"/>
              <a:t>to Logic Gates and Logic Circuits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429000"/>
            <a:ext cx="7543800" cy="2057400"/>
          </a:xfrm>
        </p:spPr>
        <p:txBody>
          <a:bodyPr/>
          <a:lstStyle/>
          <a:p>
            <a:r>
              <a:rPr lang="en-US" b="1" dirty="0" smtClean="0"/>
              <a:t>Prof. Hakim Weatherspoon</a:t>
            </a:r>
          </a:p>
          <a:p>
            <a:r>
              <a:rPr lang="en-US" b="1" dirty="0" smtClean="0"/>
              <a:t>CS 3410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5677361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accent1"/>
                </a:solidFill>
                <a:latin typeface="Tahoma" charset="0"/>
              </a:rPr>
              <a:t>The slides are the product of many rounds of teaching CS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3410 </a:t>
            </a:r>
            <a:r>
              <a:rPr lang="en-US" dirty="0">
                <a:solidFill>
                  <a:schemeClr val="accent1"/>
                </a:solidFill>
                <a:latin typeface="Tahoma" charset="0"/>
              </a:rPr>
              <a:t>by Professors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Weatherspoon,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Bala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,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Bracy</a:t>
            </a:r>
            <a:r>
              <a:rPr lang="en-US" dirty="0">
                <a:solidFill>
                  <a:schemeClr val="accent1"/>
                </a:solidFill>
                <a:latin typeface="Tahoma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and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Sirer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.</a:t>
            </a:r>
            <a:endParaRPr lang="en-US" dirty="0">
              <a:solidFill>
                <a:schemeClr val="accent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Group 53"/>
          <p:cNvGraphicFramePr>
            <a:graphicFrameLocks/>
          </p:cNvGraphicFramePr>
          <p:nvPr>
            <p:extLst/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2" name="Group 53"/>
          <p:cNvGraphicFramePr>
            <a:graphicFrameLocks/>
          </p:cNvGraphicFramePr>
          <p:nvPr>
            <p:extLst/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1" name="Group 53"/>
          <p:cNvGraphicFramePr>
            <a:graphicFrameLocks/>
          </p:cNvGraphicFramePr>
          <p:nvPr>
            <p:extLst/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0" name="Group 53"/>
          <p:cNvGraphicFramePr>
            <a:graphicFrameLocks/>
          </p:cNvGraphicFramePr>
          <p:nvPr>
            <p:extLst/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9" name="Group 53"/>
          <p:cNvGraphicFramePr>
            <a:graphicFrameLocks/>
          </p:cNvGraphicFramePr>
          <p:nvPr>
            <p:extLst/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8" name="Group 53"/>
          <p:cNvGraphicFramePr>
            <a:graphicFrameLocks/>
          </p:cNvGraphicFramePr>
          <p:nvPr>
            <p:extLst/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6" name="Group 53"/>
          <p:cNvGraphicFramePr>
            <a:graphicFrameLocks/>
          </p:cNvGraphicFramePr>
          <p:nvPr>
            <p:extLst/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4" name="Group 53"/>
          <p:cNvGraphicFramePr>
            <a:graphicFrameLocks/>
          </p:cNvGraphicFramePr>
          <p:nvPr>
            <p:extLst/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3" name="Group 53"/>
          <p:cNvGraphicFramePr>
            <a:graphicFrameLocks/>
          </p:cNvGraphicFramePr>
          <p:nvPr>
            <p:extLst/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2" name="Oval 6"/>
          <p:cNvSpPr>
            <a:spLocks noChangeArrowheads="1"/>
          </p:cNvSpPr>
          <p:nvPr/>
        </p:nvSpPr>
        <p:spPr bwMode="auto">
          <a:xfrm>
            <a:off x="1524000" y="3173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048000" y="3362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4" name="Oval 8"/>
          <p:cNvSpPr>
            <a:spLocks noChangeArrowheads="1"/>
          </p:cNvSpPr>
          <p:nvPr/>
        </p:nvSpPr>
        <p:spPr bwMode="auto">
          <a:xfrm>
            <a:off x="2667000" y="3173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5" name="Line 9"/>
          <p:cNvSpPr>
            <a:spLocks noChangeShapeType="1"/>
          </p:cNvSpPr>
          <p:nvPr/>
        </p:nvSpPr>
        <p:spPr bwMode="auto">
          <a:xfrm flipV="1">
            <a:off x="1914525" y="27432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8" name="Oval 12"/>
          <p:cNvSpPr>
            <a:spLocks noChangeArrowheads="1"/>
          </p:cNvSpPr>
          <p:nvPr/>
        </p:nvSpPr>
        <p:spPr bwMode="auto">
          <a:xfrm>
            <a:off x="1524000" y="2030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9" name="Line 13"/>
          <p:cNvSpPr>
            <a:spLocks noChangeShapeType="1"/>
          </p:cNvSpPr>
          <p:nvPr/>
        </p:nvSpPr>
        <p:spPr bwMode="auto">
          <a:xfrm>
            <a:off x="3048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0" name="Oval 14"/>
          <p:cNvSpPr>
            <a:spLocks noChangeArrowheads="1"/>
          </p:cNvSpPr>
          <p:nvPr/>
        </p:nvSpPr>
        <p:spPr bwMode="auto">
          <a:xfrm>
            <a:off x="2667000" y="2030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1" name="Line 15"/>
          <p:cNvSpPr>
            <a:spLocks noChangeShapeType="1"/>
          </p:cNvSpPr>
          <p:nvPr/>
        </p:nvSpPr>
        <p:spPr bwMode="auto">
          <a:xfrm flipV="1">
            <a:off x="1914525" y="16002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>
            <a:off x="533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4" name="Oval 18"/>
          <p:cNvSpPr>
            <a:spLocks noChangeArrowheads="1"/>
          </p:cNvSpPr>
          <p:nvPr/>
        </p:nvSpPr>
        <p:spPr bwMode="auto">
          <a:xfrm>
            <a:off x="1295400" y="59166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5" name="Line 19"/>
          <p:cNvSpPr>
            <a:spLocks noChangeShapeType="1"/>
          </p:cNvSpPr>
          <p:nvPr/>
        </p:nvSpPr>
        <p:spPr bwMode="auto">
          <a:xfrm>
            <a:off x="2819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6" name="Oval 20"/>
          <p:cNvSpPr>
            <a:spLocks noChangeArrowheads="1"/>
          </p:cNvSpPr>
          <p:nvPr/>
        </p:nvSpPr>
        <p:spPr bwMode="auto">
          <a:xfrm>
            <a:off x="2438400" y="59166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7" name="Line 21"/>
          <p:cNvSpPr>
            <a:spLocks noChangeShapeType="1"/>
          </p:cNvSpPr>
          <p:nvPr/>
        </p:nvSpPr>
        <p:spPr bwMode="auto">
          <a:xfrm flipV="1">
            <a:off x="1685925" y="54864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9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0" name="Oval 24"/>
          <p:cNvSpPr>
            <a:spLocks noChangeArrowheads="1"/>
          </p:cNvSpPr>
          <p:nvPr/>
        </p:nvSpPr>
        <p:spPr bwMode="auto">
          <a:xfrm>
            <a:off x="1295400" y="48498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1" name="Line 25"/>
          <p:cNvSpPr>
            <a:spLocks noChangeShapeType="1"/>
          </p:cNvSpPr>
          <p:nvPr/>
        </p:nvSpPr>
        <p:spPr bwMode="auto">
          <a:xfrm>
            <a:off x="2819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2" name="Oval 26"/>
          <p:cNvSpPr>
            <a:spLocks noChangeArrowheads="1"/>
          </p:cNvSpPr>
          <p:nvPr/>
        </p:nvSpPr>
        <p:spPr bwMode="auto">
          <a:xfrm>
            <a:off x="2438400" y="48498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3" name="Line 27"/>
          <p:cNvSpPr>
            <a:spLocks noChangeShapeType="1"/>
          </p:cNvSpPr>
          <p:nvPr/>
        </p:nvSpPr>
        <p:spPr bwMode="auto">
          <a:xfrm flipV="1">
            <a:off x="1685925" y="44196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4" name="Line 28"/>
          <p:cNvSpPr>
            <a:spLocks noChangeShapeType="1"/>
          </p:cNvSpPr>
          <p:nvPr/>
        </p:nvSpPr>
        <p:spPr bwMode="auto">
          <a:xfrm flipV="1">
            <a:off x="762000" y="18288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5" name="Text Box 29"/>
          <p:cNvSpPr txBox="1">
            <a:spLocks noChangeArrowheads="1"/>
          </p:cNvSpPr>
          <p:nvPr/>
        </p:nvSpPr>
        <p:spPr bwMode="auto">
          <a:xfrm>
            <a:off x="609600" y="1295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+</a:t>
            </a:r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209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1212452" name="Line 36"/>
          <p:cNvSpPr>
            <a:spLocks noChangeShapeType="1"/>
          </p:cNvSpPr>
          <p:nvPr/>
        </p:nvSpPr>
        <p:spPr bwMode="auto">
          <a:xfrm>
            <a:off x="3581400" y="5029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3581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Line 38"/>
          <p:cNvSpPr>
            <a:spLocks noChangeShapeType="1"/>
          </p:cNvSpPr>
          <p:nvPr/>
        </p:nvSpPr>
        <p:spPr bwMode="auto">
          <a:xfrm flipV="1">
            <a:off x="43434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5" name="Line 39"/>
          <p:cNvSpPr>
            <a:spLocks noChangeShapeType="1"/>
          </p:cNvSpPr>
          <p:nvPr/>
        </p:nvSpPr>
        <p:spPr bwMode="auto">
          <a:xfrm flipH="1">
            <a:off x="533400" y="53340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6" name="Line 40"/>
          <p:cNvSpPr>
            <a:spLocks noChangeShapeType="1"/>
          </p:cNvSpPr>
          <p:nvPr/>
        </p:nvSpPr>
        <p:spPr bwMode="auto">
          <a:xfrm flipH="1" flipV="1">
            <a:off x="533400" y="5334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7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58" name="Line 42"/>
          <p:cNvSpPr>
            <a:spLocks noChangeShapeType="1"/>
          </p:cNvSpPr>
          <p:nvPr/>
        </p:nvSpPr>
        <p:spPr bwMode="auto">
          <a:xfrm flipH="1" flipV="1">
            <a:off x="4495800" y="5029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9" name="Text Box 43"/>
          <p:cNvSpPr txBox="1">
            <a:spLocks noChangeArrowheads="1"/>
          </p:cNvSpPr>
          <p:nvPr/>
        </p:nvSpPr>
        <p:spPr bwMode="auto">
          <a:xfrm>
            <a:off x="4724400" y="4724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flipV="1">
            <a:off x="1905000" y="2209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 flipV="1">
            <a:off x="1905000" y="3352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 flipV="1">
            <a:off x="1905000" y="2209800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5"/>
          <p:cNvSpPr>
            <a:spLocks noChangeShapeType="1"/>
          </p:cNvSpPr>
          <p:nvPr/>
        </p:nvSpPr>
        <p:spPr bwMode="auto">
          <a:xfrm flipV="1">
            <a:off x="1905000" y="3352800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 flipV="1">
            <a:off x="1676400" y="5029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 flipV="1">
            <a:off x="1676400" y="60960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 flipV="1">
            <a:off x="1676400" y="5029200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27"/>
          <p:cNvSpPr>
            <a:spLocks noChangeShapeType="1"/>
          </p:cNvSpPr>
          <p:nvPr/>
        </p:nvSpPr>
        <p:spPr bwMode="auto">
          <a:xfrm flipV="1">
            <a:off x="1676400" y="6096000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7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231630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3505200" y="3521076"/>
            <a:ext cx="1600200" cy="1127124"/>
            <a:chOff x="3505200" y="3521076"/>
            <a:chExt cx="1600200" cy="1127124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733800" y="914400"/>
            <a:ext cx="1600200" cy="1127124"/>
            <a:chOff x="3505200" y="3521076"/>
            <a:chExt cx="1600200" cy="1127124"/>
          </a:xfrm>
        </p:grpSpPr>
        <p:cxnSp>
          <p:nvCxnSpPr>
            <p:cNvPr id="83" name="Straight Connector 82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 Box 29"/>
          <p:cNvSpPr txBox="1">
            <a:spLocks noChangeArrowheads="1"/>
          </p:cNvSpPr>
          <p:nvPr/>
        </p:nvSpPr>
        <p:spPr bwMode="auto">
          <a:xfrm>
            <a:off x="378502" y="4551334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645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5" grpId="0" animBg="1"/>
      <p:bldP spid="1212425" grpId="1" animBg="1"/>
      <p:bldP spid="1212425" grpId="2" animBg="1"/>
      <p:bldP spid="1212431" grpId="0" animBg="1"/>
      <p:bldP spid="1212437" grpId="0" animBg="1"/>
      <p:bldP spid="1212437" grpId="1" animBg="1"/>
      <p:bldP spid="1212437" grpId="2" animBg="1"/>
      <p:bldP spid="1212443" grpId="0" animBg="1"/>
      <p:bldP spid="63" grpId="0" animBg="1"/>
      <p:bldP spid="64" grpId="0" animBg="1"/>
      <p:bldP spid="64" grpId="1" animBg="1"/>
      <p:bldP spid="64" grpId="2" animBg="1"/>
      <p:bldP spid="59" grpId="0" animBg="1"/>
      <p:bldP spid="60" grpId="0" animBg="1"/>
      <p:bldP spid="60" grpId="1" animBg="1"/>
      <p:bldP spid="60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4013" y="1270000"/>
            <a:ext cx="3328987" cy="5054600"/>
          </a:xfrm>
        </p:spPr>
        <p:txBody>
          <a:bodyPr/>
          <a:lstStyle/>
          <a:p>
            <a:r>
              <a:rPr lang="en-US" dirty="0"/>
              <a:t>Either (OR)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(AND)</a:t>
            </a:r>
          </a:p>
          <a:p>
            <a:endParaRPr lang="en-US" dirty="0"/>
          </a:p>
        </p:txBody>
      </p:sp>
      <p:grpSp>
        <p:nvGrpSpPr>
          <p:cNvPr id="1212420" name="Group 4"/>
          <p:cNvGrpSpPr>
            <a:grpSpLocks/>
          </p:cNvGrpSpPr>
          <p:nvPr/>
        </p:nvGrpSpPr>
        <p:grpSpPr bwMode="auto">
          <a:xfrm>
            <a:off x="762000" y="2743200"/>
            <a:ext cx="3048000" cy="811213"/>
            <a:chOff x="384" y="1745"/>
            <a:chExt cx="1920" cy="511"/>
          </a:xfrm>
        </p:grpSpPr>
        <p:sp>
          <p:nvSpPr>
            <p:cNvPr id="1212421" name="Line 5"/>
            <p:cNvSpPr>
              <a:spLocks noChangeShapeType="1"/>
            </p:cNvSpPr>
            <p:nvPr/>
          </p:nvSpPr>
          <p:spPr bwMode="auto">
            <a:xfrm>
              <a:off x="38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22" name="Oval 6"/>
            <p:cNvSpPr>
              <a:spLocks noChangeArrowheads="1"/>
            </p:cNvSpPr>
            <p:nvPr/>
          </p:nvSpPr>
          <p:spPr bwMode="auto">
            <a:xfrm>
              <a:off x="86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23" name="Line 7"/>
            <p:cNvSpPr>
              <a:spLocks noChangeShapeType="1"/>
            </p:cNvSpPr>
            <p:nvPr/>
          </p:nvSpPr>
          <p:spPr bwMode="auto">
            <a:xfrm>
              <a:off x="182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24" name="Oval 8"/>
            <p:cNvSpPr>
              <a:spLocks noChangeArrowheads="1"/>
            </p:cNvSpPr>
            <p:nvPr/>
          </p:nvSpPr>
          <p:spPr bwMode="auto">
            <a:xfrm>
              <a:off x="158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25" name="Line 9"/>
            <p:cNvSpPr>
              <a:spLocks noChangeShapeType="1"/>
            </p:cNvSpPr>
            <p:nvPr/>
          </p:nvSpPr>
          <p:spPr bwMode="auto">
            <a:xfrm flipV="1">
              <a:off x="1110" y="1745"/>
              <a:ext cx="57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2426" name="Group 10"/>
          <p:cNvGrpSpPr>
            <a:grpSpLocks/>
          </p:cNvGrpSpPr>
          <p:nvPr/>
        </p:nvGrpSpPr>
        <p:grpSpPr bwMode="auto">
          <a:xfrm>
            <a:off x="762000" y="1600200"/>
            <a:ext cx="3048000" cy="811213"/>
            <a:chOff x="384" y="1745"/>
            <a:chExt cx="1920" cy="511"/>
          </a:xfrm>
        </p:grpSpPr>
        <p:sp>
          <p:nvSpPr>
            <p:cNvPr id="1212427" name="Line 11"/>
            <p:cNvSpPr>
              <a:spLocks noChangeShapeType="1"/>
            </p:cNvSpPr>
            <p:nvPr/>
          </p:nvSpPr>
          <p:spPr bwMode="auto">
            <a:xfrm>
              <a:off x="38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28" name="Oval 12"/>
            <p:cNvSpPr>
              <a:spLocks noChangeArrowheads="1"/>
            </p:cNvSpPr>
            <p:nvPr/>
          </p:nvSpPr>
          <p:spPr bwMode="auto">
            <a:xfrm>
              <a:off x="86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29" name="Line 13"/>
            <p:cNvSpPr>
              <a:spLocks noChangeShapeType="1"/>
            </p:cNvSpPr>
            <p:nvPr/>
          </p:nvSpPr>
          <p:spPr bwMode="auto">
            <a:xfrm>
              <a:off x="182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30" name="Oval 14"/>
            <p:cNvSpPr>
              <a:spLocks noChangeArrowheads="1"/>
            </p:cNvSpPr>
            <p:nvPr/>
          </p:nvSpPr>
          <p:spPr bwMode="auto">
            <a:xfrm>
              <a:off x="158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31" name="Line 15"/>
            <p:cNvSpPr>
              <a:spLocks noChangeShapeType="1"/>
            </p:cNvSpPr>
            <p:nvPr/>
          </p:nvSpPr>
          <p:spPr bwMode="auto">
            <a:xfrm flipV="1">
              <a:off x="1110" y="1745"/>
              <a:ext cx="57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2432" name="Group 16"/>
          <p:cNvGrpSpPr>
            <a:grpSpLocks/>
          </p:cNvGrpSpPr>
          <p:nvPr/>
        </p:nvGrpSpPr>
        <p:grpSpPr bwMode="auto">
          <a:xfrm>
            <a:off x="533400" y="5486400"/>
            <a:ext cx="3048000" cy="811213"/>
            <a:chOff x="384" y="1745"/>
            <a:chExt cx="1920" cy="511"/>
          </a:xfrm>
        </p:grpSpPr>
        <p:sp>
          <p:nvSpPr>
            <p:cNvPr id="1212433" name="Line 17"/>
            <p:cNvSpPr>
              <a:spLocks noChangeShapeType="1"/>
            </p:cNvSpPr>
            <p:nvPr/>
          </p:nvSpPr>
          <p:spPr bwMode="auto">
            <a:xfrm>
              <a:off x="38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34" name="Oval 18"/>
            <p:cNvSpPr>
              <a:spLocks noChangeArrowheads="1"/>
            </p:cNvSpPr>
            <p:nvPr/>
          </p:nvSpPr>
          <p:spPr bwMode="auto">
            <a:xfrm>
              <a:off x="86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35" name="Line 19"/>
            <p:cNvSpPr>
              <a:spLocks noChangeShapeType="1"/>
            </p:cNvSpPr>
            <p:nvPr/>
          </p:nvSpPr>
          <p:spPr bwMode="auto">
            <a:xfrm>
              <a:off x="182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36" name="Oval 20"/>
            <p:cNvSpPr>
              <a:spLocks noChangeArrowheads="1"/>
            </p:cNvSpPr>
            <p:nvPr/>
          </p:nvSpPr>
          <p:spPr bwMode="auto">
            <a:xfrm>
              <a:off x="158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37" name="Line 21"/>
            <p:cNvSpPr>
              <a:spLocks noChangeShapeType="1"/>
            </p:cNvSpPr>
            <p:nvPr/>
          </p:nvSpPr>
          <p:spPr bwMode="auto">
            <a:xfrm flipV="1">
              <a:off x="1110" y="1745"/>
              <a:ext cx="57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2438" name="Group 22"/>
          <p:cNvGrpSpPr>
            <a:grpSpLocks/>
          </p:cNvGrpSpPr>
          <p:nvPr/>
        </p:nvGrpSpPr>
        <p:grpSpPr bwMode="auto">
          <a:xfrm>
            <a:off x="533400" y="4419600"/>
            <a:ext cx="3048000" cy="811213"/>
            <a:chOff x="384" y="1745"/>
            <a:chExt cx="1920" cy="511"/>
          </a:xfrm>
        </p:grpSpPr>
        <p:sp>
          <p:nvSpPr>
            <p:cNvPr id="1212439" name="Line 23"/>
            <p:cNvSpPr>
              <a:spLocks noChangeShapeType="1"/>
            </p:cNvSpPr>
            <p:nvPr/>
          </p:nvSpPr>
          <p:spPr bwMode="auto">
            <a:xfrm>
              <a:off x="38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40" name="Oval 24"/>
            <p:cNvSpPr>
              <a:spLocks noChangeArrowheads="1"/>
            </p:cNvSpPr>
            <p:nvPr/>
          </p:nvSpPr>
          <p:spPr bwMode="auto">
            <a:xfrm>
              <a:off x="86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41" name="Line 25"/>
            <p:cNvSpPr>
              <a:spLocks noChangeShapeType="1"/>
            </p:cNvSpPr>
            <p:nvPr/>
          </p:nvSpPr>
          <p:spPr bwMode="auto">
            <a:xfrm>
              <a:off x="182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42" name="Oval 26"/>
            <p:cNvSpPr>
              <a:spLocks noChangeArrowheads="1"/>
            </p:cNvSpPr>
            <p:nvPr/>
          </p:nvSpPr>
          <p:spPr bwMode="auto">
            <a:xfrm>
              <a:off x="158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43" name="Line 27"/>
            <p:cNvSpPr>
              <a:spLocks noChangeShapeType="1"/>
            </p:cNvSpPr>
            <p:nvPr/>
          </p:nvSpPr>
          <p:spPr bwMode="auto">
            <a:xfrm flipV="1">
              <a:off x="1110" y="1745"/>
              <a:ext cx="57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2444" name="Line 28"/>
          <p:cNvSpPr>
            <a:spLocks noChangeShapeType="1"/>
          </p:cNvSpPr>
          <p:nvPr/>
        </p:nvSpPr>
        <p:spPr bwMode="auto">
          <a:xfrm flipV="1">
            <a:off x="762000" y="18288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5" name="Text Box 29"/>
          <p:cNvSpPr txBox="1">
            <a:spLocks noChangeArrowheads="1"/>
          </p:cNvSpPr>
          <p:nvPr/>
        </p:nvSpPr>
        <p:spPr bwMode="auto">
          <a:xfrm>
            <a:off x="609600" y="1295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 dirty="0"/>
              <a:t>+</a:t>
            </a:r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209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1212452" name="Line 36"/>
          <p:cNvSpPr>
            <a:spLocks noChangeShapeType="1"/>
          </p:cNvSpPr>
          <p:nvPr/>
        </p:nvSpPr>
        <p:spPr bwMode="auto">
          <a:xfrm>
            <a:off x="3581400" y="5029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3581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Line 38"/>
          <p:cNvSpPr>
            <a:spLocks noChangeShapeType="1"/>
          </p:cNvSpPr>
          <p:nvPr/>
        </p:nvSpPr>
        <p:spPr bwMode="auto">
          <a:xfrm flipV="1">
            <a:off x="43434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5" name="Line 39"/>
          <p:cNvSpPr>
            <a:spLocks noChangeShapeType="1"/>
          </p:cNvSpPr>
          <p:nvPr/>
        </p:nvSpPr>
        <p:spPr bwMode="auto">
          <a:xfrm flipH="1">
            <a:off x="533400" y="53340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6" name="Line 40"/>
          <p:cNvSpPr>
            <a:spLocks noChangeShapeType="1"/>
          </p:cNvSpPr>
          <p:nvPr/>
        </p:nvSpPr>
        <p:spPr bwMode="auto">
          <a:xfrm flipH="1" flipV="1">
            <a:off x="533400" y="5334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7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58" name="Line 42"/>
          <p:cNvSpPr>
            <a:spLocks noChangeShapeType="1"/>
          </p:cNvSpPr>
          <p:nvPr/>
        </p:nvSpPr>
        <p:spPr bwMode="auto">
          <a:xfrm flipH="1" flipV="1">
            <a:off x="4495800" y="5029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9" name="Text Box 43"/>
          <p:cNvSpPr txBox="1">
            <a:spLocks noChangeArrowheads="1"/>
          </p:cNvSpPr>
          <p:nvPr/>
        </p:nvSpPr>
        <p:spPr bwMode="auto">
          <a:xfrm>
            <a:off x="4724400" y="4724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graphicFrame>
        <p:nvGraphicFramePr>
          <p:cNvPr id="4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732862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graphicFrame>
        <p:nvGraphicFramePr>
          <p:cNvPr id="5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56495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378502" y="4551334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854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4013" y="1270000"/>
            <a:ext cx="3328987" cy="5054600"/>
          </a:xfrm>
        </p:spPr>
        <p:txBody>
          <a:bodyPr/>
          <a:lstStyle/>
          <a:p>
            <a:r>
              <a:rPr lang="en-US" dirty="0"/>
              <a:t>Either (OR)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(AND)</a:t>
            </a:r>
          </a:p>
          <a:p>
            <a:endParaRPr lang="en-US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23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200400" y="26908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>
            <a:off x="533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5" name="Line 19"/>
          <p:cNvSpPr>
            <a:spLocks noChangeShapeType="1"/>
          </p:cNvSpPr>
          <p:nvPr/>
        </p:nvSpPr>
        <p:spPr bwMode="auto">
          <a:xfrm>
            <a:off x="2971800" y="5507779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9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690813"/>
            <a:ext cx="0" cy="890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3747540" y="6105525"/>
            <a:ext cx="59585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Line 38"/>
          <p:cNvSpPr>
            <a:spLocks noChangeShapeType="1"/>
          </p:cNvSpPr>
          <p:nvPr/>
        </p:nvSpPr>
        <p:spPr bwMode="auto">
          <a:xfrm flipV="1">
            <a:off x="43434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7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58" name="Line 42"/>
          <p:cNvSpPr>
            <a:spLocks noChangeShapeType="1"/>
          </p:cNvSpPr>
          <p:nvPr/>
        </p:nvSpPr>
        <p:spPr bwMode="auto">
          <a:xfrm flipH="1" flipV="1">
            <a:off x="4495800" y="5029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9" name="Text Box 43"/>
          <p:cNvSpPr txBox="1">
            <a:spLocks noChangeArrowheads="1"/>
          </p:cNvSpPr>
          <p:nvPr/>
        </p:nvSpPr>
        <p:spPr bwMode="auto">
          <a:xfrm>
            <a:off x="4724400" y="4724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58" name="AutoShape 30"/>
          <p:cNvSpPr>
            <a:spLocks noChangeArrowheads="1"/>
          </p:cNvSpPr>
          <p:nvPr/>
        </p:nvSpPr>
        <p:spPr bwMode="auto">
          <a:xfrm>
            <a:off x="1295400" y="4648200"/>
            <a:ext cx="1676400" cy="1770062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AutoShape 15"/>
          <p:cNvSpPr>
            <a:spLocks noChangeArrowheads="1"/>
          </p:cNvSpPr>
          <p:nvPr/>
        </p:nvSpPr>
        <p:spPr bwMode="auto">
          <a:xfrm flipH="1">
            <a:off x="1295399" y="1930400"/>
            <a:ext cx="1904998" cy="1651000"/>
          </a:xfrm>
          <a:prstGeom prst="moon">
            <a:avLst>
              <a:gd name="adj" fmla="val 78771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flipH="1" flipV="1">
            <a:off x="3747540" y="5507779"/>
            <a:ext cx="0" cy="5977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363566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560860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10806" y="2438400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1676400" y="5206425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28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4013" y="1270000"/>
            <a:ext cx="3328987" cy="5054600"/>
          </a:xfrm>
        </p:spPr>
        <p:txBody>
          <a:bodyPr/>
          <a:lstStyle/>
          <a:p>
            <a:r>
              <a:rPr lang="en-US" dirty="0"/>
              <a:t>Either (OR)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(AND)</a:t>
            </a:r>
          </a:p>
          <a:p>
            <a:endParaRPr lang="en-US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23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200400" y="26908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>
            <a:off x="533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5" name="Line 19"/>
          <p:cNvSpPr>
            <a:spLocks noChangeShapeType="1"/>
          </p:cNvSpPr>
          <p:nvPr/>
        </p:nvSpPr>
        <p:spPr bwMode="auto">
          <a:xfrm>
            <a:off x="2971800" y="5507779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9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690813"/>
            <a:ext cx="0" cy="890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3747540" y="6105525"/>
            <a:ext cx="59585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Line 38"/>
          <p:cNvSpPr>
            <a:spLocks noChangeShapeType="1"/>
          </p:cNvSpPr>
          <p:nvPr/>
        </p:nvSpPr>
        <p:spPr bwMode="auto">
          <a:xfrm flipV="1">
            <a:off x="43434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7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58" name="Line 42"/>
          <p:cNvSpPr>
            <a:spLocks noChangeShapeType="1"/>
          </p:cNvSpPr>
          <p:nvPr/>
        </p:nvSpPr>
        <p:spPr bwMode="auto">
          <a:xfrm flipH="1" flipV="1">
            <a:off x="4495800" y="5029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9" name="Text Box 43"/>
          <p:cNvSpPr txBox="1">
            <a:spLocks noChangeArrowheads="1"/>
          </p:cNvSpPr>
          <p:nvPr/>
        </p:nvSpPr>
        <p:spPr bwMode="auto">
          <a:xfrm>
            <a:off x="4724400" y="4724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58" name="AutoShape 30"/>
          <p:cNvSpPr>
            <a:spLocks noChangeArrowheads="1"/>
          </p:cNvSpPr>
          <p:nvPr/>
        </p:nvSpPr>
        <p:spPr bwMode="auto">
          <a:xfrm>
            <a:off x="1295400" y="4648200"/>
            <a:ext cx="1676400" cy="1770062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AutoShape 15"/>
          <p:cNvSpPr>
            <a:spLocks noChangeArrowheads="1"/>
          </p:cNvSpPr>
          <p:nvPr/>
        </p:nvSpPr>
        <p:spPr bwMode="auto">
          <a:xfrm flipH="1">
            <a:off x="1295399" y="1930400"/>
            <a:ext cx="1904998" cy="1651000"/>
          </a:xfrm>
          <a:prstGeom prst="moon">
            <a:avLst>
              <a:gd name="adj" fmla="val 78771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flipH="1" flipV="1">
            <a:off x="3747540" y="5507779"/>
            <a:ext cx="0" cy="5977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218712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141074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77200" y="2438400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= OFF</a:t>
            </a:r>
          </a:p>
          <a:p>
            <a:r>
              <a:rPr lang="en-US" dirty="0" smtClean="0"/>
              <a:t>1 = 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910806" y="2438400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676400" y="5206425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62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799" y="4525962"/>
            <a:ext cx="4648201" cy="2103438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Did you know?</a:t>
            </a:r>
          </a:p>
          <a:p>
            <a:r>
              <a:rPr lang="en-US" sz="2400" dirty="0">
                <a:solidFill>
                  <a:srgbClr val="0070C0"/>
                </a:solidFill>
              </a:rPr>
              <a:t>George Boole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Inventor of the idea of logic gates. He was born in Lincoln, England and he was the son of a shoemaker in a low class family. </a:t>
            </a:r>
          </a:p>
          <a:p>
            <a:endParaRPr lang="en-US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23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200400" y="26908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>
            <a:off x="533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5" name="Line 19"/>
          <p:cNvSpPr>
            <a:spLocks noChangeShapeType="1"/>
          </p:cNvSpPr>
          <p:nvPr/>
        </p:nvSpPr>
        <p:spPr bwMode="auto">
          <a:xfrm>
            <a:off x="2971800" y="5507779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9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AutoShape 30"/>
          <p:cNvSpPr>
            <a:spLocks noChangeArrowheads="1"/>
          </p:cNvSpPr>
          <p:nvPr/>
        </p:nvSpPr>
        <p:spPr bwMode="auto">
          <a:xfrm>
            <a:off x="1295400" y="4648200"/>
            <a:ext cx="1676400" cy="1770062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AutoShape 15"/>
          <p:cNvSpPr>
            <a:spLocks noChangeArrowheads="1"/>
          </p:cNvSpPr>
          <p:nvPr/>
        </p:nvSpPr>
        <p:spPr bwMode="auto">
          <a:xfrm flipH="1">
            <a:off x="1295399" y="1930400"/>
            <a:ext cx="1904998" cy="1651000"/>
          </a:xfrm>
          <a:prstGeom prst="moon">
            <a:avLst>
              <a:gd name="adj" fmla="val 78771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pic>
        <p:nvPicPr>
          <p:cNvPr id="33" name="Picture 32"/>
          <p:cNvPicPr/>
          <p:nvPr/>
        </p:nvPicPr>
        <p:blipFill>
          <a:blip r:embed="rId3"/>
          <a:srcRect t="1176"/>
          <a:stretch>
            <a:fillRect/>
          </a:stretch>
        </p:blipFill>
        <p:spPr bwMode="auto">
          <a:xfrm>
            <a:off x="5791200" y="685800"/>
            <a:ext cx="2209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5029200" y="3348335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/>
                <a:cs typeface="Comic Sans MS"/>
              </a:rPr>
              <a:t>George Boole,(1815-1864)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910806" y="2438400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676400" y="5206425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5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(two symbols: </a:t>
            </a:r>
            <a:r>
              <a:rPr lang="en-US" dirty="0" smtClean="0">
                <a:solidFill>
                  <a:srgbClr val="0070C0"/>
                </a:solidFill>
              </a:rPr>
              <a:t>true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false</a:t>
            </a:r>
            <a:r>
              <a:rPr lang="en-US" dirty="0" smtClean="0"/>
              <a:t>) is the basis of Logic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Functions: Logic Gates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143000"/>
            <a:ext cx="8496300" cy="6019800"/>
          </a:xfrm>
        </p:spPr>
        <p:txBody>
          <a:bodyPr>
            <a:normAutofit/>
          </a:bodyPr>
          <a:lstStyle/>
          <a:p>
            <a:pPr>
              <a:lnSpc>
                <a:spcPct val="82000"/>
              </a:lnSpc>
            </a:pPr>
            <a:r>
              <a:rPr lang="en-US" sz="2600" dirty="0"/>
              <a:t>NOT:</a:t>
            </a:r>
          </a:p>
          <a:p>
            <a:pPr>
              <a:lnSpc>
                <a:spcPct val="82000"/>
              </a:lnSpc>
            </a:pPr>
            <a:endParaRPr lang="en-US" sz="2600" dirty="0"/>
          </a:p>
          <a:p>
            <a:pPr>
              <a:lnSpc>
                <a:spcPct val="82000"/>
              </a:lnSpc>
            </a:pPr>
            <a:endParaRPr lang="en-US" sz="2600" dirty="0"/>
          </a:p>
          <a:p>
            <a:pPr>
              <a:lnSpc>
                <a:spcPct val="82000"/>
              </a:lnSpc>
            </a:pPr>
            <a:r>
              <a:rPr lang="en-US" sz="2600" dirty="0"/>
              <a:t>AND:</a:t>
            </a:r>
          </a:p>
          <a:p>
            <a:pPr>
              <a:lnSpc>
                <a:spcPct val="82000"/>
              </a:lnSpc>
            </a:pPr>
            <a:endParaRPr lang="en-US" sz="2600" dirty="0"/>
          </a:p>
          <a:p>
            <a:pPr>
              <a:lnSpc>
                <a:spcPct val="82000"/>
              </a:lnSpc>
            </a:pPr>
            <a:endParaRPr lang="en-US" sz="2600" dirty="0"/>
          </a:p>
          <a:p>
            <a:pPr>
              <a:lnSpc>
                <a:spcPct val="82000"/>
              </a:lnSpc>
            </a:pPr>
            <a:r>
              <a:rPr lang="en-US" sz="2600" dirty="0"/>
              <a:t>OR:</a:t>
            </a:r>
          </a:p>
          <a:p>
            <a:pPr>
              <a:lnSpc>
                <a:spcPct val="82000"/>
              </a:lnSpc>
            </a:pPr>
            <a:endParaRPr lang="en-US" sz="2600" dirty="0"/>
          </a:p>
          <a:p>
            <a:pPr>
              <a:lnSpc>
                <a:spcPct val="82000"/>
              </a:lnSpc>
            </a:pPr>
            <a:endParaRPr lang="en-US" sz="2600" dirty="0" smtClean="0"/>
          </a:p>
          <a:p>
            <a:pPr>
              <a:lnSpc>
                <a:spcPct val="82000"/>
              </a:lnSpc>
            </a:pPr>
            <a:endParaRPr lang="en-US" sz="2600" dirty="0" smtClean="0"/>
          </a:p>
          <a:p>
            <a:pPr>
              <a:lnSpc>
                <a:spcPct val="82000"/>
              </a:lnSpc>
            </a:pPr>
            <a:endParaRPr lang="en-US" sz="2600" dirty="0" smtClean="0"/>
          </a:p>
          <a:p>
            <a:pPr>
              <a:lnSpc>
                <a:spcPct val="82000"/>
              </a:lnSpc>
            </a:pPr>
            <a:r>
              <a:rPr lang="en-US" sz="2600" dirty="0" smtClean="0"/>
              <a:t>Logic Gates</a:t>
            </a:r>
            <a:endParaRPr lang="en-US" sz="2600" dirty="0"/>
          </a:p>
          <a:p>
            <a:pPr lvl="1">
              <a:lnSpc>
                <a:spcPct val="82000"/>
              </a:lnSpc>
            </a:pPr>
            <a:r>
              <a:rPr lang="en-US" sz="2200" dirty="0" smtClean="0"/>
              <a:t>digital circuit that either </a:t>
            </a:r>
            <a:r>
              <a:rPr lang="en-US" sz="2200" dirty="0"/>
              <a:t>allows a </a:t>
            </a:r>
            <a:r>
              <a:rPr lang="en-US" sz="2200" dirty="0" smtClean="0"/>
              <a:t>signal to </a:t>
            </a:r>
            <a:r>
              <a:rPr lang="en-US" sz="2200" dirty="0"/>
              <a:t>pass through it or </a:t>
            </a:r>
            <a:r>
              <a:rPr lang="en-US" sz="2200" dirty="0" smtClean="0"/>
              <a:t>not.</a:t>
            </a:r>
          </a:p>
          <a:p>
            <a:pPr lvl="1">
              <a:lnSpc>
                <a:spcPct val="82000"/>
              </a:lnSpc>
            </a:pPr>
            <a:r>
              <a:rPr lang="en-US" sz="2200" dirty="0" smtClean="0"/>
              <a:t>Used to build logic functions</a:t>
            </a:r>
          </a:p>
          <a:p>
            <a:pPr lvl="1">
              <a:lnSpc>
                <a:spcPct val="82000"/>
              </a:lnSpc>
            </a:pPr>
            <a:r>
              <a:rPr lang="en-US" sz="2200" dirty="0"/>
              <a:t>There are seven basic logic gates: </a:t>
            </a:r>
            <a:endParaRPr lang="en-US" sz="2200" dirty="0" smtClean="0"/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200" dirty="0" smtClean="0"/>
              <a:t>	</a:t>
            </a:r>
            <a:r>
              <a:rPr lang="en-US" sz="2200" dirty="0" smtClean="0">
                <a:solidFill>
                  <a:srgbClr val="0070C0"/>
                </a:solidFill>
              </a:rPr>
              <a:t>AND</a:t>
            </a:r>
            <a:r>
              <a:rPr lang="en-US" sz="2200" dirty="0">
                <a:solidFill>
                  <a:srgbClr val="0070C0"/>
                </a:solidFill>
              </a:rPr>
              <a:t>, OR, </a:t>
            </a:r>
            <a:r>
              <a:rPr lang="en-US" sz="2200" b="1" dirty="0" smtClean="0">
                <a:solidFill>
                  <a:srgbClr val="0070C0"/>
                </a:solidFill>
              </a:rPr>
              <a:t>NOT</a:t>
            </a:r>
            <a:endParaRPr lang="en-US" sz="2200" dirty="0">
              <a:solidFill>
                <a:srgbClr val="0070C0"/>
              </a:solidFill>
            </a:endParaRPr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651000" y="25574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498600" y="15668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730375" y="38100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264051"/>
              </p:ext>
            </p:extLst>
          </p:nvPr>
        </p:nvGraphicFramePr>
        <p:xfrm>
          <a:off x="3200400" y="37338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107329"/>
              </p:ext>
            </p:extLst>
          </p:nvPr>
        </p:nvGraphicFramePr>
        <p:xfrm>
          <a:off x="3200400" y="22098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077754"/>
              </p:ext>
            </p:extLst>
          </p:nvPr>
        </p:nvGraphicFramePr>
        <p:xfrm>
          <a:off x="3249613" y="12954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38993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600200" y="42803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0" y="26039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0" y="29849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0" y="15240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1311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Functions: Logic Gates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143000"/>
            <a:ext cx="8496300" cy="6019800"/>
          </a:xfrm>
        </p:spPr>
        <p:txBody>
          <a:bodyPr>
            <a:normAutofit fontScale="925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Logic Gates</a:t>
            </a:r>
            <a:endParaRPr lang="en-US" sz="2800" dirty="0"/>
          </a:p>
          <a:p>
            <a:pPr lvl="1">
              <a:lnSpc>
                <a:spcPct val="82000"/>
              </a:lnSpc>
            </a:pPr>
            <a:r>
              <a:rPr lang="en-US" sz="2400" dirty="0" smtClean="0"/>
              <a:t>digital circuit that either </a:t>
            </a:r>
            <a:r>
              <a:rPr lang="en-US" sz="2400" dirty="0"/>
              <a:t>allows a </a:t>
            </a:r>
            <a:r>
              <a:rPr lang="en-US" sz="2400" dirty="0" smtClean="0"/>
              <a:t>signal to </a:t>
            </a:r>
            <a:r>
              <a:rPr lang="en-US" sz="2400" dirty="0"/>
              <a:t>pass through it or </a:t>
            </a:r>
            <a:r>
              <a:rPr lang="en-US" sz="2400" dirty="0" smtClean="0"/>
              <a:t>not.</a:t>
            </a:r>
          </a:p>
          <a:p>
            <a:pPr lvl="1">
              <a:lnSpc>
                <a:spcPct val="82000"/>
              </a:lnSpc>
            </a:pPr>
            <a:r>
              <a:rPr lang="en-US" sz="2400" dirty="0" smtClean="0"/>
              <a:t>Used to build logic functions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There are seven basic logic gates: </a:t>
            </a:r>
            <a:endParaRPr lang="en-US" sz="2400" dirty="0" smtClean="0"/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AND</a:t>
            </a:r>
            <a:r>
              <a:rPr lang="en-US" sz="2400" dirty="0">
                <a:solidFill>
                  <a:srgbClr val="0070C0"/>
                </a:solidFill>
              </a:rPr>
              <a:t>, OR, </a:t>
            </a:r>
            <a:r>
              <a:rPr lang="en-US" sz="2400" b="1" dirty="0" smtClean="0">
                <a:solidFill>
                  <a:srgbClr val="0070C0"/>
                </a:solidFill>
              </a:rPr>
              <a:t>NOT</a:t>
            </a:r>
            <a:r>
              <a:rPr lang="en-US" sz="2400" dirty="0" smtClean="0"/>
              <a:t>, </a:t>
            </a: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chemeClr val="accent2"/>
                </a:solidFill>
              </a:rPr>
              <a:t>NAND</a:t>
            </a:r>
            <a:r>
              <a:rPr lang="en-US" sz="2400" dirty="0" smtClean="0"/>
              <a:t> (not AND), </a:t>
            </a:r>
            <a:r>
              <a:rPr lang="en-US" sz="2400" dirty="0" smtClean="0">
                <a:solidFill>
                  <a:schemeClr val="accent2"/>
                </a:solidFill>
              </a:rPr>
              <a:t>NOR</a:t>
            </a:r>
            <a:r>
              <a:rPr lang="en-US" sz="2400" dirty="0" smtClean="0"/>
              <a:t> (not OR), </a:t>
            </a:r>
            <a:r>
              <a:rPr lang="en-US" sz="2400" dirty="0" smtClean="0">
                <a:solidFill>
                  <a:schemeClr val="accent2"/>
                </a:solidFill>
              </a:rPr>
              <a:t>XOR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accent2"/>
                </a:solidFill>
              </a:rPr>
              <a:t>XNOR</a:t>
            </a:r>
            <a:r>
              <a:rPr lang="en-US" sz="2400" dirty="0" smtClean="0"/>
              <a:t> (not XOR) [later]</a:t>
            </a:r>
            <a:endParaRPr lang="en-US" sz="2400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651000" y="25574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498600" y="15668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730375" y="38100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518484"/>
              </p:ext>
            </p:extLst>
          </p:nvPr>
        </p:nvGraphicFramePr>
        <p:xfrm>
          <a:off x="3200400" y="37338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426652"/>
              </p:ext>
            </p:extLst>
          </p:nvPr>
        </p:nvGraphicFramePr>
        <p:xfrm>
          <a:off x="3200400" y="22098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887644"/>
              </p:ext>
            </p:extLst>
          </p:nvPr>
        </p:nvGraphicFramePr>
        <p:xfrm>
          <a:off x="3249613" y="12954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38993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600200" y="42803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0" y="26039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0" y="29849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0" y="15240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9503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196" y="1143000"/>
            <a:ext cx="8496300" cy="6019800"/>
          </a:xfrm>
        </p:spPr>
        <p:txBody>
          <a:bodyPr>
            <a:normAutofit fontScale="925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Logic Gates</a:t>
            </a:r>
            <a:endParaRPr lang="en-US" sz="2800" dirty="0"/>
          </a:p>
          <a:p>
            <a:pPr lvl="1">
              <a:lnSpc>
                <a:spcPct val="82000"/>
              </a:lnSpc>
            </a:pPr>
            <a:r>
              <a:rPr lang="en-US" sz="2400" dirty="0" smtClean="0"/>
              <a:t>digital circuit that either </a:t>
            </a:r>
            <a:r>
              <a:rPr lang="en-US" sz="2400" dirty="0"/>
              <a:t>allows a </a:t>
            </a:r>
            <a:r>
              <a:rPr lang="en-US" sz="2400" dirty="0" smtClean="0"/>
              <a:t>signal to </a:t>
            </a:r>
            <a:r>
              <a:rPr lang="en-US" sz="2400" dirty="0"/>
              <a:t>pass through it or </a:t>
            </a:r>
            <a:r>
              <a:rPr lang="en-US" sz="2400" dirty="0" smtClean="0"/>
              <a:t>not.</a:t>
            </a:r>
          </a:p>
          <a:p>
            <a:pPr lvl="1">
              <a:lnSpc>
                <a:spcPct val="82000"/>
              </a:lnSpc>
            </a:pPr>
            <a:r>
              <a:rPr lang="en-US" sz="2400" dirty="0" smtClean="0"/>
              <a:t>Used to build logic functions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There are seven basic logic gates: </a:t>
            </a:r>
            <a:endParaRPr lang="en-US" sz="2400" dirty="0" smtClean="0"/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AND</a:t>
            </a:r>
            <a:r>
              <a:rPr lang="en-US" sz="2400" dirty="0">
                <a:solidFill>
                  <a:srgbClr val="0070C0"/>
                </a:solidFill>
              </a:rPr>
              <a:t>, OR, </a:t>
            </a:r>
            <a:r>
              <a:rPr lang="en-US" sz="2400" b="1" dirty="0" smtClean="0">
                <a:solidFill>
                  <a:srgbClr val="0070C0"/>
                </a:solidFill>
              </a:rPr>
              <a:t>NOT</a:t>
            </a:r>
            <a:r>
              <a:rPr lang="en-US" sz="2400" dirty="0" smtClean="0"/>
              <a:t>, </a:t>
            </a: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NAND</a:t>
            </a:r>
            <a:r>
              <a:rPr lang="en-US" sz="2400" dirty="0" smtClean="0"/>
              <a:t> (not AND), </a:t>
            </a:r>
            <a:r>
              <a:rPr lang="en-US" sz="2400" dirty="0" smtClean="0">
                <a:solidFill>
                  <a:srgbClr val="0070C0"/>
                </a:solidFill>
              </a:rPr>
              <a:t>NOR</a:t>
            </a:r>
            <a:r>
              <a:rPr lang="en-US" sz="2400" dirty="0" smtClean="0"/>
              <a:t> (not OR), </a:t>
            </a:r>
            <a:r>
              <a:rPr lang="en-US" sz="2400" dirty="0" smtClean="0">
                <a:solidFill>
                  <a:schemeClr val="accent2"/>
                </a:solidFill>
              </a:rPr>
              <a:t>XOR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accent2"/>
                </a:solidFill>
              </a:rPr>
              <a:t>XNOR</a:t>
            </a:r>
            <a:r>
              <a:rPr lang="en-US" sz="2400" dirty="0" smtClean="0"/>
              <a:t> (not XOR) [later]</a:t>
            </a:r>
            <a:endParaRPr lang="en-US" sz="2400" dirty="0"/>
          </a:p>
        </p:txBody>
      </p:sp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6696" y="157058"/>
            <a:ext cx="8229600" cy="1022934"/>
          </a:xfrm>
        </p:spPr>
        <p:txBody>
          <a:bodyPr>
            <a:normAutofit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Functions: Logic Gates</a:t>
            </a:r>
            <a:endParaRPr lang="en-US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680496" y="25574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528096" y="15668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759871" y="38100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89885"/>
              </p:ext>
            </p:extLst>
          </p:nvPr>
        </p:nvGraphicFramePr>
        <p:xfrm>
          <a:off x="3229896" y="37338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027295"/>
              </p:ext>
            </p:extLst>
          </p:nvPr>
        </p:nvGraphicFramePr>
        <p:xfrm>
          <a:off x="3229896" y="22098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598973"/>
              </p:ext>
            </p:extLst>
          </p:nvPr>
        </p:nvGraphicFramePr>
        <p:xfrm>
          <a:off x="3279109" y="12954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9696" y="38993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629696" y="42803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53496" y="26039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553496" y="29849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53496" y="15240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graphicFrame>
        <p:nvGraphicFramePr>
          <p:cNvPr id="4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187796"/>
              </p:ext>
            </p:extLst>
          </p:nvPr>
        </p:nvGraphicFramePr>
        <p:xfrm>
          <a:off x="7928896" y="37338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1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510828"/>
              </p:ext>
            </p:extLst>
          </p:nvPr>
        </p:nvGraphicFramePr>
        <p:xfrm>
          <a:off x="7928896" y="22098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049296" y="2557462"/>
            <a:ext cx="1752602" cy="685800"/>
            <a:chOff x="5791200" y="1947862"/>
            <a:chExt cx="1752602" cy="685800"/>
          </a:xfrm>
        </p:grpSpPr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91200" y="19943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91200" y="23753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46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25496" y="3810000"/>
            <a:ext cx="1574800" cy="812800"/>
            <a:chOff x="5867400" y="3200400"/>
            <a:chExt cx="1574800" cy="812800"/>
          </a:xfrm>
        </p:grpSpPr>
        <p:sp>
          <p:nvSpPr>
            <p:cNvPr id="36" name="AutoShape 15"/>
            <p:cNvSpPr>
              <a:spLocks noChangeArrowheads="1"/>
            </p:cNvSpPr>
            <p:nvPr/>
          </p:nvSpPr>
          <p:spPr bwMode="auto">
            <a:xfrm flipH="1">
              <a:off x="6072188" y="3200400"/>
              <a:ext cx="933450" cy="812800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 flipH="1">
              <a:off x="5997575" y="344646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auto">
            <a:xfrm flipH="1">
              <a:off x="5997575" y="379571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 flipH="1">
              <a:off x="7162800" y="358140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67400" y="32897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7400" y="36707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7010400" y="35052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906296" y="2438400"/>
            <a:ext cx="11015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NAND:</a:t>
            </a:r>
            <a:endParaRPr lang="en-US" sz="2600" dirty="0"/>
          </a:p>
        </p:txBody>
      </p:sp>
      <p:sp>
        <p:nvSpPr>
          <p:cNvPr id="48" name="TextBox 47"/>
          <p:cNvSpPr txBox="1"/>
          <p:nvPr/>
        </p:nvSpPr>
        <p:spPr>
          <a:xfrm>
            <a:off x="4929105" y="3514635"/>
            <a:ext cx="8915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NOR: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989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96325"/>
              </p:ext>
            </p:extLst>
          </p:nvPr>
        </p:nvGraphicFramePr>
        <p:xfrm>
          <a:off x="572263" y="2895600"/>
          <a:ext cx="168535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9833" y="4715861"/>
            <a:ext cx="838200" cy="685801"/>
          </a:xfrm>
          <a:prstGeom prst="flowChartDelay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5474361" y="4868261"/>
            <a:ext cx="267059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620261" y="5249258"/>
            <a:ext cx="2121159" cy="1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6574857" y="5052409"/>
            <a:ext cx="328530" cy="159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41421" y="5867399"/>
            <a:ext cx="838200" cy="685801"/>
          </a:xfrm>
          <a:prstGeom prst="flowChartDelay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4406072" y="5960077"/>
            <a:ext cx="1343637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6578032" y="6210299"/>
            <a:ext cx="304798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7472740" y="5266357"/>
            <a:ext cx="933449" cy="812799"/>
          </a:xfrm>
          <a:prstGeom prst="moon">
            <a:avLst>
              <a:gd name="adj" fmla="val 87500"/>
            </a:avLst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882832" y="5496881"/>
            <a:ext cx="666107" cy="18714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882832" y="5861670"/>
            <a:ext cx="666108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8415713" y="5672756"/>
            <a:ext cx="603251" cy="7937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AutoShap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4740586" y="4563461"/>
            <a:ext cx="533399" cy="609600"/>
          </a:xfrm>
          <a:prstGeom prst="triangle">
            <a:avLst>
              <a:gd name="adj" fmla="val 50000"/>
            </a:avLst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Oval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21962" y="4792061"/>
            <a:ext cx="152400" cy="152400"/>
          </a:xfrm>
          <a:prstGeom prst="ellips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Line 1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3620261" y="4868260"/>
            <a:ext cx="1082221" cy="6886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rot="5400000" flipH="1" flipV="1">
            <a:off x="6708516" y="6035983"/>
            <a:ext cx="348629" cy="2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5400000" flipH="1">
            <a:off x="3497910" y="5825029"/>
            <a:ext cx="1151539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 type="oval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4073680" y="6394553"/>
            <a:ext cx="664784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" name="Line 1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rot="5400000" flipH="1" flipV="1">
            <a:off x="6681151" y="5274643"/>
            <a:ext cx="444469" cy="2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3309461" y="4561636"/>
            <a:ext cx="292366" cy="415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latin typeface="Calibri" pitchFamily="34" charset="0"/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3296637" y="4944461"/>
            <a:ext cx="303586" cy="396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latin typeface="Calibri" pitchFamily="34" charset="0"/>
              </a:rPr>
              <a:t>b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8495870" y="5190493"/>
            <a:ext cx="532815" cy="415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latin typeface="Calibri" pitchFamily="34" charset="0"/>
              </a:rPr>
              <a:t>Out</a:t>
            </a:r>
          </a:p>
        </p:txBody>
      </p:sp>
      <p:sp>
        <p:nvSpPr>
          <p:cNvPr id="30" name="AutoShap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5400000">
            <a:off x="4762500" y="6095999"/>
            <a:ext cx="533399" cy="609600"/>
          </a:xfrm>
          <a:prstGeom prst="triangle">
            <a:avLst>
              <a:gd name="adj" fmla="val 50000"/>
            </a:avLst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" name="Oval 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43876" y="6324599"/>
            <a:ext cx="152400" cy="152400"/>
          </a:xfrm>
          <a:prstGeom prst="ellips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Line 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5482650" y="6394553"/>
            <a:ext cx="267059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Line 1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rot="5400000" flipH="1">
            <a:off x="3877450" y="5417611"/>
            <a:ext cx="1084931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 type="oval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200" y="152400"/>
            <a:ext cx="8915400" cy="65690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5029200" y="57152"/>
            <a:ext cx="4038600" cy="781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FF0000"/>
                </a:solidFill>
              </a:rPr>
              <a:t>iClicker</a:t>
            </a:r>
            <a:r>
              <a:rPr lang="en-US" dirty="0" smtClean="0">
                <a:solidFill>
                  <a:srgbClr val="FF0000"/>
                </a:solidFill>
              </a:rPr>
              <a:t> Question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9382" y="4703519"/>
            <a:ext cx="15205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endParaRPr lang="en-US" sz="2400" dirty="0">
              <a:solidFill>
                <a:srgbClr val="FF0000"/>
              </a:solidFill>
            </a:endParaRPr>
          </a:p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OR</a:t>
            </a:r>
          </a:p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XOR</a:t>
            </a:r>
          </a:p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AND</a:t>
            </a:r>
            <a:endParaRPr lang="en-US" sz="2400" dirty="0">
              <a:solidFill>
                <a:srgbClr val="FF0000"/>
              </a:solidFill>
            </a:endParaRPr>
          </a:p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NAND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8" name="Rectangle 29"/>
          <p:cNvSpPr>
            <a:spLocks noChangeArrowheads="1"/>
          </p:cNvSpPr>
          <p:nvPr/>
        </p:nvSpPr>
        <p:spPr bwMode="auto">
          <a:xfrm>
            <a:off x="5167172" y="997416"/>
            <a:ext cx="3595828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800" dirty="0">
                <a:latin typeface="Helvetica" charset="0"/>
              </a:rPr>
              <a:t>Function</a:t>
            </a:r>
            <a:r>
              <a:rPr lang="en-US" sz="2800" dirty="0" smtClean="0">
                <a:latin typeface="Helvetica" charset="0"/>
              </a:rPr>
              <a:t>:</a:t>
            </a:r>
            <a:endParaRPr lang="en-US" sz="2800" dirty="0">
              <a:latin typeface="Helvetica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800" dirty="0">
                <a:latin typeface="Helvetica" charset="0"/>
              </a:rPr>
              <a:t>Symbol: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sz="2800" dirty="0">
              <a:latin typeface="Helvetica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sz="2800" dirty="0">
              <a:latin typeface="Helvetica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800" dirty="0" smtClean="0">
                <a:latin typeface="Helvetica" charset="0"/>
              </a:rPr>
              <a:t>Truth Table:</a:t>
            </a: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Which Gate is this?</a:t>
            </a:r>
            <a:endParaRPr lang="en-US" dirty="0"/>
          </a:p>
        </p:txBody>
      </p:sp>
      <p:grpSp>
        <p:nvGrpSpPr>
          <p:cNvPr id="59" name="Group 9"/>
          <p:cNvGrpSpPr>
            <a:grpSpLocks/>
          </p:cNvGrpSpPr>
          <p:nvPr/>
        </p:nvGrpSpPr>
        <p:grpSpPr bwMode="auto">
          <a:xfrm>
            <a:off x="1557494" y="4838723"/>
            <a:ext cx="550668" cy="211526"/>
            <a:chOff x="3884" y="1731"/>
            <a:chExt cx="630" cy="242"/>
          </a:xfrm>
        </p:grpSpPr>
        <p:sp>
          <p:nvSpPr>
            <p:cNvPr id="60" name="AutoShape 10"/>
            <p:cNvSpPr>
              <a:spLocks noChangeArrowheads="1"/>
            </p:cNvSpPr>
            <p:nvPr/>
          </p:nvSpPr>
          <p:spPr bwMode="auto">
            <a:xfrm rot="5400000">
              <a:off x="4022" y="1713"/>
              <a:ext cx="242" cy="277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61" name="Oval 11"/>
            <p:cNvSpPr>
              <a:spLocks noChangeArrowheads="1"/>
            </p:cNvSpPr>
            <p:nvPr/>
          </p:nvSpPr>
          <p:spPr bwMode="auto">
            <a:xfrm>
              <a:off x="4252" y="1799"/>
              <a:ext cx="96" cy="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" name="Line 12"/>
            <p:cNvSpPr>
              <a:spLocks noChangeShapeType="1"/>
            </p:cNvSpPr>
            <p:nvPr/>
          </p:nvSpPr>
          <p:spPr bwMode="auto">
            <a:xfrm flipH="1">
              <a:off x="3884" y="1847"/>
              <a:ext cx="12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Line 13"/>
            <p:cNvSpPr>
              <a:spLocks noChangeShapeType="1"/>
            </p:cNvSpPr>
            <p:nvPr/>
          </p:nvSpPr>
          <p:spPr bwMode="auto">
            <a:xfrm flipH="1" flipV="1">
              <a:off x="4348" y="1847"/>
              <a:ext cx="166" cy="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4" name="Group 14"/>
          <p:cNvGrpSpPr>
            <a:grpSpLocks/>
          </p:cNvGrpSpPr>
          <p:nvPr/>
        </p:nvGrpSpPr>
        <p:grpSpPr bwMode="auto">
          <a:xfrm>
            <a:off x="1671427" y="5187847"/>
            <a:ext cx="346357" cy="217322"/>
            <a:chOff x="4685" y="3035"/>
            <a:chExt cx="816" cy="512"/>
          </a:xfrm>
        </p:grpSpPr>
        <p:sp>
          <p:nvSpPr>
            <p:cNvPr id="65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16455" y="5523345"/>
            <a:ext cx="351568" cy="283074"/>
            <a:chOff x="4114800" y="4672288"/>
            <a:chExt cx="1076323" cy="838508"/>
          </a:xfrm>
        </p:grpSpPr>
        <p:sp>
          <p:nvSpPr>
            <p:cNvPr id="70" name="AutoShape 1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Line 16"/>
          <p:cNvSpPr>
            <a:spLocks noChangeShapeType="1"/>
          </p:cNvSpPr>
          <p:nvPr/>
        </p:nvSpPr>
        <p:spPr bwMode="auto">
          <a:xfrm flipH="1">
            <a:off x="1671427" y="5656188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" name="Line 17"/>
          <p:cNvSpPr>
            <a:spLocks noChangeShapeType="1"/>
          </p:cNvSpPr>
          <p:nvPr/>
        </p:nvSpPr>
        <p:spPr bwMode="auto">
          <a:xfrm flipH="1">
            <a:off x="1676723" y="5716327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" name="Line 18"/>
          <p:cNvSpPr>
            <a:spLocks noChangeShapeType="1"/>
          </p:cNvSpPr>
          <p:nvPr/>
        </p:nvSpPr>
        <p:spPr bwMode="auto">
          <a:xfrm flipH="1">
            <a:off x="2068023" y="5664882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5" name="Group 4"/>
          <p:cNvGrpSpPr>
            <a:grpSpLocks/>
          </p:cNvGrpSpPr>
          <p:nvPr/>
        </p:nvGrpSpPr>
        <p:grpSpPr bwMode="auto">
          <a:xfrm>
            <a:off x="1645572" y="5913828"/>
            <a:ext cx="498922" cy="236591"/>
            <a:chOff x="1056" y="1584"/>
            <a:chExt cx="911" cy="432"/>
          </a:xfrm>
        </p:grpSpPr>
        <p:sp>
          <p:nvSpPr>
            <p:cNvPr id="76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7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659141" y="6288516"/>
            <a:ext cx="517588" cy="218358"/>
            <a:chOff x="5918201" y="1947862"/>
            <a:chExt cx="1625601" cy="685800"/>
          </a:xfrm>
        </p:grpSpPr>
        <p:sp>
          <p:nvSpPr>
            <p:cNvPr id="81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4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5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/>
              <a:t>From Switches to Logic Gates to Logic Circuits</a:t>
            </a:r>
          </a:p>
          <a:p>
            <a:r>
              <a:rPr lang="en-US" dirty="0" smtClean="0"/>
              <a:t>Understanding the foundations of </a:t>
            </a:r>
          </a:p>
          <a:p>
            <a:r>
              <a:rPr lang="en-US" dirty="0"/>
              <a:t> </a:t>
            </a:r>
            <a:r>
              <a:rPr lang="en-US" dirty="0" smtClean="0"/>
              <a:t> Computer Systems Organization and Programming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508" y="3276600"/>
            <a:ext cx="2256692" cy="266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3478967"/>
            <a:ext cx="16002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Digital Design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561735"/>
            <a:ext cx="4047576" cy="21024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449580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62209" y="4425434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9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638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XOR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out</a:t>
            </a:r>
            <a:r>
              <a:rPr lang="en-US" dirty="0" smtClean="0"/>
              <a:t> = 1 if </a:t>
            </a:r>
            <a:r>
              <a:rPr lang="en-US" dirty="0" smtClean="0">
                <a:solidFill>
                  <a:srgbClr val="0070C0"/>
                </a:solidFill>
              </a:rPr>
              <a:t>a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dirty="0" smtClean="0"/>
              <a:t> is 1, but not both; </a:t>
            </a:r>
            <a:r>
              <a:rPr lang="en-US" dirty="0"/>
              <a:t> </a:t>
            </a:r>
          </a:p>
          <a:p>
            <a:r>
              <a:rPr lang="en-US" dirty="0" smtClean="0"/>
              <a:t>          </a:t>
            </a:r>
            <a:r>
              <a:rPr lang="en-US" dirty="0" smtClean="0">
                <a:solidFill>
                  <a:srgbClr val="0070C0"/>
                </a:solidFill>
              </a:rPr>
              <a:t>out</a:t>
            </a:r>
            <a:r>
              <a:rPr lang="en-US" dirty="0" smtClean="0"/>
              <a:t> = 0 otherwise.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0070C0"/>
                </a:solidFill>
              </a:rPr>
              <a:t>out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, only if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 smtClean="0"/>
              <a:t> = 1 AND 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dirty="0" smtClean="0"/>
              <a:t> = 0 </a:t>
            </a:r>
          </a:p>
          <a:p>
            <a:r>
              <a:rPr lang="en-US" dirty="0"/>
              <a:t>	</a:t>
            </a:r>
            <a:r>
              <a:rPr lang="en-US" dirty="0" smtClean="0"/>
              <a:t>				OR  </a:t>
            </a:r>
            <a:r>
              <a:rPr lang="en-US" dirty="0" smtClean="0">
                <a:solidFill>
                  <a:srgbClr val="0070C0"/>
                </a:solidFill>
              </a:rPr>
              <a:t>a</a:t>
            </a:r>
            <a:r>
              <a:rPr lang="en-US" dirty="0" smtClean="0"/>
              <a:t> = 0 AND 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34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 flipV="1">
            <a:off x="3620261" y="5249258"/>
            <a:ext cx="2121159" cy="1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419600" y="5134961"/>
            <a:ext cx="0" cy="30662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128806"/>
              </p:ext>
            </p:extLst>
          </p:nvPr>
        </p:nvGraphicFramePr>
        <p:xfrm>
          <a:off x="572263" y="2895600"/>
          <a:ext cx="168535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39833" y="4715861"/>
            <a:ext cx="838200" cy="685801"/>
          </a:xfrm>
          <a:prstGeom prst="flowChartDelay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5474361" y="4868261"/>
            <a:ext cx="267059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6574857" y="5052409"/>
            <a:ext cx="328530" cy="159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41421" y="5867399"/>
            <a:ext cx="838200" cy="685801"/>
          </a:xfrm>
          <a:prstGeom prst="flowChartDelay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4406072" y="5960077"/>
            <a:ext cx="1343637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6578032" y="6210299"/>
            <a:ext cx="304798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7472740" y="5266357"/>
            <a:ext cx="933449" cy="812799"/>
          </a:xfrm>
          <a:prstGeom prst="moon">
            <a:avLst>
              <a:gd name="adj" fmla="val 87500"/>
            </a:avLst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882832" y="5496881"/>
            <a:ext cx="666107" cy="18714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882832" y="5861670"/>
            <a:ext cx="666108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8415713" y="5672756"/>
            <a:ext cx="603251" cy="7937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AutoShap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4740586" y="4563461"/>
            <a:ext cx="533399" cy="609600"/>
          </a:xfrm>
          <a:prstGeom prst="triangle">
            <a:avLst>
              <a:gd name="adj" fmla="val 50000"/>
            </a:avLst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Oval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21962" y="4792061"/>
            <a:ext cx="152400" cy="152400"/>
          </a:xfrm>
          <a:prstGeom prst="ellips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Line 1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3620261" y="4868260"/>
            <a:ext cx="1082221" cy="6886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rot="5400000" flipH="1" flipV="1">
            <a:off x="6708516" y="6035983"/>
            <a:ext cx="348629" cy="2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5400000" flipH="1">
            <a:off x="3497910" y="5825029"/>
            <a:ext cx="1151539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 type="oval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4073680" y="6394553"/>
            <a:ext cx="664784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" name="Line 1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rot="5400000" flipH="1" flipV="1">
            <a:off x="6681151" y="5274643"/>
            <a:ext cx="444469" cy="2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3300538" y="4561636"/>
            <a:ext cx="292366" cy="396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latin typeface="Calibri" pitchFamily="34" charset="0"/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3287714" y="4944461"/>
            <a:ext cx="303586" cy="396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latin typeface="Calibri" pitchFamily="34" charset="0"/>
              </a:rPr>
              <a:t>b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8486947" y="5190493"/>
            <a:ext cx="532816" cy="396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latin typeface="Calibri" pitchFamily="34" charset="0"/>
              </a:rPr>
              <a:t>Out</a:t>
            </a:r>
          </a:p>
        </p:txBody>
      </p:sp>
      <p:sp>
        <p:nvSpPr>
          <p:cNvPr id="30" name="AutoShap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5400000">
            <a:off x="4762500" y="6095999"/>
            <a:ext cx="533399" cy="609600"/>
          </a:xfrm>
          <a:prstGeom prst="triangle">
            <a:avLst>
              <a:gd name="adj" fmla="val 50000"/>
            </a:avLst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" name="Oval 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43876" y="6324599"/>
            <a:ext cx="152400" cy="152400"/>
          </a:xfrm>
          <a:prstGeom prst="ellips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Line 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5482650" y="6394553"/>
            <a:ext cx="267059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Line 1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rot="5400000" flipH="1">
            <a:off x="3877450" y="5417611"/>
            <a:ext cx="1084931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 type="oval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Which Gate is this?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6200" y="152400"/>
            <a:ext cx="8915400" cy="65690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5029200" y="57152"/>
            <a:ext cx="4038600" cy="781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FF0000"/>
                </a:solidFill>
              </a:rPr>
              <a:t>iClicker</a:t>
            </a:r>
            <a:r>
              <a:rPr lang="en-US" dirty="0" smtClean="0">
                <a:solidFill>
                  <a:srgbClr val="FF0000"/>
                </a:solidFill>
              </a:rPr>
              <a:t> Question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9382" y="4703519"/>
            <a:ext cx="15205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endParaRPr lang="en-US" sz="2400" dirty="0">
              <a:solidFill>
                <a:srgbClr val="FF0000"/>
              </a:solidFill>
            </a:endParaRPr>
          </a:p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OR</a:t>
            </a:r>
          </a:p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XOR</a:t>
            </a:r>
          </a:p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AND</a:t>
            </a:r>
            <a:endParaRPr lang="en-US" sz="2400" dirty="0">
              <a:solidFill>
                <a:srgbClr val="FF0000"/>
              </a:solidFill>
            </a:endParaRPr>
          </a:p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NAND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59" name="Group 9"/>
          <p:cNvGrpSpPr>
            <a:grpSpLocks/>
          </p:cNvGrpSpPr>
          <p:nvPr/>
        </p:nvGrpSpPr>
        <p:grpSpPr bwMode="auto">
          <a:xfrm>
            <a:off x="1557494" y="4838723"/>
            <a:ext cx="550668" cy="211526"/>
            <a:chOff x="3884" y="1731"/>
            <a:chExt cx="630" cy="242"/>
          </a:xfrm>
        </p:grpSpPr>
        <p:sp>
          <p:nvSpPr>
            <p:cNvPr id="60" name="AutoShape 10"/>
            <p:cNvSpPr>
              <a:spLocks noChangeArrowheads="1"/>
            </p:cNvSpPr>
            <p:nvPr/>
          </p:nvSpPr>
          <p:spPr bwMode="auto">
            <a:xfrm rot="5400000">
              <a:off x="4022" y="1713"/>
              <a:ext cx="242" cy="277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61" name="Oval 11"/>
            <p:cNvSpPr>
              <a:spLocks noChangeArrowheads="1"/>
            </p:cNvSpPr>
            <p:nvPr/>
          </p:nvSpPr>
          <p:spPr bwMode="auto">
            <a:xfrm>
              <a:off x="4252" y="1799"/>
              <a:ext cx="96" cy="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" name="Line 12"/>
            <p:cNvSpPr>
              <a:spLocks noChangeShapeType="1"/>
            </p:cNvSpPr>
            <p:nvPr/>
          </p:nvSpPr>
          <p:spPr bwMode="auto">
            <a:xfrm flipH="1">
              <a:off x="3884" y="1847"/>
              <a:ext cx="12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Line 13"/>
            <p:cNvSpPr>
              <a:spLocks noChangeShapeType="1"/>
            </p:cNvSpPr>
            <p:nvPr/>
          </p:nvSpPr>
          <p:spPr bwMode="auto">
            <a:xfrm flipH="1" flipV="1">
              <a:off x="4348" y="1847"/>
              <a:ext cx="166" cy="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4" name="Group 14"/>
          <p:cNvGrpSpPr>
            <a:grpSpLocks/>
          </p:cNvGrpSpPr>
          <p:nvPr/>
        </p:nvGrpSpPr>
        <p:grpSpPr bwMode="auto">
          <a:xfrm>
            <a:off x="1671427" y="5187847"/>
            <a:ext cx="346357" cy="217322"/>
            <a:chOff x="4685" y="3035"/>
            <a:chExt cx="816" cy="512"/>
          </a:xfrm>
        </p:grpSpPr>
        <p:sp>
          <p:nvSpPr>
            <p:cNvPr id="65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16455" y="5523345"/>
            <a:ext cx="351568" cy="283074"/>
            <a:chOff x="4114800" y="4672288"/>
            <a:chExt cx="1076323" cy="838508"/>
          </a:xfrm>
        </p:grpSpPr>
        <p:sp>
          <p:nvSpPr>
            <p:cNvPr id="70" name="AutoShape 1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Line 16"/>
          <p:cNvSpPr>
            <a:spLocks noChangeShapeType="1"/>
          </p:cNvSpPr>
          <p:nvPr/>
        </p:nvSpPr>
        <p:spPr bwMode="auto">
          <a:xfrm flipH="1">
            <a:off x="1671427" y="5656188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" name="Line 17"/>
          <p:cNvSpPr>
            <a:spLocks noChangeShapeType="1"/>
          </p:cNvSpPr>
          <p:nvPr/>
        </p:nvSpPr>
        <p:spPr bwMode="auto">
          <a:xfrm flipH="1">
            <a:off x="1676723" y="5716327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" name="Line 18"/>
          <p:cNvSpPr>
            <a:spLocks noChangeShapeType="1"/>
          </p:cNvSpPr>
          <p:nvPr/>
        </p:nvSpPr>
        <p:spPr bwMode="auto">
          <a:xfrm flipH="1">
            <a:off x="2068023" y="5664882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5" name="Group 4"/>
          <p:cNvGrpSpPr>
            <a:grpSpLocks/>
          </p:cNvGrpSpPr>
          <p:nvPr/>
        </p:nvGrpSpPr>
        <p:grpSpPr bwMode="auto">
          <a:xfrm>
            <a:off x="1645572" y="5913828"/>
            <a:ext cx="498922" cy="236591"/>
            <a:chOff x="1056" y="1584"/>
            <a:chExt cx="911" cy="432"/>
          </a:xfrm>
        </p:grpSpPr>
        <p:sp>
          <p:nvSpPr>
            <p:cNvPr id="76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7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659141" y="6288516"/>
            <a:ext cx="517588" cy="218358"/>
            <a:chOff x="5918201" y="1947862"/>
            <a:chExt cx="1625601" cy="685800"/>
          </a:xfrm>
        </p:grpSpPr>
        <p:sp>
          <p:nvSpPr>
            <p:cNvPr id="81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4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5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638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XOR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out</a:t>
            </a:r>
            <a:r>
              <a:rPr lang="en-US" dirty="0" smtClean="0"/>
              <a:t> = 1 if </a:t>
            </a:r>
            <a:r>
              <a:rPr lang="en-US" dirty="0" smtClean="0">
                <a:solidFill>
                  <a:srgbClr val="0070C0"/>
                </a:solidFill>
              </a:rPr>
              <a:t>a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dirty="0" smtClean="0"/>
              <a:t> is 1, but not both; </a:t>
            </a:r>
            <a:r>
              <a:rPr lang="en-US" dirty="0"/>
              <a:t> </a:t>
            </a:r>
          </a:p>
          <a:p>
            <a:r>
              <a:rPr lang="en-US" dirty="0" smtClean="0"/>
              <a:t>          </a:t>
            </a:r>
            <a:r>
              <a:rPr lang="en-US" dirty="0" smtClean="0">
                <a:solidFill>
                  <a:srgbClr val="0070C0"/>
                </a:solidFill>
              </a:rPr>
              <a:t>out</a:t>
            </a:r>
            <a:r>
              <a:rPr lang="en-US" dirty="0" smtClean="0"/>
              <a:t> = 0 otherwise.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0070C0"/>
                </a:solidFill>
              </a:rPr>
              <a:t>out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, only if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 smtClean="0"/>
              <a:t> = 1 AND 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dirty="0" smtClean="0"/>
              <a:t> = 0 </a:t>
            </a:r>
          </a:p>
          <a:p>
            <a:r>
              <a:rPr lang="en-US" dirty="0"/>
              <a:t>	</a:t>
            </a:r>
            <a:r>
              <a:rPr lang="en-US" dirty="0" smtClean="0"/>
              <a:t>				OR  </a:t>
            </a:r>
            <a:r>
              <a:rPr lang="en-US" dirty="0" smtClean="0">
                <a:solidFill>
                  <a:srgbClr val="0070C0"/>
                </a:solidFill>
              </a:rPr>
              <a:t>a</a:t>
            </a:r>
            <a:r>
              <a:rPr lang="en-US" dirty="0" smtClean="0"/>
              <a:t> = 0 AND 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dirty="0" smtClean="0"/>
              <a:t> = 1</a:t>
            </a:r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563858"/>
              </p:ext>
            </p:extLst>
          </p:nvPr>
        </p:nvGraphicFramePr>
        <p:xfrm>
          <a:off x="572263" y="2895600"/>
          <a:ext cx="168535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 flipV="1">
            <a:off x="3620262" y="5226768"/>
            <a:ext cx="550880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Line 1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3620259" y="4868260"/>
            <a:ext cx="550882" cy="6886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3309461" y="4561636"/>
            <a:ext cx="292366" cy="396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latin typeface="Calibri" pitchFamily="34" charset="0"/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3296637" y="4944461"/>
            <a:ext cx="303586" cy="396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latin typeface="Calibri" pitchFamily="34" charset="0"/>
              </a:rPr>
              <a:t>b</a:t>
            </a:r>
            <a:endParaRPr lang="en-US" dirty="0" smtClean="0"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14800" y="4672288"/>
            <a:ext cx="1076323" cy="838508"/>
            <a:chOff x="4114800" y="4672288"/>
            <a:chExt cx="1076323" cy="838508"/>
          </a:xfrm>
        </p:grpSpPr>
        <p:sp>
          <p:nvSpPr>
            <p:cNvPr id="40" name="AutoShape 1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5191123" y="5091541"/>
            <a:ext cx="550880" cy="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5292160" y="4676918"/>
            <a:ext cx="532816" cy="396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latin typeface="Calibri" pitchFamily="34" charset="0"/>
              </a:rPr>
              <a:t>Out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Which Gate is this?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200" y="152400"/>
            <a:ext cx="8915400" cy="65690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029200" y="57152"/>
            <a:ext cx="4038600" cy="781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FF0000"/>
                </a:solidFill>
              </a:rPr>
              <a:t>iClicker</a:t>
            </a:r>
            <a:r>
              <a:rPr lang="en-US" dirty="0" smtClean="0">
                <a:solidFill>
                  <a:srgbClr val="FF0000"/>
                </a:solidFill>
              </a:rPr>
              <a:t> Question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382" y="4703519"/>
            <a:ext cx="15205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endParaRPr lang="en-US" sz="2400" dirty="0">
              <a:solidFill>
                <a:srgbClr val="FF0000"/>
              </a:solidFill>
            </a:endParaRPr>
          </a:p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OR</a:t>
            </a:r>
          </a:p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XOR</a:t>
            </a:r>
          </a:p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AND</a:t>
            </a:r>
            <a:endParaRPr lang="en-US" sz="2400" dirty="0">
              <a:solidFill>
                <a:srgbClr val="FF0000"/>
              </a:solidFill>
            </a:endParaRPr>
          </a:p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NAND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1557494" y="4838723"/>
            <a:ext cx="550668" cy="211526"/>
            <a:chOff x="3884" y="1731"/>
            <a:chExt cx="630" cy="242"/>
          </a:xfrm>
        </p:grpSpPr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 rot="5400000">
              <a:off x="4022" y="1713"/>
              <a:ext cx="242" cy="277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4252" y="1799"/>
              <a:ext cx="96" cy="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H="1">
              <a:off x="3884" y="1847"/>
              <a:ext cx="12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H="1" flipV="1">
              <a:off x="4348" y="1847"/>
              <a:ext cx="166" cy="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" name="Group 14"/>
          <p:cNvGrpSpPr>
            <a:grpSpLocks/>
          </p:cNvGrpSpPr>
          <p:nvPr/>
        </p:nvGrpSpPr>
        <p:grpSpPr bwMode="auto">
          <a:xfrm>
            <a:off x="1671427" y="5187847"/>
            <a:ext cx="346357" cy="217322"/>
            <a:chOff x="4685" y="3035"/>
            <a:chExt cx="816" cy="512"/>
          </a:xfrm>
        </p:grpSpPr>
        <p:sp>
          <p:nvSpPr>
            <p:cNvPr id="25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16455" y="5523345"/>
            <a:ext cx="351568" cy="283074"/>
            <a:chOff x="4114800" y="4672288"/>
            <a:chExt cx="1076323" cy="838508"/>
          </a:xfrm>
        </p:grpSpPr>
        <p:sp>
          <p:nvSpPr>
            <p:cNvPr id="30" name="AutoShape 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Line 16"/>
          <p:cNvSpPr>
            <a:spLocks noChangeShapeType="1"/>
          </p:cNvSpPr>
          <p:nvPr/>
        </p:nvSpPr>
        <p:spPr bwMode="auto">
          <a:xfrm flipH="1">
            <a:off x="1671427" y="5656188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 flipH="1">
            <a:off x="1676723" y="5716327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2068023" y="5664882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6" name="Group 4"/>
          <p:cNvGrpSpPr>
            <a:grpSpLocks/>
          </p:cNvGrpSpPr>
          <p:nvPr/>
        </p:nvGrpSpPr>
        <p:grpSpPr bwMode="auto">
          <a:xfrm>
            <a:off x="1645572" y="5913828"/>
            <a:ext cx="498922" cy="236591"/>
            <a:chOff x="1056" y="1584"/>
            <a:chExt cx="911" cy="432"/>
          </a:xfrm>
        </p:grpSpPr>
        <p:sp>
          <p:nvSpPr>
            <p:cNvPr id="38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2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659141" y="6288516"/>
            <a:ext cx="517588" cy="218358"/>
            <a:chOff x="5918201" y="1947862"/>
            <a:chExt cx="1625601" cy="685800"/>
          </a:xfrm>
        </p:grpSpPr>
        <p:sp>
          <p:nvSpPr>
            <p:cNvPr id="44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0" name="Oval 49"/>
          <p:cNvSpPr/>
          <p:nvPr/>
        </p:nvSpPr>
        <p:spPr>
          <a:xfrm>
            <a:off x="106017" y="5420333"/>
            <a:ext cx="2151601" cy="533400"/>
          </a:xfrm>
          <a:prstGeom prst="ellipse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Activity#2: Logic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en-US" dirty="0" smtClean="0"/>
              <a:t>Fill in the truth table, given the following Logic Circuit made from </a:t>
            </a:r>
            <a:r>
              <a:rPr lang="en-US" dirty="0"/>
              <a:t>L</a:t>
            </a:r>
            <a:r>
              <a:rPr lang="en-US" dirty="0" smtClean="0"/>
              <a:t>ogic AND, OR, and NOT gates.</a:t>
            </a:r>
          </a:p>
          <a:p>
            <a:r>
              <a:rPr lang="en-US" dirty="0" smtClean="0"/>
              <a:t>What does the logic circuit do?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96638" y="4464768"/>
            <a:ext cx="5732047" cy="2088432"/>
            <a:chOff x="3296638" y="3389075"/>
            <a:chExt cx="5732047" cy="2088432"/>
          </a:xfrm>
        </p:grpSpPr>
        <p:sp>
          <p:nvSpPr>
            <p:cNvPr id="5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739833" y="3640168"/>
              <a:ext cx="838200" cy="685801"/>
            </a:xfrm>
            <a:prstGeom prst="flowChartDelay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3380165" y="3792568"/>
              <a:ext cx="2361256" cy="0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5433446" y="4173568"/>
              <a:ext cx="307975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6574858" y="3976718"/>
              <a:ext cx="307975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AutoShap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51336" y="4791706"/>
              <a:ext cx="838200" cy="685801"/>
            </a:xfrm>
            <a:prstGeom prst="flowChartDelay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Line 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044949" y="4944106"/>
              <a:ext cx="307975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380165" y="5325106"/>
              <a:ext cx="972758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5186360" y="5129844"/>
              <a:ext cx="1696472" cy="4762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AutoShap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7472740" y="4190664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6882832" y="4421188"/>
              <a:ext cx="666107" cy="18714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882832" y="4785977"/>
              <a:ext cx="666108" cy="0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8415713" y="4597063"/>
              <a:ext cx="603251" cy="7937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5400000">
              <a:off x="4705727" y="3849687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Oval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85165" y="4075112"/>
              <a:ext cx="152400" cy="1524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044949" y="4151313"/>
              <a:ext cx="632204" cy="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rot="5400000" flipH="1">
              <a:off x="6718795" y="4950013"/>
              <a:ext cx="348629" cy="20556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rot="5400000" flipH="1">
              <a:off x="3657134" y="4542302"/>
              <a:ext cx="775630" cy="0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380165" y="4530262"/>
              <a:ext cx="664784" cy="0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rot="5400000" flipH="1">
              <a:off x="6670873" y="4188673"/>
              <a:ext cx="444469" cy="20557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3309461" y="3389075"/>
              <a:ext cx="292366" cy="4158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latin typeface="Calibri" pitchFamily="34" charset="0"/>
                </a:rPr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3296638" y="4953000"/>
              <a:ext cx="303586" cy="396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latin typeface="Calibri" pitchFamily="34" charset="0"/>
                </a:rPr>
                <a:t>b</a:t>
              </a: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3296638" y="4151075"/>
              <a:ext cx="303586" cy="396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latin typeface="Calibri" pitchFamily="34" charset="0"/>
                </a:rPr>
                <a:t>d</a:t>
              </a: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8495870" y="4114800"/>
              <a:ext cx="532815" cy="4158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latin typeface="Calibri" pitchFamily="34" charset="0"/>
                </a:rPr>
                <a:t>Out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275926"/>
              </p:ext>
            </p:extLst>
          </p:nvPr>
        </p:nvGraphicFramePr>
        <p:xfrm>
          <a:off x="572263" y="3352800"/>
          <a:ext cx="224714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76200" y="152400"/>
            <a:ext cx="8915400" cy="656907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Activity#2: Logic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638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Multiplexor</a:t>
            </a:r>
            <a:r>
              <a:rPr lang="en-US" dirty="0" smtClean="0"/>
              <a:t>: select (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dirty="0" smtClean="0"/>
              <a:t>) between two inputs (</a:t>
            </a:r>
            <a:r>
              <a:rPr lang="en-US" dirty="0" smtClean="0">
                <a:solidFill>
                  <a:srgbClr val="0070C0"/>
                </a:solidFill>
              </a:rPr>
              <a:t>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dirty="0" smtClean="0"/>
              <a:t>) and set one as the output (</a:t>
            </a:r>
            <a:r>
              <a:rPr lang="en-US" dirty="0" smtClean="0">
                <a:solidFill>
                  <a:srgbClr val="0070C0"/>
                </a:solidFill>
              </a:rPr>
              <a:t>out</a:t>
            </a:r>
            <a:r>
              <a:rPr lang="en-US" dirty="0" smtClean="0"/>
              <a:t>)?</a:t>
            </a:r>
          </a:p>
          <a:p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smtClean="0">
                <a:solidFill>
                  <a:srgbClr val="0070C0"/>
                </a:solidFill>
              </a:rPr>
              <a:t>out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70C0"/>
                </a:solidFill>
              </a:rPr>
              <a:t>a</a:t>
            </a:r>
            <a:r>
              <a:rPr lang="en-US" dirty="0" smtClean="0"/>
              <a:t>, if 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dirty="0" smtClean="0"/>
              <a:t> = 0</a:t>
            </a:r>
          </a:p>
          <a:p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smtClean="0">
                <a:solidFill>
                  <a:srgbClr val="0070C0"/>
                </a:solidFill>
              </a:rPr>
              <a:t>out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dirty="0" smtClean="0"/>
              <a:t>, if 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dirty="0" smtClean="0"/>
              <a:t> = 1</a:t>
            </a:r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400860"/>
              </p:ext>
            </p:extLst>
          </p:nvPr>
        </p:nvGraphicFramePr>
        <p:xfrm>
          <a:off x="572263" y="3352800"/>
          <a:ext cx="224714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3296638" y="4464768"/>
            <a:ext cx="5732048" cy="2088432"/>
            <a:chOff x="3296638" y="3389075"/>
            <a:chExt cx="5732048" cy="2088432"/>
          </a:xfrm>
        </p:grpSpPr>
        <p:sp>
          <p:nvSpPr>
            <p:cNvPr id="32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739833" y="3640168"/>
              <a:ext cx="838200" cy="685801"/>
            </a:xfrm>
            <a:prstGeom prst="flowChartDelay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Line 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3380165" y="3792568"/>
              <a:ext cx="2361256" cy="0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5433446" y="4173568"/>
              <a:ext cx="307975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6574858" y="3976718"/>
              <a:ext cx="307975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AutoShap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51336" y="4791706"/>
              <a:ext cx="838200" cy="685801"/>
            </a:xfrm>
            <a:prstGeom prst="flowChartDelay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Line 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044949" y="4944106"/>
              <a:ext cx="307975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8" name="Line 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380165" y="5325106"/>
              <a:ext cx="972758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9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5186360" y="5129844"/>
              <a:ext cx="1696472" cy="4762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0" name="AutoShap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7472740" y="4190664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1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6882832" y="4421188"/>
              <a:ext cx="666107" cy="18714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" name="Line 1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882832" y="4785977"/>
              <a:ext cx="666108" cy="0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Line 1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8415713" y="4597063"/>
              <a:ext cx="603251" cy="7937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5400000">
              <a:off x="4705727" y="3849687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5" name="Oval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85165" y="4075112"/>
              <a:ext cx="152400" cy="1524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044949" y="4151313"/>
              <a:ext cx="632204" cy="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rot="5400000" flipH="1">
              <a:off x="6718795" y="4950013"/>
              <a:ext cx="348629" cy="20556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8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rot="5400000" flipH="1">
              <a:off x="3657134" y="4542302"/>
              <a:ext cx="775630" cy="0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380165" y="4530262"/>
              <a:ext cx="664784" cy="0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0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rot="5400000" flipH="1">
              <a:off x="6670873" y="4188673"/>
              <a:ext cx="444469" cy="20557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 bwMode="auto">
            <a:xfrm>
              <a:off x="3309461" y="3389075"/>
              <a:ext cx="292366" cy="396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latin typeface="Calibri" pitchFamily="34" charset="0"/>
                </a:rPr>
                <a:t>a</a:t>
              </a:r>
            </a:p>
          </p:txBody>
        </p:sp>
        <p:sp>
          <p:nvSpPr>
            <p:cNvPr id="52" name="TextBox 51"/>
            <p:cNvSpPr txBox="1"/>
            <p:nvPr/>
          </p:nvSpPr>
          <p:spPr bwMode="auto">
            <a:xfrm>
              <a:off x="3296638" y="4953000"/>
              <a:ext cx="303586" cy="396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latin typeface="Calibri" pitchFamily="34" charset="0"/>
                </a:rPr>
                <a:t>b</a:t>
              </a: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3296638" y="4151075"/>
              <a:ext cx="303586" cy="396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latin typeface="Calibri" pitchFamily="34" charset="0"/>
                </a:rPr>
                <a:t>d</a:t>
              </a: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8495870" y="4114800"/>
              <a:ext cx="532816" cy="396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latin typeface="Calibri" pitchFamily="34" charset="0"/>
                </a:rPr>
                <a:t>Out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76200" y="152400"/>
            <a:ext cx="8915400" cy="656907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</a:t>
            </a:r>
            <a:r>
              <a:rPr lang="en-US" dirty="0" smtClean="0"/>
              <a:t>Switches </a:t>
            </a:r>
            <a:r>
              <a:rPr lang="en-US" dirty="0"/>
              <a:t>to </a:t>
            </a:r>
            <a:r>
              <a:rPr lang="en-US" dirty="0" smtClean="0"/>
              <a:t>Logic Gates </a:t>
            </a:r>
            <a:r>
              <a:rPr lang="en-US" dirty="0"/>
              <a:t>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switches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Truth Tables</a:t>
            </a:r>
          </a:p>
          <a:p>
            <a:r>
              <a:rPr lang="en-US" dirty="0"/>
              <a:t>Logic  Circuits</a:t>
            </a:r>
          </a:p>
          <a:p>
            <a:pPr lvl="1"/>
            <a:r>
              <a:rPr lang="en-US" dirty="0"/>
              <a:t>Identity Laws</a:t>
            </a:r>
          </a:p>
          <a:p>
            <a:pPr lvl="1"/>
            <a:r>
              <a:rPr lang="en-US" dirty="0" smtClean="0"/>
              <a:t>From </a:t>
            </a:r>
            <a:r>
              <a:rPr lang="en-US" dirty="0"/>
              <a:t>Truth Tables to Circuits (Sum of </a:t>
            </a:r>
            <a:r>
              <a:rPr lang="en-US" dirty="0" smtClean="0"/>
              <a:t>Products)</a:t>
            </a:r>
          </a:p>
          <a:p>
            <a:r>
              <a:rPr lang="en-US" dirty="0" smtClean="0"/>
              <a:t>Logic </a:t>
            </a:r>
            <a:r>
              <a:rPr lang="en-US" dirty="0"/>
              <a:t>Circuit Minimization</a:t>
            </a:r>
          </a:p>
          <a:p>
            <a:pPr lvl="1"/>
            <a:r>
              <a:rPr lang="en-US" dirty="0"/>
              <a:t>Algebraic Manipulations</a:t>
            </a:r>
          </a:p>
          <a:p>
            <a:pPr lvl="1"/>
            <a:r>
              <a:rPr lang="en-US" dirty="0" smtClean="0"/>
              <a:t>Truth </a:t>
            </a:r>
            <a:r>
              <a:rPr lang="en-US" dirty="0"/>
              <a:t>Tables (</a:t>
            </a:r>
            <a:r>
              <a:rPr lang="en-US" dirty="0" err="1"/>
              <a:t>Karnaugh</a:t>
            </a:r>
            <a:r>
              <a:rPr lang="en-US" dirty="0"/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dirty="0" smtClean="0"/>
              <a:t>Given a Logic function, create a Logic Circuit that implements the Logic Function…</a:t>
            </a:r>
          </a:p>
          <a:p>
            <a:r>
              <a:rPr lang="en-US" dirty="0" smtClean="0"/>
              <a:t>…and,  </a:t>
            </a:r>
            <a:r>
              <a:rPr lang="en-US" i="1" dirty="0" smtClean="0"/>
              <a:t>with the minimum number of logic gates</a:t>
            </a:r>
          </a:p>
          <a:p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ewer gates: A cheaper ($$$) circuit!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152400" y="1143000"/>
            <a:ext cx="84963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800" dirty="0" smtClean="0"/>
              <a:t>NOT: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AND: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OR: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XOR:</a:t>
            </a: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.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 Gates</a:t>
            </a:r>
            <a:endParaRPr lang="en-US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841500" y="22526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689100" y="12620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920875" y="35052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025963"/>
              </p:ext>
            </p:extLst>
          </p:nvPr>
        </p:nvGraphicFramePr>
        <p:xfrm>
          <a:off x="3390900" y="34290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279949"/>
              </p:ext>
            </p:extLst>
          </p:nvPr>
        </p:nvGraphicFramePr>
        <p:xfrm>
          <a:off x="3390900" y="19050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006104"/>
              </p:ext>
            </p:extLst>
          </p:nvPr>
        </p:nvGraphicFramePr>
        <p:xfrm>
          <a:off x="3440113" y="9906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0700" y="35945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90700" y="39755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14500" y="22991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714500" y="26801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85900" y="13716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866901" y="5105092"/>
            <a:ext cx="1041399" cy="838508"/>
            <a:chOff x="4114800" y="4672288"/>
            <a:chExt cx="1076323" cy="838508"/>
          </a:xfrm>
        </p:grpSpPr>
        <p:sp>
          <p:nvSpPr>
            <p:cNvPr id="32" name="AutoShape 1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4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81175"/>
              </p:ext>
            </p:extLst>
          </p:nvPr>
        </p:nvGraphicFramePr>
        <p:xfrm>
          <a:off x="3390900" y="49530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1663700" y="536575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H="1">
            <a:off x="1663700" y="571500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 flipH="1">
            <a:off x="2908300" y="553720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562100" y="52709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562100" y="56519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4784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152400" y="1143000"/>
            <a:ext cx="84963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800" dirty="0" smtClean="0"/>
              <a:t>NOT: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AND: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OR: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XOR:</a:t>
            </a: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 Gates</a:t>
            </a:r>
            <a:endParaRPr lang="en-US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841500" y="22526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689100" y="12620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920875" y="35052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199583"/>
              </p:ext>
            </p:extLst>
          </p:nvPr>
        </p:nvGraphicFramePr>
        <p:xfrm>
          <a:off x="3390900" y="34290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888422"/>
              </p:ext>
            </p:extLst>
          </p:nvPr>
        </p:nvGraphicFramePr>
        <p:xfrm>
          <a:off x="3390900" y="19050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944259"/>
              </p:ext>
            </p:extLst>
          </p:nvPr>
        </p:nvGraphicFramePr>
        <p:xfrm>
          <a:off x="3440113" y="9906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0700" y="35945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90700" y="39755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14500" y="22991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714500" y="26801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85900" y="13716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866901" y="5105092"/>
            <a:ext cx="1041399" cy="838508"/>
            <a:chOff x="4114800" y="4672288"/>
            <a:chExt cx="1076323" cy="838508"/>
          </a:xfrm>
        </p:grpSpPr>
        <p:sp>
          <p:nvSpPr>
            <p:cNvPr id="32" name="AutoShap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4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856423"/>
              </p:ext>
            </p:extLst>
          </p:nvPr>
        </p:nvGraphicFramePr>
        <p:xfrm>
          <a:off x="3390900" y="49530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1663700" y="536575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H="1">
            <a:off x="1663700" y="571500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 flipH="1">
            <a:off x="2908300" y="553720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562100" y="52709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562100" y="56519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graphicFrame>
        <p:nvGraphicFramePr>
          <p:cNvPr id="38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533055"/>
              </p:ext>
            </p:extLst>
          </p:nvPr>
        </p:nvGraphicFramePr>
        <p:xfrm>
          <a:off x="7899400" y="34290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1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217501"/>
              </p:ext>
            </p:extLst>
          </p:nvPr>
        </p:nvGraphicFramePr>
        <p:xfrm>
          <a:off x="7899400" y="19050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6019800" y="2252662"/>
            <a:ext cx="1752602" cy="685800"/>
            <a:chOff x="5791200" y="1947862"/>
            <a:chExt cx="1752602" cy="685800"/>
          </a:xfrm>
        </p:grpSpPr>
        <p:sp>
          <p:nvSpPr>
            <p:cNvPr id="43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91200" y="19943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91200" y="23753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096000" y="3505200"/>
            <a:ext cx="1574800" cy="812800"/>
            <a:chOff x="5867400" y="3200400"/>
            <a:chExt cx="1574800" cy="812800"/>
          </a:xfrm>
        </p:grpSpPr>
        <p:sp>
          <p:nvSpPr>
            <p:cNvPr id="51" name="AutoShape 15"/>
            <p:cNvSpPr>
              <a:spLocks noChangeArrowheads="1"/>
            </p:cNvSpPr>
            <p:nvPr/>
          </p:nvSpPr>
          <p:spPr bwMode="auto">
            <a:xfrm flipH="1">
              <a:off x="6072188" y="3200400"/>
              <a:ext cx="933450" cy="812800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 flipH="1">
              <a:off x="5997575" y="344646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" name="Line 17"/>
            <p:cNvSpPr>
              <a:spLocks noChangeShapeType="1"/>
            </p:cNvSpPr>
            <p:nvPr/>
          </p:nvSpPr>
          <p:spPr bwMode="auto">
            <a:xfrm flipH="1">
              <a:off x="5997575" y="379571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 flipH="1">
              <a:off x="7162800" y="358140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867400" y="32897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67400" y="36707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57" name="Oval 11"/>
            <p:cNvSpPr>
              <a:spLocks noChangeArrowheads="1"/>
            </p:cNvSpPr>
            <p:nvPr/>
          </p:nvSpPr>
          <p:spPr bwMode="auto">
            <a:xfrm>
              <a:off x="7010400" y="35052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876800" y="2133600"/>
            <a:ext cx="11015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NAND:</a:t>
            </a:r>
            <a:endParaRPr lang="en-US" sz="2600" dirty="0"/>
          </a:p>
        </p:txBody>
      </p:sp>
      <p:sp>
        <p:nvSpPr>
          <p:cNvPr id="59" name="TextBox 58"/>
          <p:cNvSpPr txBox="1"/>
          <p:nvPr/>
        </p:nvSpPr>
        <p:spPr>
          <a:xfrm>
            <a:off x="4899609" y="3209835"/>
            <a:ext cx="8915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NOR:</a:t>
            </a:r>
            <a:endParaRPr lang="en-US" sz="2600" dirty="0"/>
          </a:p>
        </p:txBody>
      </p:sp>
      <p:graphicFrame>
        <p:nvGraphicFramePr>
          <p:cNvPr id="6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634873"/>
              </p:ext>
            </p:extLst>
          </p:nvPr>
        </p:nvGraphicFramePr>
        <p:xfrm>
          <a:off x="7899400" y="49530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943600" y="5105092"/>
            <a:ext cx="1803400" cy="838508"/>
            <a:chOff x="5943600" y="4800292"/>
            <a:chExt cx="1803400" cy="838508"/>
          </a:xfrm>
        </p:grpSpPr>
        <p:grpSp>
          <p:nvGrpSpPr>
            <p:cNvPr id="60" name="Group 59"/>
            <p:cNvGrpSpPr/>
            <p:nvPr/>
          </p:nvGrpSpPr>
          <p:grpSpPr>
            <a:xfrm>
              <a:off x="6248401" y="4800292"/>
              <a:ext cx="1041399" cy="838508"/>
              <a:chOff x="4114800" y="4672288"/>
              <a:chExt cx="1076323" cy="838508"/>
            </a:xfrm>
          </p:grpSpPr>
          <p:sp>
            <p:nvSpPr>
              <p:cNvPr id="61" name="AutoShape 14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 flipH="1">
                <a:off x="4257674" y="4697997"/>
                <a:ext cx="933449" cy="812799"/>
              </a:xfrm>
              <a:prstGeom prst="moon">
                <a:avLst>
                  <a:gd name="adj" fmla="val 8750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4114800" y="4672288"/>
                <a:ext cx="112685" cy="838507"/>
              </a:xfrm>
              <a:custGeom>
                <a:avLst/>
                <a:gdLst>
                  <a:gd name="connsiteX0" fmla="*/ 0 w 135084"/>
                  <a:gd name="connsiteY0" fmla="*/ 0 h 749508"/>
                  <a:gd name="connsiteX1" fmla="*/ 134912 w 135084"/>
                  <a:gd name="connsiteY1" fmla="*/ 419725 h 749508"/>
                  <a:gd name="connsiteX2" fmla="*/ 29981 w 135084"/>
                  <a:gd name="connsiteY2" fmla="*/ 749508 h 7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084" h="749508">
                    <a:moveTo>
                      <a:pt x="0" y="0"/>
                    </a:moveTo>
                    <a:cubicBezTo>
                      <a:pt x="64957" y="147403"/>
                      <a:pt x="129915" y="294807"/>
                      <a:pt x="134912" y="419725"/>
                    </a:cubicBezTo>
                    <a:cubicBezTo>
                      <a:pt x="139909" y="544643"/>
                      <a:pt x="34978" y="647075"/>
                      <a:pt x="29981" y="74950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Line 16"/>
            <p:cNvSpPr>
              <a:spLocks noChangeShapeType="1"/>
            </p:cNvSpPr>
            <p:nvPr/>
          </p:nvSpPr>
          <p:spPr bwMode="auto">
            <a:xfrm flipH="1">
              <a:off x="6045200" y="506095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5" name="Line 17"/>
            <p:cNvSpPr>
              <a:spLocks noChangeShapeType="1"/>
            </p:cNvSpPr>
            <p:nvPr/>
          </p:nvSpPr>
          <p:spPr bwMode="auto">
            <a:xfrm flipH="1">
              <a:off x="6045200" y="541020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" name="Line 18"/>
            <p:cNvSpPr>
              <a:spLocks noChangeShapeType="1"/>
            </p:cNvSpPr>
            <p:nvPr/>
          </p:nvSpPr>
          <p:spPr bwMode="auto">
            <a:xfrm flipH="1">
              <a:off x="7467600" y="5219545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943600" y="4966156"/>
              <a:ext cx="10419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43600" y="5347156"/>
              <a:ext cx="10419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7304378" y="5142512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026785" y="4536757"/>
            <a:ext cx="10647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XNOR: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33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 Implementation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3"/>
            <a:ext cx="9144000" cy="685800"/>
          </a:xfrm>
          <a:ln/>
        </p:spPr>
        <p:txBody>
          <a:bodyPr>
            <a:normAutofit/>
          </a:bodyPr>
          <a:lstStyle/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0070C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How to </a:t>
            </a:r>
            <a:r>
              <a:rPr lang="en-US" sz="2800" dirty="0"/>
              <a:t>implement a desired </a:t>
            </a:r>
            <a:r>
              <a:rPr lang="en-US" sz="2800" dirty="0" smtClean="0"/>
              <a:t>logic function? </a:t>
            </a: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457200" y="15240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2090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 Implementation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3"/>
            <a:ext cx="8686800" cy="685800"/>
          </a:xfrm>
          <a:ln/>
        </p:spPr>
        <p:txBody>
          <a:bodyPr/>
          <a:lstStyle/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0070C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How to </a:t>
            </a:r>
            <a:r>
              <a:rPr lang="en-US" sz="2800" dirty="0"/>
              <a:t>implement a desired </a:t>
            </a:r>
            <a:r>
              <a:rPr lang="en-US" sz="2800" dirty="0" smtClean="0"/>
              <a:t>logic function?</a:t>
            </a: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457200" y="15240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>
            <p:custDataLst>
              <p:tags r:id="rId4"/>
            </p:custDataLst>
          </p:nvPr>
        </p:nvSpPr>
        <p:spPr bwMode="auto">
          <a:xfrm>
            <a:off x="3771900" y="1371603"/>
            <a:ext cx="5219700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marL="514350" indent="-514350">
              <a:buClr>
                <a:srgbClr val="0070C0"/>
              </a:buClr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latin typeface="+mj-lt"/>
              </a:rPr>
              <a:t>Write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j-lt"/>
              </a:rPr>
              <a:t>minterms</a:t>
            </a:r>
            <a:endParaRPr lang="en-US" sz="2800" dirty="0" smtClean="0">
              <a:solidFill>
                <a:srgbClr val="0070C0"/>
              </a:solidFill>
              <a:latin typeface="+mj-lt"/>
            </a:endParaRPr>
          </a:p>
          <a:p>
            <a:pPr marL="514350" indent="-514350">
              <a:buClr>
                <a:srgbClr val="0070C0"/>
              </a:buClr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sum of products:</a:t>
            </a:r>
          </a:p>
          <a:p>
            <a:pPr marL="341313" indent="-341313">
              <a:buClr>
                <a:srgbClr val="0070C0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latin typeface="+mj-lt"/>
              </a:rPr>
              <a:t>OR of all minterms where out=1</a:t>
            </a: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2339974" y="1524003"/>
          <a:ext cx="1329338" cy="4038597"/>
        </p:xfrm>
        <a:graphic>
          <a:graphicData uri="http://schemas.openxmlformats.org/drawingml/2006/table">
            <a:tbl>
              <a:tblPr/>
              <a:tblGrid>
                <a:gridCol w="1329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minterm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>
          <a:xfrm>
            <a:off x="2667000" y="20383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7"/>
            </p:custDataLst>
          </p:nvPr>
        </p:nvCxnSpPr>
        <p:spPr>
          <a:xfrm>
            <a:off x="2952750" y="20383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3200400" y="20383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9"/>
            </p:custDataLst>
          </p:nvPr>
        </p:nvCxnSpPr>
        <p:spPr>
          <a:xfrm>
            <a:off x="2667000" y="24765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0"/>
            </p:custDataLst>
          </p:nvPr>
        </p:nvCxnSpPr>
        <p:spPr>
          <a:xfrm>
            <a:off x="2952750" y="24765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1"/>
            </p:custDataLst>
          </p:nvPr>
        </p:nvCxnSpPr>
        <p:spPr>
          <a:xfrm>
            <a:off x="2667000" y="29146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2"/>
            </p:custDataLst>
          </p:nvPr>
        </p:nvCxnSpPr>
        <p:spPr>
          <a:xfrm>
            <a:off x="3200400" y="29146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3"/>
            </p:custDataLst>
          </p:nvPr>
        </p:nvCxnSpPr>
        <p:spPr>
          <a:xfrm>
            <a:off x="2667000" y="33528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14"/>
            </p:custDataLst>
          </p:nvPr>
        </p:nvCxnSpPr>
        <p:spPr>
          <a:xfrm>
            <a:off x="2952750" y="38290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5"/>
            </p:custDataLst>
          </p:nvPr>
        </p:nvCxnSpPr>
        <p:spPr>
          <a:xfrm>
            <a:off x="3200400" y="38290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6"/>
            </p:custDataLst>
          </p:nvPr>
        </p:nvCxnSpPr>
        <p:spPr>
          <a:xfrm>
            <a:off x="2952750" y="42672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7"/>
            </p:custDataLst>
          </p:nvPr>
        </p:nvCxnSpPr>
        <p:spPr>
          <a:xfrm>
            <a:off x="3200400" y="473392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357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/>
              <a:t>From Switches to Logic Gates to Logic Circuits</a:t>
            </a:r>
          </a:p>
          <a:p>
            <a:r>
              <a:rPr lang="en-US" dirty="0" smtClean="0"/>
              <a:t>Understanding the foundations of </a:t>
            </a:r>
          </a:p>
          <a:p>
            <a:r>
              <a:rPr lang="en-US" dirty="0"/>
              <a:t> </a:t>
            </a:r>
            <a:r>
              <a:rPr lang="en-US" dirty="0" smtClean="0"/>
              <a:t> Computer Systems Organization and Programming</a:t>
            </a:r>
          </a:p>
          <a:p>
            <a:r>
              <a:rPr lang="en-US" dirty="0"/>
              <a:t>	</a:t>
            </a:r>
            <a:r>
              <a:rPr lang="en-US" dirty="0" smtClean="0"/>
              <a:t>	e.g. Galaxy Note 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971800"/>
            <a:ext cx="4381500" cy="32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 Implementation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45403"/>
            <a:ext cx="8686800" cy="685800"/>
          </a:xfrm>
          <a:ln/>
        </p:spPr>
        <p:txBody>
          <a:bodyPr/>
          <a:lstStyle/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0070C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How to </a:t>
            </a:r>
            <a:r>
              <a:rPr lang="en-US" sz="2800" dirty="0"/>
              <a:t>implement a desired </a:t>
            </a:r>
            <a:r>
              <a:rPr lang="en-US" sz="2800" dirty="0" smtClean="0"/>
              <a:t>logic function?</a:t>
            </a: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457200" y="15312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>
                <p:custDataLst>
                  <p:tags r:id="rId4"/>
                </p:custDataLst>
              </p:nvPr>
            </p:nvSpPr>
            <p:spPr bwMode="auto">
              <a:xfrm>
                <a:off x="3771900" y="1378803"/>
                <a:ext cx="5219700" cy="20739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 rtlCol="0">
                <a:spAutoFit/>
              </a:bodyPr>
              <a:lstStyle/>
              <a:p>
                <a:pPr marL="514350" indent="-514350">
                  <a:buClr>
                    <a:srgbClr val="0070C0"/>
                  </a:buClr>
                  <a:buAutoNum type="arabicParenR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sz="2800" dirty="0" smtClean="0">
                    <a:latin typeface="+mj-lt"/>
                  </a:rPr>
                  <a:t>Write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+mj-lt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+mj-lt"/>
                  </a:rPr>
                  <a:t>minterms</a:t>
                </a:r>
                <a:endParaRPr lang="en-US" sz="2800" dirty="0" smtClean="0">
                  <a:solidFill>
                    <a:srgbClr val="0070C0"/>
                  </a:solidFill>
                  <a:latin typeface="+mj-lt"/>
                </a:endParaRPr>
              </a:p>
              <a:p>
                <a:pPr marL="514350" indent="-514350">
                  <a:buClr>
                    <a:srgbClr val="0070C0"/>
                  </a:buClr>
                  <a:buAutoNum type="arabicParenR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sz="2800" dirty="0" smtClean="0">
                    <a:solidFill>
                      <a:srgbClr val="0070C0"/>
                    </a:solidFill>
                    <a:latin typeface="+mj-lt"/>
                  </a:rPr>
                  <a:t>sum of products:</a:t>
                </a:r>
              </a:p>
              <a:p>
                <a:pPr marL="341313" indent="-341313">
                  <a:buClr>
                    <a:srgbClr val="0070C0"/>
                  </a:buClr>
                  <a:buFont typeface="Arial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sz="2800" dirty="0" smtClean="0">
                    <a:solidFill>
                      <a:schemeClr val="tx1"/>
                    </a:solidFill>
                    <a:latin typeface="+mj-lt"/>
                  </a:rPr>
                  <a:t>OR of all minterms where out=1</a:t>
                </a:r>
              </a:p>
              <a:p>
                <a:pPr marL="341313" indent="-341313">
                  <a:buClr>
                    <a:schemeClr val="accent5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endParaRPr lang="en-US" sz="16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798513" lvl="1" indent="-341313">
                  <a:buClr>
                    <a:srgbClr val="0070C0"/>
                  </a:buClr>
                  <a:buFont typeface="Arial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sz="2800" dirty="0" smtClean="0">
                    <a:solidFill>
                      <a:schemeClr val="tx1"/>
                    </a:solidFill>
                    <a:latin typeface="+mj-lt"/>
                  </a:rPr>
                  <a:t>E.g. </a:t>
                </a:r>
                <a:r>
                  <a:rPr lang="en-US" sz="2800" dirty="0">
                    <a:solidFill>
                      <a:schemeClr val="tx1"/>
                    </a:solidFill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800" dirty="0" err="1">
                    <a:solidFill>
                      <a:schemeClr val="tx1"/>
                    </a:solidFill>
                  </a:rPr>
                  <a:t>bc</a:t>
                </a:r>
                <a:r>
                  <a:rPr lang="en-US" sz="2800" dirty="0">
                    <a:solidFill>
                      <a:schemeClr val="tx1"/>
                    </a:solidFill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c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771900" y="1378803"/>
                <a:ext cx="5219700" cy="2073967"/>
              </a:xfrm>
              <a:prstGeom prst="rect">
                <a:avLst/>
              </a:prstGeom>
              <a:blipFill>
                <a:blip r:embed="rId22"/>
                <a:stretch>
                  <a:fillRect l="-2453" t="-2941" r="-584" b="-764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457200" y="5798403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latin typeface="+mj-lt"/>
              </a:rPr>
              <a:t>corollary: </a:t>
            </a:r>
            <a:r>
              <a:rPr lang="en-US" sz="2400" i="1" dirty="0" smtClean="0">
                <a:solidFill>
                  <a:srgbClr val="0070C0"/>
                </a:solidFill>
                <a:latin typeface="+mj-lt"/>
              </a:rPr>
              <a:t>any</a:t>
            </a:r>
            <a:r>
              <a:rPr lang="en-US" sz="2400" dirty="0" smtClean="0">
                <a:latin typeface="+mj-lt"/>
              </a:rPr>
              <a:t> combinational circuit </a:t>
            </a:r>
            <a:r>
              <a:rPr lang="en-US" sz="2400" i="1" dirty="0" smtClean="0">
                <a:latin typeface="+mj-lt"/>
              </a:rPr>
              <a:t>can be</a:t>
            </a:r>
            <a:r>
              <a:rPr lang="en-US" sz="2400" dirty="0" smtClean="0">
                <a:latin typeface="+mj-lt"/>
              </a:rPr>
              <a:t> implemented in two levels of logic (ignoring inverters)</a:t>
            </a: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custDataLst>
              <p:tags r:id="rId6"/>
            </p:custDataLst>
            <p:extLst/>
          </p:nvPr>
        </p:nvGraphicFramePr>
        <p:xfrm>
          <a:off x="2339974" y="1531203"/>
          <a:ext cx="1329338" cy="4038597"/>
        </p:xfrm>
        <a:graphic>
          <a:graphicData uri="http://schemas.openxmlformats.org/drawingml/2006/table">
            <a:tbl>
              <a:tblPr/>
              <a:tblGrid>
                <a:gridCol w="1329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minterm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>
            <p:custDataLst>
              <p:tags r:id="rId7"/>
            </p:custDataLst>
          </p:nvPr>
        </p:nvCxnSpPr>
        <p:spPr>
          <a:xfrm>
            <a:off x="2667000" y="20455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8"/>
            </p:custDataLst>
          </p:nvPr>
        </p:nvCxnSpPr>
        <p:spPr>
          <a:xfrm>
            <a:off x="2952750" y="20455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9"/>
            </p:custDataLst>
          </p:nvPr>
        </p:nvCxnSpPr>
        <p:spPr>
          <a:xfrm>
            <a:off x="3200400" y="20455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0"/>
            </p:custDataLst>
          </p:nvPr>
        </p:nvCxnSpPr>
        <p:spPr>
          <a:xfrm>
            <a:off x="2667000" y="24837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1"/>
            </p:custDataLst>
          </p:nvPr>
        </p:nvCxnSpPr>
        <p:spPr>
          <a:xfrm>
            <a:off x="2952750" y="24837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2"/>
            </p:custDataLst>
          </p:nvPr>
        </p:nvCxnSpPr>
        <p:spPr>
          <a:xfrm>
            <a:off x="2667000" y="29218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3"/>
            </p:custDataLst>
          </p:nvPr>
        </p:nvCxnSpPr>
        <p:spPr>
          <a:xfrm>
            <a:off x="3200400" y="29218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4"/>
            </p:custDataLst>
          </p:nvPr>
        </p:nvCxnSpPr>
        <p:spPr>
          <a:xfrm>
            <a:off x="2667000" y="33600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>
          <a:xfrm>
            <a:off x="2952750" y="38362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>
          <a:xfrm>
            <a:off x="3200400" y="38362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7"/>
            </p:custDataLst>
          </p:nvPr>
        </p:nvCxnSpPr>
        <p:spPr>
          <a:xfrm>
            <a:off x="2952750" y="42744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8"/>
            </p:custDataLst>
          </p:nvPr>
        </p:nvCxnSpPr>
        <p:spPr>
          <a:xfrm>
            <a:off x="3200400" y="474112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419600" y="3352800"/>
            <a:ext cx="4495800" cy="2420938"/>
            <a:chOff x="4419600" y="3429000"/>
            <a:chExt cx="4495800" cy="2420938"/>
          </a:xfrm>
        </p:grpSpPr>
        <p:sp>
          <p:nvSpPr>
            <p:cNvPr id="20" name="AutoShape 92"/>
            <p:cNvSpPr>
              <a:spLocks noChangeArrowheads="1"/>
            </p:cNvSpPr>
            <p:nvPr/>
          </p:nvSpPr>
          <p:spPr bwMode="auto">
            <a:xfrm>
              <a:off x="6019800" y="3524250"/>
              <a:ext cx="838200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3" name="Line 93"/>
            <p:cNvSpPr>
              <a:spLocks noChangeShapeType="1"/>
            </p:cNvSpPr>
            <p:nvPr/>
          </p:nvSpPr>
          <p:spPr bwMode="auto">
            <a:xfrm flipH="1" flipV="1">
              <a:off x="4719682" y="3640138"/>
              <a:ext cx="11477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4" name="Text Box 94"/>
            <p:cNvSpPr txBox="1">
              <a:spLocks noChangeArrowheads="1"/>
            </p:cNvSpPr>
            <p:nvPr/>
          </p:nvSpPr>
          <p:spPr bwMode="auto">
            <a:xfrm>
              <a:off x="4419600" y="3863799"/>
              <a:ext cx="300082" cy="385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Arial" charset="0"/>
                </a:rPr>
                <a:t>c</a:t>
              </a:r>
              <a:endParaRPr lang="en-US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" name="Line 95"/>
            <p:cNvSpPr>
              <a:spLocks noChangeShapeType="1"/>
            </p:cNvSpPr>
            <p:nvPr/>
          </p:nvSpPr>
          <p:spPr bwMode="auto">
            <a:xfrm flipH="1" flipV="1">
              <a:off x="6857998" y="3838575"/>
              <a:ext cx="3048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8" name="Text Box 96"/>
            <p:cNvSpPr txBox="1">
              <a:spLocks noChangeArrowheads="1"/>
            </p:cNvSpPr>
            <p:nvPr/>
          </p:nvSpPr>
          <p:spPr bwMode="auto">
            <a:xfrm>
              <a:off x="8307387" y="4038600"/>
              <a:ext cx="608013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out</a:t>
              </a:r>
            </a:p>
          </p:txBody>
        </p:sp>
        <p:sp>
          <p:nvSpPr>
            <p:cNvPr id="30" name="Text Box 100"/>
            <p:cNvSpPr txBox="1">
              <a:spLocks noChangeArrowheads="1"/>
            </p:cNvSpPr>
            <p:nvPr/>
          </p:nvSpPr>
          <p:spPr bwMode="auto">
            <a:xfrm>
              <a:off x="4419600" y="3640138"/>
              <a:ext cx="354012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31" name="Text Box 102"/>
            <p:cNvSpPr txBox="1">
              <a:spLocks noChangeArrowheads="1"/>
            </p:cNvSpPr>
            <p:nvPr/>
          </p:nvSpPr>
          <p:spPr bwMode="auto">
            <a:xfrm>
              <a:off x="4419600" y="3429000"/>
              <a:ext cx="354012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32" name="Oval 107"/>
            <p:cNvSpPr>
              <a:spLocks noChangeArrowheads="1"/>
            </p:cNvSpPr>
            <p:nvPr/>
          </p:nvSpPr>
          <p:spPr bwMode="auto">
            <a:xfrm>
              <a:off x="5886654" y="3563938"/>
              <a:ext cx="133146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34" name="Group 112"/>
            <p:cNvGrpSpPr>
              <a:grpSpLocks/>
            </p:cNvGrpSpPr>
            <p:nvPr/>
          </p:nvGrpSpPr>
          <p:grpSpPr bwMode="auto">
            <a:xfrm>
              <a:off x="7162800" y="4249738"/>
              <a:ext cx="1358900" cy="812800"/>
              <a:chOff x="4645" y="3035"/>
              <a:chExt cx="856" cy="512"/>
            </a:xfrm>
          </p:grpSpPr>
          <p:sp>
            <p:nvSpPr>
              <p:cNvPr id="35" name="AutoShape 113"/>
              <p:cNvSpPr>
                <a:spLocks noChangeArrowheads="1"/>
              </p:cNvSpPr>
              <p:nvPr/>
            </p:nvSpPr>
            <p:spPr bwMode="auto">
              <a:xfrm flipH="1">
                <a:off x="4732" y="3035"/>
                <a:ext cx="588" cy="512"/>
              </a:xfrm>
              <a:prstGeom prst="moon">
                <a:avLst>
                  <a:gd name="adj" fmla="val 7169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36" name="Line 114"/>
              <p:cNvSpPr>
                <a:spLocks noChangeShapeType="1"/>
              </p:cNvSpPr>
              <p:nvPr/>
            </p:nvSpPr>
            <p:spPr bwMode="auto">
              <a:xfrm flipH="1">
                <a:off x="4645" y="3131"/>
                <a:ext cx="1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37" name="Line 115"/>
              <p:cNvSpPr>
                <a:spLocks noChangeShapeType="1"/>
              </p:cNvSpPr>
              <p:nvPr/>
            </p:nvSpPr>
            <p:spPr bwMode="auto">
              <a:xfrm flipH="1">
                <a:off x="4645" y="3467"/>
                <a:ext cx="1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38" name="Line 116"/>
              <p:cNvSpPr>
                <a:spLocks noChangeShapeType="1"/>
              </p:cNvSpPr>
              <p:nvPr/>
            </p:nvSpPr>
            <p:spPr bwMode="auto">
              <a:xfrm flipH="1">
                <a:off x="5325" y="3295"/>
                <a:ext cx="1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39" name="Oval 107"/>
            <p:cNvSpPr>
              <a:spLocks noChangeArrowheads="1"/>
            </p:cNvSpPr>
            <p:nvPr/>
          </p:nvSpPr>
          <p:spPr bwMode="auto">
            <a:xfrm>
              <a:off x="5886654" y="3792538"/>
              <a:ext cx="133146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0" name="Line 101"/>
            <p:cNvSpPr>
              <a:spLocks noChangeShapeType="1"/>
            </p:cNvSpPr>
            <p:nvPr/>
          </p:nvSpPr>
          <p:spPr bwMode="auto">
            <a:xfrm flipH="1" flipV="1">
              <a:off x="6838746" y="4630738"/>
              <a:ext cx="7050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1" name="AutoShape 92"/>
            <p:cNvSpPr>
              <a:spLocks noChangeArrowheads="1"/>
            </p:cNvSpPr>
            <p:nvPr/>
          </p:nvSpPr>
          <p:spPr bwMode="auto">
            <a:xfrm>
              <a:off x="6000546" y="4325938"/>
              <a:ext cx="838200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5867400" y="4365626"/>
              <a:ext cx="133146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3" name="AutoShape 92"/>
            <p:cNvSpPr>
              <a:spLocks noChangeArrowheads="1"/>
            </p:cNvSpPr>
            <p:nvPr/>
          </p:nvSpPr>
          <p:spPr bwMode="auto">
            <a:xfrm>
              <a:off x="6000546" y="5164138"/>
              <a:ext cx="838200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" name="Oval 107"/>
            <p:cNvSpPr>
              <a:spLocks noChangeArrowheads="1"/>
            </p:cNvSpPr>
            <p:nvPr/>
          </p:nvSpPr>
          <p:spPr bwMode="auto">
            <a:xfrm>
              <a:off x="5867400" y="5432426"/>
              <a:ext cx="133146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5" name="Line 93"/>
            <p:cNvSpPr>
              <a:spLocks noChangeShapeType="1"/>
            </p:cNvSpPr>
            <p:nvPr/>
          </p:nvSpPr>
          <p:spPr bwMode="auto">
            <a:xfrm flipH="1" flipV="1">
              <a:off x="4719682" y="3853748"/>
              <a:ext cx="11669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6" name="Line 93"/>
            <p:cNvSpPr>
              <a:spLocks noChangeShapeType="1"/>
            </p:cNvSpPr>
            <p:nvPr/>
          </p:nvSpPr>
          <p:spPr bwMode="auto">
            <a:xfrm flipH="1" flipV="1">
              <a:off x="4719682" y="4084794"/>
              <a:ext cx="1280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392119" y="3640138"/>
              <a:ext cx="0" cy="1639888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5392120" y="5280026"/>
              <a:ext cx="60842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81600" y="3838575"/>
              <a:ext cx="0" cy="1670051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4" idx="2"/>
            </p:cNvCxnSpPr>
            <p:nvPr/>
          </p:nvCxnSpPr>
          <p:spPr>
            <a:xfrm flipH="1">
              <a:off x="5181600" y="5508626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953000" y="5737226"/>
              <a:ext cx="104754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953000" y="4084793"/>
              <a:ext cx="0" cy="1652433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392119" y="4478338"/>
              <a:ext cx="475281" cy="0"/>
            </a:xfrm>
            <a:prstGeom prst="line">
              <a:avLst/>
            </a:prstGeom>
            <a:ln w="254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5181600" y="4706938"/>
              <a:ext cx="818946" cy="0"/>
            </a:xfrm>
            <a:prstGeom prst="line">
              <a:avLst/>
            </a:prstGeom>
            <a:ln w="254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953000" y="4935538"/>
              <a:ext cx="1047546" cy="0"/>
            </a:xfrm>
            <a:prstGeom prst="line">
              <a:avLst/>
            </a:prstGeom>
            <a:ln w="254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162800" y="3838575"/>
              <a:ext cx="0" cy="5635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162800" y="4911009"/>
              <a:ext cx="0" cy="597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endCxn id="43" idx="3"/>
            </p:cNvCxnSpPr>
            <p:nvPr/>
          </p:nvCxnSpPr>
          <p:spPr>
            <a:xfrm flipH="1" flipV="1">
              <a:off x="6838746" y="5507038"/>
              <a:ext cx="324054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228600" y="2438400"/>
            <a:ext cx="3733800" cy="43815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52400" y="3295650"/>
            <a:ext cx="3733800" cy="43815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28600" y="4210050"/>
            <a:ext cx="3733800" cy="43815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11842" y="3360003"/>
            <a:ext cx="3570157" cy="25835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28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74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496300" cy="60198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NOT: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:r>
                  <a:rPr lang="en-US" sz="2400" dirty="0"/>
                  <a:t>ā</a:t>
                </a:r>
                <a:r>
                  <a:rPr lang="en-US" sz="2400" dirty="0" smtClean="0"/>
                  <a:t>         = !a        = </a:t>
                </a:r>
                <a:r>
                  <a:rPr lang="en-US" sz="2400" dirty="0" smtClean="0">
                    <a:sym typeface="Symbol" pitchFamily="18" charset="2"/>
                  </a:rPr>
                  <a:t>a</a:t>
                </a: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AND</a:t>
                </a:r>
                <a:r>
                  <a:rPr lang="en-US" sz="2800" dirty="0"/>
                  <a:t>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∙ b   = a &amp; b  = a </a:t>
                </a:r>
                <a:r>
                  <a:rPr lang="en-US" sz="2400" dirty="0">
                    <a:sym typeface="Symbol" pitchFamily="18" charset="2"/>
                  </a:rPr>
                  <a:t> </a:t>
                </a:r>
                <a:r>
                  <a:rPr lang="en-US" sz="2400" dirty="0" smtClean="0"/>
                  <a:t>b</a:t>
                </a:r>
                <a:endParaRPr lang="en-US" sz="2400" dirty="0"/>
              </a:p>
              <a:p>
                <a:pPr>
                  <a:lnSpc>
                    <a:spcPct val="82000"/>
                  </a:lnSpc>
                </a:pPr>
                <a:endParaRPr lang="en-US" sz="2800" dirty="0"/>
              </a:p>
              <a:p>
                <a:pPr>
                  <a:lnSpc>
                    <a:spcPct val="82000"/>
                  </a:lnSpc>
                </a:pPr>
                <a:r>
                  <a:rPr lang="en-US" sz="2800" dirty="0"/>
                  <a:t>OR: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+ b  = a | b  = a </a:t>
                </a:r>
                <a:r>
                  <a:rPr lang="en-US" sz="2400" dirty="0">
                    <a:sym typeface="Symbol" pitchFamily="18" charset="2"/>
                  </a:rPr>
                  <a:t></a:t>
                </a:r>
                <a:r>
                  <a:rPr lang="en-US" sz="2400" dirty="0" smtClean="0"/>
                  <a:t> b</a:t>
                </a: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XOR: 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</a:t>
                </a:r>
                <a:r>
                  <a:rPr lang="en-US" sz="2400" dirty="0" smtClean="0">
                    <a:sym typeface="Symbol"/>
                  </a:rPr>
                  <a:t> </a:t>
                </a:r>
                <a:r>
                  <a:rPr lang="en-US" sz="2400" dirty="0" smtClean="0"/>
                  <a:t>b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+ </a:t>
                </a:r>
                <a:r>
                  <a:rPr lang="en-US" sz="2400" dirty="0" err="1" smtClean="0"/>
                  <a:t>āb</a:t>
                </a: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Logic Equations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Constants: true = 1, false = 0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Variables: a, b, out, …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Operators (above): AND, OR, NOT, etc.</a:t>
                </a:r>
                <a:endParaRPr lang="en-US" sz="2400" dirty="0"/>
              </a:p>
            </p:txBody>
          </p:sp>
        </mc:Choice>
        <mc:Fallback xmlns="">
          <p:sp>
            <p:nvSpPr>
              <p:cNvPr id="1257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496300" cy="6019800"/>
              </a:xfrm>
              <a:blipFill>
                <a:blip r:embed="rId3"/>
                <a:stretch>
                  <a:fillRect l="-1291" t="-2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08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74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496300" cy="60198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NOT: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:r>
                  <a:rPr lang="en-US" sz="2400" dirty="0"/>
                  <a:t>ā</a:t>
                </a:r>
                <a:r>
                  <a:rPr lang="en-US" sz="2400" dirty="0" smtClean="0"/>
                  <a:t>         = !a        = </a:t>
                </a:r>
                <a:r>
                  <a:rPr lang="en-US" sz="2400" dirty="0" smtClean="0">
                    <a:sym typeface="Symbol" pitchFamily="18" charset="2"/>
                  </a:rPr>
                  <a:t>a</a:t>
                </a: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AND</a:t>
                </a:r>
                <a:r>
                  <a:rPr lang="en-US" sz="2800" dirty="0"/>
                  <a:t>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∙ b   = a &amp; b  = a </a:t>
                </a:r>
                <a:r>
                  <a:rPr lang="en-US" sz="2400" dirty="0">
                    <a:sym typeface="Symbol" pitchFamily="18" charset="2"/>
                  </a:rPr>
                  <a:t> </a:t>
                </a:r>
                <a:r>
                  <a:rPr lang="en-US" sz="2400" dirty="0" smtClean="0"/>
                  <a:t>b</a:t>
                </a:r>
                <a:endParaRPr lang="en-US" sz="2400" dirty="0"/>
              </a:p>
              <a:p>
                <a:pPr>
                  <a:lnSpc>
                    <a:spcPct val="82000"/>
                  </a:lnSpc>
                </a:pPr>
                <a:endParaRPr lang="en-US" sz="2800" dirty="0"/>
              </a:p>
              <a:p>
                <a:pPr>
                  <a:lnSpc>
                    <a:spcPct val="82000"/>
                  </a:lnSpc>
                </a:pPr>
                <a:r>
                  <a:rPr lang="en-US" sz="2800" dirty="0"/>
                  <a:t>OR: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+ b  = a | b  = a </a:t>
                </a:r>
                <a:r>
                  <a:rPr lang="en-US" sz="2400" dirty="0">
                    <a:sym typeface="Symbol" pitchFamily="18" charset="2"/>
                  </a:rPr>
                  <a:t></a:t>
                </a:r>
                <a:r>
                  <a:rPr lang="en-US" sz="2400" dirty="0" smtClean="0"/>
                  <a:t> b</a:t>
                </a: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XOR: 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</a:t>
                </a:r>
                <a:r>
                  <a:rPr lang="en-US" sz="2400" dirty="0" smtClean="0">
                    <a:sym typeface="Symbol"/>
                  </a:rPr>
                  <a:t> </a:t>
                </a:r>
                <a:r>
                  <a:rPr lang="en-US" sz="2400" dirty="0" smtClean="0"/>
                  <a:t>b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+ </a:t>
                </a:r>
                <a:r>
                  <a:rPr lang="en-US" sz="2400" dirty="0" err="1" smtClean="0"/>
                  <a:t>āb</a:t>
                </a: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Logic Equations</a:t>
                </a:r>
                <a:endParaRPr lang="en-US" sz="2800" dirty="0"/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Constants: true = 1, false = 0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Variables: a, b, out, …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Operators (above): AND, OR, NOT, etc.</a:t>
                </a:r>
                <a:endParaRPr lang="en-US" sz="2400" dirty="0"/>
              </a:p>
            </p:txBody>
          </p:sp>
        </mc:Choice>
        <mc:Fallback xmlns="">
          <p:sp>
            <p:nvSpPr>
              <p:cNvPr id="1257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496300" cy="6019800"/>
              </a:xfrm>
              <a:blipFill>
                <a:blip r:embed="rId3"/>
                <a:stretch>
                  <a:fillRect l="-1291" t="-2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4229100" y="838200"/>
                <a:ext cx="5219700" cy="6019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Calibri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 lvl="1">
                  <a:lnSpc>
                    <a:spcPct val="82000"/>
                  </a:lnSpc>
                </a:pP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NAND</a:t>
                </a:r>
                <a:r>
                  <a:rPr lang="en-US" sz="2800" dirty="0"/>
                  <a:t>:</a:t>
                </a:r>
              </a:p>
              <a:p>
                <a:pPr lvl="1">
                  <a:lnSpc>
                    <a:spcPct val="82000"/>
                  </a:lnSpc>
                  <a:buClr>
                    <a:schemeClr val="tx1"/>
                  </a:buClr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∙</m:t>
                        </m:r>
                        <m:r>
                          <a:rPr lang="en-US" sz="2400" b="0" i="0" dirty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  = !(a &amp; b)  = </a:t>
                </a:r>
                <a:r>
                  <a:rPr lang="en-US" sz="2400" dirty="0">
                    <a:sym typeface="Symbol" pitchFamily="18" charset="2"/>
                  </a:rPr>
                  <a:t> </a:t>
                </a:r>
                <a:r>
                  <a:rPr lang="en-US" sz="2400" dirty="0" smtClean="0">
                    <a:sym typeface="Symbol" pitchFamily="18" charset="2"/>
                  </a:rPr>
                  <a:t>(</a:t>
                </a:r>
                <a:r>
                  <a:rPr lang="en-US" sz="2400" dirty="0" smtClean="0"/>
                  <a:t>a </a:t>
                </a:r>
                <a:r>
                  <a:rPr lang="en-US" sz="2400" dirty="0">
                    <a:sym typeface="Symbol" pitchFamily="18" charset="2"/>
                  </a:rPr>
                  <a:t> </a:t>
                </a:r>
                <a:r>
                  <a:rPr lang="en-US" sz="2400" dirty="0" smtClean="0"/>
                  <a:t>b)</a:t>
                </a:r>
                <a:endParaRPr lang="en-US" sz="2400" dirty="0"/>
              </a:p>
              <a:p>
                <a:pPr>
                  <a:lnSpc>
                    <a:spcPct val="82000"/>
                  </a:lnSpc>
                </a:pPr>
                <a:endParaRPr lang="en-US" sz="2800" dirty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NOR</a:t>
                </a:r>
                <a:r>
                  <a:rPr lang="en-US" sz="2800" dirty="0"/>
                  <a:t>:</a:t>
                </a:r>
              </a:p>
              <a:p>
                <a:pPr lvl="1">
                  <a:lnSpc>
                    <a:spcPct val="82000"/>
                  </a:lnSpc>
                  <a:buClr>
                    <a:schemeClr val="tx1"/>
                  </a:buClr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= !(a | b)  = </a:t>
                </a:r>
                <a:r>
                  <a:rPr lang="en-US" sz="2400" dirty="0">
                    <a:sym typeface="Symbol" pitchFamily="18" charset="2"/>
                  </a:rPr>
                  <a:t> </a:t>
                </a:r>
                <a:r>
                  <a:rPr lang="en-US" sz="2400" dirty="0" smtClean="0">
                    <a:sym typeface="Symbol" pitchFamily="18" charset="2"/>
                  </a:rPr>
                  <a:t>(</a:t>
                </a:r>
                <a:r>
                  <a:rPr lang="en-US" sz="2400" dirty="0" smtClean="0"/>
                  <a:t>a </a:t>
                </a:r>
                <a:r>
                  <a:rPr lang="en-US" sz="2400" dirty="0">
                    <a:sym typeface="Symbol" pitchFamily="18" charset="2"/>
                  </a:rPr>
                  <a:t></a:t>
                </a:r>
                <a:r>
                  <a:rPr lang="en-US" sz="2400" dirty="0" smtClean="0"/>
                  <a:t> b)</a:t>
                </a:r>
                <a:endParaRPr lang="en-US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XNOR: </a:t>
                </a:r>
              </a:p>
              <a:p>
                <a:pPr lvl="1">
                  <a:lnSpc>
                    <a:spcPct val="82000"/>
                  </a:lnSpc>
                  <a:buClr>
                    <a:schemeClr val="tx1"/>
                  </a:buClr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ym typeface="Symbol"/>
                          </a:rPr>
                          <m:t></m:t>
                        </m:r>
                        <m:r>
                          <a:rPr lang="en-US" sz="2400" b="0" i="0" dirty="0" smtClean="0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  <a:sym typeface="Symbol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= </a:t>
                </a:r>
                <a:r>
                  <a:rPr lang="en-US" sz="2400" dirty="0" err="1" smtClean="0"/>
                  <a:t>ab</a:t>
                </a:r>
                <a:r>
                  <a:rPr lang="en-US" sz="24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/>
              </a:p>
              <a:p>
                <a:pPr lvl="1">
                  <a:lnSpc>
                    <a:spcPct val="82000"/>
                  </a:lnSpc>
                </a:pPr>
                <a:endParaRPr lang="en-US" sz="2400" dirty="0" smtClean="0"/>
              </a:p>
              <a:p>
                <a:pPr lvl="1">
                  <a:lnSpc>
                    <a:spcPct val="82000"/>
                  </a:lnSpc>
                </a:pPr>
                <a:endParaRPr lang="en-US" sz="2400" dirty="0" smtClean="0"/>
              </a:p>
              <a:p>
                <a:pPr lvl="1">
                  <a:lnSpc>
                    <a:spcPct val="82000"/>
                  </a:lnSpc>
                  <a:buClr>
                    <a:schemeClr val="bg2"/>
                  </a:buClr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838200"/>
                <a:ext cx="5219700" cy="6019800"/>
              </a:xfrm>
              <a:prstGeom prst="rect">
                <a:avLst/>
              </a:prstGeom>
              <a:blipFill>
                <a:blip r:embed="rId4"/>
                <a:stretch>
                  <a:fillRect l="-2453" b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1447800" y="838200"/>
            <a:ext cx="1066800" cy="4495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1828800"/>
            <a:ext cx="1066800" cy="3352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1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Identities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914400"/>
            <a:ext cx="8610600" cy="62484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313" marR="0" lvl="0" indent="-341313" algn="l" defTabSz="914400" rtl="0" eaLnBrk="1" fontAlgn="auto" latinLnBrk="0" hangingPunct="1">
              <a:lnSpc>
                <a:spcPct val="82000"/>
              </a:lnSpc>
              <a:spcBef>
                <a:spcPts val="700"/>
              </a:spcBef>
              <a:spcAft>
                <a:spcPts val="0"/>
              </a:spcAft>
              <a:buClr>
                <a:srgbClr val="FFFF66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Identities useful for manipulating logic equations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For optimization &amp; ease of implementation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+ 0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+ 1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ā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0 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 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ā  =  </a:t>
            </a:r>
          </a:p>
        </p:txBody>
      </p:sp>
    </p:spTree>
    <p:extLst>
      <p:ext uri="{BB962C8B-B14F-4D97-AF65-F5344CB8AC3E}">
        <p14:creationId xmlns:p14="http://schemas.microsoft.com/office/powerpoint/2010/main" val="25419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Identities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914400"/>
            <a:ext cx="8610600" cy="62484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313" marR="0" lvl="0" indent="-341313" algn="l" defTabSz="914400" rtl="0" eaLnBrk="1" fontAlgn="auto" latinLnBrk="0" hangingPunct="1">
              <a:lnSpc>
                <a:spcPct val="82000"/>
              </a:lnSpc>
              <a:spcBef>
                <a:spcPts val="700"/>
              </a:spcBef>
              <a:spcAft>
                <a:spcPts val="0"/>
              </a:spcAft>
              <a:buClr>
                <a:srgbClr val="FFFF66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Identities useful for manipulating logic equations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For optimization &amp; ease of implementation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+ 0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+ 1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ā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0 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 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ā  =  </a:t>
            </a:r>
          </a:p>
        </p:txBody>
      </p:sp>
      <p:sp>
        <p:nvSpPr>
          <p:cNvPr id="23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371600" y="1828800"/>
            <a:ext cx="2590800" cy="5334000"/>
          </a:xfrm>
          <a:prstGeom prst="rect">
            <a:avLst/>
          </a:prstGeom>
          <a:ln/>
        </p:spPr>
        <p:txBody>
          <a:bodyPr vert="horz" lIns="91440" tIns="45720" rIns="91440" bIns="45720" rtlCol="0">
            <a:noAutofit/>
          </a:bodyPr>
          <a:lstStyle/>
          <a:p>
            <a:pPr marL="8048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a</a:t>
            </a:r>
          </a:p>
          <a:p>
            <a:pPr marL="8048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1</a:t>
            </a:r>
          </a:p>
          <a:p>
            <a:pPr marL="8048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1</a:t>
            </a:r>
          </a:p>
          <a:p>
            <a:pPr marL="465138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    </a:t>
            </a:r>
          </a:p>
          <a:p>
            <a:pPr marL="465138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65138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0</a:t>
            </a:r>
          </a:p>
          <a:p>
            <a:pPr marL="465138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    a</a:t>
            </a:r>
          </a:p>
          <a:p>
            <a:pPr marL="465138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    0</a:t>
            </a:r>
          </a:p>
          <a:p>
            <a:pPr marL="1028700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Line 5"/>
          <p:cNvSpPr>
            <a:spLocks noChangeShapeType="1"/>
          </p:cNvSpPr>
          <p:nvPr/>
        </p:nvSpPr>
        <p:spPr bwMode="auto">
          <a:xfrm>
            <a:off x="4191000" y="3514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953000" y="33258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7"/>
          <p:cNvSpPr>
            <a:spLocks noChangeShapeType="1"/>
          </p:cNvSpPr>
          <p:nvPr/>
        </p:nvSpPr>
        <p:spPr bwMode="auto">
          <a:xfrm>
            <a:off x="6477000" y="3514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6096000" y="33258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9"/>
          <p:cNvSpPr>
            <a:spLocks noChangeShapeType="1"/>
          </p:cNvSpPr>
          <p:nvPr/>
        </p:nvSpPr>
        <p:spPr bwMode="auto">
          <a:xfrm flipV="1">
            <a:off x="5343525" y="28956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4191000" y="2371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4953000" y="21828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6477000" y="2371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Oval 14"/>
          <p:cNvSpPr>
            <a:spLocks noChangeArrowheads="1"/>
          </p:cNvSpPr>
          <p:nvPr/>
        </p:nvSpPr>
        <p:spPr bwMode="auto">
          <a:xfrm>
            <a:off x="6096000" y="21828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 flipV="1">
            <a:off x="5343525" y="17526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 flipV="1">
            <a:off x="4191000" y="19812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tebulb"/>
          <p:cNvSpPr>
            <a:spLocks noEditPoints="1" noChangeArrowheads="1"/>
          </p:cNvSpPr>
          <p:nvPr/>
        </p:nvSpPr>
        <p:spPr bwMode="auto">
          <a:xfrm>
            <a:off x="7467600" y="13716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>
            <a:off x="7239000" y="23622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32"/>
          <p:cNvSpPr>
            <a:spLocks noChangeShapeType="1"/>
          </p:cNvSpPr>
          <p:nvPr/>
        </p:nvSpPr>
        <p:spPr bwMode="auto">
          <a:xfrm>
            <a:off x="7239000" y="3733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33"/>
          <p:cNvSpPr>
            <a:spLocks noChangeShapeType="1"/>
          </p:cNvSpPr>
          <p:nvPr/>
        </p:nvSpPr>
        <p:spPr bwMode="auto">
          <a:xfrm flipV="1">
            <a:off x="8001000" y="2895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34"/>
          <p:cNvSpPr>
            <a:spLocks noChangeShapeType="1"/>
          </p:cNvSpPr>
          <p:nvPr/>
        </p:nvSpPr>
        <p:spPr bwMode="auto">
          <a:xfrm flipH="1" flipV="1">
            <a:off x="8153400" y="2590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419600" y="19050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419600" y="30581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70" name="Line 15"/>
          <p:cNvSpPr>
            <a:spLocks noChangeShapeType="1"/>
          </p:cNvSpPr>
          <p:nvPr/>
        </p:nvSpPr>
        <p:spPr bwMode="auto">
          <a:xfrm flipV="1">
            <a:off x="5334000" y="2362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15"/>
          <p:cNvSpPr>
            <a:spLocks noChangeShapeType="1"/>
          </p:cNvSpPr>
          <p:nvPr/>
        </p:nvSpPr>
        <p:spPr bwMode="auto">
          <a:xfrm flipV="1">
            <a:off x="5334000" y="3505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15"/>
          <p:cNvSpPr>
            <a:spLocks noChangeShapeType="1"/>
          </p:cNvSpPr>
          <p:nvPr/>
        </p:nvSpPr>
        <p:spPr bwMode="auto">
          <a:xfrm flipV="1">
            <a:off x="5334000" y="2362200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15"/>
          <p:cNvSpPr>
            <a:spLocks noChangeShapeType="1"/>
          </p:cNvSpPr>
          <p:nvPr/>
        </p:nvSpPr>
        <p:spPr bwMode="auto">
          <a:xfrm flipV="1">
            <a:off x="5334000" y="3505200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7162800" y="1066800"/>
            <a:ext cx="1600200" cy="1127124"/>
            <a:chOff x="3505200" y="3521076"/>
            <a:chExt cx="1600200" cy="1127124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Line 17"/>
          <p:cNvSpPr>
            <a:spLocks noChangeShapeType="1"/>
          </p:cNvSpPr>
          <p:nvPr/>
        </p:nvSpPr>
        <p:spPr bwMode="auto">
          <a:xfrm>
            <a:off x="4114800" y="6437312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Oval 18"/>
          <p:cNvSpPr>
            <a:spLocks noChangeArrowheads="1"/>
          </p:cNvSpPr>
          <p:nvPr/>
        </p:nvSpPr>
        <p:spPr bwMode="auto">
          <a:xfrm>
            <a:off x="4876800" y="6248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19"/>
          <p:cNvSpPr>
            <a:spLocks noChangeShapeType="1"/>
          </p:cNvSpPr>
          <p:nvPr/>
        </p:nvSpPr>
        <p:spPr bwMode="auto">
          <a:xfrm>
            <a:off x="6400800" y="6437312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Oval 20"/>
          <p:cNvSpPr>
            <a:spLocks noChangeArrowheads="1"/>
          </p:cNvSpPr>
          <p:nvPr/>
        </p:nvSpPr>
        <p:spPr bwMode="auto">
          <a:xfrm>
            <a:off x="6019800" y="6248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21"/>
          <p:cNvSpPr>
            <a:spLocks noChangeShapeType="1"/>
          </p:cNvSpPr>
          <p:nvPr/>
        </p:nvSpPr>
        <p:spPr bwMode="auto">
          <a:xfrm flipV="1">
            <a:off x="5267325" y="5818187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23"/>
          <p:cNvSpPr>
            <a:spLocks noChangeShapeType="1"/>
          </p:cNvSpPr>
          <p:nvPr/>
        </p:nvSpPr>
        <p:spPr bwMode="auto">
          <a:xfrm>
            <a:off x="4114800" y="5370512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Oval 24"/>
          <p:cNvSpPr>
            <a:spLocks noChangeArrowheads="1"/>
          </p:cNvSpPr>
          <p:nvPr/>
        </p:nvSpPr>
        <p:spPr bwMode="auto">
          <a:xfrm>
            <a:off x="4876800" y="518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25"/>
          <p:cNvSpPr>
            <a:spLocks noChangeShapeType="1"/>
          </p:cNvSpPr>
          <p:nvPr/>
        </p:nvSpPr>
        <p:spPr bwMode="auto">
          <a:xfrm>
            <a:off x="6400800" y="5370512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Oval 26"/>
          <p:cNvSpPr>
            <a:spLocks noChangeArrowheads="1"/>
          </p:cNvSpPr>
          <p:nvPr/>
        </p:nvSpPr>
        <p:spPr bwMode="auto">
          <a:xfrm>
            <a:off x="6019800" y="518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27"/>
          <p:cNvSpPr>
            <a:spLocks noChangeShapeType="1"/>
          </p:cNvSpPr>
          <p:nvPr/>
        </p:nvSpPr>
        <p:spPr bwMode="auto">
          <a:xfrm flipV="1">
            <a:off x="5267325" y="4751387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36"/>
          <p:cNvSpPr>
            <a:spLocks noChangeShapeType="1"/>
          </p:cNvSpPr>
          <p:nvPr/>
        </p:nvSpPr>
        <p:spPr bwMode="auto">
          <a:xfrm>
            <a:off x="7162800" y="5360987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37"/>
          <p:cNvSpPr>
            <a:spLocks noChangeShapeType="1"/>
          </p:cNvSpPr>
          <p:nvPr/>
        </p:nvSpPr>
        <p:spPr bwMode="auto">
          <a:xfrm>
            <a:off x="7162800" y="6437312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38"/>
          <p:cNvSpPr>
            <a:spLocks noChangeShapeType="1"/>
          </p:cNvSpPr>
          <p:nvPr/>
        </p:nvSpPr>
        <p:spPr bwMode="auto">
          <a:xfrm flipV="1">
            <a:off x="7924800" y="5589587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39"/>
          <p:cNvSpPr>
            <a:spLocks noChangeShapeType="1"/>
          </p:cNvSpPr>
          <p:nvPr/>
        </p:nvSpPr>
        <p:spPr bwMode="auto">
          <a:xfrm flipH="1">
            <a:off x="4114800" y="5665787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40"/>
          <p:cNvSpPr>
            <a:spLocks noChangeShapeType="1"/>
          </p:cNvSpPr>
          <p:nvPr/>
        </p:nvSpPr>
        <p:spPr bwMode="auto">
          <a:xfrm flipH="1" flipV="1">
            <a:off x="4114800" y="5665787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tebulb"/>
          <p:cNvSpPr>
            <a:spLocks noEditPoints="1" noChangeArrowheads="1"/>
          </p:cNvSpPr>
          <p:nvPr/>
        </p:nvSpPr>
        <p:spPr bwMode="auto">
          <a:xfrm>
            <a:off x="7391400" y="4141787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Line 42"/>
          <p:cNvSpPr>
            <a:spLocks noChangeShapeType="1"/>
          </p:cNvSpPr>
          <p:nvPr/>
        </p:nvSpPr>
        <p:spPr bwMode="auto">
          <a:xfrm flipH="1" flipV="1">
            <a:off x="8077200" y="5360987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4472456" y="4913967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484512" y="5980767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102" name="Line 27"/>
          <p:cNvSpPr>
            <a:spLocks noChangeShapeType="1"/>
          </p:cNvSpPr>
          <p:nvPr/>
        </p:nvSpPr>
        <p:spPr bwMode="auto">
          <a:xfrm flipV="1">
            <a:off x="5257800" y="5360987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27"/>
          <p:cNvSpPr>
            <a:spLocks noChangeShapeType="1"/>
          </p:cNvSpPr>
          <p:nvPr/>
        </p:nvSpPr>
        <p:spPr bwMode="auto">
          <a:xfrm flipV="1">
            <a:off x="5257800" y="6427787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27"/>
          <p:cNvSpPr>
            <a:spLocks noChangeShapeType="1"/>
          </p:cNvSpPr>
          <p:nvPr/>
        </p:nvSpPr>
        <p:spPr bwMode="auto">
          <a:xfrm flipV="1">
            <a:off x="5257800" y="5360987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27"/>
          <p:cNvSpPr>
            <a:spLocks noChangeShapeType="1"/>
          </p:cNvSpPr>
          <p:nvPr/>
        </p:nvSpPr>
        <p:spPr bwMode="auto">
          <a:xfrm flipV="1">
            <a:off x="5257800" y="6427787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7086600" y="3852863"/>
            <a:ext cx="1600200" cy="1127124"/>
            <a:chOff x="3505200" y="3521076"/>
            <a:chExt cx="1600200" cy="1127124"/>
          </a:xfrm>
        </p:grpSpPr>
        <p:cxnSp>
          <p:nvCxnSpPr>
            <p:cNvPr id="107" name="Straight Connector 106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751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9" grpId="0" animBg="1"/>
      <p:bldP spid="59" grpId="1" animBg="1"/>
      <p:bldP spid="59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86" grpId="0" animBg="1"/>
      <p:bldP spid="86" grpId="1" animBg="1"/>
      <p:bldP spid="91" grpId="0" animBg="1"/>
      <p:bldP spid="91" grpId="1" animBg="1"/>
      <p:bldP spid="91" grpId="2" animBg="1"/>
      <p:bldP spid="104" grpId="0" animBg="1"/>
      <p:bldP spid="104" grpId="1" animBg="1"/>
      <p:bldP spid="104" grpId="2" animBg="1"/>
      <p:bldP spid="105" grpId="0" animBg="1"/>
      <p:bldP spid="10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228600" y="914400"/>
                <a:ext cx="8610600" cy="6248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1313" marR="0" lvl="0" indent="-341313" algn="l" defTabSz="914400" rtl="0" eaLnBrk="1" fontAlgn="auto" latinLnBrk="0" hangingPunct="1">
                  <a:lnSpc>
                    <a:spcPct val="82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rgbClr val="FFFF66"/>
                  </a:buClr>
                  <a:buSzPct val="80000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Identities useful for manipulating logic equations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70C0"/>
                  </a:buClr>
                  <a:buSzTx/>
                  <a:buFont typeface="Arial" pitchFamily="34" charset="0"/>
                  <a:buChar char="–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For optimization &amp; ease of implementation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>
                  <a:latin typeface="Calibri" pitchFamily="34" charset="0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 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 + a b    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a(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b+c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)     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 Math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c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28600" y="914400"/>
                <a:ext cx="8610600" cy="6248400"/>
              </a:xfrm>
              <a:prstGeom prst="rect">
                <a:avLst/>
              </a:prstGeom>
              <a:blipFill>
                <a:blip r:embed="rId6"/>
                <a:stretch>
                  <a:fillRect l="-1487" t="-204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228600" y="914400"/>
                <a:ext cx="8610600" cy="6248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1313" marR="0" lvl="0" indent="-341313" algn="l" defTabSz="914400" rtl="0" eaLnBrk="1" fontAlgn="auto" latinLnBrk="0" hangingPunct="1">
                  <a:lnSpc>
                    <a:spcPct val="82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rgbClr val="FFFF66"/>
                  </a:buClr>
                  <a:buSzPct val="80000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Identities useful for manipulating logic equations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70C0"/>
                  </a:buClr>
                  <a:buSzTx/>
                  <a:buFont typeface="Arial" pitchFamily="34" charset="0"/>
                  <a:buChar char="–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For optimization &amp; ease of implementation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>
                  <a:latin typeface="Calibri" pitchFamily="34" charset="0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 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 + a b    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a(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b+c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)     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 Math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c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228600" y="914400"/>
                <a:ext cx="8610600" cy="6248400"/>
              </a:xfrm>
              <a:prstGeom prst="rect">
                <a:avLst/>
              </a:prstGeom>
              <a:blipFill>
                <a:blip r:embed="rId7"/>
                <a:stretch>
                  <a:fillRect l="-1487" t="-204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371600" y="2209800"/>
                <a:ext cx="4038600" cy="53340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1028700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∙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1028700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803275" lvl="1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itchFamily="34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803275" lvl="1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1196975" marR="0" lvl="1" indent="-395288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  a</a:t>
                </a:r>
              </a:p>
              <a:p>
                <a:pPr marL="1196975" marR="0" lvl="1" indent="-395288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631825" marR="0" lvl="1" indent="11271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 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ab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+ ac</a:t>
                </a:r>
              </a:p>
              <a:p>
                <a:pPr marL="631825" marR="0" lvl="1" indent="11271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1027113" lvl="1" indent="-282575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>
                    <a:solidFill>
                      <a:srgbClr val="0070C0"/>
                    </a:solidFill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Calibri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Calibri" pitchFamily="34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  <a:latin typeface="Calibri" pitchFamily="34" charset="0"/>
                    <a:cs typeface="Arial" pitchFamily="34" charset="0"/>
                  </a:rPr>
                  <a:t>∙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371600" y="2209800"/>
                <a:ext cx="4038600" cy="5334000"/>
              </a:xfrm>
              <a:prstGeom prst="rect">
                <a:avLst/>
              </a:prstGeom>
              <a:blipFill>
                <a:blip r:embed="rId9"/>
                <a:stretch>
                  <a:fillRect t="-285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465898" y="2006600"/>
            <a:ext cx="1574800" cy="812800"/>
            <a:chOff x="5867400" y="3200400"/>
            <a:chExt cx="1574800" cy="812800"/>
          </a:xfrm>
        </p:grpSpPr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 flipH="1">
              <a:off x="6072188" y="3200400"/>
              <a:ext cx="933450" cy="812800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 flipH="1">
              <a:off x="5997575" y="344646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5997575" y="379571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 flipH="1">
              <a:off x="7162800" y="358140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7400" y="32897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67400" y="36707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7010400" y="35052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010400" y="2006600"/>
            <a:ext cx="1751013" cy="685800"/>
            <a:chOff x="7010400" y="1752600"/>
            <a:chExt cx="1751013" cy="685800"/>
          </a:xfrm>
        </p:grpSpPr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7620000" y="1752600"/>
              <a:ext cx="838201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H="1">
              <a:off x="7163320" y="19050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7163320" y="22860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H="1">
              <a:off x="8456613" y="208915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0400" y="1799094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10400" y="2180094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7467600" y="1828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7467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96000" y="2082800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↔</a:t>
            </a:r>
            <a:endParaRPr lang="en-US" sz="3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4343398" y="2997200"/>
            <a:ext cx="1752602" cy="685800"/>
            <a:chOff x="5791200" y="1947862"/>
            <a:chExt cx="1752602" cy="685800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1200" y="19943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91200" y="23753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103575" y="2921000"/>
            <a:ext cx="1583225" cy="812800"/>
            <a:chOff x="7103575" y="2667000"/>
            <a:chExt cx="1583225" cy="812800"/>
          </a:xfrm>
        </p:grpSpPr>
        <p:sp>
          <p:nvSpPr>
            <p:cNvPr id="33" name="AutoShape 15"/>
            <p:cNvSpPr>
              <a:spLocks noChangeArrowheads="1"/>
            </p:cNvSpPr>
            <p:nvPr/>
          </p:nvSpPr>
          <p:spPr bwMode="auto">
            <a:xfrm flipH="1">
              <a:off x="7466013" y="2667000"/>
              <a:ext cx="933450" cy="812800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 flipH="1">
              <a:off x="7233171" y="291306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 flipH="1">
              <a:off x="7233171" y="326231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 flipH="1">
              <a:off x="8407400" y="307975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7512571" y="28194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11"/>
            <p:cNvSpPr>
              <a:spLocks noChangeArrowheads="1"/>
            </p:cNvSpPr>
            <p:nvPr/>
          </p:nvSpPr>
          <p:spPr bwMode="auto">
            <a:xfrm>
              <a:off x="7512571" y="32004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03575" y="2743200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03575" y="3124200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096000" y="3022025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↔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073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</a:t>
            </a:r>
            <a:r>
              <a:rPr lang="en-US" dirty="0" smtClean="0"/>
              <a:t>Switches </a:t>
            </a:r>
            <a:r>
              <a:rPr lang="en-US" dirty="0"/>
              <a:t>to </a:t>
            </a:r>
            <a:r>
              <a:rPr lang="en-US" dirty="0" smtClean="0"/>
              <a:t>Logic Gates </a:t>
            </a:r>
            <a:r>
              <a:rPr lang="en-US" dirty="0"/>
              <a:t>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switches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Truth Tables</a:t>
            </a:r>
          </a:p>
          <a:p>
            <a:r>
              <a:rPr lang="en-US" dirty="0"/>
              <a:t>Logic  Circuits</a:t>
            </a:r>
          </a:p>
          <a:p>
            <a:pPr lvl="1"/>
            <a:r>
              <a:rPr lang="en-US" dirty="0"/>
              <a:t>From Truth Tables to Circuits (Sum of Products)</a:t>
            </a:r>
          </a:p>
          <a:p>
            <a:pPr lvl="1"/>
            <a:r>
              <a:rPr lang="en-US" dirty="0" smtClean="0"/>
              <a:t>Identity </a:t>
            </a:r>
            <a:r>
              <a:rPr lang="en-US" dirty="0"/>
              <a:t>Laws</a:t>
            </a:r>
          </a:p>
          <a:p>
            <a:r>
              <a:rPr lang="en-US" b="1" dirty="0" smtClean="0"/>
              <a:t>Logic </a:t>
            </a:r>
            <a:r>
              <a:rPr lang="en-US" b="1" dirty="0"/>
              <a:t>Circuit </a:t>
            </a:r>
            <a:r>
              <a:rPr lang="en-US" b="1" dirty="0" smtClean="0"/>
              <a:t>Minimization – </a:t>
            </a:r>
            <a:r>
              <a:rPr lang="en-US" b="1" i="1" dirty="0" smtClean="0"/>
              <a:t>why?</a:t>
            </a:r>
            <a:endParaRPr lang="en-US" b="1" i="1" dirty="0"/>
          </a:p>
          <a:p>
            <a:pPr lvl="1"/>
            <a:r>
              <a:rPr lang="en-US" dirty="0"/>
              <a:t>Algebraic Manipulations</a:t>
            </a:r>
          </a:p>
          <a:p>
            <a:pPr lvl="1"/>
            <a:r>
              <a:rPr lang="en-US" dirty="0" smtClean="0"/>
              <a:t>Truth </a:t>
            </a:r>
            <a:r>
              <a:rPr lang="en-US" dirty="0"/>
              <a:t>Tables (</a:t>
            </a:r>
            <a:r>
              <a:rPr lang="en-US" dirty="0" err="1"/>
              <a:t>Karnaugh</a:t>
            </a:r>
            <a:r>
              <a:rPr lang="en-US" dirty="0"/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38</a:t>
            </a:fld>
            <a:endParaRPr lang="en-US"/>
          </a:p>
        </p:txBody>
      </p:sp>
      <p:sp>
        <p:nvSpPr>
          <p:cNvPr id="16" name="Text Box 98"/>
          <p:cNvSpPr txBox="1">
            <a:spLocks noChangeArrowheads="1"/>
          </p:cNvSpPr>
          <p:nvPr/>
        </p:nvSpPr>
        <p:spPr bwMode="auto">
          <a:xfrm>
            <a:off x="3733800" y="1447800"/>
            <a:ext cx="5181600" cy="351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2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accent1"/>
                </a:solidFill>
              </a:rPr>
              <a:t>	</a:t>
            </a:r>
            <a:r>
              <a:rPr lang="en-US" sz="3200" dirty="0" smtClean="0">
                <a:solidFill>
                  <a:schemeClr val="accent1"/>
                </a:solidFill>
              </a:rPr>
              <a:t>	    </a:t>
            </a: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</a:rPr>
              <a:t>a+b</a:t>
            </a:r>
            <a:r>
              <a:rPr lang="en-US" sz="3200" dirty="0" smtClean="0">
                <a:solidFill>
                  <a:srgbClr val="FF0000"/>
                </a:solidFill>
              </a:rPr>
              <a:t>)a + (</a:t>
            </a:r>
            <a:r>
              <a:rPr lang="en-US" sz="3200" dirty="0" err="1" smtClean="0">
                <a:solidFill>
                  <a:srgbClr val="FF0000"/>
                </a:solidFill>
              </a:rPr>
              <a:t>a+b</a:t>
            </a:r>
            <a:r>
              <a:rPr lang="en-US" sz="3200" dirty="0" smtClean="0">
                <a:solidFill>
                  <a:srgbClr val="FF0000"/>
                </a:solidFill>
              </a:rPr>
              <a:t>)c</a:t>
            </a:r>
          </a:p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3200" dirty="0" smtClean="0"/>
              <a:t>		= </a:t>
            </a:r>
            <a:r>
              <a:rPr lang="en-US" sz="3200" dirty="0">
                <a:solidFill>
                  <a:srgbClr val="FF0000"/>
                </a:solidFill>
              </a:rPr>
              <a:t>aa + </a:t>
            </a:r>
            <a:r>
              <a:rPr lang="en-US" sz="3200" dirty="0" err="1" smtClean="0">
                <a:solidFill>
                  <a:srgbClr val="FF0000"/>
                </a:solidFill>
              </a:rPr>
              <a:t>ba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+ ac + </a:t>
            </a:r>
            <a:r>
              <a:rPr lang="en-US" sz="3200" dirty="0" err="1">
                <a:solidFill>
                  <a:srgbClr val="FF0000"/>
                </a:solidFill>
              </a:rPr>
              <a:t>bc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/>
              <a:t>	= a + </a:t>
            </a:r>
            <a:r>
              <a:rPr lang="en-US" sz="3200" dirty="0">
                <a:solidFill>
                  <a:srgbClr val="FF0000"/>
                </a:solidFill>
              </a:rPr>
              <a:t>a(</a:t>
            </a:r>
            <a:r>
              <a:rPr lang="en-US" sz="3200" dirty="0" err="1">
                <a:solidFill>
                  <a:srgbClr val="FF0000"/>
                </a:solidFill>
              </a:rPr>
              <a:t>b+c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+ </a:t>
            </a:r>
            <a:r>
              <a:rPr lang="en-US" sz="3200" dirty="0" err="1"/>
              <a:t>bc</a:t>
            </a:r>
            <a:endParaRPr lang="en-US" sz="3200" dirty="0"/>
          </a:p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/>
              <a:t>	= </a:t>
            </a:r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dirty="0"/>
              <a:t>+ </a:t>
            </a:r>
            <a:r>
              <a:rPr lang="en-US" sz="3200" dirty="0" err="1"/>
              <a:t>bc</a:t>
            </a:r>
            <a:endParaRPr lang="en-US" sz="3200" dirty="0"/>
          </a:p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endParaRPr lang="en-US" sz="3200" dirty="0"/>
          </a:p>
        </p:txBody>
      </p:sp>
      <p:sp>
        <p:nvSpPr>
          <p:cNvPr id="10" name="Text Box 98"/>
          <p:cNvSpPr txBox="1">
            <a:spLocks noChangeArrowheads="1"/>
          </p:cNvSpPr>
          <p:nvPr/>
        </p:nvSpPr>
        <p:spPr bwMode="auto">
          <a:xfrm>
            <a:off x="3733800" y="860192"/>
            <a:ext cx="5257800" cy="180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/>
              <a:t>Minimize this logic equation: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200" dirty="0" smtClean="0"/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/>
              <a:t>(</a:t>
            </a:r>
            <a:r>
              <a:rPr lang="en-US" sz="3200" dirty="0" err="1" smtClean="0"/>
              <a:t>a+b</a:t>
            </a:r>
            <a:r>
              <a:rPr lang="en-US" sz="3200" dirty="0"/>
              <a:t>)(</a:t>
            </a:r>
            <a:r>
              <a:rPr lang="en-US" sz="3200" dirty="0" err="1"/>
              <a:t>a+c</a:t>
            </a:r>
            <a:r>
              <a:rPr lang="en-US" sz="3200" dirty="0" smtClean="0"/>
              <a:t>)	= 		      </a:t>
            </a:r>
            <a:endParaRPr lang="en-US" dirty="0"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2400" y="838200"/>
            <a:ext cx="3124200" cy="5867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txBody>
          <a:bodyPr vert="horz" lIns="91440" tIns="45720" rIns="91440" bIns="45720" rtlCol="0">
            <a:normAutofit/>
          </a:bodyPr>
          <a:lstStyle/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a + 0 = a </a:t>
            </a:r>
          </a:p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a + 1 = 1 </a:t>
            </a:r>
          </a:p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a +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ā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 = 1 </a:t>
            </a:r>
          </a:p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a </a:t>
            </a:r>
            <a:r>
              <a:rPr lang="en-US" sz="3000" dirty="0" smtClean="0">
                <a:solidFill>
                  <a:srgbClr val="424242"/>
                </a:solidFill>
                <a:cs typeface="Arial" pitchFamily="34" charset="0"/>
              </a:rPr>
              <a:t>· 0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= 0 </a:t>
            </a:r>
          </a:p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a </a:t>
            </a:r>
            <a:r>
              <a:rPr lang="en-US" sz="3000" dirty="0" smtClean="0">
                <a:solidFill>
                  <a:srgbClr val="424242"/>
                </a:solidFill>
                <a:cs typeface="Arial" pitchFamily="34" charset="0"/>
              </a:rPr>
              <a:t>· 1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= a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 </a:t>
            </a:r>
          </a:p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a ·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ā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    = 0</a:t>
            </a:r>
          </a:p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24242"/>
              </a:solidFill>
              <a:effectLst/>
              <a:uLnTx/>
              <a:uFillTx/>
              <a:cs typeface="Arial" pitchFamily="34" charset="0"/>
            </a:endParaRPr>
          </a:p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000" dirty="0" smtClean="0">
                <a:solidFill>
                  <a:srgbClr val="008000"/>
                </a:solidFill>
                <a:latin typeface="Calibri (Body)"/>
                <a:cs typeface="Calibri (Body)"/>
              </a:rPr>
              <a:t>a </a:t>
            </a:r>
            <a:r>
              <a:rPr lang="en-US" sz="3000" dirty="0">
                <a:solidFill>
                  <a:srgbClr val="008000"/>
                </a:solidFill>
                <a:latin typeface="Calibri (Body)"/>
                <a:cs typeface="Calibri (Body)"/>
              </a:rPr>
              <a:t>+ a </a:t>
            </a:r>
            <a:r>
              <a:rPr lang="en-US" sz="3000" dirty="0" smtClean="0">
                <a:solidFill>
                  <a:srgbClr val="008000"/>
                </a:solidFill>
                <a:latin typeface="Calibri (Body)"/>
                <a:cs typeface="Calibri (Body)"/>
              </a:rPr>
              <a:t>b  = a</a:t>
            </a:r>
            <a:endParaRPr lang="en-US" sz="3000" dirty="0">
              <a:solidFill>
                <a:srgbClr val="008000"/>
              </a:solidFill>
              <a:latin typeface="Calibri (Body)"/>
              <a:cs typeface="Calibri (Body)"/>
            </a:endParaRPr>
          </a:p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000" dirty="0" smtClean="0">
                <a:solidFill>
                  <a:srgbClr val="FF0000"/>
                </a:solidFill>
                <a:latin typeface="Calibri (Body)"/>
                <a:cs typeface="Calibri (Body)"/>
              </a:rPr>
              <a:t>a (</a:t>
            </a:r>
            <a:r>
              <a:rPr lang="en-US" sz="3000" dirty="0" err="1">
                <a:solidFill>
                  <a:srgbClr val="FF0000"/>
                </a:solidFill>
                <a:latin typeface="Calibri (Body)"/>
                <a:cs typeface="Calibri (Body)"/>
              </a:rPr>
              <a:t>b+c</a:t>
            </a:r>
            <a:r>
              <a:rPr lang="en-US" sz="3000" dirty="0">
                <a:solidFill>
                  <a:srgbClr val="FF0000"/>
                </a:solidFill>
                <a:latin typeface="Calibri (Body)"/>
                <a:cs typeface="Calibri (Body)"/>
              </a:rPr>
              <a:t>) </a:t>
            </a:r>
            <a:r>
              <a:rPr lang="en-US" sz="3000" dirty="0" smtClean="0">
                <a:solidFill>
                  <a:srgbClr val="FF0000"/>
                </a:solidFill>
                <a:latin typeface="Calibri (Body)"/>
                <a:cs typeface="Calibri (Body)"/>
              </a:rPr>
              <a:t>= </a:t>
            </a:r>
            <a:r>
              <a:rPr lang="en-US" sz="3000" dirty="0" err="1" smtClean="0">
                <a:solidFill>
                  <a:srgbClr val="FF0000"/>
                </a:solidFill>
                <a:latin typeface="Calibri (Body)"/>
                <a:cs typeface="Calibri (Body)"/>
              </a:rPr>
              <a:t>ab</a:t>
            </a:r>
            <a:r>
              <a:rPr lang="en-US" sz="3000" dirty="0" smtClean="0">
                <a:solidFill>
                  <a:srgbClr val="FF0000"/>
                </a:solidFill>
                <a:latin typeface="Calibri (Body)"/>
                <a:cs typeface="Calibri (Body)"/>
              </a:rPr>
              <a:t> + ac</a:t>
            </a:r>
            <a:endParaRPr lang="en-US" sz="3000" dirty="0">
              <a:solidFill>
                <a:srgbClr val="FF0000"/>
              </a:solidFill>
              <a:latin typeface="Calibri (Body)"/>
              <a:cs typeface="Calibri (Body)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29000" y="914400"/>
            <a:ext cx="0" cy="57912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0"/>
            <a:ext cx="2514600" cy="473602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62600"/>
            <a:ext cx="2400300" cy="5334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6" y="6172200"/>
            <a:ext cx="2946344" cy="41525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1933"/>
            <a:ext cx="8229600" cy="1022934"/>
          </a:xfrm>
        </p:spPr>
        <p:txBody>
          <a:bodyPr>
            <a:normAutofit/>
          </a:bodyPr>
          <a:lstStyle/>
          <a:p>
            <a:r>
              <a:rPr lang="en-US" dirty="0" smtClean="0"/>
              <a:t>Minimization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9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39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2400" y="838200"/>
            <a:ext cx="3124200" cy="5867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txBody>
          <a:bodyPr vert="horz" lIns="91440" tIns="45720" rIns="91440" bIns="45720" rtlCol="0">
            <a:normAutofit/>
          </a:bodyPr>
          <a:lstStyle/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a + 0 = a </a:t>
            </a:r>
          </a:p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a + 1 = 1 </a:t>
            </a:r>
          </a:p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a +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ā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 = 1 </a:t>
            </a:r>
          </a:p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a </a:t>
            </a:r>
            <a:r>
              <a:rPr lang="en-US" sz="3000" dirty="0" smtClean="0">
                <a:solidFill>
                  <a:srgbClr val="424242"/>
                </a:solidFill>
                <a:cs typeface="Arial" pitchFamily="34" charset="0"/>
              </a:rPr>
              <a:t>· 0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= 0 </a:t>
            </a:r>
          </a:p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a </a:t>
            </a:r>
            <a:r>
              <a:rPr lang="en-US" sz="3000" dirty="0" smtClean="0">
                <a:solidFill>
                  <a:srgbClr val="424242"/>
                </a:solidFill>
                <a:cs typeface="Arial" pitchFamily="34" charset="0"/>
              </a:rPr>
              <a:t>· 1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= a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 </a:t>
            </a:r>
          </a:p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a ·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ā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    = 0</a:t>
            </a:r>
          </a:p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24242"/>
              </a:solidFill>
              <a:effectLst/>
              <a:uLnTx/>
              <a:uFillTx/>
              <a:cs typeface="Arial" pitchFamily="34" charset="0"/>
            </a:endParaRPr>
          </a:p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000" dirty="0" smtClean="0">
                <a:solidFill>
                  <a:srgbClr val="424242"/>
                </a:solidFill>
                <a:latin typeface="Calibri (Body)"/>
                <a:cs typeface="Calibri (Body)"/>
              </a:rPr>
              <a:t>a </a:t>
            </a:r>
            <a:r>
              <a:rPr lang="en-US" sz="3000" dirty="0">
                <a:solidFill>
                  <a:srgbClr val="424242"/>
                </a:solidFill>
                <a:latin typeface="Calibri (Body)"/>
                <a:cs typeface="Calibri (Body)"/>
              </a:rPr>
              <a:t>+ a </a:t>
            </a:r>
            <a:r>
              <a:rPr lang="en-US" sz="3000" dirty="0" smtClean="0">
                <a:solidFill>
                  <a:srgbClr val="424242"/>
                </a:solidFill>
                <a:latin typeface="Calibri (Body)"/>
                <a:cs typeface="Calibri (Body)"/>
              </a:rPr>
              <a:t>b  = a</a:t>
            </a:r>
            <a:endParaRPr lang="en-US" sz="3000" dirty="0">
              <a:solidFill>
                <a:srgbClr val="424242"/>
              </a:solidFill>
              <a:latin typeface="Calibri (Body)"/>
              <a:cs typeface="Calibri (Body)"/>
            </a:endParaRPr>
          </a:p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000" dirty="0" smtClean="0">
                <a:solidFill>
                  <a:srgbClr val="424242"/>
                </a:solidFill>
                <a:latin typeface="Calibri (Body)"/>
                <a:cs typeface="Calibri (Body)"/>
              </a:rPr>
              <a:t>a (</a:t>
            </a:r>
            <a:r>
              <a:rPr lang="en-US" sz="3000" dirty="0" err="1">
                <a:solidFill>
                  <a:srgbClr val="424242"/>
                </a:solidFill>
                <a:latin typeface="Calibri (Body)"/>
                <a:cs typeface="Calibri (Body)"/>
              </a:rPr>
              <a:t>b+c</a:t>
            </a:r>
            <a:r>
              <a:rPr lang="en-US" sz="3000" dirty="0">
                <a:solidFill>
                  <a:srgbClr val="424242"/>
                </a:solidFill>
                <a:latin typeface="Calibri (Body)"/>
                <a:cs typeface="Calibri (Body)"/>
              </a:rPr>
              <a:t>) </a:t>
            </a:r>
            <a:r>
              <a:rPr lang="en-US" sz="3000" dirty="0" smtClean="0">
                <a:solidFill>
                  <a:srgbClr val="424242"/>
                </a:solidFill>
                <a:latin typeface="Calibri (Body)"/>
                <a:cs typeface="Calibri (Body)"/>
              </a:rPr>
              <a:t>= </a:t>
            </a:r>
            <a:r>
              <a:rPr lang="en-US" sz="3000" dirty="0" err="1" smtClean="0">
                <a:solidFill>
                  <a:srgbClr val="424242"/>
                </a:solidFill>
                <a:latin typeface="Calibri (Body)"/>
                <a:cs typeface="Calibri (Body)"/>
              </a:rPr>
              <a:t>ab</a:t>
            </a:r>
            <a:r>
              <a:rPr lang="en-US" sz="3000" dirty="0" smtClean="0">
                <a:solidFill>
                  <a:srgbClr val="424242"/>
                </a:solidFill>
                <a:latin typeface="Calibri (Body)"/>
                <a:cs typeface="Calibri (Body)"/>
              </a:rPr>
              <a:t> + ac</a:t>
            </a:r>
            <a:endParaRPr lang="en-US" sz="3000" dirty="0">
              <a:solidFill>
                <a:srgbClr val="424242"/>
              </a:solidFill>
              <a:latin typeface="Calibri (Body)"/>
              <a:cs typeface="Calibri (Body)"/>
            </a:endParaRPr>
          </a:p>
        </p:txBody>
      </p:sp>
      <p:sp>
        <p:nvSpPr>
          <p:cNvPr id="16" name="Text Box 98"/>
          <p:cNvSpPr txBox="1">
            <a:spLocks noChangeArrowheads="1"/>
          </p:cNvSpPr>
          <p:nvPr/>
        </p:nvSpPr>
        <p:spPr bwMode="auto">
          <a:xfrm>
            <a:off x="3733800" y="860192"/>
            <a:ext cx="5029200" cy="237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3200" dirty="0" smtClean="0"/>
              <a:t>(</a:t>
            </a:r>
            <a:r>
              <a:rPr lang="en-US" sz="3200" dirty="0" err="1" smtClean="0"/>
              <a:t>a+b</a:t>
            </a:r>
            <a:r>
              <a:rPr lang="en-US" sz="3200" dirty="0"/>
              <a:t>)(</a:t>
            </a:r>
            <a:r>
              <a:rPr lang="en-US" sz="3200" dirty="0" err="1"/>
              <a:t>a+c</a:t>
            </a:r>
            <a:r>
              <a:rPr lang="en-US" sz="3200" dirty="0" smtClean="0"/>
              <a:t>)	</a:t>
            </a:r>
            <a:r>
              <a:rPr lang="en-US" sz="3200" dirty="0" smtClean="0">
                <a:sym typeface="Wingdings"/>
              </a:rPr>
              <a:t>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+ </a:t>
            </a:r>
            <a:r>
              <a:rPr lang="en-US" sz="3200" dirty="0" err="1" smtClean="0"/>
              <a:t>bc</a:t>
            </a:r>
            <a:endParaRPr lang="en-US" sz="3200" dirty="0" smtClean="0"/>
          </a:p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endParaRPr lang="en-US" sz="3200" dirty="0">
              <a:latin typeface="Arial" charset="0"/>
            </a:endParaRPr>
          </a:p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3200" dirty="0" smtClean="0">
                <a:latin typeface="Arial" charset="0"/>
              </a:rPr>
              <a:t>How many gates were required before and after?</a:t>
            </a:r>
            <a:endParaRPr lang="en-US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429000" y="914400"/>
            <a:ext cx="0" cy="57912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0"/>
            <a:ext cx="2514600" cy="473602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62600"/>
            <a:ext cx="2400300" cy="5334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6" y="6172200"/>
            <a:ext cx="2946344" cy="4152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6200" y="152400"/>
            <a:ext cx="8915400" cy="65690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029200" y="57152"/>
            <a:ext cx="4038600" cy="781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00"/>
                </a:solidFill>
              </a:rPr>
              <a:t>iClicker</a:t>
            </a:r>
            <a:r>
              <a:rPr lang="en-US" dirty="0" smtClean="0">
                <a:solidFill>
                  <a:srgbClr val="FF0000"/>
                </a:solidFill>
              </a:rPr>
              <a:t> Question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33799" y="3850973"/>
            <a:ext cx="50291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70C0"/>
                </a:solidFill>
              </a:rPr>
              <a:t>BEFORE        		AFTER</a:t>
            </a:r>
          </a:p>
          <a:p>
            <a:pPr marL="514350" indent="-514350">
              <a:buAutoNum type="alphaUcParenBoth"/>
            </a:pPr>
            <a:r>
              <a:rPr lang="en-US" sz="2800" dirty="0" smtClean="0">
                <a:solidFill>
                  <a:srgbClr val="FF0000"/>
                </a:solidFill>
              </a:rPr>
              <a:t>2 OR		1 OR</a:t>
            </a:r>
            <a:endParaRPr lang="en-US" sz="2800" dirty="0">
              <a:solidFill>
                <a:srgbClr val="FF0000"/>
              </a:solidFill>
            </a:endParaRPr>
          </a:p>
          <a:p>
            <a:pPr marL="514350" indent="-514350">
              <a:buAutoNum type="alphaUcParenBoth"/>
            </a:pPr>
            <a:r>
              <a:rPr lang="en-US" sz="2800" dirty="0" smtClean="0">
                <a:solidFill>
                  <a:srgbClr val="FF0000"/>
                </a:solidFill>
              </a:rPr>
              <a:t>2 OR, 1 AND	2 OR</a:t>
            </a:r>
          </a:p>
          <a:p>
            <a:pPr marL="514350" indent="-514350">
              <a:buAutoNum type="alphaUcParenBoth"/>
            </a:pPr>
            <a:r>
              <a:rPr lang="en-US" sz="2800" dirty="0" smtClean="0">
                <a:solidFill>
                  <a:srgbClr val="FF0000"/>
                </a:solidFill>
              </a:rPr>
              <a:t>2 OR, 1 AND	1 OR, 1 AND</a:t>
            </a:r>
          </a:p>
          <a:p>
            <a:pPr marL="514350" indent="-514350">
              <a:buFontTx/>
              <a:buAutoNum type="alphaUcParenBoth"/>
            </a:pPr>
            <a:r>
              <a:rPr lang="en-US" sz="2800" dirty="0">
                <a:solidFill>
                  <a:srgbClr val="FF0000"/>
                </a:solidFill>
              </a:rPr>
              <a:t>2 OR, 2 AND	2 </a:t>
            </a:r>
            <a:r>
              <a:rPr lang="en-US" sz="2800" dirty="0" smtClean="0">
                <a:solidFill>
                  <a:srgbClr val="FF0000"/>
                </a:solidFill>
              </a:rPr>
              <a:t>OR</a:t>
            </a:r>
          </a:p>
          <a:p>
            <a:pPr marL="514350" indent="-514350">
              <a:buAutoNum type="alphaUcParenBoth"/>
            </a:pPr>
            <a:r>
              <a:rPr lang="en-US" sz="2800" dirty="0" smtClean="0">
                <a:solidFill>
                  <a:srgbClr val="FF0000"/>
                </a:solidFill>
              </a:rPr>
              <a:t>2 OR, 2 AND	2 OR, 1 AND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/>
              <a:t>From Switches to Logic Gates to Logic Circuits</a:t>
            </a:r>
          </a:p>
          <a:p>
            <a:r>
              <a:rPr lang="en-US" dirty="0" smtClean="0"/>
              <a:t>Understanding the foundations of </a:t>
            </a:r>
          </a:p>
          <a:p>
            <a:r>
              <a:rPr lang="en-US" dirty="0"/>
              <a:t> </a:t>
            </a:r>
            <a:r>
              <a:rPr lang="en-US" dirty="0" smtClean="0"/>
              <a:t> Computer Systems Organization and Programming</a:t>
            </a:r>
          </a:p>
          <a:p>
            <a:r>
              <a:rPr lang="en-US" dirty="0"/>
              <a:t>	</a:t>
            </a:r>
            <a:r>
              <a:rPr lang="en-US" dirty="0" smtClean="0"/>
              <a:t>	e.g. Galaxy Note 8</a:t>
            </a:r>
          </a:p>
          <a:p>
            <a:r>
              <a:rPr lang="en-US" dirty="0"/>
              <a:t>	</a:t>
            </a:r>
            <a:r>
              <a:rPr lang="en-US" dirty="0" smtClean="0"/>
              <a:t>with the </a:t>
            </a:r>
            <a:r>
              <a:rPr lang="en-US" dirty="0" err="1" smtClean="0"/>
              <a:t>big.LITTLE</a:t>
            </a:r>
            <a:r>
              <a:rPr lang="en-US" dirty="0" smtClean="0"/>
              <a:t> 8-core ARM processor </a:t>
            </a:r>
            <a:endParaRPr lang="en-US" dirty="0"/>
          </a:p>
        </p:txBody>
      </p:sp>
      <p:pic>
        <p:nvPicPr>
          <p:cNvPr id="5122" name="Picture 2" descr="http://images.anandtech.com/doci/6768/Screen%20Shot%202013-02-20%20at%2012.41.44%20PM_575px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90" y="2971800"/>
            <a:ext cx="478971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0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40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2400" y="838200"/>
            <a:ext cx="3124200" cy="5867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txBody>
          <a:bodyPr vert="horz" lIns="91440" tIns="45720" rIns="91440" bIns="45720" rtlCol="0">
            <a:normAutofit/>
          </a:bodyPr>
          <a:lstStyle/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a + 0 = a </a:t>
            </a:r>
          </a:p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a + 1 = 1 </a:t>
            </a:r>
          </a:p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a +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ā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 = 1 </a:t>
            </a:r>
          </a:p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a </a:t>
            </a:r>
            <a:r>
              <a:rPr lang="en-US" sz="3000" dirty="0" smtClean="0">
                <a:solidFill>
                  <a:srgbClr val="424242"/>
                </a:solidFill>
                <a:cs typeface="Arial" pitchFamily="34" charset="0"/>
              </a:rPr>
              <a:t>· 0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= 0 </a:t>
            </a:r>
          </a:p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a </a:t>
            </a:r>
            <a:r>
              <a:rPr lang="en-US" sz="3000" dirty="0" smtClean="0">
                <a:solidFill>
                  <a:srgbClr val="424242"/>
                </a:solidFill>
                <a:cs typeface="Arial" pitchFamily="34" charset="0"/>
              </a:rPr>
              <a:t>· 1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= a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 </a:t>
            </a:r>
          </a:p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a ·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ā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cs typeface="Arial" pitchFamily="34" charset="0"/>
              </a:rPr>
              <a:t>    = 0</a:t>
            </a:r>
          </a:p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24242"/>
              </a:solidFill>
              <a:effectLst/>
              <a:uLnTx/>
              <a:uFillTx/>
              <a:cs typeface="Arial" pitchFamily="34" charset="0"/>
            </a:endParaRPr>
          </a:p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000" dirty="0" smtClean="0">
                <a:solidFill>
                  <a:srgbClr val="424242"/>
                </a:solidFill>
                <a:latin typeface="Calibri (Body)"/>
                <a:cs typeface="Calibri (Body)"/>
              </a:rPr>
              <a:t>a </a:t>
            </a:r>
            <a:r>
              <a:rPr lang="en-US" sz="3000" dirty="0">
                <a:solidFill>
                  <a:srgbClr val="424242"/>
                </a:solidFill>
                <a:latin typeface="Calibri (Body)"/>
                <a:cs typeface="Calibri (Body)"/>
              </a:rPr>
              <a:t>+ a </a:t>
            </a:r>
            <a:r>
              <a:rPr lang="en-US" sz="3000" dirty="0" smtClean="0">
                <a:solidFill>
                  <a:srgbClr val="424242"/>
                </a:solidFill>
                <a:latin typeface="Calibri (Body)"/>
                <a:cs typeface="Calibri (Body)"/>
              </a:rPr>
              <a:t>b  = a</a:t>
            </a:r>
            <a:endParaRPr lang="en-US" sz="3000" dirty="0">
              <a:solidFill>
                <a:srgbClr val="424242"/>
              </a:solidFill>
              <a:latin typeface="Calibri (Body)"/>
              <a:cs typeface="Calibri (Body)"/>
            </a:endParaRPr>
          </a:p>
          <a:p>
            <a:pPr marL="284163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000" dirty="0" smtClean="0">
                <a:solidFill>
                  <a:srgbClr val="424242"/>
                </a:solidFill>
                <a:latin typeface="Calibri (Body)"/>
                <a:cs typeface="Calibri (Body)"/>
              </a:rPr>
              <a:t>a (</a:t>
            </a:r>
            <a:r>
              <a:rPr lang="en-US" sz="3000" dirty="0" err="1">
                <a:solidFill>
                  <a:srgbClr val="424242"/>
                </a:solidFill>
                <a:latin typeface="Calibri (Body)"/>
                <a:cs typeface="Calibri (Body)"/>
              </a:rPr>
              <a:t>b+c</a:t>
            </a:r>
            <a:r>
              <a:rPr lang="en-US" sz="3000" dirty="0">
                <a:solidFill>
                  <a:srgbClr val="424242"/>
                </a:solidFill>
                <a:latin typeface="Calibri (Body)"/>
                <a:cs typeface="Calibri (Body)"/>
              </a:rPr>
              <a:t>) </a:t>
            </a:r>
            <a:r>
              <a:rPr lang="en-US" sz="3000" dirty="0" smtClean="0">
                <a:solidFill>
                  <a:srgbClr val="424242"/>
                </a:solidFill>
                <a:latin typeface="Calibri (Body)"/>
                <a:cs typeface="Calibri (Body)"/>
              </a:rPr>
              <a:t>= </a:t>
            </a:r>
            <a:r>
              <a:rPr lang="en-US" sz="3000" dirty="0" err="1" smtClean="0">
                <a:solidFill>
                  <a:srgbClr val="424242"/>
                </a:solidFill>
                <a:latin typeface="Calibri (Body)"/>
                <a:cs typeface="Calibri (Body)"/>
              </a:rPr>
              <a:t>ab</a:t>
            </a:r>
            <a:r>
              <a:rPr lang="en-US" sz="3000" dirty="0" smtClean="0">
                <a:solidFill>
                  <a:srgbClr val="424242"/>
                </a:solidFill>
                <a:latin typeface="Calibri (Body)"/>
                <a:cs typeface="Calibri (Body)"/>
              </a:rPr>
              <a:t> + ac</a:t>
            </a:r>
            <a:endParaRPr lang="en-US" sz="3000" dirty="0">
              <a:solidFill>
                <a:srgbClr val="424242"/>
              </a:solidFill>
              <a:latin typeface="Calibri (Body)"/>
              <a:cs typeface="Calibri (Body)"/>
            </a:endParaRPr>
          </a:p>
        </p:txBody>
      </p:sp>
      <p:sp>
        <p:nvSpPr>
          <p:cNvPr id="16" name="Text Box 98"/>
          <p:cNvSpPr txBox="1">
            <a:spLocks noChangeArrowheads="1"/>
          </p:cNvSpPr>
          <p:nvPr/>
        </p:nvSpPr>
        <p:spPr bwMode="auto">
          <a:xfrm>
            <a:off x="3733800" y="860192"/>
            <a:ext cx="5029200" cy="237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3200" dirty="0" smtClean="0"/>
              <a:t>(</a:t>
            </a:r>
            <a:r>
              <a:rPr lang="en-US" sz="3200" dirty="0" err="1" smtClean="0"/>
              <a:t>a+b</a:t>
            </a:r>
            <a:r>
              <a:rPr lang="en-US" sz="3200" dirty="0"/>
              <a:t>)(</a:t>
            </a:r>
            <a:r>
              <a:rPr lang="en-US" sz="3200" dirty="0" err="1"/>
              <a:t>a+c</a:t>
            </a:r>
            <a:r>
              <a:rPr lang="en-US" sz="3200" dirty="0" smtClean="0"/>
              <a:t>)	</a:t>
            </a:r>
            <a:r>
              <a:rPr lang="en-US" sz="3200" dirty="0" smtClean="0">
                <a:sym typeface="Wingdings"/>
              </a:rPr>
              <a:t>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+ </a:t>
            </a:r>
            <a:r>
              <a:rPr lang="en-US" sz="3200" dirty="0" err="1" smtClean="0"/>
              <a:t>bc</a:t>
            </a:r>
            <a:endParaRPr lang="en-US" sz="3200" dirty="0" smtClean="0"/>
          </a:p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endParaRPr lang="en-US" sz="3200" dirty="0">
              <a:latin typeface="Arial" charset="0"/>
            </a:endParaRPr>
          </a:p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3200" dirty="0" smtClean="0">
                <a:latin typeface="Arial" charset="0"/>
              </a:rPr>
              <a:t>How many gates were required before and after?</a:t>
            </a:r>
            <a:endParaRPr lang="en-US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429000" y="914400"/>
            <a:ext cx="0" cy="57912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0"/>
            <a:ext cx="2514600" cy="473602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62600"/>
            <a:ext cx="2400300" cy="5334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6" y="6172200"/>
            <a:ext cx="2946344" cy="4152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6200" y="152400"/>
            <a:ext cx="8915400" cy="65690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029200" y="57152"/>
            <a:ext cx="4038600" cy="781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00"/>
                </a:solidFill>
              </a:rPr>
              <a:t>iClicker</a:t>
            </a:r>
            <a:r>
              <a:rPr lang="en-US" dirty="0" smtClean="0">
                <a:solidFill>
                  <a:srgbClr val="FF0000"/>
                </a:solidFill>
              </a:rPr>
              <a:t> Question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33799" y="3850973"/>
            <a:ext cx="50291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70C0"/>
                </a:solidFill>
              </a:rPr>
              <a:t>BEFORE        		AFTER</a:t>
            </a:r>
          </a:p>
          <a:p>
            <a:pPr marL="514350" indent="-514350">
              <a:buAutoNum type="alphaUcParenBoth"/>
            </a:pPr>
            <a:r>
              <a:rPr lang="en-US" sz="2800" dirty="0" smtClean="0">
                <a:solidFill>
                  <a:srgbClr val="FF0000"/>
                </a:solidFill>
              </a:rPr>
              <a:t>2 OR		1 OR</a:t>
            </a:r>
            <a:endParaRPr lang="en-US" sz="2800" dirty="0">
              <a:solidFill>
                <a:srgbClr val="FF0000"/>
              </a:solidFill>
            </a:endParaRPr>
          </a:p>
          <a:p>
            <a:pPr marL="514350" indent="-514350">
              <a:buAutoNum type="alphaUcParenBoth"/>
            </a:pPr>
            <a:r>
              <a:rPr lang="en-US" sz="2800" dirty="0" smtClean="0">
                <a:solidFill>
                  <a:srgbClr val="FF0000"/>
                </a:solidFill>
              </a:rPr>
              <a:t>2 OR, 1 AND	2 OR</a:t>
            </a:r>
          </a:p>
          <a:p>
            <a:pPr marL="514350" indent="-514350">
              <a:buAutoNum type="alphaUcParenBoth"/>
            </a:pPr>
            <a:r>
              <a:rPr lang="en-US" sz="2800" dirty="0" smtClean="0">
                <a:solidFill>
                  <a:srgbClr val="FF0000"/>
                </a:solidFill>
              </a:rPr>
              <a:t>2 OR, 1 AND	1 OR, 1 AND</a:t>
            </a:r>
          </a:p>
          <a:p>
            <a:pPr marL="514350" indent="-514350">
              <a:buFontTx/>
              <a:buAutoNum type="alphaUcParenBoth"/>
            </a:pPr>
            <a:r>
              <a:rPr lang="en-US" sz="2800" dirty="0">
                <a:solidFill>
                  <a:srgbClr val="FF0000"/>
                </a:solidFill>
              </a:rPr>
              <a:t>2 OR, 2 AND	2 </a:t>
            </a:r>
            <a:r>
              <a:rPr lang="en-US" sz="2800" dirty="0" smtClean="0">
                <a:solidFill>
                  <a:srgbClr val="FF0000"/>
                </a:solidFill>
              </a:rPr>
              <a:t>OR</a:t>
            </a:r>
          </a:p>
          <a:p>
            <a:pPr marL="514350" indent="-514350">
              <a:buAutoNum type="alphaUcParenBoth"/>
            </a:pPr>
            <a:r>
              <a:rPr lang="en-US" sz="2800" dirty="0" smtClean="0">
                <a:solidFill>
                  <a:srgbClr val="FF0000"/>
                </a:solidFill>
              </a:rPr>
              <a:t>2 OR, 2 AND	2 OR, 1 AND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523858" y="5105400"/>
            <a:ext cx="5086742" cy="533400"/>
          </a:xfrm>
          <a:prstGeom prst="ellipse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Equality w/Truth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 marL="0" indent="0" algn="ctr">
              <a:lnSpc>
                <a:spcPct val="82000"/>
              </a:lnSpc>
              <a:spcBef>
                <a:spcPts val="700"/>
              </a:spcBef>
              <a:buClr>
                <a:srgbClr val="0070C0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circuits ↔ truth tables ↔ equations</a:t>
            </a:r>
          </a:p>
          <a:p>
            <a:pPr marL="0" indent="0">
              <a:lnSpc>
                <a:spcPct val="82000"/>
              </a:lnSpc>
              <a:spcBef>
                <a:spcPts val="700"/>
              </a:spcBef>
              <a:buClr>
                <a:srgbClr val="0070C0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Example: (</a:t>
            </a:r>
            <a:r>
              <a:rPr lang="en-US" dirty="0" err="1" smtClean="0"/>
              <a:t>a+b</a:t>
            </a:r>
            <a:r>
              <a:rPr lang="en-US" dirty="0" smtClean="0"/>
              <a:t>)(</a:t>
            </a:r>
            <a:r>
              <a:rPr lang="en-US" dirty="0" err="1" smtClean="0"/>
              <a:t>a+c</a:t>
            </a:r>
            <a:r>
              <a:rPr lang="en-US" dirty="0" smtClean="0"/>
              <a:t>) = a + </a:t>
            </a:r>
            <a:r>
              <a:rPr lang="en-US" dirty="0" err="1" smtClean="0"/>
              <a:t>bc</a:t>
            </a:r>
            <a:endParaRPr lang="en-US" dirty="0" smtClean="0"/>
          </a:p>
        </p:txBody>
      </p:sp>
      <p:graphicFrame>
        <p:nvGraphicFramePr>
          <p:cNvPr id="7" name="Group 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70500408"/>
              </p:ext>
            </p:extLst>
          </p:nvPr>
        </p:nvGraphicFramePr>
        <p:xfrm>
          <a:off x="609600" y="1868485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8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9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oup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4511922"/>
              </p:ext>
            </p:extLst>
          </p:nvPr>
        </p:nvGraphicFramePr>
        <p:xfrm>
          <a:off x="609600" y="1868485"/>
          <a:ext cx="1538781" cy="4876802"/>
        </p:xfrm>
        <a:graphic>
          <a:graphicData uri="http://schemas.openxmlformats.org/drawingml/2006/table">
            <a:tbl>
              <a:tblPr/>
              <a:tblGrid>
                <a:gridCol w="485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30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5653245"/>
              </p:ext>
            </p:extLst>
          </p:nvPr>
        </p:nvGraphicFramePr>
        <p:xfrm>
          <a:off x="609600" y="1868485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8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9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Group 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2198305"/>
              </p:ext>
            </p:extLst>
          </p:nvPr>
        </p:nvGraphicFramePr>
        <p:xfrm>
          <a:off x="609600" y="1868485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8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9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a+b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a+c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LHS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oup 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25582645"/>
              </p:ext>
            </p:extLst>
          </p:nvPr>
        </p:nvGraphicFramePr>
        <p:xfrm>
          <a:off x="609600" y="1868485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8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9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RHS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Equality w/Truth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 marL="0" indent="0" algn="ctr">
              <a:lnSpc>
                <a:spcPct val="82000"/>
              </a:lnSpc>
              <a:spcBef>
                <a:spcPts val="700"/>
              </a:spcBef>
              <a:buClr>
                <a:srgbClr val="0070C0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circuits ↔ truth tables ↔ equations</a:t>
            </a:r>
          </a:p>
          <a:p>
            <a:pPr marL="0" indent="0">
              <a:lnSpc>
                <a:spcPct val="82000"/>
              </a:lnSpc>
              <a:spcBef>
                <a:spcPts val="700"/>
              </a:spcBef>
              <a:buClr>
                <a:srgbClr val="0070C0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Example: (</a:t>
            </a:r>
            <a:r>
              <a:rPr lang="en-US" dirty="0" err="1" smtClean="0"/>
              <a:t>a+b</a:t>
            </a:r>
            <a:r>
              <a:rPr lang="en-US" dirty="0" smtClean="0"/>
              <a:t>)(</a:t>
            </a:r>
            <a:r>
              <a:rPr lang="en-US" dirty="0" err="1" smtClean="0"/>
              <a:t>a+c</a:t>
            </a:r>
            <a:r>
              <a:rPr lang="en-US" dirty="0" smtClean="0"/>
              <a:t>) = a + </a:t>
            </a:r>
            <a:r>
              <a:rPr lang="en-US" dirty="0" err="1" smtClean="0"/>
              <a:t>bc</a:t>
            </a:r>
            <a:endParaRPr lang="en-US" dirty="0" smtClean="0"/>
          </a:p>
        </p:txBody>
      </p:sp>
      <p:sp>
        <p:nvSpPr>
          <p:cNvPr id="10" name="Oval 9"/>
          <p:cNvSpPr/>
          <p:nvPr/>
        </p:nvSpPr>
        <p:spPr>
          <a:xfrm>
            <a:off x="7162800" y="1752600"/>
            <a:ext cx="1066800" cy="518160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48200" y="1752600"/>
            <a:ext cx="1066800" cy="518160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261548" y="1427788"/>
            <a:ext cx="2434652" cy="374779"/>
          </a:xfrm>
          <a:custGeom>
            <a:avLst/>
            <a:gdLst>
              <a:gd name="connsiteX0" fmla="*/ 0 w 2248524"/>
              <a:gd name="connsiteY0" fmla="*/ 374779 h 374779"/>
              <a:gd name="connsiteX1" fmla="*/ 1109272 w 2248524"/>
              <a:gd name="connsiteY1" fmla="*/ 25 h 374779"/>
              <a:gd name="connsiteX2" fmla="*/ 2248524 w 2248524"/>
              <a:gd name="connsiteY2" fmla="*/ 359789 h 37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8524" h="374779">
                <a:moveTo>
                  <a:pt x="0" y="374779"/>
                </a:moveTo>
                <a:cubicBezTo>
                  <a:pt x="367259" y="188651"/>
                  <a:pt x="734518" y="2523"/>
                  <a:pt x="1109272" y="25"/>
                </a:cubicBezTo>
                <a:cubicBezTo>
                  <a:pt x="1484026" y="-2473"/>
                  <a:pt x="1866275" y="178658"/>
                  <a:pt x="2248524" y="359789"/>
                </a:cubicBez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0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(two symbols: </a:t>
            </a:r>
            <a:r>
              <a:rPr lang="en-US" dirty="0" smtClean="0">
                <a:solidFill>
                  <a:srgbClr val="0070C0"/>
                </a:solidFill>
              </a:rPr>
              <a:t>true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false</a:t>
            </a:r>
            <a:r>
              <a:rPr lang="en-US" dirty="0" smtClean="0"/>
              <a:t>) is the basis of Logic Design</a:t>
            </a:r>
          </a:p>
          <a:p>
            <a:endParaRPr lang="en-US" dirty="0"/>
          </a:p>
          <a:p>
            <a:r>
              <a:rPr lang="en-US" dirty="0" smtClean="0"/>
              <a:t>More than one Logic Circuit can implement same Logic function.  Use Algebra (Identities) or Truth Tables to show equivalence.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</a:t>
            </a:r>
            <a:r>
              <a:rPr lang="en-US" dirty="0" smtClean="0"/>
              <a:t>Switches </a:t>
            </a:r>
            <a:r>
              <a:rPr lang="en-US" dirty="0"/>
              <a:t>to </a:t>
            </a:r>
            <a:r>
              <a:rPr lang="en-US" dirty="0" smtClean="0"/>
              <a:t>Logic Gates </a:t>
            </a:r>
            <a:r>
              <a:rPr lang="en-US" dirty="0"/>
              <a:t>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switches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Truth Tables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Logic  Circuits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Truth Tables to Circuits (Sum of Products)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Identity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Laws</a:t>
            </a:r>
          </a:p>
          <a:p>
            <a:r>
              <a:rPr lang="en-US" dirty="0" smtClean="0"/>
              <a:t>Logic </a:t>
            </a:r>
            <a:r>
              <a:rPr lang="en-US" dirty="0"/>
              <a:t>Circuit Minimization</a:t>
            </a:r>
          </a:p>
          <a:p>
            <a:pPr lvl="1"/>
            <a:r>
              <a:rPr lang="en-US" dirty="0"/>
              <a:t>Algebraic Manipulations</a:t>
            </a:r>
          </a:p>
          <a:p>
            <a:pPr lvl="1"/>
            <a:r>
              <a:rPr lang="en-US" dirty="0" smtClean="0"/>
              <a:t>Truth </a:t>
            </a:r>
            <a:r>
              <a:rPr lang="en-US" dirty="0"/>
              <a:t>Tables (</a:t>
            </a:r>
            <a:r>
              <a:rPr lang="en-US" dirty="0" err="1"/>
              <a:t>Karnaugh</a:t>
            </a:r>
            <a:r>
              <a:rPr lang="en-US" dirty="0"/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dirty="0" smtClean="0"/>
              <a:t>How to standardize minimizing logic circuits?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Karnaugh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990600"/>
            <a:ext cx="8686800" cy="5486400"/>
          </a:xfrm>
        </p:spPr>
        <p:txBody>
          <a:bodyPr>
            <a:normAutofit/>
          </a:bodyPr>
          <a:lstStyle/>
          <a:p>
            <a:pPr marL="284163" lvl="4" indent="-28416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How does one find the most efficient equation?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Manipulate algebraically until…?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Use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Karnaugh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Maps </a:t>
            </a:r>
            <a:r>
              <a:rPr lang="en-US" sz="3200" dirty="0" smtClean="0"/>
              <a:t>(optimize visually)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Use a software optimizer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 smtClean="0"/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For large circuits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Decomposition &amp; reuse of building blocks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89749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358" name="Group 110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1359" name="Rectangle 111"/>
              <p:cNvSpPr>
                <a:spLocks noChangeArrowheads="1"/>
              </p:cNvSpPr>
              <p:nvPr/>
            </p:nvSpPr>
            <p:spPr bwMode="auto">
              <a:xfrm>
                <a:off x="3810000" y="1143000"/>
                <a:ext cx="4799013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chemeClr val="tx1"/>
                    </a:solidFill>
                    <a:latin typeface="Tahoma" pitchFamily="34" charset="0"/>
                  </a:rPr>
                  <a:t>Sum of </a:t>
                </a:r>
                <a:r>
                  <a:rPr lang="en-US" sz="2800" dirty="0" err="1">
                    <a:solidFill>
                      <a:schemeClr val="tx1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chemeClr val="tx1"/>
                    </a:solidFill>
                    <a:latin typeface="Tahoma" pitchFamily="34" charset="0"/>
                  </a:rPr>
                  <a:t> yields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 smtClean="0">
                    <a:solidFill>
                      <a:schemeClr val="tx1"/>
                    </a:solidFill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ahoma" pitchFamily="34" charset="0"/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ahoma" pitchFamily="34" charset="0"/>
                  </a:rPr>
                  <a:t>bc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ahoma" pitchFamily="34" charset="0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ahoma" pitchFamily="34" charset="0"/>
                  </a:rPr>
                  <a:t>c </a:t>
                </a:r>
                <a:endParaRPr lang="en-US" sz="2400" dirty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1359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143000"/>
                <a:ext cx="4799013" cy="1066800"/>
              </a:xfrm>
              <a:prstGeom prst="rect">
                <a:avLst/>
              </a:prstGeom>
              <a:blipFill>
                <a:blip r:embed="rId3"/>
                <a:stretch>
                  <a:fillRect t="-12571" r="-31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Minimization with </a:t>
            </a:r>
            <a:r>
              <a:rPr lang="en-US" dirty="0" err="1">
                <a:solidFill>
                  <a:schemeClr val="tx1"/>
                </a:solidFill>
              </a:rPr>
              <a:t>Karnaugh</a:t>
            </a:r>
            <a:r>
              <a:rPr lang="en-US" dirty="0">
                <a:solidFill>
                  <a:schemeClr val="tx1"/>
                </a:solidFill>
              </a:rPr>
              <a:t> maps </a:t>
            </a:r>
            <a:r>
              <a:rPr lang="en-US" dirty="0" smtClean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09600" y="2438400"/>
            <a:ext cx="2895600" cy="381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" y="3164174"/>
            <a:ext cx="2895600" cy="26482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468974"/>
            <a:ext cx="2895600" cy="26482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600" y="3810000"/>
            <a:ext cx="2895600" cy="26482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0" y="16764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43600" y="16764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0" y="16764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96200" y="16764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4" grpId="0" animBg="1"/>
      <p:bldP spid="4" grpId="0" animBg="1"/>
      <p:bldP spid="16" grpId="0" animBg="1"/>
      <p:bldP spid="17" grpId="0" animBg="1"/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619513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4375" name="Rectangle 55"/>
              <p:cNvSpPr>
                <a:spLocks noChangeArrowheads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chemeClr val="tx1"/>
                    </a:solidFill>
                    <a:latin typeface="Tahoma" pitchFamily="34" charset="0"/>
                  </a:rPr>
                  <a:t>Sum of </a:t>
                </a:r>
                <a:r>
                  <a:rPr lang="en-US" sz="2800" dirty="0" err="1">
                    <a:solidFill>
                      <a:schemeClr val="tx1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chemeClr val="tx1"/>
                    </a:solidFill>
                    <a:latin typeface="Tahoma" pitchFamily="34" charset="0"/>
                  </a:rPr>
                  <a:t> yields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bc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c </a:t>
                </a:r>
              </a:p>
              <a:p>
                <a:pPr lvl="1">
                  <a:lnSpc>
                    <a:spcPct val="102000"/>
                  </a:lnSpc>
                  <a:spcBef>
                    <a:spcPts val="700"/>
                  </a:spcBef>
                  <a:buSzPct val="60000"/>
                </a:pPr>
                <a:endParaRPr lang="en-US" sz="2800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err="1">
                    <a:solidFill>
                      <a:schemeClr val="tx1"/>
                    </a:solidFill>
                    <a:latin typeface="Tahoma" pitchFamily="34" charset="0"/>
                  </a:rPr>
                  <a:t>Karnaugh</a:t>
                </a:r>
                <a:r>
                  <a:rPr lang="en-US" sz="2800" dirty="0">
                    <a:solidFill>
                      <a:schemeClr val="tx1"/>
                    </a:solidFill>
                    <a:latin typeface="Tahoma" pitchFamily="34" charset="0"/>
                  </a:rPr>
                  <a:t> maps identify which inputs are (</a:t>
                </a:r>
                <a:r>
                  <a:rPr lang="en-US" sz="2800" dirty="0" err="1">
                    <a:solidFill>
                      <a:schemeClr val="tx1"/>
                    </a:solidFill>
                    <a:latin typeface="Tahoma" pitchFamily="34" charset="0"/>
                  </a:rPr>
                  <a:t>ir</a:t>
                </a:r>
                <a:r>
                  <a:rPr lang="en-US" sz="2800" dirty="0">
                    <a:solidFill>
                      <a:schemeClr val="tx1"/>
                    </a:solidFill>
                    <a:latin typeface="Tahoma" pitchFamily="34" charset="0"/>
                  </a:rPr>
                  <a:t>)relevant to the output</a:t>
                </a:r>
              </a:p>
            </p:txBody>
          </p:sp>
        </mc:Choice>
        <mc:Fallback xmlns="">
          <p:sp>
            <p:nvSpPr>
              <p:cNvPr id="184375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blipFill>
                <a:blip r:embed="rId3"/>
                <a:stretch>
                  <a:fillRect t="-3323" r="-62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4380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797377"/>
              </p:ext>
            </p:extLst>
          </p:nvPr>
        </p:nvGraphicFramePr>
        <p:xfrm>
          <a:off x="1219200" y="5410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397" name="Line 77"/>
          <p:cNvSpPr>
            <a:spLocks noChangeShapeType="1"/>
          </p:cNvSpPr>
          <p:nvPr/>
        </p:nvSpPr>
        <p:spPr bwMode="auto">
          <a:xfrm flipH="1" flipV="1">
            <a:off x="838200" y="5029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98" name="Text Box 78"/>
          <p:cNvSpPr txBox="1">
            <a:spLocks noChangeArrowheads="1"/>
          </p:cNvSpPr>
          <p:nvPr/>
        </p:nvSpPr>
        <p:spPr bwMode="auto">
          <a:xfrm>
            <a:off x="1219200" y="4953000"/>
            <a:ext cx="20201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 </a:t>
            </a:r>
            <a:r>
              <a:rPr lang="en-US" dirty="0" smtClean="0"/>
              <a:t>   01      11      10</a:t>
            </a:r>
            <a:endParaRPr lang="en-US" dirty="0"/>
          </a:p>
        </p:txBody>
      </p:sp>
      <p:sp>
        <p:nvSpPr>
          <p:cNvPr id="184399" name="Text Box 79"/>
          <p:cNvSpPr txBox="1">
            <a:spLocks noChangeArrowheads="1"/>
          </p:cNvSpPr>
          <p:nvPr/>
        </p:nvSpPr>
        <p:spPr bwMode="auto">
          <a:xfrm>
            <a:off x="814388" y="5402263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84400" name="Text Box 80"/>
          <p:cNvSpPr txBox="1">
            <a:spLocks noChangeArrowheads="1"/>
          </p:cNvSpPr>
          <p:nvPr/>
        </p:nvSpPr>
        <p:spPr bwMode="auto">
          <a:xfrm>
            <a:off x="838200" y="59436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4401" name="Text Box 81"/>
          <p:cNvSpPr txBox="1">
            <a:spLocks noChangeArrowheads="1"/>
          </p:cNvSpPr>
          <p:nvPr/>
        </p:nvSpPr>
        <p:spPr bwMode="auto">
          <a:xfrm>
            <a:off x="609600" y="4876800"/>
            <a:ext cx="282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84402" name="Text Box 82"/>
          <p:cNvSpPr txBox="1">
            <a:spLocks noChangeArrowheads="1"/>
          </p:cNvSpPr>
          <p:nvPr/>
        </p:nvSpPr>
        <p:spPr bwMode="auto">
          <a:xfrm>
            <a:off x="838200" y="47244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Minimization with </a:t>
            </a:r>
            <a:r>
              <a:rPr lang="en-US" dirty="0" err="1">
                <a:solidFill>
                  <a:schemeClr val="tx1"/>
                </a:solidFill>
              </a:rPr>
              <a:t>Karnaugh</a:t>
            </a:r>
            <a:r>
              <a:rPr lang="en-US" dirty="0">
                <a:solidFill>
                  <a:schemeClr val="tx1"/>
                </a:solidFill>
              </a:rPr>
              <a:t> maps (2)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400" y="5486400"/>
            <a:ext cx="238125" cy="257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6019800"/>
            <a:ext cx="238125" cy="257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9275" y="5486400"/>
            <a:ext cx="238125" cy="257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6019800"/>
            <a:ext cx="238125" cy="257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9400" y="5486400"/>
            <a:ext cx="238125" cy="257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09875" y="6019800"/>
            <a:ext cx="238125" cy="257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0" y="5486400"/>
            <a:ext cx="238125" cy="257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6019800"/>
            <a:ext cx="238125" cy="257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2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252338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4375" name="Rectangle 55"/>
              <p:cNvSpPr>
                <a:spLocks noChangeArrowheads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chemeClr val="tx1"/>
                    </a:solidFill>
                    <a:latin typeface="Tahoma" pitchFamily="34" charset="0"/>
                  </a:rPr>
                  <a:t>Sum of </a:t>
                </a:r>
                <a:r>
                  <a:rPr lang="en-US" sz="2800" dirty="0" err="1">
                    <a:solidFill>
                      <a:schemeClr val="tx1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chemeClr val="tx1"/>
                    </a:solidFill>
                    <a:latin typeface="Tahoma" pitchFamily="34" charset="0"/>
                  </a:rPr>
                  <a:t> yields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bc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c </a:t>
                </a:r>
              </a:p>
              <a:p>
                <a:pPr lvl="1">
                  <a:lnSpc>
                    <a:spcPct val="102000"/>
                  </a:lnSpc>
                  <a:spcBef>
                    <a:spcPts val="700"/>
                  </a:spcBef>
                  <a:buSzPct val="60000"/>
                </a:pPr>
                <a:endParaRPr lang="en-US" sz="2800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err="1">
                    <a:solidFill>
                      <a:schemeClr val="tx1"/>
                    </a:solidFill>
                    <a:latin typeface="Tahoma" pitchFamily="34" charset="0"/>
                  </a:rPr>
                  <a:t>Karnaugh</a:t>
                </a:r>
                <a:r>
                  <a:rPr lang="en-US" sz="2800" dirty="0">
                    <a:solidFill>
                      <a:schemeClr val="tx1"/>
                    </a:solidFill>
                    <a:latin typeface="Tahoma" pitchFamily="34" charset="0"/>
                  </a:rPr>
                  <a:t> maps identify which inputs are (</a:t>
                </a:r>
                <a:r>
                  <a:rPr lang="en-US" sz="2800" dirty="0" err="1">
                    <a:solidFill>
                      <a:schemeClr val="tx1"/>
                    </a:solidFill>
                    <a:latin typeface="Tahoma" pitchFamily="34" charset="0"/>
                  </a:rPr>
                  <a:t>ir</a:t>
                </a:r>
                <a:r>
                  <a:rPr lang="en-US" sz="2800" dirty="0">
                    <a:solidFill>
                      <a:schemeClr val="tx1"/>
                    </a:solidFill>
                    <a:latin typeface="Tahoma" pitchFamily="34" charset="0"/>
                  </a:rPr>
                  <a:t>)relevant to the output</a:t>
                </a:r>
              </a:p>
            </p:txBody>
          </p:sp>
        </mc:Choice>
        <mc:Fallback xmlns="">
          <p:sp>
            <p:nvSpPr>
              <p:cNvPr id="184375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blipFill>
                <a:blip r:embed="rId3"/>
                <a:stretch>
                  <a:fillRect t="-3323" r="-62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4380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396835"/>
              </p:ext>
            </p:extLst>
          </p:nvPr>
        </p:nvGraphicFramePr>
        <p:xfrm>
          <a:off x="1219200" y="5410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397" name="Line 77"/>
          <p:cNvSpPr>
            <a:spLocks noChangeShapeType="1"/>
          </p:cNvSpPr>
          <p:nvPr/>
        </p:nvSpPr>
        <p:spPr bwMode="auto">
          <a:xfrm flipH="1" flipV="1">
            <a:off x="838200" y="5029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98" name="Text Box 78"/>
          <p:cNvSpPr txBox="1">
            <a:spLocks noChangeArrowheads="1"/>
          </p:cNvSpPr>
          <p:nvPr/>
        </p:nvSpPr>
        <p:spPr bwMode="auto">
          <a:xfrm>
            <a:off x="1219200" y="4953000"/>
            <a:ext cx="20201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 </a:t>
            </a:r>
            <a:r>
              <a:rPr lang="en-US" dirty="0" smtClean="0"/>
              <a:t>   01      11      10</a:t>
            </a:r>
            <a:endParaRPr lang="en-US" dirty="0"/>
          </a:p>
        </p:txBody>
      </p:sp>
      <p:sp>
        <p:nvSpPr>
          <p:cNvPr id="184399" name="Text Box 79"/>
          <p:cNvSpPr txBox="1">
            <a:spLocks noChangeArrowheads="1"/>
          </p:cNvSpPr>
          <p:nvPr/>
        </p:nvSpPr>
        <p:spPr bwMode="auto">
          <a:xfrm>
            <a:off x="814388" y="5402263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84400" name="Text Box 80"/>
          <p:cNvSpPr txBox="1">
            <a:spLocks noChangeArrowheads="1"/>
          </p:cNvSpPr>
          <p:nvPr/>
        </p:nvSpPr>
        <p:spPr bwMode="auto">
          <a:xfrm>
            <a:off x="838200" y="59436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4401" name="Text Box 81"/>
          <p:cNvSpPr txBox="1">
            <a:spLocks noChangeArrowheads="1"/>
          </p:cNvSpPr>
          <p:nvPr/>
        </p:nvSpPr>
        <p:spPr bwMode="auto">
          <a:xfrm>
            <a:off x="609600" y="4876800"/>
            <a:ext cx="282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84402" name="Text Box 82"/>
          <p:cNvSpPr txBox="1">
            <a:spLocks noChangeArrowheads="1"/>
          </p:cNvSpPr>
          <p:nvPr/>
        </p:nvSpPr>
        <p:spPr bwMode="auto">
          <a:xfrm>
            <a:off x="838200" y="47244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Minimization with </a:t>
            </a:r>
            <a:r>
              <a:rPr lang="en-US" dirty="0" err="1">
                <a:solidFill>
                  <a:schemeClr val="tx1"/>
                </a:solidFill>
              </a:rPr>
              <a:t>Karnaugh</a:t>
            </a:r>
            <a:r>
              <a:rPr lang="en-US" dirty="0">
                <a:solidFill>
                  <a:schemeClr val="tx1"/>
                </a:solidFill>
              </a:rPr>
              <a:t> maps (2)</a:t>
            </a:r>
          </a:p>
        </p:txBody>
      </p:sp>
    </p:spTree>
    <p:extLst>
      <p:ext uri="{BB962C8B-B14F-4D97-AF65-F5344CB8AC3E}">
        <p14:creationId xmlns:p14="http://schemas.microsoft.com/office/powerpoint/2010/main" val="19390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/>
              <a:t>From Switches to Logic Gates to Logic Circuits</a:t>
            </a:r>
          </a:p>
          <a:p>
            <a:r>
              <a:rPr lang="en-US" dirty="0" smtClean="0"/>
              <a:t>Understanding the foundations of </a:t>
            </a:r>
          </a:p>
          <a:p>
            <a:r>
              <a:rPr lang="en-US" dirty="0"/>
              <a:t> </a:t>
            </a:r>
            <a:r>
              <a:rPr lang="en-US" dirty="0" smtClean="0"/>
              <a:t> Computer Systems Organization and Programming</a:t>
            </a:r>
          </a:p>
          <a:p>
            <a:r>
              <a:rPr lang="en-US" dirty="0"/>
              <a:t>	</a:t>
            </a:r>
            <a:r>
              <a:rPr lang="en-US" dirty="0" smtClean="0"/>
              <a:t>	e.g. Galaxy Note 8</a:t>
            </a:r>
          </a:p>
          <a:p>
            <a:r>
              <a:rPr lang="en-US" dirty="0" smtClean="0"/>
              <a:t>	with </a:t>
            </a:r>
            <a:r>
              <a:rPr lang="en-US" dirty="0"/>
              <a:t>the </a:t>
            </a:r>
            <a:r>
              <a:rPr lang="en-US" dirty="0" err="1"/>
              <a:t>big.LITTLE</a:t>
            </a:r>
            <a:r>
              <a:rPr lang="en-US" dirty="0"/>
              <a:t> 8-core ARM processor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219200" y="3505200"/>
          <a:ext cx="6400800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big</a:t>
                      </a:r>
                      <a:r>
                        <a:rPr lang="en-US" sz="2000" baseline="0" dirty="0" smtClean="0"/>
                        <a:t> Quad Core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LITTLE Quad Core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Architecture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ARM v7a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ARM v7a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Process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Samsung 28nm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Samsung 28nm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Frequency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200MHz~1.8GHz+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200MHz~1.2GHz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Area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19mm2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3.8mm2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Power-ratio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0.17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L1 Cache Size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32 KB</a:t>
                      </a:r>
                      <a:r>
                        <a:rPr lang="en-US" sz="2000" baseline="0" dirty="0" smtClean="0"/>
                        <a:t> I/D Cache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32 KB I/D Cache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L2 Cache Size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MB Data Cache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512 KB</a:t>
                      </a:r>
                      <a:r>
                        <a:rPr lang="en-US" sz="2000" baseline="0" dirty="0" smtClean="0"/>
                        <a:t> Data Cache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7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34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820101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5399" name="Rectangle 55"/>
              <p:cNvSpPr>
                <a:spLocks noChangeArrowheads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chemeClr val="tx1"/>
                    </a:solidFill>
                    <a:latin typeface="Tahoma" pitchFamily="34" charset="0"/>
                  </a:rPr>
                  <a:t>Sum of </a:t>
                </a:r>
                <a:r>
                  <a:rPr lang="en-US" sz="2800" dirty="0" err="1">
                    <a:solidFill>
                      <a:schemeClr val="tx1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chemeClr val="tx1"/>
                    </a:solidFill>
                    <a:latin typeface="Tahoma" pitchFamily="34" charset="0"/>
                  </a:rPr>
                  <a:t> yields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bc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c</a:t>
                </a:r>
                <a:endParaRPr lang="en-US" sz="2400" dirty="0" smtClean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 smtClean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err="1" smtClean="0">
                    <a:solidFill>
                      <a:schemeClr val="tx1"/>
                    </a:solidFill>
                    <a:latin typeface="Tahoma" pitchFamily="34" charset="0"/>
                  </a:rPr>
                  <a:t>Karnaugh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ahoma" pitchFamily="34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Tahoma" pitchFamily="34" charset="0"/>
                  </a:rPr>
                  <a:t>map minimization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Cover all 1’s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Group adjacent blocks of 2</a:t>
                </a:r>
                <a:r>
                  <a:rPr lang="en-US" sz="2400" baseline="30000" dirty="0">
                    <a:solidFill>
                      <a:schemeClr val="tx1"/>
                    </a:solidFill>
                    <a:latin typeface="Tahoma" pitchFamily="34" charset="0"/>
                  </a:rPr>
                  <a:t>n</a:t>
                </a:r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 1’s that yield a rectangular shape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Encode the common features of the rectangle</a:t>
                </a:r>
              </a:p>
              <a:p>
                <a:pPr marL="1143000" lvl="2" indent="-228600">
                  <a:lnSpc>
                    <a:spcPct val="102000"/>
                  </a:lnSpc>
                  <a:spcBef>
                    <a:spcPts val="600"/>
                  </a:spcBef>
                  <a:buClr>
                    <a:srgbClr val="6F89F7"/>
                  </a:buClr>
                  <a:buSzPct val="95000"/>
                  <a:buFont typeface="Wingdings" pitchFamily="2" charset="2"/>
                  <a:buChar char=""/>
                </a:pPr>
                <a:r>
                  <a:rPr lang="en-US" sz="2400" dirty="0" smtClean="0">
                    <a:solidFill>
                      <a:srgbClr val="0070C0"/>
                    </a:solidFill>
                    <a:latin typeface="Tahoma" pitchFamily="34" charset="0"/>
                  </a:rPr>
                  <a:t>out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Tahoma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Tahoma" pitchFamily="34" charset="0"/>
                  </a:rPr>
                  <a:t>c</a:t>
                </a:r>
                <a:endParaRPr lang="en-US" sz="2400" dirty="0">
                  <a:solidFill>
                    <a:srgbClr val="0070C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5399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blipFill>
                <a:blip r:embed="rId3"/>
                <a:stretch>
                  <a:fillRect t="-3323" r="-3431" b="-261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5404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452545"/>
              </p:ext>
            </p:extLst>
          </p:nvPr>
        </p:nvGraphicFramePr>
        <p:xfrm>
          <a:off x="1219200" y="5410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5421" name="Line 77"/>
          <p:cNvSpPr>
            <a:spLocks noChangeShapeType="1"/>
          </p:cNvSpPr>
          <p:nvPr/>
        </p:nvSpPr>
        <p:spPr bwMode="auto">
          <a:xfrm flipH="1" flipV="1">
            <a:off x="838200" y="5029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422" name="Text Box 78"/>
          <p:cNvSpPr txBox="1">
            <a:spLocks noChangeArrowheads="1"/>
          </p:cNvSpPr>
          <p:nvPr/>
        </p:nvSpPr>
        <p:spPr bwMode="auto">
          <a:xfrm>
            <a:off x="1219200" y="4953000"/>
            <a:ext cx="20201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</a:t>
            </a:r>
            <a:r>
              <a:rPr lang="en-US" dirty="0" smtClean="0"/>
              <a:t>    </a:t>
            </a:r>
            <a:r>
              <a:rPr lang="en-US" dirty="0"/>
              <a:t>01 </a:t>
            </a:r>
            <a:r>
              <a:rPr lang="en-US" dirty="0" smtClean="0"/>
              <a:t>     </a:t>
            </a:r>
            <a:r>
              <a:rPr lang="en-US" dirty="0"/>
              <a:t>11 </a:t>
            </a:r>
            <a:r>
              <a:rPr lang="en-US" dirty="0" smtClean="0"/>
              <a:t>     10</a:t>
            </a:r>
            <a:endParaRPr lang="en-US" dirty="0"/>
          </a:p>
        </p:txBody>
      </p:sp>
      <p:sp>
        <p:nvSpPr>
          <p:cNvPr id="185423" name="Text Box 79"/>
          <p:cNvSpPr txBox="1">
            <a:spLocks noChangeArrowheads="1"/>
          </p:cNvSpPr>
          <p:nvPr/>
        </p:nvSpPr>
        <p:spPr bwMode="auto">
          <a:xfrm>
            <a:off x="814388" y="5402263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5424" name="Text Box 80"/>
          <p:cNvSpPr txBox="1">
            <a:spLocks noChangeArrowheads="1"/>
          </p:cNvSpPr>
          <p:nvPr/>
        </p:nvSpPr>
        <p:spPr bwMode="auto">
          <a:xfrm>
            <a:off x="838200" y="59436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5425" name="Text Box 81"/>
          <p:cNvSpPr txBox="1">
            <a:spLocks noChangeArrowheads="1"/>
          </p:cNvSpPr>
          <p:nvPr/>
        </p:nvSpPr>
        <p:spPr bwMode="auto">
          <a:xfrm>
            <a:off x="609600" y="4876800"/>
            <a:ext cx="282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85426" name="Text Box 82"/>
          <p:cNvSpPr txBox="1">
            <a:spLocks noChangeArrowheads="1"/>
          </p:cNvSpPr>
          <p:nvPr/>
        </p:nvSpPr>
        <p:spPr bwMode="auto">
          <a:xfrm>
            <a:off x="838200" y="47244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85427" name="AutoShape 83"/>
          <p:cNvSpPr>
            <a:spLocks noChangeArrowheads="1"/>
          </p:cNvSpPr>
          <p:nvPr/>
        </p:nvSpPr>
        <p:spPr bwMode="auto">
          <a:xfrm>
            <a:off x="2819400" y="54864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5428" name="AutoShape 84"/>
          <p:cNvSpPr>
            <a:spLocks noChangeArrowheads="1"/>
          </p:cNvSpPr>
          <p:nvPr/>
        </p:nvSpPr>
        <p:spPr bwMode="auto">
          <a:xfrm>
            <a:off x="1285875" y="5972175"/>
            <a:ext cx="923925" cy="4572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Minimization with </a:t>
            </a:r>
            <a:r>
              <a:rPr lang="en-US" dirty="0" err="1">
                <a:solidFill>
                  <a:schemeClr val="tx1"/>
                </a:solidFill>
              </a:rPr>
              <a:t>Karnaugh</a:t>
            </a:r>
            <a:r>
              <a:rPr lang="en-US" dirty="0">
                <a:solidFill>
                  <a:schemeClr val="tx1"/>
                </a:solidFill>
              </a:rPr>
              <a:t> maps (2)</a:t>
            </a:r>
          </a:p>
        </p:txBody>
      </p:sp>
      <p:sp>
        <p:nvSpPr>
          <p:cNvPr id="3" name="Rectangle 2"/>
          <p:cNvSpPr/>
          <p:nvPr/>
        </p:nvSpPr>
        <p:spPr>
          <a:xfrm>
            <a:off x="6248400" y="5660231"/>
            <a:ext cx="609600" cy="541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15000" y="5638800"/>
            <a:ext cx="457200" cy="541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8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27" grpId="0" animBg="1"/>
      <p:bldP spid="185428" grpId="0" animBg="1"/>
      <p:bldP spid="3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534400" cy="989013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Karnaugh</a:t>
            </a:r>
            <a:r>
              <a:rPr lang="en-US" dirty="0">
                <a:solidFill>
                  <a:schemeClr val="tx1"/>
                </a:solidFill>
              </a:rPr>
              <a:t> Minimization Tricks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423" name="Rectangle 55"/>
              <p:cNvSpPr>
                <a:spLocks noChangeArrowheads="1"/>
              </p:cNvSpPr>
              <p:nvPr/>
            </p:nvSpPr>
            <p:spPr bwMode="auto">
              <a:xfrm>
                <a:off x="3810000" y="1905000"/>
                <a:ext cx="4799013" cy="403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chemeClr val="tx1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chemeClr val="tx1"/>
                    </a:solidFill>
                    <a:latin typeface="Tahoma" pitchFamily="34" charset="0"/>
                  </a:rPr>
                  <a:t> can overlap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 smtClean="0">
                    <a:solidFill>
                      <a:srgbClr val="0070C0"/>
                    </a:solidFill>
                    <a:latin typeface="Tahoma" pitchFamily="34" charset="0"/>
                  </a:rPr>
                  <a:t>out = 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Tahoma" pitchFamily="34" charset="0"/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  <a:latin typeface="Tahoma" pitchFamily="34" charset="0"/>
                  </a:rPr>
                  <a:t>+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ahoma" pitchFamily="34" charset="0"/>
                  </a:rPr>
                  <a:t>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Tahoma" pitchFamily="34" charset="0"/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  <a:latin typeface="Tahoma" pitchFamily="34" charset="0"/>
                  </a:rPr>
                  <a:t>+ </a:t>
                </a:r>
                <a:r>
                  <a:rPr lang="en-US" sz="2400" dirty="0" err="1">
                    <a:solidFill>
                      <a:srgbClr val="0070C0"/>
                    </a:solidFill>
                    <a:latin typeface="Tahoma" pitchFamily="34" charset="0"/>
                  </a:rPr>
                  <a:t>ab</a:t>
                </a:r>
                <a:endParaRPr lang="en-US" sz="2400" dirty="0">
                  <a:solidFill>
                    <a:srgbClr val="0070C0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err="1">
                    <a:solidFill>
                      <a:schemeClr val="tx1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chemeClr val="tx1"/>
                    </a:solidFill>
                    <a:latin typeface="Tahoma" pitchFamily="34" charset="0"/>
                  </a:rPr>
                  <a:t> can span 2, 4, 8 or more cells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 smtClean="0">
                    <a:solidFill>
                      <a:srgbClr val="0070C0"/>
                    </a:solidFill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Tahoma" pitchFamily="34" charset="0"/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  <a:latin typeface="Tahoma" pitchFamily="34" charset="0"/>
                  </a:rPr>
                  <a:t>+ </a:t>
                </a:r>
                <a:r>
                  <a:rPr lang="en-US" sz="2400" dirty="0" err="1">
                    <a:solidFill>
                      <a:srgbClr val="0070C0"/>
                    </a:solidFill>
                    <a:latin typeface="Tahoma" pitchFamily="34" charset="0"/>
                  </a:rPr>
                  <a:t>ab</a:t>
                </a:r>
                <a:endParaRPr lang="en-US" sz="2400" dirty="0">
                  <a:solidFill>
                    <a:srgbClr val="0070C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6423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905000"/>
                <a:ext cx="4799013" cy="4038600"/>
              </a:xfrm>
              <a:prstGeom prst="rect">
                <a:avLst/>
              </a:prstGeom>
              <a:blipFill>
                <a:blip r:embed="rId3"/>
                <a:stretch>
                  <a:fillRect t="-33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6428" name="Group 60"/>
          <p:cNvGraphicFramePr>
            <a:graphicFrameLocks noGrp="1"/>
          </p:cNvGraphicFramePr>
          <p:nvPr>
            <p:extLst/>
          </p:nvPr>
        </p:nvGraphicFramePr>
        <p:xfrm>
          <a:off x="1219200" y="22098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6445" name="Line 77"/>
          <p:cNvSpPr>
            <a:spLocks noChangeShapeType="1"/>
          </p:cNvSpPr>
          <p:nvPr/>
        </p:nvSpPr>
        <p:spPr bwMode="auto">
          <a:xfrm flipH="1" flipV="1">
            <a:off x="838200" y="18288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446" name="Text Box 78"/>
          <p:cNvSpPr txBox="1">
            <a:spLocks noChangeArrowheads="1"/>
          </p:cNvSpPr>
          <p:nvPr/>
        </p:nvSpPr>
        <p:spPr bwMode="auto">
          <a:xfrm>
            <a:off x="1219200" y="17526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</a:t>
            </a:r>
            <a:r>
              <a:rPr lang="en-US" dirty="0" smtClean="0"/>
              <a:t>    </a:t>
            </a:r>
            <a:r>
              <a:rPr lang="en-US" dirty="0"/>
              <a:t>01  </a:t>
            </a:r>
            <a:r>
              <a:rPr lang="en-US" dirty="0" smtClean="0"/>
              <a:t>   11     10</a:t>
            </a:r>
            <a:endParaRPr lang="en-US" dirty="0"/>
          </a:p>
        </p:txBody>
      </p:sp>
      <p:sp>
        <p:nvSpPr>
          <p:cNvPr id="186447" name="Text Box 79"/>
          <p:cNvSpPr txBox="1">
            <a:spLocks noChangeArrowheads="1"/>
          </p:cNvSpPr>
          <p:nvPr/>
        </p:nvSpPr>
        <p:spPr bwMode="auto">
          <a:xfrm>
            <a:off x="814388" y="2201863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6448" name="Text Box 80"/>
          <p:cNvSpPr txBox="1">
            <a:spLocks noChangeArrowheads="1"/>
          </p:cNvSpPr>
          <p:nvPr/>
        </p:nvSpPr>
        <p:spPr bwMode="auto">
          <a:xfrm>
            <a:off x="838200" y="27432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6449" name="Text Box 81"/>
          <p:cNvSpPr txBox="1">
            <a:spLocks noChangeArrowheads="1"/>
          </p:cNvSpPr>
          <p:nvPr/>
        </p:nvSpPr>
        <p:spPr bwMode="auto">
          <a:xfrm>
            <a:off x="609600" y="1676400"/>
            <a:ext cx="282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86450" name="Text Box 82"/>
          <p:cNvSpPr txBox="1">
            <a:spLocks noChangeArrowheads="1"/>
          </p:cNvSpPr>
          <p:nvPr/>
        </p:nvSpPr>
        <p:spPr bwMode="auto">
          <a:xfrm>
            <a:off x="838200" y="15240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86451" name="AutoShape 83"/>
          <p:cNvSpPr>
            <a:spLocks noChangeArrowheads="1"/>
          </p:cNvSpPr>
          <p:nvPr/>
        </p:nvSpPr>
        <p:spPr bwMode="auto">
          <a:xfrm>
            <a:off x="2286000" y="22860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FFFF99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52" name="AutoShape 84"/>
          <p:cNvSpPr>
            <a:spLocks noChangeArrowheads="1"/>
          </p:cNvSpPr>
          <p:nvPr/>
        </p:nvSpPr>
        <p:spPr bwMode="auto">
          <a:xfrm>
            <a:off x="1752600" y="22860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57" name="AutoShape 89"/>
          <p:cNvSpPr>
            <a:spLocks noChangeArrowheads="1"/>
          </p:cNvSpPr>
          <p:nvPr/>
        </p:nvSpPr>
        <p:spPr bwMode="auto">
          <a:xfrm>
            <a:off x="2286000" y="22860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CC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86458" name="Group 90"/>
          <p:cNvGraphicFramePr>
            <a:graphicFrameLocks noGrp="1"/>
          </p:cNvGraphicFramePr>
          <p:nvPr>
            <p:extLst/>
          </p:nvPr>
        </p:nvGraphicFramePr>
        <p:xfrm>
          <a:off x="1295400" y="40386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6475" name="Line 107"/>
          <p:cNvSpPr>
            <a:spLocks noChangeShapeType="1"/>
          </p:cNvSpPr>
          <p:nvPr/>
        </p:nvSpPr>
        <p:spPr bwMode="auto">
          <a:xfrm flipH="1" flipV="1">
            <a:off x="914400" y="36576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476" name="Text Box 108"/>
          <p:cNvSpPr txBox="1">
            <a:spLocks noChangeArrowheads="1"/>
          </p:cNvSpPr>
          <p:nvPr/>
        </p:nvSpPr>
        <p:spPr bwMode="auto">
          <a:xfrm>
            <a:off x="1295400" y="35814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</a:t>
            </a:r>
            <a:r>
              <a:rPr lang="en-US" dirty="0" smtClean="0"/>
              <a:t>    </a:t>
            </a:r>
            <a:r>
              <a:rPr lang="en-US" dirty="0"/>
              <a:t>01  </a:t>
            </a:r>
            <a:r>
              <a:rPr lang="en-US" dirty="0" smtClean="0"/>
              <a:t>   11     10</a:t>
            </a:r>
            <a:endParaRPr lang="en-US" dirty="0"/>
          </a:p>
        </p:txBody>
      </p:sp>
      <p:sp>
        <p:nvSpPr>
          <p:cNvPr id="186477" name="Text Box 109"/>
          <p:cNvSpPr txBox="1">
            <a:spLocks noChangeArrowheads="1"/>
          </p:cNvSpPr>
          <p:nvPr/>
        </p:nvSpPr>
        <p:spPr bwMode="auto">
          <a:xfrm>
            <a:off x="890588" y="4030663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86478" name="Text Box 110"/>
          <p:cNvSpPr txBox="1">
            <a:spLocks noChangeArrowheads="1"/>
          </p:cNvSpPr>
          <p:nvPr/>
        </p:nvSpPr>
        <p:spPr bwMode="auto">
          <a:xfrm>
            <a:off x="914400" y="45720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6479" name="Text Box 111"/>
          <p:cNvSpPr txBox="1">
            <a:spLocks noChangeArrowheads="1"/>
          </p:cNvSpPr>
          <p:nvPr/>
        </p:nvSpPr>
        <p:spPr bwMode="auto">
          <a:xfrm>
            <a:off x="685800" y="3505200"/>
            <a:ext cx="282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86480" name="AutoShape 112"/>
          <p:cNvSpPr>
            <a:spLocks noChangeArrowheads="1"/>
          </p:cNvSpPr>
          <p:nvPr/>
        </p:nvSpPr>
        <p:spPr bwMode="auto">
          <a:xfrm>
            <a:off x="2362200" y="41148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FFFF99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81" name="AutoShape 113"/>
          <p:cNvSpPr>
            <a:spLocks noChangeArrowheads="1"/>
          </p:cNvSpPr>
          <p:nvPr/>
        </p:nvSpPr>
        <p:spPr bwMode="auto">
          <a:xfrm>
            <a:off x="1371600" y="4114800"/>
            <a:ext cx="19050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83" name="Text Box 115"/>
          <p:cNvSpPr txBox="1">
            <a:spLocks noChangeArrowheads="1"/>
          </p:cNvSpPr>
          <p:nvPr/>
        </p:nvSpPr>
        <p:spPr bwMode="auto">
          <a:xfrm>
            <a:off x="914400" y="32766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0" y="2438400"/>
            <a:ext cx="457200" cy="35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91200" y="2438400"/>
            <a:ext cx="762000" cy="35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53200" y="2438400"/>
            <a:ext cx="762000" cy="35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4898231"/>
            <a:ext cx="457200" cy="35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91200" y="4898231"/>
            <a:ext cx="762000" cy="35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51" grpId="0" animBg="1"/>
      <p:bldP spid="186452" grpId="0" animBg="1"/>
      <p:bldP spid="186457" grpId="0" animBg="1"/>
      <p:bldP spid="186475" grpId="0" animBg="1"/>
      <p:bldP spid="186476" grpId="0"/>
      <p:bldP spid="186477" grpId="0"/>
      <p:bldP spid="186478" grpId="0"/>
      <p:bldP spid="186479" grpId="0"/>
      <p:bldP spid="186480" grpId="0" animBg="1"/>
      <p:bldP spid="186481" grpId="0" animBg="1"/>
      <p:bldP spid="186483" grpId="0"/>
      <p:bldP spid="2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534400" cy="989013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Karnaugh</a:t>
            </a:r>
            <a:r>
              <a:rPr lang="en-US" dirty="0">
                <a:solidFill>
                  <a:schemeClr val="tx1"/>
                </a:solidFill>
              </a:rPr>
              <a:t> Minimization Tricks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423" name="Rectangle 55"/>
              <p:cNvSpPr>
                <a:spLocks noChangeArrowheads="1"/>
              </p:cNvSpPr>
              <p:nvPr/>
            </p:nvSpPr>
            <p:spPr bwMode="auto">
              <a:xfrm>
                <a:off x="3810000" y="1905000"/>
                <a:ext cx="4799013" cy="403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chemeClr val="tx1"/>
                    </a:solidFill>
                    <a:latin typeface="Tahoma" pitchFamily="34" charset="0"/>
                  </a:rPr>
                  <a:t>Minterms can overlap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 smtClean="0">
                    <a:solidFill>
                      <a:srgbClr val="0070C0"/>
                    </a:solidFill>
                    <a:latin typeface="Tahoma" pitchFamily="34" charset="0"/>
                  </a:rPr>
                  <a:t>out = 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ahoma" pitchFamily="34" charset="0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ahoma" pitchFamily="34" charset="0"/>
                  </a:rPr>
                  <a:t> + </a:t>
                </a:r>
                <a:r>
                  <a:rPr lang="en-US" sz="2400" dirty="0" err="1">
                    <a:solidFill>
                      <a:srgbClr val="0070C0"/>
                    </a:solidFill>
                    <a:latin typeface="Tahoma" pitchFamily="34" charset="0"/>
                  </a:rPr>
                  <a:t>ab</a:t>
                </a:r>
                <a:endParaRPr lang="en-US" sz="2400" dirty="0">
                  <a:solidFill>
                    <a:srgbClr val="0070C0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err="1">
                    <a:solidFill>
                      <a:schemeClr val="tx1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chemeClr val="tx1"/>
                    </a:solidFill>
                    <a:latin typeface="Tahoma" pitchFamily="34" charset="0"/>
                  </a:rPr>
                  <a:t> can span 2, 4, 8 or more cells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 smtClean="0">
                    <a:solidFill>
                      <a:srgbClr val="0070C0"/>
                    </a:solidFill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ahoma" pitchFamily="34" charset="0"/>
                  </a:rPr>
                  <a:t> + </a:t>
                </a:r>
                <a:r>
                  <a:rPr lang="en-US" sz="2400" dirty="0" err="1">
                    <a:solidFill>
                      <a:srgbClr val="0070C0"/>
                    </a:solidFill>
                    <a:latin typeface="Tahoma" pitchFamily="34" charset="0"/>
                  </a:rPr>
                  <a:t>ab</a:t>
                </a:r>
                <a:endParaRPr lang="en-US" sz="2400" dirty="0">
                  <a:solidFill>
                    <a:srgbClr val="0070C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6423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905000"/>
                <a:ext cx="4799013" cy="4038600"/>
              </a:xfrm>
              <a:prstGeom prst="rect">
                <a:avLst/>
              </a:prstGeom>
              <a:blipFill>
                <a:blip r:embed="rId3"/>
                <a:stretch>
                  <a:fillRect t="-33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6428" name="Group 60"/>
          <p:cNvGraphicFramePr>
            <a:graphicFrameLocks noGrp="1"/>
          </p:cNvGraphicFramePr>
          <p:nvPr>
            <p:extLst/>
          </p:nvPr>
        </p:nvGraphicFramePr>
        <p:xfrm>
          <a:off x="1219200" y="22098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6445" name="Line 77"/>
          <p:cNvSpPr>
            <a:spLocks noChangeShapeType="1"/>
          </p:cNvSpPr>
          <p:nvPr/>
        </p:nvSpPr>
        <p:spPr bwMode="auto">
          <a:xfrm flipH="1" flipV="1">
            <a:off x="838200" y="18288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446" name="Text Box 78"/>
          <p:cNvSpPr txBox="1">
            <a:spLocks noChangeArrowheads="1"/>
          </p:cNvSpPr>
          <p:nvPr/>
        </p:nvSpPr>
        <p:spPr bwMode="auto">
          <a:xfrm>
            <a:off x="1219200" y="17526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</a:t>
            </a:r>
            <a:r>
              <a:rPr lang="en-US" dirty="0" smtClean="0"/>
              <a:t>    </a:t>
            </a:r>
            <a:r>
              <a:rPr lang="en-US" dirty="0"/>
              <a:t>01  </a:t>
            </a:r>
            <a:r>
              <a:rPr lang="en-US" dirty="0" smtClean="0"/>
              <a:t>   11     10</a:t>
            </a:r>
            <a:endParaRPr lang="en-US" dirty="0"/>
          </a:p>
        </p:txBody>
      </p:sp>
      <p:sp>
        <p:nvSpPr>
          <p:cNvPr id="186447" name="Text Box 79"/>
          <p:cNvSpPr txBox="1">
            <a:spLocks noChangeArrowheads="1"/>
          </p:cNvSpPr>
          <p:nvPr/>
        </p:nvSpPr>
        <p:spPr bwMode="auto">
          <a:xfrm>
            <a:off x="814388" y="2201863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86448" name="Text Box 80"/>
          <p:cNvSpPr txBox="1">
            <a:spLocks noChangeArrowheads="1"/>
          </p:cNvSpPr>
          <p:nvPr/>
        </p:nvSpPr>
        <p:spPr bwMode="auto">
          <a:xfrm>
            <a:off x="838200" y="27432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6449" name="Text Box 81"/>
          <p:cNvSpPr txBox="1">
            <a:spLocks noChangeArrowheads="1"/>
          </p:cNvSpPr>
          <p:nvPr/>
        </p:nvSpPr>
        <p:spPr bwMode="auto">
          <a:xfrm>
            <a:off x="609600" y="1676400"/>
            <a:ext cx="282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86450" name="Text Box 82"/>
          <p:cNvSpPr txBox="1">
            <a:spLocks noChangeArrowheads="1"/>
          </p:cNvSpPr>
          <p:nvPr/>
        </p:nvSpPr>
        <p:spPr bwMode="auto">
          <a:xfrm>
            <a:off x="838200" y="15240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86451" name="AutoShape 83"/>
          <p:cNvSpPr>
            <a:spLocks noChangeArrowheads="1"/>
          </p:cNvSpPr>
          <p:nvPr/>
        </p:nvSpPr>
        <p:spPr bwMode="auto">
          <a:xfrm>
            <a:off x="2286000" y="22860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FFFF99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52" name="AutoShape 84"/>
          <p:cNvSpPr>
            <a:spLocks noChangeArrowheads="1"/>
          </p:cNvSpPr>
          <p:nvPr/>
        </p:nvSpPr>
        <p:spPr bwMode="auto">
          <a:xfrm>
            <a:off x="1752600" y="22860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57" name="AutoShape 89"/>
          <p:cNvSpPr>
            <a:spLocks noChangeArrowheads="1"/>
          </p:cNvSpPr>
          <p:nvPr/>
        </p:nvSpPr>
        <p:spPr bwMode="auto">
          <a:xfrm>
            <a:off x="2286000" y="22860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CC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86458" name="Group 90"/>
          <p:cNvGraphicFramePr>
            <a:graphicFrameLocks noGrp="1"/>
          </p:cNvGraphicFramePr>
          <p:nvPr>
            <p:extLst/>
          </p:nvPr>
        </p:nvGraphicFramePr>
        <p:xfrm>
          <a:off x="1295400" y="40386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6475" name="Line 107"/>
          <p:cNvSpPr>
            <a:spLocks noChangeShapeType="1"/>
          </p:cNvSpPr>
          <p:nvPr/>
        </p:nvSpPr>
        <p:spPr bwMode="auto">
          <a:xfrm flipH="1" flipV="1">
            <a:off x="914400" y="36576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476" name="Text Box 108"/>
          <p:cNvSpPr txBox="1">
            <a:spLocks noChangeArrowheads="1"/>
          </p:cNvSpPr>
          <p:nvPr/>
        </p:nvSpPr>
        <p:spPr bwMode="auto">
          <a:xfrm>
            <a:off x="1295400" y="35814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</a:t>
            </a:r>
            <a:r>
              <a:rPr lang="en-US" dirty="0" smtClean="0"/>
              <a:t>    </a:t>
            </a:r>
            <a:r>
              <a:rPr lang="en-US" dirty="0"/>
              <a:t>01  </a:t>
            </a:r>
            <a:r>
              <a:rPr lang="en-US" dirty="0" smtClean="0"/>
              <a:t>   11     10</a:t>
            </a:r>
            <a:endParaRPr lang="en-US" dirty="0"/>
          </a:p>
        </p:txBody>
      </p:sp>
      <p:sp>
        <p:nvSpPr>
          <p:cNvPr id="186477" name="Text Box 109"/>
          <p:cNvSpPr txBox="1">
            <a:spLocks noChangeArrowheads="1"/>
          </p:cNvSpPr>
          <p:nvPr/>
        </p:nvSpPr>
        <p:spPr bwMode="auto">
          <a:xfrm>
            <a:off x="890588" y="4030663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86478" name="Text Box 110"/>
          <p:cNvSpPr txBox="1">
            <a:spLocks noChangeArrowheads="1"/>
          </p:cNvSpPr>
          <p:nvPr/>
        </p:nvSpPr>
        <p:spPr bwMode="auto">
          <a:xfrm>
            <a:off x="914400" y="45720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6479" name="Text Box 111"/>
          <p:cNvSpPr txBox="1">
            <a:spLocks noChangeArrowheads="1"/>
          </p:cNvSpPr>
          <p:nvPr/>
        </p:nvSpPr>
        <p:spPr bwMode="auto">
          <a:xfrm>
            <a:off x="685800" y="3505200"/>
            <a:ext cx="282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86480" name="AutoShape 112"/>
          <p:cNvSpPr>
            <a:spLocks noChangeArrowheads="1"/>
          </p:cNvSpPr>
          <p:nvPr/>
        </p:nvSpPr>
        <p:spPr bwMode="auto">
          <a:xfrm>
            <a:off x="2362200" y="41148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FFFF99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81" name="AutoShape 113"/>
          <p:cNvSpPr>
            <a:spLocks noChangeArrowheads="1"/>
          </p:cNvSpPr>
          <p:nvPr/>
        </p:nvSpPr>
        <p:spPr bwMode="auto">
          <a:xfrm>
            <a:off x="1371600" y="4114800"/>
            <a:ext cx="19050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83" name="Text Box 115"/>
          <p:cNvSpPr txBox="1">
            <a:spLocks noChangeArrowheads="1"/>
          </p:cNvSpPr>
          <p:nvPr/>
        </p:nvSpPr>
        <p:spPr bwMode="auto">
          <a:xfrm>
            <a:off x="914400" y="32766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42794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Karnaugh Minimization Tricks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91000" y="1905000"/>
                <a:ext cx="4418013" cy="4113213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map wraps around</a:t>
                </a:r>
              </a:p>
              <a:p>
                <a:pPr lvl="1"/>
                <a:r>
                  <a:rPr lang="en-US" sz="2400" dirty="0" smtClean="0">
                    <a:solidFill>
                      <a:srgbClr val="0070C0"/>
                    </a:solidFill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d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400" dirty="0" smtClean="0">
                    <a:solidFill>
                      <a:srgbClr val="0070C0"/>
                    </a:solidFill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/>
                          </a:rPr>
                          <m:t>d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7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91000" y="1905000"/>
                <a:ext cx="4418013" cy="4113213"/>
              </a:xfrm>
              <a:blipFill>
                <a:blip r:embed="rId2"/>
                <a:stretch>
                  <a:fillRect l="-2486" t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7396" name="Group 4"/>
          <p:cNvGraphicFramePr>
            <a:graphicFrameLocks noGrp="1"/>
          </p:cNvGraphicFramePr>
          <p:nvPr>
            <p:extLst/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7423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24" name="Text Box 32"/>
          <p:cNvSpPr txBox="1">
            <a:spLocks noChangeArrowheads="1"/>
          </p:cNvSpPr>
          <p:nvPr/>
        </p:nvSpPr>
        <p:spPr bwMode="auto">
          <a:xfrm>
            <a:off x="1297190" y="4176742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 </a:t>
            </a:r>
            <a:r>
              <a:rPr lang="en-US" dirty="0" smtClean="0"/>
              <a:t>   01     11     10</a:t>
            </a:r>
            <a:endParaRPr lang="en-US" dirty="0"/>
          </a:p>
        </p:txBody>
      </p:sp>
      <p:sp>
        <p:nvSpPr>
          <p:cNvPr id="187425" name="Text Box 33"/>
          <p:cNvSpPr txBox="1">
            <a:spLocks noChangeArrowheads="1"/>
          </p:cNvSpPr>
          <p:nvPr/>
        </p:nvSpPr>
        <p:spPr bwMode="auto">
          <a:xfrm>
            <a:off x="808240" y="4626005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813003" y="5072092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87427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87428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404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87429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87430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87431" name="AutoShape 39"/>
          <p:cNvSpPr>
            <a:spLocks noChangeArrowheads="1"/>
          </p:cNvSpPr>
          <p:nvPr/>
        </p:nvSpPr>
        <p:spPr bwMode="auto">
          <a:xfrm>
            <a:off x="28956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32" name="AutoShape 40"/>
          <p:cNvSpPr>
            <a:spLocks noChangeArrowheads="1"/>
          </p:cNvSpPr>
          <p:nvPr/>
        </p:nvSpPr>
        <p:spPr bwMode="auto">
          <a:xfrm>
            <a:off x="28956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33" name="AutoShape 41"/>
          <p:cNvSpPr>
            <a:spLocks noChangeArrowheads="1"/>
          </p:cNvSpPr>
          <p:nvPr/>
        </p:nvSpPr>
        <p:spPr bwMode="auto">
          <a:xfrm>
            <a:off x="11430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34" name="AutoShape 42"/>
          <p:cNvSpPr>
            <a:spLocks noChangeArrowheads="1"/>
          </p:cNvSpPr>
          <p:nvPr/>
        </p:nvSpPr>
        <p:spPr bwMode="auto">
          <a:xfrm>
            <a:off x="12192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87476" name="Group 84"/>
          <p:cNvGraphicFramePr>
            <a:graphicFrameLocks noGrp="1"/>
          </p:cNvGraphicFramePr>
          <p:nvPr>
            <p:extLst/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7463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64" name="Text Box 72"/>
          <p:cNvSpPr txBox="1">
            <a:spLocks noChangeArrowheads="1"/>
          </p:cNvSpPr>
          <p:nvPr/>
        </p:nvSpPr>
        <p:spPr bwMode="auto">
          <a:xfrm>
            <a:off x="1267028" y="1443067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</a:t>
            </a:r>
            <a:r>
              <a:rPr lang="en-US" dirty="0" smtClean="0"/>
              <a:t>    </a:t>
            </a:r>
            <a:r>
              <a:rPr lang="en-US" dirty="0"/>
              <a:t>01  </a:t>
            </a:r>
            <a:r>
              <a:rPr lang="en-US" dirty="0" smtClean="0"/>
              <a:t>   11     10</a:t>
            </a:r>
            <a:endParaRPr lang="en-US" dirty="0"/>
          </a:p>
        </p:txBody>
      </p:sp>
      <p:sp>
        <p:nvSpPr>
          <p:cNvPr id="187465" name="Text Box 73"/>
          <p:cNvSpPr txBox="1">
            <a:spLocks noChangeArrowheads="1"/>
          </p:cNvSpPr>
          <p:nvPr/>
        </p:nvSpPr>
        <p:spPr bwMode="auto">
          <a:xfrm>
            <a:off x="808240" y="1882805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87466" name="Text Box 74"/>
          <p:cNvSpPr txBox="1">
            <a:spLocks noChangeArrowheads="1"/>
          </p:cNvSpPr>
          <p:nvPr/>
        </p:nvSpPr>
        <p:spPr bwMode="auto">
          <a:xfrm>
            <a:off x="813003" y="2328892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87467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ab</a:t>
            </a:r>
          </a:p>
        </p:txBody>
      </p:sp>
      <p:sp>
        <p:nvSpPr>
          <p:cNvPr id="187468" name="Text Box 76"/>
          <p:cNvSpPr txBox="1">
            <a:spLocks noChangeArrowheads="1"/>
          </p:cNvSpPr>
          <p:nvPr/>
        </p:nvSpPr>
        <p:spPr bwMode="auto">
          <a:xfrm>
            <a:off x="537368" y="1443067"/>
            <a:ext cx="404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cd</a:t>
            </a:r>
          </a:p>
        </p:txBody>
      </p:sp>
      <p:sp>
        <p:nvSpPr>
          <p:cNvPr id="187469" name="Text Box 77"/>
          <p:cNvSpPr txBox="1">
            <a:spLocks noChangeArrowheads="1"/>
          </p:cNvSpPr>
          <p:nvPr/>
        </p:nvSpPr>
        <p:spPr bwMode="auto">
          <a:xfrm>
            <a:off x="801890" y="2824192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87470" name="Text Box 78"/>
          <p:cNvSpPr txBox="1">
            <a:spLocks noChangeArrowheads="1"/>
          </p:cNvSpPr>
          <p:nvPr/>
        </p:nvSpPr>
        <p:spPr bwMode="auto">
          <a:xfrm>
            <a:off x="792365" y="3224242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87471" name="AutoShape 79"/>
          <p:cNvSpPr>
            <a:spLocks noChangeArrowheads="1"/>
          </p:cNvSpPr>
          <p:nvPr/>
        </p:nvSpPr>
        <p:spPr bwMode="auto">
          <a:xfrm>
            <a:off x="1219200" y="2438400"/>
            <a:ext cx="3810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73" name="AutoShape 81"/>
          <p:cNvSpPr>
            <a:spLocks noChangeArrowheads="1"/>
          </p:cNvSpPr>
          <p:nvPr/>
        </p:nvSpPr>
        <p:spPr bwMode="auto">
          <a:xfrm>
            <a:off x="2895600" y="2438400"/>
            <a:ext cx="6858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15000" y="2438400"/>
            <a:ext cx="457200" cy="35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48200" y="4572000"/>
            <a:ext cx="1524000" cy="369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3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23" grpId="0" animBg="1"/>
      <p:bldP spid="187424" grpId="0"/>
      <p:bldP spid="187425" grpId="0"/>
      <p:bldP spid="187426" grpId="0"/>
      <p:bldP spid="187428" grpId="0"/>
      <p:bldP spid="187429" grpId="0"/>
      <p:bldP spid="187430" grpId="0"/>
      <p:bldP spid="187431" grpId="0" animBg="1"/>
      <p:bldP spid="187432" grpId="0" animBg="1"/>
      <p:bldP spid="187433" grpId="0" animBg="1"/>
      <p:bldP spid="187434" grpId="0" animBg="1"/>
      <p:bldP spid="187467" grpId="0"/>
      <p:bldP spid="187471" grpId="0" animBg="1"/>
      <p:bldP spid="187473" grpId="0" animBg="1"/>
      <p:bldP spid="30" grpId="0" animBg="1"/>
      <p:bldP spid="3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Karnaugh Minimization Tricks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91000" y="1905000"/>
                <a:ext cx="4418013" cy="4113213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map wraps around</a:t>
                </a:r>
              </a:p>
              <a:p>
                <a:pPr lvl="1"/>
                <a:r>
                  <a:rPr lang="en-US" sz="2400" dirty="0" smtClean="0">
                    <a:solidFill>
                      <a:srgbClr val="0070C0"/>
                    </a:solidFill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d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400" dirty="0" smtClean="0">
                    <a:solidFill>
                      <a:srgbClr val="0070C0"/>
                    </a:solidFill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/>
                          </a:rPr>
                          <m:t>d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7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91000" y="1905000"/>
                <a:ext cx="4418013" cy="4113213"/>
              </a:xfrm>
              <a:blipFill>
                <a:blip r:embed="rId2"/>
                <a:stretch>
                  <a:fillRect l="-2486" t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7396" name="Group 4"/>
          <p:cNvGraphicFramePr>
            <a:graphicFrameLocks noGrp="1"/>
          </p:cNvGraphicFramePr>
          <p:nvPr>
            <p:extLst/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7423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424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 </a:t>
            </a:r>
            <a:r>
              <a:rPr lang="en-US" dirty="0" smtClean="0"/>
              <a:t>   01     11     10</a:t>
            </a:r>
            <a:endParaRPr lang="en-US" dirty="0"/>
          </a:p>
        </p:txBody>
      </p:sp>
      <p:sp>
        <p:nvSpPr>
          <p:cNvPr id="187425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87427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87428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404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87429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87430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87431" name="AutoShape 39"/>
          <p:cNvSpPr>
            <a:spLocks noChangeArrowheads="1"/>
          </p:cNvSpPr>
          <p:nvPr/>
        </p:nvSpPr>
        <p:spPr bwMode="auto">
          <a:xfrm>
            <a:off x="28956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32" name="AutoShape 40"/>
          <p:cNvSpPr>
            <a:spLocks noChangeArrowheads="1"/>
          </p:cNvSpPr>
          <p:nvPr/>
        </p:nvSpPr>
        <p:spPr bwMode="auto">
          <a:xfrm>
            <a:off x="28956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33" name="AutoShape 41"/>
          <p:cNvSpPr>
            <a:spLocks noChangeArrowheads="1"/>
          </p:cNvSpPr>
          <p:nvPr/>
        </p:nvSpPr>
        <p:spPr bwMode="auto">
          <a:xfrm>
            <a:off x="11430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34" name="AutoShape 42"/>
          <p:cNvSpPr>
            <a:spLocks noChangeArrowheads="1"/>
          </p:cNvSpPr>
          <p:nvPr/>
        </p:nvSpPr>
        <p:spPr bwMode="auto">
          <a:xfrm>
            <a:off x="12192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87476" name="Group 84"/>
          <p:cNvGraphicFramePr>
            <a:graphicFrameLocks noGrp="1"/>
          </p:cNvGraphicFramePr>
          <p:nvPr>
            <p:extLst/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7463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464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</a:t>
            </a:r>
            <a:r>
              <a:rPr lang="en-US" dirty="0" smtClean="0"/>
              <a:t>    </a:t>
            </a:r>
            <a:r>
              <a:rPr lang="en-US" dirty="0"/>
              <a:t>01  </a:t>
            </a:r>
            <a:r>
              <a:rPr lang="en-US" dirty="0" smtClean="0"/>
              <a:t>   11     10</a:t>
            </a:r>
            <a:endParaRPr lang="en-US" dirty="0"/>
          </a:p>
        </p:txBody>
      </p:sp>
      <p:sp>
        <p:nvSpPr>
          <p:cNvPr id="187465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87466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87467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87468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404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87469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87470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87473" name="AutoShape 81"/>
          <p:cNvSpPr>
            <a:spLocks noChangeArrowheads="1"/>
          </p:cNvSpPr>
          <p:nvPr/>
        </p:nvSpPr>
        <p:spPr bwMode="auto">
          <a:xfrm>
            <a:off x="2895600" y="2438400"/>
            <a:ext cx="6858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AutoShape 79"/>
          <p:cNvSpPr>
            <a:spLocks noChangeArrowheads="1"/>
          </p:cNvSpPr>
          <p:nvPr/>
        </p:nvSpPr>
        <p:spPr bwMode="auto">
          <a:xfrm>
            <a:off x="1219200" y="2438400"/>
            <a:ext cx="3810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7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04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91000" y="1905000"/>
                <a:ext cx="4953000" cy="4953000"/>
              </a:xfrm>
            </p:spPr>
            <p:txBody>
              <a:bodyPr/>
              <a:lstStyle/>
              <a:p>
                <a:r>
                  <a:rPr lang="en-US" sz="2800" dirty="0"/>
                  <a:t>“Don’t care” values can be interpreted individually in whatever way is convenient</a:t>
                </a:r>
              </a:p>
              <a:p>
                <a:pPr lvl="1"/>
                <a:r>
                  <a:rPr lang="en-US" sz="2400" dirty="0"/>
                  <a:t>assume all x’s = 1</a:t>
                </a:r>
              </a:p>
              <a:p>
                <a:pPr lvl="1"/>
                <a:r>
                  <a:rPr lang="en-US" sz="2400" dirty="0">
                    <a:solidFill>
                      <a:srgbClr val="0070C0"/>
                    </a:solidFill>
                  </a:rPr>
                  <a:t>out = d</a:t>
                </a:r>
              </a:p>
              <a:p>
                <a:pPr lvl="1"/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sz="2400" dirty="0"/>
                  <a:t>assume middle x’s = 0</a:t>
                </a:r>
              </a:p>
              <a:p>
                <a:pPr lvl="1"/>
                <a:r>
                  <a:rPr lang="en-US" sz="2400" dirty="0"/>
                  <a:t>assume 4</a:t>
                </a:r>
                <a:r>
                  <a:rPr lang="en-US" sz="2400" baseline="30000" dirty="0"/>
                  <a:t>th</a:t>
                </a:r>
                <a:r>
                  <a:rPr lang="en-US" sz="2400" dirty="0"/>
                  <a:t> column x = 1</a:t>
                </a:r>
              </a:p>
              <a:p>
                <a:pPr lvl="1"/>
                <a:r>
                  <a:rPr lang="en-US" sz="2400" dirty="0" smtClean="0">
                    <a:solidFill>
                      <a:srgbClr val="0070C0"/>
                    </a:solidFill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/>
                          </a:rPr>
                          <m:t>d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04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91000" y="1905000"/>
                <a:ext cx="4953000" cy="4953000"/>
              </a:xfrm>
              <a:blipFill>
                <a:blip r:embed="rId2"/>
                <a:stretch>
                  <a:fillRect l="-2217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Karnaugh Minimization Tricks (3)</a:t>
            </a:r>
          </a:p>
        </p:txBody>
      </p:sp>
      <p:graphicFrame>
        <p:nvGraphicFramePr>
          <p:cNvPr id="190468" name="Group 4"/>
          <p:cNvGraphicFramePr>
            <a:graphicFrameLocks noGrp="1"/>
          </p:cNvGraphicFramePr>
          <p:nvPr>
            <p:extLst/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0495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496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 </a:t>
            </a:r>
            <a:r>
              <a:rPr lang="en-US" dirty="0" smtClean="0"/>
              <a:t>   01     11     10</a:t>
            </a:r>
            <a:endParaRPr lang="en-US" dirty="0"/>
          </a:p>
        </p:txBody>
      </p:sp>
      <p:sp>
        <p:nvSpPr>
          <p:cNvPr id="190497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90498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90499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90500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404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90501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90502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90503" name="AutoShape 39"/>
          <p:cNvSpPr>
            <a:spLocks noChangeArrowheads="1"/>
          </p:cNvSpPr>
          <p:nvPr/>
        </p:nvSpPr>
        <p:spPr bwMode="auto">
          <a:xfrm>
            <a:off x="28956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04" name="AutoShape 40"/>
          <p:cNvSpPr>
            <a:spLocks noChangeArrowheads="1"/>
          </p:cNvSpPr>
          <p:nvPr/>
        </p:nvSpPr>
        <p:spPr bwMode="auto">
          <a:xfrm>
            <a:off x="28956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05" name="AutoShape 41"/>
          <p:cNvSpPr>
            <a:spLocks noChangeArrowheads="1"/>
          </p:cNvSpPr>
          <p:nvPr/>
        </p:nvSpPr>
        <p:spPr bwMode="auto">
          <a:xfrm>
            <a:off x="11430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06" name="AutoShape 42"/>
          <p:cNvSpPr>
            <a:spLocks noChangeArrowheads="1"/>
          </p:cNvSpPr>
          <p:nvPr/>
        </p:nvSpPr>
        <p:spPr bwMode="auto">
          <a:xfrm>
            <a:off x="12192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90508" name="Group 44"/>
          <p:cNvGraphicFramePr>
            <a:graphicFrameLocks noGrp="1"/>
          </p:cNvGraphicFramePr>
          <p:nvPr>
            <p:extLst/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0535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536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 </a:t>
            </a:r>
            <a:r>
              <a:rPr lang="en-US" dirty="0" smtClean="0"/>
              <a:t>   01     11     10</a:t>
            </a:r>
            <a:endParaRPr lang="en-US" dirty="0"/>
          </a:p>
        </p:txBody>
      </p:sp>
      <p:sp>
        <p:nvSpPr>
          <p:cNvPr id="190537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90538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90539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90540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404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90541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90542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90544" name="AutoShape 80"/>
          <p:cNvSpPr>
            <a:spLocks noChangeArrowheads="1"/>
          </p:cNvSpPr>
          <p:nvPr/>
        </p:nvSpPr>
        <p:spPr bwMode="auto">
          <a:xfrm>
            <a:off x="1295400" y="24384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15000" y="3750839"/>
            <a:ext cx="457200" cy="35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715000" y="5486400"/>
            <a:ext cx="457200" cy="35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8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03" grpId="0" animBg="1"/>
      <p:bldP spid="190504" grpId="0" animBg="1"/>
      <p:bldP spid="190505" grpId="0" animBg="1"/>
      <p:bldP spid="190506" grpId="0" animBg="1"/>
      <p:bldP spid="190544" grpId="0" animBg="1"/>
      <p:bldP spid="28" grpId="0" animBg="1"/>
      <p:bldP spid="2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04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91000" y="1905000"/>
                <a:ext cx="4953000" cy="4953000"/>
              </a:xfrm>
            </p:spPr>
            <p:txBody>
              <a:bodyPr/>
              <a:lstStyle/>
              <a:p>
                <a:r>
                  <a:rPr lang="en-US" sz="2800" dirty="0"/>
                  <a:t>“Don’t care” values can be interpreted individually in whatever way is convenient</a:t>
                </a:r>
              </a:p>
              <a:p>
                <a:pPr lvl="1"/>
                <a:r>
                  <a:rPr lang="en-US" sz="2400" dirty="0"/>
                  <a:t>assume all x’s = 1</a:t>
                </a:r>
              </a:p>
              <a:p>
                <a:pPr lvl="1"/>
                <a:r>
                  <a:rPr lang="en-US" sz="2400" dirty="0">
                    <a:solidFill>
                      <a:srgbClr val="0070C0"/>
                    </a:solidFill>
                  </a:rPr>
                  <a:t>out = d</a:t>
                </a:r>
              </a:p>
              <a:p>
                <a:pPr lvl="1"/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sz="2400" dirty="0"/>
                  <a:t>assume middle x’s = 0</a:t>
                </a:r>
              </a:p>
              <a:p>
                <a:pPr lvl="1"/>
                <a:r>
                  <a:rPr lang="en-US" sz="2400" dirty="0"/>
                  <a:t>assume 4</a:t>
                </a:r>
                <a:r>
                  <a:rPr lang="en-US" sz="2400" baseline="30000" dirty="0"/>
                  <a:t>th</a:t>
                </a:r>
                <a:r>
                  <a:rPr lang="en-US" sz="2400" dirty="0"/>
                  <a:t> column x = 1</a:t>
                </a:r>
              </a:p>
              <a:p>
                <a:pPr lvl="1"/>
                <a:r>
                  <a:rPr lang="en-US" sz="2400" dirty="0" smtClean="0">
                    <a:solidFill>
                      <a:srgbClr val="0070C0"/>
                    </a:solidFill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/>
                          </a:rPr>
                          <m:t>d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04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91000" y="1905000"/>
                <a:ext cx="4953000" cy="4953000"/>
              </a:xfrm>
              <a:blipFill>
                <a:blip r:embed="rId2"/>
                <a:stretch>
                  <a:fillRect l="-2217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Karnaugh Minimization Tricks (3)</a:t>
            </a:r>
          </a:p>
        </p:txBody>
      </p:sp>
      <p:graphicFrame>
        <p:nvGraphicFramePr>
          <p:cNvPr id="190468" name="Group 4"/>
          <p:cNvGraphicFramePr>
            <a:graphicFrameLocks noGrp="1"/>
          </p:cNvGraphicFramePr>
          <p:nvPr>
            <p:extLst/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0495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496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 </a:t>
            </a:r>
            <a:r>
              <a:rPr lang="en-US" dirty="0" smtClean="0"/>
              <a:t>   01     11     10</a:t>
            </a:r>
            <a:endParaRPr lang="en-US" dirty="0"/>
          </a:p>
        </p:txBody>
      </p:sp>
      <p:sp>
        <p:nvSpPr>
          <p:cNvPr id="190497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90498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90499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90500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404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90501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90502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90503" name="AutoShape 39"/>
          <p:cNvSpPr>
            <a:spLocks noChangeArrowheads="1"/>
          </p:cNvSpPr>
          <p:nvPr/>
        </p:nvSpPr>
        <p:spPr bwMode="auto">
          <a:xfrm>
            <a:off x="28956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04" name="AutoShape 40"/>
          <p:cNvSpPr>
            <a:spLocks noChangeArrowheads="1"/>
          </p:cNvSpPr>
          <p:nvPr/>
        </p:nvSpPr>
        <p:spPr bwMode="auto">
          <a:xfrm>
            <a:off x="28956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05" name="AutoShape 41"/>
          <p:cNvSpPr>
            <a:spLocks noChangeArrowheads="1"/>
          </p:cNvSpPr>
          <p:nvPr/>
        </p:nvSpPr>
        <p:spPr bwMode="auto">
          <a:xfrm>
            <a:off x="11430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06" name="AutoShape 42"/>
          <p:cNvSpPr>
            <a:spLocks noChangeArrowheads="1"/>
          </p:cNvSpPr>
          <p:nvPr/>
        </p:nvSpPr>
        <p:spPr bwMode="auto">
          <a:xfrm>
            <a:off x="12192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90508" name="Group 44"/>
          <p:cNvGraphicFramePr>
            <a:graphicFrameLocks noGrp="1"/>
          </p:cNvGraphicFramePr>
          <p:nvPr>
            <p:extLst/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0535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536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 </a:t>
            </a:r>
            <a:r>
              <a:rPr lang="en-US" dirty="0" smtClean="0"/>
              <a:t>   01     11     10</a:t>
            </a:r>
            <a:endParaRPr lang="en-US" dirty="0"/>
          </a:p>
        </p:txBody>
      </p:sp>
      <p:sp>
        <p:nvSpPr>
          <p:cNvPr id="190537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90538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90539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90540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404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90541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90542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90544" name="AutoShape 80"/>
          <p:cNvSpPr>
            <a:spLocks noChangeArrowheads="1"/>
          </p:cNvSpPr>
          <p:nvPr/>
        </p:nvSpPr>
        <p:spPr bwMode="auto">
          <a:xfrm>
            <a:off x="1295400" y="24384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60"/>
          <p:cNvGraphicFramePr>
            <a:graphicFrameLocks noGrp="1"/>
          </p:cNvGraphicFramePr>
          <p:nvPr>
            <p:extLst/>
          </p:nvPr>
        </p:nvGraphicFramePr>
        <p:xfrm>
          <a:off x="1046205" y="1671935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Minimization with </a:t>
            </a:r>
            <a:r>
              <a:rPr lang="en-US" dirty="0" smtClean="0">
                <a:solidFill>
                  <a:schemeClr val="tx1"/>
                </a:solidFill>
              </a:rPr>
              <a:t>K-Maps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57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399" name="Rectangle 55"/>
              <p:cNvSpPr>
                <a:spLocks noChangeArrowheads="1"/>
              </p:cNvSpPr>
              <p:nvPr/>
            </p:nvSpPr>
            <p:spPr bwMode="auto">
              <a:xfrm>
                <a:off x="3672861" y="693865"/>
                <a:ext cx="4799013" cy="2735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lvl="1">
                  <a:lnSpc>
                    <a:spcPct val="102000"/>
                  </a:lnSpc>
                  <a:spcBef>
                    <a:spcPts val="700"/>
                  </a:spcBef>
                  <a:buSzPct val="60000"/>
                </a:pPr>
                <a:endParaRPr lang="en-US" sz="2400" dirty="0">
                  <a:latin typeface="Tahoma" pitchFamily="34" charset="0"/>
                </a:endParaRPr>
              </a:p>
              <a:p>
                <a:pPr lvl="1">
                  <a:lnSpc>
                    <a:spcPct val="102000"/>
                  </a:lnSpc>
                  <a:spcBef>
                    <a:spcPts val="700"/>
                  </a:spcBef>
                  <a:buSzPct val="60000"/>
                </a:pPr>
                <a:r>
                  <a:rPr lang="en-US" sz="2400" dirty="0" smtClean="0">
                    <a:latin typeface="Tahoma" pitchFamily="34" charset="0"/>
                  </a:rPr>
                  <a:t>(1) Circle the 1’s (see below)</a:t>
                </a:r>
              </a:p>
              <a:p>
                <a:pPr lvl="1">
                  <a:lnSpc>
                    <a:spcPct val="102000"/>
                  </a:lnSpc>
                  <a:spcBef>
                    <a:spcPts val="700"/>
                  </a:spcBef>
                  <a:buSzPct val="60000"/>
                </a:pPr>
                <a:r>
                  <a:rPr lang="en-US" sz="2400" dirty="0" smtClean="0">
                    <a:latin typeface="Tahoma" pitchFamily="34" charset="0"/>
                  </a:rPr>
                  <a:t>(2) Each circle is a logical component of the final equation </a:t>
                </a:r>
              </a:p>
              <a:p>
                <a:pPr lvl="1">
                  <a:lnSpc>
                    <a:spcPct val="102000"/>
                  </a:lnSpc>
                  <a:spcBef>
                    <a:spcPts val="700"/>
                  </a:spcBef>
                  <a:buSzPct val="60000"/>
                </a:pPr>
                <a:r>
                  <a:rPr lang="en-US" sz="2400" dirty="0">
                    <a:latin typeface="Tahoma" pitchFamily="34" charset="0"/>
                  </a:rPr>
                  <a:t>	</a:t>
                </a:r>
                <a:endParaRPr lang="en-US" sz="2400" dirty="0" smtClean="0">
                  <a:latin typeface="Tahoma" pitchFamily="34" charset="0"/>
                </a:endParaRPr>
              </a:p>
              <a:p>
                <a:pPr lvl="1">
                  <a:lnSpc>
                    <a:spcPct val="102000"/>
                  </a:lnSpc>
                  <a:spcBef>
                    <a:spcPts val="700"/>
                  </a:spcBef>
                  <a:buSzPct val="60000"/>
                </a:pP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	</a:t>
                </a:r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 = </a:t>
                </a:r>
                <a:r>
                  <a:rPr lang="en-US" sz="2400" dirty="0" smtClean="0">
                    <a:solidFill>
                      <a:schemeClr val="accent6"/>
                    </a:solidFill>
                    <a:latin typeface="Tahoma" pitchFamily="34" charset="0"/>
                  </a:rPr>
                  <a:t>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92D050"/>
                    </a:solidFill>
                    <a:latin typeface="Tahoma" pitchFamily="34" charset="0"/>
                  </a:rPr>
                  <a:t>c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5399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2861" y="693865"/>
                <a:ext cx="4799013" cy="2735135"/>
              </a:xfrm>
              <a:prstGeom prst="rect">
                <a:avLst/>
              </a:prstGeom>
              <a:blipFill rotWithShape="0">
                <a:blip r:embed="rId2"/>
                <a:stretch>
                  <a:fillRect r="-5083" b="-4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427" name="AutoShape 83"/>
          <p:cNvSpPr>
            <a:spLocks noChangeArrowheads="1"/>
          </p:cNvSpPr>
          <p:nvPr/>
        </p:nvSpPr>
        <p:spPr bwMode="auto">
          <a:xfrm>
            <a:off x="2607276" y="1676087"/>
            <a:ext cx="463754" cy="1062648"/>
          </a:xfrm>
          <a:prstGeom prst="roundRect">
            <a:avLst>
              <a:gd name="adj" fmla="val 16667"/>
            </a:avLst>
          </a:prstGeom>
          <a:solidFill>
            <a:schemeClr val="accent6">
              <a:alpha val="45000"/>
            </a:schemeClr>
          </a:solidFill>
          <a:ln w="25400" algn="ctr">
            <a:solidFill>
              <a:schemeClr val="accent6"/>
            </a:solidFill>
            <a:round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5428" name="AutoShape 84"/>
          <p:cNvSpPr>
            <a:spLocks noChangeArrowheads="1"/>
          </p:cNvSpPr>
          <p:nvPr/>
        </p:nvSpPr>
        <p:spPr bwMode="auto">
          <a:xfrm>
            <a:off x="1066080" y="2218434"/>
            <a:ext cx="971940" cy="520301"/>
          </a:xfrm>
          <a:prstGeom prst="roundRect">
            <a:avLst>
              <a:gd name="adj" fmla="val 16667"/>
            </a:avLst>
          </a:prstGeom>
          <a:solidFill>
            <a:srgbClr val="92D050">
              <a:alpha val="45000"/>
            </a:srgbClr>
          </a:solidFill>
          <a:ln w="25400" algn="ctr">
            <a:solidFill>
              <a:srgbClr val="92D050"/>
            </a:solidFill>
            <a:round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" name="Line 77"/>
          <p:cNvSpPr>
            <a:spLocks noChangeShapeType="1"/>
          </p:cNvSpPr>
          <p:nvPr/>
        </p:nvSpPr>
        <p:spPr bwMode="auto">
          <a:xfrm flipH="1" flipV="1">
            <a:off x="665205" y="1290935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Text Box 78"/>
          <p:cNvSpPr txBox="1">
            <a:spLocks noChangeArrowheads="1"/>
          </p:cNvSpPr>
          <p:nvPr/>
        </p:nvSpPr>
        <p:spPr bwMode="auto">
          <a:xfrm>
            <a:off x="1022071" y="1214735"/>
            <a:ext cx="20489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00  </a:t>
            </a:r>
            <a:r>
              <a:rPr lang="en-US" sz="2400" dirty="0" smtClean="0"/>
              <a:t> 01   11   10</a:t>
            </a:r>
            <a:endParaRPr lang="en-US" sz="2400" dirty="0"/>
          </a:p>
        </p:txBody>
      </p:sp>
      <p:sp>
        <p:nvSpPr>
          <p:cNvPr id="19" name="Text Box 79"/>
          <p:cNvSpPr txBox="1">
            <a:spLocks noChangeArrowheads="1"/>
          </p:cNvSpPr>
          <p:nvPr/>
        </p:nvSpPr>
        <p:spPr bwMode="auto">
          <a:xfrm>
            <a:off x="641393" y="1663998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20" name="Text Box 80"/>
          <p:cNvSpPr txBox="1">
            <a:spLocks noChangeArrowheads="1"/>
          </p:cNvSpPr>
          <p:nvPr/>
        </p:nvSpPr>
        <p:spPr bwMode="auto">
          <a:xfrm>
            <a:off x="665205" y="2205335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21" name="Text Box 81"/>
          <p:cNvSpPr txBox="1">
            <a:spLocks noChangeArrowheads="1"/>
          </p:cNvSpPr>
          <p:nvPr/>
        </p:nvSpPr>
        <p:spPr bwMode="auto">
          <a:xfrm>
            <a:off x="360405" y="1138535"/>
            <a:ext cx="314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c</a:t>
            </a:r>
          </a:p>
        </p:txBody>
      </p:sp>
      <p:sp>
        <p:nvSpPr>
          <p:cNvPr id="22" name="Text Box 82"/>
          <p:cNvSpPr txBox="1">
            <a:spLocks noChangeArrowheads="1"/>
          </p:cNvSpPr>
          <p:nvPr/>
        </p:nvSpPr>
        <p:spPr bwMode="auto">
          <a:xfrm>
            <a:off x="665205" y="909935"/>
            <a:ext cx="494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ab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04800" y="3108580"/>
            <a:ext cx="8534400" cy="3368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Rules: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Use fewest circles necessary to cover all 1’s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Circles must cover </a:t>
            </a:r>
            <a:r>
              <a:rPr lang="en-US" i="1" dirty="0" smtClean="0"/>
              <a:t>only </a:t>
            </a:r>
            <a:r>
              <a:rPr lang="en-US" dirty="0" smtClean="0"/>
              <a:t>1’s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Circles span rectangles of size power of 2 (1, 2, 4, 8…)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Circles should be as large as possible (all circles of 1?)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Circles may wrap around edges of K-Map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1 may be circled multiple times </a:t>
            </a:r>
            <a:r>
              <a:rPr lang="en-US" i="1" dirty="0" smtClean="0"/>
              <a:t>if </a:t>
            </a:r>
            <a:r>
              <a:rPr lang="en-US" dirty="0" smtClean="0"/>
              <a:t>that means fewer circles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236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27" grpId="0" animBg="1"/>
      <p:bldP spid="18542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Multiplexer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962025"/>
            <a:ext cx="5105400" cy="5681663"/>
          </a:xfrm>
        </p:spPr>
        <p:txBody>
          <a:bodyPr/>
          <a:lstStyle/>
          <a:p>
            <a:r>
              <a:rPr lang="en-US" dirty="0"/>
              <a:t>A multiplexer selects between multiple inputs</a:t>
            </a:r>
          </a:p>
          <a:p>
            <a:pPr lvl="1"/>
            <a:r>
              <a:rPr lang="en-US" dirty="0"/>
              <a:t>out = a, if d = 0</a:t>
            </a:r>
          </a:p>
          <a:p>
            <a:pPr lvl="1"/>
            <a:r>
              <a:rPr lang="en-US" dirty="0"/>
              <a:t>out = b, if d = 1</a:t>
            </a:r>
          </a:p>
          <a:p>
            <a:pPr lvl="1"/>
            <a:endParaRPr lang="en-US" dirty="0"/>
          </a:p>
          <a:p>
            <a:r>
              <a:rPr lang="en-US" dirty="0"/>
              <a:t>Build truth table</a:t>
            </a:r>
          </a:p>
          <a:p>
            <a:r>
              <a:rPr lang="en-US" dirty="0"/>
              <a:t>Minimize diagram</a:t>
            </a:r>
          </a:p>
          <a:p>
            <a:r>
              <a:rPr lang="en-US" dirty="0"/>
              <a:t>Derive logic diagram</a:t>
            </a:r>
          </a:p>
        </p:txBody>
      </p:sp>
      <p:grpSp>
        <p:nvGrpSpPr>
          <p:cNvPr id="21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22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3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4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5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6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7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28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9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d</a:t>
              </a:r>
            </a:p>
          </p:txBody>
        </p:sp>
      </p:grpSp>
      <p:graphicFrame>
        <p:nvGraphicFramePr>
          <p:cNvPr id="14" name="Group 3"/>
          <p:cNvGraphicFramePr>
            <a:graphicFrameLocks/>
          </p:cNvGraphicFramePr>
          <p:nvPr>
            <p:extLst/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7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-157163"/>
            <a:ext cx="8534400" cy="98901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Multiplexer Implementation</a:t>
            </a:r>
          </a:p>
        </p:txBody>
      </p:sp>
      <p:graphicFrame>
        <p:nvGraphicFramePr>
          <p:cNvPr id="128819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611794"/>
              </p:ext>
            </p:extLst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88247" name="Rectangle 55"/>
              <p:cNvSpPr>
                <a:spLocks noChangeArrowheads="1"/>
              </p:cNvSpPr>
              <p:nvPr/>
            </p:nvSpPr>
            <p:spPr bwMode="auto">
              <a:xfrm>
                <a:off x="3810000" y="1905000"/>
                <a:ext cx="4799013" cy="76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2900" indent="-342900">
                  <a:spcBef>
                    <a:spcPct val="20000"/>
                  </a:spcBef>
                  <a:buClr>
                    <a:srgbClr val="0070C0"/>
                  </a:buClr>
                  <a:buFontTx/>
                  <a:buChar char="•"/>
                </a:pPr>
                <a:r>
                  <a:rPr lang="en-US" sz="3200" dirty="0" smtClean="0">
                    <a:solidFill>
                      <a:schemeClr val="tx1"/>
                    </a:solidFill>
                    <a:latin typeface="Helvetica" charset="0"/>
                  </a:rPr>
                  <a:t>Build a truth table</a:t>
                </a:r>
              </a:p>
              <a:p>
                <a:pPr marL="742950" lvl="1" indent="-285750">
                  <a:spcBef>
                    <a:spcPct val="20000"/>
                  </a:spcBef>
                  <a:buClr>
                    <a:srgbClr val="FFFF66"/>
                  </a:buClr>
                </a:pPr>
                <a:r>
                  <a:rPr lang="en-US" sz="2400" dirty="0" smtClean="0">
                    <a:solidFill>
                      <a:srgbClr val="0070C0"/>
                    </a:solidFill>
                    <a:latin typeface="Helvetica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 err="1" smtClean="0">
                    <a:solidFill>
                      <a:srgbClr val="0070C0"/>
                    </a:solidFill>
                    <a:latin typeface="Helvetica" charset="0"/>
                  </a:rPr>
                  <a:t>bd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Helvetica" charset="0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bd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Helvetica" charset="0"/>
                  </a:rPr>
                  <a:t> + ab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Helvetica" charset="0"/>
                  </a:rPr>
                  <a:t> +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Helvetica" charset="0"/>
                  </a:rPr>
                  <a:t>abd</a:t>
                </a:r>
                <a:endParaRPr lang="en-US" sz="2400" dirty="0" smtClean="0">
                  <a:solidFill>
                    <a:srgbClr val="0070C0"/>
                  </a:solidFill>
                  <a:latin typeface="Helvetica" charset="0"/>
                </a:endParaRPr>
              </a:p>
              <a:p>
                <a:pPr marL="742950" lvl="1" indent="-285750">
                  <a:spcBef>
                    <a:spcPct val="20000"/>
                  </a:spcBef>
                  <a:buClr>
                    <a:srgbClr val="FFFF66"/>
                  </a:buClr>
                </a:pPr>
                <a:endParaRPr lang="en-US" sz="2800" dirty="0" smtClean="0">
                  <a:solidFill>
                    <a:srgbClr val="0070C0"/>
                  </a:solidFill>
                  <a:latin typeface="Helvetica" charset="0"/>
                </a:endParaRPr>
              </a:p>
            </p:txBody>
          </p:sp>
        </mc:Choice>
        <mc:Fallback xmlns="">
          <p:sp>
            <p:nvSpPr>
              <p:cNvPr id="1288247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905000"/>
                <a:ext cx="4799013" cy="762000"/>
              </a:xfrm>
              <a:prstGeom prst="rect">
                <a:avLst/>
              </a:prstGeom>
              <a:blipFill>
                <a:blip r:embed="rId3"/>
                <a:stretch>
                  <a:fillRect l="-4828" t="-16800" b="-472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8248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1288249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0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1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2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3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4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288255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288256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6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</a:t>
            </a:r>
            <a:r>
              <a:rPr lang="en-US" dirty="0" smtClean="0"/>
              <a:t>Switches </a:t>
            </a:r>
            <a:r>
              <a:rPr lang="en-US" dirty="0"/>
              <a:t>to </a:t>
            </a:r>
            <a:r>
              <a:rPr lang="en-US" dirty="0" smtClean="0"/>
              <a:t>Logic Gates </a:t>
            </a:r>
            <a:r>
              <a:rPr lang="en-US" dirty="0"/>
              <a:t>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/>
              <a:t>Logic Gates</a:t>
            </a:r>
          </a:p>
          <a:p>
            <a:pPr lvl="1"/>
            <a:r>
              <a:rPr lang="en-US" dirty="0" smtClean="0"/>
              <a:t>From switches</a:t>
            </a:r>
            <a:endParaRPr lang="en-US" dirty="0"/>
          </a:p>
          <a:p>
            <a:pPr lvl="1"/>
            <a:r>
              <a:rPr lang="en-US" dirty="0"/>
              <a:t>Truth Tables</a:t>
            </a:r>
          </a:p>
          <a:p>
            <a:r>
              <a:rPr lang="en-US" dirty="0"/>
              <a:t>Logic  Circuits</a:t>
            </a:r>
          </a:p>
          <a:p>
            <a:pPr lvl="1"/>
            <a:r>
              <a:rPr lang="en-US" dirty="0" smtClean="0"/>
              <a:t>Identity </a:t>
            </a:r>
            <a:r>
              <a:rPr lang="en-US" dirty="0"/>
              <a:t>Laws</a:t>
            </a:r>
          </a:p>
          <a:p>
            <a:pPr lvl="1"/>
            <a:r>
              <a:rPr lang="en-US" dirty="0"/>
              <a:t>From Truth Tables to Circuits (Sum of Products)</a:t>
            </a:r>
          </a:p>
          <a:p>
            <a:r>
              <a:rPr lang="en-US" dirty="0"/>
              <a:t>Logic Circuit Minimization</a:t>
            </a:r>
          </a:p>
          <a:p>
            <a:pPr lvl="1"/>
            <a:r>
              <a:rPr lang="en-US" dirty="0"/>
              <a:t>Algebraic Manipulations</a:t>
            </a:r>
          </a:p>
          <a:p>
            <a:pPr lvl="1"/>
            <a:r>
              <a:rPr lang="en-US" dirty="0" smtClean="0"/>
              <a:t>Truth </a:t>
            </a:r>
            <a:r>
              <a:rPr lang="en-US" dirty="0"/>
              <a:t>Tables (</a:t>
            </a:r>
            <a:r>
              <a:rPr lang="en-US" dirty="0" err="1"/>
              <a:t>Karnaugh</a:t>
            </a:r>
            <a:r>
              <a:rPr lang="en-US" dirty="0"/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-157163"/>
            <a:ext cx="8534400" cy="98901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Multiplexer Implementation</a:t>
            </a:r>
          </a:p>
        </p:txBody>
      </p:sp>
      <p:graphicFrame>
        <p:nvGraphicFramePr>
          <p:cNvPr id="128819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783439"/>
              </p:ext>
            </p:extLst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88247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0070C0"/>
              </a:buClr>
              <a:buFontTx/>
              <a:buChar char="•"/>
            </a:pPr>
            <a:r>
              <a:rPr lang="en-US" sz="3200" dirty="0" smtClean="0">
                <a:latin typeface="Helvetica" charset="0"/>
              </a:rPr>
              <a:t>Build the </a:t>
            </a:r>
            <a:r>
              <a:rPr lang="en-US" sz="3200" dirty="0" err="1" smtClean="0">
                <a:latin typeface="Helvetica" charset="0"/>
              </a:rPr>
              <a:t>Karnaugh</a:t>
            </a:r>
            <a:r>
              <a:rPr lang="en-US" sz="3200" dirty="0" smtClean="0">
                <a:latin typeface="Helvetica" charset="0"/>
              </a:rPr>
              <a:t> map</a:t>
            </a:r>
            <a:endParaRPr lang="en-US" sz="2800" dirty="0" smtClean="0"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endParaRPr lang="en-US" sz="2800" dirty="0" smtClean="0">
              <a:latin typeface="Helvetica" charset="0"/>
            </a:endParaRPr>
          </a:p>
        </p:txBody>
      </p:sp>
      <p:grpSp>
        <p:nvGrpSpPr>
          <p:cNvPr id="1288248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1288249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0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1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2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3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4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288255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288256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d</a:t>
              </a:r>
            </a:p>
          </p:txBody>
        </p:sp>
      </p:grpSp>
      <p:graphicFrame>
        <p:nvGraphicFramePr>
          <p:cNvPr id="19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980078"/>
              </p:ext>
            </p:extLst>
          </p:nvPr>
        </p:nvGraphicFramePr>
        <p:xfrm>
          <a:off x="5562600" y="3505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Line 83"/>
          <p:cNvSpPr>
            <a:spLocks noChangeShapeType="1"/>
          </p:cNvSpPr>
          <p:nvPr/>
        </p:nvSpPr>
        <p:spPr bwMode="auto">
          <a:xfrm flipH="1" flipV="1">
            <a:off x="5181600" y="3124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5562600" y="3048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 </a:t>
            </a:r>
            <a:r>
              <a:rPr lang="en-US" dirty="0" smtClean="0"/>
              <a:t>   01     11     10</a:t>
            </a:r>
            <a:endParaRPr lang="en-US" dirty="0"/>
          </a:p>
        </p:txBody>
      </p:sp>
      <p:sp>
        <p:nvSpPr>
          <p:cNvPr id="22" name="Text Box 85"/>
          <p:cNvSpPr txBox="1">
            <a:spLocks noChangeArrowheads="1"/>
          </p:cNvSpPr>
          <p:nvPr/>
        </p:nvSpPr>
        <p:spPr bwMode="auto">
          <a:xfrm>
            <a:off x="5157788" y="3497263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3" name="Text Box 86"/>
          <p:cNvSpPr txBox="1">
            <a:spLocks noChangeArrowheads="1"/>
          </p:cNvSpPr>
          <p:nvPr/>
        </p:nvSpPr>
        <p:spPr bwMode="auto">
          <a:xfrm>
            <a:off x="5181600" y="40386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4945063" y="2971800"/>
            <a:ext cx="306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25" name="Text Box 88"/>
          <p:cNvSpPr txBox="1">
            <a:spLocks noChangeArrowheads="1"/>
          </p:cNvSpPr>
          <p:nvPr/>
        </p:nvSpPr>
        <p:spPr bwMode="auto">
          <a:xfrm>
            <a:off x="5181600" y="28194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141131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-157163"/>
            <a:ext cx="8534400" cy="98901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Multiplexer Implementation</a:t>
            </a:r>
          </a:p>
        </p:txBody>
      </p:sp>
      <p:graphicFrame>
        <p:nvGraphicFramePr>
          <p:cNvPr id="128819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651763"/>
              </p:ext>
            </p:extLst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88247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0070C0"/>
              </a:buClr>
              <a:buFontTx/>
              <a:buChar char="•"/>
            </a:pPr>
            <a:r>
              <a:rPr lang="en-US" sz="3200" dirty="0" smtClean="0">
                <a:latin typeface="Helvetica" charset="0"/>
              </a:rPr>
              <a:t>Build the </a:t>
            </a:r>
            <a:r>
              <a:rPr lang="en-US" sz="3200" dirty="0" err="1" smtClean="0">
                <a:latin typeface="Helvetica" charset="0"/>
              </a:rPr>
              <a:t>Karnaugh</a:t>
            </a:r>
            <a:r>
              <a:rPr lang="en-US" sz="3200" dirty="0" smtClean="0">
                <a:latin typeface="Helvetica" charset="0"/>
              </a:rPr>
              <a:t> map</a:t>
            </a:r>
            <a:endParaRPr lang="en-US" sz="2800" dirty="0" smtClean="0"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endParaRPr lang="en-US" sz="2800" dirty="0" smtClean="0">
              <a:latin typeface="Helvetica" charset="0"/>
            </a:endParaRPr>
          </a:p>
        </p:txBody>
      </p:sp>
      <p:grpSp>
        <p:nvGrpSpPr>
          <p:cNvPr id="1288248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1288249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0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1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2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3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4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288255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288256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d</a:t>
              </a:r>
            </a:p>
          </p:txBody>
        </p:sp>
      </p:grpSp>
      <p:graphicFrame>
        <p:nvGraphicFramePr>
          <p:cNvPr id="19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938103"/>
              </p:ext>
            </p:extLst>
          </p:nvPr>
        </p:nvGraphicFramePr>
        <p:xfrm>
          <a:off x="5562600" y="3505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Line 83"/>
          <p:cNvSpPr>
            <a:spLocks noChangeShapeType="1"/>
          </p:cNvSpPr>
          <p:nvPr/>
        </p:nvSpPr>
        <p:spPr bwMode="auto">
          <a:xfrm flipH="1" flipV="1">
            <a:off x="5181600" y="3124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5562600" y="3048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 </a:t>
            </a:r>
            <a:r>
              <a:rPr lang="en-US" dirty="0" smtClean="0"/>
              <a:t>   01     11     10</a:t>
            </a:r>
            <a:endParaRPr lang="en-US" dirty="0"/>
          </a:p>
        </p:txBody>
      </p:sp>
      <p:sp>
        <p:nvSpPr>
          <p:cNvPr id="22" name="Text Box 85"/>
          <p:cNvSpPr txBox="1">
            <a:spLocks noChangeArrowheads="1"/>
          </p:cNvSpPr>
          <p:nvPr/>
        </p:nvSpPr>
        <p:spPr bwMode="auto">
          <a:xfrm>
            <a:off x="5157788" y="3497263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3" name="Text Box 86"/>
          <p:cNvSpPr txBox="1">
            <a:spLocks noChangeArrowheads="1"/>
          </p:cNvSpPr>
          <p:nvPr/>
        </p:nvSpPr>
        <p:spPr bwMode="auto">
          <a:xfrm>
            <a:off x="5181600" y="40386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4945063" y="2971800"/>
            <a:ext cx="306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25" name="Text Box 88"/>
          <p:cNvSpPr txBox="1">
            <a:spLocks noChangeArrowheads="1"/>
          </p:cNvSpPr>
          <p:nvPr/>
        </p:nvSpPr>
        <p:spPr bwMode="auto">
          <a:xfrm>
            <a:off x="5181600" y="28194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3881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55"/>
              <p:cNvSpPr>
                <a:spLocks noChangeArrowheads="1"/>
              </p:cNvSpPr>
              <p:nvPr/>
            </p:nvSpPr>
            <p:spPr bwMode="auto">
              <a:xfrm>
                <a:off x="3810000" y="1905000"/>
                <a:ext cx="4799013" cy="76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2900" indent="-342900">
                  <a:spcBef>
                    <a:spcPct val="20000"/>
                  </a:spcBef>
                  <a:buClr>
                    <a:srgbClr val="0070C0"/>
                  </a:buClr>
                  <a:buFontTx/>
                  <a:buChar char="•"/>
                </a:pPr>
                <a:r>
                  <a:rPr lang="en-US" sz="3200" dirty="0" smtClean="0">
                    <a:solidFill>
                      <a:schemeClr val="tx1"/>
                    </a:solidFill>
                    <a:latin typeface="Helvetica" charset="0"/>
                  </a:rPr>
                  <a:t>Derive Minimal Logic Equation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chemeClr val="accent5">
                      <a:lumMod val="60000"/>
                      <a:lumOff val="40000"/>
                    </a:schemeClr>
                  </a:buClr>
                  <a:buFontTx/>
                  <a:buChar char="•"/>
                </a:pPr>
                <a:endParaRPr lang="en-US" sz="3200" dirty="0">
                  <a:solidFill>
                    <a:schemeClr val="tx1"/>
                  </a:solidFill>
                  <a:latin typeface="Helvetica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5">
                      <a:lumMod val="60000"/>
                      <a:lumOff val="40000"/>
                    </a:schemeClr>
                  </a:buClr>
                  <a:buFontTx/>
                  <a:buChar char="•"/>
                </a:pPr>
                <a:endParaRPr lang="en-US" sz="3200" dirty="0" smtClean="0">
                  <a:solidFill>
                    <a:schemeClr val="tx1"/>
                  </a:solidFill>
                  <a:latin typeface="Helvetica" charset="0"/>
                </a:endParaRPr>
              </a:p>
              <a:p>
                <a:pPr>
                  <a:spcBef>
                    <a:spcPct val="20000"/>
                  </a:spcBef>
                  <a:buClr>
                    <a:schemeClr val="accent5">
                      <a:lumMod val="60000"/>
                      <a:lumOff val="40000"/>
                    </a:schemeClr>
                  </a:buClr>
                </a:pPr>
                <a:endParaRPr lang="en-US" sz="3200" dirty="0" smtClean="0">
                  <a:solidFill>
                    <a:schemeClr val="tx1"/>
                  </a:solidFill>
                  <a:latin typeface="Helvetica" charset="0"/>
                </a:endParaRPr>
              </a:p>
              <a:p>
                <a:pPr marL="342900" lvl="1" indent="-342900">
                  <a:spcBef>
                    <a:spcPct val="20000"/>
                  </a:spcBef>
                  <a:buClr>
                    <a:srgbClr val="0070C0"/>
                  </a:buClr>
                  <a:buFontTx/>
                  <a:buChar char="•"/>
                </a:pPr>
                <a:r>
                  <a:rPr lang="en-US" sz="2400" dirty="0" smtClean="0">
                    <a:solidFill>
                      <a:srgbClr val="0070C0"/>
                    </a:solidFill>
                    <a:latin typeface="Tahoma" pitchFamily="34" charset="0"/>
                  </a:rPr>
                  <a:t>out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Tahoma" pitchFamily="34" charset="0"/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  <a:latin typeface="Tahoma" pitchFamily="34" charset="0"/>
                  </a:rPr>
                  <a:t>+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Tahoma" pitchFamily="34" charset="0"/>
                  </a:rPr>
                  <a:t>bd</a:t>
                </a:r>
                <a:endParaRPr lang="en-US" sz="2400" dirty="0">
                  <a:solidFill>
                    <a:schemeClr val="tx1"/>
                  </a:solidFill>
                  <a:latin typeface="Helvetica" charset="0"/>
                </a:endParaRPr>
              </a:p>
              <a:p>
                <a:pPr marL="742950" lvl="1" indent="-285750">
                  <a:spcBef>
                    <a:spcPct val="20000"/>
                  </a:spcBef>
                  <a:buClr>
                    <a:srgbClr val="FFFF66"/>
                  </a:buClr>
                </a:pPr>
                <a:endParaRPr lang="en-US" sz="2800" dirty="0" smtClean="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mc:Choice>
        <mc:Fallback xmlns="">
          <p:sp>
            <p:nvSpPr>
              <p:cNvPr id="61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905000"/>
                <a:ext cx="4799013" cy="762000"/>
              </a:xfrm>
              <a:prstGeom prst="rect">
                <a:avLst/>
              </a:prstGeom>
              <a:blipFill>
                <a:blip r:embed="rId3"/>
                <a:stretch>
                  <a:fillRect l="-4828" t="-16800" b="-34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-185738"/>
            <a:ext cx="8534400" cy="98901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Multiplexer Implementation</a:t>
            </a:r>
          </a:p>
        </p:txBody>
      </p:sp>
      <p:sp>
        <p:nvSpPr>
          <p:cNvPr id="1294428" name="AutoShape 92"/>
          <p:cNvSpPr>
            <a:spLocks noChangeArrowheads="1"/>
          </p:cNvSpPr>
          <p:nvPr/>
        </p:nvSpPr>
        <p:spPr bwMode="auto">
          <a:xfrm>
            <a:off x="5961063" y="5218112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29" name="Line 93"/>
          <p:cNvSpPr>
            <a:spLocks noChangeShapeType="1"/>
          </p:cNvSpPr>
          <p:nvPr/>
        </p:nvSpPr>
        <p:spPr bwMode="auto">
          <a:xfrm flipH="1" flipV="1">
            <a:off x="4675188" y="5370512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30" name="Text Box 94"/>
          <p:cNvSpPr txBox="1">
            <a:spLocks noChangeArrowheads="1"/>
          </p:cNvSpPr>
          <p:nvPr/>
        </p:nvSpPr>
        <p:spPr bwMode="auto">
          <a:xfrm>
            <a:off x="4132263" y="5656262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d</a:t>
            </a:r>
          </a:p>
        </p:txBody>
      </p:sp>
      <p:sp>
        <p:nvSpPr>
          <p:cNvPr id="1294431" name="Line 95"/>
          <p:cNvSpPr>
            <a:spLocks noChangeShapeType="1"/>
          </p:cNvSpPr>
          <p:nvPr/>
        </p:nvSpPr>
        <p:spPr bwMode="auto">
          <a:xfrm flipH="1" flipV="1">
            <a:off x="6789738" y="5551487"/>
            <a:ext cx="468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32" name="Text Box 96"/>
          <p:cNvSpPr txBox="1">
            <a:spLocks noChangeArrowheads="1"/>
          </p:cNvSpPr>
          <p:nvPr/>
        </p:nvSpPr>
        <p:spPr bwMode="auto">
          <a:xfrm>
            <a:off x="8324850" y="5580062"/>
            <a:ext cx="608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out</a:t>
            </a:r>
          </a:p>
        </p:txBody>
      </p:sp>
      <p:sp>
        <p:nvSpPr>
          <p:cNvPr id="1294433" name="AutoShape 97"/>
          <p:cNvSpPr>
            <a:spLocks noChangeArrowheads="1"/>
          </p:cNvSpPr>
          <p:nvPr/>
        </p:nvSpPr>
        <p:spPr bwMode="auto">
          <a:xfrm>
            <a:off x="4970463" y="6113462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34" name="Line 98"/>
          <p:cNvSpPr>
            <a:spLocks noChangeShapeType="1"/>
          </p:cNvSpPr>
          <p:nvPr/>
        </p:nvSpPr>
        <p:spPr bwMode="auto">
          <a:xfrm flipH="1">
            <a:off x="4665663" y="6265862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35" name="Line 99"/>
          <p:cNvSpPr>
            <a:spLocks noChangeShapeType="1"/>
          </p:cNvSpPr>
          <p:nvPr/>
        </p:nvSpPr>
        <p:spPr bwMode="auto">
          <a:xfrm flipH="1">
            <a:off x="4665663" y="6646862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36" name="Text Box 100"/>
          <p:cNvSpPr txBox="1">
            <a:spLocks noChangeArrowheads="1"/>
          </p:cNvSpPr>
          <p:nvPr/>
        </p:nvSpPr>
        <p:spPr bwMode="auto">
          <a:xfrm>
            <a:off x="4284663" y="6342062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b</a:t>
            </a:r>
          </a:p>
        </p:txBody>
      </p:sp>
      <p:sp>
        <p:nvSpPr>
          <p:cNvPr id="1294437" name="Line 101"/>
          <p:cNvSpPr>
            <a:spLocks noChangeShapeType="1"/>
          </p:cNvSpPr>
          <p:nvPr/>
        </p:nvSpPr>
        <p:spPr bwMode="auto">
          <a:xfrm flipH="1" flipV="1">
            <a:off x="5808663" y="6418262"/>
            <a:ext cx="143192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38" name="Text Box 102"/>
          <p:cNvSpPr txBox="1">
            <a:spLocks noChangeArrowheads="1"/>
          </p:cNvSpPr>
          <p:nvPr/>
        </p:nvSpPr>
        <p:spPr bwMode="auto">
          <a:xfrm>
            <a:off x="4284663" y="5046662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</a:t>
            </a:r>
          </a:p>
        </p:txBody>
      </p:sp>
      <p:sp>
        <p:nvSpPr>
          <p:cNvPr id="1294439" name="Line 103"/>
          <p:cNvSpPr>
            <a:spLocks noChangeShapeType="1"/>
          </p:cNvSpPr>
          <p:nvPr/>
        </p:nvSpPr>
        <p:spPr bwMode="auto">
          <a:xfrm>
            <a:off x="4665663" y="5732462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40" name="Line 104"/>
          <p:cNvSpPr>
            <a:spLocks noChangeShapeType="1"/>
          </p:cNvSpPr>
          <p:nvPr/>
        </p:nvSpPr>
        <p:spPr bwMode="auto">
          <a:xfrm>
            <a:off x="4437063" y="5980112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grpSp>
        <p:nvGrpSpPr>
          <p:cNvPr id="1294441" name="Group 105"/>
          <p:cNvGrpSpPr>
            <a:grpSpLocks/>
          </p:cNvGrpSpPr>
          <p:nvPr/>
        </p:nvGrpSpPr>
        <p:grpSpPr bwMode="auto">
          <a:xfrm>
            <a:off x="4665663" y="5484812"/>
            <a:ext cx="1295400" cy="533400"/>
            <a:chOff x="3654" y="1680"/>
            <a:chExt cx="934" cy="336"/>
          </a:xfrm>
        </p:grpSpPr>
        <p:sp>
          <p:nvSpPr>
            <p:cNvPr id="1294442" name="AutoShape 106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94443" name="Oval 107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94444" name="Line 108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94445" name="Line 109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1294446" name="Line 110"/>
          <p:cNvSpPr>
            <a:spLocks noChangeShapeType="1"/>
          </p:cNvSpPr>
          <p:nvPr/>
        </p:nvSpPr>
        <p:spPr bwMode="auto">
          <a:xfrm>
            <a:off x="7256463" y="5532437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47" name="Line 111"/>
          <p:cNvSpPr>
            <a:spLocks noChangeShapeType="1"/>
          </p:cNvSpPr>
          <p:nvPr/>
        </p:nvSpPr>
        <p:spPr bwMode="auto">
          <a:xfrm>
            <a:off x="7265988" y="6354762"/>
            <a:ext cx="0" cy="9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grpSp>
        <p:nvGrpSpPr>
          <p:cNvPr id="1294448" name="Group 112"/>
          <p:cNvGrpSpPr>
            <a:grpSpLocks/>
          </p:cNvGrpSpPr>
          <p:nvPr/>
        </p:nvGrpSpPr>
        <p:grpSpPr bwMode="auto">
          <a:xfrm>
            <a:off x="7243763" y="5734050"/>
            <a:ext cx="1295400" cy="812800"/>
            <a:chOff x="4685" y="3035"/>
            <a:chExt cx="816" cy="512"/>
          </a:xfrm>
        </p:grpSpPr>
        <p:sp>
          <p:nvSpPr>
            <p:cNvPr id="1294449" name="AutoShape 113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94450" name="Line 114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94451" name="Line 115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94452" name="Line 116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51" name="Line 83"/>
          <p:cNvSpPr>
            <a:spLocks noChangeShapeType="1"/>
          </p:cNvSpPr>
          <p:nvPr/>
        </p:nvSpPr>
        <p:spPr bwMode="auto">
          <a:xfrm flipH="1" flipV="1">
            <a:off x="5181600" y="3124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Text Box 84"/>
          <p:cNvSpPr txBox="1">
            <a:spLocks noChangeArrowheads="1"/>
          </p:cNvSpPr>
          <p:nvPr/>
        </p:nvSpPr>
        <p:spPr bwMode="auto">
          <a:xfrm>
            <a:off x="5562600" y="3048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 </a:t>
            </a:r>
            <a:r>
              <a:rPr lang="en-US" dirty="0" smtClean="0"/>
              <a:t>   01     11     10</a:t>
            </a:r>
            <a:endParaRPr lang="en-US" dirty="0"/>
          </a:p>
        </p:txBody>
      </p:sp>
      <p:sp>
        <p:nvSpPr>
          <p:cNvPr id="53" name="Text Box 85"/>
          <p:cNvSpPr txBox="1">
            <a:spLocks noChangeArrowheads="1"/>
          </p:cNvSpPr>
          <p:nvPr/>
        </p:nvSpPr>
        <p:spPr bwMode="auto">
          <a:xfrm>
            <a:off x="5157788" y="3497263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" name="Text Box 86"/>
          <p:cNvSpPr txBox="1">
            <a:spLocks noChangeArrowheads="1"/>
          </p:cNvSpPr>
          <p:nvPr/>
        </p:nvSpPr>
        <p:spPr bwMode="auto">
          <a:xfrm>
            <a:off x="5181600" y="40386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5" name="Text Box 87"/>
          <p:cNvSpPr txBox="1">
            <a:spLocks noChangeArrowheads="1"/>
          </p:cNvSpPr>
          <p:nvPr/>
        </p:nvSpPr>
        <p:spPr bwMode="auto">
          <a:xfrm>
            <a:off x="4945063" y="2971800"/>
            <a:ext cx="306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56" name="Text Box 88"/>
          <p:cNvSpPr txBox="1">
            <a:spLocks noChangeArrowheads="1"/>
          </p:cNvSpPr>
          <p:nvPr/>
        </p:nvSpPr>
        <p:spPr bwMode="auto">
          <a:xfrm>
            <a:off x="5181600" y="28194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graphicFrame>
        <p:nvGraphicFramePr>
          <p:cNvPr id="62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429324"/>
              </p:ext>
            </p:extLst>
          </p:nvPr>
        </p:nvGraphicFramePr>
        <p:xfrm>
          <a:off x="5562600" y="3505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3" name="AutoShape 89"/>
          <p:cNvSpPr>
            <a:spLocks noChangeArrowheads="1"/>
          </p:cNvSpPr>
          <p:nvPr/>
        </p:nvSpPr>
        <p:spPr bwMode="auto">
          <a:xfrm>
            <a:off x="6096000" y="41148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AutoShape 90"/>
          <p:cNvSpPr>
            <a:spLocks noChangeArrowheads="1"/>
          </p:cNvSpPr>
          <p:nvPr/>
        </p:nvSpPr>
        <p:spPr bwMode="auto">
          <a:xfrm>
            <a:off x="6629400" y="35814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133455"/>
              </p:ext>
            </p:extLst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67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68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69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0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1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2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3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74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75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088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4428" grpId="0" animBg="1"/>
      <p:bldP spid="1294429" grpId="0" animBg="1"/>
      <p:bldP spid="1294430" grpId="0"/>
      <p:bldP spid="1294431" grpId="0" animBg="1"/>
      <p:bldP spid="1294432" grpId="0"/>
      <p:bldP spid="1294433" grpId="0" animBg="1"/>
      <p:bldP spid="1294434" grpId="0" animBg="1"/>
      <p:bldP spid="1294435" grpId="0" animBg="1"/>
      <p:bldP spid="1294436" grpId="0"/>
      <p:bldP spid="1294437" grpId="0" animBg="1"/>
      <p:bldP spid="1294438" grpId="0"/>
      <p:bldP spid="1294439" grpId="0" animBg="1"/>
      <p:bldP spid="1294440" grpId="0" animBg="1"/>
      <p:bldP spid="1294446" grpId="0" animBg="1"/>
      <p:bldP spid="1294447" grpId="0" animBg="1"/>
      <p:bldP spid="63" grpId="0" animBg="1"/>
      <p:bldP spid="6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144000" cy="5638800"/>
          </a:xfrm>
        </p:spPr>
        <p:txBody>
          <a:bodyPr/>
          <a:lstStyle/>
          <a:p>
            <a:r>
              <a:rPr lang="en-US" dirty="0" smtClean="0"/>
              <a:t>Binary (two symbols: </a:t>
            </a:r>
            <a:r>
              <a:rPr lang="en-US" dirty="0" smtClean="0">
                <a:solidFill>
                  <a:srgbClr val="0070C0"/>
                </a:solidFill>
              </a:rPr>
              <a:t>true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false</a:t>
            </a:r>
            <a:r>
              <a:rPr lang="en-US" dirty="0" smtClean="0"/>
              <a:t>) is the basis of Logic Design</a:t>
            </a:r>
          </a:p>
          <a:p>
            <a:endParaRPr lang="en-US" dirty="0"/>
          </a:p>
          <a:p>
            <a:r>
              <a:rPr lang="en-US" dirty="0" smtClean="0"/>
              <a:t>More than one Logic Circuit can implement same Logic function.  Use Algebra (Identities) or Truth Tables to show equivalence.</a:t>
            </a:r>
          </a:p>
          <a:p>
            <a:endParaRPr lang="en-US" dirty="0"/>
          </a:p>
          <a:p>
            <a:r>
              <a:rPr lang="en-US" dirty="0" smtClean="0"/>
              <a:t>Any logic function can be implemented as “sum of products”.  </a:t>
            </a:r>
            <a:r>
              <a:rPr lang="en-US" dirty="0" err="1" smtClean="0"/>
              <a:t>Karnaugh</a:t>
            </a:r>
            <a:r>
              <a:rPr lang="en-US" dirty="0" smtClean="0"/>
              <a:t> Maps minimize number of gates.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990600"/>
            <a:ext cx="8478520" cy="571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Dates to keep in Mind</a:t>
            </a:r>
            <a:endParaRPr lang="en-US" sz="2800" b="1" dirty="0">
              <a:solidFill>
                <a:srgbClr val="0070C0"/>
              </a:solidFill>
            </a:endParaRPr>
          </a:p>
          <a:p>
            <a:pPr lvl="1">
              <a:spcBef>
                <a:spcPts val="72"/>
              </a:spcBef>
            </a:pPr>
            <a:r>
              <a:rPr lang="en-US" sz="2400" dirty="0" smtClean="0"/>
              <a:t>Prelims: </a:t>
            </a:r>
            <a:r>
              <a:rPr lang="en-US" sz="2400" dirty="0" err="1" smtClean="0"/>
              <a:t>Thur</a:t>
            </a:r>
            <a:r>
              <a:rPr lang="en-US" sz="2400" dirty="0" smtClean="0"/>
              <a:t> Mar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</a:t>
            </a:r>
            <a:r>
              <a:rPr lang="en-US" sz="2400" dirty="0" err="1" smtClean="0"/>
              <a:t>Thur</a:t>
            </a:r>
            <a:r>
              <a:rPr lang="en-US" sz="2400" dirty="0" smtClean="0"/>
              <a:t> May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</a:t>
            </a:r>
          </a:p>
          <a:p>
            <a:pPr lvl="1">
              <a:spcBef>
                <a:spcPts val="72"/>
              </a:spcBef>
            </a:pPr>
            <a:r>
              <a:rPr lang="en-US" sz="2400" dirty="0" err="1" smtClean="0"/>
              <a:t>Proj</a:t>
            </a:r>
            <a:r>
              <a:rPr lang="en-US" sz="2400" dirty="0" smtClean="0"/>
              <a:t> 1: Due Fri Feb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 before Winter break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Proj2: Due  Fri Mar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before Spring break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Final Project: Due Tue May 15</a:t>
            </a:r>
            <a:r>
              <a:rPr lang="en-US" sz="2400" baseline="30000" dirty="0" smtClean="0"/>
              <a:t>th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649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iClicker</a:t>
            </a:r>
            <a:endParaRPr lang="en-US" dirty="0"/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254" y="886350"/>
            <a:ext cx="8977746" cy="6124050"/>
          </a:xfrm>
        </p:spPr>
        <p:txBody>
          <a:bodyPr>
            <a:normAutofit/>
          </a:bodyPr>
          <a:lstStyle/>
          <a:p>
            <a:pPr>
              <a:spcBef>
                <a:spcPts val="168"/>
              </a:spcBef>
            </a:pPr>
            <a:r>
              <a:rPr lang="en-US" dirty="0" smtClean="0"/>
              <a:t>Attempt to balance the </a:t>
            </a:r>
            <a:r>
              <a:rPr lang="en-US" dirty="0" err="1" smtClean="0"/>
              <a:t>iClicker</a:t>
            </a:r>
            <a:r>
              <a:rPr lang="en-US" dirty="0" smtClean="0"/>
              <a:t> graph</a:t>
            </a:r>
          </a:p>
          <a:p>
            <a:pPr>
              <a:spcBef>
                <a:spcPts val="168"/>
              </a:spcBef>
            </a:pPr>
            <a:endParaRPr lang="en-US" dirty="0"/>
          </a:p>
          <a:p>
            <a:pPr>
              <a:spcBef>
                <a:spcPts val="168"/>
              </a:spcBef>
            </a:pPr>
            <a:endParaRPr lang="en-US" dirty="0" smtClean="0"/>
          </a:p>
          <a:p>
            <a:pPr>
              <a:spcBef>
                <a:spcPts val="168"/>
              </a:spcBef>
            </a:pPr>
            <a:endParaRPr lang="en-US" dirty="0"/>
          </a:p>
          <a:p>
            <a:pPr>
              <a:spcBef>
                <a:spcPts val="168"/>
              </a:spcBef>
            </a:pPr>
            <a:endParaRPr lang="en-US" dirty="0" smtClean="0"/>
          </a:p>
          <a:p>
            <a:pPr>
              <a:spcBef>
                <a:spcPts val="168"/>
              </a:spcBef>
            </a:pPr>
            <a:endParaRPr lang="en-US" dirty="0"/>
          </a:p>
          <a:p>
            <a:pPr>
              <a:spcBef>
                <a:spcPts val="168"/>
              </a:spcBef>
            </a:pPr>
            <a:endParaRPr lang="en-US" dirty="0" smtClean="0"/>
          </a:p>
          <a:p>
            <a:pPr>
              <a:spcBef>
                <a:spcPts val="168"/>
              </a:spcBef>
            </a:pPr>
            <a:endParaRPr lang="en-US" dirty="0" smtClean="0"/>
          </a:p>
          <a:p>
            <a:pPr>
              <a:spcBef>
                <a:spcPts val="168"/>
              </a:spcBef>
            </a:pPr>
            <a:r>
              <a:rPr lang="en-US" sz="2800" dirty="0" smtClean="0"/>
              <a:t>Register </a:t>
            </a:r>
            <a:r>
              <a:rPr lang="en-US" sz="2800" dirty="0" err="1" smtClean="0"/>
              <a:t>iClicker</a:t>
            </a:r>
            <a:endParaRPr lang="en-US" sz="2800" dirty="0" smtClean="0"/>
          </a:p>
          <a:p>
            <a:pPr lvl="1">
              <a:spcBef>
                <a:spcPts val="168"/>
              </a:spcBef>
            </a:pPr>
            <a:r>
              <a:rPr lang="en-US" sz="2400" dirty="0"/>
              <a:t>http://</a:t>
            </a:r>
            <a:r>
              <a:rPr lang="en-US" sz="2400" dirty="0" smtClean="0"/>
              <a:t>atcsupport.cit.cornell.edu/pollsrvc/</a:t>
            </a:r>
          </a:p>
        </p:txBody>
      </p:sp>
    </p:spTree>
    <p:extLst>
      <p:ext uri="{BB962C8B-B14F-4D97-AF65-F5344CB8AC3E}">
        <p14:creationId xmlns:p14="http://schemas.microsoft.com/office/powerpoint/2010/main" val="337191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Transistors to Gates 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transistors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Truth Tables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Logic  Circuits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Truth Tables to Circuits (Sum of Products)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Identity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Laws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Logic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Circuit Minimization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Algebraic Manipulations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Truth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Tables 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Karnaugh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304800"/>
            <a:ext cx="99822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Silicon Valley &amp; the Semiconductor Industry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Transistors:</a:t>
            </a:r>
          </a:p>
          <a:p>
            <a:pPr marL="457200" indent="-457200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800" dirty="0" err="1" smtClean="0"/>
              <a:t>Youtube</a:t>
            </a:r>
            <a:r>
              <a:rPr lang="en-US" sz="2800" dirty="0" smtClean="0"/>
              <a:t> video “How does a transistor work”</a:t>
            </a:r>
          </a:p>
          <a:p>
            <a:pPr marL="457200" lvl="1" indent="0">
              <a:buNone/>
            </a:pP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www.youtube.com/watch?v=IcrBqCFLHIY</a:t>
            </a:r>
            <a:endParaRPr lang="en-US" sz="2800" dirty="0"/>
          </a:p>
          <a:p>
            <a:pPr marL="457200" indent="-457200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800" dirty="0" smtClean="0"/>
              <a:t>Break: show some Transistor, Fab, Wafer photos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/>
        </p:nvSpPr>
        <p:spPr>
          <a:xfrm>
            <a:off x="6128068" y="1534968"/>
            <a:ext cx="1030224" cy="228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6" name="Straight Connector 135"/>
          <p:cNvCxnSpPr/>
          <p:nvPr/>
        </p:nvCxnSpPr>
        <p:spPr>
          <a:xfrm rot="5400000">
            <a:off x="6526941" y="1420020"/>
            <a:ext cx="240268" cy="2565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2934"/>
          </a:xfrm>
        </p:spPr>
        <p:txBody>
          <a:bodyPr>
            <a:normAutofit/>
          </a:bodyPr>
          <a:lstStyle/>
          <a:p>
            <a:r>
              <a:rPr lang="en-US" dirty="0" smtClean="0"/>
              <a:t>Transistors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25" y="3736556"/>
            <a:ext cx="8626475" cy="298491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N-Type Silicon: </a:t>
            </a:r>
            <a:r>
              <a:rPr lang="en-US" dirty="0" smtClean="0"/>
              <a:t>negative free-carriers (electrons)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P-Type Silicon: </a:t>
            </a:r>
            <a:r>
              <a:rPr lang="en-US" dirty="0" smtClean="0"/>
              <a:t>positive free-carriers (holes)</a:t>
            </a:r>
          </a:p>
          <a:p>
            <a:pPr lvl="0"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P-Transistor: </a:t>
            </a:r>
            <a:r>
              <a:rPr lang="en-US" dirty="0" smtClean="0"/>
              <a:t>negative charge on gate generates electric field that creates a (+ charged) p-channel connecting source &amp; drain</a:t>
            </a:r>
          </a:p>
          <a:p>
            <a:pPr lvl="0">
              <a:buNone/>
              <a:defRPr/>
            </a:pPr>
            <a:r>
              <a:rPr lang="en-US" b="1" dirty="0" smtClean="0">
                <a:solidFill>
                  <a:srgbClr val="0000FF"/>
                </a:solidFill>
              </a:rPr>
              <a:t>N-Transistor: </a:t>
            </a:r>
            <a:r>
              <a:rPr lang="en-US" dirty="0" smtClean="0"/>
              <a:t>works the opposite way</a:t>
            </a:r>
          </a:p>
          <a:p>
            <a:pPr lvl="0">
              <a:buNone/>
              <a:defRPr/>
            </a:pPr>
            <a:r>
              <a:rPr lang="en-US" dirty="0" smtClean="0"/>
              <a:t>Metal-Oxide Semiconductor (Gate-Insulator-Silicon)</a:t>
            </a:r>
          </a:p>
          <a:p>
            <a:pPr lvl="0">
              <a:defRPr/>
            </a:pPr>
            <a:r>
              <a:rPr lang="en-US" dirty="0" smtClean="0"/>
              <a:t>Complementary MOS = </a:t>
            </a:r>
            <a:r>
              <a:rPr lang="en-US" b="1" dirty="0">
                <a:ea typeface="ＭＳ Ｐゴシック" charset="-128"/>
                <a:cs typeface="ＭＳ Ｐゴシック" charset="-128"/>
              </a:rPr>
              <a:t>CMOS </a:t>
            </a:r>
            <a:r>
              <a:rPr lang="en-US" dirty="0">
                <a:ea typeface="ＭＳ Ｐゴシック" charset="-128"/>
                <a:cs typeface="ＭＳ Ｐゴシック" charset="-128"/>
              </a:rPr>
              <a:t>technology </a:t>
            </a:r>
            <a:r>
              <a:rPr lang="en-US" dirty="0" smtClean="0"/>
              <a:t>uses both p- &amp; n-type 			    transistors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D814-ECF9-42DA-8A87-B31B4B5DA089}" type="slidenum">
              <a:rPr lang="en-US" smtClean="0"/>
              <a:pPr/>
              <a:t>68</a:t>
            </a:fld>
            <a:endParaRPr lang="en-US" dirty="0"/>
          </a:p>
        </p:txBody>
      </p:sp>
      <p:grpSp>
        <p:nvGrpSpPr>
          <p:cNvPr id="6" name="Group 222"/>
          <p:cNvGrpSpPr/>
          <p:nvPr/>
        </p:nvGrpSpPr>
        <p:grpSpPr>
          <a:xfrm>
            <a:off x="475210" y="914400"/>
            <a:ext cx="3715790" cy="2798914"/>
            <a:chOff x="475210" y="1856969"/>
            <a:chExt cx="3715790" cy="2798914"/>
          </a:xfrm>
        </p:grpSpPr>
        <p:sp>
          <p:nvSpPr>
            <p:cNvPr id="30" name="Rectangle 29"/>
            <p:cNvSpPr/>
            <p:nvPr/>
          </p:nvSpPr>
          <p:spPr>
            <a:xfrm>
              <a:off x="506664" y="2912689"/>
              <a:ext cx="3657600" cy="128373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N-type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057183" y="4224996"/>
              <a:ext cx="55656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200" b="1" dirty="0" smtClean="0"/>
                <a:t>Off</a:t>
              </a:r>
              <a:endParaRPr lang="en-US" sz="22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67188" y="2695169"/>
              <a:ext cx="1030224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Insulator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6507" y="2912689"/>
              <a:ext cx="914400" cy="685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P-type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901426" y="2912689"/>
              <a:ext cx="914400" cy="685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P-type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67188" y="2466569"/>
              <a:ext cx="1030224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70660" y="1856969"/>
              <a:ext cx="6284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Gate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21264" y="1889529"/>
              <a:ext cx="6872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Drain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85350" y="1889529"/>
              <a:ext cx="8232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Source</a:t>
              </a:r>
              <a:endParaRPr lang="en-US" dirty="0"/>
            </a:p>
          </p:txBody>
        </p:sp>
        <p:cxnSp>
          <p:nvCxnSpPr>
            <p:cNvPr id="38" name="Straight Connector 37"/>
            <p:cNvCxnSpPr>
              <a:stCxn id="34" idx="2"/>
              <a:endCxn id="28" idx="0"/>
            </p:cNvCxnSpPr>
            <p:nvPr/>
          </p:nvCxnSpPr>
          <p:spPr>
            <a:xfrm rot="5400000">
              <a:off x="1068437" y="2584132"/>
              <a:ext cx="653828" cy="3287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3" idx="2"/>
              <a:endCxn id="29" idx="0"/>
            </p:cNvCxnSpPr>
            <p:nvPr/>
          </p:nvCxnSpPr>
          <p:spPr>
            <a:xfrm rot="5400000">
              <a:off x="3034843" y="2582645"/>
              <a:ext cx="653828" cy="6261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2" idx="2"/>
              <a:endCxn id="31" idx="0"/>
            </p:cNvCxnSpPr>
            <p:nvPr/>
          </p:nvCxnSpPr>
          <p:spPr>
            <a:xfrm rot="5400000">
              <a:off x="2263449" y="2345153"/>
              <a:ext cx="240268" cy="2565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3559382" y="28248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30782" y="278764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102182" y="284756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868864" y="28248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594463" y="286199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365863" y="28248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08340" y="30534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203540" y="30534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98119" y="310226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137263" y="288474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03945" y="286199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711782" y="3700193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483182" y="36630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640264" y="377178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335464" y="38154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106864" y="37392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254582" y="372294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021264" y="3700193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851528" y="3700193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622928" y="36630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80010" y="377178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75210" y="38154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394328" y="372294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161010" y="3700193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954464" y="3048809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568782" y="2999969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335464" y="29772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82864" y="3369889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59064" y="2999969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06664" y="28248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859464" y="3446089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935664" y="3076169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783264" y="29010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878264" y="355946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492582" y="35106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335464" y="32058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223128" y="35106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87664" y="35868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3542480" y="30534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3237680" y="30534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2850854" y="310226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4773864" y="1991012"/>
            <a:ext cx="3657600" cy="1283732"/>
          </a:xfrm>
          <a:prstGeom prst="rect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N-type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339235" y="3303319"/>
            <a:ext cx="5268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70C0"/>
                </a:solidFill>
              </a:rPr>
              <a:t>On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131475" y="1773492"/>
            <a:ext cx="1030224" cy="2286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Insulator</a:t>
            </a:r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5203707" y="1991012"/>
            <a:ext cx="9144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P-type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7168626" y="1991012"/>
            <a:ext cx="9144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P-type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332382" y="935292"/>
            <a:ext cx="628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Gate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7288464" y="967852"/>
            <a:ext cx="68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Drain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5252550" y="967852"/>
            <a:ext cx="823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cxnSp>
        <p:nvCxnSpPr>
          <p:cNvPr id="130" name="Straight Connector 129"/>
          <p:cNvCxnSpPr>
            <a:stCxn id="127" idx="2"/>
            <a:endCxn id="122" idx="0"/>
          </p:cNvCxnSpPr>
          <p:nvPr/>
        </p:nvCxnSpPr>
        <p:spPr>
          <a:xfrm rot="5400000">
            <a:off x="5335637" y="1662455"/>
            <a:ext cx="653828" cy="3287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26" idx="2"/>
            <a:endCxn id="123" idx="0"/>
          </p:cNvCxnSpPr>
          <p:nvPr/>
        </p:nvCxnSpPr>
        <p:spPr>
          <a:xfrm rot="5400000">
            <a:off x="7302043" y="1660968"/>
            <a:ext cx="653828" cy="6261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7826582" y="190314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4" name="Rectangle 133"/>
          <p:cNvSpPr/>
          <p:nvPr/>
        </p:nvSpPr>
        <p:spPr>
          <a:xfrm>
            <a:off x="7597982" y="18659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8" name="Rectangle 137"/>
          <p:cNvSpPr/>
          <p:nvPr/>
        </p:nvSpPr>
        <p:spPr>
          <a:xfrm>
            <a:off x="7369382" y="192589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7136064" y="190314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5861663" y="194031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5633063" y="190314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5404463" y="196306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5171145" y="194031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>
            <a:off x="7978982" y="2778516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7750382" y="27413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>
            <a:off x="6907464" y="285010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0" name="Rectangle 149"/>
          <p:cNvSpPr/>
          <p:nvPr/>
        </p:nvSpPr>
        <p:spPr>
          <a:xfrm>
            <a:off x="6602664" y="28937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6374064" y="28175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2" name="Rectangle 151"/>
          <p:cNvSpPr/>
          <p:nvPr/>
        </p:nvSpPr>
        <p:spPr>
          <a:xfrm>
            <a:off x="7521782" y="280126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3" name="Rectangle 152"/>
          <p:cNvSpPr/>
          <p:nvPr/>
        </p:nvSpPr>
        <p:spPr>
          <a:xfrm>
            <a:off x="7288464" y="2778516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4" name="Rectangle 153"/>
          <p:cNvSpPr/>
          <p:nvPr/>
        </p:nvSpPr>
        <p:spPr>
          <a:xfrm>
            <a:off x="6118728" y="2778516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5" name="Rectangle 154"/>
          <p:cNvSpPr/>
          <p:nvPr/>
        </p:nvSpPr>
        <p:spPr>
          <a:xfrm>
            <a:off x="5890128" y="27413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5047210" y="285010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7" name="Rectangle 156"/>
          <p:cNvSpPr/>
          <p:nvPr/>
        </p:nvSpPr>
        <p:spPr>
          <a:xfrm>
            <a:off x="4742410" y="28937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8" name="Rectangle 157"/>
          <p:cNvSpPr/>
          <p:nvPr/>
        </p:nvSpPr>
        <p:spPr>
          <a:xfrm>
            <a:off x="5661528" y="280126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9" name="Rectangle 158"/>
          <p:cNvSpPr/>
          <p:nvPr/>
        </p:nvSpPr>
        <p:spPr>
          <a:xfrm>
            <a:off x="5428210" y="2778516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0" name="Rectangle 159"/>
          <p:cNvSpPr/>
          <p:nvPr/>
        </p:nvSpPr>
        <p:spPr>
          <a:xfrm>
            <a:off x="6221664" y="2127132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6835982" y="2078292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6602664" y="20555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4850064" y="2448212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4" name="Rectangle 163"/>
          <p:cNvSpPr/>
          <p:nvPr/>
        </p:nvSpPr>
        <p:spPr>
          <a:xfrm>
            <a:off x="4926264" y="2078292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5" name="Rectangle 164"/>
          <p:cNvSpPr/>
          <p:nvPr/>
        </p:nvSpPr>
        <p:spPr>
          <a:xfrm>
            <a:off x="4773864" y="19031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6" name="Rectangle 165"/>
          <p:cNvSpPr/>
          <p:nvPr/>
        </p:nvSpPr>
        <p:spPr>
          <a:xfrm>
            <a:off x="8126664" y="2524412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7" name="Rectangle 166"/>
          <p:cNvSpPr/>
          <p:nvPr/>
        </p:nvSpPr>
        <p:spPr>
          <a:xfrm>
            <a:off x="8202864" y="2154492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8" name="Rectangle 167"/>
          <p:cNvSpPr/>
          <p:nvPr/>
        </p:nvSpPr>
        <p:spPr>
          <a:xfrm>
            <a:off x="8050464" y="19793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9" name="Rectangle 168"/>
          <p:cNvSpPr/>
          <p:nvPr/>
        </p:nvSpPr>
        <p:spPr>
          <a:xfrm>
            <a:off x="6145464" y="263778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70" name="Rectangle 169"/>
          <p:cNvSpPr/>
          <p:nvPr/>
        </p:nvSpPr>
        <p:spPr>
          <a:xfrm>
            <a:off x="6759782" y="25889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71" name="Rectangle 170"/>
          <p:cNvSpPr/>
          <p:nvPr/>
        </p:nvSpPr>
        <p:spPr>
          <a:xfrm>
            <a:off x="6602664" y="22841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72" name="Rectangle 171"/>
          <p:cNvSpPr/>
          <p:nvPr/>
        </p:nvSpPr>
        <p:spPr>
          <a:xfrm>
            <a:off x="7490328" y="25889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73" name="Rectangle 172"/>
          <p:cNvSpPr/>
          <p:nvPr/>
        </p:nvSpPr>
        <p:spPr>
          <a:xfrm>
            <a:off x="5154864" y="26651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15" name="Rectangle 214"/>
          <p:cNvSpPr/>
          <p:nvPr/>
        </p:nvSpPr>
        <p:spPr>
          <a:xfrm>
            <a:off x="5322924" y="21225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16" name="Rectangle 215"/>
          <p:cNvSpPr/>
          <p:nvPr/>
        </p:nvSpPr>
        <p:spPr>
          <a:xfrm>
            <a:off x="7700918" y="21225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grpSp>
        <p:nvGrpSpPr>
          <p:cNvPr id="8" name="Group 226"/>
          <p:cNvGrpSpPr/>
          <p:nvPr/>
        </p:nvGrpSpPr>
        <p:grpSpPr>
          <a:xfrm>
            <a:off x="5502681" y="1981200"/>
            <a:ext cx="2345919" cy="409421"/>
            <a:chOff x="5514027" y="2267996"/>
            <a:chExt cx="2345919" cy="409421"/>
          </a:xfrm>
        </p:grpSpPr>
        <p:sp>
          <p:nvSpPr>
            <p:cNvPr id="174" name="Rectangle 173"/>
            <p:cNvSpPr/>
            <p:nvPr/>
          </p:nvSpPr>
          <p:spPr>
            <a:xfrm>
              <a:off x="5514027" y="2267996"/>
              <a:ext cx="2313428" cy="365755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700" dirty="0" smtClean="0">
                  <a:solidFill>
                    <a:schemeClr val="tx1"/>
                  </a:solidFill>
                </a:rPr>
                <a:t>P-type channel created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6063221" y="2390120"/>
              <a:ext cx="300082" cy="277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520421" y="2399932"/>
              <a:ext cx="300082" cy="277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551973" y="2394732"/>
              <a:ext cx="300082" cy="277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7559864" y="2399932"/>
              <a:ext cx="300082" cy="277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7047950" y="2399932"/>
              <a:ext cx="300082" cy="277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31475" y="1228424"/>
            <a:ext cx="1030224" cy="650263"/>
            <a:chOff x="6131475" y="1380824"/>
            <a:chExt cx="1030224" cy="650263"/>
          </a:xfrm>
        </p:grpSpPr>
        <p:sp>
          <p:nvSpPr>
            <p:cNvPr id="124" name="Rectangle 123"/>
            <p:cNvSpPr/>
            <p:nvPr/>
          </p:nvSpPr>
          <p:spPr>
            <a:xfrm>
              <a:off x="6131475" y="1697292"/>
              <a:ext cx="1030224" cy="228600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2" name="Straight Connector 131"/>
            <p:cNvCxnSpPr>
              <a:stCxn id="125" idx="2"/>
              <a:endCxn id="124" idx="0"/>
            </p:cNvCxnSpPr>
            <p:nvPr/>
          </p:nvCxnSpPr>
          <p:spPr>
            <a:xfrm>
              <a:off x="6646587" y="1380824"/>
              <a:ext cx="0" cy="316468"/>
            </a:xfrm>
            <a:prstGeom prst="line">
              <a:avLst/>
            </a:prstGeom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Rectangle 221"/>
            <p:cNvSpPr/>
            <p:nvPr/>
          </p:nvSpPr>
          <p:spPr>
            <a:xfrm>
              <a:off x="6417931" y="1600200"/>
              <a:ext cx="4400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</a:rPr>
                <a:t>—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02" name="Straight Connector 201"/>
          <p:cNvCxnSpPr/>
          <p:nvPr/>
        </p:nvCxnSpPr>
        <p:spPr>
          <a:xfrm rot="5400000" flipH="1" flipV="1">
            <a:off x="5279035" y="1788724"/>
            <a:ext cx="533400" cy="1588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 flipH="1" flipV="1">
            <a:off x="7448813" y="1788724"/>
            <a:ext cx="533400" cy="1588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10800000">
            <a:off x="5539359" y="2056218"/>
            <a:ext cx="2185416" cy="1588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flipH="1">
            <a:off x="5135731" y="3336584"/>
            <a:ext cx="132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P-Transistor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 flipH="1">
            <a:off x="852241" y="3302692"/>
            <a:ext cx="132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P-Transistor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6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0" grpId="0"/>
      <p:bldP spid="4" grpId="0"/>
      <p:bldP spid="12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22934"/>
          </a:xfrm>
        </p:spPr>
        <p:txBody>
          <a:bodyPr/>
          <a:lstStyle/>
          <a:p>
            <a:r>
              <a:rPr lang="en-US" dirty="0" smtClean="0"/>
              <a:t>CMOS Notation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5344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N-type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P-type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284163" indent="-225425" eaLnBrk="1" hangingPunct="1">
              <a:buClr>
                <a:srgbClr val="006600"/>
              </a:buClr>
              <a:buNone/>
            </a:pPr>
            <a:endParaRPr lang="en-US" sz="2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284163" indent="-225425" eaLnBrk="1" hangingPunct="1">
              <a:buClr>
                <a:srgbClr val="006600"/>
              </a:buClr>
              <a:buNone/>
            </a:pPr>
            <a:r>
              <a:rPr lang="en-US" sz="2600" dirty="0" smtClean="0">
                <a:solidFill>
                  <a:schemeClr val="tx1"/>
                </a:solidFill>
                <a:latin typeface="Verdana" pitchFamily="34" charset="0"/>
              </a:rPr>
              <a:t>Gate input controls whether current can flow between the other two terminals or not.</a:t>
            </a:r>
          </a:p>
          <a:p>
            <a:pPr marL="284163" indent="-225425" eaLnBrk="1" hangingPunct="1">
              <a:buClr>
                <a:srgbClr val="006600"/>
              </a:buClr>
              <a:buNone/>
            </a:pPr>
            <a:endParaRPr lang="en-US" sz="2600" i="1" dirty="0" smtClean="0">
              <a:solidFill>
                <a:schemeClr val="accent1"/>
              </a:solidFill>
              <a:latin typeface="Verdana" pitchFamily="34" charset="0"/>
            </a:endParaRPr>
          </a:p>
          <a:p>
            <a:pPr marL="284163" indent="-225425" eaLnBrk="1" hangingPunct="1">
              <a:buClr>
                <a:srgbClr val="006600"/>
              </a:buClr>
              <a:buNone/>
            </a:pPr>
            <a:r>
              <a:rPr lang="en-US" sz="2600" i="1" dirty="0" smtClean="0">
                <a:solidFill>
                  <a:schemeClr val="accent1"/>
                </a:solidFill>
                <a:latin typeface="Verdana" pitchFamily="34" charset="0"/>
              </a:rPr>
              <a:t>Hint: </a:t>
            </a:r>
            <a:r>
              <a:rPr lang="en-US" sz="2600" dirty="0" smtClean="0">
                <a:solidFill>
                  <a:schemeClr val="tx1"/>
                </a:solidFill>
                <a:latin typeface="Verdana" pitchFamily="34" charset="0"/>
              </a:rPr>
              <a:t>the “</a:t>
            </a:r>
            <a:r>
              <a:rPr lang="en-US" sz="2600" dirty="0" smtClean="0">
                <a:solidFill>
                  <a:schemeClr val="accent1"/>
                </a:solidFill>
                <a:latin typeface="Verdana" pitchFamily="34" charset="0"/>
              </a:rPr>
              <a:t>o</a:t>
            </a:r>
            <a:r>
              <a:rPr lang="en-US" sz="2600" dirty="0" smtClean="0">
                <a:solidFill>
                  <a:schemeClr val="tx1"/>
                </a:solidFill>
                <a:latin typeface="Verdana" pitchFamily="34" charset="0"/>
              </a:rPr>
              <a:t>” bubble of the </a:t>
            </a:r>
            <a:r>
              <a:rPr lang="en-US" sz="2600" dirty="0" smtClean="0">
                <a:solidFill>
                  <a:schemeClr val="accent1"/>
                </a:solidFill>
                <a:latin typeface="Verdana" pitchFamily="34" charset="0"/>
              </a:rPr>
              <a:t>p</a:t>
            </a:r>
            <a:r>
              <a:rPr lang="en-US" sz="2600" dirty="0" smtClean="0">
                <a:solidFill>
                  <a:schemeClr val="tx1"/>
                </a:solidFill>
                <a:latin typeface="Verdana" pitchFamily="34" charset="0"/>
              </a:rPr>
              <a:t>-type tells you that this gate wants a </a:t>
            </a:r>
            <a:r>
              <a:rPr lang="en-US" sz="2600" dirty="0" smtClean="0">
                <a:solidFill>
                  <a:schemeClr val="accent1"/>
                </a:solidFill>
                <a:latin typeface="Verdana" pitchFamily="34" charset="0"/>
              </a:rPr>
              <a:t>0</a:t>
            </a:r>
            <a:r>
              <a:rPr lang="en-US" sz="2600" dirty="0" smtClean="0">
                <a:solidFill>
                  <a:schemeClr val="tx1"/>
                </a:solidFill>
                <a:latin typeface="Verdana" pitchFamily="34" charset="0"/>
              </a:rPr>
              <a:t> to be turned on</a:t>
            </a: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C7EFB-AD26-694B-9457-89934DAB1062}" type="slidenum">
              <a:rPr lang="en-US" smtClean="0"/>
              <a:pPr>
                <a:defRPr/>
              </a:pPr>
              <a:t>69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2479675" y="1500188"/>
            <a:ext cx="720725" cy="762000"/>
            <a:chOff x="498475" y="2338388"/>
            <a:chExt cx="720725" cy="762000"/>
          </a:xfrm>
        </p:grpSpPr>
        <p:sp>
          <p:nvSpPr>
            <p:cNvPr id="11411" name="Line 6"/>
            <p:cNvSpPr>
              <a:spLocks noChangeShapeType="1"/>
            </p:cNvSpPr>
            <p:nvPr/>
          </p:nvSpPr>
          <p:spPr bwMode="auto">
            <a:xfrm>
              <a:off x="1066800" y="2566988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2" name="Line 7"/>
            <p:cNvSpPr>
              <a:spLocks noChangeShapeType="1"/>
            </p:cNvSpPr>
            <p:nvPr/>
          </p:nvSpPr>
          <p:spPr bwMode="auto">
            <a:xfrm flipH="1">
              <a:off x="838200" y="2719388"/>
              <a:ext cx="228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3" name="Freeform 8"/>
            <p:cNvSpPr>
              <a:spLocks/>
            </p:cNvSpPr>
            <p:nvPr/>
          </p:nvSpPr>
          <p:spPr bwMode="auto">
            <a:xfrm>
              <a:off x="1143000" y="2338388"/>
              <a:ext cx="76200" cy="762000"/>
            </a:xfrm>
            <a:custGeom>
              <a:avLst/>
              <a:gdLst>
                <a:gd name="T0" fmla="*/ 48 w 48"/>
                <a:gd name="T1" fmla="*/ 0 h 480"/>
                <a:gd name="T2" fmla="*/ 48 w 48"/>
                <a:gd name="T3" fmla="*/ 144 h 480"/>
                <a:gd name="T4" fmla="*/ 0 w 48"/>
                <a:gd name="T5" fmla="*/ 144 h 480"/>
                <a:gd name="T6" fmla="*/ 0 w 48"/>
                <a:gd name="T7" fmla="*/ 336 h 480"/>
                <a:gd name="T8" fmla="*/ 48 w 48"/>
                <a:gd name="T9" fmla="*/ 336 h 480"/>
                <a:gd name="T10" fmla="*/ 48 w 48"/>
                <a:gd name="T11" fmla="*/ 48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80"/>
                <a:gd name="T20" fmla="*/ 48 w 48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80">
                  <a:moveTo>
                    <a:pt x="48" y="0"/>
                  </a:moveTo>
                  <a:lnTo>
                    <a:pt x="48" y="144"/>
                  </a:lnTo>
                  <a:lnTo>
                    <a:pt x="0" y="144"/>
                  </a:lnTo>
                  <a:lnTo>
                    <a:pt x="0" y="336"/>
                  </a:lnTo>
                  <a:lnTo>
                    <a:pt x="48" y="336"/>
                  </a:lnTo>
                  <a:lnTo>
                    <a:pt x="48" y="48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5" name="Text Box 10"/>
            <p:cNvSpPr txBox="1">
              <a:spLocks noChangeArrowheads="1"/>
            </p:cNvSpPr>
            <p:nvPr/>
          </p:nvSpPr>
          <p:spPr bwMode="auto">
            <a:xfrm>
              <a:off x="498475" y="2719388"/>
              <a:ext cx="506413" cy="3206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>
                  <a:solidFill>
                    <a:schemeClr val="tx1"/>
                  </a:solidFill>
                  <a:latin typeface="Verdana" pitchFamily="34" charset="0"/>
                </a:rPr>
                <a:t>gate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2743200" y="3067050"/>
            <a:ext cx="457200" cy="762000"/>
            <a:chOff x="1905000" y="2338388"/>
            <a:chExt cx="457200" cy="762000"/>
          </a:xfrm>
        </p:grpSpPr>
        <p:sp>
          <p:nvSpPr>
            <p:cNvPr id="11416" name="Line 11"/>
            <p:cNvSpPr>
              <a:spLocks noChangeShapeType="1"/>
            </p:cNvSpPr>
            <p:nvPr/>
          </p:nvSpPr>
          <p:spPr bwMode="auto">
            <a:xfrm>
              <a:off x="2209800" y="2566988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7" name="Line 12"/>
            <p:cNvSpPr>
              <a:spLocks noChangeShapeType="1"/>
            </p:cNvSpPr>
            <p:nvPr/>
          </p:nvSpPr>
          <p:spPr bwMode="auto">
            <a:xfrm flipH="1">
              <a:off x="1905000" y="2719388"/>
              <a:ext cx="228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8" name="Freeform 13"/>
            <p:cNvSpPr>
              <a:spLocks/>
            </p:cNvSpPr>
            <p:nvPr/>
          </p:nvSpPr>
          <p:spPr bwMode="auto">
            <a:xfrm>
              <a:off x="2286000" y="2338388"/>
              <a:ext cx="76200" cy="762000"/>
            </a:xfrm>
            <a:custGeom>
              <a:avLst/>
              <a:gdLst>
                <a:gd name="T0" fmla="*/ 48 w 48"/>
                <a:gd name="T1" fmla="*/ 0 h 480"/>
                <a:gd name="T2" fmla="*/ 48 w 48"/>
                <a:gd name="T3" fmla="*/ 144 h 480"/>
                <a:gd name="T4" fmla="*/ 0 w 48"/>
                <a:gd name="T5" fmla="*/ 144 h 480"/>
                <a:gd name="T6" fmla="*/ 0 w 48"/>
                <a:gd name="T7" fmla="*/ 336 h 480"/>
                <a:gd name="T8" fmla="*/ 48 w 48"/>
                <a:gd name="T9" fmla="*/ 336 h 480"/>
                <a:gd name="T10" fmla="*/ 48 w 48"/>
                <a:gd name="T11" fmla="*/ 48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80"/>
                <a:gd name="T20" fmla="*/ 48 w 48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80">
                  <a:moveTo>
                    <a:pt x="48" y="0"/>
                  </a:moveTo>
                  <a:lnTo>
                    <a:pt x="48" y="144"/>
                  </a:lnTo>
                  <a:lnTo>
                    <a:pt x="0" y="144"/>
                  </a:lnTo>
                  <a:lnTo>
                    <a:pt x="0" y="336"/>
                  </a:lnTo>
                  <a:lnTo>
                    <a:pt x="48" y="336"/>
                  </a:lnTo>
                  <a:lnTo>
                    <a:pt x="48" y="48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0" name="Oval 15"/>
            <p:cNvSpPr>
              <a:spLocks noChangeArrowheads="1"/>
            </p:cNvSpPr>
            <p:nvPr/>
          </p:nvSpPr>
          <p:spPr bwMode="auto">
            <a:xfrm>
              <a:off x="2092325" y="2663826"/>
              <a:ext cx="104775" cy="1047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038602" y="1219200"/>
            <a:ext cx="1195390" cy="990600"/>
            <a:chOff x="1728" y="1200"/>
            <a:chExt cx="753" cy="624"/>
          </a:xfrm>
        </p:grpSpPr>
        <p:sp>
          <p:nvSpPr>
            <p:cNvPr id="11403" name="Line 17"/>
            <p:cNvSpPr>
              <a:spLocks noChangeShapeType="1"/>
            </p:cNvSpPr>
            <p:nvPr/>
          </p:nvSpPr>
          <p:spPr bwMode="auto">
            <a:xfrm>
              <a:off x="2352" y="14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4" name="Line 18"/>
            <p:cNvSpPr>
              <a:spLocks noChangeShapeType="1"/>
            </p:cNvSpPr>
            <p:nvPr/>
          </p:nvSpPr>
          <p:spPr bwMode="auto">
            <a:xfrm flipH="1">
              <a:off x="2208" y="1584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5" name="Text Box 19"/>
            <p:cNvSpPr txBox="1">
              <a:spLocks noChangeArrowheads="1"/>
            </p:cNvSpPr>
            <p:nvPr/>
          </p:nvSpPr>
          <p:spPr bwMode="auto">
            <a:xfrm>
              <a:off x="1728" y="1200"/>
              <a:ext cx="707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 smtClean="0">
                  <a:solidFill>
                    <a:schemeClr val="tx1"/>
                  </a:solidFill>
                  <a:latin typeface="Verdana" pitchFamily="34" charset="0"/>
                </a:rPr>
                <a:t>Off/Open </a:t>
              </a:r>
              <a:endParaRPr lang="en-US" sz="1800" i="1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406" name="Line 20"/>
            <p:cNvSpPr>
              <a:spLocks noChangeShapeType="1"/>
            </p:cNvSpPr>
            <p:nvPr/>
          </p:nvSpPr>
          <p:spPr bwMode="auto">
            <a:xfrm>
              <a:off x="2448" y="134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7" name="Line 21"/>
            <p:cNvSpPr>
              <a:spLocks noChangeShapeType="1"/>
            </p:cNvSpPr>
            <p:nvPr/>
          </p:nvSpPr>
          <p:spPr bwMode="auto">
            <a:xfrm>
              <a:off x="2448" y="168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8" name="Text Box 22"/>
            <p:cNvSpPr txBox="1">
              <a:spLocks noChangeArrowheads="1"/>
            </p:cNvSpPr>
            <p:nvPr/>
          </p:nvSpPr>
          <p:spPr bwMode="auto">
            <a:xfrm>
              <a:off x="2089" y="1488"/>
              <a:ext cx="126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  <a:latin typeface="Verdana" pitchFamily="34" charset="0"/>
                </a:rPr>
                <a:t>0</a:t>
              </a:r>
              <a:endParaRPr lang="en-US" sz="1800" i="1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409" name="Oval 23"/>
            <p:cNvSpPr>
              <a:spLocks noChangeArrowheads="1"/>
            </p:cNvSpPr>
            <p:nvPr/>
          </p:nvSpPr>
          <p:spPr bwMode="auto">
            <a:xfrm>
              <a:off x="2412" y="1455"/>
              <a:ext cx="66" cy="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0" name="Oval 24"/>
            <p:cNvSpPr>
              <a:spLocks noChangeArrowheads="1"/>
            </p:cNvSpPr>
            <p:nvPr/>
          </p:nvSpPr>
          <p:spPr bwMode="auto">
            <a:xfrm>
              <a:off x="2418" y="1645"/>
              <a:ext cx="63" cy="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019808" y="1143000"/>
            <a:ext cx="1408116" cy="1104900"/>
            <a:chOff x="2577" y="1152"/>
            <a:chExt cx="887" cy="696"/>
          </a:xfrm>
        </p:grpSpPr>
        <p:sp>
          <p:nvSpPr>
            <p:cNvPr id="11396" name="Text Box 26"/>
            <p:cNvSpPr txBox="1">
              <a:spLocks noChangeArrowheads="1"/>
            </p:cNvSpPr>
            <p:nvPr/>
          </p:nvSpPr>
          <p:spPr bwMode="auto">
            <a:xfrm>
              <a:off x="2577" y="1152"/>
              <a:ext cx="796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 smtClean="0">
                  <a:solidFill>
                    <a:schemeClr val="tx1"/>
                  </a:solidFill>
                  <a:latin typeface="Verdana" pitchFamily="34" charset="0"/>
                </a:rPr>
                <a:t>On/Closed</a:t>
              </a:r>
              <a:endParaRPr lang="en-US" sz="1800" i="1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397" name="Line 27"/>
            <p:cNvSpPr>
              <a:spLocks noChangeShapeType="1"/>
            </p:cNvSpPr>
            <p:nvPr/>
          </p:nvSpPr>
          <p:spPr bwMode="auto">
            <a:xfrm>
              <a:off x="3431" y="132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" name="Line 28"/>
            <p:cNvSpPr>
              <a:spLocks noChangeShapeType="1"/>
            </p:cNvSpPr>
            <p:nvPr/>
          </p:nvSpPr>
          <p:spPr bwMode="auto">
            <a:xfrm>
              <a:off x="3431" y="170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" name="Text Box 29"/>
            <p:cNvSpPr txBox="1">
              <a:spLocks noChangeArrowheads="1"/>
            </p:cNvSpPr>
            <p:nvPr/>
          </p:nvSpPr>
          <p:spPr bwMode="auto">
            <a:xfrm>
              <a:off x="3170" y="1512"/>
              <a:ext cx="126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  <a:latin typeface="Verdana" pitchFamily="34" charset="0"/>
                </a:rPr>
                <a:t>1</a:t>
              </a:r>
              <a:endParaRPr lang="en-US" sz="1800" i="1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400" name="Oval 30"/>
            <p:cNvSpPr>
              <a:spLocks noChangeArrowheads="1"/>
            </p:cNvSpPr>
            <p:nvPr/>
          </p:nvSpPr>
          <p:spPr bwMode="auto">
            <a:xfrm>
              <a:off x="3395" y="1431"/>
              <a:ext cx="66" cy="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1" name="Oval 31"/>
            <p:cNvSpPr>
              <a:spLocks noChangeArrowheads="1"/>
            </p:cNvSpPr>
            <p:nvPr/>
          </p:nvSpPr>
          <p:spPr bwMode="auto">
            <a:xfrm>
              <a:off x="3401" y="1669"/>
              <a:ext cx="63" cy="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2" name="Freeform 32"/>
            <p:cNvSpPr>
              <a:spLocks/>
            </p:cNvSpPr>
            <p:nvPr/>
          </p:nvSpPr>
          <p:spPr bwMode="auto">
            <a:xfrm rot="16200000" flipH="1">
              <a:off x="3307" y="1548"/>
              <a:ext cx="170" cy="70"/>
            </a:xfrm>
            <a:custGeom>
              <a:avLst/>
              <a:gdLst>
                <a:gd name="T0" fmla="*/ 0 w 384"/>
                <a:gd name="T1" fmla="*/ 96 h 96"/>
                <a:gd name="T2" fmla="*/ 48 w 384"/>
                <a:gd name="T3" fmla="*/ 96 h 96"/>
                <a:gd name="T4" fmla="*/ 96 w 384"/>
                <a:gd name="T5" fmla="*/ 0 h 96"/>
                <a:gd name="T6" fmla="*/ 144 w 384"/>
                <a:gd name="T7" fmla="*/ 96 h 96"/>
                <a:gd name="T8" fmla="*/ 192 w 384"/>
                <a:gd name="T9" fmla="*/ 0 h 96"/>
                <a:gd name="T10" fmla="*/ 240 w 384"/>
                <a:gd name="T11" fmla="*/ 96 h 96"/>
                <a:gd name="T12" fmla="*/ 288 w 384"/>
                <a:gd name="T13" fmla="*/ 0 h 96"/>
                <a:gd name="T14" fmla="*/ 336 w 384"/>
                <a:gd name="T15" fmla="*/ 96 h 96"/>
                <a:gd name="T16" fmla="*/ 384 w 384"/>
                <a:gd name="T17" fmla="*/ 96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4"/>
                <a:gd name="T28" fmla="*/ 0 h 96"/>
                <a:gd name="T29" fmla="*/ 384 w 384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4" h="96">
                  <a:moveTo>
                    <a:pt x="0" y="96"/>
                  </a:moveTo>
                  <a:lnTo>
                    <a:pt x="48" y="96"/>
                  </a:lnTo>
                  <a:lnTo>
                    <a:pt x="96" y="0"/>
                  </a:lnTo>
                  <a:lnTo>
                    <a:pt x="144" y="96"/>
                  </a:lnTo>
                  <a:lnTo>
                    <a:pt x="192" y="0"/>
                  </a:lnTo>
                  <a:lnTo>
                    <a:pt x="240" y="96"/>
                  </a:lnTo>
                  <a:lnTo>
                    <a:pt x="288" y="0"/>
                  </a:lnTo>
                  <a:lnTo>
                    <a:pt x="336" y="96"/>
                  </a:lnTo>
                  <a:lnTo>
                    <a:pt x="384" y="9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038605" y="2914650"/>
            <a:ext cx="1195389" cy="990600"/>
            <a:chOff x="3696" y="1200"/>
            <a:chExt cx="753" cy="624"/>
          </a:xfrm>
        </p:grpSpPr>
        <p:sp>
          <p:nvSpPr>
            <p:cNvPr id="11388" name="Line 34"/>
            <p:cNvSpPr>
              <a:spLocks noChangeShapeType="1"/>
            </p:cNvSpPr>
            <p:nvPr/>
          </p:nvSpPr>
          <p:spPr bwMode="auto">
            <a:xfrm>
              <a:off x="4320" y="14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0" name="Text Box 36"/>
            <p:cNvSpPr txBox="1">
              <a:spLocks noChangeArrowheads="1"/>
            </p:cNvSpPr>
            <p:nvPr/>
          </p:nvSpPr>
          <p:spPr bwMode="auto">
            <a:xfrm>
              <a:off x="3696" y="1200"/>
              <a:ext cx="707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 smtClean="0">
                  <a:solidFill>
                    <a:schemeClr val="tx1"/>
                  </a:solidFill>
                  <a:latin typeface="Verdana" pitchFamily="34" charset="0"/>
                </a:rPr>
                <a:t>Off/Open </a:t>
              </a:r>
              <a:endParaRPr lang="en-US" i="1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391" name="Line 37"/>
            <p:cNvSpPr>
              <a:spLocks noChangeShapeType="1"/>
            </p:cNvSpPr>
            <p:nvPr/>
          </p:nvSpPr>
          <p:spPr bwMode="auto">
            <a:xfrm>
              <a:off x="4416" y="134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2" name="Line 38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3" name="Text Box 39"/>
            <p:cNvSpPr txBox="1">
              <a:spLocks noChangeArrowheads="1"/>
            </p:cNvSpPr>
            <p:nvPr/>
          </p:nvSpPr>
          <p:spPr bwMode="auto">
            <a:xfrm>
              <a:off x="4023" y="1509"/>
              <a:ext cx="126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>
                  <a:solidFill>
                    <a:schemeClr val="tx1"/>
                  </a:solidFill>
                  <a:latin typeface="Verdana" pitchFamily="34" charset="0"/>
                </a:rPr>
                <a:t>1</a:t>
              </a:r>
              <a:endParaRPr lang="en-US" sz="1800" i="1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394" name="Oval 40"/>
            <p:cNvSpPr>
              <a:spLocks noChangeArrowheads="1"/>
            </p:cNvSpPr>
            <p:nvPr/>
          </p:nvSpPr>
          <p:spPr bwMode="auto">
            <a:xfrm>
              <a:off x="4380" y="1455"/>
              <a:ext cx="66" cy="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5" name="Oval 41"/>
            <p:cNvSpPr>
              <a:spLocks noChangeArrowheads="1"/>
            </p:cNvSpPr>
            <p:nvPr/>
          </p:nvSpPr>
          <p:spPr bwMode="auto">
            <a:xfrm>
              <a:off x="4386" y="1645"/>
              <a:ext cx="63" cy="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6019799" y="2895600"/>
            <a:ext cx="1447801" cy="1009650"/>
            <a:chOff x="4545" y="1188"/>
            <a:chExt cx="912" cy="636"/>
          </a:xfrm>
        </p:grpSpPr>
        <p:sp>
          <p:nvSpPr>
            <p:cNvPr id="11381" name="Text Box 43"/>
            <p:cNvSpPr txBox="1">
              <a:spLocks noChangeArrowheads="1"/>
            </p:cNvSpPr>
            <p:nvPr/>
          </p:nvSpPr>
          <p:spPr bwMode="auto">
            <a:xfrm>
              <a:off x="4545" y="1188"/>
              <a:ext cx="796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 smtClean="0">
                  <a:solidFill>
                    <a:schemeClr val="tx1"/>
                  </a:solidFill>
                  <a:latin typeface="Verdana" pitchFamily="34" charset="0"/>
                </a:rPr>
                <a:t>On/Closed</a:t>
              </a:r>
              <a:endParaRPr lang="en-US" i="1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382" name="Line 44"/>
            <p:cNvSpPr>
              <a:spLocks noChangeShapeType="1"/>
            </p:cNvSpPr>
            <p:nvPr/>
          </p:nvSpPr>
          <p:spPr bwMode="auto">
            <a:xfrm>
              <a:off x="5424" y="129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3" name="Line 45"/>
            <p:cNvSpPr>
              <a:spLocks noChangeShapeType="1"/>
            </p:cNvSpPr>
            <p:nvPr/>
          </p:nvSpPr>
          <p:spPr bwMode="auto">
            <a:xfrm>
              <a:off x="5424" y="168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4" name="Text Box 46"/>
            <p:cNvSpPr txBox="1">
              <a:spLocks noChangeArrowheads="1"/>
            </p:cNvSpPr>
            <p:nvPr/>
          </p:nvSpPr>
          <p:spPr bwMode="auto">
            <a:xfrm>
              <a:off x="5149" y="1476"/>
              <a:ext cx="126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>
                  <a:solidFill>
                    <a:schemeClr val="tx1"/>
                  </a:solidFill>
                  <a:latin typeface="Verdana" pitchFamily="34" charset="0"/>
                </a:rPr>
                <a:t>0</a:t>
              </a:r>
              <a:endParaRPr lang="en-US" sz="1800" i="1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385" name="Oval 47"/>
            <p:cNvSpPr>
              <a:spLocks noChangeArrowheads="1"/>
            </p:cNvSpPr>
            <p:nvPr/>
          </p:nvSpPr>
          <p:spPr bwMode="auto">
            <a:xfrm>
              <a:off x="5388" y="1407"/>
              <a:ext cx="66" cy="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6" name="Oval 48"/>
            <p:cNvSpPr>
              <a:spLocks noChangeArrowheads="1"/>
            </p:cNvSpPr>
            <p:nvPr/>
          </p:nvSpPr>
          <p:spPr bwMode="auto">
            <a:xfrm>
              <a:off x="5394" y="1645"/>
              <a:ext cx="63" cy="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7" name="Freeform 49"/>
            <p:cNvSpPr>
              <a:spLocks/>
            </p:cNvSpPr>
            <p:nvPr/>
          </p:nvSpPr>
          <p:spPr bwMode="auto">
            <a:xfrm rot="16200000" flipH="1">
              <a:off x="5300" y="1524"/>
              <a:ext cx="170" cy="70"/>
            </a:xfrm>
            <a:custGeom>
              <a:avLst/>
              <a:gdLst>
                <a:gd name="T0" fmla="*/ 0 w 384"/>
                <a:gd name="T1" fmla="*/ 96 h 96"/>
                <a:gd name="T2" fmla="*/ 48 w 384"/>
                <a:gd name="T3" fmla="*/ 96 h 96"/>
                <a:gd name="T4" fmla="*/ 96 w 384"/>
                <a:gd name="T5" fmla="*/ 0 h 96"/>
                <a:gd name="T6" fmla="*/ 144 w 384"/>
                <a:gd name="T7" fmla="*/ 96 h 96"/>
                <a:gd name="T8" fmla="*/ 192 w 384"/>
                <a:gd name="T9" fmla="*/ 0 h 96"/>
                <a:gd name="T10" fmla="*/ 240 w 384"/>
                <a:gd name="T11" fmla="*/ 96 h 96"/>
                <a:gd name="T12" fmla="*/ 288 w 384"/>
                <a:gd name="T13" fmla="*/ 0 h 96"/>
                <a:gd name="T14" fmla="*/ 336 w 384"/>
                <a:gd name="T15" fmla="*/ 96 h 96"/>
                <a:gd name="T16" fmla="*/ 384 w 384"/>
                <a:gd name="T17" fmla="*/ 96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4"/>
                <a:gd name="T28" fmla="*/ 0 h 96"/>
                <a:gd name="T29" fmla="*/ 384 w 384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4" h="96">
                  <a:moveTo>
                    <a:pt x="0" y="96"/>
                  </a:moveTo>
                  <a:lnTo>
                    <a:pt x="48" y="96"/>
                  </a:lnTo>
                  <a:lnTo>
                    <a:pt x="96" y="0"/>
                  </a:lnTo>
                  <a:lnTo>
                    <a:pt x="144" y="96"/>
                  </a:lnTo>
                  <a:lnTo>
                    <a:pt x="192" y="0"/>
                  </a:lnTo>
                  <a:lnTo>
                    <a:pt x="240" y="96"/>
                  </a:lnTo>
                  <a:lnTo>
                    <a:pt x="288" y="0"/>
                  </a:lnTo>
                  <a:lnTo>
                    <a:pt x="336" y="96"/>
                  </a:lnTo>
                  <a:lnTo>
                    <a:pt x="384" y="9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9" name="Text Box 10"/>
          <p:cNvSpPr txBox="1">
            <a:spLocks noChangeArrowheads="1"/>
          </p:cNvSpPr>
          <p:nvPr/>
        </p:nvSpPr>
        <p:spPr bwMode="auto">
          <a:xfrm>
            <a:off x="2438400" y="3524250"/>
            <a:ext cx="506413" cy="32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457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chemeClr val="tx1"/>
                </a:solidFill>
                <a:latin typeface="Verdana" pitchFamily="34" charset="0"/>
              </a:rPr>
              <a:t>gate</a:t>
            </a:r>
          </a:p>
        </p:txBody>
      </p:sp>
      <p:sp>
        <p:nvSpPr>
          <p:cNvPr id="160" name="Line 12"/>
          <p:cNvSpPr>
            <a:spLocks noChangeShapeType="1"/>
          </p:cNvSpPr>
          <p:nvPr/>
        </p:nvSpPr>
        <p:spPr bwMode="auto">
          <a:xfrm flipH="1">
            <a:off x="4724400" y="3525321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Oval 15"/>
          <p:cNvSpPr>
            <a:spLocks noChangeArrowheads="1"/>
          </p:cNvSpPr>
          <p:nvPr/>
        </p:nvSpPr>
        <p:spPr bwMode="auto">
          <a:xfrm>
            <a:off x="4913279" y="3469759"/>
            <a:ext cx="104775" cy="104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 build="p"/>
      <p:bldP spid="159" grpId="0"/>
      <p:bldP spid="160" grpId="0" animBg="1"/>
      <p:bldP spid="1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3667125"/>
            <a:ext cx="409575" cy="75247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 anchor="ctr" anchorCtr="0">
            <a:norm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/>
              <a:t>A switch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0" y="838200"/>
            <a:ext cx="4184009" cy="1295400"/>
          </a:xfrm>
          <a:ln/>
        </p:spPr>
        <p:txBody>
          <a:bodyPr/>
          <a:lstStyle/>
          <a:p>
            <a:pPr marL="341277" indent="-341277">
              <a:buClr>
                <a:schemeClr val="tx1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dirty="0"/>
              <a:t>Acts as a </a:t>
            </a:r>
            <a:r>
              <a:rPr lang="en-US" i="1" dirty="0"/>
              <a:t>conductor</a:t>
            </a:r>
            <a:r>
              <a:rPr lang="en-US" dirty="0"/>
              <a:t> or </a:t>
            </a:r>
            <a:r>
              <a:rPr lang="en-US" i="1" dirty="0" smtClean="0"/>
              <a:t>insulator</a:t>
            </a:r>
            <a:endParaRPr lang="en-US" dirty="0"/>
          </a:p>
        </p:txBody>
      </p:sp>
      <p:sp>
        <p:nvSpPr>
          <p:cNvPr id="5130" name="AutoShap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4419600"/>
            <a:ext cx="228600" cy="228600"/>
          </a:xfrm>
          <a:prstGeom prst="downArrow">
            <a:avLst>
              <a:gd name="adj1" fmla="val 36481"/>
              <a:gd name="adj2" fmla="val 30505"/>
            </a:avLst>
          </a:prstGeom>
          <a:solidFill>
            <a:schemeClr val="accent5">
              <a:lumMod val="60000"/>
              <a:lumOff val="40000"/>
            </a:schemeClr>
          </a:solidFill>
          <a:ln w="1836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4637687" y="2133600"/>
            <a:ext cx="4184009" cy="1244601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277" marR="0" lvl="0" indent="-341277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Can be used to build amazing things…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http://static.politifact.com.s3.amazonaws.com/photos%2FLight_switch_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9" y="762000"/>
            <a:ext cx="2857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1295400" y="4849813"/>
            <a:ext cx="381000" cy="3810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2819400" y="5038725"/>
            <a:ext cx="762000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Oval 26"/>
          <p:cNvSpPr>
            <a:spLocks noChangeArrowheads="1"/>
          </p:cNvSpPr>
          <p:nvPr/>
        </p:nvSpPr>
        <p:spPr bwMode="auto">
          <a:xfrm>
            <a:off x="2438400" y="4849813"/>
            <a:ext cx="381000" cy="3810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 flipV="1">
            <a:off x="1685925" y="4419600"/>
            <a:ext cx="914400" cy="60960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1694591" y="5040313"/>
            <a:ext cx="752475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V="1">
            <a:off x="1676400" y="5038725"/>
            <a:ext cx="752475" cy="0"/>
          </a:xfrm>
          <a:prstGeom prst="line">
            <a:avLst/>
          </a:prstGeom>
          <a:solidFill>
            <a:schemeClr val="bg1"/>
          </a:solidFill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42471" y="6172200"/>
            <a:ext cx="381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Bombe used to break the German </a:t>
            </a:r>
          </a:p>
          <a:p>
            <a:r>
              <a:rPr lang="en-US" dirty="0" smtClean="0"/>
              <a:t>Enigma machine during World War II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505200" y="3521076"/>
            <a:ext cx="1600200" cy="1127124"/>
            <a:chOff x="3505200" y="3521076"/>
            <a:chExt cx="1600200" cy="112712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43" y="4043362"/>
            <a:ext cx="3714371" cy="19951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  <p:pic>
        <p:nvPicPr>
          <p:cNvPr id="23" name="Picture 2" descr="C:\Users\hweather\AppData\Local\Microsoft\Windows\Temporary Internet Files\Content.IE5\568C2J3L\IMG_20111004_15523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18" y="335280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739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31" grpId="0" animBg="1"/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Which </a:t>
            </a:r>
            <a:r>
              <a:rPr lang="en-US" dirty="0"/>
              <a:t>of the following statements </a:t>
            </a:r>
            <a:r>
              <a:rPr lang="en-US" dirty="0" smtClean="0"/>
              <a:t>is </a:t>
            </a:r>
            <a:r>
              <a:rPr lang="en-US" b="1" dirty="0" smtClean="0"/>
              <a:t>false</a:t>
            </a:r>
            <a:r>
              <a:rPr lang="en-US" dirty="0" smtClean="0"/>
              <a:t>? </a:t>
            </a:r>
          </a:p>
          <a:p>
            <a:endParaRPr lang="en-US" dirty="0" smtClean="0"/>
          </a:p>
          <a:p>
            <a:pPr marL="514350" indent="-514350">
              <a:buAutoNum type="alphaUcParenBoth"/>
            </a:pPr>
            <a:r>
              <a:rPr lang="en-US" dirty="0" smtClean="0"/>
              <a:t> P- </a:t>
            </a:r>
            <a:r>
              <a:rPr lang="en-US" dirty="0"/>
              <a:t>and N-type transistors are both used in CMOS </a:t>
            </a:r>
            <a:r>
              <a:rPr lang="en-US" dirty="0" smtClean="0"/>
              <a:t>designs.</a:t>
            </a:r>
          </a:p>
          <a:p>
            <a:pPr marL="514350" indent="-514350">
              <a:buAutoNum type="alphaUcParenBoth"/>
            </a:pPr>
            <a:r>
              <a:rPr lang="en-US" dirty="0" smtClean="0"/>
              <a:t> As </a:t>
            </a:r>
            <a:r>
              <a:rPr lang="en-US" dirty="0"/>
              <a:t>transistors get smaller, the frequency of your processor will keep getting faster</a:t>
            </a:r>
            <a:r>
              <a:rPr lang="en-US" dirty="0" smtClean="0"/>
              <a:t>.</a:t>
            </a:r>
          </a:p>
          <a:p>
            <a:pPr marL="514350" indent="-514350">
              <a:buAutoNum type="alphaUcParenBoth"/>
            </a:pPr>
            <a:r>
              <a:rPr lang="en-US" dirty="0" smtClean="0"/>
              <a:t> As </a:t>
            </a:r>
            <a:r>
              <a:rPr lang="en-US" dirty="0"/>
              <a:t>transistors get smaller, you can fit more and more of them on a single chip</a:t>
            </a:r>
            <a:r>
              <a:rPr lang="en-US" dirty="0" smtClean="0"/>
              <a:t>.</a:t>
            </a:r>
          </a:p>
          <a:p>
            <a:pPr marL="514350" indent="-514350">
              <a:buAutoNum type="alphaUcParenBoth"/>
            </a:pPr>
            <a:r>
              <a:rPr lang="en-US" dirty="0"/>
              <a:t> </a:t>
            </a:r>
            <a:r>
              <a:rPr lang="en-US" dirty="0" smtClean="0"/>
              <a:t>Pure </a:t>
            </a:r>
            <a:r>
              <a:rPr lang="en-US" dirty="0"/>
              <a:t>silicon is a </a:t>
            </a:r>
            <a:r>
              <a:rPr lang="en-US" dirty="0" smtClean="0"/>
              <a:t>semi conductor.</a:t>
            </a:r>
          </a:p>
          <a:p>
            <a:pPr marL="514350" indent="-514350">
              <a:buAutoNum type="alphaUcParenBoth"/>
            </a:pPr>
            <a:r>
              <a:rPr lang="en-US" dirty="0"/>
              <a:t> </a:t>
            </a:r>
            <a:r>
              <a:rPr lang="en-US" dirty="0" smtClean="0"/>
              <a:t>Experts believe that Moore’s Law </a:t>
            </a:r>
            <a:r>
              <a:rPr lang="en-US" dirty="0"/>
              <a:t>will soon end.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70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152400"/>
            <a:ext cx="8915400" cy="65690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5029200" y="57152"/>
            <a:ext cx="4038600" cy="781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00"/>
                </a:solidFill>
              </a:rPr>
              <a:t>iClicker</a:t>
            </a:r>
            <a:r>
              <a:rPr lang="en-US" dirty="0" smtClean="0">
                <a:solidFill>
                  <a:srgbClr val="FF0000"/>
                </a:solidFill>
              </a:rPr>
              <a:t> Question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2934"/>
          </a:xfrm>
        </p:spPr>
        <p:txBody>
          <a:bodyPr/>
          <a:lstStyle/>
          <a:p>
            <a:r>
              <a:rPr lang="en-US" dirty="0" smtClean="0"/>
              <a:t>2-Transistor Combination: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2062062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Logic gates are constructed by combining transistors in complementary arrangements</a:t>
            </a:r>
            <a:endParaRPr lang="en-US" sz="3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Combine </a:t>
            </a:r>
            <a:r>
              <a:rPr lang="en-US" sz="3000" dirty="0" err="1" smtClean="0">
                <a:latin typeface="Calibri" charset="0"/>
                <a:ea typeface="Calibri" charset="0"/>
                <a:cs typeface="Calibri" charset="0"/>
              </a:rPr>
              <a:t>p&amp;n</a:t>
            </a:r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 transistors to make a NOT gate:</a:t>
            </a:r>
          </a:p>
        </p:txBody>
      </p:sp>
      <p:sp>
        <p:nvSpPr>
          <p:cNvPr id="108" name="Slide Number Placeholder 1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C7EFB-AD26-694B-9457-89934DAB1062}" type="slidenum">
              <a:rPr lang="en-US" smtClean="0"/>
              <a:pPr>
                <a:defRPr/>
              </a:pPr>
              <a:t>71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686235" y="3440668"/>
            <a:ext cx="944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  <a:latin typeface="Verdana" charset="0"/>
              </a:rPr>
              <a:t>p-gate</a:t>
            </a:r>
          </a:p>
          <a:p>
            <a:r>
              <a:rPr lang="en-US" i="1" dirty="0" smtClean="0">
                <a:solidFill>
                  <a:schemeClr val="accent2"/>
                </a:solidFill>
                <a:latin typeface="Verdana" charset="0"/>
              </a:rPr>
              <a:t>closes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712588" y="4623137"/>
            <a:ext cx="1451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Verdana" charset="0"/>
              </a:rPr>
              <a:t>n-gate </a:t>
            </a:r>
          </a:p>
          <a:p>
            <a:r>
              <a:rPr lang="en-US" i="1" dirty="0" smtClean="0">
                <a:latin typeface="Verdana" charset="0"/>
              </a:rPr>
              <a:t>stays open</a:t>
            </a:r>
            <a:endParaRPr lang="en-US" dirty="0"/>
          </a:p>
        </p:txBody>
      </p:sp>
      <p:sp>
        <p:nvSpPr>
          <p:cNvPr id="269" name="Rectangle 268"/>
          <p:cNvSpPr>
            <a:spLocks noChangeAspect="1"/>
          </p:cNvSpPr>
          <p:nvPr/>
        </p:nvSpPr>
        <p:spPr>
          <a:xfrm>
            <a:off x="7704158" y="3516868"/>
            <a:ext cx="1451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Verdana" charset="0"/>
              </a:rPr>
              <a:t>p-gate</a:t>
            </a:r>
          </a:p>
          <a:p>
            <a:r>
              <a:rPr lang="en-US" i="1" dirty="0" smtClean="0">
                <a:latin typeface="Verdana" charset="0"/>
              </a:rPr>
              <a:t>stays open</a:t>
            </a:r>
            <a:endParaRPr lang="en-US" dirty="0" smtClean="0"/>
          </a:p>
        </p:txBody>
      </p:sp>
      <p:sp>
        <p:nvSpPr>
          <p:cNvPr id="270" name="Rectangle 269"/>
          <p:cNvSpPr/>
          <p:nvPr/>
        </p:nvSpPr>
        <p:spPr>
          <a:xfrm>
            <a:off x="7751751" y="4507468"/>
            <a:ext cx="1027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accent5"/>
                </a:solidFill>
                <a:latin typeface="Verdana" charset="0"/>
              </a:rPr>
              <a:t>n-gate </a:t>
            </a:r>
          </a:p>
          <a:p>
            <a:r>
              <a:rPr lang="en-US" i="1" dirty="0" smtClean="0">
                <a:solidFill>
                  <a:schemeClr val="accent5"/>
                </a:solidFill>
                <a:latin typeface="Verdana" charset="0"/>
              </a:rPr>
              <a:t>closes</a:t>
            </a:r>
            <a:endParaRPr lang="en-US" dirty="0" smtClean="0">
              <a:solidFill>
                <a:schemeClr val="accent5"/>
              </a:solidFill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343768" y="2514668"/>
            <a:ext cx="2770169" cy="3505132"/>
            <a:chOff x="343768" y="2045800"/>
            <a:chExt cx="2770169" cy="3505132"/>
          </a:xfrm>
        </p:grpSpPr>
        <p:grpSp>
          <p:nvGrpSpPr>
            <p:cNvPr id="23" name="Group 276"/>
            <p:cNvGrpSpPr/>
            <p:nvPr/>
          </p:nvGrpSpPr>
          <p:grpSpPr>
            <a:xfrm>
              <a:off x="343768" y="2045800"/>
              <a:ext cx="2770169" cy="3505132"/>
              <a:chOff x="343768" y="2198200"/>
              <a:chExt cx="2770169" cy="3505132"/>
            </a:xfrm>
          </p:grpSpPr>
          <p:grpSp>
            <p:nvGrpSpPr>
              <p:cNvPr id="24" name="Group 125"/>
              <p:cNvGrpSpPr/>
              <p:nvPr/>
            </p:nvGrpSpPr>
            <p:grpSpPr>
              <a:xfrm>
                <a:off x="343768" y="2198200"/>
                <a:ext cx="2770169" cy="3505132"/>
                <a:chOff x="496168" y="2198200"/>
                <a:chExt cx="2770169" cy="3505132"/>
              </a:xfrm>
            </p:grpSpPr>
            <p:grpSp>
              <p:nvGrpSpPr>
                <p:cNvPr id="25" name="Group 117"/>
                <p:cNvGrpSpPr/>
                <p:nvPr/>
              </p:nvGrpSpPr>
              <p:grpSpPr>
                <a:xfrm>
                  <a:off x="609951" y="2198200"/>
                  <a:ext cx="2656386" cy="3505132"/>
                  <a:chOff x="609951" y="2198200"/>
                  <a:chExt cx="2656386" cy="3505132"/>
                </a:xfrm>
              </p:grpSpPr>
              <p:grpSp>
                <p:nvGrpSpPr>
                  <p:cNvPr id="26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609951" y="2198200"/>
                    <a:ext cx="2656386" cy="2898274"/>
                    <a:chOff x="196" y="2601"/>
                    <a:chExt cx="1219" cy="1330"/>
                  </a:xfrm>
                </p:grpSpPr>
                <p:grpSp>
                  <p:nvGrpSpPr>
                    <p:cNvPr id="27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8" y="3451"/>
                      <a:ext cx="240" cy="480"/>
                      <a:chOff x="624" y="3600"/>
                      <a:chExt cx="240" cy="480"/>
                    </a:xfrm>
                  </p:grpSpPr>
                  <p:sp>
                    <p:nvSpPr>
                      <p:cNvPr id="58" name="Line 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68" y="3744"/>
                        <a:ext cx="0" cy="192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24" y="3840"/>
                        <a:ext cx="144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6" y="3600"/>
                        <a:ext cx="48" cy="480"/>
                      </a:xfrm>
                      <a:custGeom>
                        <a:avLst/>
                        <a:gdLst>
                          <a:gd name="T0" fmla="*/ 48 w 48"/>
                          <a:gd name="T1" fmla="*/ 0 h 480"/>
                          <a:gd name="T2" fmla="*/ 48 w 48"/>
                          <a:gd name="T3" fmla="*/ 144 h 480"/>
                          <a:gd name="T4" fmla="*/ 0 w 48"/>
                          <a:gd name="T5" fmla="*/ 144 h 480"/>
                          <a:gd name="T6" fmla="*/ 0 w 48"/>
                          <a:gd name="T7" fmla="*/ 336 h 480"/>
                          <a:gd name="T8" fmla="*/ 48 w 48"/>
                          <a:gd name="T9" fmla="*/ 336 h 480"/>
                          <a:gd name="T10" fmla="*/ 48 w 48"/>
                          <a:gd name="T11" fmla="*/ 480 h 48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8"/>
                          <a:gd name="T19" fmla="*/ 0 h 480"/>
                          <a:gd name="T20" fmla="*/ 48 w 48"/>
                          <a:gd name="T21" fmla="*/ 480 h 48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8" h="480">
                            <a:moveTo>
                              <a:pt x="48" y="0"/>
                            </a:moveTo>
                            <a:lnTo>
                              <a:pt x="48" y="144"/>
                            </a:lnTo>
                            <a:lnTo>
                              <a:pt x="0" y="144"/>
                            </a:lnTo>
                            <a:lnTo>
                              <a:pt x="0" y="336"/>
                            </a:lnTo>
                            <a:lnTo>
                              <a:pt x="48" y="336"/>
                            </a:lnTo>
                            <a:lnTo>
                              <a:pt x="48" y="480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4" name="Text Box 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6" y="2601"/>
                      <a:ext cx="1219" cy="191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square" lIns="0" tIns="0" rIns="0" bIns="45709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2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erdana" charset="0"/>
                        </a:rPr>
                        <a:t>CMOS Inverter  :</a:t>
                      </a:r>
                      <a:endParaRPr lang="en-US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Verdana" charset="0"/>
                      </a:endParaRPr>
                    </a:p>
                  </p:txBody>
                </p:sp>
                <p:grpSp>
                  <p:nvGrpSpPr>
                    <p:cNvPr id="28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8" y="2971"/>
                      <a:ext cx="240" cy="480"/>
                      <a:chOff x="1344" y="3024"/>
                      <a:chExt cx="240" cy="480"/>
                    </a:xfrm>
                  </p:grpSpPr>
                  <p:sp>
                    <p:nvSpPr>
                      <p:cNvPr id="54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88" y="3168"/>
                        <a:ext cx="0" cy="192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344" y="3264"/>
                        <a:ext cx="144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36" y="3024"/>
                        <a:ext cx="48" cy="480"/>
                      </a:xfrm>
                      <a:custGeom>
                        <a:avLst/>
                        <a:gdLst>
                          <a:gd name="T0" fmla="*/ 48 w 48"/>
                          <a:gd name="T1" fmla="*/ 0 h 480"/>
                          <a:gd name="T2" fmla="*/ 48 w 48"/>
                          <a:gd name="T3" fmla="*/ 144 h 480"/>
                          <a:gd name="T4" fmla="*/ 0 w 48"/>
                          <a:gd name="T5" fmla="*/ 144 h 480"/>
                          <a:gd name="T6" fmla="*/ 0 w 48"/>
                          <a:gd name="T7" fmla="*/ 336 h 480"/>
                          <a:gd name="T8" fmla="*/ 48 w 48"/>
                          <a:gd name="T9" fmla="*/ 336 h 480"/>
                          <a:gd name="T10" fmla="*/ 48 w 48"/>
                          <a:gd name="T11" fmla="*/ 480 h 48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8"/>
                          <a:gd name="T19" fmla="*/ 0 h 480"/>
                          <a:gd name="T20" fmla="*/ 48 w 48"/>
                          <a:gd name="T21" fmla="*/ 480 h 48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8" h="480">
                            <a:moveTo>
                              <a:pt x="48" y="0"/>
                            </a:moveTo>
                            <a:lnTo>
                              <a:pt x="48" y="144"/>
                            </a:lnTo>
                            <a:lnTo>
                              <a:pt x="0" y="144"/>
                            </a:lnTo>
                            <a:lnTo>
                              <a:pt x="0" y="336"/>
                            </a:lnTo>
                            <a:lnTo>
                              <a:pt x="48" y="336"/>
                            </a:lnTo>
                            <a:lnTo>
                              <a:pt x="48" y="480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7" name="Oval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4" y="3229"/>
                        <a:ext cx="66" cy="6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08" y="3451"/>
                      <a:ext cx="192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6" y="3451"/>
                      <a:ext cx="192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8" y="3211"/>
                      <a:ext cx="0" cy="4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6" name="Rectangle 65"/>
                  <p:cNvSpPr/>
                  <p:nvPr/>
                </p:nvSpPr>
                <p:spPr>
                  <a:xfrm>
                    <a:off x="1295189" y="5334000"/>
                    <a:ext cx="161508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 smtClean="0">
                        <a:solidFill>
                          <a:schemeClr val="tx2"/>
                        </a:solidFill>
                        <a:latin typeface="Verdana" charset="0"/>
                      </a:rPr>
                      <a:t>ground (0)</a:t>
                    </a:r>
                    <a:endParaRPr lang="en-US" b="1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791477" y="2667000"/>
                    <a:ext cx="244655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 smtClean="0">
                        <a:solidFill>
                          <a:schemeClr val="accent2"/>
                        </a:solidFill>
                        <a:latin typeface="Verdana" charset="0"/>
                      </a:rPr>
                      <a:t>power source (1)</a:t>
                    </a:r>
                    <a:endParaRPr lang="en-US" b="1" dirty="0">
                      <a:solidFill>
                        <a:schemeClr val="accent2"/>
                      </a:solidFill>
                    </a:endParaRPr>
                  </a:p>
                </p:txBody>
              </p:sp>
            </p:grpSp>
            <p:sp>
              <p:nvSpPr>
                <p:cNvPr id="124" name="Rectangle 123"/>
                <p:cNvSpPr/>
                <p:nvPr/>
              </p:nvSpPr>
              <p:spPr>
                <a:xfrm>
                  <a:off x="496168" y="4050268"/>
                  <a:ext cx="799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dirty="0" smtClean="0">
                      <a:solidFill>
                        <a:srgbClr val="00B050"/>
                      </a:solidFill>
                      <a:latin typeface="Verdana" charset="0"/>
                    </a:rPr>
                    <a:t>input</a:t>
                  </a:r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2057400" y="3959225"/>
                  <a:ext cx="9659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dirty="0" smtClean="0">
                      <a:solidFill>
                        <a:srgbClr val="00B050"/>
                      </a:solidFill>
                      <a:latin typeface="Verdana" charset="0"/>
                    </a:rPr>
                    <a:t>output</a:t>
                  </a:r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275" name="Rectangle 274"/>
              <p:cNvSpPr/>
              <p:nvPr/>
            </p:nvSpPr>
            <p:spPr>
              <a:xfrm>
                <a:off x="1752600" y="3225800"/>
                <a:ext cx="9557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Verdana" charset="0"/>
                  </a:rPr>
                  <a:t>p-gate</a:t>
                </a:r>
                <a:endParaRPr lang="en-US" dirty="0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1752600" y="4402693"/>
                <a:ext cx="9579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Verdana" charset="0"/>
                  </a:rPr>
                  <a:t>n-gate</a:t>
                </a:r>
                <a:endParaRPr lang="en-US" dirty="0"/>
              </a:p>
            </p:txBody>
          </p:sp>
        </p:grpSp>
        <p:sp>
          <p:nvSpPr>
            <p:cNvPr id="116" name="Line 62"/>
            <p:cNvSpPr>
              <a:spLocks noChangeShapeType="1"/>
            </p:cNvSpPr>
            <p:nvPr/>
          </p:nvSpPr>
          <p:spPr bwMode="auto">
            <a:xfrm>
              <a:off x="1647034" y="2856726"/>
              <a:ext cx="2743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3649641" y="2983468"/>
            <a:ext cx="2446556" cy="3036332"/>
            <a:chOff x="3649641" y="2514600"/>
            <a:chExt cx="2446556" cy="3036332"/>
          </a:xfrm>
        </p:grpSpPr>
        <p:grpSp>
          <p:nvGrpSpPr>
            <p:cNvPr id="4" name="Group 122"/>
            <p:cNvGrpSpPr/>
            <p:nvPr/>
          </p:nvGrpSpPr>
          <p:grpSpPr>
            <a:xfrm>
              <a:off x="3649641" y="2514600"/>
              <a:ext cx="2446556" cy="3036332"/>
              <a:chOff x="4030641" y="2667000"/>
              <a:chExt cx="2446556" cy="3036332"/>
            </a:xfrm>
          </p:grpSpPr>
          <p:grpSp>
            <p:nvGrpSpPr>
              <p:cNvPr id="7" name="Group 52"/>
              <p:cNvGrpSpPr>
                <a:grpSpLocks/>
              </p:cNvGrpSpPr>
              <p:nvPr/>
            </p:nvGrpSpPr>
            <p:grpSpPr bwMode="auto">
              <a:xfrm>
                <a:off x="4468807" y="4050482"/>
                <a:ext cx="522996" cy="1045994"/>
                <a:chOff x="624" y="3600"/>
                <a:chExt cx="240" cy="480"/>
              </a:xfrm>
            </p:grpSpPr>
            <p:sp>
              <p:nvSpPr>
                <p:cNvPr id="85" name="Line 53"/>
                <p:cNvSpPr>
                  <a:spLocks noChangeShapeType="1"/>
                </p:cNvSpPr>
                <p:nvPr/>
              </p:nvSpPr>
              <p:spPr bwMode="auto">
                <a:xfrm>
                  <a:off x="768" y="374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624" y="384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55"/>
                <p:cNvSpPr>
                  <a:spLocks/>
                </p:cNvSpPr>
                <p:nvPr/>
              </p:nvSpPr>
              <p:spPr bwMode="auto">
                <a:xfrm>
                  <a:off x="816" y="3600"/>
                  <a:ext cx="48" cy="480"/>
                </a:xfrm>
                <a:custGeom>
                  <a:avLst/>
                  <a:gdLst>
                    <a:gd name="T0" fmla="*/ 48 w 48"/>
                    <a:gd name="T1" fmla="*/ 0 h 480"/>
                    <a:gd name="T2" fmla="*/ 48 w 48"/>
                    <a:gd name="T3" fmla="*/ 144 h 480"/>
                    <a:gd name="T4" fmla="*/ 0 w 48"/>
                    <a:gd name="T5" fmla="*/ 144 h 480"/>
                    <a:gd name="T6" fmla="*/ 0 w 48"/>
                    <a:gd name="T7" fmla="*/ 336 h 480"/>
                    <a:gd name="T8" fmla="*/ 48 w 48"/>
                    <a:gd name="T9" fmla="*/ 336 h 480"/>
                    <a:gd name="T10" fmla="*/ 48 w 48"/>
                    <a:gd name="T11" fmla="*/ 480 h 4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480"/>
                    <a:gd name="T20" fmla="*/ 48 w 48"/>
                    <a:gd name="T21" fmla="*/ 480 h 4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480">
                      <a:moveTo>
                        <a:pt x="48" y="0"/>
                      </a:moveTo>
                      <a:lnTo>
                        <a:pt x="48" y="144"/>
                      </a:lnTo>
                      <a:lnTo>
                        <a:pt x="0" y="144"/>
                      </a:lnTo>
                      <a:lnTo>
                        <a:pt x="0" y="336"/>
                      </a:lnTo>
                      <a:lnTo>
                        <a:pt x="48" y="336"/>
                      </a:lnTo>
                      <a:lnTo>
                        <a:pt x="48" y="48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57"/>
              <p:cNvGrpSpPr>
                <a:grpSpLocks/>
              </p:cNvGrpSpPr>
              <p:nvPr/>
            </p:nvGrpSpPr>
            <p:grpSpPr bwMode="auto">
              <a:xfrm>
                <a:off x="4468807" y="3004488"/>
                <a:ext cx="522996" cy="1045994"/>
                <a:chOff x="1344" y="3024"/>
                <a:chExt cx="240" cy="480"/>
              </a:xfrm>
            </p:grpSpPr>
            <p:sp>
              <p:nvSpPr>
                <p:cNvPr id="81" name="Line 58"/>
                <p:cNvSpPr>
                  <a:spLocks noChangeShapeType="1"/>
                </p:cNvSpPr>
                <p:nvPr/>
              </p:nvSpPr>
              <p:spPr bwMode="auto">
                <a:xfrm>
                  <a:off x="1488" y="3168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344" y="3264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60"/>
                <p:cNvSpPr>
                  <a:spLocks/>
                </p:cNvSpPr>
                <p:nvPr/>
              </p:nvSpPr>
              <p:spPr bwMode="auto">
                <a:xfrm>
                  <a:off x="1536" y="3024"/>
                  <a:ext cx="48" cy="480"/>
                </a:xfrm>
                <a:custGeom>
                  <a:avLst/>
                  <a:gdLst>
                    <a:gd name="T0" fmla="*/ 48 w 48"/>
                    <a:gd name="T1" fmla="*/ 0 h 480"/>
                    <a:gd name="T2" fmla="*/ 48 w 48"/>
                    <a:gd name="T3" fmla="*/ 144 h 480"/>
                    <a:gd name="T4" fmla="*/ 0 w 48"/>
                    <a:gd name="T5" fmla="*/ 144 h 480"/>
                    <a:gd name="T6" fmla="*/ 0 w 48"/>
                    <a:gd name="T7" fmla="*/ 336 h 480"/>
                    <a:gd name="T8" fmla="*/ 48 w 48"/>
                    <a:gd name="T9" fmla="*/ 336 h 480"/>
                    <a:gd name="T10" fmla="*/ 48 w 48"/>
                    <a:gd name="T11" fmla="*/ 480 h 4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480"/>
                    <a:gd name="T20" fmla="*/ 48 w 48"/>
                    <a:gd name="T21" fmla="*/ 480 h 4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480">
                      <a:moveTo>
                        <a:pt x="48" y="0"/>
                      </a:moveTo>
                      <a:lnTo>
                        <a:pt x="48" y="144"/>
                      </a:lnTo>
                      <a:lnTo>
                        <a:pt x="0" y="144"/>
                      </a:lnTo>
                      <a:lnTo>
                        <a:pt x="0" y="336"/>
                      </a:lnTo>
                      <a:lnTo>
                        <a:pt x="48" y="336"/>
                      </a:lnTo>
                      <a:lnTo>
                        <a:pt x="48" y="48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Oval 61"/>
                <p:cNvSpPr>
                  <a:spLocks noChangeArrowheads="1"/>
                </p:cNvSpPr>
                <p:nvPr/>
              </p:nvSpPr>
              <p:spPr bwMode="auto">
                <a:xfrm>
                  <a:off x="1414" y="3229"/>
                  <a:ext cx="66" cy="6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" name="Line 62"/>
              <p:cNvSpPr>
                <a:spLocks noChangeShapeType="1"/>
              </p:cNvSpPr>
              <p:nvPr/>
            </p:nvSpPr>
            <p:spPr bwMode="auto">
              <a:xfrm>
                <a:off x="4991803" y="4050482"/>
                <a:ext cx="41839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63"/>
              <p:cNvSpPr>
                <a:spLocks noChangeShapeType="1"/>
              </p:cNvSpPr>
              <p:nvPr/>
            </p:nvSpPr>
            <p:spPr bwMode="auto">
              <a:xfrm>
                <a:off x="4050410" y="4050482"/>
                <a:ext cx="41839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64"/>
              <p:cNvSpPr>
                <a:spLocks noChangeShapeType="1"/>
              </p:cNvSpPr>
              <p:nvPr/>
            </p:nvSpPr>
            <p:spPr bwMode="auto">
              <a:xfrm>
                <a:off x="4468807" y="3527485"/>
                <a:ext cx="0" cy="10459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030641" y="2667000"/>
                <a:ext cx="24465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accent2"/>
                    </a:solidFill>
                    <a:latin typeface="Verdana" charset="0"/>
                  </a:rPr>
                  <a:t>power source (1)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404714" y="5334000"/>
                <a:ext cx="1615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tx2"/>
                    </a:solidFill>
                    <a:latin typeface="Verdana" charset="0"/>
                  </a:rPr>
                  <a:t>ground (0)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28" name="Line 62"/>
            <p:cNvSpPr>
              <a:spLocks noChangeShapeType="1"/>
            </p:cNvSpPr>
            <p:nvPr/>
          </p:nvSpPr>
          <p:spPr bwMode="auto">
            <a:xfrm>
              <a:off x="4474444" y="2856726"/>
              <a:ext cx="2743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6504003" y="2983468"/>
            <a:ext cx="2446556" cy="3036332"/>
            <a:chOff x="6504003" y="2514600"/>
            <a:chExt cx="2446556" cy="3036332"/>
          </a:xfrm>
        </p:grpSpPr>
        <p:grpSp>
          <p:nvGrpSpPr>
            <p:cNvPr id="14" name="Group 117"/>
            <p:cNvGrpSpPr/>
            <p:nvPr/>
          </p:nvGrpSpPr>
          <p:grpSpPr>
            <a:xfrm>
              <a:off x="6504003" y="2514600"/>
              <a:ext cx="2446556" cy="3036332"/>
              <a:chOff x="791476" y="2667000"/>
              <a:chExt cx="2446556" cy="3036332"/>
            </a:xfrm>
          </p:grpSpPr>
          <p:grpSp>
            <p:nvGrpSpPr>
              <p:cNvPr id="15" name="Group 51"/>
              <p:cNvGrpSpPr>
                <a:grpSpLocks/>
              </p:cNvGrpSpPr>
              <p:nvPr/>
            </p:nvGrpSpPr>
            <p:grpSpPr bwMode="auto">
              <a:xfrm>
                <a:off x="1002198" y="3004490"/>
                <a:ext cx="1359790" cy="2091988"/>
                <a:chOff x="376" y="2971"/>
                <a:chExt cx="624" cy="960"/>
              </a:xfrm>
            </p:grpSpPr>
            <p:grpSp>
              <p:nvGrpSpPr>
                <p:cNvPr id="16" name="Group 52"/>
                <p:cNvGrpSpPr>
                  <a:grpSpLocks/>
                </p:cNvGrpSpPr>
                <p:nvPr/>
              </p:nvGrpSpPr>
              <p:grpSpPr bwMode="auto">
                <a:xfrm>
                  <a:off x="568" y="3451"/>
                  <a:ext cx="240" cy="480"/>
                  <a:chOff x="624" y="3600"/>
                  <a:chExt cx="240" cy="480"/>
                </a:xfrm>
              </p:grpSpPr>
              <p:sp>
                <p:nvSpPr>
                  <p:cNvPr id="253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3744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4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4" y="3840"/>
                    <a:ext cx="14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5" name="Freeform 55"/>
                  <p:cNvSpPr>
                    <a:spLocks/>
                  </p:cNvSpPr>
                  <p:nvPr/>
                </p:nvSpPr>
                <p:spPr bwMode="auto">
                  <a:xfrm>
                    <a:off x="816" y="3600"/>
                    <a:ext cx="48" cy="480"/>
                  </a:xfrm>
                  <a:custGeom>
                    <a:avLst/>
                    <a:gdLst>
                      <a:gd name="T0" fmla="*/ 48 w 48"/>
                      <a:gd name="T1" fmla="*/ 0 h 480"/>
                      <a:gd name="T2" fmla="*/ 48 w 48"/>
                      <a:gd name="T3" fmla="*/ 144 h 480"/>
                      <a:gd name="T4" fmla="*/ 0 w 48"/>
                      <a:gd name="T5" fmla="*/ 144 h 480"/>
                      <a:gd name="T6" fmla="*/ 0 w 48"/>
                      <a:gd name="T7" fmla="*/ 336 h 480"/>
                      <a:gd name="T8" fmla="*/ 48 w 48"/>
                      <a:gd name="T9" fmla="*/ 336 h 480"/>
                      <a:gd name="T10" fmla="*/ 48 w 48"/>
                      <a:gd name="T11" fmla="*/ 480 h 48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8"/>
                      <a:gd name="T19" fmla="*/ 0 h 480"/>
                      <a:gd name="T20" fmla="*/ 48 w 48"/>
                      <a:gd name="T21" fmla="*/ 480 h 48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8" h="480">
                        <a:moveTo>
                          <a:pt x="48" y="0"/>
                        </a:moveTo>
                        <a:lnTo>
                          <a:pt x="48" y="144"/>
                        </a:lnTo>
                        <a:lnTo>
                          <a:pt x="0" y="144"/>
                        </a:lnTo>
                        <a:lnTo>
                          <a:pt x="0" y="336"/>
                        </a:lnTo>
                        <a:lnTo>
                          <a:pt x="48" y="336"/>
                        </a:lnTo>
                        <a:lnTo>
                          <a:pt x="48" y="48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57"/>
                <p:cNvGrpSpPr>
                  <a:grpSpLocks/>
                </p:cNvGrpSpPr>
                <p:nvPr/>
              </p:nvGrpSpPr>
              <p:grpSpPr bwMode="auto">
                <a:xfrm>
                  <a:off x="568" y="2971"/>
                  <a:ext cx="240" cy="480"/>
                  <a:chOff x="1344" y="3024"/>
                  <a:chExt cx="240" cy="480"/>
                </a:xfrm>
              </p:grpSpPr>
              <p:sp>
                <p:nvSpPr>
                  <p:cNvPr id="24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168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0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44" y="3264"/>
                    <a:ext cx="14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 60"/>
                  <p:cNvSpPr>
                    <a:spLocks/>
                  </p:cNvSpPr>
                  <p:nvPr/>
                </p:nvSpPr>
                <p:spPr bwMode="auto">
                  <a:xfrm>
                    <a:off x="1536" y="3024"/>
                    <a:ext cx="48" cy="480"/>
                  </a:xfrm>
                  <a:custGeom>
                    <a:avLst/>
                    <a:gdLst>
                      <a:gd name="T0" fmla="*/ 48 w 48"/>
                      <a:gd name="T1" fmla="*/ 0 h 480"/>
                      <a:gd name="T2" fmla="*/ 48 w 48"/>
                      <a:gd name="T3" fmla="*/ 144 h 480"/>
                      <a:gd name="T4" fmla="*/ 0 w 48"/>
                      <a:gd name="T5" fmla="*/ 144 h 480"/>
                      <a:gd name="T6" fmla="*/ 0 w 48"/>
                      <a:gd name="T7" fmla="*/ 336 h 480"/>
                      <a:gd name="T8" fmla="*/ 48 w 48"/>
                      <a:gd name="T9" fmla="*/ 336 h 480"/>
                      <a:gd name="T10" fmla="*/ 48 w 48"/>
                      <a:gd name="T11" fmla="*/ 480 h 48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8"/>
                      <a:gd name="T19" fmla="*/ 0 h 480"/>
                      <a:gd name="T20" fmla="*/ 48 w 48"/>
                      <a:gd name="T21" fmla="*/ 480 h 48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8" h="480">
                        <a:moveTo>
                          <a:pt x="48" y="0"/>
                        </a:moveTo>
                        <a:lnTo>
                          <a:pt x="48" y="144"/>
                        </a:lnTo>
                        <a:lnTo>
                          <a:pt x="0" y="144"/>
                        </a:lnTo>
                        <a:lnTo>
                          <a:pt x="0" y="336"/>
                        </a:lnTo>
                        <a:lnTo>
                          <a:pt x="48" y="336"/>
                        </a:lnTo>
                        <a:lnTo>
                          <a:pt x="48" y="48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2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1414" y="3229"/>
                    <a:ext cx="66" cy="6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5" name="Line 62"/>
                <p:cNvSpPr>
                  <a:spLocks noChangeShapeType="1"/>
                </p:cNvSpPr>
                <p:nvPr/>
              </p:nvSpPr>
              <p:spPr bwMode="auto">
                <a:xfrm>
                  <a:off x="808" y="3451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Line 63"/>
                <p:cNvSpPr>
                  <a:spLocks noChangeShapeType="1"/>
                </p:cNvSpPr>
                <p:nvPr/>
              </p:nvSpPr>
              <p:spPr bwMode="auto">
                <a:xfrm>
                  <a:off x="376" y="3451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Line 64"/>
                <p:cNvSpPr>
                  <a:spLocks noChangeShapeType="1"/>
                </p:cNvSpPr>
                <p:nvPr/>
              </p:nvSpPr>
              <p:spPr bwMode="auto">
                <a:xfrm>
                  <a:off x="568" y="3211"/>
                  <a:ext cx="0" cy="48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40" name="Rectangle 239"/>
              <p:cNvSpPr/>
              <p:nvPr/>
            </p:nvSpPr>
            <p:spPr>
              <a:xfrm>
                <a:off x="1295189" y="5334000"/>
                <a:ext cx="1615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tx2"/>
                    </a:solidFill>
                    <a:latin typeface="Verdana" charset="0"/>
                  </a:rPr>
                  <a:t>ground (0)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791476" y="2667000"/>
                <a:ext cx="24465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accent2"/>
                    </a:solidFill>
                    <a:latin typeface="Verdana" charset="0"/>
                  </a:rPr>
                  <a:t>power source (1)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32" name="Line 62"/>
            <p:cNvSpPr>
              <a:spLocks noChangeShapeType="1"/>
            </p:cNvSpPr>
            <p:nvPr/>
          </p:nvSpPr>
          <p:spPr bwMode="auto">
            <a:xfrm>
              <a:off x="7530841" y="2845316"/>
              <a:ext cx="2743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481463" y="3335343"/>
            <a:ext cx="1157337" cy="1185083"/>
            <a:chOff x="4481287" y="2871232"/>
            <a:chExt cx="1157337" cy="1185083"/>
          </a:xfrm>
        </p:grpSpPr>
        <p:grpSp>
          <p:nvGrpSpPr>
            <p:cNvPr id="155" name="Group 154"/>
            <p:cNvGrpSpPr/>
            <p:nvPr/>
          </p:nvGrpSpPr>
          <p:grpSpPr>
            <a:xfrm>
              <a:off x="4533123" y="2895600"/>
              <a:ext cx="1105501" cy="1160715"/>
              <a:chOff x="4533123" y="2895600"/>
              <a:chExt cx="1105501" cy="1160715"/>
            </a:xfrm>
          </p:grpSpPr>
          <p:grpSp>
            <p:nvGrpSpPr>
              <p:cNvPr id="12" name="Group 119"/>
              <p:cNvGrpSpPr/>
              <p:nvPr/>
            </p:nvGrpSpPr>
            <p:grpSpPr>
              <a:xfrm>
                <a:off x="4600223" y="3733800"/>
                <a:ext cx="1038401" cy="322515"/>
                <a:chOff x="4981399" y="3886200"/>
                <a:chExt cx="1038401" cy="322515"/>
              </a:xfrm>
            </p:grpSpPr>
            <p:sp>
              <p:nvSpPr>
                <p:cNvPr id="117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5599224" y="3886200"/>
                  <a:ext cx="420576" cy="32251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square" lIns="0" tIns="0" rIns="0" bIns="45709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b="1" i="1" dirty="0" smtClean="0">
                      <a:solidFill>
                        <a:schemeClr val="accent2"/>
                      </a:solidFill>
                      <a:latin typeface=""/>
                      <a:cs typeface=""/>
                    </a:rPr>
                    <a:t>1</a:t>
                  </a:r>
                  <a:endParaRPr lang="en-US" b="1" i="1" dirty="0">
                    <a:solidFill>
                      <a:schemeClr val="accent2"/>
                    </a:solidFill>
                    <a:latin typeface=""/>
                    <a:cs typeface=""/>
                  </a:endParaRPr>
                </a:p>
              </p:txBody>
            </p:sp>
            <p:sp>
              <p:nvSpPr>
                <p:cNvPr id="93" name="Line 62"/>
                <p:cNvSpPr>
                  <a:spLocks noChangeShapeType="1"/>
                </p:cNvSpPr>
                <p:nvPr/>
              </p:nvSpPr>
              <p:spPr bwMode="auto">
                <a:xfrm>
                  <a:off x="4981399" y="4050481"/>
                  <a:ext cx="418397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"/>
                    <a:cs typeface=""/>
                  </a:endParaRPr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4533123" y="2895600"/>
                <a:ext cx="76200" cy="990600"/>
                <a:chOff x="7924801" y="914400"/>
                <a:chExt cx="76200" cy="990600"/>
              </a:xfrm>
            </p:grpSpPr>
            <p:sp>
              <p:nvSpPr>
                <p:cNvPr id="147" name="Line 62"/>
                <p:cNvSpPr>
                  <a:spLocks noChangeShapeType="1"/>
                </p:cNvSpPr>
                <p:nvPr/>
              </p:nvSpPr>
              <p:spPr bwMode="auto">
                <a:xfrm>
                  <a:off x="8001001" y="914400"/>
                  <a:ext cx="0" cy="3048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"/>
                    <a:cs typeface=""/>
                  </a:endParaRPr>
                </a:p>
              </p:txBody>
            </p:sp>
            <p:sp>
              <p:nvSpPr>
                <p:cNvPr id="149" name="Freeform 32"/>
                <p:cNvSpPr>
                  <a:spLocks/>
                </p:cNvSpPr>
                <p:nvPr/>
              </p:nvSpPr>
              <p:spPr bwMode="auto">
                <a:xfrm rot="16200000" flipH="1">
                  <a:off x="7696201" y="1371600"/>
                  <a:ext cx="533400" cy="76200"/>
                </a:xfrm>
                <a:custGeom>
                  <a:avLst/>
                  <a:gdLst>
                    <a:gd name="T0" fmla="*/ 0 w 384"/>
                    <a:gd name="T1" fmla="*/ 96 h 96"/>
                    <a:gd name="T2" fmla="*/ 48 w 384"/>
                    <a:gd name="T3" fmla="*/ 96 h 96"/>
                    <a:gd name="T4" fmla="*/ 96 w 384"/>
                    <a:gd name="T5" fmla="*/ 0 h 96"/>
                    <a:gd name="T6" fmla="*/ 144 w 384"/>
                    <a:gd name="T7" fmla="*/ 96 h 96"/>
                    <a:gd name="T8" fmla="*/ 192 w 384"/>
                    <a:gd name="T9" fmla="*/ 0 h 96"/>
                    <a:gd name="T10" fmla="*/ 240 w 384"/>
                    <a:gd name="T11" fmla="*/ 96 h 96"/>
                    <a:gd name="T12" fmla="*/ 288 w 384"/>
                    <a:gd name="T13" fmla="*/ 0 h 96"/>
                    <a:gd name="T14" fmla="*/ 336 w 384"/>
                    <a:gd name="T15" fmla="*/ 96 h 96"/>
                    <a:gd name="T16" fmla="*/ 384 w 384"/>
                    <a:gd name="T17" fmla="*/ 96 h 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4"/>
                    <a:gd name="T28" fmla="*/ 0 h 96"/>
                    <a:gd name="T29" fmla="*/ 384 w 384"/>
                    <a:gd name="T30" fmla="*/ 96 h 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4" h="96">
                      <a:moveTo>
                        <a:pt x="0" y="96"/>
                      </a:moveTo>
                      <a:lnTo>
                        <a:pt x="48" y="96"/>
                      </a:lnTo>
                      <a:lnTo>
                        <a:pt x="96" y="0"/>
                      </a:lnTo>
                      <a:lnTo>
                        <a:pt x="144" y="96"/>
                      </a:lnTo>
                      <a:lnTo>
                        <a:pt x="192" y="0"/>
                      </a:lnTo>
                      <a:lnTo>
                        <a:pt x="240" y="96"/>
                      </a:lnTo>
                      <a:lnTo>
                        <a:pt x="288" y="0"/>
                      </a:lnTo>
                      <a:lnTo>
                        <a:pt x="336" y="96"/>
                      </a:lnTo>
                      <a:lnTo>
                        <a:pt x="384" y="96"/>
                      </a:lnTo>
                    </a:path>
                  </a:pathLst>
                </a:custGeom>
                <a:noFill/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"/>
                    <a:cs typeface=""/>
                  </a:endParaRPr>
                </a:p>
              </p:txBody>
            </p:sp>
            <p:sp>
              <p:nvSpPr>
                <p:cNvPr id="151" name="Line 62"/>
                <p:cNvSpPr>
                  <a:spLocks noChangeShapeType="1"/>
                </p:cNvSpPr>
                <p:nvPr/>
              </p:nvSpPr>
              <p:spPr bwMode="auto">
                <a:xfrm>
                  <a:off x="8001000" y="1600200"/>
                  <a:ext cx="0" cy="3048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"/>
                    <a:cs typeface=""/>
                  </a:endParaRPr>
                </a:p>
              </p:txBody>
            </p:sp>
          </p:grpSp>
        </p:grpSp>
        <p:sp>
          <p:nvSpPr>
            <p:cNvPr id="161" name="Line 62"/>
            <p:cNvSpPr>
              <a:spLocks noChangeShapeType="1"/>
            </p:cNvSpPr>
            <p:nvPr/>
          </p:nvSpPr>
          <p:spPr bwMode="auto">
            <a:xfrm>
              <a:off x="4481287" y="2871232"/>
              <a:ext cx="274320" cy="0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"/>
                <a:cs typeface="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558268" y="4186130"/>
            <a:ext cx="877776" cy="1371600"/>
            <a:chOff x="7543800" y="3733800"/>
            <a:chExt cx="877776" cy="1371600"/>
          </a:xfrm>
        </p:grpSpPr>
        <p:grpSp>
          <p:nvGrpSpPr>
            <p:cNvPr id="160" name="Group 159"/>
            <p:cNvGrpSpPr/>
            <p:nvPr/>
          </p:nvGrpSpPr>
          <p:grpSpPr>
            <a:xfrm>
              <a:off x="7581123" y="3733800"/>
              <a:ext cx="840453" cy="1210674"/>
              <a:chOff x="7581123" y="3733800"/>
              <a:chExt cx="840453" cy="1210674"/>
            </a:xfrm>
          </p:grpSpPr>
          <p:grpSp>
            <p:nvGrpSpPr>
              <p:cNvPr id="21" name="Group 273"/>
              <p:cNvGrpSpPr/>
              <p:nvPr/>
            </p:nvGrpSpPr>
            <p:grpSpPr>
              <a:xfrm>
                <a:off x="7635874" y="3733800"/>
                <a:ext cx="785702" cy="322515"/>
                <a:chOff x="7635874" y="3886200"/>
                <a:chExt cx="785702" cy="322515"/>
              </a:xfrm>
            </p:grpSpPr>
            <p:sp>
              <p:nvSpPr>
                <p:cNvPr id="271" name="Line 62"/>
                <p:cNvSpPr>
                  <a:spLocks noChangeShapeType="1"/>
                </p:cNvSpPr>
                <p:nvPr/>
              </p:nvSpPr>
              <p:spPr bwMode="auto">
                <a:xfrm>
                  <a:off x="7635874" y="4054475"/>
                  <a:ext cx="418397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8001000" y="3886200"/>
                  <a:ext cx="420576" cy="32251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square" lIns="0" tIns="0" rIns="0" bIns="45709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b="1" i="1" dirty="0" smtClean="0">
                      <a:solidFill>
                        <a:schemeClr val="accent5"/>
                      </a:solidFill>
                      <a:latin typeface="Verdana" charset="0"/>
                    </a:rPr>
                    <a:t>0</a:t>
                  </a:r>
                  <a:endParaRPr lang="en-US" b="1" i="1" dirty="0">
                    <a:solidFill>
                      <a:schemeClr val="accent5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7581123" y="3899158"/>
                <a:ext cx="76200" cy="1045316"/>
                <a:chOff x="8229600" y="1295400"/>
                <a:chExt cx="76200" cy="1045316"/>
              </a:xfrm>
            </p:grpSpPr>
            <p:sp>
              <p:nvSpPr>
                <p:cNvPr id="156" name="Line 62"/>
                <p:cNvSpPr>
                  <a:spLocks noChangeShapeType="1"/>
                </p:cNvSpPr>
                <p:nvPr/>
              </p:nvSpPr>
              <p:spPr bwMode="auto">
                <a:xfrm>
                  <a:off x="8305800" y="1295400"/>
                  <a:ext cx="0" cy="3048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32"/>
                <p:cNvSpPr>
                  <a:spLocks/>
                </p:cNvSpPr>
                <p:nvPr/>
              </p:nvSpPr>
              <p:spPr bwMode="auto">
                <a:xfrm rot="16200000" flipH="1">
                  <a:off x="8001000" y="1752600"/>
                  <a:ext cx="533400" cy="76200"/>
                </a:xfrm>
                <a:custGeom>
                  <a:avLst/>
                  <a:gdLst>
                    <a:gd name="T0" fmla="*/ 0 w 384"/>
                    <a:gd name="T1" fmla="*/ 96 h 96"/>
                    <a:gd name="T2" fmla="*/ 48 w 384"/>
                    <a:gd name="T3" fmla="*/ 96 h 96"/>
                    <a:gd name="T4" fmla="*/ 96 w 384"/>
                    <a:gd name="T5" fmla="*/ 0 h 96"/>
                    <a:gd name="T6" fmla="*/ 144 w 384"/>
                    <a:gd name="T7" fmla="*/ 96 h 96"/>
                    <a:gd name="T8" fmla="*/ 192 w 384"/>
                    <a:gd name="T9" fmla="*/ 0 h 96"/>
                    <a:gd name="T10" fmla="*/ 240 w 384"/>
                    <a:gd name="T11" fmla="*/ 96 h 96"/>
                    <a:gd name="T12" fmla="*/ 288 w 384"/>
                    <a:gd name="T13" fmla="*/ 0 h 96"/>
                    <a:gd name="T14" fmla="*/ 336 w 384"/>
                    <a:gd name="T15" fmla="*/ 96 h 96"/>
                    <a:gd name="T16" fmla="*/ 384 w 384"/>
                    <a:gd name="T17" fmla="*/ 96 h 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4"/>
                    <a:gd name="T28" fmla="*/ 0 h 96"/>
                    <a:gd name="T29" fmla="*/ 384 w 384"/>
                    <a:gd name="T30" fmla="*/ 96 h 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4" h="96">
                      <a:moveTo>
                        <a:pt x="0" y="96"/>
                      </a:moveTo>
                      <a:lnTo>
                        <a:pt x="48" y="96"/>
                      </a:lnTo>
                      <a:lnTo>
                        <a:pt x="96" y="0"/>
                      </a:lnTo>
                      <a:lnTo>
                        <a:pt x="144" y="96"/>
                      </a:lnTo>
                      <a:lnTo>
                        <a:pt x="192" y="0"/>
                      </a:lnTo>
                      <a:lnTo>
                        <a:pt x="240" y="96"/>
                      </a:lnTo>
                      <a:lnTo>
                        <a:pt x="288" y="0"/>
                      </a:lnTo>
                      <a:lnTo>
                        <a:pt x="336" y="96"/>
                      </a:lnTo>
                      <a:lnTo>
                        <a:pt x="384" y="96"/>
                      </a:lnTo>
                    </a:path>
                  </a:pathLst>
                </a:custGeom>
                <a:noFill/>
                <a:ln w="38100" cap="flat" cmpd="sng" algn="ctr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" name="Line 62"/>
                <p:cNvSpPr>
                  <a:spLocks noChangeShapeType="1"/>
                </p:cNvSpPr>
                <p:nvPr/>
              </p:nvSpPr>
              <p:spPr bwMode="auto">
                <a:xfrm>
                  <a:off x="8305799" y="1981199"/>
                  <a:ext cx="0" cy="35951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63" name="Freeform 66"/>
            <p:cNvSpPr>
              <a:spLocks/>
            </p:cNvSpPr>
            <p:nvPr/>
          </p:nvSpPr>
          <p:spPr bwMode="auto">
            <a:xfrm>
              <a:off x="7543800" y="4952859"/>
              <a:ext cx="209198" cy="152541"/>
            </a:xfrm>
            <a:custGeom>
              <a:avLst/>
              <a:gdLst>
                <a:gd name="T0" fmla="*/ 0 w 96"/>
                <a:gd name="T1" fmla="*/ 0 h 48"/>
                <a:gd name="T2" fmla="*/ 96 w 96"/>
                <a:gd name="T3" fmla="*/ 0 h 48"/>
                <a:gd name="T4" fmla="*/ 48 w 96"/>
                <a:gd name="T5" fmla="*/ 149 h 48"/>
                <a:gd name="T6" fmla="*/ 0 w 96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48"/>
                <a:gd name="T14" fmla="*/ 96 w 96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 algn="ctr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121"/>
          <p:cNvGrpSpPr/>
          <p:nvPr/>
        </p:nvGrpSpPr>
        <p:grpSpPr>
          <a:xfrm>
            <a:off x="3279184" y="3440668"/>
            <a:ext cx="1122134" cy="1740932"/>
            <a:chOff x="3658163" y="3124200"/>
            <a:chExt cx="1122134" cy="1740932"/>
          </a:xfrm>
        </p:grpSpPr>
        <p:sp>
          <p:nvSpPr>
            <p:cNvPr id="71" name="Text Box 56"/>
            <p:cNvSpPr txBox="1">
              <a:spLocks noChangeArrowheads="1"/>
            </p:cNvSpPr>
            <p:nvPr/>
          </p:nvSpPr>
          <p:spPr bwMode="auto">
            <a:xfrm>
              <a:off x="3658163" y="3887045"/>
              <a:ext cx="420576" cy="322515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45709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i="1" dirty="0" smtClean="0">
                  <a:solidFill>
                    <a:schemeClr val="accent5"/>
                  </a:solidFill>
                  <a:latin typeface="Verdana" charset="0"/>
                </a:rPr>
                <a:t>0</a:t>
              </a:r>
              <a:endParaRPr lang="en-US" b="1" i="1" dirty="0">
                <a:solidFill>
                  <a:schemeClr val="accent5"/>
                </a:solidFill>
                <a:latin typeface="Verdana" charset="0"/>
              </a:endParaRPr>
            </a:p>
          </p:txBody>
        </p:sp>
        <p:sp>
          <p:nvSpPr>
            <p:cNvPr id="88" name="Line 63"/>
            <p:cNvSpPr>
              <a:spLocks noChangeShapeType="1"/>
            </p:cNvSpPr>
            <p:nvPr/>
          </p:nvSpPr>
          <p:spPr bwMode="auto">
            <a:xfrm>
              <a:off x="4055038" y="4038600"/>
              <a:ext cx="418397" cy="0"/>
            </a:xfrm>
            <a:prstGeom prst="line">
              <a:avLst/>
            </a:prstGeom>
            <a:noFill/>
            <a:ln w="50800" cap="flat" cmpd="sng" algn="ctr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115"/>
            <p:cNvGrpSpPr/>
            <p:nvPr/>
          </p:nvGrpSpPr>
          <p:grpSpPr>
            <a:xfrm>
              <a:off x="4142643" y="3124200"/>
              <a:ext cx="637654" cy="1740932"/>
              <a:chOff x="4384669" y="3124200"/>
              <a:chExt cx="637654" cy="1740932"/>
            </a:xfrm>
          </p:grpSpPr>
          <p:grpSp>
            <p:nvGrpSpPr>
              <p:cNvPr id="11" name="Group 107"/>
              <p:cNvGrpSpPr/>
              <p:nvPr/>
            </p:nvGrpSpPr>
            <p:grpSpPr>
              <a:xfrm>
                <a:off x="4708525" y="3323509"/>
                <a:ext cx="313798" cy="1464391"/>
                <a:chOff x="7440607" y="3318285"/>
                <a:chExt cx="313798" cy="1464391"/>
              </a:xfrm>
            </p:grpSpPr>
            <p:sp>
              <p:nvSpPr>
                <p:cNvPr id="105" name="Line 53"/>
                <p:cNvSpPr>
                  <a:spLocks noChangeShapeType="1"/>
                </p:cNvSpPr>
                <p:nvPr/>
              </p:nvSpPr>
              <p:spPr bwMode="auto">
                <a:xfrm>
                  <a:off x="7754405" y="4364279"/>
                  <a:ext cx="0" cy="41839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7440607" y="4573478"/>
                  <a:ext cx="313798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u="sng" dirty="0"/>
                </a:p>
              </p:txBody>
            </p:sp>
            <p:sp>
              <p:nvSpPr>
                <p:cNvPr id="101" name="Line 58"/>
                <p:cNvSpPr>
                  <a:spLocks noChangeShapeType="1"/>
                </p:cNvSpPr>
                <p:nvPr/>
              </p:nvSpPr>
              <p:spPr bwMode="auto">
                <a:xfrm>
                  <a:off x="7754405" y="3318285"/>
                  <a:ext cx="0" cy="41839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7440607" y="3527484"/>
                  <a:ext cx="313798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Oval 61"/>
                <p:cNvSpPr>
                  <a:spLocks noChangeArrowheads="1"/>
                </p:cNvSpPr>
                <p:nvPr/>
              </p:nvSpPr>
              <p:spPr bwMode="auto">
                <a:xfrm>
                  <a:off x="7593148" y="3451213"/>
                  <a:ext cx="143824" cy="143824"/>
                </a:xfrm>
                <a:prstGeom prst="ellipse">
                  <a:avLst/>
                </a:prstGeom>
                <a:solidFill>
                  <a:schemeClr val="accent5"/>
                </a:solidFill>
                <a:ln w="38100" cap="flat" cmpd="sng" algn="ctr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Line 64"/>
                <p:cNvSpPr>
                  <a:spLocks noChangeShapeType="1"/>
                </p:cNvSpPr>
                <p:nvPr/>
              </p:nvSpPr>
              <p:spPr bwMode="auto">
                <a:xfrm>
                  <a:off x="7440607" y="3527484"/>
                  <a:ext cx="0" cy="104599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1" name="Rectangle 110"/>
              <p:cNvSpPr/>
              <p:nvPr/>
            </p:nvSpPr>
            <p:spPr>
              <a:xfrm>
                <a:off x="4384669" y="3124200"/>
                <a:ext cx="4273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accent5"/>
                    </a:solidFill>
                    <a:latin typeface="Verdana" charset="0"/>
                  </a:rPr>
                  <a:t>—</a:t>
                </a:r>
                <a:endParaRPr lang="en-US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384669" y="4495800"/>
                <a:ext cx="4273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accent5"/>
                    </a:solidFill>
                    <a:latin typeface="Verdana" charset="0"/>
                  </a:rPr>
                  <a:t>—</a:t>
                </a:r>
                <a:endParaRPr lang="en-US" b="1" dirty="0">
                  <a:solidFill>
                    <a:schemeClr val="accent5"/>
                  </a:solidFill>
                </a:endParaRPr>
              </a:p>
            </p:txBody>
          </p:sp>
        </p:grpSp>
      </p:grpSp>
      <p:grpSp>
        <p:nvGrpSpPr>
          <p:cNvPr id="18" name="Group 255"/>
          <p:cNvGrpSpPr/>
          <p:nvPr/>
        </p:nvGrpSpPr>
        <p:grpSpPr>
          <a:xfrm>
            <a:off x="6324600" y="3440668"/>
            <a:ext cx="1122134" cy="1740932"/>
            <a:chOff x="3658163" y="3124200"/>
            <a:chExt cx="1122134" cy="1740932"/>
          </a:xfrm>
        </p:grpSpPr>
        <p:sp>
          <p:nvSpPr>
            <p:cNvPr id="258" name="Line 63"/>
            <p:cNvSpPr>
              <a:spLocks noChangeShapeType="1"/>
            </p:cNvSpPr>
            <p:nvPr/>
          </p:nvSpPr>
          <p:spPr bwMode="auto">
            <a:xfrm>
              <a:off x="4055038" y="4038600"/>
              <a:ext cx="418397" cy="0"/>
            </a:xfrm>
            <a:prstGeom prst="line">
              <a:avLst/>
            </a:prstGeom>
            <a:noFill/>
            <a:ln w="508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115"/>
            <p:cNvGrpSpPr/>
            <p:nvPr/>
          </p:nvGrpSpPr>
          <p:grpSpPr>
            <a:xfrm>
              <a:off x="4191563" y="3124200"/>
              <a:ext cx="588734" cy="1740932"/>
              <a:chOff x="4433589" y="3124200"/>
              <a:chExt cx="588734" cy="1740932"/>
            </a:xfrm>
          </p:grpSpPr>
          <p:grpSp>
            <p:nvGrpSpPr>
              <p:cNvPr id="20" name="Group 107"/>
              <p:cNvGrpSpPr/>
              <p:nvPr/>
            </p:nvGrpSpPr>
            <p:grpSpPr>
              <a:xfrm>
                <a:off x="4708525" y="3323509"/>
                <a:ext cx="313798" cy="1464391"/>
                <a:chOff x="7440607" y="3318285"/>
                <a:chExt cx="313798" cy="1464391"/>
              </a:xfrm>
            </p:grpSpPr>
            <p:sp>
              <p:nvSpPr>
                <p:cNvPr id="263" name="Line 53"/>
                <p:cNvSpPr>
                  <a:spLocks noChangeShapeType="1"/>
                </p:cNvSpPr>
                <p:nvPr/>
              </p:nvSpPr>
              <p:spPr bwMode="auto">
                <a:xfrm>
                  <a:off x="7754405" y="4364279"/>
                  <a:ext cx="0" cy="41839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7440607" y="4573478"/>
                  <a:ext cx="313798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u="sng" dirty="0"/>
                </a:p>
              </p:txBody>
            </p:sp>
            <p:sp>
              <p:nvSpPr>
                <p:cNvPr id="265" name="Line 58"/>
                <p:cNvSpPr>
                  <a:spLocks noChangeShapeType="1"/>
                </p:cNvSpPr>
                <p:nvPr/>
              </p:nvSpPr>
              <p:spPr bwMode="auto">
                <a:xfrm>
                  <a:off x="7754405" y="3318285"/>
                  <a:ext cx="0" cy="41839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7440607" y="3527484"/>
                  <a:ext cx="313798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Oval 61"/>
                <p:cNvSpPr>
                  <a:spLocks noChangeArrowheads="1"/>
                </p:cNvSpPr>
                <p:nvPr/>
              </p:nvSpPr>
              <p:spPr bwMode="auto">
                <a:xfrm>
                  <a:off x="7593148" y="3451213"/>
                  <a:ext cx="143824" cy="143824"/>
                </a:xfrm>
                <a:prstGeom prst="ellipse">
                  <a:avLst/>
                </a:prstGeom>
                <a:solidFill>
                  <a:schemeClr val="accent2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Line 64"/>
                <p:cNvSpPr>
                  <a:spLocks noChangeShapeType="1"/>
                </p:cNvSpPr>
                <p:nvPr/>
              </p:nvSpPr>
              <p:spPr bwMode="auto">
                <a:xfrm>
                  <a:off x="7440607" y="3527484"/>
                  <a:ext cx="0" cy="104599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1" name="Rectangle 260"/>
              <p:cNvSpPr/>
              <p:nvPr/>
            </p:nvSpPr>
            <p:spPr>
              <a:xfrm>
                <a:off x="4433589" y="3124200"/>
                <a:ext cx="3966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accent2"/>
                    </a:solidFill>
                    <a:latin typeface="Verdana" charset="0"/>
                  </a:rPr>
                  <a:t>+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4433589" y="4495800"/>
                <a:ext cx="3966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accent2"/>
                    </a:solidFill>
                    <a:latin typeface="Verdana" charset="0"/>
                  </a:rPr>
                  <a:t>+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57" name="Text Box 56"/>
            <p:cNvSpPr txBox="1">
              <a:spLocks noChangeArrowheads="1"/>
            </p:cNvSpPr>
            <p:nvPr/>
          </p:nvSpPr>
          <p:spPr bwMode="auto">
            <a:xfrm>
              <a:off x="3658163" y="3887045"/>
              <a:ext cx="420576" cy="322515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45709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i="1" dirty="0" smtClean="0">
                  <a:solidFill>
                    <a:schemeClr val="accent2"/>
                  </a:solidFill>
                  <a:latin typeface="Verdana" charset="0"/>
                </a:rPr>
                <a:t>1</a:t>
              </a:r>
              <a:endParaRPr lang="en-US" b="1" i="1" dirty="0">
                <a:solidFill>
                  <a:schemeClr val="accent2"/>
                </a:solidFill>
                <a:latin typeface="Verdana" charset="0"/>
              </a:endParaRPr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4533835" y="5497602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506204" y="5410200"/>
            <a:ext cx="2181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709724" y="5509266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682093" y="5421864"/>
            <a:ext cx="2181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573404" y="5492839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545773" y="5405437"/>
            <a:ext cx="2181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72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269" grpId="0"/>
      <p:bldP spid="27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Inverter</a:t>
            </a:r>
          </a:p>
        </p:txBody>
      </p:sp>
      <p:graphicFrame>
        <p:nvGraphicFramePr>
          <p:cNvPr id="1222659" name="Group 3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5295900" y="3855720"/>
          <a:ext cx="1524000" cy="15544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72</a:t>
            </a:fld>
            <a:endParaRPr lang="en-US"/>
          </a:p>
        </p:txBody>
      </p:sp>
      <p:sp>
        <p:nvSpPr>
          <p:cNvPr id="1222673" name="Rectangle 17"/>
          <p:cNvSpPr>
            <a:spLocks noChangeArrowheads="1"/>
          </p:cNvSpPr>
          <p:nvPr/>
        </p:nvSpPr>
        <p:spPr bwMode="auto">
          <a:xfrm>
            <a:off x="3982986" y="992187"/>
            <a:ext cx="4856214" cy="258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800" dirty="0" smtClean="0">
                <a:latin typeface="Helvetica" charset="0"/>
              </a:rPr>
              <a:t>Function</a:t>
            </a:r>
            <a:r>
              <a:rPr lang="en-US" sz="2800" dirty="0">
                <a:latin typeface="Helvetica" charset="0"/>
              </a:rPr>
              <a:t>: NOT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800" dirty="0" smtClean="0">
                <a:latin typeface="Helvetica" charset="0"/>
              </a:rPr>
              <a:t>Symbol</a:t>
            </a:r>
            <a:r>
              <a:rPr lang="en-US" sz="2800" dirty="0">
                <a:latin typeface="Helvetica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sz="2800" dirty="0" smtClean="0">
              <a:latin typeface="Helvetica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sz="2800" dirty="0">
              <a:latin typeface="Helvetica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800" dirty="0" smtClean="0">
                <a:latin typeface="Helvetica" charset="0"/>
              </a:rPr>
              <a:t>Truth Table:</a:t>
            </a:r>
            <a:endParaRPr lang="en-US" sz="2800" dirty="0">
              <a:latin typeface="Helvetica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sz="2800" dirty="0">
              <a:latin typeface="Helvetica" charset="0"/>
            </a:endParaRPr>
          </a:p>
        </p:txBody>
      </p:sp>
      <p:sp>
        <p:nvSpPr>
          <p:cNvPr id="1222674" name="AutoShape 18"/>
          <p:cNvSpPr>
            <a:spLocks noChangeArrowheads="1"/>
          </p:cNvSpPr>
          <p:nvPr/>
        </p:nvSpPr>
        <p:spPr bwMode="auto">
          <a:xfrm rot="5400000">
            <a:off x="6237017" y="2162326"/>
            <a:ext cx="638715" cy="733663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22675" name="Oval 19"/>
          <p:cNvSpPr>
            <a:spLocks noChangeAspect="1" noChangeArrowheads="1"/>
          </p:cNvSpPr>
          <p:nvPr/>
        </p:nvSpPr>
        <p:spPr bwMode="auto">
          <a:xfrm>
            <a:off x="6922516" y="2443803"/>
            <a:ext cx="201168" cy="20116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22676" name="Line 20"/>
          <p:cNvSpPr>
            <a:spLocks noChangeShapeType="1"/>
          </p:cNvSpPr>
          <p:nvPr/>
        </p:nvSpPr>
        <p:spPr bwMode="auto">
          <a:xfrm flipH="1">
            <a:off x="5732343" y="254438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7" name="Line 21"/>
          <p:cNvSpPr>
            <a:spLocks noChangeShapeType="1"/>
          </p:cNvSpPr>
          <p:nvPr/>
        </p:nvSpPr>
        <p:spPr bwMode="auto">
          <a:xfrm flipH="1" flipV="1">
            <a:off x="7123684" y="2544387"/>
            <a:ext cx="18312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22678" name="Text Box 22"/>
          <p:cNvSpPr txBox="1">
            <a:spLocks noChangeArrowheads="1"/>
          </p:cNvSpPr>
          <p:nvPr/>
        </p:nvSpPr>
        <p:spPr bwMode="auto">
          <a:xfrm>
            <a:off x="5257800" y="2280859"/>
            <a:ext cx="425116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>
                <a:latin typeface="Arial" charset="0"/>
              </a:rPr>
              <a:t>in</a:t>
            </a:r>
          </a:p>
        </p:txBody>
      </p:sp>
      <p:sp>
        <p:nvSpPr>
          <p:cNvPr id="1222679" name="Text Box 23"/>
          <p:cNvSpPr txBox="1">
            <a:spLocks noChangeArrowheads="1"/>
          </p:cNvSpPr>
          <p:nvPr/>
        </p:nvSpPr>
        <p:spPr bwMode="auto">
          <a:xfrm>
            <a:off x="7394575" y="2231181"/>
            <a:ext cx="612668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latin typeface="Arial" charset="0"/>
              </a:rPr>
              <a:t>out</a:t>
            </a:r>
          </a:p>
        </p:txBody>
      </p:sp>
      <p:sp>
        <p:nvSpPr>
          <p:cNvPr id="20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173189" y="2560085"/>
            <a:ext cx="486954" cy="5511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25643" y="2777223"/>
            <a:ext cx="1224" cy="21713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748235" y="2341844"/>
            <a:ext cx="1223" cy="43537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48236" y="2777223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748236" y="2341845"/>
            <a:ext cx="177408" cy="1102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660143" y="2341844"/>
            <a:ext cx="1223" cy="43537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178555" y="1754087"/>
            <a:ext cx="353592" cy="1102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7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931009" y="1319811"/>
            <a:ext cx="1224" cy="21713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929124" y="1971224"/>
            <a:ext cx="1885" cy="384687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754825" y="1536949"/>
            <a:ext cx="1224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754825" y="1971224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754825" y="1536948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665510" y="1536949"/>
            <a:ext cx="1223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3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32148" y="1718815"/>
            <a:ext cx="90539" cy="73849"/>
          </a:xfrm>
          <a:prstGeom prst="ellips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4780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>
                <a:latin typeface="+mj-lt"/>
              </a:rPr>
              <a:t>in</a:t>
            </a: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472865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out</a:t>
            </a:r>
            <a:endParaRPr lang="en-US" sz="2400" dirty="0">
              <a:latin typeface="+mj-lt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7"/>
            </p:custDataLst>
          </p:nvPr>
        </p:nvCxnSpPr>
        <p:spPr>
          <a:xfrm rot="5400000">
            <a:off x="770669" y="2157709"/>
            <a:ext cx="810407" cy="53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>
            <p:custDataLst>
              <p:tags r:id="rId18"/>
            </p:custDataLst>
          </p:nvPr>
        </p:nvCxnSpPr>
        <p:spPr>
          <a:xfrm rot="10800000">
            <a:off x="719536" y="2127253"/>
            <a:ext cx="451945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19"/>
            </p:custDataLst>
          </p:nvPr>
        </p:nvCxnSpPr>
        <p:spPr>
          <a:xfrm>
            <a:off x="1925644" y="2127253"/>
            <a:ext cx="459021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82681" y="30051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825568" y="3200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735081" y="3124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ne 1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1642621" y="1321988"/>
            <a:ext cx="514735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547756" y="898954"/>
            <a:ext cx="2070718" cy="4299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sz="2000" dirty="0" smtClean="0">
                <a:latin typeface="+mj-lt"/>
              </a:rPr>
              <a:t>V</a:t>
            </a:r>
            <a:r>
              <a:rPr lang="en-US" sz="2000" baseline="-25000" dirty="0" smtClean="0"/>
              <a:t>supply</a:t>
            </a:r>
            <a:r>
              <a:rPr lang="en-US" sz="2000" dirty="0" smtClean="0"/>
              <a:t> (aka logic 1)</a:t>
            </a:r>
            <a:endParaRPr lang="en-US" sz="2000" dirty="0">
              <a:latin typeface="+mj-lt"/>
            </a:endParaRPr>
          </a:p>
        </p:txBody>
      </p:sp>
      <p:sp>
        <p:nvSpPr>
          <p:cNvPr id="49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416666" y="3248083"/>
            <a:ext cx="2030131" cy="4299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sz="2000" dirty="0" smtClean="0">
                <a:latin typeface="+mj-lt"/>
              </a:rPr>
              <a:t>(ground is logic 0</a:t>
            </a:r>
            <a:r>
              <a:rPr lang="en-US" sz="2000" dirty="0" smtClean="0"/>
              <a:t>)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273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673" grpId="0"/>
      <p:bldP spid="1222674" grpId="0" animBg="1"/>
      <p:bldP spid="1222675" grpId="0" animBg="1"/>
      <p:bldP spid="1222676" grpId="0" animBg="1"/>
      <p:bldP spid="1222677" grpId="0" animBg="1"/>
      <p:bldP spid="1222678" grpId="0"/>
      <p:bldP spid="122267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698500"/>
          </a:xfrm>
        </p:spPr>
        <p:txBody>
          <a:bodyPr>
            <a:normAutofit fontScale="90000"/>
          </a:bodyPr>
          <a:lstStyle/>
          <a:p>
            <a:r>
              <a:rPr lang="en-US" dirty="0"/>
              <a:t>NOR Gate</a:t>
            </a:r>
          </a:p>
        </p:txBody>
      </p:sp>
      <p:graphicFrame>
        <p:nvGraphicFramePr>
          <p:cNvPr id="1255477" name="Group 5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641512" y="3987114"/>
          <a:ext cx="1673688" cy="2639060"/>
        </p:xfrm>
        <a:graphic>
          <a:graphicData uri="http://schemas.openxmlformats.org/drawingml/2006/table">
            <a:tbl>
              <a:tblPr/>
              <a:tblGrid>
                <a:gridCol w="439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55503" name="Rectangle 79"/>
          <p:cNvSpPr>
            <a:spLocks noChangeArrowheads="1"/>
          </p:cNvSpPr>
          <p:nvPr/>
        </p:nvSpPr>
        <p:spPr bwMode="auto">
          <a:xfrm>
            <a:off x="4800600" y="952864"/>
            <a:ext cx="41148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800" dirty="0">
                <a:latin typeface="Helvetica" charset="0"/>
              </a:rPr>
              <a:t>Function: NOR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800" dirty="0">
                <a:latin typeface="Helvetica" charset="0"/>
              </a:rPr>
              <a:t>Symbol: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sz="2800" dirty="0" smtClean="0">
              <a:latin typeface="Helvetica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sz="2800" dirty="0">
              <a:latin typeface="Helvetica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sz="2800" dirty="0">
              <a:latin typeface="Helvetica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800" dirty="0" smtClean="0">
                <a:latin typeface="Helvetica" charset="0"/>
              </a:rPr>
              <a:t>Truth Table:</a:t>
            </a: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</p:txBody>
      </p:sp>
      <p:sp>
        <p:nvSpPr>
          <p:cNvPr id="1255504" name="AutoShape 80"/>
          <p:cNvSpPr>
            <a:spLocks noChangeArrowheads="1"/>
          </p:cNvSpPr>
          <p:nvPr/>
        </p:nvSpPr>
        <p:spPr bwMode="auto">
          <a:xfrm flipH="1">
            <a:off x="5432425" y="2159773"/>
            <a:ext cx="1022350" cy="889000"/>
          </a:xfrm>
          <a:prstGeom prst="moon">
            <a:avLst>
              <a:gd name="adj" fmla="val 7169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5505" name="Line 81"/>
          <p:cNvSpPr>
            <a:spLocks noChangeShapeType="1"/>
          </p:cNvSpPr>
          <p:nvPr/>
        </p:nvSpPr>
        <p:spPr bwMode="auto">
          <a:xfrm flipH="1">
            <a:off x="5351463" y="242964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5506" name="Line 82"/>
          <p:cNvSpPr>
            <a:spLocks noChangeShapeType="1"/>
          </p:cNvSpPr>
          <p:nvPr/>
        </p:nvSpPr>
        <p:spPr bwMode="auto">
          <a:xfrm flipH="1">
            <a:off x="5351463" y="281064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5507" name="Text Box 83"/>
          <p:cNvSpPr txBox="1">
            <a:spLocks noChangeArrowheads="1"/>
          </p:cNvSpPr>
          <p:nvPr/>
        </p:nvSpPr>
        <p:spPr bwMode="auto">
          <a:xfrm>
            <a:off x="4970463" y="250584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>
                <a:latin typeface="Arial" charset="0"/>
              </a:rPr>
              <a:t>b</a:t>
            </a:r>
          </a:p>
        </p:txBody>
      </p:sp>
      <p:sp>
        <p:nvSpPr>
          <p:cNvPr id="1255508" name="Text Box 84"/>
          <p:cNvSpPr txBox="1">
            <a:spLocks noChangeArrowheads="1"/>
          </p:cNvSpPr>
          <p:nvPr/>
        </p:nvSpPr>
        <p:spPr bwMode="auto">
          <a:xfrm>
            <a:off x="4970463" y="212484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>
                <a:latin typeface="Arial" charset="0"/>
              </a:rPr>
              <a:t>a</a:t>
            </a:r>
          </a:p>
        </p:txBody>
      </p:sp>
      <p:sp>
        <p:nvSpPr>
          <p:cNvPr id="1255509" name="Oval 85"/>
          <p:cNvSpPr>
            <a:spLocks noChangeArrowheads="1"/>
          </p:cNvSpPr>
          <p:nvPr/>
        </p:nvSpPr>
        <p:spPr bwMode="auto">
          <a:xfrm>
            <a:off x="6465888" y="2532835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5510" name="Line 86"/>
          <p:cNvSpPr>
            <a:spLocks noChangeShapeType="1"/>
          </p:cNvSpPr>
          <p:nvPr/>
        </p:nvSpPr>
        <p:spPr bwMode="auto">
          <a:xfrm flipH="1">
            <a:off x="6619875" y="261062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5511" name="Text Box 87"/>
          <p:cNvSpPr txBox="1">
            <a:spLocks noChangeArrowheads="1"/>
          </p:cNvSpPr>
          <p:nvPr/>
        </p:nvSpPr>
        <p:spPr bwMode="auto">
          <a:xfrm>
            <a:off x="6999288" y="2277248"/>
            <a:ext cx="608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latin typeface="Arial" charset="0"/>
              </a:rPr>
              <a:t>out</a:t>
            </a:r>
          </a:p>
        </p:txBody>
      </p:sp>
      <p:sp>
        <p:nvSpPr>
          <p:cNvPr id="63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2059448" y="1727665"/>
            <a:ext cx="40580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4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818335" y="1298901"/>
            <a:ext cx="1224" cy="21713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5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640927" y="1516040"/>
            <a:ext cx="1223" cy="43537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6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640928" y="1514936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7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640928" y="1950315"/>
            <a:ext cx="177408" cy="1102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8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552835" y="1516040"/>
            <a:ext cx="1223" cy="43537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9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071247" y="2538073"/>
            <a:ext cx="353592" cy="1102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341913" y="3745262"/>
            <a:ext cx="1224" cy="21713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1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2821816" y="1937351"/>
            <a:ext cx="1885" cy="384687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2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647517" y="2320934"/>
            <a:ext cx="1224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3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647517" y="2320935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4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647517" y="2755211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5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558202" y="2320934"/>
            <a:ext cx="1223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6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2424840" y="2500598"/>
            <a:ext cx="90539" cy="73849"/>
          </a:xfrm>
          <a:prstGeom prst="ellips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7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515379" y="1283360"/>
            <a:ext cx="514735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9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99775" y="148462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A</a:t>
            </a:r>
            <a:endParaRPr lang="en-US" sz="2400" dirty="0">
              <a:latin typeface="+mj-lt"/>
            </a:endParaRPr>
          </a:p>
        </p:txBody>
      </p:sp>
      <p:sp>
        <p:nvSpPr>
          <p:cNvPr id="80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38512" y="2736275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out</a:t>
            </a:r>
            <a:endParaRPr lang="en-US" sz="2400" dirty="0">
              <a:latin typeface="+mj-lt"/>
            </a:endParaRPr>
          </a:p>
        </p:txBody>
      </p:sp>
      <p:sp>
        <p:nvSpPr>
          <p:cNvPr id="82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8400" y="762000"/>
            <a:ext cx="88507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/>
              <a:t>supply</a:t>
            </a:r>
            <a:endParaRPr lang="en-US" sz="2400" dirty="0">
              <a:latin typeface="+mj-lt"/>
            </a:endParaRPr>
          </a:p>
        </p:txBody>
      </p:sp>
      <p:sp>
        <p:nvSpPr>
          <p:cNvPr id="83" name="Text Box 3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06208" y="2265485"/>
            <a:ext cx="348452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B</a:t>
            </a:r>
            <a:endParaRPr lang="en-US" sz="2400" dirty="0">
              <a:latin typeface="+mj-lt"/>
            </a:endParaRPr>
          </a:p>
        </p:txBody>
      </p:sp>
      <p:sp>
        <p:nvSpPr>
          <p:cNvPr id="84" name="Line 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752202" y="3546053"/>
            <a:ext cx="310294" cy="1102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5" name="Line 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3162252" y="3328914"/>
            <a:ext cx="1224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6" name="Line 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3162252" y="3328915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7" name="Line 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3162252" y="3763191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8" name="Line 1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072937" y="3328914"/>
            <a:ext cx="1223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9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65252" y="3296000"/>
            <a:ext cx="348452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B</a:t>
            </a:r>
            <a:endParaRPr lang="en-US" sz="2400" dirty="0">
              <a:latin typeface="+mj-lt"/>
            </a:endParaRPr>
          </a:p>
        </p:txBody>
      </p:sp>
      <p:sp>
        <p:nvSpPr>
          <p:cNvPr id="90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336547" y="2985565"/>
            <a:ext cx="3113" cy="3333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1" name="Line 1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2142238" y="2985566"/>
            <a:ext cx="1444687" cy="1587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2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144491" y="3764777"/>
            <a:ext cx="1224" cy="21713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3" name="Line 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1554779" y="3548742"/>
            <a:ext cx="320735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4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1964830" y="3330501"/>
            <a:ext cx="1224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5" name="Line 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1964830" y="3330502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1964830" y="3764778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7" name="Line 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1875515" y="3330501"/>
            <a:ext cx="1223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8" name="Text Box 3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267830" y="3297587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A</a:t>
            </a:r>
            <a:endParaRPr lang="en-US" sz="2400" dirty="0">
              <a:latin typeface="+mj-lt"/>
            </a:endParaRPr>
          </a:p>
        </p:txBody>
      </p:sp>
      <p:sp>
        <p:nvSpPr>
          <p:cNvPr id="99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139125" y="2987152"/>
            <a:ext cx="3113" cy="3333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0" name="Line 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2824925" y="2756314"/>
            <a:ext cx="1224" cy="21713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3" name="Oval 1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flipV="1">
            <a:off x="2443925" y="1698151"/>
            <a:ext cx="90539" cy="73849"/>
          </a:xfrm>
          <a:prstGeom prst="ellips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787525" y="39957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030412" y="4191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939925" y="41148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006725" y="39957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249612" y="4191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159125" y="41148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lide Number Placeholder 1"/>
          <p:cNvSpPr txBox="1">
            <a:spLocks/>
          </p:cNvSpPr>
          <p:nvPr/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D0A56F-BD0F-4BDF-9912-D1E89E9626C0}" type="slidenum">
              <a:rPr lang="en-US" smtClean="0"/>
              <a:pPr algn="r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8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441" y="742411"/>
            <a:ext cx="4182029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Which Gate is this?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24707" name="Group 3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5686633" y="3759428"/>
          <a:ext cx="1600200" cy="25908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74</a:t>
            </a:fld>
            <a:endParaRPr lang="en-US"/>
          </a:p>
        </p:txBody>
      </p:sp>
      <p:sp>
        <p:nvSpPr>
          <p:cNvPr id="1224733" name="Rectangle 29"/>
          <p:cNvSpPr>
            <a:spLocks noChangeArrowheads="1"/>
          </p:cNvSpPr>
          <p:nvPr/>
        </p:nvSpPr>
        <p:spPr bwMode="auto">
          <a:xfrm>
            <a:off x="4495800" y="1017588"/>
            <a:ext cx="41148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800" dirty="0">
                <a:latin typeface="Helvetica" charset="0"/>
              </a:rPr>
              <a:t>Function</a:t>
            </a:r>
            <a:r>
              <a:rPr lang="en-US" sz="2800" dirty="0" smtClean="0">
                <a:latin typeface="Helvetica" charset="0"/>
              </a:rPr>
              <a:t>:</a:t>
            </a:r>
            <a:endParaRPr lang="en-US" sz="2800" dirty="0">
              <a:latin typeface="Helvetica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800" dirty="0">
                <a:latin typeface="Helvetica" charset="0"/>
              </a:rPr>
              <a:t>Symbol: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sz="2800" dirty="0">
              <a:latin typeface="Helvetica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sz="2800" dirty="0">
              <a:latin typeface="Helvetica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800" dirty="0" smtClean="0">
                <a:latin typeface="Helvetica" charset="0"/>
              </a:rPr>
              <a:t>Truth Table:</a:t>
            </a: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</p:txBody>
      </p:sp>
      <p:sp>
        <p:nvSpPr>
          <p:cNvPr id="28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450756" y="4075691"/>
            <a:ext cx="486954" cy="5511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203210" y="4292829"/>
            <a:ext cx="1224" cy="21713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025802" y="3857450"/>
            <a:ext cx="1223" cy="43537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25803" y="4292829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025803" y="3857451"/>
            <a:ext cx="177408" cy="1102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3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937710" y="3857450"/>
            <a:ext cx="1223" cy="43537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4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456122" y="3269693"/>
            <a:ext cx="471462" cy="1102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5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26788" y="1828540"/>
            <a:ext cx="1224" cy="21713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206691" y="3486830"/>
            <a:ext cx="1885" cy="384687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7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32392" y="3052555"/>
            <a:ext cx="1224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8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032392" y="3486830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9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032392" y="3052554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0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943077" y="3052555"/>
            <a:ext cx="1223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2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261613" y="1826954"/>
            <a:ext cx="548102" cy="1586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84650" y="3827133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A</a:t>
            </a:r>
            <a:endParaRPr lang="en-US" sz="2400" dirty="0">
              <a:latin typeface="+mj-lt"/>
            </a:endParaRPr>
          </a:p>
        </p:txBody>
      </p:sp>
      <p:sp>
        <p:nvSpPr>
          <p:cNvPr id="44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73262" y="2517547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out</a:t>
            </a:r>
            <a:endParaRPr lang="en-US" sz="2400" dirty="0">
              <a:latin typeface="+mj-lt"/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19200" y="1295400"/>
            <a:ext cx="88507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supply</a:t>
            </a:r>
            <a:endParaRPr lang="en-US" sz="2400" baseline="-25000" dirty="0">
              <a:latin typeface="+mj-lt"/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91083" y="2985863"/>
            <a:ext cx="348452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B</a:t>
            </a:r>
            <a:endParaRPr lang="en-US" sz="2400" dirty="0">
              <a:latin typeface="+mj-lt"/>
            </a:endParaRPr>
          </a:p>
        </p:txBody>
      </p:sp>
      <p:sp>
        <p:nvSpPr>
          <p:cNvPr id="48" name="Line 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37077" y="2261713"/>
            <a:ext cx="187372" cy="1102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547127" y="2044575"/>
            <a:ext cx="1224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0" name="Line 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47127" y="2478850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1" name="Line 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547127" y="2044574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2" name="Line 1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457812" y="2044575"/>
            <a:ext cx="1223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3" name="Oval 1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331942" y="2224854"/>
            <a:ext cx="83047" cy="75437"/>
          </a:xfrm>
          <a:prstGeom prst="ellips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4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50127" y="1977882"/>
            <a:ext cx="348452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B</a:t>
            </a:r>
            <a:endParaRPr lang="en-US" sz="2400" dirty="0">
              <a:latin typeface="+mj-lt"/>
            </a:endParaRPr>
          </a:p>
        </p:txBody>
      </p:sp>
      <p:sp>
        <p:nvSpPr>
          <p:cNvPr id="55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721422" y="2489928"/>
            <a:ext cx="3113" cy="3333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6" name="Line 1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527113" y="2821715"/>
            <a:ext cx="1444687" cy="1587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7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529366" y="1826953"/>
            <a:ext cx="1224" cy="21713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8" name="Line 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939655" y="2260126"/>
            <a:ext cx="187372" cy="1102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9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349705" y="2042988"/>
            <a:ext cx="1224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0" name="Line 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349705" y="2477263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1" name="Line 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349705" y="2042987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2" name="Line 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260390" y="2042988"/>
            <a:ext cx="1223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3" name="Oval 1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127028" y="2224854"/>
            <a:ext cx="90539" cy="73849"/>
          </a:xfrm>
          <a:prstGeom prst="ellips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4" name="Text Box 3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2705" y="1976295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A</a:t>
            </a:r>
            <a:endParaRPr lang="en-US" sz="2400" dirty="0">
              <a:latin typeface="+mj-lt"/>
            </a:endParaRPr>
          </a:p>
        </p:txBody>
      </p:sp>
      <p:sp>
        <p:nvSpPr>
          <p:cNvPr id="65" name="Line 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1524000" y="2488341"/>
            <a:ext cx="3113" cy="3333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6" name="Line 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209800" y="2835416"/>
            <a:ext cx="1224" cy="21713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7" name="Line 1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447371" y="1825367"/>
            <a:ext cx="548102" cy="1586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33515" y="1295400"/>
            <a:ext cx="88507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/>
              <a:t>supply</a:t>
            </a:r>
            <a:endParaRPr lang="en-US" sz="2400" dirty="0">
              <a:latin typeface="+mj-lt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1863725" y="4495800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106612" y="469106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016125" y="4614862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76200" y="152400"/>
            <a:ext cx="8915400" cy="65690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5029200" y="57152"/>
            <a:ext cx="4038600" cy="781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00"/>
                </a:solidFill>
              </a:rPr>
              <a:t>iClicker</a:t>
            </a:r>
            <a:r>
              <a:rPr lang="en-US" dirty="0" smtClean="0">
                <a:solidFill>
                  <a:srgbClr val="FF0000"/>
                </a:solidFill>
              </a:rPr>
              <a:t> Question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382" y="4703519"/>
            <a:ext cx="15205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endParaRPr lang="en-US" sz="2400" dirty="0">
              <a:solidFill>
                <a:srgbClr val="FF0000"/>
              </a:solidFill>
            </a:endParaRPr>
          </a:p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OR</a:t>
            </a:r>
          </a:p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XOR</a:t>
            </a:r>
          </a:p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AND</a:t>
            </a:r>
            <a:endParaRPr lang="en-US" sz="2400" dirty="0">
              <a:solidFill>
                <a:srgbClr val="FF0000"/>
              </a:solidFill>
            </a:endParaRPr>
          </a:p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NAND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75" name="Group 9"/>
          <p:cNvGrpSpPr>
            <a:grpSpLocks/>
          </p:cNvGrpSpPr>
          <p:nvPr/>
        </p:nvGrpSpPr>
        <p:grpSpPr bwMode="auto">
          <a:xfrm>
            <a:off x="1557494" y="4838723"/>
            <a:ext cx="550668" cy="211526"/>
            <a:chOff x="3884" y="1731"/>
            <a:chExt cx="630" cy="242"/>
          </a:xfrm>
        </p:grpSpPr>
        <p:sp>
          <p:nvSpPr>
            <p:cNvPr id="76" name="AutoShape 10"/>
            <p:cNvSpPr>
              <a:spLocks noChangeArrowheads="1"/>
            </p:cNvSpPr>
            <p:nvPr/>
          </p:nvSpPr>
          <p:spPr bwMode="auto">
            <a:xfrm rot="5400000">
              <a:off x="4022" y="1713"/>
              <a:ext cx="242" cy="277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4252" y="1799"/>
              <a:ext cx="96" cy="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8" name="Line 12"/>
            <p:cNvSpPr>
              <a:spLocks noChangeShapeType="1"/>
            </p:cNvSpPr>
            <p:nvPr/>
          </p:nvSpPr>
          <p:spPr bwMode="auto">
            <a:xfrm flipH="1">
              <a:off x="3884" y="1847"/>
              <a:ext cx="12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 flipH="1" flipV="1">
              <a:off x="4348" y="1847"/>
              <a:ext cx="166" cy="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0" name="Group 14"/>
          <p:cNvGrpSpPr>
            <a:grpSpLocks/>
          </p:cNvGrpSpPr>
          <p:nvPr/>
        </p:nvGrpSpPr>
        <p:grpSpPr bwMode="auto">
          <a:xfrm>
            <a:off x="1671427" y="5187847"/>
            <a:ext cx="346357" cy="217322"/>
            <a:chOff x="4685" y="3035"/>
            <a:chExt cx="816" cy="512"/>
          </a:xfrm>
        </p:grpSpPr>
        <p:sp>
          <p:nvSpPr>
            <p:cNvPr id="81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4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716455" y="5523345"/>
            <a:ext cx="351568" cy="283074"/>
            <a:chOff x="4114800" y="4672288"/>
            <a:chExt cx="1076323" cy="838508"/>
          </a:xfrm>
        </p:grpSpPr>
        <p:sp>
          <p:nvSpPr>
            <p:cNvPr id="89" name="AutoShape 1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Line 16"/>
          <p:cNvSpPr>
            <a:spLocks noChangeShapeType="1"/>
          </p:cNvSpPr>
          <p:nvPr/>
        </p:nvSpPr>
        <p:spPr bwMode="auto">
          <a:xfrm flipH="1">
            <a:off x="1671427" y="5656188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" name="Line 17"/>
          <p:cNvSpPr>
            <a:spLocks noChangeShapeType="1"/>
          </p:cNvSpPr>
          <p:nvPr/>
        </p:nvSpPr>
        <p:spPr bwMode="auto">
          <a:xfrm flipH="1">
            <a:off x="1676723" y="5716327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6" name="Line 18"/>
          <p:cNvSpPr>
            <a:spLocks noChangeShapeType="1"/>
          </p:cNvSpPr>
          <p:nvPr/>
        </p:nvSpPr>
        <p:spPr bwMode="auto">
          <a:xfrm flipH="1">
            <a:off x="2068023" y="5664882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7" name="Group 4"/>
          <p:cNvGrpSpPr>
            <a:grpSpLocks/>
          </p:cNvGrpSpPr>
          <p:nvPr/>
        </p:nvGrpSpPr>
        <p:grpSpPr bwMode="auto">
          <a:xfrm>
            <a:off x="1645572" y="5913828"/>
            <a:ext cx="498922" cy="236591"/>
            <a:chOff x="1056" y="1584"/>
            <a:chExt cx="911" cy="432"/>
          </a:xfrm>
        </p:grpSpPr>
        <p:sp>
          <p:nvSpPr>
            <p:cNvPr id="98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9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0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1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659141" y="6288516"/>
            <a:ext cx="517588" cy="218358"/>
            <a:chOff x="5918201" y="1947862"/>
            <a:chExt cx="1625601" cy="685800"/>
          </a:xfrm>
        </p:grpSpPr>
        <p:sp>
          <p:nvSpPr>
            <p:cNvPr id="103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4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5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6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9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69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441" y="742411"/>
            <a:ext cx="4182029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Which Gate is this?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2470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34208074"/>
              </p:ext>
            </p:extLst>
          </p:nvPr>
        </p:nvGraphicFramePr>
        <p:xfrm>
          <a:off x="5686633" y="3759428"/>
          <a:ext cx="1600200" cy="25908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75</a:t>
            </a:fld>
            <a:endParaRPr lang="en-US"/>
          </a:p>
        </p:txBody>
      </p:sp>
      <p:sp>
        <p:nvSpPr>
          <p:cNvPr id="1224733" name="Rectangle 29"/>
          <p:cNvSpPr>
            <a:spLocks noChangeArrowheads="1"/>
          </p:cNvSpPr>
          <p:nvPr/>
        </p:nvSpPr>
        <p:spPr bwMode="auto">
          <a:xfrm>
            <a:off x="4495800" y="1017588"/>
            <a:ext cx="41148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800" dirty="0">
                <a:latin typeface="Helvetica" charset="0"/>
              </a:rPr>
              <a:t>Function</a:t>
            </a:r>
            <a:r>
              <a:rPr lang="en-US" sz="2800" dirty="0" smtClean="0">
                <a:latin typeface="Helvetica" charset="0"/>
              </a:rPr>
              <a:t>:</a:t>
            </a:r>
            <a:endParaRPr lang="en-US" sz="2800" dirty="0">
              <a:latin typeface="Helvetica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800" dirty="0">
                <a:latin typeface="Helvetica" charset="0"/>
              </a:rPr>
              <a:t>Symbol: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sz="2800" dirty="0">
              <a:latin typeface="Helvetica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sz="2800" dirty="0">
              <a:latin typeface="Helvetica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800" dirty="0" smtClean="0">
                <a:latin typeface="Helvetica" charset="0"/>
              </a:rPr>
              <a:t>Truth Table:</a:t>
            </a: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</p:txBody>
      </p:sp>
      <p:sp>
        <p:nvSpPr>
          <p:cNvPr id="28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450756" y="4075691"/>
            <a:ext cx="486954" cy="5511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203210" y="4292829"/>
            <a:ext cx="1224" cy="21713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025802" y="3857450"/>
            <a:ext cx="1223" cy="43537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25803" y="4292829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025803" y="3857451"/>
            <a:ext cx="177408" cy="1102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3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937710" y="3857450"/>
            <a:ext cx="1223" cy="43537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4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456122" y="3269693"/>
            <a:ext cx="471462" cy="1102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5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26788" y="1828540"/>
            <a:ext cx="1224" cy="21713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206691" y="3486830"/>
            <a:ext cx="1885" cy="384687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7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32392" y="3052555"/>
            <a:ext cx="1224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8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032392" y="3486830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9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032392" y="3052554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0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943077" y="3052555"/>
            <a:ext cx="1223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2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261613" y="1826954"/>
            <a:ext cx="548102" cy="1586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84650" y="3827133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A</a:t>
            </a:r>
            <a:endParaRPr lang="en-US" sz="2400" dirty="0">
              <a:latin typeface="+mj-lt"/>
            </a:endParaRPr>
          </a:p>
        </p:txBody>
      </p:sp>
      <p:sp>
        <p:nvSpPr>
          <p:cNvPr id="44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73262" y="2517547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out</a:t>
            </a:r>
            <a:endParaRPr lang="en-US" sz="2400" dirty="0">
              <a:latin typeface="+mj-lt"/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19200" y="1295400"/>
            <a:ext cx="88507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supply</a:t>
            </a:r>
            <a:endParaRPr lang="en-US" sz="2400" baseline="-25000" dirty="0">
              <a:latin typeface="+mj-lt"/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91083" y="2985863"/>
            <a:ext cx="348452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B</a:t>
            </a:r>
            <a:endParaRPr lang="en-US" sz="2400" dirty="0">
              <a:latin typeface="+mj-lt"/>
            </a:endParaRPr>
          </a:p>
        </p:txBody>
      </p:sp>
      <p:sp>
        <p:nvSpPr>
          <p:cNvPr id="48" name="Line 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37077" y="2261713"/>
            <a:ext cx="187372" cy="1102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547127" y="2044575"/>
            <a:ext cx="1224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0" name="Line 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47127" y="2478850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1" name="Line 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547127" y="2044574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2" name="Line 1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457812" y="2044575"/>
            <a:ext cx="1223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3" name="Oval 1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331942" y="2224854"/>
            <a:ext cx="83047" cy="75437"/>
          </a:xfrm>
          <a:prstGeom prst="ellips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4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50127" y="1977882"/>
            <a:ext cx="348452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B</a:t>
            </a:r>
            <a:endParaRPr lang="en-US" sz="2400" dirty="0">
              <a:latin typeface="+mj-lt"/>
            </a:endParaRPr>
          </a:p>
        </p:txBody>
      </p:sp>
      <p:sp>
        <p:nvSpPr>
          <p:cNvPr id="55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721422" y="2489928"/>
            <a:ext cx="3113" cy="3333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6" name="Line 1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527113" y="2821715"/>
            <a:ext cx="1444687" cy="1587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7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529366" y="1826953"/>
            <a:ext cx="1224" cy="21713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8" name="Line 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939655" y="2260126"/>
            <a:ext cx="187372" cy="1102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9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349705" y="2042988"/>
            <a:ext cx="1224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0" name="Line 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349705" y="2477263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1" name="Line 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349705" y="2042987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2" name="Line 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260390" y="2042988"/>
            <a:ext cx="1223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3" name="Oval 1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127028" y="2224854"/>
            <a:ext cx="90539" cy="73849"/>
          </a:xfrm>
          <a:prstGeom prst="ellips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4" name="Text Box 3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2705" y="1976295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A</a:t>
            </a:r>
            <a:endParaRPr lang="en-US" sz="2400" dirty="0">
              <a:latin typeface="+mj-lt"/>
            </a:endParaRPr>
          </a:p>
        </p:txBody>
      </p:sp>
      <p:sp>
        <p:nvSpPr>
          <p:cNvPr id="65" name="Line 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1524000" y="2488341"/>
            <a:ext cx="3113" cy="3333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6" name="Line 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209800" y="2835416"/>
            <a:ext cx="1224" cy="21713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7" name="Line 1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447371" y="1825367"/>
            <a:ext cx="548102" cy="1586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33515" y="1295400"/>
            <a:ext cx="88507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/>
              <a:t>supply</a:t>
            </a:r>
            <a:endParaRPr lang="en-US" sz="2400" dirty="0">
              <a:latin typeface="+mj-lt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1863725" y="4495800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106612" y="469106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016125" y="4614862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76200" y="152400"/>
            <a:ext cx="8915400" cy="65690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5029200" y="57152"/>
            <a:ext cx="4038600" cy="781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00"/>
                </a:solidFill>
              </a:rPr>
              <a:t>iClicker</a:t>
            </a:r>
            <a:r>
              <a:rPr lang="en-US" dirty="0" smtClean="0">
                <a:solidFill>
                  <a:srgbClr val="FF0000"/>
                </a:solidFill>
              </a:rPr>
              <a:t> Question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382" y="4703519"/>
            <a:ext cx="15205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endParaRPr lang="en-US" sz="2400" dirty="0">
              <a:solidFill>
                <a:srgbClr val="FF0000"/>
              </a:solidFill>
            </a:endParaRPr>
          </a:p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OR</a:t>
            </a:r>
          </a:p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XOR</a:t>
            </a:r>
          </a:p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AND</a:t>
            </a:r>
            <a:endParaRPr lang="en-US" sz="2400" dirty="0">
              <a:solidFill>
                <a:srgbClr val="FF0000"/>
              </a:solidFill>
            </a:endParaRPr>
          </a:p>
          <a:p>
            <a:pPr marL="514350" indent="-514350">
              <a:buAutoNum type="alphaUcParenBoth"/>
            </a:pPr>
            <a:r>
              <a:rPr lang="en-US" sz="2400" dirty="0" smtClean="0">
                <a:solidFill>
                  <a:srgbClr val="FF0000"/>
                </a:solidFill>
              </a:rPr>
              <a:t>NAND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75" name="Group 9"/>
          <p:cNvGrpSpPr>
            <a:grpSpLocks/>
          </p:cNvGrpSpPr>
          <p:nvPr/>
        </p:nvGrpSpPr>
        <p:grpSpPr bwMode="auto">
          <a:xfrm>
            <a:off x="1557494" y="4838723"/>
            <a:ext cx="550668" cy="211526"/>
            <a:chOff x="3884" y="1731"/>
            <a:chExt cx="630" cy="242"/>
          </a:xfrm>
        </p:grpSpPr>
        <p:sp>
          <p:nvSpPr>
            <p:cNvPr id="76" name="AutoShape 10"/>
            <p:cNvSpPr>
              <a:spLocks noChangeArrowheads="1"/>
            </p:cNvSpPr>
            <p:nvPr/>
          </p:nvSpPr>
          <p:spPr bwMode="auto">
            <a:xfrm rot="5400000">
              <a:off x="4022" y="1713"/>
              <a:ext cx="242" cy="277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4252" y="1799"/>
              <a:ext cx="96" cy="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8" name="Line 12"/>
            <p:cNvSpPr>
              <a:spLocks noChangeShapeType="1"/>
            </p:cNvSpPr>
            <p:nvPr/>
          </p:nvSpPr>
          <p:spPr bwMode="auto">
            <a:xfrm flipH="1">
              <a:off x="3884" y="1847"/>
              <a:ext cx="12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 flipH="1" flipV="1">
              <a:off x="4348" y="1847"/>
              <a:ext cx="166" cy="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0" name="Group 14"/>
          <p:cNvGrpSpPr>
            <a:grpSpLocks/>
          </p:cNvGrpSpPr>
          <p:nvPr/>
        </p:nvGrpSpPr>
        <p:grpSpPr bwMode="auto">
          <a:xfrm>
            <a:off x="1671427" y="5187847"/>
            <a:ext cx="346357" cy="217322"/>
            <a:chOff x="4685" y="3035"/>
            <a:chExt cx="816" cy="512"/>
          </a:xfrm>
        </p:grpSpPr>
        <p:sp>
          <p:nvSpPr>
            <p:cNvPr id="81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4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716455" y="5523345"/>
            <a:ext cx="351568" cy="283074"/>
            <a:chOff x="4114800" y="4672288"/>
            <a:chExt cx="1076323" cy="838508"/>
          </a:xfrm>
        </p:grpSpPr>
        <p:sp>
          <p:nvSpPr>
            <p:cNvPr id="89" name="AutoShape 1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Line 16"/>
          <p:cNvSpPr>
            <a:spLocks noChangeShapeType="1"/>
          </p:cNvSpPr>
          <p:nvPr/>
        </p:nvSpPr>
        <p:spPr bwMode="auto">
          <a:xfrm flipH="1">
            <a:off x="1671427" y="5656188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" name="Line 17"/>
          <p:cNvSpPr>
            <a:spLocks noChangeShapeType="1"/>
          </p:cNvSpPr>
          <p:nvPr/>
        </p:nvSpPr>
        <p:spPr bwMode="auto">
          <a:xfrm flipH="1">
            <a:off x="1676723" y="5716327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6" name="Line 18"/>
          <p:cNvSpPr>
            <a:spLocks noChangeShapeType="1"/>
          </p:cNvSpPr>
          <p:nvPr/>
        </p:nvSpPr>
        <p:spPr bwMode="auto">
          <a:xfrm flipH="1">
            <a:off x="2068023" y="5664882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7" name="Group 4"/>
          <p:cNvGrpSpPr>
            <a:grpSpLocks/>
          </p:cNvGrpSpPr>
          <p:nvPr/>
        </p:nvGrpSpPr>
        <p:grpSpPr bwMode="auto">
          <a:xfrm>
            <a:off x="1645572" y="5913828"/>
            <a:ext cx="498922" cy="236591"/>
            <a:chOff x="1056" y="1584"/>
            <a:chExt cx="911" cy="432"/>
          </a:xfrm>
        </p:grpSpPr>
        <p:sp>
          <p:nvSpPr>
            <p:cNvPr id="98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9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0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1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659141" y="6288516"/>
            <a:ext cx="517588" cy="218358"/>
            <a:chOff x="5918201" y="1947862"/>
            <a:chExt cx="1625601" cy="685800"/>
          </a:xfrm>
        </p:grpSpPr>
        <p:sp>
          <p:nvSpPr>
            <p:cNvPr id="103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4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5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6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9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5" name="Oval 84"/>
          <p:cNvSpPr/>
          <p:nvPr/>
        </p:nvSpPr>
        <p:spPr>
          <a:xfrm>
            <a:off x="125412" y="6175668"/>
            <a:ext cx="2308104" cy="533400"/>
          </a:xfrm>
          <a:prstGeom prst="ellipse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 (Revisited)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38200"/>
            <a:ext cx="8191500" cy="5791200"/>
          </a:xfrm>
        </p:spPr>
        <p:txBody>
          <a:bodyPr>
            <a:normAutofit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NAND and NOR are universal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Can implement </a:t>
            </a:r>
            <a:r>
              <a:rPr lang="en-US" sz="2400" b="1" i="1" dirty="0">
                <a:solidFill>
                  <a:srgbClr val="0070C0"/>
                </a:solidFill>
              </a:rPr>
              <a:t>any</a:t>
            </a:r>
            <a:r>
              <a:rPr lang="en-US" sz="2400" dirty="0"/>
              <a:t> function with NAND or just NOR gates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useful for manufacturing</a:t>
            </a:r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23368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21844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24161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046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 (Revisited)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38200"/>
            <a:ext cx="8191500" cy="6019800"/>
          </a:xfrm>
        </p:spPr>
        <p:txBody>
          <a:bodyPr>
            <a:normAutofit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 marL="0" indent="0">
              <a:lnSpc>
                <a:spcPct val="82000"/>
              </a:lnSpc>
              <a:buNone/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NAND and NOR are universal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Can implement </a:t>
            </a:r>
            <a:r>
              <a:rPr lang="en-US" sz="2400" b="1" i="1" dirty="0">
                <a:solidFill>
                  <a:srgbClr val="0070C0"/>
                </a:solidFill>
              </a:rPr>
              <a:t>any</a:t>
            </a:r>
            <a:r>
              <a:rPr lang="en-US" sz="2400" dirty="0"/>
              <a:t> function with NAND or just NOR gates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useful for </a:t>
            </a:r>
            <a:r>
              <a:rPr lang="en-US" sz="2400" dirty="0" smtClean="0"/>
              <a:t>manufacturing</a:t>
            </a:r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23368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21844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24161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4876800" y="2016919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4572000" y="2169319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4572000" y="2550319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294187" y="22455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294187" y="18645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a</a:t>
            </a: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5715000" y="2272507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5868988" y="2350294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5934075" y="2083594"/>
            <a:ext cx="1482725" cy="533400"/>
            <a:chOff x="3654" y="1680"/>
            <a:chExt cx="934" cy="336"/>
          </a:xfrm>
        </p:grpSpPr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2" name="Group 34"/>
          <p:cNvGrpSpPr>
            <a:grpSpLocks/>
          </p:cNvGrpSpPr>
          <p:nvPr/>
        </p:nvGrpSpPr>
        <p:grpSpPr bwMode="auto">
          <a:xfrm>
            <a:off x="5791200" y="3312319"/>
            <a:ext cx="1482725" cy="533400"/>
            <a:chOff x="3654" y="1680"/>
            <a:chExt cx="934" cy="336"/>
          </a:xfrm>
        </p:grpSpPr>
        <p:sp>
          <p:nvSpPr>
            <p:cNvPr id="33" name="AutoShape 35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4370387" y="34647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4370387" y="30837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a</a:t>
            </a:r>
          </a:p>
        </p:txBody>
      </p:sp>
      <p:sp>
        <p:nvSpPr>
          <p:cNvPr id="39" name="AutoShape 49"/>
          <p:cNvSpPr>
            <a:spLocks noChangeArrowheads="1"/>
          </p:cNvSpPr>
          <p:nvPr/>
        </p:nvSpPr>
        <p:spPr bwMode="auto">
          <a:xfrm>
            <a:off x="4876800" y="950119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" name="Line 50"/>
          <p:cNvSpPr>
            <a:spLocks noChangeShapeType="1"/>
          </p:cNvSpPr>
          <p:nvPr/>
        </p:nvSpPr>
        <p:spPr bwMode="auto">
          <a:xfrm flipH="1">
            <a:off x="4572000" y="1102519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Line 51"/>
          <p:cNvSpPr>
            <a:spLocks noChangeShapeType="1"/>
          </p:cNvSpPr>
          <p:nvPr/>
        </p:nvSpPr>
        <p:spPr bwMode="auto">
          <a:xfrm flipH="1">
            <a:off x="4572000" y="1483519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Oval 53"/>
          <p:cNvSpPr>
            <a:spLocks noChangeArrowheads="1"/>
          </p:cNvSpPr>
          <p:nvPr/>
        </p:nvSpPr>
        <p:spPr bwMode="auto">
          <a:xfrm>
            <a:off x="5715000" y="1205707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Line 54"/>
          <p:cNvSpPr>
            <a:spLocks noChangeShapeType="1"/>
          </p:cNvSpPr>
          <p:nvPr/>
        </p:nvSpPr>
        <p:spPr bwMode="auto">
          <a:xfrm flipH="1">
            <a:off x="5868988" y="1283494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" name="Line 60"/>
          <p:cNvSpPr>
            <a:spLocks noChangeShapeType="1"/>
          </p:cNvSpPr>
          <p:nvPr/>
        </p:nvSpPr>
        <p:spPr bwMode="auto">
          <a:xfrm>
            <a:off x="4572000" y="1102519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Line 61"/>
          <p:cNvSpPr>
            <a:spLocks noChangeShapeType="1"/>
          </p:cNvSpPr>
          <p:nvPr/>
        </p:nvSpPr>
        <p:spPr bwMode="auto">
          <a:xfrm flipH="1">
            <a:off x="4419600" y="1254919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AutoShape 15"/>
          <p:cNvSpPr>
            <a:spLocks noChangeArrowheads="1"/>
          </p:cNvSpPr>
          <p:nvPr/>
        </p:nvSpPr>
        <p:spPr bwMode="auto">
          <a:xfrm flipH="1">
            <a:off x="4791742" y="3171362"/>
            <a:ext cx="833511" cy="812199"/>
          </a:xfrm>
          <a:prstGeom prst="moon">
            <a:avLst>
              <a:gd name="adj" fmla="val 7169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 flipH="1">
            <a:off x="4725118" y="3417243"/>
            <a:ext cx="2494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 flipH="1">
            <a:off x="4725118" y="3766234"/>
            <a:ext cx="2494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" name="Oval 24"/>
          <p:cNvSpPr>
            <a:spLocks noChangeArrowheads="1"/>
          </p:cNvSpPr>
          <p:nvPr/>
        </p:nvSpPr>
        <p:spPr bwMode="auto">
          <a:xfrm>
            <a:off x="5644120" y="3499577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4294187" y="9144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498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Logic Gates</a:t>
            </a:r>
          </a:p>
        </p:txBody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1038" y="1041400"/>
            <a:ext cx="4422775" cy="5445125"/>
          </a:xfrm>
        </p:spPr>
        <p:txBody>
          <a:bodyPr/>
          <a:lstStyle/>
          <a:p>
            <a:r>
              <a:rPr lang="en-US" sz="2800"/>
              <a:t>One can buy gates separately</a:t>
            </a:r>
          </a:p>
          <a:p>
            <a:pPr lvl="1"/>
            <a:r>
              <a:rPr lang="en-US" sz="2400"/>
              <a:t>ex. 74xxx series of integrated circuits</a:t>
            </a:r>
          </a:p>
          <a:p>
            <a:pPr lvl="1"/>
            <a:r>
              <a:rPr lang="en-US" sz="2400"/>
              <a:t>cost ~$1 per chip, mostly for packaging and testing</a:t>
            </a:r>
          </a:p>
          <a:p>
            <a:endParaRPr lang="en-US" sz="2800"/>
          </a:p>
          <a:p>
            <a:r>
              <a:rPr lang="en-US" sz="2800"/>
              <a:t>Cumbersome, but possible to build devices using gates put together manually</a:t>
            </a:r>
          </a:p>
        </p:txBody>
      </p:sp>
      <p:pic>
        <p:nvPicPr>
          <p:cNvPr id="1300484" name="Picture 4" descr="The image “http://upload.wikimedia.org/wikipedia/commons/thumb/2/26/7400.jpg/180px-74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487488"/>
            <a:ext cx="345916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Then and Now</a:t>
            </a:r>
          </a:p>
        </p:txBody>
      </p:sp>
      <p:pic>
        <p:nvPicPr>
          <p:cNvPr id="1220612" name="Picture 4" descr="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053504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0614" name="Rectangle 6"/>
          <p:cNvSpPr>
            <a:spLocks noChangeArrowheads="1"/>
          </p:cNvSpPr>
          <p:nvPr/>
        </p:nvSpPr>
        <p:spPr bwMode="auto">
          <a:xfrm>
            <a:off x="4493503" y="4573587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Intel </a:t>
            </a:r>
            <a:r>
              <a:rPr lang="en-US" sz="2800" dirty="0" err="1" smtClean="0">
                <a:latin typeface="Helvetica" charset="0"/>
              </a:rPr>
              <a:t>Haswell</a:t>
            </a:r>
            <a:endParaRPr lang="en-US" sz="2800" dirty="0">
              <a:latin typeface="Helvetica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1.4 billion transistors, 22nm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177 square millimeters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Four processing cores</a:t>
            </a:r>
            <a:endParaRPr lang="en-US" dirty="0">
              <a:latin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4249579"/>
            <a:ext cx="4475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http://techguru3d.com/4th-gen-intel-haswell-processors-architecture-and-lineup/</a:t>
            </a:r>
          </a:p>
        </p:txBody>
      </p:sp>
      <p:pic>
        <p:nvPicPr>
          <p:cNvPr id="1026" name="Picture 2" descr="http://techguru3d.com/wp-content/uploads/2013/06/Intel-Haswell-Co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24"/>
          <a:stretch/>
        </p:blipFill>
        <p:spPr bwMode="auto">
          <a:xfrm>
            <a:off x="4031103" y="1066800"/>
            <a:ext cx="5112897" cy="313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4800" y="4572000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The first transistor</a:t>
            </a:r>
            <a:endParaRPr lang="en-US" sz="2800" dirty="0">
              <a:latin typeface="Helvetica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One  workbench at AT&amp;T Bell Labs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1947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/>
              <a:t>Bardeen</a:t>
            </a:r>
            <a:r>
              <a:rPr lang="en-US" dirty="0"/>
              <a:t>, Brattain, and Shockley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79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3381" y="6563850"/>
            <a:ext cx="4846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https://en.wikipedia.org/wiki/Transistor_count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105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Group 53"/>
          <p:cNvGraphicFramePr>
            <a:graphicFrameLocks/>
          </p:cNvGraphicFramePr>
          <p:nvPr>
            <p:extLst/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8" name="Group 53"/>
          <p:cNvGraphicFramePr>
            <a:graphicFrameLocks/>
          </p:cNvGraphicFramePr>
          <p:nvPr>
            <p:extLst/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6" name="Group 53"/>
          <p:cNvGraphicFramePr>
            <a:graphicFrameLocks/>
          </p:cNvGraphicFramePr>
          <p:nvPr>
            <p:extLst/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3" name="Group 53"/>
          <p:cNvGraphicFramePr>
            <a:graphicFrameLocks/>
          </p:cNvGraphicFramePr>
          <p:nvPr>
            <p:extLst/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2" name="Oval 6"/>
          <p:cNvSpPr>
            <a:spLocks noChangeArrowheads="1"/>
          </p:cNvSpPr>
          <p:nvPr/>
        </p:nvSpPr>
        <p:spPr bwMode="auto">
          <a:xfrm>
            <a:off x="1524000" y="3173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048000" y="3362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4" name="Oval 8"/>
          <p:cNvSpPr>
            <a:spLocks noChangeArrowheads="1"/>
          </p:cNvSpPr>
          <p:nvPr/>
        </p:nvSpPr>
        <p:spPr bwMode="auto">
          <a:xfrm>
            <a:off x="2667000" y="3173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5" name="Line 9"/>
          <p:cNvSpPr>
            <a:spLocks noChangeShapeType="1"/>
          </p:cNvSpPr>
          <p:nvPr/>
        </p:nvSpPr>
        <p:spPr bwMode="auto">
          <a:xfrm flipV="1">
            <a:off x="1914525" y="27432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8" name="Oval 12"/>
          <p:cNvSpPr>
            <a:spLocks noChangeArrowheads="1"/>
          </p:cNvSpPr>
          <p:nvPr/>
        </p:nvSpPr>
        <p:spPr bwMode="auto">
          <a:xfrm>
            <a:off x="1524000" y="2030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9" name="Line 13"/>
          <p:cNvSpPr>
            <a:spLocks noChangeShapeType="1"/>
          </p:cNvSpPr>
          <p:nvPr/>
        </p:nvSpPr>
        <p:spPr bwMode="auto">
          <a:xfrm>
            <a:off x="3048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0" name="Oval 14"/>
          <p:cNvSpPr>
            <a:spLocks noChangeArrowheads="1"/>
          </p:cNvSpPr>
          <p:nvPr/>
        </p:nvSpPr>
        <p:spPr bwMode="auto">
          <a:xfrm>
            <a:off x="2667000" y="2030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1" name="Line 15"/>
          <p:cNvSpPr>
            <a:spLocks noChangeShapeType="1"/>
          </p:cNvSpPr>
          <p:nvPr/>
        </p:nvSpPr>
        <p:spPr bwMode="auto">
          <a:xfrm flipV="1">
            <a:off x="1914525" y="16002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4" name="Line 28"/>
          <p:cNvSpPr>
            <a:spLocks noChangeShapeType="1"/>
          </p:cNvSpPr>
          <p:nvPr/>
        </p:nvSpPr>
        <p:spPr bwMode="auto">
          <a:xfrm flipV="1">
            <a:off x="762000" y="18288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5" name="Text Box 29"/>
          <p:cNvSpPr txBox="1">
            <a:spLocks noChangeArrowheads="1"/>
          </p:cNvSpPr>
          <p:nvPr/>
        </p:nvSpPr>
        <p:spPr bwMode="auto">
          <a:xfrm>
            <a:off x="609600" y="1295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+</a:t>
            </a:r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209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flipV="1">
            <a:off x="1905000" y="2209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 flipV="1">
            <a:off x="1905000" y="3352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 flipV="1">
            <a:off x="1905000" y="2209800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5"/>
          <p:cNvSpPr>
            <a:spLocks noChangeShapeType="1"/>
          </p:cNvSpPr>
          <p:nvPr/>
        </p:nvSpPr>
        <p:spPr bwMode="auto">
          <a:xfrm flipV="1">
            <a:off x="1905000" y="3352800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7" name="Group 53"/>
          <p:cNvGraphicFramePr>
            <a:graphicFrameLocks/>
          </p:cNvGraphicFramePr>
          <p:nvPr>
            <p:extLst/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3733800" y="914400"/>
            <a:ext cx="1600200" cy="1127124"/>
            <a:chOff x="3505200" y="3521076"/>
            <a:chExt cx="1600200" cy="1127124"/>
          </a:xfrm>
        </p:grpSpPr>
        <p:cxnSp>
          <p:nvCxnSpPr>
            <p:cNvPr id="83" name="Straight Connector 82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4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5" grpId="0" animBg="1"/>
      <p:bldP spid="1212425" grpId="1" animBg="1"/>
      <p:bldP spid="1212425" grpId="2" animBg="1"/>
      <p:bldP spid="1212431" grpId="0" animBg="1"/>
      <p:bldP spid="63" grpId="0" animBg="1"/>
      <p:bldP spid="64" grpId="0" animBg="1"/>
      <p:bldP spid="64" grpId="1" animBg="1"/>
      <p:bldP spid="64" grpId="2" animBg="1"/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Then and Now</a:t>
            </a:r>
          </a:p>
        </p:txBody>
      </p:sp>
      <p:pic>
        <p:nvPicPr>
          <p:cNvPr id="1220612" name="Picture 4" descr="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053504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0614" name="Rectangle 6"/>
          <p:cNvSpPr>
            <a:spLocks noChangeArrowheads="1"/>
          </p:cNvSpPr>
          <p:nvPr/>
        </p:nvSpPr>
        <p:spPr bwMode="auto">
          <a:xfrm>
            <a:off x="4493503" y="4573587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Intel </a:t>
            </a:r>
            <a:r>
              <a:rPr lang="en-US" sz="2800" dirty="0" err="1" smtClean="0">
                <a:latin typeface="Helvetica" charset="0"/>
              </a:rPr>
              <a:t>Broadwell</a:t>
            </a:r>
            <a:endParaRPr lang="en-US" sz="2800" dirty="0">
              <a:latin typeface="Helvetica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7.2 billion transistors, 14nm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456 square millimeters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Up to 22 processing cores</a:t>
            </a:r>
            <a:endParaRPr lang="en-US" dirty="0">
              <a:latin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4249579"/>
            <a:ext cx="49856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https://www.computershopper.com/computex-2015/performance-preview-desktop-broadwell-at-computex-2015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4800" y="4572000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The first transistor</a:t>
            </a:r>
            <a:endParaRPr lang="en-US" sz="2800" dirty="0">
              <a:latin typeface="Helvetica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One  workbench at AT&amp;T Bell Labs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1947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/>
              <a:t>Bardeen</a:t>
            </a:r>
            <a:r>
              <a:rPr lang="en-US" dirty="0"/>
              <a:t>, Brattain, and Shockley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80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3381" y="6563850"/>
            <a:ext cx="4846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https://en.wikipedia.org/wiki/Transistor_count</a:t>
            </a:r>
          </a:p>
        </p:txBody>
      </p:sp>
      <p:pic>
        <p:nvPicPr>
          <p:cNvPr id="39938" name="Picture 2" descr="5th Generation Core Die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1960"/>
            <a:ext cx="2905717" cy="325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Big Picture: Abstraction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55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686800" cy="5638800"/>
          </a:xfrm>
        </p:spPr>
        <p:txBody>
          <a:bodyPr/>
          <a:lstStyle/>
          <a:p>
            <a:r>
              <a:rPr lang="en-US" dirty="0" smtClean="0"/>
              <a:t>Hide complexity through simple abstractions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Simplicity</a:t>
            </a:r>
          </a:p>
          <a:p>
            <a:pPr lvl="2"/>
            <a:r>
              <a:rPr lang="en-US" dirty="0" smtClean="0"/>
              <a:t>Box diagram represents inputs and outputs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Complexity</a:t>
            </a:r>
          </a:p>
          <a:p>
            <a:pPr lvl="2"/>
            <a:r>
              <a:rPr lang="en-US" dirty="0" smtClean="0"/>
              <a:t>Hides underlying NMOS- and PMOS-transistors and atomic interactions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DAD0A56F-BD0F-4BDF-9912-D1E89E9626C0}" type="slidenum">
              <a:rPr lang="en-US" smtClean="0"/>
              <a:t>81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3024" y="3429000"/>
            <a:ext cx="2927314" cy="2406932"/>
            <a:chOff x="43024" y="3429000"/>
            <a:chExt cx="2927314" cy="2406932"/>
          </a:xfrm>
        </p:grpSpPr>
        <p:sp>
          <p:nvSpPr>
            <p:cNvPr id="28" name="Line 1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895073" y="4904541"/>
              <a:ext cx="486954" cy="5511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647527" y="5121679"/>
              <a:ext cx="1224" cy="21713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oval"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4" name="Line 18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1470119" y="4686300"/>
              <a:ext cx="1223" cy="43537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470120" y="5121679"/>
              <a:ext cx="177408" cy="1103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6" name="Line 2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1470120" y="4686301"/>
              <a:ext cx="177408" cy="1102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7" name="Line 2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1382027" y="4686300"/>
              <a:ext cx="1223" cy="43537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8" name="Line 4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900439" y="4098543"/>
              <a:ext cx="353592" cy="1102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1652893" y="3664267"/>
              <a:ext cx="1224" cy="21713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 type="oval"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1651008" y="4315680"/>
              <a:ext cx="1885" cy="384687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1476709" y="3881405"/>
              <a:ext cx="1224" cy="435379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53" name="Line 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1476709" y="4315680"/>
              <a:ext cx="177408" cy="1103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58" name="Line 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1476709" y="3881404"/>
              <a:ext cx="177408" cy="1103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59" name="Line 1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387394" y="3881405"/>
              <a:ext cx="1223" cy="435379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0" name="Oval 1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254032" y="4063271"/>
              <a:ext cx="90539" cy="73849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4" name="Line 1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627104" y="5354358"/>
              <a:ext cx="1491284" cy="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5" name="Line 1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893366" y="3664267"/>
              <a:ext cx="1225022" cy="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6" name="Text Box 30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3024" y="4334506"/>
              <a:ext cx="414176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sz="2400" dirty="0">
                  <a:latin typeface="+mj-lt"/>
                </a:rPr>
                <a:t>in</a:t>
              </a:r>
            </a:p>
          </p:txBody>
        </p:sp>
        <p:sp>
          <p:nvSpPr>
            <p:cNvPr id="67" name="Text Box 30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362200" y="4419600"/>
              <a:ext cx="608138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sz="2400" dirty="0" smtClean="0">
                  <a:latin typeface="+mj-lt"/>
                </a:rPr>
                <a:t>out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68" name="Text Box 30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1356" y="3589351"/>
              <a:ext cx="667322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sz="2400" dirty="0" err="1" smtClean="0">
                  <a:latin typeface="+mj-lt"/>
                </a:rPr>
                <a:t>Vdd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69" name="Text Box 30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81255" y="5338817"/>
              <a:ext cx="583709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sz="2400" dirty="0" err="1" smtClean="0">
                  <a:latin typeface="+mj-lt"/>
                </a:rPr>
                <a:t>Vss</a:t>
              </a:r>
              <a:endParaRPr lang="en-US" sz="2400" dirty="0">
                <a:latin typeface="+mj-lt"/>
              </a:endParaRPr>
            </a:p>
          </p:txBody>
        </p:sp>
        <p:cxnSp>
          <p:nvCxnSpPr>
            <p:cNvPr id="70" name="Straight Connector 69"/>
            <p:cNvCxnSpPr/>
            <p:nvPr>
              <p:custDataLst>
                <p:tags r:id="rId50"/>
              </p:custDataLst>
            </p:nvPr>
          </p:nvCxnSpPr>
          <p:spPr>
            <a:xfrm rot="5400000">
              <a:off x="492553" y="4502165"/>
              <a:ext cx="810407" cy="53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>
              <p:custDataLst>
                <p:tags r:id="rId51"/>
              </p:custDataLst>
            </p:nvPr>
          </p:nvCxnSpPr>
          <p:spPr>
            <a:xfrm flipH="1">
              <a:off x="304800" y="4471709"/>
              <a:ext cx="588566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>
              <p:custDataLst>
                <p:tags r:id="rId52"/>
              </p:custDataLst>
            </p:nvPr>
          </p:nvCxnSpPr>
          <p:spPr>
            <a:xfrm>
              <a:off x="1647528" y="4471709"/>
              <a:ext cx="94171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449233" y="3429000"/>
              <a:ext cx="1880084" cy="2362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1624" y="6172200"/>
            <a:ext cx="2626297" cy="533400"/>
            <a:chOff x="271624" y="6172200"/>
            <a:chExt cx="2626297" cy="533400"/>
          </a:xfrm>
        </p:grpSpPr>
        <p:sp>
          <p:nvSpPr>
            <p:cNvPr id="75" name="Line 6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1836664" y="6437771"/>
              <a:ext cx="307975" cy="1444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6" name="AutoShape 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5400000">
              <a:off x="1121853" y="6134100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7" name="Oval 1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701291" y="6359525"/>
              <a:ext cx="152400" cy="1524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8" name="Line 1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627103" y="6435726"/>
              <a:ext cx="466175" cy="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9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1624" y="6208485"/>
              <a:ext cx="414176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sz="2400" dirty="0">
                  <a:latin typeface="+mj-lt"/>
                </a:rPr>
                <a:t>in</a:t>
              </a:r>
            </a:p>
          </p:txBody>
        </p:sp>
        <p:sp>
          <p:nvSpPr>
            <p:cNvPr id="80" name="Text Box 3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289783" y="6190342"/>
              <a:ext cx="608138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sz="2400" dirty="0" smtClean="0">
                  <a:latin typeface="+mj-lt"/>
                </a:rPr>
                <a:t>out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34922" y="5714073"/>
            <a:ext cx="2540635" cy="1183852"/>
            <a:chOff x="3934922" y="5714073"/>
            <a:chExt cx="2540635" cy="1183852"/>
          </a:xfrm>
        </p:grpSpPr>
        <p:sp>
          <p:nvSpPr>
            <p:cNvPr id="63" name="TextBox 62"/>
            <p:cNvSpPr txBox="1"/>
            <p:nvPr/>
          </p:nvSpPr>
          <p:spPr bwMode="auto">
            <a:xfrm>
              <a:off x="5867400" y="6056075"/>
              <a:ext cx="608157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2400" dirty="0" smtClean="0">
                  <a:latin typeface="Calibri" pitchFamily="34" charset="0"/>
                </a:rPr>
                <a:t>out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525272" y="5943599"/>
              <a:ext cx="1062161" cy="7912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Line 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4200631" y="5967201"/>
              <a:ext cx="307975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Line 6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239188" y="6321474"/>
              <a:ext cx="307975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Line 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4197348" y="6685869"/>
              <a:ext cx="307975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 bwMode="auto">
            <a:xfrm>
              <a:off x="3934922" y="5714073"/>
              <a:ext cx="329234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2400" dirty="0" smtClean="0">
                  <a:latin typeface="Calibri" pitchFamily="34" charset="0"/>
                </a:rPr>
                <a:t>a</a:t>
              </a:r>
            </a:p>
          </p:txBody>
        </p:sp>
        <p:sp>
          <p:nvSpPr>
            <p:cNvPr id="86" name="TextBox 85"/>
            <p:cNvSpPr txBox="1"/>
            <p:nvPr/>
          </p:nvSpPr>
          <p:spPr bwMode="auto">
            <a:xfrm>
              <a:off x="3962400" y="6019800"/>
              <a:ext cx="343661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2400" dirty="0" smtClean="0">
                  <a:latin typeface="Calibri" pitchFamily="34" charset="0"/>
                </a:rPr>
                <a:t>d</a:t>
              </a:r>
            </a:p>
          </p:txBody>
        </p:sp>
        <p:sp>
          <p:nvSpPr>
            <p:cNvPr id="87" name="TextBox 86"/>
            <p:cNvSpPr txBox="1"/>
            <p:nvPr/>
          </p:nvSpPr>
          <p:spPr bwMode="auto">
            <a:xfrm>
              <a:off x="3962400" y="6400800"/>
              <a:ext cx="343661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2400" dirty="0">
                  <a:latin typeface="Calibri" pitchFamily="34" charset="0"/>
                </a:rPr>
                <a:t>b</a:t>
              </a:r>
              <a:endParaRPr lang="en-US" sz="2400" dirty="0" smtClean="0">
                <a:latin typeface="Calibri" pitchFamily="34" charset="0"/>
              </a:endParaRPr>
            </a:p>
          </p:txBody>
        </p:sp>
        <p:sp>
          <p:nvSpPr>
            <p:cNvPr id="88" name="Line 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5597469" y="6319044"/>
              <a:ext cx="307975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76600" y="3429000"/>
            <a:ext cx="5789757" cy="2362200"/>
            <a:chOff x="3276600" y="3429000"/>
            <a:chExt cx="5789757" cy="2362200"/>
          </a:xfrm>
        </p:grpSpPr>
        <p:sp>
          <p:nvSpPr>
            <p:cNvPr id="30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739833" y="3640168"/>
              <a:ext cx="838200" cy="685801"/>
            </a:xfrm>
            <a:prstGeom prst="flowChartDelay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1" name="Line 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3380165" y="3792568"/>
              <a:ext cx="2361256" cy="0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5433446" y="4173568"/>
              <a:ext cx="307975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6574858" y="3976718"/>
              <a:ext cx="307975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5" name="AutoShap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51336" y="4791706"/>
              <a:ext cx="838200" cy="685801"/>
            </a:xfrm>
            <a:prstGeom prst="flowChartDelay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Line 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044949" y="4944106"/>
              <a:ext cx="307975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" name="Line 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380165" y="5325106"/>
              <a:ext cx="972758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8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5186360" y="5129844"/>
              <a:ext cx="1696472" cy="4762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0" name="AutoShap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7239000" y="4190664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1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6882831" y="4419600"/>
              <a:ext cx="443859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" name="Line 1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882832" y="4782181"/>
              <a:ext cx="443858" cy="3796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Line 1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8198068" y="4561784"/>
              <a:ext cx="603251" cy="7937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0" name="AutoShap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5400000">
              <a:off x="4705727" y="3849687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1" name="Oval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85165" y="4075112"/>
              <a:ext cx="152400" cy="1524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2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044949" y="4151313"/>
              <a:ext cx="632204" cy="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4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rot="5400000" flipH="1">
              <a:off x="6718795" y="4950013"/>
              <a:ext cx="348629" cy="20556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5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rot="5400000" flipH="1">
              <a:off x="3657134" y="4542302"/>
              <a:ext cx="775630" cy="0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6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380165" y="4530262"/>
              <a:ext cx="664784" cy="0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7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rot="5400000" flipH="1">
              <a:off x="6670873" y="4188673"/>
              <a:ext cx="444469" cy="20557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711895" y="3429000"/>
              <a:ext cx="4793440" cy="2362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 bwMode="auto">
            <a:xfrm>
              <a:off x="3291027" y="3693875"/>
              <a:ext cx="329234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2400" dirty="0" smtClean="0">
                  <a:latin typeface="Calibri" pitchFamily="34" charset="0"/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3276600" y="5294075"/>
              <a:ext cx="343661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2400" dirty="0">
                  <a:latin typeface="Calibri" pitchFamily="34" charset="0"/>
                </a:rPr>
                <a:t>b</a:t>
              </a:r>
              <a:endParaRPr lang="en-US" sz="2400" dirty="0" smtClean="0">
                <a:latin typeface="Calibri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 bwMode="auto">
            <a:xfrm>
              <a:off x="3276600" y="4455875"/>
              <a:ext cx="343661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2400" dirty="0">
                  <a:latin typeface="Calibri" pitchFamily="34" charset="0"/>
                </a:rPr>
                <a:t>d</a:t>
              </a:r>
              <a:endParaRPr lang="en-US" sz="2400" dirty="0" smtClean="0">
                <a:latin typeface="Calibri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8458200" y="4532075"/>
              <a:ext cx="608157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2400" dirty="0" smtClean="0">
                  <a:latin typeface="Calibri" pitchFamily="34" charset="0"/>
                </a:rPr>
                <a:t>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219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79992"/>
            <a:ext cx="9296400" cy="5449408"/>
          </a:xfrm>
        </p:spPr>
        <p:txBody>
          <a:bodyPr>
            <a:normAutofit/>
          </a:bodyPr>
          <a:lstStyle/>
          <a:p>
            <a:r>
              <a:rPr lang="en-US" dirty="0" smtClean="0"/>
              <a:t>Most modern devices made of billions of transistors</a:t>
            </a:r>
          </a:p>
          <a:p>
            <a:pPr lvl="1"/>
            <a:r>
              <a:rPr lang="en-US" dirty="0" smtClean="0"/>
              <a:t>You will build a processor in this course!</a:t>
            </a:r>
          </a:p>
          <a:p>
            <a:pPr lvl="1"/>
            <a:r>
              <a:rPr lang="en-US" dirty="0" smtClean="0"/>
              <a:t>Modern transistors made from semiconductor materials</a:t>
            </a:r>
          </a:p>
          <a:p>
            <a:pPr lvl="1"/>
            <a:r>
              <a:rPr lang="en-US" dirty="0" smtClean="0"/>
              <a:t>Transistors used to make logic gates and logic circuits</a:t>
            </a:r>
            <a:endParaRPr lang="en-US" dirty="0"/>
          </a:p>
          <a:p>
            <a:r>
              <a:rPr lang="en-US" dirty="0" smtClean="0"/>
              <a:t>We can now implement any logic circuit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P- </a:t>
            </a:r>
            <a:r>
              <a:rPr lang="en-US" dirty="0" smtClean="0"/>
              <a:t>&amp; </a:t>
            </a:r>
            <a:r>
              <a:rPr lang="en-US" dirty="0"/>
              <a:t>N-transistors to implement </a:t>
            </a:r>
            <a:r>
              <a:rPr lang="en-US" dirty="0" smtClean="0"/>
              <a:t>NAND/NOR gates</a:t>
            </a:r>
          </a:p>
          <a:p>
            <a:pPr lvl="1"/>
            <a:r>
              <a:rPr lang="en-US" dirty="0" smtClean="0"/>
              <a:t>Use NAND </a:t>
            </a:r>
            <a:r>
              <a:rPr lang="en-US" dirty="0"/>
              <a:t>or NOR gates to implement the logic </a:t>
            </a:r>
            <a:r>
              <a:rPr lang="en-US" dirty="0" smtClean="0"/>
              <a:t>circuit</a:t>
            </a:r>
            <a:endParaRPr lang="en-US" dirty="0"/>
          </a:p>
          <a:p>
            <a:pPr lvl="1"/>
            <a:r>
              <a:rPr lang="en-US" i="1" dirty="0" smtClean="0"/>
              <a:t>Efficiently</a:t>
            </a:r>
            <a:r>
              <a:rPr lang="en-US" dirty="0"/>
              <a:t>:</a:t>
            </a:r>
            <a:r>
              <a:rPr lang="en-US" dirty="0" smtClean="0"/>
              <a:t> use K-maps </a:t>
            </a:r>
            <a:r>
              <a:rPr lang="en-US" dirty="0"/>
              <a:t>to find </a:t>
            </a:r>
            <a:r>
              <a:rPr lang="en-US" dirty="0" smtClean="0"/>
              <a:t>required minimal terms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Group 53"/>
          <p:cNvGraphicFramePr>
            <a:graphicFrameLocks/>
          </p:cNvGraphicFramePr>
          <p:nvPr>
            <p:extLst/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2" name="Group 53"/>
          <p:cNvGraphicFramePr>
            <a:graphicFrameLocks/>
          </p:cNvGraphicFramePr>
          <p:nvPr>
            <p:extLst/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1" name="Group 53"/>
          <p:cNvGraphicFramePr>
            <a:graphicFrameLocks/>
          </p:cNvGraphicFramePr>
          <p:nvPr>
            <p:extLst/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0" name="Group 53"/>
          <p:cNvGraphicFramePr>
            <a:graphicFrameLocks/>
          </p:cNvGraphicFramePr>
          <p:nvPr>
            <p:extLst/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9" name="Group 53"/>
          <p:cNvGraphicFramePr>
            <a:graphicFrameLocks/>
          </p:cNvGraphicFramePr>
          <p:nvPr>
            <p:extLst/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8" name="Group 53"/>
          <p:cNvGraphicFramePr>
            <a:graphicFrameLocks/>
          </p:cNvGraphicFramePr>
          <p:nvPr>
            <p:extLst/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6" name="Group 53"/>
          <p:cNvGraphicFramePr>
            <a:graphicFrameLocks/>
          </p:cNvGraphicFramePr>
          <p:nvPr>
            <p:extLst/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4" name="Group 53"/>
          <p:cNvGraphicFramePr>
            <a:graphicFrameLocks/>
          </p:cNvGraphicFramePr>
          <p:nvPr>
            <p:extLst/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3" name="Group 53"/>
          <p:cNvGraphicFramePr>
            <a:graphicFrameLocks/>
          </p:cNvGraphicFramePr>
          <p:nvPr>
            <p:extLst/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2" name="Oval 6"/>
          <p:cNvSpPr>
            <a:spLocks noChangeArrowheads="1"/>
          </p:cNvSpPr>
          <p:nvPr/>
        </p:nvSpPr>
        <p:spPr bwMode="auto">
          <a:xfrm>
            <a:off x="1524000" y="3173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048000" y="3362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4" name="Oval 8"/>
          <p:cNvSpPr>
            <a:spLocks noChangeArrowheads="1"/>
          </p:cNvSpPr>
          <p:nvPr/>
        </p:nvSpPr>
        <p:spPr bwMode="auto">
          <a:xfrm>
            <a:off x="2667000" y="3173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8" name="Oval 12"/>
          <p:cNvSpPr>
            <a:spLocks noChangeArrowheads="1"/>
          </p:cNvSpPr>
          <p:nvPr/>
        </p:nvSpPr>
        <p:spPr bwMode="auto">
          <a:xfrm>
            <a:off x="1524000" y="2030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9" name="Line 13"/>
          <p:cNvSpPr>
            <a:spLocks noChangeShapeType="1"/>
          </p:cNvSpPr>
          <p:nvPr/>
        </p:nvSpPr>
        <p:spPr bwMode="auto">
          <a:xfrm>
            <a:off x="3048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0" name="Oval 14"/>
          <p:cNvSpPr>
            <a:spLocks noChangeArrowheads="1"/>
          </p:cNvSpPr>
          <p:nvPr/>
        </p:nvSpPr>
        <p:spPr bwMode="auto">
          <a:xfrm>
            <a:off x="2667000" y="2030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>
            <a:off x="533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4" name="Oval 18"/>
          <p:cNvSpPr>
            <a:spLocks noChangeArrowheads="1"/>
          </p:cNvSpPr>
          <p:nvPr/>
        </p:nvSpPr>
        <p:spPr bwMode="auto">
          <a:xfrm>
            <a:off x="1295400" y="59166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5" name="Line 19"/>
          <p:cNvSpPr>
            <a:spLocks noChangeShapeType="1"/>
          </p:cNvSpPr>
          <p:nvPr/>
        </p:nvSpPr>
        <p:spPr bwMode="auto">
          <a:xfrm>
            <a:off x="2819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6" name="Oval 20"/>
          <p:cNvSpPr>
            <a:spLocks noChangeArrowheads="1"/>
          </p:cNvSpPr>
          <p:nvPr/>
        </p:nvSpPr>
        <p:spPr bwMode="auto">
          <a:xfrm>
            <a:off x="2438400" y="59166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7" name="Line 21"/>
          <p:cNvSpPr>
            <a:spLocks noChangeShapeType="1"/>
          </p:cNvSpPr>
          <p:nvPr/>
        </p:nvSpPr>
        <p:spPr bwMode="auto">
          <a:xfrm flipV="1">
            <a:off x="1685925" y="54864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9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0" name="Oval 24"/>
          <p:cNvSpPr>
            <a:spLocks noChangeArrowheads="1"/>
          </p:cNvSpPr>
          <p:nvPr/>
        </p:nvSpPr>
        <p:spPr bwMode="auto">
          <a:xfrm>
            <a:off x="1295400" y="48498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1" name="Line 25"/>
          <p:cNvSpPr>
            <a:spLocks noChangeShapeType="1"/>
          </p:cNvSpPr>
          <p:nvPr/>
        </p:nvSpPr>
        <p:spPr bwMode="auto">
          <a:xfrm>
            <a:off x="2819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2" name="Oval 26"/>
          <p:cNvSpPr>
            <a:spLocks noChangeArrowheads="1"/>
          </p:cNvSpPr>
          <p:nvPr/>
        </p:nvSpPr>
        <p:spPr bwMode="auto">
          <a:xfrm>
            <a:off x="2438400" y="48498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3" name="Line 27"/>
          <p:cNvSpPr>
            <a:spLocks noChangeShapeType="1"/>
          </p:cNvSpPr>
          <p:nvPr/>
        </p:nvSpPr>
        <p:spPr bwMode="auto">
          <a:xfrm flipV="1">
            <a:off x="1685925" y="44196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4" name="Line 28"/>
          <p:cNvSpPr>
            <a:spLocks noChangeShapeType="1"/>
          </p:cNvSpPr>
          <p:nvPr/>
        </p:nvSpPr>
        <p:spPr bwMode="auto">
          <a:xfrm flipV="1">
            <a:off x="762000" y="18288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5" name="Text Box 29"/>
          <p:cNvSpPr txBox="1">
            <a:spLocks noChangeArrowheads="1"/>
          </p:cNvSpPr>
          <p:nvPr/>
        </p:nvSpPr>
        <p:spPr bwMode="auto">
          <a:xfrm>
            <a:off x="609600" y="1295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+</a:t>
            </a:r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209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1212452" name="Line 36"/>
          <p:cNvSpPr>
            <a:spLocks noChangeShapeType="1"/>
          </p:cNvSpPr>
          <p:nvPr/>
        </p:nvSpPr>
        <p:spPr bwMode="auto">
          <a:xfrm>
            <a:off x="3581400" y="5029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3581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Line 38"/>
          <p:cNvSpPr>
            <a:spLocks noChangeShapeType="1"/>
          </p:cNvSpPr>
          <p:nvPr/>
        </p:nvSpPr>
        <p:spPr bwMode="auto">
          <a:xfrm flipV="1">
            <a:off x="43434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5" name="Line 39"/>
          <p:cNvSpPr>
            <a:spLocks noChangeShapeType="1"/>
          </p:cNvSpPr>
          <p:nvPr/>
        </p:nvSpPr>
        <p:spPr bwMode="auto">
          <a:xfrm flipH="1">
            <a:off x="533400" y="53340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6" name="Line 40"/>
          <p:cNvSpPr>
            <a:spLocks noChangeShapeType="1"/>
          </p:cNvSpPr>
          <p:nvPr/>
        </p:nvSpPr>
        <p:spPr bwMode="auto">
          <a:xfrm flipH="1" flipV="1">
            <a:off x="533400" y="5334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7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58" name="Line 42"/>
          <p:cNvSpPr>
            <a:spLocks noChangeShapeType="1"/>
          </p:cNvSpPr>
          <p:nvPr/>
        </p:nvSpPr>
        <p:spPr bwMode="auto">
          <a:xfrm flipH="1" flipV="1">
            <a:off x="4495800" y="5029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9" name="Text Box 43"/>
          <p:cNvSpPr txBox="1">
            <a:spLocks noChangeArrowheads="1"/>
          </p:cNvSpPr>
          <p:nvPr/>
        </p:nvSpPr>
        <p:spPr bwMode="auto">
          <a:xfrm>
            <a:off x="4724400" y="4724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flipV="1">
            <a:off x="1905000" y="2209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 flipV="1">
            <a:off x="1905000" y="3352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 flipV="1">
            <a:off x="1676400" y="5029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 flipV="1">
            <a:off x="1676400" y="60960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 flipV="1">
            <a:off x="1676400" y="5029200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27"/>
          <p:cNvSpPr>
            <a:spLocks noChangeShapeType="1"/>
          </p:cNvSpPr>
          <p:nvPr/>
        </p:nvSpPr>
        <p:spPr bwMode="auto">
          <a:xfrm flipV="1">
            <a:off x="1676400" y="6096000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7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668366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3505200" y="3521076"/>
            <a:ext cx="1600200" cy="1127124"/>
            <a:chOff x="3505200" y="3521076"/>
            <a:chExt cx="1600200" cy="1127124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733800" y="914400"/>
            <a:ext cx="1600200" cy="1127124"/>
            <a:chOff x="3505200" y="3521076"/>
            <a:chExt cx="1600200" cy="1127124"/>
          </a:xfrm>
        </p:grpSpPr>
        <p:cxnSp>
          <p:nvCxnSpPr>
            <p:cNvPr id="83" name="Straight Connector 82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 Box 29"/>
          <p:cNvSpPr txBox="1">
            <a:spLocks noChangeArrowheads="1"/>
          </p:cNvSpPr>
          <p:nvPr/>
        </p:nvSpPr>
        <p:spPr bwMode="auto">
          <a:xfrm>
            <a:off x="378502" y="4551334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7365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33" grpId="0" animBg="1"/>
      <p:bldP spid="1212434" grpId="0" animBg="1"/>
      <p:bldP spid="1212435" grpId="0" animBg="1"/>
      <p:bldP spid="1212436" grpId="0" animBg="1"/>
      <p:bldP spid="1212437" grpId="0" animBg="1"/>
      <p:bldP spid="1212437" grpId="1" animBg="1"/>
      <p:bldP spid="1212437" grpId="2" animBg="1"/>
      <p:bldP spid="1212437" grpId="3" animBg="1"/>
      <p:bldP spid="1212439" grpId="0" animBg="1"/>
      <p:bldP spid="1212440" grpId="0" animBg="1"/>
      <p:bldP spid="1212441" grpId="0" animBg="1"/>
      <p:bldP spid="1212442" grpId="0" animBg="1"/>
      <p:bldP spid="1212443" grpId="0" animBg="1"/>
      <p:bldP spid="1212443" grpId="1" animBg="1"/>
      <p:bldP spid="1212452" grpId="0" animBg="1"/>
      <p:bldP spid="1212453" grpId="0" animBg="1"/>
      <p:bldP spid="1212454" grpId="0" animBg="1"/>
      <p:bldP spid="1212455" grpId="0" animBg="1"/>
      <p:bldP spid="1212456" grpId="0" animBg="1"/>
      <p:bldP spid="1212457" grpId="0" animBg="1"/>
      <p:bldP spid="1212458" grpId="0" animBg="1"/>
      <p:bldP spid="1212459" grpId="0"/>
      <p:bldP spid="50" grpId="0"/>
      <p:bldP spid="51" grpId="0"/>
      <p:bldP spid="57" grpId="0" animBg="1"/>
      <p:bldP spid="58" grpId="0" animBg="1"/>
      <p:bldP spid="59" grpId="0" animBg="1"/>
      <p:bldP spid="59" grpId="1" animBg="1"/>
      <p:bldP spid="60" grpId="0" animBg="1"/>
      <p:bldP spid="60" grpId="1" animBg="1"/>
      <p:bldP spid="60" grpId="2" animBg="1"/>
      <p:bldP spid="60" grpId="3" animBg="1"/>
      <p:bldP spid="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orne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nell" id="{084102F9-DEB0-3E4A-B9CE-D8D012F05D4D}" vid="{D53BBC66-6C6F-9A4A-89E4-79806009B1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Cornell</Template>
  <TotalTime>6531</TotalTime>
  <Words>5458</Words>
  <Application>Microsoft Office PowerPoint</Application>
  <PresentationFormat>On-screen Show (4:3)</PresentationFormat>
  <Paragraphs>2843</Paragraphs>
  <Slides>82</Slides>
  <Notes>64</Notes>
  <HiddenSlides>2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7" baseType="lpstr">
      <vt:lpstr>MS PGothic</vt:lpstr>
      <vt:lpstr>Arial</vt:lpstr>
      <vt:lpstr>Arial Unicode MS</vt:lpstr>
      <vt:lpstr>Calibri</vt:lpstr>
      <vt:lpstr>Calibri (Body)</vt:lpstr>
      <vt:lpstr>Cambria Math</vt:lpstr>
      <vt:lpstr>Comic Sans MS</vt:lpstr>
      <vt:lpstr>Helvetica</vt:lpstr>
      <vt:lpstr>StarSymbol</vt:lpstr>
      <vt:lpstr>Symbol</vt:lpstr>
      <vt:lpstr>Tahoma</vt:lpstr>
      <vt:lpstr>Times New Roman</vt:lpstr>
      <vt:lpstr>Verdana</vt:lpstr>
      <vt:lpstr>Wingdings</vt:lpstr>
      <vt:lpstr>Cornell</vt:lpstr>
      <vt:lpstr>Gates and Logic: From Transistors to Logic Gates and Logic Circuits</vt:lpstr>
      <vt:lpstr>Goals for Today</vt:lpstr>
      <vt:lpstr>Goals for Today</vt:lpstr>
      <vt:lpstr>Goals for Today</vt:lpstr>
      <vt:lpstr>Goals for Today</vt:lpstr>
      <vt:lpstr>Goals for Today</vt:lpstr>
      <vt:lpstr>A switch</vt:lpstr>
      <vt:lpstr>Basic Building Blocks: Switches to Logic Gates</vt:lpstr>
      <vt:lpstr>Basic Building Blocks: Switches to Logic Gates</vt:lpstr>
      <vt:lpstr>Basic Building Blocks: Switches to Logic Gates</vt:lpstr>
      <vt:lpstr>Basic Building Blocks: Switches to Logic Gates</vt:lpstr>
      <vt:lpstr>Basic Building Blocks: Switches to Logic Gates</vt:lpstr>
      <vt:lpstr>Basic Building Blocks: Switches to Logic Gates</vt:lpstr>
      <vt:lpstr>Basic Building Blocks: Switches to Logic Gates</vt:lpstr>
      <vt:lpstr>Takeaway</vt:lpstr>
      <vt:lpstr>Building Functions: Logic Gates</vt:lpstr>
      <vt:lpstr>Building Functions: Logic Gates</vt:lpstr>
      <vt:lpstr>Building Functions: Logic Gates</vt:lpstr>
      <vt:lpstr>Which Gate is this?</vt:lpstr>
      <vt:lpstr>Which Gate is this?</vt:lpstr>
      <vt:lpstr>Which Gate is this?</vt:lpstr>
      <vt:lpstr>Activity#2: Logic Gates</vt:lpstr>
      <vt:lpstr>Activity#2: Logic Gates</vt:lpstr>
      <vt:lpstr>Goals for Today</vt:lpstr>
      <vt:lpstr>Next Goal</vt:lpstr>
      <vt:lpstr>Logic Gates</vt:lpstr>
      <vt:lpstr>Logic Gates</vt:lpstr>
      <vt:lpstr>Logic Implementation</vt:lpstr>
      <vt:lpstr>Logic Implementation</vt:lpstr>
      <vt:lpstr>Logic Implementation</vt:lpstr>
      <vt:lpstr>Logic Equations</vt:lpstr>
      <vt:lpstr>Logic Equations</vt:lpstr>
      <vt:lpstr>Identities</vt:lpstr>
      <vt:lpstr>Identities</vt:lpstr>
      <vt:lpstr>Identities</vt:lpstr>
      <vt:lpstr>Identities</vt:lpstr>
      <vt:lpstr>Goals for Today</vt:lpstr>
      <vt:lpstr>Minimization Example</vt:lpstr>
      <vt:lpstr>PowerPoint Presentation</vt:lpstr>
      <vt:lpstr>PowerPoint Presentation</vt:lpstr>
      <vt:lpstr>Checking Equality w/Truth Tables</vt:lpstr>
      <vt:lpstr>Checking Equality w/Truth Tables</vt:lpstr>
      <vt:lpstr>Takeaway</vt:lpstr>
      <vt:lpstr>Goals for Today</vt:lpstr>
      <vt:lpstr>Next Goal</vt:lpstr>
      <vt:lpstr>Karnaugh Maps</vt:lpstr>
      <vt:lpstr>Minimization with Karnaugh maps (1)</vt:lpstr>
      <vt:lpstr>Minimization with Karnaugh maps (2)</vt:lpstr>
      <vt:lpstr>Minimization with Karnaugh maps (2)</vt:lpstr>
      <vt:lpstr>Minimization with Karnaugh maps (2)</vt:lpstr>
      <vt:lpstr>Karnaugh Minimization Tricks (1)</vt:lpstr>
      <vt:lpstr>Karnaugh Minimization Tricks (1)</vt:lpstr>
      <vt:lpstr>Karnaugh Minimization Tricks (2)</vt:lpstr>
      <vt:lpstr>Karnaugh Minimization Tricks (2)</vt:lpstr>
      <vt:lpstr>Karnaugh Minimization Tricks (3)</vt:lpstr>
      <vt:lpstr>Karnaugh Minimization Tricks (3)</vt:lpstr>
      <vt:lpstr>Minimization with K-Maps</vt:lpstr>
      <vt:lpstr>Multiplexer</vt:lpstr>
      <vt:lpstr>Multiplexer Implementation</vt:lpstr>
      <vt:lpstr>Multiplexer Implementation</vt:lpstr>
      <vt:lpstr>Multiplexer Implementation</vt:lpstr>
      <vt:lpstr>Multiplexer Implementation</vt:lpstr>
      <vt:lpstr>Takeaway</vt:lpstr>
      <vt:lpstr>Administrivia</vt:lpstr>
      <vt:lpstr>iClicker</vt:lpstr>
      <vt:lpstr>Goals for Today</vt:lpstr>
      <vt:lpstr>Silicon Valley &amp; the Semiconductor Industry</vt:lpstr>
      <vt:lpstr>Transistors 101</vt:lpstr>
      <vt:lpstr>CMOS Notation</vt:lpstr>
      <vt:lpstr>PowerPoint Presentation</vt:lpstr>
      <vt:lpstr>2-Transistor Combination: NOT</vt:lpstr>
      <vt:lpstr>Inverter</vt:lpstr>
      <vt:lpstr>NOR Gate</vt:lpstr>
      <vt:lpstr>Which Gate is this?</vt:lpstr>
      <vt:lpstr>Which Gate is this?</vt:lpstr>
      <vt:lpstr>Building Functions (Revisited)</vt:lpstr>
      <vt:lpstr>Building Functions (Revisited)</vt:lpstr>
      <vt:lpstr>Logic Gates</vt:lpstr>
      <vt:lpstr>Then and Now</vt:lpstr>
      <vt:lpstr>Then and Now</vt:lpstr>
      <vt:lpstr>Big Picture: Abstraction</vt:lpstr>
      <vt:lpstr>Summary</vt:lpstr>
    </vt:vector>
  </TitlesOfParts>
  <Company>Cornell University Computing and Information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577</cp:revision>
  <cp:lastPrinted>2016-08-25T14:03:32Z</cp:lastPrinted>
  <dcterms:created xsi:type="dcterms:W3CDTF">2012-11-28T14:27:55Z</dcterms:created>
  <dcterms:modified xsi:type="dcterms:W3CDTF">2018-01-30T18:12:51Z</dcterms:modified>
</cp:coreProperties>
</file>