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4" r:id="rId3"/>
    <p:sldId id="367" r:id="rId4"/>
    <p:sldId id="368" r:id="rId5"/>
    <p:sldId id="373" r:id="rId6"/>
    <p:sldId id="379" r:id="rId7"/>
    <p:sldId id="370" r:id="rId8"/>
    <p:sldId id="312" r:id="rId9"/>
    <p:sldId id="371" r:id="rId10"/>
    <p:sldId id="288" r:id="rId11"/>
    <p:sldId id="291" r:id="rId12"/>
    <p:sldId id="289" r:id="rId13"/>
    <p:sldId id="375" r:id="rId14"/>
    <p:sldId id="294" r:id="rId15"/>
    <p:sldId id="297" r:id="rId16"/>
    <p:sldId id="330" r:id="rId17"/>
    <p:sldId id="316" r:id="rId18"/>
    <p:sldId id="338" r:id="rId19"/>
    <p:sldId id="339" r:id="rId20"/>
    <p:sldId id="332" r:id="rId21"/>
    <p:sldId id="376" r:id="rId22"/>
    <p:sldId id="377" r:id="rId23"/>
    <p:sldId id="378" r:id="rId24"/>
    <p:sldId id="286" r:id="rId25"/>
    <p:sldId id="29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FF236"/>
    <a:srgbClr val="C8FB4B"/>
    <a:srgbClr val="F0D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83272" autoAdjust="0"/>
  </p:normalViewPr>
  <p:slideViewPr>
    <p:cSldViewPr>
      <p:cViewPr>
        <p:scale>
          <a:sx n="86" d="100"/>
          <a:sy n="86" d="100"/>
        </p:scale>
        <p:origin x="1077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F46C-6541-0C47-BBC8-BA55EE84895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0CF8F-CAB8-BE4B-BDF6-0660AE03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670E512-9F9E-4156-953E-8350C511CB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4560889"/>
            <a:ext cx="6303962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388" tIns="46857" rIns="95388" bIns="46857"/>
          <a:lstStyle/>
          <a:p>
            <a:r>
              <a:rPr lang="en-US"/>
              <a:t>For class handout</a:t>
            </a:r>
          </a:p>
        </p:txBody>
      </p:sp>
      <p:sp>
        <p:nvSpPr>
          <p:cNvPr id="1235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617538"/>
            <a:ext cx="4783138" cy="3586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54533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4560889"/>
            <a:ext cx="6303962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388" tIns="46857" rIns="95388" bIns="46857"/>
          <a:lstStyle/>
          <a:p>
            <a:r>
              <a:rPr lang="en-US"/>
              <a:t>For class handout</a:t>
            </a:r>
          </a:p>
        </p:txBody>
      </p:sp>
      <p:sp>
        <p:nvSpPr>
          <p:cNvPr id="1199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617538"/>
            <a:ext cx="4783138" cy="3586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66305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59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7" y="4560890"/>
            <a:ext cx="5364163" cy="431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5567" tIns="47784" rIns="95567" bIns="47784" anchor="ctr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3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7938" y="61912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4559301"/>
            <a:ext cx="6303962" cy="4319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r>
              <a:rPr lang="en-US"/>
              <a:t>Tbyte = 2^40 bytes (or 10^12 bytes)</a:t>
            </a:r>
          </a:p>
          <a:p>
            <a:endParaRPr lang="en-US"/>
          </a:p>
          <a:p>
            <a:r>
              <a:rPr lang="en-US"/>
              <a:t>Note that Moore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/>
              <a:t>s law is not about speed predictions but about chip complexity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0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2023" defTabSz="966612">
              <a:spcBef>
                <a:spcPts val="423"/>
              </a:spcBef>
              <a:buClr>
                <a:srgbClr val="000000"/>
              </a:buClr>
            </a:pPr>
            <a:r>
              <a:rPr lang="en-US" sz="1300" dirty="0">
                <a:latin typeface="Times New Roman" charset="0"/>
                <a:cs typeface="Times New Roman" charset="0"/>
                <a:sym typeface="Times New Roman" charset="0"/>
              </a:rPr>
              <a:t>Another </a:t>
            </a:r>
            <a:r>
              <a:rPr lang="en-US" sz="1300" dirty="0" err="1">
                <a:latin typeface="Times New Roman" charset="0"/>
                <a:cs typeface="Times New Roman" charset="0"/>
                <a:sym typeface="Times New Roman" charset="0"/>
              </a:rPr>
              <a:t>powerpoint</a:t>
            </a:r>
            <a:r>
              <a:rPr lang="en-US" sz="1300" dirty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ja-JP" altLang="en-US" sz="1300" dirty="0">
                <a:latin typeface="Times New Roman" charset="0"/>
                <a:cs typeface="Times New Roman" charset="0"/>
                <a:sym typeface="Times New Roman" charset="0"/>
              </a:rPr>
              <a:t>“</a:t>
            </a:r>
            <a:r>
              <a:rPr lang="en-US" sz="1300" dirty="0">
                <a:latin typeface="Times New Roman" charset="0"/>
                <a:cs typeface="Times New Roman" charset="0"/>
                <a:sym typeface="Times New Roman" charset="0"/>
              </a:rPr>
              <a:t>comic</a:t>
            </a:r>
            <a:r>
              <a:rPr lang="ja-JP" altLang="en-US" sz="1300" dirty="0">
                <a:latin typeface="Times New Roman" charset="0"/>
                <a:cs typeface="Times New Roman" charset="0"/>
                <a:sym typeface="Times New Roman" charset="0"/>
              </a:rPr>
              <a:t>”</a:t>
            </a:r>
            <a:r>
              <a:rPr lang="en-US" sz="1300" dirty="0">
                <a:latin typeface="Times New Roman" charset="0"/>
                <a:cs typeface="Times New Roman" charset="0"/>
                <a:sym typeface="Times New Roman" charset="0"/>
              </a:rPr>
              <a:t> – note that the y axis is log !</a:t>
            </a:r>
          </a:p>
          <a:p>
            <a:pPr marL="52023" defTabSz="966612">
              <a:spcBef>
                <a:spcPts val="423"/>
              </a:spcBef>
              <a:buClr>
                <a:srgbClr val="000000"/>
              </a:buClr>
            </a:pPr>
            <a:r>
              <a:rPr lang="en-US" sz="1300" dirty="0">
                <a:latin typeface="Times New Roman" charset="0"/>
                <a:cs typeface="Times New Roman" charset="0"/>
                <a:sym typeface="Times New Roman" charset="0"/>
              </a:rPr>
              <a:t>x/y where x is the model number and y is the speed in MHz</a:t>
            </a:r>
          </a:p>
          <a:p>
            <a:pPr marL="52023" defTabSz="966612">
              <a:spcBef>
                <a:spcPts val="423"/>
              </a:spcBef>
              <a:buClr>
                <a:srgbClr val="000000"/>
              </a:buClr>
            </a:pPr>
            <a:r>
              <a:rPr lang="en-US" sz="1300" dirty="0">
                <a:latin typeface="Times New Roman" charset="0"/>
                <a:cs typeface="Times New Roman" charset="0"/>
                <a:sym typeface="Times New Roman" charset="0"/>
              </a:rPr>
              <a:t>Rate of performance improvement has been between 1.5 and 1.6 times per year – how much longer will Moore</a:t>
            </a:r>
            <a:r>
              <a:rPr lang="ja-JP" altLang="en-US" sz="1300" dirty="0">
                <a:latin typeface="Times New Roman" charset="0"/>
                <a:cs typeface="Times New Roman" charset="0"/>
                <a:sym typeface="Times New Roman" charset="0"/>
              </a:rPr>
              <a:t>’</a:t>
            </a:r>
            <a:r>
              <a:rPr lang="en-US" sz="1300" dirty="0">
                <a:latin typeface="Times New Roman" charset="0"/>
                <a:cs typeface="Times New Roman" charset="0"/>
                <a:sym typeface="Times New Roman" charset="0"/>
              </a:rPr>
              <a:t>s Law hold?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9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1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59" tIns="47780" rIns="95559" bIns="47780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2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1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59" tIns="47780" rIns="95559" bIns="47780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5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1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59" tIns="47780" rIns="95559" bIns="47780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7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1"/>
            <a:ext cx="3170137" cy="479539"/>
          </a:xfrm>
          <a:prstGeom prst="rect">
            <a:avLst/>
          </a:prstGeom>
          <a:ln/>
        </p:spPr>
        <p:txBody>
          <a:bodyPr lIns="91430" tIns="45715" rIns="91430" bIns="45715"/>
          <a:lstStyle/>
          <a:p>
            <a:r>
              <a:rPr 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143429" y="1"/>
            <a:ext cx="3170137" cy="479539"/>
          </a:xfrm>
          <a:prstGeom prst="rect">
            <a:avLst/>
          </a:prstGeom>
          <a:ln/>
        </p:spPr>
        <p:txBody>
          <a:bodyPr lIns="91430" tIns="45715" rIns="91430" bIns="45715"/>
          <a:lstStyle/>
          <a:p>
            <a:fld id="{6883A6B7-55D5-5B45-8AB0-008715B6AC3C}" type="datetime4">
              <a:rPr lang="en-US"/>
              <a:pPr/>
              <a:t>January 25,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120173"/>
            <a:ext cx="3170137" cy="479539"/>
          </a:xfrm>
          <a:prstGeom prst="rect">
            <a:avLst/>
          </a:prstGeom>
          <a:ln/>
        </p:spPr>
        <p:txBody>
          <a:bodyPr lIns="91430" tIns="45715" rIns="91430" bIns="45715"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429" y="9120173"/>
            <a:ext cx="3170137" cy="479539"/>
          </a:xfrm>
          <a:prstGeom prst="rect">
            <a:avLst/>
          </a:prstGeom>
          <a:ln/>
        </p:spPr>
        <p:txBody>
          <a:bodyPr lIns="91430" tIns="45715" rIns="91430" bIns="45715"/>
          <a:lstStyle/>
          <a:p>
            <a:fld id="{525A2A78-0270-5B46-9540-16549D384457}" type="slidenum">
              <a:rPr lang="en-US"/>
              <a:pPr/>
              <a:t>24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7"/>
            <a:ext cx="5852813" cy="432031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65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r>
              <a:rPr lang="en-US" baseline="0" dirty="0" smtClean="0"/>
              <a:t> The Imitation Game, </a:t>
            </a:r>
            <a:r>
              <a:rPr lang="en-US" baseline="0" dirty="0" err="1" smtClean="0"/>
              <a:t>Engima</a:t>
            </a:r>
            <a:r>
              <a:rPr lang="en-US" baseline="0" dirty="0" smtClean="0"/>
              <a:t>/Bombe, Turing relate to you and this course?!  </a:t>
            </a:r>
          </a:p>
          <a:p>
            <a:r>
              <a:rPr lang="en-US" baseline="0" dirty="0" smtClean="0"/>
              <a:t>Alan Turing thesis in 1936 came up with an abstract model for a CPU that can simulate any algorithm, a Turing Machine.  You will build a CPU and understand it and its organization</a:t>
            </a:r>
          </a:p>
          <a:p>
            <a:endParaRPr lang="en-US" dirty="0" smtClean="0"/>
          </a:p>
          <a:p>
            <a:r>
              <a:rPr lang="en-US" dirty="0" smtClean="0"/>
              <a:t>http://en.wikipedia.org/wiki/Turing_machine</a:t>
            </a:r>
          </a:p>
          <a:p>
            <a:r>
              <a:rPr lang="en-US" dirty="0" smtClean="0"/>
              <a:t>A Turing machine is a hypothetical device that manipulates symbols on a strip of tape according to a table of rules. Despite its simplicity, a Turing machine can be adapted to simulate the logic of any computer algorithm, and is particularly useful in explaining the functions of a CPU inside a computer.</a:t>
            </a:r>
          </a:p>
          <a:p>
            <a:endParaRPr lang="en-US" dirty="0" smtClean="0"/>
          </a:p>
          <a:p>
            <a:r>
              <a:rPr lang="en-US" dirty="0" smtClean="0"/>
              <a:t>Note that every part of the machine (i.e. its state, symbol-collections, and used tape at any given time) and its actions (such as printing, erasing and tape motion) is finite, discrete and distinguishable; it is the unlimited amount of tape and runtime that gives it an unbounded amount of storage space.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66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143190" y="9119320"/>
            <a:ext cx="3170518" cy="480365"/>
          </a:xfrm>
          <a:prstGeom prst="rect">
            <a:avLst/>
          </a:prstGeom>
          <a:ln/>
        </p:spPr>
        <p:txBody>
          <a:bodyPr lIns="86739" tIns="43370" rIns="86739" bIns="43370"/>
          <a:lstStyle/>
          <a:p>
            <a:fld id="{ED113CD8-4CF6-420E-9664-BF5825243A64}" type="slidenum">
              <a:rPr lang="en-US"/>
              <a:pPr/>
              <a:t>25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9" y="4559663"/>
            <a:ext cx="5852460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6739" tIns="43370" rIns="86739" bIns="4337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3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http://en.wikipedia.org/wiki/Bombe</a:t>
            </a:r>
          </a:p>
          <a:p>
            <a:r>
              <a:rPr lang="en-US" dirty="0" smtClean="0"/>
              <a:t>How many possible combinations to break an</a:t>
            </a:r>
            <a:r>
              <a:rPr lang="en-US" baseline="0" dirty="0" smtClean="0"/>
              <a:t> Enigma</a:t>
            </a:r>
            <a:r>
              <a:rPr lang="en-US" dirty="0" smtClean="0"/>
              <a:t> cipher text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msg</a:t>
            </a:r>
            <a:r>
              <a:rPr lang="en-US" baseline="0" dirty="0" smtClean="0"/>
              <a:t> encrypted by the Enigma machine)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Rotors</a:t>
            </a:r>
            <a:r>
              <a:rPr lang="en-US" baseline="0" dirty="0" smtClean="0"/>
              <a:t> x  Rotor </a:t>
            </a:r>
            <a:r>
              <a:rPr lang="en-US" baseline="0" dirty="0" err="1" smtClean="0"/>
              <a:t>posititions</a:t>
            </a:r>
            <a:r>
              <a:rPr lang="en-US" baseline="0" dirty="0" smtClean="0"/>
              <a:t> x </a:t>
            </a:r>
            <a:r>
              <a:rPr lang="en-US" baseline="0" dirty="0" err="1" smtClean="0"/>
              <a:t>plugboard</a:t>
            </a:r>
            <a:r>
              <a:rPr lang="en-US" baseline="0" dirty="0" smtClean="0"/>
              <a:t> combinations with 10 pairs = 159 quintillion = 1.59 x 10^20 158,962,555,217,826,360,000 </a:t>
            </a:r>
            <a:endParaRPr lang="en-US" dirty="0" smtClean="0"/>
          </a:p>
          <a:p>
            <a:r>
              <a:rPr lang="en-US" dirty="0" smtClean="0"/>
              <a:t>  Rotors (3 of 5 rotors)</a:t>
            </a:r>
            <a:r>
              <a:rPr lang="en-US" baseline="0" dirty="0" smtClean="0"/>
              <a:t>: 5 x 4 x 3 = 60</a:t>
            </a:r>
          </a:p>
          <a:p>
            <a:r>
              <a:rPr lang="en-US" baseline="0" dirty="0" smtClean="0"/>
              <a:t>  Rotor positions: 26 x 26 x 26 = 17,526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plugboard</a:t>
            </a:r>
            <a:r>
              <a:rPr lang="en-US" dirty="0" smtClean="0"/>
              <a:t>: 26! / (6!10!2^10)</a:t>
            </a:r>
          </a:p>
          <a:p>
            <a:endParaRPr lang="en-US" dirty="0" smtClean="0"/>
          </a:p>
          <a:p>
            <a:r>
              <a:rPr lang="en-US" dirty="0" err="1" smtClean="0"/>
              <a:t>Numberphile</a:t>
            </a:r>
            <a:r>
              <a:rPr lang="en-US" dirty="0" smtClean="0"/>
              <a:t> on Enigma/Bombe</a:t>
            </a:r>
          </a:p>
          <a:p>
            <a:r>
              <a:rPr lang="en-US" dirty="0" smtClean="0"/>
              <a:t>For those who want to learn more about the mechanism of the Bombe and how it exploited the flaw in the Enigma, </a:t>
            </a:r>
            <a:r>
              <a:rPr lang="en-US" dirty="0" err="1" smtClean="0"/>
              <a:t>Numberphile</a:t>
            </a:r>
            <a:r>
              <a:rPr lang="en-US" dirty="0" smtClean="0"/>
              <a:t> has recently done an excellent episode on it. Enjoy!</a:t>
            </a:r>
          </a:p>
          <a:p>
            <a:endParaRPr lang="en-US" dirty="0" smtClean="0"/>
          </a:p>
          <a:p>
            <a:r>
              <a:rPr lang="en-US" dirty="0" smtClean="0"/>
              <a:t>Flaw in the Enigma: http://www.youtube.com/watch?v=V4V2bpZlqx8</a:t>
            </a:r>
          </a:p>
          <a:p>
            <a:r>
              <a:rPr lang="en-US" dirty="0" smtClean="0"/>
              <a:t>Previous episode on Enigma: http://www.youtube.com/watch?v=G2_Q9FoD-oQ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51" tIns="48325" rIns="96651" bIns="48325"/>
          <a:lstStyle/>
          <a:p>
            <a:fld id="{B02D34D3-366B-5F4D-9394-10C04B3A4FA7}" type="slidenum">
              <a:rPr lang="en-US"/>
              <a:pPr/>
              <a:t>7</a:t>
            </a:fld>
            <a:endParaRPr 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59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7" y="4560890"/>
            <a:ext cx="5364163" cy="431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5567" tIns="47784" rIns="95567" bIns="4778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20" y="4561179"/>
            <a:ext cx="5850965" cy="4320237"/>
          </a:xfrm>
          <a:prstGeom prst="rect">
            <a:avLst/>
          </a:prstGeom>
        </p:spPr>
        <p:txBody>
          <a:bodyPr lIns="86739" tIns="43370" rIns="86739" bIns="43370">
            <a:normAutofit/>
          </a:bodyPr>
          <a:lstStyle/>
          <a:p>
            <a:r>
              <a:rPr lang="en-US" dirty="0" smtClean="0"/>
              <a:t>32 bits, 4 bytes</a:t>
            </a:r>
          </a:p>
          <a:p>
            <a:endParaRPr lang="en-US" dirty="0" smtClean="0"/>
          </a:p>
          <a:p>
            <a:r>
              <a:rPr lang="en-US" dirty="0" smtClean="0"/>
              <a:t>What time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143190" y="9119320"/>
            <a:ext cx="3170518" cy="480365"/>
          </a:xfrm>
          <a:prstGeom prst="rect">
            <a:avLst/>
          </a:prstGeom>
        </p:spPr>
        <p:txBody>
          <a:bodyPr lIns="86739" tIns="43370" rIns="86739" bIns="43370"/>
          <a:lstStyle/>
          <a:p>
            <a:fld id="{BA1FEE03-8B24-4057-90F5-A280633F14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9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7938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4559301"/>
            <a:ext cx="6303962" cy="4319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2" tIns="45711" rIns="91422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2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8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6050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"/>
              </a:spcBef>
              <a:defRPr sz="3000"/>
            </a:lvl1pPr>
            <a:lvl2pPr marL="742950" indent="-285750">
              <a:spcBef>
                <a:spcPts val="200"/>
              </a:spcBef>
              <a:buFont typeface="Wingdings" charset="2"/>
              <a:buChar char="§"/>
              <a:defRPr/>
            </a:lvl2pPr>
            <a:lvl3pPr>
              <a:spcBef>
                <a:spcPts val="200"/>
              </a:spcBef>
              <a:defRPr/>
            </a:lvl3pPr>
            <a:lvl4pPr marL="1600200" indent="-228600">
              <a:spcBef>
                <a:spcPts val="200"/>
              </a:spcBef>
              <a:buFont typeface="Wingdings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0"/>
            <a:ext cx="7772400" cy="1362075"/>
          </a:xfrm>
        </p:spPr>
        <p:txBody>
          <a:bodyPr anchor="t"/>
          <a:lstStyle>
            <a:lvl1pPr algn="l">
              <a:defRPr sz="4000" b="1" cap="none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00" y="3800475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9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93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093"/>
            <a:ext cx="4040188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93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093"/>
            <a:ext cx="4041775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9992"/>
            <a:ext cx="8229600" cy="503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8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00"/>
        </a:spcBef>
        <a:buSzPct val="8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3410: Computer System Organization and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848600" cy="1600200"/>
          </a:xfrm>
        </p:spPr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7544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Compilers &amp; Assemblers</a:t>
            </a:r>
            <a:endParaRPr lang="en-US" dirty="0"/>
          </a:p>
        </p:txBody>
      </p:sp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1175360" y="1079345"/>
            <a:ext cx="4256640" cy="829527"/>
            <a:chOff x="1250950" y="685800"/>
            <a:chExt cx="4692650" cy="9144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14600" y="685800"/>
              <a:ext cx="3429000" cy="914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 err="1">
                  <a:latin typeface="Consolas" pitchFamily="49" charset="0"/>
                </a:rPr>
                <a:t>int</a:t>
              </a:r>
              <a:r>
                <a:rPr lang="en-US" sz="2500" dirty="0">
                  <a:latin typeface="Consolas" pitchFamily="49" charset="0"/>
                </a:rPr>
                <a:t> x = 10;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>
                  <a:latin typeface="Consolas" pitchFamily="49" charset="0"/>
                </a:rPr>
                <a:t>x = 2 * x + </a:t>
              </a:r>
              <a:r>
                <a:rPr lang="en-US" sz="2500" dirty="0" smtClean="0">
                  <a:latin typeface="Consolas" pitchFamily="49" charset="0"/>
                </a:rPr>
                <a:t>15;</a:t>
              </a:r>
              <a:endParaRPr lang="en-US" sz="2500" dirty="0">
                <a:latin typeface="Consolas" pitchFamily="49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0950" y="825500"/>
              <a:ext cx="474663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r>
                <a:rPr lang="en-US" sz="2900" dirty="0">
                  <a:solidFill>
                    <a:srgbClr val="7030A0"/>
                  </a:solidFill>
                  <a:latin typeface="Calibri" pitchFamily="34" charset="0"/>
                </a:rPr>
                <a:t>C</a:t>
              </a:r>
            </a:p>
          </p:txBody>
        </p:sp>
      </p:grp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48001" y="1908872"/>
            <a:ext cx="5055840" cy="2073818"/>
            <a:chOff x="228600" y="1600200"/>
            <a:chExt cx="5573712" cy="2286000"/>
          </a:xfrm>
        </p:grpSpPr>
        <p:sp>
          <p:nvSpPr>
            <p:cNvPr id="10" name="AutoShap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8600" y="16002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compiler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14600" y="2514600"/>
              <a:ext cx="3287712" cy="1371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latin typeface="Consolas" pitchFamily="49" charset="0"/>
                </a:rPr>
                <a:t>addi</a:t>
              </a:r>
              <a:r>
                <a:rPr lang="en-US" sz="2500" dirty="0">
                  <a:latin typeface="Consolas" pitchFamily="49" charset="0"/>
                </a:rPr>
                <a:t>	r5, r0, </a:t>
              </a:r>
              <a:r>
                <a:rPr lang="en-US" sz="2500" dirty="0" smtClean="0">
                  <a:latin typeface="Consolas" pitchFamily="49" charset="0"/>
                </a:rPr>
                <a:t>10</a:t>
              </a:r>
              <a:endParaRPr lang="en-US" sz="2500" dirty="0"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latin typeface="Consolas" pitchFamily="49" charset="0"/>
                </a:rPr>
                <a:t>muli</a:t>
              </a:r>
              <a:r>
                <a:rPr lang="en-US" sz="2500" dirty="0">
                  <a:latin typeface="Consolas" pitchFamily="49" charset="0"/>
                </a:rPr>
                <a:t>	r5, r5, </a:t>
              </a:r>
              <a:r>
                <a:rPr lang="en-US" sz="2500" dirty="0" smtClean="0">
                  <a:latin typeface="Consolas" pitchFamily="49" charset="0"/>
                </a:rPr>
                <a:t>2</a:t>
              </a:r>
              <a:endParaRPr lang="en-US" sz="2500" dirty="0"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latin typeface="Consolas" pitchFamily="49" charset="0"/>
                </a:rPr>
                <a:t>addi</a:t>
              </a:r>
              <a:r>
                <a:rPr lang="en-US" sz="2500" dirty="0">
                  <a:latin typeface="Consolas" pitchFamily="49" charset="0"/>
                </a:rPr>
                <a:t>	r5, r5, </a:t>
              </a:r>
              <a:r>
                <a:rPr lang="en-US" sz="2500" dirty="0" smtClean="0">
                  <a:latin typeface="Consolas" pitchFamily="49" charset="0"/>
                </a:rPr>
                <a:t>15</a:t>
              </a:r>
              <a:endParaRPr lang="en-US" sz="2500" dirty="0">
                <a:latin typeface="Consolas" pitchFamily="49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" y="2428875"/>
              <a:ext cx="1898650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7030A0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7030A0"/>
                  </a:solidFill>
                  <a:latin typeface="Calibri" pitchFamily="34" charset="0"/>
                </a:rPr>
                <a:t>assembly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7030A0"/>
                  </a:solidFill>
                  <a:latin typeface="Calibri" pitchFamily="34" charset="0"/>
                </a:rPr>
                <a:t>language</a:t>
              </a:r>
            </a:p>
          </p:txBody>
        </p:sp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48001" y="4190072"/>
            <a:ext cx="7958880" cy="2151586"/>
            <a:chOff x="228600" y="4114800"/>
            <a:chExt cx="8774112" cy="2371725"/>
          </a:xfrm>
        </p:grpSpPr>
        <p:sp>
          <p:nvSpPr>
            <p:cNvPr id="14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4600" y="5029200"/>
              <a:ext cx="6488112" cy="1371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latin typeface="Consolas" pitchFamily="49" charset="0"/>
                </a:rPr>
                <a:t>00100000000001010000000000001010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latin typeface="Consolas" pitchFamily="49" charset="0"/>
                </a:rPr>
                <a:t>00000000000001010010100001000000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 smtClean="0">
                  <a:latin typeface="Consolas" pitchFamily="49" charset="0"/>
                </a:rPr>
                <a:t>00100000101001010000000000001111</a:t>
              </a:r>
              <a:endParaRPr lang="en-US" sz="2500" dirty="0">
                <a:latin typeface="Consolas" pitchFamily="49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6563" y="5029200"/>
              <a:ext cx="1849437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7030A0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7030A0"/>
                  </a:solidFill>
                  <a:latin typeface="Calibri" pitchFamily="34" charset="0"/>
                </a:rPr>
                <a:t>machine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7030A0"/>
                  </a:solidFill>
                  <a:latin typeface="Calibri" pitchFamily="34" charset="0"/>
                </a:rPr>
                <a:t>language</a:t>
              </a:r>
            </a:p>
          </p:txBody>
        </p:sp>
        <p:sp>
          <p:nvSpPr>
            <p:cNvPr id="16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28600" y="41148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assembler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8618" y="1889809"/>
            <a:ext cx="166584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r</a:t>
            </a:r>
            <a:r>
              <a:rPr lang="en-US" sz="2500" dirty="0" smtClean="0">
                <a:solidFill>
                  <a:schemeClr val="accent1"/>
                </a:solidFill>
              </a:rPr>
              <a:t>0 = 0</a:t>
            </a:r>
          </a:p>
          <a:p>
            <a:endParaRPr lang="en-US" sz="2500" dirty="0">
              <a:solidFill>
                <a:schemeClr val="accent1"/>
              </a:solidFill>
            </a:endParaRPr>
          </a:p>
          <a:p>
            <a:r>
              <a:rPr lang="en-US" sz="2500" dirty="0" smtClean="0">
                <a:solidFill>
                  <a:schemeClr val="accent1"/>
                </a:solidFill>
              </a:rPr>
              <a:t>r5 = r0 + 10</a:t>
            </a:r>
          </a:p>
          <a:p>
            <a:r>
              <a:rPr lang="en-US" sz="2500" dirty="0" smtClean="0">
                <a:solidFill>
                  <a:schemeClr val="accent1"/>
                </a:solidFill>
              </a:rPr>
              <a:t>r5 = r5 * 2</a:t>
            </a:r>
          </a:p>
          <a:p>
            <a:r>
              <a:rPr lang="en-US" sz="2500" dirty="0" smtClean="0">
                <a:solidFill>
                  <a:schemeClr val="accent1"/>
                </a:solidFill>
              </a:rPr>
              <a:t>r5 = r5 + 15</a:t>
            </a:r>
            <a:endParaRPr lang="en-US" sz="2500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105400" y="2897777"/>
            <a:ext cx="733218" cy="38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76800" y="332166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05400" y="3657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21601" y="5106572"/>
            <a:ext cx="1183599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05201" y="51054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51054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1600" y="5106572"/>
            <a:ext cx="28194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4648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op = </a:t>
            </a:r>
            <a:r>
              <a:rPr lang="en-US" sz="2400" dirty="0" err="1" smtClean="0">
                <a:solidFill>
                  <a:schemeClr val="accent1"/>
                </a:solidFill>
              </a:rPr>
              <a:t>addi</a:t>
            </a:r>
            <a:r>
              <a:rPr lang="en-US" sz="2400" dirty="0" smtClean="0">
                <a:solidFill>
                  <a:schemeClr val="accent1"/>
                </a:solidFill>
              </a:rPr>
              <a:t>     r0         r5                                    10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1601" y="5792372"/>
            <a:ext cx="1183599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05201" y="57912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57912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81600" y="5792372"/>
            <a:ext cx="28194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799" y="6015335"/>
            <a:ext cx="599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op = </a:t>
            </a:r>
            <a:r>
              <a:rPr lang="en-US" sz="2400" dirty="0" err="1" smtClean="0">
                <a:solidFill>
                  <a:schemeClr val="accent1"/>
                </a:solidFill>
              </a:rPr>
              <a:t>addi</a:t>
            </a:r>
            <a:r>
              <a:rPr lang="en-US" sz="2400" dirty="0" smtClean="0">
                <a:solidFill>
                  <a:schemeClr val="accent1"/>
                </a:solidFill>
              </a:rPr>
              <a:t>     r5         </a:t>
            </a:r>
            <a:r>
              <a:rPr lang="en-US" sz="2400" dirty="0" err="1" smtClean="0">
                <a:solidFill>
                  <a:schemeClr val="accent1"/>
                </a:solidFill>
              </a:rPr>
              <a:t>r5</a:t>
            </a:r>
            <a:r>
              <a:rPr lang="en-US" sz="2400" dirty="0" smtClean="0">
                <a:solidFill>
                  <a:schemeClr val="accent1"/>
                </a:solidFill>
              </a:rPr>
              <a:t>                                    15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632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Everything is a number!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34" grpId="0" animBg="1"/>
      <p:bldP spid="35" grpId="0" animBg="1"/>
      <p:bldP spid="36" grpId="0" animBg="1"/>
      <p:bldP spid="37" grpId="0" animBg="1"/>
      <p:bldP spid="38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Design a Simple </a:t>
            </a:r>
            <a:r>
              <a:rPr lang="en-US" dirty="0"/>
              <a:t>Processor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11</a:t>
            </a:fld>
            <a:endParaRPr lang="en-US"/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304800" y="1676400"/>
            <a:ext cx="1889125" cy="1439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706438" y="2593975"/>
            <a:ext cx="10096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142790" name="Line 6"/>
          <p:cNvSpPr>
            <a:spLocks noChangeShapeType="1"/>
          </p:cNvSpPr>
          <p:nvPr/>
        </p:nvSpPr>
        <p:spPr bwMode="auto">
          <a:xfrm flipV="1">
            <a:off x="2193924" y="2590800"/>
            <a:ext cx="1311275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2262188" y="2173288"/>
            <a:ext cx="6032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inst</a:t>
            </a:r>
            <a:endParaRPr lang="en-US" sz="1800" dirty="0">
              <a:latin typeface="Arial" charset="0"/>
            </a:endParaRPr>
          </a:p>
        </p:txBody>
      </p:sp>
      <p:sp>
        <p:nvSpPr>
          <p:cNvPr id="1142792" name="Line 8"/>
          <p:cNvSpPr>
            <a:spLocks noChangeShapeType="1"/>
          </p:cNvSpPr>
          <p:nvPr/>
        </p:nvSpPr>
        <p:spPr bwMode="auto">
          <a:xfrm>
            <a:off x="842963" y="3116263"/>
            <a:ext cx="0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94" name="Text Box 10"/>
          <p:cNvSpPr txBox="1">
            <a:spLocks noChangeArrowheads="1"/>
          </p:cNvSpPr>
          <p:nvPr/>
        </p:nvSpPr>
        <p:spPr bwMode="auto">
          <a:xfrm>
            <a:off x="497177" y="3355986"/>
            <a:ext cx="412292" cy="3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 b="1" dirty="0">
                <a:latin typeface="Arial" charset="0"/>
              </a:rPr>
              <a:t>32</a:t>
            </a:r>
          </a:p>
        </p:txBody>
      </p:sp>
      <p:sp>
        <p:nvSpPr>
          <p:cNvPr id="1142795" name="Text Box 11"/>
          <p:cNvSpPr txBox="1">
            <a:spLocks noChangeArrowheads="1"/>
          </p:cNvSpPr>
          <p:nvPr/>
        </p:nvSpPr>
        <p:spPr bwMode="auto">
          <a:xfrm>
            <a:off x="392113" y="4075113"/>
            <a:ext cx="927100" cy="436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pc</a:t>
            </a:r>
          </a:p>
        </p:txBody>
      </p:sp>
      <p:sp>
        <p:nvSpPr>
          <p:cNvPr id="1142796" name="Line 12"/>
          <p:cNvSpPr>
            <a:spLocks noChangeShapeType="1"/>
          </p:cNvSpPr>
          <p:nvPr/>
        </p:nvSpPr>
        <p:spPr bwMode="auto">
          <a:xfrm>
            <a:off x="1758950" y="3124200"/>
            <a:ext cx="0" cy="27432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7" name="Line 13"/>
          <p:cNvSpPr>
            <a:spLocks noChangeShapeType="1"/>
          </p:cNvSpPr>
          <p:nvPr/>
        </p:nvSpPr>
        <p:spPr bwMode="auto">
          <a:xfrm flipV="1">
            <a:off x="1692275" y="3189288"/>
            <a:ext cx="133350" cy="603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8" name="Text Box 14"/>
          <p:cNvSpPr txBox="1">
            <a:spLocks noChangeArrowheads="1"/>
          </p:cNvSpPr>
          <p:nvPr/>
        </p:nvSpPr>
        <p:spPr bwMode="auto">
          <a:xfrm>
            <a:off x="1743075" y="3128963"/>
            <a:ext cx="2968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142799" name="Text Box 15"/>
          <p:cNvSpPr txBox="1">
            <a:spLocks noChangeArrowheads="1"/>
          </p:cNvSpPr>
          <p:nvPr/>
        </p:nvSpPr>
        <p:spPr bwMode="auto">
          <a:xfrm>
            <a:off x="1517650" y="3402013"/>
            <a:ext cx="5413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00</a:t>
            </a:r>
          </a:p>
        </p:txBody>
      </p:sp>
      <p:sp>
        <p:nvSpPr>
          <p:cNvPr id="1142800" name="Line 16"/>
          <p:cNvSpPr>
            <a:spLocks noChangeShapeType="1"/>
          </p:cNvSpPr>
          <p:nvPr/>
        </p:nvSpPr>
        <p:spPr bwMode="auto">
          <a:xfrm>
            <a:off x="842963" y="3833813"/>
            <a:ext cx="162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1" name="Oval 17"/>
          <p:cNvSpPr>
            <a:spLocks noChangeArrowheads="1"/>
          </p:cNvSpPr>
          <p:nvPr/>
        </p:nvSpPr>
        <p:spPr bwMode="auto">
          <a:xfrm>
            <a:off x="1633538" y="4076700"/>
            <a:ext cx="1736725" cy="10191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new pc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calculation</a:t>
            </a:r>
          </a:p>
        </p:txBody>
      </p:sp>
      <p:sp>
        <p:nvSpPr>
          <p:cNvPr id="1142802" name="Line 18"/>
          <p:cNvSpPr>
            <a:spLocks noChangeShapeType="1"/>
          </p:cNvSpPr>
          <p:nvPr/>
        </p:nvSpPr>
        <p:spPr bwMode="auto">
          <a:xfrm>
            <a:off x="2463800" y="3833813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3" name="Line 19"/>
          <p:cNvSpPr>
            <a:spLocks noChangeShapeType="1"/>
          </p:cNvSpPr>
          <p:nvPr/>
        </p:nvSpPr>
        <p:spPr bwMode="auto">
          <a:xfrm>
            <a:off x="2463800" y="5094288"/>
            <a:ext cx="0" cy="239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4" name="Line 20"/>
          <p:cNvSpPr>
            <a:spLocks noChangeShapeType="1"/>
          </p:cNvSpPr>
          <p:nvPr/>
        </p:nvSpPr>
        <p:spPr bwMode="auto">
          <a:xfrm>
            <a:off x="842963" y="5334000"/>
            <a:ext cx="162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5" name="Line 21"/>
          <p:cNvSpPr>
            <a:spLocks noChangeShapeType="1"/>
          </p:cNvSpPr>
          <p:nvPr/>
        </p:nvSpPr>
        <p:spPr bwMode="auto">
          <a:xfrm>
            <a:off x="842963" y="4494213"/>
            <a:ext cx="0" cy="839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6" name="Rectangle 22"/>
          <p:cNvSpPr>
            <a:spLocks noChangeArrowheads="1"/>
          </p:cNvSpPr>
          <p:nvPr/>
        </p:nvSpPr>
        <p:spPr bwMode="auto">
          <a:xfrm>
            <a:off x="3810000" y="1676400"/>
            <a:ext cx="1889125" cy="1439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7" name="Text Box 23"/>
          <p:cNvSpPr txBox="1">
            <a:spLocks noChangeArrowheads="1"/>
          </p:cNvSpPr>
          <p:nvPr/>
        </p:nvSpPr>
        <p:spPr bwMode="auto">
          <a:xfrm>
            <a:off x="4065588" y="2593975"/>
            <a:ext cx="1301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register file</a:t>
            </a:r>
          </a:p>
        </p:txBody>
      </p:sp>
      <p:sp>
        <p:nvSpPr>
          <p:cNvPr id="1142808" name="Oval 24"/>
          <p:cNvSpPr>
            <a:spLocks noChangeArrowheads="1"/>
          </p:cNvSpPr>
          <p:nvPr/>
        </p:nvSpPr>
        <p:spPr bwMode="auto">
          <a:xfrm>
            <a:off x="4164013" y="4262438"/>
            <a:ext cx="1179512" cy="568325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control</a:t>
            </a:r>
          </a:p>
        </p:txBody>
      </p:sp>
      <p:sp>
        <p:nvSpPr>
          <p:cNvPr id="1142809" name="Line 25"/>
          <p:cNvSpPr>
            <a:spLocks noChangeShapeType="1"/>
          </p:cNvSpPr>
          <p:nvPr/>
        </p:nvSpPr>
        <p:spPr bwMode="auto">
          <a:xfrm flipV="1">
            <a:off x="4343400" y="3124200"/>
            <a:ext cx="0" cy="1219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0" name="Line 26"/>
          <p:cNvSpPr>
            <a:spLocks noChangeShapeType="1"/>
          </p:cNvSpPr>
          <p:nvPr/>
        </p:nvSpPr>
        <p:spPr bwMode="auto">
          <a:xfrm flipV="1">
            <a:off x="4724400" y="3124200"/>
            <a:ext cx="0" cy="11430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1" name="Line 27"/>
          <p:cNvSpPr>
            <a:spLocks noChangeShapeType="1"/>
          </p:cNvSpPr>
          <p:nvPr/>
        </p:nvSpPr>
        <p:spPr bwMode="auto">
          <a:xfrm flipV="1">
            <a:off x="4953000" y="3124200"/>
            <a:ext cx="0" cy="11430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2" name="Line 28"/>
          <p:cNvSpPr>
            <a:spLocks noChangeShapeType="1"/>
          </p:cNvSpPr>
          <p:nvPr/>
        </p:nvSpPr>
        <p:spPr bwMode="auto">
          <a:xfrm flipV="1">
            <a:off x="5181600" y="3124200"/>
            <a:ext cx="0" cy="1219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3" name="Text Box 29"/>
          <p:cNvSpPr txBox="1">
            <a:spLocks noChangeArrowheads="1"/>
          </p:cNvSpPr>
          <p:nvPr/>
        </p:nvSpPr>
        <p:spPr bwMode="auto">
          <a:xfrm>
            <a:off x="4419600" y="3352800"/>
            <a:ext cx="8080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5  5   5</a:t>
            </a:r>
          </a:p>
        </p:txBody>
      </p:sp>
      <p:sp>
        <p:nvSpPr>
          <p:cNvPr id="1142816" name="Line 32"/>
          <p:cNvSpPr>
            <a:spLocks noChangeShapeType="1"/>
          </p:cNvSpPr>
          <p:nvPr/>
        </p:nvSpPr>
        <p:spPr bwMode="auto">
          <a:xfrm flipV="1">
            <a:off x="5105399" y="3249613"/>
            <a:ext cx="182563" cy="103187"/>
          </a:xfrm>
          <a:prstGeom prst="line">
            <a:avLst/>
          </a:prstGeom>
          <a:noFill/>
          <a:ln w="25400">
            <a:solidFill>
              <a:srgbClr val="7FF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42817" name="Line 33"/>
          <p:cNvSpPr>
            <a:spLocks noChangeShapeType="1"/>
          </p:cNvSpPr>
          <p:nvPr/>
        </p:nvSpPr>
        <p:spPr bwMode="auto">
          <a:xfrm>
            <a:off x="3505200" y="2590800"/>
            <a:ext cx="0" cy="1981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8" name="Line 34"/>
          <p:cNvSpPr>
            <a:spLocks noChangeShapeType="1"/>
          </p:cNvSpPr>
          <p:nvPr/>
        </p:nvSpPr>
        <p:spPr bwMode="auto">
          <a:xfrm flipH="1">
            <a:off x="3505200" y="4572000"/>
            <a:ext cx="6096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42819" name="Group 35"/>
          <p:cNvGrpSpPr>
            <a:grpSpLocks/>
          </p:cNvGrpSpPr>
          <p:nvPr/>
        </p:nvGrpSpPr>
        <p:grpSpPr bwMode="auto">
          <a:xfrm>
            <a:off x="6705600" y="1600200"/>
            <a:ext cx="1295400" cy="1600200"/>
            <a:chOff x="4416" y="1056"/>
            <a:chExt cx="816" cy="1008"/>
          </a:xfrm>
        </p:grpSpPr>
        <p:sp>
          <p:nvSpPr>
            <p:cNvPr id="1142820" name="Line 36"/>
            <p:cNvSpPr>
              <a:spLocks noChangeShapeType="1"/>
            </p:cNvSpPr>
            <p:nvPr/>
          </p:nvSpPr>
          <p:spPr bwMode="auto">
            <a:xfrm>
              <a:off x="4416" y="1056"/>
              <a:ext cx="81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1" name="Line 37"/>
            <p:cNvSpPr>
              <a:spLocks noChangeShapeType="1"/>
            </p:cNvSpPr>
            <p:nvPr/>
          </p:nvSpPr>
          <p:spPr bwMode="auto">
            <a:xfrm flipV="1">
              <a:off x="4416" y="1680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2" name="Line 38"/>
            <p:cNvSpPr>
              <a:spLocks noChangeShapeType="1"/>
            </p:cNvSpPr>
            <p:nvPr/>
          </p:nvSpPr>
          <p:spPr bwMode="auto">
            <a:xfrm flipV="1">
              <a:off x="5232" y="139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3" name="Line 39"/>
            <p:cNvSpPr>
              <a:spLocks noChangeShapeType="1"/>
            </p:cNvSpPr>
            <p:nvPr/>
          </p:nvSpPr>
          <p:spPr bwMode="auto">
            <a:xfrm flipV="1">
              <a:off x="4416" y="1536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4" name="Line 40"/>
            <p:cNvSpPr>
              <a:spLocks noChangeShapeType="1"/>
            </p:cNvSpPr>
            <p:nvPr/>
          </p:nvSpPr>
          <p:spPr bwMode="auto">
            <a:xfrm>
              <a:off x="4416" y="1392"/>
              <a:ext cx="38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5" name="Line 41"/>
            <p:cNvSpPr>
              <a:spLocks noChangeShapeType="1"/>
            </p:cNvSpPr>
            <p:nvPr/>
          </p:nvSpPr>
          <p:spPr bwMode="auto">
            <a:xfrm>
              <a:off x="4416" y="172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6" name="Line 42"/>
            <p:cNvSpPr>
              <a:spLocks noChangeShapeType="1"/>
            </p:cNvSpPr>
            <p:nvPr/>
          </p:nvSpPr>
          <p:spPr bwMode="auto">
            <a:xfrm>
              <a:off x="4416" y="10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2827" name="Line 43"/>
          <p:cNvSpPr>
            <a:spLocks noChangeShapeType="1"/>
          </p:cNvSpPr>
          <p:nvPr/>
        </p:nvSpPr>
        <p:spPr bwMode="auto">
          <a:xfrm>
            <a:off x="5715000" y="1905000"/>
            <a:ext cx="914400" cy="0"/>
          </a:xfrm>
          <a:prstGeom prst="line">
            <a:avLst/>
          </a:prstGeom>
          <a:noFill/>
          <a:ln w="25400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28" name="Line 44"/>
          <p:cNvSpPr>
            <a:spLocks noChangeShapeType="1"/>
          </p:cNvSpPr>
          <p:nvPr/>
        </p:nvSpPr>
        <p:spPr bwMode="auto">
          <a:xfrm>
            <a:off x="5715000" y="2819400"/>
            <a:ext cx="914400" cy="0"/>
          </a:xfrm>
          <a:prstGeom prst="line">
            <a:avLst/>
          </a:prstGeom>
          <a:noFill/>
          <a:ln w="25400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29" name="Line 45"/>
          <p:cNvSpPr>
            <a:spLocks noChangeShapeType="1"/>
          </p:cNvSpPr>
          <p:nvPr/>
        </p:nvSpPr>
        <p:spPr bwMode="auto">
          <a:xfrm flipV="1">
            <a:off x="7543800" y="2819400"/>
            <a:ext cx="0" cy="1752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0" name="Line 46"/>
          <p:cNvSpPr>
            <a:spLocks noChangeShapeType="1"/>
          </p:cNvSpPr>
          <p:nvPr/>
        </p:nvSpPr>
        <p:spPr bwMode="auto">
          <a:xfrm flipH="1">
            <a:off x="5334000" y="4572000"/>
            <a:ext cx="22098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1" name="Line 47"/>
          <p:cNvSpPr>
            <a:spLocks noChangeShapeType="1"/>
          </p:cNvSpPr>
          <p:nvPr/>
        </p:nvSpPr>
        <p:spPr bwMode="auto">
          <a:xfrm flipV="1">
            <a:off x="8458200" y="1447800"/>
            <a:ext cx="0" cy="914400"/>
          </a:xfrm>
          <a:prstGeom prst="line">
            <a:avLst/>
          </a:prstGeom>
          <a:noFill/>
          <a:ln w="254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2" name="Line 48"/>
          <p:cNvSpPr>
            <a:spLocks noChangeShapeType="1"/>
          </p:cNvSpPr>
          <p:nvPr/>
        </p:nvSpPr>
        <p:spPr bwMode="auto">
          <a:xfrm flipH="1">
            <a:off x="8001000" y="2362200"/>
            <a:ext cx="457200" cy="0"/>
          </a:xfrm>
          <a:prstGeom prst="line">
            <a:avLst/>
          </a:prstGeom>
          <a:noFill/>
          <a:ln w="254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3" name="Line 49"/>
          <p:cNvSpPr>
            <a:spLocks noChangeShapeType="1"/>
          </p:cNvSpPr>
          <p:nvPr/>
        </p:nvSpPr>
        <p:spPr bwMode="auto">
          <a:xfrm flipV="1">
            <a:off x="3505200" y="1447800"/>
            <a:ext cx="4953000" cy="0"/>
          </a:xfrm>
          <a:prstGeom prst="line">
            <a:avLst/>
          </a:prstGeom>
          <a:noFill/>
          <a:ln w="254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4" name="Line 50"/>
          <p:cNvSpPr>
            <a:spLocks noChangeShapeType="1"/>
          </p:cNvSpPr>
          <p:nvPr/>
        </p:nvSpPr>
        <p:spPr bwMode="auto">
          <a:xfrm flipV="1">
            <a:off x="3505200" y="1447800"/>
            <a:ext cx="0" cy="685800"/>
          </a:xfrm>
          <a:prstGeom prst="line">
            <a:avLst/>
          </a:prstGeom>
          <a:noFill/>
          <a:ln w="254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5" name="Line 51"/>
          <p:cNvSpPr>
            <a:spLocks noChangeShapeType="1"/>
          </p:cNvSpPr>
          <p:nvPr/>
        </p:nvSpPr>
        <p:spPr bwMode="auto">
          <a:xfrm>
            <a:off x="3505200" y="2133600"/>
            <a:ext cx="304800" cy="0"/>
          </a:xfrm>
          <a:prstGeom prst="line">
            <a:avLst/>
          </a:prstGeom>
          <a:noFill/>
          <a:ln w="25400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6" name="Text Box 52"/>
          <p:cNvSpPr txBox="1">
            <a:spLocks noChangeArrowheads="1"/>
          </p:cNvSpPr>
          <p:nvPr/>
        </p:nvSpPr>
        <p:spPr bwMode="auto">
          <a:xfrm>
            <a:off x="7067550" y="2362200"/>
            <a:ext cx="4889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alu</a:t>
            </a:r>
          </a:p>
        </p:txBody>
      </p:sp>
      <p:sp>
        <p:nvSpPr>
          <p:cNvPr id="5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0277" y="4878130"/>
            <a:ext cx="4266055" cy="118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14" rIns="81631" bIns="40816"/>
          <a:lstStyle/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latin typeface="Consolas" pitchFamily="49" charset="0"/>
              </a:rPr>
              <a:t>00: </a:t>
            </a:r>
            <a:r>
              <a:rPr lang="en-US" sz="2500" dirty="0" err="1" smtClean="0">
                <a:latin typeface="Consolas" pitchFamily="49" charset="0"/>
              </a:rPr>
              <a:t>addi</a:t>
            </a:r>
            <a:r>
              <a:rPr lang="en-US" sz="2500" dirty="0"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latin typeface="Consolas" pitchFamily="49" charset="0"/>
              </a:rPr>
              <a:t>04: </a:t>
            </a:r>
            <a:r>
              <a:rPr lang="en-US" sz="2500" dirty="0" err="1">
                <a:latin typeface="Consolas" pitchFamily="49" charset="0"/>
              </a:rPr>
              <a:t>muli</a:t>
            </a:r>
            <a:r>
              <a:rPr lang="en-US" sz="2500" dirty="0"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latin typeface="Consolas" pitchFamily="49" charset="0"/>
              </a:rPr>
              <a:t>08: </a:t>
            </a:r>
            <a:r>
              <a:rPr lang="en-US" sz="2500" dirty="0" err="1">
                <a:latin typeface="Consolas" pitchFamily="49" charset="0"/>
              </a:rPr>
              <a:t>addi</a:t>
            </a:r>
            <a:r>
              <a:rPr lang="en-US" sz="2500" dirty="0">
                <a:latin typeface="Consolas" pitchFamily="49" charset="0"/>
              </a:rPr>
              <a:t>	r5, r5, </a:t>
            </a:r>
            <a:r>
              <a:rPr lang="en-US" sz="2500" dirty="0" smtClean="0">
                <a:latin typeface="Consolas" pitchFamily="49" charset="0"/>
              </a:rPr>
              <a:t>15</a:t>
            </a:r>
            <a:endParaRPr lang="en-US" sz="2500" dirty="0"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2831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1164" y="278892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43600" y="153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39496" y="2373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62188" y="2133600"/>
            <a:ext cx="603250" cy="434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10000" y="4830763"/>
            <a:ext cx="4566332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5"/>
            <a:endCxn id="4" idx="2"/>
          </p:cNvCxnSpPr>
          <p:nvPr/>
        </p:nvCxnSpPr>
        <p:spPr>
          <a:xfrm>
            <a:off x="2777094" y="2504197"/>
            <a:ext cx="1032906" cy="2578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6"/>
          <p:cNvSpPr>
            <a:spLocks noChangeShapeType="1"/>
          </p:cNvSpPr>
          <p:nvPr/>
        </p:nvSpPr>
        <p:spPr bwMode="auto">
          <a:xfrm flipV="1">
            <a:off x="5257800" y="4419600"/>
            <a:ext cx="914399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>
            <a:off x="6172200" y="2956560"/>
            <a:ext cx="0" cy="146304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 flipH="1">
            <a:off x="6172198" y="2969261"/>
            <a:ext cx="4572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6000" y="3135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flipV="1">
            <a:off x="4861718" y="3249613"/>
            <a:ext cx="182563" cy="103187"/>
          </a:xfrm>
          <a:prstGeom prst="line">
            <a:avLst/>
          </a:prstGeom>
          <a:noFill/>
          <a:ln w="25400">
            <a:solidFill>
              <a:srgbClr val="7FF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6" name="Line 32"/>
          <p:cNvSpPr>
            <a:spLocks noChangeShapeType="1"/>
          </p:cNvSpPr>
          <p:nvPr/>
        </p:nvSpPr>
        <p:spPr bwMode="auto">
          <a:xfrm flipV="1">
            <a:off x="4639133" y="3249613"/>
            <a:ext cx="182563" cy="103187"/>
          </a:xfrm>
          <a:prstGeom prst="line">
            <a:avLst/>
          </a:prstGeom>
          <a:noFill/>
          <a:ln w="25400">
            <a:solidFill>
              <a:srgbClr val="7FF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161002" y="2819400"/>
            <a:ext cx="412293" cy="3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 smtClean="0">
                <a:latin typeface="Arial" charset="0"/>
              </a:rPr>
              <a:t>32</a:t>
            </a:r>
            <a:endParaRPr lang="en-US" sz="1600">
              <a:latin typeface="Arial" charset="0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 flipV="1">
            <a:off x="3423048" y="2727881"/>
            <a:ext cx="182563" cy="103187"/>
          </a:xfrm>
          <a:prstGeom prst="line">
            <a:avLst/>
          </a:prstGeom>
          <a:noFill/>
          <a:ln w="25400">
            <a:solidFill>
              <a:srgbClr val="7FF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 flipV="1">
            <a:off x="751681" y="3299564"/>
            <a:ext cx="182563" cy="103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444 0 L 0.04444 -0.18518 L -0.54861 -0.18518 L -0.54861 -0.03518 L -0.46945 -0.03518 L -0.46945 -0.03518 " pathEditMode="relative" ptsTypes="AAAAA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/>
      <p:bldP spid="55" grpId="0"/>
      <p:bldP spid="56" grpId="0"/>
      <p:bldP spid="58" grpId="0"/>
      <p:bldP spid="58" grpId="1"/>
      <p:bldP spid="3" grpId="0" animBg="1"/>
      <p:bldP spid="4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 Set </a:t>
            </a:r>
            <a:r>
              <a:rPr lang="en-US" dirty="0" smtClean="0"/>
              <a:t>Architecture (ISA)</a:t>
            </a:r>
            <a:endParaRPr lang="en-US" dirty="0"/>
          </a:p>
        </p:txBody>
      </p:sp>
      <p:sp>
        <p:nvSpPr>
          <p:cNvPr id="1232899" name="Rectangle 3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abstract </a:t>
            </a:r>
            <a:r>
              <a:rPr lang="en-US" dirty="0"/>
              <a:t>interface between hardware and the lowest level software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user </a:t>
            </a:r>
            <a:r>
              <a:rPr lang="en-US" dirty="0"/>
              <a:t>portion of the instruction set plus the operating system interfaces used by application programmers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Basic Computer System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3838575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/>
              <a:t>A processor executes instructions</a:t>
            </a:r>
          </a:p>
          <a:p>
            <a:pPr lvl="1">
              <a:lnSpc>
                <a:spcPct val="92000"/>
              </a:lnSpc>
            </a:pPr>
            <a:r>
              <a:rPr lang="en-US"/>
              <a:t>Processor has some internal state in storage elements (registers)</a:t>
            </a:r>
          </a:p>
          <a:p>
            <a:pPr>
              <a:lnSpc>
                <a:spcPct val="92000"/>
              </a:lnSpc>
            </a:pPr>
            <a:r>
              <a:rPr lang="en-US"/>
              <a:t>A memory holds instructions and data</a:t>
            </a:r>
          </a:p>
          <a:p>
            <a:pPr lvl="1">
              <a:lnSpc>
                <a:spcPct val="92000"/>
              </a:lnSpc>
            </a:pPr>
            <a:r>
              <a:rPr lang="en-US"/>
              <a:t>von Neumann architecture: combined inst and data</a:t>
            </a:r>
          </a:p>
          <a:p>
            <a:pPr>
              <a:lnSpc>
                <a:spcPct val="92000"/>
              </a:lnSpc>
            </a:pPr>
            <a:r>
              <a:rPr lang="en-US"/>
              <a:t>A bus connects the two</a:t>
            </a:r>
          </a:p>
        </p:txBody>
      </p:sp>
      <p:sp>
        <p:nvSpPr>
          <p:cNvPr id="1124356" name="Rectangle 4"/>
          <p:cNvSpPr>
            <a:spLocks noChangeArrowheads="1"/>
          </p:cNvSpPr>
          <p:nvPr/>
        </p:nvSpPr>
        <p:spPr bwMode="auto">
          <a:xfrm>
            <a:off x="5287963" y="4727575"/>
            <a:ext cx="33528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4357" name="Line 5"/>
          <p:cNvSpPr>
            <a:spLocks noChangeShapeType="1"/>
          </p:cNvSpPr>
          <p:nvPr/>
        </p:nvSpPr>
        <p:spPr bwMode="auto">
          <a:xfrm>
            <a:off x="2925763" y="5489575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4358" name="Rectangle 6"/>
          <p:cNvSpPr>
            <a:spLocks noChangeArrowheads="1"/>
          </p:cNvSpPr>
          <p:nvPr/>
        </p:nvSpPr>
        <p:spPr bwMode="auto">
          <a:xfrm>
            <a:off x="1249363" y="4956175"/>
            <a:ext cx="16764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4359" name="Text Box 7"/>
          <p:cNvSpPr txBox="1">
            <a:spLocks noChangeArrowheads="1"/>
          </p:cNvSpPr>
          <p:nvPr/>
        </p:nvSpPr>
        <p:spPr bwMode="auto">
          <a:xfrm>
            <a:off x="1401763" y="5108575"/>
            <a:ext cx="803275" cy="541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regs</a:t>
            </a:r>
          </a:p>
        </p:txBody>
      </p:sp>
      <p:sp>
        <p:nvSpPr>
          <p:cNvPr id="1124360" name="Text Box 8"/>
          <p:cNvSpPr txBox="1">
            <a:spLocks noChangeArrowheads="1"/>
          </p:cNvSpPr>
          <p:nvPr/>
        </p:nvSpPr>
        <p:spPr bwMode="auto">
          <a:xfrm>
            <a:off x="3427413" y="4948238"/>
            <a:ext cx="6762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bus</a:t>
            </a:r>
          </a:p>
        </p:txBody>
      </p:sp>
      <p:sp>
        <p:nvSpPr>
          <p:cNvPr id="1124361" name="Text Box 9"/>
          <p:cNvSpPr txBox="1">
            <a:spLocks noChangeArrowheads="1"/>
          </p:cNvSpPr>
          <p:nvPr/>
        </p:nvSpPr>
        <p:spPr bwMode="auto">
          <a:xfrm>
            <a:off x="1325563" y="5794375"/>
            <a:ext cx="152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processor</a:t>
            </a:r>
          </a:p>
        </p:txBody>
      </p:sp>
      <p:sp>
        <p:nvSpPr>
          <p:cNvPr id="1124362" name="Text Box 10"/>
          <p:cNvSpPr txBox="1">
            <a:spLocks noChangeArrowheads="1"/>
          </p:cNvSpPr>
          <p:nvPr/>
        </p:nvSpPr>
        <p:spPr bwMode="auto">
          <a:xfrm>
            <a:off x="5364163" y="5794375"/>
            <a:ext cx="1285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memory</a:t>
            </a:r>
          </a:p>
        </p:txBody>
      </p:sp>
      <p:sp>
        <p:nvSpPr>
          <p:cNvPr id="1124363" name="Text Box 11"/>
          <p:cNvSpPr txBox="1">
            <a:spLocks noChangeArrowheads="1"/>
          </p:cNvSpPr>
          <p:nvPr/>
        </p:nvSpPr>
        <p:spPr bwMode="auto">
          <a:xfrm>
            <a:off x="6599238" y="4803775"/>
            <a:ext cx="15430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01010000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10010100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3486150" y="5602288"/>
            <a:ext cx="121443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addr, data, 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r/w</a:t>
            </a:r>
          </a:p>
        </p:txBody>
      </p:sp>
    </p:spTree>
    <p:extLst>
      <p:ext uri="{BB962C8B-B14F-4D97-AF65-F5344CB8AC3E}">
        <p14:creationId xmlns:p14="http://schemas.microsoft.com/office/powerpoint/2010/main" val="1768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063" y="0"/>
            <a:ext cx="2386012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 Overview</a:t>
            </a:r>
          </a:p>
        </p:txBody>
      </p:sp>
      <p:sp>
        <p:nvSpPr>
          <p:cNvPr id="1234947" name="Rectangle 3"/>
          <p:cNvSpPr>
            <a:spLocks noChangeArrowheads="1"/>
          </p:cNvSpPr>
          <p:nvPr/>
        </p:nvSpPr>
        <p:spPr bwMode="auto">
          <a:xfrm>
            <a:off x="5453063" y="3830638"/>
            <a:ext cx="12827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I/O system</a:t>
            </a: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3103563" y="5557838"/>
            <a:ext cx="2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3395663" y="3830638"/>
            <a:ext cx="1739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Instr. Set Proc.</a:t>
            </a: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1947863" y="3830638"/>
            <a:ext cx="4800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1" name="Line 7"/>
          <p:cNvSpPr>
            <a:spLocks noChangeShapeType="1"/>
          </p:cNvSpPr>
          <p:nvPr/>
        </p:nvSpPr>
        <p:spPr bwMode="auto">
          <a:xfrm>
            <a:off x="54530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2" name="Rectangle 8"/>
          <p:cNvSpPr>
            <a:spLocks noChangeArrowheads="1"/>
          </p:cNvSpPr>
          <p:nvPr/>
        </p:nvSpPr>
        <p:spPr bwMode="auto">
          <a:xfrm>
            <a:off x="3109913" y="3278188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Compiler</a:t>
            </a:r>
          </a:p>
        </p:txBody>
      </p:sp>
      <p:sp>
        <p:nvSpPr>
          <p:cNvPr id="1234953" name="Rectangle 9"/>
          <p:cNvSpPr>
            <a:spLocks noChangeArrowheads="1"/>
          </p:cNvSpPr>
          <p:nvPr/>
        </p:nvSpPr>
        <p:spPr bwMode="auto">
          <a:xfrm>
            <a:off x="3071813" y="3303588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4" name="Rectangle 10"/>
          <p:cNvSpPr>
            <a:spLocks noChangeArrowheads="1"/>
          </p:cNvSpPr>
          <p:nvPr/>
        </p:nvSpPr>
        <p:spPr bwMode="auto">
          <a:xfrm>
            <a:off x="4214813" y="2592388"/>
            <a:ext cx="1206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Operating</a:t>
            </a:r>
          </a:p>
        </p:txBody>
      </p:sp>
      <p:sp>
        <p:nvSpPr>
          <p:cNvPr id="1234955" name="Rectangle 11"/>
          <p:cNvSpPr>
            <a:spLocks noChangeArrowheads="1"/>
          </p:cNvSpPr>
          <p:nvPr/>
        </p:nvSpPr>
        <p:spPr bwMode="auto">
          <a:xfrm>
            <a:off x="4494213" y="2846388"/>
            <a:ext cx="939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234956" name="Line 12"/>
          <p:cNvSpPr>
            <a:spLocks noChangeShapeType="1"/>
          </p:cNvSpPr>
          <p:nvPr/>
        </p:nvSpPr>
        <p:spPr bwMode="auto">
          <a:xfrm flipV="1">
            <a:off x="3700463" y="260508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7" name="Line 13"/>
          <p:cNvSpPr>
            <a:spLocks noChangeShapeType="1"/>
          </p:cNvSpPr>
          <p:nvPr/>
        </p:nvSpPr>
        <p:spPr bwMode="auto">
          <a:xfrm>
            <a:off x="3706813" y="2611438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8" name="Line 14"/>
          <p:cNvSpPr>
            <a:spLocks noChangeShapeType="1"/>
          </p:cNvSpPr>
          <p:nvPr/>
        </p:nvSpPr>
        <p:spPr bwMode="auto">
          <a:xfrm>
            <a:off x="5681663" y="2617788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9" name="Rectangle 15"/>
          <p:cNvSpPr>
            <a:spLocks noChangeArrowheads="1"/>
          </p:cNvSpPr>
          <p:nvPr/>
        </p:nvSpPr>
        <p:spPr bwMode="auto">
          <a:xfrm>
            <a:off x="2855913" y="2249488"/>
            <a:ext cx="1371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Application</a:t>
            </a:r>
          </a:p>
        </p:txBody>
      </p:sp>
      <p:sp>
        <p:nvSpPr>
          <p:cNvPr id="1234960" name="Line 16"/>
          <p:cNvSpPr>
            <a:spLocks noChangeShapeType="1"/>
          </p:cNvSpPr>
          <p:nvPr/>
        </p:nvSpPr>
        <p:spPr bwMode="auto">
          <a:xfrm flipV="1">
            <a:off x="2633663" y="2147888"/>
            <a:ext cx="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1" name="Line 17"/>
          <p:cNvSpPr>
            <a:spLocks noChangeShapeType="1"/>
          </p:cNvSpPr>
          <p:nvPr/>
        </p:nvSpPr>
        <p:spPr bwMode="auto">
          <a:xfrm>
            <a:off x="5453063" y="2160588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2" name="Rectangle 18"/>
          <p:cNvSpPr>
            <a:spLocks noChangeArrowheads="1"/>
          </p:cNvSpPr>
          <p:nvPr/>
        </p:nvSpPr>
        <p:spPr bwMode="auto">
          <a:xfrm>
            <a:off x="3376613" y="5030788"/>
            <a:ext cx="1651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Digital Design</a:t>
            </a:r>
          </a:p>
        </p:txBody>
      </p:sp>
      <p:sp>
        <p:nvSpPr>
          <p:cNvPr id="1234963" name="Rectangle 19"/>
          <p:cNvSpPr>
            <a:spLocks noChangeArrowheads="1"/>
          </p:cNvSpPr>
          <p:nvPr/>
        </p:nvSpPr>
        <p:spPr bwMode="auto">
          <a:xfrm>
            <a:off x="2919413" y="5005388"/>
            <a:ext cx="2654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4" name="Rectangle 20"/>
          <p:cNvSpPr>
            <a:spLocks noChangeArrowheads="1"/>
          </p:cNvSpPr>
          <p:nvPr/>
        </p:nvSpPr>
        <p:spPr bwMode="auto">
          <a:xfrm>
            <a:off x="3319463" y="5354638"/>
            <a:ext cx="16764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Circuit Design</a:t>
            </a:r>
          </a:p>
        </p:txBody>
      </p:sp>
      <p:sp>
        <p:nvSpPr>
          <p:cNvPr id="1234965" name="Rectangle 21"/>
          <p:cNvSpPr>
            <a:spLocks noChangeArrowheads="1"/>
          </p:cNvSpPr>
          <p:nvPr/>
        </p:nvSpPr>
        <p:spPr bwMode="auto">
          <a:xfrm>
            <a:off x="3071813" y="5360988"/>
            <a:ext cx="2381250" cy="37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6" name="Rectangle 22" descr="50%"/>
          <p:cNvSpPr>
            <a:spLocks noChangeArrowheads="1"/>
          </p:cNvSpPr>
          <p:nvPr/>
        </p:nvSpPr>
        <p:spPr bwMode="auto">
          <a:xfrm>
            <a:off x="1947863" y="3678238"/>
            <a:ext cx="4800600" cy="120650"/>
          </a:xfrm>
          <a:prstGeom prst="rect">
            <a:avLst/>
          </a:prstGeom>
          <a:pattFill prst="dkVert">
            <a:fgClr>
              <a:srgbClr val="7030A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234967" name="Rectangle 23"/>
          <p:cNvSpPr>
            <a:spLocks noChangeArrowheads="1"/>
          </p:cNvSpPr>
          <p:nvPr/>
        </p:nvSpPr>
        <p:spPr bwMode="auto">
          <a:xfrm>
            <a:off x="6824663" y="3525838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rgbClr val="7030A0"/>
                </a:solidFill>
                <a:latin typeface="Arial" charset="0"/>
              </a:rPr>
              <a:t>Instruction Set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rgbClr val="7030A0"/>
                </a:solidFill>
                <a:latin typeface="Arial" charset="0"/>
              </a:rPr>
              <a:t> Architecture</a:t>
            </a:r>
          </a:p>
        </p:txBody>
      </p:sp>
      <p:sp>
        <p:nvSpPr>
          <p:cNvPr id="1234968" name="Rectangle 24"/>
          <p:cNvSpPr>
            <a:spLocks noChangeArrowheads="1"/>
          </p:cNvSpPr>
          <p:nvPr/>
        </p:nvSpPr>
        <p:spPr bwMode="auto">
          <a:xfrm>
            <a:off x="4481513" y="3278188"/>
            <a:ext cx="1143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Firmware</a:t>
            </a:r>
          </a:p>
        </p:txBody>
      </p:sp>
      <p:sp>
        <p:nvSpPr>
          <p:cNvPr id="1234969" name="Rectangle 25"/>
          <p:cNvSpPr>
            <a:spLocks noChangeArrowheads="1"/>
          </p:cNvSpPr>
          <p:nvPr/>
        </p:nvSpPr>
        <p:spPr bwMode="auto">
          <a:xfrm>
            <a:off x="4443413" y="3303588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0" name="Line 26"/>
          <p:cNvSpPr>
            <a:spLocks noChangeShapeType="1"/>
          </p:cNvSpPr>
          <p:nvPr/>
        </p:nvSpPr>
        <p:spPr bwMode="auto">
          <a:xfrm>
            <a:off x="2640013" y="2154238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1" name="Rectangle 27"/>
          <p:cNvSpPr>
            <a:spLocks noChangeArrowheads="1"/>
          </p:cNvSpPr>
          <p:nvPr/>
        </p:nvSpPr>
        <p:spPr bwMode="auto">
          <a:xfrm>
            <a:off x="2862263" y="4522788"/>
            <a:ext cx="2743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2" name="Line 28"/>
          <p:cNvSpPr>
            <a:spLocks noChangeShapeType="1"/>
          </p:cNvSpPr>
          <p:nvPr/>
        </p:nvSpPr>
        <p:spPr bwMode="auto">
          <a:xfrm>
            <a:off x="30146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73" name="Rectangle 29"/>
          <p:cNvSpPr>
            <a:spLocks noChangeArrowheads="1"/>
          </p:cNvSpPr>
          <p:nvPr/>
        </p:nvSpPr>
        <p:spPr bwMode="auto">
          <a:xfrm>
            <a:off x="1947863" y="38306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Memory </a:t>
            </a:r>
          </a:p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234974" name="Rectangle 30"/>
          <p:cNvSpPr>
            <a:spLocks noChangeArrowheads="1"/>
          </p:cNvSpPr>
          <p:nvPr/>
        </p:nvSpPr>
        <p:spPr bwMode="auto">
          <a:xfrm>
            <a:off x="3070225" y="4564063"/>
            <a:ext cx="2327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Datapath &amp; Control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3071813" y="3303588"/>
            <a:ext cx="1130300" cy="330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4443413" y="3303588"/>
            <a:ext cx="1130300" cy="33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1198087" name="Rectangle 7"/>
          <p:cNvSpPr>
            <a:spLocks noChangeArrowheads="1"/>
          </p:cNvSpPr>
          <p:nvPr/>
        </p:nvSpPr>
        <p:spPr bwMode="auto">
          <a:xfrm>
            <a:off x="1947863" y="3830638"/>
            <a:ext cx="4800600" cy="6858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71650" y="0"/>
            <a:ext cx="5183188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Covered in this course</a:t>
            </a:r>
          </a:p>
        </p:txBody>
      </p:sp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453063" y="3830638"/>
            <a:ext cx="12827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I/O system</a:t>
            </a:r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103563" y="5557838"/>
            <a:ext cx="2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6" name="Rectangle 6"/>
          <p:cNvSpPr>
            <a:spLocks noChangeArrowheads="1"/>
          </p:cNvSpPr>
          <p:nvPr/>
        </p:nvSpPr>
        <p:spPr bwMode="auto">
          <a:xfrm>
            <a:off x="3996334" y="4007224"/>
            <a:ext cx="615553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 smtClean="0">
                <a:latin typeface="Arial" charset="0"/>
              </a:rPr>
              <a:t>CPU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198088" name="Line 8"/>
          <p:cNvSpPr>
            <a:spLocks noChangeShapeType="1"/>
          </p:cNvSpPr>
          <p:nvPr/>
        </p:nvSpPr>
        <p:spPr bwMode="auto">
          <a:xfrm>
            <a:off x="54530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4214813" y="2592388"/>
            <a:ext cx="1206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Operating</a:t>
            </a: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4494213" y="2846388"/>
            <a:ext cx="939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198093" name="Line 13"/>
          <p:cNvSpPr>
            <a:spLocks noChangeShapeType="1"/>
          </p:cNvSpPr>
          <p:nvPr/>
        </p:nvSpPr>
        <p:spPr bwMode="auto">
          <a:xfrm flipV="1">
            <a:off x="3700463" y="260508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4" name="Line 14"/>
          <p:cNvSpPr>
            <a:spLocks noChangeShapeType="1"/>
          </p:cNvSpPr>
          <p:nvPr/>
        </p:nvSpPr>
        <p:spPr bwMode="auto">
          <a:xfrm>
            <a:off x="3706813" y="2611438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5" name="Line 15"/>
          <p:cNvSpPr>
            <a:spLocks noChangeShapeType="1"/>
          </p:cNvSpPr>
          <p:nvPr/>
        </p:nvSpPr>
        <p:spPr bwMode="auto">
          <a:xfrm>
            <a:off x="5681663" y="2617788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2855913" y="2249488"/>
            <a:ext cx="1371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Application</a:t>
            </a:r>
          </a:p>
        </p:txBody>
      </p:sp>
      <p:sp>
        <p:nvSpPr>
          <p:cNvPr id="1198097" name="Line 17"/>
          <p:cNvSpPr>
            <a:spLocks noChangeShapeType="1"/>
          </p:cNvSpPr>
          <p:nvPr/>
        </p:nvSpPr>
        <p:spPr bwMode="auto">
          <a:xfrm flipV="1">
            <a:off x="2633663" y="2147888"/>
            <a:ext cx="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8" name="Line 18"/>
          <p:cNvSpPr>
            <a:spLocks noChangeShapeType="1"/>
          </p:cNvSpPr>
          <p:nvPr/>
        </p:nvSpPr>
        <p:spPr bwMode="auto">
          <a:xfrm>
            <a:off x="5453063" y="2160588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9" name="Rectangle 19"/>
          <p:cNvSpPr>
            <a:spLocks noChangeArrowheads="1"/>
          </p:cNvSpPr>
          <p:nvPr/>
        </p:nvSpPr>
        <p:spPr bwMode="auto">
          <a:xfrm>
            <a:off x="3376613" y="5030788"/>
            <a:ext cx="1651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Digital Design</a:t>
            </a:r>
          </a:p>
        </p:txBody>
      </p:sp>
      <p:sp>
        <p:nvSpPr>
          <p:cNvPr id="1198100" name="Rectangle 20"/>
          <p:cNvSpPr>
            <a:spLocks noChangeArrowheads="1"/>
          </p:cNvSpPr>
          <p:nvPr/>
        </p:nvSpPr>
        <p:spPr bwMode="auto">
          <a:xfrm>
            <a:off x="2919413" y="5005388"/>
            <a:ext cx="2654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1" name="Rectangle 21"/>
          <p:cNvSpPr>
            <a:spLocks noChangeArrowheads="1"/>
          </p:cNvSpPr>
          <p:nvPr/>
        </p:nvSpPr>
        <p:spPr bwMode="auto">
          <a:xfrm>
            <a:off x="3319463" y="5354638"/>
            <a:ext cx="16764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Circuit Design</a:t>
            </a:r>
          </a:p>
        </p:txBody>
      </p:sp>
      <p:sp>
        <p:nvSpPr>
          <p:cNvPr id="1198102" name="Rectangle 22"/>
          <p:cNvSpPr>
            <a:spLocks noChangeArrowheads="1"/>
          </p:cNvSpPr>
          <p:nvPr/>
        </p:nvSpPr>
        <p:spPr bwMode="auto">
          <a:xfrm>
            <a:off x="3071813" y="5360988"/>
            <a:ext cx="2381250" cy="37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3" name="Rectangle 23"/>
          <p:cNvSpPr>
            <a:spLocks noChangeArrowheads="1"/>
          </p:cNvSpPr>
          <p:nvPr/>
        </p:nvSpPr>
        <p:spPr bwMode="auto">
          <a:xfrm>
            <a:off x="1947863" y="3678238"/>
            <a:ext cx="4800600" cy="120650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04" name="Rectangle 24"/>
          <p:cNvSpPr>
            <a:spLocks noChangeArrowheads="1"/>
          </p:cNvSpPr>
          <p:nvPr/>
        </p:nvSpPr>
        <p:spPr bwMode="auto">
          <a:xfrm>
            <a:off x="6824663" y="3525838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rgbClr val="7030A0"/>
                </a:solidFill>
                <a:latin typeface="Arial" charset="0"/>
              </a:rPr>
              <a:t>Instruction Set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rgbClr val="7030A0"/>
                </a:solidFill>
                <a:latin typeface="Arial" charset="0"/>
              </a:rPr>
              <a:t> Architecture</a:t>
            </a:r>
          </a:p>
        </p:txBody>
      </p:sp>
      <p:sp>
        <p:nvSpPr>
          <p:cNvPr id="1198107" name="Line 27"/>
          <p:cNvSpPr>
            <a:spLocks noChangeShapeType="1"/>
          </p:cNvSpPr>
          <p:nvPr/>
        </p:nvSpPr>
        <p:spPr bwMode="auto">
          <a:xfrm>
            <a:off x="2640013" y="2154238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8" name="Rectangle 28"/>
          <p:cNvSpPr>
            <a:spLocks noChangeArrowheads="1"/>
          </p:cNvSpPr>
          <p:nvPr/>
        </p:nvSpPr>
        <p:spPr bwMode="auto">
          <a:xfrm>
            <a:off x="2862263" y="4522788"/>
            <a:ext cx="2743200" cy="4445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9" name="Line 29"/>
          <p:cNvSpPr>
            <a:spLocks noChangeShapeType="1"/>
          </p:cNvSpPr>
          <p:nvPr/>
        </p:nvSpPr>
        <p:spPr bwMode="auto">
          <a:xfrm>
            <a:off x="30146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10" name="Rectangle 30"/>
          <p:cNvSpPr>
            <a:spLocks noChangeArrowheads="1"/>
          </p:cNvSpPr>
          <p:nvPr/>
        </p:nvSpPr>
        <p:spPr bwMode="auto">
          <a:xfrm>
            <a:off x="1947863" y="38306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Memory </a:t>
            </a:r>
          </a:p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198111" name="Rectangle 31"/>
          <p:cNvSpPr>
            <a:spLocks noChangeArrowheads="1"/>
          </p:cNvSpPr>
          <p:nvPr/>
        </p:nvSpPr>
        <p:spPr bwMode="auto">
          <a:xfrm>
            <a:off x="3070225" y="4564063"/>
            <a:ext cx="2327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Datapath &amp; Control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-50055"/>
            <a:ext cx="7773987" cy="77162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Where did it begin?</a:t>
            </a:r>
            <a:endParaRPr lang="en-GB" dirty="0"/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147763"/>
            <a:ext cx="8166100" cy="34763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indent="-285750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Electrical Switch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On/Off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Binary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indent="-285750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Transistor</a:t>
            </a:r>
            <a:endParaRPr lang="en-GB" dirty="0"/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6762" y="4959351"/>
            <a:ext cx="4255105" cy="182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The first transistor on a workbench at AT&amp;T Bell Labs in 1947</a:t>
            </a:r>
          </a:p>
        </p:txBody>
      </p:sp>
      <p:pic>
        <p:nvPicPr>
          <p:cNvPr id="6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618" y="6324600"/>
            <a:ext cx="456182" cy="456182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480331" y="6335992"/>
            <a:ext cx="131747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Transistors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43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Moore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j-cs"/>
              </a:rPr>
              <a:t>s Law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24800" cy="55578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1965</a:t>
            </a:r>
          </a:p>
          <a:p>
            <a:pPr lvl="1">
              <a:defRPr/>
            </a:pPr>
            <a:r>
              <a:rPr lang="en-US" dirty="0" smtClean="0"/>
              <a:t># of transistors integrated on a die doubles every 18-24 months (</a:t>
            </a:r>
            <a:r>
              <a:rPr lang="en-US" i="1" dirty="0" smtClean="0"/>
              <a:t>i.e., </a:t>
            </a:r>
            <a:r>
              <a:rPr lang="en-US" dirty="0" smtClean="0"/>
              <a:t>grows exponentially with time)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cs typeface="+mn-cs"/>
              </a:rPr>
              <a:t>Amazingly visionary </a:t>
            </a:r>
          </a:p>
          <a:p>
            <a:pPr lvl="1">
              <a:defRPr/>
            </a:pPr>
            <a:r>
              <a:rPr lang="en-US" sz="2000" dirty="0" smtClean="0"/>
              <a:t>2300 transistors, 1 MHz clock (Intel 4004) - 1971</a:t>
            </a:r>
          </a:p>
          <a:p>
            <a:pPr lvl="1">
              <a:defRPr/>
            </a:pPr>
            <a:r>
              <a:rPr lang="en-US" sz="2000" dirty="0" smtClean="0"/>
              <a:t>16 Million transistors (Ultra </a:t>
            </a:r>
            <a:r>
              <a:rPr lang="en-US" sz="2000" dirty="0" err="1" smtClean="0"/>
              <a:t>Sparc</a:t>
            </a:r>
            <a:r>
              <a:rPr lang="en-US" sz="2000" dirty="0" smtClean="0"/>
              <a:t> III)</a:t>
            </a:r>
          </a:p>
          <a:p>
            <a:pPr lvl="1">
              <a:defRPr/>
            </a:pPr>
            <a:r>
              <a:rPr lang="en-US" sz="2000" dirty="0" smtClean="0"/>
              <a:t>42 Million transistors, 2 GHz clock (Intel Xeon) – 2001</a:t>
            </a:r>
          </a:p>
          <a:p>
            <a:pPr lvl="1">
              <a:defRPr/>
            </a:pPr>
            <a:r>
              <a:rPr lang="en-US" sz="2000" dirty="0" smtClean="0"/>
              <a:t>55 Million transistors, 3 GHz, 130nm technology, 250mm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die (Intel Pentium 4) – 2004</a:t>
            </a:r>
          </a:p>
          <a:p>
            <a:pPr lvl="1">
              <a:defRPr/>
            </a:pPr>
            <a:r>
              <a:rPr lang="en-US" sz="2000" dirty="0" smtClean="0"/>
              <a:t>290+ Million transistors, 3 GHz (Intel Core 2 Duo) – 2007</a:t>
            </a:r>
          </a:p>
          <a:p>
            <a:pPr lvl="1">
              <a:defRPr/>
            </a:pPr>
            <a:r>
              <a:rPr lang="en-US" sz="2000" dirty="0" smtClean="0"/>
              <a:t>721 Million transistors, 2 GHz (Nehalem) - 2009</a:t>
            </a:r>
          </a:p>
          <a:p>
            <a:pPr lvl="1">
              <a:defRPr/>
            </a:pPr>
            <a:r>
              <a:rPr lang="en-US" sz="2000" dirty="0" smtClean="0"/>
              <a:t>1.4 Billion transistors, 3.4 GHz Intel </a:t>
            </a:r>
            <a:r>
              <a:rPr lang="en-US" sz="2000" dirty="0" err="1" smtClean="0"/>
              <a:t>Haswell</a:t>
            </a:r>
            <a:r>
              <a:rPr lang="en-US" sz="2000" dirty="0" smtClean="0"/>
              <a:t> (Quad core) – 2013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7.2 Billion transistors, 3-3.9 GHz Intel </a:t>
            </a:r>
            <a:r>
              <a:rPr lang="en-US" sz="2000" dirty="0" err="1" smtClean="0"/>
              <a:t>Broadwell</a:t>
            </a:r>
            <a:r>
              <a:rPr lang="en-US" sz="2000" dirty="0" smtClean="0"/>
              <a:t> (22-core) –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161668" y="228600"/>
            <a:ext cx="8829932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CAF0F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17411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381000"/>
            <a:ext cx="6938963" cy="62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5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317500" y="1092200"/>
            <a:ext cx="8636000" cy="524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AF0FE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Processor Performance Increase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59857"/>
              </p:ext>
            </p:extLst>
          </p:nvPr>
        </p:nvGraphicFramePr>
        <p:xfrm>
          <a:off x="488950" y="1454150"/>
          <a:ext cx="8032750" cy="460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8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454150"/>
                        <a:ext cx="8032750" cy="460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4"/>
          <p:cNvSpPr>
            <a:spLocks/>
          </p:cNvSpPr>
          <p:nvPr/>
        </p:nvSpPr>
        <p:spPr bwMode="auto">
          <a:xfrm>
            <a:off x="762000" y="4800600"/>
            <a:ext cx="1460500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SUN-4/260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37" name="AutoShape 5"/>
          <p:cNvSpPr>
            <a:spLocks/>
          </p:cNvSpPr>
          <p:nvPr/>
        </p:nvSpPr>
        <p:spPr bwMode="auto">
          <a:xfrm>
            <a:off x="2286000" y="4800600"/>
            <a:ext cx="1460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MIPS M/120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2743200" y="4572000"/>
            <a:ext cx="1460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MIPS M2000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39" name="AutoShape 7"/>
          <p:cNvSpPr>
            <a:spLocks/>
          </p:cNvSpPr>
          <p:nvPr/>
        </p:nvSpPr>
        <p:spPr bwMode="auto">
          <a:xfrm>
            <a:off x="3124200" y="4267200"/>
            <a:ext cx="1460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IBM RS6000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>
            <a:off x="3505200" y="3886200"/>
            <a:ext cx="14605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HP 9000/750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>
            <a:off x="2654300" y="3911600"/>
            <a:ext cx="1460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 dirty="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DEC AXP/500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8442" name="AutoShape 10"/>
          <p:cNvSpPr>
            <a:spLocks/>
          </p:cNvSpPr>
          <p:nvPr/>
        </p:nvSpPr>
        <p:spPr bwMode="auto">
          <a:xfrm>
            <a:off x="4267200" y="3352800"/>
            <a:ext cx="1841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IBM POWER 100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3187700" y="3378200"/>
            <a:ext cx="1841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DEC Alpha 4/266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4" name="AutoShape 12"/>
          <p:cNvSpPr>
            <a:spLocks/>
          </p:cNvSpPr>
          <p:nvPr/>
        </p:nvSpPr>
        <p:spPr bwMode="auto">
          <a:xfrm>
            <a:off x="5562600" y="2743200"/>
            <a:ext cx="1841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DEC Alpha 5/500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5" name="AutoShape 13"/>
          <p:cNvSpPr>
            <a:spLocks/>
          </p:cNvSpPr>
          <p:nvPr/>
        </p:nvSpPr>
        <p:spPr bwMode="auto">
          <a:xfrm>
            <a:off x="3949700" y="2768600"/>
            <a:ext cx="2603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DEC Alpha 21264/600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6" name="AutoShape 14"/>
          <p:cNvSpPr>
            <a:spLocks/>
          </p:cNvSpPr>
          <p:nvPr/>
        </p:nvSpPr>
        <p:spPr bwMode="auto">
          <a:xfrm>
            <a:off x="5105400" y="2971800"/>
            <a:ext cx="1841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 dirty="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DEC Alpha 5/300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8447" name="AutoShape 15"/>
          <p:cNvSpPr>
            <a:spLocks/>
          </p:cNvSpPr>
          <p:nvPr/>
        </p:nvSpPr>
        <p:spPr bwMode="auto">
          <a:xfrm>
            <a:off x="4940300" y="2540000"/>
            <a:ext cx="2603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DEC Alpha 21264A/667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8" name="AutoShape 16"/>
          <p:cNvSpPr>
            <a:spLocks/>
          </p:cNvSpPr>
          <p:nvPr/>
        </p:nvSpPr>
        <p:spPr bwMode="auto">
          <a:xfrm>
            <a:off x="7086600" y="2133600"/>
            <a:ext cx="1841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>
                <a:solidFill>
                  <a:schemeClr val="bg2"/>
                </a:solidFill>
                <a:latin typeface="Helvetica" charset="0"/>
                <a:cs typeface="Helvetica" charset="0"/>
                <a:sym typeface="Helvetica" charset="0"/>
              </a:rPr>
              <a:t>Intel Xeon/2000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8449" name="AutoShape 17"/>
          <p:cNvSpPr>
            <a:spLocks/>
          </p:cNvSpPr>
          <p:nvPr/>
        </p:nvSpPr>
        <p:spPr bwMode="auto">
          <a:xfrm>
            <a:off x="6934200" y="1676400"/>
            <a:ext cx="2222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/>
          <a:lstStyle/>
          <a:p>
            <a:pPr marL="38100">
              <a:spcBef>
                <a:spcPts val="400"/>
              </a:spcBef>
              <a:buClr>
                <a:srgbClr val="FFFC79"/>
              </a:buClr>
              <a:buFont typeface="Helvetica" charset="0"/>
              <a:buNone/>
            </a:pPr>
            <a:r>
              <a:rPr lang="en-US" sz="11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Intel Pentium 4/3000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1905000" y="1600200"/>
            <a:ext cx="6477000" cy="3429000"/>
          </a:xfrm>
          <a:prstGeom prst="line">
            <a:avLst/>
          </a:prstGeom>
          <a:noFill/>
          <a:ln w="28575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100" b="0">
              <a:solidFill>
                <a:schemeClr val="bg2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992"/>
            <a:ext cx="4419600" cy="50346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Designed by Charles Babbage from 1834 – 1871</a:t>
            </a:r>
          </a:p>
          <a:p>
            <a:pPr>
              <a:lnSpc>
                <a:spcPct val="90000"/>
              </a:lnSpc>
            </a:pPr>
            <a:r>
              <a:rPr lang="en-US" dirty="0"/>
              <a:t>Considered to be the first digital computer</a:t>
            </a:r>
          </a:p>
          <a:p>
            <a:pPr>
              <a:lnSpc>
                <a:spcPct val="90000"/>
              </a:lnSpc>
            </a:pPr>
            <a:r>
              <a:rPr lang="en-US" dirty="0"/>
              <a:t>Built from mechanical gears, where each gear represented a discrete value (0-9)</a:t>
            </a:r>
          </a:p>
          <a:p>
            <a:pPr>
              <a:lnSpc>
                <a:spcPct val="90000"/>
              </a:lnSpc>
            </a:pPr>
            <a:r>
              <a:rPr lang="en-US" dirty="0"/>
              <a:t>Babbage died before it was finished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65" y="1179991"/>
            <a:ext cx="4203025" cy="42198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62762" y="5399828"/>
            <a:ext cx="2881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history-</a:t>
            </a:r>
            <a:r>
              <a:rPr lang="en-US" dirty="0" err="1" smtClean="0"/>
              <a:t>computer.com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wikimedia.com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75" y="4460875"/>
            <a:ext cx="1905487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Then and Now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Intel </a:t>
            </a:r>
            <a:r>
              <a:rPr lang="en-US" sz="2800" dirty="0" err="1" smtClean="0">
                <a:latin typeface="Helvetica" charset="0"/>
              </a:rPr>
              <a:t>Haswell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1.4 billion transistors, 22nm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177 square millimeters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Four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47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http://techguru3d.com/4th-gen-intel-haswell-processors-architecture-and-lineup/</a:t>
            </a:r>
          </a:p>
        </p:txBody>
      </p:sp>
      <p:pic>
        <p:nvPicPr>
          <p:cNvPr id="1026" name="Picture 2" descr="http://techguru3d.com/wp-content/uploads/2013/06/Intel-Haswell-Co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24"/>
          <a:stretch/>
        </p:blipFill>
        <p:spPr bwMode="auto">
          <a:xfrm>
            <a:off x="4031103" y="1066800"/>
            <a:ext cx="5112897" cy="31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The first transistor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One  workbench at AT&amp;T Bell Labs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1947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/>
              <a:t>Bardeen</a:t>
            </a:r>
            <a:r>
              <a:rPr lang="en-US" dirty="0"/>
              <a:t>, Brattain, and Shockley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9550" y="6187168"/>
            <a:ext cx="732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solidFill>
                  <a:srgbClr val="0070C0"/>
                </a:solidFill>
                <a:latin typeface="Helvetica" charset="0"/>
              </a:rPr>
              <a:t>What are we doing with all these transistors?</a:t>
            </a:r>
            <a:endParaRPr lang="en-US" sz="2800" dirty="0">
              <a:solidFill>
                <a:srgbClr val="0070C0"/>
              </a:solidFill>
              <a:latin typeface="Helvetic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https://en.wikipedia.org/wiki/Transistor_count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43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Then and Now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Intel </a:t>
            </a:r>
            <a:r>
              <a:rPr lang="en-US" sz="2800" dirty="0" err="1" smtClean="0">
                <a:latin typeface="Helvetica" charset="0"/>
              </a:rPr>
              <a:t>Broadwell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7.2 billion transistors, 14nm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456 square millimeters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Up to 22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985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https://www.computershopper.com/computex-2015/performance-preview-desktop-broadwell-at-computex-2015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The first transistor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One  workbench at AT&amp;T Bell Labs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1947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/>
              <a:t>Bardeen</a:t>
            </a:r>
            <a:r>
              <a:rPr lang="en-US" dirty="0"/>
              <a:t>, Brattain, and Shockley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9550" y="6187168"/>
            <a:ext cx="732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solidFill>
                  <a:srgbClr val="0070C0"/>
                </a:solidFill>
                <a:latin typeface="Helvetica" charset="0"/>
              </a:rPr>
              <a:t>What are we doing with all these transistors?</a:t>
            </a:r>
            <a:endParaRPr lang="en-US" sz="2800" dirty="0">
              <a:solidFill>
                <a:srgbClr val="0070C0"/>
              </a:solidFill>
              <a:latin typeface="Helvetic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https://en.wikipedia.org/wiki/Transistor_count</a:t>
            </a:r>
          </a:p>
        </p:txBody>
      </p:sp>
      <p:pic>
        <p:nvPicPr>
          <p:cNvPr id="39938" name="Picture 2" descr="5th Generation Core Di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1960"/>
            <a:ext cx="2905717" cy="3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and Now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Galaxy Note 8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8 processing cores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err="1">
                <a:latin typeface="Helvetica" charset="0"/>
              </a:rPr>
              <a:t>Exynos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9 </a:t>
            </a:r>
            <a:r>
              <a:rPr lang="en-US" dirty="0" err="1">
                <a:latin typeface="Helvetica" charset="0"/>
              </a:rPr>
              <a:t>Octa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8895 processor</a:t>
            </a:r>
            <a:endParaRPr lang="en-US" dirty="0">
              <a:latin typeface="Helvetica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The first transistor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One  workbench at AT&amp;T Bell Labs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1947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/>
              <a:t>Bardeen</a:t>
            </a:r>
            <a:r>
              <a:rPr lang="en-US" dirty="0"/>
              <a:t>, Brattain, and Shockley</a:t>
            </a:r>
          </a:p>
        </p:txBody>
      </p:sp>
      <p:pic>
        <p:nvPicPr>
          <p:cNvPr id="9" name="Picture 2" descr="http://images.anandtech.com/doci/6768/Screen%20Shot%202013-02-20%20at%2012.41.44%20PM_575px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897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9550" y="6187168"/>
            <a:ext cx="732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solidFill>
                  <a:srgbClr val="0070C0"/>
                </a:solidFill>
                <a:latin typeface="Helvetica" charset="0"/>
              </a:rPr>
              <a:t>What are we doing with all these transistors?</a:t>
            </a:r>
            <a:endParaRPr lang="en-US" sz="2800" dirty="0">
              <a:solidFill>
                <a:srgbClr val="0070C0"/>
              </a:solidFill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https://en.wikipedia.org/wiki/Exynos</a:t>
            </a:r>
          </a:p>
        </p:txBody>
      </p:sp>
    </p:spTree>
    <p:extLst>
      <p:ext uri="{BB962C8B-B14F-4D97-AF65-F5344CB8AC3E}">
        <p14:creationId xmlns:p14="http://schemas.microsoft.com/office/powerpoint/2010/main" val="23762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7058"/>
            <a:ext cx="9525000" cy="1022934"/>
          </a:xfrm>
        </p:spPr>
        <p:txBody>
          <a:bodyPr>
            <a:noAutofit/>
          </a:bodyPr>
          <a:lstStyle/>
          <a:p>
            <a:r>
              <a:rPr lang="en-US" sz="4000" dirty="0"/>
              <a:t>What are we doing with all these transistors?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478520" cy="5054600"/>
          </a:xfrm>
        </p:spPr>
        <p:txBody>
          <a:bodyPr/>
          <a:lstStyle/>
          <a:p>
            <a:r>
              <a:rPr lang="en-US" dirty="0" smtClean="0"/>
              <a:t>Everything these days!</a:t>
            </a:r>
          </a:p>
          <a:p>
            <a:pPr lvl="1"/>
            <a:r>
              <a:rPr lang="en-US" dirty="0" smtClean="0"/>
              <a:t>Phones, cars, televisions, games, computers,…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System Organization</a:t>
            </a:r>
            <a:endParaRPr lang="en-AU" dirty="0"/>
          </a:p>
        </p:txBody>
      </p:sp>
      <p:pic>
        <p:nvPicPr>
          <p:cNvPr id="6" name="Picture 6" descr="12~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5" b="62109"/>
          <a:stretch>
            <a:fillRect/>
          </a:stretch>
        </p:blipFill>
        <p:spPr bwMode="auto">
          <a:xfrm>
            <a:off x="4965822" y="960856"/>
            <a:ext cx="2370138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9" name="Picture 17" descr="f01-07-P3744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6" y="1341438"/>
            <a:ext cx="4425950" cy="47910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2770" name="Picture 18" descr="f01-08-P3744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9"/>
          <a:stretch>
            <a:fillRect/>
          </a:stretch>
        </p:blipFill>
        <p:spPr bwMode="auto">
          <a:xfrm>
            <a:off x="6980326" y="3613304"/>
            <a:ext cx="2047519" cy="27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41350" y="1065213"/>
            <a:ext cx="8502650" cy="5487987"/>
          </a:xfrm>
          <a:ln/>
        </p:spPr>
        <p:txBody>
          <a:bodyPr>
            <a:normAutofit/>
          </a:bodyPr>
          <a:lstStyle/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Why take this course?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rgbClr val="0070C0"/>
                </a:solidFill>
              </a:rPr>
              <a:t>Basic knowledge needed for </a:t>
            </a:r>
            <a:r>
              <a:rPr lang="en-US" i="1" dirty="0">
                <a:solidFill>
                  <a:srgbClr val="0070C0"/>
                </a:solidFill>
              </a:rPr>
              <a:t>all</a:t>
            </a:r>
            <a:r>
              <a:rPr lang="en-US" dirty="0">
                <a:solidFill>
                  <a:srgbClr val="0070C0"/>
                </a:solidFill>
              </a:rPr>
              <a:t> other areas of CS: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operating </a:t>
            </a:r>
            <a:r>
              <a:rPr lang="en-US" dirty="0"/>
              <a:t>systems, compilers, </a:t>
            </a:r>
            <a:r>
              <a:rPr lang="en-US" dirty="0" smtClean="0"/>
              <a:t>...</a:t>
            </a:r>
            <a:endParaRPr lang="en-US" dirty="0"/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rgbClr val="0070C0"/>
                </a:solidFill>
              </a:rPr>
              <a:t>Levels are not independent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hardware design ↔ software design ↔ performance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Crossing boundaries is hard but important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device drivers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Good </a:t>
            </a:r>
            <a:r>
              <a:rPr lang="en-US" dirty="0">
                <a:solidFill>
                  <a:srgbClr val="0070C0"/>
                </a:solidFill>
              </a:rPr>
              <a:t>design techniques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abstraction, layering, pipelining, parallel vs. serial, ...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rgbClr val="0070C0"/>
                </a:solidFill>
              </a:rPr>
              <a:t>Understand where the world is </a:t>
            </a:r>
            <a:r>
              <a:rPr lang="en-US" dirty="0" smtClean="0">
                <a:solidFill>
                  <a:srgbClr val="0070C0"/>
                </a:solidFill>
              </a:rPr>
              <a:t>going</a:t>
            </a:r>
          </a:p>
          <a:p>
            <a:pPr marL="0" lvl="1" indent="0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i="1" dirty="0" smtClean="0">
              <a:solidFill>
                <a:schemeClr val="accent2"/>
              </a:solidFill>
            </a:endParaRPr>
          </a:p>
          <a:p>
            <a:pPr marL="0" lvl="1" indent="0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i="1" dirty="0" smtClean="0">
                <a:solidFill>
                  <a:schemeClr val="accent2"/>
                </a:solidFill>
              </a:rPr>
              <a:t>	The Mysteries of Computing will be revealed!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1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pload.wikimedia.org/wikipedia/en/c/c8/Alan_Turing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838200"/>
            <a:ext cx="30765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upload.wikimedia.org/wikipedia/commons/3/3d/Maqui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9996"/>
            <a:ext cx="69437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6099" y="5154037"/>
            <a:ext cx="206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Alan Turing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1" y="4867621"/>
            <a:ext cx="2828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Turing Machine</a:t>
            </a:r>
          </a:p>
          <a:p>
            <a:pPr algn="ctr"/>
            <a:r>
              <a:rPr lang="en-US" sz="3200" dirty="0" smtClean="0"/>
              <a:t>1936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62" y="6007809"/>
            <a:ext cx="551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= </a:t>
            </a:r>
            <a:r>
              <a:rPr lang="en-US" dirty="0" smtClean="0"/>
              <a:t>abstract model </a:t>
            </a:r>
            <a:r>
              <a:rPr lang="en-US" dirty="0"/>
              <a:t>for CPU that can simulate any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3/3e/EnigmaMachine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8860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33" y="842356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6896" y="3787486"/>
            <a:ext cx="3693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Bombe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used by the Allies to </a:t>
            </a:r>
          </a:p>
          <a:p>
            <a:r>
              <a:rPr lang="en-US" sz="2800" dirty="0" smtClean="0"/>
              <a:t>break the German </a:t>
            </a:r>
          </a:p>
          <a:p>
            <a:r>
              <a:rPr lang="en-US" sz="2800" dirty="0" smtClean="0"/>
              <a:t>Enigma machine during </a:t>
            </a:r>
          </a:p>
          <a:p>
            <a:r>
              <a:rPr lang="en-US" sz="2800" dirty="0" smtClean="0"/>
              <a:t>World War II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5536" y="4619625"/>
            <a:ext cx="38188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Enigma machine </a:t>
            </a:r>
          </a:p>
          <a:p>
            <a:r>
              <a:rPr lang="en-US" sz="2400" dirty="0" smtClean="0"/>
              <a:t>Used by the Germans during </a:t>
            </a:r>
          </a:p>
          <a:p>
            <a:r>
              <a:rPr lang="en-US" sz="2400" dirty="0" smtClean="0"/>
              <a:t>World War II to encrypt and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xchange secret messages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419600" cy="1981200"/>
          </a:xfrm>
        </p:spPr>
        <p:txBody>
          <a:bodyPr>
            <a:noAutofit/>
          </a:bodyPr>
          <a:lstStyle/>
          <a:p>
            <a:r>
              <a:rPr lang="en-US" sz="3600" b="1" dirty="0"/>
              <a:t>ENIAC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Electronic Numerical Integrator And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324100"/>
            <a:ext cx="5484316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4015586" cy="4091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71534" y="4495800"/>
            <a:ext cx="2997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1946</a:t>
            </a:r>
            <a:endParaRPr lang="en-US" sz="3200" dirty="0"/>
          </a:p>
          <a:p>
            <a:r>
              <a:rPr lang="en-US" sz="3200" dirty="0"/>
              <a:t>John </a:t>
            </a:r>
            <a:r>
              <a:rPr lang="en-US" sz="3200" dirty="0" err="1"/>
              <a:t>Mauchly</a:t>
            </a:r>
            <a:r>
              <a:rPr lang="en-US" sz="3200" dirty="0"/>
              <a:t> </a:t>
            </a:r>
          </a:p>
          <a:p>
            <a:r>
              <a:rPr lang="en-US" sz="3200" dirty="0" smtClean="0"/>
              <a:t>J</a:t>
            </a:r>
            <a:r>
              <a:rPr lang="en-US" sz="3200" dirty="0"/>
              <a:t>. </a:t>
            </a:r>
            <a:r>
              <a:rPr lang="en-US" sz="3200" dirty="0" err="1"/>
              <a:t>Presper</a:t>
            </a:r>
            <a:r>
              <a:rPr lang="en-US" sz="3200" dirty="0"/>
              <a:t> Eckert </a:t>
            </a:r>
          </a:p>
        </p:txBody>
      </p:sp>
    </p:spTree>
    <p:extLst>
      <p:ext uri="{BB962C8B-B14F-4D97-AF65-F5344CB8AC3E}">
        <p14:creationId xmlns:p14="http://schemas.microsoft.com/office/powerpoint/2010/main" val="13091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147"/>
            <a:ext cx="5410200" cy="1981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IBM 7090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Human Computers programming the IBM 7090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1729" y="3004478"/>
            <a:ext cx="299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Mary Jackson</a:t>
            </a:r>
            <a:endParaRPr lang="en-US" sz="3200" dirty="0"/>
          </a:p>
        </p:txBody>
      </p:sp>
      <p:pic>
        <p:nvPicPr>
          <p:cNvPr id="39938" name="Picture 2" descr="https://images.techhive.com/images/article/2016/12/hidden-figures-4-100700833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698"/>
            <a:ext cx="3959225" cy="29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s://i.ytimg.com/vi/XetHU_pAWOo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14614"/>
            <a:ext cx="2663825" cy="1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s://images.techhive.com/images/article/2016/12/hidden-figures-7-100700836-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9048" r="9762" b="21524"/>
          <a:stretch/>
        </p:blipFill>
        <p:spPr bwMode="auto">
          <a:xfrm>
            <a:off x="0" y="3407568"/>
            <a:ext cx="5782775" cy="32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400" y="5673866"/>
            <a:ext cx="299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Hidden Figures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91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are you?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86978"/>
            <a:ext cx="8763000" cy="523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“Sometimes it is the people that no one imagines anything of who do the things that no one can imagine.” – Alan Turing</a:t>
            </a:r>
          </a:p>
          <a:p>
            <a:pPr indent="-285750">
              <a:lnSpc>
                <a:spcPct val="80000"/>
              </a:lnSpc>
            </a:pPr>
            <a:endParaRPr lang="en-US" dirty="0" smtClean="0"/>
          </a:p>
          <a:p>
            <a:pPr indent="-285750">
              <a:lnSpc>
                <a:spcPct val="80000"/>
              </a:lnSpc>
            </a:pPr>
            <a:r>
              <a:rPr lang="en-US" dirty="0" smtClean="0"/>
              <a:t>Turing Award Winners?</a:t>
            </a:r>
          </a:p>
          <a:p>
            <a:pPr indent="-285750">
              <a:lnSpc>
                <a:spcPct val="80000"/>
              </a:lnSpc>
            </a:pPr>
            <a:r>
              <a:rPr lang="en-US" dirty="0" smtClean="0"/>
              <a:t>Eckert </a:t>
            </a:r>
            <a:r>
              <a:rPr lang="en-US" dirty="0" err="1" smtClean="0"/>
              <a:t>Mauchly</a:t>
            </a:r>
            <a:r>
              <a:rPr lang="en-US" dirty="0" smtClean="0"/>
              <a:t> Award Winners?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8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Course Objective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9992"/>
            <a:ext cx="8229600" cy="4848059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Understand the HW / SW interface software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How a processor works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How </a:t>
            </a:r>
            <a:r>
              <a:rPr lang="en-GB" dirty="0"/>
              <a:t>a computer is </a:t>
            </a:r>
            <a:r>
              <a:rPr lang="en-GB" dirty="0" smtClean="0"/>
              <a:t>organized</a:t>
            </a:r>
            <a:endParaRPr lang="en-GB" dirty="0"/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Establish a foundation </a:t>
            </a:r>
            <a:r>
              <a:rPr lang="en-GB" dirty="0"/>
              <a:t>for building </a:t>
            </a:r>
            <a:r>
              <a:rPr lang="en-GB" dirty="0" smtClean="0"/>
              <a:t>applications</a:t>
            </a:r>
            <a:endParaRPr lang="en-GB" dirty="0"/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How to write a good program</a:t>
            </a:r>
          </a:p>
          <a:p>
            <a:pPr marL="1141413" lvl="2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Good = correct, fast, and secure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How </a:t>
            </a:r>
            <a:r>
              <a:rPr lang="en-GB" dirty="0"/>
              <a:t>to understand where the world is </a:t>
            </a:r>
            <a:r>
              <a:rPr lang="en-GB" dirty="0" smtClean="0"/>
              <a:t>going</a:t>
            </a:r>
          </a:p>
          <a:p>
            <a:pPr indent="-285750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indent="-285750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Understand technology (past, present, future)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2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048000"/>
          </a:xfrm>
          <a:solidFill>
            <a:srgbClr val="F0D27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#include &lt;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stdio.h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0" indent="0">
              <a:buNone/>
            </a:pP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main() {</a:t>
            </a: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("Hello world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!\n");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return 0;</a:t>
            </a: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81400"/>
            <a:ext cx="2478812" cy="28829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4572000"/>
            <a:ext cx="8763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</a:pPr>
            <a:r>
              <a:rPr lang="en-US" dirty="0" smtClean="0"/>
              <a:t>How does it work?</a:t>
            </a:r>
            <a:endParaRPr lang="en-US" dirty="0"/>
          </a:p>
          <a:p>
            <a:pPr marL="285750" indent="-285750">
              <a:lnSpc>
                <a:spcPct val="80000"/>
              </a:lnSpc>
            </a:pPr>
            <a:r>
              <a:rPr lang="en-US" dirty="0" smtClean="0"/>
              <a:t>I’m glad you asked</a:t>
            </a:r>
            <a:r>
              <a:rPr lang="is-IS" dirty="0" smtClean="0"/>
              <a:t>…</a:t>
            </a:r>
          </a:p>
          <a:p>
            <a:pPr marL="285750" indent="-285750">
              <a:lnSpc>
                <a:spcPct val="80000"/>
              </a:lnSpc>
            </a:pPr>
            <a:r>
              <a:rPr lang="is-IS" i="1" dirty="0"/>
              <a:t> </a:t>
            </a:r>
            <a:r>
              <a:rPr lang="is-IS" i="1" dirty="0" smtClean="0"/>
              <a:t> 15 weeks later and you’ll know!</a:t>
            </a:r>
          </a:p>
          <a:p>
            <a:pPr marL="285750" indent="-285750">
              <a:lnSpc>
                <a:spcPct val="80000"/>
              </a:lnSpc>
            </a:pPr>
            <a:r>
              <a:rPr lang="en-US" i="1" dirty="0" smtClean="0"/>
              <a:t>“I know Kung Fu.”</a:t>
            </a:r>
          </a:p>
          <a:p>
            <a:pPr marL="285750" indent="-285750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orn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nell" id="{084102F9-DEB0-3E4A-B9CE-D8D012F05D4D}" vid="{D53BBC66-6C6F-9A4A-89E4-79806009B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Cornell</Template>
  <TotalTime>8159</TotalTime>
  <Words>1385</Words>
  <Application>Microsoft Office PowerPoint</Application>
  <PresentationFormat>On-screen Show (4:3)</PresentationFormat>
  <Paragraphs>318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Consolas</vt:lpstr>
      <vt:lpstr>Courier New</vt:lpstr>
      <vt:lpstr>Helvetica</vt:lpstr>
      <vt:lpstr>Symbol</vt:lpstr>
      <vt:lpstr>Tahoma</vt:lpstr>
      <vt:lpstr>Times New Roman</vt:lpstr>
      <vt:lpstr>Wingdings</vt:lpstr>
      <vt:lpstr>Cornell</vt:lpstr>
      <vt:lpstr>Chart</vt:lpstr>
      <vt:lpstr>CS 3410: Computer System Organization and Programming</vt:lpstr>
      <vt:lpstr>The Analytical Engine</vt:lpstr>
      <vt:lpstr>PowerPoint Presentation</vt:lpstr>
      <vt:lpstr>PowerPoint Presentation</vt:lpstr>
      <vt:lpstr>ENIAC Electronic Numerical Integrator And Computer</vt:lpstr>
      <vt:lpstr>IBM 7090 Human Computers programming the IBM 7090 </vt:lpstr>
      <vt:lpstr>Who are you?</vt:lpstr>
      <vt:lpstr>Course Objective</vt:lpstr>
      <vt:lpstr>What is this?</vt:lpstr>
      <vt:lpstr>Compilers &amp; Assemblers</vt:lpstr>
      <vt:lpstr>How to Design a Simple Processor</vt:lpstr>
      <vt:lpstr>Instruction Set Architecture (ISA)</vt:lpstr>
      <vt:lpstr>Basic Computer System</vt:lpstr>
      <vt:lpstr> Overview</vt:lpstr>
      <vt:lpstr>Covered in this course</vt:lpstr>
      <vt:lpstr>Where did it begin?</vt:lpstr>
      <vt:lpstr>Moore’s Law</vt:lpstr>
      <vt:lpstr>PowerPoint Presentation</vt:lpstr>
      <vt:lpstr>Processor Performance Increase</vt:lpstr>
      <vt:lpstr>Then and Now</vt:lpstr>
      <vt:lpstr>Then and Now</vt:lpstr>
      <vt:lpstr>Then and Now</vt:lpstr>
      <vt:lpstr>What are we doing with all these transistors?</vt:lpstr>
      <vt:lpstr>Computer System Organization</vt:lpstr>
      <vt:lpstr>Reflect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383</cp:revision>
  <cp:lastPrinted>2017-08-22T03:28:45Z</cp:lastPrinted>
  <dcterms:created xsi:type="dcterms:W3CDTF">2012-11-28T14:27:55Z</dcterms:created>
  <dcterms:modified xsi:type="dcterms:W3CDTF">2018-01-25T14:50:44Z</dcterms:modified>
</cp:coreProperties>
</file>