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4" r:id="rId3"/>
    <p:sldId id="395" r:id="rId4"/>
    <p:sldId id="396" r:id="rId5"/>
    <p:sldId id="389" r:id="rId6"/>
    <p:sldId id="390" r:id="rId7"/>
    <p:sldId id="391" r:id="rId8"/>
    <p:sldId id="392" r:id="rId9"/>
    <p:sldId id="393" r:id="rId10"/>
    <p:sldId id="269" r:id="rId11"/>
    <p:sldId id="275" r:id="rId12"/>
    <p:sldId id="306" r:id="rId13"/>
    <p:sldId id="369" r:id="rId14"/>
    <p:sldId id="382" r:id="rId15"/>
    <p:sldId id="373" r:id="rId16"/>
    <p:sldId id="361" r:id="rId17"/>
    <p:sldId id="376" r:id="rId18"/>
    <p:sldId id="372" r:id="rId19"/>
    <p:sldId id="374" r:id="rId20"/>
    <p:sldId id="386" r:id="rId21"/>
    <p:sldId id="383" r:id="rId22"/>
    <p:sldId id="301" r:id="rId23"/>
    <p:sldId id="378" r:id="rId24"/>
    <p:sldId id="281" r:id="rId25"/>
    <p:sldId id="385" r:id="rId26"/>
    <p:sldId id="276" r:id="rId27"/>
    <p:sldId id="277" r:id="rId28"/>
    <p:sldId id="371" r:id="rId29"/>
    <p:sldId id="282" r:id="rId30"/>
    <p:sldId id="380" r:id="rId31"/>
    <p:sldId id="379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5" autoAdjust="0"/>
    <p:restoredTop sz="95037" autoAdjust="0"/>
  </p:normalViewPr>
  <p:slideViewPr>
    <p:cSldViewPr>
      <p:cViewPr varScale="1">
        <p:scale>
          <a:sx n="98" d="100"/>
          <a:sy n="98" d="100"/>
        </p:scale>
        <p:origin x="6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5F46C-6541-0C47-BBC8-BA55EE84895E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0CF8F-CAB8-BE4B-BDF6-0660AE03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670E512-9F9E-4156-953E-8350C511CBA9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51" tIns="48325" rIns="96651" bIns="48325"/>
          <a:lstStyle/>
          <a:p>
            <a:fld id="{B02D34D3-366B-5F4D-9394-10C04B3A4FA7}" type="slidenum">
              <a:rPr lang="en-US"/>
              <a:pPr/>
              <a:t>3</a:t>
            </a:fld>
            <a:endParaRPr lang="en-US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9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6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9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iclickers</a:t>
            </a:r>
            <a:r>
              <a:rPr lang="en-US" b="1" dirty="0" smtClean="0"/>
              <a:t> not</a:t>
            </a:r>
            <a:r>
              <a:rPr lang="en-US" b="1" baseline="0" dirty="0" smtClean="0"/>
              <a:t> using blackboard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We will pair you up if you don’t have a preferred partner</a:t>
            </a:r>
          </a:p>
          <a:p>
            <a:r>
              <a:rPr lang="en-US" dirty="0" smtClean="0"/>
              <a:t>Design document due one week after handout</a:t>
            </a:r>
          </a:p>
          <a:p>
            <a:r>
              <a:rPr lang="en-US" dirty="0" smtClean="0"/>
              <a:t>Start early, time management is key</a:t>
            </a:r>
          </a:p>
          <a:p>
            <a:r>
              <a:rPr lang="en-US" dirty="0" smtClean="0"/>
              <a:t>Manage the team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62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0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http://en.wikipedia.org/wiki/The_Imitation_Game</a:t>
            </a:r>
          </a:p>
          <a:p>
            <a:r>
              <a:rPr lang="en-US" dirty="0" smtClean="0"/>
              <a:t>The film's title [The Imitation Game] refers to Turing's proposed test of the same name, which he discussed in his 1950 paper on artificial intelligence entitled "Computing Machinery and Intelligence".[29] The paper opens: "I propose to consider the question, 'Can machines think?' This should begin with definitions of the meaning of the terms 'machine' and 'think'.“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8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79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8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http://en.wikipedia.org/wiki/Bombe</a:t>
            </a:r>
          </a:p>
          <a:p>
            <a:r>
              <a:rPr lang="en-US" dirty="0" smtClean="0"/>
              <a:t>How many possible combinations to break an</a:t>
            </a:r>
            <a:r>
              <a:rPr lang="en-US" baseline="0" dirty="0" smtClean="0"/>
              <a:t> Enigma</a:t>
            </a:r>
            <a:r>
              <a:rPr lang="en-US" dirty="0" smtClean="0"/>
              <a:t> cipher text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msg</a:t>
            </a:r>
            <a:r>
              <a:rPr lang="en-US" baseline="0" dirty="0" smtClean="0"/>
              <a:t> encrypted by the Enigma machine)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Rotors</a:t>
            </a:r>
            <a:r>
              <a:rPr lang="en-US" baseline="0" dirty="0" smtClean="0"/>
              <a:t> x  Rotor </a:t>
            </a:r>
            <a:r>
              <a:rPr lang="en-US" baseline="0" dirty="0" err="1" smtClean="0"/>
              <a:t>posititions</a:t>
            </a:r>
            <a:r>
              <a:rPr lang="en-US" baseline="0" dirty="0" smtClean="0"/>
              <a:t> x </a:t>
            </a:r>
            <a:r>
              <a:rPr lang="en-US" baseline="0" dirty="0" err="1" smtClean="0"/>
              <a:t>plugboard</a:t>
            </a:r>
            <a:r>
              <a:rPr lang="en-US" baseline="0" dirty="0" smtClean="0"/>
              <a:t> combinations with 10 pairs = 159 quintillion = 1.59 x 10^20 158,962,555,217,826,360,000 </a:t>
            </a:r>
            <a:endParaRPr lang="en-US" dirty="0" smtClean="0"/>
          </a:p>
          <a:p>
            <a:r>
              <a:rPr lang="en-US" dirty="0" smtClean="0"/>
              <a:t>  Rotors (3 of 5 rotors)</a:t>
            </a:r>
            <a:r>
              <a:rPr lang="en-US" baseline="0" dirty="0" smtClean="0"/>
              <a:t>: 5 x 4 x 3 = 60</a:t>
            </a:r>
          </a:p>
          <a:p>
            <a:r>
              <a:rPr lang="en-US" baseline="0" dirty="0" smtClean="0"/>
              <a:t>  Rotor positions: 26 x 26 x 26 = 17,526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plugboard</a:t>
            </a:r>
            <a:r>
              <a:rPr lang="en-US" dirty="0" smtClean="0"/>
              <a:t>: 26! / (6!10!2^10)</a:t>
            </a:r>
          </a:p>
          <a:p>
            <a:endParaRPr lang="en-US" dirty="0" smtClean="0"/>
          </a:p>
          <a:p>
            <a:r>
              <a:rPr lang="en-US" dirty="0" err="1" smtClean="0"/>
              <a:t>Numberphile</a:t>
            </a:r>
            <a:r>
              <a:rPr lang="en-US" dirty="0" smtClean="0"/>
              <a:t> on Enigma/Bombe</a:t>
            </a:r>
          </a:p>
          <a:p>
            <a:r>
              <a:rPr lang="en-US" dirty="0" smtClean="0"/>
              <a:t>For those who want to learn more about the mechanism of the Bombe and how it exploited the flaw in the Enigma, </a:t>
            </a:r>
            <a:r>
              <a:rPr lang="en-US" dirty="0" err="1" smtClean="0"/>
              <a:t>Numberphile</a:t>
            </a:r>
            <a:r>
              <a:rPr lang="en-US" dirty="0" smtClean="0"/>
              <a:t> has recently done an excellent episode on it. Enjoy!</a:t>
            </a:r>
          </a:p>
          <a:p>
            <a:endParaRPr lang="en-US" dirty="0" smtClean="0"/>
          </a:p>
          <a:p>
            <a:r>
              <a:rPr lang="en-US" dirty="0" smtClean="0"/>
              <a:t>Flaw in the Enigma: http://www.youtube.com/watch?v=V4V2bpZlqx8</a:t>
            </a:r>
          </a:p>
          <a:p>
            <a:r>
              <a:rPr lang="en-US" dirty="0" smtClean="0"/>
              <a:t>Previous episode on Enigma: http://www.youtube.com/watch?v=G2_Q9FoD-oQ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</a:t>
            </a:r>
            <a:r>
              <a:rPr lang="en-US" baseline="0" dirty="0" smtClean="0"/>
              <a:t> The Imitation Game, </a:t>
            </a:r>
            <a:r>
              <a:rPr lang="en-US" baseline="0" dirty="0" err="1" smtClean="0"/>
              <a:t>Engima</a:t>
            </a:r>
            <a:r>
              <a:rPr lang="en-US" baseline="0" dirty="0" smtClean="0"/>
              <a:t>/Bombe, Turing relate to you and this course?!  </a:t>
            </a:r>
          </a:p>
          <a:p>
            <a:r>
              <a:rPr lang="en-US" baseline="0" dirty="0" smtClean="0"/>
              <a:t>Alan Turing thesis in 1936 came up with an abstract model for a CPU that can simulate any algorithm, a Turing Machine.  You will build a CPU and understand it and its organization</a:t>
            </a:r>
          </a:p>
          <a:p>
            <a:endParaRPr lang="en-US" dirty="0" smtClean="0"/>
          </a:p>
          <a:p>
            <a:r>
              <a:rPr lang="en-US" dirty="0" smtClean="0"/>
              <a:t>http://en.wikipedia.org/wiki/Turing_machine</a:t>
            </a:r>
          </a:p>
          <a:p>
            <a:r>
              <a:rPr lang="en-US" dirty="0" smtClean="0"/>
              <a:t>A Turing machine is a hypothetical device that manipulates symbols on a strip of tape according to a table of rules. Despite its simplicity, a Turing machine can be adapted to simulate the logic of any computer algorithm, and is particularly useful in explaining the functions of a CPU inside a computer.</a:t>
            </a:r>
          </a:p>
          <a:p>
            <a:endParaRPr lang="en-US" dirty="0" smtClean="0"/>
          </a:p>
          <a:p>
            <a:r>
              <a:rPr lang="en-US" dirty="0" smtClean="0"/>
              <a:t>Note that every part of the machine (i.e. its state, symbol-collections, and used tape at any given time) and its actions (such as printing, erasing and tape motion) is finite, discrete and distinguishable; it is the unlimited amount of tape and runtime that gives it an unbounded amount of storage space.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59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7" y="4560890"/>
            <a:ext cx="5364163" cy="431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5567" tIns="47784" rIns="95567" bIns="4778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44" tIns="48323" rIns="96644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44" tIns="48323" rIns="96644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6050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"/>
              </a:spcBef>
              <a:defRPr sz="3000"/>
            </a:lvl1pPr>
            <a:lvl2pPr marL="742950" indent="-285750">
              <a:spcBef>
                <a:spcPts val="200"/>
              </a:spcBef>
              <a:buFont typeface="Wingdings" charset="2"/>
              <a:buChar char="§"/>
              <a:defRPr/>
            </a:lvl2pPr>
            <a:lvl3pPr>
              <a:spcBef>
                <a:spcPts val="200"/>
              </a:spcBef>
              <a:defRPr/>
            </a:lvl3pPr>
            <a:lvl4pPr marL="1600200" indent="-228600">
              <a:spcBef>
                <a:spcPts val="200"/>
              </a:spcBef>
              <a:buFont typeface="Wingdings" charset="2"/>
              <a:buChar char="§"/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0"/>
            <a:ext cx="7772400" cy="1362075"/>
          </a:xfrm>
        </p:spPr>
        <p:txBody>
          <a:bodyPr anchor="t"/>
          <a:lstStyle>
            <a:lvl1pPr algn="l">
              <a:defRPr sz="4000" b="1" cap="none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00" y="3800475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8916"/>
            <a:ext cx="4038600" cy="503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933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093"/>
            <a:ext cx="4040188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933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093"/>
            <a:ext cx="4041775" cy="4364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9992"/>
            <a:ext cx="8229600" cy="503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8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2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200"/>
        </a:spcBef>
        <a:buSzPct val="80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/>
          <a:lstStyle/>
          <a:p>
            <a:r>
              <a:rPr lang="en-US" dirty="0" smtClean="0"/>
              <a:t>CS 3410: Computer System Organization and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848600" cy="1600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Hakim Weatherspoon</a:t>
            </a:r>
          </a:p>
          <a:p>
            <a:r>
              <a:rPr lang="en-US" sz="3200" dirty="0" smtClean="0"/>
              <a:t>Computer Science</a:t>
            </a:r>
          </a:p>
          <a:p>
            <a:r>
              <a:rPr lang="en-US" sz="3200" dirty="0" smtClean="0"/>
              <a:t>Cornell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7544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class is organized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Before you take this class…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Lecture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Lab Sections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Office </a:t>
            </a:r>
            <a:r>
              <a:rPr lang="en-US" dirty="0"/>
              <a:t>Hours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Online Tools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Grading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Who’s Who</a:t>
            </a:r>
          </a:p>
        </p:txBody>
      </p:sp>
    </p:spTree>
    <p:extLst>
      <p:ext uri="{BB962C8B-B14F-4D97-AF65-F5344CB8AC3E}">
        <p14:creationId xmlns:p14="http://schemas.microsoft.com/office/powerpoint/2010/main" val="3550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Pre-requisites and scheduling (1)</a:t>
            </a:r>
            <a:endParaRPr lang="en-US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9992"/>
            <a:ext cx="8229600" cy="5297008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CS 2110 required</a:t>
            </a:r>
            <a:r>
              <a:rPr lang="en-US" sz="28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OO </a:t>
            </a:r>
            <a:r>
              <a:rPr lang="en-US" sz="2400" dirty="0"/>
              <a:t>Programming </a:t>
            </a:r>
            <a:r>
              <a:rPr lang="en-US" sz="2400" dirty="0" smtClean="0"/>
              <a:t>&amp; </a:t>
            </a:r>
            <a:r>
              <a:rPr lang="en-US" sz="2400" dirty="0"/>
              <a:t>Data </a:t>
            </a:r>
            <a:r>
              <a:rPr lang="en-US" sz="2400" dirty="0" smtClean="0"/>
              <a:t>Structures)</a:t>
            </a:r>
            <a:endParaRPr lang="en-US" sz="2400" b="1" i="1" dirty="0" smtClean="0"/>
          </a:p>
          <a:p>
            <a:pPr lvl="1"/>
            <a:r>
              <a:rPr lang="en-US" sz="2400" dirty="0" smtClean="0"/>
              <a:t>Must have satisfactorily completed CS 2110</a:t>
            </a:r>
          </a:p>
          <a:p>
            <a:pPr lvl="1"/>
            <a:r>
              <a:rPr lang="en-US" sz="2400" i="1" dirty="0" smtClean="0"/>
              <a:t>Cannot take CS 2110 concurrently with CS 3410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CS 3420 (ECE 3140</a:t>
            </a:r>
            <a:r>
              <a:rPr lang="en-US" sz="2800" dirty="0"/>
              <a:t>) </a:t>
            </a:r>
            <a:r>
              <a:rPr lang="en-US" sz="2400" dirty="0"/>
              <a:t>(Embedded </a:t>
            </a:r>
            <a:r>
              <a:rPr lang="en-US" sz="2400" dirty="0" smtClean="0"/>
              <a:t>Systems)</a:t>
            </a:r>
          </a:p>
          <a:p>
            <a:pPr lvl="1"/>
            <a:r>
              <a:rPr lang="en-US" sz="2400" dirty="0" smtClean="0"/>
              <a:t>Take either CS 3410 </a:t>
            </a:r>
            <a:r>
              <a:rPr lang="en-US" sz="2400" b="1" i="1" dirty="0" smtClean="0"/>
              <a:t>or</a:t>
            </a:r>
            <a:r>
              <a:rPr lang="en-US" sz="2400" dirty="0" smtClean="0"/>
              <a:t> CS 3420 </a:t>
            </a:r>
          </a:p>
          <a:p>
            <a:pPr lvl="2"/>
            <a:r>
              <a:rPr lang="en-US" sz="2000" dirty="0" smtClean="0"/>
              <a:t>both satisfy CS and ECE requirements</a:t>
            </a:r>
          </a:p>
          <a:p>
            <a:pPr lvl="1"/>
            <a:r>
              <a:rPr lang="en-US" sz="2400" i="1" dirty="0" smtClean="0"/>
              <a:t>However, Need ENGRD 2300 to take CS 3420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CS </a:t>
            </a:r>
            <a:r>
              <a:rPr lang="en-US" sz="2800" dirty="0"/>
              <a:t>3110 </a:t>
            </a:r>
            <a:r>
              <a:rPr lang="en-US" sz="2400" dirty="0"/>
              <a:t>(Data Structures and Functional </a:t>
            </a:r>
            <a:r>
              <a:rPr lang="en-US" sz="2400" dirty="0" smtClean="0"/>
              <a:t>Programming)</a:t>
            </a:r>
          </a:p>
          <a:p>
            <a:pPr lvl="1"/>
            <a:r>
              <a:rPr lang="en-US" sz="2400" dirty="0" smtClean="0"/>
              <a:t>Not advised to take CS 3110 and 3410 together</a:t>
            </a:r>
          </a:p>
          <a:p>
            <a:pPr lvl="1"/>
            <a:r>
              <a:rPr lang="en-US" sz="2400" dirty="0" smtClean="0"/>
              <a:t>Lectures scheduled at the same time so you can’t</a:t>
            </a:r>
          </a:p>
        </p:txBody>
      </p:sp>
    </p:spTree>
    <p:extLst>
      <p:ext uri="{BB962C8B-B14F-4D97-AF65-F5344CB8AC3E}">
        <p14:creationId xmlns:p14="http://schemas.microsoft.com/office/powerpoint/2010/main" val="1689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Pre-requisites and scheduling (2)</a:t>
            </a:r>
            <a:endParaRPr lang="en-US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CS </a:t>
            </a:r>
            <a:r>
              <a:rPr lang="en-US" sz="2800" dirty="0"/>
              <a:t>2043 </a:t>
            </a:r>
            <a:r>
              <a:rPr lang="en-US" sz="2400" dirty="0"/>
              <a:t>(UNIX Tools and </a:t>
            </a:r>
            <a:r>
              <a:rPr lang="en-US" sz="2400" dirty="0" smtClean="0"/>
              <a:t>Scripting)</a:t>
            </a:r>
          </a:p>
          <a:p>
            <a:pPr lvl="1"/>
            <a:r>
              <a:rPr lang="en-US" sz="2400" dirty="0" smtClean="0"/>
              <a:t>2-credit course will greatly help with CS 3410.  </a:t>
            </a:r>
          </a:p>
          <a:p>
            <a:pPr lvl="1"/>
            <a:r>
              <a:rPr lang="en-US" sz="2400" dirty="0" smtClean="0"/>
              <a:t>Spring only</a:t>
            </a:r>
            <a:endParaRPr lang="en-US" sz="2400" i="1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CS 2024 (C++)</a:t>
            </a:r>
          </a:p>
          <a:p>
            <a:pPr lvl="1"/>
            <a:r>
              <a:rPr lang="en-US" sz="2400" dirty="0" smtClean="0"/>
              <a:t>1 to 2-credit course will greatly help with CS 3410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600" dirty="0"/>
              <a:t>ECE 2400 (Computer Systems </a:t>
            </a:r>
            <a:r>
              <a:rPr lang="en-US" sz="2600" dirty="0" smtClean="0"/>
              <a:t>Programming)</a:t>
            </a:r>
          </a:p>
          <a:p>
            <a:pPr lvl="1"/>
            <a:r>
              <a:rPr lang="en-US" sz="2400" dirty="0" smtClean="0"/>
              <a:t>New course started last semester</a:t>
            </a:r>
          </a:p>
          <a:p>
            <a:pPr lvl="1"/>
            <a:r>
              <a:rPr lang="en-US" sz="2400" dirty="0" smtClean="0"/>
              <a:t>Lot of overlap with 2110, 2043, 2024, and 3410</a:t>
            </a:r>
          </a:p>
        </p:txBody>
      </p:sp>
    </p:spTree>
    <p:extLst>
      <p:ext uri="{BB962C8B-B14F-4D97-AF65-F5344CB8AC3E}">
        <p14:creationId xmlns:p14="http://schemas.microsoft.com/office/powerpoint/2010/main" val="12856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Required Textbook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 smtClean="0"/>
              <a:t>   	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Participation Activities due by midnight before class (soft) or 10 am day of class (hard).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(Starts next Tuesday.)</a:t>
            </a:r>
          </a:p>
          <a:p>
            <a:pPr marL="0" indent="0">
              <a:buNone/>
            </a:pPr>
            <a:r>
              <a:rPr lang="en-US" sz="2800" dirty="0" smtClean="0"/>
              <a:t>Challenge Activities not required unless you are told otherwise for Lab Section.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08" y="864433"/>
            <a:ext cx="2256692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066800"/>
            <a:ext cx="1600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Digital Design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149568"/>
            <a:ext cx="4047576" cy="21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 Resources (optional)</a:t>
            </a:r>
            <a:endParaRPr lang="en-US" dirty="0"/>
          </a:p>
        </p:txBody>
      </p:sp>
      <p:pic>
        <p:nvPicPr>
          <p:cNvPr id="7" name="Picture 2" descr="co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3246" r="14423" b="2400"/>
          <a:stretch/>
        </p:blipFill>
        <p:spPr bwMode="auto">
          <a:xfrm>
            <a:off x="534018" y="723484"/>
            <a:ext cx="2419064" cy="3200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23484"/>
            <a:ext cx="2438400" cy="3213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918" y="708494"/>
            <a:ext cx="2474636" cy="31949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6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 &amp; Thursday  10:10-11:25 </a:t>
            </a:r>
            <a:endParaRPr lang="en-US" dirty="0"/>
          </a:p>
          <a:p>
            <a:r>
              <a:rPr lang="en-US" dirty="0" err="1" smtClean="0"/>
              <a:t>Klarman</a:t>
            </a:r>
            <a:r>
              <a:rPr lang="en-US" dirty="0" smtClean="0"/>
              <a:t> Hall KG70 </a:t>
            </a:r>
          </a:p>
          <a:p>
            <a:endParaRPr lang="en-US" dirty="0"/>
          </a:p>
          <a:p>
            <a:r>
              <a:rPr lang="en-US" dirty="0" err="1"/>
              <a:t>iClicker</a:t>
            </a:r>
            <a:r>
              <a:rPr lang="en-US" dirty="0"/>
              <a:t>: Bring to every </a:t>
            </a:r>
            <a:r>
              <a:rPr lang="en-US" dirty="0" smtClean="0"/>
              <a:t>Lecture</a:t>
            </a:r>
          </a:p>
          <a:p>
            <a:r>
              <a:rPr lang="en-US" dirty="0"/>
              <a:t>	</a:t>
            </a:r>
            <a:r>
              <a:rPr lang="en-US" dirty="0" smtClean="0"/>
              <a:t>(starting today!)</a:t>
            </a:r>
          </a:p>
          <a:p>
            <a:r>
              <a:rPr lang="en-US" dirty="0"/>
              <a:t>	m</a:t>
            </a:r>
            <a:r>
              <a:rPr lang="en-US" dirty="0" smtClean="0"/>
              <a:t>issing a few times is okay</a:t>
            </a:r>
            <a:endParaRPr lang="en-US" dirty="0"/>
          </a:p>
          <a:p>
            <a:r>
              <a:rPr lang="en-US" dirty="0" smtClean="0"/>
              <a:t>No cell phones (except for Reef Polling)</a:t>
            </a:r>
          </a:p>
          <a:p>
            <a:r>
              <a:rPr lang="en-US" dirty="0" smtClean="0"/>
              <a:t>No Laptops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491" y="2057400"/>
            <a:ext cx="2451309" cy="19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181600"/>
            <a:ext cx="14478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9530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Textbook</a:t>
            </a:r>
          </a:p>
          <a:p>
            <a:r>
              <a:rPr lang="en-US" dirty="0" smtClean="0"/>
              <a:t>Clickers</a:t>
            </a:r>
          </a:p>
          <a:p>
            <a:r>
              <a:rPr lang="en-US" dirty="0" smtClean="0"/>
              <a:t>Activity Sheets</a:t>
            </a:r>
          </a:p>
          <a:p>
            <a:r>
              <a:rPr lang="en-US" dirty="0" smtClean="0"/>
              <a:t>Classroom DJ, Breaks</a:t>
            </a:r>
          </a:p>
          <a:p>
            <a:r>
              <a:rPr lang="en-US" dirty="0" err="1" smtClean="0"/>
              <a:t>Autograders</a:t>
            </a:r>
            <a:endParaRPr lang="en-US" dirty="0" smtClean="0"/>
          </a:p>
          <a:p>
            <a:r>
              <a:rPr lang="en-US" dirty="0" smtClean="0"/>
              <a:t>Lab Sections</a:t>
            </a:r>
            <a:endParaRPr lang="en-US" dirty="0"/>
          </a:p>
          <a:p>
            <a:r>
              <a:rPr lang="en-US" dirty="0" smtClean="0"/>
              <a:t>You ask Questions</a:t>
            </a:r>
            <a:endParaRPr lang="en-US" dirty="0"/>
          </a:p>
          <a:p>
            <a:r>
              <a:rPr lang="en-US" dirty="0" smtClean="0"/>
              <a:t>I ask Questions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61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class is organized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991600" cy="5638800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Before you take this class…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Lecture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Lab Sections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Office Hours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Online Tools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Grading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Who’s Who</a:t>
            </a:r>
          </a:p>
        </p:txBody>
      </p:sp>
    </p:spTree>
    <p:extLst>
      <p:ext uri="{BB962C8B-B14F-4D97-AF65-F5344CB8AC3E}">
        <p14:creationId xmlns:p14="http://schemas.microsoft.com/office/powerpoint/2010/main" val="5295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Sections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6019799"/>
            <a:ext cx="8478520" cy="609599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0"/>
              </a:spcBef>
              <a:buClrTx/>
            </a:pPr>
            <a:r>
              <a:rPr lang="en-US" dirty="0" smtClean="0"/>
              <a:t>Labs Start This Week!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0" y="1066801"/>
            <a:ext cx="8189774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Office Hours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991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My Office Hours: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Mondays 10:30-11:30am, Tuesday 1:15-2:15pm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TA Office Hours: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Always in Rhodes Hall, Rooms 400 &amp; 402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Every day of the week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See Google Calendar on course website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Start </a:t>
            </a:r>
            <a:r>
              <a:rPr lang="en-US" i="1" dirty="0" smtClean="0"/>
              <a:t>Sunday</a:t>
            </a:r>
          </a:p>
          <a:p>
            <a:pPr marL="457200" indent="-457200">
              <a:buFont typeface="Arial" charset="0"/>
              <a:buChar char="•"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Awesome Course Staff </a:t>
            </a:r>
            <a:r>
              <a:rPr lang="en-US" i="1" dirty="0" smtClean="0"/>
              <a:t>on the website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Clicker Question!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How excited are you to take this class??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I’ve been waiting my whole life to take 3410.       I </a:t>
            </a:r>
            <a:r>
              <a:rPr lang="en-US" dirty="0" err="1" smtClean="0"/>
              <a:t>couldn</a:t>
            </a:r>
            <a:r>
              <a:rPr lang="mr-IN" dirty="0" smtClean="0"/>
              <a:t>’</a:t>
            </a:r>
            <a:r>
              <a:rPr lang="en-US" dirty="0" smtClean="0"/>
              <a:t>t sleep last night I’m so excited.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I’m excited.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I’ve heard good things, but my excitement is on hold.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Excited, not sure. Anxious? Yes.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Help! I’m a CS minor trapped in this class. Please rescue me. (Seriously.)</a:t>
            </a:r>
          </a:p>
        </p:txBody>
      </p:sp>
    </p:spTree>
    <p:extLst>
      <p:ext uri="{BB962C8B-B14F-4D97-AF65-F5344CB8AC3E}">
        <p14:creationId xmlns:p14="http://schemas.microsoft.com/office/powerpoint/2010/main" val="12564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Communication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4" y="886350"/>
            <a:ext cx="8977746" cy="574304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68"/>
              </a:spcBef>
            </a:pPr>
            <a:r>
              <a:rPr lang="en-US" sz="2800" dirty="0" smtClean="0"/>
              <a:t>Website</a:t>
            </a:r>
          </a:p>
          <a:p>
            <a:pPr lvl="1">
              <a:spcBef>
                <a:spcPts val="168"/>
              </a:spcBef>
            </a:pPr>
            <a:r>
              <a:rPr lang="en-US" sz="2600" dirty="0"/>
              <a:t>http://www.cs.cornell.edu/courses/cs3410/2018sp</a:t>
            </a:r>
          </a:p>
          <a:p>
            <a:pPr>
              <a:spcBef>
                <a:spcPts val="168"/>
              </a:spcBef>
            </a:pPr>
            <a:endParaRPr lang="en-US" sz="2800" dirty="0" smtClean="0"/>
          </a:p>
          <a:p>
            <a:pPr>
              <a:spcBef>
                <a:spcPts val="168"/>
              </a:spcBef>
            </a:pPr>
            <a:r>
              <a:rPr lang="en-US" sz="2800" dirty="0" smtClean="0"/>
              <a:t>Email</a:t>
            </a:r>
            <a:endParaRPr lang="en-US" sz="2800" dirty="0"/>
          </a:p>
          <a:p>
            <a:pPr lvl="1">
              <a:spcBef>
                <a:spcPts val="168"/>
              </a:spcBef>
            </a:pPr>
            <a:r>
              <a:rPr lang="en-US" sz="2400" dirty="0" smtClean="0"/>
              <a:t>cs3410-prof@cornell.edu</a:t>
            </a:r>
            <a:endParaRPr lang="en-US" sz="2400" dirty="0"/>
          </a:p>
          <a:p>
            <a:pPr lvl="1">
              <a:spcBef>
                <a:spcPts val="168"/>
              </a:spcBef>
            </a:pPr>
            <a:r>
              <a:rPr lang="en-US" sz="2400" dirty="0"/>
              <a:t>The email alias goes to </a:t>
            </a:r>
            <a:r>
              <a:rPr lang="en-US" sz="2400" dirty="0" smtClean="0"/>
              <a:t>me, or come to my office hours</a:t>
            </a:r>
          </a:p>
          <a:p>
            <a:pPr lvl="1">
              <a:spcBef>
                <a:spcPts val="168"/>
              </a:spcBef>
            </a:pPr>
            <a:endParaRPr lang="en-US" dirty="0" smtClean="0"/>
          </a:p>
          <a:p>
            <a:pPr>
              <a:spcBef>
                <a:spcPts val="168"/>
              </a:spcBef>
            </a:pPr>
            <a:r>
              <a:rPr lang="en-US" sz="2800" dirty="0" smtClean="0"/>
              <a:t>Assignments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CMS: http://cmsx.csuglab.cornell.edu</a:t>
            </a:r>
            <a:endParaRPr lang="en-US" sz="2400" dirty="0"/>
          </a:p>
          <a:p>
            <a:pPr lvl="1">
              <a:spcBef>
                <a:spcPts val="168"/>
              </a:spcBef>
            </a:pPr>
            <a:endParaRPr lang="en-US" dirty="0"/>
          </a:p>
          <a:p>
            <a:pPr>
              <a:spcBef>
                <a:spcPts val="168"/>
              </a:spcBef>
            </a:pPr>
            <a:r>
              <a:rPr lang="en-US" sz="2800" dirty="0" smtClean="0"/>
              <a:t>Newsgroup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http://www.piazza.com/cornell/spring2018/cs3410</a:t>
            </a:r>
          </a:p>
          <a:p>
            <a:pPr lvl="1">
              <a:spcBef>
                <a:spcPts val="168"/>
              </a:spcBef>
            </a:pPr>
            <a:r>
              <a:rPr lang="en-US" sz="2400" dirty="0" smtClean="0"/>
              <a:t>For students</a:t>
            </a:r>
          </a:p>
          <a:p>
            <a:pPr lvl="1">
              <a:spcBef>
                <a:spcPts val="168"/>
              </a:spcBef>
            </a:pPr>
            <a:endParaRPr lang="en-US" sz="2400" dirty="0" smtClean="0"/>
          </a:p>
          <a:p>
            <a:pPr>
              <a:spcBef>
                <a:spcPts val="168"/>
              </a:spcBef>
            </a:pPr>
            <a:r>
              <a:rPr lang="en-US" dirty="0" err="1" smtClean="0"/>
              <a:t>iClicker</a:t>
            </a:r>
            <a:endParaRPr lang="en-US" dirty="0" smtClean="0"/>
          </a:p>
          <a:p>
            <a:pPr lvl="1">
              <a:spcBef>
                <a:spcPts val="168"/>
              </a:spcBef>
            </a:pPr>
            <a:r>
              <a:rPr lang="en-US" dirty="0"/>
              <a:t>http://atcsupport.cit.cornell.edu/pollsrvc/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Please email cs3410-prof@cornell.edu</a:t>
            </a:r>
            <a:endParaRPr lang="en-US" sz="3200" dirty="0"/>
          </a:p>
          <a:p>
            <a:endParaRPr lang="en-US" dirty="0" smtClean="0"/>
          </a:p>
          <a:p>
            <a:r>
              <a:rPr lang="en-US" dirty="0" smtClean="0"/>
              <a:t>Get Help</a:t>
            </a:r>
          </a:p>
          <a:p>
            <a:r>
              <a:rPr lang="en-US" dirty="0" smtClean="0"/>
              <a:t>Get Documentation</a:t>
            </a:r>
          </a:p>
          <a:p>
            <a:endParaRPr lang="en-US" dirty="0"/>
          </a:p>
          <a:p>
            <a:r>
              <a:rPr lang="en-US" b="1" dirty="0"/>
              <a:t>The earlier the </a:t>
            </a:r>
            <a:r>
              <a:rPr lang="en-US" b="1" dirty="0" smtClean="0"/>
              <a:t>better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8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Tools: Website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72"/>
              </a:spcBef>
              <a:buFont typeface="Arial" charset="0"/>
              <a:buChar char="•"/>
            </a:pPr>
            <a:r>
              <a:rPr lang="en-US" sz="2800" dirty="0"/>
              <a:t>http://</a:t>
            </a:r>
            <a:r>
              <a:rPr lang="en-US" sz="2800" dirty="0" smtClean="0"/>
              <a:t>www.cs.cornell.edu/courses/cs3410/2018sp</a:t>
            </a:r>
          </a:p>
          <a:p>
            <a:pPr marL="457200" indent="-457200">
              <a:spcBef>
                <a:spcPts val="72"/>
              </a:spcBef>
              <a:buFont typeface="Arial" charset="0"/>
              <a:buChar char="•"/>
            </a:pPr>
            <a:endParaRPr lang="en-US" sz="2800" dirty="0"/>
          </a:p>
          <a:p>
            <a:pPr marL="457200" indent="-457200">
              <a:spcBef>
                <a:spcPts val="72"/>
              </a:spcBef>
              <a:buFont typeface="Arial" charset="0"/>
              <a:buChar char="•"/>
            </a:pPr>
            <a:r>
              <a:rPr lang="en-US" sz="2800" dirty="0" smtClean="0"/>
              <a:t>Office </a:t>
            </a:r>
            <a:r>
              <a:rPr lang="en-US" sz="2800" dirty="0"/>
              <a:t>Hours / Consulting Hours</a:t>
            </a:r>
          </a:p>
          <a:p>
            <a:pPr marL="457200" indent="-457200">
              <a:spcBef>
                <a:spcPts val="72"/>
              </a:spcBef>
              <a:buFont typeface="Arial" charset="0"/>
              <a:buChar char="•"/>
            </a:pPr>
            <a:r>
              <a:rPr lang="en-US" sz="2800" dirty="0"/>
              <a:t>Lecture slides, schedule, and </a:t>
            </a:r>
            <a:r>
              <a:rPr lang="en-US" sz="2800" dirty="0" err="1"/>
              <a:t>Logisim</a:t>
            </a:r>
            <a:endParaRPr lang="en-US" sz="2800" dirty="0"/>
          </a:p>
          <a:p>
            <a:pPr marL="457200" indent="-457200">
              <a:spcBef>
                <a:spcPts val="72"/>
              </a:spcBef>
              <a:buFont typeface="Arial" charset="0"/>
              <a:buChar char="•"/>
            </a:pPr>
            <a:r>
              <a:rPr lang="en-US" sz="2800" dirty="0"/>
              <a:t>CSUG lab access (esp. second half of </a:t>
            </a:r>
            <a:r>
              <a:rPr lang="en-US" sz="2800" dirty="0" smtClean="0"/>
              <a:t>course)</a:t>
            </a:r>
          </a:p>
          <a:p>
            <a:pPr marL="457200" indent="-457200">
              <a:spcBef>
                <a:spcPts val="72"/>
              </a:spcBef>
              <a:buFont typeface="Arial" charset="0"/>
              <a:buChar char="•"/>
            </a:pPr>
            <a:r>
              <a:rPr lang="en-US" sz="2800" dirty="0" smtClean="0"/>
              <a:t>Finalized Schedule will be up by next lecture (readings by Friday)</a:t>
            </a:r>
          </a:p>
          <a:p>
            <a:pPr marL="457200" indent="-457200">
              <a:spcBef>
                <a:spcPts val="72"/>
              </a:spcBef>
              <a:buFont typeface="Arial" charset="0"/>
              <a:buChar char="•"/>
            </a:pPr>
            <a:r>
              <a:rPr lang="en-US" sz="2800" dirty="0" smtClean="0"/>
              <a:t>Submit to CMS.</a:t>
            </a:r>
          </a:p>
          <a:p>
            <a:endParaRPr lang="en-US" dirty="0"/>
          </a:p>
          <a:p>
            <a:r>
              <a:rPr lang="en-US" dirty="0" smtClean="0"/>
              <a:t>This class is relentless. </a:t>
            </a:r>
          </a:p>
          <a:p>
            <a:r>
              <a:rPr lang="en-US" dirty="0" smtClean="0"/>
              <a:t>Stay on top of it!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695700"/>
            <a:ext cx="2377951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Management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>
              <a:spcBef>
                <a:spcPts val="168"/>
              </a:spcBef>
            </a:pPr>
            <a:r>
              <a:rPr lang="en-US" dirty="0" err="1" smtClean="0"/>
              <a:t>Github</a:t>
            </a:r>
            <a:r>
              <a:rPr lang="en-US" dirty="0" smtClean="0"/>
              <a:t> for assignment dissemination</a:t>
            </a:r>
          </a:p>
          <a:p>
            <a:pPr indent="-285750">
              <a:spcBef>
                <a:spcPts val="168"/>
              </a:spcBef>
            </a:pPr>
            <a:r>
              <a:rPr lang="en-US" dirty="0" smtClean="0"/>
              <a:t>CMS for submissions &amp; grades</a:t>
            </a:r>
          </a:p>
          <a:p>
            <a:pPr indent="-285750">
              <a:spcBef>
                <a:spcPts val="168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966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Labs &amp; Projects</a:t>
            </a:r>
            <a:endParaRPr lang="en-US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011238"/>
            <a:ext cx="8740775" cy="5618162"/>
          </a:xfrm>
        </p:spPr>
        <p:txBody>
          <a:bodyPr>
            <a:normAutofit/>
          </a:bodyPr>
          <a:lstStyle/>
          <a:p>
            <a:r>
              <a:rPr lang="en-US" dirty="0" smtClean="0"/>
              <a:t>Labs Assignments</a:t>
            </a:r>
          </a:p>
          <a:p>
            <a:pPr lvl="1"/>
            <a:r>
              <a:rPr lang="en-US" sz="2400" dirty="0" smtClean="0"/>
              <a:t>Weekly</a:t>
            </a:r>
          </a:p>
          <a:p>
            <a:pPr lvl="1"/>
            <a:r>
              <a:rPr lang="en-US" sz="2400" dirty="0" smtClean="0"/>
              <a:t>To be done in lab</a:t>
            </a:r>
          </a:p>
          <a:p>
            <a:endParaRPr lang="en-US" dirty="0" smtClean="0"/>
          </a:p>
          <a:p>
            <a:r>
              <a:rPr lang="en-US" dirty="0" smtClean="0"/>
              <a:t>Projects </a:t>
            </a:r>
          </a:p>
          <a:p>
            <a:pPr lvl="1"/>
            <a:r>
              <a:rPr lang="en-US" sz="2400" dirty="0" smtClean="0"/>
              <a:t>2 Individual Projects: you work alone</a:t>
            </a:r>
          </a:p>
          <a:p>
            <a:pPr lvl="1"/>
            <a:r>
              <a:rPr lang="en-US" sz="2400" dirty="0"/>
              <a:t>6</a:t>
            </a:r>
            <a:r>
              <a:rPr lang="en-US" sz="2400" dirty="0" smtClean="0"/>
              <a:t> Pair Projects: you work in pairs</a:t>
            </a:r>
            <a:endParaRPr lang="en-US" sz="2400" dirty="0"/>
          </a:p>
          <a:p>
            <a:pPr lvl="1"/>
            <a:r>
              <a:rPr lang="en-US" sz="2400" dirty="0" smtClean="0"/>
              <a:t>Ideally, find partner in same section</a:t>
            </a:r>
          </a:p>
        </p:txBody>
      </p:sp>
    </p:spTree>
    <p:extLst>
      <p:ext uri="{BB962C8B-B14F-4D97-AF65-F5344CB8AC3E}">
        <p14:creationId xmlns:p14="http://schemas.microsoft.com/office/powerpoint/2010/main" val="28440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Prelims</a:t>
            </a:r>
          </a:p>
          <a:p>
            <a:pPr lvl="1"/>
            <a:r>
              <a:rPr lang="en-US" dirty="0" smtClean="0"/>
              <a:t>March 15 and May 3</a:t>
            </a:r>
          </a:p>
          <a:p>
            <a:endParaRPr lang="en-US" dirty="0" smtClean="0"/>
          </a:p>
          <a:p>
            <a:endParaRPr lang="en-US" dirty="0"/>
          </a:p>
          <a:p>
            <a:pPr marL="173002" lvl="1" indent="0">
              <a:lnSpc>
                <a:spcPct val="80000"/>
              </a:lnSpc>
              <a:buFont typeface="Arial" pitchFamily="34" charset="0"/>
              <a:buNone/>
            </a:pPr>
            <a:r>
              <a:rPr lang="en-US" dirty="0"/>
              <a:t>Administrative Assistant: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Jenna Edwards &lt;jls478@cornell.edu&gt;, Gates 401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Please give accommodation letters to her within the first 2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Approximately: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Practicum		~50%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Labs			   10%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Projects 		   40%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Lecture			~50%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Prelims			   35%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Zybook</a:t>
            </a:r>
            <a:r>
              <a:rPr lang="en-US" dirty="0"/>
              <a:t>			</a:t>
            </a:r>
            <a:r>
              <a:rPr lang="en-US" dirty="0" smtClean="0"/>
              <a:t>   10%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Participation	</a:t>
            </a:r>
            <a:r>
              <a:rPr lang="en-US" dirty="0" smtClean="0"/>
              <a:t>	5</a:t>
            </a:r>
            <a:r>
              <a:rPr lang="en-US" dirty="0"/>
              <a:t>%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44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err="1" smtClean="0"/>
              <a:t>Regrade</a:t>
            </a:r>
            <a:r>
              <a:rPr lang="en-US" sz="2800" dirty="0" smtClean="0"/>
              <a:t> policy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Within 1 week of the assignment (or exam)’s return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/>
              <a:t>Late </a:t>
            </a:r>
            <a:r>
              <a:rPr lang="en-US" sz="2800" dirty="0" smtClean="0"/>
              <a:t>Policy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Each </a:t>
            </a:r>
            <a:r>
              <a:rPr lang="en-US" sz="2400" dirty="0"/>
              <a:t>person has a </a:t>
            </a:r>
            <a:r>
              <a:rPr lang="en-US" sz="2400" dirty="0">
                <a:solidFill>
                  <a:schemeClr val="tx2"/>
                </a:solidFill>
              </a:rPr>
              <a:t>total of </a:t>
            </a:r>
            <a:r>
              <a:rPr lang="en-US" sz="2400" b="1" i="1" dirty="0" smtClean="0">
                <a:solidFill>
                  <a:schemeClr val="tx2"/>
                </a:solidFill>
              </a:rPr>
              <a:t>4 </a:t>
            </a:r>
            <a:r>
              <a:rPr lang="en-US" sz="2400" dirty="0" smtClean="0">
                <a:solidFill>
                  <a:schemeClr val="tx2"/>
                </a:solidFill>
              </a:rPr>
              <a:t>“Slip days”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ax of </a:t>
            </a:r>
            <a:r>
              <a:rPr lang="en-US" sz="2400" b="1" i="1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>
                <a:solidFill>
                  <a:srgbClr val="FF0000"/>
                </a:solidFill>
              </a:rPr>
              <a:t>slip days </a:t>
            </a:r>
            <a:r>
              <a:rPr lang="en-US" sz="2400" dirty="0" smtClean="0"/>
              <a:t>for any project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Cannot ever submit later than 48 hours late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Handled by CMS, need to check implementation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For pair projects</a:t>
            </a:r>
            <a:r>
              <a:rPr lang="en-US" dirty="0"/>
              <a:t>, slip days </a:t>
            </a:r>
            <a:r>
              <a:rPr lang="en-US" dirty="0" smtClean="0"/>
              <a:t>deducted </a:t>
            </a:r>
            <a:r>
              <a:rPr lang="en-US" dirty="0"/>
              <a:t>from all partners 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2</a:t>
            </a:r>
            <a:r>
              <a:rPr lang="en-US" dirty="0"/>
              <a:t>5</a:t>
            </a:r>
            <a:r>
              <a:rPr lang="en-US" dirty="0" smtClean="0"/>
              <a:t>% </a:t>
            </a:r>
            <a:r>
              <a:rPr lang="en-US" dirty="0"/>
              <a:t>deducted per day late after slip days are </a:t>
            </a:r>
            <a:r>
              <a:rPr lang="en-US" dirty="0" smtClean="0"/>
              <a:t>exhausted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Cannot use on Labs. (Lowest 2 lab scores will be dropped.)</a:t>
            </a:r>
            <a:endParaRPr lang="en-US" sz="2400" dirty="0"/>
          </a:p>
          <a:p>
            <a:pPr lvl="1">
              <a:spcBef>
                <a:spcPts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945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am I, Revisited</a:t>
            </a:r>
            <a:endParaRPr lang="en-US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371600"/>
            <a:ext cx="8686801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sz="3800" dirty="0" smtClean="0"/>
              <a:t>Nice </a:t>
            </a:r>
            <a:r>
              <a:rPr lang="en-US" sz="3800" i="1" dirty="0" smtClean="0"/>
              <a:t>and </a:t>
            </a:r>
            <a:r>
              <a:rPr lang="en-US" sz="3800" dirty="0" smtClean="0"/>
              <a:t>a vertebrate:</a:t>
            </a:r>
            <a:endParaRPr lang="en-US" sz="3800" dirty="0"/>
          </a:p>
          <a:p>
            <a:pPr marL="457200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Piazza posts </a:t>
            </a:r>
            <a:r>
              <a:rPr lang="en-US" dirty="0" smtClean="0"/>
              <a:t>about </a:t>
            </a:r>
            <a:r>
              <a:rPr lang="en-US" dirty="0"/>
              <a:t>course material </a:t>
            </a:r>
            <a:r>
              <a:rPr lang="en-US" i="1" dirty="0" smtClean="0"/>
              <a:t>very welcome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Visits to my office hours </a:t>
            </a:r>
            <a:r>
              <a:rPr lang="en-US" i="1" dirty="0" smtClean="0"/>
              <a:t>very welcome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Correspondence </a:t>
            </a:r>
            <a:r>
              <a:rPr lang="en-US" dirty="0"/>
              <a:t>about use of </a:t>
            </a:r>
            <a:r>
              <a:rPr lang="en-US" dirty="0" smtClean="0"/>
              <a:t>slip days</a:t>
            </a:r>
            <a:r>
              <a:rPr lang="en-US" dirty="0"/>
              <a:t>, your alarm clock, </a:t>
            </a:r>
            <a:r>
              <a:rPr lang="en-US" dirty="0" smtClean="0"/>
              <a:t>your all-nighters</a:t>
            </a:r>
            <a:r>
              <a:rPr lang="en-US" dirty="0"/>
              <a:t>, your alcohol intake, your car battery, </a:t>
            </a:r>
            <a:r>
              <a:rPr lang="en-US" i="1" dirty="0"/>
              <a:t>etc. etc. </a:t>
            </a:r>
            <a:r>
              <a:rPr lang="en-US" b="1" i="1" dirty="0" smtClean="0">
                <a:solidFill>
                  <a:srgbClr val="FF0000"/>
                </a:solidFill>
              </a:rPr>
              <a:t>not welcome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No exceptions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Deadlines </a:t>
            </a:r>
            <a:r>
              <a:rPr lang="en-US" dirty="0"/>
              <a:t>are </a:t>
            </a:r>
            <a:r>
              <a:rPr lang="en-US" dirty="0" smtClean="0"/>
              <a:t>firm</a:t>
            </a:r>
          </a:p>
        </p:txBody>
      </p:sp>
    </p:spTree>
    <p:extLst>
      <p:ext uri="{BB962C8B-B14F-4D97-AF65-F5344CB8AC3E}">
        <p14:creationId xmlns:p14="http://schemas.microsoft.com/office/powerpoint/2010/main" val="1817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66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/>
              <a:t>Academic Integrity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011238"/>
            <a:ext cx="8283575" cy="546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All submitted work must be your own</a:t>
            </a:r>
          </a:p>
          <a:p>
            <a:pPr lvl="1">
              <a:spcBef>
                <a:spcPts val="0"/>
              </a:spcBef>
            </a:pPr>
            <a:r>
              <a:rPr lang="en-US" dirty="0"/>
              <a:t>OK to study </a:t>
            </a:r>
            <a:r>
              <a:rPr lang="en-US" dirty="0" smtClean="0"/>
              <a:t>together, but do not share </a:t>
            </a:r>
            <a:r>
              <a:rPr lang="en-US" dirty="0" err="1" smtClean="0"/>
              <a:t>solultions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Cite your sources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Project </a:t>
            </a:r>
            <a:r>
              <a:rPr lang="en-US" dirty="0"/>
              <a:t>groups submit joint 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Same </a:t>
            </a:r>
            <a:r>
              <a:rPr lang="en-US" dirty="0" smtClean="0"/>
              <a:t>rules </a:t>
            </a:r>
            <a:r>
              <a:rPr lang="en-US" dirty="0"/>
              <a:t>apply to projects at the group level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Cannot </a:t>
            </a:r>
            <a:r>
              <a:rPr lang="en-US" dirty="0" smtClean="0"/>
              <a:t>use someone else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s solution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Stressed? Tempted? Lost?</a:t>
            </a:r>
          </a:p>
          <a:p>
            <a:pPr marL="742950" lvl="2" indent="-342900">
              <a:spcBef>
                <a:spcPts val="0"/>
              </a:spcBef>
              <a:buFontTx/>
              <a:buChar char="•"/>
            </a:pPr>
            <a:r>
              <a:rPr lang="en-US" dirty="0"/>
              <a:t>Come see </a:t>
            </a:r>
            <a:r>
              <a:rPr lang="en-US" dirty="0" smtClean="0"/>
              <a:t>us </a:t>
            </a:r>
            <a:r>
              <a:rPr lang="en-US" dirty="0">
                <a:solidFill>
                  <a:srgbClr val="FF0000"/>
                </a:solidFill>
              </a:rPr>
              <a:t>before</a:t>
            </a:r>
            <a:r>
              <a:rPr lang="en-US" dirty="0">
                <a:solidFill>
                  <a:srgbClr val="5DD4FF"/>
                </a:solidFill>
              </a:rPr>
              <a:t> </a:t>
            </a:r>
            <a:r>
              <a:rPr lang="en-US" dirty="0"/>
              <a:t>due date</a:t>
            </a:r>
            <a:r>
              <a:rPr lang="en-US" dirty="0" smtClean="0"/>
              <a:t>!</a:t>
            </a: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5841716"/>
            <a:ext cx="7168320" cy="635284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lIns="16326" tIns="41925" rIns="16326" bIns="16326" anchor="ctr"/>
          <a:lstStyle/>
          <a:p>
            <a:pPr algn="ctr">
              <a:spcAft>
                <a:spcPts val="1293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</a:tabLst>
            </a:pPr>
            <a:r>
              <a:rPr lang="en-US" sz="2900" dirty="0">
                <a:solidFill>
                  <a:srgbClr val="FF0000"/>
                </a:solidFill>
                <a:latin typeface="Calibri" pitchFamily="34" charset="0"/>
              </a:rPr>
              <a:t>Plagiarism in any form will not be tolerated</a:t>
            </a:r>
          </a:p>
        </p:txBody>
      </p:sp>
    </p:spTree>
    <p:extLst>
      <p:ext uri="{BB962C8B-B14F-4D97-AF65-F5344CB8AC3E}">
        <p14:creationId xmlns:p14="http://schemas.microsoft.com/office/powerpoint/2010/main" val="25141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am I?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9992"/>
            <a:ext cx="8458200" cy="503463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 smtClean="0"/>
              <a:t>Hakim Weatherspoon</a:t>
            </a:r>
            <a:endParaRPr lang="en-US" sz="3600" dirty="0"/>
          </a:p>
          <a:p>
            <a:pPr indent="-285750">
              <a:lnSpc>
                <a:spcPct val="80000"/>
              </a:lnSpc>
            </a:pPr>
            <a:endParaRPr lang="en-US" sz="3600" dirty="0"/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en-US" sz="3400" dirty="0" smtClean="0">
                <a:ea typeface="ＭＳ Ｐゴシック" charset="-128"/>
                <a:cs typeface="ＭＳ Ｐゴシック" charset="-128"/>
              </a:rPr>
              <a:t>Undergrad: Computer Engineering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400" dirty="0">
                <a:ea typeface="ＭＳ Ｐゴシック" charset="-128"/>
                <a:cs typeface="ＭＳ Ｐゴシック" charset="-128"/>
              </a:rPr>
              <a:t>	</a:t>
            </a:r>
            <a:r>
              <a:rPr lang="en-US" sz="3400" dirty="0" smtClean="0">
                <a:ea typeface="ＭＳ Ｐゴシック" charset="-128"/>
                <a:cs typeface="ＭＳ Ｐゴシック" charset="-128"/>
              </a:rPr>
              <a:t>					@ U. of Washington</a:t>
            </a: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en-US" sz="3400" dirty="0" smtClean="0">
                <a:ea typeface="ＭＳ Ｐゴシック" charset="-128"/>
                <a:cs typeface="ＭＳ Ｐゴシック" charset="-128"/>
              </a:rPr>
              <a:t>PhD: Computer Science, Distributed Systems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400" dirty="0" smtClean="0">
                <a:ea typeface="ＭＳ Ｐゴシック" charset="-128"/>
                <a:cs typeface="ＭＳ Ｐゴシック" charset="-128"/>
              </a:rPr>
              <a:t>						@ U. of California, Berkeley</a:t>
            </a:r>
            <a:endParaRPr lang="en-US" sz="3400" dirty="0">
              <a:ea typeface="ＭＳ Ｐゴシック" charset="-128"/>
              <a:cs typeface="ＭＳ Ｐゴシック" charset="-128"/>
            </a:endParaRP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r>
              <a:rPr lang="en-US" sz="3400" dirty="0" smtClean="0">
                <a:ea typeface="ＭＳ Ｐゴシック" charset="-128"/>
                <a:cs typeface="ＭＳ Ｐゴシック" charset="-128"/>
              </a:rPr>
              <a:t>Academia: Cornell</a:t>
            </a:r>
          </a:p>
          <a:p>
            <a:pPr lvl="1">
              <a:lnSpc>
                <a:spcPct val="80000"/>
              </a:lnSpc>
            </a:pPr>
            <a:r>
              <a:rPr lang="en-US" sz="3400" dirty="0" smtClean="0">
                <a:ea typeface="ＭＳ Ｐゴシック" charset="-128"/>
                <a:cs typeface="ＭＳ Ｐゴシック" charset="-128"/>
              </a:rPr>
              <a:t>Taught 3410 and 4410 more than 10 times over 10 years!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335881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Looking at code that we </a:t>
            </a:r>
            <a:r>
              <a:rPr lang="en-US" dirty="0" err="1" smtClean="0"/>
              <a:t>didn</a:t>
            </a:r>
            <a:r>
              <a:rPr lang="mr-IN" dirty="0" smtClean="0"/>
              <a:t>’</a:t>
            </a:r>
            <a:r>
              <a:rPr lang="en-US" dirty="0" smtClean="0"/>
              <a:t>t give you?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STOP</a:t>
            </a:r>
          </a:p>
          <a:p>
            <a:pPr lvl="1"/>
            <a:r>
              <a:rPr lang="en-US" dirty="0" smtClean="0"/>
              <a:t>Protect yourself. Solutions </a:t>
            </a:r>
            <a:r>
              <a:rPr lang="en-US" dirty="0"/>
              <a:t>are hard to </a:t>
            </a:r>
            <a:r>
              <a:rPr lang="en-US" dirty="0" smtClean="0"/>
              <a:t>un-see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White board rule of collaboration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Work on white board, take no notes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rase, go home, watch an episode of Stranger Things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Code up by yourself</a:t>
            </a:r>
          </a:p>
        </p:txBody>
      </p:sp>
    </p:spTree>
    <p:extLst>
      <p:ext uri="{BB962C8B-B14F-4D97-AF65-F5344CB8AC3E}">
        <p14:creationId xmlns:p14="http://schemas.microsoft.com/office/powerpoint/2010/main" val="9627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so far?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Clicker </a:t>
            </a:r>
            <a:r>
              <a:rPr lang="en-US" dirty="0"/>
              <a:t>Question!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are you?</a:t>
            </a:r>
          </a:p>
          <a:p>
            <a:pPr marL="0" indent="0">
              <a:buNone/>
            </a:pP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Freshman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Sophomore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Junior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Senior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Other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80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“Sometimes </a:t>
            </a:r>
            <a:r>
              <a:rPr lang="en-US" sz="4400" dirty="0"/>
              <a:t>it is the people that no one imagines anything of </a:t>
            </a:r>
            <a:endParaRPr lang="en-US" sz="4400" dirty="0" smtClean="0"/>
          </a:p>
          <a:p>
            <a:pPr algn="ctr"/>
            <a:r>
              <a:rPr lang="en-US" sz="4400" dirty="0" smtClean="0"/>
              <a:t>who </a:t>
            </a:r>
            <a:r>
              <a:rPr lang="en-US" sz="4400" dirty="0"/>
              <a:t>do the things that no one can </a:t>
            </a:r>
            <a:r>
              <a:rPr lang="en-US" sz="4400" dirty="0" smtClean="0"/>
              <a:t>imagine”</a:t>
            </a:r>
          </a:p>
          <a:p>
            <a:pPr algn="ctr"/>
            <a:endParaRPr lang="en-US" sz="4400" dirty="0"/>
          </a:p>
          <a:p>
            <a:pPr algn="r"/>
            <a:r>
              <a:rPr lang="en-US" sz="2800" dirty="0" smtClean="0"/>
              <a:t>--quote from the movie The Imitation Game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8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pPr algn="ctr"/>
            <a:r>
              <a:rPr lang="en-US" sz="4400" dirty="0" smtClean="0"/>
              <a:t>“Can machines think?”</a:t>
            </a:r>
          </a:p>
          <a:p>
            <a:pPr algn="ctr"/>
            <a:endParaRPr lang="en-US" sz="4400" dirty="0"/>
          </a:p>
          <a:p>
            <a:pPr algn="r"/>
            <a:r>
              <a:rPr lang="en-US" dirty="0" smtClean="0"/>
              <a:t>-- Alan Turing, 1950</a:t>
            </a:r>
          </a:p>
          <a:p>
            <a:pPr algn="r"/>
            <a:r>
              <a:rPr lang="en-US" dirty="0" smtClean="0"/>
              <a:t>Computing Machinery and Intelligence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http://upload.wikimedia.org/wikipedia/commons/3/3e/EnigmaMachineLab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8860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33" y="842356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6896" y="3787486"/>
            <a:ext cx="3693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Bombe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used by the Allies to </a:t>
            </a:r>
          </a:p>
          <a:p>
            <a:r>
              <a:rPr lang="en-US" sz="2800" dirty="0" smtClean="0"/>
              <a:t>break the German </a:t>
            </a:r>
          </a:p>
          <a:p>
            <a:r>
              <a:rPr lang="en-US" sz="2800" dirty="0" smtClean="0"/>
              <a:t>Enigma machine during </a:t>
            </a:r>
          </a:p>
          <a:p>
            <a:r>
              <a:rPr lang="en-US" sz="2800" dirty="0" smtClean="0"/>
              <a:t>World War II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5536" y="4619625"/>
            <a:ext cx="38188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Enigma machine </a:t>
            </a:r>
          </a:p>
          <a:p>
            <a:r>
              <a:rPr lang="en-US" sz="2400" dirty="0" smtClean="0"/>
              <a:t>Used by the Germans during </a:t>
            </a:r>
          </a:p>
          <a:p>
            <a:r>
              <a:rPr lang="en-US" sz="2400" dirty="0" smtClean="0"/>
              <a:t>World War II to encrypt and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xchange secret messages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09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upload.wikimedia.org/wikipedia/en/c/c8/Alan_Turing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765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upload.wikimedia.org/wikipedia/commons/3/3d/Maqui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09996"/>
            <a:ext cx="69437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6099" y="5154037"/>
            <a:ext cx="206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Alan Turing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867621"/>
            <a:ext cx="2768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Turing Machine</a:t>
            </a:r>
          </a:p>
          <a:p>
            <a:pPr algn="ctr"/>
            <a:r>
              <a:rPr lang="en-US" sz="3200" dirty="0" smtClean="0"/>
              <a:t>1936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85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61912"/>
            <a:ext cx="7773987" cy="5476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Course Objective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47763"/>
            <a:ext cx="8166100" cy="431958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Bridge the gap between hardware and software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a processor works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a computer is organized</a:t>
            </a:r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Establish a foundation for building higher-level applications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to understand program performance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to understand where the world is going</a:t>
            </a:r>
          </a:p>
        </p:txBody>
      </p:sp>
    </p:spTree>
    <p:extLst>
      <p:ext uri="{BB962C8B-B14F-4D97-AF65-F5344CB8AC3E}">
        <p14:creationId xmlns:p14="http://schemas.microsoft.com/office/powerpoint/2010/main" val="3291410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orn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nell" id="{084102F9-DEB0-3E4A-B9CE-D8D012F05D4D}" vid="{D53BBC66-6C6F-9A4A-89E4-79806009B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Cornell</Template>
  <TotalTime>7764</TotalTime>
  <Words>1367</Words>
  <Application>Microsoft Office PowerPoint</Application>
  <PresentationFormat>On-screen Show (4:3)</PresentationFormat>
  <Paragraphs>283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Mangal</vt:lpstr>
      <vt:lpstr>Tahoma</vt:lpstr>
      <vt:lpstr>Wingdings</vt:lpstr>
      <vt:lpstr>Cornell</vt:lpstr>
      <vt:lpstr>CS 3410: Computer System Organization and Programming</vt:lpstr>
      <vt:lpstr>First Clicker Question!</vt:lpstr>
      <vt:lpstr>Who am I?</vt:lpstr>
      <vt:lpstr>Second Clicker Question!</vt:lpstr>
      <vt:lpstr>PowerPoint Presentation</vt:lpstr>
      <vt:lpstr>PowerPoint Presentation</vt:lpstr>
      <vt:lpstr>PowerPoint Presentation</vt:lpstr>
      <vt:lpstr>PowerPoint Presentation</vt:lpstr>
      <vt:lpstr>Course Objective</vt:lpstr>
      <vt:lpstr>How class is organized</vt:lpstr>
      <vt:lpstr>Pre-requisites and scheduling (1)</vt:lpstr>
      <vt:lpstr>Pre-requisites and scheduling (2)</vt:lpstr>
      <vt:lpstr>Required Textbook</vt:lpstr>
      <vt:lpstr>C Resources (optional)</vt:lpstr>
      <vt:lpstr>Lectures</vt:lpstr>
      <vt:lpstr>Active Learning</vt:lpstr>
      <vt:lpstr>How class is organized</vt:lpstr>
      <vt:lpstr>Lab Sections</vt:lpstr>
      <vt:lpstr>Office Hours</vt:lpstr>
      <vt:lpstr>Communication</vt:lpstr>
      <vt:lpstr>Personal Emergencies</vt:lpstr>
      <vt:lpstr>Online Tools: Website</vt:lpstr>
      <vt:lpstr>Course Management</vt:lpstr>
      <vt:lpstr>Labs &amp; Projects</vt:lpstr>
      <vt:lpstr>Exams</vt:lpstr>
      <vt:lpstr>Grading</vt:lpstr>
      <vt:lpstr>Grading</vt:lpstr>
      <vt:lpstr>Who am I, Revisited</vt:lpstr>
      <vt:lpstr>Academic Integrity</vt:lpstr>
      <vt:lpstr>Academic Integrity Rules of Thumb</vt:lpstr>
      <vt:lpstr>Questions so far?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466</cp:revision>
  <cp:lastPrinted>2017-08-22T03:23:09Z</cp:lastPrinted>
  <dcterms:created xsi:type="dcterms:W3CDTF">2012-11-28T14:27:55Z</dcterms:created>
  <dcterms:modified xsi:type="dcterms:W3CDTF">2018-01-25T15:07:28Z</dcterms:modified>
</cp:coreProperties>
</file>