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5" d="100"/>
          <a:sy n="115" d="100"/>
        </p:scale>
        <p:origin x="-112" y="-63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6160531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/>
        </p:nvSpPr>
        <p:spPr>
          <a:xfrm rot="10800000" flipH="1">
            <a:off x="0" y="3093234"/>
            <a:ext cx="8458200" cy="7124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685800" y="1300757"/>
            <a:ext cx="7772400" cy="16841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indent="457200"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1pPr>
            <a:lvl2pPr indent="457200"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2pPr>
            <a:lvl3pPr indent="457200"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3pPr>
            <a:lvl4pPr indent="457200"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4pPr>
            <a:lvl5pPr indent="457200"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5pPr>
            <a:lvl6pPr indent="457200"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6pPr>
            <a:lvl7pPr indent="457200"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7pPr>
            <a:lvl8pPr indent="457200"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8pPr>
            <a:lvl9pPr indent="457200"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685800" y="3093357"/>
            <a:ext cx="7772400" cy="7124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marL="0">
              <a:spcBef>
                <a:spcPts val="0"/>
              </a:spcBef>
              <a:buClr>
                <a:schemeClr val="lt2"/>
              </a:buClr>
              <a:buNone/>
              <a:defRPr b="1">
                <a:solidFill>
                  <a:schemeClr val="lt2"/>
                </a:solidFill>
              </a:defRPr>
            </a:lvl1pPr>
            <a:lvl2pPr marL="0" indent="19050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2pPr>
            <a:lvl3pPr marL="0" indent="19050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3pPr>
            <a:lvl4pPr marL="0" indent="19050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4pPr>
            <a:lvl5pPr marL="0" indent="19050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5pPr>
            <a:lvl6pPr marL="0" indent="19050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6pPr>
            <a:lvl7pPr marL="0" indent="19050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7pPr>
            <a:lvl8pPr marL="0" indent="19050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8pPr>
            <a:lvl9pPr marL="0" indent="190500"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4030200" cy="346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2"/>
          </p:nvPr>
        </p:nvSpPr>
        <p:spPr>
          <a:xfrm>
            <a:off x="4656667" y="1461908"/>
            <a:ext cx="4030200" cy="346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0" y="4406309"/>
            <a:ext cx="8686800" cy="5195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indent="152400">
              <a:spcBef>
                <a:spcPts val="0"/>
              </a:spcBef>
              <a:buClr>
                <a:schemeClr val="lt1"/>
              </a:buClr>
              <a:buSzPct val="100000"/>
              <a:buNone/>
              <a:defRPr sz="2400" b="1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marL="0" indent="304800"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1pPr>
            <a:lvl2pPr marL="0" indent="304800"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2pPr>
            <a:lvl3pPr marL="0" indent="304800"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3pPr>
            <a:lvl4pPr marL="0" indent="304800"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4pPr>
            <a:lvl5pPr marL="0" indent="304800"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5pPr>
            <a:lvl6pPr marL="0" indent="304800"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6pPr>
            <a:lvl7pPr marL="0" indent="304800"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7pPr>
            <a:lvl8pPr marL="0" indent="304800"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8pPr>
            <a:lvl9pPr marL="0" indent="304800"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342900" indent="-152400">
              <a:spcBef>
                <a:spcPts val="600"/>
              </a:spcBef>
              <a:buClr>
                <a:schemeClr val="dk2"/>
              </a:buClr>
              <a:buSzPct val="100000"/>
              <a:defRPr sz="3000">
                <a:solidFill>
                  <a:schemeClr val="dk2"/>
                </a:solidFill>
              </a:defRPr>
            </a:lvl1pPr>
            <a:lvl2pPr marL="742950" indent="-133350">
              <a:spcBef>
                <a:spcPts val="480"/>
              </a:spcBef>
              <a:buClr>
                <a:schemeClr val="dk2"/>
              </a:buClr>
              <a:buSzPct val="100000"/>
              <a:defRPr sz="2400">
                <a:solidFill>
                  <a:schemeClr val="dk2"/>
                </a:solidFill>
              </a:defRPr>
            </a:lvl2pPr>
            <a:lvl3pPr marL="1143000" indent="-76200">
              <a:spcBef>
                <a:spcPts val="480"/>
              </a:spcBef>
              <a:buClr>
                <a:schemeClr val="dk2"/>
              </a:buClr>
              <a:buSzPct val="100000"/>
              <a:defRPr sz="2400">
                <a:solidFill>
                  <a:schemeClr val="dk2"/>
                </a:solidFill>
              </a:defRPr>
            </a:lvl3pPr>
            <a:lvl4pPr marL="1600200" indent="-114300"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4pPr>
            <a:lvl5pPr marL="2057400" indent="-114300"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5pPr>
            <a:lvl6pPr marL="2514600" indent="-114300"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6pPr>
            <a:lvl7pPr marL="2971800" indent="-114300"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7pPr>
            <a:lvl8pPr marL="3429000" indent="-114300"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8pPr>
            <a:lvl9pPr marL="3886200" indent="-114300"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ctrTitle"/>
          </p:nvPr>
        </p:nvSpPr>
        <p:spPr>
          <a:xfrm>
            <a:off x="685800" y="1300757"/>
            <a:ext cx="7772400" cy="16841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Project 2</a:t>
            </a:r>
          </a:p>
        </p:txBody>
      </p:sp>
      <p:sp>
        <p:nvSpPr>
          <p:cNvPr id="29" name="Shape 29"/>
          <p:cNvSpPr txBox="1">
            <a:spLocks noGrp="1"/>
          </p:cNvSpPr>
          <p:nvPr>
            <p:ph type="subTitle" idx="1"/>
          </p:nvPr>
        </p:nvSpPr>
        <p:spPr>
          <a:xfrm>
            <a:off x="685800" y="3093357"/>
            <a:ext cx="7772400" cy="7124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"/>
              <a:t>CS 3410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Relative vs. Absolute PC</a:t>
            </a: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Branches use relative addressing.</a:t>
            </a:r>
          </a:p>
          <a:p>
            <a:pPr lvl="0" rtl="0">
              <a:buNone/>
            </a:pPr>
            <a:r>
              <a:rPr lang="en"/>
              <a:t>	Ex: Array indices, A[0], A[1]......A[N].</a:t>
            </a:r>
          </a:p>
          <a:p>
            <a:endParaRPr lang="en"/>
          </a:p>
          <a:p>
            <a:pPr lvl="0" rtl="0">
              <a:buNone/>
            </a:pPr>
            <a:r>
              <a:rPr lang="en"/>
              <a:t>Jumps use absolute addresses.</a:t>
            </a:r>
          </a:p>
          <a:p>
            <a:pPr>
              <a:buNone/>
            </a:pPr>
            <a:r>
              <a:rPr lang="en"/>
              <a:t>	Ex: Goto statements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Hailstone Programs</a:t>
            </a:r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50000"/>
              </a:lnSpc>
              <a:buNone/>
            </a:pPr>
            <a:r>
              <a:rPr lang="en"/>
              <a:t>Three hailstone MIPS programs required.</a:t>
            </a:r>
          </a:p>
          <a:p>
            <a:pPr lvl="0" rtl="0">
              <a:lnSpc>
                <a:spcPct val="150000"/>
              </a:lnSpc>
              <a:buNone/>
            </a:pPr>
            <a:r>
              <a:rPr lang="en"/>
              <a:t>An exercise of converting from C to MIPS.</a:t>
            </a:r>
          </a:p>
          <a:p>
            <a:pPr lvl="0" rtl="0">
              <a:lnSpc>
                <a:spcPct val="150000"/>
              </a:lnSpc>
              <a:buNone/>
            </a:pPr>
            <a:r>
              <a:rPr lang="en"/>
              <a:t>In these you must follow calling conventions.</a:t>
            </a:r>
          </a:p>
          <a:p>
            <a:pPr>
              <a:lnSpc>
                <a:spcPct val="150000"/>
              </a:lnSpc>
              <a:buNone/>
            </a:pPr>
            <a:r>
              <a:rPr lang="en" b="1"/>
              <a:t>Do not include a main method!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New Instructions (Table B)</a:t>
            </a:r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460500"/>
            <a:ext cx="84981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sz="2900"/>
              <a:t>Jumps - J, JR, JAL, JALR</a:t>
            </a:r>
          </a:p>
          <a:p>
            <a:pPr lvl="0" rtl="0">
              <a:buNone/>
            </a:pPr>
            <a:r>
              <a:rPr lang="en" sz="2900"/>
              <a:t>Branches - BEQ, BNE, BLEZ, BGTZ, BLTZ, BGEZ</a:t>
            </a:r>
          </a:p>
          <a:p>
            <a:pPr lvl="0" rtl="0">
              <a:buNone/>
            </a:pPr>
            <a:r>
              <a:rPr lang="en"/>
              <a:t>Memory - LW, LB, LBU, SW, SB</a:t>
            </a:r>
          </a:p>
          <a:p>
            <a:endParaRPr lang="en"/>
          </a:p>
          <a:p>
            <a:pPr>
              <a:buNone/>
            </a:pPr>
            <a:r>
              <a:rPr lang="en"/>
              <a:t>However, Project 2 </a:t>
            </a:r>
            <a:r>
              <a:rPr lang="en" b="1"/>
              <a:t>is</a:t>
            </a:r>
            <a:r>
              <a:rPr lang="en"/>
              <a:t> cumulative.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Logisim RAM</a:t>
            </a:r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  <p:pic>
        <p:nvPicPr>
          <p:cNvPr id="42" name="Shape 42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2168000" y="1811600"/>
            <a:ext cx="4267200" cy="25908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Load-Use Hazard</a:t>
            </a:r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  <p:pic>
        <p:nvPicPr>
          <p:cNvPr id="49" name="Shape 4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1388200" y="1460499"/>
            <a:ext cx="6270499" cy="3602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Load-Use Hazard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Clr>
                <a:schemeClr val="dk1"/>
              </a:buClr>
              <a:buSzPct val="36666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Load-use Stall = ID/Ex.MemRead &amp;&amp; </a:t>
            </a:r>
          </a:p>
          <a:p>
            <a:pPr lvl="0" rtl="0">
              <a:buNone/>
            </a:pPr>
            <a:r>
              <a:rPr lang="en">
                <a:solidFill>
                  <a:schemeClr val="dk1"/>
                </a:solidFill>
              </a:rPr>
              <a:t> (IF/ID.Ra == ID/Ex.Rd || IF/ID.Rb == ID/Ex.Rd)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Delay Slot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Branch and Jump instructions have 1 delay slot.</a:t>
            </a:r>
          </a:p>
          <a:p>
            <a:endParaRPr lang="en"/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Control Hazards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  <p:pic>
        <p:nvPicPr>
          <p:cNvPr id="68" name="Shape 68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x="1328725" y="1597700"/>
            <a:ext cx="6486525" cy="3190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Control Hazards</a:t>
            </a:r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Simple Solution:</a:t>
            </a:r>
          </a:p>
          <a:p>
            <a:pPr lvl="0" rtl="0">
              <a:buNone/>
            </a:pPr>
            <a:r>
              <a:rPr lang="en"/>
              <a:t>	Stall</a:t>
            </a:r>
          </a:p>
          <a:p>
            <a:pPr lvl="0" rtl="0">
              <a:buNone/>
            </a:pPr>
            <a:r>
              <a:rPr lang="en"/>
              <a:t>More Complex Solution (Not required):</a:t>
            </a:r>
          </a:p>
          <a:p>
            <a:pPr>
              <a:buNone/>
            </a:pPr>
            <a:r>
              <a:rPr lang="en"/>
              <a:t>	Branch Prediction + Zap/Flush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Data Hazards</a:t>
            </a:r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457200" y="1460500"/>
            <a:ext cx="82953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n"/>
              <a:t>Data hazards can occur on branches and jumps!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theme/theme1.xml><?xml version="1.0" encoding="utf-8"?>
<a:theme xmlns:a="http://schemas.openxmlformats.org/drawingml/2006/main" name="modern">
  <a:themeElements>
    <a:clrScheme name="Custom 348">
      <a:dk1>
        <a:srgbClr val="000000"/>
      </a:dk1>
      <a:lt1>
        <a:srgbClr val="FFFFFF"/>
      </a:lt1>
      <a:dk2>
        <a:srgbClr val="191919"/>
      </a:dk2>
      <a:lt2>
        <a:srgbClr val="CCCCCC"/>
      </a:lt2>
      <a:accent1>
        <a:srgbClr val="7E5554"/>
      </a:accent1>
      <a:accent2>
        <a:srgbClr val="910A10"/>
      </a:accent2>
      <a:accent3>
        <a:srgbClr val="84294D"/>
      </a:accent3>
      <a:accent4>
        <a:srgbClr val="DA823B"/>
      </a:accent4>
      <a:accent5>
        <a:srgbClr val="625D3C"/>
      </a:accent5>
      <a:accent6>
        <a:srgbClr val="00384A"/>
      </a:accent6>
      <a:hlink>
        <a:srgbClr val="227A78"/>
      </a:hlink>
      <a:folHlink>
        <a:srgbClr val="39474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</Words>
  <Application>Microsoft Macintosh PowerPoint</Application>
  <PresentationFormat>On-screen Show (16:9)</PresentationFormat>
  <Paragraphs>34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modern</vt:lpstr>
      <vt:lpstr>Project 2</vt:lpstr>
      <vt:lpstr>New Instructions (Table B)</vt:lpstr>
      <vt:lpstr>Logisim RAM</vt:lpstr>
      <vt:lpstr>Load-Use Hazard</vt:lpstr>
      <vt:lpstr>Load-Use Hazard</vt:lpstr>
      <vt:lpstr>Delay Slot</vt:lpstr>
      <vt:lpstr>Control Hazards</vt:lpstr>
      <vt:lpstr>Control Hazards</vt:lpstr>
      <vt:lpstr>Data Hazards</vt:lpstr>
      <vt:lpstr>Relative vs. Absolute PC</vt:lpstr>
      <vt:lpstr>Hailstone Programs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2</dc:title>
  <cp:lastModifiedBy>Rishab Gupta</cp:lastModifiedBy>
  <cp:revision>1</cp:revision>
  <dcterms:modified xsi:type="dcterms:W3CDTF">2015-03-10T18:52:08Z</dcterms:modified>
</cp:coreProperties>
</file>