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21"/>
  </p:notesMasterIdLst>
  <p:sldIdLst>
    <p:sldId id="256" r:id="rId2"/>
    <p:sldId id="284" r:id="rId3"/>
    <p:sldId id="271" r:id="rId4"/>
    <p:sldId id="272" r:id="rId5"/>
    <p:sldId id="286" r:id="rId6"/>
    <p:sldId id="287" r:id="rId7"/>
    <p:sldId id="273" r:id="rId8"/>
    <p:sldId id="288" r:id="rId9"/>
    <p:sldId id="276" r:id="rId10"/>
    <p:sldId id="289" r:id="rId11"/>
    <p:sldId id="290" r:id="rId12"/>
    <p:sldId id="277" r:id="rId13"/>
    <p:sldId id="278" r:id="rId14"/>
    <p:sldId id="279" r:id="rId15"/>
    <p:sldId id="280" r:id="rId16"/>
    <p:sldId id="281" r:id="rId17"/>
    <p:sldId id="282" r:id="rId18"/>
    <p:sldId id="291" r:id="rId19"/>
    <p:sldId id="283" r:id="rId20"/>
  </p:sldIdLst>
  <p:sldSz cx="9144000" cy="5143500" type="screen16x9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3" d="100"/>
          <a:sy n="123" d="100"/>
        </p:scale>
        <p:origin x="-168" y="-10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70433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9" name="Shape 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1" name="Shape 16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7" name="Shape 1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73" name="Shape 17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79" name="Shape 1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5" name="Shape 1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Shape 19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91" name="Shape 1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0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03" name="Shape 20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1" name="Shape 13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7" name="Shape 1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7" name="Shape 1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7" name="Shape 1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1" name="Shape 16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/>
        </p:nvSpPr>
        <p:spPr>
          <a:xfrm rot="10800000" flipH="1">
            <a:off x="0" y="3093234"/>
            <a:ext cx="8458200" cy="712499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685800" y="1300757"/>
            <a:ext cx="7772400" cy="16841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1pPr>
            <a:lvl2pPr>
              <a:spcBef>
                <a:spcPts val="0"/>
              </a:spcBef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2pPr>
            <a:lvl3pPr>
              <a:spcBef>
                <a:spcPts val="0"/>
              </a:spcBef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3pPr>
            <a:lvl4pPr>
              <a:spcBef>
                <a:spcPts val="0"/>
              </a:spcBef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4pPr>
            <a:lvl5pPr>
              <a:spcBef>
                <a:spcPts val="0"/>
              </a:spcBef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5pPr>
            <a:lvl6pPr>
              <a:spcBef>
                <a:spcPts val="0"/>
              </a:spcBef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6pPr>
            <a:lvl7pPr>
              <a:spcBef>
                <a:spcPts val="0"/>
              </a:spcBef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7pPr>
            <a:lvl8pPr>
              <a:spcBef>
                <a:spcPts val="0"/>
              </a:spcBef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8pPr>
            <a:lvl9pPr>
              <a:spcBef>
                <a:spcPts val="0"/>
              </a:spcBef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685800" y="3093357"/>
            <a:ext cx="7772400" cy="7124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buClr>
                <a:schemeClr val="lt2"/>
              </a:buClr>
              <a:buNone/>
              <a:defRPr b="1">
                <a:solidFill>
                  <a:schemeClr val="lt2"/>
                </a:solidFill>
              </a:defRPr>
            </a:lvl1pPr>
            <a:lvl2pPr>
              <a:spcBef>
                <a:spcPts val="0"/>
              </a:spcBef>
              <a:buClr>
                <a:schemeClr val="lt2"/>
              </a:buClr>
              <a:buSzPct val="100000"/>
              <a:buNone/>
              <a:defRPr sz="3000" b="1">
                <a:solidFill>
                  <a:schemeClr val="lt2"/>
                </a:solidFill>
              </a:defRPr>
            </a:lvl2pPr>
            <a:lvl3pPr>
              <a:spcBef>
                <a:spcPts val="0"/>
              </a:spcBef>
              <a:buClr>
                <a:schemeClr val="lt2"/>
              </a:buClr>
              <a:buSzPct val="100000"/>
              <a:buNone/>
              <a:defRPr sz="3000" b="1">
                <a:solidFill>
                  <a:schemeClr val="lt2"/>
                </a:solidFill>
              </a:defRPr>
            </a:lvl3pPr>
            <a:lvl4pPr>
              <a:spcBef>
                <a:spcPts val="0"/>
              </a:spcBef>
              <a:buClr>
                <a:schemeClr val="lt2"/>
              </a:buClr>
              <a:buSzPct val="100000"/>
              <a:buNone/>
              <a:defRPr sz="3000" b="1">
                <a:solidFill>
                  <a:schemeClr val="lt2"/>
                </a:solidFill>
              </a:defRPr>
            </a:lvl4pPr>
            <a:lvl5pPr>
              <a:spcBef>
                <a:spcPts val="0"/>
              </a:spcBef>
              <a:buClr>
                <a:schemeClr val="lt2"/>
              </a:buClr>
              <a:buSzPct val="100000"/>
              <a:buNone/>
              <a:defRPr sz="3000" b="1">
                <a:solidFill>
                  <a:schemeClr val="lt2"/>
                </a:solidFill>
              </a:defRPr>
            </a:lvl5pPr>
            <a:lvl6pPr>
              <a:spcBef>
                <a:spcPts val="0"/>
              </a:spcBef>
              <a:buClr>
                <a:schemeClr val="lt2"/>
              </a:buClr>
              <a:buSzPct val="100000"/>
              <a:buNone/>
              <a:defRPr sz="3000" b="1">
                <a:solidFill>
                  <a:schemeClr val="lt2"/>
                </a:solidFill>
              </a:defRPr>
            </a:lvl6pPr>
            <a:lvl7pPr>
              <a:spcBef>
                <a:spcPts val="0"/>
              </a:spcBef>
              <a:buClr>
                <a:schemeClr val="lt2"/>
              </a:buClr>
              <a:buSzPct val="100000"/>
              <a:buNone/>
              <a:defRPr sz="3000" b="1">
                <a:solidFill>
                  <a:schemeClr val="lt2"/>
                </a:solidFill>
              </a:defRPr>
            </a:lvl7pPr>
            <a:lvl8pPr>
              <a:spcBef>
                <a:spcPts val="0"/>
              </a:spcBef>
              <a:buClr>
                <a:schemeClr val="lt2"/>
              </a:buClr>
              <a:buSzPct val="100000"/>
              <a:buNone/>
              <a:defRPr sz="3000" b="1">
                <a:solidFill>
                  <a:schemeClr val="lt2"/>
                </a:solidFill>
              </a:defRPr>
            </a:lvl8pPr>
            <a:lvl9pPr>
              <a:spcBef>
                <a:spcPts val="0"/>
              </a:spcBef>
              <a:buClr>
                <a:schemeClr val="lt2"/>
              </a:buClr>
              <a:buSzPct val="100000"/>
              <a:buNone/>
              <a:defRPr sz="3000" b="1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/>
          <p:nvPr/>
        </p:nvSpPr>
        <p:spPr>
          <a:xfrm>
            <a:off x="0" y="205977"/>
            <a:ext cx="8686800" cy="1165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body" idx="1"/>
          </p:nvPr>
        </p:nvSpPr>
        <p:spPr>
          <a:xfrm>
            <a:off x="457200" y="1460499"/>
            <a:ext cx="8229600" cy="34652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/>
          <p:nvPr/>
        </p:nvSpPr>
        <p:spPr>
          <a:xfrm>
            <a:off x="0" y="205977"/>
            <a:ext cx="8686800" cy="1165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457200" y="1460499"/>
            <a:ext cx="4030200" cy="34652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2"/>
          </p:nvPr>
        </p:nvSpPr>
        <p:spPr>
          <a:xfrm>
            <a:off x="4656667" y="1461908"/>
            <a:ext cx="4030200" cy="34652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/>
          <p:nvPr/>
        </p:nvSpPr>
        <p:spPr>
          <a:xfrm>
            <a:off x="0" y="205977"/>
            <a:ext cx="8686800" cy="1165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/>
        </p:nvSpPr>
        <p:spPr>
          <a:xfrm>
            <a:off x="0" y="4406309"/>
            <a:ext cx="8686800" cy="519599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4406309"/>
            <a:ext cx="8229600" cy="5195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buClr>
                <a:schemeClr val="lt1"/>
              </a:buClr>
              <a:buSzPct val="100000"/>
              <a:buNone/>
              <a:defRPr sz="2400" b="1">
                <a:solidFill>
                  <a:schemeClr val="lt1"/>
                </a:solidFill>
              </a:defRPr>
            </a:lvl1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>
                <a:solidFill>
                  <a:schemeClr val="dk1"/>
                </a:solidFill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Clr>
                <a:schemeClr val="lt1"/>
              </a:buClr>
              <a:buSzPct val="100000"/>
              <a:buNone/>
              <a:defRPr sz="4800" b="1">
                <a:solidFill>
                  <a:schemeClr val="lt1"/>
                </a:solidFill>
              </a:defRPr>
            </a:lvl1pPr>
            <a:lvl2pPr>
              <a:spcBef>
                <a:spcPts val="0"/>
              </a:spcBef>
              <a:buClr>
                <a:schemeClr val="lt1"/>
              </a:buClr>
              <a:buSzPct val="100000"/>
              <a:buNone/>
              <a:defRPr sz="4800" b="1">
                <a:solidFill>
                  <a:schemeClr val="lt1"/>
                </a:solidFill>
              </a:defRPr>
            </a:lvl2pPr>
            <a:lvl3pPr>
              <a:spcBef>
                <a:spcPts val="0"/>
              </a:spcBef>
              <a:buClr>
                <a:schemeClr val="lt1"/>
              </a:buClr>
              <a:buSzPct val="100000"/>
              <a:buNone/>
              <a:defRPr sz="4800" b="1">
                <a:solidFill>
                  <a:schemeClr val="lt1"/>
                </a:solidFill>
              </a:defRPr>
            </a:lvl3pPr>
            <a:lvl4pPr>
              <a:spcBef>
                <a:spcPts val="0"/>
              </a:spcBef>
              <a:buClr>
                <a:schemeClr val="lt1"/>
              </a:buClr>
              <a:buSzPct val="100000"/>
              <a:buNone/>
              <a:defRPr sz="4800" b="1">
                <a:solidFill>
                  <a:schemeClr val="lt1"/>
                </a:solidFill>
              </a:defRPr>
            </a:lvl4pPr>
            <a:lvl5pPr>
              <a:spcBef>
                <a:spcPts val="0"/>
              </a:spcBef>
              <a:buClr>
                <a:schemeClr val="lt1"/>
              </a:buClr>
              <a:buSzPct val="100000"/>
              <a:buNone/>
              <a:defRPr sz="4800" b="1">
                <a:solidFill>
                  <a:schemeClr val="lt1"/>
                </a:solidFill>
              </a:defRPr>
            </a:lvl5pPr>
            <a:lvl6pPr>
              <a:spcBef>
                <a:spcPts val="0"/>
              </a:spcBef>
              <a:buClr>
                <a:schemeClr val="lt1"/>
              </a:buClr>
              <a:buSzPct val="100000"/>
              <a:buNone/>
              <a:defRPr sz="4800" b="1">
                <a:solidFill>
                  <a:schemeClr val="lt1"/>
                </a:solidFill>
              </a:defRPr>
            </a:lvl6pPr>
            <a:lvl7pPr>
              <a:spcBef>
                <a:spcPts val="0"/>
              </a:spcBef>
              <a:buClr>
                <a:schemeClr val="lt1"/>
              </a:buClr>
              <a:buSzPct val="100000"/>
              <a:buNone/>
              <a:defRPr sz="4800" b="1">
                <a:solidFill>
                  <a:schemeClr val="lt1"/>
                </a:solidFill>
              </a:defRPr>
            </a:lvl7pPr>
            <a:lvl8pPr>
              <a:spcBef>
                <a:spcPts val="0"/>
              </a:spcBef>
              <a:buClr>
                <a:schemeClr val="lt1"/>
              </a:buClr>
              <a:buSzPct val="100000"/>
              <a:buNone/>
              <a:defRPr sz="4800" b="1">
                <a:solidFill>
                  <a:schemeClr val="lt1"/>
                </a:solidFill>
              </a:defRPr>
            </a:lvl8pPr>
            <a:lvl9pPr>
              <a:spcBef>
                <a:spcPts val="0"/>
              </a:spcBef>
              <a:buClr>
                <a:schemeClr val="lt1"/>
              </a:buClr>
              <a:buSzPct val="100000"/>
              <a:buNone/>
              <a:defRPr sz="4800" b="1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460499"/>
            <a:ext cx="8229600" cy="3465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600"/>
              </a:spcBef>
              <a:buClr>
                <a:schemeClr val="dk2"/>
              </a:buClr>
              <a:buSzPct val="100000"/>
              <a:defRPr sz="3000">
                <a:solidFill>
                  <a:schemeClr val="dk2"/>
                </a:solidFill>
              </a:defRPr>
            </a:lvl1pPr>
            <a:lvl2pPr>
              <a:spcBef>
                <a:spcPts val="480"/>
              </a:spcBef>
              <a:buClr>
                <a:schemeClr val="dk2"/>
              </a:buClr>
              <a:buSzPct val="100000"/>
              <a:defRPr sz="2400">
                <a:solidFill>
                  <a:schemeClr val="dk2"/>
                </a:solidFill>
              </a:defRPr>
            </a:lvl2pPr>
            <a:lvl3pPr>
              <a:spcBef>
                <a:spcPts val="480"/>
              </a:spcBef>
              <a:buClr>
                <a:schemeClr val="dk2"/>
              </a:buClr>
              <a:buSzPct val="100000"/>
              <a:defRPr sz="2400">
                <a:solidFill>
                  <a:schemeClr val="dk2"/>
                </a:solidFill>
              </a:defRPr>
            </a:lvl3pPr>
            <a:lvl4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4pPr>
            <a:lvl5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5pPr>
            <a:lvl6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6pPr>
            <a:lvl7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7pPr>
            <a:lvl8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8pPr>
            <a:lvl9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>
            <a:lvl1pPr algn="r">
              <a:spcBef>
                <a:spcPts val="0"/>
              </a:spcBef>
              <a:buNone/>
              <a:defRPr sz="1300">
                <a:solidFill>
                  <a:schemeClr val="dk2"/>
                </a:solidFill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ctrTitle"/>
          </p:nvPr>
        </p:nvSpPr>
        <p:spPr>
          <a:xfrm>
            <a:off x="685800" y="1300757"/>
            <a:ext cx="7772400" cy="16841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dirty="0" smtClean="0"/>
              <a:t>Unix </a:t>
            </a:r>
            <a:r>
              <a:rPr lang="en" dirty="0"/>
              <a:t>Lab</a:t>
            </a:r>
          </a:p>
        </p:txBody>
      </p:sp>
      <p:sp>
        <p:nvSpPr>
          <p:cNvPr id="36" name="Shape 36"/>
          <p:cNvSpPr txBox="1">
            <a:spLocks noGrp="1"/>
          </p:cNvSpPr>
          <p:nvPr>
            <p:ph type="subTitle" idx="1"/>
          </p:nvPr>
        </p:nvSpPr>
        <p:spPr>
          <a:xfrm>
            <a:off x="685800" y="3093357"/>
            <a:ext cx="7772400" cy="7124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dirty="0" smtClean="0"/>
              <a:t>Fall </a:t>
            </a:r>
            <a:r>
              <a:rPr lang="en" dirty="0" smtClean="0"/>
              <a:t>201</a:t>
            </a:r>
            <a:r>
              <a:rPr lang="en-US" dirty="0" smtClean="0"/>
              <a:t>6</a:t>
            </a:r>
            <a:endParaRPr lang="en" dirty="0"/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457200" y="1460499"/>
            <a:ext cx="4116736" cy="34652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38100" lvl="0" rtl="0">
              <a:spcBef>
                <a:spcPts val="0"/>
              </a:spcBef>
              <a:buClr>
                <a:schemeClr val="dk2"/>
              </a:buClr>
              <a:buSzPct val="100000"/>
            </a:pPr>
            <a:r>
              <a:rPr lang="en-US" sz="2000" dirty="0" smtClean="0">
                <a:latin typeface="Courier New"/>
                <a:cs typeface="Courier New"/>
              </a:rPr>
              <a:t>$ </a:t>
            </a:r>
            <a:r>
              <a:rPr lang="en-US" sz="2000" dirty="0" err="1" smtClean="0">
                <a:latin typeface="Courier New"/>
                <a:cs typeface="Courier New"/>
              </a:rPr>
              <a:t>pwd</a:t>
            </a:r>
            <a:endParaRPr lang="en-US" sz="2000" dirty="0" smtClean="0">
              <a:latin typeface="Courier New"/>
              <a:cs typeface="Courier New"/>
            </a:endParaRPr>
          </a:p>
          <a:p>
            <a:pPr marL="38100" lvl="0" rtl="0">
              <a:spcBef>
                <a:spcPts val="0"/>
              </a:spcBef>
              <a:buClr>
                <a:schemeClr val="dk2"/>
              </a:buClr>
              <a:buSzPct val="100000"/>
            </a:pPr>
            <a:r>
              <a:rPr lang="en-US" sz="2000" dirty="0" smtClean="0">
                <a:latin typeface="Courier New"/>
                <a:cs typeface="Courier New"/>
              </a:rPr>
              <a:t>/home/username</a:t>
            </a:r>
          </a:p>
          <a:p>
            <a:pPr marL="38100" lvl="0" rtl="0">
              <a:spcBef>
                <a:spcPts val="0"/>
              </a:spcBef>
              <a:buClr>
                <a:schemeClr val="dk2"/>
              </a:buClr>
              <a:buSzPct val="100000"/>
            </a:pPr>
            <a:r>
              <a:rPr lang="en-US" sz="2000" dirty="0" smtClean="0">
                <a:latin typeface="Courier New"/>
                <a:cs typeface="Courier New"/>
              </a:rPr>
              <a:t>$ </a:t>
            </a:r>
            <a:r>
              <a:rPr lang="en-US" sz="2000" dirty="0" err="1" smtClean="0">
                <a:latin typeface="Courier New"/>
                <a:cs typeface="Courier New"/>
              </a:rPr>
              <a:t>ls</a:t>
            </a:r>
            <a:endParaRPr lang="en-US" sz="2000" dirty="0" smtClean="0">
              <a:latin typeface="Courier New"/>
              <a:cs typeface="Courier New"/>
            </a:endParaRPr>
          </a:p>
          <a:p>
            <a:pPr marL="38100" lvl="0" rtl="0">
              <a:spcBef>
                <a:spcPts val="0"/>
              </a:spcBef>
              <a:buClr>
                <a:schemeClr val="dk2"/>
              </a:buClr>
              <a:buSzPct val="100000"/>
            </a:pPr>
            <a:r>
              <a:rPr lang="en-US" sz="2000" dirty="0" smtClean="0">
                <a:latin typeface="Courier New"/>
                <a:cs typeface="Courier New"/>
              </a:rPr>
              <a:t>dir1	</a:t>
            </a:r>
            <a:r>
              <a:rPr lang="en-US" sz="2000" dirty="0" err="1" smtClean="0">
                <a:latin typeface="Courier New"/>
                <a:cs typeface="Courier New"/>
              </a:rPr>
              <a:t>mydir</a:t>
            </a:r>
            <a:r>
              <a:rPr lang="en-US" sz="2000" dirty="0" smtClean="0">
                <a:latin typeface="Courier New"/>
                <a:cs typeface="Courier New"/>
              </a:rPr>
              <a:t>	file2</a:t>
            </a:r>
          </a:p>
          <a:p>
            <a:pPr marL="38100" lvl="0" rtl="0">
              <a:spcBef>
                <a:spcPts val="0"/>
              </a:spcBef>
              <a:buClr>
                <a:schemeClr val="dk2"/>
              </a:buClr>
              <a:buSzPct val="100000"/>
            </a:pPr>
            <a:r>
              <a:rPr lang="en-US" sz="2000" dirty="0" smtClean="0">
                <a:latin typeface="Courier New"/>
                <a:cs typeface="Courier New"/>
              </a:rPr>
              <a:t>dir2	file1</a:t>
            </a:r>
          </a:p>
          <a:p>
            <a:pPr marL="38100" lvl="0"/>
            <a:r>
              <a:rPr lang="en-US" sz="2000" dirty="0" smtClean="0">
                <a:latin typeface="Courier New"/>
                <a:cs typeface="Courier New"/>
              </a:rPr>
              <a:t>$ touch </a:t>
            </a:r>
            <a:r>
              <a:rPr lang="en-US" sz="2000" dirty="0" err="1">
                <a:latin typeface="Courier New"/>
                <a:cs typeface="Courier New"/>
              </a:rPr>
              <a:t>myfile</a:t>
            </a:r>
            <a:endParaRPr lang="en-US" sz="2000" dirty="0">
              <a:latin typeface="Courier New"/>
              <a:cs typeface="Courier New"/>
            </a:endParaRPr>
          </a:p>
          <a:p>
            <a:pPr marL="38100" lvl="0" rtl="0">
              <a:spcBef>
                <a:spcPts val="0"/>
              </a:spcBef>
              <a:buClr>
                <a:schemeClr val="dk2"/>
              </a:buClr>
              <a:buSzPct val="100000"/>
            </a:pPr>
            <a:r>
              <a:rPr lang="en-US" sz="2000" dirty="0" smtClean="0">
                <a:latin typeface="Courier New"/>
                <a:cs typeface="Courier New"/>
              </a:rPr>
              <a:t>$ </a:t>
            </a:r>
            <a:r>
              <a:rPr lang="en-US" sz="2000" dirty="0" err="1" smtClean="0">
                <a:latin typeface="Courier New"/>
                <a:cs typeface="Courier New"/>
              </a:rPr>
              <a:t>ls</a:t>
            </a:r>
            <a:endParaRPr lang="en-US" sz="2000" dirty="0" smtClean="0">
              <a:latin typeface="Courier New"/>
              <a:cs typeface="Courier New"/>
            </a:endParaRPr>
          </a:p>
          <a:p>
            <a:pPr marL="38100" lvl="0"/>
            <a:r>
              <a:rPr lang="en-US" sz="2000" dirty="0">
                <a:latin typeface="Courier New"/>
                <a:cs typeface="Courier New"/>
              </a:rPr>
              <a:t>dir1	</a:t>
            </a:r>
            <a:r>
              <a:rPr lang="en-US" sz="2000" dirty="0" err="1" smtClean="0">
                <a:latin typeface="Courier New"/>
                <a:cs typeface="Courier New"/>
              </a:rPr>
              <a:t>mydir</a:t>
            </a:r>
            <a:r>
              <a:rPr lang="en-US" sz="2000" dirty="0" smtClean="0">
                <a:latin typeface="Courier New"/>
                <a:cs typeface="Courier New"/>
              </a:rPr>
              <a:t>	file2</a:t>
            </a:r>
            <a:endParaRPr lang="en-US" sz="2000" dirty="0">
              <a:latin typeface="Courier New"/>
              <a:cs typeface="Courier New"/>
            </a:endParaRPr>
          </a:p>
          <a:p>
            <a:pPr marL="38100" lvl="0"/>
            <a:r>
              <a:rPr lang="en-US" sz="2000" dirty="0">
                <a:latin typeface="Courier New"/>
                <a:cs typeface="Courier New"/>
              </a:rPr>
              <a:t>dir2	</a:t>
            </a:r>
            <a:r>
              <a:rPr lang="en-US" sz="2000" dirty="0" smtClean="0">
                <a:latin typeface="Courier New"/>
                <a:cs typeface="Courier New"/>
              </a:rPr>
              <a:t>file1	</a:t>
            </a:r>
            <a:r>
              <a:rPr lang="en-US" sz="2000" dirty="0" err="1" smtClean="0">
                <a:latin typeface="Courier New"/>
                <a:cs typeface="Courier New"/>
              </a:rPr>
              <a:t>myfile</a:t>
            </a:r>
            <a:endParaRPr lang="en" sz="2800" dirty="0">
              <a:latin typeface="Courier New"/>
              <a:cs typeface="Courier New"/>
            </a:endParaRPr>
          </a:p>
        </p:txBody>
      </p:sp>
      <p:sp>
        <p:nvSpPr>
          <p:cNvPr id="4" name="Shape 140"/>
          <p:cNvSpPr txBox="1">
            <a:spLocks/>
          </p:cNvSpPr>
          <p:nvPr/>
        </p:nvSpPr>
        <p:spPr>
          <a:xfrm>
            <a:off x="4736661" y="1458009"/>
            <a:ext cx="4116736" cy="3465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  <a:defRPr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  <a:defRPr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pPr marL="38100"/>
            <a:r>
              <a:rPr lang="en-US" sz="2000" dirty="0" smtClean="0">
                <a:latin typeface="Courier New"/>
                <a:cs typeface="Courier New"/>
              </a:rPr>
              <a:t>$ </a:t>
            </a:r>
            <a:r>
              <a:rPr lang="en-US" sz="2000" dirty="0" err="1" smtClean="0">
                <a:latin typeface="Courier New"/>
                <a:cs typeface="Courier New"/>
              </a:rPr>
              <a:t>rm</a:t>
            </a:r>
            <a:r>
              <a:rPr lang="en-US" sz="2000" dirty="0" smtClean="0">
                <a:latin typeface="Courier New"/>
                <a:cs typeface="Courier New"/>
              </a:rPr>
              <a:t> </a:t>
            </a:r>
            <a:r>
              <a:rPr lang="en-US" sz="2000" dirty="0" err="1" smtClean="0">
                <a:latin typeface="Courier New"/>
                <a:cs typeface="Courier New"/>
              </a:rPr>
              <a:t>myfile</a:t>
            </a:r>
            <a:endParaRPr lang="en-US" sz="2000" dirty="0" smtClean="0">
              <a:latin typeface="Courier New"/>
              <a:cs typeface="Courier New"/>
            </a:endParaRPr>
          </a:p>
          <a:p>
            <a:pPr marL="38100"/>
            <a:r>
              <a:rPr lang="en-US" sz="2000" dirty="0" smtClean="0">
                <a:latin typeface="Courier New"/>
                <a:cs typeface="Courier New"/>
              </a:rPr>
              <a:t>$ </a:t>
            </a:r>
            <a:r>
              <a:rPr lang="en-US" sz="2000" dirty="0" err="1" smtClean="0">
                <a:latin typeface="Courier New"/>
                <a:cs typeface="Courier New"/>
              </a:rPr>
              <a:t>ls</a:t>
            </a:r>
            <a:endParaRPr lang="en-US" sz="2000" dirty="0" smtClean="0">
              <a:latin typeface="Courier New"/>
              <a:cs typeface="Courier New"/>
            </a:endParaRPr>
          </a:p>
          <a:p>
            <a:pPr marL="38100" lvl="0"/>
            <a:r>
              <a:rPr lang="en-US" sz="2000" dirty="0">
                <a:latin typeface="Courier New"/>
                <a:cs typeface="Courier New"/>
              </a:rPr>
              <a:t>dir1	</a:t>
            </a:r>
            <a:r>
              <a:rPr lang="en-US" sz="2000" dirty="0" err="1" smtClean="0">
                <a:latin typeface="Courier New"/>
                <a:cs typeface="Courier New"/>
              </a:rPr>
              <a:t>mydir</a:t>
            </a:r>
            <a:r>
              <a:rPr lang="en-US" sz="2000" dirty="0">
                <a:latin typeface="Courier New"/>
                <a:cs typeface="Courier New"/>
              </a:rPr>
              <a:t>	file2</a:t>
            </a:r>
          </a:p>
          <a:p>
            <a:pPr marL="38100" lvl="0"/>
            <a:r>
              <a:rPr lang="en-US" sz="2000" dirty="0">
                <a:latin typeface="Courier New"/>
                <a:cs typeface="Courier New"/>
              </a:rPr>
              <a:t>dir2	file1</a:t>
            </a:r>
          </a:p>
          <a:p>
            <a:pPr marL="38100"/>
            <a:r>
              <a:rPr lang="en-US" sz="2000" dirty="0" smtClean="0">
                <a:latin typeface="Courier New"/>
                <a:cs typeface="Courier New"/>
              </a:rPr>
              <a:t>$ </a:t>
            </a:r>
            <a:r>
              <a:rPr lang="en-US" sz="2000" dirty="0" err="1" smtClean="0">
                <a:latin typeface="Courier New"/>
                <a:cs typeface="Courier New"/>
              </a:rPr>
              <a:t>rm</a:t>
            </a:r>
            <a:r>
              <a:rPr lang="en-US" sz="2000" dirty="0" smtClean="0">
                <a:latin typeface="Courier New"/>
                <a:cs typeface="Courier New"/>
              </a:rPr>
              <a:t> –r </a:t>
            </a:r>
            <a:r>
              <a:rPr lang="en-US" sz="2000" dirty="0" err="1" smtClean="0">
                <a:latin typeface="Courier New"/>
                <a:cs typeface="Courier New"/>
              </a:rPr>
              <a:t>mydir</a:t>
            </a:r>
            <a:endParaRPr lang="en-US" sz="2000" dirty="0" smtClean="0">
              <a:latin typeface="Courier New"/>
              <a:cs typeface="Courier New"/>
            </a:endParaRPr>
          </a:p>
          <a:p>
            <a:pPr marL="38100"/>
            <a:r>
              <a:rPr lang="en-US" sz="2000" dirty="0" smtClean="0">
                <a:latin typeface="Courier New"/>
                <a:cs typeface="Courier New"/>
              </a:rPr>
              <a:t>$ </a:t>
            </a:r>
            <a:r>
              <a:rPr lang="en-US" sz="2000" dirty="0" err="1">
                <a:latin typeface="Courier New"/>
                <a:cs typeface="Courier New"/>
              </a:rPr>
              <a:t>ls</a:t>
            </a:r>
            <a:endParaRPr lang="en-US" sz="2000" dirty="0">
              <a:latin typeface="Courier New"/>
              <a:cs typeface="Courier New"/>
            </a:endParaRPr>
          </a:p>
          <a:p>
            <a:pPr marL="38100" lvl="0"/>
            <a:r>
              <a:rPr lang="en-US" sz="2000" dirty="0">
                <a:latin typeface="Courier New"/>
                <a:cs typeface="Courier New"/>
              </a:rPr>
              <a:t>d</a:t>
            </a:r>
            <a:r>
              <a:rPr lang="en-US" sz="2000" dirty="0" smtClean="0">
                <a:latin typeface="Courier New"/>
                <a:cs typeface="Courier New"/>
              </a:rPr>
              <a:t>ir1</a:t>
            </a:r>
            <a:r>
              <a:rPr lang="en-US" sz="2000" dirty="0">
                <a:latin typeface="Courier New"/>
                <a:cs typeface="Courier New"/>
              </a:rPr>
              <a:t>	</a:t>
            </a:r>
            <a:r>
              <a:rPr lang="en-US" sz="2000" dirty="0" smtClean="0">
                <a:latin typeface="Courier New"/>
                <a:cs typeface="Courier New"/>
              </a:rPr>
              <a:t>file1</a:t>
            </a:r>
            <a:endParaRPr lang="en-US" sz="2000" dirty="0">
              <a:latin typeface="Courier New"/>
              <a:cs typeface="Courier New"/>
            </a:endParaRPr>
          </a:p>
          <a:p>
            <a:pPr marL="38100" lvl="0"/>
            <a:r>
              <a:rPr lang="en-US" sz="2000" dirty="0">
                <a:latin typeface="Courier New"/>
                <a:cs typeface="Courier New"/>
              </a:rPr>
              <a:t>dir2	</a:t>
            </a:r>
            <a:r>
              <a:rPr lang="en-US" sz="2000" dirty="0" smtClean="0">
                <a:latin typeface="Courier New"/>
                <a:cs typeface="Courier New"/>
              </a:rPr>
              <a:t>file2</a:t>
            </a:r>
            <a:endParaRPr lang="en-US" sz="2000" dirty="0">
              <a:latin typeface="Courier New"/>
              <a:cs typeface="Courier New"/>
            </a:endParaRPr>
          </a:p>
          <a:p>
            <a:pPr marL="38100" lvl="0"/>
            <a:endParaRPr lang="en-US" sz="2000" dirty="0" smtClean="0">
              <a:latin typeface="Courier New"/>
              <a:cs typeface="Courier New"/>
            </a:endParaRPr>
          </a:p>
          <a:p>
            <a:pPr marL="38100" lvl="0"/>
            <a:endParaRPr lang="en-US" sz="2000" dirty="0">
              <a:latin typeface="Courier New"/>
              <a:cs typeface="Courier New"/>
            </a:endParaRPr>
          </a:p>
        </p:txBody>
      </p:sp>
      <p:sp>
        <p:nvSpPr>
          <p:cNvPr id="7" name="Shape 157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dirty="0" smtClean="0"/>
              <a:t>Create &amp; Delete Commands</a:t>
            </a:r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1168945169"/>
      </p:ext>
    </p:extLst>
  </p:cSld>
  <p:clrMapOvr>
    <a:masterClrMapping/>
  </p:clrMapOvr>
  <p:transition xmlns:p14="http://schemas.microsoft.com/office/powerpoint/2010/main"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dirty="0" smtClean="0"/>
              <a:t>Command Options</a:t>
            </a:r>
            <a:endParaRPr lang="en" dirty="0"/>
          </a:p>
        </p:txBody>
      </p:sp>
      <p:sp>
        <p:nvSpPr>
          <p:cNvPr id="4" name="Shape 140"/>
          <p:cNvSpPr txBox="1">
            <a:spLocks/>
          </p:cNvSpPr>
          <p:nvPr/>
        </p:nvSpPr>
        <p:spPr>
          <a:xfrm>
            <a:off x="457200" y="1460499"/>
            <a:ext cx="8229600" cy="3465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  <a:defRPr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  <a:defRPr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pPr marL="457200" indent="-419100">
              <a:buFont typeface="Arial"/>
              <a:buChar char="●"/>
            </a:pPr>
            <a:r>
              <a:rPr lang="en-US" sz="2800" dirty="0" err="1" smtClean="0">
                <a:latin typeface="Courier New"/>
                <a:cs typeface="Courier New"/>
              </a:rPr>
              <a:t>rm</a:t>
            </a:r>
            <a:r>
              <a:rPr lang="en-US" sz="2800" dirty="0" smtClean="0">
                <a:latin typeface="Courier New"/>
                <a:cs typeface="Courier New"/>
              </a:rPr>
              <a:t> –r &lt;</a:t>
            </a:r>
            <a:r>
              <a:rPr lang="en-US" sz="2800" dirty="0" err="1" smtClean="0">
                <a:latin typeface="Courier New"/>
                <a:cs typeface="Courier New"/>
              </a:rPr>
              <a:t>dirname</a:t>
            </a:r>
            <a:r>
              <a:rPr lang="en-US" sz="2800" dirty="0" smtClean="0">
                <a:latin typeface="Courier New"/>
                <a:cs typeface="Courier New"/>
              </a:rPr>
              <a:t>&gt;</a:t>
            </a:r>
          </a:p>
          <a:p>
            <a:pPr marL="38100" lvl="1"/>
            <a:r>
              <a:rPr lang="en-US" dirty="0"/>
              <a:t> </a:t>
            </a:r>
            <a:r>
              <a:rPr lang="en-US" dirty="0" smtClean="0"/>
              <a:t>         -r makes the </a:t>
            </a:r>
            <a:r>
              <a:rPr lang="en-US" dirty="0" err="1" smtClean="0"/>
              <a:t>rm</a:t>
            </a:r>
            <a:r>
              <a:rPr lang="en-US" dirty="0" smtClean="0"/>
              <a:t> command run recursively!</a:t>
            </a:r>
          </a:p>
          <a:p>
            <a:pPr marL="38100"/>
            <a:r>
              <a:rPr lang="en-US" sz="2400" dirty="0"/>
              <a:t> </a:t>
            </a:r>
            <a:r>
              <a:rPr lang="en-US" sz="2400" dirty="0" smtClean="0"/>
              <a:t>         </a:t>
            </a:r>
            <a:r>
              <a:rPr lang="en-US" sz="2400" b="1" dirty="0" smtClean="0"/>
              <a:t>-r is an option that changes the command!</a:t>
            </a:r>
          </a:p>
          <a:p>
            <a:pPr marL="38100"/>
            <a:endParaRPr lang="en-US" sz="2400" b="1" dirty="0"/>
          </a:p>
          <a:p>
            <a:pPr marL="381000" indent="-342900">
              <a:buFont typeface="Arial"/>
              <a:buChar char="•"/>
            </a:pPr>
            <a:r>
              <a:rPr lang="en-US" sz="2400" b="1" dirty="0" smtClean="0"/>
              <a:t>How to know the command options and how to use them?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970884043"/>
      </p:ext>
    </p:extLst>
  </p:cSld>
  <p:clrMapOvr>
    <a:masterClrMapping/>
  </p:clrMapOvr>
  <p:transition xmlns:p14="http://schemas.microsoft.com/office/powerpoint/2010/main"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The most helpful command</a:t>
            </a:r>
          </a:p>
        </p:txBody>
      </p:sp>
      <p:sp>
        <p:nvSpPr>
          <p:cNvPr id="164" name="Shape 164"/>
          <p:cNvSpPr txBox="1">
            <a:spLocks noGrp="1"/>
          </p:cNvSpPr>
          <p:nvPr>
            <p:ph type="body" idx="1"/>
          </p:nvPr>
        </p:nvSpPr>
        <p:spPr>
          <a:xfrm>
            <a:off x="457200" y="1460499"/>
            <a:ext cx="8229600" cy="34652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dirty="0" smtClean="0">
                <a:latin typeface="Courier New"/>
                <a:ea typeface="Consolas"/>
                <a:cs typeface="Courier New"/>
                <a:sym typeface="Consolas"/>
              </a:rPr>
              <a:t>man </a:t>
            </a:r>
            <a:r>
              <a:rPr lang="en" dirty="0">
                <a:latin typeface="Courier New"/>
                <a:ea typeface="Consolas"/>
                <a:cs typeface="Courier New"/>
                <a:sym typeface="Consolas"/>
              </a:rPr>
              <a:t>&lt;cmd&gt;</a:t>
            </a:r>
          </a:p>
          <a:p>
            <a:pPr marL="914400" lvl="1" indent="-381000" rtl="0">
              <a:spcBef>
                <a:spcPts val="0"/>
              </a:spcBef>
              <a:spcAft>
                <a:spcPts val="1000"/>
              </a:spcAft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-US" dirty="0" smtClean="0"/>
              <a:t>Opens </a:t>
            </a:r>
            <a:r>
              <a:rPr lang="en" dirty="0" smtClean="0"/>
              <a:t>the </a:t>
            </a:r>
            <a:r>
              <a:rPr lang="en" b="1" dirty="0"/>
              <a:t>man</a:t>
            </a:r>
            <a:r>
              <a:rPr lang="en" dirty="0"/>
              <a:t>ual page for the command </a:t>
            </a:r>
            <a:r>
              <a:rPr lang="en" i="1" dirty="0" smtClean="0"/>
              <a:t>cmd</a:t>
            </a:r>
            <a:endParaRPr lang="en-US" i="1" dirty="0" smtClean="0"/>
          </a:p>
          <a:p>
            <a:pPr marL="914400" lvl="1" indent="-381000" rtl="0">
              <a:spcBef>
                <a:spcPts val="0"/>
              </a:spcBef>
              <a:spcAft>
                <a:spcPts val="1000"/>
              </a:spcAft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-US" dirty="0"/>
              <a:t>M</a:t>
            </a:r>
            <a:r>
              <a:rPr lang="en-US" dirty="0" smtClean="0"/>
              <a:t>an page includes: Usage, Description, Explanation</a:t>
            </a:r>
          </a:p>
          <a:p>
            <a:pPr marL="533400" lvl="1" rtl="0">
              <a:spcBef>
                <a:spcPts val="0"/>
              </a:spcBef>
              <a:spcAft>
                <a:spcPts val="1000"/>
              </a:spcAft>
              <a:buClr>
                <a:schemeClr val="dk2"/>
              </a:buClr>
              <a:buSzPct val="80000"/>
            </a:pPr>
            <a:endParaRPr lang="en" dirty="0"/>
          </a:p>
          <a:p>
            <a:pPr marL="457200" lvl="0" indent="-4191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dirty="0"/>
              <a:t>If the man page is confusing, you can always try googling the problem!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dirty="0" smtClean="0"/>
              <a:t>Command History</a:t>
            </a:r>
            <a:endParaRPr lang="en" dirty="0"/>
          </a:p>
        </p:txBody>
      </p:sp>
      <p:sp>
        <p:nvSpPr>
          <p:cNvPr id="170" name="Shape 170"/>
          <p:cNvSpPr txBox="1">
            <a:spLocks noGrp="1"/>
          </p:cNvSpPr>
          <p:nvPr>
            <p:ph type="body" idx="1"/>
          </p:nvPr>
        </p:nvSpPr>
        <p:spPr>
          <a:xfrm>
            <a:off x="457200" y="1460499"/>
            <a:ext cx="8229600" cy="34652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marL="457200" lvl="0" indent="-419100" rtl="0">
              <a:spcBef>
                <a:spcPts val="0"/>
              </a:spcBef>
              <a:spcAft>
                <a:spcPts val="1000"/>
              </a:spcAft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-US" dirty="0" smtClean="0"/>
              <a:t>All commands you run are saved!</a:t>
            </a:r>
          </a:p>
          <a:p>
            <a:pPr marL="38100" lvl="1">
              <a:spcAft>
                <a:spcPts val="1000"/>
              </a:spcAft>
            </a:pPr>
            <a:r>
              <a:rPr lang="en-US" dirty="0" smtClean="0"/>
              <a:t>     </a:t>
            </a:r>
            <a:r>
              <a:rPr lang="en-US" dirty="0" smtClean="0">
                <a:latin typeface="Courier New"/>
                <a:cs typeface="Courier New"/>
              </a:rPr>
              <a:t>$ history</a:t>
            </a:r>
          </a:p>
          <a:p>
            <a:pPr marL="457200" lvl="1" indent="-419100">
              <a:spcAft>
                <a:spcPts val="1000"/>
              </a:spcAft>
              <a:buFont typeface="Arial"/>
              <a:buChar char="●"/>
            </a:pPr>
            <a:r>
              <a:rPr lang="en" dirty="0" smtClean="0"/>
              <a:t>Cycle </a:t>
            </a:r>
            <a:r>
              <a:rPr lang="en" dirty="0"/>
              <a:t>through previous commands with the arrow keys</a:t>
            </a:r>
          </a:p>
          <a:p>
            <a:pPr marL="457200" lvl="1" indent="-419100">
              <a:buFont typeface="Arial"/>
              <a:buChar char="●"/>
            </a:pPr>
            <a:r>
              <a:rPr lang="en" dirty="0"/>
              <a:t>Very helpful when executing a small set of commands frequently (</a:t>
            </a:r>
            <a:r>
              <a:rPr lang="en" dirty="0" smtClean="0"/>
              <a:t>e</a:t>
            </a:r>
            <a:r>
              <a:rPr lang="en-US" dirty="0" smtClean="0"/>
              <a:t>.</a:t>
            </a:r>
            <a:r>
              <a:rPr lang="en" dirty="0" smtClean="0"/>
              <a:t>g</a:t>
            </a:r>
            <a:r>
              <a:rPr lang="en-US" dirty="0" smtClean="0"/>
              <a:t>.</a:t>
            </a:r>
            <a:r>
              <a:rPr lang="en" dirty="0" smtClean="0"/>
              <a:t> </a:t>
            </a:r>
            <a:r>
              <a:rPr lang="en" dirty="0"/>
              <a:t>“nano arraylist.c” “gcc arraylist.c”)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Tab completion</a:t>
            </a:r>
          </a:p>
        </p:txBody>
      </p:sp>
      <p:sp>
        <p:nvSpPr>
          <p:cNvPr id="176" name="Shape 176"/>
          <p:cNvSpPr txBox="1">
            <a:spLocks noGrp="1"/>
          </p:cNvSpPr>
          <p:nvPr>
            <p:ph type="body" idx="1"/>
          </p:nvPr>
        </p:nvSpPr>
        <p:spPr>
          <a:xfrm>
            <a:off x="457200" y="1460499"/>
            <a:ext cx="8229600" cy="34652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marL="457200" lvl="0" indent="-419100" rtl="0">
              <a:spcBef>
                <a:spcPts val="0"/>
              </a:spcBef>
              <a:spcAft>
                <a:spcPts val="1000"/>
              </a:spcAft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Pressing the tab key will automatically complete whatever you are typing</a:t>
            </a:r>
          </a:p>
          <a:p>
            <a:pPr marL="457200" lvl="0" indent="-4191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If there is more than one thing you could be typing (so tab completion will not work), press tab twice to see the list of possibilities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Redirection</a:t>
            </a:r>
          </a:p>
        </p:txBody>
      </p:sp>
      <p:sp>
        <p:nvSpPr>
          <p:cNvPr id="182" name="Shape 182"/>
          <p:cNvSpPr txBox="1">
            <a:spLocks noGrp="1"/>
          </p:cNvSpPr>
          <p:nvPr>
            <p:ph type="body" idx="1"/>
          </p:nvPr>
        </p:nvSpPr>
        <p:spPr>
          <a:xfrm>
            <a:off x="457200" y="1460499"/>
            <a:ext cx="8229600" cy="34652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38100" lvl="0" rtl="0">
              <a:spcBef>
                <a:spcPts val="0"/>
              </a:spcBef>
              <a:buClr>
                <a:schemeClr val="dk2"/>
              </a:buClr>
              <a:buSzPct val="100000"/>
            </a:pPr>
            <a:r>
              <a:rPr lang="en" dirty="0" smtClean="0">
                <a:latin typeface="Courier New"/>
                <a:ea typeface="Consolas"/>
                <a:cs typeface="Courier New"/>
                <a:sym typeface="Consolas"/>
              </a:rPr>
              <a:t>$ </a:t>
            </a:r>
            <a:r>
              <a:rPr lang="en" dirty="0">
                <a:latin typeface="Courier New"/>
                <a:ea typeface="Consolas"/>
                <a:cs typeface="Courier New"/>
                <a:sym typeface="Consolas"/>
              </a:rPr>
              <a:t>command &gt; </a:t>
            </a:r>
            <a:r>
              <a:rPr lang="en" dirty="0" smtClean="0">
                <a:latin typeface="Courier New"/>
                <a:ea typeface="Consolas"/>
                <a:cs typeface="Courier New"/>
                <a:sym typeface="Consolas"/>
              </a:rPr>
              <a:t>file</a:t>
            </a:r>
            <a:endParaRPr lang="en-US" dirty="0" smtClean="0">
              <a:latin typeface="Courier New"/>
              <a:ea typeface="Consolas"/>
              <a:cs typeface="Courier New"/>
              <a:sym typeface="Consolas"/>
            </a:endParaRPr>
          </a:p>
          <a:p>
            <a:pPr marL="495300" lvl="0" indent="-4572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dirty="0" smtClean="0"/>
              <a:t>S</a:t>
            </a:r>
            <a:r>
              <a:rPr lang="en" dirty="0" smtClean="0"/>
              <a:t>end </a:t>
            </a:r>
            <a:r>
              <a:rPr lang="en" dirty="0"/>
              <a:t>the output of the command to that </a:t>
            </a:r>
            <a:r>
              <a:rPr lang="en" dirty="0" smtClean="0"/>
              <a:t>file</a:t>
            </a:r>
            <a:r>
              <a:rPr lang="en-US" dirty="0" smtClean="0"/>
              <a:t>.</a:t>
            </a:r>
          </a:p>
          <a:p>
            <a:pPr marL="914400" lvl="1" indent="-381000" rtl="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-US" dirty="0" smtClean="0"/>
              <a:t>C</a:t>
            </a:r>
            <a:r>
              <a:rPr lang="en" dirty="0" smtClean="0"/>
              <a:t>reat</a:t>
            </a:r>
            <a:r>
              <a:rPr lang="en-US" dirty="0" err="1" smtClean="0"/>
              <a:t>es</a:t>
            </a:r>
            <a:r>
              <a:rPr lang="en-US" dirty="0" smtClean="0"/>
              <a:t> the file</a:t>
            </a:r>
            <a:r>
              <a:rPr lang="en" dirty="0" smtClean="0"/>
              <a:t> if </a:t>
            </a:r>
            <a:r>
              <a:rPr lang="en" dirty="0"/>
              <a:t>it does not </a:t>
            </a:r>
            <a:r>
              <a:rPr lang="en" dirty="0" smtClean="0"/>
              <a:t>exist</a:t>
            </a:r>
            <a:r>
              <a:rPr lang="en-US" dirty="0" smtClean="0"/>
              <a:t>.</a:t>
            </a:r>
            <a:endParaRPr lang="en" dirty="0"/>
          </a:p>
          <a:p>
            <a:pPr marL="38100" lvl="0" rtl="0">
              <a:spcBef>
                <a:spcPts val="0"/>
              </a:spcBef>
              <a:buClr>
                <a:schemeClr val="dk2"/>
              </a:buClr>
              <a:buSzPct val="100000"/>
            </a:pPr>
            <a:endParaRPr lang="en-US" dirty="0">
              <a:latin typeface="Consolas"/>
              <a:ea typeface="Consolas"/>
              <a:cs typeface="Consolas"/>
              <a:sym typeface="Consolas"/>
            </a:endParaRPr>
          </a:p>
          <a:p>
            <a:pPr marL="38100" lvl="0" rtl="0">
              <a:spcBef>
                <a:spcPts val="0"/>
              </a:spcBef>
              <a:buClr>
                <a:schemeClr val="dk2"/>
              </a:buClr>
              <a:buSzPct val="100000"/>
            </a:pPr>
            <a:r>
              <a:rPr lang="en-US" dirty="0" smtClean="0">
                <a:latin typeface="Courier New"/>
                <a:ea typeface="Consolas"/>
                <a:cs typeface="Courier New"/>
                <a:sym typeface="Consolas"/>
              </a:rPr>
              <a:t>$ </a:t>
            </a:r>
            <a:r>
              <a:rPr lang="en" dirty="0" smtClean="0">
                <a:latin typeface="Courier New"/>
                <a:ea typeface="Consolas"/>
                <a:cs typeface="Courier New"/>
                <a:sym typeface="Consolas"/>
              </a:rPr>
              <a:t>ls </a:t>
            </a:r>
            <a:r>
              <a:rPr lang="en" dirty="0">
                <a:latin typeface="Courier New"/>
                <a:ea typeface="Consolas"/>
                <a:cs typeface="Courier New"/>
                <a:sym typeface="Consolas"/>
              </a:rPr>
              <a:t>~ &gt; </a:t>
            </a:r>
            <a:r>
              <a:rPr lang="en" dirty="0" smtClean="0">
                <a:latin typeface="Courier New"/>
                <a:ea typeface="Consolas"/>
                <a:cs typeface="Courier New"/>
                <a:sym typeface="Consolas"/>
              </a:rPr>
              <a:t>homefiles.txt</a:t>
            </a:r>
            <a:endParaRPr lang="en-US" dirty="0">
              <a:latin typeface="Courier New"/>
              <a:ea typeface="Consolas"/>
              <a:cs typeface="Courier New"/>
              <a:sym typeface="Consolas"/>
            </a:endParaRPr>
          </a:p>
          <a:p>
            <a:pPr marL="381000" lvl="0" indent="-3429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400" dirty="0" smtClean="0">
                <a:latin typeface="+mn-lt"/>
                <a:ea typeface="Consolas"/>
                <a:cs typeface="Courier New"/>
                <a:sym typeface="Consolas"/>
              </a:rPr>
              <a:t>Writes list of files under Home Directory to </a:t>
            </a:r>
            <a:r>
              <a:rPr lang="en-US" sz="2400" dirty="0" err="1" smtClean="0">
                <a:latin typeface="+mn-lt"/>
                <a:ea typeface="Consolas"/>
                <a:cs typeface="Courier New"/>
                <a:sym typeface="Consolas"/>
              </a:rPr>
              <a:t>homefiles.txt</a:t>
            </a:r>
            <a:endParaRPr lang="en-US" sz="2400" dirty="0" smtClean="0">
              <a:latin typeface="+mn-lt"/>
              <a:ea typeface="Consolas"/>
              <a:cs typeface="Courier New"/>
              <a:sym typeface="Consolas"/>
            </a:endParaRPr>
          </a:p>
          <a:p>
            <a:pPr marL="38100" lvl="0" rtl="0">
              <a:spcBef>
                <a:spcPts val="0"/>
              </a:spcBef>
              <a:buClr>
                <a:schemeClr val="dk2"/>
              </a:buClr>
              <a:buSzPct val="100000"/>
            </a:pPr>
            <a:endParaRPr lang="en-US" sz="2400" dirty="0" smtClean="0">
              <a:latin typeface="+mn-lt"/>
              <a:ea typeface="Consolas"/>
              <a:cs typeface="Courier New"/>
              <a:sym typeface="Consolas"/>
            </a:endParaRPr>
          </a:p>
          <a:p>
            <a:pPr marL="38100" lvl="0" rtl="0">
              <a:spcBef>
                <a:spcPts val="0"/>
              </a:spcBef>
              <a:buClr>
                <a:schemeClr val="dk2"/>
              </a:buClr>
              <a:buSzPct val="100000"/>
            </a:pPr>
            <a:endParaRPr lang="en" dirty="0">
              <a:latin typeface="Courier New"/>
              <a:ea typeface="Consolas"/>
              <a:cs typeface="Courier New"/>
              <a:sym typeface="Consolas"/>
            </a:endParaRP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Redirection</a:t>
            </a:r>
          </a:p>
        </p:txBody>
      </p:sp>
      <p:sp>
        <p:nvSpPr>
          <p:cNvPr id="188" name="Shape 188"/>
          <p:cNvSpPr txBox="1">
            <a:spLocks noGrp="1"/>
          </p:cNvSpPr>
          <p:nvPr>
            <p:ph type="body" idx="1"/>
          </p:nvPr>
        </p:nvSpPr>
        <p:spPr>
          <a:xfrm>
            <a:off x="457200" y="1460499"/>
            <a:ext cx="8229600" cy="34652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38100" lvl="0"/>
            <a:r>
              <a:rPr lang="en" dirty="0">
                <a:latin typeface="Courier New"/>
                <a:ea typeface="Consolas"/>
                <a:cs typeface="Courier New"/>
                <a:sym typeface="Consolas"/>
              </a:rPr>
              <a:t>$ command &gt; </a:t>
            </a:r>
            <a:r>
              <a:rPr lang="en" dirty="0" smtClean="0">
                <a:latin typeface="Courier New"/>
                <a:ea typeface="Consolas"/>
                <a:cs typeface="Courier New"/>
                <a:sym typeface="Consolas"/>
              </a:rPr>
              <a:t>file</a:t>
            </a:r>
            <a:endParaRPr lang="en" dirty="0">
              <a:latin typeface="Courier New"/>
              <a:cs typeface="Courier New"/>
            </a:endParaRPr>
          </a:p>
          <a:p>
            <a:pPr marL="914400" lvl="1" indent="-381000" rtl="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-US" dirty="0" smtClean="0"/>
              <a:t>W</a:t>
            </a:r>
            <a:r>
              <a:rPr lang="en" dirty="0" smtClean="0"/>
              <a:t>ill </a:t>
            </a:r>
            <a:r>
              <a:rPr lang="en" u="sng" dirty="0"/>
              <a:t>overwrite</a:t>
            </a:r>
            <a:r>
              <a:rPr lang="en" dirty="0"/>
              <a:t> the contents of </a:t>
            </a:r>
            <a:r>
              <a:rPr lang="en" dirty="0" smtClean="0"/>
              <a:t>file</a:t>
            </a:r>
            <a:endParaRPr lang="en" i="1" dirty="0"/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endParaRPr lang="en-US" dirty="0" smtClean="0">
              <a:latin typeface="Consolas"/>
              <a:ea typeface="Consolas"/>
              <a:cs typeface="Consolas"/>
              <a:sym typeface="Consolas"/>
            </a:endParaRPr>
          </a:p>
          <a:p>
            <a:pPr marL="38100"/>
            <a:r>
              <a:rPr lang="en" dirty="0">
                <a:latin typeface="Courier New"/>
                <a:ea typeface="Consolas"/>
                <a:cs typeface="Courier New"/>
                <a:sym typeface="Consolas"/>
              </a:rPr>
              <a:t>$ command </a:t>
            </a:r>
            <a:r>
              <a:rPr lang="en" dirty="0" smtClean="0">
                <a:latin typeface="Courier New"/>
                <a:ea typeface="Consolas"/>
                <a:cs typeface="Courier New"/>
                <a:sym typeface="Consolas"/>
              </a:rPr>
              <a:t>&gt;</a:t>
            </a:r>
            <a:r>
              <a:rPr lang="en-US" dirty="0" smtClean="0">
                <a:latin typeface="Courier New"/>
                <a:ea typeface="Consolas"/>
                <a:cs typeface="Courier New"/>
                <a:sym typeface="Consolas"/>
              </a:rPr>
              <a:t>&gt;</a:t>
            </a:r>
            <a:r>
              <a:rPr lang="en" dirty="0" smtClean="0">
                <a:latin typeface="Courier New"/>
                <a:ea typeface="Consolas"/>
                <a:cs typeface="Courier New"/>
                <a:sym typeface="Consolas"/>
              </a:rPr>
              <a:t> file</a:t>
            </a:r>
            <a:endParaRPr lang="en-US" dirty="0" smtClean="0">
              <a:latin typeface="Consolas"/>
              <a:ea typeface="Consolas"/>
              <a:cs typeface="Consolas"/>
              <a:sym typeface="Consolas"/>
            </a:endParaRPr>
          </a:p>
          <a:p>
            <a:pPr marL="914400" lvl="1" indent="-38100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-US" dirty="0"/>
              <a:t>W</a:t>
            </a:r>
            <a:r>
              <a:rPr lang="en" dirty="0" smtClean="0"/>
              <a:t>ill </a:t>
            </a:r>
            <a:r>
              <a:rPr lang="en" u="sng" dirty="0"/>
              <a:t>append</a:t>
            </a:r>
            <a:r>
              <a:rPr lang="en" dirty="0"/>
              <a:t> the output of command to </a:t>
            </a:r>
            <a:r>
              <a:rPr lang="en" i="1" dirty="0"/>
              <a:t>file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hape 193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Shell scripting</a:t>
            </a:r>
          </a:p>
        </p:txBody>
      </p:sp>
      <p:sp>
        <p:nvSpPr>
          <p:cNvPr id="194" name="Shape 194"/>
          <p:cNvSpPr txBox="1">
            <a:spLocks noGrp="1"/>
          </p:cNvSpPr>
          <p:nvPr>
            <p:ph type="body" idx="1"/>
          </p:nvPr>
        </p:nvSpPr>
        <p:spPr>
          <a:xfrm>
            <a:off x="457200" y="1460499"/>
            <a:ext cx="8229600" cy="34652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-US" dirty="0" smtClean="0"/>
              <a:t>You can write programs to do all the things you want in the Unix shell!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endParaRPr lang="en-US" dirty="0"/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-US" dirty="0" smtClean="0"/>
              <a:t>A Shell script is a bunch of commands saved in one executable file.</a:t>
            </a:r>
          </a:p>
          <a:p>
            <a:pPr marL="381000" lvl="2" indent="-342900">
              <a:buFont typeface="Arial"/>
              <a:buChar char="•"/>
            </a:pPr>
            <a:r>
              <a:rPr lang="en-US" dirty="0" smtClean="0"/>
              <a:t>	Uses extension .</a:t>
            </a:r>
            <a:r>
              <a:rPr lang="en-US" dirty="0" err="1" smtClean="0"/>
              <a:t>sh</a:t>
            </a:r>
            <a:endParaRPr lang="en-US" dirty="0" smtClean="0"/>
          </a:p>
          <a:p>
            <a:pPr marL="38100" lvl="1"/>
            <a:endParaRPr lang="en" dirty="0"/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hape 193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dirty="0" smtClean="0"/>
              <a:t>Count files in Directory</a:t>
            </a:r>
            <a:endParaRPr lang="en" dirty="0"/>
          </a:p>
        </p:txBody>
      </p:sp>
      <p:sp>
        <p:nvSpPr>
          <p:cNvPr id="194" name="Shape 194"/>
          <p:cNvSpPr txBox="1">
            <a:spLocks noGrp="1"/>
          </p:cNvSpPr>
          <p:nvPr>
            <p:ph type="body" idx="1"/>
          </p:nvPr>
        </p:nvSpPr>
        <p:spPr>
          <a:xfrm>
            <a:off x="457200" y="1460499"/>
            <a:ext cx="5262801" cy="34652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38100" lvl="0"/>
            <a:r>
              <a:rPr lang="en" sz="2400" dirty="0">
                <a:latin typeface="Courier New"/>
                <a:cs typeface="Courier New"/>
              </a:rPr>
              <a:t>#!/</a:t>
            </a:r>
            <a:r>
              <a:rPr lang="en" sz="2400" dirty="0" smtClean="0">
                <a:latin typeface="Courier New"/>
                <a:cs typeface="Courier New"/>
              </a:rPr>
              <a:t>bin/bash</a:t>
            </a:r>
            <a:endParaRPr lang="en-US" sz="2400" dirty="0" smtClean="0">
              <a:latin typeface="Courier New"/>
              <a:cs typeface="Courier New"/>
            </a:endParaRPr>
          </a:p>
          <a:p>
            <a:pPr marL="38100" lvl="0"/>
            <a:endParaRPr lang="en-US" sz="2400" dirty="0">
              <a:latin typeface="Courier New"/>
              <a:cs typeface="Courier New"/>
            </a:endParaRPr>
          </a:p>
          <a:p>
            <a:pPr marL="38100" lvl="0"/>
            <a:r>
              <a:rPr lang="en-US" sz="2400" dirty="0" smtClean="0">
                <a:latin typeface="Courier New"/>
                <a:cs typeface="Courier New"/>
              </a:rPr>
              <a:t>COUNTER=0</a:t>
            </a:r>
          </a:p>
          <a:p>
            <a:pPr marL="38100" lvl="0"/>
            <a:endParaRPr lang="en-US" sz="2400" dirty="0" smtClean="0">
              <a:latin typeface="Courier New"/>
              <a:cs typeface="Courier New"/>
            </a:endParaRPr>
          </a:p>
          <a:p>
            <a:pPr marL="38100" lvl="0"/>
            <a:r>
              <a:rPr lang="en-US" sz="2400" dirty="0" smtClean="0">
                <a:latin typeface="Courier New"/>
                <a:cs typeface="Courier New"/>
              </a:rPr>
              <a:t>for </a:t>
            </a:r>
            <a:r>
              <a:rPr lang="en-US" sz="2400" dirty="0" err="1">
                <a:latin typeface="Courier New"/>
                <a:cs typeface="Courier New"/>
              </a:rPr>
              <a:t>i</a:t>
            </a:r>
            <a:r>
              <a:rPr lang="en-US" sz="2400" dirty="0" smtClean="0">
                <a:latin typeface="Courier New"/>
                <a:cs typeface="Courier New"/>
              </a:rPr>
              <a:t> in $( </a:t>
            </a:r>
            <a:r>
              <a:rPr lang="en-US" sz="2400" dirty="0" err="1" smtClean="0">
                <a:latin typeface="Courier New"/>
                <a:cs typeface="Courier New"/>
              </a:rPr>
              <a:t>ls</a:t>
            </a:r>
            <a:r>
              <a:rPr lang="en-US" sz="2400" dirty="0" smtClean="0">
                <a:latin typeface="Courier New"/>
                <a:cs typeface="Courier New"/>
              </a:rPr>
              <a:t> ); do</a:t>
            </a:r>
          </a:p>
          <a:p>
            <a:pPr marL="38100" lvl="0"/>
            <a:r>
              <a:rPr lang="en-US" sz="2400" dirty="0" smtClean="0">
                <a:latin typeface="Courier New"/>
                <a:cs typeface="Courier New"/>
              </a:rPr>
              <a:t>	</a:t>
            </a:r>
            <a:r>
              <a:rPr lang="en-US" sz="2400" dirty="0">
                <a:latin typeface="Courier New"/>
                <a:cs typeface="Courier New"/>
              </a:rPr>
              <a:t>COUNTER=$[$COUNTER+1]</a:t>
            </a:r>
            <a:r>
              <a:rPr lang="en-US" sz="2400" dirty="0" smtClean="0">
                <a:latin typeface="Courier New"/>
                <a:cs typeface="Courier New"/>
              </a:rPr>
              <a:t>;</a:t>
            </a:r>
          </a:p>
          <a:p>
            <a:pPr marL="38100" lvl="0"/>
            <a:r>
              <a:rPr lang="en-US" sz="2400" dirty="0" smtClean="0">
                <a:latin typeface="Courier New"/>
                <a:cs typeface="Courier New"/>
              </a:rPr>
              <a:t>done</a:t>
            </a:r>
          </a:p>
          <a:p>
            <a:pPr marL="38100" lvl="0"/>
            <a:endParaRPr lang="en-US" sz="2400" dirty="0">
              <a:latin typeface="Courier New"/>
              <a:cs typeface="Courier New"/>
            </a:endParaRPr>
          </a:p>
          <a:p>
            <a:pPr marL="38100" lvl="0"/>
            <a:r>
              <a:rPr lang="en-US" sz="2400" dirty="0">
                <a:latin typeface="Courier New"/>
                <a:cs typeface="Courier New"/>
              </a:rPr>
              <a:t>e</a:t>
            </a:r>
            <a:r>
              <a:rPr lang="en-US" sz="2400" dirty="0" smtClean="0">
                <a:latin typeface="Courier New"/>
                <a:cs typeface="Courier New"/>
              </a:rPr>
              <a:t>cho $COUNTER</a:t>
            </a:r>
          </a:p>
          <a:p>
            <a:pPr marL="38100" lvl="0"/>
            <a:endParaRPr lang="en-US" sz="2400" dirty="0" smtClean="0">
              <a:latin typeface="Courier New"/>
              <a:cs typeface="Courier New"/>
            </a:endParaRPr>
          </a:p>
          <a:p>
            <a:pPr marL="38100" lvl="0"/>
            <a:r>
              <a:rPr lang="en-US" sz="2400" dirty="0">
                <a:latin typeface="Courier New"/>
                <a:cs typeface="Courier New"/>
              </a:rPr>
              <a:t>	</a:t>
            </a:r>
            <a:endParaRPr lang="en-US" sz="2400" dirty="0" smtClean="0">
              <a:latin typeface="Courier New"/>
              <a:cs typeface="Courier New"/>
            </a:endParaRPr>
          </a:p>
          <a:p>
            <a:pPr marL="38100" lvl="0"/>
            <a:endParaRPr lang="en-US" sz="2400" dirty="0" smtClean="0">
              <a:latin typeface="Courier New"/>
              <a:cs typeface="Courier New"/>
            </a:endParaRPr>
          </a:p>
          <a:p>
            <a:pPr marL="38100" lvl="0"/>
            <a:endParaRPr lang="en-US" sz="2400" dirty="0">
              <a:latin typeface="Courier New"/>
              <a:cs typeface="Courier New"/>
            </a:endParaRPr>
          </a:p>
          <a:p>
            <a:pPr marL="38100" lvl="0"/>
            <a:endParaRPr lang="en" sz="2400" dirty="0">
              <a:latin typeface="Courier New"/>
              <a:cs typeface="Courier New"/>
            </a:endParaRPr>
          </a:p>
        </p:txBody>
      </p:sp>
      <p:sp>
        <p:nvSpPr>
          <p:cNvPr id="5" name="Shape 194"/>
          <p:cNvSpPr txBox="1">
            <a:spLocks/>
          </p:cNvSpPr>
          <p:nvPr/>
        </p:nvSpPr>
        <p:spPr>
          <a:xfrm>
            <a:off x="5554803" y="1509639"/>
            <a:ext cx="3693844" cy="3465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  <a:defRPr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  <a:defRPr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pPr marL="381000" indent="-342900">
              <a:buFont typeface="Arial"/>
              <a:buChar char="•"/>
            </a:pPr>
            <a:r>
              <a:rPr lang="en-US" sz="2400" dirty="0" smtClean="0">
                <a:latin typeface="+mn-lt"/>
                <a:cs typeface="Courier New"/>
              </a:rPr>
              <a:t>Use bash interpreter</a:t>
            </a:r>
          </a:p>
          <a:p>
            <a:pPr marL="381000" indent="-342900">
              <a:buFont typeface="Arial"/>
              <a:buChar char="•"/>
            </a:pPr>
            <a:endParaRPr lang="en-US" sz="2400" dirty="0">
              <a:latin typeface="+mn-lt"/>
              <a:cs typeface="Courier New"/>
            </a:endParaRPr>
          </a:p>
          <a:p>
            <a:pPr marL="381000" indent="-342900">
              <a:buFont typeface="Arial"/>
              <a:buChar char="•"/>
            </a:pPr>
            <a:r>
              <a:rPr lang="en-US" sz="2400" dirty="0" smtClean="0">
                <a:latin typeface="+mn-lt"/>
                <a:cs typeface="Courier New"/>
              </a:rPr>
              <a:t>Initialize Counter</a:t>
            </a:r>
          </a:p>
          <a:p>
            <a:pPr marL="381000" indent="-342900">
              <a:buFont typeface="Arial"/>
              <a:buChar char="•"/>
            </a:pPr>
            <a:endParaRPr lang="en-US" sz="2400" dirty="0">
              <a:latin typeface="+mn-lt"/>
              <a:cs typeface="Courier New"/>
            </a:endParaRPr>
          </a:p>
          <a:p>
            <a:pPr marL="381000" indent="-342900">
              <a:buFont typeface="Arial"/>
              <a:buChar char="•"/>
            </a:pPr>
            <a:endParaRPr lang="en-US" sz="2400" dirty="0" smtClean="0">
              <a:latin typeface="+mn-lt"/>
              <a:cs typeface="Courier New"/>
            </a:endParaRPr>
          </a:p>
          <a:p>
            <a:pPr marL="381000" indent="-342900">
              <a:buFont typeface="Arial"/>
              <a:buChar char="•"/>
            </a:pPr>
            <a:r>
              <a:rPr lang="en-US" sz="2400" dirty="0" smtClean="0">
                <a:latin typeface="+mn-lt"/>
                <a:cs typeface="Courier New"/>
              </a:rPr>
              <a:t>Count</a:t>
            </a:r>
          </a:p>
          <a:p>
            <a:pPr marL="381000" indent="-342900">
              <a:buFont typeface="Arial"/>
              <a:buChar char="•"/>
            </a:pPr>
            <a:endParaRPr lang="en-US" sz="2400" dirty="0">
              <a:latin typeface="+mn-lt"/>
              <a:cs typeface="Courier New"/>
            </a:endParaRPr>
          </a:p>
          <a:p>
            <a:pPr marL="381000" indent="-342900">
              <a:buFont typeface="Arial"/>
              <a:buChar char="•"/>
            </a:pPr>
            <a:endParaRPr lang="en-US" sz="2400" dirty="0" smtClean="0">
              <a:latin typeface="+mn-lt"/>
              <a:cs typeface="Courier New"/>
            </a:endParaRPr>
          </a:p>
          <a:p>
            <a:pPr marL="381000" indent="-342900">
              <a:buFont typeface="Arial"/>
              <a:buChar char="•"/>
            </a:pPr>
            <a:r>
              <a:rPr lang="en-US" sz="2400" dirty="0" smtClean="0">
                <a:latin typeface="+mn-lt"/>
                <a:cs typeface="Courier New"/>
              </a:rPr>
              <a:t>Print</a:t>
            </a:r>
            <a:endParaRPr lang="en" sz="2400" dirty="0">
              <a:latin typeface="+mn-lt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509790308"/>
      </p:ext>
    </p:extLst>
  </p:cSld>
  <p:clrMapOvr>
    <a:masterClrMapping/>
  </p:clrMapOvr>
  <p:transition xmlns:p14="http://schemas.microsoft.com/office/powerpoint/2010/main"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Shape 199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Shell scripting</a:t>
            </a:r>
          </a:p>
        </p:txBody>
      </p:sp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134226" y="1584411"/>
            <a:ext cx="8941374" cy="34652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-US" dirty="0" smtClean="0">
                <a:latin typeface="+mn-lt"/>
                <a:ea typeface="Consolas"/>
                <a:cs typeface="Courier New"/>
                <a:sym typeface="Consolas"/>
              </a:rPr>
              <a:t>The Shell file has to be executable!</a:t>
            </a:r>
          </a:p>
          <a:p>
            <a:pPr marL="457200" lvl="1" indent="-419100">
              <a:buFont typeface="Arial"/>
              <a:buChar char="●"/>
            </a:pPr>
            <a:r>
              <a:rPr lang="en-US" dirty="0" smtClean="0">
                <a:latin typeface="+mn-lt"/>
                <a:ea typeface="Consolas"/>
                <a:cs typeface="Courier New"/>
                <a:sym typeface="Consolas"/>
              </a:rPr>
              <a:t>Write script, name </a:t>
            </a:r>
            <a:r>
              <a:rPr lang="en-US" dirty="0" err="1" smtClean="0">
                <a:latin typeface="+mn-lt"/>
                <a:ea typeface="Consolas"/>
                <a:cs typeface="Courier New"/>
                <a:sym typeface="Consolas"/>
              </a:rPr>
              <a:t>filename.sh</a:t>
            </a:r>
            <a:endParaRPr lang="en-US" dirty="0" smtClean="0">
              <a:latin typeface="+mn-lt"/>
              <a:ea typeface="Consolas"/>
              <a:cs typeface="Courier New"/>
              <a:sym typeface="Consolas"/>
            </a:endParaRPr>
          </a:p>
          <a:p>
            <a:pPr marL="457200" lvl="1" indent="-419100">
              <a:buFont typeface="Arial"/>
              <a:buChar char="●"/>
            </a:pPr>
            <a:r>
              <a:rPr lang="en-US" dirty="0" smtClean="0">
                <a:latin typeface="+mn-lt"/>
                <a:ea typeface="Consolas"/>
                <a:cs typeface="Courier New"/>
                <a:sym typeface="Consolas"/>
              </a:rPr>
              <a:t>Make it executable and execute!</a:t>
            </a:r>
          </a:p>
          <a:p>
            <a:pPr marL="457200" lvl="1" indent="-419100">
              <a:buFont typeface="Arial"/>
              <a:buChar char="●"/>
            </a:pPr>
            <a:endParaRPr lang="en-US" dirty="0" smtClean="0">
              <a:latin typeface="+mn-lt"/>
              <a:ea typeface="Consolas"/>
              <a:cs typeface="Courier New"/>
              <a:sym typeface="Consolas"/>
            </a:endParaRP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dirty="0" smtClean="0">
                <a:latin typeface="Courier New"/>
                <a:ea typeface="Consolas"/>
                <a:cs typeface="Courier New"/>
                <a:sym typeface="Consolas"/>
              </a:rPr>
              <a:t>$ </a:t>
            </a:r>
            <a:r>
              <a:rPr lang="en" dirty="0">
                <a:latin typeface="Courier New"/>
                <a:ea typeface="Consolas"/>
                <a:cs typeface="Courier New"/>
                <a:sym typeface="Consolas"/>
              </a:rPr>
              <a:t>chmod +x </a:t>
            </a:r>
            <a:r>
              <a:rPr lang="en" dirty="0" smtClean="0">
                <a:latin typeface="Courier New"/>
                <a:ea typeface="Consolas"/>
                <a:cs typeface="Courier New"/>
                <a:sym typeface="Consolas"/>
              </a:rPr>
              <a:t>file</a:t>
            </a:r>
            <a:r>
              <a:rPr lang="en-US" dirty="0" err="1" smtClean="0">
                <a:latin typeface="Courier New"/>
                <a:ea typeface="Consolas"/>
                <a:cs typeface="Courier New"/>
                <a:sym typeface="Consolas"/>
              </a:rPr>
              <a:t>name.sh</a:t>
            </a:r>
            <a:endParaRPr lang="en" dirty="0">
              <a:latin typeface="Courier New"/>
              <a:ea typeface="Consolas"/>
              <a:cs typeface="Courier New"/>
              <a:sym typeface="Consolas"/>
            </a:endParaRPr>
          </a:p>
          <a:p>
            <a:pPr marL="914400" lvl="1" indent="-381000" rtl="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 dirty="0"/>
              <a:t>will make file executable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dirty="0" smtClean="0">
                <a:latin typeface="Courier New"/>
                <a:ea typeface="Consolas"/>
                <a:cs typeface="Courier New"/>
                <a:sym typeface="Consolas"/>
              </a:rPr>
              <a:t>$ </a:t>
            </a:r>
            <a:r>
              <a:rPr lang="en" dirty="0">
                <a:latin typeface="Courier New"/>
                <a:ea typeface="Consolas"/>
                <a:cs typeface="Courier New"/>
                <a:sym typeface="Consolas"/>
              </a:rPr>
              <a:t>./</a:t>
            </a:r>
            <a:r>
              <a:rPr lang="en" dirty="0" smtClean="0">
                <a:latin typeface="Courier New"/>
                <a:ea typeface="Consolas"/>
                <a:cs typeface="Courier New"/>
                <a:sym typeface="Consolas"/>
              </a:rPr>
              <a:t>file</a:t>
            </a:r>
            <a:r>
              <a:rPr lang="en-US" dirty="0" err="1" smtClean="0">
                <a:latin typeface="Courier New"/>
                <a:ea typeface="Consolas"/>
                <a:cs typeface="Courier New"/>
                <a:sym typeface="Consolas"/>
              </a:rPr>
              <a:t>name.sh</a:t>
            </a:r>
            <a:endParaRPr lang="en" dirty="0">
              <a:latin typeface="Courier New"/>
              <a:ea typeface="Consolas"/>
              <a:cs typeface="Courier New"/>
              <a:sym typeface="Consolas"/>
            </a:endParaRPr>
          </a:p>
          <a:p>
            <a:pPr marL="914400" lvl="1" indent="-381000" rtl="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 dirty="0"/>
              <a:t>execute that </a:t>
            </a:r>
            <a:r>
              <a:rPr lang="en" dirty="0" smtClean="0"/>
              <a:t>file</a:t>
            </a:r>
            <a:endParaRPr lang="en-US" dirty="0" smtClean="0"/>
          </a:p>
          <a:p>
            <a:pPr marL="914400" lvl="1" indent="-381000" rtl="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-US" dirty="0"/>
              <a:t>r</a:t>
            </a:r>
            <a:r>
              <a:rPr lang="en-US" dirty="0" smtClean="0"/>
              <a:t>equires “.” to be used explicitly! (You should </a:t>
            </a:r>
            <a:r>
              <a:rPr lang="en-US" dirty="0" err="1" smtClean="0"/>
              <a:t>google</a:t>
            </a:r>
            <a:r>
              <a:rPr lang="en-US" dirty="0" smtClean="0"/>
              <a:t> why!)</a:t>
            </a:r>
            <a:endParaRPr lang="en" dirty="0"/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Shell Scripting</a:t>
            </a:r>
          </a:p>
        </p:txBody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330397" y="1460499"/>
            <a:ext cx="8356403" cy="34652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-US" dirty="0" smtClean="0"/>
              <a:t>Through the </a:t>
            </a:r>
            <a:r>
              <a:rPr lang="en-US" dirty="0" smtClean="0"/>
              <a:t>shell (</a:t>
            </a:r>
            <a:r>
              <a:rPr lang="en-US" dirty="0" err="1" smtClean="0"/>
              <a:t>LXTerminal</a:t>
            </a:r>
            <a:r>
              <a:rPr lang="en-US" dirty="0" smtClean="0"/>
              <a:t>) </a:t>
            </a:r>
            <a:r>
              <a:rPr lang="en-US" dirty="0" smtClean="0"/>
              <a:t>you can:</a:t>
            </a:r>
          </a:p>
          <a:p>
            <a:pPr marL="38100" lvl="0" rtl="0">
              <a:spcBef>
                <a:spcPts val="0"/>
              </a:spcBef>
              <a:buClr>
                <a:schemeClr val="dk2"/>
              </a:buClr>
              <a:buSzPct val="100000"/>
            </a:pPr>
            <a:endParaRPr lang="en-US" dirty="0" smtClean="0"/>
          </a:p>
          <a:p>
            <a:pPr marL="457200" lvl="2" indent="-419100">
              <a:buFont typeface="Arial"/>
              <a:buChar char="●"/>
            </a:pPr>
            <a:r>
              <a:rPr lang="en-US" dirty="0" smtClean="0"/>
              <a:t>Run programs.</a:t>
            </a:r>
          </a:p>
          <a:p>
            <a:pPr marL="457200" lvl="2" indent="-419100">
              <a:buFont typeface="Arial"/>
              <a:buChar char="●"/>
            </a:pPr>
            <a:r>
              <a:rPr lang="en-US" dirty="0" smtClean="0"/>
              <a:t>Interact with the file system.</a:t>
            </a:r>
          </a:p>
          <a:p>
            <a:pPr marL="457200" lvl="2" indent="-419100">
              <a:buFont typeface="Arial"/>
              <a:buChar char="●"/>
            </a:pPr>
            <a:r>
              <a:rPr lang="en-US" dirty="0" smtClean="0"/>
              <a:t>Change settings.</a:t>
            </a:r>
          </a:p>
          <a:p>
            <a:pPr marL="457200" lvl="2" indent="-419100">
              <a:buFont typeface="Arial"/>
              <a:buChar char="●"/>
            </a:pPr>
            <a:r>
              <a:rPr lang="en-US" dirty="0" smtClean="0"/>
              <a:t>Send/receive e-mails.</a:t>
            </a:r>
          </a:p>
        </p:txBody>
      </p:sp>
    </p:spTree>
    <p:extLst>
      <p:ext uri="{BB962C8B-B14F-4D97-AF65-F5344CB8AC3E}">
        <p14:creationId xmlns:p14="http://schemas.microsoft.com/office/powerpoint/2010/main" val="2064586242"/>
      </p:ext>
    </p:extLst>
  </p:cSld>
  <p:clrMapOvr>
    <a:masterClrMapping/>
  </p:clrMapOvr>
  <p:transition xmlns:p14="http://schemas.microsoft.com/office/powerpoint/2010/main"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Bash</a:t>
            </a:r>
          </a:p>
        </p:txBody>
      </p:sp>
      <p:sp>
        <p:nvSpPr>
          <p:cNvPr id="128" name="Shape 128"/>
          <p:cNvSpPr txBox="1">
            <a:spLocks noGrp="1"/>
          </p:cNvSpPr>
          <p:nvPr>
            <p:ph type="body" idx="1"/>
          </p:nvPr>
        </p:nvSpPr>
        <p:spPr>
          <a:xfrm>
            <a:off x="351047" y="1460499"/>
            <a:ext cx="8335753" cy="34652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-US" b="1" dirty="0" smtClean="0"/>
              <a:t>B</a:t>
            </a:r>
            <a:r>
              <a:rPr lang="en" b="1" dirty="0" smtClean="0"/>
              <a:t>ash </a:t>
            </a:r>
            <a:r>
              <a:rPr lang="en-US" dirty="0" smtClean="0"/>
              <a:t>Unix </a:t>
            </a:r>
            <a:r>
              <a:rPr lang="en" dirty="0" smtClean="0"/>
              <a:t>shell </a:t>
            </a:r>
            <a:r>
              <a:rPr lang="en-US" dirty="0" smtClean="0"/>
              <a:t>is the </a:t>
            </a:r>
            <a:r>
              <a:rPr lang="en" dirty="0" smtClean="0"/>
              <a:t>default</a:t>
            </a:r>
            <a:r>
              <a:rPr lang="en-US" dirty="0" smtClean="0"/>
              <a:t> shell on Linux and Mac OS X</a:t>
            </a:r>
            <a:r>
              <a:rPr lang="en" dirty="0" smtClean="0"/>
              <a:t>.</a:t>
            </a:r>
            <a:endParaRPr lang="en" dirty="0"/>
          </a:p>
          <a:p>
            <a:pPr marL="495300" lvl="0" indent="-4572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" dirty="0"/>
              <a:t>There are many (many, many) </a:t>
            </a:r>
            <a:r>
              <a:rPr lang="en" dirty="0" smtClean="0"/>
              <a:t>commands</a:t>
            </a:r>
            <a:r>
              <a:rPr lang="en-US" dirty="0" smtClean="0"/>
              <a:t>. H</a:t>
            </a:r>
            <a:r>
              <a:rPr lang="en" dirty="0" smtClean="0"/>
              <a:t>ere </a:t>
            </a:r>
            <a:r>
              <a:rPr lang="en" dirty="0"/>
              <a:t>we will present the most </a:t>
            </a:r>
            <a:r>
              <a:rPr lang="en" dirty="0" smtClean="0"/>
              <a:t>common/useful</a:t>
            </a:r>
            <a:r>
              <a:rPr lang="en-US" dirty="0" smtClean="0"/>
              <a:t>.</a:t>
            </a:r>
            <a:endParaRPr lang="en" dirty="0"/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dirty="0" smtClean="0"/>
              <a:t>The File System</a:t>
            </a:r>
            <a:endParaRPr lang="en" dirty="0"/>
          </a:p>
        </p:txBody>
      </p:sp>
      <p:sp>
        <p:nvSpPr>
          <p:cNvPr id="134" name="Shape 134"/>
          <p:cNvSpPr txBox="1">
            <a:spLocks noGrp="1"/>
          </p:cNvSpPr>
          <p:nvPr>
            <p:ph type="body" idx="1"/>
          </p:nvPr>
        </p:nvSpPr>
        <p:spPr>
          <a:xfrm>
            <a:off x="237473" y="1404291"/>
            <a:ext cx="8755525" cy="3201401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marL="38100" lvl="0" rtl="0">
              <a:spcBef>
                <a:spcPts val="0"/>
              </a:spcBef>
              <a:buClr>
                <a:schemeClr val="dk2"/>
              </a:buClr>
              <a:buSzPct val="100000"/>
            </a:pPr>
            <a:endParaRPr lang="en-US" dirty="0" smtClean="0"/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-US" dirty="0" smtClean="0"/>
              <a:t>Every file and directory has a path! </a:t>
            </a:r>
          </a:p>
          <a:p>
            <a:pPr marL="457200" lvl="1" indent="-419100">
              <a:buFont typeface="Arial"/>
              <a:buChar char="●"/>
            </a:pPr>
            <a:r>
              <a:rPr lang="en-US" dirty="0" smtClean="0"/>
              <a:t>Path: Where the file or directory is located in the file system.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dirty="0" smtClean="0"/>
              <a:t>U</a:t>
            </a:r>
            <a:r>
              <a:rPr lang="en-US" dirty="0" smtClean="0"/>
              <a:t>nix</a:t>
            </a:r>
            <a:r>
              <a:rPr lang="en" dirty="0" smtClean="0"/>
              <a:t> </a:t>
            </a:r>
            <a:r>
              <a:rPr lang="en" dirty="0"/>
              <a:t>paths are delimited by forward </a:t>
            </a:r>
            <a:r>
              <a:rPr lang="en" dirty="0" smtClean="0"/>
              <a:t>slashes “</a:t>
            </a:r>
            <a:r>
              <a:rPr lang="en-US" dirty="0" smtClean="0"/>
              <a:t> </a:t>
            </a:r>
            <a:r>
              <a:rPr lang="en" dirty="0" smtClean="0"/>
              <a:t>/</a:t>
            </a:r>
            <a:r>
              <a:rPr lang="en-US" dirty="0" smtClean="0"/>
              <a:t> </a:t>
            </a:r>
            <a:r>
              <a:rPr lang="en" dirty="0" smtClean="0"/>
              <a:t>”</a:t>
            </a:r>
            <a:endParaRPr lang="en-US" dirty="0" smtClean="0"/>
          </a:p>
          <a:p>
            <a:pPr marL="38100" lvl="1"/>
            <a:r>
              <a:rPr lang="en-US" dirty="0" smtClean="0"/>
              <a:t>     e.g. /home/username/cs3410/pa1</a:t>
            </a:r>
          </a:p>
          <a:p>
            <a:pPr marL="457200" lvl="1" indent="-419100">
              <a:buFont typeface="Arial"/>
              <a:buChar char="●"/>
            </a:pPr>
            <a:endParaRPr lang="en" dirty="0"/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dirty="0" smtClean="0"/>
              <a:t>Special Directories</a:t>
            </a:r>
            <a:endParaRPr lang="en" dirty="0"/>
          </a:p>
        </p:txBody>
      </p:sp>
      <p:sp>
        <p:nvSpPr>
          <p:cNvPr id="134" name="Shape 134"/>
          <p:cNvSpPr txBox="1">
            <a:spLocks noGrp="1"/>
          </p:cNvSpPr>
          <p:nvPr>
            <p:ph type="body" idx="1"/>
          </p:nvPr>
        </p:nvSpPr>
        <p:spPr>
          <a:xfrm>
            <a:off x="289099" y="1285510"/>
            <a:ext cx="4326138" cy="3887673"/>
          </a:xfrm>
          <a:prstGeom prst="rect">
            <a:avLst/>
          </a:prstGeom>
        </p:spPr>
        <p:txBody>
          <a:bodyPr vert="horz" lIns="91425" tIns="91425" rIns="91425" bIns="91425" anchor="t" anchorCtr="0">
            <a:noAutofit/>
          </a:bodyPr>
          <a:lstStyle/>
          <a:p>
            <a:pPr marL="323850" lvl="0" indent="-285750">
              <a:buFont typeface="Arial"/>
              <a:buChar char="•"/>
            </a:pPr>
            <a:r>
              <a:rPr lang="en-US" sz="2000" b="1" dirty="0" smtClean="0"/>
              <a:t>Root Directory</a:t>
            </a:r>
          </a:p>
          <a:p>
            <a:pPr marL="323850" lvl="0" indent="-285750">
              <a:buFont typeface="Arial"/>
              <a:buChar char="•"/>
            </a:pPr>
            <a:r>
              <a:rPr lang="en-US" sz="1800" dirty="0" smtClean="0"/>
              <a:t>The Top-Most </a:t>
            </a:r>
            <a:r>
              <a:rPr lang="en-US" sz="1800" dirty="0" err="1"/>
              <a:t>d</a:t>
            </a:r>
            <a:r>
              <a:rPr lang="en-US" sz="1800" dirty="0" err="1" smtClean="0"/>
              <a:t>ir</a:t>
            </a:r>
            <a:r>
              <a:rPr lang="en-US" sz="1800" dirty="0" smtClean="0"/>
              <a:t>!</a:t>
            </a:r>
          </a:p>
          <a:p>
            <a:pPr marL="323850" lvl="2" indent="-285750">
              <a:buFont typeface="Arial"/>
              <a:buChar char="•"/>
            </a:pPr>
            <a:r>
              <a:rPr lang="en-US" sz="1800" dirty="0" smtClean="0"/>
              <a:t>“ / ”</a:t>
            </a:r>
            <a:endParaRPr lang="en-US" sz="1800" dirty="0"/>
          </a:p>
          <a:p>
            <a:pPr marL="323850" lvl="2" indent="-285750">
              <a:lnSpc>
                <a:spcPct val="140000"/>
              </a:lnSpc>
              <a:buFont typeface="Arial"/>
              <a:buChar char="•"/>
            </a:pPr>
            <a:r>
              <a:rPr lang="en-US" sz="2000" b="1" dirty="0" smtClean="0"/>
              <a:t>Home Directory</a:t>
            </a:r>
          </a:p>
          <a:p>
            <a:pPr marL="323850" lvl="2" indent="-285750">
              <a:buFont typeface="Arial"/>
              <a:buChar char="•"/>
            </a:pPr>
            <a:r>
              <a:rPr lang="en-US" sz="1800" dirty="0" smtClean="0"/>
              <a:t>Current User’s </a:t>
            </a:r>
            <a:r>
              <a:rPr lang="en-US" sz="1800" dirty="0" err="1" smtClean="0"/>
              <a:t>dir</a:t>
            </a:r>
            <a:r>
              <a:rPr lang="en-US" sz="1800" dirty="0" smtClean="0"/>
              <a:t>!</a:t>
            </a:r>
          </a:p>
          <a:p>
            <a:pPr marL="323850" lvl="2" indent="-285750">
              <a:buFont typeface="Arial"/>
              <a:buChar char="•"/>
            </a:pPr>
            <a:r>
              <a:rPr lang="en-US" sz="1800" dirty="0"/>
              <a:t>“ ~ ” </a:t>
            </a:r>
          </a:p>
          <a:p>
            <a:pPr marL="323850" lvl="2" indent="-285750">
              <a:lnSpc>
                <a:spcPct val="140000"/>
              </a:lnSpc>
              <a:buFont typeface="Arial"/>
              <a:buChar char="•"/>
            </a:pPr>
            <a:r>
              <a:rPr lang="en-US" sz="2000" b="1" dirty="0" smtClean="0"/>
              <a:t>Current Directory</a:t>
            </a:r>
          </a:p>
          <a:p>
            <a:pPr marL="323850" lvl="2" indent="-285750">
              <a:buFont typeface="Arial"/>
              <a:buChar char="•"/>
            </a:pPr>
            <a:r>
              <a:rPr lang="en-US" sz="1800" dirty="0" smtClean="0"/>
              <a:t>The </a:t>
            </a:r>
            <a:r>
              <a:rPr lang="en-US" sz="1800" dirty="0" err="1" smtClean="0"/>
              <a:t>dir</a:t>
            </a:r>
            <a:r>
              <a:rPr lang="en-US" sz="1800" dirty="0" smtClean="0"/>
              <a:t> you’re in!</a:t>
            </a:r>
            <a:endParaRPr lang="en" sz="1800" dirty="0"/>
          </a:p>
          <a:p>
            <a:pPr marL="323850" lvl="1" indent="-285750">
              <a:buFont typeface="Arial"/>
              <a:buChar char="•"/>
            </a:pPr>
            <a:r>
              <a:rPr lang="en-US" sz="1800" dirty="0" smtClean="0"/>
              <a:t>“ . ”</a:t>
            </a:r>
          </a:p>
          <a:p>
            <a:pPr marL="323850" lvl="2" indent="-285750">
              <a:lnSpc>
                <a:spcPct val="140000"/>
              </a:lnSpc>
              <a:buFont typeface="Arial"/>
              <a:buChar char="•"/>
            </a:pPr>
            <a:r>
              <a:rPr lang="en-US" sz="2000" b="1" dirty="0" smtClean="0"/>
              <a:t>Parent Directory</a:t>
            </a:r>
            <a:endParaRPr lang="en-US" sz="2000" b="1" dirty="0"/>
          </a:p>
          <a:p>
            <a:pPr marL="323850" lvl="2" indent="-285750">
              <a:buFont typeface="Arial"/>
              <a:buChar char="•"/>
            </a:pPr>
            <a:r>
              <a:rPr lang="en-US" sz="1800" dirty="0"/>
              <a:t>The </a:t>
            </a:r>
            <a:r>
              <a:rPr lang="en-US" sz="1800" dirty="0" err="1"/>
              <a:t>dir</a:t>
            </a:r>
            <a:r>
              <a:rPr lang="en-US" sz="1800" dirty="0"/>
              <a:t> </a:t>
            </a:r>
            <a:r>
              <a:rPr lang="en-US" sz="1800" dirty="0" smtClean="0"/>
              <a:t>above!</a:t>
            </a:r>
            <a:endParaRPr lang="en" sz="1800" dirty="0"/>
          </a:p>
          <a:p>
            <a:pPr marL="323850" lvl="1" indent="-285750">
              <a:buFont typeface="Arial"/>
              <a:buChar char="•"/>
            </a:pPr>
            <a:r>
              <a:rPr lang="en-US" sz="1800" dirty="0" smtClean="0"/>
              <a:t>“ .. ”</a:t>
            </a:r>
            <a:endParaRPr lang="en-US" sz="18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0654" y="1409432"/>
            <a:ext cx="5287771" cy="3690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1267401"/>
      </p:ext>
    </p:extLst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dirty="0" smtClean="0"/>
              <a:t>Special Directories</a:t>
            </a:r>
            <a:endParaRPr lang="en" dirty="0"/>
          </a:p>
        </p:txBody>
      </p:sp>
      <p:sp>
        <p:nvSpPr>
          <p:cNvPr id="134" name="Shape 134"/>
          <p:cNvSpPr txBox="1">
            <a:spLocks noGrp="1"/>
          </p:cNvSpPr>
          <p:nvPr>
            <p:ph type="body" idx="1"/>
          </p:nvPr>
        </p:nvSpPr>
        <p:spPr>
          <a:xfrm>
            <a:off x="237474" y="1311357"/>
            <a:ext cx="8449326" cy="367596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endParaRPr lang="en-US" dirty="0" smtClean="0"/>
          </a:p>
          <a:p>
            <a:pPr marL="457200" lvl="0" indent="-419100">
              <a:buFont typeface="Arial"/>
              <a:buChar char="●"/>
            </a:pPr>
            <a:r>
              <a:rPr lang="en-US" b="1" dirty="0" smtClean="0"/>
              <a:t>A</a:t>
            </a:r>
            <a:r>
              <a:rPr lang="en" b="1" dirty="0" smtClean="0"/>
              <a:t>bsolute </a:t>
            </a:r>
            <a:r>
              <a:rPr lang="en-US" b="1" dirty="0" smtClean="0"/>
              <a:t>paths</a:t>
            </a:r>
          </a:p>
          <a:p>
            <a:pPr marL="457200" lvl="1" indent="-419100">
              <a:buFont typeface="Arial"/>
              <a:buChar char="●"/>
            </a:pPr>
            <a:r>
              <a:rPr lang="en" dirty="0" smtClean="0"/>
              <a:t>start </a:t>
            </a:r>
            <a:r>
              <a:rPr lang="en" dirty="0"/>
              <a:t>with </a:t>
            </a:r>
            <a:r>
              <a:rPr lang="en" dirty="0" smtClean="0"/>
              <a:t>“</a:t>
            </a:r>
            <a:r>
              <a:rPr lang="en-US" dirty="0" smtClean="0"/>
              <a:t> </a:t>
            </a:r>
            <a:r>
              <a:rPr lang="en" dirty="0" smtClean="0"/>
              <a:t>/</a:t>
            </a:r>
            <a:r>
              <a:rPr lang="en-US" dirty="0" smtClean="0"/>
              <a:t> </a:t>
            </a:r>
            <a:r>
              <a:rPr lang="en" dirty="0" smtClean="0"/>
              <a:t>”</a:t>
            </a:r>
            <a:r>
              <a:rPr lang="en-US" dirty="0" smtClean="0"/>
              <a:t>, </a:t>
            </a:r>
            <a:r>
              <a:rPr lang="en-US" dirty="0" err="1" smtClean="0"/>
              <a:t>i.e</a:t>
            </a:r>
            <a:r>
              <a:rPr lang="en-US" dirty="0" smtClean="0"/>
              <a:t> </a:t>
            </a:r>
            <a:r>
              <a:rPr lang="en" dirty="0" smtClean="0"/>
              <a:t>the </a:t>
            </a:r>
            <a:r>
              <a:rPr lang="en" dirty="0"/>
              <a:t>root </a:t>
            </a:r>
            <a:r>
              <a:rPr lang="en" dirty="0" smtClean="0"/>
              <a:t>directory</a:t>
            </a:r>
            <a:endParaRPr lang="en-US" dirty="0" smtClean="0"/>
          </a:p>
          <a:p>
            <a:pPr marL="457200" lvl="1" indent="-419100">
              <a:buFont typeface="Arial"/>
              <a:buChar char="●"/>
            </a:pPr>
            <a:endParaRPr lang="en-US" dirty="0" smtClean="0"/>
          </a:p>
          <a:p>
            <a:pPr marL="457200" lvl="1" indent="-419100">
              <a:buFont typeface="Arial"/>
              <a:buChar char="●"/>
            </a:pPr>
            <a:endParaRPr lang="en-US" dirty="0" smtClean="0"/>
          </a:p>
          <a:p>
            <a:pPr marL="457200" lvl="1" indent="-419100">
              <a:buFont typeface="Arial"/>
              <a:buChar char="●"/>
            </a:pPr>
            <a:r>
              <a:rPr lang="en-US" sz="3000" b="1" dirty="0" smtClean="0"/>
              <a:t>Relative paths</a:t>
            </a:r>
          </a:p>
          <a:p>
            <a:pPr marL="457200" lvl="1" indent="-419100">
              <a:buFont typeface="Arial"/>
              <a:buChar char="●"/>
            </a:pPr>
            <a:r>
              <a:rPr lang="en" dirty="0"/>
              <a:t>start from your current </a:t>
            </a:r>
            <a:r>
              <a:rPr lang="en" dirty="0" smtClean="0"/>
              <a:t>directory</a:t>
            </a:r>
            <a:endParaRPr lang="en-US" dirty="0" smtClean="0"/>
          </a:p>
          <a:p>
            <a:pPr marL="457200" lvl="1" indent="-419100">
              <a:buFont typeface="Arial"/>
              <a:buChar char="●"/>
            </a:pPr>
            <a:endParaRPr lang="en" dirty="0"/>
          </a:p>
          <a:p>
            <a:pPr marL="457200" lvl="1" indent="-419100">
              <a:buFont typeface="Arial"/>
              <a:buChar char="●"/>
            </a:pPr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2488322120"/>
      </p:ext>
    </p:extLst>
  </p:cSld>
  <p:clrMapOvr>
    <a:masterClrMapping/>
  </p:clrMapOvr>
  <p:transition xmlns:p14="http://schemas.microsoft.com/office/powerpoint/2010/main"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dirty="0" smtClean="0"/>
              <a:t>File System Commands</a:t>
            </a:r>
            <a:endParaRPr lang="en" dirty="0"/>
          </a:p>
        </p:txBody>
      </p:sp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457200" y="1460499"/>
            <a:ext cx="8229600" cy="34652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-US" sz="2400" dirty="0">
                <a:latin typeface="Courier New"/>
                <a:cs typeface="Courier New"/>
              </a:rPr>
              <a:t>c</a:t>
            </a:r>
            <a:r>
              <a:rPr lang="en-US" sz="2400" dirty="0" smtClean="0">
                <a:latin typeface="Courier New"/>
                <a:cs typeface="Courier New"/>
              </a:rPr>
              <a:t>d &lt;</a:t>
            </a:r>
            <a:r>
              <a:rPr lang="en-US" sz="2400" dirty="0" err="1" smtClean="0">
                <a:latin typeface="Courier New"/>
                <a:cs typeface="Courier New"/>
              </a:rPr>
              <a:t>dirpath</a:t>
            </a:r>
            <a:r>
              <a:rPr lang="en-US" sz="2400" dirty="0" smtClean="0">
                <a:latin typeface="Courier New"/>
                <a:cs typeface="Courier New"/>
              </a:rPr>
              <a:t>&gt;</a:t>
            </a:r>
            <a:r>
              <a:rPr lang="en-US" sz="2400" dirty="0" smtClean="0"/>
              <a:t> : Change Directory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-US" sz="2400" dirty="0" err="1">
                <a:latin typeface="Courier New"/>
                <a:cs typeface="Courier New"/>
              </a:rPr>
              <a:t>p</a:t>
            </a:r>
            <a:r>
              <a:rPr lang="en-US" sz="2400" dirty="0" err="1" smtClean="0">
                <a:latin typeface="Courier New"/>
                <a:cs typeface="Courier New"/>
              </a:rPr>
              <a:t>wd</a:t>
            </a:r>
            <a:r>
              <a:rPr lang="en-US" sz="2400" dirty="0" smtClean="0"/>
              <a:t> : Print Working Directory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-US" sz="2400" dirty="0" err="1">
                <a:latin typeface="Courier New"/>
                <a:cs typeface="Courier New"/>
              </a:rPr>
              <a:t>l</a:t>
            </a:r>
            <a:r>
              <a:rPr lang="en-US" sz="2400" dirty="0" err="1" smtClean="0">
                <a:latin typeface="Courier New"/>
                <a:cs typeface="Courier New"/>
              </a:rPr>
              <a:t>s</a:t>
            </a:r>
            <a:r>
              <a:rPr lang="en-US" sz="2400" dirty="0" smtClean="0"/>
              <a:t> : List Directory contents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-US" sz="2400" dirty="0" err="1">
                <a:latin typeface="Courier New"/>
                <a:cs typeface="Courier New"/>
              </a:rPr>
              <a:t>m</a:t>
            </a:r>
            <a:r>
              <a:rPr lang="en-US" sz="2400" dirty="0" err="1" smtClean="0">
                <a:latin typeface="Courier New"/>
                <a:cs typeface="Courier New"/>
              </a:rPr>
              <a:t>kdir</a:t>
            </a:r>
            <a:r>
              <a:rPr lang="en-US" sz="2400" dirty="0" smtClean="0">
                <a:latin typeface="Courier New"/>
                <a:cs typeface="Courier New"/>
              </a:rPr>
              <a:t> &lt;</a:t>
            </a:r>
            <a:r>
              <a:rPr lang="en-US" sz="2400" dirty="0" err="1" smtClean="0">
                <a:latin typeface="Courier New"/>
                <a:cs typeface="Courier New"/>
              </a:rPr>
              <a:t>dirname</a:t>
            </a:r>
            <a:r>
              <a:rPr lang="en-US" sz="2400" dirty="0" smtClean="0">
                <a:latin typeface="Courier New"/>
                <a:cs typeface="Courier New"/>
              </a:rPr>
              <a:t>&gt; </a:t>
            </a:r>
            <a:r>
              <a:rPr lang="en-US" sz="2400" dirty="0" smtClean="0"/>
              <a:t>: Make Directory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endParaRPr lang="en-US" sz="2400" dirty="0"/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-US" sz="2400" dirty="0" smtClean="0"/>
              <a:t>When you log in to VM you are in your Home Directory!</a:t>
            </a:r>
          </a:p>
          <a:p>
            <a:pPr marL="457200" lvl="1" indent="-419100">
              <a:buFont typeface="Arial"/>
              <a:buChar char="●"/>
            </a:pPr>
            <a:r>
              <a:rPr lang="en-US" dirty="0" smtClean="0"/>
              <a:t>You can always access it using “ ~ ”</a:t>
            </a:r>
            <a:endParaRPr lang="en" dirty="0"/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dirty="0" smtClean="0"/>
              <a:t>File System Commands</a:t>
            </a:r>
            <a:endParaRPr lang="en" dirty="0"/>
          </a:p>
        </p:txBody>
      </p:sp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457200" y="1460499"/>
            <a:ext cx="4116736" cy="34652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38100" lvl="0" rtl="0">
              <a:spcBef>
                <a:spcPts val="0"/>
              </a:spcBef>
              <a:buClr>
                <a:schemeClr val="dk2"/>
              </a:buClr>
              <a:buSzPct val="100000"/>
            </a:pPr>
            <a:r>
              <a:rPr lang="en-US" sz="2000" dirty="0" smtClean="0">
                <a:latin typeface="Courier New"/>
                <a:cs typeface="Courier New"/>
              </a:rPr>
              <a:t>$ </a:t>
            </a:r>
            <a:r>
              <a:rPr lang="en-US" sz="2000" dirty="0" err="1" smtClean="0">
                <a:latin typeface="Courier New"/>
                <a:cs typeface="Courier New"/>
              </a:rPr>
              <a:t>pwd</a:t>
            </a:r>
            <a:endParaRPr lang="en-US" sz="2000" dirty="0" smtClean="0">
              <a:latin typeface="Courier New"/>
              <a:cs typeface="Courier New"/>
            </a:endParaRPr>
          </a:p>
          <a:p>
            <a:pPr marL="38100" lvl="0" rtl="0">
              <a:spcBef>
                <a:spcPts val="0"/>
              </a:spcBef>
              <a:buClr>
                <a:schemeClr val="dk2"/>
              </a:buClr>
              <a:buSzPct val="100000"/>
            </a:pPr>
            <a:r>
              <a:rPr lang="en-US" sz="2000" dirty="0" smtClean="0">
                <a:latin typeface="Courier New"/>
                <a:cs typeface="Courier New"/>
              </a:rPr>
              <a:t>/home/username</a:t>
            </a:r>
          </a:p>
          <a:p>
            <a:pPr marL="38100" lvl="0" rtl="0">
              <a:spcBef>
                <a:spcPts val="0"/>
              </a:spcBef>
              <a:buClr>
                <a:schemeClr val="dk2"/>
              </a:buClr>
              <a:buSzPct val="100000"/>
            </a:pPr>
            <a:r>
              <a:rPr lang="en-US" sz="2000" dirty="0" smtClean="0">
                <a:latin typeface="Courier New"/>
                <a:cs typeface="Courier New"/>
              </a:rPr>
              <a:t>$ </a:t>
            </a:r>
            <a:r>
              <a:rPr lang="en-US" sz="2000" dirty="0" err="1" smtClean="0">
                <a:latin typeface="Courier New"/>
                <a:cs typeface="Courier New"/>
              </a:rPr>
              <a:t>ls</a:t>
            </a:r>
            <a:endParaRPr lang="en-US" sz="2000" dirty="0" smtClean="0">
              <a:latin typeface="Courier New"/>
              <a:cs typeface="Courier New"/>
            </a:endParaRPr>
          </a:p>
          <a:p>
            <a:pPr marL="38100" lvl="0" rtl="0">
              <a:spcBef>
                <a:spcPts val="0"/>
              </a:spcBef>
              <a:buClr>
                <a:schemeClr val="dk2"/>
              </a:buClr>
              <a:buSzPct val="100000"/>
            </a:pPr>
            <a:r>
              <a:rPr lang="en-US" sz="2000" dirty="0" smtClean="0">
                <a:latin typeface="Courier New"/>
                <a:cs typeface="Courier New"/>
              </a:rPr>
              <a:t>dir1	file1</a:t>
            </a:r>
          </a:p>
          <a:p>
            <a:pPr marL="38100" lvl="0" rtl="0">
              <a:spcBef>
                <a:spcPts val="0"/>
              </a:spcBef>
              <a:buClr>
                <a:schemeClr val="dk2"/>
              </a:buClr>
              <a:buSzPct val="100000"/>
            </a:pPr>
            <a:r>
              <a:rPr lang="en-US" sz="2000" dirty="0">
                <a:latin typeface="Courier New"/>
                <a:cs typeface="Courier New"/>
              </a:rPr>
              <a:t>d</a:t>
            </a:r>
            <a:r>
              <a:rPr lang="en-US" sz="2000" dirty="0" smtClean="0">
                <a:latin typeface="Courier New"/>
                <a:cs typeface="Courier New"/>
              </a:rPr>
              <a:t>ir2	file2</a:t>
            </a:r>
          </a:p>
          <a:p>
            <a:pPr marL="38100" lvl="0" rtl="0">
              <a:spcBef>
                <a:spcPts val="0"/>
              </a:spcBef>
              <a:buClr>
                <a:schemeClr val="dk2"/>
              </a:buClr>
              <a:buSzPct val="100000"/>
            </a:pPr>
            <a:r>
              <a:rPr lang="en-US" sz="2000" dirty="0" smtClean="0">
                <a:latin typeface="Courier New"/>
                <a:cs typeface="Courier New"/>
              </a:rPr>
              <a:t>$ </a:t>
            </a:r>
            <a:r>
              <a:rPr lang="en-US" sz="2000" dirty="0" err="1" smtClean="0">
                <a:latin typeface="Courier New"/>
                <a:cs typeface="Courier New"/>
              </a:rPr>
              <a:t>mkdir</a:t>
            </a:r>
            <a:r>
              <a:rPr lang="en-US" sz="2000" dirty="0" smtClean="0">
                <a:latin typeface="Courier New"/>
                <a:cs typeface="Courier New"/>
              </a:rPr>
              <a:t> </a:t>
            </a:r>
            <a:r>
              <a:rPr lang="en-US" sz="2000" dirty="0" err="1" smtClean="0">
                <a:latin typeface="Courier New"/>
                <a:cs typeface="Courier New"/>
              </a:rPr>
              <a:t>mydir</a:t>
            </a:r>
            <a:endParaRPr lang="en-US" sz="2000" dirty="0" smtClean="0">
              <a:latin typeface="Courier New"/>
              <a:cs typeface="Courier New"/>
            </a:endParaRPr>
          </a:p>
          <a:p>
            <a:pPr marL="38100" lvl="0" rtl="0">
              <a:spcBef>
                <a:spcPts val="0"/>
              </a:spcBef>
              <a:buClr>
                <a:schemeClr val="dk2"/>
              </a:buClr>
              <a:buSzPct val="100000"/>
            </a:pPr>
            <a:r>
              <a:rPr lang="en-US" sz="2000" dirty="0" smtClean="0">
                <a:latin typeface="Courier New"/>
                <a:cs typeface="Courier New"/>
              </a:rPr>
              <a:t>$ </a:t>
            </a:r>
            <a:r>
              <a:rPr lang="en-US" sz="2000" dirty="0" err="1" smtClean="0">
                <a:latin typeface="Courier New"/>
                <a:cs typeface="Courier New"/>
              </a:rPr>
              <a:t>ls</a:t>
            </a:r>
            <a:endParaRPr lang="en-US" sz="2000" dirty="0" smtClean="0">
              <a:latin typeface="Courier New"/>
              <a:cs typeface="Courier New"/>
            </a:endParaRPr>
          </a:p>
          <a:p>
            <a:pPr marL="38100" lvl="0"/>
            <a:r>
              <a:rPr lang="en-US" sz="2000" dirty="0">
                <a:latin typeface="Courier New"/>
                <a:cs typeface="Courier New"/>
              </a:rPr>
              <a:t>dir1	</a:t>
            </a:r>
            <a:r>
              <a:rPr lang="en-US" sz="2000" dirty="0" err="1" smtClean="0">
                <a:latin typeface="Courier New"/>
                <a:cs typeface="Courier New"/>
              </a:rPr>
              <a:t>mydir</a:t>
            </a:r>
            <a:r>
              <a:rPr lang="en-US" sz="2000" dirty="0" smtClean="0">
                <a:latin typeface="Courier New"/>
                <a:cs typeface="Courier New"/>
              </a:rPr>
              <a:t>	file1</a:t>
            </a:r>
            <a:endParaRPr lang="en-US" sz="2000" dirty="0">
              <a:latin typeface="Courier New"/>
              <a:cs typeface="Courier New"/>
            </a:endParaRPr>
          </a:p>
          <a:p>
            <a:pPr marL="38100" lvl="0"/>
            <a:r>
              <a:rPr lang="en-US" sz="2000" dirty="0">
                <a:latin typeface="Courier New"/>
                <a:cs typeface="Courier New"/>
              </a:rPr>
              <a:t>dir2	</a:t>
            </a:r>
            <a:r>
              <a:rPr lang="en-US" sz="2000" dirty="0" smtClean="0">
                <a:latin typeface="Courier New"/>
                <a:cs typeface="Courier New"/>
              </a:rPr>
              <a:t>file1</a:t>
            </a:r>
            <a:endParaRPr lang="en" sz="2800" dirty="0">
              <a:latin typeface="Courier New"/>
              <a:cs typeface="Courier New"/>
            </a:endParaRPr>
          </a:p>
        </p:txBody>
      </p:sp>
      <p:sp>
        <p:nvSpPr>
          <p:cNvPr id="4" name="Shape 140"/>
          <p:cNvSpPr txBox="1">
            <a:spLocks/>
          </p:cNvSpPr>
          <p:nvPr/>
        </p:nvSpPr>
        <p:spPr>
          <a:xfrm>
            <a:off x="4736661" y="1458009"/>
            <a:ext cx="4116736" cy="3465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  <a:defRPr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  <a:defRPr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pPr marL="38100"/>
            <a:r>
              <a:rPr lang="en-US" sz="2000" dirty="0" smtClean="0">
                <a:latin typeface="Courier New"/>
                <a:cs typeface="Courier New"/>
              </a:rPr>
              <a:t>$ cd ..</a:t>
            </a:r>
          </a:p>
          <a:p>
            <a:pPr marL="38100"/>
            <a:r>
              <a:rPr lang="en-US" sz="2000" dirty="0" smtClean="0">
                <a:latin typeface="Courier New"/>
                <a:cs typeface="Courier New"/>
              </a:rPr>
              <a:t>$ </a:t>
            </a:r>
            <a:r>
              <a:rPr lang="en-US" sz="2000" dirty="0" err="1" smtClean="0">
                <a:latin typeface="Courier New"/>
                <a:cs typeface="Courier New"/>
              </a:rPr>
              <a:t>pwd</a:t>
            </a:r>
            <a:endParaRPr lang="en-US" sz="2000" dirty="0" smtClean="0">
              <a:latin typeface="Courier New"/>
              <a:cs typeface="Courier New"/>
            </a:endParaRPr>
          </a:p>
          <a:p>
            <a:pPr marL="38100"/>
            <a:r>
              <a:rPr lang="en-US" sz="2000" dirty="0" smtClean="0">
                <a:latin typeface="Courier New"/>
                <a:cs typeface="Courier New"/>
              </a:rPr>
              <a:t>/home</a:t>
            </a:r>
          </a:p>
          <a:p>
            <a:pPr marL="38100"/>
            <a:r>
              <a:rPr lang="en-US" sz="2000" dirty="0" smtClean="0">
                <a:latin typeface="Courier New"/>
                <a:cs typeface="Courier New"/>
              </a:rPr>
              <a:t>$ cd ~/</a:t>
            </a:r>
            <a:r>
              <a:rPr lang="en-US" sz="2000" dirty="0" err="1" smtClean="0">
                <a:latin typeface="Courier New"/>
                <a:cs typeface="Courier New"/>
              </a:rPr>
              <a:t>mydir</a:t>
            </a:r>
            <a:endParaRPr lang="en-US" sz="2000" dirty="0" smtClean="0">
              <a:latin typeface="Courier New"/>
              <a:cs typeface="Courier New"/>
            </a:endParaRPr>
          </a:p>
          <a:p>
            <a:pPr marL="38100"/>
            <a:r>
              <a:rPr lang="en-US" sz="2000" dirty="0" smtClean="0">
                <a:latin typeface="Courier New"/>
                <a:cs typeface="Courier New"/>
              </a:rPr>
              <a:t>$ </a:t>
            </a:r>
            <a:r>
              <a:rPr lang="en-US" sz="2000" dirty="0" err="1" smtClean="0">
                <a:latin typeface="Courier New"/>
                <a:cs typeface="Courier New"/>
              </a:rPr>
              <a:t>pwd</a:t>
            </a:r>
            <a:endParaRPr lang="en-US" sz="2000" dirty="0" smtClean="0">
              <a:latin typeface="Courier New"/>
              <a:cs typeface="Courier New"/>
            </a:endParaRPr>
          </a:p>
          <a:p>
            <a:pPr marL="38100" lvl="0"/>
            <a:r>
              <a:rPr lang="en-US" sz="2000" dirty="0">
                <a:latin typeface="Courier New"/>
                <a:cs typeface="Courier New"/>
              </a:rPr>
              <a:t>/home/</a:t>
            </a:r>
            <a:r>
              <a:rPr lang="en-US" sz="2000" dirty="0" smtClean="0">
                <a:latin typeface="Courier New"/>
                <a:cs typeface="Courier New"/>
              </a:rPr>
              <a:t>username/</a:t>
            </a:r>
            <a:r>
              <a:rPr lang="en-US" sz="2000" dirty="0" err="1" smtClean="0">
                <a:latin typeface="Courier New"/>
                <a:cs typeface="Courier New"/>
              </a:rPr>
              <a:t>mydir</a:t>
            </a:r>
            <a:endParaRPr lang="en-US" sz="2000" dirty="0" smtClean="0">
              <a:latin typeface="Courier New"/>
              <a:cs typeface="Courier New"/>
            </a:endParaRPr>
          </a:p>
          <a:p>
            <a:pPr marL="38100" lvl="0"/>
            <a:r>
              <a:rPr lang="en-US" sz="2000" dirty="0" smtClean="0">
                <a:latin typeface="Courier New"/>
                <a:cs typeface="Courier New"/>
              </a:rPr>
              <a:t>$ cd /home</a:t>
            </a:r>
          </a:p>
          <a:p>
            <a:pPr marL="38100"/>
            <a:r>
              <a:rPr lang="en-US" sz="2000" dirty="0">
                <a:latin typeface="Courier New"/>
                <a:cs typeface="Courier New"/>
              </a:rPr>
              <a:t>$ </a:t>
            </a:r>
            <a:r>
              <a:rPr lang="en-US" sz="2000" dirty="0" err="1">
                <a:latin typeface="Courier New"/>
                <a:cs typeface="Courier New"/>
              </a:rPr>
              <a:t>pwd</a:t>
            </a:r>
            <a:endParaRPr lang="en-US" sz="2000" dirty="0">
              <a:latin typeface="Courier New"/>
              <a:cs typeface="Courier New"/>
            </a:endParaRPr>
          </a:p>
          <a:p>
            <a:pPr marL="38100" lvl="0"/>
            <a:r>
              <a:rPr lang="en-US" sz="2000" dirty="0">
                <a:latin typeface="Courier New"/>
                <a:cs typeface="Courier New"/>
              </a:rPr>
              <a:t>/</a:t>
            </a:r>
            <a:r>
              <a:rPr lang="en-US" sz="2000" dirty="0" smtClean="0">
                <a:latin typeface="Courier New"/>
                <a:cs typeface="Courier New"/>
              </a:rPr>
              <a:t>home</a:t>
            </a:r>
          </a:p>
          <a:p>
            <a:pPr marL="38100" lvl="0"/>
            <a:endParaRPr lang="en-US" sz="2000" dirty="0" smtClean="0">
              <a:latin typeface="Courier New"/>
              <a:cs typeface="Courier New"/>
            </a:endParaRPr>
          </a:p>
          <a:p>
            <a:pPr marL="38100" lvl="0"/>
            <a:endParaRPr lang="en-US" sz="20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4232107958"/>
      </p:ext>
    </p:extLst>
  </p:cSld>
  <p:clrMapOvr>
    <a:masterClrMapping/>
  </p:clrMapOvr>
  <p:transition xmlns:p14="http://schemas.microsoft.com/office/powerpoint/2010/main"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dirty="0" smtClean="0"/>
              <a:t>Create &amp; Delete Commands</a:t>
            </a:r>
            <a:endParaRPr lang="en" dirty="0"/>
          </a:p>
        </p:txBody>
      </p:sp>
      <p:sp>
        <p:nvSpPr>
          <p:cNvPr id="4" name="Shape 140"/>
          <p:cNvSpPr txBox="1">
            <a:spLocks/>
          </p:cNvSpPr>
          <p:nvPr/>
        </p:nvSpPr>
        <p:spPr>
          <a:xfrm>
            <a:off x="457200" y="1460499"/>
            <a:ext cx="8463524" cy="3465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  <a:defRPr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  <a:defRPr sz="24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  <a:defRPr sz="1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pPr marL="457200" indent="-419100">
              <a:buFont typeface="Arial"/>
              <a:buChar char="●"/>
            </a:pPr>
            <a:r>
              <a:rPr lang="en-US" sz="2400" dirty="0" err="1" smtClean="0">
                <a:latin typeface="Courier New"/>
                <a:cs typeface="Courier New"/>
              </a:rPr>
              <a:t>mkdir</a:t>
            </a:r>
            <a:r>
              <a:rPr lang="en-US" sz="2400" dirty="0" smtClean="0">
                <a:latin typeface="Courier New"/>
                <a:cs typeface="Courier New"/>
              </a:rPr>
              <a:t> &lt;</a:t>
            </a:r>
            <a:r>
              <a:rPr lang="en-US" sz="2400" dirty="0" err="1" smtClean="0">
                <a:latin typeface="Courier New"/>
                <a:cs typeface="Courier New"/>
              </a:rPr>
              <a:t>dirname</a:t>
            </a:r>
            <a:r>
              <a:rPr lang="en-US" sz="2400" dirty="0" smtClean="0">
                <a:latin typeface="Courier New"/>
                <a:cs typeface="Courier New"/>
              </a:rPr>
              <a:t>&gt;</a:t>
            </a:r>
            <a:r>
              <a:rPr lang="en-US" sz="2400" dirty="0" smtClean="0"/>
              <a:t>: Make Directory</a:t>
            </a:r>
          </a:p>
          <a:p>
            <a:pPr marL="457200" indent="-419100">
              <a:buFont typeface="Arial"/>
              <a:buChar char="●"/>
            </a:pPr>
            <a:r>
              <a:rPr lang="en-US" sz="2400" dirty="0">
                <a:latin typeface="Courier New"/>
                <a:cs typeface="Courier New"/>
              </a:rPr>
              <a:t>t</a:t>
            </a:r>
            <a:r>
              <a:rPr lang="en-US" sz="2400" dirty="0" smtClean="0">
                <a:latin typeface="Courier New"/>
                <a:cs typeface="Courier New"/>
              </a:rPr>
              <a:t>ouch &lt;filename&gt;</a:t>
            </a:r>
            <a:r>
              <a:rPr lang="en-US" sz="2400" dirty="0" smtClean="0"/>
              <a:t>: Create an empty file</a:t>
            </a:r>
          </a:p>
          <a:p>
            <a:pPr marL="457200" indent="-419100">
              <a:buFont typeface="Arial"/>
              <a:buChar char="●"/>
            </a:pPr>
            <a:r>
              <a:rPr lang="en-US" sz="2400" dirty="0" err="1">
                <a:latin typeface="Courier New"/>
                <a:cs typeface="Courier New"/>
              </a:rPr>
              <a:t>r</a:t>
            </a:r>
            <a:r>
              <a:rPr lang="en-US" sz="2400" dirty="0" err="1" smtClean="0">
                <a:latin typeface="Courier New"/>
                <a:cs typeface="Courier New"/>
              </a:rPr>
              <a:t>m</a:t>
            </a:r>
            <a:r>
              <a:rPr lang="en-US" sz="2400" dirty="0" smtClean="0">
                <a:latin typeface="Courier New"/>
                <a:cs typeface="Courier New"/>
              </a:rPr>
              <a:t> &lt;filename&gt;</a:t>
            </a:r>
            <a:r>
              <a:rPr lang="en-US" sz="2400" dirty="0" smtClean="0"/>
              <a:t>: Remove the file</a:t>
            </a:r>
          </a:p>
          <a:p>
            <a:pPr marL="457200" indent="-419100">
              <a:buFont typeface="Arial"/>
              <a:buChar char="●"/>
            </a:pPr>
            <a:r>
              <a:rPr lang="en-US" sz="2400" dirty="0" err="1">
                <a:latin typeface="Courier New"/>
                <a:cs typeface="Courier New"/>
              </a:rPr>
              <a:t>r</a:t>
            </a:r>
            <a:r>
              <a:rPr lang="en-US" sz="2400" dirty="0" err="1" smtClean="0">
                <a:latin typeface="Courier New"/>
                <a:cs typeface="Courier New"/>
              </a:rPr>
              <a:t>m</a:t>
            </a:r>
            <a:r>
              <a:rPr lang="en-US" sz="2400" dirty="0" smtClean="0">
                <a:latin typeface="Courier New"/>
                <a:cs typeface="Courier New"/>
              </a:rPr>
              <a:t> –r &lt;</a:t>
            </a:r>
            <a:r>
              <a:rPr lang="en-US" sz="2400" dirty="0" err="1" smtClean="0">
                <a:latin typeface="Courier New"/>
                <a:cs typeface="Courier New"/>
              </a:rPr>
              <a:t>dirname</a:t>
            </a:r>
            <a:r>
              <a:rPr lang="en-US" sz="2400" dirty="0" smtClean="0">
                <a:latin typeface="Courier New"/>
                <a:cs typeface="Courier New"/>
              </a:rPr>
              <a:t>&gt;</a:t>
            </a:r>
            <a:r>
              <a:rPr lang="en-US" sz="2400" dirty="0" smtClean="0"/>
              <a:t>: Remove </a:t>
            </a:r>
            <a:r>
              <a:rPr lang="en-US" sz="2400" dirty="0" err="1" smtClean="0"/>
              <a:t>dir</a:t>
            </a:r>
            <a:r>
              <a:rPr lang="en-US" sz="2400" dirty="0" smtClean="0"/>
              <a:t> and files in it recursively</a:t>
            </a:r>
          </a:p>
          <a:p>
            <a:pPr marL="457200" indent="-419100">
              <a:buFont typeface="Arial"/>
              <a:buChar char="●"/>
            </a:pPr>
            <a:endParaRPr lang="en-US" sz="2400" dirty="0" smtClean="0"/>
          </a:p>
          <a:p>
            <a:pPr marL="457200" indent="-419100">
              <a:buFont typeface="Arial"/>
              <a:buChar char="●"/>
            </a:pPr>
            <a:r>
              <a:rPr lang="en-US" sz="2400" dirty="0" smtClean="0"/>
              <a:t>WARNING: There is no Trash in the Unix File System.</a:t>
            </a:r>
          </a:p>
          <a:p>
            <a:pPr marL="38100"/>
            <a:r>
              <a:rPr lang="en-US" sz="2400" dirty="0" smtClean="0"/>
              <a:t>     If you delete a file or directory, it is gone forever!</a:t>
            </a:r>
            <a:endParaRPr lang="en" dirty="0"/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theme/theme1.xml><?xml version="1.0" encoding="utf-8"?>
<a:theme xmlns:a="http://schemas.openxmlformats.org/drawingml/2006/main" name="modern">
  <a:themeElements>
    <a:clrScheme name="Custom 348">
      <a:dk1>
        <a:srgbClr val="000000"/>
      </a:dk1>
      <a:lt1>
        <a:srgbClr val="FFFFFF"/>
      </a:lt1>
      <a:dk2>
        <a:srgbClr val="191919"/>
      </a:dk2>
      <a:lt2>
        <a:srgbClr val="CCCCCC"/>
      </a:lt2>
      <a:accent1>
        <a:srgbClr val="7E5554"/>
      </a:accent1>
      <a:accent2>
        <a:srgbClr val="910A10"/>
      </a:accent2>
      <a:accent3>
        <a:srgbClr val="84294D"/>
      </a:accent3>
      <a:accent4>
        <a:srgbClr val="DA823B"/>
      </a:accent4>
      <a:accent5>
        <a:srgbClr val="625D3C"/>
      </a:accent5>
      <a:accent6>
        <a:srgbClr val="00384A"/>
      </a:accent6>
      <a:hlink>
        <a:srgbClr val="227A78"/>
      </a:hlink>
      <a:folHlink>
        <a:srgbClr val="39474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692</Words>
  <Application>Microsoft Macintosh PowerPoint</Application>
  <PresentationFormat>On-screen Show (16:9)</PresentationFormat>
  <Paragraphs>162</Paragraphs>
  <Slides>19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modern</vt:lpstr>
      <vt:lpstr>Unix Lab</vt:lpstr>
      <vt:lpstr>Shell Scripting</vt:lpstr>
      <vt:lpstr>Bash</vt:lpstr>
      <vt:lpstr>The File System</vt:lpstr>
      <vt:lpstr>Special Directories</vt:lpstr>
      <vt:lpstr>Special Directories</vt:lpstr>
      <vt:lpstr>File System Commands</vt:lpstr>
      <vt:lpstr>File System Commands</vt:lpstr>
      <vt:lpstr>Create &amp; Delete Commands</vt:lpstr>
      <vt:lpstr>Create &amp; Delete Commands</vt:lpstr>
      <vt:lpstr>Command Options</vt:lpstr>
      <vt:lpstr>The most helpful command</vt:lpstr>
      <vt:lpstr>Command History</vt:lpstr>
      <vt:lpstr>Tab completion</vt:lpstr>
      <vt:lpstr>Redirection</vt:lpstr>
      <vt:lpstr>Redirection</vt:lpstr>
      <vt:lpstr>Shell scripting</vt:lpstr>
      <vt:lpstr>Count files in Directory</vt:lpstr>
      <vt:lpstr>Shell scripting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Git/Unix Lab</dc:title>
  <cp:lastModifiedBy>Rishab Gupta</cp:lastModifiedBy>
  <cp:revision>186</cp:revision>
  <dcterms:modified xsi:type="dcterms:W3CDTF">2016-04-05T18:45:35Z</dcterms:modified>
</cp:coreProperties>
</file>