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2" r:id="rId3"/>
    <p:sldId id="258" r:id="rId4"/>
    <p:sldId id="260" r:id="rId5"/>
    <p:sldId id="266" r:id="rId6"/>
    <p:sldId id="261" r:id="rId7"/>
    <p:sldId id="26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-73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6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7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8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5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0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1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6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7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1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8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98C6-E76F-4AAD-AC58-8A291ADB609C}" type="datetimeFigureOut">
              <a:rPr lang="en-US" smtClean="0"/>
              <a:pPr/>
              <a:t>9/16/15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5C1EB-4D72-4F14-BB9F-7CEB64929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7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tags" Target="../tags/tag11.xml"/><Relationship Id="rId12" Type="http://schemas.openxmlformats.org/officeDocument/2006/relationships/tags" Target="../tags/tag12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tags" Target="../tags/tag15.xml"/><Relationship Id="rId16" Type="http://schemas.openxmlformats.org/officeDocument/2006/relationships/tags" Target="../tags/tag16.xml"/><Relationship Id="rId17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Relationship Id="rId9" Type="http://schemas.openxmlformats.org/officeDocument/2006/relationships/tags" Target="../tags/tag9.xml"/><Relationship Id="rId10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20" Type="http://schemas.openxmlformats.org/officeDocument/2006/relationships/slideLayout" Target="../slideLayouts/slideLayout2.xml"/><Relationship Id="rId10" Type="http://schemas.openxmlformats.org/officeDocument/2006/relationships/tags" Target="../tags/tag26.xml"/><Relationship Id="rId11" Type="http://schemas.openxmlformats.org/officeDocument/2006/relationships/tags" Target="../tags/tag27.xml"/><Relationship Id="rId12" Type="http://schemas.openxmlformats.org/officeDocument/2006/relationships/tags" Target="../tags/tag28.xml"/><Relationship Id="rId13" Type="http://schemas.openxmlformats.org/officeDocument/2006/relationships/tags" Target="../tags/tag29.xml"/><Relationship Id="rId14" Type="http://schemas.openxmlformats.org/officeDocument/2006/relationships/tags" Target="../tags/tag30.xml"/><Relationship Id="rId15" Type="http://schemas.openxmlformats.org/officeDocument/2006/relationships/tags" Target="../tags/tag31.xml"/><Relationship Id="rId16" Type="http://schemas.openxmlformats.org/officeDocument/2006/relationships/tags" Target="../tags/tag32.xml"/><Relationship Id="rId17" Type="http://schemas.openxmlformats.org/officeDocument/2006/relationships/tags" Target="../tags/tag33.xml"/><Relationship Id="rId18" Type="http://schemas.openxmlformats.org/officeDocument/2006/relationships/tags" Target="../tags/tag34.xml"/><Relationship Id="rId19" Type="http://schemas.openxmlformats.org/officeDocument/2006/relationships/tags" Target="../tags/tag35.xml"/><Relationship Id="rId1" Type="http://schemas.openxmlformats.org/officeDocument/2006/relationships/tags" Target="../tags/tag17.xml"/><Relationship Id="rId2" Type="http://schemas.openxmlformats.org/officeDocument/2006/relationships/tags" Target="../tags/tag18.xml"/><Relationship Id="rId3" Type="http://schemas.openxmlformats.org/officeDocument/2006/relationships/tags" Target="../tags/tag19.xml"/><Relationship Id="rId4" Type="http://schemas.openxmlformats.org/officeDocument/2006/relationships/tags" Target="../tags/tag20.xml"/><Relationship Id="rId5" Type="http://schemas.openxmlformats.org/officeDocument/2006/relationships/tags" Target="../tags/tag21.xml"/><Relationship Id="rId6" Type="http://schemas.openxmlformats.org/officeDocument/2006/relationships/tags" Target="../tags/tag22.xml"/><Relationship Id="rId7" Type="http://schemas.openxmlformats.org/officeDocument/2006/relationships/tags" Target="../tags/tag23.xml"/><Relationship Id="rId8" Type="http://schemas.openxmlformats.org/officeDocument/2006/relationships/tags" Target="../tags/tag24.xml"/></Relationships>
</file>

<file path=ppt/slides/_rels/slide4.xml.rels><?xml version="1.0" encoding="UTF-8" standalone="yes"?>
<Relationships xmlns="http://schemas.openxmlformats.org/package/2006/relationships"><Relationship Id="rId20" Type="http://schemas.openxmlformats.org/officeDocument/2006/relationships/tags" Target="../tags/tag55.xml"/><Relationship Id="rId21" Type="http://schemas.openxmlformats.org/officeDocument/2006/relationships/tags" Target="../tags/tag56.xml"/><Relationship Id="rId22" Type="http://schemas.openxmlformats.org/officeDocument/2006/relationships/tags" Target="../tags/tag57.xml"/><Relationship Id="rId23" Type="http://schemas.openxmlformats.org/officeDocument/2006/relationships/tags" Target="../tags/tag58.xml"/><Relationship Id="rId24" Type="http://schemas.openxmlformats.org/officeDocument/2006/relationships/tags" Target="../tags/tag59.xml"/><Relationship Id="rId25" Type="http://schemas.openxmlformats.org/officeDocument/2006/relationships/tags" Target="../tags/tag60.xml"/><Relationship Id="rId26" Type="http://schemas.openxmlformats.org/officeDocument/2006/relationships/tags" Target="../tags/tag61.xml"/><Relationship Id="rId27" Type="http://schemas.openxmlformats.org/officeDocument/2006/relationships/tags" Target="../tags/tag62.xml"/><Relationship Id="rId28" Type="http://schemas.openxmlformats.org/officeDocument/2006/relationships/tags" Target="../tags/tag63.xml"/><Relationship Id="rId29" Type="http://schemas.openxmlformats.org/officeDocument/2006/relationships/tags" Target="../tags/tag64.xml"/><Relationship Id="rId1" Type="http://schemas.openxmlformats.org/officeDocument/2006/relationships/tags" Target="../tags/tag36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30" Type="http://schemas.openxmlformats.org/officeDocument/2006/relationships/tags" Target="../tags/tag65.xml"/><Relationship Id="rId31" Type="http://schemas.openxmlformats.org/officeDocument/2006/relationships/tags" Target="../tags/tag66.xml"/><Relationship Id="rId32" Type="http://schemas.openxmlformats.org/officeDocument/2006/relationships/tags" Target="../tags/tag67.xml"/><Relationship Id="rId9" Type="http://schemas.openxmlformats.org/officeDocument/2006/relationships/tags" Target="../tags/tag44.xml"/><Relationship Id="rId6" Type="http://schemas.openxmlformats.org/officeDocument/2006/relationships/tags" Target="../tags/tag41.xml"/><Relationship Id="rId7" Type="http://schemas.openxmlformats.org/officeDocument/2006/relationships/tags" Target="../tags/tag42.xml"/><Relationship Id="rId8" Type="http://schemas.openxmlformats.org/officeDocument/2006/relationships/tags" Target="../tags/tag43.xml"/><Relationship Id="rId33" Type="http://schemas.openxmlformats.org/officeDocument/2006/relationships/tags" Target="../tags/tag68.xml"/><Relationship Id="rId34" Type="http://schemas.openxmlformats.org/officeDocument/2006/relationships/tags" Target="../tags/tag69.xml"/><Relationship Id="rId35" Type="http://schemas.openxmlformats.org/officeDocument/2006/relationships/tags" Target="../tags/tag70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45.xml"/><Relationship Id="rId11" Type="http://schemas.openxmlformats.org/officeDocument/2006/relationships/tags" Target="../tags/tag46.xml"/><Relationship Id="rId12" Type="http://schemas.openxmlformats.org/officeDocument/2006/relationships/tags" Target="../tags/tag47.xml"/><Relationship Id="rId13" Type="http://schemas.openxmlformats.org/officeDocument/2006/relationships/tags" Target="../tags/tag48.xml"/><Relationship Id="rId14" Type="http://schemas.openxmlformats.org/officeDocument/2006/relationships/tags" Target="../tags/tag49.xml"/><Relationship Id="rId15" Type="http://schemas.openxmlformats.org/officeDocument/2006/relationships/tags" Target="../tags/tag50.xml"/><Relationship Id="rId16" Type="http://schemas.openxmlformats.org/officeDocument/2006/relationships/tags" Target="../tags/tag51.xml"/><Relationship Id="rId17" Type="http://schemas.openxmlformats.org/officeDocument/2006/relationships/tags" Target="../tags/tag52.xml"/><Relationship Id="rId18" Type="http://schemas.openxmlformats.org/officeDocument/2006/relationships/tags" Target="../tags/tag53.xml"/><Relationship Id="rId19" Type="http://schemas.openxmlformats.org/officeDocument/2006/relationships/tags" Target="../tags/tag54.xml"/></Relationships>
</file>

<file path=ppt/slides/_rels/slide5.xml.rels><?xml version="1.0" encoding="UTF-8" standalone="yes"?>
<Relationships xmlns="http://schemas.openxmlformats.org/package/2006/relationships"><Relationship Id="rId20" Type="http://schemas.openxmlformats.org/officeDocument/2006/relationships/tags" Target="../tags/tag90.xml"/><Relationship Id="rId21" Type="http://schemas.openxmlformats.org/officeDocument/2006/relationships/tags" Target="../tags/tag91.xml"/><Relationship Id="rId22" Type="http://schemas.openxmlformats.org/officeDocument/2006/relationships/tags" Target="../tags/tag92.xml"/><Relationship Id="rId23" Type="http://schemas.openxmlformats.org/officeDocument/2006/relationships/tags" Target="../tags/tag93.xml"/><Relationship Id="rId24" Type="http://schemas.openxmlformats.org/officeDocument/2006/relationships/tags" Target="../tags/tag94.xml"/><Relationship Id="rId25" Type="http://schemas.openxmlformats.org/officeDocument/2006/relationships/tags" Target="../tags/tag95.xml"/><Relationship Id="rId26" Type="http://schemas.openxmlformats.org/officeDocument/2006/relationships/tags" Target="../tags/tag96.xml"/><Relationship Id="rId27" Type="http://schemas.openxmlformats.org/officeDocument/2006/relationships/tags" Target="../tags/tag97.xml"/><Relationship Id="rId28" Type="http://schemas.openxmlformats.org/officeDocument/2006/relationships/tags" Target="../tags/tag98.xml"/><Relationship Id="rId29" Type="http://schemas.openxmlformats.org/officeDocument/2006/relationships/tags" Target="../tags/tag99.xml"/><Relationship Id="rId1" Type="http://schemas.openxmlformats.org/officeDocument/2006/relationships/tags" Target="../tags/tag71.xml"/><Relationship Id="rId2" Type="http://schemas.openxmlformats.org/officeDocument/2006/relationships/tags" Target="../tags/tag72.xml"/><Relationship Id="rId3" Type="http://schemas.openxmlformats.org/officeDocument/2006/relationships/tags" Target="../tags/tag73.xml"/><Relationship Id="rId4" Type="http://schemas.openxmlformats.org/officeDocument/2006/relationships/tags" Target="../tags/tag74.xml"/><Relationship Id="rId5" Type="http://schemas.openxmlformats.org/officeDocument/2006/relationships/tags" Target="../tags/tag75.xml"/><Relationship Id="rId30" Type="http://schemas.openxmlformats.org/officeDocument/2006/relationships/tags" Target="../tags/tag100.xml"/><Relationship Id="rId31" Type="http://schemas.openxmlformats.org/officeDocument/2006/relationships/tags" Target="../tags/tag101.xml"/><Relationship Id="rId32" Type="http://schemas.openxmlformats.org/officeDocument/2006/relationships/tags" Target="../tags/tag102.xml"/><Relationship Id="rId9" Type="http://schemas.openxmlformats.org/officeDocument/2006/relationships/tags" Target="../tags/tag79.xml"/><Relationship Id="rId6" Type="http://schemas.openxmlformats.org/officeDocument/2006/relationships/tags" Target="../tags/tag76.xml"/><Relationship Id="rId7" Type="http://schemas.openxmlformats.org/officeDocument/2006/relationships/tags" Target="../tags/tag77.xml"/><Relationship Id="rId8" Type="http://schemas.openxmlformats.org/officeDocument/2006/relationships/tags" Target="../tags/tag78.xml"/><Relationship Id="rId33" Type="http://schemas.openxmlformats.org/officeDocument/2006/relationships/tags" Target="../tags/tag103.xml"/><Relationship Id="rId34" Type="http://schemas.openxmlformats.org/officeDocument/2006/relationships/tags" Target="../tags/tag104.xml"/><Relationship Id="rId35" Type="http://schemas.openxmlformats.org/officeDocument/2006/relationships/tags" Target="../tags/tag105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80.xml"/><Relationship Id="rId11" Type="http://schemas.openxmlformats.org/officeDocument/2006/relationships/tags" Target="../tags/tag81.xml"/><Relationship Id="rId12" Type="http://schemas.openxmlformats.org/officeDocument/2006/relationships/tags" Target="../tags/tag82.xml"/><Relationship Id="rId13" Type="http://schemas.openxmlformats.org/officeDocument/2006/relationships/tags" Target="../tags/tag83.xml"/><Relationship Id="rId14" Type="http://schemas.openxmlformats.org/officeDocument/2006/relationships/tags" Target="../tags/tag84.xml"/><Relationship Id="rId15" Type="http://schemas.openxmlformats.org/officeDocument/2006/relationships/tags" Target="../tags/tag85.xml"/><Relationship Id="rId16" Type="http://schemas.openxmlformats.org/officeDocument/2006/relationships/tags" Target="../tags/tag86.xml"/><Relationship Id="rId17" Type="http://schemas.openxmlformats.org/officeDocument/2006/relationships/tags" Target="../tags/tag87.xml"/><Relationship Id="rId18" Type="http://schemas.openxmlformats.org/officeDocument/2006/relationships/tags" Target="../tags/tag88.xml"/><Relationship Id="rId19" Type="http://schemas.openxmlformats.org/officeDocument/2006/relationships/tags" Target="../tags/tag8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3410/2015fa/lab/lab2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9700" y="2774953"/>
            <a:ext cx="9144000" cy="2088499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/>
              <a:t>Lab 2: Finite State Machines</a:t>
            </a:r>
            <a:br>
              <a:rPr lang="en-US" sz="6000" b="1" dirty="0" smtClean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b="1" dirty="0" smtClean="0"/>
              <a:t>CS 3410 Fall 2015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7942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Mealy Machines and Moore Machines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Mealy Machines, output and next state both depend on current state and input.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8017408" y="4555368"/>
            <a:ext cx="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356761" y="4860174"/>
            <a:ext cx="692151" cy="510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2537359" y="6003168"/>
            <a:ext cx="548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2537359" y="4174368"/>
            <a:ext cx="0" cy="1822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4137559" y="417436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093608" y="4604183"/>
            <a:ext cx="1905000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Next State </a:t>
            </a:r>
          </a:p>
        </p:txBody>
      </p:sp>
      <p:sp>
        <p:nvSpPr>
          <p:cNvPr id="10" name="Rectangle 1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85159" y="3259968"/>
            <a:ext cx="1752600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Current State</a:t>
            </a:r>
            <a:endParaRPr lang="en-US" sz="2800" b="1" dirty="0"/>
          </a:p>
        </p:txBody>
      </p:sp>
      <p:sp>
        <p:nvSpPr>
          <p:cNvPr id="11" name="Rectangle 1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42359" y="4555371"/>
            <a:ext cx="1143000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Input</a:t>
            </a:r>
          </a:p>
        </p:txBody>
      </p:sp>
      <p:sp>
        <p:nvSpPr>
          <p:cNvPr id="12" name="Line 1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2537357" y="4174368"/>
            <a:ext cx="5270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2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337957" y="4555368"/>
            <a:ext cx="6794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9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7337959" y="3793368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718957" y="3559661"/>
            <a:ext cx="1905000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Output</a:t>
            </a:r>
            <a:endParaRPr lang="en-US" sz="2800" b="1" dirty="0"/>
          </a:p>
        </p:txBody>
      </p:sp>
      <p:sp>
        <p:nvSpPr>
          <p:cNvPr id="17" name="Oval 16"/>
          <p:cNvSpPr/>
          <p:nvPr>
            <p:custDataLst>
              <p:tags r:id="rId13"/>
            </p:custDataLst>
          </p:nvPr>
        </p:nvSpPr>
        <p:spPr>
          <a:xfrm>
            <a:off x="5890159" y="3259968"/>
            <a:ext cx="1524000" cy="18288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Comb.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Logic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>
            <p:custDataLst>
              <p:tags r:id="rId14"/>
            </p:custDataLst>
          </p:nvPr>
        </p:nvCxnSpPr>
        <p:spPr>
          <a:xfrm rot="5400000" flipH="1" flipV="1">
            <a:off x="3794659" y="4898267"/>
            <a:ext cx="152400" cy="762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>
            <p:custDataLst>
              <p:tags r:id="rId15"/>
            </p:custDataLst>
          </p:nvPr>
        </p:nvCxnSpPr>
        <p:spPr>
          <a:xfrm rot="16200000" flipV="1">
            <a:off x="3870859" y="4898268"/>
            <a:ext cx="152400" cy="762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>
            <p:custDataLst>
              <p:tags r:id="rId16"/>
            </p:custDataLst>
          </p:nvPr>
        </p:nvSpPr>
        <p:spPr>
          <a:xfrm>
            <a:off x="3064981" y="3334234"/>
            <a:ext cx="1066800" cy="16764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Registers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375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Mealy Machines and Moore Machines</a:t>
            </a:r>
            <a:endParaRPr lang="en-US" b="1" dirty="0"/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Moore Machines, output only depends on current state (next state still depends on both current state and input).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0" name="Line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8011631" y="4553434"/>
            <a:ext cx="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350981" y="485823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2531581" y="6001234"/>
            <a:ext cx="548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2531581" y="4172434"/>
            <a:ext cx="0" cy="1822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4131781" y="4172434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oval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1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979381" y="3258034"/>
            <a:ext cx="1752600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Current State</a:t>
            </a:r>
            <a:endParaRPr lang="en-US" sz="2800" b="1" dirty="0"/>
          </a:p>
        </p:txBody>
      </p:sp>
      <p:sp>
        <p:nvSpPr>
          <p:cNvPr id="46" name="Rectangle 1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436581" y="4553437"/>
            <a:ext cx="1143000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Input</a:t>
            </a:r>
          </a:p>
        </p:txBody>
      </p:sp>
      <p:sp>
        <p:nvSpPr>
          <p:cNvPr id="47" name="Line 1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2531581" y="4172434"/>
            <a:ext cx="5270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Line 2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7408381" y="4553434"/>
            <a:ext cx="6032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1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408381" y="3791434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713181" y="3557727"/>
            <a:ext cx="1905000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Output</a:t>
            </a:r>
            <a:endParaRPr lang="en-US" sz="2800" b="1" dirty="0"/>
          </a:p>
        </p:txBody>
      </p:sp>
      <p:sp>
        <p:nvSpPr>
          <p:cNvPr id="51" name="Rectangle 50"/>
          <p:cNvSpPr/>
          <p:nvPr>
            <p:custDataLst>
              <p:tags r:id="rId12"/>
            </p:custDataLst>
          </p:nvPr>
        </p:nvSpPr>
        <p:spPr>
          <a:xfrm>
            <a:off x="3064981" y="3334234"/>
            <a:ext cx="1066800" cy="16764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Registers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>
            <p:custDataLst>
              <p:tags r:id="rId13"/>
            </p:custDataLst>
          </p:nvPr>
        </p:nvSpPr>
        <p:spPr>
          <a:xfrm>
            <a:off x="5884381" y="3258034"/>
            <a:ext cx="1524000" cy="8382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Comb.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Logic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>
            <p:custDataLst>
              <p:tags r:id="rId14"/>
            </p:custDataLst>
          </p:nvPr>
        </p:nvSpPr>
        <p:spPr>
          <a:xfrm>
            <a:off x="5884381" y="4248634"/>
            <a:ext cx="1524000" cy="8382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Comb.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Logic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4" name="Line 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5579581" y="4553434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5579581" y="3639034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6" name="Straight Connector 55"/>
          <p:cNvCxnSpPr>
            <a:stCxn id="55" idx="0"/>
          </p:cNvCxnSpPr>
          <p:nvPr>
            <p:custDataLst>
              <p:tags r:id="rId17"/>
            </p:custDataLst>
          </p:nvPr>
        </p:nvCxnSpPr>
        <p:spPr>
          <a:xfrm rot="5400000">
            <a:off x="5122381" y="4096234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>
            <p:custDataLst>
              <p:tags r:id="rId18"/>
            </p:custDataLst>
          </p:nvPr>
        </p:nvCxnSpPr>
        <p:spPr>
          <a:xfrm rot="5400000" flipH="1" flipV="1">
            <a:off x="3788881" y="4896333"/>
            <a:ext cx="152400" cy="762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>
            <p:custDataLst>
              <p:tags r:id="rId19"/>
            </p:custDataLst>
          </p:nvPr>
        </p:nvCxnSpPr>
        <p:spPr>
          <a:xfrm rot="16200000" flipV="1">
            <a:off x="3865081" y="4896334"/>
            <a:ext cx="152400" cy="762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554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72145" y="3469458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Legend</a:t>
            </a:r>
          </a:p>
        </p:txBody>
      </p:sp>
      <p:sp>
        <p:nvSpPr>
          <p:cNvPr id="6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132445" y="2631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rc 7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2424545" y="2326458"/>
            <a:ext cx="685800" cy="304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65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84"/>
                  <a:pt x="9649" y="19"/>
                  <a:pt x="21565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4"/>
                  <a:pt x="9649" y="19"/>
                  <a:pt x="21565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 cap="rnd">
            <a:solidFill>
              <a:schemeClr val="accent1"/>
            </a:solidFill>
            <a:prstDash val="solid"/>
            <a:round/>
            <a:headEnd type="none" w="sm" len="sm"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6997" y="2809542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b="1" dirty="0">
                <a:solidFill>
                  <a:srgbClr val="FFC000"/>
                </a:solidFill>
              </a:rPr>
              <a:t>state</a:t>
            </a:r>
          </a:p>
        </p:txBody>
      </p:sp>
      <p:sp>
        <p:nvSpPr>
          <p:cNvPr id="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49895" y="1869258"/>
            <a:ext cx="2019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input</a:t>
            </a:r>
            <a:r>
              <a:rPr lang="en-US" sz="2400" b="1" dirty="0"/>
              <a:t>/</a:t>
            </a:r>
            <a:r>
              <a:rPr lang="en-US" sz="2400" b="1" dirty="0">
                <a:solidFill>
                  <a:schemeClr val="tx2"/>
                </a:solidFill>
              </a:rPr>
              <a:t>output</a:t>
            </a:r>
          </a:p>
        </p:txBody>
      </p:sp>
      <p:sp>
        <p:nvSpPr>
          <p:cNvPr id="10" name="Oval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10345" y="2631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123523" y="2818168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b="1" dirty="0" smtClean="0">
                <a:solidFill>
                  <a:srgbClr val="FFC000"/>
                </a:solidFill>
              </a:rPr>
              <a:t>start</a:t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b="1" dirty="0" smtClean="0">
                <a:solidFill>
                  <a:srgbClr val="FFC000"/>
                </a:solidFill>
              </a:rPr>
              <a:t>state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2" name="Oval 11"/>
          <p:cNvSpPr/>
          <p:nvPr>
            <p:custDataLst>
              <p:tags r:id="rId8"/>
            </p:custDataLst>
          </p:nvPr>
        </p:nvSpPr>
        <p:spPr>
          <a:xfrm>
            <a:off x="3048757" y="2562250"/>
            <a:ext cx="810888" cy="8310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>
            <p:custDataLst>
              <p:tags r:id="rId9"/>
            </p:custDataLst>
          </p:nvPr>
        </p:nvSpPr>
        <p:spPr>
          <a:xfrm>
            <a:off x="1891145" y="1869258"/>
            <a:ext cx="2133600" cy="205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701145" y="2250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14323" y="2437166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A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16" name="Oval 15"/>
          <p:cNvSpPr/>
          <p:nvPr>
            <p:custDataLst>
              <p:tags r:id="rId12"/>
            </p:custDataLst>
          </p:nvPr>
        </p:nvSpPr>
        <p:spPr>
          <a:xfrm>
            <a:off x="5639557" y="2181250"/>
            <a:ext cx="810888" cy="8310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910945" y="2250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915497" y="2428536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B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19" name="Oval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01145" y="4155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705697" y="4333542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C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21" name="Oval 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910945" y="4155258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915497" y="4333542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D</a:t>
            </a:r>
            <a:endParaRPr lang="en-US" sz="3200" b="1" dirty="0">
              <a:solidFill>
                <a:srgbClr val="FFC000"/>
              </a:solidFill>
            </a:endParaRPr>
          </a:p>
        </p:txBody>
      </p:sp>
      <p:sp>
        <p:nvSpPr>
          <p:cNvPr id="23" name="Arc 22"/>
          <p:cNvSpPr/>
          <p:nvPr>
            <p:custDataLst>
              <p:tags r:id="rId19"/>
            </p:custDataLst>
          </p:nvPr>
        </p:nvSpPr>
        <p:spPr>
          <a:xfrm>
            <a:off x="6082145" y="1945458"/>
            <a:ext cx="1981200" cy="685800"/>
          </a:xfrm>
          <a:prstGeom prst="arc">
            <a:avLst>
              <a:gd name="adj1" fmla="val 11298641"/>
              <a:gd name="adj2" fmla="val 2138763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463145" y="1488258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on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5" name="Rectangle 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329545" y="1869258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6" name="Arc 25"/>
          <p:cNvSpPr/>
          <p:nvPr>
            <p:custDataLst>
              <p:tags r:id="rId22"/>
            </p:custDataLst>
          </p:nvPr>
        </p:nvSpPr>
        <p:spPr>
          <a:xfrm>
            <a:off x="4862945" y="2250258"/>
            <a:ext cx="914400" cy="685800"/>
          </a:xfrm>
          <a:prstGeom prst="arc">
            <a:avLst>
              <a:gd name="adj1" fmla="val 2326044"/>
              <a:gd name="adj2" fmla="val 1935527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825345" y="1793058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on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8" name="Arc 27"/>
          <p:cNvSpPr/>
          <p:nvPr>
            <p:custDataLst>
              <p:tags r:id="rId24"/>
            </p:custDataLst>
          </p:nvPr>
        </p:nvSpPr>
        <p:spPr>
          <a:xfrm>
            <a:off x="8444345" y="2174058"/>
            <a:ext cx="914400" cy="685800"/>
          </a:xfrm>
          <a:prstGeom prst="arc">
            <a:avLst>
              <a:gd name="adj1" fmla="val 12843453"/>
              <a:gd name="adj2" fmla="val 8157331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>
            <p:custDataLst>
              <p:tags r:id="rId25"/>
            </p:custDataLst>
          </p:nvPr>
        </p:nvSpPr>
        <p:spPr>
          <a:xfrm flipV="1">
            <a:off x="6158345" y="4307658"/>
            <a:ext cx="1981200" cy="685800"/>
          </a:xfrm>
          <a:prstGeom prst="arc">
            <a:avLst>
              <a:gd name="adj1" fmla="val 11298641"/>
              <a:gd name="adj2" fmla="val 21080623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386945" y="4993458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1" name="Rectangle 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253345" y="3774258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2" name="Arc 31"/>
          <p:cNvSpPr/>
          <p:nvPr>
            <p:custDataLst>
              <p:tags r:id="rId28"/>
            </p:custDataLst>
          </p:nvPr>
        </p:nvSpPr>
        <p:spPr>
          <a:xfrm>
            <a:off x="4862945" y="4155258"/>
            <a:ext cx="914400" cy="685800"/>
          </a:xfrm>
          <a:prstGeom prst="arc">
            <a:avLst>
              <a:gd name="adj1" fmla="val 2326044"/>
              <a:gd name="adj2" fmla="val 1935527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977745" y="4764858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4" name="Arc 33"/>
          <p:cNvSpPr/>
          <p:nvPr>
            <p:custDataLst>
              <p:tags r:id="rId30"/>
            </p:custDataLst>
          </p:nvPr>
        </p:nvSpPr>
        <p:spPr>
          <a:xfrm>
            <a:off x="8444345" y="4079058"/>
            <a:ext cx="914400" cy="685800"/>
          </a:xfrm>
          <a:prstGeom prst="arc">
            <a:avLst>
              <a:gd name="adj1" fmla="val 12843453"/>
              <a:gd name="adj2" fmla="val 8157331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>
            <p:custDataLst>
              <p:tags r:id="rId31"/>
            </p:custDataLst>
          </p:nvPr>
        </p:nvSpPr>
        <p:spPr>
          <a:xfrm flipH="1">
            <a:off x="6463147" y="2777826"/>
            <a:ext cx="1871828" cy="1529832"/>
          </a:xfrm>
          <a:custGeom>
            <a:avLst/>
            <a:gdLst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3" fmla="*/ 1638300 w 3276600"/>
              <a:gd name="connsiteY3" fmla="*/ 762000 h 1524000"/>
              <a:gd name="connsiteX4" fmla="*/ 33172 w 3276600"/>
              <a:gd name="connsiteY4" fmla="*/ 609436 h 1524000"/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8028" h="1529832" stroke="0" extrusionOk="0">
                <a:moveTo>
                  <a:pt x="0" y="1377268"/>
                </a:moveTo>
                <a:cubicBezTo>
                  <a:pt x="112869" y="1120372"/>
                  <a:pt x="501782" y="908513"/>
                  <a:pt x="1029591" y="816400"/>
                </a:cubicBezTo>
                <a:cubicBezTo>
                  <a:pt x="1242143" y="779306"/>
                  <a:pt x="1468950" y="763163"/>
                  <a:pt x="1695625" y="768995"/>
                </a:cubicBezTo>
                <a:lnTo>
                  <a:pt x="1605128" y="1529832"/>
                </a:lnTo>
                <a:lnTo>
                  <a:pt x="0" y="1377268"/>
                </a:lnTo>
                <a:close/>
              </a:path>
              <a:path w="1948028" h="1529832" fill="none">
                <a:moveTo>
                  <a:pt x="0" y="1377268"/>
                </a:moveTo>
                <a:cubicBezTo>
                  <a:pt x="112869" y="1120372"/>
                  <a:pt x="364921" y="734862"/>
                  <a:pt x="728828" y="386832"/>
                </a:cubicBezTo>
                <a:cubicBezTo>
                  <a:pt x="964384" y="224655"/>
                  <a:pt x="1721353" y="0"/>
                  <a:pt x="1948028" y="5832"/>
                </a:cubicBezTo>
              </a:path>
            </a:pathLst>
          </a:cu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987145" y="3317058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7" name="Freeform 36"/>
          <p:cNvSpPr/>
          <p:nvPr>
            <p:custDataLst>
              <p:tags r:id="rId33"/>
            </p:custDataLst>
          </p:nvPr>
        </p:nvSpPr>
        <p:spPr>
          <a:xfrm rot="16200000" flipH="1">
            <a:off x="6063547" y="2427088"/>
            <a:ext cx="1948028" cy="1594368"/>
          </a:xfrm>
          <a:custGeom>
            <a:avLst/>
            <a:gdLst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3" fmla="*/ 1638300 w 3276600"/>
              <a:gd name="connsiteY3" fmla="*/ 762000 h 1524000"/>
              <a:gd name="connsiteX4" fmla="*/ 33172 w 3276600"/>
              <a:gd name="connsiteY4" fmla="*/ 609436 h 1524000"/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143000 w 1948028"/>
              <a:gd name="connsiteY1" fmla="*/ 533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447800 w 1948028"/>
              <a:gd name="connsiteY1" fmla="*/ 609600 h 1529832"/>
              <a:gd name="connsiteX2" fmla="*/ 1948028 w 1948028"/>
              <a:gd name="connsiteY2" fmla="*/ 5832 h 1529832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447800 w 1948028"/>
              <a:gd name="connsiteY1" fmla="*/ 609600 h 1600200"/>
              <a:gd name="connsiteX2" fmla="*/ 1948028 w 1948028"/>
              <a:gd name="connsiteY2" fmla="*/ 5832 h 1600200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447800 w 1948028"/>
              <a:gd name="connsiteY1" fmla="*/ 609600 h 1600200"/>
              <a:gd name="connsiteX2" fmla="*/ 1948028 w 1948028"/>
              <a:gd name="connsiteY2" fmla="*/ 5832 h 1600200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600200 w 1948028"/>
              <a:gd name="connsiteY1" fmla="*/ 762000 h 1600200"/>
              <a:gd name="connsiteX2" fmla="*/ 1948028 w 1948028"/>
              <a:gd name="connsiteY2" fmla="*/ 5832 h 1600200"/>
              <a:gd name="connsiteX0" fmla="*/ 0 w 1948028"/>
              <a:gd name="connsiteY0" fmla="*/ 1371436 h 1594368"/>
              <a:gd name="connsiteX1" fmla="*/ 1029591 w 1948028"/>
              <a:gd name="connsiteY1" fmla="*/ 810568 h 1594368"/>
              <a:gd name="connsiteX2" fmla="*/ 1695625 w 1948028"/>
              <a:gd name="connsiteY2" fmla="*/ 763163 h 1594368"/>
              <a:gd name="connsiteX3" fmla="*/ 1605128 w 1948028"/>
              <a:gd name="connsiteY3" fmla="*/ 1524000 h 1594368"/>
              <a:gd name="connsiteX4" fmla="*/ 0 w 1948028"/>
              <a:gd name="connsiteY4" fmla="*/ 1371436 h 1594368"/>
              <a:gd name="connsiteX0" fmla="*/ 381000 w 1948028"/>
              <a:gd name="connsiteY0" fmla="*/ 1594368 h 1594368"/>
              <a:gd name="connsiteX1" fmla="*/ 1600200 w 1948028"/>
              <a:gd name="connsiteY1" fmla="*/ 756168 h 1594368"/>
              <a:gd name="connsiteX2" fmla="*/ 1948028 w 1948028"/>
              <a:gd name="connsiteY2" fmla="*/ 0 h 1594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8028" h="1594368" stroke="0" extrusionOk="0">
                <a:moveTo>
                  <a:pt x="0" y="1371436"/>
                </a:moveTo>
                <a:cubicBezTo>
                  <a:pt x="112869" y="1114540"/>
                  <a:pt x="501782" y="902681"/>
                  <a:pt x="1029591" y="810568"/>
                </a:cubicBezTo>
                <a:cubicBezTo>
                  <a:pt x="1242143" y="773474"/>
                  <a:pt x="1468950" y="757331"/>
                  <a:pt x="1695625" y="763163"/>
                </a:cubicBezTo>
                <a:lnTo>
                  <a:pt x="1605128" y="1524000"/>
                </a:lnTo>
                <a:lnTo>
                  <a:pt x="0" y="1371436"/>
                </a:lnTo>
                <a:close/>
              </a:path>
              <a:path w="1948028" h="1594368" fill="none">
                <a:moveTo>
                  <a:pt x="381000" y="1594368"/>
                </a:moveTo>
                <a:cubicBezTo>
                  <a:pt x="653458" y="851517"/>
                  <a:pt x="1236293" y="1104198"/>
                  <a:pt x="1600200" y="756168"/>
                </a:cubicBezTo>
                <a:cubicBezTo>
                  <a:pt x="1835756" y="593991"/>
                  <a:pt x="1836372" y="458557"/>
                  <a:pt x="1948028" y="0"/>
                </a:cubicBezTo>
              </a:path>
            </a:pathLst>
          </a:cu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9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082145" y="3393258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r>
              <a:rPr lang="en-US" sz="2400" b="1" dirty="0" smtClean="0"/>
              <a:t>/</a:t>
            </a:r>
            <a:r>
              <a:rPr lang="en-US" sz="2400" b="1" dirty="0" smtClean="0">
                <a:solidFill>
                  <a:schemeClr val="tx2"/>
                </a:solidFill>
              </a:rPr>
              <a:t>off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>
            <p:custDataLst>
              <p:tags r:id="rId35"/>
            </p:custDataLst>
          </p:nvPr>
        </p:nvSpPr>
        <p:spPr>
          <a:xfrm>
            <a:off x="1891150" y="4993464"/>
            <a:ext cx="30018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Input: </a:t>
            </a:r>
            <a:r>
              <a:rPr lang="en-US" sz="2800" b="1" dirty="0" smtClean="0">
                <a:solidFill>
                  <a:srgbClr val="FF0000"/>
                </a:solidFill>
              </a:rPr>
              <a:t>up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or </a:t>
            </a:r>
            <a:r>
              <a:rPr lang="en-US" sz="2800" b="1" dirty="0" smtClean="0">
                <a:solidFill>
                  <a:srgbClr val="FF0000"/>
                </a:solidFill>
              </a:rPr>
              <a:t>down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Output: </a:t>
            </a:r>
            <a:r>
              <a:rPr lang="en-US" sz="2800" b="1" dirty="0" smtClean="0">
                <a:solidFill>
                  <a:schemeClr val="tx2"/>
                </a:solidFill>
              </a:rPr>
              <a:t>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or </a:t>
            </a:r>
            <a:r>
              <a:rPr lang="en-US" sz="2800" b="1" dirty="0" smtClean="0">
                <a:solidFill>
                  <a:schemeClr val="tx2"/>
                </a:solidFill>
              </a:rPr>
              <a:t>off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States: </a:t>
            </a:r>
            <a:r>
              <a:rPr lang="en-US" sz="2800" b="1" dirty="0" smtClean="0">
                <a:solidFill>
                  <a:schemeClr val="accent6"/>
                </a:solidFill>
              </a:rPr>
              <a:t>A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chemeClr val="accent6"/>
                </a:solidFill>
              </a:rPr>
              <a:t>B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chemeClr val="accent6"/>
                </a:solidFill>
              </a:rPr>
              <a:t>C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00"/>
                </a:solidFill>
              </a:rPr>
              <a:t>or </a:t>
            </a:r>
            <a:r>
              <a:rPr lang="en-US" sz="2800" b="1" dirty="0" smtClean="0">
                <a:solidFill>
                  <a:schemeClr val="accent6"/>
                </a:solidFill>
              </a:rPr>
              <a:t>D</a:t>
            </a:r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Mealy Machines FSM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3253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84020" y="3485904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</a:rPr>
              <a:t>Legend</a:t>
            </a:r>
          </a:p>
        </p:txBody>
      </p:sp>
      <p:sp>
        <p:nvSpPr>
          <p:cNvPr id="6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144320" y="2647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rc 7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2436420" y="2342904"/>
            <a:ext cx="685800" cy="304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65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84"/>
                  <a:pt x="9649" y="19"/>
                  <a:pt x="21565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4"/>
                  <a:pt x="9649" y="19"/>
                  <a:pt x="21565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 cap="rnd">
            <a:solidFill>
              <a:schemeClr val="accent1"/>
            </a:solidFill>
            <a:prstDash val="solid"/>
            <a:round/>
            <a:headEnd type="none" w="sm" len="sm"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48872" y="2825988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b="1" dirty="0" smtClean="0">
                <a:solidFill>
                  <a:srgbClr val="FFC000"/>
                </a:solidFill>
              </a:rPr>
              <a:t>state</a:t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out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366569" y="1885704"/>
            <a:ext cx="984251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input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Oval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122220" y="2647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135399" y="2834614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b="1" dirty="0" err="1" smtClean="0">
                <a:solidFill>
                  <a:srgbClr val="FFC000"/>
                </a:solidFill>
              </a:rPr>
              <a:t>start</a:t>
            </a:r>
            <a:r>
              <a:rPr lang="en-US" b="1" dirty="0" err="1" smtClean="0">
                <a:solidFill>
                  <a:srgbClr val="002060"/>
                </a:solidFill>
              </a:rPr>
              <a:t>out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Oval 11"/>
          <p:cNvSpPr/>
          <p:nvPr>
            <p:custDataLst>
              <p:tags r:id="rId8"/>
            </p:custDataLst>
          </p:nvPr>
        </p:nvSpPr>
        <p:spPr>
          <a:xfrm>
            <a:off x="3060632" y="2578696"/>
            <a:ext cx="810888" cy="8310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>
            <p:custDataLst>
              <p:tags r:id="rId9"/>
            </p:custDataLst>
          </p:nvPr>
        </p:nvSpPr>
        <p:spPr>
          <a:xfrm>
            <a:off x="1861608" y="1885704"/>
            <a:ext cx="2133600" cy="2057400"/>
          </a:xfrm>
          <a:prstGeom prst="rect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Oval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713020" y="2266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26199" y="2453613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A</a:t>
            </a:r>
            <a:r>
              <a:rPr lang="en-US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off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6" name="Oval 15"/>
          <p:cNvSpPr/>
          <p:nvPr>
            <p:custDataLst>
              <p:tags r:id="rId12"/>
            </p:custDataLst>
          </p:nvPr>
        </p:nvSpPr>
        <p:spPr>
          <a:xfrm>
            <a:off x="5651432" y="2197696"/>
            <a:ext cx="810888" cy="8310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922820" y="2266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927372" y="2444984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B</a:t>
            </a:r>
            <a:br>
              <a:rPr lang="en-US" sz="3200" b="1" dirty="0" smtClean="0">
                <a:solidFill>
                  <a:srgbClr val="FFC000"/>
                </a:solidFill>
              </a:rPr>
            </a:br>
            <a:r>
              <a:rPr lang="en-US" sz="2400" b="1" dirty="0" smtClean="0">
                <a:solidFill>
                  <a:srgbClr val="002060"/>
                </a:solidFill>
              </a:rPr>
              <a:t>on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9" name="Oval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13020" y="4171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717572" y="4349987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C</a:t>
            </a:r>
            <a:r>
              <a:rPr lang="en-US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off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21" name="Oval 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922820" y="4171704"/>
            <a:ext cx="685800" cy="685800"/>
          </a:xfrm>
          <a:prstGeom prst="ellipse">
            <a:avLst/>
          </a:prstGeom>
          <a:solidFill>
            <a:schemeClr val="accent4">
              <a:lumMod val="50000"/>
              <a:alpha val="5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927372" y="4349987"/>
            <a:ext cx="6858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3200" b="1" dirty="0" smtClean="0">
                <a:solidFill>
                  <a:srgbClr val="FFC000"/>
                </a:solidFill>
              </a:rPr>
              <a:t>D</a:t>
            </a:r>
            <a:r>
              <a:rPr lang="en-US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off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23" name="Arc 22"/>
          <p:cNvSpPr/>
          <p:nvPr>
            <p:custDataLst>
              <p:tags r:id="rId19"/>
            </p:custDataLst>
          </p:nvPr>
        </p:nvSpPr>
        <p:spPr>
          <a:xfrm>
            <a:off x="6094020" y="1961904"/>
            <a:ext cx="1981200" cy="685800"/>
          </a:xfrm>
          <a:prstGeom prst="arc">
            <a:avLst>
              <a:gd name="adj1" fmla="val 11298641"/>
              <a:gd name="adj2" fmla="val 2138763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475020" y="1504704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Rectangle 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98620" y="1885704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6" name="Arc 25"/>
          <p:cNvSpPr/>
          <p:nvPr>
            <p:custDataLst>
              <p:tags r:id="rId22"/>
            </p:custDataLst>
          </p:nvPr>
        </p:nvSpPr>
        <p:spPr>
          <a:xfrm>
            <a:off x="4874820" y="2266704"/>
            <a:ext cx="914400" cy="685800"/>
          </a:xfrm>
          <a:prstGeom prst="arc">
            <a:avLst>
              <a:gd name="adj1" fmla="val 2326044"/>
              <a:gd name="adj2" fmla="val 1935527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837220" y="1809504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Arc 27"/>
          <p:cNvSpPr/>
          <p:nvPr>
            <p:custDataLst>
              <p:tags r:id="rId24"/>
            </p:custDataLst>
          </p:nvPr>
        </p:nvSpPr>
        <p:spPr>
          <a:xfrm>
            <a:off x="8456220" y="2190504"/>
            <a:ext cx="914400" cy="685800"/>
          </a:xfrm>
          <a:prstGeom prst="arc">
            <a:avLst>
              <a:gd name="adj1" fmla="val 12843453"/>
              <a:gd name="adj2" fmla="val 8157331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>
            <p:custDataLst>
              <p:tags r:id="rId25"/>
            </p:custDataLst>
          </p:nvPr>
        </p:nvSpPr>
        <p:spPr>
          <a:xfrm flipV="1">
            <a:off x="6170220" y="4324104"/>
            <a:ext cx="1981200" cy="685800"/>
          </a:xfrm>
          <a:prstGeom prst="arc">
            <a:avLst>
              <a:gd name="adj1" fmla="val 11298641"/>
              <a:gd name="adj2" fmla="val 21080623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03620" y="4933704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Rectangle 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722420" y="3790704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Arc 31"/>
          <p:cNvSpPr/>
          <p:nvPr>
            <p:custDataLst>
              <p:tags r:id="rId28"/>
            </p:custDataLst>
          </p:nvPr>
        </p:nvSpPr>
        <p:spPr>
          <a:xfrm>
            <a:off x="4874820" y="4171704"/>
            <a:ext cx="914400" cy="685800"/>
          </a:xfrm>
          <a:prstGeom prst="arc">
            <a:avLst>
              <a:gd name="adj1" fmla="val 2326044"/>
              <a:gd name="adj2" fmla="val 19355275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989620" y="4705104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Arc 33"/>
          <p:cNvSpPr/>
          <p:nvPr>
            <p:custDataLst>
              <p:tags r:id="rId30"/>
            </p:custDataLst>
          </p:nvPr>
        </p:nvSpPr>
        <p:spPr>
          <a:xfrm>
            <a:off x="8456220" y="4095504"/>
            <a:ext cx="914400" cy="685800"/>
          </a:xfrm>
          <a:prstGeom prst="arc">
            <a:avLst>
              <a:gd name="adj1" fmla="val 12843453"/>
              <a:gd name="adj2" fmla="val 8157331"/>
            </a:avLst>
          </a:pr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>
            <p:custDataLst>
              <p:tags r:id="rId31"/>
            </p:custDataLst>
          </p:nvPr>
        </p:nvSpPr>
        <p:spPr>
          <a:xfrm flipH="1">
            <a:off x="6475023" y="2794272"/>
            <a:ext cx="1871828" cy="1529832"/>
          </a:xfrm>
          <a:custGeom>
            <a:avLst/>
            <a:gdLst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3" fmla="*/ 1638300 w 3276600"/>
              <a:gd name="connsiteY3" fmla="*/ 762000 h 1524000"/>
              <a:gd name="connsiteX4" fmla="*/ 33172 w 3276600"/>
              <a:gd name="connsiteY4" fmla="*/ 609436 h 1524000"/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8028" h="1529832" stroke="0" extrusionOk="0">
                <a:moveTo>
                  <a:pt x="0" y="1377268"/>
                </a:moveTo>
                <a:cubicBezTo>
                  <a:pt x="112869" y="1120372"/>
                  <a:pt x="501782" y="908513"/>
                  <a:pt x="1029591" y="816400"/>
                </a:cubicBezTo>
                <a:cubicBezTo>
                  <a:pt x="1242143" y="779306"/>
                  <a:pt x="1468950" y="763163"/>
                  <a:pt x="1695625" y="768995"/>
                </a:cubicBezTo>
                <a:lnTo>
                  <a:pt x="1605128" y="1529832"/>
                </a:lnTo>
                <a:lnTo>
                  <a:pt x="0" y="1377268"/>
                </a:lnTo>
                <a:close/>
              </a:path>
              <a:path w="1948028" h="1529832" fill="none">
                <a:moveTo>
                  <a:pt x="0" y="1377268"/>
                </a:moveTo>
                <a:cubicBezTo>
                  <a:pt x="112869" y="1120372"/>
                  <a:pt x="364921" y="734862"/>
                  <a:pt x="728828" y="386832"/>
                </a:cubicBezTo>
                <a:cubicBezTo>
                  <a:pt x="964384" y="224655"/>
                  <a:pt x="1721353" y="0"/>
                  <a:pt x="1948028" y="5832"/>
                </a:cubicBezTo>
              </a:path>
            </a:pathLst>
          </a:cu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999020" y="3333504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down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Freeform 36"/>
          <p:cNvSpPr/>
          <p:nvPr>
            <p:custDataLst>
              <p:tags r:id="rId33"/>
            </p:custDataLst>
          </p:nvPr>
        </p:nvSpPr>
        <p:spPr>
          <a:xfrm rot="16200000" flipH="1">
            <a:off x="6075422" y="2443534"/>
            <a:ext cx="1948028" cy="1594368"/>
          </a:xfrm>
          <a:custGeom>
            <a:avLst/>
            <a:gdLst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3" fmla="*/ 1638300 w 3276600"/>
              <a:gd name="connsiteY3" fmla="*/ 762000 h 1524000"/>
              <a:gd name="connsiteX4" fmla="*/ 33172 w 3276600"/>
              <a:gd name="connsiteY4" fmla="*/ 609436 h 1524000"/>
              <a:gd name="connsiteX0" fmla="*/ 33172 w 3276600"/>
              <a:gd name="connsiteY0" fmla="*/ 609436 h 1524000"/>
              <a:gd name="connsiteX1" fmla="*/ 1062763 w 3276600"/>
              <a:gd name="connsiteY1" fmla="*/ 48568 h 1524000"/>
              <a:gd name="connsiteX2" fmla="*/ 1728797 w 3276600"/>
              <a:gd name="connsiteY2" fmla="*/ 1163 h 1524000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728828 w 1948028"/>
              <a:gd name="connsiteY1" fmla="*/ 386832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143000 w 1948028"/>
              <a:gd name="connsiteY1" fmla="*/ 533400 h 1529832"/>
              <a:gd name="connsiteX2" fmla="*/ 1948028 w 1948028"/>
              <a:gd name="connsiteY2" fmla="*/ 5832 h 1529832"/>
              <a:gd name="connsiteX0" fmla="*/ 0 w 1948028"/>
              <a:gd name="connsiteY0" fmla="*/ 1377268 h 1529832"/>
              <a:gd name="connsiteX1" fmla="*/ 1029591 w 1948028"/>
              <a:gd name="connsiteY1" fmla="*/ 816400 h 1529832"/>
              <a:gd name="connsiteX2" fmla="*/ 1695625 w 1948028"/>
              <a:gd name="connsiteY2" fmla="*/ 768995 h 1529832"/>
              <a:gd name="connsiteX3" fmla="*/ 1605128 w 1948028"/>
              <a:gd name="connsiteY3" fmla="*/ 1529832 h 1529832"/>
              <a:gd name="connsiteX4" fmla="*/ 0 w 1948028"/>
              <a:gd name="connsiteY4" fmla="*/ 1377268 h 1529832"/>
              <a:gd name="connsiteX0" fmla="*/ 0 w 1948028"/>
              <a:gd name="connsiteY0" fmla="*/ 1377268 h 1529832"/>
              <a:gd name="connsiteX1" fmla="*/ 1447800 w 1948028"/>
              <a:gd name="connsiteY1" fmla="*/ 609600 h 1529832"/>
              <a:gd name="connsiteX2" fmla="*/ 1948028 w 1948028"/>
              <a:gd name="connsiteY2" fmla="*/ 5832 h 1529832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447800 w 1948028"/>
              <a:gd name="connsiteY1" fmla="*/ 609600 h 1600200"/>
              <a:gd name="connsiteX2" fmla="*/ 1948028 w 1948028"/>
              <a:gd name="connsiteY2" fmla="*/ 5832 h 1600200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447800 w 1948028"/>
              <a:gd name="connsiteY1" fmla="*/ 609600 h 1600200"/>
              <a:gd name="connsiteX2" fmla="*/ 1948028 w 1948028"/>
              <a:gd name="connsiteY2" fmla="*/ 5832 h 1600200"/>
              <a:gd name="connsiteX0" fmla="*/ 0 w 1948028"/>
              <a:gd name="connsiteY0" fmla="*/ 1377268 h 1600200"/>
              <a:gd name="connsiteX1" fmla="*/ 1029591 w 1948028"/>
              <a:gd name="connsiteY1" fmla="*/ 816400 h 1600200"/>
              <a:gd name="connsiteX2" fmla="*/ 1695625 w 1948028"/>
              <a:gd name="connsiteY2" fmla="*/ 768995 h 1600200"/>
              <a:gd name="connsiteX3" fmla="*/ 1605128 w 1948028"/>
              <a:gd name="connsiteY3" fmla="*/ 1529832 h 1600200"/>
              <a:gd name="connsiteX4" fmla="*/ 0 w 1948028"/>
              <a:gd name="connsiteY4" fmla="*/ 1377268 h 1600200"/>
              <a:gd name="connsiteX0" fmla="*/ 381000 w 1948028"/>
              <a:gd name="connsiteY0" fmla="*/ 1600200 h 1600200"/>
              <a:gd name="connsiteX1" fmla="*/ 1600200 w 1948028"/>
              <a:gd name="connsiteY1" fmla="*/ 762000 h 1600200"/>
              <a:gd name="connsiteX2" fmla="*/ 1948028 w 1948028"/>
              <a:gd name="connsiteY2" fmla="*/ 5832 h 1600200"/>
              <a:gd name="connsiteX0" fmla="*/ 0 w 1948028"/>
              <a:gd name="connsiteY0" fmla="*/ 1371436 h 1594368"/>
              <a:gd name="connsiteX1" fmla="*/ 1029591 w 1948028"/>
              <a:gd name="connsiteY1" fmla="*/ 810568 h 1594368"/>
              <a:gd name="connsiteX2" fmla="*/ 1695625 w 1948028"/>
              <a:gd name="connsiteY2" fmla="*/ 763163 h 1594368"/>
              <a:gd name="connsiteX3" fmla="*/ 1605128 w 1948028"/>
              <a:gd name="connsiteY3" fmla="*/ 1524000 h 1594368"/>
              <a:gd name="connsiteX4" fmla="*/ 0 w 1948028"/>
              <a:gd name="connsiteY4" fmla="*/ 1371436 h 1594368"/>
              <a:gd name="connsiteX0" fmla="*/ 381000 w 1948028"/>
              <a:gd name="connsiteY0" fmla="*/ 1594368 h 1594368"/>
              <a:gd name="connsiteX1" fmla="*/ 1600200 w 1948028"/>
              <a:gd name="connsiteY1" fmla="*/ 756168 h 1594368"/>
              <a:gd name="connsiteX2" fmla="*/ 1948028 w 1948028"/>
              <a:gd name="connsiteY2" fmla="*/ 0 h 1594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8028" h="1594368" stroke="0" extrusionOk="0">
                <a:moveTo>
                  <a:pt x="0" y="1371436"/>
                </a:moveTo>
                <a:cubicBezTo>
                  <a:pt x="112869" y="1114540"/>
                  <a:pt x="501782" y="902681"/>
                  <a:pt x="1029591" y="810568"/>
                </a:cubicBezTo>
                <a:cubicBezTo>
                  <a:pt x="1242143" y="773474"/>
                  <a:pt x="1468950" y="757331"/>
                  <a:pt x="1695625" y="763163"/>
                </a:cubicBezTo>
                <a:lnTo>
                  <a:pt x="1605128" y="1524000"/>
                </a:lnTo>
                <a:lnTo>
                  <a:pt x="0" y="1371436"/>
                </a:lnTo>
                <a:close/>
              </a:path>
              <a:path w="1948028" h="1594368" fill="none">
                <a:moveTo>
                  <a:pt x="381000" y="1594368"/>
                </a:moveTo>
                <a:cubicBezTo>
                  <a:pt x="653458" y="851517"/>
                  <a:pt x="1236293" y="1104198"/>
                  <a:pt x="1600200" y="756168"/>
                </a:cubicBezTo>
                <a:cubicBezTo>
                  <a:pt x="1835756" y="593991"/>
                  <a:pt x="1836372" y="458557"/>
                  <a:pt x="1948028" y="0"/>
                </a:cubicBezTo>
              </a:path>
            </a:pathLst>
          </a:custGeom>
          <a:ln w="38100">
            <a:solidFill>
              <a:schemeClr val="accent1"/>
            </a:solidFill>
            <a:prstDash val="solid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9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551220" y="3409704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up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>
            <p:custDataLst>
              <p:tags r:id="rId35"/>
            </p:custDataLst>
          </p:nvPr>
        </p:nvSpPr>
        <p:spPr>
          <a:xfrm>
            <a:off x="1903023" y="5009910"/>
            <a:ext cx="30018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Input: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up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or </a:t>
            </a:r>
            <a:r>
              <a:rPr lang="en-US" sz="2800" b="1" dirty="0" smtClean="0">
                <a:solidFill>
                  <a:srgbClr val="FF0000"/>
                </a:solidFill>
              </a:rPr>
              <a:t>down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Output: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on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or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off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States: </a:t>
            </a:r>
            <a:r>
              <a:rPr lang="en-US" sz="2800" b="1" dirty="0" smtClean="0">
                <a:solidFill>
                  <a:schemeClr val="accent6"/>
                </a:solidFill>
              </a:rPr>
              <a:t>A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chemeClr val="accent6"/>
                </a:solidFill>
              </a:rPr>
              <a:t>B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chemeClr val="accent6"/>
                </a:solidFill>
              </a:rPr>
              <a:t>C</a:t>
            </a:r>
            <a:r>
              <a:rPr lang="en-US" sz="2800" dirty="0" smtClean="0"/>
              <a:t>, or </a:t>
            </a:r>
            <a:r>
              <a:rPr lang="en-US" sz="2800" b="1" dirty="0" smtClean="0">
                <a:solidFill>
                  <a:schemeClr val="accent6"/>
                </a:solidFill>
              </a:rPr>
              <a:t>D</a:t>
            </a:r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Moore Machines FSM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1663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Representing State in </a:t>
            </a:r>
            <a:r>
              <a:rPr lang="en-US" b="1" dirty="0" err="1" smtClean="0"/>
              <a:t>Logisim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electric circuits, state must be represented by devices like Flip-Flops and Registers.</a:t>
            </a:r>
          </a:p>
          <a:p>
            <a:endParaRPr lang="en-US" dirty="0" smtClean="0"/>
          </a:p>
          <a:p>
            <a:r>
              <a:rPr lang="en-US" dirty="0" smtClean="0"/>
              <a:t>Maintaining and changing their values requires a clock!</a:t>
            </a:r>
          </a:p>
          <a:p>
            <a:endParaRPr lang="en-US" dirty="0"/>
          </a:p>
          <a:p>
            <a:r>
              <a:rPr lang="en-US" dirty="0" smtClean="0"/>
              <a:t>Changing the input pin and “ticking” the clock once is equivalent to a new input to the FSM (you can use this to simulate a stream </a:t>
            </a:r>
            <a:r>
              <a:rPr lang="en-US" smtClean="0"/>
              <a:t>of input).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429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74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Lab 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328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lab is available at </a:t>
            </a:r>
            <a:r>
              <a:rPr lang="en-US" dirty="0" smtClean="0">
                <a:hlinkClick r:id="rId2"/>
              </a:rPr>
              <a:t>http://www.cs.cornell.edu/courses/CS3410/2015fa/lab/lab2.html</a:t>
            </a:r>
            <a:endParaRPr lang="en-US" dirty="0"/>
          </a:p>
          <a:p>
            <a:r>
              <a:rPr lang="en-US" dirty="0" smtClean="0"/>
              <a:t>Your first task will be to draw out the FSM on paper.</a:t>
            </a:r>
          </a:p>
          <a:p>
            <a:r>
              <a:rPr lang="en-US" dirty="0" smtClean="0"/>
              <a:t>After your FSM has been checked off then you can begin creating it in </a:t>
            </a:r>
            <a:r>
              <a:rPr lang="en-US" dirty="0" err="1" smtClean="0"/>
              <a:t>Logisim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Strategy: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Draw </a:t>
            </a:r>
            <a:r>
              <a:rPr lang="en-US" dirty="0"/>
              <a:t>a state diagram (e.g. Mealy Machine)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output and next-state tables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Encode </a:t>
            </a:r>
            <a:r>
              <a:rPr lang="en-US" dirty="0"/>
              <a:t>states, inputs, and outputs as bits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Determine </a:t>
            </a:r>
            <a:r>
              <a:rPr lang="en-US" dirty="0"/>
              <a:t>logic equations for next state and </a:t>
            </a:r>
            <a:r>
              <a:rPr lang="en-US" dirty="0" smtClean="0"/>
              <a:t>outputs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16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Solution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1366"/>
            <a:ext cx="12192000" cy="453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35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267</TotalTime>
  <Words>327</Words>
  <Application>Microsoft Macintosh PowerPoint</Application>
  <PresentationFormat>Custom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Lab 2: Finite State Machines  CS 3410 Fall 2015</vt:lpstr>
      <vt:lpstr>Mealy Machines and Moore Machines</vt:lpstr>
      <vt:lpstr>Mealy Machines and Moore Machines</vt:lpstr>
      <vt:lpstr>Mealy Machines FSM</vt:lpstr>
      <vt:lpstr>Moore Machines FSM</vt:lpstr>
      <vt:lpstr>Representing State in Logisim</vt:lpstr>
      <vt:lpstr>Lab 2</vt:lpstr>
      <vt:lpstr>FSM Solution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2: Finite State Machines</dc:title>
  <dc:creator>jzhu</dc:creator>
  <cp:lastModifiedBy>Deniz</cp:lastModifiedBy>
  <cp:revision>86</cp:revision>
  <dcterms:created xsi:type="dcterms:W3CDTF">2014-02-13T12:52:07Z</dcterms:created>
  <dcterms:modified xsi:type="dcterms:W3CDTF">2015-09-16T16:21:57Z</dcterms:modified>
</cp:coreProperties>
</file>