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7" r:id="rId6"/>
    <p:sldId id="271" r:id="rId7"/>
    <p:sldId id="272" r:id="rId8"/>
    <p:sldId id="273" r:id="rId9"/>
    <p:sldId id="261" r:id="rId10"/>
    <p:sldId id="262" r:id="rId11"/>
    <p:sldId id="263" r:id="rId12"/>
    <p:sldId id="264" r:id="rId13"/>
    <p:sldId id="274" r:id="rId14"/>
    <p:sldId id="266" r:id="rId15"/>
    <p:sldId id="265" r:id="rId16"/>
  </p:sldIdLst>
  <p:sldSz cx="12192000" cy="6858000"/>
  <p:notesSz cx="6858000" cy="9144000"/>
  <p:defaultTextStyle>
    <a:lvl1pPr>
      <a:defRPr>
        <a:latin typeface="Calibri"/>
        <a:ea typeface="Calibri"/>
        <a:cs typeface="Calibri"/>
        <a:sym typeface="Calibri"/>
      </a:defRPr>
    </a:lvl1pPr>
    <a:lvl2pPr indent="457200">
      <a:defRPr>
        <a:latin typeface="Calibri"/>
        <a:ea typeface="Calibri"/>
        <a:cs typeface="Calibri"/>
        <a:sym typeface="Calibri"/>
      </a:defRPr>
    </a:lvl2pPr>
    <a:lvl3pPr indent="914400">
      <a:defRPr>
        <a:latin typeface="Calibri"/>
        <a:ea typeface="Calibri"/>
        <a:cs typeface="Calibri"/>
        <a:sym typeface="Calibri"/>
      </a:defRPr>
    </a:lvl3pPr>
    <a:lvl4pPr indent="1371600">
      <a:defRPr>
        <a:latin typeface="Calibri"/>
        <a:ea typeface="Calibri"/>
        <a:cs typeface="Calibri"/>
        <a:sym typeface="Calibri"/>
      </a:defRPr>
    </a:lvl4pPr>
    <a:lvl5pPr indent="1828800">
      <a:defRPr>
        <a:latin typeface="Calibri"/>
        <a:ea typeface="Calibri"/>
        <a:cs typeface="Calibri"/>
        <a:sym typeface="Calibri"/>
      </a:defRPr>
    </a:lvl5pPr>
    <a:lvl6pPr indent="2286000">
      <a:defRPr>
        <a:latin typeface="Calibri"/>
        <a:ea typeface="Calibri"/>
        <a:cs typeface="Calibri"/>
        <a:sym typeface="Calibri"/>
      </a:defRPr>
    </a:lvl6pPr>
    <a:lvl7pPr indent="2743200">
      <a:defRPr>
        <a:latin typeface="Calibri"/>
        <a:ea typeface="Calibri"/>
        <a:cs typeface="Calibri"/>
        <a:sym typeface="Calibri"/>
      </a:defRPr>
    </a:lvl7pPr>
    <a:lvl8pPr indent="3200400">
      <a:defRPr>
        <a:latin typeface="Calibri"/>
        <a:ea typeface="Calibri"/>
        <a:cs typeface="Calibri"/>
        <a:sym typeface="Calibri"/>
      </a:defRPr>
    </a:lvl8pPr>
    <a:lvl9pPr indent="3657600">
      <a:defRPr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5B9BD5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A5A5A5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70AD47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B9BD5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96" y="-4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interSettings" Target="printerSettings/printerSettings1.bin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696263188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1524000" y="0"/>
            <a:ext cx="9144000" cy="3509963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 lvl="0">
              <a:defRPr sz="1800"/>
            </a:pPr>
            <a:r>
              <a:rPr sz="6000"/>
              <a:t>Click to edit Master title style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32559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</a:lstStyle>
          <a:p>
            <a:pPr lvl="0">
              <a:defRPr sz="1800"/>
            </a:pPr>
            <a:r>
              <a:rPr sz="2400"/>
              <a:t>Click to edit Master subtitle style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8724900" y="0"/>
            <a:ext cx="2628900" cy="654208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838200" y="365125"/>
            <a:ext cx="7734300" cy="64928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831850" y="0"/>
            <a:ext cx="10515600" cy="4562475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 lvl="0">
              <a:defRPr sz="1800"/>
            </a:pPr>
            <a:r>
              <a:rPr sz="6000"/>
              <a:t>Click to edit Master title style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831850" y="4589462"/>
            <a:ext cx="10515600" cy="226853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888888"/>
                </a:solidFill>
              </a:rPr>
              <a:t>Click to edit Master text styles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5181600" cy="503237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</a:lstStyle>
          <a:p>
            <a:pPr lvl="0">
              <a:defRPr sz="1800" b="0"/>
            </a:pPr>
            <a:r>
              <a:rPr sz="2400" b="1"/>
              <a:t>Click to edit Master text styles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Click to edit Master title style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5183187" y="987425"/>
            <a:ext cx="6172201" cy="587057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/>
            </a:pPr>
            <a:r>
              <a:rPr sz="3200"/>
              <a:t>Click to edit Master text styles</a:t>
            </a:r>
          </a:p>
          <a:p>
            <a:pPr lvl="1">
              <a:defRPr sz="1800"/>
            </a:pPr>
            <a:r>
              <a:rPr sz="3200"/>
              <a:t>Second level</a:t>
            </a:r>
          </a:p>
          <a:p>
            <a:pPr lvl="2">
              <a:defRPr sz="1800"/>
            </a:pPr>
            <a:r>
              <a:rPr sz="3200"/>
              <a:t>Third level</a:t>
            </a:r>
          </a:p>
          <a:p>
            <a:pPr lvl="3">
              <a:defRPr sz="1800"/>
            </a:pPr>
            <a:r>
              <a:rPr sz="3200"/>
              <a:t>Fourth level</a:t>
            </a:r>
          </a:p>
          <a:p>
            <a:pPr lvl="4">
              <a:defRPr sz="1800"/>
            </a:pPr>
            <a:r>
              <a:rPr sz="3200"/>
              <a:t>Fifth level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839787" y="0"/>
            <a:ext cx="3932239" cy="20574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 lvl="0">
              <a:defRPr sz="1800"/>
            </a:pPr>
            <a:r>
              <a:rPr sz="3200"/>
              <a:t>Click to edit Master title style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839787" y="2057400"/>
            <a:ext cx="3932239" cy="480060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</a:lstStyle>
          <a:p>
            <a:pPr lvl="0">
              <a:defRPr sz="1800"/>
            </a:pPr>
            <a:r>
              <a:rPr sz="1600"/>
              <a:t>Click to edit Master text styles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838200" y="230187"/>
            <a:ext cx="10515600" cy="15954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pPr lvl="0">
              <a:defRPr sz="1800"/>
            </a:pPr>
            <a:r>
              <a:rPr sz="4400"/>
              <a:t>Click to edit Master title style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50323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pPr lvl="0">
              <a:defRPr sz="1800"/>
            </a:pPr>
            <a:r>
              <a:rPr sz="2800"/>
              <a:t>Click to edit Master text styles</a:t>
            </a:r>
          </a:p>
          <a:p>
            <a:pPr lvl="1">
              <a:defRPr sz="1800"/>
            </a:pPr>
            <a:r>
              <a:rPr sz="2800"/>
              <a:t>Second level</a:t>
            </a:r>
          </a:p>
          <a:p>
            <a:pPr lvl="2">
              <a:defRPr sz="1800"/>
            </a:pPr>
            <a:r>
              <a:rPr sz="2800"/>
              <a:t>Third level</a:t>
            </a:r>
          </a:p>
          <a:p>
            <a:pPr lvl="3">
              <a:defRPr sz="1800"/>
            </a:pPr>
            <a:r>
              <a:rPr sz="2800"/>
              <a:t>Fourth level</a:t>
            </a:r>
          </a:p>
          <a:p>
            <a:pPr lvl="4">
              <a:defRPr sz="1800"/>
            </a:pPr>
            <a:r>
              <a:rPr sz="2800"/>
              <a:t>Fifth level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8610600" y="6404292"/>
            <a:ext cx="2743200" cy="269241"/>
          </a:xfrm>
          <a:prstGeom prst="rect">
            <a:avLst/>
          </a:prstGeom>
          <a:ln w="12700">
            <a:miter lim="400000"/>
          </a:ln>
        </p:spPr>
        <p:txBody>
          <a:bodyPr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 lvl="0"/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xmlns:p14="http://schemas.microsoft.com/office/powerpoint/2010/main" spd="med"/>
  <p:txStyles>
    <p:titleStyle>
      <a:lvl1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1pPr>
      <a:lvl2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2pPr>
      <a:lvl3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3pPr>
      <a:lvl4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4pPr>
      <a:lvl5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5pPr>
      <a:lvl6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6pPr>
      <a:lvl7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7pPr>
      <a:lvl8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8pPr>
      <a:lvl9pPr>
        <a:lnSpc>
          <a:spcPct val="90000"/>
        </a:lnSpc>
        <a:defRPr sz="4400">
          <a:latin typeface="Calibri"/>
          <a:ea typeface="Calibri"/>
          <a:cs typeface="Calibri"/>
          <a:sym typeface="Calibri"/>
        </a:defRPr>
      </a:lvl9pPr>
    </p:titleStyle>
    <p:bodyStyle>
      <a:lvl1pPr marL="228600" indent="-228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1pPr>
      <a:lvl2pPr marL="723900" indent="-2667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2pPr>
      <a:lvl3pPr marL="1234439" indent="-320039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3pPr>
      <a:lvl4pPr marL="1727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4pPr>
      <a:lvl5pPr marL="21844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5pPr>
      <a:lvl6pPr marL="26416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6pPr>
      <a:lvl7pPr marL="30988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7pPr>
      <a:lvl8pPr marL="35560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8pPr>
      <a:lvl9pPr marL="4013200" indent="-355600">
        <a:lnSpc>
          <a:spcPct val="90000"/>
        </a:lnSpc>
        <a:spcBef>
          <a:spcPts val="1000"/>
        </a:spcBef>
        <a:buSzPct val="100000"/>
        <a:buFont typeface="Arial"/>
        <a:buChar char="•"/>
        <a:defRPr sz="2800">
          <a:latin typeface="Calibri"/>
          <a:ea typeface="Calibri"/>
          <a:cs typeface="Calibri"/>
          <a:sym typeface="Calibri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itbucket.org" TargetMode="External"/><Relationship Id="rId4" Type="http://schemas.openxmlformats.org/officeDocument/2006/relationships/hyperlink" Target="http://git-scm.com/docs/gittutorial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education.github.com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6000"/>
              <a:t>ALU Design</a:t>
            </a:r>
          </a:p>
        </p:txBody>
      </p:sp>
      <p:sp>
        <p:nvSpPr>
          <p:cNvPr id="50" name="Shape 50"/>
          <p:cNvSpPr>
            <a:spLocks noGrp="1"/>
          </p:cNvSpPr>
          <p:nvPr>
            <p:ph type="body" idx="1"/>
          </p:nvPr>
        </p:nvSpPr>
        <p:spPr>
          <a:xfrm>
            <a:off x="1524000" y="3602037"/>
            <a:ext cx="9144000" cy="165576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400"/>
              <a:t>CS3410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Test Vectors</a:t>
            </a:r>
          </a:p>
        </p:txBody>
      </p:sp>
      <p:pic>
        <p:nvPicPr>
          <p:cNvPr id="127" name="image2.jp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9753" y="2678048"/>
            <a:ext cx="5295901" cy="9715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28" name="image3.jpg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877050" y="946403"/>
            <a:ext cx="4381500" cy="3886201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Shape 120"/>
          <p:cNvSpPr/>
          <p:nvPr/>
        </p:nvSpPr>
        <p:spPr>
          <a:xfrm>
            <a:off x="806195" y="6435932"/>
            <a:ext cx="3212594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dirty="0"/>
              <a:t>Logisim Example</a:t>
            </a:r>
          </a:p>
        </p:txBody>
      </p:sp>
      <p:sp>
        <p:nvSpPr>
          <p:cNvPr id="8" name="Shape 121"/>
          <p:cNvSpPr/>
          <p:nvPr/>
        </p:nvSpPr>
        <p:spPr>
          <a:xfrm>
            <a:off x="838200" y="5205000"/>
            <a:ext cx="10515600" cy="1200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b="1"/>
            </a:lvl1pPr>
          </a:lstStyle>
          <a:p>
            <a:pPr lvl="0">
              <a:defRPr b="0"/>
            </a:pPr>
            <a:r>
              <a:rPr sz="2400" b="1" dirty="0"/>
              <a:t>Note: the two inputs to the adder here for the ALU are NOT signed two's complement numbers. This is different from the requirements listed on the webpage of Lab1.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What to Submit?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 dirty="0"/>
              <a:t>README file</a:t>
            </a:r>
          </a:p>
          <a:p>
            <a:pPr lvl="0">
              <a:defRPr sz="1800"/>
            </a:pPr>
            <a:r>
              <a:rPr sz="2800" dirty="0"/>
              <a:t>Logisim Project file</a:t>
            </a:r>
          </a:p>
          <a:p>
            <a:pPr lvl="0">
              <a:defRPr sz="1800"/>
            </a:pPr>
            <a:r>
              <a:rPr sz="2800" dirty="0"/>
              <a:t>Three ascii text files containing test vectors</a:t>
            </a:r>
          </a:p>
          <a:p>
            <a:pPr lvl="0">
              <a:defRPr sz="1800"/>
            </a:pPr>
            <a:r>
              <a:rPr sz="2800" dirty="0"/>
              <a:t>Design documentation</a:t>
            </a:r>
          </a:p>
          <a:p>
            <a:pPr lvl="0">
              <a:defRPr sz="1800"/>
            </a:pPr>
            <a:endParaRPr sz="2800" dirty="0"/>
          </a:p>
          <a:p>
            <a:pPr marL="0" lvl="0" indent="0">
              <a:buSzTx/>
              <a:buNone/>
              <a:defRPr sz="1800"/>
            </a:pPr>
            <a:r>
              <a:rPr sz="2800" b="1" dirty="0"/>
              <a:t>Please read the webpage of </a:t>
            </a:r>
            <a:r>
              <a:rPr lang="en-US" sz="2800" b="1" dirty="0" smtClean="0"/>
              <a:t>L</a:t>
            </a:r>
            <a:r>
              <a:rPr sz="2800" b="1" dirty="0" smtClean="0"/>
              <a:t>ab1 </a:t>
            </a:r>
            <a:r>
              <a:rPr sz="2800" b="1" dirty="0"/>
              <a:t>for detailed information.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lang="en-US" sz="4400" dirty="0" smtClean="0"/>
              <a:t>Re-download </a:t>
            </a:r>
            <a:r>
              <a:rPr lang="en-US" sz="4400" dirty="0" err="1" smtClean="0"/>
              <a:t>Logisim</a:t>
            </a:r>
            <a:endParaRPr sz="4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56670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>
              <a:buNone/>
              <a:defRPr sz="1800"/>
            </a:pPr>
            <a:r>
              <a:rPr lang="en-US" sz="2600" b="1" dirty="0" smtClean="0"/>
              <a:t>We made some improvements/bug fixes. You should re-download the 3410 </a:t>
            </a:r>
            <a:r>
              <a:rPr lang="en-US" sz="2600" b="1" dirty="0" err="1" smtClean="0"/>
              <a:t>logisim</a:t>
            </a:r>
            <a:r>
              <a:rPr lang="en-US" sz="2600" b="1" dirty="0" smtClean="0"/>
              <a:t> from the course webpage</a:t>
            </a:r>
            <a:endParaRPr lang="en-US" sz="2600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 dirty="0"/>
              <a:t>Lab 1 </a:t>
            </a:r>
            <a:r>
              <a:rPr sz="4400" dirty="0" smtClean="0"/>
              <a:t>Dos</a:t>
            </a:r>
            <a:endParaRPr sz="4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56670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0" indent="0">
              <a:buNone/>
              <a:defRPr sz="1800"/>
            </a:pPr>
            <a:r>
              <a:rPr lang="en-US" sz="2600" b="1" dirty="0"/>
              <a:t>Best Practices: </a:t>
            </a:r>
            <a:r>
              <a:rPr lang="en-US" sz="1900" u="sng" dirty="0"/>
              <a:t>http://</a:t>
            </a:r>
            <a:r>
              <a:rPr lang="en-US" sz="1900" u="sng" dirty="0" err="1"/>
              <a:t>www.cs.cornell.edu</a:t>
            </a:r>
            <a:r>
              <a:rPr lang="en-US" sz="1900" u="sng" dirty="0"/>
              <a:t>/Courses/cs3410/</a:t>
            </a:r>
            <a:r>
              <a:rPr lang="en-US" sz="1900" u="sng" dirty="0" smtClean="0"/>
              <a:t>2015fa/</a:t>
            </a:r>
            <a:r>
              <a:rPr lang="en-US" sz="1900" u="sng" smtClean="0"/>
              <a:t>labs/logisim_design.html</a:t>
            </a:r>
            <a:endParaRPr lang="en-US" sz="2600" b="1" u="sng" dirty="0" smtClean="0"/>
          </a:p>
          <a:p>
            <a:pPr lvl="0">
              <a:defRPr sz="1800"/>
            </a:pPr>
            <a:r>
              <a:rPr sz="2600" b="1" dirty="0" smtClean="0"/>
              <a:t>DO </a:t>
            </a:r>
            <a:r>
              <a:rPr sz="2600" dirty="0"/>
              <a:t>get started </a:t>
            </a:r>
            <a:r>
              <a:rPr sz="2600" dirty="0" smtClean="0"/>
              <a:t>early</a:t>
            </a:r>
            <a:r>
              <a:rPr lang="en-US" sz="2600" dirty="0" smtClean="0"/>
              <a:t>.</a:t>
            </a:r>
            <a:endParaRPr sz="2600" dirty="0"/>
          </a:p>
          <a:p>
            <a:pPr lvl="0">
              <a:defRPr sz="1800"/>
            </a:pPr>
            <a:r>
              <a:rPr sz="2600" b="1" dirty="0"/>
              <a:t>DO</a:t>
            </a:r>
            <a:r>
              <a:rPr sz="2600" dirty="0"/>
              <a:t> write your test cases </a:t>
            </a:r>
            <a:r>
              <a:rPr sz="2600" dirty="0" smtClean="0"/>
              <a:t>first</a:t>
            </a:r>
            <a:r>
              <a:rPr lang="en-US" sz="2600" dirty="0" smtClean="0"/>
              <a:t>.</a:t>
            </a:r>
          </a:p>
          <a:p>
            <a:pPr lvl="0">
              <a:defRPr sz="1800"/>
            </a:pPr>
            <a:r>
              <a:rPr lang="en-US" sz="2600" b="1" dirty="0" smtClean="0"/>
              <a:t>DO </a:t>
            </a:r>
            <a:r>
              <a:rPr lang="en-US" sz="2600" dirty="0" smtClean="0"/>
              <a:t>use labels to make your circuit readable and executable.</a:t>
            </a:r>
          </a:p>
          <a:p>
            <a:pPr lvl="1">
              <a:defRPr sz="1800"/>
            </a:pPr>
            <a:r>
              <a:rPr lang="en-US" sz="2600" dirty="0" smtClean="0"/>
              <a:t>Using labels in the correct way is very very very important. Do not use text boxes to label elements, use the Label option to label them.</a:t>
            </a:r>
          </a:p>
          <a:p>
            <a:pPr>
              <a:defRPr sz="1800"/>
            </a:pPr>
            <a:r>
              <a:rPr lang="en-US" sz="2600" b="1" dirty="0" smtClean="0"/>
              <a:t>DO </a:t>
            </a:r>
            <a:r>
              <a:rPr lang="en-US" sz="2600" dirty="0" smtClean="0"/>
              <a:t>make sure that the inputs and outputs are positioned correctly.</a:t>
            </a:r>
          </a:p>
          <a:p>
            <a:pPr lvl="1">
              <a:defRPr sz="1800"/>
            </a:pPr>
            <a:r>
              <a:rPr lang="en-US" sz="2600" dirty="0" smtClean="0"/>
              <a:t>Data flows left-to-right.</a:t>
            </a:r>
          </a:p>
          <a:p>
            <a:pPr lvl="1">
              <a:defRPr sz="1800"/>
            </a:pPr>
            <a:r>
              <a:rPr lang="en-US" sz="2600" dirty="0" smtClean="0"/>
              <a:t>Inputs on the left, outputs on the right.</a:t>
            </a:r>
          </a:p>
          <a:p>
            <a:pPr>
              <a:defRPr sz="1800"/>
            </a:pPr>
            <a:r>
              <a:rPr sz="2600" b="1" dirty="0" smtClean="0"/>
              <a:t>DO </a:t>
            </a:r>
            <a:r>
              <a:rPr sz="2600" dirty="0"/>
              <a:t>test each component </a:t>
            </a:r>
            <a:r>
              <a:rPr sz="2600" dirty="0" smtClean="0"/>
              <a:t>independently</a:t>
            </a:r>
            <a:r>
              <a:rPr lang="en-US" sz="2600" dirty="0" smtClean="0"/>
              <a:t>.</a:t>
            </a:r>
            <a:endParaRPr sz="2600" b="1" dirty="0"/>
          </a:p>
          <a:p>
            <a:pPr lvl="0">
              <a:defRPr sz="1800"/>
            </a:pPr>
            <a:r>
              <a:rPr sz="2600" b="1" dirty="0"/>
              <a:t>DO </a:t>
            </a:r>
            <a:r>
              <a:rPr sz="2600" dirty="0"/>
              <a:t>use version control and backup your </a:t>
            </a:r>
            <a:r>
              <a:rPr sz="2600" dirty="0" smtClean="0"/>
              <a:t>circuit</a:t>
            </a:r>
            <a:r>
              <a:rPr lang="en-US" sz="26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93988770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 dirty="0"/>
              <a:t>Lab 1 </a:t>
            </a:r>
            <a:r>
              <a:rPr sz="4400" dirty="0" smtClean="0"/>
              <a:t>Don’ts</a:t>
            </a:r>
            <a:endParaRPr sz="4400" dirty="0"/>
          </a:p>
        </p:txBody>
      </p:sp>
      <p:sp>
        <p:nvSpPr>
          <p:cNvPr id="134" name="Shape 13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566708"/>
          </a:xfrm>
          <a:prstGeom prst="rect">
            <a:avLst/>
          </a:prstGeom>
        </p:spPr>
        <p:txBody>
          <a:bodyPr>
            <a:normAutofit lnSpcReduction="10000"/>
          </a:bodyPr>
          <a:lstStyle/>
          <a:p>
            <a:pPr marL="0" indent="0">
              <a:buNone/>
              <a:defRPr sz="1800"/>
            </a:pPr>
            <a:r>
              <a:rPr lang="en-US" sz="2600" b="1" dirty="0" smtClean="0"/>
              <a:t>Points </a:t>
            </a:r>
            <a:r>
              <a:rPr lang="en-US" sz="2600" b="1" dirty="0"/>
              <a:t>will be take off for </a:t>
            </a:r>
            <a:r>
              <a:rPr lang="en-US" sz="2600" b="1" dirty="0" smtClean="0"/>
              <a:t>DON’Ts</a:t>
            </a:r>
          </a:p>
          <a:p>
            <a:pPr marL="0" indent="0">
              <a:buNone/>
              <a:defRPr sz="1800"/>
            </a:pPr>
            <a:endParaRPr lang="en-US" sz="2600" b="1" dirty="0" smtClean="0"/>
          </a:p>
          <a:p>
            <a:pPr lvl="0">
              <a:defRPr sz="1800"/>
            </a:pPr>
            <a:r>
              <a:rPr lang="en-US" sz="2600" b="1" dirty="0"/>
              <a:t>DON’T</a:t>
            </a:r>
            <a:r>
              <a:rPr lang="en-US" sz="2600" dirty="0"/>
              <a:t> use tunnels excessively</a:t>
            </a:r>
            <a:r>
              <a:rPr lang="en-US" sz="2600" dirty="0" smtClean="0"/>
              <a:t>.</a:t>
            </a:r>
          </a:p>
          <a:p>
            <a:pPr>
              <a:defRPr sz="1800"/>
            </a:pPr>
            <a:r>
              <a:rPr lang="en-US" sz="2600" b="1" dirty="0"/>
              <a:t>DON’T</a:t>
            </a:r>
            <a:r>
              <a:rPr lang="en-US" sz="2600" dirty="0"/>
              <a:t> forget to label your inputs and outputs </a:t>
            </a:r>
            <a:r>
              <a:rPr lang="en-US" sz="2600" dirty="0" smtClean="0"/>
              <a:t>correctly.</a:t>
            </a:r>
          </a:p>
          <a:p>
            <a:pPr lvl="1">
              <a:defRPr sz="1800"/>
            </a:pPr>
            <a:r>
              <a:rPr lang="en-US" sz="2600" dirty="0" smtClean="0"/>
              <a:t>The labels are case-sensitive.</a:t>
            </a:r>
          </a:p>
          <a:p>
            <a:pPr>
              <a:defRPr sz="1800"/>
            </a:pPr>
            <a:r>
              <a:rPr lang="en-US" sz="2600" b="1" dirty="0" smtClean="0"/>
              <a:t>DON’T </a:t>
            </a:r>
            <a:r>
              <a:rPr lang="en-US" sz="2600" dirty="0" smtClean="0"/>
              <a:t>use gates with more number of inputs than necessary.</a:t>
            </a:r>
            <a:endParaRPr lang="en-US" sz="2600" dirty="0"/>
          </a:p>
          <a:p>
            <a:pPr lvl="0">
              <a:defRPr sz="1800"/>
            </a:pPr>
            <a:r>
              <a:rPr lang="en-US" sz="2600" b="1" dirty="0"/>
              <a:t>DON’T </a:t>
            </a:r>
            <a:r>
              <a:rPr lang="en-US" sz="2600" dirty="0"/>
              <a:t>forget to test</a:t>
            </a:r>
            <a:r>
              <a:rPr lang="en-US" sz="2600" dirty="0" smtClean="0"/>
              <a:t>.</a:t>
            </a:r>
          </a:p>
          <a:p>
            <a:pPr lvl="0">
              <a:defRPr sz="1800"/>
            </a:pPr>
            <a:r>
              <a:rPr lang="en-US" sz="2600" b="1" dirty="0" smtClean="0"/>
              <a:t>DON’T</a:t>
            </a:r>
            <a:r>
              <a:rPr lang="en-US" sz="2600" dirty="0" smtClean="0"/>
              <a:t> </a:t>
            </a:r>
            <a:r>
              <a:rPr lang="en-US" sz="2600" dirty="0"/>
              <a:t>include circuits from different </a:t>
            </a:r>
            <a:r>
              <a:rPr lang="en-US" sz="2600" dirty="0" smtClean="0"/>
              <a:t>files.</a:t>
            </a:r>
          </a:p>
          <a:p>
            <a:pPr lvl="1">
              <a:defRPr sz="1800"/>
            </a:pPr>
            <a:r>
              <a:rPr lang="en-US" sz="2600" dirty="0" smtClean="0"/>
              <a:t>Use </a:t>
            </a:r>
            <a:r>
              <a:rPr lang="en-US" sz="2600" dirty="0" err="1" smtClean="0"/>
              <a:t>subcircuits</a:t>
            </a:r>
            <a:r>
              <a:rPr lang="en-US" sz="2600" dirty="0" smtClean="0"/>
              <a:t> like we did in Lab0.</a:t>
            </a:r>
          </a:p>
          <a:p>
            <a:pPr lvl="1">
              <a:defRPr sz="1800"/>
            </a:pPr>
            <a:r>
              <a:rPr lang="en-US" sz="2600" dirty="0" smtClean="0"/>
              <a:t>Ensure </a:t>
            </a:r>
            <a:r>
              <a:rPr lang="en-US" sz="2600" dirty="0"/>
              <a:t>that you do not have external file dependencies.</a:t>
            </a:r>
          </a:p>
          <a:p>
            <a:pPr lvl="0">
              <a:defRPr sz="1800"/>
            </a:pPr>
            <a:endParaRPr lang="en-US" sz="2600" dirty="0" smtClean="0"/>
          </a:p>
        </p:txBody>
      </p:sp>
    </p:spTree>
    <p:extLst>
      <p:ext uri="{BB962C8B-B14F-4D97-AF65-F5344CB8AC3E}">
        <p14:creationId xmlns:p14="http://schemas.microsoft.com/office/powerpoint/2010/main" val="2407733441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Version Control</a:t>
            </a:r>
          </a:p>
        </p:txBody>
      </p:sp>
      <p:sp>
        <p:nvSpPr>
          <p:cNvPr id="137" name="Shape 13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 dirty="0"/>
              <a:t>You can use Git and Github to keep track of revisions of your circuit file.</a:t>
            </a:r>
          </a:p>
          <a:p>
            <a:pPr lvl="0">
              <a:defRPr sz="1800"/>
            </a:pPr>
            <a:r>
              <a:rPr sz="2800" dirty="0"/>
              <a:t>If using an online repository you </a:t>
            </a:r>
            <a:r>
              <a:rPr sz="2800" b="1" dirty="0"/>
              <a:t>MUST </a:t>
            </a:r>
            <a:r>
              <a:rPr sz="2800" dirty="0"/>
              <a:t>make it private. Github (</a:t>
            </a:r>
            <a:r>
              <a:rPr sz="2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2"/>
              </a:rPr>
              <a:t>https://education.github.com</a:t>
            </a:r>
            <a:r>
              <a:rPr sz="2800" dirty="0"/>
              <a:t>) and Bitbucket (</a:t>
            </a:r>
            <a:r>
              <a:rPr sz="2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3"/>
              </a:rPr>
              <a:t>https://bitbucket.org</a:t>
            </a:r>
            <a:r>
              <a:rPr sz="2800" dirty="0"/>
              <a:t>) allow for free repos. </a:t>
            </a:r>
          </a:p>
          <a:p>
            <a:pPr lvl="0">
              <a:defRPr sz="1800"/>
            </a:pPr>
            <a:r>
              <a:rPr sz="2800" dirty="0"/>
              <a:t>To learn how to use Git see </a:t>
            </a:r>
            <a:r>
              <a:rPr sz="28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hlinkClick r:id="rId4"/>
              </a:rPr>
              <a:t>http://git-scm.com/docs/gittutorial</a:t>
            </a:r>
            <a:endParaRPr sz="2800" dirty="0"/>
          </a:p>
          <a:p>
            <a:pPr lvl="0">
              <a:defRPr sz="1800"/>
            </a:pPr>
            <a:r>
              <a:rPr sz="2800" dirty="0"/>
              <a:t>Logisim and Git sometimes don’t work well together when </a:t>
            </a:r>
            <a:r>
              <a:rPr sz="2800" dirty="0" smtClean="0"/>
              <a:t>merging</a:t>
            </a:r>
            <a:r>
              <a:rPr lang="en-US" sz="2800" dirty="0" smtClean="0"/>
              <a:t>, be careful and check files carefully while merging.</a:t>
            </a:r>
            <a:r>
              <a:rPr sz="2800" dirty="0" smtClean="0"/>
              <a:t> </a:t>
            </a:r>
            <a:endParaRPr sz="2800" dirty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ALU Overview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61257" lvl="0" indent="-261257">
              <a:defRPr sz="1800"/>
            </a:pPr>
            <a:r>
              <a:rPr sz="3200"/>
              <a:t>Arithmetic Logic Unit</a:t>
            </a:r>
          </a:p>
          <a:p>
            <a:pPr lvl="1">
              <a:spcBef>
                <a:spcPts val="500"/>
              </a:spcBef>
              <a:defRPr sz="1800"/>
            </a:pPr>
            <a:r>
              <a:rPr sz="2800"/>
              <a:t>Core of integer data path</a:t>
            </a:r>
            <a:endParaRPr sz="2400"/>
          </a:p>
          <a:p>
            <a:pPr lvl="1">
              <a:spcBef>
                <a:spcPts val="500"/>
              </a:spcBef>
              <a:defRPr sz="1800"/>
            </a:pPr>
            <a:r>
              <a:rPr sz="2800"/>
              <a:t>2 operands, 32-bits wide, plus control signals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Mechanism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838200" y="1430517"/>
            <a:ext cx="10515600" cy="1899709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800"/>
              <a:t>Implements add, sub, or, and, shift-left, right-shift…</a:t>
            </a:r>
          </a:p>
          <a:p>
            <a:pPr lvl="0">
              <a:defRPr sz="1800"/>
            </a:pPr>
            <a:r>
              <a:rPr sz="2800"/>
              <a:t>Computes many results in parallel</a:t>
            </a:r>
          </a:p>
          <a:p>
            <a:pPr lvl="0">
              <a:defRPr sz="1800"/>
            </a:pPr>
            <a:r>
              <a:rPr sz="2800"/>
              <a:t>Control mux selects desired output from among all potential results</a:t>
            </a:r>
          </a:p>
        </p:txBody>
      </p:sp>
      <p:grpSp>
        <p:nvGrpSpPr>
          <p:cNvPr id="59" name="Group 59"/>
          <p:cNvGrpSpPr/>
          <p:nvPr/>
        </p:nvGrpSpPr>
        <p:grpSpPr>
          <a:xfrm>
            <a:off x="6341533" y="3217328"/>
            <a:ext cx="914401" cy="693740"/>
            <a:chOff x="0" y="0"/>
            <a:chExt cx="914400" cy="693738"/>
          </a:xfrm>
        </p:grpSpPr>
        <p:sp>
          <p:nvSpPr>
            <p:cNvPr id="57" name="Shape 57"/>
            <p:cNvSpPr/>
            <p:nvPr/>
          </p:nvSpPr>
          <p:spPr>
            <a:xfrm>
              <a:off x="0" y="-1"/>
              <a:ext cx="914400" cy="693740"/>
            </a:xfrm>
            <a:prstGeom prst="rect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>
                <a:lnSpc>
                  <a:spcPct val="116000"/>
                </a:lnSpc>
                <a:defRPr sz="3200"/>
              </a:pPr>
              <a:endParaRPr/>
            </a:p>
          </p:txBody>
        </p:sp>
        <p:sp>
          <p:nvSpPr>
            <p:cNvPr id="58" name="Shape 58"/>
            <p:cNvSpPr/>
            <p:nvPr/>
          </p:nvSpPr>
          <p:spPr>
            <a:xfrm>
              <a:off x="0" y="53498"/>
              <a:ext cx="914400" cy="5867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0" tIns="0" rIns="0" bIns="0" numCol="1" anchor="ctr">
              <a:spAutoFit/>
            </a:bodyPr>
            <a:lstStyle>
              <a:lvl1pPr algn="ctr">
                <a:lnSpc>
                  <a:spcPct val="116000"/>
                </a:lnSpc>
                <a:defRPr sz="3200"/>
              </a:lvl1pPr>
            </a:lstStyle>
            <a:p>
              <a:pPr lvl="0">
                <a:defRPr sz="1800"/>
              </a:pPr>
              <a:r>
                <a:rPr sz="3200"/>
                <a:t>+/–</a:t>
              </a:r>
            </a:p>
          </p:txBody>
        </p:sp>
      </p:grpSp>
      <p:sp>
        <p:nvSpPr>
          <p:cNvPr id="60" name="Shape 60"/>
          <p:cNvSpPr/>
          <p:nvPr/>
        </p:nvSpPr>
        <p:spPr>
          <a:xfrm flipH="1">
            <a:off x="2912534" y="4481686"/>
            <a:ext cx="381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1" name="Shape 61"/>
          <p:cNvSpPr/>
          <p:nvPr/>
        </p:nvSpPr>
        <p:spPr>
          <a:xfrm>
            <a:off x="2379134" y="4100686"/>
            <a:ext cx="609601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6000"/>
              </a:lnSpc>
              <a:defRPr sz="2800"/>
            </a:lvl1pPr>
          </a:lstStyle>
          <a:p>
            <a:pPr lvl="0">
              <a:defRPr sz="1800"/>
            </a:pPr>
            <a:r>
              <a:rPr sz="2800"/>
              <a:t>A</a:t>
            </a:r>
          </a:p>
        </p:txBody>
      </p:sp>
      <p:sp>
        <p:nvSpPr>
          <p:cNvPr id="62" name="Shape 62"/>
          <p:cNvSpPr/>
          <p:nvPr/>
        </p:nvSpPr>
        <p:spPr>
          <a:xfrm>
            <a:off x="2226734" y="4605473"/>
            <a:ext cx="914401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lnSpc>
                <a:spcPct val="116000"/>
              </a:lnSpc>
              <a:defRPr sz="2800"/>
            </a:lvl1pPr>
          </a:lstStyle>
          <a:p>
            <a:pPr lvl="0">
              <a:defRPr sz="1800"/>
            </a:pPr>
            <a:r>
              <a:rPr sz="2800"/>
              <a:t>B</a:t>
            </a:r>
          </a:p>
        </p:txBody>
      </p:sp>
      <p:sp>
        <p:nvSpPr>
          <p:cNvPr id="63" name="Shape 63"/>
          <p:cNvSpPr/>
          <p:nvPr/>
        </p:nvSpPr>
        <p:spPr>
          <a:xfrm>
            <a:off x="3598333" y="3750728"/>
            <a:ext cx="2743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4" name="Shape 64"/>
          <p:cNvSpPr/>
          <p:nvPr/>
        </p:nvSpPr>
        <p:spPr>
          <a:xfrm>
            <a:off x="7255933" y="3522128"/>
            <a:ext cx="457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5" name="Shape 65"/>
          <p:cNvSpPr/>
          <p:nvPr/>
        </p:nvSpPr>
        <p:spPr>
          <a:xfrm>
            <a:off x="7704666" y="3513666"/>
            <a:ext cx="8468" cy="73942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6" name="Shape 66"/>
          <p:cNvSpPr/>
          <p:nvPr/>
        </p:nvSpPr>
        <p:spPr>
          <a:xfrm>
            <a:off x="6570133" y="3903128"/>
            <a:ext cx="1" cy="22860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  <a:head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7" name="Shape 67"/>
          <p:cNvSpPr/>
          <p:nvPr/>
        </p:nvSpPr>
        <p:spPr>
          <a:xfrm>
            <a:off x="7713133" y="4253086"/>
            <a:ext cx="2286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8" name="Shape 68"/>
          <p:cNvSpPr/>
          <p:nvPr/>
        </p:nvSpPr>
        <p:spPr>
          <a:xfrm flipV="1">
            <a:off x="3293533" y="3287888"/>
            <a:ext cx="8467" cy="2870199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69" name="Shape 69"/>
          <p:cNvSpPr/>
          <p:nvPr/>
        </p:nvSpPr>
        <p:spPr>
          <a:xfrm>
            <a:off x="3293533" y="4481686"/>
            <a:ext cx="3048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0" name="Shape 70"/>
          <p:cNvSpPr/>
          <p:nvPr/>
        </p:nvSpPr>
        <p:spPr>
          <a:xfrm>
            <a:off x="3598333" y="4815061"/>
            <a:ext cx="2743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1" name="Shape 71"/>
          <p:cNvSpPr/>
          <p:nvPr/>
        </p:nvSpPr>
        <p:spPr>
          <a:xfrm flipH="1" flipV="1">
            <a:off x="3598333" y="3753553"/>
            <a:ext cx="2" cy="2709332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2" name="Shape 72"/>
          <p:cNvSpPr/>
          <p:nvPr/>
        </p:nvSpPr>
        <p:spPr>
          <a:xfrm>
            <a:off x="3256589" y="4435506"/>
            <a:ext cx="76201" cy="76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73" name="Shape 73"/>
          <p:cNvSpPr/>
          <p:nvPr/>
        </p:nvSpPr>
        <p:spPr>
          <a:xfrm>
            <a:off x="7255933" y="5548486"/>
            <a:ext cx="3048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4" name="Shape 74"/>
          <p:cNvSpPr/>
          <p:nvPr/>
        </p:nvSpPr>
        <p:spPr>
          <a:xfrm>
            <a:off x="7255933" y="4481686"/>
            <a:ext cx="6858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5" name="Shape 75"/>
          <p:cNvSpPr/>
          <p:nvPr/>
        </p:nvSpPr>
        <p:spPr>
          <a:xfrm>
            <a:off x="7562003" y="4634086"/>
            <a:ext cx="1" cy="91440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6" name="Shape 76"/>
          <p:cNvSpPr/>
          <p:nvPr/>
        </p:nvSpPr>
        <p:spPr>
          <a:xfrm>
            <a:off x="3598333" y="5624686"/>
            <a:ext cx="2743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7" name="Shape 77"/>
          <p:cNvSpPr/>
          <p:nvPr/>
        </p:nvSpPr>
        <p:spPr>
          <a:xfrm>
            <a:off x="3293533" y="5319886"/>
            <a:ext cx="3048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78" name="Shape 78"/>
          <p:cNvSpPr/>
          <p:nvPr/>
        </p:nvSpPr>
        <p:spPr>
          <a:xfrm>
            <a:off x="3265825" y="5282941"/>
            <a:ext cx="76201" cy="76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79" name="Shape 79"/>
          <p:cNvSpPr/>
          <p:nvPr/>
        </p:nvSpPr>
        <p:spPr>
          <a:xfrm>
            <a:off x="3569758" y="4786486"/>
            <a:ext cx="76201" cy="76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80" name="Shape 80"/>
          <p:cNvSpPr/>
          <p:nvPr/>
        </p:nvSpPr>
        <p:spPr>
          <a:xfrm>
            <a:off x="3560233" y="5581824"/>
            <a:ext cx="76201" cy="76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81" name="Shape 81"/>
          <p:cNvSpPr/>
          <p:nvPr/>
        </p:nvSpPr>
        <p:spPr>
          <a:xfrm>
            <a:off x="3293533" y="6158086"/>
            <a:ext cx="3048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3598333" y="6462886"/>
            <a:ext cx="2743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3" name="Shape 83"/>
          <p:cNvSpPr/>
          <p:nvPr/>
        </p:nvSpPr>
        <p:spPr>
          <a:xfrm>
            <a:off x="7255933" y="6386686"/>
            <a:ext cx="4572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4" name="Shape 84"/>
          <p:cNvSpPr/>
          <p:nvPr/>
        </p:nvSpPr>
        <p:spPr>
          <a:xfrm>
            <a:off x="7560733" y="4634086"/>
            <a:ext cx="381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5" name="Shape 85"/>
          <p:cNvSpPr/>
          <p:nvPr/>
        </p:nvSpPr>
        <p:spPr>
          <a:xfrm>
            <a:off x="7714403" y="4862686"/>
            <a:ext cx="1" cy="152400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7713133" y="4862686"/>
            <a:ext cx="2286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87" name="Shape 87"/>
          <p:cNvSpPr/>
          <p:nvPr/>
        </p:nvSpPr>
        <p:spPr>
          <a:xfrm>
            <a:off x="6341533" y="4329286"/>
            <a:ext cx="914401" cy="685801"/>
          </a:xfrm>
          <a:prstGeom prst="rect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 algn="ctr">
              <a:lnSpc>
                <a:spcPct val="116000"/>
              </a:lnSpc>
              <a:defRPr sz="3200"/>
            </a:pPr>
            <a:endParaRPr/>
          </a:p>
        </p:txBody>
      </p:sp>
      <p:grpSp>
        <p:nvGrpSpPr>
          <p:cNvPr id="92" name="Group 92"/>
          <p:cNvGrpSpPr/>
          <p:nvPr/>
        </p:nvGrpSpPr>
        <p:grpSpPr>
          <a:xfrm>
            <a:off x="6493933" y="4481686"/>
            <a:ext cx="593725" cy="381001"/>
            <a:chOff x="0" y="0"/>
            <a:chExt cx="593723" cy="381000"/>
          </a:xfrm>
        </p:grpSpPr>
        <p:sp>
          <p:nvSpPr>
            <p:cNvPr id="88" name="Shape 88"/>
            <p:cNvSpPr/>
            <p:nvPr/>
          </p:nvSpPr>
          <p:spPr>
            <a:xfrm flipH="1">
              <a:off x="85570" y="0"/>
              <a:ext cx="387040" cy="38100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1600"/>
                  </a:moveTo>
                  <a:cubicBezTo>
                    <a:pt x="9671" y="21600"/>
                    <a:pt x="0" y="16765"/>
                    <a:pt x="0" y="10800"/>
                  </a:cubicBezTo>
                  <a:cubicBezTo>
                    <a:pt x="0" y="4835"/>
                    <a:pt x="9671" y="0"/>
                    <a:pt x="21600" y="0"/>
                  </a:cubicBezTo>
                  <a:lnTo>
                    <a:pt x="21600" y="0"/>
                  </a:lnTo>
                  <a:cubicBezTo>
                    <a:pt x="18000" y="7088"/>
                    <a:pt x="18000" y="14513"/>
                    <a:pt x="21600" y="21600"/>
                  </a:cubicBezTo>
                  <a:close/>
                </a:path>
              </a:pathLst>
            </a:cu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/>
              <a:endParaRPr/>
            </a:p>
          </p:txBody>
        </p:sp>
        <p:sp>
          <p:nvSpPr>
            <p:cNvPr id="89" name="Shape 89"/>
            <p:cNvSpPr/>
            <p:nvPr/>
          </p:nvSpPr>
          <p:spPr>
            <a:xfrm flipH="1">
              <a:off x="0" y="116830"/>
              <a:ext cx="117166" cy="745"/>
            </a:xfrm>
            <a:prstGeom prst="line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90" name="Shape 90"/>
            <p:cNvSpPr/>
            <p:nvPr/>
          </p:nvSpPr>
          <p:spPr>
            <a:xfrm flipH="1">
              <a:off x="0" y="279052"/>
              <a:ext cx="117166" cy="745"/>
            </a:xfrm>
            <a:prstGeom prst="line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  <p:sp>
          <p:nvSpPr>
            <p:cNvPr id="91" name="Shape 91"/>
            <p:cNvSpPr/>
            <p:nvPr/>
          </p:nvSpPr>
          <p:spPr>
            <a:xfrm flipH="1">
              <a:off x="476558" y="193476"/>
              <a:ext cx="117166" cy="745"/>
            </a:xfrm>
            <a:prstGeom prst="line">
              <a:avLst/>
            </a:prstGeom>
            <a:solidFill>
              <a:srgbClr val="FFFFF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lvl="0" defTabSz="457200">
                <a:defRPr sz="1200">
                  <a:latin typeface="+mn-lt"/>
                  <a:ea typeface="+mn-ea"/>
                  <a:cs typeface="+mn-cs"/>
                  <a:sym typeface="Helvetica"/>
                </a:defRPr>
              </a:pPr>
              <a:endParaRPr/>
            </a:p>
          </p:txBody>
        </p:sp>
      </p:grpSp>
      <p:sp>
        <p:nvSpPr>
          <p:cNvPr id="93" name="Shape 93"/>
          <p:cNvSpPr/>
          <p:nvPr/>
        </p:nvSpPr>
        <p:spPr>
          <a:xfrm>
            <a:off x="6341533" y="5167486"/>
            <a:ext cx="914401" cy="685801"/>
          </a:xfrm>
          <a:prstGeom prst="rect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 algn="ctr">
              <a:lnSpc>
                <a:spcPct val="116000"/>
              </a:lnSpc>
              <a:defRPr sz="3200"/>
            </a:pPr>
            <a:endParaRPr/>
          </a:p>
        </p:txBody>
      </p:sp>
      <p:sp>
        <p:nvSpPr>
          <p:cNvPr id="94" name="Shape 94"/>
          <p:cNvSpPr/>
          <p:nvPr/>
        </p:nvSpPr>
        <p:spPr>
          <a:xfrm>
            <a:off x="6341533" y="6005686"/>
            <a:ext cx="914401" cy="685801"/>
          </a:xfrm>
          <a:prstGeom prst="rect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 algn="ctr">
              <a:lnSpc>
                <a:spcPct val="116000"/>
              </a:lnSpc>
              <a:defRPr sz="3200"/>
            </a:pPr>
            <a:endParaRPr/>
          </a:p>
        </p:txBody>
      </p:sp>
      <p:sp>
        <p:nvSpPr>
          <p:cNvPr id="95" name="Shape 95"/>
          <p:cNvSpPr/>
          <p:nvPr/>
        </p:nvSpPr>
        <p:spPr>
          <a:xfrm flipH="1">
            <a:off x="2910221" y="4833532"/>
            <a:ext cx="688114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96" name="Shape 96"/>
          <p:cNvSpPr/>
          <p:nvPr/>
        </p:nvSpPr>
        <p:spPr>
          <a:xfrm>
            <a:off x="3293533" y="3293528"/>
            <a:ext cx="30480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97" name="Shape 97"/>
          <p:cNvSpPr/>
          <p:nvPr/>
        </p:nvSpPr>
        <p:spPr>
          <a:xfrm>
            <a:off x="8094133" y="5015086"/>
            <a:ext cx="1" cy="22860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  <a:headEnd type="triangle"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98" name="Shape 98"/>
          <p:cNvSpPr/>
          <p:nvPr/>
        </p:nvSpPr>
        <p:spPr>
          <a:xfrm>
            <a:off x="7941733" y="3948286"/>
            <a:ext cx="304801" cy="1143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2880"/>
                </a:lnTo>
                <a:lnTo>
                  <a:pt x="21600" y="1872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99" name="Shape 99"/>
          <p:cNvSpPr/>
          <p:nvPr/>
        </p:nvSpPr>
        <p:spPr>
          <a:xfrm flipH="1">
            <a:off x="6646333" y="5319886"/>
            <a:ext cx="387041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9671" y="21600"/>
                  <a:pt x="0" y="16765"/>
                  <a:pt x="0" y="10800"/>
                </a:cubicBezTo>
                <a:cubicBezTo>
                  <a:pt x="0" y="4835"/>
                  <a:pt x="9671" y="0"/>
                  <a:pt x="21600" y="0"/>
                </a:cubicBezTo>
                <a:lnTo>
                  <a:pt x="21600" y="0"/>
                </a:lnTo>
                <a:cubicBezTo>
                  <a:pt x="18000" y="7088"/>
                  <a:pt x="18000" y="14513"/>
                  <a:pt x="21600" y="21600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02" name="Shape 102"/>
          <p:cNvSpPr/>
          <p:nvPr/>
        </p:nvSpPr>
        <p:spPr>
          <a:xfrm flipH="1">
            <a:off x="7037323" y="5513363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3" name="Shape 103"/>
          <p:cNvSpPr/>
          <p:nvPr/>
        </p:nvSpPr>
        <p:spPr>
          <a:xfrm flipH="1">
            <a:off x="6579503" y="6158086"/>
            <a:ext cx="387041" cy="381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cubicBezTo>
                  <a:pt x="9671" y="21600"/>
                  <a:pt x="0" y="16765"/>
                  <a:pt x="0" y="10800"/>
                </a:cubicBezTo>
                <a:cubicBezTo>
                  <a:pt x="0" y="4835"/>
                  <a:pt x="9671" y="0"/>
                  <a:pt x="21600" y="0"/>
                </a:cubicBezTo>
                <a:lnTo>
                  <a:pt x="21600" y="0"/>
                </a:lnTo>
                <a:cubicBezTo>
                  <a:pt x="18000" y="7088"/>
                  <a:pt x="18000" y="14513"/>
                  <a:pt x="21600" y="21600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/>
            <a:endParaRPr/>
          </a:p>
        </p:txBody>
      </p:sp>
      <p:sp>
        <p:nvSpPr>
          <p:cNvPr id="104" name="Shape 104"/>
          <p:cNvSpPr/>
          <p:nvPr/>
        </p:nvSpPr>
        <p:spPr>
          <a:xfrm flipH="1">
            <a:off x="6493933" y="6274915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5" name="Shape 105"/>
          <p:cNvSpPr/>
          <p:nvPr/>
        </p:nvSpPr>
        <p:spPr>
          <a:xfrm flipH="1">
            <a:off x="6493933" y="6437138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06" name="Shape 106"/>
          <p:cNvSpPr/>
          <p:nvPr/>
        </p:nvSpPr>
        <p:spPr>
          <a:xfrm flipH="1">
            <a:off x="7062568" y="6351563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grpSp>
        <p:nvGrpSpPr>
          <p:cNvPr id="109" name="Group 109"/>
          <p:cNvGrpSpPr/>
          <p:nvPr/>
        </p:nvGrpSpPr>
        <p:grpSpPr>
          <a:xfrm>
            <a:off x="6529129" y="5317868"/>
            <a:ext cx="114326" cy="390651"/>
            <a:chOff x="0" y="0"/>
            <a:chExt cx="114324" cy="390650"/>
          </a:xfrm>
        </p:grpSpPr>
        <p:sp>
          <p:nvSpPr>
            <p:cNvPr id="107" name="Shape 107"/>
            <p:cNvSpPr/>
            <p:nvPr/>
          </p:nvSpPr>
          <p:spPr>
            <a:xfrm>
              <a:off x="0" y="0"/>
              <a:ext cx="114325" cy="39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929" h="21600" extrusionOk="0">
                  <a:moveTo>
                    <a:pt x="8452" y="0"/>
                  </a:moveTo>
                  <a:lnTo>
                    <a:pt x="8452" y="0"/>
                  </a:lnTo>
                  <a:cubicBezTo>
                    <a:pt x="17803" y="3012"/>
                    <a:pt x="21600" y="10345"/>
                    <a:pt x="16932" y="16379"/>
                  </a:cubicBezTo>
                  <a:cubicBezTo>
                    <a:pt x="15227" y="18583"/>
                    <a:pt x="12527" y="20404"/>
                    <a:pt x="9189" y="21600"/>
                  </a:cubicBezTo>
                  <a:lnTo>
                    <a:pt x="0" y="10925"/>
                  </a:lnTo>
                  <a:close/>
                </a:path>
              </a:pathLst>
            </a:custGeom>
            <a:solidFill>
              <a:srgbClr val="FFFFF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>
              <a:off x="51048" y="0"/>
              <a:ext cx="63277" cy="39065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7211" h="21600" extrusionOk="0">
                  <a:moveTo>
                    <a:pt x="0" y="0"/>
                  </a:moveTo>
                  <a:lnTo>
                    <a:pt x="0" y="0"/>
                  </a:lnTo>
                  <a:cubicBezTo>
                    <a:pt x="15363" y="3012"/>
                    <a:pt x="21600" y="10345"/>
                    <a:pt x="13931" y="16379"/>
                  </a:cubicBezTo>
                  <a:cubicBezTo>
                    <a:pt x="11130" y="18583"/>
                    <a:pt x="6695" y="20404"/>
                    <a:pt x="1211" y="21600"/>
                  </a:cubicBezTo>
                </a:path>
              </a:pathLst>
            </a:custGeom>
            <a:noFill/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 algn="ctr"/>
              <a:endParaRPr/>
            </a:p>
          </p:txBody>
        </p:sp>
      </p:grpSp>
      <p:sp>
        <p:nvSpPr>
          <p:cNvPr id="110" name="Shape 110"/>
          <p:cNvSpPr/>
          <p:nvPr/>
        </p:nvSpPr>
        <p:spPr>
          <a:xfrm>
            <a:off x="6986368" y="6310486"/>
            <a:ext cx="76201" cy="762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19679" extrusionOk="0">
                <a:moveTo>
                  <a:pt x="16796" y="2882"/>
                </a:moveTo>
                <a:cubicBezTo>
                  <a:pt x="20639" y="6724"/>
                  <a:pt x="20639" y="12954"/>
                  <a:pt x="16796" y="16796"/>
                </a:cubicBezTo>
                <a:cubicBezTo>
                  <a:pt x="12954" y="20639"/>
                  <a:pt x="6724" y="20639"/>
                  <a:pt x="2882" y="16796"/>
                </a:cubicBezTo>
                <a:cubicBezTo>
                  <a:pt x="-961" y="12954"/>
                  <a:pt x="-961" y="6724"/>
                  <a:pt x="2882" y="2882"/>
                </a:cubicBezTo>
                <a:cubicBezTo>
                  <a:pt x="6724" y="-961"/>
                  <a:pt x="12954" y="-961"/>
                  <a:pt x="16796" y="2882"/>
                </a:cubicBezTo>
                <a:close/>
              </a:path>
            </a:pathLst>
          </a:cu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 anchor="ctr"/>
          <a:lstStyle/>
          <a:p>
            <a:pPr lvl="0" algn="ctr"/>
            <a:endParaRPr/>
          </a:p>
        </p:txBody>
      </p:sp>
      <p:sp>
        <p:nvSpPr>
          <p:cNvPr id="111" name="Shape 111"/>
          <p:cNvSpPr/>
          <p:nvPr/>
        </p:nvSpPr>
        <p:spPr>
          <a:xfrm>
            <a:off x="8246533" y="4557886"/>
            <a:ext cx="228601" cy="1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12" name="Shape 104"/>
          <p:cNvSpPr/>
          <p:nvPr/>
        </p:nvSpPr>
        <p:spPr>
          <a:xfrm flipH="1">
            <a:off x="6522097" y="5433283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  <p:sp>
        <p:nvSpPr>
          <p:cNvPr id="113" name="Shape 105"/>
          <p:cNvSpPr/>
          <p:nvPr/>
        </p:nvSpPr>
        <p:spPr>
          <a:xfrm flipH="1">
            <a:off x="6522097" y="5595506"/>
            <a:ext cx="117166" cy="745"/>
          </a:xfrm>
          <a:prstGeom prst="line">
            <a:avLst/>
          </a:prstGeom>
          <a:solidFill>
            <a:srgbClr val="FFFFFF"/>
          </a:solidFill>
          <a:ln w="28575">
            <a:solidFill/>
            <a:miter/>
          </a:ln>
        </p:spPr>
        <p:txBody>
          <a:bodyPr lIns="0" tIns="0" rIns="0" bIns="0"/>
          <a:lstStyle/>
          <a:p>
            <a:pPr lvl="0" defTabSz="457200"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Requirements</a:t>
            </a:r>
          </a:p>
        </p:txBody>
      </p:sp>
      <p:sp>
        <p:nvSpPr>
          <p:cNvPr id="114" name="Shape 114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261257" lvl="0" indent="-261257">
              <a:defRPr sz="1800"/>
            </a:pPr>
            <a:r>
              <a:rPr sz="3200"/>
              <a:t>You can only use the following Logisim elements:</a:t>
            </a:r>
          </a:p>
          <a:p>
            <a:pPr lvl="1">
              <a:spcBef>
                <a:spcPts val="500"/>
              </a:spcBef>
              <a:defRPr sz="1800"/>
            </a:pPr>
            <a:r>
              <a:rPr sz="2800"/>
              <a:t>Anything in the </a:t>
            </a:r>
            <a:r>
              <a:rPr sz="2800" b="1"/>
              <a:t>Wiring</a:t>
            </a:r>
            <a:r>
              <a:rPr sz="2800"/>
              <a:t> folder (pins, splitters, probes, tunnels, etc.)</a:t>
            </a:r>
            <a:endParaRPr sz="2400"/>
          </a:p>
          <a:p>
            <a:pPr lvl="1">
              <a:spcBef>
                <a:spcPts val="500"/>
              </a:spcBef>
              <a:defRPr sz="1800"/>
            </a:pPr>
            <a:r>
              <a:rPr sz="2800"/>
              <a:t>Anything in the </a:t>
            </a:r>
            <a:r>
              <a:rPr sz="2800" b="1"/>
              <a:t>Base</a:t>
            </a:r>
            <a:r>
              <a:rPr sz="2800"/>
              <a:t> folder (wires, text, etc.)</a:t>
            </a:r>
            <a:endParaRPr sz="2400"/>
          </a:p>
          <a:p>
            <a:pPr lvl="1">
              <a:spcBef>
                <a:spcPts val="500"/>
              </a:spcBef>
              <a:defRPr sz="1800"/>
            </a:pPr>
            <a:r>
              <a:rPr sz="2800"/>
              <a:t>Anything in the </a:t>
            </a:r>
            <a:r>
              <a:rPr sz="2800" b="1"/>
              <a:t>Gates</a:t>
            </a:r>
            <a:r>
              <a:rPr sz="2800"/>
              <a:t> folder </a:t>
            </a:r>
            <a:r>
              <a:rPr sz="2800" b="1"/>
              <a:t>except</a:t>
            </a:r>
            <a:r>
              <a:rPr sz="2800"/>
              <a:t> for the even parity, odd parity, and controlled buffer elements.</a:t>
            </a:r>
            <a:endParaRPr sz="2400"/>
          </a:p>
          <a:p>
            <a:pPr lvl="1">
              <a:spcBef>
                <a:spcPts val="500"/>
              </a:spcBef>
              <a:defRPr sz="1800"/>
            </a:pPr>
            <a:r>
              <a:rPr sz="2800"/>
              <a:t>Anything in the </a:t>
            </a:r>
            <a:r>
              <a:rPr sz="2800" b="1"/>
              <a:t>Plexers</a:t>
            </a:r>
            <a:r>
              <a:rPr sz="2800"/>
              <a:t> folder.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/>
            </a:pPr>
            <a:r>
              <a:rPr lang="en-US" sz="4800" dirty="0" smtClean="0"/>
              <a:t>Logical </a:t>
            </a:r>
            <a:r>
              <a:rPr sz="4800" dirty="0" smtClean="0"/>
              <a:t>Shift </a:t>
            </a:r>
            <a:r>
              <a:rPr sz="4800" dirty="0"/>
              <a:t>(4-bit)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/>
              <a:t>Left logical </a:t>
            </a:r>
            <a:r>
              <a:rPr sz="3200" dirty="0" smtClean="0"/>
              <a:t>shift</a:t>
            </a:r>
            <a:endParaRPr lang="en-US" sz="3200" dirty="0" smtClean="0"/>
          </a:p>
          <a:p>
            <a:pPr marL="1196339" lvl="2" indent="-228600">
              <a:spcBef>
                <a:spcPts val="500"/>
              </a:spcBef>
              <a:defRPr sz="1800"/>
            </a:pPr>
            <a:r>
              <a:rPr sz="3200" dirty="0" smtClean="0"/>
              <a:t>0b1101 </a:t>
            </a:r>
            <a:r>
              <a:rPr sz="3200" dirty="0"/>
              <a:t>&lt;&lt; 2 = </a:t>
            </a:r>
            <a:r>
              <a:rPr lang="en-US" sz="3200" dirty="0" smtClean="0"/>
              <a:t>?</a:t>
            </a:r>
            <a:endParaRPr sz="3200" dirty="0"/>
          </a:p>
          <a:p>
            <a:pPr marL="1196339" lvl="2" indent="-228600">
              <a:spcBef>
                <a:spcPts val="500"/>
              </a:spcBef>
              <a:defRPr sz="1800"/>
            </a:pPr>
            <a:r>
              <a:rPr lang="en-US" sz="3200" dirty="0" smtClean="0"/>
              <a:t>0b1100 </a:t>
            </a:r>
            <a:r>
              <a:rPr lang="en-US" sz="3200" dirty="0"/>
              <a:t>&lt;&lt; 2 = </a:t>
            </a:r>
            <a:r>
              <a:rPr lang="en-US" sz="3200" dirty="0" smtClean="0"/>
              <a:t>?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 smtClean="0"/>
              <a:t>Right </a:t>
            </a:r>
            <a:r>
              <a:rPr sz="3200" dirty="0"/>
              <a:t>logical shift</a:t>
            </a:r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/>
              <a:t>0b1101 &gt;&gt; 2 = </a:t>
            </a:r>
            <a:r>
              <a:rPr lang="en-US" sz="3200" dirty="0" smtClean="0"/>
              <a:t>?</a:t>
            </a:r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lang="en-US" sz="3200" dirty="0" smtClean="0"/>
              <a:t>0b0101 &gt;&gt; 2 = ?</a:t>
            </a:r>
            <a:endParaRPr lang="en-US" sz="3200" dirty="0"/>
          </a:p>
        </p:txBody>
      </p:sp>
      <p:sp>
        <p:nvSpPr>
          <p:cNvPr id="5" name="Shape 1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6000" b="1" dirty="0"/>
              <a:t>Bit Shifts</a:t>
            </a:r>
          </a:p>
        </p:txBody>
      </p:sp>
    </p:spTree>
    <p:extLst>
      <p:ext uri="{BB962C8B-B14F-4D97-AF65-F5344CB8AC3E}">
        <p14:creationId xmlns:p14="http://schemas.microsoft.com/office/powerpoint/2010/main" val="4240028247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 indent="0">
              <a:buNone/>
              <a:defRPr sz="1800"/>
            </a:pPr>
            <a:r>
              <a:rPr lang="en-US" sz="4800" dirty="0" smtClean="0"/>
              <a:t>Logical </a:t>
            </a:r>
            <a:r>
              <a:rPr sz="4800" dirty="0" smtClean="0"/>
              <a:t>Shift </a:t>
            </a:r>
            <a:r>
              <a:rPr sz="4800" dirty="0"/>
              <a:t>(4-bit)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/>
              <a:t>Left logical </a:t>
            </a:r>
            <a:r>
              <a:rPr sz="3200" dirty="0" smtClean="0"/>
              <a:t>shift</a:t>
            </a:r>
            <a:endParaRPr lang="en-US" sz="3200" dirty="0" smtClean="0"/>
          </a:p>
          <a:p>
            <a:pPr marL="1196339" lvl="2" indent="-228600">
              <a:spcBef>
                <a:spcPts val="500"/>
              </a:spcBef>
              <a:defRPr sz="1800"/>
            </a:pPr>
            <a:r>
              <a:rPr sz="3200" dirty="0" smtClean="0"/>
              <a:t>0b1101 </a:t>
            </a:r>
            <a:r>
              <a:rPr sz="3200" dirty="0"/>
              <a:t>&lt;&lt; 2 = 0b0100</a:t>
            </a:r>
          </a:p>
          <a:p>
            <a:pPr marL="1196339" lvl="2" indent="-228600">
              <a:spcBef>
                <a:spcPts val="500"/>
              </a:spcBef>
              <a:defRPr sz="1800"/>
            </a:pPr>
            <a:r>
              <a:rPr lang="en-US" sz="3200" dirty="0" smtClean="0"/>
              <a:t>0b1100 </a:t>
            </a:r>
            <a:r>
              <a:rPr lang="en-US" sz="3200" dirty="0"/>
              <a:t>&lt;&lt; 2 = </a:t>
            </a:r>
            <a:r>
              <a:rPr lang="en-US" sz="3200" dirty="0" smtClean="0"/>
              <a:t>0b0000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 smtClean="0"/>
              <a:t>Right </a:t>
            </a:r>
            <a:r>
              <a:rPr sz="3200" dirty="0"/>
              <a:t>logical shift</a:t>
            </a:r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/>
              <a:t>0b1101 &gt;&gt; 2 = </a:t>
            </a:r>
            <a:r>
              <a:rPr sz="3200" dirty="0" smtClean="0"/>
              <a:t>0b0011</a:t>
            </a:r>
            <a:endParaRPr lang="en-US" sz="3200" dirty="0" smtClean="0"/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lang="en-US" sz="3200" dirty="0" smtClean="0"/>
              <a:t>0b0101 &gt;&gt; 2 = 0b0001</a:t>
            </a:r>
            <a:endParaRPr lang="en-US" sz="3200" dirty="0"/>
          </a:p>
        </p:txBody>
      </p:sp>
      <p:sp>
        <p:nvSpPr>
          <p:cNvPr id="5" name="Shape 1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6000" b="1" dirty="0"/>
              <a:t>Bit Shifts</a:t>
            </a:r>
          </a:p>
        </p:txBody>
      </p:sp>
    </p:spTree>
    <p:extLst>
      <p:ext uri="{BB962C8B-B14F-4D97-AF65-F5344CB8AC3E}">
        <p14:creationId xmlns:p14="http://schemas.microsoft.com/office/powerpoint/2010/main" val="2639809748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 sz="1800"/>
            </a:pPr>
            <a:r>
              <a:rPr sz="6000" b="1" dirty="0"/>
              <a:t>Bit Shifts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  <a:defRPr sz="1800"/>
            </a:pPr>
            <a:r>
              <a:rPr sz="4800" dirty="0"/>
              <a:t>Arithmetic Shift (4-bit)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 smtClean="0"/>
              <a:t>Right arithmetic shift</a:t>
            </a:r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 smtClean="0"/>
              <a:t>0b1101 </a:t>
            </a:r>
            <a:r>
              <a:rPr sz="3200" dirty="0"/>
              <a:t>&gt;&gt; </a:t>
            </a:r>
            <a:r>
              <a:rPr sz="3200" dirty="0" smtClean="0"/>
              <a:t>2</a:t>
            </a:r>
            <a:r>
              <a:rPr lang="en-US" sz="3200" dirty="0"/>
              <a:t> = ?</a:t>
            </a:r>
            <a:endParaRPr sz="3200" dirty="0"/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/>
              <a:t>0b0101 &gt;&gt; 2 = </a:t>
            </a:r>
            <a:r>
              <a:rPr lang="en-US" sz="3200" dirty="0" smtClean="0"/>
              <a:t>?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140038259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marL="0" lvl="0" indent="0">
              <a:buNone/>
              <a:defRPr sz="1800"/>
            </a:pPr>
            <a:r>
              <a:rPr sz="4800" dirty="0"/>
              <a:t>Arithmetic Shift (4-bit)</a:t>
            </a:r>
          </a:p>
          <a:p>
            <a:pPr marL="685800" lvl="1" indent="-228600">
              <a:spcBef>
                <a:spcPts val="500"/>
              </a:spcBef>
              <a:defRPr sz="1800"/>
            </a:pPr>
            <a:r>
              <a:rPr sz="3200" dirty="0" smtClean="0"/>
              <a:t>Right arithmetic shift</a:t>
            </a:r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 smtClean="0"/>
              <a:t>0b1101 </a:t>
            </a:r>
            <a:r>
              <a:rPr sz="3200" dirty="0"/>
              <a:t>&gt;&gt; </a:t>
            </a:r>
            <a:r>
              <a:rPr sz="3200" dirty="0" smtClean="0"/>
              <a:t>2</a:t>
            </a:r>
            <a:r>
              <a:rPr lang="en-US" sz="3200" dirty="0"/>
              <a:t> = </a:t>
            </a:r>
            <a:r>
              <a:rPr lang="en-US" sz="3200" dirty="0" smtClean="0"/>
              <a:t>0b1111</a:t>
            </a:r>
            <a:endParaRPr sz="3200" dirty="0"/>
          </a:p>
          <a:p>
            <a:pPr marL="1143000" lvl="2" indent="-228600">
              <a:spcBef>
                <a:spcPts val="500"/>
              </a:spcBef>
              <a:defRPr sz="1800"/>
            </a:pPr>
            <a:r>
              <a:rPr sz="3200" dirty="0"/>
              <a:t>0b0101 &gt;&gt; 2 = </a:t>
            </a:r>
            <a:r>
              <a:rPr lang="en-US" sz="3200" dirty="0" smtClean="0"/>
              <a:t>0b0001</a:t>
            </a:r>
            <a:endParaRPr sz="3200" dirty="0"/>
          </a:p>
        </p:txBody>
      </p:sp>
      <p:sp>
        <p:nvSpPr>
          <p:cNvPr id="5" name="Shape 116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>
            <a:lvl1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1pPr>
            <a:lvl2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2pPr>
            <a:lvl3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3pPr>
            <a:lvl4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4pPr>
            <a:lvl5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5pPr>
            <a:lvl6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6pPr>
            <a:lvl7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7pPr>
            <a:lvl8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8pPr>
            <a:lvl9pPr>
              <a:lnSpc>
                <a:spcPct val="90000"/>
              </a:lnSpc>
              <a:defRPr sz="4400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>
              <a:defRPr sz="1800"/>
            </a:pPr>
            <a:r>
              <a:rPr lang="en-US" sz="6000" b="1" smtClean="0"/>
              <a:t>Bit Shifts</a:t>
            </a:r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902350303"/>
      </p:ext>
    </p:extLst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title"/>
          </p:nvPr>
        </p:nvSpPr>
        <p:spPr>
          <a:xfrm>
            <a:off x="838200" y="308354"/>
            <a:ext cx="10515600" cy="13255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Basic ALU(2-bit)</a:t>
            </a:r>
          </a:p>
        </p:txBody>
      </p:sp>
      <p:sp>
        <p:nvSpPr>
          <p:cNvPr id="121" name="Shape 121"/>
          <p:cNvSpPr/>
          <p:nvPr/>
        </p:nvSpPr>
        <p:spPr>
          <a:xfrm>
            <a:off x="838200" y="5205000"/>
            <a:ext cx="10515600" cy="12003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>
            <a:lvl1pPr>
              <a:defRPr b="1"/>
            </a:lvl1pPr>
          </a:lstStyle>
          <a:p>
            <a:pPr lvl="0">
              <a:defRPr b="0"/>
            </a:pPr>
            <a:r>
              <a:rPr sz="2400" b="1" dirty="0"/>
              <a:t>Note: the two inputs to the adder here for the ALU are NOT signed two's complement numbers. This is different from the requirements listed on the webpage of Lab1. </a:t>
            </a:r>
          </a:p>
        </p:txBody>
      </p:sp>
      <p:pic>
        <p:nvPicPr>
          <p:cNvPr id="122" name="image1.png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419475" y="1495856"/>
            <a:ext cx="5353050" cy="3571876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Shape 120"/>
          <p:cNvSpPr/>
          <p:nvPr/>
        </p:nvSpPr>
        <p:spPr>
          <a:xfrm>
            <a:off x="806195" y="6435932"/>
            <a:ext cx="3212594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lvl="0"/>
            <a:r>
              <a:rPr dirty="0"/>
              <a:t>Logisim Example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rgbClr val="5B9BD5"/>
          </a:solidFill>
          <a:prstDash val="solid"/>
          <a:miter lim="8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574</Words>
  <Application>Microsoft Macintosh PowerPoint</Application>
  <PresentationFormat>Custom</PresentationFormat>
  <Paragraphs>87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Default</vt:lpstr>
      <vt:lpstr>ALU Design</vt:lpstr>
      <vt:lpstr>ALU Overview</vt:lpstr>
      <vt:lpstr>Mechanism</vt:lpstr>
      <vt:lpstr>Requirements</vt:lpstr>
      <vt:lpstr>Bit Shifts</vt:lpstr>
      <vt:lpstr>Bit Shifts</vt:lpstr>
      <vt:lpstr>Bit Shifts</vt:lpstr>
      <vt:lpstr>PowerPoint Presentation</vt:lpstr>
      <vt:lpstr>Basic ALU(2-bit)</vt:lpstr>
      <vt:lpstr>Test Vectors</vt:lpstr>
      <vt:lpstr>What to Submit?</vt:lpstr>
      <vt:lpstr>Re-download Logisim</vt:lpstr>
      <vt:lpstr>Lab 1 Dos</vt:lpstr>
      <vt:lpstr>Lab 1 Don’ts</vt:lpstr>
      <vt:lpstr>Version Control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ALU Design</dc:title>
  <cp:lastModifiedBy>Rishab Gupta</cp:lastModifiedBy>
  <cp:revision>53</cp:revision>
  <dcterms:modified xsi:type="dcterms:W3CDTF">2016-02-08T22:01:17Z</dcterms:modified>
</cp:coreProperties>
</file>