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15"/>
  </p:notesMasterIdLst>
  <p:sldIdLst>
    <p:sldId id="256" r:id="rId2"/>
    <p:sldId id="257" r:id="rId3"/>
    <p:sldId id="259" r:id="rId4"/>
    <p:sldId id="262" r:id="rId5"/>
    <p:sldId id="263" r:id="rId6"/>
    <p:sldId id="271" r:id="rId7"/>
    <p:sldId id="278" r:id="rId8"/>
    <p:sldId id="274" r:id="rId9"/>
    <p:sldId id="279" r:id="rId10"/>
    <p:sldId id="275" r:id="rId11"/>
    <p:sldId id="277" r:id="rId12"/>
    <p:sldId id="276" r:id="rId13"/>
    <p:sldId id="273" r:id="rId14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6" d="100"/>
          <a:sy n="146" d="100"/>
        </p:scale>
        <p:origin x="576" y="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9183614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513451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415931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086418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en"/>
              <a:t>Just bring up why malloc returns a void *, and how we casted it to a char * for the string manipulation last time.</a:t>
            </a:r>
          </a:p>
        </p:txBody>
      </p:sp>
    </p:spTree>
    <p:extLst>
      <p:ext uri="{BB962C8B-B14F-4D97-AF65-F5344CB8AC3E}">
        <p14:creationId xmlns:p14="http://schemas.microsoft.com/office/powerpoint/2010/main" val="19495301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en"/>
              <a:t>Answer: If the memory is found in a separate segment of memory, ptr </a:t>
            </a:r>
            <a:r>
              <a:rPr lang="en" smtClean="0"/>
              <a:t>will</a:t>
            </a:r>
            <a:r>
              <a:rPr lang="en" baseline="0" smtClean="0"/>
              <a:t> now point to invalid memory</a:t>
            </a:r>
            <a:r>
              <a:rPr lang="en" smtClean="0"/>
              <a:t>.</a:t>
            </a:r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056314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/>
              <a:t>Mention that the sequence: malloc, free, malloc, free, … , free</a:t>
            </a:r>
          </a:p>
          <a:p>
            <a:pPr>
              <a:buNone/>
            </a:pPr>
            <a:r>
              <a:rPr lang="en"/>
              <a:t>is ok.</a:t>
            </a:r>
          </a:p>
        </p:txBody>
      </p:sp>
    </p:spTree>
    <p:extLst>
      <p:ext uri="{BB962C8B-B14F-4D97-AF65-F5344CB8AC3E}">
        <p14:creationId xmlns:p14="http://schemas.microsoft.com/office/powerpoint/2010/main" val="40036481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en"/>
              <a:t>Just bring up why malloc returns a void *, and how we casted it to a char * for the string manipulation last time.</a:t>
            </a:r>
          </a:p>
        </p:txBody>
      </p:sp>
    </p:spTree>
    <p:extLst>
      <p:ext uri="{BB962C8B-B14F-4D97-AF65-F5344CB8AC3E}">
        <p14:creationId xmlns:p14="http://schemas.microsoft.com/office/powerpoint/2010/main" val="39075267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2802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/>
        </p:nvSpPr>
        <p:spPr>
          <a:xfrm rot="10800000" flipH="1">
            <a:off x="0" y="3093234"/>
            <a:ext cx="8458200" cy="7124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685800" y="1300757"/>
            <a:ext cx="7772400" cy="16841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indent="457200"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1pPr>
            <a:lvl2pPr indent="457200"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2pPr>
            <a:lvl3pPr indent="457200"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3pPr>
            <a:lvl4pPr indent="457200"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4pPr>
            <a:lvl5pPr indent="457200"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5pPr>
            <a:lvl6pPr indent="457200"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6pPr>
            <a:lvl7pPr indent="457200"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7pPr>
            <a:lvl8pPr indent="457200"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8pPr>
            <a:lvl9pPr indent="457200"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ubTitle" idx="1"/>
          </p:nvPr>
        </p:nvSpPr>
        <p:spPr>
          <a:xfrm>
            <a:off x="685800" y="3093357"/>
            <a:ext cx="7772400" cy="7124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marL="0">
              <a:spcBef>
                <a:spcPts val="0"/>
              </a:spcBef>
              <a:buClr>
                <a:schemeClr val="lt2"/>
              </a:buClr>
              <a:buNone/>
              <a:defRPr b="1">
                <a:solidFill>
                  <a:schemeClr val="lt2"/>
                </a:solidFill>
              </a:defRPr>
            </a:lvl1pPr>
            <a:lvl2pPr marL="0" indent="19050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2pPr>
            <a:lvl3pPr marL="0" indent="19050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3pPr>
            <a:lvl4pPr marL="0" indent="19050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4pPr>
            <a:lvl5pPr marL="0" indent="19050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5pPr>
            <a:lvl6pPr marL="0" indent="19050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6pPr>
            <a:lvl7pPr marL="0" indent="19050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7pPr>
            <a:lvl8pPr marL="0" indent="19050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8pPr>
            <a:lvl9pPr marL="0" indent="19050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/>
          <p:nvPr/>
        </p:nvSpPr>
        <p:spPr>
          <a:xfrm>
            <a:off x="0" y="205977"/>
            <a:ext cx="8686800" cy="1165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>
            <a:off x="0" y="205977"/>
            <a:ext cx="8686800" cy="1165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4030200" cy="3465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2"/>
          </p:nvPr>
        </p:nvSpPr>
        <p:spPr>
          <a:xfrm>
            <a:off x="4656667" y="1461908"/>
            <a:ext cx="4030200" cy="3465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/>
        </p:nvSpPr>
        <p:spPr>
          <a:xfrm>
            <a:off x="0" y="205977"/>
            <a:ext cx="8686800" cy="1165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0" y="4406309"/>
            <a:ext cx="8686800" cy="5195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indent="152400">
              <a:spcBef>
                <a:spcPts val="0"/>
              </a:spcBef>
              <a:buClr>
                <a:schemeClr val="lt1"/>
              </a:buClr>
              <a:buSzPct val="100000"/>
              <a:buNone/>
              <a:defRPr sz="2400" b="1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marL="0" indent="304800"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1pPr>
            <a:lvl2pPr marL="0" indent="304800"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2pPr>
            <a:lvl3pPr marL="0" indent="304800"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3pPr>
            <a:lvl4pPr marL="0" indent="304800"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4pPr>
            <a:lvl5pPr marL="0" indent="304800"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5pPr>
            <a:lvl6pPr marL="0" indent="304800"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6pPr>
            <a:lvl7pPr marL="0" indent="304800"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7pPr>
            <a:lvl8pPr marL="0" indent="304800"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8pPr>
            <a:lvl9pPr marL="0" indent="304800"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342900" indent="-152400">
              <a:spcBef>
                <a:spcPts val="600"/>
              </a:spcBef>
              <a:buClr>
                <a:schemeClr val="dk2"/>
              </a:buClr>
              <a:buSzPct val="100000"/>
              <a:defRPr sz="3000">
                <a:solidFill>
                  <a:schemeClr val="dk2"/>
                </a:solidFill>
              </a:defRPr>
            </a:lvl1pPr>
            <a:lvl2pPr marL="742950" indent="-133350">
              <a:spcBef>
                <a:spcPts val="480"/>
              </a:spcBef>
              <a:buClr>
                <a:schemeClr val="dk2"/>
              </a:buClr>
              <a:buSzPct val="100000"/>
              <a:defRPr sz="2400">
                <a:solidFill>
                  <a:schemeClr val="dk2"/>
                </a:solidFill>
              </a:defRPr>
            </a:lvl2pPr>
            <a:lvl3pPr marL="1143000" indent="-76200">
              <a:spcBef>
                <a:spcPts val="480"/>
              </a:spcBef>
              <a:buClr>
                <a:schemeClr val="dk2"/>
              </a:buClr>
              <a:buSzPct val="100000"/>
              <a:defRPr sz="2400">
                <a:solidFill>
                  <a:schemeClr val="dk2"/>
                </a:solidFill>
              </a:defRPr>
            </a:lvl3pPr>
            <a:lvl4pPr marL="1600200" indent="-114300"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4pPr>
            <a:lvl5pPr marL="2057400" indent="-114300"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5pPr>
            <a:lvl6pPr marL="2514600" indent="-114300"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6pPr>
            <a:lvl7pPr marL="2971800" indent="-114300"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7pPr>
            <a:lvl8pPr marL="3429000" indent="-114300"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8pPr>
            <a:lvl9pPr marL="3886200" indent="-114300"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ctrTitle"/>
          </p:nvPr>
        </p:nvSpPr>
        <p:spPr>
          <a:xfrm>
            <a:off x="685800" y="1300757"/>
            <a:ext cx="7772400" cy="16841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 dirty="0"/>
              <a:t>C Lab </a:t>
            </a:r>
            <a:r>
              <a:rPr lang="en-US" dirty="0" smtClean="0"/>
              <a:t>3</a:t>
            </a:r>
            <a:endParaRPr lang="en" dirty="0"/>
          </a:p>
        </p:txBody>
      </p:sp>
      <p:sp>
        <p:nvSpPr>
          <p:cNvPr id="29" name="Shape 29"/>
          <p:cNvSpPr txBox="1">
            <a:spLocks noGrp="1"/>
          </p:cNvSpPr>
          <p:nvPr>
            <p:ph type="subTitle" idx="1"/>
          </p:nvPr>
        </p:nvSpPr>
        <p:spPr>
          <a:xfrm>
            <a:off x="685800" y="3093357"/>
            <a:ext cx="7772400" cy="7124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-US" dirty="0" smtClean="0"/>
              <a:t>C </a:t>
            </a:r>
            <a:r>
              <a:rPr lang="en-US" dirty="0" err="1" smtClean="0"/>
              <a:t>Arraylist</a:t>
            </a:r>
            <a:r>
              <a:rPr lang="en-US" dirty="0" smtClean="0"/>
              <a:t> Implementation</a:t>
            </a:r>
            <a:endParaRPr lang="en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</a:t>
            </a:r>
            <a:r>
              <a:rPr lang="en-US" dirty="0" err="1" smtClean="0"/>
              <a:t>Arraylist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47700" indent="-457200">
              <a:buFont typeface="Arial"/>
              <a:buChar char="•"/>
            </a:pPr>
            <a:r>
              <a:rPr lang="en-US" dirty="0" smtClean="0"/>
              <a:t>The </a:t>
            </a:r>
            <a:r>
              <a:rPr lang="en-US" dirty="0" err="1" smtClean="0"/>
              <a:t>arraylist</a:t>
            </a:r>
            <a:r>
              <a:rPr lang="en-US" dirty="0" smtClean="0"/>
              <a:t> is a list of pointers to memory locations.</a:t>
            </a:r>
          </a:p>
          <a:p>
            <a:pPr marL="647700" indent="-457200">
              <a:buFont typeface="Arial"/>
              <a:buChar char="•"/>
            </a:pPr>
            <a:r>
              <a:rPr lang="en-US" dirty="0" smtClean="0"/>
              <a:t>Therefore, the buffer variable is a pointer to a pointer (void** type)</a:t>
            </a:r>
          </a:p>
          <a:p>
            <a:pPr marL="647700" indent="-457200">
              <a:buFont typeface="Arial"/>
              <a:buChar char="•"/>
            </a:pPr>
            <a:r>
              <a:rPr lang="en-US" dirty="0" smtClean="0"/>
              <a:t>We use a void** pointer so that the </a:t>
            </a:r>
            <a:r>
              <a:rPr lang="en-US" dirty="0" err="1" smtClean="0"/>
              <a:t>arraylist</a:t>
            </a:r>
            <a:r>
              <a:rPr lang="en-US" dirty="0" smtClean="0"/>
              <a:t> can be used to store variables of any type.</a:t>
            </a:r>
          </a:p>
        </p:txBody>
      </p:sp>
    </p:spTree>
    <p:extLst>
      <p:ext uri="{BB962C8B-B14F-4D97-AF65-F5344CB8AC3E}">
        <p14:creationId xmlns:p14="http://schemas.microsoft.com/office/powerpoint/2010/main" val="273752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GDB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47700" indent="-457200">
              <a:buFont typeface="Arial"/>
              <a:buChar char="•"/>
            </a:pPr>
            <a:r>
              <a:rPr lang="en-US" dirty="0" smtClean="0"/>
              <a:t>Gnu Project Debugger</a:t>
            </a:r>
          </a:p>
          <a:p>
            <a:pPr marL="647700" indent="-457200">
              <a:buFont typeface="Arial"/>
              <a:buChar char="•"/>
            </a:pPr>
            <a:r>
              <a:rPr lang="en-US" dirty="0" smtClean="0"/>
              <a:t>Tool used to find errors in your code.</a:t>
            </a:r>
          </a:p>
          <a:p>
            <a:pPr marL="647700" indent="-457200">
              <a:buFont typeface="Arial"/>
              <a:buChar char="•"/>
            </a:pPr>
            <a:r>
              <a:rPr lang="en-US" dirty="0" smtClean="0"/>
              <a:t>See C-lab 3 web page for basic commands.</a:t>
            </a:r>
          </a:p>
          <a:p>
            <a:pPr marL="647700" indent="-457200">
              <a:buFont typeface="Arial"/>
              <a:buChar char="•"/>
            </a:pPr>
            <a:endParaRPr lang="en-US" dirty="0" smtClean="0"/>
          </a:p>
          <a:p>
            <a:pPr marL="647700" indent="-457200">
              <a:buFont typeface="Arial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7117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#include	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47700" indent="-457200">
              <a:buFont typeface="Arial"/>
              <a:buChar char="•"/>
            </a:pPr>
            <a:r>
              <a:rPr lang="en-US" dirty="0" smtClean="0"/>
              <a:t>Preprocessor directive to include a header file in your C code.</a:t>
            </a:r>
          </a:p>
          <a:p>
            <a:pPr marL="1047750" lvl="1" indent="-457200">
              <a:buFont typeface="Arial"/>
              <a:buChar char="•"/>
            </a:pPr>
            <a:r>
              <a:rPr lang="en-US" dirty="0" smtClean="0"/>
              <a:t>Example: 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 marL="647700" indent="-457200">
              <a:buFont typeface="Arial"/>
              <a:buChar char="•"/>
            </a:pPr>
            <a:r>
              <a:rPr lang="en-US" dirty="0" smtClean="0"/>
              <a:t>Performs textual inclusion (“copy-paste”).</a:t>
            </a:r>
          </a:p>
          <a:p>
            <a:pPr marL="647700" indent="-457200">
              <a:buFont typeface="Arial"/>
              <a:buChar char="•"/>
            </a:pPr>
            <a:r>
              <a:rPr lang="en-US" dirty="0" smtClean="0"/>
              <a:t>In practice, works like import statements in java, but there are some differences behind the scenes.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03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-US" dirty="0" smtClean="0"/>
              <a:t>Debugging with GDB</a:t>
            </a:r>
            <a:endParaRPr lang="en" dirty="0"/>
          </a:p>
        </p:txBody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lnSpc>
                <a:spcPct val="150000"/>
              </a:lnSpc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Begin the lab exercise</a:t>
            </a:r>
          </a:p>
          <a:p>
            <a:pPr marL="457200" lvl="0" indent="-419100" rtl="0">
              <a:lnSpc>
                <a:spcPct val="150000"/>
              </a:lnSpc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Where/When might realloc be useful?</a:t>
            </a:r>
          </a:p>
          <a:p>
            <a:pPr marL="457200" lvl="0" indent="-419100">
              <a:lnSpc>
                <a:spcPct val="150000"/>
              </a:lnSpc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Where/When might free be useful?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Goals</a:t>
            </a:r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dirty="0" smtClean="0"/>
              <a:t>Review</a:t>
            </a:r>
          </a:p>
          <a:p>
            <a:pPr marL="914400" lvl="1" indent="-381000" rtl="0">
              <a:buClr>
                <a:schemeClr val="dk2"/>
              </a:buClr>
              <a:buSzPct val="80000"/>
              <a:buFont typeface="Arial"/>
              <a:buChar char="○"/>
            </a:pPr>
            <a:r>
              <a:rPr lang="en" dirty="0" smtClean="0"/>
              <a:t>Referencing/Dereferencing</a:t>
            </a:r>
          </a:p>
          <a:p>
            <a:pPr marL="914400" lvl="1" indent="-381000" rtl="0">
              <a:buClr>
                <a:schemeClr val="dk2"/>
              </a:buClr>
              <a:buSzPct val="80000"/>
              <a:buFont typeface="Arial"/>
              <a:buChar char="○"/>
            </a:pPr>
            <a:r>
              <a:rPr lang="en" dirty="0" smtClean="0"/>
              <a:t>Free</a:t>
            </a:r>
            <a:endParaRPr lang="en" dirty="0"/>
          </a:p>
          <a:p>
            <a:pPr marL="457200" lvl="0" indent="-419100" rtl="0"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dirty="0" smtClean="0"/>
              <a:t>realloc</a:t>
            </a:r>
            <a:r>
              <a:rPr lang="en-US" dirty="0" smtClean="0"/>
              <a:t> and </a:t>
            </a:r>
            <a:r>
              <a:rPr lang="en-US" dirty="0" err="1" smtClean="0"/>
              <a:t>memmove</a:t>
            </a:r>
            <a:endParaRPr lang="en-US" dirty="0" smtClean="0"/>
          </a:p>
          <a:p>
            <a:pPr marL="457200" lvl="0" indent="-419100" rtl="0"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dirty="0" smtClean="0"/>
              <a:t>ArrayList</a:t>
            </a:r>
            <a:endParaRPr lang="en-US" dirty="0" smtClean="0"/>
          </a:p>
          <a:p>
            <a:pPr marL="457200" lvl="0" indent="-419100" rtl="0"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-US" dirty="0" smtClean="0"/>
              <a:t>Debugging with GDB</a:t>
            </a:r>
            <a:endParaRPr lang="en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-US" dirty="0" smtClean="0"/>
              <a:t>Review: Pointer Syntax</a:t>
            </a:r>
            <a:endParaRPr lang="en" dirty="0"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lnSpc>
                <a:spcPct val="150000"/>
              </a:lnSpc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To get pointer to something, use ‘&amp;’</a:t>
            </a:r>
          </a:p>
          <a:p>
            <a:pPr marL="457200" lvl="0" indent="-419100" rtl="0">
              <a:lnSpc>
                <a:spcPct val="150000"/>
              </a:lnSpc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‘&amp;’ allows to pass items by reference</a:t>
            </a:r>
          </a:p>
          <a:p>
            <a:pPr marL="457200" lvl="0" indent="-419100" rtl="0">
              <a:lnSpc>
                <a:spcPct val="150000"/>
              </a:lnSpc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To dereference or get item pointed to use ‘*’</a:t>
            </a:r>
          </a:p>
          <a:p>
            <a:pPr marL="457200" lvl="0" indent="-419100" rtl="0">
              <a:lnSpc>
                <a:spcPct val="150000"/>
              </a:lnSpc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‘*’ is the opposite of ‘&amp;’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-US" dirty="0" smtClean="0"/>
              <a:t>r</a:t>
            </a:r>
            <a:r>
              <a:rPr lang="en" dirty="0" smtClean="0"/>
              <a:t>ealloc</a:t>
            </a:r>
            <a:endParaRPr lang="en" dirty="0"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413425" y="14385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lnSpc>
                <a:spcPct val="120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400" dirty="0" smtClean="0"/>
              <a:t>realloc </a:t>
            </a:r>
            <a:r>
              <a:rPr lang="en" sz="2400" dirty="0"/>
              <a:t>increases the size of memory allotted to </a:t>
            </a:r>
            <a:r>
              <a:rPr lang="en" sz="2400" dirty="0" smtClean="0"/>
              <a:t>pointer</a:t>
            </a:r>
            <a:endParaRPr lang="en-US" sz="2400" dirty="0" smtClean="0"/>
          </a:p>
          <a:p>
            <a:pPr marL="457200" lvl="0" indent="-381000" rtl="0">
              <a:lnSpc>
                <a:spcPct val="120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-US" sz="2400" dirty="0" smtClean="0"/>
              <a:t>Arguments: pointer, amount of memory to allocate</a:t>
            </a:r>
          </a:p>
          <a:p>
            <a:pPr marL="457200" lvl="0" indent="-381000" rtl="0">
              <a:lnSpc>
                <a:spcPct val="120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-US" sz="2400" dirty="0" smtClean="0"/>
              <a:t>Returns a void* pointer to the reallocated memory</a:t>
            </a:r>
          </a:p>
          <a:p>
            <a:pPr marL="457200" lvl="0" indent="-381000" rtl="0">
              <a:lnSpc>
                <a:spcPct val="120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400" dirty="0" smtClean="0"/>
              <a:t>Preserves </a:t>
            </a:r>
            <a:r>
              <a:rPr lang="en" sz="2400" dirty="0"/>
              <a:t>data pointed to by original pointer</a:t>
            </a:r>
          </a:p>
          <a:p>
            <a:pPr marL="457200" lvl="0" indent="-381000">
              <a:lnSpc>
                <a:spcPct val="120000"/>
              </a:lnSpc>
              <a:spcBef>
                <a:spcPts val="100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400" dirty="0"/>
              <a:t>Original pointer </a:t>
            </a:r>
            <a:r>
              <a:rPr lang="en" sz="2400" dirty="0" smtClean="0"/>
              <a:t>should be set to NULL</a:t>
            </a:r>
            <a:r>
              <a:rPr lang="en" sz="2400" dirty="0"/>
              <a:t>, if space is found elsewhere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 dirty="0"/>
              <a:t>Realloc and Equivalent</a:t>
            </a:r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457200" y="1460500"/>
            <a:ext cx="4199399" cy="1297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/>
              <a:t>ptr = malloc(2);</a:t>
            </a:r>
          </a:p>
          <a:p>
            <a:pPr lvl="0" rtl="0">
              <a:buNone/>
            </a:pPr>
            <a:r>
              <a:rPr lang="en"/>
              <a:t>ptr = realloc(ptr, 1000);</a:t>
            </a:r>
          </a:p>
        </p:txBody>
      </p:sp>
      <p:sp>
        <p:nvSpPr>
          <p:cNvPr id="76" name="Shape 76"/>
          <p:cNvSpPr txBox="1">
            <a:spLocks noGrp="1"/>
          </p:cNvSpPr>
          <p:nvPr>
            <p:ph type="body" idx="2"/>
          </p:nvPr>
        </p:nvSpPr>
        <p:spPr>
          <a:xfrm>
            <a:off x="4656667" y="1461908"/>
            <a:ext cx="40302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/>
              <a:t>ptr = malloc(2);</a:t>
            </a:r>
          </a:p>
          <a:p>
            <a:pPr lvl="0" rtl="0">
              <a:buNone/>
            </a:pPr>
            <a:r>
              <a:rPr lang="en"/>
              <a:t>ptr2 = malloc(1000);</a:t>
            </a:r>
          </a:p>
          <a:p>
            <a:pPr lvl="0" rtl="0">
              <a:buNone/>
            </a:pPr>
            <a:r>
              <a:rPr lang="en"/>
              <a:t>memcpy(ptr2, ptr, 2);</a:t>
            </a:r>
          </a:p>
          <a:p>
            <a:pPr lvl="0" rtl="0">
              <a:buNone/>
            </a:pPr>
            <a:r>
              <a:rPr lang="en"/>
              <a:t>free(ptr);</a:t>
            </a:r>
          </a:p>
          <a:p>
            <a:pPr lvl="0" rtl="0">
              <a:buNone/>
            </a:pPr>
            <a:r>
              <a:rPr lang="en"/>
              <a:t>ptr = ptr2;</a:t>
            </a:r>
          </a:p>
          <a:p>
            <a:pPr>
              <a:buNone/>
            </a:pPr>
            <a:r>
              <a:rPr lang="en"/>
              <a:t>ptr2 = NULL;</a:t>
            </a:r>
          </a:p>
        </p:txBody>
      </p:sp>
      <p:sp>
        <p:nvSpPr>
          <p:cNvPr id="77" name="Shape 77"/>
          <p:cNvSpPr txBox="1"/>
          <p:nvPr/>
        </p:nvSpPr>
        <p:spPr>
          <a:xfrm>
            <a:off x="555950" y="3140800"/>
            <a:ext cx="3843300" cy="1433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sz="3000"/>
              <a:t>Why not:</a:t>
            </a:r>
          </a:p>
          <a:p>
            <a:pPr lvl="0" rtl="0">
              <a:buNone/>
            </a:pPr>
            <a:r>
              <a:rPr lang="en" sz="3000"/>
              <a:t>ptr = malloc(2);</a:t>
            </a:r>
          </a:p>
          <a:p>
            <a:pPr lvl="0" rtl="0">
              <a:buNone/>
            </a:pPr>
            <a:r>
              <a:rPr lang="en" sz="3000"/>
              <a:t>realloc(ptr, 1000);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-US" dirty="0" smtClean="0"/>
              <a:t>Review: free</a:t>
            </a:r>
            <a:endParaRPr lang="en" dirty="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17240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lnSpc>
                <a:spcPct val="115000"/>
              </a:lnSpc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-US" dirty="0" smtClean="0"/>
              <a:t>Remember to match each call to </a:t>
            </a:r>
            <a:r>
              <a:rPr lang="en-US" dirty="0" err="1" smtClean="0"/>
              <a:t>malloc</a:t>
            </a:r>
            <a:r>
              <a:rPr lang="en-US" dirty="0"/>
              <a:t> </a:t>
            </a:r>
            <a:r>
              <a:rPr lang="en-US" dirty="0" smtClean="0"/>
              <a:t>with one call to free.</a:t>
            </a:r>
            <a:endParaRPr lang="en" dirty="0"/>
          </a:p>
        </p:txBody>
      </p:sp>
      <p:sp>
        <p:nvSpPr>
          <p:cNvPr id="126" name="Shape 126"/>
          <p:cNvSpPr txBox="1"/>
          <p:nvPr/>
        </p:nvSpPr>
        <p:spPr>
          <a:xfrm>
            <a:off x="776975" y="3297625"/>
            <a:ext cx="3657600" cy="1449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sz="2400"/>
              <a:t>int num = 3;</a:t>
            </a:r>
          </a:p>
          <a:p>
            <a:pPr>
              <a:buNone/>
            </a:pPr>
            <a:r>
              <a:rPr lang="en" sz="2400"/>
              <a:t>free(&amp;num); // :,O</a:t>
            </a:r>
          </a:p>
        </p:txBody>
      </p:sp>
      <p:sp>
        <p:nvSpPr>
          <p:cNvPr id="127" name="Shape 127"/>
          <p:cNvSpPr txBox="1"/>
          <p:nvPr/>
        </p:nvSpPr>
        <p:spPr>
          <a:xfrm>
            <a:off x="4434575" y="3250250"/>
            <a:ext cx="3657600" cy="1449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sz="2400"/>
              <a:t>int *num = malloc(4)</a:t>
            </a:r>
          </a:p>
          <a:p>
            <a:pPr lvl="0" rtl="0">
              <a:buNone/>
            </a:pPr>
            <a:r>
              <a:rPr lang="en" sz="2400"/>
              <a:t>free(num); //yaaaayyy</a:t>
            </a:r>
          </a:p>
          <a:p>
            <a:pPr lvl="0" rtl="0">
              <a:buNone/>
            </a:pPr>
            <a:r>
              <a:rPr lang="en" sz="2400"/>
              <a:t>free(num); //staaahp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-US" dirty="0" err="1" smtClean="0"/>
              <a:t>memmove</a:t>
            </a:r>
            <a:endParaRPr lang="en" dirty="0"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413425" y="14385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lnSpc>
                <a:spcPct val="120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-US" sz="2400" dirty="0" smtClean="0"/>
              <a:t>Moves data from one memory address to another.</a:t>
            </a:r>
          </a:p>
          <a:p>
            <a:pPr marL="457200" lvl="0" indent="-381000" rtl="0">
              <a:lnSpc>
                <a:spcPct val="120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-US" sz="2400" dirty="0" smtClean="0"/>
              <a:t>Provide as arguments destination and source memory addresses, as well as the number of bytes to move.</a:t>
            </a:r>
          </a:p>
          <a:p>
            <a:pPr marL="457200" lvl="0" indent="-381000" rtl="0">
              <a:lnSpc>
                <a:spcPct val="120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-US" sz="2400" dirty="0" smtClean="0"/>
              <a:t>Syntax:</a:t>
            </a:r>
          </a:p>
          <a:p>
            <a:pPr marL="476250" lvl="1" indent="0">
              <a:lnSpc>
                <a:spcPct val="120000"/>
              </a:lnSpc>
              <a:spcBef>
                <a:spcPts val="1000"/>
              </a:spcBef>
              <a:spcAft>
                <a:spcPts val="1000"/>
              </a:spcAft>
            </a:pPr>
            <a:r>
              <a:rPr lang="en-US" sz="1800" dirty="0"/>
              <a:t>	</a:t>
            </a:r>
            <a:r>
              <a:rPr lang="en-US" sz="1800" dirty="0" err="1" smtClean="0"/>
              <a:t>memmove</a:t>
            </a:r>
            <a:r>
              <a:rPr lang="en-US" sz="1800" dirty="0" smtClean="0"/>
              <a:t>(</a:t>
            </a:r>
            <a:r>
              <a:rPr lang="en-US" sz="1800" dirty="0" err="1" smtClean="0"/>
              <a:t>dest_addr</a:t>
            </a:r>
            <a:r>
              <a:rPr lang="en-US" sz="1800" dirty="0" smtClean="0"/>
              <a:t>, </a:t>
            </a:r>
            <a:r>
              <a:rPr lang="en-US" sz="1800" dirty="0" err="1" smtClean="0"/>
              <a:t>source_addr</a:t>
            </a:r>
            <a:r>
              <a:rPr lang="en-US" sz="1800" dirty="0" smtClean="0"/>
              <a:t>, </a:t>
            </a:r>
            <a:r>
              <a:rPr lang="en-US" sz="1800" dirty="0" err="1" smtClean="0"/>
              <a:t>num_bytes</a:t>
            </a:r>
            <a:r>
              <a:rPr lang="en-US" sz="1800" dirty="0" smtClean="0"/>
              <a:t>);</a:t>
            </a:r>
            <a:endParaRPr lang="en" sz="1800" dirty="0"/>
          </a:p>
        </p:txBody>
      </p:sp>
    </p:spTree>
    <p:extLst>
      <p:ext uri="{BB962C8B-B14F-4D97-AF65-F5344CB8AC3E}">
        <p14:creationId xmlns:p14="http://schemas.microsoft.com/office/powerpoint/2010/main" val="374037180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</a:t>
            </a:r>
            <a:r>
              <a:rPr lang="en-US" dirty="0" err="1" smtClean="0"/>
              <a:t>Arraylist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47700" indent="-457200">
              <a:buFont typeface="Arial"/>
              <a:buChar char="•"/>
            </a:pPr>
            <a:r>
              <a:rPr lang="en-US" dirty="0" smtClean="0"/>
              <a:t>Implemented as a </a:t>
            </a:r>
            <a:r>
              <a:rPr lang="en-US" dirty="0" err="1" smtClean="0"/>
              <a:t>struct</a:t>
            </a:r>
            <a:r>
              <a:rPr lang="en-US" dirty="0" smtClean="0"/>
              <a:t> with these fields:</a:t>
            </a:r>
          </a:p>
          <a:p>
            <a:pPr marL="1047750" lvl="1" indent="-457200">
              <a:buFont typeface="Arial"/>
              <a:buChar char="•"/>
            </a:pPr>
            <a:r>
              <a:rPr lang="en-US" dirty="0" smtClean="0"/>
              <a:t>void** buffer;</a:t>
            </a:r>
          </a:p>
          <a:p>
            <a:pPr marL="1047750" lvl="1" indent="-457200">
              <a:buFont typeface="Arial"/>
              <a:buChar char="•"/>
            </a:pPr>
            <a:r>
              <a:rPr lang="en-US" dirty="0"/>
              <a:t>u</a:t>
            </a:r>
            <a:r>
              <a:rPr lang="en-US" dirty="0" smtClean="0"/>
              <a:t>nsigned int </a:t>
            </a:r>
            <a:r>
              <a:rPr lang="en-US" dirty="0" err="1" smtClean="0"/>
              <a:t>buffer_size</a:t>
            </a:r>
            <a:r>
              <a:rPr lang="en-US" dirty="0" smtClean="0"/>
              <a:t>;</a:t>
            </a:r>
          </a:p>
          <a:p>
            <a:pPr marL="1047750" lvl="1" indent="-457200">
              <a:buFont typeface="Arial"/>
              <a:buChar char="•"/>
            </a:pPr>
            <a:r>
              <a:rPr lang="en-US" dirty="0" smtClean="0"/>
              <a:t>unsigned int length;</a:t>
            </a:r>
          </a:p>
          <a:p>
            <a:pPr marL="647700" indent="-457200">
              <a:buFont typeface="Arial"/>
              <a:buChar char="•"/>
            </a:pPr>
            <a:r>
              <a:rPr lang="en-US" dirty="0" smtClean="0"/>
              <a:t>Buffer size and length are different!</a:t>
            </a:r>
          </a:p>
          <a:p>
            <a:pPr marL="647700" indent="-457200">
              <a:buFont typeface="Arial"/>
              <a:buChar char="•"/>
            </a:pPr>
            <a:r>
              <a:rPr lang="en-US" sz="2600" dirty="0" smtClean="0"/>
              <a:t>Recall: access </a:t>
            </a:r>
            <a:r>
              <a:rPr lang="en-US" sz="2600" dirty="0" err="1" smtClean="0"/>
              <a:t>struct</a:t>
            </a:r>
            <a:r>
              <a:rPr lang="en-US" sz="2600" dirty="0" smtClean="0"/>
              <a:t> fields with </a:t>
            </a:r>
            <a:r>
              <a:rPr lang="en-US" sz="2600" dirty="0" err="1" smtClean="0"/>
              <a:t>a.length</a:t>
            </a:r>
            <a:r>
              <a:rPr lang="en-US" sz="2600" dirty="0" smtClean="0"/>
              <a:t>, (a is a </a:t>
            </a:r>
            <a:r>
              <a:rPr lang="en-US" sz="2600" dirty="0" err="1" smtClean="0"/>
              <a:t>struct</a:t>
            </a:r>
            <a:r>
              <a:rPr lang="en-US" sz="2600" dirty="0" smtClean="0"/>
              <a:t>), or a-&gt;length, (a is a pointer to a </a:t>
            </a:r>
            <a:r>
              <a:rPr lang="en-US" sz="2600" dirty="0" err="1" smtClean="0"/>
              <a:t>struct</a:t>
            </a:r>
            <a:r>
              <a:rPr lang="en-US" sz="2600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19508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</a:t>
            </a:r>
            <a:r>
              <a:rPr lang="en-US" dirty="0" err="1" smtClean="0"/>
              <a:t>Arraylist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47700" indent="-457200">
              <a:buFont typeface="Arial"/>
              <a:buChar char="•"/>
            </a:pPr>
            <a:r>
              <a:rPr lang="en-US" sz="2000" dirty="0" smtClean="0"/>
              <a:t>Buffer </a:t>
            </a:r>
            <a:r>
              <a:rPr lang="en-US" sz="2000" dirty="0"/>
              <a:t>size and length are different</a:t>
            </a:r>
            <a:r>
              <a:rPr lang="en-US" sz="2000" dirty="0" smtClean="0"/>
              <a:t>!</a:t>
            </a:r>
          </a:p>
          <a:p>
            <a:pPr marL="647700" indent="-457200">
              <a:buFont typeface="Arial"/>
              <a:buChar char="•"/>
            </a:pPr>
            <a:r>
              <a:rPr lang="en-US" sz="2000" dirty="0" smtClean="0"/>
              <a:t>Buffer size: The maximum number of elements the array list can hold, directly related to the amount of allocated memory.</a:t>
            </a:r>
          </a:p>
          <a:p>
            <a:pPr marL="647700" indent="-457200">
              <a:buFont typeface="Arial"/>
              <a:buChar char="•"/>
            </a:pPr>
            <a:r>
              <a:rPr lang="en-US" sz="2000" dirty="0" smtClean="0"/>
              <a:t>Length: The number of elements the array </a:t>
            </a:r>
            <a:r>
              <a:rPr lang="en-US" sz="2000" smtClean="0"/>
              <a:t>list actually holds.</a:t>
            </a:r>
          </a:p>
          <a:p>
            <a:pPr marL="647700" indent="-457200">
              <a:buFont typeface="Arial"/>
              <a:buChar char="•"/>
            </a:pPr>
            <a:r>
              <a:rPr lang="en-US" sz="2000" dirty="0" smtClean="0"/>
              <a:t>When the array list is full, expand it by doubling the amount of memory allocated for the buffer.</a:t>
            </a:r>
          </a:p>
          <a:p>
            <a:pPr marL="1047750" lvl="1" indent="-457200">
              <a:buFont typeface="Arial"/>
              <a:buChar char="•"/>
            </a:pPr>
            <a:r>
              <a:rPr lang="en-US" sz="2000" dirty="0" smtClean="0"/>
              <a:t>Need to figure out how to detect this condition.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71220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rn">
  <a:themeElements>
    <a:clrScheme name="Custom 348">
      <a:dk1>
        <a:srgbClr val="000000"/>
      </a:dk1>
      <a:lt1>
        <a:srgbClr val="FFFFFF"/>
      </a:lt1>
      <a:dk2>
        <a:srgbClr val="191919"/>
      </a:dk2>
      <a:lt2>
        <a:srgbClr val="CCCCCC"/>
      </a:lt2>
      <a:accent1>
        <a:srgbClr val="7E5554"/>
      </a:accent1>
      <a:accent2>
        <a:srgbClr val="910A10"/>
      </a:accent2>
      <a:accent3>
        <a:srgbClr val="84294D"/>
      </a:accent3>
      <a:accent4>
        <a:srgbClr val="DA823B"/>
      </a:accent4>
      <a:accent5>
        <a:srgbClr val="625D3C"/>
      </a:accent5>
      <a:accent6>
        <a:srgbClr val="00384A"/>
      </a:accent6>
      <a:hlink>
        <a:srgbClr val="227A78"/>
      </a:hlink>
      <a:folHlink>
        <a:srgbClr val="39474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579</Words>
  <Application>Microsoft Office PowerPoint</Application>
  <PresentationFormat>On-screen Show (16:9)</PresentationFormat>
  <Paragraphs>79</Paragraphs>
  <Slides>13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Arial</vt:lpstr>
      <vt:lpstr>modern</vt:lpstr>
      <vt:lpstr>C Lab 3</vt:lpstr>
      <vt:lpstr>Goals</vt:lpstr>
      <vt:lpstr>Review: Pointer Syntax</vt:lpstr>
      <vt:lpstr>realloc</vt:lpstr>
      <vt:lpstr>Realloc and Equivalent</vt:lpstr>
      <vt:lpstr>Review: free</vt:lpstr>
      <vt:lpstr>memmove</vt:lpstr>
      <vt:lpstr>C Arraylist</vt:lpstr>
      <vt:lpstr>C Arraylist</vt:lpstr>
      <vt:lpstr>C Arraylist</vt:lpstr>
      <vt:lpstr>GDB</vt:lpstr>
      <vt:lpstr>#include </vt:lpstr>
      <vt:lpstr>Debugging with GDB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 Lab 3</dc:title>
  <cp:lastModifiedBy>Akroy Venslaka</cp:lastModifiedBy>
  <cp:revision>20</cp:revision>
  <dcterms:modified xsi:type="dcterms:W3CDTF">2015-03-19T13:01:49Z</dcterms:modified>
</cp:coreProperties>
</file>