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8" r:id="rId8"/>
    <p:sldId id="261" r:id="rId9"/>
    <p:sldId id="262" r:id="rId10"/>
    <p:sldId id="263" r:id="rId11"/>
    <p:sldId id="264" r:id="rId12"/>
    <p:sldId id="266" r:id="rId13"/>
    <p:sldId id="267" r:id="rId14"/>
  </p:sldIdLst>
  <p:sldSz cx="12192000" cy="68580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182" autoAdjust="0"/>
  </p:normalViewPr>
  <p:slideViewPr>
    <p:cSldViewPr snapToGrid="0">
      <p:cViewPr varScale="1">
        <p:scale>
          <a:sx n="56" d="100"/>
          <a:sy n="56" d="100"/>
        </p:scale>
        <p:origin x="-2024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3109F-E924-8549-8F4C-B443CC85BC8C}" type="datetimeFigureOut">
              <a:rPr lang="en-US" smtClean="0"/>
              <a:t>9/29/15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3400" y="754063"/>
            <a:ext cx="670560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FF723-9840-5C48-B613-B31BFF601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43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FF723-9840-5C48-B613-B31BFF6014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4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0" name="Picture 39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1" name="Picture 40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9" name="Picture 78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0" name="Picture 79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0" y="6400800"/>
            <a:ext cx="12191040" cy="456120"/>
          </a:xfrm>
          <a:prstGeom prst="rect">
            <a:avLst/>
          </a:prstGeom>
          <a:solidFill>
            <a:srgbClr val="BD582C"/>
          </a:solidFill>
          <a:ln>
            <a:noFill/>
          </a:ln>
        </p:spPr>
      </p:sp>
      <p:sp>
        <p:nvSpPr>
          <p:cNvPr id="9" name="CustomShape 2"/>
          <p:cNvSpPr/>
          <p:nvPr/>
        </p:nvSpPr>
        <p:spPr>
          <a:xfrm>
            <a:off x="0" y="6334200"/>
            <a:ext cx="12191040" cy="64800"/>
          </a:xfrm>
          <a:prstGeom prst="rect">
            <a:avLst/>
          </a:prstGeom>
          <a:solidFill>
            <a:srgbClr val="E48312"/>
          </a:solidFill>
          <a:ln>
            <a:noFill/>
          </a:ln>
        </p:spPr>
      </p:sp>
      <p:sp>
        <p:nvSpPr>
          <p:cNvPr id="2" name="Line 3"/>
          <p:cNvSpPr/>
          <p:nvPr/>
        </p:nvSpPr>
        <p:spPr>
          <a:xfrm>
            <a:off x="1193400" y="1737720"/>
            <a:ext cx="9966960" cy="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</p:sp>
      <p:sp>
        <p:nvSpPr>
          <p:cNvPr id="3" name="CustomShape 4"/>
          <p:cNvSpPr/>
          <p:nvPr/>
        </p:nvSpPr>
        <p:spPr>
          <a:xfrm>
            <a:off x="3240" y="6400800"/>
            <a:ext cx="12187800" cy="456120"/>
          </a:xfrm>
          <a:prstGeom prst="rect">
            <a:avLst/>
          </a:prstGeom>
          <a:solidFill>
            <a:srgbClr val="BD582C"/>
          </a:solidFill>
          <a:ln>
            <a:noFill/>
          </a:ln>
        </p:spPr>
      </p:sp>
      <p:sp>
        <p:nvSpPr>
          <p:cNvPr id="4" name="CustomShape 5"/>
          <p:cNvSpPr/>
          <p:nvPr/>
        </p:nvSpPr>
        <p:spPr>
          <a:xfrm>
            <a:off x="0" y="6334200"/>
            <a:ext cx="12187800" cy="63000"/>
          </a:xfrm>
          <a:prstGeom prst="rect">
            <a:avLst/>
          </a:prstGeom>
          <a:solidFill>
            <a:srgbClr val="E48312"/>
          </a:solidFill>
          <a:ln>
            <a:noFill/>
          </a:ln>
        </p:spPr>
      </p:sp>
      <p:sp>
        <p:nvSpPr>
          <p:cNvPr id="5" name="Line 6"/>
          <p:cNvSpPr/>
          <p:nvPr/>
        </p:nvSpPr>
        <p:spPr>
          <a:xfrm>
            <a:off x="1207440" y="4343400"/>
            <a:ext cx="9875520" cy="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728000" cy="39769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6400800"/>
            <a:ext cx="12191040" cy="456120"/>
          </a:xfrm>
          <a:prstGeom prst="rect">
            <a:avLst/>
          </a:prstGeom>
          <a:solidFill>
            <a:srgbClr val="BD582C"/>
          </a:solidFill>
          <a:ln>
            <a:noFill/>
          </a:ln>
        </p:spPr>
      </p:sp>
      <p:sp>
        <p:nvSpPr>
          <p:cNvPr id="43" name="CustomShape 2"/>
          <p:cNvSpPr/>
          <p:nvPr/>
        </p:nvSpPr>
        <p:spPr>
          <a:xfrm>
            <a:off x="0" y="6334200"/>
            <a:ext cx="12191040" cy="64800"/>
          </a:xfrm>
          <a:prstGeom prst="rect">
            <a:avLst/>
          </a:prstGeom>
          <a:solidFill>
            <a:srgbClr val="E48312"/>
          </a:solidFill>
          <a:ln>
            <a:noFill/>
          </a:ln>
        </p:spPr>
      </p:sp>
      <p:sp>
        <p:nvSpPr>
          <p:cNvPr id="44" name="Line 3"/>
          <p:cNvSpPr/>
          <p:nvPr/>
        </p:nvSpPr>
        <p:spPr>
          <a:xfrm>
            <a:off x="1193400" y="1737720"/>
            <a:ext cx="9966960" cy="0"/>
          </a:xfrm>
          <a:prstGeom prst="line">
            <a:avLst/>
          </a:prstGeom>
          <a:ln w="6480">
            <a:solidFill>
              <a:srgbClr val="808080"/>
            </a:solidFill>
            <a:round/>
          </a:ln>
        </p:spPr>
      </p:sp>
      <p:sp>
        <p:nvSpPr>
          <p:cNvPr id="45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1097280" y="758880"/>
            <a:ext cx="10057320" cy="35650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85000"/>
              </a:lnSpc>
            </a:pPr>
            <a:r>
              <a:rPr lang="en-US" sz="8000">
                <a:solidFill>
                  <a:srgbClr val="262626"/>
                </a:solidFill>
                <a:latin typeface="Calibri Light"/>
              </a:rPr>
              <a:t>C Lab 1</a:t>
            </a:r>
            <a:endParaRPr/>
          </a:p>
        </p:txBody>
      </p:sp>
      <p:sp>
        <p:nvSpPr>
          <p:cNvPr id="82" name="CustomShape 2"/>
          <p:cNvSpPr/>
          <p:nvPr/>
        </p:nvSpPr>
        <p:spPr>
          <a:xfrm>
            <a:off x="1100160" y="4455720"/>
            <a:ext cx="10057320" cy="1141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637052"/>
                </a:solidFill>
                <a:latin typeface="Calibri Light"/>
              </a:rPr>
              <a:t>Introduction to C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>
                <a:solidFill>
                  <a:srgbClr val="404040"/>
                </a:solidFill>
                <a:latin typeface="Calibri Light"/>
              </a:rPr>
              <a:t>Pointers</a:t>
            </a:r>
            <a:endParaRPr/>
          </a:p>
        </p:txBody>
      </p:sp>
      <p:pic>
        <p:nvPicPr>
          <p:cNvPr id="101" name="Content Placeholder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21920" y="1806480"/>
            <a:ext cx="9832680" cy="4338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>
                <a:solidFill>
                  <a:srgbClr val="404040"/>
                </a:solidFill>
                <a:latin typeface="Calibri Light"/>
              </a:rPr>
              <a:t>Pointers: A visual representation</a:t>
            </a:r>
            <a:endParaRPr/>
          </a:p>
        </p:txBody>
      </p:sp>
      <p:sp>
        <p:nvSpPr>
          <p:cNvPr id="105" name="CustomShape 2"/>
          <p:cNvSpPr/>
          <p:nvPr/>
        </p:nvSpPr>
        <p:spPr>
          <a:xfrm>
            <a:off x="1509480" y="3800880"/>
            <a:ext cx="1607400" cy="2323440"/>
          </a:xfrm>
          <a:prstGeom prst="rect">
            <a:avLst/>
          </a:prstGeom>
          <a:solidFill>
            <a:srgbClr val="ADC8DD"/>
          </a:solidFill>
          <a:ln w="15840">
            <a:solidFill>
              <a:srgbClr val="A8600D"/>
            </a:solidFill>
            <a:round/>
          </a:ln>
        </p:spPr>
      </p:sp>
      <p:sp>
        <p:nvSpPr>
          <p:cNvPr id="107" name="CustomShape 4"/>
          <p:cNvSpPr/>
          <p:nvPr/>
        </p:nvSpPr>
        <p:spPr>
          <a:xfrm>
            <a:off x="1667880" y="3132360"/>
            <a:ext cx="1289880" cy="516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0000"/>
                </a:solidFill>
                <a:latin typeface="Calibri"/>
              </a:rPr>
              <a:t>Stack</a:t>
            </a:r>
            <a:endParaRPr/>
          </a:p>
        </p:txBody>
      </p:sp>
      <p:sp>
        <p:nvSpPr>
          <p:cNvPr id="108" name="CustomShape 5"/>
          <p:cNvSpPr/>
          <p:nvPr/>
        </p:nvSpPr>
        <p:spPr>
          <a:xfrm>
            <a:off x="1509480" y="3800880"/>
            <a:ext cx="1607400" cy="583200"/>
          </a:xfrm>
          <a:prstGeom prst="rect">
            <a:avLst/>
          </a:prstGeom>
          <a:solidFill>
            <a:srgbClr val="ADC8DD"/>
          </a:solidFill>
          <a:ln w="15840">
            <a:solidFill>
              <a:srgbClr val="A8600D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char* d1 </a:t>
            </a:r>
            <a:endParaRPr/>
          </a:p>
        </p:txBody>
      </p:sp>
      <p:sp>
        <p:nvSpPr>
          <p:cNvPr id="109" name="CustomShape 6"/>
          <p:cNvSpPr/>
          <p:nvPr/>
        </p:nvSpPr>
        <p:spPr>
          <a:xfrm>
            <a:off x="8183065" y="2285280"/>
            <a:ext cx="1210680" cy="516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800" b="1" dirty="0" smtClean="0">
                <a:solidFill>
                  <a:srgbClr val="000000"/>
                </a:solidFill>
                <a:latin typeface="Calibri"/>
              </a:rPr>
              <a:t>Memory</a:t>
            </a:r>
            <a:endParaRPr dirty="0"/>
          </a:p>
        </p:txBody>
      </p:sp>
      <p:sp>
        <p:nvSpPr>
          <p:cNvPr id="110" name="CustomShape 7"/>
          <p:cNvSpPr/>
          <p:nvPr/>
        </p:nvSpPr>
        <p:spPr>
          <a:xfrm>
            <a:off x="3538296" y="4092479"/>
            <a:ext cx="4006997" cy="1674815"/>
          </a:xfrm>
          <a:prstGeom prst="straightConnector1">
            <a:avLst/>
          </a:prstGeom>
          <a:noFill/>
          <a:ln w="1260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11" name="CustomShape 8"/>
          <p:cNvSpPr/>
          <p:nvPr/>
        </p:nvSpPr>
        <p:spPr>
          <a:xfrm>
            <a:off x="1507320" y="4383000"/>
            <a:ext cx="1607400" cy="583200"/>
          </a:xfrm>
          <a:prstGeom prst="rect">
            <a:avLst/>
          </a:prstGeom>
          <a:solidFill>
            <a:srgbClr val="ADC8DD"/>
          </a:solidFill>
          <a:ln w="15840">
            <a:solidFill>
              <a:srgbClr val="A8600D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char* d2 </a:t>
            </a:r>
            <a:endParaRPr/>
          </a:p>
        </p:txBody>
      </p:sp>
      <p:sp>
        <p:nvSpPr>
          <p:cNvPr id="113" name="CustomShape 10"/>
          <p:cNvSpPr/>
          <p:nvPr/>
        </p:nvSpPr>
        <p:spPr>
          <a:xfrm>
            <a:off x="3588120" y="1954080"/>
            <a:ext cx="1413360" cy="3639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DejaVu Sans Mono"/>
              </a:rPr>
              <a:t>char* d1;</a:t>
            </a:r>
            <a:endParaRPr/>
          </a:p>
        </p:txBody>
      </p:sp>
      <p:sp>
        <p:nvSpPr>
          <p:cNvPr id="114" name="CustomShape 11"/>
          <p:cNvSpPr/>
          <p:nvPr/>
        </p:nvSpPr>
        <p:spPr>
          <a:xfrm>
            <a:off x="3561840" y="2299680"/>
            <a:ext cx="2099160" cy="3639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DejaVu Sans Mono"/>
              </a:rPr>
              <a:t>d1 = “CS3410”;</a:t>
            </a:r>
            <a:endParaRPr/>
          </a:p>
        </p:txBody>
      </p:sp>
      <p:sp>
        <p:nvSpPr>
          <p:cNvPr id="115" name="CustomShape 12"/>
          <p:cNvSpPr/>
          <p:nvPr/>
        </p:nvSpPr>
        <p:spPr>
          <a:xfrm>
            <a:off x="3588120" y="2654280"/>
            <a:ext cx="1413360" cy="3639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DejaVu Sans Mono"/>
              </a:rPr>
              <a:t>char* d2;</a:t>
            </a:r>
            <a:endParaRPr/>
          </a:p>
        </p:txBody>
      </p:sp>
      <p:sp>
        <p:nvSpPr>
          <p:cNvPr id="116" name="CustomShape 13"/>
          <p:cNvSpPr/>
          <p:nvPr/>
        </p:nvSpPr>
        <p:spPr>
          <a:xfrm>
            <a:off x="3583080" y="3014280"/>
            <a:ext cx="1550520" cy="3639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onsolas"/>
              </a:rPr>
              <a:t>d2 = d1+1;</a:t>
            </a:r>
            <a:endParaRPr/>
          </a:p>
        </p:txBody>
      </p:sp>
      <p:sp>
        <p:nvSpPr>
          <p:cNvPr id="117" name="CustomShape 14"/>
          <p:cNvSpPr/>
          <p:nvPr/>
        </p:nvSpPr>
        <p:spPr>
          <a:xfrm>
            <a:off x="3567240" y="3378600"/>
            <a:ext cx="1962000" cy="3639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DejaVu Sans Mono"/>
              </a:rPr>
              <a:t>//d2[0]==‘S’;</a:t>
            </a:r>
            <a:endParaRPr/>
          </a:p>
        </p:txBody>
      </p:sp>
      <p:sp>
        <p:nvSpPr>
          <p:cNvPr id="118" name="CustomShape 15"/>
          <p:cNvSpPr/>
          <p:nvPr/>
        </p:nvSpPr>
        <p:spPr>
          <a:xfrm>
            <a:off x="3677040" y="5299200"/>
            <a:ext cx="1107000" cy="3639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d2[6]=?</a:t>
            </a:r>
            <a:endParaRPr/>
          </a:p>
        </p:txBody>
      </p:sp>
      <p:sp>
        <p:nvSpPr>
          <p:cNvPr id="119" name="CustomShape 16"/>
          <p:cNvSpPr/>
          <p:nvPr/>
        </p:nvSpPr>
        <p:spPr>
          <a:xfrm>
            <a:off x="3536137" y="4777738"/>
            <a:ext cx="3994216" cy="601085"/>
          </a:xfrm>
          <a:prstGeom prst="straightConnector1">
            <a:avLst/>
          </a:prstGeom>
          <a:noFill/>
          <a:ln w="12600">
            <a:solidFill>
              <a:srgbClr val="000000"/>
            </a:solidFill>
            <a:round/>
            <a:tailEnd type="triangle" w="med" len="med"/>
          </a:ln>
        </p:spPr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603049"/>
              </p:ext>
            </p:extLst>
          </p:nvPr>
        </p:nvGraphicFramePr>
        <p:xfrm>
          <a:off x="7534310" y="3014280"/>
          <a:ext cx="2969480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740"/>
                <a:gridCol w="148474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0x07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‘\0’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0x06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‘0’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0x05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‘1’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0x04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‘4’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0x03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‘3’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0x02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‘S’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0x01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‘C’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 fill="freeze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800" fill="hold"/>
                                        <p:tgtEl>
                                          <p:spTgt spid="113"/>
                                        </p:tgtEl>
                                      </p:cBhvr>
                                    </p:set>
                                    <p:set>
                                      <p:cBhvr>
                                        <p:cTn id="10" dur="800" fill="hold"/>
                                        <p:tgtEl>
                                          <p:spTgt spid="113"/>
                                        </p:tgtEl>
                                      </p:cBhvr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500" fill="freeze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800" fill="hold"/>
                                        <p:tgtEl>
                                          <p:spTgt spid="114"/>
                                        </p:tgtEl>
                                      </p:cBhvr>
                                    </p:set>
                                    <p:set>
                                      <p:cBhvr>
                                        <p:cTn id="18" dur="800" fill="hold"/>
                                        <p:tgtEl>
                                          <p:spTgt spid="114"/>
                                        </p:tgtEl>
                                      </p:cBhvr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500" fill="freeze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800" fill="hold"/>
                                        <p:tgtEl>
                                          <p:spTgt spid="115"/>
                                        </p:tgtEl>
                                      </p:cBhvr>
                                    </p:set>
                                    <p:set>
                                      <p:cBhvr>
                                        <p:cTn id="26" dur="800" fill="hold"/>
                                        <p:tgtEl>
                                          <p:spTgt spid="115"/>
                                        </p:tgtEl>
                                      </p:cBhvr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1" dur="500" fill="freeze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800" fill="hold"/>
                                        <p:tgtEl>
                                          <p:spTgt spid="116"/>
                                        </p:tgtEl>
                                      </p:cBhvr>
                                    </p:set>
                                    <p:set>
                                      <p:cBhvr>
                                        <p:cTn id="34" dur="800" fill="hold"/>
                                        <p:tgtEl>
                                          <p:spTgt spid="116"/>
                                        </p:tgtEl>
                                      </p:cBhvr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800" fill="hold"/>
                                        <p:tgtEl>
                                          <p:spTgt spid="117"/>
                                        </p:tgtEl>
                                      </p:cBhvr>
                                    </p:set>
                                    <p:set>
                                      <p:cBhvr>
                                        <p:cTn id="39" dur="800" fill="hold"/>
                                        <p:tgtEl>
                                          <p:spTgt spid="117"/>
                                        </p:tgtEl>
                                      </p:cBhvr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>
                <a:solidFill>
                  <a:srgbClr val="404040"/>
                </a:solidFill>
                <a:latin typeface="Calibri Light"/>
              </a:rPr>
              <a:t>Pointers to stack variables</a:t>
            </a:r>
            <a:endParaRPr/>
          </a:p>
        </p:txBody>
      </p:sp>
      <p:sp>
        <p:nvSpPr>
          <p:cNvPr id="121" name="CustomShape 2"/>
          <p:cNvSpPr/>
          <p:nvPr/>
        </p:nvSpPr>
        <p:spPr>
          <a:xfrm>
            <a:off x="1509480" y="3800880"/>
            <a:ext cx="1607400" cy="2323440"/>
          </a:xfrm>
          <a:prstGeom prst="rect">
            <a:avLst/>
          </a:prstGeom>
          <a:solidFill>
            <a:srgbClr val="ADC8DD"/>
          </a:solidFill>
          <a:ln w="15840">
            <a:solidFill>
              <a:srgbClr val="A8600D"/>
            </a:solidFill>
            <a:round/>
          </a:ln>
        </p:spPr>
      </p:sp>
      <p:sp>
        <p:nvSpPr>
          <p:cNvPr id="123" name="CustomShape 4"/>
          <p:cNvSpPr/>
          <p:nvPr/>
        </p:nvSpPr>
        <p:spPr>
          <a:xfrm>
            <a:off x="1667880" y="3132360"/>
            <a:ext cx="1289880" cy="516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0000"/>
                </a:solidFill>
                <a:latin typeface="Calibri"/>
              </a:rPr>
              <a:t>Stack</a:t>
            </a:r>
            <a:endParaRPr/>
          </a:p>
        </p:txBody>
      </p:sp>
      <p:sp>
        <p:nvSpPr>
          <p:cNvPr id="124" name="CustomShape 5"/>
          <p:cNvSpPr/>
          <p:nvPr/>
        </p:nvSpPr>
        <p:spPr>
          <a:xfrm>
            <a:off x="1509480" y="3800880"/>
            <a:ext cx="1607400" cy="583200"/>
          </a:xfrm>
          <a:prstGeom prst="rect">
            <a:avLst/>
          </a:prstGeom>
          <a:solidFill>
            <a:srgbClr val="ADC8DD"/>
          </a:solidFill>
          <a:ln w="15840">
            <a:solidFill>
              <a:srgbClr val="A8600D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Calibri"/>
              </a:rPr>
              <a:t>float* d1 </a:t>
            </a:r>
            <a:endParaRPr dirty="0"/>
          </a:p>
        </p:txBody>
      </p:sp>
      <p:sp>
        <p:nvSpPr>
          <p:cNvPr id="126" name="CustomShape 7"/>
          <p:cNvSpPr/>
          <p:nvPr/>
        </p:nvSpPr>
        <p:spPr>
          <a:xfrm>
            <a:off x="1507320" y="4383000"/>
            <a:ext cx="1607400" cy="583200"/>
          </a:xfrm>
          <a:prstGeom prst="rect">
            <a:avLst/>
          </a:prstGeom>
          <a:solidFill>
            <a:srgbClr val="ADC8DD"/>
          </a:solidFill>
          <a:ln w="15840">
            <a:solidFill>
              <a:srgbClr val="A8600D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local = 42.42</a:t>
            </a:r>
            <a:endParaRPr/>
          </a:p>
        </p:txBody>
      </p:sp>
      <p:sp>
        <p:nvSpPr>
          <p:cNvPr id="127" name="CustomShape 8"/>
          <p:cNvSpPr/>
          <p:nvPr/>
        </p:nvSpPr>
        <p:spPr>
          <a:xfrm>
            <a:off x="3549214" y="1954079"/>
            <a:ext cx="2045346" cy="575587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float* d1;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28" name="CustomShape 9"/>
          <p:cNvSpPr/>
          <p:nvPr/>
        </p:nvSpPr>
        <p:spPr>
          <a:xfrm>
            <a:off x="3530160" y="2299679"/>
            <a:ext cx="3854672" cy="575587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float local = 42.42;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9" name="CustomShape 10"/>
          <p:cNvSpPr/>
          <p:nvPr/>
        </p:nvSpPr>
        <p:spPr>
          <a:xfrm>
            <a:off x="3572279" y="2654279"/>
            <a:ext cx="2407211" cy="575587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d1 = &amp;local;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30" name="CustomShape 11"/>
          <p:cNvSpPr/>
          <p:nvPr/>
        </p:nvSpPr>
        <p:spPr>
          <a:xfrm>
            <a:off x="3554253" y="3014279"/>
            <a:ext cx="1864413" cy="575587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*d1 = 25;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31" name="CustomShape 12"/>
          <p:cNvSpPr/>
          <p:nvPr/>
        </p:nvSpPr>
        <p:spPr>
          <a:xfrm>
            <a:off x="3115080" y="4092840"/>
            <a:ext cx="720" cy="58104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32" name="CustomShape 13"/>
          <p:cNvSpPr/>
          <p:nvPr/>
        </p:nvSpPr>
        <p:spPr>
          <a:xfrm>
            <a:off x="1505520" y="4381200"/>
            <a:ext cx="1607400" cy="583200"/>
          </a:xfrm>
          <a:prstGeom prst="rect">
            <a:avLst/>
          </a:prstGeom>
          <a:solidFill>
            <a:srgbClr val="ADC8DD"/>
          </a:solidFill>
          <a:ln w="15840">
            <a:solidFill>
              <a:srgbClr val="A8600D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local = 25</a:t>
            </a:r>
            <a:endParaRPr/>
          </a:p>
        </p:txBody>
      </p:sp>
      <p:cxnSp>
        <p:nvCxnSpPr>
          <p:cNvPr id="133" name="Line 14"/>
          <p:cNvCxnSpPr/>
          <p:nvPr/>
        </p:nvCxnSpPr>
        <p:spPr>
          <a:xfrm flipH="1">
            <a:off x="3250018" y="4091040"/>
            <a:ext cx="2880" cy="580320"/>
          </a:xfrm>
          <a:prstGeom prst="curvedConnector3">
            <a:avLst>
              <a:gd name="adj1" fmla="val -17023125"/>
            </a:avLst>
          </a:prstGeom>
          <a:ln>
            <a:solidFill>
              <a:srgbClr val="000000"/>
            </a:solidFill>
            <a:tailEnd type="triangle" w="med" len="med"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 fill="freeze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800" fill="hold"/>
                                        <p:tgtEl>
                                          <p:spTgt spid="127"/>
                                        </p:tgtEl>
                                      </p:cBhvr>
                                    </p:set>
                                    <p:set>
                                      <p:cBhvr>
                                        <p:cTn id="10" dur="800" fill="hold"/>
                                        <p:tgtEl>
                                          <p:spTgt spid="127"/>
                                        </p:tgtEl>
                                      </p:cBhvr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500" fill="freeze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800" fill="hold"/>
                                        <p:tgtEl>
                                          <p:spTgt spid="128"/>
                                        </p:tgtEl>
                                      </p:cBhvr>
                                    </p:set>
                                    <p:set>
                                      <p:cBhvr>
                                        <p:cTn id="18" dur="800" fill="hold"/>
                                        <p:tgtEl>
                                          <p:spTgt spid="128"/>
                                        </p:tgtEl>
                                      </p:cBhvr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500" fill="freeze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800" fill="hold"/>
                                        <p:tgtEl>
                                          <p:spTgt spid="129"/>
                                        </p:tgtEl>
                                      </p:cBhvr>
                                    </p:set>
                                    <p:set>
                                      <p:cBhvr>
                                        <p:cTn id="26" dur="800" fill="hold"/>
                                        <p:tgtEl>
                                          <p:spTgt spid="129"/>
                                        </p:tgtEl>
                                      </p:cBhvr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1" dur="500" fill="freeze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800" fill="hold"/>
                                        <p:tgtEl>
                                          <p:spTgt spid="130"/>
                                        </p:tgtEl>
                                      </p:cBhvr>
                                    </p:set>
                                    <p:set>
                                      <p:cBhvr>
                                        <p:cTn id="34" dur="800" fill="hold"/>
                                        <p:tgtEl>
                                          <p:spTgt spid="130"/>
                                        </p:tgtEl>
                                      </p:cBhvr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 dirty="0">
                <a:solidFill>
                  <a:srgbClr val="404040"/>
                </a:solidFill>
                <a:latin typeface="Calibri Light"/>
              </a:rPr>
              <a:t>Basics of C</a:t>
            </a:r>
            <a:endParaRPr dirty="0"/>
          </a:p>
        </p:txBody>
      </p:sp>
      <p:sp>
        <p:nvSpPr>
          <p:cNvPr id="84" name="CustomShape 2"/>
          <p:cNvSpPr/>
          <p:nvPr/>
        </p:nvSpPr>
        <p:spPr>
          <a:xfrm>
            <a:off x="1097280" y="1845720"/>
            <a:ext cx="10057320" cy="402228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45000"/>
          <a:lstStyle/>
          <a:p>
            <a:pPr marL="457200" indent="-457200">
              <a:lnSpc>
                <a:spcPct val="90000"/>
              </a:lnSpc>
              <a:buFont typeface="Arial"/>
              <a:buChar char="•"/>
            </a:pP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Developed </a:t>
            </a: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by </a:t>
            </a:r>
            <a:r>
              <a:rPr lang="en-US" sz="3200" b="1" dirty="0">
                <a:solidFill>
                  <a:srgbClr val="404040"/>
                </a:solidFill>
                <a:latin typeface="Calibri"/>
                <a:cs typeface="Calibri"/>
              </a:rPr>
              <a:t>Dennis Ritchie 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in </a:t>
            </a: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the 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1970s</a:t>
            </a: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457200" indent="-457200">
              <a:lnSpc>
                <a:spcPct val="90000"/>
              </a:lnSpc>
              <a:buFont typeface="Arial"/>
              <a:buChar char="•"/>
            </a:pP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Maps </a:t>
            </a: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very easily to </a:t>
            </a:r>
            <a:r>
              <a:rPr lang="en-US" sz="3200" b="1" dirty="0">
                <a:solidFill>
                  <a:srgbClr val="404040"/>
                </a:solidFill>
                <a:latin typeface="Calibri"/>
                <a:cs typeface="Calibri"/>
              </a:rPr>
              <a:t>machine </a:t>
            </a:r>
            <a:r>
              <a:rPr lang="en-US" sz="3200" b="1" dirty="0" smtClean="0">
                <a:solidFill>
                  <a:srgbClr val="404040"/>
                </a:solidFill>
                <a:latin typeface="Calibri"/>
                <a:cs typeface="Calibri"/>
              </a:rPr>
              <a:t>instructions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.</a:t>
            </a:r>
          </a:p>
          <a:p>
            <a:pPr marL="914400" lvl="1" indent="-457200">
              <a:lnSpc>
                <a:spcPct val="90000"/>
              </a:lnSpc>
              <a:buFont typeface="Arial"/>
              <a:buChar char="•"/>
            </a:pP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 Even </a:t>
            </a: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allows inline assembly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!</a:t>
            </a:r>
            <a:endParaRPr sz="3200" dirty="0">
              <a:latin typeface="Calibri"/>
              <a:cs typeface="Calibri"/>
            </a:endParaRPr>
          </a:p>
          <a:p>
            <a:pPr marL="457200" indent="-457200">
              <a:lnSpc>
                <a:spcPct val="90000"/>
              </a:lnSpc>
              <a:buFont typeface="Arial"/>
              <a:buChar char="•"/>
            </a:pP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Unlike Java or Python, the programmer is in charge of </a:t>
            </a:r>
            <a:r>
              <a:rPr lang="en-US" sz="3200" b="1" dirty="0">
                <a:solidFill>
                  <a:srgbClr val="404040"/>
                </a:solidFill>
                <a:latin typeface="Calibri"/>
                <a:cs typeface="Calibri"/>
              </a:rPr>
              <a:t>memory </a:t>
            </a:r>
            <a:r>
              <a:rPr lang="en-US" sz="3200" b="1" dirty="0" smtClean="0">
                <a:solidFill>
                  <a:srgbClr val="404040"/>
                </a:solidFill>
                <a:latin typeface="Calibri"/>
                <a:cs typeface="Calibri"/>
              </a:rPr>
              <a:t>management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.</a:t>
            </a:r>
          </a:p>
          <a:p>
            <a:pPr marL="914400" lvl="1" indent="-457200">
              <a:lnSpc>
                <a:spcPct val="90000"/>
              </a:lnSpc>
              <a:buFont typeface="Arial"/>
              <a:buChar char="•"/>
            </a:pP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There </a:t>
            </a: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is no garbage collector.</a:t>
            </a:r>
            <a:endParaRPr sz="3200" dirty="0">
              <a:latin typeface="Calibri"/>
              <a:cs typeface="Calibri"/>
            </a:endParaRPr>
          </a:p>
          <a:p>
            <a:pPr marL="457200" indent="-457200">
              <a:lnSpc>
                <a:spcPct val="90000"/>
              </a:lnSpc>
              <a:buFont typeface="Arial"/>
              <a:buChar char="•"/>
            </a:pP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Not </a:t>
            </a: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Object 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Oriented!</a:t>
            </a:r>
          </a:p>
          <a:p>
            <a:pPr marL="914400" lvl="1" indent="-457200">
              <a:lnSpc>
                <a:spcPct val="90000"/>
              </a:lnSpc>
              <a:buFont typeface="Arial"/>
              <a:buChar char="•"/>
            </a:pP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o </a:t>
            </a:r>
            <a:r>
              <a:rPr lang="en-US" sz="3200" dirty="0">
                <a:solidFill>
                  <a:srgbClr val="404040"/>
                </a:solidFill>
                <a:latin typeface="Calibri"/>
                <a:cs typeface="Calibri"/>
              </a:rPr>
              <a:t>inheritance 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or interfaces.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>
                <a:solidFill>
                  <a:srgbClr val="404040"/>
                </a:solidFill>
                <a:latin typeface="Calibri Light"/>
              </a:rPr>
              <a:t>Terminology</a:t>
            </a:r>
            <a:endParaRPr/>
          </a:p>
        </p:txBody>
      </p:sp>
      <p:sp>
        <p:nvSpPr>
          <p:cNvPr id="86" name="CustomShape 2"/>
          <p:cNvSpPr/>
          <p:nvPr/>
        </p:nvSpPr>
        <p:spPr>
          <a:xfrm>
            <a:off x="1097280" y="1845720"/>
            <a:ext cx="10057320" cy="402228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45000"/>
          <a:lstStyle/>
          <a:p>
            <a:pPr marL="342900" indent="-342900">
              <a:lnSpc>
                <a:spcPct val="90000"/>
              </a:lnSpc>
              <a:buFont typeface="Arial"/>
              <a:buChar char="•"/>
            </a:pPr>
            <a:r>
              <a:rPr lang="en-US" sz="2800" b="1" dirty="0" smtClean="0">
                <a:solidFill>
                  <a:srgbClr val="404040"/>
                </a:solidFill>
                <a:latin typeface="Calibri"/>
              </a:rPr>
              <a:t>Compiler: 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The program 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that converts source code into object code (assembly/machine code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)</a:t>
            </a:r>
            <a:endParaRPr lang="en-US" sz="2800" dirty="0"/>
          </a:p>
          <a:p>
            <a:pPr marL="800100" lvl="1" indent="-342900">
              <a:lnSpc>
                <a:spcPct val="90000"/>
              </a:lnSpc>
              <a:buFont typeface="Arial"/>
              <a:buChar char="•"/>
            </a:pP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You 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will be using </a:t>
            </a:r>
            <a:r>
              <a:rPr lang="en-US" sz="2800" b="1" dirty="0">
                <a:solidFill>
                  <a:srgbClr val="404040"/>
                </a:solidFill>
                <a:latin typeface="Calibri"/>
              </a:rPr>
              <a:t>GCC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 to compile your source before you can run 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it.</a:t>
            </a:r>
            <a:endParaRPr sz="2800" dirty="0"/>
          </a:p>
          <a:p>
            <a:pPr marL="342900" indent="-342900">
              <a:lnSpc>
                <a:spcPct val="90000"/>
              </a:lnSpc>
              <a:buFont typeface="Arial"/>
              <a:buChar char="•"/>
            </a:pPr>
            <a:r>
              <a:rPr lang="en-US" sz="2800" b="1" dirty="0" smtClean="0">
                <a:solidFill>
                  <a:srgbClr val="404040"/>
                </a:solidFill>
                <a:latin typeface="Calibri"/>
              </a:rPr>
              <a:t>Debugger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: The program 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that allows you to inspect a program while it is 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running.</a:t>
            </a:r>
            <a:endParaRPr lang="en-US" sz="2800" dirty="0"/>
          </a:p>
          <a:p>
            <a:pPr marL="800100" lvl="1" indent="-342900">
              <a:lnSpc>
                <a:spcPct val="90000"/>
              </a:lnSpc>
              <a:buFont typeface="Arial"/>
              <a:buChar char="•"/>
            </a:pP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You 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will be using </a:t>
            </a:r>
            <a:r>
              <a:rPr lang="en-US" sz="2800" b="1" dirty="0" smtClean="0">
                <a:solidFill>
                  <a:srgbClr val="404040"/>
                </a:solidFill>
                <a:latin typeface="Calibri"/>
              </a:rPr>
              <a:t>GDB.</a:t>
            </a:r>
            <a:endParaRPr lang="en-US" sz="2800" b="1" dirty="0"/>
          </a:p>
          <a:p>
            <a:pPr marL="800100" lvl="1" indent="-342900">
              <a:lnSpc>
                <a:spcPct val="90000"/>
              </a:lnSpc>
              <a:buFont typeface="Arial"/>
              <a:buChar char="•"/>
            </a:pP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A 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good alternative 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is to use print 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statements everywhere!</a:t>
            </a:r>
            <a:endParaRPr sz="2800" dirty="0"/>
          </a:p>
          <a:p>
            <a:pPr marL="342900" indent="-342900">
              <a:lnSpc>
                <a:spcPct val="90000"/>
              </a:lnSpc>
              <a:buFont typeface="Arial"/>
              <a:buChar char="•"/>
            </a:pPr>
            <a:r>
              <a:rPr lang="en-US" sz="2800" b="1" dirty="0" smtClean="0">
                <a:solidFill>
                  <a:srgbClr val="404040"/>
                </a:solidFill>
                <a:latin typeface="Calibri"/>
              </a:rPr>
              <a:t>Header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: File 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of function and variable 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declarations</a:t>
            </a:r>
            <a:endParaRPr lang="en-US" sz="2800" dirty="0"/>
          </a:p>
          <a:p>
            <a:pPr marL="800100" lvl="1" indent="-342900">
              <a:lnSpc>
                <a:spcPct val="90000"/>
              </a:lnSpc>
              <a:buFont typeface="Arial"/>
              <a:buChar char="•"/>
            </a:pP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If 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you want to use functions defined in other files, you must include a corresponding header (.h) 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file.</a:t>
            </a:r>
            <a:endParaRPr sz="2800" dirty="0"/>
          </a:p>
          <a:p>
            <a:pPr>
              <a:lnSpc>
                <a:spcPct val="100000"/>
              </a:lnSpc>
            </a:pPr>
            <a:endParaRPr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>
                <a:solidFill>
                  <a:srgbClr val="404040"/>
                </a:solidFill>
                <a:latin typeface="Calibri Light"/>
              </a:rPr>
              <a:t>Structure of a C Program</a:t>
            </a:r>
            <a:endParaRPr/>
          </a:p>
        </p:txBody>
      </p:sp>
      <p:pic>
        <p:nvPicPr>
          <p:cNvPr id="88" name="Content Placeholder 3"/>
          <p:cNvPicPr/>
          <p:nvPr/>
        </p:nvPicPr>
        <p:blipFill>
          <a:blip r:embed="rId3"/>
          <a:stretch>
            <a:fillRect/>
          </a:stretch>
        </p:blipFill>
        <p:spPr>
          <a:xfrm>
            <a:off x="4002120" y="2852640"/>
            <a:ext cx="4246920" cy="2008800"/>
          </a:xfrm>
          <a:prstGeom prst="rect">
            <a:avLst/>
          </a:prstGeom>
          <a:ln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662759" y="5331239"/>
            <a:ext cx="10811195" cy="841883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0000"/>
                </a:solidFill>
                <a:latin typeface="Calibri"/>
              </a:rPr>
              <a:t>Which lines are preprocessor directives? Function declarations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?</a:t>
            </a:r>
          </a:p>
          <a:p>
            <a:pPr>
              <a:lnSpc>
                <a:spcPct val="100000"/>
              </a:lnSpc>
            </a:pPr>
            <a:endParaRPr lang="en-US" sz="32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endParaRPr sz="3200" dirty="0"/>
          </a:p>
        </p:txBody>
      </p:sp>
      <p:pic>
        <p:nvPicPr>
          <p:cNvPr id="90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3986280" y="1924200"/>
            <a:ext cx="4218480" cy="3008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4"/>
          <p:cNvGrpSpPr>
            <a:grpSpLocks/>
          </p:cNvGrpSpPr>
          <p:nvPr/>
        </p:nvGrpSpPr>
        <p:grpSpPr bwMode="auto">
          <a:xfrm>
            <a:off x="8619597" y="142878"/>
            <a:ext cx="2878138" cy="6459539"/>
            <a:chOff x="3947" y="154"/>
            <a:chExt cx="1813" cy="4069"/>
          </a:xfrm>
        </p:grpSpPr>
        <p:sp>
          <p:nvSpPr>
            <p:cNvPr id="64" name="Rectangle 32"/>
            <p:cNvSpPr>
              <a:spLocks noChangeArrowheads="1"/>
            </p:cNvSpPr>
            <p:nvPr/>
          </p:nvSpPr>
          <p:spPr bwMode="auto">
            <a:xfrm>
              <a:off x="4055" y="154"/>
              <a:ext cx="1609" cy="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charset="0"/>
                </a:rPr>
                <a:t>Name of array (Note that all elements of this array have the same name, </a:t>
              </a:r>
              <a:r>
                <a:rPr lang="en-US" b="1" dirty="0">
                  <a:latin typeface="Courier New" charset="0"/>
                </a:rPr>
                <a:t>c</a:t>
              </a:r>
              <a:r>
                <a:rPr lang="en-US" dirty="0">
                  <a:latin typeface="Courier New" charset="0"/>
                </a:rPr>
                <a:t>)</a:t>
              </a:r>
            </a:p>
            <a:p>
              <a:pPr>
                <a:spcBef>
                  <a:spcPct val="0"/>
                </a:spcBef>
              </a:pPr>
              <a:endParaRPr lang="en-US" sz="1400" dirty="0">
                <a:solidFill>
                  <a:schemeClr val="tx1"/>
                </a:solidFill>
                <a:latin typeface="Courier New" charset="0"/>
              </a:endParaRPr>
            </a:p>
          </p:txBody>
        </p:sp>
        <p:sp>
          <p:nvSpPr>
            <p:cNvPr id="65" name="Rectangle 45"/>
            <p:cNvSpPr>
              <a:spLocks noChangeArrowheads="1"/>
            </p:cNvSpPr>
            <p:nvPr/>
          </p:nvSpPr>
          <p:spPr bwMode="auto">
            <a:xfrm>
              <a:off x="3947" y="3631"/>
              <a:ext cx="1813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charset="0"/>
                </a:rPr>
                <a:t>Position number of the element within array </a:t>
              </a:r>
              <a:r>
                <a:rPr lang="en-US" b="1" dirty="0">
                  <a:latin typeface="Courier New" charset="0"/>
                </a:rPr>
                <a:t>c</a:t>
              </a:r>
              <a:endParaRPr lang="en-US" dirty="0">
                <a:solidFill>
                  <a:schemeClr val="tx1"/>
                </a:solidFill>
                <a:latin typeface="Courier New" charset="0"/>
              </a:endParaRPr>
            </a:p>
          </p:txBody>
        </p:sp>
        <p:sp>
          <p:nvSpPr>
            <p:cNvPr id="66" name="Freeform 46"/>
            <p:cNvSpPr>
              <a:spLocks/>
            </p:cNvSpPr>
            <p:nvPr/>
          </p:nvSpPr>
          <p:spPr bwMode="auto">
            <a:xfrm>
              <a:off x="4147" y="3408"/>
              <a:ext cx="0" cy="231"/>
            </a:xfrm>
            <a:custGeom>
              <a:avLst/>
              <a:gdLst>
                <a:gd name="T0" fmla="*/ 0 w 20000"/>
                <a:gd name="T1" fmla="*/ 0 h 20000"/>
                <a:gd name="T2" fmla="*/ 0 w 20000"/>
                <a:gd name="T3" fmla="*/ 19958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58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  <p:grpSp>
          <p:nvGrpSpPr>
            <p:cNvPr id="67" name="Group 63"/>
            <p:cNvGrpSpPr>
              <a:grpSpLocks/>
            </p:cNvGrpSpPr>
            <p:nvPr/>
          </p:nvGrpSpPr>
          <p:grpSpPr bwMode="auto">
            <a:xfrm>
              <a:off x="4032" y="1070"/>
              <a:ext cx="1308" cy="2290"/>
              <a:chOff x="4032" y="1304"/>
              <a:chExt cx="1308" cy="2290"/>
            </a:xfrm>
          </p:grpSpPr>
          <p:grpSp>
            <p:nvGrpSpPr>
              <p:cNvPr id="68" name="Group 5"/>
              <p:cNvGrpSpPr>
                <a:grpSpLocks/>
              </p:cNvGrpSpPr>
              <p:nvPr/>
            </p:nvGrpSpPr>
            <p:grpSpPr bwMode="auto">
              <a:xfrm>
                <a:off x="4528" y="1514"/>
                <a:ext cx="812" cy="2080"/>
                <a:chOff x="0" y="-2"/>
                <a:chExt cx="20000" cy="20004"/>
              </a:xfrm>
            </p:grpSpPr>
            <p:sp>
              <p:nvSpPr>
                <p:cNvPr id="110" name="Freeform 6"/>
                <p:cNvSpPr>
                  <a:spLocks/>
                </p:cNvSpPr>
                <p:nvPr/>
              </p:nvSpPr>
              <p:spPr bwMode="auto">
                <a:xfrm>
                  <a:off x="0" y="10000"/>
                  <a:ext cx="20000" cy="1667"/>
                </a:xfrm>
                <a:custGeom>
                  <a:avLst/>
                  <a:gdLst>
                    <a:gd name="T0" fmla="*/ 19986 w 20000"/>
                    <a:gd name="T1" fmla="*/ 0 h 20000"/>
                    <a:gd name="T2" fmla="*/ 19986 w 20000"/>
                    <a:gd name="T3" fmla="*/ 19944 h 20000"/>
                    <a:gd name="T4" fmla="*/ 0 w 20000"/>
                    <a:gd name="T5" fmla="*/ 19944 h 20000"/>
                    <a:gd name="T6" fmla="*/ 0 w 20000"/>
                    <a:gd name="T7" fmla="*/ 0 h 20000"/>
                    <a:gd name="T8" fmla="*/ 19986 w 20000"/>
                    <a:gd name="T9" fmla="*/ 0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>
                    <a:solidFill>
                      <a:schemeClr val="bg1">
                        <a:lumMod val="65000"/>
                      </a:schemeClr>
                    </a:solidFill>
                  </a:endParaRPr>
                </a:p>
              </p:txBody>
            </p:sp>
            <p:grpSp>
              <p:nvGrpSpPr>
                <p:cNvPr id="111" name="Group 7"/>
                <p:cNvGrpSpPr>
                  <a:grpSpLocks/>
                </p:cNvGrpSpPr>
                <p:nvPr/>
              </p:nvGrpSpPr>
              <p:grpSpPr bwMode="auto">
                <a:xfrm>
                  <a:off x="0" y="-2"/>
                  <a:ext cx="20000" cy="20004"/>
                  <a:chOff x="0" y="0"/>
                  <a:chExt cx="20000" cy="20004"/>
                </a:xfrm>
              </p:grpSpPr>
              <p:sp>
                <p:nvSpPr>
                  <p:cNvPr id="112" name="Freeform 8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13" name="Freeform 9"/>
                  <p:cNvSpPr>
                    <a:spLocks/>
                  </p:cNvSpPr>
                  <p:nvPr/>
                </p:nvSpPr>
                <p:spPr bwMode="auto">
                  <a:xfrm>
                    <a:off x="0" y="1667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14" name="Freeform 10"/>
                  <p:cNvSpPr>
                    <a:spLocks/>
                  </p:cNvSpPr>
                  <p:nvPr/>
                </p:nvSpPr>
                <p:spPr bwMode="auto">
                  <a:xfrm>
                    <a:off x="0" y="3334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15" name="Freeform 11"/>
                  <p:cNvSpPr>
                    <a:spLocks/>
                  </p:cNvSpPr>
                  <p:nvPr/>
                </p:nvSpPr>
                <p:spPr bwMode="auto">
                  <a:xfrm>
                    <a:off x="0" y="5001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16" name="Freeform 12"/>
                  <p:cNvSpPr>
                    <a:spLocks/>
                  </p:cNvSpPr>
                  <p:nvPr/>
                </p:nvSpPr>
                <p:spPr bwMode="auto">
                  <a:xfrm>
                    <a:off x="0" y="6668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17" name="Freeform 13"/>
                  <p:cNvSpPr>
                    <a:spLocks/>
                  </p:cNvSpPr>
                  <p:nvPr/>
                </p:nvSpPr>
                <p:spPr bwMode="auto">
                  <a:xfrm>
                    <a:off x="0" y="8335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18" name="Freeform 14"/>
                  <p:cNvSpPr>
                    <a:spLocks/>
                  </p:cNvSpPr>
                  <p:nvPr/>
                </p:nvSpPr>
                <p:spPr bwMode="auto">
                  <a:xfrm>
                    <a:off x="0" y="11669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19" name="Freeform 15"/>
                  <p:cNvSpPr>
                    <a:spLocks/>
                  </p:cNvSpPr>
                  <p:nvPr/>
                </p:nvSpPr>
                <p:spPr bwMode="auto">
                  <a:xfrm>
                    <a:off x="0" y="13336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20" name="Freeform 16"/>
                  <p:cNvSpPr>
                    <a:spLocks/>
                  </p:cNvSpPr>
                  <p:nvPr/>
                </p:nvSpPr>
                <p:spPr bwMode="auto">
                  <a:xfrm>
                    <a:off x="0" y="15003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21" name="Freeform 17"/>
                  <p:cNvSpPr>
                    <a:spLocks/>
                  </p:cNvSpPr>
                  <p:nvPr/>
                </p:nvSpPr>
                <p:spPr bwMode="auto">
                  <a:xfrm>
                    <a:off x="0" y="16670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22" name="Freeform 18"/>
                  <p:cNvSpPr>
                    <a:spLocks/>
                  </p:cNvSpPr>
                  <p:nvPr/>
                </p:nvSpPr>
                <p:spPr bwMode="auto">
                  <a:xfrm>
                    <a:off x="0" y="18337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solidFill>
                    <a:srgbClr val="4DB3E6"/>
                  </a:solidFill>
                  <a:ln w="3175">
                    <a:solidFill>
                      <a:srgbClr val="4DB3E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69" name="Rectangle 19"/>
              <p:cNvSpPr>
                <a:spLocks noChangeArrowheads="1"/>
              </p:cNvSpPr>
              <p:nvPr/>
            </p:nvSpPr>
            <p:spPr bwMode="auto">
              <a:xfrm>
                <a:off x="4100" y="2579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c[6]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0" name="Rectangle 20"/>
              <p:cNvSpPr>
                <a:spLocks noChangeArrowheads="1"/>
              </p:cNvSpPr>
              <p:nvPr/>
            </p:nvSpPr>
            <p:spPr bwMode="auto">
              <a:xfrm>
                <a:off x="4800" y="1539"/>
                <a:ext cx="225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-45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1" name="Rectangle 21"/>
              <p:cNvSpPr>
                <a:spLocks noChangeArrowheads="1"/>
              </p:cNvSpPr>
              <p:nvPr/>
            </p:nvSpPr>
            <p:spPr bwMode="auto">
              <a:xfrm>
                <a:off x="4935" y="1712"/>
                <a:ext cx="90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6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2" name="Rectangle 22"/>
              <p:cNvSpPr>
                <a:spLocks noChangeArrowheads="1"/>
              </p:cNvSpPr>
              <p:nvPr/>
            </p:nvSpPr>
            <p:spPr bwMode="auto">
              <a:xfrm>
                <a:off x="4935" y="1886"/>
                <a:ext cx="90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0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3" name="Rectangle 23"/>
              <p:cNvSpPr>
                <a:spLocks noChangeArrowheads="1"/>
              </p:cNvSpPr>
              <p:nvPr/>
            </p:nvSpPr>
            <p:spPr bwMode="auto">
              <a:xfrm>
                <a:off x="4868" y="2059"/>
                <a:ext cx="157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72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4" name="Rectangle 24"/>
              <p:cNvSpPr>
                <a:spLocks noChangeArrowheads="1"/>
              </p:cNvSpPr>
              <p:nvPr/>
            </p:nvSpPr>
            <p:spPr bwMode="auto">
              <a:xfrm>
                <a:off x="4732" y="2232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1543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5" name="Rectangle 25"/>
              <p:cNvSpPr>
                <a:spLocks noChangeArrowheads="1"/>
              </p:cNvSpPr>
              <p:nvPr/>
            </p:nvSpPr>
            <p:spPr bwMode="auto">
              <a:xfrm>
                <a:off x="4800" y="2406"/>
                <a:ext cx="225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-89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6" name="Rectangle 26"/>
              <p:cNvSpPr>
                <a:spLocks noChangeArrowheads="1"/>
              </p:cNvSpPr>
              <p:nvPr/>
            </p:nvSpPr>
            <p:spPr bwMode="auto">
              <a:xfrm>
                <a:off x="4935" y="2579"/>
                <a:ext cx="90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0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7" name="Rectangle 27"/>
              <p:cNvSpPr>
                <a:spLocks noChangeArrowheads="1"/>
              </p:cNvSpPr>
              <p:nvPr/>
            </p:nvSpPr>
            <p:spPr bwMode="auto">
              <a:xfrm>
                <a:off x="4868" y="2752"/>
                <a:ext cx="157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62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8" name="Rectangle 28"/>
              <p:cNvSpPr>
                <a:spLocks noChangeArrowheads="1"/>
              </p:cNvSpPr>
              <p:nvPr/>
            </p:nvSpPr>
            <p:spPr bwMode="auto">
              <a:xfrm>
                <a:off x="4868" y="2926"/>
                <a:ext cx="157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-3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79" name="Rectangle 29"/>
              <p:cNvSpPr>
                <a:spLocks noChangeArrowheads="1"/>
              </p:cNvSpPr>
              <p:nvPr/>
            </p:nvSpPr>
            <p:spPr bwMode="auto">
              <a:xfrm>
                <a:off x="4935" y="3099"/>
                <a:ext cx="90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1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80" name="Rectangle 30"/>
              <p:cNvSpPr>
                <a:spLocks noChangeArrowheads="1"/>
              </p:cNvSpPr>
              <p:nvPr/>
            </p:nvSpPr>
            <p:spPr bwMode="auto">
              <a:xfrm>
                <a:off x="4732" y="3272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6453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81" name="Rectangle 31"/>
              <p:cNvSpPr>
                <a:spLocks noChangeArrowheads="1"/>
              </p:cNvSpPr>
              <p:nvPr/>
            </p:nvSpPr>
            <p:spPr bwMode="auto">
              <a:xfrm>
                <a:off x="4868" y="3446"/>
                <a:ext cx="157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78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82" name="Freeform 33"/>
              <p:cNvSpPr>
                <a:spLocks/>
              </p:cNvSpPr>
              <p:nvPr/>
            </p:nvSpPr>
            <p:spPr bwMode="auto">
              <a:xfrm>
                <a:off x="4173" y="1304"/>
                <a:ext cx="0" cy="231"/>
              </a:xfrm>
              <a:custGeom>
                <a:avLst/>
                <a:gdLst>
                  <a:gd name="T0" fmla="*/ 0 w 20000"/>
                  <a:gd name="T1" fmla="*/ 19958 h 20000"/>
                  <a:gd name="T2" fmla="*/ 0 w 20000"/>
                  <a:gd name="T3" fmla="*/ 0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000" h="20000">
                    <a:moveTo>
                      <a:pt x="0" y="19958"/>
                    </a:move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83" name="Rectangle 34"/>
              <p:cNvSpPr>
                <a:spLocks noChangeArrowheads="1"/>
              </p:cNvSpPr>
              <p:nvPr/>
            </p:nvSpPr>
            <p:spPr bwMode="auto">
              <a:xfrm>
                <a:off x="4100" y="1539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 dirty="0">
                    <a:latin typeface="Courier New" charset="0"/>
                  </a:rPr>
                  <a:t>c[0]</a:t>
                </a:r>
                <a:endParaRPr lang="en-US" sz="1400" dirty="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 dirty="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84" name="Rectangle 35"/>
              <p:cNvSpPr>
                <a:spLocks noChangeArrowheads="1"/>
              </p:cNvSpPr>
              <p:nvPr/>
            </p:nvSpPr>
            <p:spPr bwMode="auto">
              <a:xfrm>
                <a:off x="4100" y="1712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 dirty="0">
                    <a:latin typeface="Courier New" charset="0"/>
                  </a:rPr>
                  <a:t>c[1]</a:t>
                </a:r>
                <a:endParaRPr lang="en-US" sz="1400" dirty="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 dirty="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85" name="Rectangle 36"/>
              <p:cNvSpPr>
                <a:spLocks noChangeArrowheads="1"/>
              </p:cNvSpPr>
              <p:nvPr/>
            </p:nvSpPr>
            <p:spPr bwMode="auto">
              <a:xfrm>
                <a:off x="4100" y="1886"/>
                <a:ext cx="29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 dirty="0">
                    <a:latin typeface="Courier New" charset="0"/>
                  </a:rPr>
                  <a:t>c[2]</a:t>
                </a:r>
                <a:endParaRPr lang="en-US" sz="1400" dirty="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 dirty="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86" name="Rectangle 37"/>
              <p:cNvSpPr>
                <a:spLocks noChangeArrowheads="1"/>
              </p:cNvSpPr>
              <p:nvPr/>
            </p:nvSpPr>
            <p:spPr bwMode="auto">
              <a:xfrm>
                <a:off x="4100" y="2059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c[3]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87" name="Rectangle 38"/>
              <p:cNvSpPr>
                <a:spLocks noChangeArrowheads="1"/>
              </p:cNvSpPr>
              <p:nvPr/>
            </p:nvSpPr>
            <p:spPr bwMode="auto">
              <a:xfrm>
                <a:off x="4032" y="3446"/>
                <a:ext cx="361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c[11]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88" name="Rectangle 39"/>
              <p:cNvSpPr>
                <a:spLocks noChangeArrowheads="1"/>
              </p:cNvSpPr>
              <p:nvPr/>
            </p:nvSpPr>
            <p:spPr bwMode="auto">
              <a:xfrm>
                <a:off x="4032" y="3272"/>
                <a:ext cx="361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c[10]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89" name="Rectangle 40"/>
              <p:cNvSpPr>
                <a:spLocks noChangeArrowheads="1"/>
              </p:cNvSpPr>
              <p:nvPr/>
            </p:nvSpPr>
            <p:spPr bwMode="auto">
              <a:xfrm>
                <a:off x="4100" y="3099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c[9]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90" name="Rectangle 41"/>
              <p:cNvSpPr>
                <a:spLocks noChangeArrowheads="1"/>
              </p:cNvSpPr>
              <p:nvPr/>
            </p:nvSpPr>
            <p:spPr bwMode="auto">
              <a:xfrm>
                <a:off x="4100" y="2926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c[8]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93" name="Rectangle 42"/>
              <p:cNvSpPr>
                <a:spLocks noChangeArrowheads="1"/>
              </p:cNvSpPr>
              <p:nvPr/>
            </p:nvSpPr>
            <p:spPr bwMode="auto">
              <a:xfrm>
                <a:off x="4100" y="2752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c[7]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94" name="Rectangle 43"/>
              <p:cNvSpPr>
                <a:spLocks noChangeArrowheads="1"/>
              </p:cNvSpPr>
              <p:nvPr/>
            </p:nvSpPr>
            <p:spPr bwMode="auto">
              <a:xfrm>
                <a:off x="4100" y="2406"/>
                <a:ext cx="29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>
                    <a:latin typeface="Courier New" charset="0"/>
                  </a:rPr>
                  <a:t>c[5]</a:t>
                </a:r>
                <a:endParaRPr lang="en-US" sz="140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95" name="Rectangle 44"/>
              <p:cNvSpPr>
                <a:spLocks noChangeArrowheads="1"/>
              </p:cNvSpPr>
              <p:nvPr/>
            </p:nvSpPr>
            <p:spPr bwMode="auto">
              <a:xfrm>
                <a:off x="4100" y="2232"/>
                <a:ext cx="293" cy="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400" b="1" dirty="0">
                    <a:latin typeface="Courier New" charset="0"/>
                  </a:rPr>
                  <a:t>c[4]</a:t>
                </a:r>
                <a:endParaRPr lang="en-US" sz="1400" dirty="0">
                  <a:latin typeface="Courier New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400" dirty="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grpSp>
            <p:nvGrpSpPr>
              <p:cNvPr id="96" name="Group 47"/>
              <p:cNvGrpSpPr>
                <a:grpSpLocks/>
              </p:cNvGrpSpPr>
              <p:nvPr/>
            </p:nvGrpSpPr>
            <p:grpSpPr bwMode="auto">
              <a:xfrm>
                <a:off x="4528" y="1514"/>
                <a:ext cx="812" cy="2080"/>
                <a:chOff x="0" y="-2"/>
                <a:chExt cx="20000" cy="20004"/>
              </a:xfrm>
            </p:grpSpPr>
            <p:sp>
              <p:nvSpPr>
                <p:cNvPr id="97" name="Freeform 48"/>
                <p:cNvSpPr>
                  <a:spLocks/>
                </p:cNvSpPr>
                <p:nvPr/>
              </p:nvSpPr>
              <p:spPr bwMode="auto">
                <a:xfrm>
                  <a:off x="0" y="10000"/>
                  <a:ext cx="20000" cy="1667"/>
                </a:xfrm>
                <a:custGeom>
                  <a:avLst/>
                  <a:gdLst>
                    <a:gd name="T0" fmla="*/ 19986 w 20000"/>
                    <a:gd name="T1" fmla="*/ 0 h 20000"/>
                    <a:gd name="T2" fmla="*/ 19986 w 20000"/>
                    <a:gd name="T3" fmla="*/ 19944 h 20000"/>
                    <a:gd name="T4" fmla="*/ 0 w 20000"/>
                    <a:gd name="T5" fmla="*/ 19944 h 20000"/>
                    <a:gd name="T6" fmla="*/ 0 w 20000"/>
                    <a:gd name="T7" fmla="*/ 0 h 20000"/>
                    <a:gd name="T8" fmla="*/ 19986 w 20000"/>
                    <a:gd name="T9" fmla="*/ 0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400"/>
                </a:p>
              </p:txBody>
            </p:sp>
            <p:grpSp>
              <p:nvGrpSpPr>
                <p:cNvPr id="98" name="Group 49"/>
                <p:cNvGrpSpPr>
                  <a:grpSpLocks/>
                </p:cNvGrpSpPr>
                <p:nvPr/>
              </p:nvGrpSpPr>
              <p:grpSpPr bwMode="auto">
                <a:xfrm>
                  <a:off x="0" y="-2"/>
                  <a:ext cx="20000" cy="20004"/>
                  <a:chOff x="0" y="0"/>
                  <a:chExt cx="20000" cy="20004"/>
                </a:xfrm>
              </p:grpSpPr>
              <p:sp>
                <p:nvSpPr>
                  <p:cNvPr id="99" name="Freeform 50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00" name="Freeform 51"/>
                  <p:cNvSpPr>
                    <a:spLocks/>
                  </p:cNvSpPr>
                  <p:nvPr/>
                </p:nvSpPr>
                <p:spPr bwMode="auto">
                  <a:xfrm>
                    <a:off x="0" y="1667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01" name="Freeform 52"/>
                  <p:cNvSpPr>
                    <a:spLocks/>
                  </p:cNvSpPr>
                  <p:nvPr/>
                </p:nvSpPr>
                <p:spPr bwMode="auto">
                  <a:xfrm>
                    <a:off x="0" y="3334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02" name="Freeform 53"/>
                  <p:cNvSpPr>
                    <a:spLocks/>
                  </p:cNvSpPr>
                  <p:nvPr/>
                </p:nvSpPr>
                <p:spPr bwMode="auto">
                  <a:xfrm>
                    <a:off x="0" y="5001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p:txBody>
              </p:sp>
              <p:sp>
                <p:nvSpPr>
                  <p:cNvPr id="103" name="Freeform 54"/>
                  <p:cNvSpPr>
                    <a:spLocks/>
                  </p:cNvSpPr>
                  <p:nvPr/>
                </p:nvSpPr>
                <p:spPr bwMode="auto">
                  <a:xfrm>
                    <a:off x="0" y="6668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04" name="Freeform 55"/>
                  <p:cNvSpPr>
                    <a:spLocks/>
                  </p:cNvSpPr>
                  <p:nvPr/>
                </p:nvSpPr>
                <p:spPr bwMode="auto">
                  <a:xfrm>
                    <a:off x="0" y="8335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05" name="Freeform 56"/>
                  <p:cNvSpPr>
                    <a:spLocks/>
                  </p:cNvSpPr>
                  <p:nvPr/>
                </p:nvSpPr>
                <p:spPr bwMode="auto">
                  <a:xfrm>
                    <a:off x="0" y="11669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06" name="Freeform 57"/>
                  <p:cNvSpPr>
                    <a:spLocks/>
                  </p:cNvSpPr>
                  <p:nvPr/>
                </p:nvSpPr>
                <p:spPr bwMode="auto">
                  <a:xfrm>
                    <a:off x="0" y="13336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07" name="Freeform 58"/>
                  <p:cNvSpPr>
                    <a:spLocks/>
                  </p:cNvSpPr>
                  <p:nvPr/>
                </p:nvSpPr>
                <p:spPr bwMode="auto">
                  <a:xfrm>
                    <a:off x="0" y="15003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08" name="Freeform 59"/>
                  <p:cNvSpPr>
                    <a:spLocks/>
                  </p:cNvSpPr>
                  <p:nvPr/>
                </p:nvSpPr>
                <p:spPr bwMode="auto">
                  <a:xfrm>
                    <a:off x="0" y="16670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  <p:sp>
                <p:nvSpPr>
                  <p:cNvPr id="109" name="Freeform 60"/>
                  <p:cNvSpPr>
                    <a:spLocks/>
                  </p:cNvSpPr>
                  <p:nvPr/>
                </p:nvSpPr>
                <p:spPr bwMode="auto">
                  <a:xfrm>
                    <a:off x="0" y="18337"/>
                    <a:ext cx="20000" cy="1667"/>
                  </a:xfrm>
                  <a:custGeom>
                    <a:avLst/>
                    <a:gdLst>
                      <a:gd name="T0" fmla="*/ 19986 w 20000"/>
                      <a:gd name="T1" fmla="*/ 0 h 20000"/>
                      <a:gd name="T2" fmla="*/ 19986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6 w 20000"/>
                      <a:gd name="T9" fmla="*/ 0 h 200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000" h="20000">
                        <a:moveTo>
                          <a:pt x="19986" y="0"/>
                        </a:moveTo>
                        <a:lnTo>
                          <a:pt x="19986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6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400"/>
                  </a:p>
                </p:txBody>
              </p:sp>
            </p:grpSp>
          </p:grpSp>
        </p:grpSp>
      </p:grpSp>
      <p:sp>
        <p:nvSpPr>
          <p:cNvPr id="91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 dirty="0" smtClean="0">
                <a:solidFill>
                  <a:srgbClr val="404040"/>
                </a:solidFill>
                <a:latin typeface="Calibri Light"/>
              </a:rPr>
              <a:t>Arrays</a:t>
            </a:r>
            <a:endParaRPr dirty="0"/>
          </a:p>
        </p:txBody>
      </p:sp>
      <p:sp>
        <p:nvSpPr>
          <p:cNvPr id="4" name="Rectangle 62"/>
          <p:cNvSpPr txBox="1">
            <a:spLocks noChangeArrowheads="1"/>
          </p:cNvSpPr>
          <p:nvPr/>
        </p:nvSpPr>
        <p:spPr>
          <a:xfrm>
            <a:off x="685800" y="1845733"/>
            <a:ext cx="10896600" cy="463126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Calibri"/>
                <a:cs typeface="Calibri"/>
              </a:rPr>
              <a:t>Array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Group of consecutive memory locations 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Same name and type</a:t>
            </a:r>
          </a:p>
          <a:p>
            <a:r>
              <a:rPr lang="en-US" dirty="0" smtClean="0">
                <a:latin typeface="Calibri"/>
                <a:cs typeface="Calibri"/>
              </a:rPr>
              <a:t>To refer to an element, specify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Array name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Position number</a:t>
            </a:r>
          </a:p>
          <a:p>
            <a:r>
              <a:rPr lang="en-US" dirty="0" smtClean="0">
                <a:latin typeface="Calibri"/>
                <a:cs typeface="Calibri"/>
              </a:rPr>
              <a:t>Format:</a:t>
            </a:r>
          </a:p>
          <a:p>
            <a:pPr lvl="2">
              <a:buFontTx/>
              <a:buNone/>
            </a:pPr>
            <a:r>
              <a:rPr lang="en-US" i="1" dirty="0" err="1" smtClean="0">
                <a:latin typeface="Calibri"/>
                <a:cs typeface="Calibri"/>
              </a:rPr>
              <a:t>arrayname</a:t>
            </a:r>
            <a:r>
              <a:rPr lang="en-US" b="1" dirty="0" smtClean="0">
                <a:latin typeface="Calibri"/>
                <a:cs typeface="Calibri"/>
              </a:rPr>
              <a:t>[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i="1" dirty="0" smtClean="0">
                <a:latin typeface="Calibri"/>
                <a:cs typeface="Calibri"/>
              </a:rPr>
              <a:t>position number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b="1" dirty="0" smtClean="0">
                <a:latin typeface="Calibri"/>
                <a:cs typeface="Calibri"/>
              </a:rPr>
              <a:t>]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First element at position </a:t>
            </a:r>
            <a:r>
              <a:rPr lang="en-US" b="1" dirty="0" smtClean="0">
                <a:latin typeface="Calibri"/>
                <a:cs typeface="Calibri"/>
              </a:rPr>
              <a:t>0</a:t>
            </a:r>
          </a:p>
          <a:p>
            <a:pPr lvl="1"/>
            <a:r>
              <a:rPr lang="en-US" b="1" dirty="0" smtClean="0">
                <a:latin typeface="Calibri"/>
                <a:cs typeface="Calibri"/>
              </a:rPr>
              <a:t>n</a:t>
            </a:r>
            <a:r>
              <a:rPr lang="en-US" dirty="0" smtClean="0">
                <a:latin typeface="Calibri"/>
                <a:cs typeface="Calibri"/>
              </a:rPr>
              <a:t> element array named </a:t>
            </a:r>
            <a:r>
              <a:rPr lang="en-US" b="1" dirty="0" smtClean="0">
                <a:latin typeface="Calibri"/>
                <a:cs typeface="Calibri"/>
              </a:rPr>
              <a:t>c</a:t>
            </a:r>
            <a:r>
              <a:rPr lang="en-US" dirty="0" smtClean="0">
                <a:latin typeface="Calibri"/>
                <a:cs typeface="Calibri"/>
              </a:rPr>
              <a:t>:</a:t>
            </a:r>
          </a:p>
          <a:p>
            <a:pPr lvl="2"/>
            <a:r>
              <a:rPr lang="en-US" b="1" dirty="0" smtClean="0">
                <a:latin typeface="Calibri"/>
                <a:cs typeface="Calibri"/>
              </a:rPr>
              <a:t>c[ 0 ]</a:t>
            </a:r>
            <a:r>
              <a:rPr lang="en-US" dirty="0" smtClean="0">
                <a:latin typeface="Calibri"/>
                <a:cs typeface="Calibri"/>
              </a:rPr>
              <a:t>, </a:t>
            </a:r>
            <a:r>
              <a:rPr lang="en-US" b="1" dirty="0" smtClean="0">
                <a:latin typeface="Calibri"/>
                <a:cs typeface="Calibri"/>
              </a:rPr>
              <a:t>c[ 1 ]</a:t>
            </a:r>
            <a:r>
              <a:rPr lang="en-US" dirty="0" smtClean="0">
                <a:latin typeface="Calibri"/>
                <a:cs typeface="Calibri"/>
              </a:rPr>
              <a:t>...</a:t>
            </a:r>
            <a:r>
              <a:rPr lang="en-US" b="1" dirty="0" smtClean="0">
                <a:latin typeface="Calibri"/>
                <a:cs typeface="Calibri"/>
              </a:rPr>
              <a:t>c[ n – 1 ]</a:t>
            </a:r>
            <a:endParaRPr lang="en-US" b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 dirty="0" smtClean="0">
                <a:solidFill>
                  <a:srgbClr val="404040"/>
                </a:solidFill>
                <a:latin typeface="Calibri Light"/>
              </a:rPr>
              <a:t>Arrays</a:t>
            </a:r>
            <a:endParaRPr dirty="0"/>
          </a:p>
        </p:txBody>
      </p:sp>
      <p:grpSp>
        <p:nvGrpSpPr>
          <p:cNvPr id="5" name="Group 4"/>
          <p:cNvGrpSpPr/>
          <p:nvPr/>
        </p:nvGrpSpPr>
        <p:grpSpPr>
          <a:xfrm>
            <a:off x="2467800" y="1790280"/>
            <a:ext cx="7049880" cy="4364280"/>
            <a:chOff x="2467800" y="1790280"/>
            <a:chExt cx="7049880" cy="4364280"/>
          </a:xfrm>
        </p:grpSpPr>
        <p:pic>
          <p:nvPicPr>
            <p:cNvPr id="92" name="Content Placeholder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67800" y="1790280"/>
              <a:ext cx="7049880" cy="4364280"/>
            </a:xfrm>
            <a:prstGeom prst="rect">
              <a:avLst/>
            </a:prstGeom>
            <a:ln>
              <a:noFill/>
            </a:ln>
          </p:spPr>
        </p:pic>
        <p:sp>
          <p:nvSpPr>
            <p:cNvPr id="3" name="TextBox 2"/>
            <p:cNvSpPr txBox="1"/>
            <p:nvPr/>
          </p:nvSpPr>
          <p:spPr>
            <a:xfrm>
              <a:off x="3048000" y="2928471"/>
              <a:ext cx="632011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  <p:cxnSp>
        <p:nvCxnSpPr>
          <p:cNvPr id="8" name="Straight Arrow Connector 7"/>
          <p:cNvCxnSpPr>
            <a:stCxn id="7" idx="3"/>
          </p:cNvCxnSpPr>
          <p:nvPr/>
        </p:nvCxnSpPr>
        <p:spPr>
          <a:xfrm flipV="1">
            <a:off x="2837185" y="2719294"/>
            <a:ext cx="270580" cy="586085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2" idx="3"/>
          </p:cNvCxnSpPr>
          <p:nvPr/>
        </p:nvCxnSpPr>
        <p:spPr>
          <a:xfrm>
            <a:off x="2746910" y="2357113"/>
            <a:ext cx="360856" cy="33476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318808" y="3120713"/>
            <a:ext cx="1518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initialization</a:t>
            </a: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330762" y="2172447"/>
            <a:ext cx="1416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declaration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6247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 dirty="0">
                <a:solidFill>
                  <a:srgbClr val="404040"/>
                </a:solidFill>
                <a:latin typeface="Calibri Light"/>
              </a:rPr>
              <a:t>Common Array </a:t>
            </a:r>
            <a:r>
              <a:rPr lang="en-US" sz="4800" dirty="0" smtClean="0">
                <a:solidFill>
                  <a:srgbClr val="404040"/>
                </a:solidFill>
                <a:latin typeface="Calibri Light"/>
              </a:rPr>
              <a:t>Mistakes</a:t>
            </a:r>
            <a:endParaRPr dirty="0"/>
          </a:p>
        </p:txBody>
      </p:sp>
      <p:sp>
        <p:nvSpPr>
          <p:cNvPr id="94" name="CustomShape 2"/>
          <p:cNvSpPr/>
          <p:nvPr/>
        </p:nvSpPr>
        <p:spPr>
          <a:xfrm>
            <a:off x="1097280" y="1845720"/>
            <a:ext cx="10057320" cy="402228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45000"/>
          <a:lstStyle/>
          <a:p>
            <a:pPr marL="571500" indent="-571500">
              <a:lnSpc>
                <a:spcPct val="90000"/>
              </a:lnSpc>
              <a:buFont typeface="Arial"/>
              <a:buChar char="•"/>
            </a:pPr>
            <a:r>
              <a:rPr lang="en-US" sz="3600" dirty="0">
                <a:solidFill>
                  <a:srgbClr val="404040"/>
                </a:solidFill>
                <a:latin typeface="Calibri"/>
              </a:rPr>
              <a:t>C has </a:t>
            </a:r>
            <a:r>
              <a:rPr lang="en-US" sz="3600" b="1" dirty="0">
                <a:solidFill>
                  <a:srgbClr val="404040"/>
                </a:solidFill>
                <a:latin typeface="Calibri"/>
              </a:rPr>
              <a:t>no</a:t>
            </a:r>
            <a:r>
              <a:rPr lang="en-US" sz="3600" dirty="0">
                <a:solidFill>
                  <a:srgbClr val="404040"/>
                </a:solidFill>
                <a:latin typeface="Calibri"/>
              </a:rPr>
              <a:t> array-bound checks. You won’t even get a warning! At best you’ll get a </a:t>
            </a:r>
            <a:r>
              <a:rPr lang="en-US" sz="3600" dirty="0" err="1">
                <a:solidFill>
                  <a:srgbClr val="404040"/>
                </a:solidFill>
                <a:latin typeface="Calibri"/>
              </a:rPr>
              <a:t>segfault</a:t>
            </a:r>
            <a:r>
              <a:rPr lang="en-US" sz="3600" dirty="0">
                <a:solidFill>
                  <a:srgbClr val="404040"/>
                </a:solidFill>
                <a:latin typeface="Calibri"/>
              </a:rPr>
              <a:t> when you try to run it.</a:t>
            </a:r>
            <a:endParaRPr sz="3200" dirty="0"/>
          </a:p>
          <a:p>
            <a:pPr marL="571500" indent="-571500">
              <a:lnSpc>
                <a:spcPct val="90000"/>
              </a:lnSpc>
              <a:buFont typeface="Arial"/>
              <a:buChar char="•"/>
            </a:pPr>
            <a:r>
              <a:rPr lang="en-US" sz="3600" dirty="0">
                <a:solidFill>
                  <a:srgbClr val="404040"/>
                </a:solidFill>
                <a:latin typeface="Calibri"/>
              </a:rPr>
              <a:t>Do not use </a:t>
            </a:r>
            <a:r>
              <a:rPr lang="en-US" sz="3600" dirty="0" err="1">
                <a:solidFill>
                  <a:srgbClr val="404040"/>
                </a:solidFill>
                <a:latin typeface="Calibri"/>
              </a:rPr>
              <a:t>sizeof</a:t>
            </a:r>
            <a:r>
              <a:rPr lang="en-US" sz="3600" dirty="0">
                <a:solidFill>
                  <a:srgbClr val="404040"/>
                </a:solidFill>
                <a:latin typeface="Calibri"/>
              </a:rPr>
              <a:t>(array</a:t>
            </a:r>
            <a:r>
              <a:rPr lang="en-US" sz="3600" dirty="0" smtClean="0">
                <a:solidFill>
                  <a:srgbClr val="404040"/>
                </a:solidFill>
                <a:latin typeface="Calibri"/>
              </a:rPr>
              <a:t>), it </a:t>
            </a:r>
            <a:r>
              <a:rPr lang="en-US" sz="3600" dirty="0">
                <a:solidFill>
                  <a:srgbClr val="404040"/>
                </a:solidFill>
                <a:latin typeface="Calibri"/>
              </a:rPr>
              <a:t>will return the size of </a:t>
            </a:r>
            <a:r>
              <a:rPr lang="en-US" sz="3600" dirty="0" smtClean="0">
                <a:solidFill>
                  <a:srgbClr val="404040"/>
                </a:solidFill>
                <a:latin typeface="Calibri"/>
              </a:rPr>
              <a:t>one single element, </a:t>
            </a:r>
            <a:r>
              <a:rPr lang="en-US" sz="3600" dirty="0">
                <a:solidFill>
                  <a:srgbClr val="404040"/>
                </a:solidFill>
                <a:latin typeface="Calibri"/>
              </a:rPr>
              <a:t>not the underlying memory size.</a:t>
            </a:r>
            <a:endParaRPr sz="3200" dirty="0"/>
          </a:p>
          <a:p>
            <a:pPr>
              <a:lnSpc>
                <a:spcPct val="90000"/>
              </a:lnSpc>
            </a:pPr>
            <a:endParaRPr dirty="0"/>
          </a:p>
        </p:txBody>
      </p:sp>
      <p:sp>
        <p:nvSpPr>
          <p:cNvPr id="95" name="CustomShape 3"/>
          <p:cNvSpPr/>
          <p:nvPr/>
        </p:nvSpPr>
        <p:spPr>
          <a:xfrm>
            <a:off x="4119480" y="5018842"/>
            <a:ext cx="3952080" cy="9140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EABAA5"/>
                </a:solidFill>
                <a:latin typeface="Calibri"/>
              </a:rPr>
              <a:t>SEGFAULT</a:t>
            </a:r>
            <a:endParaRPr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1097280" y="2657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r>
              <a:rPr lang="en-US" sz="4800" dirty="0">
                <a:solidFill>
                  <a:srgbClr val="404040"/>
                </a:solidFill>
                <a:latin typeface="Calibri Light"/>
              </a:rPr>
              <a:t>Strings in C</a:t>
            </a:r>
            <a:r>
              <a:rPr lang="en-US" sz="4800" dirty="0" smtClean="0">
                <a:solidFill>
                  <a:srgbClr val="404040"/>
                </a:solidFill>
                <a:latin typeface="Calibri Light"/>
              </a:rPr>
              <a:t>…</a:t>
            </a:r>
            <a:endParaRPr dirty="0"/>
          </a:p>
        </p:txBody>
      </p:sp>
      <p:sp>
        <p:nvSpPr>
          <p:cNvPr id="97" name="CustomShape 2"/>
          <p:cNvSpPr/>
          <p:nvPr/>
        </p:nvSpPr>
        <p:spPr>
          <a:xfrm>
            <a:off x="1097280" y="1913467"/>
            <a:ext cx="10057320" cy="4234613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45000"/>
          <a:lstStyle/>
          <a:p>
            <a:pPr marL="571500" indent="-571500">
              <a:lnSpc>
                <a:spcPct val="90000"/>
              </a:lnSpc>
              <a:buFont typeface="Arial"/>
              <a:buChar char="•"/>
            </a:pPr>
            <a:r>
              <a:rPr lang="en-US" sz="4000" dirty="0" smtClean="0">
                <a:solidFill>
                  <a:srgbClr val="404040"/>
                </a:solidFill>
                <a:latin typeface="Calibri Light"/>
              </a:rPr>
              <a:t>Just </a:t>
            </a:r>
            <a:r>
              <a:rPr lang="en-US" sz="4000" dirty="0">
                <a:solidFill>
                  <a:srgbClr val="404040"/>
                </a:solidFill>
                <a:latin typeface="Calibri Light"/>
              </a:rPr>
              <a:t>null terminated char </a:t>
            </a:r>
            <a:r>
              <a:rPr lang="en-US" sz="4000" dirty="0" smtClean="0">
                <a:solidFill>
                  <a:srgbClr val="404040"/>
                </a:solidFill>
                <a:latin typeface="Calibri Light"/>
              </a:rPr>
              <a:t>arrays!</a:t>
            </a:r>
          </a:p>
          <a:p>
            <a:pPr marL="1028700" lvl="1" indent="-571500">
              <a:lnSpc>
                <a:spcPct val="90000"/>
              </a:lnSpc>
              <a:buFont typeface="Arial"/>
              <a:buChar char="•"/>
            </a:pPr>
            <a:r>
              <a:rPr lang="en-US" sz="4000" dirty="0" smtClean="0">
                <a:solidFill>
                  <a:srgbClr val="404040"/>
                </a:solidFill>
                <a:latin typeface="Calibri"/>
              </a:rPr>
              <a:t>For </a:t>
            </a:r>
            <a:r>
              <a:rPr lang="en-US" sz="4000" dirty="0">
                <a:solidFill>
                  <a:srgbClr val="404040"/>
                </a:solidFill>
                <a:latin typeface="Calibri"/>
              </a:rPr>
              <a:t>example: “CS3410” is equivalent to:</a:t>
            </a:r>
            <a:endParaRPr lang="en-US" sz="4000" dirty="0"/>
          </a:p>
          <a:p>
            <a:pPr lvl="2">
              <a:lnSpc>
                <a:spcPct val="90000"/>
              </a:lnSpc>
              <a:buFont typeface="Calibri"/>
              <a:buChar char=" "/>
            </a:pPr>
            <a:r>
              <a:rPr lang="en-US" sz="2400" dirty="0" smtClean="0">
                <a:solidFill>
                  <a:srgbClr val="404040"/>
                </a:solidFill>
                <a:latin typeface="Courier"/>
                <a:cs typeface="Courier"/>
              </a:rPr>
              <a:t>char </a:t>
            </a:r>
            <a:r>
              <a:rPr lang="en-US" sz="2400" dirty="0" err="1">
                <a:solidFill>
                  <a:srgbClr val="404040"/>
                </a:solidFill>
                <a:latin typeface="Courier"/>
                <a:cs typeface="Courier"/>
              </a:rPr>
              <a:t>str</a:t>
            </a:r>
            <a:r>
              <a:rPr lang="en-US" sz="2400" dirty="0">
                <a:solidFill>
                  <a:srgbClr val="404040"/>
                </a:solidFill>
                <a:latin typeface="Courier"/>
                <a:cs typeface="Courier"/>
              </a:rPr>
              <a:t>[] = {‘C’</a:t>
            </a:r>
            <a:r>
              <a:rPr lang="en-US" sz="2400" dirty="0" smtClean="0">
                <a:solidFill>
                  <a:srgbClr val="404040"/>
                </a:solidFill>
                <a:latin typeface="Courier"/>
                <a:cs typeface="Courier"/>
              </a:rPr>
              <a:t>,‘</a:t>
            </a:r>
            <a:r>
              <a:rPr lang="en-US" sz="2400" dirty="0">
                <a:solidFill>
                  <a:srgbClr val="404040"/>
                </a:solidFill>
                <a:latin typeface="Courier"/>
                <a:cs typeface="Courier"/>
              </a:rPr>
              <a:t>S’</a:t>
            </a:r>
            <a:r>
              <a:rPr lang="en-US" sz="2400" dirty="0" smtClean="0">
                <a:solidFill>
                  <a:srgbClr val="404040"/>
                </a:solidFill>
                <a:latin typeface="Courier"/>
                <a:cs typeface="Courier"/>
              </a:rPr>
              <a:t>,‘</a:t>
            </a:r>
            <a:r>
              <a:rPr lang="en-US" sz="2400" dirty="0">
                <a:solidFill>
                  <a:srgbClr val="404040"/>
                </a:solidFill>
                <a:latin typeface="Courier"/>
                <a:cs typeface="Courier"/>
              </a:rPr>
              <a:t>3’</a:t>
            </a:r>
            <a:r>
              <a:rPr lang="en-US" sz="2400" dirty="0" smtClean="0">
                <a:solidFill>
                  <a:srgbClr val="404040"/>
                </a:solidFill>
                <a:latin typeface="Courier"/>
                <a:cs typeface="Courier"/>
              </a:rPr>
              <a:t>,‘</a:t>
            </a:r>
            <a:r>
              <a:rPr lang="en-US" sz="2400" dirty="0">
                <a:solidFill>
                  <a:srgbClr val="404040"/>
                </a:solidFill>
                <a:latin typeface="Courier"/>
                <a:cs typeface="Courier"/>
              </a:rPr>
              <a:t>4’</a:t>
            </a:r>
            <a:r>
              <a:rPr lang="en-US" sz="2400" dirty="0" smtClean="0">
                <a:solidFill>
                  <a:srgbClr val="404040"/>
                </a:solidFill>
                <a:latin typeface="Courier"/>
                <a:cs typeface="Courier"/>
              </a:rPr>
              <a:t>,‘</a:t>
            </a:r>
            <a:r>
              <a:rPr lang="en-US" sz="2400" dirty="0">
                <a:solidFill>
                  <a:srgbClr val="404040"/>
                </a:solidFill>
                <a:latin typeface="Courier"/>
                <a:cs typeface="Courier"/>
              </a:rPr>
              <a:t>1’</a:t>
            </a:r>
            <a:r>
              <a:rPr lang="en-US" sz="2400" dirty="0" smtClean="0">
                <a:solidFill>
                  <a:srgbClr val="404040"/>
                </a:solidFill>
                <a:latin typeface="Courier"/>
                <a:cs typeface="Courier"/>
              </a:rPr>
              <a:t>,‘</a:t>
            </a:r>
            <a:r>
              <a:rPr lang="en-US" sz="2400" dirty="0">
                <a:solidFill>
                  <a:srgbClr val="404040"/>
                </a:solidFill>
                <a:latin typeface="Courier"/>
                <a:cs typeface="Courier"/>
              </a:rPr>
              <a:t>0’</a:t>
            </a:r>
            <a:r>
              <a:rPr lang="en-US" sz="2400" dirty="0" smtClean="0">
                <a:solidFill>
                  <a:srgbClr val="404040"/>
                </a:solidFill>
                <a:latin typeface="Courier"/>
                <a:cs typeface="Courier"/>
              </a:rPr>
              <a:t>,‘</a:t>
            </a:r>
            <a:r>
              <a:rPr lang="en-US" sz="2400" dirty="0">
                <a:solidFill>
                  <a:srgbClr val="404040"/>
                </a:solidFill>
                <a:latin typeface="Courier"/>
                <a:cs typeface="Courier"/>
              </a:rPr>
              <a:t>\0’</a:t>
            </a:r>
            <a:r>
              <a:rPr lang="en-US" sz="2400" dirty="0" smtClean="0">
                <a:solidFill>
                  <a:srgbClr val="404040"/>
                </a:solidFill>
                <a:latin typeface="Courier"/>
                <a:cs typeface="Courier"/>
              </a:rPr>
              <a:t>};</a:t>
            </a:r>
          </a:p>
          <a:p>
            <a:pPr lvl="2">
              <a:lnSpc>
                <a:spcPct val="90000"/>
              </a:lnSpc>
              <a:buFont typeface="Calibri"/>
              <a:buChar char=" "/>
            </a:pPr>
            <a:endParaRPr lang="en-US" sz="2400" dirty="0">
              <a:latin typeface="Courier"/>
              <a:cs typeface="Courier"/>
            </a:endParaRPr>
          </a:p>
          <a:p>
            <a:pPr marL="571500" indent="-571500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rgbClr val="404040"/>
                </a:solidFill>
                <a:latin typeface="Calibri"/>
              </a:rPr>
              <a:t>Things to note</a:t>
            </a:r>
            <a:r>
              <a:rPr lang="en-US" sz="4000" dirty="0" smtClean="0">
                <a:solidFill>
                  <a:srgbClr val="404040"/>
                </a:solidFill>
                <a:latin typeface="Calibri"/>
              </a:rPr>
              <a:t>:</a:t>
            </a:r>
            <a:endParaRPr lang="en-US" sz="4000" dirty="0" smtClean="0"/>
          </a:p>
          <a:p>
            <a:pPr marL="1028700" lvl="1" indent="-571500">
              <a:lnSpc>
                <a:spcPct val="90000"/>
              </a:lnSpc>
              <a:buFont typeface="Arial"/>
              <a:buChar char="•"/>
            </a:pP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&lt;</a:t>
            </a:r>
            <a:r>
              <a:rPr lang="en-US" sz="2800" dirty="0" err="1">
                <a:solidFill>
                  <a:srgbClr val="404040"/>
                </a:solidFill>
                <a:latin typeface="Calibri"/>
              </a:rPr>
              <a:t>string.h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&gt; has common string 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functions:</a:t>
            </a:r>
            <a:endParaRPr lang="en-US" sz="2400" dirty="0"/>
          </a:p>
          <a:p>
            <a:pPr marL="1028700" lvl="1" indent="-571500">
              <a:lnSpc>
                <a:spcPct val="90000"/>
              </a:lnSpc>
              <a:buFont typeface="Arial"/>
              <a:buChar char="•"/>
            </a:pPr>
            <a:r>
              <a:rPr lang="en-US" sz="2800" dirty="0" err="1">
                <a:solidFill>
                  <a:srgbClr val="404040"/>
                </a:solidFill>
                <a:latin typeface="Calibri"/>
              </a:rPr>
              <a:t>s</a:t>
            </a:r>
            <a:r>
              <a:rPr lang="en-US" sz="2800" dirty="0" err="1" smtClean="0">
                <a:solidFill>
                  <a:srgbClr val="404040"/>
                </a:solidFill>
                <a:latin typeface="Calibri"/>
              </a:rPr>
              <a:t>trlen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(s) does not include the terminal character. Be careful when using memory operations </a:t>
            </a:r>
            <a:r>
              <a:rPr lang="en-US" sz="2800" dirty="0" smtClean="0">
                <a:solidFill>
                  <a:srgbClr val="404040"/>
                </a:solidFill>
                <a:latin typeface="Calibri"/>
              </a:rPr>
              <a:t>which </a:t>
            </a:r>
            <a:r>
              <a:rPr lang="en-US" sz="2800" dirty="0">
                <a:solidFill>
                  <a:srgbClr val="404040"/>
                </a:solidFill>
                <a:latin typeface="Calibri"/>
              </a:rPr>
              <a:t>does include the character!</a:t>
            </a:r>
            <a:endParaRPr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1097280" y="286560"/>
            <a:ext cx="10057320" cy="144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800" dirty="0" smtClean="0">
                <a:solidFill>
                  <a:srgbClr val="404040"/>
                </a:solidFill>
                <a:latin typeface="Calibri Light"/>
              </a:rPr>
              <a:t>Pointers</a:t>
            </a:r>
            <a:endParaRPr dirty="0"/>
          </a:p>
        </p:txBody>
      </p:sp>
      <p:sp>
        <p:nvSpPr>
          <p:cNvPr id="99" name="CustomShape 2"/>
          <p:cNvSpPr/>
          <p:nvPr/>
        </p:nvSpPr>
        <p:spPr>
          <a:xfrm>
            <a:off x="1097280" y="1845720"/>
            <a:ext cx="10057320" cy="402228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45000"/>
          <a:lstStyle/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500" dirty="0">
                <a:latin typeface="Calibri"/>
                <a:cs typeface="Calibri"/>
              </a:rPr>
              <a:t>A </a:t>
            </a:r>
            <a:r>
              <a:rPr lang="en-US" sz="2500" b="1" dirty="0">
                <a:latin typeface="Calibri"/>
                <a:cs typeface="Calibri"/>
              </a:rPr>
              <a:t>pointer</a:t>
            </a:r>
            <a:r>
              <a:rPr lang="en-US" sz="2500" dirty="0">
                <a:latin typeface="Calibri"/>
                <a:cs typeface="Calibri"/>
              </a:rPr>
              <a:t> is </a:t>
            </a:r>
            <a:r>
              <a:rPr lang="en-US" sz="2500" dirty="0" smtClean="0">
                <a:latin typeface="Calibri"/>
                <a:cs typeface="Calibri"/>
              </a:rPr>
              <a:t>a bit-pattern (generally a number) that </a:t>
            </a:r>
            <a:r>
              <a:rPr lang="en-US" sz="2500" dirty="0">
                <a:latin typeface="Calibri"/>
                <a:cs typeface="Calibri"/>
              </a:rPr>
              <a:t>represents a memory </a:t>
            </a:r>
            <a:r>
              <a:rPr lang="en-US" sz="2500" dirty="0" smtClean="0">
                <a:latin typeface="Calibri"/>
                <a:cs typeface="Calibri"/>
              </a:rPr>
              <a:t>location.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500" dirty="0" smtClean="0">
                <a:latin typeface="Calibri"/>
                <a:cs typeface="Calibri"/>
              </a:rPr>
              <a:t>To access the data in the memory that the pointer points to, you </a:t>
            </a:r>
            <a:r>
              <a:rPr lang="en-US" sz="2500" b="1" dirty="0" smtClean="0">
                <a:latin typeface="Calibri"/>
                <a:cs typeface="Calibri"/>
              </a:rPr>
              <a:t>dereference</a:t>
            </a:r>
            <a:r>
              <a:rPr lang="en-US" sz="2500" dirty="0" smtClean="0">
                <a:latin typeface="Calibri"/>
                <a:cs typeface="Calibri"/>
              </a:rPr>
              <a:t> the pointer.</a:t>
            </a:r>
            <a:endParaRPr sz="2500" dirty="0">
              <a:latin typeface="Calibri"/>
              <a:cs typeface="Calibri"/>
            </a:endParaRP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500" dirty="0">
                <a:latin typeface="Calibri"/>
                <a:cs typeface="Calibri"/>
              </a:rPr>
              <a:t>The </a:t>
            </a:r>
            <a:r>
              <a:rPr lang="en-US" sz="2500" b="1" dirty="0">
                <a:latin typeface="Calibri"/>
                <a:cs typeface="Calibri"/>
              </a:rPr>
              <a:t>type of a pointer</a:t>
            </a:r>
            <a:r>
              <a:rPr lang="en-US" sz="2500" dirty="0">
                <a:latin typeface="Calibri"/>
                <a:cs typeface="Calibri"/>
              </a:rPr>
              <a:t> tells the compiler what kind of object to expect when it is dereferenced.</a:t>
            </a:r>
            <a:endParaRPr sz="2500" dirty="0">
              <a:latin typeface="Calibri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r>
              <a:rPr lang="en-US" sz="2500" dirty="0" smtClean="0">
                <a:latin typeface="Calibri"/>
                <a:cs typeface="Calibri"/>
              </a:rPr>
              <a:t>A </a:t>
            </a:r>
            <a:r>
              <a:rPr lang="en-US" sz="2500" dirty="0">
                <a:latin typeface="Calibri"/>
                <a:cs typeface="Calibri"/>
              </a:rPr>
              <a:t>“double*” is </a:t>
            </a:r>
            <a:r>
              <a:rPr lang="en-US" sz="2500" dirty="0" smtClean="0">
                <a:latin typeface="Calibri"/>
                <a:cs typeface="Calibri"/>
              </a:rPr>
              <a:t>a pointer </a:t>
            </a:r>
            <a:r>
              <a:rPr lang="en-US" sz="2500" dirty="0">
                <a:latin typeface="Calibri"/>
                <a:cs typeface="Calibri"/>
              </a:rPr>
              <a:t>representing the memory location of a double.</a:t>
            </a:r>
            <a:endParaRPr sz="2500" dirty="0">
              <a:latin typeface="Calibri"/>
              <a:cs typeface="Calibri"/>
            </a:endParaRP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500" dirty="0">
                <a:latin typeface="Calibri"/>
                <a:cs typeface="Calibri"/>
              </a:rPr>
              <a:t>A pointer does not actually create the data it points to. For the pointer to contain data, some other function must create the data it will point to. </a:t>
            </a:r>
            <a:endParaRPr lang="en-US" sz="2500" dirty="0" smtClean="0">
              <a:latin typeface="Calibri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r>
              <a:rPr lang="en-US" sz="2500" dirty="0" smtClean="0">
                <a:latin typeface="Calibri"/>
                <a:cs typeface="Calibri"/>
              </a:rPr>
              <a:t>This </a:t>
            </a:r>
            <a:r>
              <a:rPr lang="en-US" sz="2500" dirty="0">
                <a:latin typeface="Calibri"/>
                <a:cs typeface="Calibri"/>
              </a:rPr>
              <a:t>is typically a call to </a:t>
            </a:r>
            <a:r>
              <a:rPr lang="en-US" sz="2500" dirty="0" err="1">
                <a:latin typeface="Calibri"/>
                <a:cs typeface="Calibri"/>
              </a:rPr>
              <a:t>malloc</a:t>
            </a:r>
            <a:r>
              <a:rPr lang="en-US" sz="2500" dirty="0">
                <a:latin typeface="Calibri"/>
                <a:cs typeface="Calibri"/>
              </a:rPr>
              <a:t>.</a:t>
            </a:r>
            <a:endParaRPr sz="25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694</Words>
  <Application>Microsoft Macintosh PowerPoint</Application>
  <PresentationFormat>Custom</PresentationFormat>
  <Paragraphs>118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Deniz</cp:lastModifiedBy>
  <cp:revision>49</cp:revision>
  <dcterms:modified xsi:type="dcterms:W3CDTF">2015-09-29T15:10:19Z</dcterms:modified>
</cp:coreProperties>
</file>