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57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62233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2531246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742993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825630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053360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559931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0614141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817566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4256514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1142466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20613746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3425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1908990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700329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4222039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2777094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3574363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2159952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4198789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100" b="0" i="0" u="none" strike="noStrike" cap="none" baseline="0"/>
          </a:p>
        </p:txBody>
      </p:sp>
    </p:spTree>
    <p:extLst>
      <p:ext uri="{BB962C8B-B14F-4D97-AF65-F5344CB8AC3E}">
        <p14:creationId xmlns:p14="http://schemas.microsoft.com/office/powerpoint/2010/main" val="104639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3093233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1pPr>
            <a:lvl2pPr marL="0" marR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2pPr>
            <a:lvl3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3pPr>
            <a:lvl4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4pPr>
            <a:lvl5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5pPr>
            <a:lvl6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6pPr>
            <a:lvl7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7pPr>
            <a:lvl8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8pPr>
            <a:lvl9pPr marL="0" marR="0" indent="457200" algn="l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1pPr>
            <a:lvl2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2pPr>
            <a:lvl3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3pPr>
            <a:lvl4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4pPr>
            <a:lvl5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5pPr>
            <a:lvl6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6pPr>
            <a:lvl7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7pPr>
            <a:lvl8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8pPr>
            <a:lvl9pPr marL="0" marR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4406308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8"/>
            <a:ext cx="8229600" cy="51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indent="15240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1pPr>
            <a:lvl2pPr marL="0" marR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2pPr>
            <a:lvl3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0" marR="0" indent="30480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1pPr>
            <a:lvl2pPr marL="742950" marR="0" indent="-1333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2pPr>
            <a:lvl3pPr marL="1143000" marR="0" indent="-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3pPr>
            <a:lvl4pPr marL="16002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4pPr>
            <a:lvl5pPr marL="20574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5pPr>
            <a:lvl6pPr marL="25146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6pPr>
            <a:lvl7pPr marL="29718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7pPr>
            <a:lvl8pPr marL="34290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8pPr>
            <a:lvl9pPr marL="3886200" marR="0" indent="-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72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Project 4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en" sz="2400" b="1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  <a:rtl val="0"/>
              </a:rPr>
              <a:t>Multi-Core Network Honeypot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Packet Ring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612899"/>
            <a:ext cx="8229600" cy="31805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Array of 16 (address, length) tuples in memory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Has a “head” and “tail” (essentially a ringbuffer)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When packet arrives,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it will be written to </a:t>
            </a:r>
            <a:r>
              <a:rPr lang="en" sz="2400" b="0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paddr</a:t>
            </a: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in the tuple under the head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head moves to the next tuple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Make sure the memory where the packet arrives is allocated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Packet Ring (continued)</a:t>
            </a:r>
          </a:p>
        </p:txBody>
      </p:sp>
      <p:sp>
        <p:nvSpPr>
          <p:cNvPr id="89" name="Shape 89"/>
          <p:cNvSpPr/>
          <p:nvPr/>
        </p:nvSpPr>
        <p:spPr>
          <a:xfrm>
            <a:off x="722725" y="1681675"/>
            <a:ext cx="1159500" cy="2937900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22650" y="4619575"/>
            <a:ext cx="1159500" cy="3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Memory</a:t>
            </a:r>
          </a:p>
        </p:txBody>
      </p:sp>
      <p:sp>
        <p:nvSpPr>
          <p:cNvPr id="91" name="Shape 91"/>
          <p:cNvSpPr/>
          <p:nvPr/>
        </p:nvSpPr>
        <p:spPr>
          <a:xfrm rot="-5400000">
            <a:off x="5924875" y="1112748"/>
            <a:ext cx="505798" cy="4886400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92" name="Shape 92"/>
          <p:cNvSpPr/>
          <p:nvPr/>
        </p:nvSpPr>
        <p:spPr>
          <a:xfrm rot="5406226">
            <a:off x="5168768" y="3060864"/>
            <a:ext cx="496800" cy="174299"/>
          </a:xfrm>
          <a:prstGeom prst="homePlate">
            <a:avLst>
              <a:gd name="adj" fmla="val 500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cxnSp>
        <p:nvCxnSpPr>
          <p:cNvPr id="93" name="Shape 93"/>
          <p:cNvCxnSpPr/>
          <p:nvPr/>
        </p:nvCxnSpPr>
        <p:spPr>
          <a:xfrm>
            <a:off x="40529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Shape 94"/>
          <p:cNvCxnSpPr/>
          <p:nvPr/>
        </p:nvCxnSpPr>
        <p:spPr>
          <a:xfrm>
            <a:off x="4351271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5" name="Shape 95"/>
          <p:cNvCxnSpPr/>
          <p:nvPr/>
        </p:nvCxnSpPr>
        <p:spPr>
          <a:xfrm>
            <a:off x="46625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Shape 96"/>
          <p:cNvCxnSpPr/>
          <p:nvPr/>
        </p:nvCxnSpPr>
        <p:spPr>
          <a:xfrm>
            <a:off x="49673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Shape 97"/>
          <p:cNvCxnSpPr/>
          <p:nvPr/>
        </p:nvCxnSpPr>
        <p:spPr>
          <a:xfrm>
            <a:off x="52721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Shape 98"/>
          <p:cNvCxnSpPr/>
          <p:nvPr/>
        </p:nvCxnSpPr>
        <p:spPr>
          <a:xfrm>
            <a:off x="55769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Shape 99"/>
          <p:cNvCxnSpPr/>
          <p:nvPr/>
        </p:nvCxnSpPr>
        <p:spPr>
          <a:xfrm>
            <a:off x="58817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0" name="Shape 100"/>
          <p:cNvCxnSpPr/>
          <p:nvPr/>
        </p:nvCxnSpPr>
        <p:spPr>
          <a:xfrm>
            <a:off x="61865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1" name="Shape 101"/>
          <p:cNvCxnSpPr/>
          <p:nvPr/>
        </p:nvCxnSpPr>
        <p:spPr>
          <a:xfrm>
            <a:off x="64913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2" name="Shape 102"/>
          <p:cNvCxnSpPr/>
          <p:nvPr/>
        </p:nvCxnSpPr>
        <p:spPr>
          <a:xfrm>
            <a:off x="67961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3" name="Shape 103"/>
          <p:cNvCxnSpPr/>
          <p:nvPr/>
        </p:nvCxnSpPr>
        <p:spPr>
          <a:xfrm>
            <a:off x="71009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4" name="Shape 104"/>
          <p:cNvCxnSpPr/>
          <p:nvPr/>
        </p:nvCxnSpPr>
        <p:spPr>
          <a:xfrm>
            <a:off x="74057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5" name="Shape 105"/>
          <p:cNvCxnSpPr/>
          <p:nvPr/>
        </p:nvCxnSpPr>
        <p:spPr>
          <a:xfrm>
            <a:off x="77105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Shape 106"/>
          <p:cNvCxnSpPr/>
          <p:nvPr/>
        </p:nvCxnSpPr>
        <p:spPr>
          <a:xfrm>
            <a:off x="80153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7" name="Shape 107"/>
          <p:cNvCxnSpPr/>
          <p:nvPr/>
        </p:nvCxnSpPr>
        <p:spPr>
          <a:xfrm>
            <a:off x="8320128" y="3303200"/>
            <a:ext cx="0" cy="50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8" name="Shape 108"/>
          <p:cNvSpPr txBox="1"/>
          <p:nvPr/>
        </p:nvSpPr>
        <p:spPr>
          <a:xfrm>
            <a:off x="4648000" y="4096525"/>
            <a:ext cx="1534199" cy="40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(</a:t>
            </a:r>
            <a:r>
              <a:rPr lang="en" sz="1400" b="0" i="1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paddr</a:t>
            </a:r>
            <a:r>
              <a:rPr lang="en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, </a:t>
            </a:r>
            <a:r>
              <a:rPr lang="en" sz="1400" b="0" i="1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len</a:t>
            </a:r>
            <a:r>
              <a:rPr lang="en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)</a:t>
            </a:r>
          </a:p>
        </p:txBody>
      </p:sp>
      <p:sp>
        <p:nvSpPr>
          <p:cNvPr id="109" name="Shape 109"/>
          <p:cNvSpPr/>
          <p:nvPr/>
        </p:nvSpPr>
        <p:spPr>
          <a:xfrm>
            <a:off x="5339900" y="3845425"/>
            <a:ext cx="175200" cy="339900"/>
          </a:xfrm>
          <a:prstGeom prst="up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4648000" y="2572525"/>
            <a:ext cx="1534199" cy="401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head</a:t>
            </a:r>
          </a:p>
        </p:txBody>
      </p:sp>
      <p:cxnSp>
        <p:nvCxnSpPr>
          <p:cNvPr id="111" name="Shape 111"/>
          <p:cNvCxnSpPr/>
          <p:nvPr/>
        </p:nvCxnSpPr>
        <p:spPr>
          <a:xfrm>
            <a:off x="712750" y="43941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2" name="Shape 112"/>
          <p:cNvCxnSpPr/>
          <p:nvPr/>
        </p:nvCxnSpPr>
        <p:spPr>
          <a:xfrm>
            <a:off x="712750" y="41655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3" name="Shape 113"/>
          <p:cNvCxnSpPr/>
          <p:nvPr/>
        </p:nvCxnSpPr>
        <p:spPr>
          <a:xfrm>
            <a:off x="712750" y="39369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4" name="Shape 114"/>
          <p:cNvCxnSpPr/>
          <p:nvPr/>
        </p:nvCxnSpPr>
        <p:spPr>
          <a:xfrm>
            <a:off x="712750" y="39369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5" name="Shape 115"/>
          <p:cNvCxnSpPr/>
          <p:nvPr/>
        </p:nvCxnSpPr>
        <p:spPr>
          <a:xfrm>
            <a:off x="712750" y="37083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6" name="Shape 116"/>
          <p:cNvCxnSpPr/>
          <p:nvPr/>
        </p:nvCxnSpPr>
        <p:spPr>
          <a:xfrm>
            <a:off x="712750" y="3479789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7" name="Shape 117"/>
          <p:cNvCxnSpPr/>
          <p:nvPr/>
        </p:nvCxnSpPr>
        <p:spPr>
          <a:xfrm>
            <a:off x="712750" y="32511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8" name="Shape 118"/>
          <p:cNvCxnSpPr/>
          <p:nvPr/>
        </p:nvCxnSpPr>
        <p:spPr>
          <a:xfrm>
            <a:off x="712750" y="30225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9" name="Shape 119"/>
          <p:cNvCxnSpPr/>
          <p:nvPr/>
        </p:nvCxnSpPr>
        <p:spPr>
          <a:xfrm>
            <a:off x="712750" y="27939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0" name="Shape 120"/>
          <p:cNvCxnSpPr/>
          <p:nvPr/>
        </p:nvCxnSpPr>
        <p:spPr>
          <a:xfrm>
            <a:off x="712750" y="25653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" name="Shape 121"/>
          <p:cNvCxnSpPr/>
          <p:nvPr/>
        </p:nvCxnSpPr>
        <p:spPr>
          <a:xfrm>
            <a:off x="712750" y="23367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Shape 122"/>
          <p:cNvCxnSpPr/>
          <p:nvPr/>
        </p:nvCxnSpPr>
        <p:spPr>
          <a:xfrm>
            <a:off x="712750" y="21081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Shape 123"/>
          <p:cNvCxnSpPr/>
          <p:nvPr/>
        </p:nvCxnSpPr>
        <p:spPr>
          <a:xfrm>
            <a:off x="712750" y="1879590"/>
            <a:ext cx="1183498" cy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Shape 124"/>
          <p:cNvCxnSpPr/>
          <p:nvPr/>
        </p:nvCxnSpPr>
        <p:spPr>
          <a:xfrm rot="10800000">
            <a:off x="1913698" y="4089624"/>
            <a:ext cx="3237600" cy="956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5" name="Shape 125"/>
          <p:cNvCxnSpPr/>
          <p:nvPr/>
        </p:nvCxnSpPr>
        <p:spPr>
          <a:xfrm rot="10800000">
            <a:off x="1939823" y="2018124"/>
            <a:ext cx="1992900" cy="1583998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6" name="Shape 126"/>
          <p:cNvCxnSpPr/>
          <p:nvPr/>
        </p:nvCxnSpPr>
        <p:spPr>
          <a:xfrm rot="10800000">
            <a:off x="1922423" y="3158424"/>
            <a:ext cx="2297700" cy="4088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27" name="Shape 127"/>
          <p:cNvSpPr txBox="1"/>
          <p:nvPr/>
        </p:nvSpPr>
        <p:spPr>
          <a:xfrm>
            <a:off x="4372275" y="1931225"/>
            <a:ext cx="3359398" cy="49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Packet Ring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DGB2 Hashing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917699"/>
            <a:ext cx="8229600" cy="242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Same as for your hashtable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Takes in a pointer to a sequence of bytes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Returns an </a:t>
            </a:r>
            <a:r>
              <a:rPr lang="en" sz="2400" b="0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unsigned long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You </a:t>
            </a:r>
            <a:r>
              <a:rPr lang="en" sz="2400" b="1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need</a:t>
            </a: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 use this function on every packet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DGB2 (continued)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917700"/>
            <a:ext cx="8229600" cy="2568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Very time consuming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Is the bottleneck in functioning systems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Hard code some of it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Unroll some of the loops (see FAQ)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In sum: optimize it as much as you can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Milestones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1744725"/>
            <a:ext cx="8229600" cy="249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Start the project (</a:t>
            </a:r>
            <a:r>
              <a:rPr lang="en" sz="2400" b="1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seriously</a:t>
            </a: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this time, start this early…we 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are not joking, and there are no slip days)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Turn on simulated network card and receive/drop packets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Prepare Design Doc meeting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Receive first 17 packets without dropping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Handle one of each type of packets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Milestones (continued)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841499"/>
            <a:ext cx="8229600" cy="255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Implement and synchronize shared data-structures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Synchronize malloc / find a way around it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Print out statistics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Parallelize analysis of packets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Optimize until due date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Expectations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457200" y="1841500"/>
            <a:ext cx="8229600" cy="2727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The measure of how good your final project is </a:t>
            </a:r>
            <a:r>
              <a:rPr lang="en" sz="2400" b="0" i="1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throughput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(bits worth of packets you can analyse per unit time)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You need to be dropping very few packets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Aim for 10 Mb/s (don’t panic with lower throughput)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Highest </a:t>
            </a: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ever is 70 </a:t>
            </a:r>
            <a:r>
              <a:rPr lang="en" sz="24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Mb/s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That all said, correctness</a:t>
            </a:r>
            <a:r>
              <a:rPr lang="en" sz="2400" b="0" i="0" u="none" strike="noStrike" cap="none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is most important!</a:t>
            </a:r>
            <a:endParaRPr lang="en" sz="2400" b="0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Due Dates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47725" y="1661625"/>
            <a:ext cx="8343900" cy="314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Schedule Design Doc meeting - May 2nd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Design Documentation - May 6th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Schedule Final Presentation - May 9th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Final Presentations/Demos - May 12-13th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Final Code Submission - May </a:t>
            </a:r>
            <a:r>
              <a:rPr lang="en" sz="24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13th</a:t>
            </a:r>
            <a:endParaRPr lang="en" sz="2400" b="0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Suggestions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457200" y="1481300"/>
            <a:ext cx="8229600" cy="318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AutoNum type="arabicPeriod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We cannot emphasize this enough; get started early: there will be fewer people in office hours further away from the deadline.</a:t>
            </a:r>
          </a:p>
          <a:p>
            <a:pPr marL="457200" marR="0" lvl="0" indent="-3810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AutoNum type="arabicPeriod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 your code clean: your codebase will be </a:t>
            </a:r>
            <a:r>
              <a:rPr lang="en" sz="2400" b="0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significantly</a:t>
            </a: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larger than any other project for this class. Make sure you can read through it.</a:t>
            </a:r>
          </a:p>
          <a:p>
            <a:pPr marL="457200" marR="0" lvl="0" indent="-3810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AutoNum type="arabicPeriod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Version control: this should be a reflex by now, there is no reason not to do it. Keep it private (e.g: bitbucket).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800" b="1">
                <a:solidFill>
                  <a:schemeClr val="lt1"/>
                </a:solidFill>
              </a:rPr>
              <a:t>Suggestions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-"/>
            </a:pPr>
            <a:r>
              <a:rPr lang="en" sz="2400"/>
              <a:t>Take some time to set up your environment. It’s important to be comfortable editing your codebase.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457200" lvl="0" indent="-3810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-"/>
            </a:pPr>
            <a:r>
              <a:rPr lang="en" sz="2400"/>
              <a:t>We can help!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LL/SC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2146299"/>
            <a:ext cx="8229600" cy="182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Important for mutex locking/unlocking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Crucial for synchronized data-structures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Up to 32 cores in PA4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LL/SC Syntax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710600"/>
            <a:ext cx="8229600" cy="316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LL a, off(b): loads M[b + off] into register a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SC c, off(d): 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Attempts to store the value of c into M[d + off]. 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If M[d + off] has changed since the last LL instruction then c = 0 and M[d + off] stays the same.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Otherwise M[d + off] = c and c = 1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High Level Overview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536700"/>
            <a:ext cx="8229600" cy="312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You are to design a network </a:t>
            </a:r>
            <a:r>
              <a:rPr lang="en" sz="2400" b="0" i="1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honeypot</a:t>
            </a: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: </a:t>
            </a:r>
          </a:p>
          <a:p>
            <a:pPr marL="457200" marR="0" lvl="0" indent="-279401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receives packets </a:t>
            </a:r>
            <a:r>
              <a:rPr lang="en" sz="24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from </a:t>
            </a: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 network device</a:t>
            </a:r>
          </a:p>
          <a:p>
            <a:pPr marL="457200" marR="0" lvl="0" indent="-279401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analyzes and classifies those packets</a:t>
            </a:r>
          </a:p>
          <a:p>
            <a:pPr marL="457200" marR="0" lvl="0" indent="-279401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tracks various statistics over time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Your honeypot will be simulated on a multi-core MIPS and simulated I/O devices.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Project Goal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765299"/>
            <a:ext cx="8229600" cy="288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Bundles of data = “packet”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Max size of packet is 4kB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Receive packets as fast as possible (maximize 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throughput)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</a:t>
            </a:r>
            <a:r>
              <a:rPr lang="en" sz="2400" b="0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Analyze </a:t>
            </a:r>
            <a:r>
              <a:rPr lang="en" sz="2400" b="0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all packets and gather statistics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Important Files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After you have read through most of the code that we give you, your focus should be on: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kernel.h/c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network.h/c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If you feel overwhelmed, don’t worry: you will not have to touch most of the other files.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Packets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689100"/>
            <a:ext cx="8229600" cy="2886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Three categories: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Vulnerable, spammer, evil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Command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Print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Detailed descriptions of each packet category is on the main project page.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Interrupts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765300"/>
            <a:ext cx="8229600" cy="2985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One of the two main ways to handle packet reception.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Interrupt occurs when packet arrives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Simple implementation (may or may not be easier than 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polling)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Slow and will result in poor performance during network 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spikes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2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Polling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993899"/>
            <a:ext cx="8229600" cy="2487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This is the second way to receive packets</a:t>
            </a:r>
          </a:p>
          <a:p>
            <a:pPr marL="342900" marR="0" lvl="0" indent="-1524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Checks continuously if a packet arrived in the “packet 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ring” (explained later)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Needs a core on polling duty</a:t>
            </a:r>
          </a:p>
          <a:p>
            <a:pPr marL="342900" marR="0" lvl="0" indent="-1524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- Very fast and not a bottleneck if implemented correctly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762</Words>
  <Application>Microsoft Office PowerPoint</Application>
  <PresentationFormat>On-screen Show (16:9)</PresentationFormat>
  <Paragraphs>105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modern</vt:lpstr>
      <vt:lpstr>Project 4</vt:lpstr>
      <vt:lpstr>LL/SC</vt:lpstr>
      <vt:lpstr>LL/SC Syntax</vt:lpstr>
      <vt:lpstr>High Level Overview</vt:lpstr>
      <vt:lpstr>Project Goal</vt:lpstr>
      <vt:lpstr>Important Files</vt:lpstr>
      <vt:lpstr>Packets</vt:lpstr>
      <vt:lpstr>Interrupts</vt:lpstr>
      <vt:lpstr>Polling</vt:lpstr>
      <vt:lpstr>Packet Ring</vt:lpstr>
      <vt:lpstr>Packet Ring (continued)</vt:lpstr>
      <vt:lpstr>DGB2 Hashing</vt:lpstr>
      <vt:lpstr>DGB2 (continued)</vt:lpstr>
      <vt:lpstr>Milestones</vt:lpstr>
      <vt:lpstr>Milestones (continued)</vt:lpstr>
      <vt:lpstr>Expectations</vt:lpstr>
      <vt:lpstr>Due Dates</vt:lpstr>
      <vt:lpstr>Suggestions</vt:lpstr>
      <vt:lpstr>Suggestions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4</dc:title>
  <cp:lastModifiedBy>Akroy Venslaka</cp:lastModifiedBy>
  <cp:revision>4</cp:revision>
  <dcterms:modified xsi:type="dcterms:W3CDTF">2015-04-28T07:00:16Z</dcterms:modified>
</cp:coreProperties>
</file>