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2" r:id="rId4"/>
    <p:sldId id="28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0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786" autoAdjust="0"/>
  </p:normalViewPr>
  <p:slideViewPr>
    <p:cSldViewPr>
      <p:cViewPr varScale="1">
        <p:scale>
          <a:sx n="49" d="100"/>
          <a:sy n="49" d="100"/>
        </p:scale>
        <p:origin x="128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2T17:54:5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11975 7529 163 0,'-28'-29'106'0,"28"29"6"15,-26-4 0-15,26 4-46 0,-22 26-22 16,22 0-13-16,-9-5-9 16,11 7-5-16,1-4-6 15,6-3-4-15,-9-21-4 16,33 31-4-16,-9-26-11 16,-3-15-27-16,17 6-78 15,-17-25-3-15,17 8 0 16,-14-22-4-16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9T18:20:15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19038 15476 162 0,'0'0'62'15,"0"0"1"-15,0 0 2 16,-26-14-38-16,26 14-6 16,0 0-2-16,0 0-3 15,0 0-4-15,0 0-3 16,0 0-3-16,-24 5 0 16,24-5-1-16,0 0 1 15,0 0 1-15,0 0 2 0,-24 5 1 16,24-5 2-1,0 0 2-15,0 0 0 16,0 0 1-16,0 0 0 16,24-17-1-16,-24 17-1 0,21-24 0 15,-21 24-3-15,17-26-1 16,-17 26-2-16,5-23-2 16,-5 23-2-16,0 0-1 15,-22-14 0-15,22 14-2 16,-28 7 2-16,28-7 0 15,-31 21 0-15,31-21 1 16,-26 31 2-16,26-31 0 16,-16 30 1-16,16-30 1 15,-3 26 0-15,3-26 0 16,0 0 0-16,33 10-1 16,-33-10 0-16,43-19-1 15,-17 2-2-15,-2-6 0 0,2-3-2 16,-5 0 0-16,-5-3-1 15,-4 1 1-15,-7 2-1 16,-5 5 0-16,0 21-1 16,-28-29 1-16,28 29 0 15,-43-9 0-15,17 11-1 16,0 5 1-16,0 3 0 16,2 6 0-16,24-16 1 15,-33 33 1-15,33-33 1 16,-16 36 1-16,16-36 0 15,5 31 2-15,-5-31-1 16,30 16 0-16,-8-16 0 0,4-7-1 16,2-7-1-16,3-5-1 15,-3-5-1-15,3 1-1 16,-10-6 0-16,-9 1 0 16,-5 0 0-16,-9 4-1 15,-8 3 0-15,10 21 1 16,-40-29-1-16,9 22 1 15,-4 5-1-15,-3 4 1 16,0 5 0-16,-2 5 0 16,7 5 0-16,0-1 0 15,4 3-1-15,8 0 2 16,12 2 1-16,9-21 0 16,4 33 1-16,18-23 0 0,-1-3 1 15,10-5-1-15,4-4 1 16,5-7-1-1,-7-6-2-15,-2-4 1 16,-3-4-2-16,-6-3 0 0,-6-3 0 16,-4-1-1-16,-10-1 1 15,-6 3-1-15,-8 2 0 16,-7 4 0-16,-5 8 0 16,-4 7 0-16,-7 7 1 15,-6 12-1-15,8 7 1 16,-2 7 0-16,4 4 0 15,5 4 0-15,5 1 0 0,9-4 1 16,12 0 1-16,14-10 0 16,-14-21 1-1,50 12 1-15,-12-22-2 16,7-6 1-16,2-13-1 0,5-2 0 16,-10-11-1-16,-1 2-1 15,-13-3-1-15,-9 5 0 16,-10 3 0-16,-11 4 0 15,-15 7 0-15,-6 10 0 16,-10 5 0-16,-5 9 0 16,-2 7 0-16,-5 9 0 15,7 3 1-15,-2 10 0 16,11-1 0-16,3 1 0 0,10-1 1 16,11-7-1-16,5-21 0 15,12 29 0 1,-12-29 1-16,42 0-2 15,-16-12 2-15,10-7-2 0,-5-5 2 16,-1-4-1-16,-4 2 0 16,-9 0-3-16,-10 0-6 15,-7 26-17-15,-31-31-88 16,8 43-8-16,-29-5-9 16,16 19-10-16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Morgan Kaufmann Publishers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73C6833-6048-4713-8457-C39CB37BDEAA}" type="datetime3">
              <a:rPr lang="en-AU" smtClean="0"/>
              <a:pPr>
                <a:defRPr/>
              </a:pPr>
              <a:t>28 April, 2015</a:t>
            </a:fld>
            <a:endParaRPr lang="en-AU" smtClean="0"/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Chapter 7 — Multicores, Multiprocessors, and Clusters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E0621A-AE20-4C10-9008-9C05242A22BD}" type="slidenum">
              <a:rPr lang="en-AU" altLang="en-US">
                <a:latin typeface="Times New Roman" panose="02020603050405020304" pitchFamily="18" charset="0"/>
              </a:rPr>
              <a:pPr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839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Morgan Kaufmann Publishers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6B7C6A8-FC2D-41A1-95F2-56B108B24230}" type="datetime3">
              <a:rPr lang="en-AU" smtClean="0"/>
              <a:pPr>
                <a:defRPr/>
              </a:pPr>
              <a:t>28 April, 2015</a:t>
            </a:fld>
            <a:endParaRPr lang="en-AU" smtClean="0"/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Chapter 7 — Multicores, Multiprocessors, and Clusters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62CD69-335E-4E6A-A7C0-329DC1A959B6}" type="slidenum">
              <a:rPr lang="en-AU" altLang="en-US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254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Morgan Kaufmann Publishers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D237FDD-B277-48F9-9D77-C05E32F3CF61}" type="datetime3">
              <a:rPr lang="en-AU" smtClean="0"/>
              <a:pPr>
                <a:defRPr/>
              </a:pPr>
              <a:t>28 April, 2015</a:t>
            </a:fld>
            <a:endParaRPr lang="en-AU" smtClean="0"/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Chapter 7 — Multicores, Multiprocessors, and Clusters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00B45F-09CD-436E-B824-FC639DC07A87}" type="slidenum">
              <a:rPr lang="en-AU" altLang="en-US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2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2015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52" b="6752"/>
          <a:stretch>
            <a:fillRect/>
          </a:stretch>
        </p:blipFill>
        <p:spPr>
          <a:xfrm>
            <a:off x="228600" y="8382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16378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73038" y="581025"/>
            <a:ext cx="8686800" cy="533400"/>
          </a:xfrm>
        </p:spPr>
        <p:txBody>
          <a:bodyPr/>
          <a:lstStyle/>
          <a:p>
            <a:r>
              <a:rPr lang="en-US" sz="4000" dirty="0"/>
              <a:t>GPUs: Faster than Moore</a:t>
            </a:r>
            <a:r>
              <a:rPr lang="ja-JP" altLang="en-US" sz="4000" dirty="0"/>
              <a:t>’</a:t>
            </a:r>
            <a:r>
              <a:rPr lang="en-US" sz="4000" dirty="0"/>
              <a:t>s </a:t>
            </a:r>
            <a:r>
              <a:rPr lang="en-US" sz="4000" dirty="0" smtClean="0"/>
              <a:t>Law</a:t>
            </a:r>
            <a:br>
              <a:rPr lang="en-US" sz="4000" dirty="0" smtClean="0"/>
            </a:br>
            <a:r>
              <a:rPr lang="en-US" sz="4000" dirty="0" smtClean="0"/>
              <a:t>Moore’s Law is for Wimps?!</a:t>
            </a:r>
            <a:endParaRPr lang="en-US" sz="4000" dirty="0"/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2709863" y="2670175"/>
            <a:ext cx="2368550" cy="649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619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2857500" y="2743200"/>
            <a:ext cx="2146300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5522913" y="2525713"/>
            <a:ext cx="3362325" cy="2019300"/>
          </a:xfrm>
          <a:prstGeom prst="line">
            <a:avLst/>
          </a:prstGeom>
          <a:noFill/>
          <a:ln w="762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4362450" y="3681413"/>
            <a:ext cx="76200" cy="877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7C00"/>
          </a:solidFill>
          <a:ln w="9525" cap="flat" cmpd="sng">
            <a:solidFill>
              <a:srgbClr val="FF7C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325938" y="3681413"/>
            <a:ext cx="74612" cy="757237"/>
            <a:chOff x="0" y="0"/>
            <a:chExt cx="74613" cy="757238"/>
          </a:xfrm>
        </p:grpSpPr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0" y="0"/>
              <a:ext cx="74613" cy="1081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0" y="216353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0" y="432707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/>
            </p:cNvSpPr>
            <p:nvPr/>
          </p:nvSpPr>
          <p:spPr bwMode="auto">
            <a:xfrm>
              <a:off x="0" y="649060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1735138" y="3670300"/>
            <a:ext cx="2614612" cy="1512888"/>
          </a:xfrm>
          <a:prstGeom prst="line">
            <a:avLst/>
          </a:prstGeom>
          <a:noFill/>
          <a:ln w="1016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647825" y="4810125"/>
            <a:ext cx="234950" cy="228600"/>
            <a:chOff x="0" y="0"/>
            <a:chExt cx="234950" cy="228600"/>
          </a:xfrm>
        </p:grpSpPr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0" y="0"/>
              <a:ext cx="23495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494" name="Picture 14" descr="imag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5" y="12031"/>
              <a:ext cx="173122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495" name="AutoShape 15"/>
          <p:cNvSpPr>
            <a:spLocks/>
          </p:cNvSpPr>
          <p:nvPr/>
        </p:nvSpPr>
        <p:spPr bwMode="auto">
          <a:xfrm>
            <a:off x="1697038" y="1878013"/>
            <a:ext cx="6232525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9A9A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4349750" y="2635250"/>
            <a:ext cx="3271838" cy="1898650"/>
          </a:xfrm>
          <a:prstGeom prst="line">
            <a:avLst/>
          </a:prstGeom>
          <a:noFill/>
          <a:ln w="1016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497" name="AutoShape 17"/>
          <p:cNvSpPr>
            <a:spLocks/>
          </p:cNvSpPr>
          <p:nvPr/>
        </p:nvSpPr>
        <p:spPr bwMode="auto">
          <a:xfrm>
            <a:off x="192088" y="3138488"/>
            <a:ext cx="46672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Peak </a:t>
            </a:r>
            <a:endParaRPr lang="en-US"/>
          </a:p>
        </p:txBody>
      </p:sp>
      <p:sp>
        <p:nvSpPr>
          <p:cNvPr id="20498" name="AutoShape 18"/>
          <p:cNvSpPr>
            <a:spLocks/>
          </p:cNvSpPr>
          <p:nvPr/>
        </p:nvSpPr>
        <p:spPr bwMode="auto">
          <a:xfrm>
            <a:off x="192088" y="3319463"/>
            <a:ext cx="107950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Performance </a:t>
            </a:r>
            <a:endParaRPr lang="en-US"/>
          </a:p>
        </p:txBody>
      </p:sp>
      <p:sp>
        <p:nvSpPr>
          <p:cNvPr id="20499" name="AutoShape 19"/>
          <p:cNvSpPr>
            <a:spLocks/>
          </p:cNvSpPr>
          <p:nvPr/>
        </p:nvSpPr>
        <p:spPr bwMode="auto">
          <a:xfrm>
            <a:off x="192088" y="3500438"/>
            <a:ext cx="68738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 dirty="0" smtClean="0">
                <a:latin typeface="Helvetica" charset="0"/>
                <a:cs typeface="Helvetica" charset="0"/>
                <a:sym typeface="Helvetica" charset="0"/>
              </a:rPr>
              <a:t>(</a:t>
            </a:r>
            <a:r>
              <a:rPr lang="en-US" sz="1400" b="0" dirty="0" err="1" smtClean="0">
                <a:latin typeface="Helvetica" charset="0"/>
                <a:cs typeface="Helvetica" charset="0"/>
                <a:sym typeface="Helvetica" charset="0"/>
              </a:rPr>
              <a:t>polygons’s</a:t>
            </a:r>
            <a:r>
              <a:rPr lang="en-US" sz="1400" b="0" dirty="0" smtClean="0">
                <a:latin typeface="Helvetica" charset="0"/>
                <a:cs typeface="Helvetica" charset="0"/>
                <a:sym typeface="Helvetica" charset="0"/>
              </a:rPr>
              <a:t>/sec</a:t>
            </a:r>
            <a:r>
              <a:rPr lang="en-US" sz="1400" b="0" dirty="0">
                <a:latin typeface="Helvetica" charset="0"/>
                <a:cs typeface="Helvetica" charset="0"/>
                <a:sym typeface="Helvetica" charset="0"/>
              </a:rPr>
              <a:t>)</a:t>
            </a:r>
            <a:endParaRPr lang="en-US" dirty="0"/>
          </a:p>
        </p:txBody>
      </p:sp>
      <p:sp>
        <p:nvSpPr>
          <p:cNvPr id="20500" name="AutoShape 20"/>
          <p:cNvSpPr>
            <a:spLocks/>
          </p:cNvSpPr>
          <p:nvPr/>
        </p:nvSpPr>
        <p:spPr bwMode="auto">
          <a:xfrm>
            <a:off x="4560888" y="5591175"/>
            <a:ext cx="3714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Year</a:t>
            </a:r>
            <a:endParaRPr lang="en-US"/>
          </a:p>
        </p:txBody>
      </p:sp>
      <p:sp>
        <p:nvSpPr>
          <p:cNvPr id="20501" name="AutoShape 21"/>
          <p:cNvSpPr>
            <a:spLocks/>
          </p:cNvSpPr>
          <p:nvPr/>
        </p:nvSpPr>
        <p:spPr bwMode="auto">
          <a:xfrm>
            <a:off x="1203325" y="4978400"/>
            <a:ext cx="4889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CRX</a:t>
            </a:r>
            <a:endParaRPr lang="en-US"/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>
            <a:off x="1870075" y="5133975"/>
            <a:ext cx="43497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Iris</a:t>
            </a:r>
            <a:endParaRPr lang="en-US"/>
          </a:p>
        </p:txBody>
      </p:sp>
      <p:sp>
        <p:nvSpPr>
          <p:cNvPr id="20503" name="AutoShape 23"/>
          <p:cNvSpPr>
            <a:spLocks/>
          </p:cNvSpPr>
          <p:nvPr/>
        </p:nvSpPr>
        <p:spPr bwMode="auto">
          <a:xfrm>
            <a:off x="2462213" y="4833938"/>
            <a:ext cx="4429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GT</a:t>
            </a:r>
            <a:endParaRPr lang="en-US"/>
          </a:p>
        </p:txBody>
      </p:sp>
      <p:sp>
        <p:nvSpPr>
          <p:cNvPr id="20504" name="AutoShape 24"/>
          <p:cNvSpPr>
            <a:spLocks/>
          </p:cNvSpPr>
          <p:nvPr/>
        </p:nvSpPr>
        <p:spPr bwMode="auto">
          <a:xfrm>
            <a:off x="2586038" y="4305300"/>
            <a:ext cx="4826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VRX</a:t>
            </a:r>
            <a:endParaRPr lang="en-US"/>
          </a:p>
        </p:txBody>
      </p:sp>
      <p:sp>
        <p:nvSpPr>
          <p:cNvPr id="20505" name="AutoShape 25"/>
          <p:cNvSpPr>
            <a:spLocks/>
          </p:cNvSpPr>
          <p:nvPr/>
        </p:nvSpPr>
        <p:spPr bwMode="auto">
          <a:xfrm>
            <a:off x="3090863" y="4630738"/>
            <a:ext cx="8731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Stellar GS1000</a:t>
            </a:r>
            <a:endParaRPr lang="en-US"/>
          </a:p>
        </p:txBody>
      </p:sp>
      <p:sp>
        <p:nvSpPr>
          <p:cNvPr id="20506" name="AutoShape 26"/>
          <p:cNvSpPr>
            <a:spLocks/>
          </p:cNvSpPr>
          <p:nvPr/>
        </p:nvSpPr>
        <p:spPr bwMode="auto">
          <a:xfrm>
            <a:off x="2857500" y="4040188"/>
            <a:ext cx="5334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VGX</a:t>
            </a:r>
            <a:endParaRPr lang="en-US"/>
          </a:p>
        </p:txBody>
      </p:sp>
      <p:sp>
        <p:nvSpPr>
          <p:cNvPr id="20507" name="AutoShape 27"/>
          <p:cNvSpPr>
            <a:spLocks/>
          </p:cNvSpPr>
          <p:nvPr/>
        </p:nvSpPr>
        <p:spPr bwMode="auto">
          <a:xfrm>
            <a:off x="3449638" y="4256088"/>
            <a:ext cx="5572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TVRX</a:t>
            </a:r>
            <a:endParaRPr lang="en-US"/>
          </a:p>
        </p:txBody>
      </p:sp>
      <p:sp>
        <p:nvSpPr>
          <p:cNvPr id="20508" name="AutoShape 28"/>
          <p:cNvSpPr>
            <a:spLocks/>
          </p:cNvSpPr>
          <p:nvPr/>
        </p:nvSpPr>
        <p:spPr bwMode="auto">
          <a:xfrm>
            <a:off x="3090863" y="3802063"/>
            <a:ext cx="814387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SkyWriter</a:t>
            </a:r>
            <a:endParaRPr lang="en-US"/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>
            <a:off x="4065588" y="40417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10" name="AutoShape 30"/>
          <p:cNvSpPr>
            <a:spLocks/>
          </p:cNvSpPr>
          <p:nvPr/>
        </p:nvSpPr>
        <p:spPr bwMode="auto">
          <a:xfrm>
            <a:off x="4462463" y="4533900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</a:t>
            </a:r>
            <a:endParaRPr lang="en-US"/>
          </a:p>
        </p:txBody>
      </p:sp>
      <p:sp>
        <p:nvSpPr>
          <p:cNvPr id="20511" name="AutoShape 31"/>
          <p:cNvSpPr>
            <a:spLocks/>
          </p:cNvSpPr>
          <p:nvPr/>
        </p:nvSpPr>
        <p:spPr bwMode="auto">
          <a:xfrm>
            <a:off x="4462463" y="4665663"/>
            <a:ext cx="3016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F300</a:t>
            </a:r>
            <a:endParaRPr lang="en-US"/>
          </a:p>
        </p:txBody>
      </p:sp>
      <p:sp>
        <p:nvSpPr>
          <p:cNvPr id="20512" name="AutoShape 32"/>
          <p:cNvSpPr>
            <a:spLocks/>
          </p:cNvSpPr>
          <p:nvPr/>
        </p:nvSpPr>
        <p:spPr bwMode="auto">
          <a:xfrm>
            <a:off x="2808288" y="1938338"/>
            <a:ext cx="4013200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13" name="AutoShape 33"/>
          <p:cNvSpPr>
            <a:spLocks/>
          </p:cNvSpPr>
          <p:nvPr/>
        </p:nvSpPr>
        <p:spPr bwMode="auto">
          <a:xfrm>
            <a:off x="2935288" y="2030413"/>
            <a:ext cx="3856037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One-pixel polygons (~10M polygons @ 30Hz) </a:t>
            </a:r>
            <a:endParaRPr lang="en-US"/>
          </a:p>
        </p:txBody>
      </p:sp>
      <p:sp>
        <p:nvSpPr>
          <p:cNvPr id="20514" name="AutoShape 34"/>
          <p:cNvSpPr>
            <a:spLocks/>
          </p:cNvSpPr>
          <p:nvPr/>
        </p:nvSpPr>
        <p:spPr bwMode="auto">
          <a:xfrm>
            <a:off x="4856163" y="4256088"/>
            <a:ext cx="26670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RE2</a:t>
            </a:r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4503738" y="3933825"/>
            <a:ext cx="1587" cy="492125"/>
          </a:xfrm>
          <a:prstGeom prst="line">
            <a:avLst/>
          </a:prstGeom>
          <a:noFill/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16" name="AutoShape 36"/>
          <p:cNvSpPr>
            <a:spLocks/>
          </p:cNvSpPr>
          <p:nvPr/>
        </p:nvSpPr>
        <p:spPr bwMode="auto">
          <a:xfrm>
            <a:off x="4065588" y="4173538"/>
            <a:ext cx="25876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RE1</a:t>
            </a:r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4787900" y="3943350"/>
            <a:ext cx="1588" cy="276225"/>
          </a:xfrm>
          <a:prstGeom prst="line">
            <a:avLst/>
          </a:prstGeom>
          <a:noFill/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18" name="AutoShape 38"/>
          <p:cNvSpPr>
            <a:spLocks/>
          </p:cNvSpPr>
          <p:nvPr/>
        </p:nvSpPr>
        <p:spPr bwMode="auto">
          <a:xfrm>
            <a:off x="5302250" y="3994150"/>
            <a:ext cx="49847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Megatek</a:t>
            </a:r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1697038" y="5351463"/>
            <a:ext cx="6648450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258603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3473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4362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525303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6140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7029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6" name="AutoShape 46"/>
          <p:cNvSpPr>
            <a:spLocks/>
          </p:cNvSpPr>
          <p:nvPr/>
        </p:nvSpPr>
        <p:spPr bwMode="auto">
          <a:xfrm>
            <a:off x="1598613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86</a:t>
            </a:r>
            <a:endParaRPr lang="en-US"/>
          </a:p>
        </p:txBody>
      </p:sp>
      <p:sp>
        <p:nvSpPr>
          <p:cNvPr id="20527" name="AutoShape 47"/>
          <p:cNvSpPr>
            <a:spLocks/>
          </p:cNvSpPr>
          <p:nvPr/>
        </p:nvSpPr>
        <p:spPr bwMode="auto">
          <a:xfrm>
            <a:off x="2487613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88</a:t>
            </a:r>
            <a:endParaRPr lang="en-US"/>
          </a:p>
        </p:txBody>
      </p:sp>
      <p:sp>
        <p:nvSpPr>
          <p:cNvPr id="20528" name="AutoShape 48"/>
          <p:cNvSpPr>
            <a:spLocks/>
          </p:cNvSpPr>
          <p:nvPr/>
        </p:nvSpPr>
        <p:spPr bwMode="auto">
          <a:xfrm>
            <a:off x="3375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90</a:t>
            </a:r>
            <a:endParaRPr lang="en-US"/>
          </a:p>
        </p:txBody>
      </p:sp>
      <p:sp>
        <p:nvSpPr>
          <p:cNvPr id="20529" name="AutoShape 49"/>
          <p:cNvSpPr>
            <a:spLocks/>
          </p:cNvSpPr>
          <p:nvPr/>
        </p:nvSpPr>
        <p:spPr bwMode="auto">
          <a:xfrm>
            <a:off x="4264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92</a:t>
            </a:r>
            <a:endParaRPr lang="en-US"/>
          </a:p>
        </p:txBody>
      </p:sp>
      <p:sp>
        <p:nvSpPr>
          <p:cNvPr id="20530" name="AutoShape 50"/>
          <p:cNvSpPr>
            <a:spLocks/>
          </p:cNvSpPr>
          <p:nvPr/>
        </p:nvSpPr>
        <p:spPr bwMode="auto">
          <a:xfrm>
            <a:off x="5153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94</a:t>
            </a:r>
            <a:endParaRPr lang="en-US"/>
          </a:p>
        </p:txBody>
      </p:sp>
      <p:sp>
        <p:nvSpPr>
          <p:cNvPr id="20531" name="AutoShape 51"/>
          <p:cNvSpPr>
            <a:spLocks/>
          </p:cNvSpPr>
          <p:nvPr/>
        </p:nvSpPr>
        <p:spPr bwMode="auto">
          <a:xfrm>
            <a:off x="6042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96</a:t>
            </a:r>
            <a:endParaRPr lang="en-US"/>
          </a:p>
        </p:txBody>
      </p:sp>
      <p:sp>
        <p:nvSpPr>
          <p:cNvPr id="20532" name="AutoShape 52"/>
          <p:cNvSpPr>
            <a:spLocks/>
          </p:cNvSpPr>
          <p:nvPr/>
        </p:nvSpPr>
        <p:spPr bwMode="auto">
          <a:xfrm>
            <a:off x="6931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98</a:t>
            </a:r>
            <a:endParaRPr lang="en-US"/>
          </a:p>
        </p:txBody>
      </p:sp>
      <p:sp>
        <p:nvSpPr>
          <p:cNvPr id="20533" name="AutoShape 53"/>
          <p:cNvSpPr>
            <a:spLocks/>
          </p:cNvSpPr>
          <p:nvPr/>
        </p:nvSpPr>
        <p:spPr bwMode="auto">
          <a:xfrm>
            <a:off x="7818438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00</a:t>
            </a:r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 flipH="1">
            <a:off x="1585913" y="535146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1585913" y="4702175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 flipH="1">
            <a:off x="1585913" y="4054475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 flipH="1">
            <a:off x="1585913" y="3403600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 flipH="1">
            <a:off x="1585913" y="275431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9" name="AutoShape 59"/>
          <p:cNvSpPr>
            <a:spLocks/>
          </p:cNvSpPr>
          <p:nvPr/>
        </p:nvSpPr>
        <p:spPr bwMode="auto">
          <a:xfrm>
            <a:off x="1290638" y="52308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0" name="AutoShape 60"/>
          <p:cNvSpPr>
            <a:spLocks/>
          </p:cNvSpPr>
          <p:nvPr/>
        </p:nvSpPr>
        <p:spPr bwMode="auto">
          <a:xfrm>
            <a:off x="1474788" y="519430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4</a:t>
            </a:r>
            <a:endParaRPr lang="en-US"/>
          </a:p>
        </p:txBody>
      </p:sp>
      <p:sp>
        <p:nvSpPr>
          <p:cNvPr id="20541" name="AutoShape 61"/>
          <p:cNvSpPr>
            <a:spLocks/>
          </p:cNvSpPr>
          <p:nvPr/>
        </p:nvSpPr>
        <p:spPr bwMode="auto">
          <a:xfrm>
            <a:off x="1290638" y="4581525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2" name="AutoShape 62"/>
          <p:cNvSpPr>
            <a:spLocks/>
          </p:cNvSpPr>
          <p:nvPr/>
        </p:nvSpPr>
        <p:spPr bwMode="auto">
          <a:xfrm>
            <a:off x="1474788" y="454660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5</a:t>
            </a:r>
            <a:endParaRPr lang="en-US"/>
          </a:p>
        </p:txBody>
      </p:sp>
      <p:sp>
        <p:nvSpPr>
          <p:cNvPr id="20543" name="AutoShape 63"/>
          <p:cNvSpPr>
            <a:spLocks/>
          </p:cNvSpPr>
          <p:nvPr/>
        </p:nvSpPr>
        <p:spPr bwMode="auto">
          <a:xfrm>
            <a:off x="1290638" y="3933825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4" name="AutoShape 64"/>
          <p:cNvSpPr>
            <a:spLocks/>
          </p:cNvSpPr>
          <p:nvPr/>
        </p:nvSpPr>
        <p:spPr bwMode="auto">
          <a:xfrm>
            <a:off x="1474788" y="3897313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6</a:t>
            </a:r>
            <a:endParaRPr lang="en-US"/>
          </a:p>
        </p:txBody>
      </p:sp>
      <p:sp>
        <p:nvSpPr>
          <p:cNvPr id="20545" name="AutoShape 65"/>
          <p:cNvSpPr>
            <a:spLocks/>
          </p:cNvSpPr>
          <p:nvPr/>
        </p:nvSpPr>
        <p:spPr bwMode="auto">
          <a:xfrm>
            <a:off x="1290638" y="3282950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6" name="AutoShape 66"/>
          <p:cNvSpPr>
            <a:spLocks/>
          </p:cNvSpPr>
          <p:nvPr/>
        </p:nvSpPr>
        <p:spPr bwMode="auto">
          <a:xfrm>
            <a:off x="1474788" y="3248025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7</a:t>
            </a:r>
            <a:endParaRPr lang="en-US"/>
          </a:p>
        </p:txBody>
      </p:sp>
      <p:sp>
        <p:nvSpPr>
          <p:cNvPr id="20547" name="AutoShape 67"/>
          <p:cNvSpPr>
            <a:spLocks/>
          </p:cNvSpPr>
          <p:nvPr/>
        </p:nvSpPr>
        <p:spPr bwMode="auto">
          <a:xfrm>
            <a:off x="1290638" y="2635250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8" name="AutoShape 68"/>
          <p:cNvSpPr>
            <a:spLocks/>
          </p:cNvSpPr>
          <p:nvPr/>
        </p:nvSpPr>
        <p:spPr bwMode="auto">
          <a:xfrm>
            <a:off x="1474788" y="2598738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8</a:t>
            </a:r>
            <a:endParaRPr lang="en-US"/>
          </a:p>
        </p:txBody>
      </p:sp>
      <p:sp>
        <p:nvSpPr>
          <p:cNvPr id="20549" name="AutoShape 69"/>
          <p:cNvSpPr>
            <a:spLocks/>
          </p:cNvSpPr>
          <p:nvPr/>
        </p:nvSpPr>
        <p:spPr bwMode="auto">
          <a:xfrm>
            <a:off x="1290638" y="198596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50" name="AutoShape 70"/>
          <p:cNvSpPr>
            <a:spLocks/>
          </p:cNvSpPr>
          <p:nvPr/>
        </p:nvSpPr>
        <p:spPr bwMode="auto">
          <a:xfrm>
            <a:off x="1474788" y="194945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9</a:t>
            </a:r>
            <a:endParaRPr lang="en-US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1684338" y="2370138"/>
            <a:ext cx="6221412" cy="1587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1697038" y="1878013"/>
            <a:ext cx="1587" cy="358140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53" name="AutoShape 73"/>
          <p:cNvSpPr>
            <a:spLocks/>
          </p:cNvSpPr>
          <p:nvPr/>
        </p:nvSpPr>
        <p:spPr bwMode="auto">
          <a:xfrm>
            <a:off x="869950" y="4810125"/>
            <a:ext cx="765175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 Pxpl4</a:t>
            </a:r>
            <a:endParaRPr lang="en-US"/>
          </a:p>
        </p:txBody>
      </p:sp>
      <p:grpSp>
        <p:nvGrpSpPr>
          <p:cNvPr id="20554" name="Group 74"/>
          <p:cNvGrpSpPr>
            <a:grpSpLocks/>
          </p:cNvGrpSpPr>
          <p:nvPr/>
        </p:nvGrpSpPr>
        <p:grpSpPr bwMode="auto">
          <a:xfrm>
            <a:off x="3806825" y="3571875"/>
            <a:ext cx="234950" cy="230188"/>
            <a:chOff x="0" y="0"/>
            <a:chExt cx="234950" cy="228601"/>
          </a:xfrm>
        </p:grpSpPr>
        <p:sp>
          <p:nvSpPr>
            <p:cNvPr id="20555" name="AutoShape 75"/>
            <p:cNvSpPr>
              <a:spLocks/>
            </p:cNvSpPr>
            <p:nvPr/>
          </p:nvSpPr>
          <p:spPr bwMode="auto">
            <a:xfrm>
              <a:off x="0" y="0"/>
              <a:ext cx="234950" cy="228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556" name="Picture 76" descr="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" y="0"/>
              <a:ext cx="160756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57" name="AutoShape 77"/>
          <p:cNvSpPr>
            <a:spLocks/>
          </p:cNvSpPr>
          <p:nvPr/>
        </p:nvSpPr>
        <p:spPr bwMode="auto">
          <a:xfrm>
            <a:off x="2981325" y="3560763"/>
            <a:ext cx="765175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 Pxpl5</a:t>
            </a:r>
            <a:endParaRPr lang="en-US"/>
          </a:p>
        </p:txBody>
      </p:sp>
      <p:grpSp>
        <p:nvGrpSpPr>
          <p:cNvPr id="20558" name="Group 78"/>
          <p:cNvGrpSpPr>
            <a:grpSpLocks/>
          </p:cNvGrpSpPr>
          <p:nvPr/>
        </p:nvGrpSpPr>
        <p:grpSpPr bwMode="auto">
          <a:xfrm>
            <a:off x="6473825" y="2814638"/>
            <a:ext cx="234950" cy="228600"/>
            <a:chOff x="0" y="0"/>
            <a:chExt cx="234950" cy="228600"/>
          </a:xfrm>
        </p:grpSpPr>
        <p:sp>
          <p:nvSpPr>
            <p:cNvPr id="20559" name="AutoShape 79"/>
            <p:cNvSpPr>
              <a:spLocks/>
            </p:cNvSpPr>
            <p:nvPr/>
          </p:nvSpPr>
          <p:spPr bwMode="auto">
            <a:xfrm>
              <a:off x="0" y="0"/>
              <a:ext cx="23495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560" name="Picture 80" descr="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" y="0"/>
              <a:ext cx="160756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61" name="AutoShape 81"/>
          <p:cNvSpPr>
            <a:spLocks/>
          </p:cNvSpPr>
          <p:nvPr/>
        </p:nvSpPr>
        <p:spPr bwMode="auto">
          <a:xfrm>
            <a:off x="5153025" y="2803525"/>
            <a:ext cx="1287463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UNC/HP PixelFlow</a:t>
            </a:r>
            <a:endParaRPr lang="en-US"/>
          </a:p>
        </p:txBody>
      </p:sp>
      <p:sp>
        <p:nvSpPr>
          <p:cNvPr id="20562" name="AutoShape 82"/>
          <p:cNvSpPr>
            <a:spLocks/>
          </p:cNvSpPr>
          <p:nvPr/>
        </p:nvSpPr>
        <p:spPr bwMode="auto">
          <a:xfrm>
            <a:off x="1820863" y="4329113"/>
            <a:ext cx="74295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Flat 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shading </a:t>
            </a:r>
            <a:endParaRPr lang="en-US"/>
          </a:p>
        </p:txBody>
      </p:sp>
      <p:sp>
        <p:nvSpPr>
          <p:cNvPr id="20563" name="AutoShape 83"/>
          <p:cNvSpPr>
            <a:spLocks/>
          </p:cNvSpPr>
          <p:nvPr/>
        </p:nvSpPr>
        <p:spPr bwMode="auto">
          <a:xfrm>
            <a:off x="3152775" y="4905375"/>
            <a:ext cx="80168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Gouraud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shading  </a:t>
            </a:r>
            <a:endParaRPr lang="en-US"/>
          </a:p>
        </p:txBody>
      </p:sp>
      <p:sp>
        <p:nvSpPr>
          <p:cNvPr id="20564" name="AutoShape 84"/>
          <p:cNvSpPr>
            <a:spLocks/>
          </p:cNvSpPr>
          <p:nvPr/>
        </p:nvSpPr>
        <p:spPr bwMode="auto">
          <a:xfrm>
            <a:off x="4313238" y="4870450"/>
            <a:ext cx="10191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Antialiasing</a:t>
            </a:r>
            <a:endParaRPr lang="en-US"/>
          </a:p>
        </p:txBody>
      </p:sp>
      <p:sp>
        <p:nvSpPr>
          <p:cNvPr id="20565" name="AutoShape 85"/>
          <p:cNvSpPr>
            <a:spLocks/>
          </p:cNvSpPr>
          <p:nvPr/>
        </p:nvSpPr>
        <p:spPr bwMode="auto">
          <a:xfrm>
            <a:off x="2955925" y="2778125"/>
            <a:ext cx="17970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8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Slope ~2.4x/year </a:t>
            </a:r>
            <a:endParaRPr lang="en-US"/>
          </a:p>
        </p:txBody>
      </p:sp>
      <p:sp>
        <p:nvSpPr>
          <p:cNvPr id="20566" name="AutoShape 86"/>
          <p:cNvSpPr>
            <a:spLocks/>
          </p:cNvSpPr>
          <p:nvPr/>
        </p:nvSpPr>
        <p:spPr bwMode="auto">
          <a:xfrm>
            <a:off x="2955925" y="3019425"/>
            <a:ext cx="206692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4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(Moore's Law ~ 1.7x/year)</a:t>
            </a:r>
            <a:endParaRPr lang="en-US"/>
          </a:p>
        </p:txBody>
      </p:sp>
      <p:sp>
        <p:nvSpPr>
          <p:cNvPr id="20567" name="AutoShape 87"/>
          <p:cNvSpPr>
            <a:spLocks/>
          </p:cNvSpPr>
          <p:nvPr/>
        </p:nvSpPr>
        <p:spPr bwMode="auto">
          <a:xfrm>
            <a:off x="5845175" y="31273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68" name="AutoShape 88"/>
          <p:cNvSpPr>
            <a:spLocks/>
          </p:cNvSpPr>
          <p:nvPr/>
        </p:nvSpPr>
        <p:spPr bwMode="auto">
          <a:xfrm>
            <a:off x="5905500" y="3259138"/>
            <a:ext cx="139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IR</a:t>
            </a:r>
            <a:endParaRPr lang="en-US"/>
          </a:p>
        </p:txBody>
      </p:sp>
      <p:sp>
        <p:nvSpPr>
          <p:cNvPr id="20569" name="AutoShape 89"/>
          <p:cNvSpPr>
            <a:spLocks/>
          </p:cNvSpPr>
          <p:nvPr/>
        </p:nvSpPr>
        <p:spPr bwMode="auto">
          <a:xfrm>
            <a:off x="6300788" y="33432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</a:t>
            </a:r>
            <a:endParaRPr lang="en-US"/>
          </a:p>
        </p:txBody>
      </p:sp>
      <p:sp>
        <p:nvSpPr>
          <p:cNvPr id="20570" name="AutoShape 90"/>
          <p:cNvSpPr>
            <a:spLocks/>
          </p:cNvSpPr>
          <p:nvPr/>
        </p:nvSpPr>
        <p:spPr bwMode="auto">
          <a:xfrm>
            <a:off x="6300788" y="3476625"/>
            <a:ext cx="5270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Harmony</a:t>
            </a:r>
            <a:endParaRPr lang="en-US"/>
          </a:p>
        </p:txBody>
      </p:sp>
      <p:sp>
        <p:nvSpPr>
          <p:cNvPr id="20571" name="AutoShape 91"/>
          <p:cNvSpPr>
            <a:spLocks/>
          </p:cNvSpPr>
          <p:nvPr/>
        </p:nvSpPr>
        <p:spPr bwMode="auto">
          <a:xfrm>
            <a:off x="7299325" y="2887663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72" name="AutoShape 92"/>
          <p:cNvSpPr>
            <a:spLocks/>
          </p:cNvSpPr>
          <p:nvPr/>
        </p:nvSpPr>
        <p:spPr bwMode="auto">
          <a:xfrm>
            <a:off x="7177088" y="2982913"/>
            <a:ext cx="604837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R-Monster</a:t>
            </a:r>
            <a:endParaRPr lang="en-US"/>
          </a:p>
        </p:txBody>
      </p:sp>
      <p:sp>
        <p:nvSpPr>
          <p:cNvPr id="20573" name="AutoShape 93"/>
          <p:cNvSpPr>
            <a:spLocks/>
          </p:cNvSpPr>
          <p:nvPr/>
        </p:nvSpPr>
        <p:spPr bwMode="auto">
          <a:xfrm>
            <a:off x="5807075" y="4486275"/>
            <a:ext cx="7461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Division VPX</a:t>
            </a:r>
            <a:endParaRPr lang="en-US"/>
          </a:p>
        </p:txBody>
      </p:sp>
      <p:sp>
        <p:nvSpPr>
          <p:cNvPr id="20574" name="AutoShape 94"/>
          <p:cNvSpPr>
            <a:spLocks/>
          </p:cNvSpPr>
          <p:nvPr/>
        </p:nvSpPr>
        <p:spPr bwMode="auto">
          <a:xfrm>
            <a:off x="5757863" y="4162425"/>
            <a:ext cx="8096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 Freedom</a:t>
            </a:r>
            <a:endParaRPr lang="en-US"/>
          </a:p>
        </p:txBody>
      </p:sp>
      <p:sp>
        <p:nvSpPr>
          <p:cNvPr id="20575" name="AutoShape 95"/>
          <p:cNvSpPr>
            <a:spLocks/>
          </p:cNvSpPr>
          <p:nvPr/>
        </p:nvSpPr>
        <p:spPr bwMode="auto">
          <a:xfrm>
            <a:off x="5868988" y="3729038"/>
            <a:ext cx="647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Accel/VSIS</a:t>
            </a:r>
            <a:endParaRPr lang="en-US"/>
          </a:p>
        </p:txBody>
      </p:sp>
      <p:sp>
        <p:nvSpPr>
          <p:cNvPr id="20576" name="AutoShape 96"/>
          <p:cNvSpPr>
            <a:spLocks/>
          </p:cNvSpPr>
          <p:nvPr/>
        </p:nvSpPr>
        <p:spPr bwMode="auto">
          <a:xfrm>
            <a:off x="6646863" y="3836988"/>
            <a:ext cx="4429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Voodoo</a:t>
            </a:r>
            <a:endParaRPr lang="en-US"/>
          </a:p>
        </p:txBody>
      </p:sp>
      <p:sp>
        <p:nvSpPr>
          <p:cNvPr id="20577" name="AutoShape 97"/>
          <p:cNvSpPr>
            <a:spLocks/>
          </p:cNvSpPr>
          <p:nvPr/>
        </p:nvSpPr>
        <p:spPr bwMode="auto">
          <a:xfrm>
            <a:off x="7115175" y="3644900"/>
            <a:ext cx="2730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Glint</a:t>
            </a:r>
            <a:endParaRPr lang="en-US"/>
          </a:p>
        </p:txBody>
      </p:sp>
      <p:sp>
        <p:nvSpPr>
          <p:cNvPr id="20578" name="Line 98"/>
          <p:cNvSpPr>
            <a:spLocks noChangeShapeType="1"/>
          </p:cNvSpPr>
          <p:nvPr/>
        </p:nvSpPr>
        <p:spPr bwMode="auto">
          <a:xfrm flipH="1" flipV="1">
            <a:off x="4537075" y="3248025"/>
            <a:ext cx="827088" cy="588963"/>
          </a:xfrm>
          <a:prstGeom prst="line">
            <a:avLst/>
          </a:prstGeom>
          <a:noFill/>
          <a:ln w="28575" cap="flat" cmpd="sng">
            <a:solidFill>
              <a:srgbClr val="D77A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79" name="AutoShape 99"/>
          <p:cNvSpPr>
            <a:spLocks/>
          </p:cNvSpPr>
          <p:nvPr/>
        </p:nvSpPr>
        <p:spPr bwMode="auto">
          <a:xfrm>
            <a:off x="5226050" y="3390900"/>
            <a:ext cx="492125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Division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Pxpl6</a:t>
            </a:r>
            <a:endParaRPr lang="en-US"/>
          </a:p>
        </p:txBody>
      </p:sp>
      <p:sp>
        <p:nvSpPr>
          <p:cNvPr id="20580" name="AutoShape 100"/>
          <p:cNvSpPr>
            <a:spLocks/>
          </p:cNvSpPr>
          <p:nvPr/>
        </p:nvSpPr>
        <p:spPr bwMode="auto">
          <a:xfrm>
            <a:off x="6780213" y="4184650"/>
            <a:ext cx="107950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PC Graphics</a:t>
            </a:r>
            <a:endParaRPr lang="en-US"/>
          </a:p>
        </p:txBody>
      </p:sp>
      <p:sp>
        <p:nvSpPr>
          <p:cNvPr id="20581" name="AutoShape 101"/>
          <p:cNvSpPr>
            <a:spLocks/>
          </p:cNvSpPr>
          <p:nvPr/>
        </p:nvSpPr>
        <p:spPr bwMode="auto">
          <a:xfrm>
            <a:off x="4930775" y="4594225"/>
            <a:ext cx="7397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Textures</a:t>
            </a:r>
            <a:endParaRPr lang="en-US"/>
          </a:p>
        </p:txBody>
      </p:sp>
      <p:sp>
        <p:nvSpPr>
          <p:cNvPr id="20582" name="AutoShape 102"/>
          <p:cNvSpPr>
            <a:spLocks/>
          </p:cNvSpPr>
          <p:nvPr/>
        </p:nvSpPr>
        <p:spPr bwMode="auto">
          <a:xfrm>
            <a:off x="7594600" y="3463925"/>
            <a:ext cx="37941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Cobalt</a:t>
            </a:r>
            <a:endParaRPr lang="en-US"/>
          </a:p>
        </p:txBody>
      </p:sp>
      <p:sp>
        <p:nvSpPr>
          <p:cNvPr id="20583" name="AutoShape 103"/>
          <p:cNvSpPr>
            <a:spLocks/>
          </p:cNvSpPr>
          <p:nvPr/>
        </p:nvSpPr>
        <p:spPr bwMode="auto">
          <a:xfrm>
            <a:off x="7065963" y="3282950"/>
            <a:ext cx="6445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Nvidia TNT</a:t>
            </a:r>
            <a:endParaRPr lang="en-US"/>
          </a:p>
        </p:txBody>
      </p:sp>
      <p:sp>
        <p:nvSpPr>
          <p:cNvPr id="20584" name="AutoShape 104"/>
          <p:cNvSpPr>
            <a:spLocks/>
          </p:cNvSpPr>
          <p:nvPr/>
        </p:nvSpPr>
        <p:spPr bwMode="auto">
          <a:xfrm>
            <a:off x="6843713" y="3390900"/>
            <a:ext cx="44926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3DLabs</a:t>
            </a:r>
            <a:endParaRPr lang="en-US"/>
          </a:p>
        </p:txBody>
      </p:sp>
      <p:sp>
        <p:nvSpPr>
          <p:cNvPr id="20585" name="AutoShape 105"/>
          <p:cNvSpPr>
            <a:spLocks/>
          </p:cNvSpPr>
          <p:nvPr/>
        </p:nvSpPr>
        <p:spPr bwMode="auto">
          <a:xfrm>
            <a:off x="1570038" y="5942013"/>
            <a:ext cx="5984875" cy="24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D77A00"/>
              </a:buClr>
              <a:buFont typeface="Helvetica" charset="0"/>
              <a:buNone/>
            </a:pPr>
            <a:r>
              <a:rPr lang="en-US" sz="1600">
                <a:solidFill>
                  <a:srgbClr val="D77A00"/>
                </a:solidFill>
                <a:latin typeface="Helvetica" charset="0"/>
                <a:cs typeface="Helvetica" charset="0"/>
                <a:sym typeface="Helvetica" charset="0"/>
              </a:rPr>
              <a:t>Graph courtesy of Professor John Poulton  (from Eric Haines)</a:t>
            </a:r>
            <a:endParaRPr lang="en-US"/>
          </a:p>
        </p:txBody>
      </p:sp>
      <p:sp>
        <p:nvSpPr>
          <p:cNvPr id="20586" name="AutoShape 106"/>
          <p:cNvSpPr>
            <a:spLocks/>
          </p:cNvSpPr>
          <p:nvPr/>
        </p:nvSpPr>
        <p:spPr bwMode="auto">
          <a:xfrm>
            <a:off x="1690688" y="5040313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7" name="AutoShape 107"/>
          <p:cNvSpPr>
            <a:spLocks/>
          </p:cNvSpPr>
          <p:nvPr/>
        </p:nvSpPr>
        <p:spPr bwMode="auto">
          <a:xfrm>
            <a:off x="1704975" y="51863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8" name="AutoShape 108"/>
          <p:cNvSpPr>
            <a:spLocks/>
          </p:cNvSpPr>
          <p:nvPr/>
        </p:nvSpPr>
        <p:spPr bwMode="auto">
          <a:xfrm>
            <a:off x="2532063" y="4710113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9" name="AutoShape 109"/>
          <p:cNvSpPr>
            <a:spLocks/>
          </p:cNvSpPr>
          <p:nvPr/>
        </p:nvSpPr>
        <p:spPr bwMode="auto">
          <a:xfrm>
            <a:off x="2921000" y="4448175"/>
            <a:ext cx="90488" cy="87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0" name="AutoShape 110"/>
          <p:cNvSpPr>
            <a:spLocks/>
          </p:cNvSpPr>
          <p:nvPr/>
        </p:nvSpPr>
        <p:spPr bwMode="auto">
          <a:xfrm>
            <a:off x="2897188" y="456882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1" name="AutoShape 111"/>
          <p:cNvSpPr>
            <a:spLocks/>
          </p:cNvSpPr>
          <p:nvPr/>
        </p:nvSpPr>
        <p:spPr bwMode="auto">
          <a:xfrm>
            <a:off x="3394075" y="3998913"/>
            <a:ext cx="90488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2" name="AutoShape 112"/>
          <p:cNvSpPr>
            <a:spLocks/>
          </p:cNvSpPr>
          <p:nvPr/>
        </p:nvSpPr>
        <p:spPr bwMode="auto">
          <a:xfrm>
            <a:off x="3454400" y="410210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3" name="AutoShape 113"/>
          <p:cNvSpPr>
            <a:spLocks/>
          </p:cNvSpPr>
          <p:nvPr/>
        </p:nvSpPr>
        <p:spPr bwMode="auto">
          <a:xfrm>
            <a:off x="3851275" y="385445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4" name="AutoShape 114"/>
          <p:cNvSpPr>
            <a:spLocks/>
          </p:cNvSpPr>
          <p:nvPr/>
        </p:nvSpPr>
        <p:spPr bwMode="auto">
          <a:xfrm>
            <a:off x="4265613" y="4052888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5" name="AutoShape 115"/>
          <p:cNvSpPr>
            <a:spLocks/>
          </p:cNvSpPr>
          <p:nvPr/>
        </p:nvSpPr>
        <p:spPr bwMode="auto">
          <a:xfrm>
            <a:off x="4459288" y="3863975"/>
            <a:ext cx="93662" cy="87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6" name="AutoShape 116"/>
          <p:cNvSpPr>
            <a:spLocks/>
          </p:cNvSpPr>
          <p:nvPr/>
        </p:nvSpPr>
        <p:spPr bwMode="auto">
          <a:xfrm>
            <a:off x="4737100" y="3876675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7" name="AutoShape 117"/>
          <p:cNvSpPr>
            <a:spLocks/>
          </p:cNvSpPr>
          <p:nvPr/>
        </p:nvSpPr>
        <p:spPr bwMode="auto">
          <a:xfrm>
            <a:off x="4746625" y="41830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8" name="AutoShape 118"/>
          <p:cNvSpPr>
            <a:spLocks/>
          </p:cNvSpPr>
          <p:nvPr/>
        </p:nvSpPr>
        <p:spPr bwMode="auto">
          <a:xfrm>
            <a:off x="4460875" y="438150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9" name="AutoShape 119"/>
          <p:cNvSpPr>
            <a:spLocks/>
          </p:cNvSpPr>
          <p:nvPr/>
        </p:nvSpPr>
        <p:spPr bwMode="auto">
          <a:xfrm>
            <a:off x="5164138" y="3956050"/>
            <a:ext cx="93662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0" name="AutoShape 120"/>
          <p:cNvSpPr>
            <a:spLocks/>
          </p:cNvSpPr>
          <p:nvPr/>
        </p:nvSpPr>
        <p:spPr bwMode="auto">
          <a:xfrm>
            <a:off x="5634038" y="368617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1" name="AutoShape 121"/>
          <p:cNvSpPr>
            <a:spLocks/>
          </p:cNvSpPr>
          <p:nvPr/>
        </p:nvSpPr>
        <p:spPr bwMode="auto">
          <a:xfrm>
            <a:off x="5565775" y="431165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2" name="AutoShape 122"/>
          <p:cNvSpPr>
            <a:spLocks/>
          </p:cNvSpPr>
          <p:nvPr/>
        </p:nvSpPr>
        <p:spPr bwMode="auto">
          <a:xfrm>
            <a:off x="5634038" y="446087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3" name="AutoShape 123"/>
          <p:cNvSpPr>
            <a:spLocks/>
          </p:cNvSpPr>
          <p:nvPr/>
        </p:nvSpPr>
        <p:spPr bwMode="auto">
          <a:xfrm>
            <a:off x="6137275" y="3392488"/>
            <a:ext cx="93663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4" name="AutoShape 124"/>
          <p:cNvSpPr>
            <a:spLocks/>
          </p:cNvSpPr>
          <p:nvPr/>
        </p:nvSpPr>
        <p:spPr bwMode="auto">
          <a:xfrm>
            <a:off x="6067425" y="3392488"/>
            <a:ext cx="90488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5" name="AutoShape 125"/>
          <p:cNvSpPr>
            <a:spLocks/>
          </p:cNvSpPr>
          <p:nvPr/>
        </p:nvSpPr>
        <p:spPr bwMode="auto">
          <a:xfrm>
            <a:off x="6521450" y="37385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6" name="AutoShape 126"/>
          <p:cNvSpPr>
            <a:spLocks/>
          </p:cNvSpPr>
          <p:nvPr/>
        </p:nvSpPr>
        <p:spPr bwMode="auto">
          <a:xfrm>
            <a:off x="6507163" y="3859213"/>
            <a:ext cx="93662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7" name="AutoShape 127"/>
          <p:cNvSpPr>
            <a:spLocks/>
          </p:cNvSpPr>
          <p:nvPr/>
        </p:nvSpPr>
        <p:spPr bwMode="auto">
          <a:xfrm>
            <a:off x="6977063" y="3633788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8" name="AutoShape 128"/>
          <p:cNvSpPr>
            <a:spLocks/>
          </p:cNvSpPr>
          <p:nvPr/>
        </p:nvSpPr>
        <p:spPr bwMode="auto">
          <a:xfrm>
            <a:off x="7221538" y="3465513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9" name="AutoShape 129"/>
          <p:cNvSpPr>
            <a:spLocks/>
          </p:cNvSpPr>
          <p:nvPr/>
        </p:nvSpPr>
        <p:spPr bwMode="auto">
          <a:xfrm>
            <a:off x="7278688" y="3468688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0" name="AutoShape 130"/>
          <p:cNvSpPr>
            <a:spLocks/>
          </p:cNvSpPr>
          <p:nvPr/>
        </p:nvSpPr>
        <p:spPr bwMode="auto">
          <a:xfrm>
            <a:off x="7454900" y="351790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1" name="AutoShape 131"/>
          <p:cNvSpPr>
            <a:spLocks/>
          </p:cNvSpPr>
          <p:nvPr/>
        </p:nvSpPr>
        <p:spPr bwMode="auto">
          <a:xfrm>
            <a:off x="7048500" y="286385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2" name="AutoShape 132"/>
          <p:cNvSpPr>
            <a:spLocks/>
          </p:cNvSpPr>
          <p:nvPr/>
        </p:nvSpPr>
        <p:spPr bwMode="auto">
          <a:xfrm>
            <a:off x="7812088" y="3249613"/>
            <a:ext cx="5064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GeForce</a:t>
            </a:r>
            <a:endParaRPr lang="en-US"/>
          </a:p>
        </p:txBody>
      </p:sp>
      <p:sp>
        <p:nvSpPr>
          <p:cNvPr id="20613" name="Line 133"/>
          <p:cNvSpPr>
            <a:spLocks noChangeShapeType="1"/>
          </p:cNvSpPr>
          <p:nvPr/>
        </p:nvSpPr>
        <p:spPr bwMode="auto">
          <a:xfrm flipH="1">
            <a:off x="1585913" y="210661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614" name="AutoShape 134"/>
          <p:cNvSpPr>
            <a:spLocks/>
          </p:cNvSpPr>
          <p:nvPr/>
        </p:nvSpPr>
        <p:spPr bwMode="auto">
          <a:xfrm>
            <a:off x="7735888" y="3173413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5" name="Line 135"/>
          <p:cNvSpPr>
            <a:spLocks noChangeShapeType="1"/>
          </p:cNvSpPr>
          <p:nvPr/>
        </p:nvSpPr>
        <p:spPr bwMode="auto">
          <a:xfrm>
            <a:off x="788828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0616" name="Group 136"/>
          <p:cNvGrpSpPr>
            <a:grpSpLocks/>
          </p:cNvGrpSpPr>
          <p:nvPr/>
        </p:nvGrpSpPr>
        <p:grpSpPr bwMode="auto">
          <a:xfrm>
            <a:off x="8447088" y="1814513"/>
            <a:ext cx="739775" cy="3581400"/>
            <a:chOff x="0" y="0"/>
            <a:chExt cx="739775" cy="3581400"/>
          </a:xfrm>
        </p:grpSpPr>
        <p:sp>
          <p:nvSpPr>
            <p:cNvPr id="20617" name="Line 137"/>
            <p:cNvSpPr>
              <a:spLocks noChangeShapeType="1"/>
            </p:cNvSpPr>
            <p:nvPr/>
          </p:nvSpPr>
          <p:spPr bwMode="auto">
            <a:xfrm>
              <a:off x="228600" y="0"/>
              <a:ext cx="1588" cy="3581400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18" name="Line 138"/>
            <p:cNvSpPr>
              <a:spLocks noChangeShapeType="1"/>
            </p:cNvSpPr>
            <p:nvPr/>
          </p:nvSpPr>
          <p:spPr bwMode="auto">
            <a:xfrm flipH="1">
              <a:off x="241300" y="2824162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19" name="Line 139"/>
            <p:cNvSpPr>
              <a:spLocks noChangeShapeType="1"/>
            </p:cNvSpPr>
            <p:nvPr/>
          </p:nvSpPr>
          <p:spPr bwMode="auto">
            <a:xfrm flipH="1">
              <a:off x="241300" y="2176462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 flipH="1">
              <a:off x="241300" y="1525587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1" name="Line 141"/>
            <p:cNvSpPr>
              <a:spLocks noChangeShapeType="1"/>
            </p:cNvSpPr>
            <p:nvPr/>
          </p:nvSpPr>
          <p:spPr bwMode="auto">
            <a:xfrm flipH="1">
              <a:off x="241300" y="876300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2" name="Line 142"/>
            <p:cNvSpPr>
              <a:spLocks noChangeShapeType="1"/>
            </p:cNvSpPr>
            <p:nvPr/>
          </p:nvSpPr>
          <p:spPr bwMode="auto">
            <a:xfrm flipH="1">
              <a:off x="241300" y="228600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3" name="AutoShape 143"/>
            <p:cNvSpPr>
              <a:spLocks/>
            </p:cNvSpPr>
            <p:nvPr/>
          </p:nvSpPr>
          <p:spPr bwMode="auto">
            <a:xfrm>
              <a:off x="428625" y="3352800"/>
              <a:ext cx="210468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4" name="AutoShape 144"/>
            <p:cNvSpPr>
              <a:spLocks/>
            </p:cNvSpPr>
            <p:nvPr/>
          </p:nvSpPr>
          <p:spPr bwMode="auto">
            <a:xfrm>
              <a:off x="612775" y="331628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4</a:t>
              </a:r>
              <a:endParaRPr lang="en-US"/>
            </a:p>
          </p:txBody>
        </p:sp>
        <p:sp>
          <p:nvSpPr>
            <p:cNvPr id="20625" name="AutoShape 145"/>
            <p:cNvSpPr>
              <a:spLocks/>
            </p:cNvSpPr>
            <p:nvPr/>
          </p:nvSpPr>
          <p:spPr bwMode="auto">
            <a:xfrm>
              <a:off x="428625" y="2703512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6" name="AutoShape 146"/>
            <p:cNvSpPr>
              <a:spLocks/>
            </p:cNvSpPr>
            <p:nvPr/>
          </p:nvSpPr>
          <p:spPr bwMode="auto">
            <a:xfrm>
              <a:off x="612775" y="266858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5</a:t>
              </a:r>
              <a:endParaRPr lang="en-US"/>
            </a:p>
          </p:txBody>
        </p:sp>
        <p:sp>
          <p:nvSpPr>
            <p:cNvPr id="20627" name="AutoShape 147"/>
            <p:cNvSpPr>
              <a:spLocks/>
            </p:cNvSpPr>
            <p:nvPr/>
          </p:nvSpPr>
          <p:spPr bwMode="auto">
            <a:xfrm>
              <a:off x="428625" y="2055812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8" name="AutoShape 148"/>
            <p:cNvSpPr>
              <a:spLocks/>
            </p:cNvSpPr>
            <p:nvPr/>
          </p:nvSpPr>
          <p:spPr bwMode="auto">
            <a:xfrm>
              <a:off x="612775" y="2019300"/>
              <a:ext cx="127000" cy="17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6</a:t>
              </a:r>
              <a:endParaRPr lang="en-US"/>
            </a:p>
          </p:txBody>
        </p:sp>
        <p:sp>
          <p:nvSpPr>
            <p:cNvPr id="20629" name="AutoShape 149"/>
            <p:cNvSpPr>
              <a:spLocks/>
            </p:cNvSpPr>
            <p:nvPr/>
          </p:nvSpPr>
          <p:spPr bwMode="auto">
            <a:xfrm>
              <a:off x="428625" y="1404937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0" name="AutoShape 150"/>
            <p:cNvSpPr>
              <a:spLocks/>
            </p:cNvSpPr>
            <p:nvPr/>
          </p:nvSpPr>
          <p:spPr bwMode="auto">
            <a:xfrm>
              <a:off x="612775" y="1370012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7</a:t>
              </a:r>
              <a:endParaRPr lang="en-US"/>
            </a:p>
          </p:txBody>
        </p:sp>
        <p:sp>
          <p:nvSpPr>
            <p:cNvPr id="20631" name="AutoShape 151"/>
            <p:cNvSpPr>
              <a:spLocks/>
            </p:cNvSpPr>
            <p:nvPr/>
          </p:nvSpPr>
          <p:spPr bwMode="auto">
            <a:xfrm>
              <a:off x="428625" y="757237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2" name="AutoShape 152"/>
            <p:cNvSpPr>
              <a:spLocks/>
            </p:cNvSpPr>
            <p:nvPr/>
          </p:nvSpPr>
          <p:spPr bwMode="auto">
            <a:xfrm>
              <a:off x="612775" y="720725"/>
              <a:ext cx="127000" cy="17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8</a:t>
              </a:r>
              <a:endParaRPr lang="en-US"/>
            </a:p>
          </p:txBody>
        </p:sp>
        <p:sp>
          <p:nvSpPr>
            <p:cNvPr id="20633" name="AutoShape 153"/>
            <p:cNvSpPr>
              <a:spLocks/>
            </p:cNvSpPr>
            <p:nvPr/>
          </p:nvSpPr>
          <p:spPr bwMode="auto">
            <a:xfrm>
              <a:off x="428625" y="107950"/>
              <a:ext cx="210468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4" name="AutoShape 154"/>
            <p:cNvSpPr>
              <a:spLocks/>
            </p:cNvSpPr>
            <p:nvPr/>
          </p:nvSpPr>
          <p:spPr bwMode="auto">
            <a:xfrm>
              <a:off x="612775" y="7143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9</a:t>
              </a:r>
              <a:endParaRPr lang="en-US"/>
            </a:p>
          </p:txBody>
        </p:sp>
        <p:sp>
          <p:nvSpPr>
            <p:cNvPr id="20635" name="AutoShape 155"/>
            <p:cNvSpPr>
              <a:spLocks/>
            </p:cNvSpPr>
            <p:nvPr/>
          </p:nvSpPr>
          <p:spPr bwMode="auto">
            <a:xfrm>
              <a:off x="0" y="1143000"/>
              <a:ext cx="92075" cy="904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B00"/>
            </a:solidFill>
            <a:ln w="12700" cap="flat" cmpd="sng">
              <a:solidFill>
                <a:srgbClr val="FFFB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0636" name="AutoShape 156"/>
          <p:cNvSpPr>
            <a:spLocks/>
          </p:cNvSpPr>
          <p:nvPr/>
        </p:nvSpPr>
        <p:spPr bwMode="auto">
          <a:xfrm>
            <a:off x="7808913" y="2716213"/>
            <a:ext cx="703262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ATI </a:t>
            </a:r>
          </a:p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Radeon 256</a:t>
            </a:r>
            <a:endParaRPr lang="en-US"/>
          </a:p>
        </p:txBody>
      </p:sp>
      <p:sp>
        <p:nvSpPr>
          <p:cNvPr id="20637" name="AutoShape 157"/>
          <p:cNvSpPr>
            <a:spLocks/>
          </p:cNvSpPr>
          <p:nvPr/>
        </p:nvSpPr>
        <p:spPr bwMode="auto">
          <a:xfrm>
            <a:off x="8859838" y="2019300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38" name="AutoShape 158"/>
          <p:cNvSpPr>
            <a:spLocks/>
          </p:cNvSpPr>
          <p:nvPr/>
        </p:nvSpPr>
        <p:spPr bwMode="auto">
          <a:xfrm>
            <a:off x="8607425" y="1636713"/>
            <a:ext cx="40005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nVidia</a:t>
            </a:r>
          </a:p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G70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5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29588" cy="889000"/>
          </a:xfrm>
        </p:spPr>
        <p:txBody>
          <a:bodyPr/>
          <a:lstStyle/>
          <a:p>
            <a:r>
              <a:rPr lang="en-US"/>
              <a:t>Programmable Hardware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4675" y="898525"/>
            <a:ext cx="7734300" cy="6121400"/>
          </a:xfrm>
        </p:spPr>
        <p:txBody>
          <a:bodyPr/>
          <a:lstStyle/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Started in 1999</a:t>
            </a:r>
          </a:p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Flexible, programmable</a:t>
            </a:r>
          </a:p>
          <a:p>
            <a:pPr marL="754063" lvl="1" indent="-304800" defTabSz="914400">
              <a:lnSpc>
                <a:spcPct val="90000"/>
              </a:lnSpc>
              <a:spcBef>
                <a:spcPts val="600"/>
              </a:spcBef>
              <a:buClr>
                <a:srgbClr val="44FDFF"/>
              </a:buClr>
              <a:buFontTx/>
              <a:buChar char="–"/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Vertex, Geometry, Fragment Shaders</a:t>
            </a:r>
          </a:p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And much faster, of course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1999 GeForce256:          0.35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2001 GeForce3:              0.8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2003 GeForceFX Ultra:   2.0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ATI Radeon 9800 Pro :    3.0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2006 NV60:                       ... 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2009 GeForce GTX 285:  10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2011 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GeForce GTC 590:  56 Gigapixel peak fill rate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Radeon HD 6990: 2x26.5 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2012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GeForce GTC 690: 62 Gigapixel/s peak fill rate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GPU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-2717" r="12223" b="15802"/>
          <a:stretch/>
        </p:blipFill>
        <p:spPr>
          <a:xfrm>
            <a:off x="49843" y="719137"/>
            <a:ext cx="9044313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function pipeline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8148" r="15000" b="17037"/>
          <a:stretch/>
        </p:blipFill>
        <p:spPr>
          <a:xfrm>
            <a:off x="381000" y="2057400"/>
            <a:ext cx="8153400" cy="407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48920" y="5367240"/>
              <a:ext cx="138960" cy="21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5600" y="5353560"/>
                <a:ext cx="165960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5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vertex and pixel processors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-1471" r="11742" b="1471"/>
          <a:stretch/>
        </p:blipFill>
        <p:spPr>
          <a:xfrm>
            <a:off x="1143000" y="1447800"/>
            <a:ext cx="7162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2006: Unified Architecture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2" y="943938"/>
            <a:ext cx="8399352" cy="5914063"/>
            <a:chOff x="1887649" y="2107997"/>
            <a:chExt cx="5368703" cy="3780155"/>
          </a:xfrm>
        </p:grpSpPr>
        <p:sp>
          <p:nvSpPr>
            <p:cNvPr id="7" name="TextBox 6"/>
            <p:cNvSpPr txBox="1"/>
            <p:nvPr/>
          </p:nvSpPr>
          <p:spPr>
            <a:xfrm>
              <a:off x="4052360" y="5625744"/>
              <a:ext cx="1039281" cy="255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/>
                <a:t>nVIDIA</a:t>
              </a:r>
              <a:r>
                <a:rPr lang="en-US" sz="2000" dirty="0"/>
                <a:t> </a:t>
              </a:r>
              <a:r>
                <a:rPr lang="en-US" sz="2000" dirty="0" err="1" smtClean="0"/>
                <a:t>Kepler</a:t>
              </a:r>
              <a:endParaRPr lang="en-US" sz="2000" dirty="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649" y="2107997"/>
              <a:ext cx="5368703" cy="378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06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Parallelism: thousands of cores</a:t>
            </a:r>
            <a:endParaRPr lang="en-US" sz="30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Pipelining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Hardware multithreading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30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multiscale</a:t>
            </a: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caching</a:t>
            </a:r>
          </a:p>
          <a:p>
            <a:pPr marL="1090613" lvl="1" indent="-3048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Streaming caches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Throughput, not latency</a:t>
            </a:r>
            <a:endParaRPr lang="en-US" dirty="0"/>
          </a:p>
        </p:txBody>
      </p:sp>
      <p:pic>
        <p:nvPicPr>
          <p:cNvPr id="21507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632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6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1676400"/>
          <a:ext cx="7620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0000"/>
                <a:gridCol w="3810000"/>
              </a:tblGrid>
              <a:tr h="118872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</a:t>
                      </a:r>
                      <a:r>
                        <a:rPr lang="en-US" sz="3200" baseline="0" dirty="0" smtClean="0"/>
                        <a:t> Instruction Single Data </a:t>
                      </a:r>
                    </a:p>
                    <a:p>
                      <a:r>
                        <a:rPr lang="en-US" sz="3200" baseline="0" dirty="0" smtClean="0"/>
                        <a:t> (SISD)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Multiple Instruction Single Data</a:t>
                      </a:r>
                    </a:p>
                    <a:p>
                      <a:r>
                        <a:rPr lang="en-US" sz="2800" smtClean="0"/>
                        <a:t>(MISD)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1044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Instruction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Multiple</a:t>
                      </a:r>
                      <a:r>
                        <a:rPr lang="en-US" sz="3200" baseline="0" dirty="0" smtClean="0"/>
                        <a:t> Data</a:t>
                      </a:r>
                    </a:p>
                    <a:p>
                      <a:r>
                        <a:rPr lang="en-US" sz="3200" baseline="0" dirty="0" smtClean="0"/>
                        <a:t>(SIMD)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Multiple</a:t>
                      </a:r>
                      <a:r>
                        <a:rPr lang="en-US" sz="3200" baseline="0" dirty="0" smtClean="0"/>
                        <a:t> Instruction Multiple Data</a:t>
                      </a:r>
                    </a:p>
                    <a:p>
                      <a:r>
                        <a:rPr lang="en-US" sz="3200" baseline="0" dirty="0" smtClean="0"/>
                        <a:t>(MIMD)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8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4" y="152400"/>
            <a:ext cx="8686800" cy="533400"/>
          </a:xfrm>
        </p:spPr>
        <p:txBody>
          <a:bodyPr/>
          <a:lstStyle/>
          <a:p>
            <a:r>
              <a:rPr lang="en-US" dirty="0" smtClean="0"/>
              <a:t>MIMD array of SIMD </a:t>
            </a:r>
            <a:r>
              <a:rPr lang="en-US" dirty="0" err="1" smtClean="0"/>
              <a:t>procs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2" y="943938"/>
            <a:ext cx="8399352" cy="5914063"/>
            <a:chOff x="1887649" y="2107997"/>
            <a:chExt cx="5368703" cy="3780155"/>
          </a:xfrm>
        </p:grpSpPr>
        <p:sp>
          <p:nvSpPr>
            <p:cNvPr id="7" name="TextBox 6"/>
            <p:cNvSpPr txBox="1"/>
            <p:nvPr/>
          </p:nvSpPr>
          <p:spPr>
            <a:xfrm>
              <a:off x="4052360" y="5625744"/>
              <a:ext cx="1039281" cy="255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/>
                <a:t>nVIDIA</a:t>
              </a:r>
              <a:r>
                <a:rPr lang="en-US" sz="2000" dirty="0"/>
                <a:t> </a:t>
              </a:r>
              <a:r>
                <a:rPr lang="en-US" sz="2000" dirty="0" err="1" smtClean="0"/>
                <a:t>Kepler</a:t>
              </a:r>
              <a:endParaRPr lang="en-US" sz="2000" dirty="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649" y="2107997"/>
              <a:ext cx="5368703" cy="378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5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4488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Project3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Race Games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night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Monday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May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5pm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Come, eat, drink, have fun and be merry!</a:t>
            </a:r>
          </a:p>
          <a:p>
            <a:pPr marL="573088" lvl="1" indent="-457200">
              <a:buFont typeface="Arial"/>
              <a:buChar char="•"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Location: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B17 Upson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Hall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1300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Prelim2: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Thursday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April 30</a:t>
            </a:r>
            <a:r>
              <a:rPr lang="en-US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evening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Time and Location: 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7:30pm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sharp</a:t>
            </a:r>
            <a:r>
              <a:rPr lang="en-US" dirty="0" smtClean="0"/>
              <a:t>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b="1" i="1" dirty="0" err="1" smtClean="0"/>
              <a:t>Statler</a:t>
            </a:r>
            <a:r>
              <a:rPr lang="en-US" b="1" i="1" dirty="0" smtClean="0"/>
              <a:t> Auditorium</a:t>
            </a:r>
            <a:endParaRPr lang="en-US" b="1" i="1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Old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Prelim Review Session: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5888" lvl="1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	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TODAY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Tuesday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April 28,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7-9pm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B14 Hollister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Hall</a:t>
            </a:r>
            <a:endParaRPr lang="en-US" b="1" dirty="0"/>
          </a:p>
          <a:p>
            <a:pPr marL="973138" lvl="2" indent="-457200">
              <a:buFont typeface="Arial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Project4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Design Doc due May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, bring design doc to </a:t>
            </a:r>
            <a:r>
              <a:rPr lang="en-US" dirty="0" err="1" smtClean="0"/>
              <a:t>mtg</a:t>
            </a:r>
            <a:r>
              <a:rPr lang="en-US" dirty="0" smtClean="0"/>
              <a:t> May </a:t>
            </a:r>
            <a:r>
              <a:rPr lang="en-US" dirty="0" smtClean="0"/>
              <a:t>4-6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Demos</a:t>
            </a:r>
            <a:r>
              <a:rPr lang="en-US" dirty="0"/>
              <a:t>: May </a:t>
            </a:r>
            <a:r>
              <a:rPr lang="en-US" dirty="0" smtClean="0"/>
              <a:t>12 </a:t>
            </a:r>
            <a:r>
              <a:rPr lang="en-US" dirty="0" smtClean="0"/>
              <a:t>and </a:t>
            </a:r>
            <a:r>
              <a:rPr lang="en-US" dirty="0" smtClean="0"/>
              <a:t>13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Will not be able to use slip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days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Grids, Blocks, and Threads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4" y="1940137"/>
            <a:ext cx="4629512" cy="41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4" y="1940137"/>
            <a:ext cx="4629512" cy="41123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11030" y="3538248"/>
            <a:ext cx="2792927" cy="369332"/>
            <a:chOff x="6328230" y="3538248"/>
            <a:chExt cx="2792927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62800" y="3538248"/>
              <a:ext cx="195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Fastest, per-thread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1030" y="3067529"/>
            <a:ext cx="2563890" cy="369332"/>
            <a:chOff x="6328230" y="3538248"/>
            <a:chExt cx="256389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62800" y="3538248"/>
              <a:ext cx="1729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Faster, per-block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11030" y="4831015"/>
            <a:ext cx="2317348" cy="369332"/>
            <a:chOff x="6328230" y="3538248"/>
            <a:chExt cx="2317348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62800" y="3538248"/>
              <a:ext cx="1482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Slower, global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11030" y="5349402"/>
            <a:ext cx="2716817" cy="369332"/>
            <a:chOff x="6328230" y="3538248"/>
            <a:chExt cx="2716817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3538248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Read-only, cached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Computing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2050" name="Picture 2" descr="http://ic.tweakimg.net/ext/i/12940434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34" y="2389000"/>
            <a:ext cx="2917371" cy="25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vidia.com/docs/IO/83975/Tesla_C2050-C2070_1929-3qtr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9" y="2386891"/>
            <a:ext cx="3031217" cy="25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0135" y="5081129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Host: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the CPU and its memory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30164" y="5081129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Device: </a:t>
            </a:r>
            <a:r>
              <a:rPr lang="en-US" sz="2000" dirty="0" smtClean="0"/>
              <a:t>the GPU and its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71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using CUDA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4082869" cy="402336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F6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00F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Compute Unified Device Architecture</a:t>
            </a:r>
          </a:p>
          <a:p>
            <a:endParaRPr lang="en-US" sz="1800" dirty="0" smtClean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do_something_on_host</a:t>
            </a:r>
            <a:r>
              <a:rPr 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kernel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&lt;&lt;&lt;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nBlk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nTid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&gt;&gt;&gt;(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cudaDeviceSynchronize</a:t>
            </a:r>
            <a:r>
              <a:rPr lang="en-US" sz="18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 smtClean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do_something_else_on_host</a:t>
            </a:r>
            <a:r>
              <a:rPr 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848254" y="1555097"/>
            <a:ext cx="4343091" cy="1427238"/>
            <a:chOff x="3967424" y="1845734"/>
            <a:chExt cx="4343091" cy="1427238"/>
          </a:xfrm>
        </p:grpSpPr>
        <p:grpSp>
          <p:nvGrpSpPr>
            <p:cNvPr id="20" name="Group 19"/>
            <p:cNvGrpSpPr/>
            <p:nvPr/>
          </p:nvGrpSpPr>
          <p:grpSpPr>
            <a:xfrm>
              <a:off x="6741884" y="1845734"/>
              <a:ext cx="1568631" cy="1246829"/>
              <a:chOff x="6676571" y="1845734"/>
              <a:chExt cx="1568631" cy="1246829"/>
            </a:xfrm>
          </p:grpSpPr>
          <p:pic>
            <p:nvPicPr>
              <p:cNvPr id="5" name="Picture 2" descr="http://ic.tweakimg.net/ext/i/1294043445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205" y="1845734"/>
                <a:ext cx="1446997" cy="1246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6676571" y="1959429"/>
                <a:ext cx="0" cy="1037771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3967424" y="2469148"/>
              <a:ext cx="2520243" cy="80382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644296" y="2990799"/>
            <a:ext cx="3666219" cy="1245946"/>
            <a:chOff x="4671367" y="3362477"/>
            <a:chExt cx="3666219" cy="1245946"/>
          </a:xfrm>
        </p:grpSpPr>
        <p:grpSp>
          <p:nvGrpSpPr>
            <p:cNvPr id="21" name="Group 20"/>
            <p:cNvGrpSpPr/>
            <p:nvPr/>
          </p:nvGrpSpPr>
          <p:grpSpPr>
            <a:xfrm>
              <a:off x="6074226" y="3362477"/>
              <a:ext cx="2263360" cy="1245946"/>
              <a:chOff x="6008913" y="3362477"/>
              <a:chExt cx="2263360" cy="1245946"/>
            </a:xfrm>
          </p:grpSpPr>
          <p:pic>
            <p:nvPicPr>
              <p:cNvPr id="13" name="Picture 4" descr="http://www.nvidia.com/docs/IO/83975/Tesla_C2050-C2070_1929-3qtr_lar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1133" y="3362477"/>
                <a:ext cx="1501140" cy="124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6676571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582228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87886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008913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120368" y="359684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…</a:t>
                </a:r>
                <a:endParaRPr lang="en-US" sz="20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120368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4671367" y="3701143"/>
              <a:ext cx="1224053" cy="148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908544" y="4331610"/>
            <a:ext cx="4282801" cy="1959566"/>
            <a:chOff x="4027714" y="4165600"/>
            <a:chExt cx="4282801" cy="1959566"/>
          </a:xfrm>
        </p:grpSpPr>
        <p:grpSp>
          <p:nvGrpSpPr>
            <p:cNvPr id="22" name="Group 21"/>
            <p:cNvGrpSpPr/>
            <p:nvPr/>
          </p:nvGrpSpPr>
          <p:grpSpPr>
            <a:xfrm>
              <a:off x="6741884" y="4878337"/>
              <a:ext cx="1568631" cy="1246829"/>
              <a:chOff x="6676571" y="1845734"/>
              <a:chExt cx="1568631" cy="1246829"/>
            </a:xfrm>
          </p:grpSpPr>
          <p:pic>
            <p:nvPicPr>
              <p:cNvPr id="23" name="Picture 2" descr="http://ic.tweakimg.net/ext/i/1294043445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205" y="1845734"/>
                <a:ext cx="1446997" cy="1246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>
                <a:off x="6676571" y="1959429"/>
                <a:ext cx="0" cy="1037771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4027714" y="4165600"/>
              <a:ext cx="2459953" cy="116691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528061" y="4608423"/>
              <a:ext cx="1959606" cy="98764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638645" y="4345508"/>
            <a:ext cx="151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Thread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Threads in a block are partitioned into </a:t>
            </a:r>
            <a:r>
              <a:rPr lang="en-US" sz="2800" dirty="0" smtClean="0">
                <a:solidFill>
                  <a:srgbClr val="00F6FF"/>
                </a:solidFill>
              </a:rPr>
              <a:t>warps</a:t>
            </a:r>
          </a:p>
          <a:p>
            <a:pPr lvl="1"/>
            <a:r>
              <a:rPr lang="en-US" sz="2400" dirty="0" smtClean="0">
                <a:solidFill>
                  <a:srgbClr val="00F6FF"/>
                </a:solidFill>
              </a:rPr>
              <a:t>All threads in a warp </a:t>
            </a:r>
            <a:r>
              <a:rPr lang="en-US" sz="2400" dirty="0">
                <a:solidFill>
                  <a:srgbClr val="00F6FF"/>
                </a:solidFill>
              </a:rPr>
              <a:t>execute </a:t>
            </a:r>
            <a:r>
              <a:rPr lang="en-US" sz="2400" dirty="0" smtClean="0">
                <a:solidFill>
                  <a:srgbClr val="00F6FF"/>
                </a:solidFill>
              </a:rPr>
              <a:t>in a </a:t>
            </a:r>
            <a:r>
              <a:rPr lang="en-US" sz="2400" b="1" dirty="0">
                <a:solidFill>
                  <a:srgbClr val="00F6FF"/>
                </a:solidFill>
              </a:rPr>
              <a:t>S</a:t>
            </a:r>
            <a:r>
              <a:rPr lang="en-US" sz="2400" dirty="0">
                <a:solidFill>
                  <a:srgbClr val="00F6FF"/>
                </a:solidFill>
              </a:rPr>
              <a:t>ingle </a:t>
            </a:r>
            <a:r>
              <a:rPr lang="en-US" sz="2400" b="1" dirty="0" smtClean="0">
                <a:solidFill>
                  <a:srgbClr val="00F6FF"/>
                </a:solidFill>
              </a:rPr>
              <a:t>I</a:t>
            </a:r>
            <a:r>
              <a:rPr lang="en-US" sz="2400" dirty="0" smtClean="0">
                <a:solidFill>
                  <a:srgbClr val="00F6FF"/>
                </a:solidFill>
              </a:rPr>
              <a:t>nstruction </a:t>
            </a:r>
            <a:r>
              <a:rPr lang="en-US" sz="2400" b="1" dirty="0">
                <a:solidFill>
                  <a:srgbClr val="00F6FF"/>
                </a:solidFill>
              </a:rPr>
              <a:t>M</a:t>
            </a:r>
            <a:r>
              <a:rPr lang="en-US" sz="2400" dirty="0">
                <a:solidFill>
                  <a:srgbClr val="00F6FF"/>
                </a:solidFill>
              </a:rPr>
              <a:t>ultiple </a:t>
            </a:r>
            <a:r>
              <a:rPr lang="en-US" sz="2400" b="1" dirty="0" smtClean="0">
                <a:solidFill>
                  <a:srgbClr val="00F6FF"/>
                </a:solidFill>
              </a:rPr>
              <a:t>D</a:t>
            </a:r>
            <a:r>
              <a:rPr lang="en-US" sz="2400" dirty="0" smtClean="0">
                <a:solidFill>
                  <a:srgbClr val="00F6FF"/>
                </a:solidFill>
              </a:rPr>
              <a:t>ata, or SIMD</a:t>
            </a:r>
            <a:r>
              <a:rPr lang="en-US" sz="2400" dirty="0">
                <a:solidFill>
                  <a:srgbClr val="00F6FF"/>
                </a:solidFill>
              </a:rPr>
              <a:t>,</a:t>
            </a:r>
            <a:r>
              <a:rPr lang="en-US" sz="2400" dirty="0" smtClean="0">
                <a:solidFill>
                  <a:srgbClr val="00F6FF"/>
                </a:solidFill>
              </a:rPr>
              <a:t> fashion</a:t>
            </a:r>
            <a:endParaRPr lang="en-US" sz="2400" dirty="0">
              <a:solidFill>
                <a:srgbClr val="00F6FF"/>
              </a:solidFill>
            </a:endParaRPr>
          </a:p>
          <a:p>
            <a:pPr lvl="1"/>
            <a:r>
              <a:rPr lang="en-US" sz="2400" dirty="0" smtClean="0"/>
              <a:t>All paths of conditional branches will be taken</a:t>
            </a:r>
          </a:p>
          <a:p>
            <a:pPr lvl="1"/>
            <a:r>
              <a:rPr lang="en-US" sz="2400" dirty="0" smtClean="0"/>
              <a:t>Warp size varies, many graphics cards have 32</a:t>
            </a:r>
          </a:p>
          <a:p>
            <a:r>
              <a:rPr lang="en-US" sz="2800" dirty="0" smtClean="0"/>
              <a:t>NO guaranteed execution ordering between warps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Threads in one warp execute very different branches</a:t>
            </a:r>
          </a:p>
          <a:p>
            <a:r>
              <a:rPr lang="en-US" sz="2800" dirty="0" smtClean="0"/>
              <a:t>Significantly harms the performance!</a:t>
            </a:r>
          </a:p>
          <a:p>
            <a:endParaRPr lang="en-US" sz="2800" dirty="0" smtClean="0"/>
          </a:p>
          <a:p>
            <a:r>
              <a:rPr lang="en-US" sz="2800" dirty="0" smtClean="0"/>
              <a:t>Simple solution:</a:t>
            </a:r>
            <a:endParaRPr lang="en-US" sz="2800" dirty="0"/>
          </a:p>
          <a:p>
            <a:pPr lvl="1"/>
            <a:r>
              <a:rPr lang="en-US" sz="2400" dirty="0"/>
              <a:t>Reordering the threads so that all threads in each block are more likely to take the same </a:t>
            </a:r>
            <a:r>
              <a:rPr lang="en-US" sz="2400" dirty="0" smtClean="0"/>
              <a:t>branch</a:t>
            </a:r>
          </a:p>
          <a:p>
            <a:pPr lvl="1"/>
            <a:r>
              <a:rPr lang="en-US" sz="2400" dirty="0" smtClean="0"/>
              <a:t>Not always possible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6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App-a-02-05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79563"/>
            <a:ext cx="6743700" cy="43529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Example: NVIDIA Tesla</a:t>
            </a:r>
          </a:p>
        </p:txBody>
      </p:sp>
      <p:sp>
        <p:nvSpPr>
          <p:cNvPr id="28676" name="AutoShape 5"/>
          <p:cNvSpPr>
            <a:spLocks/>
          </p:cNvSpPr>
          <p:nvPr/>
        </p:nvSpPr>
        <p:spPr bwMode="auto">
          <a:xfrm>
            <a:off x="7439025" y="1212850"/>
            <a:ext cx="1520825" cy="609600"/>
          </a:xfrm>
          <a:prstGeom prst="borderCallout1">
            <a:avLst>
              <a:gd name="adj1" fmla="val 18750"/>
              <a:gd name="adj2" fmla="val -5009"/>
              <a:gd name="adj3" fmla="val 115366"/>
              <a:gd name="adj4" fmla="val -21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1600"/>
              <a:t>Streaming multiprocessor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7526338" y="5659438"/>
            <a:ext cx="1454150" cy="627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1600"/>
              <a:t>8 </a:t>
            </a:r>
            <a:r>
              <a:rPr lang="en-US" altLang="en-US" sz="1600"/>
              <a:t>× </a:t>
            </a:r>
            <a:r>
              <a:rPr lang="en-AU" altLang="en-US" sz="1600"/>
              <a:t>Streaming</a:t>
            </a:r>
            <a:br>
              <a:rPr lang="en-AU" altLang="en-US" sz="1600"/>
            </a:br>
            <a:r>
              <a:rPr lang="en-AU" altLang="en-US" sz="1600"/>
              <a:t>processors</a:t>
            </a: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 flipV="1">
            <a:off x="7431088" y="4533900"/>
            <a:ext cx="701675" cy="1049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9D59B1A7-E301-4CA1-9917-771F3AD7657D}" type="slidenum">
              <a:rPr lang="en-AU" altLang="en-US"/>
              <a:pPr eaLnBrk="1" hangingPunct="1"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54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07-07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71825"/>
            <a:ext cx="4062413" cy="31464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Example: NVIDIA Tesla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dirty="0" smtClean="0"/>
              <a:t>Streaming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 smtClean="0"/>
              <a:t>Single-precision FP and integer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 smtClean="0"/>
              <a:t>Each SP is fine-grained multithreaded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 smtClean="0"/>
              <a:t>Warp: group of 32 threads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 smtClean="0"/>
              <a:t>Executed in parallel,</a:t>
            </a:r>
            <a:br>
              <a:rPr lang="en-AU" altLang="en-US" dirty="0" smtClean="0"/>
            </a:br>
            <a:r>
              <a:rPr lang="en-AU" altLang="en-US" dirty="0" smtClean="0"/>
              <a:t>SIMD style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 smtClean="0"/>
              <a:t>8 SPs</a:t>
            </a:r>
            <a:br>
              <a:rPr lang="en-AU" altLang="en-US" dirty="0" smtClean="0"/>
            </a:br>
            <a:r>
              <a:rPr lang="en-US" altLang="en-US" dirty="0" smtClean="0">
                <a:cs typeface="Arial" panose="020B0604020202020204" pitchFamily="34" charset="0"/>
              </a:rPr>
              <a:t>× 4 clock cycles</a:t>
            </a:r>
            <a:endParaRPr lang="en-AU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AU" altLang="en-US" dirty="0" smtClean="0"/>
              <a:t>Hardware contexts</a:t>
            </a:r>
            <a:br>
              <a:rPr lang="en-AU" altLang="en-US" dirty="0" smtClean="0"/>
            </a:br>
            <a:r>
              <a:rPr lang="en-AU" altLang="en-US" dirty="0" smtClean="0"/>
              <a:t>for 24 warps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dirty="0" smtClean="0"/>
              <a:t>Registers, PCs, …</a:t>
            </a:r>
          </a:p>
        </p:txBody>
      </p:sp>
      <p:sp>
        <p:nvSpPr>
          <p:cNvPr id="29701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7028FCAC-F478-4D1C-BF03-CA4A228916AD}" type="slidenum">
              <a:rPr lang="en-AU" altLang="en-US"/>
              <a:pPr eaLnBrk="1" hangingPunct="1"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08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age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2"/>
          <a:stretch/>
        </p:blipFill>
        <p:spPr bwMode="auto">
          <a:xfrm>
            <a:off x="165100" y="1473200"/>
            <a:ext cx="53213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1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ag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73200"/>
            <a:ext cx="86995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1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Prelim2 Topics</a:t>
            </a:r>
          </a:p>
          <a:p>
            <a:pPr lvl="1"/>
            <a:r>
              <a:rPr lang="en-US" dirty="0" smtClean="0"/>
              <a:t>Lecture</a:t>
            </a:r>
            <a:r>
              <a:rPr lang="en-US" dirty="0"/>
              <a:t>: Lectures 10 to </a:t>
            </a:r>
            <a:r>
              <a:rPr lang="en-US" dirty="0" smtClean="0"/>
              <a:t>24</a:t>
            </a:r>
          </a:p>
          <a:p>
            <a:pPr lvl="1"/>
            <a:r>
              <a:rPr lang="en-US" dirty="0"/>
              <a:t>Data and Control Hazards </a:t>
            </a:r>
            <a:r>
              <a:rPr lang="en-US" dirty="0" smtClean="0"/>
              <a:t>(Chapters 4.7-4.8)</a:t>
            </a:r>
          </a:p>
          <a:p>
            <a:pPr lvl="1"/>
            <a:r>
              <a:rPr lang="en-US" dirty="0"/>
              <a:t>RISC/CISC </a:t>
            </a:r>
            <a:r>
              <a:rPr lang="en-US" dirty="0" smtClean="0"/>
              <a:t>(Chapters </a:t>
            </a:r>
            <a:r>
              <a:rPr lang="en-US" dirty="0"/>
              <a:t>2.16-2.18, </a:t>
            </a:r>
            <a:r>
              <a:rPr lang="en-US" dirty="0" smtClean="0"/>
              <a:t>2.21)</a:t>
            </a:r>
          </a:p>
          <a:p>
            <a:pPr lvl="1"/>
            <a:r>
              <a:rPr lang="en-US" dirty="0"/>
              <a:t>Calling conventions and linkers </a:t>
            </a:r>
            <a:r>
              <a:rPr lang="en-US" dirty="0" smtClean="0"/>
              <a:t>(Chapters </a:t>
            </a:r>
            <a:r>
              <a:rPr lang="en-US" dirty="0"/>
              <a:t>2.8, 2.12, Appendix </a:t>
            </a:r>
            <a:r>
              <a:rPr lang="en-US" dirty="0" smtClean="0"/>
              <a:t>A.1-6)</a:t>
            </a:r>
          </a:p>
          <a:p>
            <a:pPr lvl="1"/>
            <a:r>
              <a:rPr lang="en-US" dirty="0" smtClean="0"/>
              <a:t>Caching and Virtual Memory (Chapter 5)</a:t>
            </a:r>
          </a:p>
          <a:p>
            <a:pPr lvl="1"/>
            <a:r>
              <a:rPr lang="en-US" dirty="0" smtClean="0"/>
              <a:t>Multicore/parallelism (Chapter 6)</a:t>
            </a:r>
          </a:p>
          <a:p>
            <a:pPr lvl="1"/>
            <a:r>
              <a:rPr lang="en-US" dirty="0" smtClean="0"/>
              <a:t>Synchronization (Chapter 2.11)</a:t>
            </a:r>
          </a:p>
          <a:p>
            <a:pPr lvl="1"/>
            <a:r>
              <a:rPr lang="en-US" dirty="0"/>
              <a:t>Traps, Exceptions, OS </a:t>
            </a:r>
            <a:r>
              <a:rPr lang="en-US" dirty="0" smtClean="0"/>
              <a:t>(Chapter </a:t>
            </a:r>
            <a:r>
              <a:rPr lang="en-US" dirty="0"/>
              <a:t>4.9, Appendix A.7, pp </a:t>
            </a:r>
            <a:r>
              <a:rPr lang="en-US" dirty="0" smtClean="0"/>
              <a:t>445-452)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HW2, Labs 3/4, C-Labs 2/3, PA2/3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Topics from Prelim1 (not the focus, but some possible questions)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2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supercomputer in your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GPU: Graphics processing unit</a:t>
            </a:r>
          </a:p>
          <a:p>
            <a:endParaRPr lang="en-US" dirty="0"/>
          </a:p>
          <a:p>
            <a:r>
              <a:rPr lang="en-US" dirty="0" smtClean="0"/>
              <a:t>Very basic till about 1999</a:t>
            </a:r>
          </a:p>
          <a:p>
            <a:r>
              <a:rPr lang="en-US" dirty="0"/>
              <a:t>	</a:t>
            </a:r>
            <a:r>
              <a:rPr lang="en-US" dirty="0" smtClean="0"/>
              <a:t>Specialized device to accelerate display</a:t>
            </a:r>
            <a:endParaRPr lang="en-US" dirty="0"/>
          </a:p>
          <a:p>
            <a:r>
              <a:rPr lang="en-US" dirty="0" smtClean="0"/>
              <a:t>Then started changing into a full processor</a:t>
            </a:r>
          </a:p>
          <a:p>
            <a:endParaRPr lang="en-US" dirty="0"/>
          </a:p>
          <a:p>
            <a:r>
              <a:rPr lang="en-US" dirty="0" smtClean="0"/>
              <a:t>2000-…: Frontier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151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7543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5450" y="990600"/>
            <a:ext cx="4984750" cy="205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CPU: Central Processing Unit</a:t>
            </a:r>
          </a:p>
          <a:p>
            <a:r>
              <a:rPr lang="en-US" sz="2800" dirty="0" smtClean="0"/>
              <a:t>GPU: Graphics Processing 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2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GPU parallelism is similar to multicore parallelism</a:t>
            </a:r>
          </a:p>
          <a:p>
            <a:endParaRPr lang="en-US" sz="33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Key: How to gang schedule thousands of threads on thousands of cores?</a:t>
            </a:r>
          </a:p>
          <a:p>
            <a:endParaRPr lang="en-US" sz="33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Hardware multithreading with thousands of register sets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GPU Hardware multithreads (like multicore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Illusion </a:t>
            </a:r>
            <a:r>
              <a:rPr lang="en-US" dirty="0" smtClean="0"/>
              <a:t>of </a:t>
            </a:r>
            <a:r>
              <a:rPr lang="en-US" dirty="0" smtClean="0"/>
              <a:t>thousands of</a:t>
            </a:r>
            <a:r>
              <a:rPr lang="en-US" dirty="0" smtClean="0"/>
              <a:t> cores</a:t>
            </a:r>
            <a:endParaRPr lang="en-US" dirty="0" smtClean="0"/>
          </a:p>
          <a:p>
            <a:pPr lvl="1"/>
            <a:r>
              <a:rPr lang="en-US" dirty="0" smtClean="0"/>
              <a:t>Fine grain </a:t>
            </a:r>
            <a:r>
              <a:rPr lang="en-US" dirty="0" smtClean="0"/>
              <a:t>hardware multithreading - </a:t>
            </a:r>
            <a:r>
              <a:rPr lang="en-US" dirty="0" smtClean="0"/>
              <a:t>Easier </a:t>
            </a:r>
            <a:r>
              <a:rPr lang="en-US" dirty="0" smtClean="0"/>
              <a:t>to keep </a:t>
            </a:r>
            <a:r>
              <a:rPr lang="en-US" dirty="0" smtClean="0"/>
              <a:t>pipelines full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6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9308" r="7853" b="34845"/>
          <a:stretch/>
        </p:blipFill>
        <p:spPr>
          <a:xfrm>
            <a:off x="990600" y="304800"/>
            <a:ext cx="7642834" cy="611426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80400" y="2698560"/>
              <a:ext cx="77040" cy="65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8880" y="2688480"/>
                <a:ext cx="93240" cy="87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/>
          <p:cNvSpPr/>
          <p:nvPr/>
        </p:nvSpPr>
        <p:spPr>
          <a:xfrm>
            <a:off x="4419600" y="3657600"/>
            <a:ext cx="2133600" cy="276146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GPU Architectures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dirty="0" smtClean="0"/>
              <a:t>Processing is highly data-parallel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GPUs are highly multithreaded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Use thread switching to hide memory latency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dirty="0" smtClean="0"/>
              <a:t>Less reliance on multi-level caches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Graphics memory is wide and high-bandwidth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dirty="0" smtClean="0"/>
              <a:t>Trend toward general purpose GPUs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Heterogeneous CPU/GPU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CPU for sequential code, GPU for parallel code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dirty="0" smtClean="0"/>
              <a:t>Programming languages/APIs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DirectX, OpenGL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C for Graphics (Cg), High Level </a:t>
            </a:r>
            <a:r>
              <a:rPr lang="en-AU" altLang="en-US" dirty="0" err="1" smtClean="0"/>
              <a:t>Shader</a:t>
            </a:r>
            <a:r>
              <a:rPr lang="en-AU" altLang="en-US" dirty="0" smtClean="0"/>
              <a:t> Language (HLSL)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dirty="0" smtClean="0"/>
              <a:t>Compute Unified Device Architecture (CUDA)</a:t>
            </a:r>
          </a:p>
        </p:txBody>
      </p:sp>
    </p:spTree>
    <p:extLst>
      <p:ext uri="{BB962C8B-B14F-4D97-AF65-F5344CB8AC3E}">
        <p14:creationId xmlns:p14="http://schemas.microsoft.com/office/powerpoint/2010/main" val="36488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948</Words>
  <Application>Microsoft Office PowerPoint</Application>
  <PresentationFormat>On-screen Show (4:3)</PresentationFormat>
  <Paragraphs>267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Consolas</vt:lpstr>
      <vt:lpstr>Helvetica</vt:lpstr>
      <vt:lpstr>Times</vt:lpstr>
      <vt:lpstr>Times New Roman</vt:lpstr>
      <vt:lpstr>Wingdings</vt:lpstr>
      <vt:lpstr>Office Theme</vt:lpstr>
      <vt:lpstr>GPUs</vt:lpstr>
      <vt:lpstr>Announcements</vt:lpstr>
      <vt:lpstr>Announcements</vt:lpstr>
      <vt:lpstr>GPUs</vt:lpstr>
      <vt:lpstr>The supercomputer in your laptop</vt:lpstr>
      <vt:lpstr>Parallelism</vt:lpstr>
      <vt:lpstr>Parallelism</vt:lpstr>
      <vt:lpstr>PowerPoint Presentation</vt:lpstr>
      <vt:lpstr>GPU Architectures</vt:lpstr>
      <vt:lpstr>PowerPoint Presentation</vt:lpstr>
      <vt:lpstr>GPUs: Faster than Moore’s Law Moore’s Law is for Wimps?!</vt:lpstr>
      <vt:lpstr>Programmable Hardware</vt:lpstr>
      <vt:lpstr>Evolution of GPU</vt:lpstr>
      <vt:lpstr>Around 2000</vt:lpstr>
      <vt:lpstr>Around 2005</vt:lpstr>
      <vt:lpstr>Post 2006: Unified Architecture</vt:lpstr>
      <vt:lpstr>Why?</vt:lpstr>
      <vt:lpstr>Flynn’s Taxonomy</vt:lpstr>
      <vt:lpstr>MIMD array of SIMD procs</vt:lpstr>
      <vt:lpstr>Grids, Blocks, and Threads</vt:lpstr>
      <vt:lpstr>CUDA Memory</vt:lpstr>
      <vt:lpstr>Heterogeneous Computing</vt:lpstr>
      <vt:lpstr>Programming using CUDA</vt:lpstr>
      <vt:lpstr>Hardware Thread Organization</vt:lpstr>
      <vt:lpstr>Branch Divergence</vt:lpstr>
      <vt:lpstr>Example: NVIDIA Tesla</vt:lpstr>
      <vt:lpstr>Example: NVIDIA Tesla</vt:lpstr>
      <vt:lpstr>PowerPoint Presentation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173</cp:revision>
  <dcterms:created xsi:type="dcterms:W3CDTF">2012-11-28T14:27:55Z</dcterms:created>
  <dcterms:modified xsi:type="dcterms:W3CDTF">2015-04-28T15:20:31Z</dcterms:modified>
</cp:coreProperties>
</file>