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1" r:id="rId3"/>
    <p:sldId id="262" r:id="rId4"/>
    <p:sldId id="289" r:id="rId5"/>
    <p:sldId id="288"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90" r:id="rId30"/>
    <p:sldId id="287" r:id="rId31"/>
    <p:sldId id="263" r:id="rId32"/>
    <p:sldId id="257" r:id="rId33"/>
    <p:sldId id="258" r:id="rId34"/>
    <p:sldId id="259" r:id="rId35"/>
    <p:sldId id="26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77786" autoAdjust="0"/>
  </p:normalViewPr>
  <p:slideViewPr>
    <p:cSldViewPr>
      <p:cViewPr varScale="1">
        <p:scale>
          <a:sx n="49" d="100"/>
          <a:sy n="49" d="100"/>
        </p:scale>
        <p:origin x="1284" y="14"/>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4-04-22T17:54:57.735"/>
    </inkml:context>
    <inkml:brush xml:id="br0">
      <inkml:brushProperty name="width" value="0.05292" units="cm"/>
      <inkml:brushProperty name="height" value="0.05292" units="cm"/>
      <inkml:brushProperty name="color" value="#FF0000"/>
    </inkml:brush>
  </inkml:definitions>
  <inkml:trace contextRef="#ctx0" brushRef="#br0">11975 7529 163 0,'-28'-29'106'0,"28"29"6"15,-26-4 0-15,26 4-46 0,-22 26-22 16,22 0-13-16,-9-5-9 16,11 7-5-16,1-4-6 15,6-3-4-15,-9-21-4 16,33 31-4-16,-9-26-11 16,-3-15-27-16,17 6-78 15,-17-25-3-15,17 8 0 16,-14-22-4-16</inkml:trace>
</inkml:ink>
</file>

<file path=ppt/ink/ink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4-04-29T18:20:15.916"/>
    </inkml:context>
    <inkml:brush xml:id="br0">
      <inkml:brushProperty name="width" value="0.05292" units="cm"/>
      <inkml:brushProperty name="height" value="0.05292" units="cm"/>
      <inkml:brushProperty name="color" value="#FF0000"/>
    </inkml:brush>
  </inkml:definitions>
  <inkml:trace contextRef="#ctx0" brushRef="#br0">19038 15476 162 0,'0'0'62'15,"0"0"1"-15,0 0 2 16,-26-14-38-16,26 14-6 16,0 0-2-16,0 0-3 15,0 0-4-15,0 0-3 16,0 0-3-16,-24 5 0 16,24-5-1-16,0 0 1 15,0 0 1-15,0 0 2 0,-24 5 1 16,24-5 2-1,0 0 2-15,0 0 0 16,0 0 1-16,0 0 0 16,24-17-1-16,-24 17-1 0,21-24 0 15,-21 24-3-15,17-26-1 16,-17 26-2-16,5-23-2 16,-5 23-2-16,0 0-1 15,-22-14 0-15,22 14-2 16,-28 7 2-16,28-7 0 15,-31 21 0-15,31-21 1 16,-26 31 2-16,26-31 0 16,-16 30 1-16,16-30 1 15,-3 26 0-15,3-26 0 16,0 0 0-16,33 10-1 16,-33-10 0-16,43-19-1 15,-17 2-2-15,-2-6 0 0,2-3-2 16,-5 0 0-16,-5-3-1 15,-4 1 1-15,-7 2-1 16,-5 5 0-16,0 21-1 16,-28-29 1-16,28 29 0 15,-43-9 0-15,17 11-1 16,0 5 1-16,0 3 0 16,2 6 0-16,24-16 1 15,-33 33 1-15,33-33 1 16,-16 36 1-16,16-36 0 15,5 31 2-15,-5-31-1 16,30 16 0-16,-8-16 0 0,4-7-1 16,2-7-1-16,3-5-1 15,-3-5-1-15,3 1-1 16,-10-6 0-16,-9 1 0 16,-5 0 0-16,-9 4-1 15,-8 3 0-15,10 21 1 16,-40-29-1-16,9 22 1 15,-4 5-1-15,-3 4 1 16,0 5 0-16,-2 5 0 16,7 5 0-16,0-1 0 15,4 3-1-15,8 0 2 16,12 2 1-16,9-21 0 16,4 33 1-16,18-23 0 0,-1-3 1 15,10-5-1-15,4-4 1 16,5-7-1-1,-7-6-2-15,-2-4 1 16,-3-4-2-16,-6-3 0 0,-6-3 0 16,-4-1-1-16,-10-1 1 15,-6 3-1-15,-8 2 0 16,-7 4 0-16,-5 8 0 16,-4 7 0-16,-7 7 1 15,-6 12-1-15,8 7 1 16,-2 7 0-16,4 4 0 15,5 4 0-15,5 1 0 0,9-4 1 16,12 0 1-16,14-10 0 16,-14-21 1-1,50 12 1-15,-12-22-2 16,7-6 1-16,2-13-1 0,5-2 0 16,-10-11-1-16,-1 2-1 15,-13-3-1-15,-9 5 0 16,-10 3 0-16,-11 4 0 15,-15 7 0-15,-6 10 0 16,-10 5 0-16,-5 9 0 16,-2 7 0-16,-5 9 0 15,7 3 1-15,-2 10 0 16,11-1 0-16,3 1 0 0,10-1 1 16,11-7-1-16,5-21 0 15,12 29 0 1,-12-29 1-16,42 0-2 15,-16-12 2-15,10-7-2 0,-5-5 2 16,-1-4-1-16,-4 2 0 16,-9 0-3-16,-10 0-6 15,-7 26-17-15,-31-31-88 16,8 43-8-16,-29-5-9 16,16 19-10-16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4/28/2015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 = </a:t>
            </a:r>
            <a:r>
              <a:rPr lang="en-US" dirty="0" err="1" smtClean="0"/>
              <a:t>MultiIssue</a:t>
            </a:r>
            <a:r>
              <a:rPr lang="en-US" baseline="0" dirty="0" smtClean="0"/>
              <a:t> + extra PCs and registers – dependency logic</a:t>
            </a:r>
          </a:p>
          <a:p>
            <a:r>
              <a:rPr lang="en-US" baseline="0" dirty="0" smtClean="0"/>
              <a:t>HT = </a:t>
            </a:r>
            <a:r>
              <a:rPr lang="en-US" baseline="0" dirty="0" err="1" smtClean="0"/>
              <a:t>MultiCore</a:t>
            </a:r>
            <a:r>
              <a:rPr lang="en-US" baseline="0" dirty="0" smtClean="0"/>
              <a:t> – redundant functional units + hazard avoidance</a:t>
            </a:r>
            <a:endParaRPr lang="en-US" dirty="0"/>
          </a:p>
        </p:txBody>
      </p:sp>
      <p:sp>
        <p:nvSpPr>
          <p:cNvPr id="4" name="Slide Number Placeholder 3"/>
          <p:cNvSpPr>
            <a:spLocks noGrp="1"/>
          </p:cNvSpPr>
          <p:nvPr>
            <p:ph type="sldNum" sz="quarter" idx="10"/>
          </p:nvPr>
        </p:nvSpPr>
        <p:spPr/>
        <p:txBody>
          <a:bodyPr/>
          <a:lstStyle/>
          <a:p>
            <a:fld id="{13D9FD78-0587-46E3-89F8-616F197A620D}" type="slidenum">
              <a:rPr lang="en-US" smtClean="0"/>
              <a:pPr/>
              <a:t>8</a:t>
            </a:fld>
            <a:endParaRPr lang="en-US"/>
          </a:p>
        </p:txBody>
      </p:sp>
    </p:spTree>
    <p:extLst>
      <p:ext uri="{BB962C8B-B14F-4D97-AF65-F5344CB8AC3E}">
        <p14:creationId xmlns:p14="http://schemas.microsoft.com/office/powerpoint/2010/main" val="386494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p:txBody>
          <a:bodyPr/>
          <a:lstStyle/>
          <a:p>
            <a:pPr>
              <a:defRPr/>
            </a:pPr>
            <a:r>
              <a:rPr lang="en-AU" smtClean="0"/>
              <a:t>Morgan Kaufmann Publishers</a:t>
            </a:r>
          </a:p>
        </p:txBody>
      </p:sp>
      <p:sp>
        <p:nvSpPr>
          <p:cNvPr id="86019" name="Rectangle 3"/>
          <p:cNvSpPr>
            <a:spLocks noGrp="1" noChangeArrowheads="1"/>
          </p:cNvSpPr>
          <p:nvPr>
            <p:ph type="dt" sz="quarter" idx="1"/>
          </p:nvPr>
        </p:nvSpPr>
        <p:spPr/>
        <p:txBody>
          <a:bodyPr/>
          <a:lstStyle/>
          <a:p>
            <a:pPr>
              <a:defRPr/>
            </a:pPr>
            <a:fld id="{273C6833-6048-4713-8457-C39CB37BDEAA}" type="datetime3">
              <a:rPr lang="en-AU" smtClean="0"/>
              <a:pPr>
                <a:defRPr/>
              </a:pPr>
              <a:t>28 April, 2015</a:t>
            </a:fld>
            <a:endParaRPr lang="en-AU" smtClean="0"/>
          </a:p>
        </p:txBody>
      </p:sp>
      <p:sp>
        <p:nvSpPr>
          <p:cNvPr id="86020" name="Rectangle 6"/>
          <p:cNvSpPr>
            <a:spLocks noGrp="1" noChangeArrowheads="1"/>
          </p:cNvSpPr>
          <p:nvPr>
            <p:ph type="ftr" sz="quarter" idx="4"/>
          </p:nvPr>
        </p:nvSpPr>
        <p:spPr/>
        <p:txBody>
          <a:bodyPr/>
          <a:lstStyle/>
          <a:p>
            <a:pPr>
              <a:defRPr/>
            </a:pPr>
            <a:r>
              <a:rPr lang="en-AU" smtClean="0"/>
              <a:t>Chapter 7 — Multicores, Multiprocessors, and Clusters</a:t>
            </a:r>
          </a:p>
        </p:txBody>
      </p:sp>
      <p:sp>
        <p:nvSpPr>
          <p:cNvPr id="86021" name="Rectangle 7"/>
          <p:cNvSpPr>
            <a:spLocks noGrp="1" noChangeArrowheads="1"/>
          </p:cNvSpPr>
          <p:nvPr>
            <p:ph type="sldNum" sz="quarter" idx="5"/>
          </p:nvPr>
        </p:nvSpPr>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E0621A-AE20-4C10-9008-9C05242A22BD}" type="slidenum">
              <a:rPr lang="en-AU" altLang="en-US">
                <a:latin typeface="Times New Roman" panose="02020603050405020304" pitchFamily="18" charset="0"/>
              </a:rPr>
              <a:pPr/>
              <a:t>10</a:t>
            </a:fld>
            <a:endParaRPr lang="en-AU" altLang="en-US">
              <a:latin typeface="Times New Roman" panose="02020603050405020304" pitchFamily="18" charset="0"/>
            </a:endParaRPr>
          </a:p>
        </p:txBody>
      </p:sp>
      <p:sp>
        <p:nvSpPr>
          <p:cNvPr id="86022" name="Rectangle 2"/>
          <p:cNvSpPr>
            <a:spLocks noGrp="1" noRot="1" noChangeAspect="1" noChangeArrowheads="1" noTextEdit="1"/>
          </p:cNvSpPr>
          <p:nvPr>
            <p:ph type="sldImg"/>
          </p:nvPr>
        </p:nvSpPr>
        <p:spPr>
          <a:ln/>
        </p:spPr>
      </p:sp>
      <p:sp>
        <p:nvSpPr>
          <p:cNvPr id="860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58399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p:txBody>
          <a:bodyPr/>
          <a:lstStyle/>
          <a:p>
            <a:pPr>
              <a:defRPr/>
            </a:pPr>
            <a:r>
              <a:rPr lang="en-AU" smtClean="0"/>
              <a:t>Morgan Kaufmann Publishers</a:t>
            </a:r>
          </a:p>
        </p:txBody>
      </p:sp>
      <p:sp>
        <p:nvSpPr>
          <p:cNvPr id="87043" name="Rectangle 3"/>
          <p:cNvSpPr>
            <a:spLocks noGrp="1" noChangeArrowheads="1"/>
          </p:cNvSpPr>
          <p:nvPr>
            <p:ph type="dt" sz="quarter" idx="1"/>
          </p:nvPr>
        </p:nvSpPr>
        <p:spPr/>
        <p:txBody>
          <a:bodyPr/>
          <a:lstStyle/>
          <a:p>
            <a:pPr>
              <a:defRPr/>
            </a:pPr>
            <a:fld id="{E6B7C6A8-FC2D-41A1-95F2-56B108B24230}" type="datetime3">
              <a:rPr lang="en-AU" smtClean="0"/>
              <a:pPr>
                <a:defRPr/>
              </a:pPr>
              <a:t>28 April, 2015</a:t>
            </a:fld>
            <a:endParaRPr lang="en-AU" smtClean="0"/>
          </a:p>
        </p:txBody>
      </p:sp>
      <p:sp>
        <p:nvSpPr>
          <p:cNvPr id="87044" name="Rectangle 6"/>
          <p:cNvSpPr>
            <a:spLocks noGrp="1" noChangeArrowheads="1"/>
          </p:cNvSpPr>
          <p:nvPr>
            <p:ph type="ftr" sz="quarter" idx="4"/>
          </p:nvPr>
        </p:nvSpPr>
        <p:spPr/>
        <p:txBody>
          <a:bodyPr/>
          <a:lstStyle/>
          <a:p>
            <a:pPr>
              <a:defRPr/>
            </a:pPr>
            <a:r>
              <a:rPr lang="en-AU" smtClean="0"/>
              <a:t>Chapter 7 — Multicores, Multiprocessors, and Clusters</a:t>
            </a:r>
          </a:p>
        </p:txBody>
      </p:sp>
      <p:sp>
        <p:nvSpPr>
          <p:cNvPr id="87045" name="Rectangle 7"/>
          <p:cNvSpPr>
            <a:spLocks noGrp="1" noChangeArrowheads="1"/>
          </p:cNvSpPr>
          <p:nvPr>
            <p:ph type="sldNum" sz="quarter" idx="5"/>
          </p:nvPr>
        </p:nvSpPr>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62CD69-335E-4E6A-A7C0-329DC1A959B6}" type="slidenum">
              <a:rPr lang="en-AU" altLang="en-US">
                <a:latin typeface="Times New Roman" panose="02020603050405020304" pitchFamily="18" charset="0"/>
              </a:rPr>
              <a:pPr/>
              <a:t>27</a:t>
            </a:fld>
            <a:endParaRPr lang="en-AU" altLang="en-US">
              <a:latin typeface="Times New Roman" panose="02020603050405020304" pitchFamily="18" charset="0"/>
            </a:endParaRPr>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7254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p:txBody>
          <a:bodyPr/>
          <a:lstStyle/>
          <a:p>
            <a:pPr>
              <a:defRPr/>
            </a:pPr>
            <a:r>
              <a:rPr lang="en-AU" smtClean="0"/>
              <a:t>Morgan Kaufmann Publishers</a:t>
            </a:r>
          </a:p>
        </p:txBody>
      </p:sp>
      <p:sp>
        <p:nvSpPr>
          <p:cNvPr id="88067" name="Rectangle 3"/>
          <p:cNvSpPr>
            <a:spLocks noGrp="1" noChangeArrowheads="1"/>
          </p:cNvSpPr>
          <p:nvPr>
            <p:ph type="dt" sz="quarter" idx="1"/>
          </p:nvPr>
        </p:nvSpPr>
        <p:spPr/>
        <p:txBody>
          <a:bodyPr/>
          <a:lstStyle/>
          <a:p>
            <a:pPr>
              <a:defRPr/>
            </a:pPr>
            <a:fld id="{ED237FDD-B277-48F9-9D77-C05E32F3CF61}" type="datetime3">
              <a:rPr lang="en-AU" smtClean="0"/>
              <a:pPr>
                <a:defRPr/>
              </a:pPr>
              <a:t>28 April, 2015</a:t>
            </a:fld>
            <a:endParaRPr lang="en-AU" smtClean="0"/>
          </a:p>
        </p:txBody>
      </p:sp>
      <p:sp>
        <p:nvSpPr>
          <p:cNvPr id="88068" name="Rectangle 6"/>
          <p:cNvSpPr>
            <a:spLocks noGrp="1" noChangeArrowheads="1"/>
          </p:cNvSpPr>
          <p:nvPr>
            <p:ph type="ftr" sz="quarter" idx="4"/>
          </p:nvPr>
        </p:nvSpPr>
        <p:spPr/>
        <p:txBody>
          <a:bodyPr/>
          <a:lstStyle/>
          <a:p>
            <a:pPr>
              <a:defRPr/>
            </a:pPr>
            <a:r>
              <a:rPr lang="en-AU" smtClean="0"/>
              <a:t>Chapter 7 — Multicores, Multiprocessors, and Clusters</a:t>
            </a:r>
          </a:p>
        </p:txBody>
      </p:sp>
      <p:sp>
        <p:nvSpPr>
          <p:cNvPr id="88069" name="Rectangle 7"/>
          <p:cNvSpPr>
            <a:spLocks noGrp="1" noChangeArrowheads="1"/>
          </p:cNvSpPr>
          <p:nvPr>
            <p:ph type="sldNum" sz="quarter" idx="5"/>
          </p:nvPr>
        </p:nvSpPr>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00B45F-09CD-436E-B824-FC639DC07A87}" type="slidenum">
              <a:rPr lang="en-AU" altLang="en-US">
                <a:latin typeface="Times New Roman" panose="02020603050405020304" pitchFamily="18" charset="0"/>
              </a:rPr>
              <a:pPr/>
              <a:t>28</a:t>
            </a:fld>
            <a:endParaRPr lang="en-AU" altLang="en-US">
              <a:latin typeface="Times New Roman" panose="02020603050405020304" pitchFamily="18" charset="0"/>
            </a:endParaRPr>
          </a:p>
        </p:txBody>
      </p:sp>
      <p:sp>
        <p:nvSpPr>
          <p:cNvPr id="88070" name="Rectangle 2"/>
          <p:cNvSpPr>
            <a:spLocks noGrp="1" noRot="1" noChangeAspect="1" noChangeArrowheads="1" noTextEdit="1"/>
          </p:cNvSpPr>
          <p:nvPr>
            <p:ph type="sldImg"/>
          </p:nvPr>
        </p:nvSpPr>
        <p:spPr>
          <a:ln/>
        </p:spPr>
      </p:sp>
      <p:sp>
        <p:nvSpPr>
          <p:cNvPr id="880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1828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5"/>
            <a:ext cx="5485805" cy="4113891"/>
          </a:xfrm>
          <a:prstGeom prst="rect">
            <a:avLst/>
          </a:prstGeom>
          <a:noFill/>
          <a:ln>
            <a:miter lim="800000"/>
            <a:headEnd/>
            <a:tailEnd/>
          </a:ln>
        </p:spPr>
        <p:txBody>
          <a:bodyPr lIns="91400" tIns="45700" rIns="91400" bIns="45700"/>
          <a:lstStyle/>
          <a:p>
            <a:endParaRPr lang="en-US" dirty="0"/>
          </a:p>
        </p:txBody>
      </p:sp>
    </p:spTree>
    <p:extLst>
      <p:ext uri="{BB962C8B-B14F-4D97-AF65-F5344CB8AC3E}">
        <p14:creationId xmlns:p14="http://schemas.microsoft.com/office/powerpoint/2010/main" val="1112445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http://www.youtube.com/watch?v=Q07PhW5sCEk&amp;feature=youtu.be</a:t>
            </a:r>
          </a:p>
          <a:p>
            <a:r>
              <a:rPr lang="en-US" dirty="0" smtClean="0"/>
              <a:t>[Recorded: May 9, 1963]</a:t>
            </a:r>
          </a:p>
          <a:p>
            <a:r>
              <a:rPr lang="en-US" dirty="0" smtClean="0"/>
              <a:t>This vintage film features MIT Science Reporter John Fitch at the MIT Computation Center in an extended interview with MIT professor of computer science Fernando J. </a:t>
            </a:r>
            <a:r>
              <a:rPr lang="en-US" dirty="0" err="1" smtClean="0"/>
              <a:t>Corbato</a:t>
            </a:r>
            <a:r>
              <a:rPr lang="en-US" dirty="0" smtClean="0"/>
              <a:t>. The film was co-produced by WGBH (Boston) and MIT.</a:t>
            </a:r>
          </a:p>
          <a:p>
            <a:endParaRPr lang="en-US" dirty="0" smtClean="0"/>
          </a:p>
          <a:p>
            <a:r>
              <a:rPr lang="en-US" dirty="0" smtClean="0"/>
              <a:t>The prime focus of the film is timesharing, one of the most important developments in computing, and one which has come in and out of favor several times over the last several decades as the dichotomy between remote and centrally-managed computing resources played out; the latest incarnation for centrally-managed computing resources is known as cloud computing.</a:t>
            </a:r>
          </a:p>
          <a:p>
            <a:endParaRPr lang="en-US" dirty="0" smtClean="0"/>
          </a:p>
          <a:p>
            <a:r>
              <a:rPr lang="en-US" dirty="0" smtClean="0"/>
              <a:t>Timesharing as shown in this film, was a novel concept in the early 1960s. Driven by a desire to more efficiently use expensive computer resources while increasing the interactivity between user and computer (man and machine), timesharing was eventually taken up by industry in the form of special timesharing hardware for mainframe and minicomputer computer systems as well as in sophisticated operating systems to manage multiple users and resources.</a:t>
            </a:r>
          </a:p>
          <a:p>
            <a:endParaRPr lang="en-US" dirty="0" smtClean="0"/>
          </a:p>
          <a:p>
            <a:r>
              <a:rPr lang="en-US" dirty="0" err="1" smtClean="0"/>
              <a:t>Corbato</a:t>
            </a:r>
            <a:r>
              <a:rPr lang="en-US" dirty="0" smtClean="0"/>
              <a:t> describes how after the mid-1950s, when computers began to become reliable, the next big challenge to improve productivity and efficiency was the development of computer languages, FORTRAN being an example. One of the next bottlenecks in computing, according to </a:t>
            </a:r>
            <a:r>
              <a:rPr lang="en-US" dirty="0" err="1" smtClean="0"/>
              <a:t>Corabto</a:t>
            </a:r>
            <a:r>
              <a:rPr lang="en-US" dirty="0" smtClean="0"/>
              <a:t>, was the traditional batch processing method of combining many peoples computer jobs into one large single job for the computer to process at one time. He compares batch processing to a group of people catching a bus, all being moved at once.</a:t>
            </a:r>
          </a:p>
          <a:p>
            <a:endParaRPr lang="en-US" dirty="0" smtClean="0"/>
          </a:p>
          <a:p>
            <a:r>
              <a:rPr lang="en-US" dirty="0" smtClean="0"/>
              <a:t>Timesharing, on the other hand, involves attaching a large number of consoles to the central computer, each of which is given a time-slice of the computers time. While the computer is rapidly switching among user applications and problems, it appears to the user that s/he has complete access to the central computer.</a:t>
            </a:r>
          </a:p>
          <a:p>
            <a:endParaRPr lang="en-US" dirty="0" smtClean="0"/>
          </a:p>
          <a:p>
            <a:r>
              <a:rPr lang="en-US" dirty="0" err="1" smtClean="0"/>
              <a:t>Corbato</a:t>
            </a:r>
            <a:r>
              <a:rPr lang="en-US" dirty="0" smtClean="0"/>
              <a:t> then describes in technical detail a complex description of timesharing before showing some examples of timesharing from a terminal using a simple program to calculate a simple geometric problem (Pythagorean theorem).</a:t>
            </a:r>
          </a:p>
          <a:p>
            <a:endParaRPr lang="en-US" dirty="0" smtClean="0"/>
          </a:p>
          <a:p>
            <a:r>
              <a:rPr lang="en-US" dirty="0" smtClean="0"/>
              <a:t>In the long run, </a:t>
            </a:r>
            <a:r>
              <a:rPr lang="en-US" dirty="0" err="1" smtClean="0"/>
              <a:t>Corbato</a:t>
            </a:r>
            <a:r>
              <a:rPr lang="en-US" dirty="0" smtClean="0"/>
              <a:t> says, timesharing will help address the increasing need for computer time and ease-of-use.</a:t>
            </a:r>
            <a:endParaRPr lang="en-US" dirty="0"/>
          </a:p>
        </p:txBody>
      </p:sp>
      <p:sp>
        <p:nvSpPr>
          <p:cNvPr id="4" name="Slide Number Placeholder 3"/>
          <p:cNvSpPr>
            <a:spLocks noGrp="1"/>
          </p:cNvSpPr>
          <p:nvPr>
            <p:ph type="sldNum" sz="quarter" idx="10"/>
          </p:nvPr>
        </p:nvSpPr>
        <p:spPr/>
        <p:txBody>
          <a:bodyPr/>
          <a:lstStyle/>
          <a:p>
            <a:fld id="{7993423C-D197-417D-987E-263EE36189D2}" type="slidenum">
              <a:rPr lang="en-US" smtClean="0"/>
              <a:t>35</a:t>
            </a:fld>
            <a:endParaRPr lang="en-US"/>
          </a:p>
        </p:txBody>
      </p:sp>
    </p:spTree>
    <p:extLst>
      <p:ext uri="{BB962C8B-B14F-4D97-AF65-F5344CB8AC3E}">
        <p14:creationId xmlns:p14="http://schemas.microsoft.com/office/powerpoint/2010/main" val="2314545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4/28/2015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notesSlide" Target="../notesSlides/notesSlide5.xml"/><Relationship Id="rId5" Type="http://schemas.openxmlformats.org/officeDocument/2006/relationships/tags" Target="../tags/tag5.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 to the Future:</a:t>
            </a:r>
            <a:br>
              <a:rPr lang="en-US" dirty="0" smtClean="0"/>
            </a:br>
            <a:r>
              <a:rPr lang="en-US" dirty="0" smtClean="0"/>
              <a:t>A Historical Perspective</a:t>
            </a:r>
            <a:endParaRPr lang="en-US" dirty="0"/>
          </a:p>
        </p:txBody>
      </p:sp>
      <p:sp>
        <p:nvSpPr>
          <p:cNvPr id="3" name="Subtitle 2"/>
          <p:cNvSpPr>
            <a:spLocks noGrp="1"/>
          </p:cNvSpPr>
          <p:nvPr>
            <p:ph type="subTitle" idx="1"/>
          </p:nvPr>
        </p:nvSpPr>
        <p:spPr>
          <a:xfrm>
            <a:off x="609600" y="3886200"/>
            <a:ext cx="7848600" cy="2057400"/>
          </a:xfrm>
        </p:spPr>
        <p:txBody>
          <a:bodyPr/>
          <a:lstStyle/>
          <a:p>
            <a:r>
              <a:rPr lang="en-US" b="1" dirty="0" smtClean="0"/>
              <a:t>Prof. Hakim Weatherspoon</a:t>
            </a:r>
          </a:p>
          <a:p>
            <a:r>
              <a:rPr lang="en-US" b="1" dirty="0" smtClean="0"/>
              <a:t>CS 3410, </a:t>
            </a:r>
            <a:r>
              <a:rPr lang="en-US" b="1" smtClean="0"/>
              <a:t>Spring 2015</a:t>
            </a:r>
            <a:endParaRPr lang="en-US" b="1" dirty="0" smtClean="0"/>
          </a:p>
          <a:p>
            <a:r>
              <a:rPr lang="en-US" dirty="0" smtClean="0"/>
              <a:t>Computer Science</a:t>
            </a:r>
          </a:p>
          <a:p>
            <a:r>
              <a:rPr lang="en-US" dirty="0" smtClean="0"/>
              <a:t>Cornell University</a:t>
            </a:r>
            <a:endParaRPr lang="en-US" dirty="0"/>
          </a:p>
        </p:txBody>
      </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AU" altLang="en-US" smtClean="0"/>
              <a:t>GPU Architectures</a:t>
            </a:r>
          </a:p>
        </p:txBody>
      </p:sp>
      <p:sp>
        <p:nvSpPr>
          <p:cNvPr id="27651" name="Rectangle 3"/>
          <p:cNvSpPr>
            <a:spLocks noGrp="1" noChangeArrowheads="1"/>
          </p:cNvSpPr>
          <p:nvPr>
            <p:ph type="body" idx="1"/>
          </p:nvPr>
        </p:nvSpPr>
        <p:spPr>
          <a:xfrm>
            <a:off x="228600" y="838200"/>
            <a:ext cx="9144000" cy="5638800"/>
          </a:xfrm>
        </p:spPr>
        <p:txBody>
          <a:bodyPr>
            <a:normAutofit/>
          </a:bodyPr>
          <a:lstStyle/>
          <a:p>
            <a:pPr eaLnBrk="1" hangingPunct="1">
              <a:lnSpc>
                <a:spcPct val="80000"/>
              </a:lnSpc>
            </a:pPr>
            <a:r>
              <a:rPr lang="en-AU" altLang="en-US" dirty="0" smtClean="0"/>
              <a:t>Processing is highly data-parallel</a:t>
            </a:r>
          </a:p>
          <a:p>
            <a:pPr lvl="1" eaLnBrk="1" hangingPunct="1">
              <a:lnSpc>
                <a:spcPct val="80000"/>
              </a:lnSpc>
            </a:pPr>
            <a:r>
              <a:rPr lang="en-AU" altLang="en-US" dirty="0" smtClean="0"/>
              <a:t>GPUs are highly multithreaded</a:t>
            </a:r>
          </a:p>
          <a:p>
            <a:pPr lvl="1" eaLnBrk="1" hangingPunct="1">
              <a:lnSpc>
                <a:spcPct val="80000"/>
              </a:lnSpc>
            </a:pPr>
            <a:r>
              <a:rPr lang="en-AU" altLang="en-US" dirty="0" smtClean="0"/>
              <a:t>Use thread switching to hide memory latency</a:t>
            </a:r>
          </a:p>
          <a:p>
            <a:pPr lvl="2" eaLnBrk="1" hangingPunct="1">
              <a:lnSpc>
                <a:spcPct val="80000"/>
              </a:lnSpc>
            </a:pPr>
            <a:r>
              <a:rPr lang="en-AU" altLang="en-US" dirty="0" smtClean="0"/>
              <a:t>Less reliance on multi-level caches</a:t>
            </a:r>
          </a:p>
          <a:p>
            <a:pPr lvl="1" eaLnBrk="1" hangingPunct="1">
              <a:lnSpc>
                <a:spcPct val="80000"/>
              </a:lnSpc>
            </a:pPr>
            <a:r>
              <a:rPr lang="en-AU" altLang="en-US" dirty="0" smtClean="0"/>
              <a:t>Graphics memory is wide and high-bandwidth</a:t>
            </a:r>
          </a:p>
          <a:p>
            <a:pPr eaLnBrk="1" hangingPunct="1">
              <a:lnSpc>
                <a:spcPct val="80000"/>
              </a:lnSpc>
            </a:pPr>
            <a:r>
              <a:rPr lang="en-AU" altLang="en-US" dirty="0" smtClean="0"/>
              <a:t>Trend toward general purpose GPUs</a:t>
            </a:r>
          </a:p>
          <a:p>
            <a:pPr lvl="1" eaLnBrk="1" hangingPunct="1">
              <a:lnSpc>
                <a:spcPct val="80000"/>
              </a:lnSpc>
            </a:pPr>
            <a:r>
              <a:rPr lang="en-AU" altLang="en-US" dirty="0" smtClean="0"/>
              <a:t>Heterogeneous CPU/GPU systems</a:t>
            </a:r>
          </a:p>
          <a:p>
            <a:pPr lvl="1" eaLnBrk="1" hangingPunct="1">
              <a:lnSpc>
                <a:spcPct val="80000"/>
              </a:lnSpc>
            </a:pPr>
            <a:r>
              <a:rPr lang="en-AU" altLang="en-US" dirty="0" smtClean="0"/>
              <a:t>CPU for sequential code, GPU for parallel code</a:t>
            </a:r>
          </a:p>
          <a:p>
            <a:pPr eaLnBrk="1" hangingPunct="1">
              <a:lnSpc>
                <a:spcPct val="80000"/>
              </a:lnSpc>
            </a:pPr>
            <a:r>
              <a:rPr lang="en-AU" altLang="en-US" dirty="0" smtClean="0"/>
              <a:t>Programming languages/APIs</a:t>
            </a:r>
          </a:p>
          <a:p>
            <a:pPr lvl="1" eaLnBrk="1" hangingPunct="1">
              <a:lnSpc>
                <a:spcPct val="80000"/>
              </a:lnSpc>
            </a:pPr>
            <a:r>
              <a:rPr lang="en-AU" altLang="en-US" dirty="0" smtClean="0"/>
              <a:t>DirectX, OpenGL</a:t>
            </a:r>
          </a:p>
          <a:p>
            <a:pPr lvl="1" eaLnBrk="1" hangingPunct="1">
              <a:lnSpc>
                <a:spcPct val="80000"/>
              </a:lnSpc>
            </a:pPr>
            <a:r>
              <a:rPr lang="en-AU" altLang="en-US" dirty="0" smtClean="0"/>
              <a:t>C for Graphics (Cg), High Level </a:t>
            </a:r>
            <a:r>
              <a:rPr lang="en-AU" altLang="en-US" dirty="0" err="1" smtClean="0"/>
              <a:t>Shader</a:t>
            </a:r>
            <a:r>
              <a:rPr lang="en-AU" altLang="en-US" dirty="0" smtClean="0"/>
              <a:t> Language (HLSL)</a:t>
            </a:r>
          </a:p>
          <a:p>
            <a:pPr lvl="1" eaLnBrk="1" hangingPunct="1">
              <a:lnSpc>
                <a:spcPct val="80000"/>
              </a:lnSpc>
            </a:pPr>
            <a:r>
              <a:rPr lang="en-AU" altLang="en-US" dirty="0" smtClean="0"/>
              <a:t>Compute Unified Device Architecture (CUDA)</a:t>
            </a:r>
          </a:p>
        </p:txBody>
      </p:sp>
    </p:spTree>
    <p:extLst>
      <p:ext uri="{BB962C8B-B14F-4D97-AF65-F5344CB8AC3E}">
        <p14:creationId xmlns:p14="http://schemas.microsoft.com/office/powerpoint/2010/main" val="3648890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6752" b="6752"/>
          <a:stretch>
            <a:fillRect/>
          </a:stretch>
        </p:blipFill>
        <p:spPr>
          <a:xfrm>
            <a:off x="228600" y="838200"/>
            <a:ext cx="8686800" cy="5638800"/>
          </a:xfrm>
        </p:spPr>
      </p:pic>
    </p:spTree>
    <p:extLst>
      <p:ext uri="{BB962C8B-B14F-4D97-AF65-F5344CB8AC3E}">
        <p14:creationId xmlns:p14="http://schemas.microsoft.com/office/powerpoint/2010/main" val="163786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73038" y="581025"/>
            <a:ext cx="8686800" cy="533400"/>
          </a:xfrm>
        </p:spPr>
        <p:txBody>
          <a:bodyPr/>
          <a:lstStyle/>
          <a:p>
            <a:r>
              <a:rPr lang="en-US" sz="4000" dirty="0"/>
              <a:t>GPUs: Faster than Moore</a:t>
            </a:r>
            <a:r>
              <a:rPr lang="ja-JP" altLang="en-US" sz="4000" dirty="0"/>
              <a:t>’</a:t>
            </a:r>
            <a:r>
              <a:rPr lang="en-US" sz="4000" dirty="0"/>
              <a:t>s </a:t>
            </a:r>
            <a:r>
              <a:rPr lang="en-US" sz="4000" dirty="0" smtClean="0"/>
              <a:t>Law</a:t>
            </a:r>
            <a:br>
              <a:rPr lang="en-US" sz="4000" dirty="0" smtClean="0"/>
            </a:br>
            <a:r>
              <a:rPr lang="en-US" sz="4000" dirty="0" smtClean="0"/>
              <a:t>Moore’s Law is for Wimps?!</a:t>
            </a:r>
            <a:endParaRPr lang="en-US" sz="4000" dirty="0"/>
          </a:p>
        </p:txBody>
      </p:sp>
      <p:sp>
        <p:nvSpPr>
          <p:cNvPr id="20482" name="AutoShape 2"/>
          <p:cNvSpPr>
            <a:spLocks/>
          </p:cNvSpPr>
          <p:nvPr/>
        </p:nvSpPr>
        <p:spPr bwMode="auto">
          <a:xfrm>
            <a:off x="2709863" y="2670175"/>
            <a:ext cx="2368550" cy="649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B6192B"/>
          </a:solidFill>
          <a:ln>
            <a:noFill/>
          </a:ln>
          <a:effectLst/>
          <a:extLst>
            <a:ext uri="{91240B29-F687-4F45-9708-019B960494DF}">
              <a14:hiddenLine xmlns:a14="http://schemas.microsoft.com/office/drawing/2010/main" w="9525"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483" name="AutoShape 3"/>
          <p:cNvSpPr>
            <a:spLocks/>
          </p:cNvSpPr>
          <p:nvPr/>
        </p:nvSpPr>
        <p:spPr bwMode="auto">
          <a:xfrm>
            <a:off x="2857500" y="2743200"/>
            <a:ext cx="2146300"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w="9525"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484" name="Line 4"/>
          <p:cNvSpPr>
            <a:spLocks noChangeShapeType="1"/>
          </p:cNvSpPr>
          <p:nvPr/>
        </p:nvSpPr>
        <p:spPr bwMode="auto">
          <a:xfrm flipV="1">
            <a:off x="5522913" y="2525713"/>
            <a:ext cx="3362325" cy="2019300"/>
          </a:xfrm>
          <a:prstGeom prst="line">
            <a:avLst/>
          </a:prstGeom>
          <a:noFill/>
          <a:ln w="76200" cap="flat" cmpd="sng">
            <a:solidFill>
              <a:srgbClr val="FF7C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485" name="AutoShape 5"/>
          <p:cNvSpPr>
            <a:spLocks/>
          </p:cNvSpPr>
          <p:nvPr/>
        </p:nvSpPr>
        <p:spPr bwMode="auto">
          <a:xfrm>
            <a:off x="4362450" y="3681413"/>
            <a:ext cx="76200" cy="877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7C00"/>
          </a:solidFill>
          <a:ln w="9525" cap="flat" cmpd="sng">
            <a:solidFill>
              <a:srgbClr val="FF7C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grpSp>
        <p:nvGrpSpPr>
          <p:cNvPr id="20486" name="Group 6"/>
          <p:cNvGrpSpPr>
            <a:grpSpLocks/>
          </p:cNvGrpSpPr>
          <p:nvPr/>
        </p:nvGrpSpPr>
        <p:grpSpPr bwMode="auto">
          <a:xfrm>
            <a:off x="4325938" y="3681413"/>
            <a:ext cx="74612" cy="757237"/>
            <a:chOff x="0" y="0"/>
            <a:chExt cx="74613" cy="757238"/>
          </a:xfrm>
        </p:grpSpPr>
        <p:sp>
          <p:nvSpPr>
            <p:cNvPr id="20487" name="AutoShape 7"/>
            <p:cNvSpPr>
              <a:spLocks/>
            </p:cNvSpPr>
            <p:nvPr/>
          </p:nvSpPr>
          <p:spPr bwMode="auto">
            <a:xfrm>
              <a:off x="0" y="0"/>
              <a:ext cx="74613" cy="1081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7C00"/>
            </a:solidFill>
            <a:ln w="9525" cap="flat" cmpd="sng">
              <a:solidFill>
                <a:srgbClr val="FF7C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488" name="AutoShape 8"/>
            <p:cNvSpPr>
              <a:spLocks/>
            </p:cNvSpPr>
            <p:nvPr/>
          </p:nvSpPr>
          <p:spPr bwMode="auto">
            <a:xfrm>
              <a:off x="0" y="216353"/>
              <a:ext cx="74613" cy="108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7C00"/>
            </a:solidFill>
            <a:ln w="9525" cap="flat" cmpd="sng">
              <a:solidFill>
                <a:srgbClr val="FF7C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489" name="AutoShape 9"/>
            <p:cNvSpPr>
              <a:spLocks/>
            </p:cNvSpPr>
            <p:nvPr/>
          </p:nvSpPr>
          <p:spPr bwMode="auto">
            <a:xfrm>
              <a:off x="0" y="432707"/>
              <a:ext cx="74613" cy="108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7C00"/>
            </a:solidFill>
            <a:ln w="9525" cap="flat" cmpd="sng">
              <a:solidFill>
                <a:srgbClr val="FF7C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490" name="AutoShape 10"/>
            <p:cNvSpPr>
              <a:spLocks/>
            </p:cNvSpPr>
            <p:nvPr/>
          </p:nvSpPr>
          <p:spPr bwMode="auto">
            <a:xfrm>
              <a:off x="0" y="649060"/>
              <a:ext cx="74613" cy="108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rgbClr val="FF7C00"/>
            </a:solidFill>
            <a:ln w="9525" cap="flat" cmpd="sng">
              <a:solidFill>
                <a:srgbClr val="FF7C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grpSp>
      <p:sp>
        <p:nvSpPr>
          <p:cNvPr id="20491" name="Line 11"/>
          <p:cNvSpPr>
            <a:spLocks noChangeShapeType="1"/>
          </p:cNvSpPr>
          <p:nvPr/>
        </p:nvSpPr>
        <p:spPr bwMode="auto">
          <a:xfrm flipV="1">
            <a:off x="1735138" y="3670300"/>
            <a:ext cx="2614612" cy="1512888"/>
          </a:xfrm>
          <a:prstGeom prst="line">
            <a:avLst/>
          </a:prstGeom>
          <a:noFill/>
          <a:ln w="101600" cap="flat" cmpd="sng">
            <a:solidFill>
              <a:srgbClr val="FF7C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grpSp>
        <p:nvGrpSpPr>
          <p:cNvPr id="20492" name="Group 12"/>
          <p:cNvGrpSpPr>
            <a:grpSpLocks/>
          </p:cNvGrpSpPr>
          <p:nvPr/>
        </p:nvGrpSpPr>
        <p:grpSpPr bwMode="auto">
          <a:xfrm>
            <a:off x="1647825" y="4810125"/>
            <a:ext cx="234950" cy="228600"/>
            <a:chOff x="0" y="0"/>
            <a:chExt cx="234950" cy="228600"/>
          </a:xfrm>
        </p:grpSpPr>
        <p:sp>
          <p:nvSpPr>
            <p:cNvPr id="20493" name="AutoShape 13"/>
            <p:cNvSpPr>
              <a:spLocks/>
            </p:cNvSpPr>
            <p:nvPr/>
          </p:nvSpPr>
          <p:spPr bwMode="auto">
            <a:xfrm>
              <a:off x="0" y="0"/>
              <a:ext cx="23495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8D6FF"/>
            </a:solidFill>
            <a:ln>
              <a:noFill/>
            </a:ln>
            <a:effectLst/>
            <a:extLst>
              <a:ext uri="{91240B29-F687-4F45-9708-019B960494DF}">
                <a14:hiddenLine xmlns:a14="http://schemas.microsoft.com/office/drawing/2010/main" w="9525"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pic>
          <p:nvPicPr>
            <p:cNvPr id="20494" name="Picture 14" descr="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65" y="12031"/>
              <a:ext cx="173122" cy="168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0495" name="AutoShape 15"/>
          <p:cNvSpPr>
            <a:spLocks/>
          </p:cNvSpPr>
          <p:nvPr/>
        </p:nvSpPr>
        <p:spPr bwMode="auto">
          <a:xfrm>
            <a:off x="1697038" y="1878013"/>
            <a:ext cx="6232525" cy="504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A9A9A9">
              <a:alpha val="50000"/>
            </a:srgbClr>
          </a:solidFill>
          <a:ln>
            <a:noFill/>
          </a:ln>
          <a:effectLst/>
          <a:extLst>
            <a:ext uri="{91240B29-F687-4F45-9708-019B960494DF}">
              <a14:hiddenLine xmlns:a14="http://schemas.microsoft.com/office/drawing/2010/main" w="9525"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496" name="Line 16"/>
          <p:cNvSpPr>
            <a:spLocks noChangeShapeType="1"/>
          </p:cNvSpPr>
          <p:nvPr/>
        </p:nvSpPr>
        <p:spPr bwMode="auto">
          <a:xfrm flipV="1">
            <a:off x="4349750" y="2635250"/>
            <a:ext cx="3271838" cy="1898650"/>
          </a:xfrm>
          <a:prstGeom prst="line">
            <a:avLst/>
          </a:prstGeom>
          <a:noFill/>
          <a:ln w="101600" cap="flat" cmpd="sng">
            <a:solidFill>
              <a:srgbClr val="FF7C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497" name="AutoShape 17"/>
          <p:cNvSpPr>
            <a:spLocks/>
          </p:cNvSpPr>
          <p:nvPr/>
        </p:nvSpPr>
        <p:spPr bwMode="auto">
          <a:xfrm>
            <a:off x="192088" y="3138488"/>
            <a:ext cx="46672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Peak </a:t>
            </a:r>
            <a:endParaRPr lang="en-US"/>
          </a:p>
        </p:txBody>
      </p:sp>
      <p:sp>
        <p:nvSpPr>
          <p:cNvPr id="20498" name="AutoShape 18"/>
          <p:cNvSpPr>
            <a:spLocks/>
          </p:cNvSpPr>
          <p:nvPr/>
        </p:nvSpPr>
        <p:spPr bwMode="auto">
          <a:xfrm>
            <a:off x="192088" y="3319463"/>
            <a:ext cx="107950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Performance </a:t>
            </a:r>
            <a:endParaRPr lang="en-US"/>
          </a:p>
        </p:txBody>
      </p:sp>
      <p:sp>
        <p:nvSpPr>
          <p:cNvPr id="20499" name="AutoShape 19"/>
          <p:cNvSpPr>
            <a:spLocks/>
          </p:cNvSpPr>
          <p:nvPr/>
        </p:nvSpPr>
        <p:spPr bwMode="auto">
          <a:xfrm>
            <a:off x="192088" y="3500438"/>
            <a:ext cx="68738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dirty="0" smtClean="0">
                <a:latin typeface="Helvetica" charset="0"/>
                <a:cs typeface="Helvetica" charset="0"/>
                <a:sym typeface="Helvetica" charset="0"/>
              </a:rPr>
              <a:t>(</a:t>
            </a:r>
            <a:r>
              <a:rPr lang="en-US" sz="1400" b="0" dirty="0" err="1" smtClean="0">
                <a:latin typeface="Helvetica" charset="0"/>
                <a:cs typeface="Helvetica" charset="0"/>
                <a:sym typeface="Helvetica" charset="0"/>
              </a:rPr>
              <a:t>polygons’s</a:t>
            </a:r>
            <a:r>
              <a:rPr lang="en-US" sz="1400" b="0" dirty="0" smtClean="0">
                <a:latin typeface="Helvetica" charset="0"/>
                <a:cs typeface="Helvetica" charset="0"/>
                <a:sym typeface="Helvetica" charset="0"/>
              </a:rPr>
              <a:t>/sec</a:t>
            </a:r>
            <a:r>
              <a:rPr lang="en-US" sz="1400" b="0" dirty="0">
                <a:latin typeface="Helvetica" charset="0"/>
                <a:cs typeface="Helvetica" charset="0"/>
                <a:sym typeface="Helvetica" charset="0"/>
              </a:rPr>
              <a:t>)</a:t>
            </a:r>
            <a:endParaRPr lang="en-US" dirty="0"/>
          </a:p>
        </p:txBody>
      </p:sp>
      <p:sp>
        <p:nvSpPr>
          <p:cNvPr id="20500" name="AutoShape 20"/>
          <p:cNvSpPr>
            <a:spLocks/>
          </p:cNvSpPr>
          <p:nvPr/>
        </p:nvSpPr>
        <p:spPr bwMode="auto">
          <a:xfrm>
            <a:off x="4560888" y="5591175"/>
            <a:ext cx="37147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Year</a:t>
            </a:r>
            <a:endParaRPr lang="en-US"/>
          </a:p>
        </p:txBody>
      </p:sp>
      <p:sp>
        <p:nvSpPr>
          <p:cNvPr id="20501" name="AutoShape 21"/>
          <p:cNvSpPr>
            <a:spLocks/>
          </p:cNvSpPr>
          <p:nvPr/>
        </p:nvSpPr>
        <p:spPr bwMode="auto">
          <a:xfrm>
            <a:off x="1203325" y="4978400"/>
            <a:ext cx="48895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HP CRX</a:t>
            </a:r>
            <a:endParaRPr lang="en-US"/>
          </a:p>
        </p:txBody>
      </p:sp>
      <p:sp>
        <p:nvSpPr>
          <p:cNvPr id="20502" name="AutoShape 22"/>
          <p:cNvSpPr>
            <a:spLocks/>
          </p:cNvSpPr>
          <p:nvPr/>
        </p:nvSpPr>
        <p:spPr bwMode="auto">
          <a:xfrm>
            <a:off x="1870075" y="5133975"/>
            <a:ext cx="434975"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SGI Iris</a:t>
            </a:r>
            <a:endParaRPr lang="en-US"/>
          </a:p>
        </p:txBody>
      </p:sp>
      <p:sp>
        <p:nvSpPr>
          <p:cNvPr id="20503" name="AutoShape 23"/>
          <p:cNvSpPr>
            <a:spLocks/>
          </p:cNvSpPr>
          <p:nvPr/>
        </p:nvSpPr>
        <p:spPr bwMode="auto">
          <a:xfrm>
            <a:off x="2462213" y="4833938"/>
            <a:ext cx="442912"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SGI GT</a:t>
            </a:r>
            <a:endParaRPr lang="en-US"/>
          </a:p>
        </p:txBody>
      </p:sp>
      <p:sp>
        <p:nvSpPr>
          <p:cNvPr id="20504" name="AutoShape 24"/>
          <p:cNvSpPr>
            <a:spLocks/>
          </p:cNvSpPr>
          <p:nvPr/>
        </p:nvSpPr>
        <p:spPr bwMode="auto">
          <a:xfrm>
            <a:off x="2586038" y="4305300"/>
            <a:ext cx="4826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HP VRX</a:t>
            </a:r>
            <a:endParaRPr lang="en-US"/>
          </a:p>
        </p:txBody>
      </p:sp>
      <p:sp>
        <p:nvSpPr>
          <p:cNvPr id="20505" name="AutoShape 25"/>
          <p:cNvSpPr>
            <a:spLocks/>
          </p:cNvSpPr>
          <p:nvPr/>
        </p:nvSpPr>
        <p:spPr bwMode="auto">
          <a:xfrm>
            <a:off x="3090863" y="4630738"/>
            <a:ext cx="873125"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Stellar GS1000</a:t>
            </a:r>
            <a:endParaRPr lang="en-US"/>
          </a:p>
        </p:txBody>
      </p:sp>
      <p:sp>
        <p:nvSpPr>
          <p:cNvPr id="20506" name="AutoShape 26"/>
          <p:cNvSpPr>
            <a:spLocks/>
          </p:cNvSpPr>
          <p:nvPr/>
        </p:nvSpPr>
        <p:spPr bwMode="auto">
          <a:xfrm>
            <a:off x="2857500" y="4040188"/>
            <a:ext cx="533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SGI VGX</a:t>
            </a:r>
            <a:endParaRPr lang="en-US"/>
          </a:p>
        </p:txBody>
      </p:sp>
      <p:sp>
        <p:nvSpPr>
          <p:cNvPr id="20507" name="AutoShape 27"/>
          <p:cNvSpPr>
            <a:spLocks/>
          </p:cNvSpPr>
          <p:nvPr/>
        </p:nvSpPr>
        <p:spPr bwMode="auto">
          <a:xfrm>
            <a:off x="3449638" y="4256088"/>
            <a:ext cx="557212"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HP TVRX</a:t>
            </a:r>
            <a:endParaRPr lang="en-US"/>
          </a:p>
        </p:txBody>
      </p:sp>
      <p:sp>
        <p:nvSpPr>
          <p:cNvPr id="20508" name="AutoShape 28"/>
          <p:cNvSpPr>
            <a:spLocks/>
          </p:cNvSpPr>
          <p:nvPr/>
        </p:nvSpPr>
        <p:spPr bwMode="auto">
          <a:xfrm>
            <a:off x="3090863" y="3802063"/>
            <a:ext cx="814387"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SGI SkyWriter</a:t>
            </a:r>
            <a:endParaRPr lang="en-US"/>
          </a:p>
        </p:txBody>
      </p:sp>
      <p:sp>
        <p:nvSpPr>
          <p:cNvPr id="20509" name="AutoShape 29"/>
          <p:cNvSpPr>
            <a:spLocks/>
          </p:cNvSpPr>
          <p:nvPr/>
        </p:nvSpPr>
        <p:spPr bwMode="auto">
          <a:xfrm>
            <a:off x="4065588" y="4041775"/>
            <a:ext cx="2667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SGI </a:t>
            </a:r>
            <a:endParaRPr lang="en-US"/>
          </a:p>
        </p:txBody>
      </p:sp>
      <p:sp>
        <p:nvSpPr>
          <p:cNvPr id="20510" name="AutoShape 30"/>
          <p:cNvSpPr>
            <a:spLocks/>
          </p:cNvSpPr>
          <p:nvPr/>
        </p:nvSpPr>
        <p:spPr bwMode="auto">
          <a:xfrm>
            <a:off x="4462463" y="4533900"/>
            <a:ext cx="2667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E&amp;S</a:t>
            </a:r>
            <a:endParaRPr lang="en-US"/>
          </a:p>
        </p:txBody>
      </p:sp>
      <p:sp>
        <p:nvSpPr>
          <p:cNvPr id="20511" name="AutoShape 31"/>
          <p:cNvSpPr>
            <a:spLocks/>
          </p:cNvSpPr>
          <p:nvPr/>
        </p:nvSpPr>
        <p:spPr bwMode="auto">
          <a:xfrm>
            <a:off x="4462463" y="4665663"/>
            <a:ext cx="301625"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F300</a:t>
            </a:r>
            <a:endParaRPr lang="en-US"/>
          </a:p>
        </p:txBody>
      </p:sp>
      <p:sp>
        <p:nvSpPr>
          <p:cNvPr id="20512" name="AutoShape 32"/>
          <p:cNvSpPr>
            <a:spLocks/>
          </p:cNvSpPr>
          <p:nvPr/>
        </p:nvSpPr>
        <p:spPr bwMode="auto">
          <a:xfrm>
            <a:off x="2808288" y="1938338"/>
            <a:ext cx="4013200"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FFFF"/>
          </a:solidFill>
          <a:ln>
            <a:noFill/>
          </a:ln>
          <a:effectLst/>
          <a:extLst>
            <a:ext uri="{91240B29-F687-4F45-9708-019B960494DF}">
              <a14:hiddenLine xmlns:a14="http://schemas.microsoft.com/office/drawing/2010/main" w="9525"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13" name="AutoShape 33"/>
          <p:cNvSpPr>
            <a:spLocks/>
          </p:cNvSpPr>
          <p:nvPr/>
        </p:nvSpPr>
        <p:spPr bwMode="auto">
          <a:xfrm>
            <a:off x="2935288" y="2030413"/>
            <a:ext cx="3856037"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000000"/>
              </a:buClr>
              <a:buFont typeface="Helvetica" charset="0"/>
              <a:buNone/>
            </a:pPr>
            <a:r>
              <a:rPr lang="en-US" sz="1400">
                <a:solidFill>
                  <a:srgbClr val="000000"/>
                </a:solidFill>
                <a:latin typeface="Helvetica" charset="0"/>
                <a:cs typeface="Helvetica" charset="0"/>
                <a:sym typeface="Helvetica" charset="0"/>
              </a:rPr>
              <a:t>One-pixel polygons (~10M polygons @ 30Hz) </a:t>
            </a:r>
            <a:endParaRPr lang="en-US"/>
          </a:p>
        </p:txBody>
      </p:sp>
      <p:sp>
        <p:nvSpPr>
          <p:cNvPr id="20514" name="AutoShape 34"/>
          <p:cNvSpPr>
            <a:spLocks/>
          </p:cNvSpPr>
          <p:nvPr/>
        </p:nvSpPr>
        <p:spPr bwMode="auto">
          <a:xfrm>
            <a:off x="4856163" y="4256088"/>
            <a:ext cx="2667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SGI</a:t>
            </a:r>
          </a:p>
          <a:p>
            <a:pPr marL="0">
              <a:buClr>
                <a:srgbClr val="FFFFFF"/>
              </a:buClr>
              <a:buFont typeface="Helvetica" charset="0"/>
              <a:buNone/>
            </a:pPr>
            <a:r>
              <a:rPr lang="en-US" sz="1000" b="0">
                <a:latin typeface="Helvetica" charset="0"/>
                <a:cs typeface="Helvetica" charset="0"/>
                <a:sym typeface="Helvetica" charset="0"/>
              </a:rPr>
              <a:t>RE2</a:t>
            </a:r>
            <a:endParaRPr lang="en-US"/>
          </a:p>
        </p:txBody>
      </p:sp>
      <p:sp>
        <p:nvSpPr>
          <p:cNvPr id="20515" name="Line 35"/>
          <p:cNvSpPr>
            <a:spLocks noChangeShapeType="1"/>
          </p:cNvSpPr>
          <p:nvPr/>
        </p:nvSpPr>
        <p:spPr bwMode="auto">
          <a:xfrm flipV="1">
            <a:off x="4503738" y="3933825"/>
            <a:ext cx="1587" cy="492125"/>
          </a:xfrm>
          <a:prstGeom prst="line">
            <a:avLst/>
          </a:prstGeom>
          <a:noFill/>
          <a:ln w="12700" cap="flat" cmpd="sng">
            <a:solidFill>
              <a:srgbClr val="FFFB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16" name="AutoShape 36"/>
          <p:cNvSpPr>
            <a:spLocks/>
          </p:cNvSpPr>
          <p:nvPr/>
        </p:nvSpPr>
        <p:spPr bwMode="auto">
          <a:xfrm>
            <a:off x="4065588" y="4173538"/>
            <a:ext cx="258762"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RE1</a:t>
            </a:r>
            <a:endParaRPr lang="en-US"/>
          </a:p>
        </p:txBody>
      </p:sp>
      <p:sp>
        <p:nvSpPr>
          <p:cNvPr id="20517" name="Line 37"/>
          <p:cNvSpPr>
            <a:spLocks noChangeShapeType="1"/>
          </p:cNvSpPr>
          <p:nvPr/>
        </p:nvSpPr>
        <p:spPr bwMode="auto">
          <a:xfrm flipV="1">
            <a:off x="4787900" y="3943350"/>
            <a:ext cx="1588" cy="276225"/>
          </a:xfrm>
          <a:prstGeom prst="line">
            <a:avLst/>
          </a:prstGeom>
          <a:noFill/>
          <a:ln w="12700" cap="flat" cmpd="sng">
            <a:solidFill>
              <a:srgbClr val="FFFB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18" name="AutoShape 38"/>
          <p:cNvSpPr>
            <a:spLocks/>
          </p:cNvSpPr>
          <p:nvPr/>
        </p:nvSpPr>
        <p:spPr bwMode="auto">
          <a:xfrm>
            <a:off x="5302250" y="3994150"/>
            <a:ext cx="498475"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Megatek</a:t>
            </a:r>
            <a:endParaRPr lang="en-US"/>
          </a:p>
        </p:txBody>
      </p:sp>
      <p:sp>
        <p:nvSpPr>
          <p:cNvPr id="20519" name="Line 39"/>
          <p:cNvSpPr>
            <a:spLocks noChangeShapeType="1"/>
          </p:cNvSpPr>
          <p:nvPr/>
        </p:nvSpPr>
        <p:spPr bwMode="auto">
          <a:xfrm>
            <a:off x="1697038" y="5351463"/>
            <a:ext cx="6648450" cy="1587"/>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20" name="Line 40"/>
          <p:cNvSpPr>
            <a:spLocks noChangeShapeType="1"/>
          </p:cNvSpPr>
          <p:nvPr/>
        </p:nvSpPr>
        <p:spPr bwMode="auto">
          <a:xfrm>
            <a:off x="2586038" y="5351463"/>
            <a:ext cx="1587" cy="107950"/>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21" name="Line 41"/>
          <p:cNvSpPr>
            <a:spLocks noChangeShapeType="1"/>
          </p:cNvSpPr>
          <p:nvPr/>
        </p:nvSpPr>
        <p:spPr bwMode="auto">
          <a:xfrm>
            <a:off x="3473450" y="5351463"/>
            <a:ext cx="1588" cy="107950"/>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22" name="Line 42"/>
          <p:cNvSpPr>
            <a:spLocks noChangeShapeType="1"/>
          </p:cNvSpPr>
          <p:nvPr/>
        </p:nvSpPr>
        <p:spPr bwMode="auto">
          <a:xfrm>
            <a:off x="4362450" y="5351463"/>
            <a:ext cx="1588" cy="107950"/>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23" name="Line 43"/>
          <p:cNvSpPr>
            <a:spLocks noChangeShapeType="1"/>
          </p:cNvSpPr>
          <p:nvPr/>
        </p:nvSpPr>
        <p:spPr bwMode="auto">
          <a:xfrm>
            <a:off x="5253038" y="5351463"/>
            <a:ext cx="1587" cy="107950"/>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24" name="Line 44"/>
          <p:cNvSpPr>
            <a:spLocks noChangeShapeType="1"/>
          </p:cNvSpPr>
          <p:nvPr/>
        </p:nvSpPr>
        <p:spPr bwMode="auto">
          <a:xfrm>
            <a:off x="6140450" y="5351463"/>
            <a:ext cx="1588" cy="107950"/>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25" name="Line 45"/>
          <p:cNvSpPr>
            <a:spLocks noChangeShapeType="1"/>
          </p:cNvSpPr>
          <p:nvPr/>
        </p:nvSpPr>
        <p:spPr bwMode="auto">
          <a:xfrm>
            <a:off x="7029450" y="5351463"/>
            <a:ext cx="1588" cy="107950"/>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26" name="AutoShape 46"/>
          <p:cNvSpPr>
            <a:spLocks/>
          </p:cNvSpPr>
          <p:nvPr/>
        </p:nvSpPr>
        <p:spPr bwMode="auto">
          <a:xfrm>
            <a:off x="1598613" y="5446713"/>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86</a:t>
            </a:r>
            <a:endParaRPr lang="en-US"/>
          </a:p>
        </p:txBody>
      </p:sp>
      <p:sp>
        <p:nvSpPr>
          <p:cNvPr id="20527" name="AutoShape 47"/>
          <p:cNvSpPr>
            <a:spLocks/>
          </p:cNvSpPr>
          <p:nvPr/>
        </p:nvSpPr>
        <p:spPr bwMode="auto">
          <a:xfrm>
            <a:off x="2487613" y="5446713"/>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88</a:t>
            </a:r>
            <a:endParaRPr lang="en-US"/>
          </a:p>
        </p:txBody>
      </p:sp>
      <p:sp>
        <p:nvSpPr>
          <p:cNvPr id="20528" name="AutoShape 48"/>
          <p:cNvSpPr>
            <a:spLocks/>
          </p:cNvSpPr>
          <p:nvPr/>
        </p:nvSpPr>
        <p:spPr bwMode="auto">
          <a:xfrm>
            <a:off x="3375025" y="5446713"/>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90</a:t>
            </a:r>
            <a:endParaRPr lang="en-US"/>
          </a:p>
        </p:txBody>
      </p:sp>
      <p:sp>
        <p:nvSpPr>
          <p:cNvPr id="20529" name="AutoShape 49"/>
          <p:cNvSpPr>
            <a:spLocks/>
          </p:cNvSpPr>
          <p:nvPr/>
        </p:nvSpPr>
        <p:spPr bwMode="auto">
          <a:xfrm>
            <a:off x="4264025" y="5446713"/>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92</a:t>
            </a:r>
            <a:endParaRPr lang="en-US"/>
          </a:p>
        </p:txBody>
      </p:sp>
      <p:sp>
        <p:nvSpPr>
          <p:cNvPr id="20530" name="AutoShape 50"/>
          <p:cNvSpPr>
            <a:spLocks/>
          </p:cNvSpPr>
          <p:nvPr/>
        </p:nvSpPr>
        <p:spPr bwMode="auto">
          <a:xfrm>
            <a:off x="5153025" y="5446713"/>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94</a:t>
            </a:r>
            <a:endParaRPr lang="en-US"/>
          </a:p>
        </p:txBody>
      </p:sp>
      <p:sp>
        <p:nvSpPr>
          <p:cNvPr id="20531" name="AutoShape 51"/>
          <p:cNvSpPr>
            <a:spLocks/>
          </p:cNvSpPr>
          <p:nvPr/>
        </p:nvSpPr>
        <p:spPr bwMode="auto">
          <a:xfrm>
            <a:off x="6042025" y="5446713"/>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96</a:t>
            </a:r>
            <a:endParaRPr lang="en-US"/>
          </a:p>
        </p:txBody>
      </p:sp>
      <p:sp>
        <p:nvSpPr>
          <p:cNvPr id="20532" name="AutoShape 52"/>
          <p:cNvSpPr>
            <a:spLocks/>
          </p:cNvSpPr>
          <p:nvPr/>
        </p:nvSpPr>
        <p:spPr bwMode="auto">
          <a:xfrm>
            <a:off x="6931025" y="5446713"/>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98</a:t>
            </a:r>
            <a:endParaRPr lang="en-US"/>
          </a:p>
        </p:txBody>
      </p:sp>
      <p:sp>
        <p:nvSpPr>
          <p:cNvPr id="20533" name="AutoShape 53"/>
          <p:cNvSpPr>
            <a:spLocks/>
          </p:cNvSpPr>
          <p:nvPr/>
        </p:nvSpPr>
        <p:spPr bwMode="auto">
          <a:xfrm>
            <a:off x="7818438" y="5446713"/>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00</a:t>
            </a:r>
            <a:endParaRPr lang="en-US"/>
          </a:p>
        </p:txBody>
      </p:sp>
      <p:sp>
        <p:nvSpPr>
          <p:cNvPr id="20534" name="Line 54"/>
          <p:cNvSpPr>
            <a:spLocks noChangeShapeType="1"/>
          </p:cNvSpPr>
          <p:nvPr/>
        </p:nvSpPr>
        <p:spPr bwMode="auto">
          <a:xfrm flipH="1">
            <a:off x="1585913" y="5351463"/>
            <a:ext cx="111125" cy="1587"/>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35" name="Line 55"/>
          <p:cNvSpPr>
            <a:spLocks noChangeShapeType="1"/>
          </p:cNvSpPr>
          <p:nvPr/>
        </p:nvSpPr>
        <p:spPr bwMode="auto">
          <a:xfrm flipH="1">
            <a:off x="1585913" y="4702175"/>
            <a:ext cx="111125" cy="1588"/>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36" name="Line 56"/>
          <p:cNvSpPr>
            <a:spLocks noChangeShapeType="1"/>
          </p:cNvSpPr>
          <p:nvPr/>
        </p:nvSpPr>
        <p:spPr bwMode="auto">
          <a:xfrm flipH="1">
            <a:off x="1585913" y="4054475"/>
            <a:ext cx="111125" cy="1588"/>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37" name="Line 57"/>
          <p:cNvSpPr>
            <a:spLocks noChangeShapeType="1"/>
          </p:cNvSpPr>
          <p:nvPr/>
        </p:nvSpPr>
        <p:spPr bwMode="auto">
          <a:xfrm flipH="1">
            <a:off x="1585913" y="3403600"/>
            <a:ext cx="111125" cy="1588"/>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38" name="Line 58"/>
          <p:cNvSpPr>
            <a:spLocks noChangeShapeType="1"/>
          </p:cNvSpPr>
          <p:nvPr/>
        </p:nvSpPr>
        <p:spPr bwMode="auto">
          <a:xfrm flipH="1">
            <a:off x="1585913" y="2754313"/>
            <a:ext cx="111125" cy="1587"/>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39" name="AutoShape 59"/>
          <p:cNvSpPr>
            <a:spLocks/>
          </p:cNvSpPr>
          <p:nvPr/>
        </p:nvSpPr>
        <p:spPr bwMode="auto">
          <a:xfrm>
            <a:off x="1290638" y="5230813"/>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540" name="AutoShape 60"/>
          <p:cNvSpPr>
            <a:spLocks/>
          </p:cNvSpPr>
          <p:nvPr/>
        </p:nvSpPr>
        <p:spPr bwMode="auto">
          <a:xfrm>
            <a:off x="1474788" y="5194300"/>
            <a:ext cx="12700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4</a:t>
            </a:r>
            <a:endParaRPr lang="en-US"/>
          </a:p>
        </p:txBody>
      </p:sp>
      <p:sp>
        <p:nvSpPr>
          <p:cNvPr id="20541" name="AutoShape 61"/>
          <p:cNvSpPr>
            <a:spLocks/>
          </p:cNvSpPr>
          <p:nvPr/>
        </p:nvSpPr>
        <p:spPr bwMode="auto">
          <a:xfrm>
            <a:off x="1290638" y="4581525"/>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542" name="AutoShape 62"/>
          <p:cNvSpPr>
            <a:spLocks/>
          </p:cNvSpPr>
          <p:nvPr/>
        </p:nvSpPr>
        <p:spPr bwMode="auto">
          <a:xfrm>
            <a:off x="1474788" y="4546600"/>
            <a:ext cx="12700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5</a:t>
            </a:r>
            <a:endParaRPr lang="en-US"/>
          </a:p>
        </p:txBody>
      </p:sp>
      <p:sp>
        <p:nvSpPr>
          <p:cNvPr id="20543" name="AutoShape 63"/>
          <p:cNvSpPr>
            <a:spLocks/>
          </p:cNvSpPr>
          <p:nvPr/>
        </p:nvSpPr>
        <p:spPr bwMode="auto">
          <a:xfrm>
            <a:off x="1290638" y="3933825"/>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544" name="AutoShape 64"/>
          <p:cNvSpPr>
            <a:spLocks/>
          </p:cNvSpPr>
          <p:nvPr/>
        </p:nvSpPr>
        <p:spPr bwMode="auto">
          <a:xfrm>
            <a:off x="1474788" y="3897313"/>
            <a:ext cx="12700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6</a:t>
            </a:r>
            <a:endParaRPr lang="en-US"/>
          </a:p>
        </p:txBody>
      </p:sp>
      <p:sp>
        <p:nvSpPr>
          <p:cNvPr id="20545" name="AutoShape 65"/>
          <p:cNvSpPr>
            <a:spLocks/>
          </p:cNvSpPr>
          <p:nvPr/>
        </p:nvSpPr>
        <p:spPr bwMode="auto">
          <a:xfrm>
            <a:off x="1290638" y="3282950"/>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546" name="AutoShape 66"/>
          <p:cNvSpPr>
            <a:spLocks/>
          </p:cNvSpPr>
          <p:nvPr/>
        </p:nvSpPr>
        <p:spPr bwMode="auto">
          <a:xfrm>
            <a:off x="1474788" y="3248025"/>
            <a:ext cx="12700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7</a:t>
            </a:r>
            <a:endParaRPr lang="en-US"/>
          </a:p>
        </p:txBody>
      </p:sp>
      <p:sp>
        <p:nvSpPr>
          <p:cNvPr id="20547" name="AutoShape 67"/>
          <p:cNvSpPr>
            <a:spLocks/>
          </p:cNvSpPr>
          <p:nvPr/>
        </p:nvSpPr>
        <p:spPr bwMode="auto">
          <a:xfrm>
            <a:off x="1290638" y="2635250"/>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548" name="AutoShape 68"/>
          <p:cNvSpPr>
            <a:spLocks/>
          </p:cNvSpPr>
          <p:nvPr/>
        </p:nvSpPr>
        <p:spPr bwMode="auto">
          <a:xfrm>
            <a:off x="1474788" y="2598738"/>
            <a:ext cx="12700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8</a:t>
            </a:r>
            <a:endParaRPr lang="en-US"/>
          </a:p>
        </p:txBody>
      </p:sp>
      <p:sp>
        <p:nvSpPr>
          <p:cNvPr id="20549" name="AutoShape 69"/>
          <p:cNvSpPr>
            <a:spLocks/>
          </p:cNvSpPr>
          <p:nvPr/>
        </p:nvSpPr>
        <p:spPr bwMode="auto">
          <a:xfrm>
            <a:off x="1290638" y="1985963"/>
            <a:ext cx="20955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550" name="AutoShape 70"/>
          <p:cNvSpPr>
            <a:spLocks/>
          </p:cNvSpPr>
          <p:nvPr/>
        </p:nvSpPr>
        <p:spPr bwMode="auto">
          <a:xfrm>
            <a:off x="1474788" y="1949450"/>
            <a:ext cx="12700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9</a:t>
            </a:r>
            <a:endParaRPr lang="en-US"/>
          </a:p>
        </p:txBody>
      </p:sp>
      <p:sp>
        <p:nvSpPr>
          <p:cNvPr id="20551" name="Line 71"/>
          <p:cNvSpPr>
            <a:spLocks noChangeShapeType="1"/>
          </p:cNvSpPr>
          <p:nvPr/>
        </p:nvSpPr>
        <p:spPr bwMode="auto">
          <a:xfrm>
            <a:off x="1684338" y="2370138"/>
            <a:ext cx="6221412" cy="1587"/>
          </a:xfrm>
          <a:prstGeom prst="line">
            <a:avLst/>
          </a:prstGeom>
          <a:noFill/>
          <a:ln w="12700" cap="flat" cmpd="sng">
            <a:solidFill>
              <a:srgbClr val="00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52" name="Line 72"/>
          <p:cNvSpPr>
            <a:spLocks noChangeShapeType="1"/>
          </p:cNvSpPr>
          <p:nvPr/>
        </p:nvSpPr>
        <p:spPr bwMode="auto">
          <a:xfrm>
            <a:off x="1697038" y="1878013"/>
            <a:ext cx="1587" cy="3581400"/>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53" name="AutoShape 73"/>
          <p:cNvSpPr>
            <a:spLocks/>
          </p:cNvSpPr>
          <p:nvPr/>
        </p:nvSpPr>
        <p:spPr bwMode="auto">
          <a:xfrm>
            <a:off x="869950" y="4810125"/>
            <a:ext cx="765175"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UNC Pxpl4</a:t>
            </a:r>
            <a:endParaRPr lang="en-US"/>
          </a:p>
        </p:txBody>
      </p:sp>
      <p:grpSp>
        <p:nvGrpSpPr>
          <p:cNvPr id="20554" name="Group 74"/>
          <p:cNvGrpSpPr>
            <a:grpSpLocks/>
          </p:cNvGrpSpPr>
          <p:nvPr/>
        </p:nvGrpSpPr>
        <p:grpSpPr bwMode="auto">
          <a:xfrm>
            <a:off x="3806825" y="3571875"/>
            <a:ext cx="234950" cy="230188"/>
            <a:chOff x="0" y="0"/>
            <a:chExt cx="234950" cy="228601"/>
          </a:xfrm>
        </p:grpSpPr>
        <p:sp>
          <p:nvSpPr>
            <p:cNvPr id="20555" name="AutoShape 75"/>
            <p:cNvSpPr>
              <a:spLocks/>
            </p:cNvSpPr>
            <p:nvPr/>
          </p:nvSpPr>
          <p:spPr bwMode="auto">
            <a:xfrm>
              <a:off x="0" y="0"/>
              <a:ext cx="234950" cy="228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8D6FF"/>
            </a:solidFill>
            <a:ln>
              <a:noFill/>
            </a:ln>
            <a:effectLst/>
            <a:extLst>
              <a:ext uri="{91240B29-F687-4F45-9708-019B960494DF}">
                <a14:hiddenLine xmlns:a14="http://schemas.microsoft.com/office/drawing/2010/main" w="9525"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pic>
          <p:nvPicPr>
            <p:cNvPr id="20556" name="Picture 76"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31" y="0"/>
              <a:ext cx="160756" cy="168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0557" name="AutoShape 77"/>
          <p:cNvSpPr>
            <a:spLocks/>
          </p:cNvSpPr>
          <p:nvPr/>
        </p:nvSpPr>
        <p:spPr bwMode="auto">
          <a:xfrm>
            <a:off x="2981325" y="3560763"/>
            <a:ext cx="765175"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UNC Pxpl5</a:t>
            </a:r>
            <a:endParaRPr lang="en-US"/>
          </a:p>
        </p:txBody>
      </p:sp>
      <p:grpSp>
        <p:nvGrpSpPr>
          <p:cNvPr id="20558" name="Group 78"/>
          <p:cNvGrpSpPr>
            <a:grpSpLocks/>
          </p:cNvGrpSpPr>
          <p:nvPr/>
        </p:nvGrpSpPr>
        <p:grpSpPr bwMode="auto">
          <a:xfrm>
            <a:off x="6473825" y="2814638"/>
            <a:ext cx="234950" cy="228600"/>
            <a:chOff x="0" y="0"/>
            <a:chExt cx="234950" cy="228600"/>
          </a:xfrm>
        </p:grpSpPr>
        <p:sp>
          <p:nvSpPr>
            <p:cNvPr id="20559" name="AutoShape 79"/>
            <p:cNvSpPr>
              <a:spLocks/>
            </p:cNvSpPr>
            <p:nvPr/>
          </p:nvSpPr>
          <p:spPr bwMode="auto">
            <a:xfrm>
              <a:off x="0" y="0"/>
              <a:ext cx="23495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A8D6FF"/>
            </a:solidFill>
            <a:ln>
              <a:noFill/>
            </a:ln>
            <a:effectLst/>
            <a:extLst>
              <a:ext uri="{91240B29-F687-4F45-9708-019B960494DF}">
                <a14:hiddenLine xmlns:a14="http://schemas.microsoft.com/office/drawing/2010/main" w="9525"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pic>
          <p:nvPicPr>
            <p:cNvPr id="20560" name="Picture 80" descr="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31" y="0"/>
              <a:ext cx="160756" cy="168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0561" name="AutoShape 81"/>
          <p:cNvSpPr>
            <a:spLocks/>
          </p:cNvSpPr>
          <p:nvPr/>
        </p:nvSpPr>
        <p:spPr bwMode="auto">
          <a:xfrm>
            <a:off x="5153025" y="2803525"/>
            <a:ext cx="128746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UNC/HP PixelFlow</a:t>
            </a:r>
            <a:endParaRPr lang="en-US"/>
          </a:p>
        </p:txBody>
      </p:sp>
      <p:sp>
        <p:nvSpPr>
          <p:cNvPr id="20562" name="AutoShape 82"/>
          <p:cNvSpPr>
            <a:spLocks/>
          </p:cNvSpPr>
          <p:nvPr/>
        </p:nvSpPr>
        <p:spPr bwMode="auto">
          <a:xfrm>
            <a:off x="1820863" y="4329113"/>
            <a:ext cx="742950"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a:latin typeface="Helvetica" charset="0"/>
                <a:cs typeface="Helvetica" charset="0"/>
                <a:sym typeface="Helvetica" charset="0"/>
              </a:rPr>
              <a:t>Flat </a:t>
            </a:r>
          </a:p>
          <a:p>
            <a:pPr marL="0">
              <a:buClr>
                <a:srgbClr val="FFFFFF"/>
              </a:buClr>
              <a:buFont typeface="Helvetica" charset="0"/>
              <a:buNone/>
            </a:pPr>
            <a:r>
              <a:rPr lang="en-US" sz="1400">
                <a:latin typeface="Helvetica" charset="0"/>
                <a:cs typeface="Helvetica" charset="0"/>
                <a:sym typeface="Helvetica" charset="0"/>
              </a:rPr>
              <a:t>shading </a:t>
            </a:r>
            <a:endParaRPr lang="en-US"/>
          </a:p>
        </p:txBody>
      </p:sp>
      <p:sp>
        <p:nvSpPr>
          <p:cNvPr id="20563" name="AutoShape 83"/>
          <p:cNvSpPr>
            <a:spLocks/>
          </p:cNvSpPr>
          <p:nvPr/>
        </p:nvSpPr>
        <p:spPr bwMode="auto">
          <a:xfrm>
            <a:off x="3152775" y="4905375"/>
            <a:ext cx="801688"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a:latin typeface="Helvetica" charset="0"/>
                <a:cs typeface="Helvetica" charset="0"/>
                <a:sym typeface="Helvetica" charset="0"/>
              </a:rPr>
              <a:t>Gouraud</a:t>
            </a:r>
          </a:p>
          <a:p>
            <a:pPr marL="0">
              <a:buClr>
                <a:srgbClr val="FFFFFF"/>
              </a:buClr>
              <a:buFont typeface="Helvetica" charset="0"/>
              <a:buNone/>
            </a:pPr>
            <a:r>
              <a:rPr lang="en-US" sz="1400">
                <a:latin typeface="Helvetica" charset="0"/>
                <a:cs typeface="Helvetica" charset="0"/>
                <a:sym typeface="Helvetica" charset="0"/>
              </a:rPr>
              <a:t>shading  </a:t>
            </a:r>
            <a:endParaRPr lang="en-US"/>
          </a:p>
        </p:txBody>
      </p:sp>
      <p:sp>
        <p:nvSpPr>
          <p:cNvPr id="20564" name="AutoShape 84"/>
          <p:cNvSpPr>
            <a:spLocks/>
          </p:cNvSpPr>
          <p:nvPr/>
        </p:nvSpPr>
        <p:spPr bwMode="auto">
          <a:xfrm>
            <a:off x="4313238" y="4870450"/>
            <a:ext cx="101917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a:latin typeface="Helvetica" charset="0"/>
                <a:cs typeface="Helvetica" charset="0"/>
                <a:sym typeface="Helvetica" charset="0"/>
              </a:rPr>
              <a:t>Antialiasing</a:t>
            </a:r>
            <a:endParaRPr lang="en-US"/>
          </a:p>
        </p:txBody>
      </p:sp>
      <p:sp>
        <p:nvSpPr>
          <p:cNvPr id="20565" name="AutoShape 85"/>
          <p:cNvSpPr>
            <a:spLocks/>
          </p:cNvSpPr>
          <p:nvPr/>
        </p:nvSpPr>
        <p:spPr bwMode="auto">
          <a:xfrm>
            <a:off x="2955925" y="2778125"/>
            <a:ext cx="179705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000000"/>
              </a:buClr>
              <a:buFont typeface="Helvetica" charset="0"/>
              <a:buNone/>
            </a:pPr>
            <a:r>
              <a:rPr lang="en-US" sz="1800" b="0">
                <a:solidFill>
                  <a:srgbClr val="000000"/>
                </a:solidFill>
                <a:latin typeface="Helvetica" charset="0"/>
                <a:cs typeface="Helvetica" charset="0"/>
                <a:sym typeface="Helvetica" charset="0"/>
              </a:rPr>
              <a:t>Slope ~2.4x/year </a:t>
            </a:r>
            <a:endParaRPr lang="en-US"/>
          </a:p>
        </p:txBody>
      </p:sp>
      <p:sp>
        <p:nvSpPr>
          <p:cNvPr id="20566" name="AutoShape 86"/>
          <p:cNvSpPr>
            <a:spLocks/>
          </p:cNvSpPr>
          <p:nvPr/>
        </p:nvSpPr>
        <p:spPr bwMode="auto">
          <a:xfrm>
            <a:off x="2955925" y="3019425"/>
            <a:ext cx="206692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000000"/>
              </a:buClr>
              <a:buFont typeface="Helvetica" charset="0"/>
              <a:buNone/>
            </a:pPr>
            <a:r>
              <a:rPr lang="en-US" sz="1400" b="0">
                <a:solidFill>
                  <a:srgbClr val="000000"/>
                </a:solidFill>
                <a:latin typeface="Helvetica" charset="0"/>
                <a:cs typeface="Helvetica" charset="0"/>
                <a:sym typeface="Helvetica" charset="0"/>
              </a:rPr>
              <a:t>(Moore's Law ~ 1.7x/year)</a:t>
            </a:r>
            <a:endParaRPr lang="en-US"/>
          </a:p>
        </p:txBody>
      </p:sp>
      <p:sp>
        <p:nvSpPr>
          <p:cNvPr id="20567" name="AutoShape 87"/>
          <p:cNvSpPr>
            <a:spLocks/>
          </p:cNvSpPr>
          <p:nvPr/>
        </p:nvSpPr>
        <p:spPr bwMode="auto">
          <a:xfrm>
            <a:off x="5845175" y="3127375"/>
            <a:ext cx="2667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SGI </a:t>
            </a:r>
            <a:endParaRPr lang="en-US"/>
          </a:p>
        </p:txBody>
      </p:sp>
      <p:sp>
        <p:nvSpPr>
          <p:cNvPr id="20568" name="AutoShape 88"/>
          <p:cNvSpPr>
            <a:spLocks/>
          </p:cNvSpPr>
          <p:nvPr/>
        </p:nvSpPr>
        <p:spPr bwMode="auto">
          <a:xfrm>
            <a:off x="5905500" y="3259138"/>
            <a:ext cx="1397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IR</a:t>
            </a:r>
            <a:endParaRPr lang="en-US"/>
          </a:p>
        </p:txBody>
      </p:sp>
      <p:sp>
        <p:nvSpPr>
          <p:cNvPr id="20569" name="AutoShape 89"/>
          <p:cNvSpPr>
            <a:spLocks/>
          </p:cNvSpPr>
          <p:nvPr/>
        </p:nvSpPr>
        <p:spPr bwMode="auto">
          <a:xfrm>
            <a:off x="6300788" y="3343275"/>
            <a:ext cx="2667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E&amp;S</a:t>
            </a:r>
            <a:endParaRPr lang="en-US"/>
          </a:p>
        </p:txBody>
      </p:sp>
      <p:sp>
        <p:nvSpPr>
          <p:cNvPr id="20570" name="AutoShape 90"/>
          <p:cNvSpPr>
            <a:spLocks/>
          </p:cNvSpPr>
          <p:nvPr/>
        </p:nvSpPr>
        <p:spPr bwMode="auto">
          <a:xfrm>
            <a:off x="6300788" y="3476625"/>
            <a:ext cx="52705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Harmony</a:t>
            </a:r>
            <a:endParaRPr lang="en-US"/>
          </a:p>
        </p:txBody>
      </p:sp>
      <p:sp>
        <p:nvSpPr>
          <p:cNvPr id="20571" name="AutoShape 91"/>
          <p:cNvSpPr>
            <a:spLocks/>
          </p:cNvSpPr>
          <p:nvPr/>
        </p:nvSpPr>
        <p:spPr bwMode="auto">
          <a:xfrm>
            <a:off x="7299325" y="2887663"/>
            <a:ext cx="2667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SGI </a:t>
            </a:r>
            <a:endParaRPr lang="en-US"/>
          </a:p>
        </p:txBody>
      </p:sp>
      <p:sp>
        <p:nvSpPr>
          <p:cNvPr id="20572" name="AutoShape 92"/>
          <p:cNvSpPr>
            <a:spLocks/>
          </p:cNvSpPr>
          <p:nvPr/>
        </p:nvSpPr>
        <p:spPr bwMode="auto">
          <a:xfrm>
            <a:off x="7177088" y="2982913"/>
            <a:ext cx="604837"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R-Monster</a:t>
            </a:r>
            <a:endParaRPr lang="en-US"/>
          </a:p>
        </p:txBody>
      </p:sp>
      <p:sp>
        <p:nvSpPr>
          <p:cNvPr id="20573" name="AutoShape 93"/>
          <p:cNvSpPr>
            <a:spLocks/>
          </p:cNvSpPr>
          <p:nvPr/>
        </p:nvSpPr>
        <p:spPr bwMode="auto">
          <a:xfrm>
            <a:off x="5807075" y="4486275"/>
            <a:ext cx="746125"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Division VPX</a:t>
            </a:r>
            <a:endParaRPr lang="en-US"/>
          </a:p>
        </p:txBody>
      </p:sp>
      <p:sp>
        <p:nvSpPr>
          <p:cNvPr id="20574" name="AutoShape 94"/>
          <p:cNvSpPr>
            <a:spLocks/>
          </p:cNvSpPr>
          <p:nvPr/>
        </p:nvSpPr>
        <p:spPr bwMode="auto">
          <a:xfrm>
            <a:off x="5757863" y="4162425"/>
            <a:ext cx="809625"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E&amp;S Freedom</a:t>
            </a:r>
            <a:endParaRPr lang="en-US"/>
          </a:p>
        </p:txBody>
      </p:sp>
      <p:sp>
        <p:nvSpPr>
          <p:cNvPr id="20575" name="AutoShape 95"/>
          <p:cNvSpPr>
            <a:spLocks/>
          </p:cNvSpPr>
          <p:nvPr/>
        </p:nvSpPr>
        <p:spPr bwMode="auto">
          <a:xfrm>
            <a:off x="5868988" y="3729038"/>
            <a:ext cx="6477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Accel/VSIS</a:t>
            </a:r>
            <a:endParaRPr lang="en-US"/>
          </a:p>
        </p:txBody>
      </p:sp>
      <p:sp>
        <p:nvSpPr>
          <p:cNvPr id="20576" name="AutoShape 96"/>
          <p:cNvSpPr>
            <a:spLocks/>
          </p:cNvSpPr>
          <p:nvPr/>
        </p:nvSpPr>
        <p:spPr bwMode="auto">
          <a:xfrm>
            <a:off x="6646863" y="3836988"/>
            <a:ext cx="442912"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Voodoo</a:t>
            </a:r>
            <a:endParaRPr lang="en-US"/>
          </a:p>
        </p:txBody>
      </p:sp>
      <p:sp>
        <p:nvSpPr>
          <p:cNvPr id="20577" name="AutoShape 97"/>
          <p:cNvSpPr>
            <a:spLocks/>
          </p:cNvSpPr>
          <p:nvPr/>
        </p:nvSpPr>
        <p:spPr bwMode="auto">
          <a:xfrm>
            <a:off x="7115175" y="3644900"/>
            <a:ext cx="27305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Glint</a:t>
            </a:r>
            <a:endParaRPr lang="en-US"/>
          </a:p>
        </p:txBody>
      </p:sp>
      <p:sp>
        <p:nvSpPr>
          <p:cNvPr id="20578" name="Line 98"/>
          <p:cNvSpPr>
            <a:spLocks noChangeShapeType="1"/>
          </p:cNvSpPr>
          <p:nvPr/>
        </p:nvSpPr>
        <p:spPr bwMode="auto">
          <a:xfrm flipH="1" flipV="1">
            <a:off x="4537075" y="3248025"/>
            <a:ext cx="827088" cy="588963"/>
          </a:xfrm>
          <a:prstGeom prst="line">
            <a:avLst/>
          </a:prstGeom>
          <a:noFill/>
          <a:ln w="28575" cap="flat" cmpd="sng">
            <a:solidFill>
              <a:srgbClr val="D77A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579" name="AutoShape 99"/>
          <p:cNvSpPr>
            <a:spLocks/>
          </p:cNvSpPr>
          <p:nvPr/>
        </p:nvSpPr>
        <p:spPr bwMode="auto">
          <a:xfrm>
            <a:off x="5226050" y="3390900"/>
            <a:ext cx="492125"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Division</a:t>
            </a:r>
          </a:p>
          <a:p>
            <a:pPr marL="0">
              <a:buClr>
                <a:srgbClr val="FFFFFF"/>
              </a:buClr>
              <a:buFont typeface="Helvetica" charset="0"/>
              <a:buNone/>
            </a:pPr>
            <a:r>
              <a:rPr lang="en-US" sz="1000" b="0">
                <a:latin typeface="Helvetica" charset="0"/>
                <a:cs typeface="Helvetica" charset="0"/>
                <a:sym typeface="Helvetica" charset="0"/>
              </a:rPr>
              <a:t>Pxpl6</a:t>
            </a:r>
            <a:endParaRPr lang="en-US"/>
          </a:p>
        </p:txBody>
      </p:sp>
      <p:sp>
        <p:nvSpPr>
          <p:cNvPr id="20580" name="AutoShape 100"/>
          <p:cNvSpPr>
            <a:spLocks/>
          </p:cNvSpPr>
          <p:nvPr/>
        </p:nvSpPr>
        <p:spPr bwMode="auto">
          <a:xfrm>
            <a:off x="6780213" y="4184650"/>
            <a:ext cx="1079500"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a:latin typeface="Helvetica" charset="0"/>
                <a:cs typeface="Helvetica" charset="0"/>
                <a:sym typeface="Helvetica" charset="0"/>
              </a:rPr>
              <a:t>PC Graphics</a:t>
            </a:r>
            <a:endParaRPr lang="en-US"/>
          </a:p>
        </p:txBody>
      </p:sp>
      <p:sp>
        <p:nvSpPr>
          <p:cNvPr id="20581" name="AutoShape 101"/>
          <p:cNvSpPr>
            <a:spLocks/>
          </p:cNvSpPr>
          <p:nvPr/>
        </p:nvSpPr>
        <p:spPr bwMode="auto">
          <a:xfrm>
            <a:off x="4930775" y="4594225"/>
            <a:ext cx="739775"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a:latin typeface="Helvetica" charset="0"/>
                <a:cs typeface="Helvetica" charset="0"/>
                <a:sym typeface="Helvetica" charset="0"/>
              </a:rPr>
              <a:t>Textures</a:t>
            </a:r>
            <a:endParaRPr lang="en-US"/>
          </a:p>
        </p:txBody>
      </p:sp>
      <p:sp>
        <p:nvSpPr>
          <p:cNvPr id="20582" name="AutoShape 102"/>
          <p:cNvSpPr>
            <a:spLocks/>
          </p:cNvSpPr>
          <p:nvPr/>
        </p:nvSpPr>
        <p:spPr bwMode="auto">
          <a:xfrm>
            <a:off x="7594600" y="3463925"/>
            <a:ext cx="379413"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SGI</a:t>
            </a:r>
          </a:p>
          <a:p>
            <a:pPr marL="0">
              <a:buClr>
                <a:srgbClr val="FFFFFF"/>
              </a:buClr>
              <a:buFont typeface="Helvetica" charset="0"/>
              <a:buNone/>
            </a:pPr>
            <a:r>
              <a:rPr lang="en-US" sz="1000" b="0">
                <a:latin typeface="Helvetica" charset="0"/>
                <a:cs typeface="Helvetica" charset="0"/>
                <a:sym typeface="Helvetica" charset="0"/>
              </a:rPr>
              <a:t>Cobalt</a:t>
            </a:r>
            <a:endParaRPr lang="en-US"/>
          </a:p>
        </p:txBody>
      </p:sp>
      <p:sp>
        <p:nvSpPr>
          <p:cNvPr id="20583" name="AutoShape 103"/>
          <p:cNvSpPr>
            <a:spLocks/>
          </p:cNvSpPr>
          <p:nvPr/>
        </p:nvSpPr>
        <p:spPr bwMode="auto">
          <a:xfrm>
            <a:off x="7065963" y="3282950"/>
            <a:ext cx="644525"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Nvidia TNT</a:t>
            </a:r>
            <a:endParaRPr lang="en-US"/>
          </a:p>
        </p:txBody>
      </p:sp>
      <p:sp>
        <p:nvSpPr>
          <p:cNvPr id="20584" name="AutoShape 104"/>
          <p:cNvSpPr>
            <a:spLocks/>
          </p:cNvSpPr>
          <p:nvPr/>
        </p:nvSpPr>
        <p:spPr bwMode="auto">
          <a:xfrm>
            <a:off x="6843713" y="3390900"/>
            <a:ext cx="449262"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3DLabs</a:t>
            </a:r>
            <a:endParaRPr lang="en-US"/>
          </a:p>
        </p:txBody>
      </p:sp>
      <p:sp>
        <p:nvSpPr>
          <p:cNvPr id="20585" name="AutoShape 105"/>
          <p:cNvSpPr>
            <a:spLocks/>
          </p:cNvSpPr>
          <p:nvPr/>
        </p:nvSpPr>
        <p:spPr bwMode="auto">
          <a:xfrm>
            <a:off x="1570038" y="5942013"/>
            <a:ext cx="5984875" cy="241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D77A00"/>
              </a:buClr>
              <a:buFont typeface="Helvetica" charset="0"/>
              <a:buNone/>
            </a:pPr>
            <a:r>
              <a:rPr lang="en-US" sz="1600">
                <a:solidFill>
                  <a:srgbClr val="D77A00"/>
                </a:solidFill>
                <a:latin typeface="Helvetica" charset="0"/>
                <a:cs typeface="Helvetica" charset="0"/>
                <a:sym typeface="Helvetica" charset="0"/>
              </a:rPr>
              <a:t>Graph courtesy of Professor John Poulton  (from Eric Haines)</a:t>
            </a:r>
            <a:endParaRPr lang="en-US"/>
          </a:p>
        </p:txBody>
      </p:sp>
      <p:sp>
        <p:nvSpPr>
          <p:cNvPr id="20586" name="AutoShape 106"/>
          <p:cNvSpPr>
            <a:spLocks/>
          </p:cNvSpPr>
          <p:nvPr/>
        </p:nvSpPr>
        <p:spPr bwMode="auto">
          <a:xfrm>
            <a:off x="1690688" y="5040313"/>
            <a:ext cx="93662" cy="904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87" name="AutoShape 107"/>
          <p:cNvSpPr>
            <a:spLocks/>
          </p:cNvSpPr>
          <p:nvPr/>
        </p:nvSpPr>
        <p:spPr bwMode="auto">
          <a:xfrm>
            <a:off x="1704975" y="5186363"/>
            <a:ext cx="90488" cy="904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88" name="AutoShape 108"/>
          <p:cNvSpPr>
            <a:spLocks/>
          </p:cNvSpPr>
          <p:nvPr/>
        </p:nvSpPr>
        <p:spPr bwMode="auto">
          <a:xfrm>
            <a:off x="2532063" y="4710113"/>
            <a:ext cx="90487" cy="904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89" name="AutoShape 109"/>
          <p:cNvSpPr>
            <a:spLocks/>
          </p:cNvSpPr>
          <p:nvPr/>
        </p:nvSpPr>
        <p:spPr bwMode="auto">
          <a:xfrm>
            <a:off x="2921000" y="4448175"/>
            <a:ext cx="90488" cy="873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B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90" name="AutoShape 110"/>
          <p:cNvSpPr>
            <a:spLocks/>
          </p:cNvSpPr>
          <p:nvPr/>
        </p:nvSpPr>
        <p:spPr bwMode="auto">
          <a:xfrm>
            <a:off x="2897188" y="4568825"/>
            <a:ext cx="90487"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91" name="AutoShape 111"/>
          <p:cNvSpPr>
            <a:spLocks/>
          </p:cNvSpPr>
          <p:nvPr/>
        </p:nvSpPr>
        <p:spPr bwMode="auto">
          <a:xfrm>
            <a:off x="3394075" y="3998913"/>
            <a:ext cx="90488" cy="873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B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92" name="AutoShape 112"/>
          <p:cNvSpPr>
            <a:spLocks/>
          </p:cNvSpPr>
          <p:nvPr/>
        </p:nvSpPr>
        <p:spPr bwMode="auto">
          <a:xfrm>
            <a:off x="3454400" y="4102100"/>
            <a:ext cx="90488"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93" name="AutoShape 113"/>
          <p:cNvSpPr>
            <a:spLocks/>
          </p:cNvSpPr>
          <p:nvPr/>
        </p:nvSpPr>
        <p:spPr bwMode="auto">
          <a:xfrm>
            <a:off x="3851275" y="3854450"/>
            <a:ext cx="93663"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94" name="AutoShape 114"/>
          <p:cNvSpPr>
            <a:spLocks/>
          </p:cNvSpPr>
          <p:nvPr/>
        </p:nvSpPr>
        <p:spPr bwMode="auto">
          <a:xfrm>
            <a:off x="4265613" y="4052888"/>
            <a:ext cx="90487" cy="904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95" name="AutoShape 115"/>
          <p:cNvSpPr>
            <a:spLocks/>
          </p:cNvSpPr>
          <p:nvPr/>
        </p:nvSpPr>
        <p:spPr bwMode="auto">
          <a:xfrm>
            <a:off x="4459288" y="3863975"/>
            <a:ext cx="93662" cy="8731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B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96" name="AutoShape 116"/>
          <p:cNvSpPr>
            <a:spLocks/>
          </p:cNvSpPr>
          <p:nvPr/>
        </p:nvSpPr>
        <p:spPr bwMode="auto">
          <a:xfrm>
            <a:off x="4737100" y="3876675"/>
            <a:ext cx="90488"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97" name="AutoShape 117"/>
          <p:cNvSpPr>
            <a:spLocks/>
          </p:cNvSpPr>
          <p:nvPr/>
        </p:nvSpPr>
        <p:spPr bwMode="auto">
          <a:xfrm>
            <a:off x="4746625" y="4183063"/>
            <a:ext cx="90488" cy="904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98" name="AutoShape 118"/>
          <p:cNvSpPr>
            <a:spLocks/>
          </p:cNvSpPr>
          <p:nvPr/>
        </p:nvSpPr>
        <p:spPr bwMode="auto">
          <a:xfrm>
            <a:off x="4460875" y="4381500"/>
            <a:ext cx="93663"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599" name="AutoShape 119"/>
          <p:cNvSpPr>
            <a:spLocks/>
          </p:cNvSpPr>
          <p:nvPr/>
        </p:nvSpPr>
        <p:spPr bwMode="auto">
          <a:xfrm>
            <a:off x="5164138" y="3956050"/>
            <a:ext cx="93662"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00" name="AutoShape 120"/>
          <p:cNvSpPr>
            <a:spLocks/>
          </p:cNvSpPr>
          <p:nvPr/>
        </p:nvSpPr>
        <p:spPr bwMode="auto">
          <a:xfrm>
            <a:off x="5634038" y="3686175"/>
            <a:ext cx="90487"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01" name="AutoShape 121"/>
          <p:cNvSpPr>
            <a:spLocks/>
          </p:cNvSpPr>
          <p:nvPr/>
        </p:nvSpPr>
        <p:spPr bwMode="auto">
          <a:xfrm>
            <a:off x="5565775" y="4311650"/>
            <a:ext cx="90488"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02" name="AutoShape 122"/>
          <p:cNvSpPr>
            <a:spLocks/>
          </p:cNvSpPr>
          <p:nvPr/>
        </p:nvSpPr>
        <p:spPr bwMode="auto">
          <a:xfrm>
            <a:off x="5634038" y="4460875"/>
            <a:ext cx="90487"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03" name="AutoShape 123"/>
          <p:cNvSpPr>
            <a:spLocks/>
          </p:cNvSpPr>
          <p:nvPr/>
        </p:nvSpPr>
        <p:spPr bwMode="auto">
          <a:xfrm>
            <a:off x="6137275" y="3392488"/>
            <a:ext cx="93663" cy="904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04" name="AutoShape 124"/>
          <p:cNvSpPr>
            <a:spLocks/>
          </p:cNvSpPr>
          <p:nvPr/>
        </p:nvSpPr>
        <p:spPr bwMode="auto">
          <a:xfrm>
            <a:off x="6067425" y="3392488"/>
            <a:ext cx="90488" cy="873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05" name="AutoShape 125"/>
          <p:cNvSpPr>
            <a:spLocks/>
          </p:cNvSpPr>
          <p:nvPr/>
        </p:nvSpPr>
        <p:spPr bwMode="auto">
          <a:xfrm>
            <a:off x="6521450" y="3738563"/>
            <a:ext cx="90488" cy="904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06" name="AutoShape 126"/>
          <p:cNvSpPr>
            <a:spLocks/>
          </p:cNvSpPr>
          <p:nvPr/>
        </p:nvSpPr>
        <p:spPr bwMode="auto">
          <a:xfrm>
            <a:off x="6507163" y="3859213"/>
            <a:ext cx="93662" cy="87312"/>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07" name="AutoShape 127"/>
          <p:cNvSpPr>
            <a:spLocks/>
          </p:cNvSpPr>
          <p:nvPr/>
        </p:nvSpPr>
        <p:spPr bwMode="auto">
          <a:xfrm>
            <a:off x="6977063" y="3633788"/>
            <a:ext cx="90487" cy="904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08" name="AutoShape 128"/>
          <p:cNvSpPr>
            <a:spLocks/>
          </p:cNvSpPr>
          <p:nvPr/>
        </p:nvSpPr>
        <p:spPr bwMode="auto">
          <a:xfrm>
            <a:off x="7221538" y="3465513"/>
            <a:ext cx="93662" cy="904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09" name="AutoShape 129"/>
          <p:cNvSpPr>
            <a:spLocks/>
          </p:cNvSpPr>
          <p:nvPr/>
        </p:nvSpPr>
        <p:spPr bwMode="auto">
          <a:xfrm>
            <a:off x="7278688" y="3468688"/>
            <a:ext cx="93662" cy="904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10" name="AutoShape 130"/>
          <p:cNvSpPr>
            <a:spLocks/>
          </p:cNvSpPr>
          <p:nvPr/>
        </p:nvSpPr>
        <p:spPr bwMode="auto">
          <a:xfrm>
            <a:off x="7454900" y="3517900"/>
            <a:ext cx="90488"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11" name="AutoShape 131"/>
          <p:cNvSpPr>
            <a:spLocks/>
          </p:cNvSpPr>
          <p:nvPr/>
        </p:nvSpPr>
        <p:spPr bwMode="auto">
          <a:xfrm>
            <a:off x="7048500" y="2863850"/>
            <a:ext cx="93663"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12" name="AutoShape 132"/>
          <p:cNvSpPr>
            <a:spLocks/>
          </p:cNvSpPr>
          <p:nvPr/>
        </p:nvSpPr>
        <p:spPr bwMode="auto">
          <a:xfrm>
            <a:off x="7812088" y="3249613"/>
            <a:ext cx="506412"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000" b="0">
                <a:latin typeface="Helvetica" charset="0"/>
                <a:cs typeface="Helvetica" charset="0"/>
                <a:sym typeface="Helvetica" charset="0"/>
              </a:rPr>
              <a:t>GeForce</a:t>
            </a:r>
            <a:endParaRPr lang="en-US"/>
          </a:p>
        </p:txBody>
      </p:sp>
      <p:sp>
        <p:nvSpPr>
          <p:cNvPr id="20613" name="Line 133"/>
          <p:cNvSpPr>
            <a:spLocks noChangeShapeType="1"/>
          </p:cNvSpPr>
          <p:nvPr/>
        </p:nvSpPr>
        <p:spPr bwMode="auto">
          <a:xfrm flipH="1">
            <a:off x="1585913" y="2106613"/>
            <a:ext cx="111125" cy="1587"/>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614" name="AutoShape 134"/>
          <p:cNvSpPr>
            <a:spLocks/>
          </p:cNvSpPr>
          <p:nvPr/>
        </p:nvSpPr>
        <p:spPr bwMode="auto">
          <a:xfrm>
            <a:off x="7735888" y="3173413"/>
            <a:ext cx="90487" cy="904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15" name="Line 135"/>
          <p:cNvSpPr>
            <a:spLocks noChangeShapeType="1"/>
          </p:cNvSpPr>
          <p:nvPr/>
        </p:nvSpPr>
        <p:spPr bwMode="auto">
          <a:xfrm>
            <a:off x="7888288" y="5351463"/>
            <a:ext cx="1587" cy="107950"/>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grpSp>
        <p:nvGrpSpPr>
          <p:cNvPr id="20616" name="Group 136"/>
          <p:cNvGrpSpPr>
            <a:grpSpLocks/>
          </p:cNvGrpSpPr>
          <p:nvPr/>
        </p:nvGrpSpPr>
        <p:grpSpPr bwMode="auto">
          <a:xfrm>
            <a:off x="8447088" y="1814513"/>
            <a:ext cx="739775" cy="3581400"/>
            <a:chOff x="0" y="0"/>
            <a:chExt cx="739775" cy="3581400"/>
          </a:xfrm>
        </p:grpSpPr>
        <p:sp>
          <p:nvSpPr>
            <p:cNvPr id="20617" name="Line 137"/>
            <p:cNvSpPr>
              <a:spLocks noChangeShapeType="1"/>
            </p:cNvSpPr>
            <p:nvPr/>
          </p:nvSpPr>
          <p:spPr bwMode="auto">
            <a:xfrm>
              <a:off x="228600" y="0"/>
              <a:ext cx="1588" cy="3581400"/>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618" name="Line 138"/>
            <p:cNvSpPr>
              <a:spLocks noChangeShapeType="1"/>
            </p:cNvSpPr>
            <p:nvPr/>
          </p:nvSpPr>
          <p:spPr bwMode="auto">
            <a:xfrm flipH="1">
              <a:off x="241300" y="2824162"/>
              <a:ext cx="111125" cy="1588"/>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619" name="Line 139"/>
            <p:cNvSpPr>
              <a:spLocks noChangeShapeType="1"/>
            </p:cNvSpPr>
            <p:nvPr/>
          </p:nvSpPr>
          <p:spPr bwMode="auto">
            <a:xfrm flipH="1">
              <a:off x="241300" y="2176462"/>
              <a:ext cx="111125" cy="1588"/>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620" name="Line 140"/>
            <p:cNvSpPr>
              <a:spLocks noChangeShapeType="1"/>
            </p:cNvSpPr>
            <p:nvPr/>
          </p:nvSpPr>
          <p:spPr bwMode="auto">
            <a:xfrm flipH="1">
              <a:off x="241300" y="1525587"/>
              <a:ext cx="111125" cy="1588"/>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621" name="Line 141"/>
            <p:cNvSpPr>
              <a:spLocks noChangeShapeType="1"/>
            </p:cNvSpPr>
            <p:nvPr/>
          </p:nvSpPr>
          <p:spPr bwMode="auto">
            <a:xfrm flipH="1">
              <a:off x="241300" y="876300"/>
              <a:ext cx="111125" cy="1588"/>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622" name="Line 142"/>
            <p:cNvSpPr>
              <a:spLocks noChangeShapeType="1"/>
            </p:cNvSpPr>
            <p:nvPr/>
          </p:nvSpPr>
          <p:spPr bwMode="auto">
            <a:xfrm flipH="1">
              <a:off x="241300" y="228600"/>
              <a:ext cx="111125" cy="1588"/>
            </a:xfrm>
            <a:prstGeom prst="line">
              <a:avLst/>
            </a:prstGeom>
            <a:noFill/>
            <a:ln w="12700" cap="flat" cmpd="sng">
              <a:solidFill>
                <a:srgbClr val="FF284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defTabSz="457200"/>
              <a:endParaRPr lang="en-US" sz="1200" b="0">
                <a:solidFill>
                  <a:srgbClr val="000000"/>
                </a:solidFill>
                <a:latin typeface="Helvetica" charset="0"/>
                <a:cs typeface="Helvetica" charset="0"/>
                <a:sym typeface="Helvetica" charset="0"/>
              </a:endParaRPr>
            </a:p>
          </p:txBody>
        </p:sp>
        <p:sp>
          <p:nvSpPr>
            <p:cNvPr id="20623" name="AutoShape 143"/>
            <p:cNvSpPr>
              <a:spLocks/>
            </p:cNvSpPr>
            <p:nvPr/>
          </p:nvSpPr>
          <p:spPr bwMode="auto">
            <a:xfrm>
              <a:off x="428625" y="3352800"/>
              <a:ext cx="210468"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624" name="AutoShape 144"/>
            <p:cNvSpPr>
              <a:spLocks/>
            </p:cNvSpPr>
            <p:nvPr/>
          </p:nvSpPr>
          <p:spPr bwMode="auto">
            <a:xfrm>
              <a:off x="612775" y="3316287"/>
              <a:ext cx="127000" cy="177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4</a:t>
              </a:r>
              <a:endParaRPr lang="en-US"/>
            </a:p>
          </p:txBody>
        </p:sp>
        <p:sp>
          <p:nvSpPr>
            <p:cNvPr id="20625" name="AutoShape 145"/>
            <p:cNvSpPr>
              <a:spLocks/>
            </p:cNvSpPr>
            <p:nvPr/>
          </p:nvSpPr>
          <p:spPr bwMode="auto">
            <a:xfrm>
              <a:off x="428625" y="2703512"/>
              <a:ext cx="210468"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626" name="AutoShape 146"/>
            <p:cNvSpPr>
              <a:spLocks/>
            </p:cNvSpPr>
            <p:nvPr/>
          </p:nvSpPr>
          <p:spPr bwMode="auto">
            <a:xfrm>
              <a:off x="612775" y="2668587"/>
              <a:ext cx="127000" cy="177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5</a:t>
              </a:r>
              <a:endParaRPr lang="en-US"/>
            </a:p>
          </p:txBody>
        </p:sp>
        <p:sp>
          <p:nvSpPr>
            <p:cNvPr id="20627" name="AutoShape 147"/>
            <p:cNvSpPr>
              <a:spLocks/>
            </p:cNvSpPr>
            <p:nvPr/>
          </p:nvSpPr>
          <p:spPr bwMode="auto">
            <a:xfrm>
              <a:off x="428625" y="2055812"/>
              <a:ext cx="210468"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628" name="AutoShape 148"/>
            <p:cNvSpPr>
              <a:spLocks/>
            </p:cNvSpPr>
            <p:nvPr/>
          </p:nvSpPr>
          <p:spPr bwMode="auto">
            <a:xfrm>
              <a:off x="612775" y="2019300"/>
              <a:ext cx="12700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6</a:t>
              </a:r>
              <a:endParaRPr lang="en-US"/>
            </a:p>
          </p:txBody>
        </p:sp>
        <p:sp>
          <p:nvSpPr>
            <p:cNvPr id="20629" name="AutoShape 149"/>
            <p:cNvSpPr>
              <a:spLocks/>
            </p:cNvSpPr>
            <p:nvPr/>
          </p:nvSpPr>
          <p:spPr bwMode="auto">
            <a:xfrm>
              <a:off x="428625" y="1404937"/>
              <a:ext cx="210468"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630" name="AutoShape 150"/>
            <p:cNvSpPr>
              <a:spLocks/>
            </p:cNvSpPr>
            <p:nvPr/>
          </p:nvSpPr>
          <p:spPr bwMode="auto">
            <a:xfrm>
              <a:off x="612775" y="1370012"/>
              <a:ext cx="127000" cy="177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7</a:t>
              </a:r>
              <a:endParaRPr lang="en-US"/>
            </a:p>
          </p:txBody>
        </p:sp>
        <p:sp>
          <p:nvSpPr>
            <p:cNvPr id="20631" name="AutoShape 151"/>
            <p:cNvSpPr>
              <a:spLocks/>
            </p:cNvSpPr>
            <p:nvPr/>
          </p:nvSpPr>
          <p:spPr bwMode="auto">
            <a:xfrm>
              <a:off x="428625" y="757237"/>
              <a:ext cx="210468" cy="215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632" name="AutoShape 152"/>
            <p:cNvSpPr>
              <a:spLocks/>
            </p:cNvSpPr>
            <p:nvPr/>
          </p:nvSpPr>
          <p:spPr bwMode="auto">
            <a:xfrm>
              <a:off x="612775" y="720725"/>
              <a:ext cx="12700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8</a:t>
              </a:r>
              <a:endParaRPr lang="en-US"/>
            </a:p>
          </p:txBody>
        </p:sp>
        <p:sp>
          <p:nvSpPr>
            <p:cNvPr id="20633" name="AutoShape 153"/>
            <p:cNvSpPr>
              <a:spLocks/>
            </p:cNvSpPr>
            <p:nvPr/>
          </p:nvSpPr>
          <p:spPr bwMode="auto">
            <a:xfrm>
              <a:off x="428625" y="107950"/>
              <a:ext cx="210468"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400" b="0">
                  <a:latin typeface="Helvetica" charset="0"/>
                  <a:cs typeface="Helvetica" charset="0"/>
                  <a:sym typeface="Helvetica" charset="0"/>
                </a:rPr>
                <a:t>10</a:t>
              </a:r>
              <a:endParaRPr lang="en-US"/>
            </a:p>
          </p:txBody>
        </p:sp>
        <p:sp>
          <p:nvSpPr>
            <p:cNvPr id="20634" name="AutoShape 154"/>
            <p:cNvSpPr>
              <a:spLocks/>
            </p:cNvSpPr>
            <p:nvPr/>
          </p:nvSpPr>
          <p:spPr bwMode="auto">
            <a:xfrm>
              <a:off x="612775" y="71437"/>
              <a:ext cx="127000" cy="177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buClr>
                  <a:srgbClr val="FFFFFF"/>
                </a:buClr>
                <a:buFont typeface="Helvetica" charset="0"/>
                <a:buNone/>
              </a:pPr>
              <a:r>
                <a:rPr lang="en-US" sz="1200" b="0">
                  <a:latin typeface="Helvetica" charset="0"/>
                  <a:cs typeface="Helvetica" charset="0"/>
                  <a:sym typeface="Helvetica" charset="0"/>
                </a:rPr>
                <a:t>9</a:t>
              </a:r>
              <a:endParaRPr lang="en-US"/>
            </a:p>
          </p:txBody>
        </p:sp>
        <p:sp>
          <p:nvSpPr>
            <p:cNvPr id="20635" name="AutoShape 155"/>
            <p:cNvSpPr>
              <a:spLocks/>
            </p:cNvSpPr>
            <p:nvPr/>
          </p:nvSpPr>
          <p:spPr bwMode="auto">
            <a:xfrm>
              <a:off x="0" y="1143000"/>
              <a:ext cx="92075"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grpSp>
      <p:sp>
        <p:nvSpPr>
          <p:cNvPr id="20636" name="AutoShape 156"/>
          <p:cNvSpPr>
            <a:spLocks/>
          </p:cNvSpPr>
          <p:nvPr/>
        </p:nvSpPr>
        <p:spPr bwMode="auto">
          <a:xfrm>
            <a:off x="7808913" y="2716213"/>
            <a:ext cx="703262"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lgn="ctr">
              <a:buClr>
                <a:srgbClr val="FFFFFF"/>
              </a:buClr>
              <a:buFont typeface="Helvetica" charset="0"/>
              <a:buNone/>
            </a:pPr>
            <a:r>
              <a:rPr lang="en-US" sz="1000" b="0">
                <a:latin typeface="Helvetica" charset="0"/>
                <a:cs typeface="Helvetica" charset="0"/>
                <a:sym typeface="Helvetica" charset="0"/>
              </a:rPr>
              <a:t>ATI </a:t>
            </a:r>
          </a:p>
          <a:p>
            <a:pPr marL="0" algn="ctr">
              <a:buClr>
                <a:srgbClr val="FFFFFF"/>
              </a:buClr>
              <a:buFont typeface="Helvetica" charset="0"/>
              <a:buNone/>
            </a:pPr>
            <a:r>
              <a:rPr lang="en-US" sz="1000" b="0">
                <a:latin typeface="Helvetica" charset="0"/>
                <a:cs typeface="Helvetica" charset="0"/>
                <a:sym typeface="Helvetica" charset="0"/>
              </a:rPr>
              <a:t>Radeon 256</a:t>
            </a:r>
            <a:endParaRPr lang="en-US"/>
          </a:p>
        </p:txBody>
      </p:sp>
      <p:sp>
        <p:nvSpPr>
          <p:cNvPr id="20637" name="AutoShape 157"/>
          <p:cNvSpPr>
            <a:spLocks/>
          </p:cNvSpPr>
          <p:nvPr/>
        </p:nvSpPr>
        <p:spPr bwMode="auto">
          <a:xfrm>
            <a:off x="8859838" y="2019300"/>
            <a:ext cx="90487" cy="904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B00"/>
          </a:solidFill>
          <a:ln w="12700" cap="flat" cmpd="sng">
            <a:solidFill>
              <a:srgbClr val="FFFB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endParaRPr lang="en-US"/>
          </a:p>
        </p:txBody>
      </p:sp>
      <p:sp>
        <p:nvSpPr>
          <p:cNvPr id="20638" name="AutoShape 158"/>
          <p:cNvSpPr>
            <a:spLocks/>
          </p:cNvSpPr>
          <p:nvPr/>
        </p:nvSpPr>
        <p:spPr bwMode="auto">
          <a:xfrm>
            <a:off x="8607425" y="1636713"/>
            <a:ext cx="40005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algn="ctr">
              <a:buClr>
                <a:srgbClr val="FFFFFF"/>
              </a:buClr>
              <a:buFont typeface="Helvetica" charset="0"/>
              <a:buNone/>
            </a:pPr>
            <a:r>
              <a:rPr lang="en-US" sz="1000" b="0">
                <a:latin typeface="Helvetica" charset="0"/>
                <a:cs typeface="Helvetica" charset="0"/>
                <a:sym typeface="Helvetica" charset="0"/>
              </a:rPr>
              <a:t>nVidia</a:t>
            </a:r>
          </a:p>
          <a:p>
            <a:pPr marL="0" algn="ctr">
              <a:buClr>
                <a:srgbClr val="FFFFFF"/>
              </a:buClr>
              <a:buFont typeface="Helvetica" charset="0"/>
              <a:buNone/>
            </a:pPr>
            <a:r>
              <a:rPr lang="en-US" sz="1000" b="0">
                <a:latin typeface="Helvetica" charset="0"/>
                <a:cs typeface="Helvetica" charset="0"/>
                <a:sym typeface="Helvetica" charset="0"/>
              </a:rPr>
              <a:t>G70</a:t>
            </a:r>
            <a:endParaRPr lang="en-US"/>
          </a:p>
        </p:txBody>
      </p:sp>
    </p:spTree>
    <p:extLst>
      <p:ext uri="{BB962C8B-B14F-4D97-AF65-F5344CB8AC3E}">
        <p14:creationId xmlns:p14="http://schemas.microsoft.com/office/powerpoint/2010/main" val="285620597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381000" y="0"/>
            <a:ext cx="8129588" cy="889000"/>
          </a:xfrm>
        </p:spPr>
        <p:txBody>
          <a:bodyPr/>
          <a:lstStyle/>
          <a:p>
            <a:r>
              <a:rPr lang="en-US"/>
              <a:t>Programmable Hardware</a:t>
            </a:r>
          </a:p>
        </p:txBody>
      </p:sp>
      <p:sp>
        <p:nvSpPr>
          <p:cNvPr id="24578" name="Rectangle 2"/>
          <p:cNvSpPr>
            <a:spLocks noGrp="1" noChangeArrowheads="1"/>
          </p:cNvSpPr>
          <p:nvPr>
            <p:ph type="body" idx="1"/>
          </p:nvPr>
        </p:nvSpPr>
        <p:spPr>
          <a:xfrm>
            <a:off x="574675" y="898525"/>
            <a:ext cx="7734300" cy="6121400"/>
          </a:xfrm>
        </p:spPr>
        <p:txBody>
          <a:bodyPr/>
          <a:lstStyle/>
          <a:p>
            <a:pPr marL="347663" indent="-304800" defTabSz="914400">
              <a:lnSpc>
                <a:spcPct val="90000"/>
              </a:lnSpc>
              <a:spcBef>
                <a:spcPts val="700"/>
              </a:spcBef>
              <a:buClr>
                <a:srgbClr val="43FDFF"/>
              </a:buClr>
              <a:buFont typeface="Times" charset="0"/>
              <a:buChar char="•"/>
            </a:pPr>
            <a:r>
              <a:rPr lang="en-US" sz="3000">
                <a:solidFill>
                  <a:srgbClr val="FFFFFF"/>
                </a:solidFill>
                <a:latin typeface="Arial" charset="0"/>
                <a:cs typeface="Arial" charset="0"/>
                <a:sym typeface="Arial" charset="0"/>
              </a:rPr>
              <a:t>Started in 1999</a:t>
            </a:r>
          </a:p>
          <a:p>
            <a:pPr marL="347663" indent="-304800" defTabSz="914400">
              <a:lnSpc>
                <a:spcPct val="90000"/>
              </a:lnSpc>
              <a:spcBef>
                <a:spcPts val="700"/>
              </a:spcBef>
              <a:buClr>
                <a:srgbClr val="43FDFF"/>
              </a:buClr>
              <a:buFont typeface="Times" charset="0"/>
              <a:buChar char="•"/>
            </a:pPr>
            <a:r>
              <a:rPr lang="en-US" sz="3000">
                <a:solidFill>
                  <a:srgbClr val="FFFFFF"/>
                </a:solidFill>
                <a:latin typeface="Arial" charset="0"/>
                <a:cs typeface="Arial" charset="0"/>
                <a:sym typeface="Arial" charset="0"/>
              </a:rPr>
              <a:t>Flexible, programmable</a:t>
            </a:r>
          </a:p>
          <a:p>
            <a:pPr marL="754063" lvl="1" indent="-304800" defTabSz="914400">
              <a:lnSpc>
                <a:spcPct val="90000"/>
              </a:lnSpc>
              <a:spcBef>
                <a:spcPts val="600"/>
              </a:spcBef>
              <a:buClr>
                <a:srgbClr val="44FDFF"/>
              </a:buClr>
              <a:buFontTx/>
              <a:buChar char="–"/>
            </a:pPr>
            <a:r>
              <a:rPr lang="en-US" sz="2400">
                <a:solidFill>
                  <a:srgbClr val="FFFFFF"/>
                </a:solidFill>
                <a:latin typeface="Arial" charset="0"/>
                <a:ea typeface="ＭＳ Ｐゴシック" charset="0"/>
                <a:cs typeface="Arial" charset="0"/>
                <a:sym typeface="Arial" charset="0"/>
              </a:rPr>
              <a:t>Vertex, Geometry, Fragment Shaders</a:t>
            </a:r>
          </a:p>
          <a:p>
            <a:pPr marL="347663" indent="-304800" defTabSz="914400">
              <a:lnSpc>
                <a:spcPct val="90000"/>
              </a:lnSpc>
              <a:spcBef>
                <a:spcPts val="700"/>
              </a:spcBef>
              <a:buClr>
                <a:srgbClr val="43FDFF"/>
              </a:buClr>
              <a:buFont typeface="Times" charset="0"/>
              <a:buChar char="•"/>
            </a:pPr>
            <a:r>
              <a:rPr lang="en-US" sz="3000">
                <a:solidFill>
                  <a:srgbClr val="FFFFFF"/>
                </a:solidFill>
                <a:latin typeface="Arial" charset="0"/>
                <a:cs typeface="Arial" charset="0"/>
                <a:sym typeface="Arial" charset="0"/>
              </a:rPr>
              <a:t>And much faster, of course</a:t>
            </a:r>
          </a:p>
          <a:p>
            <a:pPr marL="1109663" lvl="2" indent="-254000" defTabSz="914400">
              <a:lnSpc>
                <a:spcPct val="90000"/>
              </a:lnSpc>
              <a:spcBef>
                <a:spcPts val="500"/>
              </a:spcBef>
              <a:buClr>
                <a:srgbClr val="44FDFF"/>
              </a:buClr>
              <a:buFontTx/>
              <a:buChar char="•"/>
            </a:pPr>
            <a:r>
              <a:rPr lang="en-US" sz="2000">
                <a:solidFill>
                  <a:srgbClr val="FFFFFF"/>
                </a:solidFill>
                <a:latin typeface="Arial" charset="0"/>
                <a:ea typeface="ＭＳ Ｐゴシック" charset="0"/>
                <a:cs typeface="Arial" charset="0"/>
                <a:sym typeface="Arial" charset="0"/>
              </a:rPr>
              <a:t>1999 GeForce256:          0.35 Gigapixel peak fill rate</a:t>
            </a:r>
          </a:p>
          <a:p>
            <a:pPr marL="1109663" lvl="2" indent="-254000" defTabSz="914400">
              <a:lnSpc>
                <a:spcPct val="90000"/>
              </a:lnSpc>
              <a:spcBef>
                <a:spcPts val="500"/>
              </a:spcBef>
              <a:buClr>
                <a:srgbClr val="44FDFF"/>
              </a:buClr>
              <a:buFontTx/>
              <a:buChar char="•"/>
            </a:pPr>
            <a:r>
              <a:rPr lang="en-US" sz="2000">
                <a:solidFill>
                  <a:srgbClr val="FFFFFF"/>
                </a:solidFill>
                <a:latin typeface="Arial" charset="0"/>
                <a:ea typeface="ＭＳ Ｐゴシック" charset="0"/>
                <a:cs typeface="Arial" charset="0"/>
                <a:sym typeface="Arial" charset="0"/>
              </a:rPr>
              <a:t>2001 GeForce3:              0.8   Gigapixel peak fill rate</a:t>
            </a:r>
          </a:p>
          <a:p>
            <a:pPr marL="1109663" lvl="2" indent="-254000" defTabSz="914400">
              <a:lnSpc>
                <a:spcPct val="90000"/>
              </a:lnSpc>
              <a:spcBef>
                <a:spcPts val="500"/>
              </a:spcBef>
              <a:buClr>
                <a:srgbClr val="44FDFF"/>
              </a:buClr>
              <a:buFontTx/>
              <a:buChar char="•"/>
            </a:pPr>
            <a:r>
              <a:rPr lang="en-US" sz="2000">
                <a:solidFill>
                  <a:srgbClr val="FFFFFF"/>
                </a:solidFill>
                <a:latin typeface="Arial" charset="0"/>
                <a:ea typeface="ＭＳ Ｐゴシック" charset="0"/>
                <a:cs typeface="Arial" charset="0"/>
                <a:sym typeface="Arial" charset="0"/>
              </a:rPr>
              <a:t>2003 GeForceFX Ultra:   2.0   Gigapixel peak fill rate</a:t>
            </a:r>
          </a:p>
          <a:p>
            <a:pPr marL="1109663" lvl="2" indent="-254000" defTabSz="914400">
              <a:lnSpc>
                <a:spcPct val="90000"/>
              </a:lnSpc>
              <a:spcBef>
                <a:spcPts val="500"/>
              </a:spcBef>
              <a:buClr>
                <a:srgbClr val="44FDFF"/>
              </a:buClr>
              <a:buFontTx/>
              <a:buChar char="•"/>
            </a:pPr>
            <a:r>
              <a:rPr lang="en-US" sz="2000">
                <a:solidFill>
                  <a:srgbClr val="FFFFFF"/>
                </a:solidFill>
                <a:latin typeface="Arial" charset="0"/>
                <a:ea typeface="ＭＳ Ｐゴシック" charset="0"/>
                <a:cs typeface="Arial" charset="0"/>
                <a:sym typeface="Arial" charset="0"/>
              </a:rPr>
              <a:t>ATI Radeon 9800 Pro :    3.0   Gigapixel peak fill rate</a:t>
            </a:r>
          </a:p>
          <a:p>
            <a:pPr marL="1109663" lvl="2" indent="-254000" defTabSz="914400">
              <a:lnSpc>
                <a:spcPct val="90000"/>
              </a:lnSpc>
              <a:spcBef>
                <a:spcPts val="500"/>
              </a:spcBef>
              <a:buClr>
                <a:srgbClr val="44FDFF"/>
              </a:buClr>
              <a:buFontTx/>
              <a:buChar char="•"/>
            </a:pPr>
            <a:r>
              <a:rPr lang="en-US" sz="2000">
                <a:solidFill>
                  <a:srgbClr val="FFFFFF"/>
                </a:solidFill>
                <a:latin typeface="Arial" charset="0"/>
                <a:ea typeface="ＭＳ Ｐゴシック" charset="0"/>
                <a:cs typeface="Arial" charset="0"/>
                <a:sym typeface="Arial" charset="0"/>
              </a:rPr>
              <a:t>2006 NV60:                       ...    Gigapixel peak fill rate</a:t>
            </a:r>
          </a:p>
          <a:p>
            <a:pPr marL="1109663" lvl="2" indent="-254000" defTabSz="914400">
              <a:lnSpc>
                <a:spcPct val="90000"/>
              </a:lnSpc>
              <a:spcBef>
                <a:spcPts val="500"/>
              </a:spcBef>
              <a:buClr>
                <a:srgbClr val="44FDFF"/>
              </a:buClr>
              <a:buFontTx/>
              <a:buChar char="•"/>
            </a:pPr>
            <a:r>
              <a:rPr lang="en-US" sz="2000">
                <a:solidFill>
                  <a:srgbClr val="FFFFFF"/>
                </a:solidFill>
                <a:latin typeface="Arial" charset="0"/>
                <a:ea typeface="ＭＳ Ｐゴシック" charset="0"/>
                <a:cs typeface="Arial" charset="0"/>
                <a:sym typeface="Arial" charset="0"/>
              </a:rPr>
              <a:t>2009 GeForce GTX 285:  10   Gigapixel peak fill rate</a:t>
            </a:r>
          </a:p>
          <a:p>
            <a:pPr marL="1109663" lvl="2" indent="-254000" defTabSz="914400">
              <a:lnSpc>
                <a:spcPct val="90000"/>
              </a:lnSpc>
              <a:spcBef>
                <a:spcPts val="500"/>
              </a:spcBef>
              <a:buClr>
                <a:srgbClr val="44FDFF"/>
              </a:buClr>
              <a:buFontTx/>
              <a:buChar char="•"/>
            </a:pPr>
            <a:r>
              <a:rPr lang="en-US" sz="2000">
                <a:solidFill>
                  <a:srgbClr val="FFFFFF"/>
                </a:solidFill>
                <a:latin typeface="Arial" charset="0"/>
                <a:ea typeface="ＭＳ Ｐゴシック" charset="0"/>
                <a:cs typeface="Arial" charset="0"/>
                <a:sym typeface="Arial" charset="0"/>
              </a:rPr>
              <a:t>2011 </a:t>
            </a:r>
          </a:p>
          <a:p>
            <a:pPr marL="1465263" lvl="3" indent="-203200" defTabSz="914400">
              <a:lnSpc>
                <a:spcPct val="90000"/>
              </a:lnSpc>
              <a:spcBef>
                <a:spcPts val="400"/>
              </a:spcBef>
              <a:buFontTx/>
              <a:buChar char="–"/>
            </a:pPr>
            <a:r>
              <a:rPr lang="en-US" sz="1800">
                <a:solidFill>
                  <a:srgbClr val="FFFFFF"/>
                </a:solidFill>
                <a:latin typeface="Arial" charset="0"/>
                <a:ea typeface="ＭＳ Ｐゴシック" charset="0"/>
                <a:cs typeface="Arial" charset="0"/>
                <a:sym typeface="Arial" charset="0"/>
              </a:rPr>
              <a:t>GeForce GTC 590:  56 Gigapixel peak fill rate</a:t>
            </a:r>
          </a:p>
          <a:p>
            <a:pPr marL="1465263" lvl="3" indent="-203200" defTabSz="914400">
              <a:lnSpc>
                <a:spcPct val="90000"/>
              </a:lnSpc>
              <a:spcBef>
                <a:spcPts val="400"/>
              </a:spcBef>
              <a:buFontTx/>
              <a:buChar char="–"/>
            </a:pPr>
            <a:r>
              <a:rPr lang="en-US" sz="1800">
                <a:solidFill>
                  <a:srgbClr val="FFFFFF"/>
                </a:solidFill>
                <a:latin typeface="Arial" charset="0"/>
                <a:ea typeface="ＭＳ Ｐゴシック" charset="0"/>
                <a:cs typeface="Arial" charset="0"/>
                <a:sym typeface="Arial" charset="0"/>
              </a:rPr>
              <a:t>Radeon HD 6990: 2x26.5 </a:t>
            </a:r>
          </a:p>
          <a:p>
            <a:pPr marL="1109663" lvl="2" indent="-254000" defTabSz="914400">
              <a:lnSpc>
                <a:spcPct val="90000"/>
              </a:lnSpc>
              <a:spcBef>
                <a:spcPts val="500"/>
              </a:spcBef>
              <a:buClr>
                <a:srgbClr val="44FDFF"/>
              </a:buClr>
              <a:buFontTx/>
              <a:buChar char="•"/>
            </a:pPr>
            <a:r>
              <a:rPr lang="en-US" sz="2200">
                <a:solidFill>
                  <a:srgbClr val="FFFFFF"/>
                </a:solidFill>
                <a:latin typeface="Arial" charset="0"/>
                <a:ea typeface="ＭＳ Ｐゴシック" charset="0"/>
                <a:cs typeface="Arial" charset="0"/>
                <a:sym typeface="Arial" charset="0"/>
              </a:rPr>
              <a:t>2012</a:t>
            </a:r>
          </a:p>
          <a:p>
            <a:pPr marL="1465263" lvl="3" indent="-203200" defTabSz="914400">
              <a:lnSpc>
                <a:spcPct val="90000"/>
              </a:lnSpc>
              <a:spcBef>
                <a:spcPts val="400"/>
              </a:spcBef>
              <a:buFontTx/>
              <a:buChar char="–"/>
            </a:pPr>
            <a:r>
              <a:rPr lang="en-US" sz="1800">
                <a:solidFill>
                  <a:srgbClr val="FFFFFF"/>
                </a:solidFill>
                <a:latin typeface="Arial" charset="0"/>
                <a:ea typeface="ＭＳ Ｐゴシック" charset="0"/>
                <a:cs typeface="Arial" charset="0"/>
                <a:sym typeface="Arial" charset="0"/>
              </a:rPr>
              <a:t>GeForce GTC 690: 62 Gigapixel/s peak fill rate</a:t>
            </a:r>
            <a:endParaRPr lang="en-US"/>
          </a:p>
        </p:txBody>
      </p:sp>
    </p:spTree>
    <p:extLst>
      <p:ext uri="{BB962C8B-B14F-4D97-AF65-F5344CB8AC3E}">
        <p14:creationId xmlns:p14="http://schemas.microsoft.com/office/powerpoint/2010/main" val="32813060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GPU</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111" t="-2717" r="12223" b="15802"/>
          <a:stretch/>
        </p:blipFill>
        <p:spPr>
          <a:xfrm>
            <a:off x="49843" y="719137"/>
            <a:ext cx="9044313" cy="5767388"/>
          </a:xfrm>
          <a:prstGeom prst="rect">
            <a:avLst/>
          </a:prstGeom>
        </p:spPr>
      </p:pic>
    </p:spTree>
    <p:extLst>
      <p:ext uri="{BB962C8B-B14F-4D97-AF65-F5344CB8AC3E}">
        <p14:creationId xmlns:p14="http://schemas.microsoft.com/office/powerpoint/2010/main" val="3542764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2000</a:t>
            </a:r>
            <a:endParaRPr lang="en-US" dirty="0"/>
          </a:p>
        </p:txBody>
      </p:sp>
      <p:sp>
        <p:nvSpPr>
          <p:cNvPr id="3" name="Content Placeholder 2"/>
          <p:cNvSpPr>
            <a:spLocks noGrp="1"/>
          </p:cNvSpPr>
          <p:nvPr>
            <p:ph idx="1"/>
          </p:nvPr>
        </p:nvSpPr>
        <p:spPr/>
        <p:txBody>
          <a:bodyPr/>
          <a:lstStyle/>
          <a:p>
            <a:r>
              <a:rPr lang="en-US" dirty="0" smtClean="0"/>
              <a:t>Fixed function pipeline</a:t>
            </a:r>
          </a:p>
          <a:p>
            <a:endParaRPr lang="en-US" dirty="0"/>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333" t="28148" r="15000" b="17037"/>
          <a:stretch/>
        </p:blipFill>
        <p:spPr>
          <a:xfrm>
            <a:off x="381000" y="2057400"/>
            <a:ext cx="8153400" cy="40767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748920" y="5367240"/>
              <a:ext cx="138960" cy="210600"/>
            </p14:xfrm>
          </p:contentPart>
        </mc:Choice>
        <mc:Fallback xmlns="">
          <p:pic>
            <p:nvPicPr>
              <p:cNvPr id="4" name="Ink 3"/>
              <p:cNvPicPr/>
              <p:nvPr/>
            </p:nvPicPr>
            <p:blipFill>
              <a:blip r:embed="rId4"/>
              <a:stretch>
                <a:fillRect/>
              </a:stretch>
            </p:blipFill>
            <p:spPr>
              <a:xfrm>
                <a:off x="6735600" y="5353560"/>
                <a:ext cx="165960" cy="236520"/>
              </a:xfrm>
              <a:prstGeom prst="rect">
                <a:avLst/>
              </a:prstGeom>
            </p:spPr>
          </p:pic>
        </mc:Fallback>
      </mc:AlternateContent>
    </p:spTree>
    <p:extLst>
      <p:ext uri="{BB962C8B-B14F-4D97-AF65-F5344CB8AC3E}">
        <p14:creationId xmlns:p14="http://schemas.microsoft.com/office/powerpoint/2010/main" val="2648537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Around 2005</a:t>
            </a:r>
            <a:endParaRPr lang="en-US" dirty="0"/>
          </a:p>
        </p:txBody>
      </p:sp>
      <p:sp>
        <p:nvSpPr>
          <p:cNvPr id="3" name="Content Placeholder 2"/>
          <p:cNvSpPr>
            <a:spLocks noGrp="1"/>
          </p:cNvSpPr>
          <p:nvPr>
            <p:ph idx="1"/>
          </p:nvPr>
        </p:nvSpPr>
        <p:spPr/>
        <p:txBody>
          <a:bodyPr/>
          <a:lstStyle/>
          <a:p>
            <a:r>
              <a:rPr lang="en-US" dirty="0" smtClean="0"/>
              <a:t>Programmable vertex and pixel processors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145" t="-1471" r="11742" b="1471"/>
          <a:stretch/>
        </p:blipFill>
        <p:spPr>
          <a:xfrm>
            <a:off x="1143000" y="1447800"/>
            <a:ext cx="7162800" cy="5181600"/>
          </a:xfrm>
          <a:prstGeom prst="rect">
            <a:avLst/>
          </a:prstGeom>
        </p:spPr>
      </p:pic>
    </p:spTree>
    <p:extLst>
      <p:ext uri="{BB962C8B-B14F-4D97-AF65-F5344CB8AC3E}">
        <p14:creationId xmlns:p14="http://schemas.microsoft.com/office/powerpoint/2010/main" val="2572584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2006: Unified Architecture</a:t>
            </a:r>
            <a:endParaRPr lang="en-US" dirty="0"/>
          </a:p>
        </p:txBody>
      </p:sp>
      <p:grpSp>
        <p:nvGrpSpPr>
          <p:cNvPr id="10" name="Group 9"/>
          <p:cNvGrpSpPr/>
          <p:nvPr/>
        </p:nvGrpSpPr>
        <p:grpSpPr>
          <a:xfrm>
            <a:off x="228602" y="943938"/>
            <a:ext cx="8399352" cy="5914063"/>
            <a:chOff x="1887649" y="2107997"/>
            <a:chExt cx="5368703" cy="3780155"/>
          </a:xfrm>
        </p:grpSpPr>
        <p:sp>
          <p:nvSpPr>
            <p:cNvPr id="7" name="TextBox 6"/>
            <p:cNvSpPr txBox="1"/>
            <p:nvPr/>
          </p:nvSpPr>
          <p:spPr>
            <a:xfrm>
              <a:off x="4052360" y="5625744"/>
              <a:ext cx="1039281" cy="255743"/>
            </a:xfrm>
            <a:prstGeom prst="rect">
              <a:avLst/>
            </a:prstGeom>
            <a:noFill/>
          </p:spPr>
          <p:txBody>
            <a:bodyPr wrap="none" rtlCol="0">
              <a:spAutoFit/>
            </a:bodyPr>
            <a:lstStyle/>
            <a:p>
              <a:pPr algn="ctr"/>
              <a:r>
                <a:rPr lang="en-US" sz="2000" dirty="0" err="1"/>
                <a:t>nVIDIA</a:t>
              </a:r>
              <a:r>
                <a:rPr lang="en-US" sz="2000" dirty="0"/>
                <a:t> </a:t>
              </a:r>
              <a:r>
                <a:rPr lang="en-US" sz="2000" dirty="0" err="1" smtClean="0"/>
                <a:t>Kepler</a:t>
              </a:r>
              <a:endParaRPr lang="en-US" sz="2000" dirty="0"/>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649" y="2107997"/>
              <a:ext cx="5368703" cy="3780155"/>
            </a:xfrm>
            <a:prstGeom prst="rect">
              <a:avLst/>
            </a:prstGeom>
          </p:spPr>
        </p:pic>
      </p:grpSp>
    </p:spTree>
    <p:extLst>
      <p:ext uri="{BB962C8B-B14F-4D97-AF65-F5344CB8AC3E}">
        <p14:creationId xmlns:p14="http://schemas.microsoft.com/office/powerpoint/2010/main" val="1671066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p:txBody>
          <a:bodyPr/>
          <a:lstStyle/>
          <a:p>
            <a:r>
              <a:rPr lang="en-US"/>
              <a:t>Why?</a:t>
            </a:r>
          </a:p>
        </p:txBody>
      </p:sp>
      <p:sp>
        <p:nvSpPr>
          <p:cNvPr id="21506" name="Rectangle 2"/>
          <p:cNvSpPr>
            <a:spLocks noGrp="1" noChangeArrowheads="1"/>
          </p:cNvSpPr>
          <p:nvPr>
            <p:ph type="body" idx="1"/>
          </p:nvPr>
        </p:nvSpPr>
        <p:spPr/>
        <p:txBody>
          <a:bodyPr/>
          <a:lstStyle/>
          <a:p>
            <a:pPr marL="347663" indent="-304800" defTabSz="914400">
              <a:spcBef>
                <a:spcPts val="700"/>
              </a:spcBef>
              <a:buClr>
                <a:srgbClr val="43FDFF"/>
              </a:buClr>
              <a:buFont typeface="Times" charset="0"/>
              <a:buChar char="•"/>
            </a:pPr>
            <a:r>
              <a:rPr lang="en-US" sz="3000" dirty="0" smtClean="0">
                <a:solidFill>
                  <a:srgbClr val="FFFFFF"/>
                </a:solidFill>
                <a:latin typeface="Arial" charset="0"/>
                <a:cs typeface="Arial" charset="0"/>
                <a:sym typeface="Arial" charset="0"/>
              </a:rPr>
              <a:t>Parallelism: thousands of cores</a:t>
            </a:r>
            <a:endParaRPr lang="en-US" sz="3000" dirty="0">
              <a:solidFill>
                <a:srgbClr val="FFFFFF"/>
              </a:solidFill>
              <a:latin typeface="Arial" charset="0"/>
              <a:cs typeface="Arial" charset="0"/>
              <a:sym typeface="Arial" charset="0"/>
            </a:endParaRPr>
          </a:p>
          <a:p>
            <a:pPr marL="347663" indent="-304800" defTabSz="914400">
              <a:spcBef>
                <a:spcPts val="700"/>
              </a:spcBef>
              <a:buClr>
                <a:srgbClr val="43FDFF"/>
              </a:buClr>
              <a:buFont typeface="Times" charset="0"/>
              <a:buChar char="•"/>
            </a:pPr>
            <a:r>
              <a:rPr lang="en-US" sz="3000" dirty="0" smtClean="0">
                <a:solidFill>
                  <a:srgbClr val="FFFFFF"/>
                </a:solidFill>
                <a:latin typeface="Arial" charset="0"/>
                <a:cs typeface="Arial" charset="0"/>
                <a:sym typeface="Arial" charset="0"/>
              </a:rPr>
              <a:t>Pipelining</a:t>
            </a:r>
          </a:p>
          <a:p>
            <a:pPr marL="347663" indent="-304800" defTabSz="914400">
              <a:spcBef>
                <a:spcPts val="700"/>
              </a:spcBef>
              <a:buClr>
                <a:srgbClr val="43FDFF"/>
              </a:buClr>
              <a:buFont typeface="Times" charset="0"/>
              <a:buChar char="•"/>
            </a:pPr>
            <a:r>
              <a:rPr lang="en-US" sz="3000" dirty="0" smtClean="0">
                <a:solidFill>
                  <a:srgbClr val="FFFFFF"/>
                </a:solidFill>
                <a:latin typeface="Arial" charset="0"/>
                <a:cs typeface="Arial" charset="0"/>
                <a:sym typeface="Arial" charset="0"/>
              </a:rPr>
              <a:t>Hardware multithreading</a:t>
            </a:r>
          </a:p>
          <a:p>
            <a:pPr marL="347663" indent="-304800" defTabSz="914400">
              <a:spcBef>
                <a:spcPts val="700"/>
              </a:spcBef>
              <a:buClr>
                <a:srgbClr val="43FDFF"/>
              </a:buClr>
              <a:buFont typeface="Times" charset="0"/>
              <a:buChar char="•"/>
            </a:pPr>
            <a:r>
              <a:rPr lang="en-US" sz="3000" dirty="0" smtClean="0">
                <a:solidFill>
                  <a:srgbClr val="FFFFFF"/>
                </a:solidFill>
                <a:latin typeface="Arial" charset="0"/>
                <a:cs typeface="Arial" charset="0"/>
                <a:sym typeface="Arial" charset="0"/>
              </a:rPr>
              <a:t>Not </a:t>
            </a:r>
            <a:r>
              <a:rPr lang="en-US" sz="3000" dirty="0" err="1" smtClean="0">
                <a:solidFill>
                  <a:srgbClr val="FFFFFF"/>
                </a:solidFill>
                <a:latin typeface="Arial" charset="0"/>
                <a:cs typeface="Arial" charset="0"/>
                <a:sym typeface="Arial" charset="0"/>
              </a:rPr>
              <a:t>multiscale</a:t>
            </a:r>
            <a:r>
              <a:rPr lang="en-US" sz="3000" dirty="0" smtClean="0">
                <a:solidFill>
                  <a:srgbClr val="FFFFFF"/>
                </a:solidFill>
                <a:latin typeface="Arial" charset="0"/>
                <a:cs typeface="Arial" charset="0"/>
                <a:sym typeface="Arial" charset="0"/>
              </a:rPr>
              <a:t> caching</a:t>
            </a:r>
          </a:p>
          <a:p>
            <a:pPr marL="1090613" lvl="1" indent="-304800">
              <a:spcBef>
                <a:spcPts val="700"/>
              </a:spcBef>
              <a:buClr>
                <a:srgbClr val="43FDFF"/>
              </a:buClr>
              <a:buFont typeface="Times" charset="0"/>
              <a:buChar char="•"/>
            </a:pPr>
            <a:r>
              <a:rPr lang="en-US" sz="2600" dirty="0" smtClean="0">
                <a:solidFill>
                  <a:srgbClr val="FFFFFF"/>
                </a:solidFill>
                <a:latin typeface="Arial" charset="0"/>
                <a:cs typeface="Arial" charset="0"/>
                <a:sym typeface="Arial" charset="0"/>
              </a:rPr>
              <a:t>Streaming caches</a:t>
            </a:r>
          </a:p>
          <a:p>
            <a:pPr marL="347663" indent="-304800" defTabSz="914400">
              <a:spcBef>
                <a:spcPts val="700"/>
              </a:spcBef>
              <a:buClr>
                <a:srgbClr val="43FDFF"/>
              </a:buClr>
              <a:buFont typeface="Times" charset="0"/>
              <a:buChar char="•"/>
            </a:pPr>
            <a:r>
              <a:rPr lang="en-US" sz="3000" dirty="0" smtClean="0">
                <a:solidFill>
                  <a:srgbClr val="FFFFFF"/>
                </a:solidFill>
                <a:latin typeface="Arial" charset="0"/>
                <a:cs typeface="Arial" charset="0"/>
                <a:sym typeface="Arial" charset="0"/>
              </a:rPr>
              <a:t>Throughput, not latency</a:t>
            </a:r>
            <a:endParaRPr lang="en-US" dirty="0"/>
          </a:p>
        </p:txBody>
      </p:sp>
      <p:pic>
        <p:nvPicPr>
          <p:cNvPr id="21507" name="Picture 3" descr="dropp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038600"/>
            <a:ext cx="3632200" cy="223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612696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Flynn’s Taxonomy</a:t>
            </a:r>
            <a:endParaRPr lang="en-US" dirty="0"/>
          </a:p>
        </p:txBody>
      </p:sp>
      <p:graphicFrame>
        <p:nvGraphicFramePr>
          <p:cNvPr id="6" name="Table 5"/>
          <p:cNvGraphicFramePr>
            <a:graphicFrameLocks noGrp="1"/>
          </p:cNvGraphicFramePr>
          <p:nvPr>
            <p:extLst/>
          </p:nvPr>
        </p:nvGraphicFramePr>
        <p:xfrm>
          <a:off x="838200" y="1676400"/>
          <a:ext cx="7620000" cy="3352800"/>
        </p:xfrm>
        <a:graphic>
          <a:graphicData uri="http://schemas.openxmlformats.org/drawingml/2006/table">
            <a:tbl>
              <a:tblPr firstRow="1" bandRow="1">
                <a:tableStyleId>{00A15C55-8517-42AA-B614-E9B94910E393}</a:tableStyleId>
              </a:tblPr>
              <a:tblGrid>
                <a:gridCol w="3810000"/>
                <a:gridCol w="3810000"/>
              </a:tblGrid>
              <a:tr h="1188721">
                <a:tc>
                  <a:txBody>
                    <a:bodyPr/>
                    <a:lstStyle/>
                    <a:p>
                      <a:r>
                        <a:rPr lang="en-US" sz="3200" dirty="0" smtClean="0"/>
                        <a:t>Single</a:t>
                      </a:r>
                      <a:r>
                        <a:rPr lang="en-US" sz="3200" baseline="0" dirty="0" smtClean="0"/>
                        <a:t> Instruction Single Data </a:t>
                      </a:r>
                    </a:p>
                    <a:p>
                      <a:r>
                        <a:rPr lang="en-US" sz="3200" baseline="0" dirty="0" smtClean="0"/>
                        <a:t> (SISD)</a:t>
                      </a:r>
                      <a:endParaRPr lang="en-US" sz="3200" dirty="0"/>
                    </a:p>
                  </a:txBody>
                  <a:tcPr/>
                </a:tc>
                <a:tc>
                  <a:txBody>
                    <a:bodyPr/>
                    <a:lstStyle/>
                    <a:p>
                      <a:r>
                        <a:rPr lang="en-US" sz="2800" smtClean="0"/>
                        <a:t>Multiple Instruction Single Data</a:t>
                      </a:r>
                    </a:p>
                    <a:p>
                      <a:r>
                        <a:rPr lang="en-US" sz="2800" smtClean="0"/>
                        <a:t>(MISD)</a:t>
                      </a:r>
                    </a:p>
                    <a:p>
                      <a:endParaRPr lang="en-US" sz="2800" dirty="0"/>
                    </a:p>
                  </a:txBody>
                  <a:tcPr/>
                </a:tc>
              </a:tr>
              <a:tr h="1044875">
                <a:tc>
                  <a:txBody>
                    <a:bodyPr/>
                    <a:lstStyle/>
                    <a:p>
                      <a:r>
                        <a:rPr lang="en-US" sz="3200" dirty="0" smtClean="0"/>
                        <a:t>Single Instruction</a:t>
                      </a:r>
                      <a:r>
                        <a:rPr lang="en-US" sz="3200" baseline="0" dirty="0" smtClean="0"/>
                        <a:t> </a:t>
                      </a:r>
                      <a:r>
                        <a:rPr lang="en-US" sz="3200" dirty="0" smtClean="0"/>
                        <a:t>Multiple</a:t>
                      </a:r>
                      <a:r>
                        <a:rPr lang="en-US" sz="3200" baseline="0" dirty="0" smtClean="0"/>
                        <a:t> Data</a:t>
                      </a:r>
                    </a:p>
                    <a:p>
                      <a:r>
                        <a:rPr lang="en-US" sz="3200" baseline="0" dirty="0" smtClean="0"/>
                        <a:t>(SIMD)</a:t>
                      </a:r>
                      <a:endParaRPr lang="en-US" sz="3200" dirty="0"/>
                    </a:p>
                  </a:txBody>
                  <a:tcPr>
                    <a:solidFill>
                      <a:srgbClr val="00B050"/>
                    </a:solidFill>
                  </a:tcPr>
                </a:tc>
                <a:tc>
                  <a:txBody>
                    <a:bodyPr/>
                    <a:lstStyle/>
                    <a:p>
                      <a:r>
                        <a:rPr lang="en-US" sz="3200" dirty="0" smtClean="0"/>
                        <a:t>Multiple</a:t>
                      </a:r>
                      <a:r>
                        <a:rPr lang="en-US" sz="3200" baseline="0" dirty="0" smtClean="0"/>
                        <a:t> Instruction Multiple Data</a:t>
                      </a:r>
                    </a:p>
                    <a:p>
                      <a:r>
                        <a:rPr lang="en-US" sz="3200" baseline="0" dirty="0" smtClean="0"/>
                        <a:t>(MIMD)</a:t>
                      </a:r>
                      <a:endParaRPr lang="en-US" sz="3200" dirty="0"/>
                    </a:p>
                  </a:txBody>
                  <a:tcPr>
                    <a:solidFill>
                      <a:srgbClr val="00B050"/>
                    </a:solidFill>
                  </a:tcPr>
                </a:tc>
              </a:tr>
            </a:tbl>
          </a:graphicData>
        </a:graphic>
      </p:graphicFrame>
    </p:spTree>
    <p:extLst>
      <p:ext uri="{BB962C8B-B14F-4D97-AF65-F5344CB8AC3E}">
        <p14:creationId xmlns:p14="http://schemas.microsoft.com/office/powerpoint/2010/main" val="1133858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0" y="609600"/>
            <a:ext cx="9448800" cy="6324600"/>
          </a:xfrm>
        </p:spPr>
        <p:txBody>
          <a:bodyPr>
            <a:normAutofit fontScale="92500" lnSpcReduction="10000"/>
          </a:bodyPr>
          <a:lstStyle/>
          <a:p>
            <a:r>
              <a:rPr lang="en-US" b="1" dirty="0" smtClean="0">
                <a:solidFill>
                  <a:schemeClr val="accent5">
                    <a:lumMod val="60000"/>
                    <a:lumOff val="40000"/>
                  </a:schemeClr>
                </a:solidFill>
              </a:rPr>
              <a:t>Project3 </a:t>
            </a:r>
            <a:r>
              <a:rPr lang="en-US" b="1" dirty="0" smtClean="0">
                <a:solidFill>
                  <a:schemeClr val="accent5">
                    <a:lumMod val="60000"/>
                    <a:lumOff val="40000"/>
                  </a:schemeClr>
                </a:solidFill>
              </a:rPr>
              <a:t>Cache Race Games </a:t>
            </a:r>
            <a:r>
              <a:rPr lang="en-US" b="1" dirty="0">
                <a:solidFill>
                  <a:schemeClr val="accent5">
                    <a:lumMod val="60000"/>
                    <a:lumOff val="40000"/>
                  </a:schemeClr>
                </a:solidFill>
              </a:rPr>
              <a:t>night </a:t>
            </a:r>
            <a:r>
              <a:rPr lang="en-US" b="1" dirty="0" smtClean="0">
                <a:solidFill>
                  <a:schemeClr val="accent5">
                    <a:lumMod val="60000"/>
                    <a:lumOff val="40000"/>
                  </a:schemeClr>
                </a:solidFill>
              </a:rPr>
              <a:t>Monday</a:t>
            </a:r>
            <a:r>
              <a:rPr lang="en-US" b="1" dirty="0">
                <a:solidFill>
                  <a:schemeClr val="accent5">
                    <a:lumMod val="60000"/>
                    <a:lumOff val="40000"/>
                  </a:schemeClr>
                </a:solidFill>
              </a:rPr>
              <a:t>, </a:t>
            </a:r>
            <a:r>
              <a:rPr lang="en-US" b="1" dirty="0" smtClean="0">
                <a:solidFill>
                  <a:schemeClr val="accent5">
                    <a:lumMod val="60000"/>
                    <a:lumOff val="40000"/>
                  </a:schemeClr>
                </a:solidFill>
              </a:rPr>
              <a:t>May </a:t>
            </a:r>
            <a:r>
              <a:rPr lang="en-US" b="1" dirty="0" smtClean="0">
                <a:solidFill>
                  <a:schemeClr val="accent5">
                    <a:lumMod val="60000"/>
                    <a:lumOff val="40000"/>
                  </a:schemeClr>
                </a:solidFill>
              </a:rPr>
              <a:t>4</a:t>
            </a:r>
            <a:r>
              <a:rPr lang="en-US" b="1" baseline="30000" dirty="0" smtClean="0">
                <a:solidFill>
                  <a:schemeClr val="accent5">
                    <a:lumMod val="60000"/>
                    <a:lumOff val="40000"/>
                  </a:schemeClr>
                </a:solidFill>
              </a:rPr>
              <a:t>th</a:t>
            </a:r>
            <a:r>
              <a:rPr lang="en-US" b="1" dirty="0">
                <a:solidFill>
                  <a:schemeClr val="accent5">
                    <a:lumMod val="60000"/>
                    <a:lumOff val="40000"/>
                  </a:schemeClr>
                </a:solidFill>
              </a:rPr>
              <a:t>, </a:t>
            </a:r>
            <a:r>
              <a:rPr lang="en-US" b="1" dirty="0" smtClean="0">
                <a:solidFill>
                  <a:schemeClr val="accent5">
                    <a:lumMod val="60000"/>
                    <a:lumOff val="40000"/>
                  </a:schemeClr>
                </a:solidFill>
              </a:rPr>
              <a:t>5pm</a:t>
            </a:r>
            <a:endParaRPr lang="en-US" b="1" dirty="0">
              <a:solidFill>
                <a:schemeClr val="accent5">
                  <a:lumMod val="60000"/>
                  <a:lumOff val="40000"/>
                </a:schemeClr>
              </a:solidFill>
            </a:endParaRPr>
          </a:p>
          <a:p>
            <a:pPr marL="573088" lvl="1" indent="-457200">
              <a:buFont typeface="Arial"/>
              <a:buChar char="•"/>
            </a:pPr>
            <a:r>
              <a:rPr lang="en-US" b="1" dirty="0" smtClean="0">
                <a:solidFill>
                  <a:schemeClr val="accent5">
                    <a:lumMod val="60000"/>
                    <a:lumOff val="40000"/>
                  </a:schemeClr>
                </a:solidFill>
              </a:rPr>
              <a:t>Come, eat, drink, have fun and be merry!</a:t>
            </a:r>
          </a:p>
          <a:p>
            <a:pPr marL="573088" lvl="1" indent="-457200">
              <a:buFont typeface="Arial"/>
              <a:buChar char="•"/>
            </a:pPr>
            <a:r>
              <a:rPr lang="en-US" b="1" dirty="0" smtClean="0">
                <a:solidFill>
                  <a:schemeClr val="accent5">
                    <a:lumMod val="60000"/>
                    <a:lumOff val="40000"/>
                  </a:schemeClr>
                </a:solidFill>
              </a:rPr>
              <a:t>Location: </a:t>
            </a:r>
            <a:r>
              <a:rPr lang="en-US" b="1" dirty="0" smtClean="0">
                <a:solidFill>
                  <a:schemeClr val="accent5">
                    <a:lumMod val="60000"/>
                    <a:lumOff val="40000"/>
                  </a:schemeClr>
                </a:solidFill>
              </a:rPr>
              <a:t>B17 Upson </a:t>
            </a:r>
            <a:r>
              <a:rPr lang="en-US" b="1" dirty="0" smtClean="0">
                <a:solidFill>
                  <a:schemeClr val="accent5">
                    <a:lumMod val="60000"/>
                    <a:lumOff val="40000"/>
                  </a:schemeClr>
                </a:solidFill>
              </a:rPr>
              <a:t>Hall</a:t>
            </a:r>
            <a:endParaRPr lang="en-US" b="1" dirty="0">
              <a:solidFill>
                <a:schemeClr val="accent5">
                  <a:lumMod val="60000"/>
                  <a:lumOff val="40000"/>
                </a:schemeClr>
              </a:solidFill>
            </a:endParaRPr>
          </a:p>
          <a:p>
            <a:endParaRPr lang="en-US" sz="1300" dirty="0" smtClean="0"/>
          </a:p>
          <a:p>
            <a:r>
              <a:rPr lang="en-US" dirty="0" smtClean="0">
                <a:solidFill>
                  <a:schemeClr val="accent5">
                    <a:lumMod val="60000"/>
                    <a:lumOff val="40000"/>
                  </a:schemeClr>
                </a:solidFill>
              </a:rPr>
              <a:t>Prelim2: </a:t>
            </a:r>
            <a:r>
              <a:rPr lang="en-US" b="1" i="1" dirty="0" smtClean="0">
                <a:solidFill>
                  <a:schemeClr val="accent5">
                    <a:lumMod val="60000"/>
                    <a:lumOff val="40000"/>
                  </a:schemeClr>
                </a:solidFill>
              </a:rPr>
              <a:t>Thursday</a:t>
            </a:r>
            <a:r>
              <a:rPr lang="en-US" dirty="0">
                <a:solidFill>
                  <a:schemeClr val="accent5">
                    <a:lumMod val="60000"/>
                    <a:lumOff val="40000"/>
                  </a:schemeClr>
                </a:solidFill>
              </a:rPr>
              <a:t>, </a:t>
            </a:r>
            <a:r>
              <a:rPr lang="en-US" dirty="0" smtClean="0">
                <a:solidFill>
                  <a:schemeClr val="accent5">
                    <a:lumMod val="60000"/>
                    <a:lumOff val="40000"/>
                  </a:schemeClr>
                </a:solidFill>
              </a:rPr>
              <a:t>April 30</a:t>
            </a:r>
            <a:r>
              <a:rPr lang="en-US" baseline="30000" dirty="0" smtClean="0">
                <a:solidFill>
                  <a:schemeClr val="accent5">
                    <a:lumMod val="60000"/>
                    <a:lumOff val="40000"/>
                  </a:schemeClr>
                </a:solidFill>
              </a:rPr>
              <a:t>th</a:t>
            </a:r>
            <a:r>
              <a:rPr lang="en-US" dirty="0" smtClean="0">
                <a:solidFill>
                  <a:schemeClr val="accent5">
                    <a:lumMod val="60000"/>
                    <a:lumOff val="40000"/>
                  </a:schemeClr>
                </a:solidFill>
              </a:rPr>
              <a:t> </a:t>
            </a:r>
            <a:r>
              <a:rPr lang="en-US" dirty="0">
                <a:solidFill>
                  <a:schemeClr val="accent5">
                    <a:lumMod val="60000"/>
                    <a:lumOff val="40000"/>
                  </a:schemeClr>
                </a:solidFill>
              </a:rPr>
              <a:t>in evening</a:t>
            </a:r>
          </a:p>
          <a:p>
            <a:pPr marL="573088" lvl="1" indent="-457200">
              <a:buFont typeface="Arial"/>
              <a:buChar char="•"/>
            </a:pPr>
            <a:r>
              <a:rPr lang="en-US" dirty="0" smtClean="0"/>
              <a:t>Time and Location:  </a:t>
            </a:r>
            <a:r>
              <a:rPr lang="en-US" b="1" i="1" dirty="0">
                <a:solidFill>
                  <a:schemeClr val="accent5">
                    <a:lumMod val="60000"/>
                    <a:lumOff val="40000"/>
                  </a:schemeClr>
                </a:solidFill>
              </a:rPr>
              <a:t>7:30pm </a:t>
            </a:r>
            <a:r>
              <a:rPr lang="en-US" b="1" i="1" dirty="0" smtClean="0">
                <a:solidFill>
                  <a:schemeClr val="accent5">
                    <a:lumMod val="60000"/>
                    <a:lumOff val="40000"/>
                  </a:schemeClr>
                </a:solidFill>
              </a:rPr>
              <a:t>sharp</a:t>
            </a:r>
            <a:r>
              <a:rPr lang="en-US" dirty="0" smtClean="0"/>
              <a:t> </a:t>
            </a:r>
            <a:r>
              <a:rPr lang="en-US" dirty="0" smtClean="0"/>
              <a:t>in</a:t>
            </a:r>
            <a:r>
              <a:rPr lang="en-US" dirty="0" smtClean="0"/>
              <a:t> </a:t>
            </a:r>
            <a:r>
              <a:rPr lang="en-US" b="1" i="1" dirty="0" err="1" smtClean="0"/>
              <a:t>Statler</a:t>
            </a:r>
            <a:r>
              <a:rPr lang="en-US" b="1" i="1" dirty="0" smtClean="0"/>
              <a:t> Auditorium</a:t>
            </a:r>
            <a:endParaRPr lang="en-US" b="1" i="1" dirty="0"/>
          </a:p>
          <a:p>
            <a:pPr marL="573088" lvl="1" indent="-457200">
              <a:buFont typeface="Arial"/>
              <a:buChar char="•"/>
            </a:pPr>
            <a:r>
              <a:rPr lang="en-US" dirty="0" smtClean="0"/>
              <a:t>Old prelims are online in CMS</a:t>
            </a:r>
          </a:p>
          <a:p>
            <a:pPr marL="573088" lvl="1" indent="-457200">
              <a:buFont typeface="Arial"/>
              <a:buChar char="•"/>
            </a:pPr>
            <a:r>
              <a:rPr lang="en-US" dirty="0"/>
              <a:t>Prelim Review Session: </a:t>
            </a:r>
            <a:endParaRPr lang="en-US" dirty="0">
              <a:solidFill>
                <a:schemeClr val="accent5">
                  <a:lumMod val="60000"/>
                  <a:lumOff val="40000"/>
                </a:schemeClr>
              </a:solidFill>
            </a:endParaRPr>
          </a:p>
          <a:p>
            <a:pPr marL="115888" lvl="1" indent="0">
              <a:buNone/>
            </a:pPr>
            <a:r>
              <a:rPr lang="en-US" dirty="0">
                <a:solidFill>
                  <a:schemeClr val="accent5">
                    <a:lumMod val="60000"/>
                    <a:lumOff val="40000"/>
                  </a:schemeClr>
                </a:solidFill>
              </a:rPr>
              <a:t> 	</a:t>
            </a:r>
            <a:r>
              <a:rPr lang="en-US" b="1" i="1" dirty="0" smtClean="0">
                <a:solidFill>
                  <a:schemeClr val="accent5">
                    <a:lumMod val="60000"/>
                    <a:lumOff val="40000"/>
                  </a:schemeClr>
                </a:solidFill>
              </a:rPr>
              <a:t>TODAY</a:t>
            </a:r>
            <a:r>
              <a:rPr lang="en-US" dirty="0" smtClean="0">
                <a:solidFill>
                  <a:schemeClr val="accent5">
                    <a:lumMod val="60000"/>
                    <a:lumOff val="40000"/>
                  </a:schemeClr>
                </a:solidFill>
              </a:rPr>
              <a:t>, Tuesday</a:t>
            </a:r>
            <a:r>
              <a:rPr lang="en-US" dirty="0">
                <a:solidFill>
                  <a:schemeClr val="accent5">
                    <a:lumMod val="60000"/>
                    <a:lumOff val="40000"/>
                  </a:schemeClr>
                </a:solidFill>
              </a:rPr>
              <a:t>, April 28, </a:t>
            </a:r>
            <a:r>
              <a:rPr lang="en-US" dirty="0" smtClean="0">
                <a:solidFill>
                  <a:schemeClr val="accent5">
                    <a:lumMod val="60000"/>
                    <a:lumOff val="40000"/>
                  </a:schemeClr>
                </a:solidFill>
              </a:rPr>
              <a:t>7-9pm </a:t>
            </a:r>
            <a:r>
              <a:rPr lang="en-US" dirty="0">
                <a:solidFill>
                  <a:schemeClr val="accent5">
                    <a:lumMod val="60000"/>
                    <a:lumOff val="40000"/>
                  </a:schemeClr>
                </a:solidFill>
              </a:rPr>
              <a:t>in B14 Hollister </a:t>
            </a:r>
            <a:r>
              <a:rPr lang="en-US" dirty="0" smtClean="0">
                <a:solidFill>
                  <a:schemeClr val="accent5">
                    <a:lumMod val="60000"/>
                    <a:lumOff val="40000"/>
                  </a:schemeClr>
                </a:solidFill>
              </a:rPr>
              <a:t>Hall</a:t>
            </a:r>
            <a:endParaRPr lang="en-US" b="1" dirty="0"/>
          </a:p>
          <a:p>
            <a:pPr marL="973138" lvl="2" indent="-457200">
              <a:buFont typeface="Arial"/>
              <a:buChar char="•"/>
            </a:pPr>
            <a:endParaRPr lang="en-US" sz="2400" dirty="0" smtClean="0">
              <a:solidFill>
                <a:schemeClr val="accent1"/>
              </a:solidFill>
            </a:endParaRPr>
          </a:p>
          <a:p>
            <a:pPr>
              <a:lnSpc>
                <a:spcPct val="90000"/>
              </a:lnSpc>
            </a:pPr>
            <a:r>
              <a:rPr lang="en-US" dirty="0" smtClean="0"/>
              <a:t>Project4</a:t>
            </a:r>
            <a:r>
              <a:rPr lang="en-US" dirty="0"/>
              <a:t>: </a:t>
            </a:r>
            <a:endParaRPr lang="en-US" dirty="0" smtClean="0"/>
          </a:p>
          <a:p>
            <a:pPr lvl="1">
              <a:lnSpc>
                <a:spcPct val="90000"/>
              </a:lnSpc>
            </a:pPr>
            <a:r>
              <a:rPr lang="en-US" dirty="0" smtClean="0"/>
              <a:t>Design Doc due May </a:t>
            </a:r>
            <a:r>
              <a:rPr lang="en-US" dirty="0" smtClean="0"/>
              <a:t>5</a:t>
            </a:r>
            <a:r>
              <a:rPr lang="en-US" baseline="30000" dirty="0" smtClean="0"/>
              <a:t>th</a:t>
            </a:r>
            <a:r>
              <a:rPr lang="en-US" dirty="0" smtClean="0"/>
              <a:t>, bring design doc to </a:t>
            </a:r>
            <a:r>
              <a:rPr lang="en-US" dirty="0" err="1" smtClean="0"/>
              <a:t>mtg</a:t>
            </a:r>
            <a:r>
              <a:rPr lang="en-US" dirty="0" smtClean="0"/>
              <a:t> May </a:t>
            </a:r>
            <a:r>
              <a:rPr lang="en-US" dirty="0" smtClean="0"/>
              <a:t>4-6</a:t>
            </a:r>
            <a:endParaRPr lang="en-US" dirty="0"/>
          </a:p>
          <a:p>
            <a:pPr lvl="1">
              <a:lnSpc>
                <a:spcPct val="90000"/>
              </a:lnSpc>
            </a:pPr>
            <a:r>
              <a:rPr lang="en-US" dirty="0">
                <a:solidFill>
                  <a:schemeClr val="accent5">
                    <a:lumMod val="60000"/>
                    <a:lumOff val="40000"/>
                  </a:schemeClr>
                </a:solidFill>
              </a:rPr>
              <a:t>Demos</a:t>
            </a:r>
            <a:r>
              <a:rPr lang="en-US" dirty="0"/>
              <a:t>: May </a:t>
            </a:r>
            <a:r>
              <a:rPr lang="en-US" dirty="0" smtClean="0"/>
              <a:t>12 </a:t>
            </a:r>
            <a:r>
              <a:rPr lang="en-US" dirty="0" smtClean="0"/>
              <a:t>and </a:t>
            </a:r>
            <a:r>
              <a:rPr lang="en-US" dirty="0" smtClean="0"/>
              <a:t>13</a:t>
            </a:r>
            <a:endParaRPr lang="en-US" dirty="0"/>
          </a:p>
          <a:p>
            <a:pPr lvl="1">
              <a:lnSpc>
                <a:spcPct val="90000"/>
              </a:lnSpc>
            </a:pPr>
            <a:r>
              <a:rPr lang="en-US" b="1" i="1" dirty="0">
                <a:solidFill>
                  <a:schemeClr val="accent5">
                    <a:lumMod val="60000"/>
                    <a:lumOff val="40000"/>
                  </a:schemeClr>
                </a:solidFill>
              </a:rPr>
              <a:t>Will not be able to use slip </a:t>
            </a:r>
            <a:r>
              <a:rPr lang="en-US" b="1" i="1" dirty="0" smtClean="0">
                <a:solidFill>
                  <a:schemeClr val="accent5">
                    <a:lumMod val="60000"/>
                    <a:lumOff val="40000"/>
                  </a:schemeClr>
                </a:solidFill>
              </a:rPr>
              <a:t>days</a:t>
            </a:r>
            <a:endParaRPr lang="en-US" b="1" i="1" dirty="0">
              <a:solidFill>
                <a:schemeClr val="accent5">
                  <a:lumMod val="60000"/>
                  <a:lumOff val="40000"/>
                </a:schemeClr>
              </a:solidFill>
            </a:endParaRPr>
          </a:p>
        </p:txBody>
      </p:sp>
    </p:spTree>
    <p:extLst>
      <p:ext uri="{BB962C8B-B14F-4D97-AF65-F5344CB8AC3E}">
        <p14:creationId xmlns:p14="http://schemas.microsoft.com/office/powerpoint/2010/main" val="371845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4" y="152400"/>
            <a:ext cx="8686800" cy="533400"/>
          </a:xfrm>
        </p:spPr>
        <p:txBody>
          <a:bodyPr/>
          <a:lstStyle/>
          <a:p>
            <a:r>
              <a:rPr lang="en-US" dirty="0" smtClean="0"/>
              <a:t>MIMD array of SIMD </a:t>
            </a:r>
            <a:r>
              <a:rPr lang="en-US" dirty="0" err="1" smtClean="0"/>
              <a:t>procs</a:t>
            </a:r>
            <a:endParaRPr lang="en-US" dirty="0"/>
          </a:p>
        </p:txBody>
      </p:sp>
      <p:grpSp>
        <p:nvGrpSpPr>
          <p:cNvPr id="10" name="Group 9"/>
          <p:cNvGrpSpPr/>
          <p:nvPr/>
        </p:nvGrpSpPr>
        <p:grpSpPr>
          <a:xfrm>
            <a:off x="228602" y="943938"/>
            <a:ext cx="8399352" cy="5914063"/>
            <a:chOff x="1887649" y="2107997"/>
            <a:chExt cx="5368703" cy="3780155"/>
          </a:xfrm>
        </p:grpSpPr>
        <p:sp>
          <p:nvSpPr>
            <p:cNvPr id="7" name="TextBox 6"/>
            <p:cNvSpPr txBox="1"/>
            <p:nvPr/>
          </p:nvSpPr>
          <p:spPr>
            <a:xfrm>
              <a:off x="4052360" y="5625744"/>
              <a:ext cx="1039281" cy="255743"/>
            </a:xfrm>
            <a:prstGeom prst="rect">
              <a:avLst/>
            </a:prstGeom>
            <a:noFill/>
          </p:spPr>
          <p:txBody>
            <a:bodyPr wrap="none" rtlCol="0">
              <a:spAutoFit/>
            </a:bodyPr>
            <a:lstStyle/>
            <a:p>
              <a:pPr algn="ctr"/>
              <a:r>
                <a:rPr lang="en-US" sz="2000" dirty="0" err="1"/>
                <a:t>nVIDIA</a:t>
              </a:r>
              <a:r>
                <a:rPr lang="en-US" sz="2000" dirty="0"/>
                <a:t> </a:t>
              </a:r>
              <a:r>
                <a:rPr lang="en-US" sz="2000" dirty="0" err="1" smtClean="0"/>
                <a:t>Kepler</a:t>
              </a:r>
              <a:endParaRPr lang="en-US" sz="2000" dirty="0"/>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649" y="2107997"/>
              <a:ext cx="5368703" cy="3780155"/>
            </a:xfrm>
            <a:prstGeom prst="rect">
              <a:avLst/>
            </a:prstGeom>
          </p:spPr>
        </p:pic>
      </p:grpSp>
    </p:spTree>
    <p:extLst>
      <p:ext uri="{BB962C8B-B14F-4D97-AF65-F5344CB8AC3E}">
        <p14:creationId xmlns:p14="http://schemas.microsoft.com/office/powerpoint/2010/main" val="262853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Grids, Blocks, and Threads</a:t>
            </a:r>
          </a:p>
        </p:txBody>
      </p:sp>
      <p:sp>
        <p:nvSpPr>
          <p:cNvPr id="4" name="Footer Placeholder 3"/>
          <p:cNvSpPr>
            <a:spLocks noGrp="1"/>
          </p:cNvSpPr>
          <p:nvPr>
            <p:ph type="ftr" sz="quarter" idx="11"/>
          </p:nvPr>
        </p:nvSpPr>
        <p:spPr/>
        <p:txBody>
          <a:bodyPr/>
          <a:lstStyle/>
          <a:p>
            <a:r>
              <a:rPr lang="en-US" smtClean="0"/>
              <a:t>Shuang Zhao, Cornell University, 2014</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244" y="1940137"/>
            <a:ext cx="4629512" cy="4112319"/>
          </a:xfrm>
          <a:prstGeom prst="rect">
            <a:avLst/>
          </a:prstGeom>
        </p:spPr>
      </p:pic>
    </p:spTree>
    <p:extLst>
      <p:ext uri="{BB962C8B-B14F-4D97-AF65-F5344CB8AC3E}">
        <p14:creationId xmlns:p14="http://schemas.microsoft.com/office/powerpoint/2010/main" val="9029190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CUDA Memory</a:t>
            </a:r>
            <a:endParaRPr lang="en-US" dirty="0"/>
          </a:p>
        </p:txBody>
      </p:sp>
      <p:sp>
        <p:nvSpPr>
          <p:cNvPr id="4" name="Footer Placeholder 3"/>
          <p:cNvSpPr>
            <a:spLocks noGrp="1"/>
          </p:cNvSpPr>
          <p:nvPr>
            <p:ph type="ftr" sz="quarter" idx="11"/>
          </p:nvPr>
        </p:nvSpPr>
        <p:spPr/>
        <p:txBody>
          <a:bodyPr/>
          <a:lstStyle/>
          <a:p>
            <a:r>
              <a:rPr lang="en-US" smtClean="0"/>
              <a:t>Shuang Zhao, Cornell University, 2014</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044" y="1940137"/>
            <a:ext cx="4629512" cy="4112319"/>
          </a:xfrm>
          <a:prstGeom prst="rect">
            <a:avLst/>
          </a:prstGeom>
        </p:spPr>
      </p:pic>
      <p:grpSp>
        <p:nvGrpSpPr>
          <p:cNvPr id="12" name="Group 11"/>
          <p:cNvGrpSpPr/>
          <p:nvPr/>
        </p:nvGrpSpPr>
        <p:grpSpPr>
          <a:xfrm>
            <a:off x="5211030" y="3538248"/>
            <a:ext cx="2792927" cy="369332"/>
            <a:chOff x="6328230" y="3538248"/>
            <a:chExt cx="2792927" cy="369332"/>
          </a:xfrm>
        </p:grpSpPr>
        <p:cxnSp>
          <p:nvCxnSpPr>
            <p:cNvPr id="8" name="Straight Arrow Connector 7"/>
            <p:cNvCxnSpPr/>
            <p:nvPr/>
          </p:nvCxnSpPr>
          <p:spPr>
            <a:xfrm flipH="1">
              <a:off x="6328230" y="3722914"/>
              <a:ext cx="83457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62800" y="3538248"/>
              <a:ext cx="1958357" cy="369332"/>
            </a:xfrm>
            <a:prstGeom prst="rect">
              <a:avLst/>
            </a:prstGeom>
            <a:noFill/>
          </p:spPr>
          <p:txBody>
            <a:bodyPr wrap="none" rtlCol="0">
              <a:spAutoFit/>
            </a:bodyPr>
            <a:lstStyle/>
            <a:p>
              <a:r>
                <a:rPr lang="en-US" dirty="0" smtClean="0"/>
                <a:t>Fastest, per-thread</a:t>
              </a:r>
              <a:endParaRPr lang="en-US" dirty="0"/>
            </a:p>
          </p:txBody>
        </p:sp>
      </p:grpSp>
      <p:grpSp>
        <p:nvGrpSpPr>
          <p:cNvPr id="13" name="Group 12"/>
          <p:cNvGrpSpPr/>
          <p:nvPr/>
        </p:nvGrpSpPr>
        <p:grpSpPr>
          <a:xfrm>
            <a:off x="5211030" y="3067529"/>
            <a:ext cx="2563890" cy="369332"/>
            <a:chOff x="6328230" y="3538248"/>
            <a:chExt cx="2563890" cy="369332"/>
          </a:xfrm>
        </p:grpSpPr>
        <p:cxnSp>
          <p:nvCxnSpPr>
            <p:cNvPr id="14" name="Straight Arrow Connector 13"/>
            <p:cNvCxnSpPr/>
            <p:nvPr/>
          </p:nvCxnSpPr>
          <p:spPr>
            <a:xfrm flipH="1">
              <a:off x="6328230" y="3722914"/>
              <a:ext cx="83457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62800" y="3538248"/>
              <a:ext cx="1729320" cy="369332"/>
            </a:xfrm>
            <a:prstGeom prst="rect">
              <a:avLst/>
            </a:prstGeom>
            <a:noFill/>
          </p:spPr>
          <p:txBody>
            <a:bodyPr wrap="none" rtlCol="0">
              <a:spAutoFit/>
            </a:bodyPr>
            <a:lstStyle/>
            <a:p>
              <a:r>
                <a:rPr lang="en-US" dirty="0" smtClean="0"/>
                <a:t>Faster, per-block</a:t>
              </a:r>
              <a:endParaRPr lang="en-US" dirty="0"/>
            </a:p>
          </p:txBody>
        </p:sp>
      </p:grpSp>
      <p:grpSp>
        <p:nvGrpSpPr>
          <p:cNvPr id="16" name="Group 15"/>
          <p:cNvGrpSpPr/>
          <p:nvPr/>
        </p:nvGrpSpPr>
        <p:grpSpPr>
          <a:xfrm>
            <a:off x="5211030" y="4831015"/>
            <a:ext cx="2317348" cy="369332"/>
            <a:chOff x="6328230" y="3538248"/>
            <a:chExt cx="2317348" cy="369332"/>
          </a:xfrm>
        </p:grpSpPr>
        <p:cxnSp>
          <p:nvCxnSpPr>
            <p:cNvPr id="17" name="Straight Arrow Connector 16"/>
            <p:cNvCxnSpPr/>
            <p:nvPr/>
          </p:nvCxnSpPr>
          <p:spPr>
            <a:xfrm flipH="1">
              <a:off x="6328230" y="3722914"/>
              <a:ext cx="83457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62800" y="3538248"/>
              <a:ext cx="1482778" cy="369332"/>
            </a:xfrm>
            <a:prstGeom prst="rect">
              <a:avLst/>
            </a:prstGeom>
            <a:noFill/>
          </p:spPr>
          <p:txBody>
            <a:bodyPr wrap="none" rtlCol="0">
              <a:spAutoFit/>
            </a:bodyPr>
            <a:lstStyle/>
            <a:p>
              <a:r>
                <a:rPr lang="en-US" dirty="0" smtClean="0"/>
                <a:t>Slower, global</a:t>
              </a:r>
              <a:endParaRPr lang="en-US" dirty="0"/>
            </a:p>
          </p:txBody>
        </p:sp>
      </p:grpSp>
      <p:grpSp>
        <p:nvGrpSpPr>
          <p:cNvPr id="19" name="Group 18"/>
          <p:cNvGrpSpPr/>
          <p:nvPr/>
        </p:nvGrpSpPr>
        <p:grpSpPr>
          <a:xfrm>
            <a:off x="5211030" y="5349402"/>
            <a:ext cx="2716817" cy="369332"/>
            <a:chOff x="6328230" y="3538248"/>
            <a:chExt cx="2716817" cy="369332"/>
          </a:xfrm>
        </p:grpSpPr>
        <p:cxnSp>
          <p:nvCxnSpPr>
            <p:cNvPr id="20" name="Straight Arrow Connector 19"/>
            <p:cNvCxnSpPr/>
            <p:nvPr/>
          </p:nvCxnSpPr>
          <p:spPr>
            <a:xfrm flipH="1">
              <a:off x="6328230" y="3722914"/>
              <a:ext cx="834570"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62800" y="3538248"/>
              <a:ext cx="1882247" cy="369332"/>
            </a:xfrm>
            <a:prstGeom prst="rect">
              <a:avLst/>
            </a:prstGeom>
            <a:noFill/>
          </p:spPr>
          <p:txBody>
            <a:bodyPr wrap="none" rtlCol="0">
              <a:spAutoFit/>
            </a:bodyPr>
            <a:lstStyle/>
            <a:p>
              <a:r>
                <a:rPr lang="en-US" dirty="0" smtClean="0"/>
                <a:t>Read-only, cached</a:t>
              </a:r>
              <a:endParaRPr lang="en-US" dirty="0"/>
            </a:p>
          </p:txBody>
        </p:sp>
      </p:grpSp>
    </p:spTree>
    <p:extLst>
      <p:ext uri="{BB962C8B-B14F-4D97-AF65-F5344CB8AC3E}">
        <p14:creationId xmlns:p14="http://schemas.microsoft.com/office/powerpoint/2010/main" val="341318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Computing</a:t>
            </a:r>
            <a:endParaRPr lang="en-US" dirty="0"/>
          </a:p>
        </p:txBody>
      </p:sp>
      <p:sp>
        <p:nvSpPr>
          <p:cNvPr id="4" name="Footer Placeholder 3"/>
          <p:cNvSpPr>
            <a:spLocks noGrp="1"/>
          </p:cNvSpPr>
          <p:nvPr>
            <p:ph type="ftr" sz="quarter" idx="11"/>
          </p:nvPr>
        </p:nvSpPr>
        <p:spPr/>
        <p:txBody>
          <a:bodyPr/>
          <a:lstStyle/>
          <a:p>
            <a:r>
              <a:rPr lang="en-US" smtClean="0"/>
              <a:t>Shuang Zhao, Cornell University, 2014</a:t>
            </a:r>
            <a:endParaRPr lang="en-US" dirty="0"/>
          </a:p>
        </p:txBody>
      </p:sp>
      <p:pic>
        <p:nvPicPr>
          <p:cNvPr id="2050" name="Picture 2" descr="http://ic.tweakimg.net/ext/i/129404344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734" y="2389000"/>
            <a:ext cx="2917371" cy="2513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vidia.com/docs/IO/83975/Tesla_C2050-C2070_1929-3qtr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049" y="2386891"/>
            <a:ext cx="3031217" cy="25159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0135" y="5081129"/>
            <a:ext cx="3334567" cy="400110"/>
          </a:xfrm>
          <a:prstGeom prst="rect">
            <a:avLst/>
          </a:prstGeom>
          <a:noFill/>
        </p:spPr>
        <p:txBody>
          <a:bodyPr wrap="none" rtlCol="0">
            <a:spAutoFit/>
          </a:bodyPr>
          <a:lstStyle/>
          <a:p>
            <a:pPr algn="ctr"/>
            <a:r>
              <a:rPr lang="en-US" sz="2000" b="1" dirty="0" smtClean="0">
                <a:solidFill>
                  <a:srgbClr val="92D050"/>
                </a:solidFill>
              </a:rPr>
              <a:t>Host:</a:t>
            </a:r>
            <a:r>
              <a:rPr lang="en-US" sz="2000" b="1" dirty="0" smtClean="0">
                <a:solidFill>
                  <a:schemeClr val="accent1"/>
                </a:solidFill>
              </a:rPr>
              <a:t> </a:t>
            </a:r>
            <a:r>
              <a:rPr lang="en-US" sz="2000" dirty="0" smtClean="0"/>
              <a:t>the CPU and its memory</a:t>
            </a:r>
            <a:endParaRPr lang="en-US" sz="2000" dirty="0"/>
          </a:p>
        </p:txBody>
      </p:sp>
      <p:sp>
        <p:nvSpPr>
          <p:cNvPr id="9" name="TextBox 8"/>
          <p:cNvSpPr txBox="1"/>
          <p:nvPr/>
        </p:nvSpPr>
        <p:spPr>
          <a:xfrm>
            <a:off x="4730164" y="5081129"/>
            <a:ext cx="3558988" cy="400110"/>
          </a:xfrm>
          <a:prstGeom prst="rect">
            <a:avLst/>
          </a:prstGeom>
          <a:noFill/>
        </p:spPr>
        <p:txBody>
          <a:bodyPr wrap="none" rtlCol="0">
            <a:spAutoFit/>
          </a:bodyPr>
          <a:lstStyle/>
          <a:p>
            <a:pPr algn="ctr"/>
            <a:r>
              <a:rPr lang="en-US" sz="2000" b="1" dirty="0" smtClean="0">
                <a:solidFill>
                  <a:srgbClr val="00B0F0"/>
                </a:solidFill>
              </a:rPr>
              <a:t>Device: </a:t>
            </a:r>
            <a:r>
              <a:rPr lang="en-US" sz="2000" dirty="0" smtClean="0"/>
              <a:t>the GPU and its memory</a:t>
            </a:r>
            <a:endParaRPr lang="en-US" sz="2000" dirty="0"/>
          </a:p>
        </p:txBody>
      </p:sp>
    </p:spTree>
    <p:extLst>
      <p:ext uri="{BB962C8B-B14F-4D97-AF65-F5344CB8AC3E}">
        <p14:creationId xmlns:p14="http://schemas.microsoft.com/office/powerpoint/2010/main" val="356718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using CUDA</a:t>
            </a:r>
            <a:endParaRPr lang="en-US" dirty="0"/>
          </a:p>
        </p:txBody>
      </p:sp>
      <p:sp>
        <p:nvSpPr>
          <p:cNvPr id="3" name="Content Placeholder 2"/>
          <p:cNvSpPr>
            <a:spLocks noGrp="1"/>
          </p:cNvSpPr>
          <p:nvPr>
            <p:ph idx="1"/>
          </p:nvPr>
        </p:nvSpPr>
        <p:spPr>
          <a:xfrm>
            <a:off x="822960" y="914400"/>
            <a:ext cx="4082869" cy="4023360"/>
          </a:xfrm>
        </p:spPr>
        <p:txBody>
          <a:bodyPr>
            <a:normAutofit/>
          </a:bodyPr>
          <a:lstStyle/>
          <a:p>
            <a:endParaRPr lang="en-US" dirty="0" smtClean="0">
              <a:solidFill>
                <a:srgbClr val="00F6FF"/>
              </a:solidFill>
              <a:latin typeface="Helvetica" panose="020B0604020202020204" pitchFamily="34" charset="0"/>
              <a:cs typeface="Helvetica" panose="020B0604020202020204" pitchFamily="34" charset="0"/>
            </a:endParaRPr>
          </a:p>
          <a:p>
            <a:r>
              <a:rPr lang="en-US" dirty="0" smtClean="0">
                <a:solidFill>
                  <a:srgbClr val="00F6FF"/>
                </a:solidFill>
                <a:latin typeface="Helvetica" panose="020B0604020202020204" pitchFamily="34" charset="0"/>
                <a:cs typeface="Helvetica" panose="020B0604020202020204" pitchFamily="34" charset="0"/>
              </a:rPr>
              <a:t>Compute Unified Device Architecture</a:t>
            </a:r>
          </a:p>
          <a:p>
            <a:endParaRPr lang="en-US" sz="1800" dirty="0" smtClean="0">
              <a:solidFill>
                <a:srgbClr val="92D050"/>
              </a:solidFill>
              <a:latin typeface="Consolas" panose="020B0609020204030204" pitchFamily="49" charset="0"/>
              <a:cs typeface="Consolas" panose="020B0609020204030204" pitchFamily="49" charset="0"/>
            </a:endParaRPr>
          </a:p>
          <a:p>
            <a:r>
              <a:rPr lang="en-US" sz="1800" dirty="0" err="1" smtClean="0">
                <a:solidFill>
                  <a:srgbClr val="92D050"/>
                </a:solidFill>
                <a:latin typeface="Consolas" panose="020B0609020204030204" pitchFamily="49" charset="0"/>
                <a:cs typeface="Consolas" panose="020B0609020204030204" pitchFamily="49" charset="0"/>
              </a:rPr>
              <a:t>do_something_on_host</a:t>
            </a:r>
            <a:r>
              <a:rPr lang="en-US" sz="1800" dirty="0" smtClean="0">
                <a:solidFill>
                  <a:srgbClr val="92D050"/>
                </a:solidFill>
                <a:latin typeface="Consolas" panose="020B0609020204030204" pitchFamily="49" charset="0"/>
                <a:cs typeface="Consolas" panose="020B0609020204030204" pitchFamily="49" charset="0"/>
              </a:rPr>
              <a:t>();</a:t>
            </a:r>
            <a:endParaRPr lang="en-US" sz="1800" dirty="0">
              <a:solidFill>
                <a:srgbClr val="92D050"/>
              </a:solidFill>
              <a:latin typeface="Consolas" panose="020B0609020204030204" pitchFamily="49" charset="0"/>
              <a:cs typeface="Consolas" panose="020B0609020204030204" pitchFamily="49" charset="0"/>
            </a:endParaRPr>
          </a:p>
          <a:p>
            <a:r>
              <a:rPr lang="en-US" sz="1800" dirty="0" smtClean="0">
                <a:solidFill>
                  <a:srgbClr val="00B0F0"/>
                </a:solidFill>
                <a:latin typeface="Consolas" panose="020B0609020204030204" pitchFamily="49" charset="0"/>
                <a:cs typeface="Consolas" panose="020B0609020204030204" pitchFamily="49" charset="0"/>
              </a:rPr>
              <a:t>kernel</a:t>
            </a:r>
            <a:r>
              <a:rPr lang="en-US" sz="1800" dirty="0">
                <a:solidFill>
                  <a:srgbClr val="00B0F0"/>
                </a:solidFill>
                <a:latin typeface="Consolas" panose="020B0609020204030204" pitchFamily="49" charset="0"/>
                <a:cs typeface="Consolas" panose="020B0609020204030204" pitchFamily="49" charset="0"/>
              </a:rPr>
              <a:t>&lt;&lt;&lt;</a:t>
            </a:r>
            <a:r>
              <a:rPr lang="en-US" sz="1800" dirty="0" err="1">
                <a:solidFill>
                  <a:srgbClr val="00B0F0"/>
                </a:solidFill>
                <a:latin typeface="Consolas" panose="020B0609020204030204" pitchFamily="49" charset="0"/>
                <a:cs typeface="Consolas" panose="020B0609020204030204" pitchFamily="49" charset="0"/>
              </a:rPr>
              <a:t>nBlk</a:t>
            </a:r>
            <a:r>
              <a:rPr lang="en-US" sz="1800" dirty="0">
                <a:solidFill>
                  <a:srgbClr val="00B0F0"/>
                </a:solidFill>
                <a:latin typeface="Consolas" panose="020B0609020204030204" pitchFamily="49" charset="0"/>
                <a:cs typeface="Consolas" panose="020B0609020204030204" pitchFamily="49" charset="0"/>
              </a:rPr>
              <a:t>, </a:t>
            </a:r>
            <a:r>
              <a:rPr lang="en-US" sz="1800" dirty="0" err="1">
                <a:solidFill>
                  <a:srgbClr val="00B0F0"/>
                </a:solidFill>
                <a:latin typeface="Consolas" panose="020B0609020204030204" pitchFamily="49" charset="0"/>
                <a:cs typeface="Consolas" panose="020B0609020204030204" pitchFamily="49" charset="0"/>
              </a:rPr>
              <a:t>nTid</a:t>
            </a:r>
            <a:r>
              <a:rPr lang="en-US" sz="1800" dirty="0">
                <a:solidFill>
                  <a:srgbClr val="00B0F0"/>
                </a:solidFill>
                <a:latin typeface="Consolas" panose="020B0609020204030204" pitchFamily="49" charset="0"/>
                <a:cs typeface="Consolas" panose="020B0609020204030204" pitchFamily="49" charset="0"/>
              </a:rPr>
              <a:t>&gt;&gt;&gt;(</a:t>
            </a:r>
            <a:r>
              <a:rPr lang="en-US" sz="1800" dirty="0" err="1">
                <a:solidFill>
                  <a:srgbClr val="00B0F0"/>
                </a:solidFill>
                <a:latin typeface="Consolas" panose="020B0609020204030204" pitchFamily="49" charset="0"/>
                <a:cs typeface="Consolas" panose="020B0609020204030204" pitchFamily="49" charset="0"/>
              </a:rPr>
              <a:t>args</a:t>
            </a:r>
            <a:r>
              <a:rPr lang="en-US" sz="1800" dirty="0">
                <a:solidFill>
                  <a:srgbClr val="00B0F0"/>
                </a:solidFill>
                <a:latin typeface="Consolas" panose="020B0609020204030204" pitchFamily="49" charset="0"/>
                <a:cs typeface="Consolas" panose="020B0609020204030204" pitchFamily="49" charset="0"/>
              </a:rPr>
              <a:t>);</a:t>
            </a:r>
          </a:p>
          <a:p>
            <a:r>
              <a:rPr lang="en-US" sz="1800" dirty="0" err="1">
                <a:solidFill>
                  <a:srgbClr val="92D050"/>
                </a:solidFill>
                <a:latin typeface="Consolas" panose="020B0609020204030204" pitchFamily="49" charset="0"/>
                <a:cs typeface="Consolas" panose="020B0609020204030204" pitchFamily="49" charset="0"/>
              </a:rPr>
              <a:t>cudaDeviceSynchronize</a:t>
            </a:r>
            <a:r>
              <a:rPr lang="en-US" sz="1800" dirty="0">
                <a:solidFill>
                  <a:srgbClr val="92D050"/>
                </a:solidFill>
                <a:latin typeface="Consolas" panose="020B0609020204030204" pitchFamily="49" charset="0"/>
                <a:cs typeface="Consolas" panose="020B0609020204030204" pitchFamily="49" charset="0"/>
              </a:rPr>
              <a:t>();</a:t>
            </a:r>
            <a:endParaRPr lang="en-US" sz="1800" dirty="0" smtClean="0">
              <a:solidFill>
                <a:srgbClr val="92D050"/>
              </a:solidFill>
              <a:latin typeface="Consolas" panose="020B0609020204030204" pitchFamily="49" charset="0"/>
              <a:cs typeface="Consolas" panose="020B0609020204030204" pitchFamily="49" charset="0"/>
            </a:endParaRPr>
          </a:p>
          <a:p>
            <a:r>
              <a:rPr lang="en-US" sz="1800" dirty="0" err="1" smtClean="0">
                <a:solidFill>
                  <a:srgbClr val="92D050"/>
                </a:solidFill>
                <a:latin typeface="Consolas" panose="020B0609020204030204" pitchFamily="49" charset="0"/>
                <a:cs typeface="Consolas" panose="020B0609020204030204" pitchFamily="49" charset="0"/>
              </a:rPr>
              <a:t>do_something_else_on_host</a:t>
            </a:r>
            <a:r>
              <a:rPr lang="en-US" sz="1800" dirty="0" smtClean="0">
                <a:solidFill>
                  <a:srgbClr val="92D050"/>
                </a:solidFill>
                <a:latin typeface="Consolas" panose="020B0609020204030204" pitchFamily="49" charset="0"/>
                <a:cs typeface="Consolas" panose="020B0609020204030204" pitchFamily="49" charset="0"/>
              </a:rPr>
              <a:t>();</a:t>
            </a:r>
            <a:endParaRPr lang="en-US" sz="1800" dirty="0">
              <a:solidFill>
                <a:srgbClr val="92D050"/>
              </a:solidFill>
              <a:latin typeface="Consolas" panose="020B0609020204030204" pitchFamily="49" charset="0"/>
              <a:cs typeface="Consolas" panose="020B0609020204030204" pitchFamily="49" charset="0"/>
            </a:endParaRPr>
          </a:p>
          <a:p>
            <a:endParaRPr lang="en-US" sz="1800" dirty="0">
              <a:solidFill>
                <a:srgbClr val="92D050"/>
              </a:solidFill>
              <a:latin typeface="Consolas" panose="020B0609020204030204" pitchFamily="49" charset="0"/>
              <a:cs typeface="Consolas" panose="020B0609020204030204" pitchFamily="49" charset="0"/>
            </a:endParaRPr>
          </a:p>
          <a:p>
            <a:endParaRPr lang="en-US" sz="1800" dirty="0"/>
          </a:p>
        </p:txBody>
      </p:sp>
      <p:sp>
        <p:nvSpPr>
          <p:cNvPr id="4" name="Footer Placeholder 3"/>
          <p:cNvSpPr>
            <a:spLocks noGrp="1"/>
          </p:cNvSpPr>
          <p:nvPr>
            <p:ph type="ftr" sz="quarter" idx="11"/>
          </p:nvPr>
        </p:nvSpPr>
        <p:spPr/>
        <p:txBody>
          <a:bodyPr/>
          <a:lstStyle/>
          <a:p>
            <a:r>
              <a:rPr lang="en-US" smtClean="0"/>
              <a:t>Shuang Zhao, Cornell University, 2014</a:t>
            </a:r>
            <a:endParaRPr lang="en-US" dirty="0"/>
          </a:p>
        </p:txBody>
      </p:sp>
      <p:grpSp>
        <p:nvGrpSpPr>
          <p:cNvPr id="36" name="Group 35"/>
          <p:cNvGrpSpPr/>
          <p:nvPr/>
        </p:nvGrpSpPr>
        <p:grpSpPr>
          <a:xfrm>
            <a:off x="3848254" y="1555097"/>
            <a:ext cx="4343091" cy="1427238"/>
            <a:chOff x="3967424" y="1845734"/>
            <a:chExt cx="4343091" cy="1427238"/>
          </a:xfrm>
        </p:grpSpPr>
        <p:grpSp>
          <p:nvGrpSpPr>
            <p:cNvPr id="20" name="Group 19"/>
            <p:cNvGrpSpPr/>
            <p:nvPr/>
          </p:nvGrpSpPr>
          <p:grpSpPr>
            <a:xfrm>
              <a:off x="6741884" y="1845734"/>
              <a:ext cx="1568631" cy="1246829"/>
              <a:chOff x="6676571" y="1845734"/>
              <a:chExt cx="1568631" cy="1246829"/>
            </a:xfrm>
          </p:grpSpPr>
          <p:pic>
            <p:nvPicPr>
              <p:cNvPr id="5" name="Picture 2" descr="http://ic.tweakimg.net/ext/i/129404344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8205" y="1845734"/>
                <a:ext cx="1446997" cy="124682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6676571" y="1959429"/>
                <a:ext cx="0" cy="1037771"/>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grpSp>
        <p:cxnSp>
          <p:nvCxnSpPr>
            <p:cNvPr id="26" name="Straight Arrow Connector 25"/>
            <p:cNvCxnSpPr/>
            <p:nvPr/>
          </p:nvCxnSpPr>
          <p:spPr>
            <a:xfrm flipV="1">
              <a:off x="3967424" y="2469148"/>
              <a:ext cx="2520243" cy="803824"/>
            </a:xfrm>
            <a:prstGeom prst="straightConnector1">
              <a:avLst/>
            </a:prstGeom>
            <a:ln>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644296" y="2990799"/>
            <a:ext cx="3666219" cy="1245946"/>
            <a:chOff x="4671367" y="3362477"/>
            <a:chExt cx="3666219" cy="1245946"/>
          </a:xfrm>
        </p:grpSpPr>
        <p:grpSp>
          <p:nvGrpSpPr>
            <p:cNvPr id="21" name="Group 20"/>
            <p:cNvGrpSpPr/>
            <p:nvPr/>
          </p:nvGrpSpPr>
          <p:grpSpPr>
            <a:xfrm>
              <a:off x="6074226" y="3362477"/>
              <a:ext cx="2263360" cy="1245946"/>
              <a:chOff x="6008913" y="3362477"/>
              <a:chExt cx="2263360" cy="1245946"/>
            </a:xfrm>
          </p:grpSpPr>
          <p:pic>
            <p:nvPicPr>
              <p:cNvPr id="13" name="Picture 4" descr="http://www.nvidia.com/docs/IO/83975/Tesla_C2050-C2070_1929-3qtr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1133" y="3362477"/>
                <a:ext cx="1501140" cy="124594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6676571" y="3362477"/>
                <a:ext cx="0" cy="1037771"/>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6582228" y="3362477"/>
                <a:ext cx="0" cy="1037771"/>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6487886" y="3362477"/>
                <a:ext cx="0" cy="1037771"/>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6008913" y="3362477"/>
                <a:ext cx="0" cy="1037771"/>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6120368" y="3596848"/>
                <a:ext cx="367408" cy="400110"/>
              </a:xfrm>
              <a:prstGeom prst="rect">
                <a:avLst/>
              </a:prstGeom>
              <a:noFill/>
            </p:spPr>
            <p:txBody>
              <a:bodyPr wrap="none" rtlCol="0">
                <a:spAutoFit/>
              </a:bodyPr>
              <a:lstStyle/>
              <a:p>
                <a:r>
                  <a:rPr lang="en-US" sz="2000" b="1" dirty="0" smtClean="0"/>
                  <a:t>…</a:t>
                </a:r>
                <a:endParaRPr lang="en-US" sz="2000" b="1" dirty="0"/>
              </a:p>
            </p:txBody>
          </p:sp>
          <p:cxnSp>
            <p:nvCxnSpPr>
              <p:cNvPr id="19" name="Straight Arrow Connector 18"/>
              <p:cNvCxnSpPr/>
              <p:nvPr/>
            </p:nvCxnSpPr>
            <p:spPr>
              <a:xfrm>
                <a:off x="6120368" y="3362477"/>
                <a:ext cx="0" cy="1037771"/>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p:grpSp>
        <p:cxnSp>
          <p:nvCxnSpPr>
            <p:cNvPr id="27" name="Straight Arrow Connector 26"/>
            <p:cNvCxnSpPr/>
            <p:nvPr/>
          </p:nvCxnSpPr>
          <p:spPr>
            <a:xfrm flipV="1">
              <a:off x="4671367" y="3701143"/>
              <a:ext cx="1224053" cy="14836"/>
            </a:xfrm>
            <a:prstGeom prst="straightConnector1">
              <a:avLst/>
            </a:prstGeom>
            <a:ln>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908544" y="4331610"/>
            <a:ext cx="4282801" cy="1959566"/>
            <a:chOff x="4027714" y="4165600"/>
            <a:chExt cx="4282801" cy="1959566"/>
          </a:xfrm>
        </p:grpSpPr>
        <p:grpSp>
          <p:nvGrpSpPr>
            <p:cNvPr id="22" name="Group 21"/>
            <p:cNvGrpSpPr/>
            <p:nvPr/>
          </p:nvGrpSpPr>
          <p:grpSpPr>
            <a:xfrm>
              <a:off x="6741884" y="4878337"/>
              <a:ext cx="1568631" cy="1246829"/>
              <a:chOff x="6676571" y="1845734"/>
              <a:chExt cx="1568631" cy="1246829"/>
            </a:xfrm>
          </p:grpSpPr>
          <p:pic>
            <p:nvPicPr>
              <p:cNvPr id="23" name="Picture 2" descr="http://ic.tweakimg.net/ext/i/1294043445.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8205" y="1845734"/>
                <a:ext cx="1446997" cy="1246829"/>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a:off x="6676571" y="1959429"/>
                <a:ext cx="0" cy="1037771"/>
              </a:xfrm>
              <a:prstGeom prst="straightConnector1">
                <a:avLst/>
              </a:prstGeom>
              <a:ln>
                <a:solidFill>
                  <a:srgbClr val="92D050"/>
                </a:solidFill>
                <a:tailEnd type="triangle"/>
              </a:ln>
            </p:spPr>
            <p:style>
              <a:lnRef idx="1">
                <a:schemeClr val="dk1"/>
              </a:lnRef>
              <a:fillRef idx="0">
                <a:schemeClr val="dk1"/>
              </a:fillRef>
              <a:effectRef idx="0">
                <a:schemeClr val="dk1"/>
              </a:effectRef>
              <a:fontRef idx="minor">
                <a:schemeClr val="tx1"/>
              </a:fontRef>
            </p:style>
          </p:cxnSp>
        </p:grpSp>
        <p:cxnSp>
          <p:nvCxnSpPr>
            <p:cNvPr id="30" name="Straight Arrow Connector 29"/>
            <p:cNvCxnSpPr/>
            <p:nvPr/>
          </p:nvCxnSpPr>
          <p:spPr>
            <a:xfrm>
              <a:off x="4027714" y="4165600"/>
              <a:ext cx="2459953" cy="1166911"/>
            </a:xfrm>
            <a:prstGeom prst="straightConnector1">
              <a:avLst/>
            </a:prstGeom>
            <a:ln>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528061" y="4608423"/>
              <a:ext cx="1959606" cy="987643"/>
            </a:xfrm>
            <a:prstGeom prst="straightConnector1">
              <a:avLst/>
            </a:prstGeom>
            <a:ln>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5638645" y="4345508"/>
            <a:ext cx="1515223" cy="369332"/>
          </a:xfrm>
          <a:prstGeom prst="rect">
            <a:avLst/>
          </a:prstGeom>
          <a:noFill/>
        </p:spPr>
        <p:txBody>
          <a:bodyPr wrap="none" rtlCol="0">
            <a:spAutoFit/>
          </a:bodyPr>
          <a:lstStyle/>
          <a:p>
            <a:r>
              <a:rPr lang="en-US" dirty="0" smtClean="0"/>
              <a:t>Highly parallel</a:t>
            </a:r>
            <a:endParaRPr lang="en-US" dirty="0"/>
          </a:p>
        </p:txBody>
      </p:sp>
    </p:spTree>
    <p:extLst>
      <p:ext uri="{BB962C8B-B14F-4D97-AF65-F5344CB8AC3E}">
        <p14:creationId xmlns:p14="http://schemas.microsoft.com/office/powerpoint/2010/main" val="3227668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Thread Organization</a:t>
            </a:r>
            <a:endParaRPr lang="en-US" dirty="0"/>
          </a:p>
        </p:txBody>
      </p:sp>
      <p:sp>
        <p:nvSpPr>
          <p:cNvPr id="3" name="Content Placeholder 2"/>
          <p:cNvSpPr>
            <a:spLocks noGrp="1"/>
          </p:cNvSpPr>
          <p:nvPr>
            <p:ph idx="1"/>
          </p:nvPr>
        </p:nvSpPr>
        <p:spPr/>
        <p:txBody>
          <a:bodyPr>
            <a:normAutofit/>
          </a:bodyPr>
          <a:lstStyle/>
          <a:p>
            <a:r>
              <a:rPr lang="en-US" sz="2800" dirty="0" smtClean="0"/>
              <a:t>Threads in a block are partitioned into </a:t>
            </a:r>
            <a:r>
              <a:rPr lang="en-US" sz="2800" dirty="0" smtClean="0">
                <a:solidFill>
                  <a:srgbClr val="00F6FF"/>
                </a:solidFill>
              </a:rPr>
              <a:t>warps</a:t>
            </a:r>
          </a:p>
          <a:p>
            <a:pPr lvl="1"/>
            <a:r>
              <a:rPr lang="en-US" sz="2400" dirty="0" smtClean="0">
                <a:solidFill>
                  <a:srgbClr val="00F6FF"/>
                </a:solidFill>
              </a:rPr>
              <a:t>All threads in a warp </a:t>
            </a:r>
            <a:r>
              <a:rPr lang="en-US" sz="2400" dirty="0">
                <a:solidFill>
                  <a:srgbClr val="00F6FF"/>
                </a:solidFill>
              </a:rPr>
              <a:t>execute </a:t>
            </a:r>
            <a:r>
              <a:rPr lang="en-US" sz="2400" dirty="0" smtClean="0">
                <a:solidFill>
                  <a:srgbClr val="00F6FF"/>
                </a:solidFill>
              </a:rPr>
              <a:t>in a </a:t>
            </a:r>
            <a:r>
              <a:rPr lang="en-US" sz="2400" b="1" dirty="0">
                <a:solidFill>
                  <a:srgbClr val="00F6FF"/>
                </a:solidFill>
              </a:rPr>
              <a:t>S</a:t>
            </a:r>
            <a:r>
              <a:rPr lang="en-US" sz="2400" dirty="0">
                <a:solidFill>
                  <a:srgbClr val="00F6FF"/>
                </a:solidFill>
              </a:rPr>
              <a:t>ingle </a:t>
            </a:r>
            <a:r>
              <a:rPr lang="en-US" sz="2400" b="1" dirty="0" smtClean="0">
                <a:solidFill>
                  <a:srgbClr val="00F6FF"/>
                </a:solidFill>
              </a:rPr>
              <a:t>I</a:t>
            </a:r>
            <a:r>
              <a:rPr lang="en-US" sz="2400" dirty="0" smtClean="0">
                <a:solidFill>
                  <a:srgbClr val="00F6FF"/>
                </a:solidFill>
              </a:rPr>
              <a:t>nstruction </a:t>
            </a:r>
            <a:r>
              <a:rPr lang="en-US" sz="2400" b="1" dirty="0">
                <a:solidFill>
                  <a:srgbClr val="00F6FF"/>
                </a:solidFill>
              </a:rPr>
              <a:t>M</a:t>
            </a:r>
            <a:r>
              <a:rPr lang="en-US" sz="2400" dirty="0">
                <a:solidFill>
                  <a:srgbClr val="00F6FF"/>
                </a:solidFill>
              </a:rPr>
              <a:t>ultiple </a:t>
            </a:r>
            <a:r>
              <a:rPr lang="en-US" sz="2400" b="1" dirty="0" smtClean="0">
                <a:solidFill>
                  <a:srgbClr val="00F6FF"/>
                </a:solidFill>
              </a:rPr>
              <a:t>D</a:t>
            </a:r>
            <a:r>
              <a:rPr lang="en-US" sz="2400" dirty="0" smtClean="0">
                <a:solidFill>
                  <a:srgbClr val="00F6FF"/>
                </a:solidFill>
              </a:rPr>
              <a:t>ata, or SIMD</a:t>
            </a:r>
            <a:r>
              <a:rPr lang="en-US" sz="2400" dirty="0">
                <a:solidFill>
                  <a:srgbClr val="00F6FF"/>
                </a:solidFill>
              </a:rPr>
              <a:t>,</a:t>
            </a:r>
            <a:r>
              <a:rPr lang="en-US" sz="2400" dirty="0" smtClean="0">
                <a:solidFill>
                  <a:srgbClr val="00F6FF"/>
                </a:solidFill>
              </a:rPr>
              <a:t> fashion</a:t>
            </a:r>
            <a:endParaRPr lang="en-US" sz="2400" dirty="0">
              <a:solidFill>
                <a:srgbClr val="00F6FF"/>
              </a:solidFill>
            </a:endParaRPr>
          </a:p>
          <a:p>
            <a:pPr lvl="1"/>
            <a:r>
              <a:rPr lang="en-US" sz="2400" dirty="0" smtClean="0"/>
              <a:t>All paths of conditional branches will be taken</a:t>
            </a:r>
          </a:p>
          <a:p>
            <a:pPr lvl="1"/>
            <a:r>
              <a:rPr lang="en-US" sz="2400" dirty="0" smtClean="0"/>
              <a:t>Warp size varies, many graphics cards have 32</a:t>
            </a:r>
          </a:p>
          <a:p>
            <a:r>
              <a:rPr lang="en-US" sz="2800" dirty="0" smtClean="0"/>
              <a:t>NO guaranteed execution ordering between warps</a:t>
            </a:r>
            <a:endParaRPr lang="en-US" sz="2800" dirty="0"/>
          </a:p>
        </p:txBody>
      </p:sp>
      <p:sp>
        <p:nvSpPr>
          <p:cNvPr id="4" name="Footer Placeholder 3"/>
          <p:cNvSpPr>
            <a:spLocks noGrp="1"/>
          </p:cNvSpPr>
          <p:nvPr>
            <p:ph type="ftr" sz="quarter" idx="11"/>
          </p:nvPr>
        </p:nvSpPr>
        <p:spPr/>
        <p:txBody>
          <a:bodyPr/>
          <a:lstStyle/>
          <a:p>
            <a:r>
              <a:rPr lang="en-US" smtClean="0"/>
              <a:t>Shuang Zhao, Cornell University, 2014</a:t>
            </a:r>
            <a:endParaRPr lang="en-US" dirty="0"/>
          </a:p>
        </p:txBody>
      </p:sp>
    </p:spTree>
    <p:extLst>
      <p:ext uri="{BB962C8B-B14F-4D97-AF65-F5344CB8AC3E}">
        <p14:creationId xmlns:p14="http://schemas.microsoft.com/office/powerpoint/2010/main" val="3383757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 Divergence</a:t>
            </a:r>
            <a:endParaRPr lang="en-US" dirty="0"/>
          </a:p>
        </p:txBody>
      </p:sp>
      <p:sp>
        <p:nvSpPr>
          <p:cNvPr id="3" name="Content Placeholder 2"/>
          <p:cNvSpPr>
            <a:spLocks noGrp="1"/>
          </p:cNvSpPr>
          <p:nvPr>
            <p:ph idx="1"/>
          </p:nvPr>
        </p:nvSpPr>
        <p:spPr/>
        <p:txBody>
          <a:bodyPr>
            <a:normAutofit/>
          </a:bodyPr>
          <a:lstStyle/>
          <a:p>
            <a:r>
              <a:rPr lang="en-US" sz="2800" dirty="0" smtClean="0"/>
              <a:t>Threads in one warp execute very different branches</a:t>
            </a:r>
          </a:p>
          <a:p>
            <a:r>
              <a:rPr lang="en-US" sz="2800" dirty="0" smtClean="0"/>
              <a:t>Significantly harms the performance!</a:t>
            </a:r>
          </a:p>
          <a:p>
            <a:endParaRPr lang="en-US" sz="2800" dirty="0" smtClean="0"/>
          </a:p>
          <a:p>
            <a:r>
              <a:rPr lang="en-US" sz="2800" dirty="0" smtClean="0"/>
              <a:t>Simple solution:</a:t>
            </a:r>
            <a:endParaRPr lang="en-US" sz="2800" dirty="0"/>
          </a:p>
          <a:p>
            <a:pPr lvl="1"/>
            <a:r>
              <a:rPr lang="en-US" sz="2400" dirty="0"/>
              <a:t>Reordering the threads so that all threads in each block are more likely to take the same </a:t>
            </a:r>
            <a:r>
              <a:rPr lang="en-US" sz="2400" dirty="0" smtClean="0"/>
              <a:t>branch</a:t>
            </a:r>
          </a:p>
          <a:p>
            <a:pPr lvl="1"/>
            <a:r>
              <a:rPr lang="en-US" sz="2400" dirty="0" smtClean="0"/>
              <a:t>Not always possible</a:t>
            </a:r>
            <a:endParaRPr lang="en-US" sz="2800" dirty="0" smtClean="0"/>
          </a:p>
        </p:txBody>
      </p:sp>
      <p:sp>
        <p:nvSpPr>
          <p:cNvPr id="4" name="Footer Placeholder 3"/>
          <p:cNvSpPr>
            <a:spLocks noGrp="1"/>
          </p:cNvSpPr>
          <p:nvPr>
            <p:ph type="ftr" sz="quarter" idx="11"/>
          </p:nvPr>
        </p:nvSpPr>
        <p:spPr/>
        <p:txBody>
          <a:bodyPr/>
          <a:lstStyle/>
          <a:p>
            <a:r>
              <a:rPr lang="en-US" smtClean="0"/>
              <a:t>Shuang Zhao, Cornell University, 2014</a:t>
            </a:r>
            <a:endParaRPr lang="en-US" dirty="0"/>
          </a:p>
        </p:txBody>
      </p:sp>
    </p:spTree>
    <p:extLst>
      <p:ext uri="{BB962C8B-B14F-4D97-AF65-F5344CB8AC3E}">
        <p14:creationId xmlns:p14="http://schemas.microsoft.com/office/powerpoint/2010/main" val="2346060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App-a-02-05-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13" y="1579563"/>
            <a:ext cx="6743700" cy="4352925"/>
          </a:xfrm>
          <a:prstGeom prst="rect">
            <a:avLst/>
          </a:prstGeom>
          <a:solidFill>
            <a:schemeClr val="bg1"/>
          </a:solidFill>
          <a:ln>
            <a:noFill/>
          </a:ln>
        </p:spPr>
      </p:pic>
      <p:sp>
        <p:nvSpPr>
          <p:cNvPr id="28675" name="Rectangle 2"/>
          <p:cNvSpPr>
            <a:spLocks noGrp="1" noChangeArrowheads="1"/>
          </p:cNvSpPr>
          <p:nvPr>
            <p:ph type="title"/>
          </p:nvPr>
        </p:nvSpPr>
        <p:spPr/>
        <p:txBody>
          <a:bodyPr/>
          <a:lstStyle/>
          <a:p>
            <a:pPr eaLnBrk="1" hangingPunct="1"/>
            <a:r>
              <a:rPr lang="en-AU" altLang="en-US" smtClean="0"/>
              <a:t>Example: NVIDIA Tesla</a:t>
            </a:r>
          </a:p>
        </p:txBody>
      </p:sp>
      <p:sp>
        <p:nvSpPr>
          <p:cNvPr id="28676" name="AutoShape 5"/>
          <p:cNvSpPr>
            <a:spLocks/>
          </p:cNvSpPr>
          <p:nvPr/>
        </p:nvSpPr>
        <p:spPr bwMode="auto">
          <a:xfrm>
            <a:off x="7439025" y="1212850"/>
            <a:ext cx="1520825" cy="609600"/>
          </a:xfrm>
          <a:prstGeom prst="borderCallout1">
            <a:avLst>
              <a:gd name="adj1" fmla="val 18750"/>
              <a:gd name="adj2" fmla="val -5009"/>
              <a:gd name="adj3" fmla="val 115366"/>
              <a:gd name="adj4" fmla="val -21398"/>
            </a:avLst>
          </a:prstGeom>
          <a:solidFill>
            <a:schemeClr val="accent1"/>
          </a:solidFill>
          <a:ln w="9525">
            <a:solidFill>
              <a:schemeClr val="tx1"/>
            </a:solidFill>
            <a:miter lim="800000"/>
            <a:headEnd/>
            <a:tailEnd type="triangle" w="med" len="me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a:t>Streaming multiprocessor</a:t>
            </a:r>
          </a:p>
        </p:txBody>
      </p:sp>
      <p:sp>
        <p:nvSpPr>
          <p:cNvPr id="28677" name="Rectangle 7"/>
          <p:cNvSpPr>
            <a:spLocks noChangeArrowheads="1"/>
          </p:cNvSpPr>
          <p:nvPr/>
        </p:nvSpPr>
        <p:spPr bwMode="auto">
          <a:xfrm>
            <a:off x="7526338" y="5659438"/>
            <a:ext cx="1454150" cy="6270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a:t>8 </a:t>
            </a:r>
            <a:r>
              <a:rPr lang="en-US" altLang="en-US" sz="1600"/>
              <a:t>× </a:t>
            </a:r>
            <a:r>
              <a:rPr lang="en-AU" altLang="en-US" sz="1600"/>
              <a:t>Streaming</a:t>
            </a:r>
            <a:br>
              <a:rPr lang="en-AU" altLang="en-US" sz="1600"/>
            </a:br>
            <a:r>
              <a:rPr lang="en-AU" altLang="en-US" sz="1600"/>
              <a:t>processors</a:t>
            </a:r>
          </a:p>
        </p:txBody>
      </p:sp>
      <p:sp>
        <p:nvSpPr>
          <p:cNvPr id="28678" name="Line 8"/>
          <p:cNvSpPr>
            <a:spLocks noChangeShapeType="1"/>
          </p:cNvSpPr>
          <p:nvPr/>
        </p:nvSpPr>
        <p:spPr bwMode="auto">
          <a:xfrm flipH="1" flipV="1">
            <a:off x="7431088" y="4533900"/>
            <a:ext cx="701675" cy="1049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79" name="Rectangle 19"/>
          <p:cNvSpPr>
            <a:spLocks noGrp="1" noChangeArrowheads="1"/>
          </p:cNvSpPr>
          <p:nvPr>
            <p:ph type="ftr"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a:t>Chapter 6 — Parallel Processors from Client to Cloud — </a:t>
            </a:r>
            <a:fld id="{9D59B1A7-E301-4CA1-9917-771F3AD7657D}" type="slidenum">
              <a:rPr lang="en-AU" altLang="en-US"/>
              <a:pPr eaLnBrk="1" hangingPunct="1"/>
              <a:t>27</a:t>
            </a:fld>
            <a:endParaRPr lang="en-AU" altLang="en-US"/>
          </a:p>
        </p:txBody>
      </p:sp>
    </p:spTree>
    <p:extLst>
      <p:ext uri="{BB962C8B-B14F-4D97-AF65-F5344CB8AC3E}">
        <p14:creationId xmlns:p14="http://schemas.microsoft.com/office/powerpoint/2010/main" val="2615448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f07-07-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6650" y="3171825"/>
            <a:ext cx="4062413" cy="3146425"/>
          </a:xfrm>
          <a:prstGeom prst="rect">
            <a:avLst/>
          </a:prstGeom>
          <a:solidFill>
            <a:schemeClr val="bg1"/>
          </a:solidFill>
          <a:ln>
            <a:noFill/>
          </a:ln>
        </p:spPr>
      </p:pic>
      <p:sp>
        <p:nvSpPr>
          <p:cNvPr id="29699" name="Rectangle 2"/>
          <p:cNvSpPr>
            <a:spLocks noGrp="1" noChangeArrowheads="1"/>
          </p:cNvSpPr>
          <p:nvPr>
            <p:ph type="title"/>
          </p:nvPr>
        </p:nvSpPr>
        <p:spPr/>
        <p:txBody>
          <a:bodyPr/>
          <a:lstStyle/>
          <a:p>
            <a:pPr eaLnBrk="1" hangingPunct="1"/>
            <a:r>
              <a:rPr lang="en-AU" altLang="en-US" smtClean="0"/>
              <a:t>Example: NVIDIA Tesla</a:t>
            </a:r>
          </a:p>
        </p:txBody>
      </p:sp>
      <p:sp>
        <p:nvSpPr>
          <p:cNvPr id="29700" name="Rectangle 3"/>
          <p:cNvSpPr>
            <a:spLocks noGrp="1" noChangeArrowheads="1"/>
          </p:cNvSpPr>
          <p:nvPr>
            <p:ph type="body" idx="1"/>
          </p:nvPr>
        </p:nvSpPr>
        <p:spPr/>
        <p:txBody>
          <a:bodyPr/>
          <a:lstStyle/>
          <a:p>
            <a:pPr eaLnBrk="1" hangingPunct="1">
              <a:lnSpc>
                <a:spcPct val="90000"/>
              </a:lnSpc>
            </a:pPr>
            <a:r>
              <a:rPr lang="en-AU" altLang="en-US" dirty="0" smtClean="0"/>
              <a:t>Streaming Processors</a:t>
            </a:r>
          </a:p>
          <a:p>
            <a:pPr lvl="1" eaLnBrk="1" hangingPunct="1">
              <a:lnSpc>
                <a:spcPct val="90000"/>
              </a:lnSpc>
            </a:pPr>
            <a:r>
              <a:rPr lang="en-AU" altLang="en-US" dirty="0" smtClean="0"/>
              <a:t>Single-precision FP and integer units</a:t>
            </a:r>
          </a:p>
          <a:p>
            <a:pPr lvl="1" eaLnBrk="1" hangingPunct="1">
              <a:lnSpc>
                <a:spcPct val="90000"/>
              </a:lnSpc>
            </a:pPr>
            <a:r>
              <a:rPr lang="en-AU" altLang="en-US" dirty="0" smtClean="0"/>
              <a:t>Each SP is fine-grained multithreaded</a:t>
            </a:r>
          </a:p>
          <a:p>
            <a:pPr eaLnBrk="1" hangingPunct="1">
              <a:lnSpc>
                <a:spcPct val="90000"/>
              </a:lnSpc>
            </a:pPr>
            <a:r>
              <a:rPr lang="en-AU" altLang="en-US" dirty="0" smtClean="0"/>
              <a:t>Warp: group of 32 threads</a:t>
            </a:r>
          </a:p>
          <a:p>
            <a:pPr lvl="1" eaLnBrk="1" hangingPunct="1">
              <a:lnSpc>
                <a:spcPct val="90000"/>
              </a:lnSpc>
            </a:pPr>
            <a:r>
              <a:rPr lang="en-AU" altLang="en-US" dirty="0" smtClean="0"/>
              <a:t>Executed in parallel,</a:t>
            </a:r>
            <a:br>
              <a:rPr lang="en-AU" altLang="en-US" dirty="0" smtClean="0"/>
            </a:br>
            <a:r>
              <a:rPr lang="en-AU" altLang="en-US" dirty="0" smtClean="0"/>
              <a:t>SIMD style</a:t>
            </a:r>
          </a:p>
          <a:p>
            <a:pPr lvl="2" eaLnBrk="1" hangingPunct="1">
              <a:lnSpc>
                <a:spcPct val="90000"/>
              </a:lnSpc>
            </a:pPr>
            <a:r>
              <a:rPr lang="en-AU" altLang="en-US" dirty="0" smtClean="0"/>
              <a:t>8 SPs</a:t>
            </a:r>
            <a:br>
              <a:rPr lang="en-AU" altLang="en-US" dirty="0" smtClean="0"/>
            </a:br>
            <a:r>
              <a:rPr lang="en-US" altLang="en-US" dirty="0" smtClean="0">
                <a:cs typeface="Arial" panose="020B0604020202020204" pitchFamily="34" charset="0"/>
              </a:rPr>
              <a:t>× 4 clock cycles</a:t>
            </a:r>
            <a:endParaRPr lang="en-AU" altLang="en-US" dirty="0" smtClean="0"/>
          </a:p>
          <a:p>
            <a:pPr lvl="1" eaLnBrk="1" hangingPunct="1">
              <a:lnSpc>
                <a:spcPct val="90000"/>
              </a:lnSpc>
            </a:pPr>
            <a:r>
              <a:rPr lang="en-AU" altLang="en-US" dirty="0" smtClean="0"/>
              <a:t>Hardware contexts</a:t>
            </a:r>
            <a:br>
              <a:rPr lang="en-AU" altLang="en-US" dirty="0" smtClean="0"/>
            </a:br>
            <a:r>
              <a:rPr lang="en-AU" altLang="en-US" dirty="0" smtClean="0"/>
              <a:t>for 24 warps</a:t>
            </a:r>
          </a:p>
          <a:p>
            <a:pPr lvl="2" eaLnBrk="1" hangingPunct="1">
              <a:lnSpc>
                <a:spcPct val="90000"/>
              </a:lnSpc>
            </a:pPr>
            <a:r>
              <a:rPr lang="en-AU" altLang="en-US" dirty="0" smtClean="0"/>
              <a:t>Registers, PCs, …</a:t>
            </a:r>
          </a:p>
        </p:txBody>
      </p:sp>
      <p:sp>
        <p:nvSpPr>
          <p:cNvPr id="29701" name="Rectangle 19"/>
          <p:cNvSpPr>
            <a:spLocks noGrp="1" noChangeArrowheads="1"/>
          </p:cNvSpPr>
          <p:nvPr>
            <p:ph type="ftr" sz="quarter" idx="10"/>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a:t>Chapter 6 — Parallel Processors from Client to Cloud — </a:t>
            </a:r>
            <a:fld id="{7028FCAC-F478-4D1C-BF03-CA4A228916AD}" type="slidenum">
              <a:rPr lang="en-AU" altLang="en-US"/>
              <a:pPr eaLnBrk="1" hangingPunct="1"/>
              <a:t>28</a:t>
            </a:fld>
            <a:endParaRPr lang="en-AU" altLang="en-US"/>
          </a:p>
        </p:txBody>
      </p:sp>
    </p:spTree>
    <p:extLst>
      <p:ext uri="{BB962C8B-B14F-4D97-AF65-F5344CB8AC3E}">
        <p14:creationId xmlns:p14="http://schemas.microsoft.com/office/powerpoint/2010/main" val="1530822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image27.png"/>
          <p:cNvPicPr>
            <a:picLocks noChangeAspect="1"/>
          </p:cNvPicPr>
          <p:nvPr/>
        </p:nvPicPr>
        <p:blipFill rotWithShape="1">
          <a:blip r:embed="rId2">
            <a:extLst>
              <a:ext uri="{28A0092B-C50C-407E-A947-70E740481C1C}">
                <a14:useLocalDpi xmlns:a14="http://schemas.microsoft.com/office/drawing/2010/main" val="0"/>
              </a:ext>
            </a:extLst>
          </a:blip>
          <a:srcRect r="38832"/>
          <a:stretch/>
        </p:blipFill>
        <p:spPr bwMode="auto">
          <a:xfrm>
            <a:off x="165100" y="1473200"/>
            <a:ext cx="5321300" cy="412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2" name="Rectangle 2"/>
          <p:cNvSpPr>
            <a:spLocks noGrp="1" noChangeArrowheads="1"/>
          </p:cNvSpPr>
          <p:nvPr>
            <p:ph type="title"/>
          </p:nvPr>
        </p:nvSpPr>
        <p:spPr/>
        <p:txBody>
          <a:bodyPr/>
          <a:lstStyle/>
          <a:p>
            <a:endParaRPr lang="en-US"/>
          </a:p>
        </p:txBody>
      </p:sp>
    </p:spTree>
    <p:extLst>
      <p:ext uri="{BB962C8B-B14F-4D97-AF65-F5344CB8AC3E}">
        <p14:creationId xmlns:p14="http://schemas.microsoft.com/office/powerpoint/2010/main" val="55859114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228600" y="838200"/>
            <a:ext cx="8686800" cy="5943600"/>
          </a:xfrm>
        </p:spPr>
        <p:txBody>
          <a:bodyPr>
            <a:normAutofit fontScale="85000" lnSpcReduction="20000"/>
          </a:bodyPr>
          <a:lstStyle/>
          <a:p>
            <a:r>
              <a:rPr lang="en-US" dirty="0" smtClean="0"/>
              <a:t>Prelim2 Topics</a:t>
            </a:r>
          </a:p>
          <a:p>
            <a:pPr lvl="1"/>
            <a:r>
              <a:rPr lang="en-US" dirty="0" smtClean="0"/>
              <a:t>Lecture</a:t>
            </a:r>
            <a:r>
              <a:rPr lang="en-US" dirty="0"/>
              <a:t>: Lectures 10 to </a:t>
            </a:r>
            <a:r>
              <a:rPr lang="en-US" dirty="0" smtClean="0"/>
              <a:t>24</a:t>
            </a:r>
          </a:p>
          <a:p>
            <a:pPr lvl="1"/>
            <a:r>
              <a:rPr lang="en-US" dirty="0"/>
              <a:t>Data and Control Hazards </a:t>
            </a:r>
            <a:r>
              <a:rPr lang="en-US" dirty="0" smtClean="0"/>
              <a:t>(Chapters 4.7-4.8)</a:t>
            </a:r>
          </a:p>
          <a:p>
            <a:pPr lvl="1"/>
            <a:r>
              <a:rPr lang="en-US" dirty="0"/>
              <a:t>RISC/CISC </a:t>
            </a:r>
            <a:r>
              <a:rPr lang="en-US" dirty="0" smtClean="0"/>
              <a:t>(Chapters </a:t>
            </a:r>
            <a:r>
              <a:rPr lang="en-US" dirty="0"/>
              <a:t>2.16-2.18, </a:t>
            </a:r>
            <a:r>
              <a:rPr lang="en-US" dirty="0" smtClean="0"/>
              <a:t>2.21)</a:t>
            </a:r>
          </a:p>
          <a:p>
            <a:pPr lvl="1"/>
            <a:r>
              <a:rPr lang="en-US" dirty="0"/>
              <a:t>Calling conventions and linkers </a:t>
            </a:r>
            <a:r>
              <a:rPr lang="en-US" dirty="0" smtClean="0"/>
              <a:t>(Chapters </a:t>
            </a:r>
            <a:r>
              <a:rPr lang="en-US" dirty="0"/>
              <a:t>2.8, 2.12, Appendix </a:t>
            </a:r>
            <a:r>
              <a:rPr lang="en-US" dirty="0" smtClean="0"/>
              <a:t>A.1-6)</a:t>
            </a:r>
          </a:p>
          <a:p>
            <a:pPr lvl="1"/>
            <a:r>
              <a:rPr lang="en-US" dirty="0" smtClean="0"/>
              <a:t>Caching and Virtual Memory (Chapter 5)</a:t>
            </a:r>
          </a:p>
          <a:p>
            <a:pPr lvl="1"/>
            <a:r>
              <a:rPr lang="en-US" dirty="0" smtClean="0"/>
              <a:t>Multicore/parallelism (Chapter 6)</a:t>
            </a:r>
          </a:p>
          <a:p>
            <a:pPr lvl="1"/>
            <a:r>
              <a:rPr lang="en-US" dirty="0" smtClean="0"/>
              <a:t>Synchronization (Chapter 2.11)</a:t>
            </a:r>
          </a:p>
          <a:p>
            <a:pPr lvl="1"/>
            <a:r>
              <a:rPr lang="en-US" dirty="0"/>
              <a:t>Traps, Exceptions, OS </a:t>
            </a:r>
            <a:r>
              <a:rPr lang="en-US" dirty="0" smtClean="0"/>
              <a:t>(Chapter </a:t>
            </a:r>
            <a:r>
              <a:rPr lang="en-US" dirty="0"/>
              <a:t>4.9, Appendix A.7, pp </a:t>
            </a:r>
            <a:r>
              <a:rPr lang="en-US" dirty="0" smtClean="0"/>
              <a:t>445-452)</a:t>
            </a:r>
          </a:p>
          <a:p>
            <a:pPr lvl="1"/>
            <a:endParaRPr lang="en-US" dirty="0" smtClean="0"/>
          </a:p>
          <a:p>
            <a:pPr lvl="1"/>
            <a:r>
              <a:rPr lang="en-US" dirty="0" smtClean="0"/>
              <a:t>HW2, Labs 3/4, C-Labs 2/3, PA2/3</a:t>
            </a:r>
          </a:p>
          <a:p>
            <a:pPr lvl="1"/>
            <a:endParaRPr lang="en-US" dirty="0"/>
          </a:p>
          <a:p>
            <a:pPr lvl="1"/>
            <a:r>
              <a:rPr lang="en-US" dirty="0" smtClean="0"/>
              <a:t>Topics from Prelim1 (not the focus, but some possible questions)</a:t>
            </a:r>
            <a:endParaRPr lang="en-US" dirty="0"/>
          </a:p>
          <a:p>
            <a:endParaRPr lang="en-US" dirty="0"/>
          </a:p>
        </p:txBody>
      </p:sp>
    </p:spTree>
    <p:extLst>
      <p:ext uri="{BB962C8B-B14F-4D97-AF65-F5344CB8AC3E}">
        <p14:creationId xmlns:p14="http://schemas.microsoft.com/office/powerpoint/2010/main" val="151062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image2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473200"/>
            <a:ext cx="8699500" cy="412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2" name="Rectangle 2"/>
          <p:cNvSpPr>
            <a:spLocks noGrp="1" noChangeArrowheads="1"/>
          </p:cNvSpPr>
          <p:nvPr>
            <p:ph type="title"/>
          </p:nvPr>
        </p:nvSpPr>
        <p:spPr/>
        <p:txBody>
          <a:bodyPr/>
          <a:lstStyle/>
          <a:p>
            <a:endParaRPr lang="en-US"/>
          </a:p>
        </p:txBody>
      </p:sp>
    </p:spTree>
    <p:extLst>
      <p:ext uri="{BB962C8B-B14F-4D97-AF65-F5344CB8AC3E}">
        <p14:creationId xmlns:p14="http://schemas.microsoft.com/office/powerpoint/2010/main" val="2190313123"/>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Historical Perspective</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8124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for Today: Back to the Future</a:t>
            </a:r>
            <a:endParaRPr lang="en-US" dirty="0"/>
          </a:p>
        </p:txBody>
      </p:sp>
      <p:sp>
        <p:nvSpPr>
          <p:cNvPr id="3" name="Content Placeholder 2"/>
          <p:cNvSpPr>
            <a:spLocks noGrp="1"/>
          </p:cNvSpPr>
          <p:nvPr>
            <p:ph idx="1"/>
          </p:nvPr>
        </p:nvSpPr>
        <p:spPr>
          <a:xfrm>
            <a:off x="0" y="609600"/>
            <a:ext cx="9144000" cy="5638800"/>
          </a:xfrm>
        </p:spPr>
        <p:txBody>
          <a:bodyPr/>
          <a:lstStyle/>
          <a:p>
            <a:r>
              <a:rPr lang="en-US" dirty="0"/>
              <a:t>Can multiple entities interact with processor at once?</a:t>
            </a:r>
          </a:p>
        </p:txBody>
      </p:sp>
    </p:spTree>
    <p:extLst>
      <p:ext uri="{BB962C8B-B14F-4D97-AF65-F5344CB8AC3E}">
        <p14:creationId xmlns:p14="http://schemas.microsoft.com/office/powerpoint/2010/main" val="1331166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Back to the Future: Timesharing</a:t>
            </a:r>
            <a:endParaRPr lang="en-US" dirty="0"/>
          </a:p>
        </p:txBody>
      </p:sp>
      <p:sp>
        <p:nvSpPr>
          <p:cNvPr id="8" name="Content Placeholder 7"/>
          <p:cNvSpPr>
            <a:spLocks noGrp="1"/>
          </p:cNvSpPr>
          <p:nvPr>
            <p:ph idx="1"/>
          </p:nvPr>
        </p:nvSpPr>
        <p:spPr>
          <a:xfrm>
            <a:off x="0" y="609600"/>
            <a:ext cx="9144000" cy="5638800"/>
          </a:xfrm>
        </p:spPr>
        <p:txBody>
          <a:bodyPr/>
          <a:lstStyle/>
          <a:p>
            <a:r>
              <a:rPr lang="en-US" dirty="0"/>
              <a:t>C</a:t>
            </a:r>
            <a:r>
              <a:rPr lang="en-US" dirty="0" smtClean="0"/>
              <a:t>an multiple entities interact with processor at once?</a:t>
            </a:r>
            <a:endParaRPr lang="en-US" dirty="0"/>
          </a:p>
        </p:txBody>
      </p:sp>
      <p:grpSp>
        <p:nvGrpSpPr>
          <p:cNvPr id="7" name="Group 6"/>
          <p:cNvGrpSpPr/>
          <p:nvPr/>
        </p:nvGrpSpPr>
        <p:grpSpPr>
          <a:xfrm>
            <a:off x="152400" y="12000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Tree>
    <p:extLst>
      <p:ext uri="{BB962C8B-B14F-4D97-AF65-F5344CB8AC3E}">
        <p14:creationId xmlns:p14="http://schemas.microsoft.com/office/powerpoint/2010/main" val="1994897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to the Future: Timesharing</a:t>
            </a:r>
            <a:endParaRPr lang="en-US" dirty="0"/>
          </a:p>
        </p:txBody>
      </p:sp>
      <p:sp>
        <p:nvSpPr>
          <p:cNvPr id="4" name="Content Placeholder 3"/>
          <p:cNvSpPr>
            <a:spLocks noGrp="1"/>
          </p:cNvSpPr>
          <p:nvPr>
            <p:ph idx="1"/>
          </p:nvPr>
        </p:nvSpPr>
        <p:spPr>
          <a:xfrm>
            <a:off x="152400" y="457200"/>
            <a:ext cx="8686800" cy="5638800"/>
          </a:xfrm>
        </p:spPr>
        <p:txBody>
          <a:bodyPr/>
          <a:lstStyle/>
          <a:p>
            <a:r>
              <a:rPr lang="en-US" dirty="0"/>
              <a:t>Fernando J. </a:t>
            </a:r>
            <a:r>
              <a:rPr lang="en-US" dirty="0" err="1" smtClean="0"/>
              <a:t>Corbató</a:t>
            </a:r>
            <a:r>
              <a:rPr lang="en-US" dirty="0" smtClean="0"/>
              <a:t> (MIT)</a:t>
            </a:r>
          </a:p>
          <a:p>
            <a:pPr marL="573088" lvl="1" indent="-457200">
              <a:buFont typeface="Arial"/>
              <a:buChar char="•"/>
            </a:pPr>
            <a:r>
              <a:rPr lang="en-US" dirty="0" smtClean="0"/>
              <a:t>Known for pioneering time sharing systems and MULTICS operating system (later influence UNIX)</a:t>
            </a:r>
          </a:p>
          <a:p>
            <a:pPr marL="573088" lvl="1" indent="-457200">
              <a:buFont typeface="Arial"/>
              <a:buChar char="•"/>
            </a:pPr>
            <a:r>
              <a:rPr lang="en-US" dirty="0" smtClean="0"/>
              <a:t>Influences: </a:t>
            </a:r>
            <a:r>
              <a:rPr lang="en-US" dirty="0"/>
              <a:t> </a:t>
            </a:r>
            <a:r>
              <a:rPr lang="en-US" dirty="0" smtClean="0"/>
              <a:t>Turing Award </a:t>
            </a:r>
            <a:r>
              <a:rPr lang="en-US" dirty="0"/>
              <a:t>Recipient (1990). </a:t>
            </a:r>
          </a:p>
          <a:p>
            <a:pPr marL="973138" lvl="2" indent="-457200">
              <a:buFont typeface="Arial"/>
              <a:buChar char="•"/>
            </a:pPr>
            <a:r>
              <a:rPr lang="en-US" dirty="0" smtClean="0"/>
              <a:t>"for </a:t>
            </a:r>
            <a:r>
              <a:rPr lang="en-US" dirty="0"/>
              <a:t>his pioneering work in organizing the concepts and leading the development of the general-purpose, large-scale, time-sharing and resource-sharing computer </a:t>
            </a:r>
            <a:r>
              <a:rPr lang="en-US" dirty="0" smtClean="0"/>
              <a:t>systems“</a:t>
            </a:r>
          </a:p>
          <a:p>
            <a:pPr marL="1887538" lvl="4" indent="-457200">
              <a:buFont typeface="Arial"/>
              <a:buChar char="•"/>
            </a:pPr>
            <a:r>
              <a:rPr lang="en-US" dirty="0" err="1" smtClean="0"/>
              <a:t>Corbató's</a:t>
            </a:r>
            <a:r>
              <a:rPr lang="en-US" dirty="0" smtClean="0"/>
              <a:t> Law: "Regardless </a:t>
            </a:r>
            <a:r>
              <a:rPr lang="en-US" dirty="0"/>
              <a:t>of whether one is dealing with assembly language or compiler language, the number of debugged lines of source code per day is about the same!"</a:t>
            </a:r>
            <a:endParaRPr lang="en-US" dirty="0" smtClean="0"/>
          </a:p>
        </p:txBody>
      </p:sp>
      <p:pic>
        <p:nvPicPr>
          <p:cNvPr id="8194" name="Picture 2" descr="http://upload.wikimedia.org/wikipedia/commons/3/3d/Fernando_Corba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18284"/>
            <a:ext cx="2122256" cy="2482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BM 7090 Data Processing System"/>
          <p:cNvPicPr>
            <a:picLocks noChangeAspect="1" noChangeArrowheads="1"/>
          </p:cNvPicPr>
          <p:nvPr/>
        </p:nvPicPr>
        <p:blipFill rotWithShape="1">
          <a:blip r:embed="rId3">
            <a:extLst>
              <a:ext uri="{28A0092B-C50C-407E-A947-70E740481C1C}">
                <a14:useLocalDpi xmlns:a14="http://schemas.microsoft.com/office/drawing/2010/main" val="0"/>
              </a:ext>
            </a:extLst>
          </a:blip>
          <a:srcRect t="19442"/>
          <a:stretch/>
        </p:blipFill>
        <p:spPr bwMode="auto">
          <a:xfrm>
            <a:off x="4724400" y="4604084"/>
            <a:ext cx="4219575" cy="2048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91410" y="6553200"/>
            <a:ext cx="1085554" cy="369332"/>
          </a:xfrm>
          <a:prstGeom prst="rect">
            <a:avLst/>
          </a:prstGeom>
          <a:noFill/>
        </p:spPr>
        <p:txBody>
          <a:bodyPr wrap="none" rtlCol="0">
            <a:spAutoFit/>
          </a:bodyPr>
          <a:lstStyle/>
          <a:p>
            <a:r>
              <a:rPr lang="en-US" dirty="0" smtClean="0"/>
              <a:t>IBM 7090</a:t>
            </a:r>
            <a:endParaRPr lang="en-US" dirty="0"/>
          </a:p>
        </p:txBody>
      </p:sp>
    </p:spTree>
    <p:extLst>
      <p:ext uri="{BB962C8B-B14F-4D97-AF65-F5344CB8AC3E}">
        <p14:creationId xmlns:p14="http://schemas.microsoft.com/office/powerpoint/2010/main" val="8876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to the Future: Timesharing</a:t>
            </a:r>
            <a:endParaRPr lang="en-US" dirty="0"/>
          </a:p>
        </p:txBody>
      </p:sp>
      <p:sp>
        <p:nvSpPr>
          <p:cNvPr id="4" name="Content Placeholder 3"/>
          <p:cNvSpPr>
            <a:spLocks noGrp="1"/>
          </p:cNvSpPr>
          <p:nvPr>
            <p:ph idx="1"/>
          </p:nvPr>
        </p:nvSpPr>
        <p:spPr>
          <a:xfrm>
            <a:off x="0" y="609600"/>
            <a:ext cx="9144000" cy="5638800"/>
          </a:xfrm>
        </p:spPr>
        <p:txBody>
          <a:bodyPr>
            <a:normAutofit/>
          </a:bodyPr>
          <a:lstStyle/>
          <a:p>
            <a:r>
              <a:rPr lang="en-US" sz="2800" dirty="0" smtClean="0"/>
              <a:t>1963 </a:t>
            </a:r>
            <a:r>
              <a:rPr lang="en-US" sz="2800" dirty="0"/>
              <a:t>Timesharing: A Solution to Computer </a:t>
            </a:r>
            <a:r>
              <a:rPr lang="en-US" sz="2800" dirty="0" smtClean="0"/>
              <a:t>Bottlenecks</a:t>
            </a:r>
          </a:p>
          <a:p>
            <a:pPr marL="0" lvl="1" indent="0">
              <a:buClrTx/>
              <a:buNone/>
            </a:pPr>
            <a:r>
              <a:rPr lang="en-US" sz="2400" dirty="0" smtClean="0"/>
              <a:t>http</a:t>
            </a:r>
            <a:r>
              <a:rPr lang="en-US" sz="2400" dirty="0"/>
              <a:t>://</a:t>
            </a:r>
            <a:r>
              <a:rPr lang="en-US" sz="2400" dirty="0" smtClean="0"/>
              <a:t>www.youtube.com/watch?v=Q07PhW5sCEk&amp;feature=youtu.be</a:t>
            </a:r>
            <a:endParaRPr lang="en-US" sz="2800" dirty="0" smtClean="0"/>
          </a:p>
          <a:p>
            <a:pPr lvl="1"/>
            <a:r>
              <a:rPr lang="en-US" sz="2400" dirty="0" smtClean="0"/>
              <a:t> </a:t>
            </a:r>
            <a:r>
              <a:rPr lang="en-US" sz="2400" dirty="0"/>
              <a:t>Reporter John Fitch at the MIT Computation Center in an extended interview with MIT professor of computer science Fernando J. </a:t>
            </a:r>
            <a:r>
              <a:rPr lang="en-US" sz="2400" dirty="0" err="1" smtClean="0"/>
              <a:t>Corbato</a:t>
            </a:r>
            <a:endParaRPr lang="en-US" sz="2400" dirty="0" smtClean="0"/>
          </a:p>
          <a:p>
            <a:pPr lvl="1"/>
            <a:r>
              <a:rPr lang="en-US" sz="2400" dirty="0"/>
              <a:t>The prime focus of the film is timesharing, one of the most important developments in </a:t>
            </a:r>
            <a:r>
              <a:rPr lang="en-US" sz="2400" dirty="0" smtClean="0"/>
              <a:t>computing</a:t>
            </a:r>
          </a:p>
        </p:txBody>
      </p:sp>
      <p:pic>
        <p:nvPicPr>
          <p:cNvPr id="8" name="Picture 2" descr="http://upload.wikimedia.org/wikipedia/commons/3/3d/Fernando_Corba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8284"/>
            <a:ext cx="2122256" cy="24825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BM 7090 Data Processing System"/>
          <p:cNvPicPr>
            <a:picLocks noChangeAspect="1" noChangeArrowheads="1"/>
          </p:cNvPicPr>
          <p:nvPr/>
        </p:nvPicPr>
        <p:blipFill rotWithShape="1">
          <a:blip r:embed="rId4">
            <a:extLst>
              <a:ext uri="{28A0092B-C50C-407E-A947-70E740481C1C}">
                <a14:useLocalDpi xmlns:a14="http://schemas.microsoft.com/office/drawing/2010/main" val="0"/>
              </a:ext>
            </a:extLst>
          </a:blip>
          <a:srcRect t="19442"/>
          <a:stretch/>
        </p:blipFill>
        <p:spPr bwMode="auto">
          <a:xfrm>
            <a:off x="4724400" y="4604084"/>
            <a:ext cx="4219575" cy="2048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91410" y="6553200"/>
            <a:ext cx="1085554" cy="369332"/>
          </a:xfrm>
          <a:prstGeom prst="rect">
            <a:avLst/>
          </a:prstGeom>
          <a:noFill/>
        </p:spPr>
        <p:txBody>
          <a:bodyPr wrap="none" rtlCol="0">
            <a:spAutoFit/>
          </a:bodyPr>
          <a:lstStyle/>
          <a:p>
            <a:r>
              <a:rPr lang="en-US" dirty="0" smtClean="0"/>
              <a:t>IBM 7090</a:t>
            </a:r>
            <a:endParaRPr lang="en-US" dirty="0"/>
          </a:p>
        </p:txBody>
      </p:sp>
    </p:spTree>
    <p:extLst>
      <p:ext uri="{BB962C8B-B14F-4D97-AF65-F5344CB8AC3E}">
        <p14:creationId xmlns:p14="http://schemas.microsoft.com/office/powerpoint/2010/main" val="344257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r>
              <a:rPr lang="en-US" dirty="0" smtClean="0"/>
              <a:t>Are you a gamer?</a:t>
            </a:r>
          </a:p>
          <a:p>
            <a:pPr marL="514350" indent="-514350">
              <a:buAutoNum type="alphaLcParenR"/>
            </a:pPr>
            <a:r>
              <a:rPr lang="en-US" dirty="0" smtClean="0"/>
              <a:t>PC Games (NVIDIA card, </a:t>
            </a:r>
            <a:r>
              <a:rPr lang="en-US" dirty="0" err="1" smtClean="0"/>
              <a:t>etc</a:t>
            </a:r>
            <a:r>
              <a:rPr lang="en-US" dirty="0" smtClean="0"/>
              <a:t>)</a:t>
            </a:r>
          </a:p>
          <a:p>
            <a:pPr marL="514350" indent="-514350">
              <a:buAutoNum type="alphaLcParenR"/>
            </a:pPr>
            <a:r>
              <a:rPr lang="en-US" dirty="0" smtClean="0"/>
              <a:t>Xbox One/PlayStation 4/</a:t>
            </a:r>
            <a:r>
              <a:rPr lang="en-US" dirty="0" err="1" smtClean="0"/>
              <a:t>etc</a:t>
            </a:r>
            <a:endParaRPr lang="en-US" dirty="0" smtClean="0"/>
          </a:p>
          <a:p>
            <a:pPr marL="514350" indent="-514350">
              <a:buAutoNum type="alphaLcParenR"/>
            </a:pPr>
            <a:r>
              <a:rPr lang="en-US" dirty="0" smtClean="0"/>
              <a:t>Mobile phone</a:t>
            </a:r>
          </a:p>
          <a:p>
            <a:pPr marL="514350" indent="-514350">
              <a:buAutoNum type="alphaLcParenR"/>
            </a:pPr>
            <a:r>
              <a:rPr lang="en-US" dirty="0" smtClean="0"/>
              <a:t>Online games (</a:t>
            </a:r>
            <a:r>
              <a:rPr lang="en-US" dirty="0" err="1" smtClean="0"/>
              <a:t>minecraft</a:t>
            </a:r>
            <a:r>
              <a:rPr lang="en-US" dirty="0" smtClean="0"/>
              <a:t>, </a:t>
            </a:r>
            <a:r>
              <a:rPr lang="en-US" dirty="0" err="1" smtClean="0"/>
              <a:t>etc</a:t>
            </a:r>
            <a:r>
              <a:rPr lang="en-US" dirty="0" smtClean="0"/>
              <a:t>)</a:t>
            </a:r>
          </a:p>
          <a:p>
            <a:pPr marL="514350" indent="-514350">
              <a:buAutoNum type="alphaLcParenR"/>
            </a:pPr>
            <a:r>
              <a:rPr lang="en-US" dirty="0" smtClean="0"/>
              <a:t>You do not play games!</a:t>
            </a:r>
          </a:p>
          <a:p>
            <a:pPr marL="514350" indent="-514350">
              <a:buAutoNum type="alphaLcParenR"/>
            </a:pPr>
            <a:endParaRPr lang="en-US" dirty="0" smtClean="0"/>
          </a:p>
          <a:p>
            <a:pPr marL="514350" indent="-514350">
              <a:buAutoNum type="alphaLcParenR"/>
            </a:pPr>
            <a:endParaRPr lang="en-US" dirty="0"/>
          </a:p>
        </p:txBody>
      </p:sp>
    </p:spTree>
    <p:extLst>
      <p:ext uri="{BB962C8B-B14F-4D97-AF65-F5344CB8AC3E}">
        <p14:creationId xmlns:p14="http://schemas.microsoft.com/office/powerpoint/2010/main" val="124859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GPUs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229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supercomputer in your laptop</a:t>
            </a:r>
            <a:endParaRPr lang="en-US" dirty="0"/>
          </a:p>
        </p:txBody>
      </p:sp>
      <p:sp>
        <p:nvSpPr>
          <p:cNvPr id="3" name="Content Placeholder 2"/>
          <p:cNvSpPr>
            <a:spLocks noGrp="1"/>
          </p:cNvSpPr>
          <p:nvPr>
            <p:ph idx="1"/>
          </p:nvPr>
        </p:nvSpPr>
        <p:spPr/>
        <p:txBody>
          <a:bodyPr/>
          <a:lstStyle/>
          <a:p>
            <a:endParaRPr lang="en-US" dirty="0" smtClean="0"/>
          </a:p>
          <a:p>
            <a:r>
              <a:rPr lang="en-US" dirty="0" smtClean="0"/>
              <a:t>GPU: Graphics processing unit</a:t>
            </a:r>
          </a:p>
          <a:p>
            <a:endParaRPr lang="en-US" dirty="0"/>
          </a:p>
          <a:p>
            <a:r>
              <a:rPr lang="en-US" dirty="0" smtClean="0"/>
              <a:t>Very basic till about 1999</a:t>
            </a:r>
          </a:p>
          <a:p>
            <a:r>
              <a:rPr lang="en-US" dirty="0"/>
              <a:t>	</a:t>
            </a:r>
            <a:r>
              <a:rPr lang="en-US" dirty="0" smtClean="0"/>
              <a:t>Specialized device to accelerate display</a:t>
            </a:r>
            <a:endParaRPr lang="en-US" dirty="0"/>
          </a:p>
          <a:p>
            <a:r>
              <a:rPr lang="en-US" dirty="0" smtClean="0"/>
              <a:t>Then started changing into a full processor</a:t>
            </a:r>
          </a:p>
          <a:p>
            <a:endParaRPr lang="en-US" dirty="0"/>
          </a:p>
          <a:p>
            <a:r>
              <a:rPr lang="en-US" dirty="0" smtClean="0"/>
              <a:t>2000-…: Frontier times</a:t>
            </a:r>
            <a:endParaRPr lang="en-US" dirty="0"/>
          </a:p>
        </p:txBody>
      </p:sp>
    </p:spTree>
    <p:extLst>
      <p:ext uri="{BB962C8B-B14F-4D97-AF65-F5344CB8AC3E}">
        <p14:creationId xmlns:p14="http://schemas.microsoft.com/office/powerpoint/2010/main" val="3435566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a:t>
            </a:r>
            <a:endParaRPr lang="en-US" dirty="0"/>
          </a:p>
        </p:txBody>
      </p:sp>
      <p:pic>
        <p:nvPicPr>
          <p:cNvPr id="5" name="Picture 4"/>
          <p:cNvPicPr>
            <a:picLocks noChangeAspect="1"/>
          </p:cNvPicPr>
          <p:nvPr/>
        </p:nvPicPr>
        <p:blipFill>
          <a:blip r:embed="rId2"/>
          <a:stretch>
            <a:fillRect/>
          </a:stretch>
        </p:blipFill>
        <p:spPr>
          <a:xfrm>
            <a:off x="0" y="990600"/>
            <a:ext cx="9144000" cy="5151430"/>
          </a:xfrm>
          <a:prstGeom prst="rect">
            <a:avLst/>
          </a:prstGeom>
        </p:spPr>
      </p:pic>
      <p:sp>
        <p:nvSpPr>
          <p:cNvPr id="6" name="TextBox 5"/>
          <p:cNvSpPr txBox="1"/>
          <p:nvPr/>
        </p:nvSpPr>
        <p:spPr>
          <a:xfrm>
            <a:off x="1066800" y="1295400"/>
            <a:ext cx="7543800" cy="369332"/>
          </a:xfrm>
          <a:prstGeom prst="rect">
            <a:avLst/>
          </a:prstGeom>
          <a:solidFill>
            <a:schemeClr val="bg2"/>
          </a:solidFill>
        </p:spPr>
        <p:txBody>
          <a:bodyPr wrap="square" rtlCol="0">
            <a:spAutoFit/>
          </a:bodyPr>
          <a:lstStyle/>
          <a:p>
            <a:endParaRPr lang="en-US" dirty="0">
              <a:solidFill>
                <a:schemeClr val="bg2"/>
              </a:solidFill>
            </a:endParaRPr>
          </a:p>
        </p:txBody>
      </p:sp>
      <p:sp>
        <p:nvSpPr>
          <p:cNvPr id="8" name="Rectangle 3"/>
          <p:cNvSpPr txBox="1">
            <a:spLocks noChangeArrowheads="1"/>
          </p:cNvSpPr>
          <p:nvPr/>
        </p:nvSpPr>
        <p:spPr>
          <a:xfrm>
            <a:off x="425450" y="990600"/>
            <a:ext cx="4984750" cy="2055813"/>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CPU: Central Processing Unit</a:t>
            </a:r>
          </a:p>
          <a:p>
            <a:r>
              <a:rPr lang="en-US" sz="2800" dirty="0" smtClean="0"/>
              <a:t>GPU: Graphics Processing Unit</a:t>
            </a:r>
            <a:endParaRPr lang="en-US" sz="2400" dirty="0"/>
          </a:p>
        </p:txBody>
      </p:sp>
    </p:spTree>
    <p:extLst>
      <p:ext uri="{BB962C8B-B14F-4D97-AF65-F5344CB8AC3E}">
        <p14:creationId xmlns:p14="http://schemas.microsoft.com/office/powerpoint/2010/main" val="4177295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Parallelism</a:t>
            </a:r>
            <a:endParaRPr lang="en-US" dirty="0"/>
          </a:p>
        </p:txBody>
      </p:sp>
      <p:sp>
        <p:nvSpPr>
          <p:cNvPr id="3" name="Content Placeholder 2"/>
          <p:cNvSpPr>
            <a:spLocks noGrp="1"/>
          </p:cNvSpPr>
          <p:nvPr>
            <p:ph idx="1"/>
          </p:nvPr>
        </p:nvSpPr>
        <p:spPr>
          <a:xfrm>
            <a:off x="228600" y="685800"/>
            <a:ext cx="8686800" cy="5638800"/>
          </a:xfrm>
        </p:spPr>
        <p:txBody>
          <a:bodyPr>
            <a:normAutofit fontScale="85000" lnSpcReduction="10000"/>
          </a:bodyPr>
          <a:lstStyle/>
          <a:p>
            <a:r>
              <a:rPr lang="en-US" sz="3300" dirty="0" smtClean="0">
                <a:solidFill>
                  <a:schemeClr val="bg1"/>
                </a:solidFill>
              </a:rPr>
              <a:t>GPU parallelism is similar to multicore parallelism</a:t>
            </a:r>
          </a:p>
          <a:p>
            <a:endParaRPr lang="en-US" sz="3300" dirty="0" smtClean="0">
              <a:solidFill>
                <a:schemeClr val="accent5">
                  <a:lumMod val="60000"/>
                  <a:lumOff val="40000"/>
                </a:schemeClr>
              </a:solidFill>
            </a:endParaRPr>
          </a:p>
          <a:p>
            <a:r>
              <a:rPr lang="en-US" sz="3300" dirty="0" smtClean="0">
                <a:solidFill>
                  <a:schemeClr val="accent5">
                    <a:lumMod val="60000"/>
                    <a:lumOff val="40000"/>
                  </a:schemeClr>
                </a:solidFill>
              </a:rPr>
              <a:t>Key: How to gang schedule thousands of threads on thousands of cores?</a:t>
            </a:r>
          </a:p>
          <a:p>
            <a:endParaRPr lang="en-US" sz="3300" dirty="0" smtClean="0">
              <a:solidFill>
                <a:schemeClr val="accent5">
                  <a:lumMod val="60000"/>
                  <a:lumOff val="40000"/>
                </a:schemeClr>
              </a:solidFill>
            </a:endParaRPr>
          </a:p>
          <a:p>
            <a:r>
              <a:rPr lang="en-US" sz="3300" dirty="0" smtClean="0">
                <a:solidFill>
                  <a:schemeClr val="accent5">
                    <a:lumMod val="60000"/>
                    <a:lumOff val="40000"/>
                  </a:schemeClr>
                </a:solidFill>
              </a:rPr>
              <a:t>Hardware multithreading with thousands of register sets</a:t>
            </a:r>
          </a:p>
          <a:p>
            <a:endParaRPr lang="en-US" dirty="0" smtClean="0">
              <a:solidFill>
                <a:schemeClr val="accent1"/>
              </a:solidFill>
            </a:endParaRPr>
          </a:p>
          <a:p>
            <a:r>
              <a:rPr lang="en-US" dirty="0" smtClean="0">
                <a:solidFill>
                  <a:schemeClr val="accent5">
                    <a:lumMod val="60000"/>
                    <a:lumOff val="40000"/>
                  </a:schemeClr>
                </a:solidFill>
              </a:rPr>
              <a:t>GPU Hardware multithreads (like multicore </a:t>
            </a:r>
            <a:r>
              <a:rPr lang="en-US" dirty="0" err="1" smtClean="0">
                <a:solidFill>
                  <a:schemeClr val="accent5">
                    <a:lumMod val="60000"/>
                    <a:lumOff val="40000"/>
                  </a:schemeClr>
                </a:solidFill>
              </a:rPr>
              <a:t>Hyperthreads</a:t>
            </a:r>
            <a:r>
              <a:rPr lang="en-US" dirty="0" smtClean="0">
                <a:solidFill>
                  <a:schemeClr val="accent5">
                    <a:lumMod val="60000"/>
                    <a:lumOff val="40000"/>
                  </a:schemeClr>
                </a:solidFill>
              </a:rPr>
              <a:t>)</a:t>
            </a:r>
            <a:endParaRPr lang="en-US" dirty="0" smtClean="0">
              <a:solidFill>
                <a:schemeClr val="accent5">
                  <a:lumMod val="60000"/>
                  <a:lumOff val="40000"/>
                </a:schemeClr>
              </a:solidFill>
            </a:endParaRPr>
          </a:p>
          <a:p>
            <a:pPr lvl="1"/>
            <a:r>
              <a:rPr lang="en-US" dirty="0" err="1" smtClean="0"/>
              <a:t>MultiIssue</a:t>
            </a:r>
            <a:r>
              <a:rPr lang="en-US" dirty="0" smtClean="0"/>
              <a:t> </a:t>
            </a:r>
            <a:r>
              <a:rPr lang="en-US" dirty="0"/>
              <a:t>+ extra PCs and registers – dependency logic</a:t>
            </a:r>
          </a:p>
          <a:p>
            <a:pPr lvl="1"/>
            <a:r>
              <a:rPr lang="en-US" dirty="0" smtClean="0"/>
              <a:t>Illusion </a:t>
            </a:r>
            <a:r>
              <a:rPr lang="en-US" dirty="0" smtClean="0"/>
              <a:t>of </a:t>
            </a:r>
            <a:r>
              <a:rPr lang="en-US" dirty="0" smtClean="0"/>
              <a:t>thousands of</a:t>
            </a:r>
            <a:r>
              <a:rPr lang="en-US" dirty="0" smtClean="0"/>
              <a:t> cores</a:t>
            </a:r>
            <a:endParaRPr lang="en-US" dirty="0" smtClean="0"/>
          </a:p>
          <a:p>
            <a:pPr lvl="1"/>
            <a:r>
              <a:rPr lang="en-US" dirty="0" smtClean="0"/>
              <a:t>Fine grain </a:t>
            </a:r>
            <a:r>
              <a:rPr lang="en-US" dirty="0" smtClean="0"/>
              <a:t>hardware multithreading - </a:t>
            </a:r>
            <a:r>
              <a:rPr lang="en-US" dirty="0" smtClean="0"/>
              <a:t>Easier </a:t>
            </a:r>
            <a:r>
              <a:rPr lang="en-US" dirty="0" smtClean="0"/>
              <a:t>to keep </a:t>
            </a:r>
            <a:r>
              <a:rPr lang="en-US" dirty="0" smtClean="0"/>
              <a:t>pipelines full</a:t>
            </a:r>
            <a:endParaRPr lang="en-US" dirty="0" smtClean="0"/>
          </a:p>
        </p:txBody>
      </p:sp>
    </p:spTree>
    <p:extLst>
      <p:ext uri="{BB962C8B-B14F-4D97-AF65-F5344CB8AC3E}">
        <p14:creationId xmlns:p14="http://schemas.microsoft.com/office/powerpoint/2010/main" val="310668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2880" t="9308" r="7853" b="34845"/>
          <a:stretch/>
        </p:blipFill>
        <p:spPr>
          <a:xfrm>
            <a:off x="990600" y="304800"/>
            <a:ext cx="7642834" cy="6114267"/>
          </a:xfrm>
        </p:spPr>
      </p:pic>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280400" y="2698560"/>
              <a:ext cx="77040" cy="65880"/>
            </p14:xfrm>
          </p:contentPart>
        </mc:Choice>
        <mc:Fallback xmlns="">
          <p:pic>
            <p:nvPicPr>
              <p:cNvPr id="3" name="Ink 2"/>
              <p:cNvPicPr/>
              <p:nvPr/>
            </p:nvPicPr>
            <p:blipFill>
              <a:blip r:embed="rId4"/>
              <a:stretch>
                <a:fillRect/>
              </a:stretch>
            </p:blipFill>
            <p:spPr>
              <a:xfrm>
                <a:off x="4268880" y="2688480"/>
                <a:ext cx="93240" cy="87840"/>
              </a:xfrm>
              <a:prstGeom prst="rect">
                <a:avLst/>
              </a:prstGeom>
            </p:spPr>
          </p:pic>
        </mc:Fallback>
      </mc:AlternateContent>
      <p:sp>
        <p:nvSpPr>
          <p:cNvPr id="5" name="Oval 4"/>
          <p:cNvSpPr/>
          <p:nvPr/>
        </p:nvSpPr>
        <p:spPr>
          <a:xfrm>
            <a:off x="4419600" y="3657600"/>
            <a:ext cx="2133600" cy="276146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61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2557</TotalTime>
  <Words>1600</Words>
  <Application>Microsoft Office PowerPoint</Application>
  <PresentationFormat>On-screen Show (4:3)</PresentationFormat>
  <Paragraphs>343</Paragraphs>
  <Slides>35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Calibri</vt:lpstr>
      <vt:lpstr>Consolas</vt:lpstr>
      <vt:lpstr>Helvetica</vt:lpstr>
      <vt:lpstr>Times</vt:lpstr>
      <vt:lpstr>Times New Roman</vt:lpstr>
      <vt:lpstr>Wingdings</vt:lpstr>
      <vt:lpstr>Office Theme</vt:lpstr>
      <vt:lpstr>Back to the Future: A Historical Perspective</vt:lpstr>
      <vt:lpstr>Announcements</vt:lpstr>
      <vt:lpstr>Announcements</vt:lpstr>
      <vt:lpstr>Survey</vt:lpstr>
      <vt:lpstr>GPUs</vt:lpstr>
      <vt:lpstr>The supercomputer in your laptop</vt:lpstr>
      <vt:lpstr>Parallelism</vt:lpstr>
      <vt:lpstr>Parallelism</vt:lpstr>
      <vt:lpstr>PowerPoint Presentation</vt:lpstr>
      <vt:lpstr>GPU Architectures</vt:lpstr>
      <vt:lpstr>PowerPoint Presentation</vt:lpstr>
      <vt:lpstr>GPUs: Faster than Moore’s Law Moore’s Law is for Wimps?!</vt:lpstr>
      <vt:lpstr>Programmable Hardware</vt:lpstr>
      <vt:lpstr>Evolution of GPU</vt:lpstr>
      <vt:lpstr>Around 2000</vt:lpstr>
      <vt:lpstr>Around 2005</vt:lpstr>
      <vt:lpstr>Post 2006: Unified Architecture</vt:lpstr>
      <vt:lpstr>Why?</vt:lpstr>
      <vt:lpstr>Flynn’s Taxonomy</vt:lpstr>
      <vt:lpstr>MIMD array of SIMD procs</vt:lpstr>
      <vt:lpstr>Grids, Blocks, and Threads</vt:lpstr>
      <vt:lpstr>CUDA Memory</vt:lpstr>
      <vt:lpstr>Heterogeneous Computing</vt:lpstr>
      <vt:lpstr>Programming using CUDA</vt:lpstr>
      <vt:lpstr>Hardware Thread Organization</vt:lpstr>
      <vt:lpstr>Branch Divergence</vt:lpstr>
      <vt:lpstr>Example: NVIDIA Tesla</vt:lpstr>
      <vt:lpstr>Example: NVIDIA Tesla</vt:lpstr>
      <vt:lpstr>PowerPoint Presentation</vt:lpstr>
      <vt:lpstr>PowerPoint Presentation</vt:lpstr>
      <vt:lpstr>Historical Perspective</vt:lpstr>
      <vt:lpstr>Goal for Today: Back to the Future</vt:lpstr>
      <vt:lpstr>Back to the Future: Timesharing</vt:lpstr>
      <vt:lpstr>Back to the Future: Timesharing</vt:lpstr>
      <vt:lpstr>Back to the Future: Timesharing</vt:lpstr>
    </vt:vector>
  </TitlesOfParts>
  <Company>Cornell University Computing and Information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170</cp:revision>
  <dcterms:created xsi:type="dcterms:W3CDTF">2012-11-28T14:27:55Z</dcterms:created>
  <dcterms:modified xsi:type="dcterms:W3CDTF">2015-04-28T15:17:42Z</dcterms:modified>
</cp:coreProperties>
</file>