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0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1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2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4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5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6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7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8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9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22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23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24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25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26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27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28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29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30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31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32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33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34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35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36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37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38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39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40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7" r:id="rId2"/>
    <p:sldId id="330" r:id="rId3"/>
    <p:sldId id="331" r:id="rId4"/>
    <p:sldId id="333" r:id="rId5"/>
    <p:sldId id="332" r:id="rId6"/>
    <p:sldId id="260" r:id="rId7"/>
    <p:sldId id="258" r:id="rId8"/>
    <p:sldId id="261" r:id="rId9"/>
    <p:sldId id="270" r:id="rId10"/>
    <p:sldId id="271" r:id="rId11"/>
    <p:sldId id="272" r:id="rId12"/>
    <p:sldId id="313" r:id="rId13"/>
    <p:sldId id="310" r:id="rId14"/>
    <p:sldId id="309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6" r:id="rId24"/>
    <p:sldId id="323" r:id="rId25"/>
    <p:sldId id="324" r:id="rId26"/>
    <p:sldId id="325" r:id="rId27"/>
    <p:sldId id="327" r:id="rId28"/>
    <p:sldId id="328" r:id="rId29"/>
    <p:sldId id="329" r:id="rId30"/>
    <p:sldId id="289" r:id="rId31"/>
    <p:sldId id="290" r:id="rId32"/>
    <p:sldId id="291" r:id="rId33"/>
    <p:sldId id="335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36" r:id="rId43"/>
    <p:sldId id="300" r:id="rId44"/>
    <p:sldId id="301" r:id="rId45"/>
    <p:sldId id="302" r:id="rId46"/>
    <p:sldId id="303" r:id="rId47"/>
    <p:sldId id="304" r:id="rId48"/>
    <p:sldId id="305" r:id="rId49"/>
    <p:sldId id="306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1503" autoAdjust="0"/>
  </p:normalViewPr>
  <p:slideViewPr>
    <p:cSldViewPr>
      <p:cViewPr varScale="1">
        <p:scale>
          <a:sx n="45" d="100"/>
          <a:sy n="45" d="100"/>
        </p:scale>
        <p:origin x="946" y="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E512-9F9E-4156-953E-8350C511CBA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924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10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6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25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857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793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856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175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415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380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7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080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07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be done using lock,</a:t>
            </a:r>
          </a:p>
          <a:p>
            <a:endParaRPr lang="en-US" dirty="0" smtClean="0"/>
          </a:p>
          <a:p>
            <a:r>
              <a:rPr lang="en-US" dirty="0" smtClean="0"/>
              <a:t>Also can be done using atomic</a:t>
            </a:r>
            <a:r>
              <a:rPr lang="en-US" baseline="0" dirty="0" smtClean="0"/>
              <a:t> increment.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065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implementation: lock bus while read-modify-write</a:t>
            </a:r>
            <a:r>
              <a:rPr lang="en-US" baseline="0" dirty="0" smtClean="0"/>
              <a:t> cycle happens, very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311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device drivers if interrupts always go to same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204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4877559" cy="64473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55" tIns="44928" rIns="89855" bIns="44928">
            <a:spAutoFit/>
          </a:bodyPr>
          <a:lstStyle/>
          <a:p>
            <a:r>
              <a:rPr lang="en-US" dirty="0" smtClean="0"/>
              <a:t>draw picture</a:t>
            </a:r>
          </a:p>
          <a:p>
            <a:r>
              <a:rPr lang="en-US" dirty="0" smtClean="0"/>
              <a:t>invariant broken</a:t>
            </a:r>
            <a:r>
              <a:rPr lang="en-US" baseline="0" dirty="0" smtClean="0"/>
              <a:t> just before last/first increments</a:t>
            </a:r>
          </a:p>
          <a:p>
            <a:r>
              <a:rPr lang="en-US" baseline="0" dirty="0" smtClean="0"/>
              <a:t>needs: make the list into a ring buffer, add code in writer to wait if list is full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479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4877559" cy="64473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55" tIns="44928" rIns="89855" bIns="44928">
            <a:spAutoFit/>
          </a:bodyPr>
          <a:lstStyle/>
          <a:p>
            <a:r>
              <a:rPr lang="en-US" dirty="0" smtClean="0"/>
              <a:t>draw picture</a:t>
            </a:r>
          </a:p>
          <a:p>
            <a:r>
              <a:rPr lang="en-US" dirty="0" smtClean="0"/>
              <a:t>invariant broken</a:t>
            </a:r>
            <a:r>
              <a:rPr lang="en-US" baseline="0" dirty="0" smtClean="0"/>
              <a:t> just before last/first increments</a:t>
            </a:r>
          </a:p>
          <a:p>
            <a:r>
              <a:rPr lang="en-US" baseline="0" dirty="0" smtClean="0"/>
              <a:t>needs: make the list into a ring buffer, add code in writer to wait if list is full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1817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4877559" cy="64473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55" tIns="44928" rIns="89855" bIns="44928">
            <a:spAutoFit/>
          </a:bodyPr>
          <a:lstStyle/>
          <a:p>
            <a:r>
              <a:rPr lang="en-US" dirty="0" smtClean="0"/>
              <a:t>draw picture</a:t>
            </a:r>
          </a:p>
          <a:p>
            <a:r>
              <a:rPr lang="en-US" dirty="0" smtClean="0"/>
              <a:t>invariant broken</a:t>
            </a:r>
            <a:r>
              <a:rPr lang="en-US" baseline="0" dirty="0" smtClean="0"/>
              <a:t> just before last/first increments</a:t>
            </a:r>
          </a:p>
          <a:p>
            <a:r>
              <a:rPr lang="en-US" baseline="0" dirty="0" smtClean="0"/>
              <a:t>needs: make the list into a ring buffer, add code in writer to wait if list is full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925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4877559" cy="64473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55" tIns="44928" rIns="89855" bIns="44928">
            <a:spAutoFit/>
          </a:bodyPr>
          <a:lstStyle/>
          <a:p>
            <a:r>
              <a:rPr lang="en-US" dirty="0" smtClean="0"/>
              <a:t>draw picture</a:t>
            </a:r>
          </a:p>
          <a:p>
            <a:r>
              <a:rPr lang="en-US" dirty="0" smtClean="0"/>
              <a:t>invariant broken</a:t>
            </a:r>
            <a:r>
              <a:rPr lang="en-US" baseline="0" dirty="0" smtClean="0"/>
              <a:t> just before last/first increments</a:t>
            </a:r>
          </a:p>
          <a:p>
            <a:r>
              <a:rPr lang="en-US" baseline="0" dirty="0" smtClean="0"/>
              <a:t>needs: make the list into a ring buffer, add code in writer to wait if list is full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8775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5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3535140" cy="275399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55" tIns="44928" rIns="89855" bIns="44928">
            <a:spAutoFit/>
          </a:bodyPr>
          <a:lstStyle/>
          <a:p>
            <a:r>
              <a:rPr lang="en-US" dirty="0" smtClean="0"/>
              <a:t>bug:</a:t>
            </a:r>
            <a:r>
              <a:rPr lang="en-US" baseline="0" dirty="0" smtClean="0"/>
              <a:t> can’t do busy waiting inside </a:t>
            </a:r>
            <a:r>
              <a:rPr lang="en-US" baseline="0" dirty="0" err="1" smtClean="0"/>
              <a:t>mutex</a:t>
            </a:r>
            <a:r>
              <a:rPr lang="en-US" baseline="0" dirty="0" smtClean="0"/>
              <a:t>… what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0676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5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3535140" cy="275399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55" tIns="44928" rIns="89855" bIns="44928">
            <a:spAutoFit/>
          </a:bodyPr>
          <a:lstStyle/>
          <a:p>
            <a:r>
              <a:rPr lang="en-US" dirty="0" smtClean="0"/>
              <a:t>bug:</a:t>
            </a:r>
            <a:r>
              <a:rPr lang="en-US" baseline="0" dirty="0" smtClean="0"/>
              <a:t> can’t do busy waiting inside </a:t>
            </a:r>
            <a:r>
              <a:rPr lang="en-US" baseline="0" dirty="0" err="1" smtClean="0"/>
              <a:t>mutex</a:t>
            </a:r>
            <a:r>
              <a:rPr lang="en-US" baseline="0" dirty="0" smtClean="0"/>
              <a:t>… what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02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7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181542" cy="2754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5" tIns="44928" rIns="89855" bIns="44928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13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7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55" tIns="44928" rIns="89855" bIns="44928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644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55" tIns="44928" rIns="89855" bIns="44928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703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55" tIns="44928" rIns="89855" bIns="44928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6021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55" tIns="44928" rIns="89855" bIns="44928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62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2484916" cy="275399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55" tIns="44928" rIns="89855" bIns="44928">
            <a:spAutoFit/>
          </a:bodyPr>
          <a:lstStyle/>
          <a:p>
            <a:r>
              <a:rPr lang="en-US" dirty="0" smtClean="0"/>
              <a:t>Works, but wasteful sin</a:t>
            </a:r>
            <a:r>
              <a:rPr lang="en-US" baseline="0" dirty="0" smtClean="0"/>
              <a:t> will spin wait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1651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2484916" cy="275399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55" tIns="44928" rIns="89855" bIns="44928">
            <a:spAutoFit/>
          </a:bodyPr>
          <a:lstStyle/>
          <a:p>
            <a:r>
              <a:rPr lang="en-US" dirty="0" smtClean="0"/>
              <a:t>Works, but wasteful sin</a:t>
            </a:r>
            <a:r>
              <a:rPr lang="en-US" baseline="0" dirty="0" smtClean="0"/>
              <a:t> will spin wait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259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55" tIns="44928" rIns="89855" bIns="44928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1468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55" tIns="44928" rIns="89855" bIns="44928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9025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55" tIns="44928" rIns="89855" bIns="44928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3288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5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55" tIns="44928" rIns="89855" bIns="44928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66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7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181542" cy="2754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5" tIns="44928" rIns="89855" bIns="44928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435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7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55" tIns="44928" rIns="89855" bIns="44928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21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2" tIns="43241" rIns="86482" bIns="4324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20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F22F6E-5211-4BB6-8D85-DA8CABF2D85A}" type="datetime3">
              <a:rPr lang="en-US"/>
              <a:pPr/>
              <a:t>23 April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D3334-59F5-44F0-91AD-B62AA51B1015}" type="slidenum">
              <a:rPr lang="en-US"/>
              <a:pPr/>
              <a:t>11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5386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F22F6E-5211-4BB6-8D85-DA8CABF2D85A}" type="datetime3">
              <a:rPr lang="en-US"/>
              <a:pPr/>
              <a:t>23 April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D3334-59F5-44F0-91AD-B62AA51B1015}" type="slidenum">
              <a:rPr lang="en-US"/>
              <a:pPr/>
              <a:t>12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8337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F22F6E-5211-4BB6-8D85-DA8CABF2D85A}" type="datetime3">
              <a:rPr lang="en-US"/>
              <a:pPr/>
              <a:t>23 April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D3334-59F5-44F0-91AD-B62AA51B1015}" type="slidenum">
              <a:rPr lang="en-US"/>
              <a:pPr/>
              <a:t>13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2830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F22F6E-5211-4BB6-8D85-DA8CABF2D85A}" type="datetime3">
              <a:rPr lang="en-US"/>
              <a:pPr/>
              <a:t>23 April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D3334-59F5-44F0-91AD-B62AA51B1015}" type="slidenum">
              <a:rPr lang="en-US"/>
              <a:pPr/>
              <a:t>14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228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notesSlide" Target="../notesSlides/notesSlide2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notesSlide" Target="../notesSlides/notesSlide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notesSlide" Target="../notesSlides/notesSlide2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notesSlide" Target="../notesSlides/notesSlide28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8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notesSlide" Target="../notesSlides/notesSlide29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8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notesSlide" Target="../notesSlides/notesSlide3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5" Type="http://schemas.openxmlformats.org/officeDocument/2006/relationships/notesSlide" Target="../notesSlides/notesSlide31.xml"/><Relationship Id="rId4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7" Type="http://schemas.openxmlformats.org/officeDocument/2006/relationships/notesSlide" Target="../notesSlides/notesSlide32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1.xml"/><Relationship Id="rId4" Type="http://schemas.openxmlformats.org/officeDocument/2006/relationships/tags" Target="../tags/tag10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notesSlide" Target="../notesSlides/notesSlide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notesSlide" Target="../notesSlides/notesSlide3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5" Type="http://schemas.openxmlformats.org/officeDocument/2006/relationships/notesSlide" Target="../notesSlides/notesSlide34.xml"/><Relationship Id="rId4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notesSlide" Target="../notesSlides/notesSlide35.xml"/><Relationship Id="rId4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3.xml"/><Relationship Id="rId1" Type="http://schemas.openxmlformats.org/officeDocument/2006/relationships/tags" Target="../tags/tag1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4" Type="http://schemas.openxmlformats.org/officeDocument/2006/relationships/notesSlide" Target="../notesSlides/notesSlide3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notesSlide" Target="../notesSlides/notesSlide3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9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4" Type="http://schemas.openxmlformats.org/officeDocument/2006/relationships/notesSlide" Target="../notesSlides/notesSlide3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4" Type="http://schemas.openxmlformats.org/officeDocument/2006/relationships/notesSlide" Target="../notesSlides/notesSlide3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4" Type="http://schemas.openxmlformats.org/officeDocument/2006/relationships/notesSlide" Target="../notesSlides/notesSlide40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7.xml"/><Relationship Id="rId1" Type="http://schemas.openxmlformats.org/officeDocument/2006/relationships/tags" Target="../tags/tag12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0" Type="http://schemas.openxmlformats.org/officeDocument/2006/relationships/notesSlide" Target="../notesSlides/notesSlide2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10" Type="http://schemas.openxmlformats.org/officeDocument/2006/relationships/tags" Target="../tags/tag2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Synchronization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</a:t>
            </a:r>
            <a:r>
              <a:rPr lang="en-US" b="1" smtClean="0"/>
              <a:t>Spring 2015</a:t>
            </a:r>
            <a:endParaRPr lang="en-US" b="1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Rectangle 5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52400" y="6096000"/>
            <a:ext cx="3200400" cy="48768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P&amp;H Chapter 2.11</a:t>
            </a:r>
          </a:p>
        </p:txBody>
      </p:sp>
    </p:spTree>
    <p:extLst>
      <p:ext uri="{BB962C8B-B14F-4D97-AF65-F5344CB8AC3E}">
        <p14:creationId xmlns:p14="http://schemas.microsoft.com/office/powerpoint/2010/main" val="12845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1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5261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8686800" cy="2971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Q: How to implement critical section in code?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A: Lots of approaches….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Mutual Exclusion Lock (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mutex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lock(m): wait till it becomes free, then lock it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unlock(m): unlock it</a:t>
            </a:r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5261322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3239631"/>
            <a:ext cx="6421438" cy="2246769"/>
          </a:xfrm>
          <a:prstGeom prst="rect">
            <a:avLst/>
          </a:prstGeom>
          <a:noFill/>
          <a:ln w="5715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safe_increment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() {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pthread_mutex_lock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(&amp;m);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hits = hits + 1;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pthread_mutex_unlock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(&amp;m)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}</a:t>
            </a:r>
            <a:endParaRPr lang="en-US" sz="2800" dirty="0">
              <a:solidFill>
                <a:schemeClr val="bg1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175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13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Synchronization in MIPS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685800"/>
            <a:ext cx="86868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AU" sz="2800" dirty="0" smtClean="0"/>
              <a:t>Load linked: 	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LL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offset(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sz="2800" dirty="0" smtClean="0"/>
              <a:t>Store conditional: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SC </a:t>
            </a:r>
            <a:r>
              <a:rPr lang="en-AU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offset(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 lvl="1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400" dirty="0" smtClean="0"/>
              <a:t>Succeeds if location not changed since the </a:t>
            </a:r>
            <a:r>
              <a:rPr lang="en-AU" sz="2400" dirty="0" smtClean="0">
                <a:latin typeface="Lucida Console" pitchFamily="49" charset="0"/>
              </a:rPr>
              <a:t>LL</a:t>
            </a:r>
          </a:p>
          <a:p>
            <a:pPr lvl="2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000" dirty="0" smtClean="0"/>
              <a:t>Returns 1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 lvl="1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400" dirty="0" smtClean="0"/>
              <a:t>Fails if location is changed</a:t>
            </a:r>
          </a:p>
          <a:p>
            <a:pPr lvl="2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000" dirty="0" smtClean="0"/>
              <a:t>Returns 0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 lvl="2">
              <a:lnSpc>
                <a:spcPct val="90000"/>
              </a:lnSpc>
            </a:pPr>
            <a:endParaRPr lang="en-A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" y="3657600"/>
            <a:ext cx="81893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Any time a processor intervenes and modifies the value in memory between the LL and SC instruction, the SC returns 0 in $t0, causing the code to try again.</a:t>
            </a:r>
          </a:p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i.e. use this value 0 in $t0 to try again.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98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Synchronization in MIPS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685800"/>
            <a:ext cx="86868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AU" sz="2800" dirty="0" smtClean="0"/>
              <a:t>Load linked: 	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LL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offset(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sz="2800" dirty="0" smtClean="0"/>
              <a:t>Store conditional: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SC </a:t>
            </a:r>
            <a:r>
              <a:rPr lang="en-AU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offset(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 lvl="1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400" dirty="0" smtClean="0"/>
              <a:t>Succeeds if location not changed since the </a:t>
            </a:r>
            <a:r>
              <a:rPr lang="en-AU" sz="2400" dirty="0" smtClean="0">
                <a:latin typeface="Lucida Console" pitchFamily="49" charset="0"/>
              </a:rPr>
              <a:t>LL</a:t>
            </a:r>
          </a:p>
          <a:p>
            <a:pPr lvl="2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000" dirty="0" smtClean="0"/>
              <a:t>Returns 1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 lvl="1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400" dirty="0" smtClean="0"/>
              <a:t>Fails if location is changed</a:t>
            </a:r>
          </a:p>
          <a:p>
            <a:pPr lvl="2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000" dirty="0" smtClean="0"/>
              <a:t>Returns 0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>
              <a:lnSpc>
                <a:spcPct val="90000"/>
              </a:lnSpc>
            </a:pPr>
            <a:r>
              <a:rPr lang="en-AU" sz="2800" dirty="0" smtClean="0"/>
              <a:t>Example: atomic </a:t>
            </a:r>
            <a:r>
              <a:rPr lang="en-AU" sz="2800" dirty="0" err="1" smtClean="0"/>
              <a:t>incrementor</a:t>
            </a:r>
            <a:endParaRPr lang="en-AU" sz="2800" dirty="0"/>
          </a:p>
          <a:p>
            <a:pPr>
              <a:lnSpc>
                <a:spcPct val="90000"/>
              </a:lnSpc>
            </a:pPr>
            <a:r>
              <a:rPr lang="en-AU" sz="2800" dirty="0" smtClean="0"/>
              <a:t>	</a:t>
            </a:r>
            <a:r>
              <a:rPr lang="en-AU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++</a:t>
            </a:r>
          </a:p>
          <a:p>
            <a:pPr>
              <a:lnSpc>
                <a:spcPct val="90000"/>
              </a:lnSpc>
            </a:pP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  ↓</a:t>
            </a:r>
            <a:endParaRPr lang="en-A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LW $t0, 0($s0)</a:t>
            </a:r>
          </a:p>
          <a:p>
            <a:pPr>
              <a:spcBef>
                <a:spcPts val="0"/>
              </a:spcBef>
            </a:pPr>
            <a:r>
              <a:rPr lang="en-AU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AU" sz="2800" dirty="0" smtClean="0">
                <a:solidFill>
                  <a:schemeClr val="bg1"/>
                </a:solidFill>
              </a:rPr>
              <a:t>ADDIU $t0, $t0, 1</a:t>
            </a:r>
          </a:p>
          <a:p>
            <a:pPr>
              <a:spcBef>
                <a:spcPts val="0"/>
              </a:spcBef>
            </a:pPr>
            <a:r>
              <a:rPr lang="en-AU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$t0, 0($s0)	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95800" y="4343400"/>
            <a:ext cx="365837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LL </a:t>
            </a:r>
            <a:r>
              <a:rPr lang="en-AU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$t0, 0($s0)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	ADDIU </a:t>
            </a:r>
            <a:r>
              <a:rPr lang="en-AU" sz="2800" dirty="0">
                <a:solidFill>
                  <a:schemeClr val="bg1"/>
                </a:solidFill>
              </a:rPr>
              <a:t>$t0, $t0, 1</a:t>
            </a:r>
          </a:p>
          <a:p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SC </a:t>
            </a:r>
            <a:r>
              <a:rPr lang="en-AU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$t0, 0($s0)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	BEQZ </a:t>
            </a:r>
            <a:r>
              <a:rPr lang="en-AU" sz="2800" dirty="0">
                <a:solidFill>
                  <a:schemeClr val="bg1"/>
                </a:solidFill>
              </a:rPr>
              <a:t>$t0, </a:t>
            </a:r>
            <a:r>
              <a:rPr lang="en-AU" sz="2800" dirty="0" smtClean="0">
                <a:solidFill>
                  <a:schemeClr val="bg1"/>
                </a:solidFill>
              </a:rPr>
              <a:t>try</a:t>
            </a:r>
            <a:endParaRPr lang="en-AU" sz="2800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886200" y="5181600"/>
            <a:ext cx="990600" cy="0"/>
          </a:xfrm>
          <a:prstGeom prst="straightConnector1">
            <a:avLst/>
          </a:prstGeom>
          <a:ln w="44450">
            <a:solidFill>
              <a:schemeClr val="accent5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00600" y="4343400"/>
            <a:ext cx="689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ry: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3505200"/>
            <a:ext cx="18411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tomic(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++)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↓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1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Synchronization in MIPS 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/>
          </p:nvPr>
        </p:nvGraphicFramePr>
        <p:xfrm>
          <a:off x="228600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92198"/>
                <a:gridCol w="1042984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 M[$s0]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try: 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$t0, 0($s0)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try: 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$t0, 0($s0)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ADDIU $t0, $t0,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ADDIU $t0, $t0,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 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685800"/>
            <a:ext cx="86868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AU" sz="2800" dirty="0" smtClean="0"/>
              <a:t>Load linked: 	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LL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offset(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sz="2800" dirty="0" smtClean="0"/>
              <a:t>Store conditional: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SC </a:t>
            </a:r>
            <a:r>
              <a:rPr lang="en-AU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offset(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 lvl="1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400" dirty="0" smtClean="0"/>
              <a:t>Succeeds if location not changed since the </a:t>
            </a:r>
            <a:r>
              <a:rPr lang="en-AU" sz="2400" dirty="0" smtClean="0">
                <a:latin typeface="Lucida Console" pitchFamily="49" charset="0"/>
              </a:rPr>
              <a:t>LL</a:t>
            </a:r>
          </a:p>
          <a:p>
            <a:pPr lvl="2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000" dirty="0" smtClean="0"/>
              <a:t>Returns 1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 lvl="1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400" dirty="0" smtClean="0"/>
              <a:t>Fails if location is changed</a:t>
            </a:r>
          </a:p>
          <a:p>
            <a:pPr lvl="2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000" dirty="0" smtClean="0"/>
              <a:t>Returns 0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>
              <a:lnSpc>
                <a:spcPct val="90000"/>
              </a:lnSpc>
            </a:pPr>
            <a:r>
              <a:rPr lang="en-AU" sz="2800" dirty="0" smtClean="0"/>
              <a:t>Example: atomic </a:t>
            </a:r>
            <a:r>
              <a:rPr lang="en-AU" sz="2800" dirty="0" err="1" smtClean="0"/>
              <a:t>incrementor</a:t>
            </a:r>
            <a:endParaRPr lang="en-AU" sz="2800" dirty="0" smtClean="0"/>
          </a:p>
          <a:p>
            <a:pPr lvl="2">
              <a:lnSpc>
                <a:spcPct val="90000"/>
              </a:lnSpc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74088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Synchronization 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800" dirty="0"/>
              <a:t>Load linked: </a:t>
            </a:r>
            <a:r>
              <a:rPr lang="en-AU" sz="2800" dirty="0" smtClean="0"/>
              <a:t>	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LL </a:t>
            </a: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offset(</a:t>
            </a: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sz="2800" dirty="0"/>
              <a:t>Store </a:t>
            </a:r>
            <a:r>
              <a:rPr lang="en-AU" sz="2800" dirty="0" smtClean="0"/>
              <a:t>conditional: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SC </a:t>
            </a:r>
            <a:r>
              <a:rPr lang="en-AU" sz="2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AU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offset(</a:t>
            </a: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AU" sz="2400" dirty="0"/>
              <a:t>Succeeds if location not changed since the </a:t>
            </a:r>
            <a:r>
              <a:rPr lang="en-AU" sz="2400" dirty="0" smtClean="0">
                <a:latin typeface="Lucida Console" pitchFamily="49" charset="0"/>
              </a:rPr>
              <a:t>LL</a:t>
            </a:r>
            <a:endParaRPr lang="en-AU" sz="2400" dirty="0">
              <a:latin typeface="Lucida Console" pitchFamily="49" charset="0"/>
            </a:endParaRPr>
          </a:p>
          <a:p>
            <a:pPr lvl="2">
              <a:lnSpc>
                <a:spcPct val="90000"/>
              </a:lnSpc>
            </a:pPr>
            <a:r>
              <a:rPr lang="en-AU" sz="2000" dirty="0"/>
              <a:t>Returns 1 in </a:t>
            </a:r>
            <a:r>
              <a:rPr lang="en-AU" sz="2000" dirty="0" err="1"/>
              <a:t>rt</a:t>
            </a:r>
            <a:endParaRPr lang="en-AU" sz="2000" dirty="0"/>
          </a:p>
          <a:p>
            <a:pPr lvl="1">
              <a:lnSpc>
                <a:spcPct val="90000"/>
              </a:lnSpc>
            </a:pPr>
            <a:r>
              <a:rPr lang="en-AU" sz="2400" dirty="0"/>
              <a:t>Fails if location is changed</a:t>
            </a:r>
          </a:p>
          <a:p>
            <a:pPr lvl="2">
              <a:lnSpc>
                <a:spcPct val="90000"/>
              </a:lnSpc>
            </a:pPr>
            <a:r>
              <a:rPr lang="en-AU" sz="2000" dirty="0"/>
              <a:t>Returns 0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>
              <a:lnSpc>
                <a:spcPct val="90000"/>
              </a:lnSpc>
            </a:pPr>
            <a:r>
              <a:rPr lang="en-AU" sz="2800" dirty="0"/>
              <a:t>Example: atomic </a:t>
            </a:r>
            <a:r>
              <a:rPr lang="en-AU" sz="2800" dirty="0" err="1" smtClean="0"/>
              <a:t>incrementor</a:t>
            </a:r>
            <a:endParaRPr lang="en-AU" sz="2800" dirty="0"/>
          </a:p>
          <a:p>
            <a:pPr lvl="2">
              <a:lnSpc>
                <a:spcPct val="90000"/>
              </a:lnSpc>
            </a:pPr>
            <a:endParaRPr lang="en-AU" sz="2000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/>
          </p:nvPr>
        </p:nvGraphicFramePr>
        <p:xfrm>
          <a:off x="228600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92198"/>
                <a:gridCol w="1042984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 M[$s0]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try: 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$t0, 0($s0)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try: 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$t0, 0($s0)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ADDIU $t0, $t0,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ADDIU $t0, $t0,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 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6934200" y="5410200"/>
            <a:ext cx="457200" cy="685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91200" y="5410200"/>
            <a:ext cx="457200" cy="685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391400" y="6400800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Success!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Straight Arrow Connector 6"/>
          <p:cNvCxnSpPr>
            <a:endCxn id="2" idx="6"/>
          </p:cNvCxnSpPr>
          <p:nvPr/>
        </p:nvCxnSpPr>
        <p:spPr>
          <a:xfrm flipH="1" flipV="1">
            <a:off x="7391400" y="5753100"/>
            <a:ext cx="457200" cy="647700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24400" y="6183868"/>
            <a:ext cx="1852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Failure – try again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1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838200"/>
            <a:ext cx="8915400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 smtClean="0"/>
              <a:t>m = 0; // m=0 means lock is free; otherwise, if m=1, then lock locked</a:t>
            </a:r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  <a:endParaRPr lang="en-US" sz="2400" dirty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	old = *m;</a:t>
            </a:r>
          </a:p>
          <a:p>
            <a:r>
              <a:rPr lang="en-US" sz="2400" dirty="0" smtClean="0">
                <a:latin typeface="Consolas" pitchFamily="49" charset="0"/>
              </a:rPr>
              <a:t>	*</a:t>
            </a:r>
            <a:r>
              <a:rPr lang="en-US" sz="2400" dirty="0">
                <a:latin typeface="Consolas" pitchFamily="49" charset="0"/>
              </a:rPr>
              <a:t>m = </a:t>
            </a:r>
            <a:r>
              <a:rPr lang="en-US" sz="2400" dirty="0" smtClean="0">
                <a:latin typeface="Consolas" pitchFamily="49" charset="0"/>
              </a:rPr>
              <a:t>1;</a:t>
            </a:r>
          </a:p>
          <a:p>
            <a:r>
              <a:rPr lang="en-US" sz="2400" dirty="0" smtClean="0">
                <a:latin typeface="Consolas" pitchFamily="49" charset="0"/>
              </a:rPr>
              <a:t>	return </a:t>
            </a:r>
            <a:r>
              <a:rPr lang="en-US" sz="2400" dirty="0">
                <a:latin typeface="Consolas" pitchFamily="49" charset="0"/>
              </a:rPr>
              <a:t>old</a:t>
            </a:r>
            <a:r>
              <a:rPr lang="en-US" sz="2400" dirty="0" smtClean="0">
                <a:latin typeface="Consolas" pitchFamily="49" charset="0"/>
              </a:rPr>
              <a:t>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2667000" y="4038600"/>
            <a:ext cx="304800" cy="838200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flipH="1">
            <a:off x="914400" y="4038600"/>
            <a:ext cx="304800" cy="838200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83523" y="4038600"/>
            <a:ext cx="1804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LL       Atomic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SC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7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 smtClean="0"/>
              <a:t>m = 0; </a:t>
            </a:r>
            <a:r>
              <a:rPr lang="en-US" sz="2400" dirty="0"/>
              <a:t>// m=0 means lock is free; otherwise, if m=1, then lock locked</a:t>
            </a:r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LL $t1,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>
                <a:latin typeface="Consolas" pitchFamily="49" charset="0"/>
              </a:rPr>
              <a:t>M</a:t>
            </a:r>
            <a:r>
              <a:rPr lang="en-US" sz="2400" dirty="0" smtClean="0">
                <a:latin typeface="Consolas" pitchFamily="49" charset="0"/>
              </a:rPr>
              <a:t>OVE $v0, $t1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5039380"/>
            <a:ext cx="2107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BEQZ $t0, try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820180"/>
            <a:ext cx="689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try: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505200" y="5300990"/>
            <a:ext cx="762000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18341" y="4048780"/>
            <a:ext cx="4532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02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// m=0 means lock is free; otherwise, if m=1, then lock locked</a:t>
            </a:r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Consolas" pitchFamily="49" charset="0"/>
              </a:rPr>
              <a:t>try: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LL $t1,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Consolas" pitchFamily="49" charset="0"/>
              </a:rPr>
              <a:t>BEQZ $t0, try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>
                <a:latin typeface="Consolas" pitchFamily="49" charset="0"/>
              </a:rPr>
              <a:t>M</a:t>
            </a:r>
            <a:r>
              <a:rPr lang="en-US" sz="2400" dirty="0" smtClean="0">
                <a:latin typeface="Consolas" pitchFamily="49" charset="0"/>
              </a:rPr>
              <a:t>OVE $v0, $t1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36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// m=0 means lock is free; otherwise, if m=1, then lock locked</a:t>
            </a:r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</a:t>
            </a:r>
            <a:r>
              <a:rPr lang="en-US" sz="2400" dirty="0" err="1" smtClean="0">
                <a:solidFill>
                  <a:srgbClr val="FFFF00"/>
                </a:solidFill>
                <a:latin typeface="Consolas" pitchFamily="49" charset="0"/>
              </a:rPr>
              <a:t>test_and_set</a:t>
            </a:r>
            <a:r>
              <a:rPr lang="en-US" sz="2400" dirty="0" smtClean="0">
                <a:solidFill>
                  <a:srgbClr val="FFFF00"/>
                </a:solidFill>
                <a:latin typeface="Consolas" pitchFamily="49" charset="0"/>
              </a:rPr>
              <a:t>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	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LL $t1,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 smtClean="0">
                <a:latin typeface="Consolas" pitchFamily="49" charset="0"/>
              </a:rPr>
              <a:t>		BNEZ $t1</a:t>
            </a:r>
            <a:r>
              <a:rPr lang="en-US" sz="2400" dirty="0">
                <a:latin typeface="Consolas" pitchFamily="49" charset="0"/>
              </a:rPr>
              <a:t>,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 smtClean="0"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rgbClr val="FFFF00"/>
                </a:solidFill>
                <a:latin typeface="Consolas" pitchFamily="49" charset="0"/>
              </a:rPr>
              <a:t>BEQZ $t0, </a:t>
            </a:r>
            <a:r>
              <a:rPr lang="en-US" sz="2400" dirty="0" err="1" smtClean="0">
                <a:solidFill>
                  <a:srgbClr val="FFFF00"/>
                </a:solidFill>
                <a:latin typeface="Consolas" pitchFamily="49" charset="0"/>
              </a:rPr>
              <a:t>test_and_set</a:t>
            </a:r>
            <a:endParaRPr lang="en-US" sz="2400" dirty="0" smtClean="0">
              <a:solidFill>
                <a:srgbClr val="FFFF00"/>
              </a:solidFill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>
              <a:latin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</a:rPr>
              <a:t>mutex_unlock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*m = 0;</a:t>
            </a:r>
          </a:p>
          <a:p>
            <a:r>
              <a:rPr lang="en-US" sz="2400" dirty="0"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2865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// m=0 means lock is free; otherwise, if m=1, then lock </a:t>
            </a:r>
            <a:r>
              <a:rPr lang="en-US" sz="2400" dirty="0" smtClean="0"/>
              <a:t>locked</a:t>
            </a:r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</a:t>
            </a:r>
            <a:r>
              <a:rPr lang="en-US" sz="2400" dirty="0" err="1" smtClean="0">
                <a:solidFill>
                  <a:srgbClr val="FFFF00"/>
                </a:solidFill>
                <a:latin typeface="Consolas" pitchFamily="49" charset="0"/>
              </a:rPr>
              <a:t>test_and_set</a:t>
            </a:r>
            <a:r>
              <a:rPr lang="en-US" sz="2400" dirty="0" smtClean="0">
                <a:solidFill>
                  <a:srgbClr val="FFFF00"/>
                </a:solidFill>
                <a:latin typeface="Consolas" pitchFamily="49" charset="0"/>
              </a:rPr>
              <a:t>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	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LL $t1,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 smtClean="0"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rgbClr val="33CC33"/>
                </a:solidFill>
                <a:latin typeface="Consolas" pitchFamily="49" charset="0"/>
              </a:rPr>
              <a:t>BNEZ </a:t>
            </a:r>
            <a:r>
              <a:rPr lang="en-US" sz="2400" dirty="0">
                <a:solidFill>
                  <a:srgbClr val="33CC33"/>
                </a:solidFill>
                <a:latin typeface="Consolas" pitchFamily="49" charset="0"/>
              </a:rPr>
              <a:t>$t1, </a:t>
            </a:r>
            <a:r>
              <a:rPr lang="en-US" sz="2400" dirty="0" err="1">
                <a:solidFill>
                  <a:srgbClr val="33CC33"/>
                </a:solidFill>
                <a:latin typeface="Consolas" pitchFamily="49" charset="0"/>
              </a:rPr>
              <a:t>test_and_set</a:t>
            </a:r>
            <a:endParaRPr lang="en-US" sz="2400" dirty="0" smtClean="0">
              <a:solidFill>
                <a:srgbClr val="33CC33"/>
              </a:solidFill>
              <a:latin typeface="Consolas" pitchFamily="49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 smtClean="0"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rgbClr val="FFFF00"/>
                </a:solidFill>
                <a:latin typeface="Consolas" pitchFamily="49" charset="0"/>
              </a:rPr>
              <a:t>BEQZ $t0, </a:t>
            </a:r>
            <a:r>
              <a:rPr lang="en-US" sz="2400" dirty="0" err="1" smtClean="0">
                <a:solidFill>
                  <a:srgbClr val="FFFF00"/>
                </a:solidFill>
                <a:latin typeface="Consolas" pitchFamily="49" charset="0"/>
              </a:rPr>
              <a:t>test_and_set</a:t>
            </a:r>
            <a:endParaRPr lang="en-US" sz="2400" dirty="0" smtClean="0">
              <a:solidFill>
                <a:srgbClr val="FFFF00"/>
              </a:solidFill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>
              <a:latin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</a:rPr>
              <a:t>mutex_unlock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SW $zero, 0($a0)</a:t>
            </a:r>
          </a:p>
          <a:p>
            <a:r>
              <a:rPr lang="en-US" sz="2400" dirty="0">
                <a:latin typeface="Consolas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1905000"/>
            <a:ext cx="25517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This is called a 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Spin lock</a:t>
            </a:r>
          </a:p>
          <a:p>
            <a:r>
              <a:rPr lang="en-US" sz="2800" dirty="0" smtClean="0"/>
              <a:t>Aka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spin waiting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4419600" y="2597498"/>
            <a:ext cx="1524000" cy="298102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62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09600"/>
            <a:ext cx="94488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Project3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due tomorrow</a:t>
            </a:r>
            <a:r>
              <a:rPr lang="en-US" dirty="0" smtClean="0"/>
              <a:t>, Friday, April 24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i="1" dirty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Games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night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Monday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May 4</a:t>
            </a:r>
            <a:r>
              <a:rPr lang="en-US" b="1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5-7pm. Location: B17 Upson</a:t>
            </a:r>
          </a:p>
          <a:p>
            <a:pPr marL="573088" lvl="1" indent="-457200">
              <a:buFont typeface="Arial"/>
              <a:buChar char="•"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Come, eat, drink, have fun and be merry!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sz="1300" dirty="0" smtClean="0"/>
          </a:p>
          <a:p>
            <a:r>
              <a:rPr lang="en-US" dirty="0" smtClean="0"/>
              <a:t>Prelim2 is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next week</a:t>
            </a:r>
            <a:r>
              <a:rPr lang="en-US" dirty="0" smtClean="0"/>
              <a:t>, Thursday, April 30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Time and Location: 7:30pm in </a:t>
            </a:r>
            <a:r>
              <a:rPr lang="en-US" dirty="0" err="1" smtClean="0"/>
              <a:t>Statler</a:t>
            </a:r>
            <a:r>
              <a:rPr lang="en-US" dirty="0" smtClean="0"/>
              <a:t> Auditorium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Old prelims are online in CMS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Prelim Review Session: </a:t>
            </a:r>
          </a:p>
          <a:p>
            <a:pPr marL="115888" lvl="1" indent="0">
              <a:buNone/>
            </a:pPr>
            <a:r>
              <a:rPr lang="en-US" dirty="0" smtClean="0"/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Sunday, April 26, 7-9pm in B14 Hollister Hall</a:t>
            </a:r>
          </a:p>
          <a:p>
            <a:pPr marL="115888" lvl="1" indent="0">
              <a:buNone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Tuesday, April 28, 7-8pm in B14 Hollister Hall</a:t>
            </a:r>
          </a:p>
          <a:p>
            <a:pPr marL="115888" lvl="1" indent="0">
              <a:buNone/>
            </a:pPr>
            <a:endParaRPr lang="en-US" sz="2400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Project4</a:t>
            </a:r>
            <a:r>
              <a:rPr lang="en-US" dirty="0"/>
              <a:t>: Final project out next week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Demos</a:t>
            </a:r>
            <a:r>
              <a:rPr lang="en-US" dirty="0"/>
              <a:t>: May </a:t>
            </a:r>
            <a:r>
              <a:rPr lang="en-US" dirty="0" smtClean="0"/>
              <a:t>12 and 13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Will </a:t>
            </a:r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NOT </a:t>
            </a: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 able to use slip days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303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// m=0 means lock is free; otherwise, if m=1, then lock locked</a:t>
            </a:r>
          </a:p>
          <a:p>
            <a:r>
              <a:rPr lang="en-US" sz="2400" dirty="0" err="1">
                <a:latin typeface="Consolas" pitchFamily="49" charset="0"/>
              </a:rPr>
              <a:t>mutex_lock</a:t>
            </a:r>
            <a:r>
              <a:rPr lang="en-US" sz="2400" dirty="0">
                <a:latin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</a:rPr>
              <a:t> *m) {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550188"/>
              </p:ext>
            </p:extLst>
          </p:nvPr>
        </p:nvGraphicFramePr>
        <p:xfrm>
          <a:off x="76199" y="2209800"/>
          <a:ext cx="8915401" cy="3255264"/>
        </p:xfrm>
        <a:graphic>
          <a:graphicData uri="http://schemas.openxmlformats.org/drawingml/2006/table">
            <a:tbl>
              <a:tblPr/>
              <a:tblGrid>
                <a:gridCol w="712046"/>
                <a:gridCol w="1740556"/>
                <a:gridCol w="1733760"/>
                <a:gridCol w="919038"/>
                <a:gridCol w="941568"/>
                <a:gridCol w="994373"/>
                <a:gridCol w="949394"/>
                <a:gridCol w="924666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M[$a0]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Helvetica" pitchFamily="34" charset="0"/>
                        </a:rPr>
                        <a:t>try:</a:t>
                      </a:r>
                      <a:r>
                        <a:rPr lang="en-US" dirty="0" smtClean="0">
                          <a:latin typeface="Helvetica" pitchFamily="34" charset="0"/>
                        </a:rPr>
                        <a:t>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Helvetica" pitchFamily="34" charset="0"/>
                        </a:rPr>
                        <a:t>try:</a:t>
                      </a:r>
                      <a:r>
                        <a:rPr lang="en-US" dirty="0" smtClean="0">
                          <a:latin typeface="Helvetica" pitchFamily="34" charset="0"/>
                        </a:rPr>
                        <a:t>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 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16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// m=0 means lock is free; otherwise, if m=1, then lock locked</a:t>
            </a:r>
          </a:p>
          <a:p>
            <a:r>
              <a:rPr lang="en-US" sz="2400" dirty="0" err="1">
                <a:latin typeface="Consolas" pitchFamily="49" charset="0"/>
              </a:rPr>
              <a:t>mutex_lock</a:t>
            </a:r>
            <a:r>
              <a:rPr lang="en-US" sz="2400" dirty="0">
                <a:latin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</a:rPr>
              <a:t> *m) {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358283"/>
              </p:ext>
            </p:extLst>
          </p:nvPr>
        </p:nvGraphicFramePr>
        <p:xfrm>
          <a:off x="76199" y="2209800"/>
          <a:ext cx="8915401" cy="3255264"/>
        </p:xfrm>
        <a:graphic>
          <a:graphicData uri="http://schemas.openxmlformats.org/drawingml/2006/table">
            <a:tbl>
              <a:tblPr/>
              <a:tblGrid>
                <a:gridCol w="712046"/>
                <a:gridCol w="1740556"/>
                <a:gridCol w="1733760"/>
                <a:gridCol w="919038"/>
                <a:gridCol w="941568"/>
                <a:gridCol w="994373"/>
                <a:gridCol w="949394"/>
                <a:gridCol w="924666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M[$a0]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Helvetica" pitchFamily="34" charset="0"/>
                        </a:rPr>
                        <a:t>try:</a:t>
                      </a:r>
                      <a:r>
                        <a:rPr lang="en-US" dirty="0" smtClean="0">
                          <a:latin typeface="Helvetica" pitchFamily="34" charset="0"/>
                        </a:rPr>
                        <a:t>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Helvetica" pitchFamily="34" charset="0"/>
                        </a:rPr>
                        <a:t>try:</a:t>
                      </a:r>
                      <a:r>
                        <a:rPr lang="en-US" dirty="0" smtClean="0">
                          <a:latin typeface="Helvetica" pitchFamily="34" charset="0"/>
                        </a:rPr>
                        <a:t>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 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46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// m=0 means lock is free; otherwise, if m=1, then lock locked</a:t>
            </a:r>
          </a:p>
          <a:p>
            <a:r>
              <a:rPr lang="en-US" sz="2400" dirty="0" err="1">
                <a:latin typeface="Consolas" pitchFamily="49" charset="0"/>
              </a:rPr>
              <a:t>mutex_lock</a:t>
            </a:r>
            <a:r>
              <a:rPr lang="en-US" sz="2400" dirty="0">
                <a:latin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</a:rPr>
              <a:t> *m) {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718674"/>
              </p:ext>
            </p:extLst>
          </p:nvPr>
        </p:nvGraphicFramePr>
        <p:xfrm>
          <a:off x="76199" y="2209800"/>
          <a:ext cx="8915401" cy="3255264"/>
        </p:xfrm>
        <a:graphic>
          <a:graphicData uri="http://schemas.openxmlformats.org/drawingml/2006/table">
            <a:tbl>
              <a:tblPr/>
              <a:tblGrid>
                <a:gridCol w="712046"/>
                <a:gridCol w="1740556"/>
                <a:gridCol w="1733760"/>
                <a:gridCol w="919038"/>
                <a:gridCol w="941568"/>
                <a:gridCol w="994373"/>
                <a:gridCol w="949394"/>
                <a:gridCol w="924666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M[$a0]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Helvetica" pitchFamily="34" charset="0"/>
                        </a:rPr>
                        <a:t>try:</a:t>
                      </a:r>
                      <a:r>
                        <a:rPr lang="en-US" dirty="0" smtClean="0">
                          <a:latin typeface="Helvetica" pitchFamily="34" charset="0"/>
                        </a:rPr>
                        <a:t>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Helvetica" pitchFamily="34" charset="0"/>
                        </a:rPr>
                        <a:t>try:</a:t>
                      </a:r>
                      <a:r>
                        <a:rPr lang="en-US" dirty="0" smtClean="0">
                          <a:latin typeface="Helvetica" pitchFamily="34" charset="0"/>
                        </a:rPr>
                        <a:t>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 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pitchFamily="34" charset="0"/>
                        </a:rPr>
                        <a:t>try: LI $t0,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Critical section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413247" y="4343400"/>
            <a:ext cx="457200" cy="685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267200" y="4419600"/>
            <a:ext cx="381000" cy="685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48400" y="5793724"/>
            <a:ext cx="2927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Success grabbing </a:t>
            </a:r>
            <a:r>
              <a:rPr lang="en-US" dirty="0" err="1" smtClean="0">
                <a:solidFill>
                  <a:srgbClr val="FFFF00"/>
                </a:solidFill>
              </a:rPr>
              <a:t>mutex</a:t>
            </a:r>
            <a:r>
              <a:rPr lang="en-US" dirty="0" smtClean="0">
                <a:solidFill>
                  <a:srgbClr val="FFFF00"/>
                </a:solidFill>
              </a:rPr>
              <a:t> lock!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Inside </a:t>
            </a:r>
            <a:r>
              <a:rPr lang="en-US" dirty="0">
                <a:solidFill>
                  <a:srgbClr val="FFFF00"/>
                </a:solidFill>
              </a:rPr>
              <a:t>C</a:t>
            </a:r>
            <a:r>
              <a:rPr lang="en-US" dirty="0" smtClean="0">
                <a:solidFill>
                  <a:srgbClr val="FFFF00"/>
                </a:solidFill>
              </a:rPr>
              <a:t>ritical section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9" name="Straight Arrow Connector 8"/>
          <p:cNvCxnSpPr>
            <a:stCxn id="8" idx="0"/>
            <a:endCxn id="5" idx="6"/>
          </p:cNvCxnSpPr>
          <p:nvPr/>
        </p:nvCxnSpPr>
        <p:spPr>
          <a:xfrm flipH="1" flipV="1">
            <a:off x="6870447" y="4686300"/>
            <a:ext cx="841912" cy="1107424"/>
          </a:xfrm>
          <a:prstGeom prst="straightConnector1">
            <a:avLst/>
          </a:prstGeom>
          <a:ln w="254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67000" y="5802868"/>
            <a:ext cx="3450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Failed to get </a:t>
            </a:r>
            <a:r>
              <a:rPr lang="en-US" dirty="0" err="1" smtClean="0">
                <a:solidFill>
                  <a:srgbClr val="FF0000"/>
                </a:solidFill>
              </a:rPr>
              <a:t>mutex</a:t>
            </a:r>
            <a:r>
              <a:rPr lang="en-US" dirty="0" smtClean="0">
                <a:solidFill>
                  <a:srgbClr val="FF0000"/>
                </a:solidFill>
              </a:rPr>
              <a:t> lock – try again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0"/>
            <a:endCxn id="6" idx="4"/>
          </p:cNvCxnSpPr>
          <p:nvPr/>
        </p:nvCxnSpPr>
        <p:spPr>
          <a:xfrm flipV="1">
            <a:off x="4392056" y="5105400"/>
            <a:ext cx="65644" cy="6974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24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// m=0 means lock is free; otherwise, if m=1, then lock </a:t>
            </a:r>
            <a:r>
              <a:rPr lang="en-US" sz="2400" dirty="0" smtClean="0"/>
              <a:t>locked</a:t>
            </a:r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</a:t>
            </a:r>
            <a:r>
              <a:rPr lang="en-US" sz="2400" dirty="0" err="1" smtClean="0">
                <a:solidFill>
                  <a:srgbClr val="FFFF00"/>
                </a:solidFill>
                <a:latin typeface="Consolas" pitchFamily="49" charset="0"/>
              </a:rPr>
              <a:t>test_and_set</a:t>
            </a:r>
            <a:r>
              <a:rPr lang="en-US" sz="2400" dirty="0" smtClean="0">
                <a:solidFill>
                  <a:srgbClr val="FFFF00"/>
                </a:solidFill>
                <a:latin typeface="Consolas" pitchFamily="49" charset="0"/>
              </a:rPr>
              <a:t>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	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LL $t1,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 smtClean="0"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rgbClr val="33CC33"/>
                </a:solidFill>
                <a:latin typeface="Consolas" pitchFamily="49" charset="0"/>
              </a:rPr>
              <a:t>BNEZ </a:t>
            </a:r>
            <a:r>
              <a:rPr lang="en-US" sz="2400" dirty="0">
                <a:solidFill>
                  <a:srgbClr val="33CC33"/>
                </a:solidFill>
                <a:latin typeface="Consolas" pitchFamily="49" charset="0"/>
              </a:rPr>
              <a:t>$t1, </a:t>
            </a:r>
            <a:r>
              <a:rPr lang="en-US" sz="2400" dirty="0" err="1">
                <a:solidFill>
                  <a:srgbClr val="33CC33"/>
                </a:solidFill>
                <a:latin typeface="Consolas" pitchFamily="49" charset="0"/>
              </a:rPr>
              <a:t>test_and_set</a:t>
            </a:r>
            <a:endParaRPr lang="en-US" sz="2400" dirty="0" smtClean="0">
              <a:solidFill>
                <a:srgbClr val="33CC33"/>
              </a:solidFill>
              <a:latin typeface="Consolas" pitchFamily="49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 smtClean="0"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rgbClr val="FFFF00"/>
                </a:solidFill>
                <a:latin typeface="Consolas" pitchFamily="49" charset="0"/>
              </a:rPr>
              <a:t>BEQZ $t0, </a:t>
            </a:r>
            <a:r>
              <a:rPr lang="en-US" sz="2400" dirty="0" err="1" smtClean="0">
                <a:solidFill>
                  <a:srgbClr val="FFFF00"/>
                </a:solidFill>
                <a:latin typeface="Consolas" pitchFamily="49" charset="0"/>
              </a:rPr>
              <a:t>test_and_set</a:t>
            </a:r>
            <a:endParaRPr lang="en-US" sz="2400" dirty="0" smtClean="0">
              <a:solidFill>
                <a:srgbClr val="FFFF00"/>
              </a:solidFill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>
              <a:latin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</a:rPr>
              <a:t>mutex_unlock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SW $zero, 0($a0)</a:t>
            </a:r>
          </a:p>
          <a:p>
            <a:r>
              <a:rPr lang="en-US" sz="2400" dirty="0">
                <a:latin typeface="Consolas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1905000"/>
            <a:ext cx="25517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This is called a 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Spin lock</a:t>
            </a:r>
          </a:p>
          <a:p>
            <a:r>
              <a:rPr lang="en-US" sz="2800" dirty="0" smtClean="0"/>
              <a:t>Aka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spin waiting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4419600" y="2597498"/>
            <a:ext cx="1524000" cy="298102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23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</a:t>
            </a:r>
          </a:p>
          <a:p>
            <a:r>
              <a:rPr lang="en-US" sz="2400" dirty="0" err="1">
                <a:latin typeface="Consolas" pitchFamily="49" charset="0"/>
              </a:rPr>
              <a:t>mutex_lock</a:t>
            </a:r>
            <a:r>
              <a:rPr lang="en-US" sz="2400" dirty="0">
                <a:latin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</a:rPr>
              <a:t> *m) {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181856"/>
              </p:ext>
            </p:extLst>
          </p:nvPr>
        </p:nvGraphicFramePr>
        <p:xfrm>
          <a:off x="76199" y="2209800"/>
          <a:ext cx="8915401" cy="4352544"/>
        </p:xfrm>
        <a:graphic>
          <a:graphicData uri="http://schemas.openxmlformats.org/drawingml/2006/table">
            <a:tbl>
              <a:tblPr/>
              <a:tblGrid>
                <a:gridCol w="712046"/>
                <a:gridCol w="1740556"/>
                <a:gridCol w="1733760"/>
                <a:gridCol w="919038"/>
                <a:gridCol w="941568"/>
                <a:gridCol w="994373"/>
                <a:gridCol w="949394"/>
                <a:gridCol w="924666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M[$a0]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Helvetica" pitchFamily="34" charset="0"/>
                        </a:rPr>
                        <a:t>try:</a:t>
                      </a:r>
                      <a:r>
                        <a:rPr lang="en-US" dirty="0" smtClean="0">
                          <a:latin typeface="Helvetica" pitchFamily="34" charset="0"/>
                        </a:rPr>
                        <a:t>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Helvetica" pitchFamily="34" charset="0"/>
                        </a:rPr>
                        <a:t>try:</a:t>
                      </a:r>
                      <a:r>
                        <a:rPr lang="en-US" dirty="0" smtClean="0">
                          <a:latin typeface="Helvetica" pitchFamily="34" charset="0"/>
                        </a:rPr>
                        <a:t>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4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</a:t>
            </a:r>
          </a:p>
          <a:p>
            <a:r>
              <a:rPr lang="en-US" sz="2400" dirty="0" err="1">
                <a:latin typeface="Consolas" pitchFamily="49" charset="0"/>
              </a:rPr>
              <a:t>mutex_lock</a:t>
            </a:r>
            <a:r>
              <a:rPr lang="en-US" sz="2400" dirty="0">
                <a:latin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</a:rPr>
              <a:t> *m) {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735793"/>
              </p:ext>
            </p:extLst>
          </p:nvPr>
        </p:nvGraphicFramePr>
        <p:xfrm>
          <a:off x="76199" y="2209800"/>
          <a:ext cx="8915401" cy="4352544"/>
        </p:xfrm>
        <a:graphic>
          <a:graphicData uri="http://schemas.openxmlformats.org/drawingml/2006/table">
            <a:tbl>
              <a:tblPr/>
              <a:tblGrid>
                <a:gridCol w="712046"/>
                <a:gridCol w="1740556"/>
                <a:gridCol w="1733760"/>
                <a:gridCol w="919038"/>
                <a:gridCol w="941568"/>
                <a:gridCol w="994373"/>
                <a:gridCol w="949394"/>
                <a:gridCol w="924666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M[$a0]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Helvetica" pitchFamily="34" charset="0"/>
                        </a:rPr>
                        <a:t>try: </a:t>
                      </a:r>
                      <a:r>
                        <a:rPr lang="en-US" dirty="0" smtClean="0">
                          <a:latin typeface="Helvetica" pitchFamily="34" charset="0"/>
                        </a:rPr>
                        <a:t>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Helvetica" pitchFamily="34" charset="0"/>
                        </a:rPr>
                        <a:t>try:</a:t>
                      </a:r>
                      <a:r>
                        <a:rPr lang="en-US" dirty="0" smtClean="0">
                          <a:latin typeface="Helvetica" pitchFamily="34" charset="0"/>
                        </a:rPr>
                        <a:t>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Helvetica" pitchFamily="34" charset="0"/>
                        </a:rPr>
                        <a:t>try:</a:t>
                      </a:r>
                      <a:r>
                        <a:rPr lang="en-US" dirty="0" smtClean="0">
                          <a:latin typeface="Helvetica" pitchFamily="34" charset="0"/>
                        </a:rPr>
                        <a:t>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Helvetica" pitchFamily="34" charset="0"/>
                        </a:rPr>
                        <a:t>try:</a:t>
                      </a:r>
                      <a:r>
                        <a:rPr lang="en-US" dirty="0" smtClean="0">
                          <a:latin typeface="Helvetica" pitchFamily="34" charset="0"/>
                        </a:rPr>
                        <a:t>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Helvetica" pitchFamily="34" charset="0"/>
                        </a:rPr>
                        <a:t>try:</a:t>
                      </a:r>
                      <a:r>
                        <a:rPr lang="en-US" dirty="0" smtClean="0">
                          <a:latin typeface="Helvetica" pitchFamily="34" charset="0"/>
                        </a:rPr>
                        <a:t>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Helvetica" pitchFamily="34" charset="0"/>
                        </a:rPr>
                        <a:t>try:</a:t>
                      </a:r>
                      <a:r>
                        <a:rPr lang="en-US" dirty="0" smtClean="0">
                          <a:latin typeface="Helvetica" pitchFamily="34" charset="0"/>
                        </a:rPr>
                        <a:t>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15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 we can write parallel and correct programs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/>
          <a:lstStyle/>
          <a:p>
            <a:r>
              <a:rPr lang="en-US" dirty="0"/>
              <a:t>Thread A                                  </a:t>
            </a:r>
            <a:r>
              <a:rPr lang="en-US" dirty="0" smtClean="0"/>
              <a:t>Thread </a:t>
            </a:r>
            <a:r>
              <a:rPr lang="en-US" dirty="0"/>
              <a:t>B</a:t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i = 0, i &lt; 5; i++) {      </a:t>
            </a: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/>
              <a:t>   </a:t>
            </a: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  <a:p>
            <a:r>
              <a:rPr lang="en-US" dirty="0" smtClean="0"/>
              <a:t>		x </a:t>
            </a:r>
            <a:r>
              <a:rPr lang="en-US" dirty="0"/>
              <a:t>= x + 1;                                 </a:t>
            </a:r>
            <a:r>
              <a:rPr lang="en-US" dirty="0" smtClean="0"/>
              <a:t>x </a:t>
            </a:r>
            <a:r>
              <a:rPr lang="en-US" dirty="0"/>
              <a:t>= x + 1;</a:t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}					 }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92530" y="2590800"/>
            <a:ext cx="7265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mutex_lock</a:t>
            </a:r>
            <a:r>
              <a:rPr lang="en-US" sz="2800" dirty="0" smtClean="0">
                <a:solidFill>
                  <a:schemeClr val="bg1"/>
                </a:solidFill>
              </a:rPr>
              <a:t>(m);		          </a:t>
            </a:r>
            <a:r>
              <a:rPr lang="en-US" sz="2800" dirty="0" err="1" smtClean="0">
                <a:solidFill>
                  <a:schemeClr val="bg1"/>
                </a:solidFill>
              </a:rPr>
              <a:t>mutex_lock</a:t>
            </a:r>
            <a:r>
              <a:rPr lang="en-US" sz="2800" dirty="0" smtClean="0">
                <a:solidFill>
                  <a:schemeClr val="bg1"/>
                </a:solidFill>
              </a:rPr>
              <a:t>(m);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8862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mutex_unlock</a:t>
            </a:r>
            <a:r>
              <a:rPr lang="en-US" sz="2800" dirty="0" smtClean="0">
                <a:solidFill>
                  <a:schemeClr val="bg1"/>
                </a:solidFill>
              </a:rPr>
              <a:t>(m);		          </a:t>
            </a:r>
            <a:r>
              <a:rPr lang="en-US" sz="2800" dirty="0" err="1" smtClean="0">
                <a:solidFill>
                  <a:schemeClr val="bg1"/>
                </a:solidFill>
              </a:rPr>
              <a:t>mutex_unlock</a:t>
            </a:r>
            <a:r>
              <a:rPr lang="en-US" sz="2800" dirty="0" smtClean="0">
                <a:solidFill>
                  <a:schemeClr val="bg1"/>
                </a:solidFill>
              </a:rPr>
              <a:t>(m);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9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Atomic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Other atomic hardware primitives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test and 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atomic increment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bus lock prefix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compare and exchange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(x86, ARM deprecated)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(MIPS, ARM, PowerPC, DEC Alpha, …)</a:t>
            </a:r>
          </a:p>
        </p:txBody>
      </p:sp>
    </p:spTree>
    <p:extLst>
      <p:ext uri="{BB962C8B-B14F-4D97-AF65-F5344CB8AC3E}">
        <p14:creationId xmlns:p14="http://schemas.microsoft.com/office/powerpoint/2010/main" val="22655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Synchronization techniques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clever code </a:t>
            </a:r>
          </a:p>
          <a:p>
            <a:pPr lvl="1"/>
            <a:r>
              <a:rPr lang="en-US" dirty="0" smtClean="0"/>
              <a:t>must work despite adversarial scheduler/interrupts</a:t>
            </a:r>
          </a:p>
          <a:p>
            <a:pPr lvl="1"/>
            <a:r>
              <a:rPr lang="en-US" dirty="0" smtClean="0"/>
              <a:t>used by: hackers</a:t>
            </a:r>
          </a:p>
          <a:p>
            <a:pPr lvl="1"/>
            <a:r>
              <a:rPr lang="en-US" dirty="0" smtClean="0"/>
              <a:t>also: </a:t>
            </a:r>
            <a:r>
              <a:rPr lang="en-US" dirty="0" err="1" smtClean="0"/>
              <a:t>noobs</a:t>
            </a:r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disable interrupts</a:t>
            </a:r>
          </a:p>
          <a:p>
            <a:pPr lvl="1"/>
            <a:r>
              <a:rPr lang="en-US" dirty="0" smtClean="0"/>
              <a:t>used by: exception handler, scheduler, device drivers, …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disable preemption</a:t>
            </a:r>
          </a:p>
          <a:p>
            <a:pPr lvl="1"/>
            <a:r>
              <a:rPr lang="en-US" dirty="0" smtClean="0"/>
              <a:t>dangerous for user code, but okay for some kernel code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mutual exclusion locks (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mutex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 lvl="1"/>
            <a:r>
              <a:rPr lang="en-US" dirty="0" smtClean="0"/>
              <a:t>general purpose, except for some interrupt-related cases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52400" y="5257800"/>
            <a:ext cx="87630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7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Need parallel abstractions, especially for multicore</a:t>
            </a:r>
          </a:p>
          <a:p>
            <a:endParaRPr lang="en-US" dirty="0"/>
          </a:p>
          <a:p>
            <a:r>
              <a:rPr lang="en-US" dirty="0" smtClean="0"/>
              <a:t>Writing correct programs is hard</a:t>
            </a:r>
          </a:p>
          <a:p>
            <a:r>
              <a:rPr lang="en-US" dirty="0"/>
              <a:t>	</a:t>
            </a:r>
            <a:r>
              <a:rPr lang="en-US" dirty="0" smtClean="0"/>
              <a:t>Need to prevent data races</a:t>
            </a:r>
          </a:p>
          <a:p>
            <a:endParaRPr lang="en-US" dirty="0" smtClean="0"/>
          </a:p>
          <a:p>
            <a:r>
              <a:rPr lang="en-US" dirty="0" smtClean="0"/>
              <a:t>Need critical sections to prevent data races</a:t>
            </a:r>
          </a:p>
          <a:p>
            <a:r>
              <a:rPr lang="en-US" dirty="0"/>
              <a:t>	</a:t>
            </a:r>
            <a:r>
              <a:rPr lang="en-US" dirty="0" err="1" smtClean="0"/>
              <a:t>Mutex</a:t>
            </a:r>
            <a:r>
              <a:rPr lang="en-US" dirty="0" smtClean="0"/>
              <a:t>, mutual exclusion, implements critical section</a:t>
            </a:r>
          </a:p>
          <a:p>
            <a:r>
              <a:rPr lang="en-US" dirty="0"/>
              <a:t>	</a:t>
            </a:r>
            <a:r>
              <a:rPr lang="en-US" dirty="0" err="1" smtClean="0"/>
              <a:t>Mutex</a:t>
            </a:r>
            <a:r>
              <a:rPr lang="en-US" dirty="0" smtClean="0"/>
              <a:t> often implemented using a lock abstraction</a:t>
            </a:r>
          </a:p>
          <a:p>
            <a:endParaRPr lang="en-US" dirty="0" smtClean="0">
              <a:solidFill>
                <a:srgbClr val="00F6FF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Hardware provides synchronization </a:t>
            </a:r>
            <a:r>
              <a:rPr lang="en-US" dirty="0">
                <a:solidFill>
                  <a:schemeClr val="bg1"/>
                </a:solidFill>
              </a:rPr>
              <a:t>primitives </a:t>
            </a:r>
            <a:r>
              <a:rPr lang="en-US" dirty="0" smtClean="0">
                <a:solidFill>
                  <a:schemeClr val="bg1"/>
                </a:solidFill>
              </a:rPr>
              <a:t>such as </a:t>
            </a:r>
            <a:r>
              <a:rPr lang="en-US" b="1" dirty="0" smtClean="0">
                <a:solidFill>
                  <a:schemeClr val="bg1"/>
                </a:solidFill>
              </a:rPr>
              <a:t>LL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b="1" dirty="0" smtClean="0">
                <a:solidFill>
                  <a:schemeClr val="bg1"/>
                </a:solidFill>
              </a:rPr>
              <a:t>SC</a:t>
            </a:r>
            <a:r>
              <a:rPr lang="en-US" dirty="0" smtClean="0">
                <a:solidFill>
                  <a:schemeClr val="bg1"/>
                </a:solidFill>
              </a:rPr>
              <a:t> (load linked and store conditional) instructions to </a:t>
            </a:r>
            <a:r>
              <a:rPr lang="en-US" dirty="0">
                <a:solidFill>
                  <a:schemeClr val="bg1"/>
                </a:solidFill>
              </a:rPr>
              <a:t>efficiently implement </a:t>
            </a:r>
            <a:r>
              <a:rPr lang="en-US" dirty="0" smtClean="0">
                <a:solidFill>
                  <a:schemeClr val="bg1"/>
                </a:solidFill>
              </a:rPr>
              <a:t>locks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7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three weeks</a:t>
            </a:r>
          </a:p>
          <a:p>
            <a:pPr lvl="1"/>
            <a:r>
              <a:rPr lang="en-US" dirty="0" smtClean="0"/>
              <a:t>Week 12 (Apr 21):  Lab4 due in-class, Proj3 due Fri, HW2 due Sat</a:t>
            </a:r>
          </a:p>
          <a:p>
            <a:pPr lvl="1"/>
            <a:r>
              <a:rPr lang="en-US" dirty="0" smtClean="0"/>
              <a:t>Week 13 (Apr 28):  Proj4 release, Prelim2</a:t>
            </a:r>
          </a:p>
          <a:p>
            <a:pPr lvl="1"/>
            <a:r>
              <a:rPr lang="en-US" dirty="0" smtClean="0"/>
              <a:t>Week 14 (May </a:t>
            </a:r>
            <a:r>
              <a:rPr lang="en-US" dirty="0"/>
              <a:t>5</a:t>
            </a:r>
            <a:r>
              <a:rPr lang="en-US" dirty="0" smtClean="0"/>
              <a:t>): Proj3 tournament Mon, Proj4 design doc due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(May 12): Proj4 due Wed, May 13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243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use synchronization primitives to build concurrency-safe data structure?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9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2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Attempt#1: Producer/Consumer</a:t>
            </a:r>
            <a:endParaRPr lang="en-US" dirty="0"/>
          </a:p>
        </p:txBody>
      </p:sp>
      <p:sp>
        <p:nvSpPr>
          <p:cNvPr id="52920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5715000"/>
          </a:xfrm>
        </p:spPr>
        <p:txBody>
          <a:bodyPr/>
          <a:lstStyle/>
          <a:p>
            <a:r>
              <a:rPr lang="en-US" dirty="0" smtClean="0"/>
              <a:t>Access to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shared data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must be synchronized</a:t>
            </a:r>
          </a:p>
          <a:p>
            <a:pPr lvl="1"/>
            <a:r>
              <a:rPr lang="en-US" dirty="0" smtClean="0"/>
              <a:t>goal: enforce </a:t>
            </a:r>
            <a:r>
              <a:rPr lang="en-US" dirty="0" err="1" smtClean="0"/>
              <a:t>datastructure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invariants</a:t>
            </a:r>
          </a:p>
          <a:p>
            <a:endParaRPr lang="en-US" dirty="0"/>
          </a:p>
        </p:txBody>
      </p:sp>
      <p:sp>
        <p:nvSpPr>
          <p:cNvPr id="5292043" name="Rectangle 1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1524000"/>
            <a:ext cx="4267200" cy="4473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invariant: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/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data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is in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A[h … t-1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char A[100];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err="1">
                <a:solidFill>
                  <a:srgbClr val="E1E1E1"/>
                </a:solidFill>
                <a:latin typeface="Consolas" pitchFamily="49" charset="0"/>
              </a:rPr>
              <a:t>int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h = 0, t = 0;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endParaRPr lang="en-US" sz="800" dirty="0" smtClean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producer: add to list tail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void 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put(char c)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A[t] 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=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t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= (t+1)%n;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698822" y="2069068"/>
            <a:ext cx="2844800" cy="987425"/>
            <a:chOff x="2119667" y="2069068"/>
            <a:chExt cx="2844800" cy="987425"/>
          </a:xfrm>
        </p:grpSpPr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21196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25260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2932467" y="2650093"/>
              <a:ext cx="406400" cy="406400"/>
            </a:xfrm>
            <a:prstGeom prst="rect">
              <a:avLst/>
            </a:prstGeom>
            <a:solidFill>
              <a:srgbClr val="4519E7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omic Sans MS" pitchFamily="-112" charset="0"/>
                </a:rPr>
                <a:t>1</a:t>
              </a: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3338867" y="2650093"/>
              <a:ext cx="406400" cy="406400"/>
            </a:xfrm>
            <a:prstGeom prst="rect">
              <a:avLst/>
            </a:prstGeom>
            <a:solidFill>
              <a:srgbClr val="4519E7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omic Sans MS" pitchFamily="-112" charset="0"/>
                </a:rPr>
                <a:t>2</a:t>
              </a: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3745267" y="2650093"/>
              <a:ext cx="406400" cy="406400"/>
            </a:xfrm>
            <a:prstGeom prst="rect">
              <a:avLst/>
            </a:prstGeom>
            <a:solidFill>
              <a:srgbClr val="4519E7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Comic Sans MS" pitchFamily="-112" charset="0"/>
                </a:rPr>
                <a:t>3</a:t>
              </a: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41516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2819400" y="2069068"/>
              <a:ext cx="699230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head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 flipH="1">
              <a:off x="3122967" y="2349261"/>
              <a:ext cx="12700" cy="30083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4038600" y="2145268"/>
              <a:ext cx="538930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tail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4359630" y="2438400"/>
              <a:ext cx="0" cy="21169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45580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1905000" y="685800"/>
            <a:ext cx="1997022" cy="5334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2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Attempt#1: Producer/Consumer</a:t>
            </a:r>
            <a:endParaRPr lang="en-US" dirty="0"/>
          </a:p>
        </p:txBody>
      </p:sp>
      <p:sp>
        <p:nvSpPr>
          <p:cNvPr id="52920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5715000"/>
          </a:xfrm>
        </p:spPr>
        <p:txBody>
          <a:bodyPr/>
          <a:lstStyle/>
          <a:p>
            <a:r>
              <a:rPr lang="en-US" dirty="0" smtClean="0"/>
              <a:t>Access to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shared data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must be synchronized</a:t>
            </a:r>
          </a:p>
          <a:p>
            <a:pPr lvl="1"/>
            <a:r>
              <a:rPr lang="en-US" dirty="0" smtClean="0"/>
              <a:t>goal: enforce </a:t>
            </a:r>
            <a:r>
              <a:rPr lang="en-US" dirty="0" err="1" smtClean="0"/>
              <a:t>datastructure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invariants</a:t>
            </a:r>
          </a:p>
          <a:p>
            <a:endParaRPr lang="en-US" dirty="0"/>
          </a:p>
        </p:txBody>
      </p:sp>
      <p:sp>
        <p:nvSpPr>
          <p:cNvPr id="5292043" name="Rectangle 1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1524000"/>
            <a:ext cx="4267200" cy="4473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invariant: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/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data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is in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A[h … t-1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char A[100];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err="1">
                <a:solidFill>
                  <a:srgbClr val="E1E1E1"/>
                </a:solidFill>
                <a:latin typeface="Consolas" pitchFamily="49" charset="0"/>
              </a:rPr>
              <a:t>int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h = 0, t = 0;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endParaRPr lang="en-US" sz="800" dirty="0" smtClean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producer: add to list tail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void 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put(char c)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A[t] 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=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t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= (t+1)%n;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20" name="Rectangle 19"/>
          <p:cNvSpPr/>
          <p:nvPr>
            <p:custDataLst>
              <p:tags r:id="rId4"/>
            </p:custDataLst>
          </p:nvPr>
        </p:nvSpPr>
        <p:spPr>
          <a:xfrm>
            <a:off x="4419600" y="3098899"/>
            <a:ext cx="48006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consumer: take from list head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while (h == t) { };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h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= (h+1)%n;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698822" y="2069068"/>
            <a:ext cx="2854378" cy="987425"/>
            <a:chOff x="2119667" y="2069068"/>
            <a:chExt cx="2854378" cy="987425"/>
          </a:xfrm>
        </p:grpSpPr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21196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25260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2932467" y="2650093"/>
              <a:ext cx="406400" cy="406400"/>
            </a:xfrm>
            <a:prstGeom prst="rect">
              <a:avLst/>
            </a:prstGeom>
            <a:solidFill>
              <a:srgbClr val="4519E7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omic Sans MS" pitchFamily="-112" charset="0"/>
                </a:rPr>
                <a:t>1</a:t>
              </a: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3338867" y="2650093"/>
              <a:ext cx="406400" cy="406400"/>
            </a:xfrm>
            <a:prstGeom prst="rect">
              <a:avLst/>
            </a:prstGeom>
            <a:solidFill>
              <a:srgbClr val="4519E7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omic Sans MS" pitchFamily="-112" charset="0"/>
                </a:rPr>
                <a:t>2</a:t>
              </a: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3745267" y="2650093"/>
              <a:ext cx="406400" cy="406400"/>
            </a:xfrm>
            <a:prstGeom prst="rect">
              <a:avLst/>
            </a:prstGeom>
            <a:solidFill>
              <a:srgbClr val="4519E7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Comic Sans MS" pitchFamily="-112" charset="0"/>
                </a:rPr>
                <a:t>3</a:t>
              </a: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4151667" y="2650093"/>
              <a:ext cx="406400" cy="406400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66" charset="0"/>
                </a:rPr>
                <a:t>4</a:t>
              </a:r>
              <a:endParaRPr lang="en-US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2819400" y="2069068"/>
              <a:ext cx="699230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head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 flipH="1">
              <a:off x="3122967" y="2349261"/>
              <a:ext cx="12700" cy="30083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4435115" y="2145268"/>
              <a:ext cx="538930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tail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4756145" y="2438400"/>
              <a:ext cx="0" cy="21169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45580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1905000" y="685800"/>
            <a:ext cx="1997022" cy="5334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2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2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Attempt#1: Producer/Consumer</a:t>
            </a:r>
            <a:endParaRPr lang="en-US" dirty="0"/>
          </a:p>
        </p:txBody>
      </p:sp>
      <p:sp>
        <p:nvSpPr>
          <p:cNvPr id="52920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5715000"/>
          </a:xfrm>
        </p:spPr>
        <p:txBody>
          <a:bodyPr/>
          <a:lstStyle/>
          <a:p>
            <a:r>
              <a:rPr lang="en-US" dirty="0" smtClean="0"/>
              <a:t>Access to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shared data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must be synchronized</a:t>
            </a:r>
          </a:p>
          <a:p>
            <a:pPr lvl="1"/>
            <a:r>
              <a:rPr lang="en-US" dirty="0" smtClean="0"/>
              <a:t>goal: enforce </a:t>
            </a:r>
            <a:r>
              <a:rPr lang="en-US" dirty="0" err="1" smtClean="0"/>
              <a:t>datastructure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invariants</a:t>
            </a:r>
          </a:p>
          <a:p>
            <a:endParaRPr lang="en-US" dirty="0"/>
          </a:p>
        </p:txBody>
      </p:sp>
      <p:sp>
        <p:nvSpPr>
          <p:cNvPr id="5292043" name="Rectangle 1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1524000"/>
            <a:ext cx="4267200" cy="4473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invariant: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/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data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is in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A[h … t-1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char A[100];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err="1">
                <a:solidFill>
                  <a:srgbClr val="E1E1E1"/>
                </a:solidFill>
                <a:latin typeface="Consolas" pitchFamily="49" charset="0"/>
              </a:rPr>
              <a:t>int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h = 0, t = 0;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endParaRPr lang="en-US" sz="800" dirty="0" smtClean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producer: add to list tail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void 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put(char c)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A[t] 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=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t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= (t+1)%n;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20" name="Rectangle 19"/>
          <p:cNvSpPr/>
          <p:nvPr>
            <p:custDataLst>
              <p:tags r:id="rId4"/>
            </p:custDataLst>
          </p:nvPr>
        </p:nvSpPr>
        <p:spPr>
          <a:xfrm>
            <a:off x="4419600" y="3098899"/>
            <a:ext cx="48006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consumer: take from list head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while (h == t) { };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h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= (h+1)%n;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698822" y="2069068"/>
            <a:ext cx="2854378" cy="987425"/>
            <a:chOff x="2119667" y="2069068"/>
            <a:chExt cx="2854378" cy="987425"/>
          </a:xfrm>
        </p:grpSpPr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21196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25260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2932467" y="2650093"/>
              <a:ext cx="406400" cy="4064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3338867" y="2650093"/>
              <a:ext cx="406400" cy="406400"/>
            </a:xfrm>
            <a:prstGeom prst="rect">
              <a:avLst/>
            </a:prstGeom>
            <a:solidFill>
              <a:srgbClr val="4519E7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omic Sans MS" pitchFamily="-112" charset="0"/>
                </a:rPr>
                <a:t>2</a:t>
              </a: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3745267" y="2650093"/>
              <a:ext cx="406400" cy="406400"/>
            </a:xfrm>
            <a:prstGeom prst="rect">
              <a:avLst/>
            </a:prstGeom>
            <a:solidFill>
              <a:srgbClr val="4519E7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Comic Sans MS" pitchFamily="-112" charset="0"/>
                </a:rPr>
                <a:t>3</a:t>
              </a: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4151667" y="2650093"/>
              <a:ext cx="406400" cy="406400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66" charset="0"/>
                </a:rPr>
                <a:t>4</a:t>
              </a:r>
              <a:endParaRPr lang="en-US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3284215" y="2069068"/>
              <a:ext cx="699230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head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 flipH="1">
              <a:off x="3587782" y="2349261"/>
              <a:ext cx="12700" cy="30083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4435115" y="2145268"/>
              <a:ext cx="538930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tail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4756145" y="2438400"/>
              <a:ext cx="0" cy="21169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45580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1905000" y="685800"/>
            <a:ext cx="1997022" cy="5334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54383" y="4495800"/>
            <a:ext cx="4446217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is wrong with code?</a:t>
            </a:r>
            <a:endParaRPr lang="en-US" sz="2400" dirty="0" smtClean="0"/>
          </a:p>
          <a:p>
            <a:pPr marL="457200" indent="-457200">
              <a:buFontTx/>
              <a:buAutoNum type="alphaLcParenR"/>
            </a:pPr>
            <a:r>
              <a:rPr lang="en-US" sz="2400" dirty="0" smtClean="0"/>
              <a:t>Will lose </a:t>
            </a:r>
            <a:r>
              <a:rPr lang="en-US" sz="2400" dirty="0"/>
              <a:t>update to </a:t>
            </a:r>
            <a:r>
              <a:rPr lang="en-US" sz="2400" b="1" i="1" dirty="0"/>
              <a:t>t</a:t>
            </a:r>
            <a:r>
              <a:rPr lang="en-US" sz="2400" dirty="0"/>
              <a:t> and/or </a:t>
            </a:r>
            <a:r>
              <a:rPr lang="en-US" sz="2400" b="1" i="1" dirty="0"/>
              <a:t>h</a:t>
            </a:r>
          </a:p>
          <a:p>
            <a:pPr marL="457200" indent="-457200">
              <a:buAutoNum type="alphaLcParenR"/>
            </a:pPr>
            <a:r>
              <a:rPr lang="en-US" sz="2400" dirty="0" smtClean="0"/>
              <a:t>Invariant is not upheld</a:t>
            </a:r>
          </a:p>
          <a:p>
            <a:pPr marL="514350" indent="-514350">
              <a:buAutoNum type="alphaLcParenR"/>
            </a:pPr>
            <a:r>
              <a:rPr lang="en-US" sz="2400" dirty="0" smtClean="0"/>
              <a:t>Will produce if full</a:t>
            </a:r>
          </a:p>
          <a:p>
            <a:pPr marL="514350" indent="-514350">
              <a:buAutoNum type="alphaLcParenR"/>
            </a:pPr>
            <a:r>
              <a:rPr lang="en-US" sz="2400" dirty="0" smtClean="0"/>
              <a:t>Will consume if empty</a:t>
            </a:r>
          </a:p>
          <a:p>
            <a:pPr marL="514350" indent="-514350">
              <a:buAutoNum type="alphaLcParenR"/>
            </a:pPr>
            <a:r>
              <a:rPr lang="en-US" sz="2400" dirty="0" smtClean="0"/>
              <a:t>All of the above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747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2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Attempt#1: Producer/Consumer</a:t>
            </a:r>
            <a:endParaRPr lang="en-US" dirty="0"/>
          </a:p>
        </p:txBody>
      </p:sp>
      <p:sp>
        <p:nvSpPr>
          <p:cNvPr id="52920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5715000"/>
          </a:xfrm>
        </p:spPr>
        <p:txBody>
          <a:bodyPr/>
          <a:lstStyle/>
          <a:p>
            <a:r>
              <a:rPr lang="en-US" dirty="0" smtClean="0"/>
              <a:t>Access to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shared data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must be synchronized</a:t>
            </a:r>
          </a:p>
          <a:p>
            <a:pPr lvl="1"/>
            <a:r>
              <a:rPr lang="en-US" dirty="0" smtClean="0"/>
              <a:t>goal: enforce </a:t>
            </a:r>
            <a:r>
              <a:rPr lang="en-US" dirty="0" err="1" smtClean="0"/>
              <a:t>datastructure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invariants</a:t>
            </a:r>
          </a:p>
          <a:p>
            <a:endParaRPr lang="en-US" dirty="0"/>
          </a:p>
        </p:txBody>
      </p:sp>
      <p:sp>
        <p:nvSpPr>
          <p:cNvPr id="5292043" name="Rectangle 1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1524000"/>
            <a:ext cx="4267200" cy="4473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invariant: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/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data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is in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A[h … t-1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char A[100];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err="1">
                <a:solidFill>
                  <a:srgbClr val="E1E1E1"/>
                </a:solidFill>
                <a:latin typeface="Consolas" pitchFamily="49" charset="0"/>
              </a:rPr>
              <a:t>int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h = 0, t = 0;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endParaRPr lang="en-US" sz="800" dirty="0" smtClean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producer: add to list tail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void 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put(char c)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A[t] 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=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t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= (t+1)%n;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20" name="Rectangle 19"/>
          <p:cNvSpPr/>
          <p:nvPr>
            <p:custDataLst>
              <p:tags r:id="rId4"/>
            </p:custDataLst>
          </p:nvPr>
        </p:nvSpPr>
        <p:spPr>
          <a:xfrm>
            <a:off x="4419600" y="3098899"/>
            <a:ext cx="48006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// consumer: take from list head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while (h == t) { };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h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= (h+1)%n;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698822" y="2069068"/>
            <a:ext cx="2854378" cy="987425"/>
            <a:chOff x="2119667" y="2069068"/>
            <a:chExt cx="2854378" cy="987425"/>
          </a:xfrm>
        </p:grpSpPr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21196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25260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2932467" y="2650093"/>
              <a:ext cx="406400" cy="4064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3338867" y="2650093"/>
              <a:ext cx="406400" cy="406400"/>
            </a:xfrm>
            <a:prstGeom prst="rect">
              <a:avLst/>
            </a:prstGeom>
            <a:solidFill>
              <a:srgbClr val="4519E7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omic Sans MS" pitchFamily="-112" charset="0"/>
                </a:rPr>
                <a:t>2</a:t>
              </a: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3745267" y="2650093"/>
              <a:ext cx="406400" cy="406400"/>
            </a:xfrm>
            <a:prstGeom prst="rect">
              <a:avLst/>
            </a:prstGeom>
            <a:solidFill>
              <a:srgbClr val="4519E7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Comic Sans MS" pitchFamily="-112" charset="0"/>
                </a:rPr>
                <a:t>3</a:t>
              </a: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4151667" y="2650093"/>
              <a:ext cx="406400" cy="406400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66" charset="0"/>
                </a:rPr>
                <a:t>4</a:t>
              </a:r>
              <a:endParaRPr lang="en-US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3284215" y="2069068"/>
              <a:ext cx="699230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head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 flipH="1">
              <a:off x="3587782" y="2349261"/>
              <a:ext cx="12700" cy="30083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4435115" y="2145268"/>
              <a:ext cx="538930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tail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4756145" y="2438400"/>
              <a:ext cx="0" cy="21169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45580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1905000" y="685800"/>
            <a:ext cx="1997022" cy="5334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81000" y="4221540"/>
            <a:ext cx="1981200" cy="3810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724400" y="3840540"/>
            <a:ext cx="2895600" cy="3810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4724400" y="4526340"/>
            <a:ext cx="1828800" cy="3810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5288340"/>
            <a:ext cx="84707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Error: could miss an update to </a:t>
            </a:r>
            <a:r>
              <a:rPr lang="en-US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or </a:t>
            </a:r>
            <a:r>
              <a:rPr lang="en-US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due to lack of synchronization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Current implementation will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break invariant: 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only produce if not full and only consume if not empty</a:t>
            </a:r>
          </a:p>
          <a:p>
            <a:r>
              <a:rPr lang="en-US" sz="24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Nee</a:t>
            </a:r>
            <a:r>
              <a:rPr lang="en-US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 to synchronize access to shared data</a:t>
            </a:r>
            <a:endParaRPr lang="en-US" sz="24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362200" y="4602540"/>
            <a:ext cx="990600" cy="83820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4" idx="1"/>
          </p:cNvCxnSpPr>
          <p:nvPr/>
        </p:nvCxnSpPr>
        <p:spPr>
          <a:xfrm flipV="1">
            <a:off x="3352800" y="4716840"/>
            <a:ext cx="1371600" cy="72390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3" idx="1"/>
          </p:cNvCxnSpPr>
          <p:nvPr/>
        </p:nvCxnSpPr>
        <p:spPr>
          <a:xfrm flipV="1">
            <a:off x="3352800" y="4031040"/>
            <a:ext cx="1371600" cy="140970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68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  <p:bldP spid="24" grpId="0" animBg="1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Attempt#2: Protecting an invariant</a:t>
            </a:r>
            <a:endParaRPr lang="en-US" dirty="0"/>
          </a:p>
        </p:txBody>
      </p:sp>
      <p:sp>
        <p:nvSpPr>
          <p:cNvPr id="52940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61988" y="5622925"/>
            <a:ext cx="8126412" cy="930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Rule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of thumb: all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access and updates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that can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affect</a:t>
            </a:r>
            <a:b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</a:b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	invariant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become critical sections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  <a:latin typeface="Calibri"/>
            </a:endParaRPr>
          </a:p>
        </p:txBody>
      </p:sp>
      <p:sp>
        <p:nvSpPr>
          <p:cNvPr id="6" name="Rectangle 1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555625"/>
            <a:ext cx="4343400" cy="5387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//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invariant: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(protected by 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mutex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</a:t>
            </a:r>
            <a:r>
              <a:rPr lang="en-US" sz="2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// data 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is in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A[h … t-1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pthread_mutex_t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*m = 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pthread_mutex_create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char A[100];</a:t>
            </a:r>
            <a:endParaRPr lang="en-US" sz="2000" dirty="0">
              <a:solidFill>
                <a:schemeClr val="bg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err="1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h = 0, t = 0;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// producer: add to list tail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void 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put(char c)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pthread_mutex_lock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A[t] 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=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t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= (t+1)%n;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pthread_mutex_unlock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(m);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4419600" y="2613025"/>
            <a:ext cx="48006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// consumer: take from list head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pthread_mutex_lock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while(h == t) {}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 char c = A[h];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h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= (h+1)%n;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pthread_mutex_unlock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01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Attempt#2: Protecting an invariant</a:t>
            </a:r>
            <a:endParaRPr lang="en-US" dirty="0"/>
          </a:p>
        </p:txBody>
      </p:sp>
      <p:sp>
        <p:nvSpPr>
          <p:cNvPr id="52940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61988" y="5622925"/>
            <a:ext cx="8126412" cy="930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Rule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of thumb: all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access and updates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that can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affect</a:t>
            </a:r>
            <a:b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</a:b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	invariant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become critical sections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  <a:latin typeface="Calibri"/>
            </a:endParaRPr>
          </a:p>
        </p:txBody>
      </p:sp>
      <p:sp>
        <p:nvSpPr>
          <p:cNvPr id="6" name="Rectangle 1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555625"/>
            <a:ext cx="4343400" cy="5387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//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invariant: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(protected by 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mutex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</a:t>
            </a:r>
            <a:r>
              <a:rPr lang="en-US" sz="2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m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// data 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is in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A[h … t-1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pthread_mutex_t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*m = 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pthread_mutex_create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char A[100];</a:t>
            </a:r>
            <a:endParaRPr lang="en-US" sz="2000" dirty="0">
              <a:solidFill>
                <a:schemeClr val="bg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err="1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h = 0, t = 0;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// producer: add to list tail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void 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put(char c)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pthread_mutex_lock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A[t] 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=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t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= (t+1)%n;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pthread_mutex_unlock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(m);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4419600" y="2613025"/>
            <a:ext cx="48006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// consumer: take from list head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pthread_mutex_lock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while(h == t) {}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 char c = A[h];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h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= (h+1)%n;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pthread_mutex_unlock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95231" y="1856772"/>
            <a:ext cx="5191614" cy="52322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BUG: Can’t wait while holding lock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725194" y="3396343"/>
            <a:ext cx="3428206" cy="76511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086600" y="2379992"/>
            <a:ext cx="457200" cy="1016351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4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successful mutexing</a:t>
            </a:r>
            <a:endParaRPr lang="en-US"/>
          </a:p>
        </p:txBody>
      </p:sp>
      <p:sp>
        <p:nvSpPr>
          <p:cNvPr id="52961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Insufficient locking can cause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races</a:t>
            </a:r>
          </a:p>
          <a:p>
            <a:pPr lvl="1"/>
            <a:r>
              <a:rPr lang="en-US" dirty="0" smtClean="0"/>
              <a:t>Skimping on </a:t>
            </a:r>
            <a:r>
              <a:rPr lang="en-US" dirty="0" err="1" smtClean="0"/>
              <a:t>mutexes</a:t>
            </a:r>
            <a:r>
              <a:rPr lang="en-US" dirty="0" smtClean="0"/>
              <a:t>? Just say no!</a:t>
            </a:r>
          </a:p>
          <a:p>
            <a:r>
              <a:rPr lang="en-US" dirty="0" smtClean="0"/>
              <a:t>Poorly designed locking can cause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deadlock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know why you are using </a:t>
            </a:r>
            <a:r>
              <a:rPr lang="en-US" dirty="0" err="1" smtClean="0"/>
              <a:t>mutexes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acquire locks in a consistent order to avoid cycles</a:t>
            </a:r>
          </a:p>
          <a:p>
            <a:pPr lvl="1"/>
            <a:r>
              <a:rPr lang="en-US" dirty="0" smtClean="0"/>
              <a:t>use lock/unlock like braces (match them lexically)</a:t>
            </a:r>
          </a:p>
          <a:p>
            <a:pPr lvl="2"/>
            <a:r>
              <a:rPr lang="en-US" dirty="0" smtClean="0"/>
              <a:t>lock(&amp;m); …; unlock(&amp;m)</a:t>
            </a:r>
          </a:p>
          <a:p>
            <a:pPr lvl="2"/>
            <a:r>
              <a:rPr lang="en-US" dirty="0" smtClean="0"/>
              <a:t>watch out for return, </a:t>
            </a:r>
            <a:r>
              <a:rPr lang="en-US" dirty="0" err="1" smtClean="0"/>
              <a:t>goto</a:t>
            </a:r>
            <a:r>
              <a:rPr lang="en-US" dirty="0" smtClean="0"/>
              <a:t>, and function calls!</a:t>
            </a:r>
          </a:p>
          <a:p>
            <a:pPr lvl="2"/>
            <a:r>
              <a:rPr lang="en-US" dirty="0" smtClean="0"/>
              <a:t>watch out for exception/error conditions!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990600" y="2474893"/>
            <a:ext cx="270939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P1: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lock(m1);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lock(m2);</a:t>
            </a:r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962400" y="2474893"/>
            <a:ext cx="276710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tabLst>
                <a:tab pos="800100" algn="l"/>
              </a:tabLst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P2: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lock(m2);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lock(m1);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29687" y="2452481"/>
            <a:ext cx="13784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Circular 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Wait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99996" y="2929534"/>
            <a:ext cx="1100604" cy="270866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699996" y="2743200"/>
            <a:ext cx="1100604" cy="45720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87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2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Attempt#3: Beyond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53022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Writers must check for full buffer</a:t>
            </a:r>
            <a:br>
              <a:rPr lang="en-US" dirty="0" smtClean="0"/>
            </a:br>
            <a:r>
              <a:rPr lang="en-US" dirty="0" smtClean="0"/>
              <a:t>&amp; Readers must check </a:t>
            </a:r>
            <a:r>
              <a:rPr lang="en-US" dirty="0" smtClean="0"/>
              <a:t>for </a:t>
            </a:r>
            <a:r>
              <a:rPr lang="en-US" dirty="0" smtClean="0"/>
              <a:t>empty buffer</a:t>
            </a:r>
          </a:p>
          <a:p>
            <a:pPr lvl="1"/>
            <a:r>
              <a:rPr lang="en-US" dirty="0" smtClean="0"/>
              <a:t>ideal: don’t busy wait… go to sleep instead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447800" y="2515612"/>
            <a:ext cx="5867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</a:t>
            </a:r>
            <a:r>
              <a:rPr lang="en-US" sz="24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= (h+1)%n;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874324" y="3584988"/>
            <a:ext cx="3598862" cy="1909763"/>
            <a:chOff x="4983163" y="2378075"/>
            <a:chExt cx="3598862" cy="1909763"/>
          </a:xfrm>
        </p:grpSpPr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5737225" y="3881438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" name="Rectangle 29"/>
            <p:cNvSpPr>
              <a:spLocks noChangeArrowheads="1"/>
            </p:cNvSpPr>
            <p:nvPr/>
          </p:nvSpPr>
          <p:spPr bwMode="auto">
            <a:xfrm>
              <a:off x="6143625" y="3881438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" name="Rectangle 30"/>
            <p:cNvSpPr>
              <a:spLocks noChangeArrowheads="1"/>
            </p:cNvSpPr>
            <p:nvPr/>
          </p:nvSpPr>
          <p:spPr bwMode="auto">
            <a:xfrm>
              <a:off x="6550025" y="3881438"/>
              <a:ext cx="406400" cy="4064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3" name="Rectangle 31"/>
            <p:cNvSpPr>
              <a:spLocks noChangeArrowheads="1"/>
            </p:cNvSpPr>
            <p:nvPr/>
          </p:nvSpPr>
          <p:spPr bwMode="auto">
            <a:xfrm>
              <a:off x="6956425" y="3881438"/>
              <a:ext cx="406400" cy="4064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4" name="Rectangle 32"/>
            <p:cNvSpPr>
              <a:spLocks noChangeArrowheads="1"/>
            </p:cNvSpPr>
            <p:nvPr/>
          </p:nvSpPr>
          <p:spPr bwMode="auto">
            <a:xfrm>
              <a:off x="7362825" y="3881438"/>
              <a:ext cx="406400" cy="4064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7769225" y="3881438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" name="Text Box 34"/>
            <p:cNvSpPr txBox="1">
              <a:spLocks noChangeArrowheads="1"/>
            </p:cNvSpPr>
            <p:nvPr/>
          </p:nvSpPr>
          <p:spPr bwMode="auto">
            <a:xfrm>
              <a:off x="6092825" y="2378075"/>
              <a:ext cx="699230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head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7" name="Line 35"/>
            <p:cNvSpPr>
              <a:spLocks noChangeShapeType="1"/>
            </p:cNvSpPr>
            <p:nvPr/>
          </p:nvSpPr>
          <p:spPr bwMode="auto">
            <a:xfrm>
              <a:off x="6740525" y="2835275"/>
              <a:ext cx="0" cy="104616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" name="Line 36"/>
            <p:cNvSpPr>
              <a:spLocks noChangeShapeType="1"/>
            </p:cNvSpPr>
            <p:nvPr/>
          </p:nvSpPr>
          <p:spPr bwMode="auto">
            <a:xfrm>
              <a:off x="6915150" y="3279775"/>
              <a:ext cx="0" cy="60166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" name="Rectangle 37"/>
            <p:cNvSpPr>
              <a:spLocks noChangeArrowheads="1"/>
            </p:cNvSpPr>
            <p:nvPr/>
          </p:nvSpPr>
          <p:spPr bwMode="auto">
            <a:xfrm>
              <a:off x="8175625" y="3881438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Text Box 38"/>
            <p:cNvSpPr txBox="1">
              <a:spLocks noChangeArrowheads="1"/>
            </p:cNvSpPr>
            <p:nvPr/>
          </p:nvSpPr>
          <p:spPr bwMode="auto">
            <a:xfrm>
              <a:off x="6775450" y="2835275"/>
              <a:ext cx="1335622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last==head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31" name="Text Box 50"/>
            <p:cNvSpPr txBox="1">
              <a:spLocks noChangeArrowheads="1"/>
            </p:cNvSpPr>
            <p:nvPr/>
          </p:nvSpPr>
          <p:spPr bwMode="auto">
            <a:xfrm>
              <a:off x="4983163" y="3910013"/>
              <a:ext cx="836612" cy="36671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800" i="1">
                  <a:solidFill>
                    <a:schemeClr val="bg1"/>
                  </a:solidFill>
                  <a:latin typeface="Comic Sans MS" pitchFamily="-112" charset="0"/>
                </a:rPr>
                <a:t>empty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033496" y="2398558"/>
            <a:ext cx="2110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hile(empty) {}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581400" y="2860223"/>
            <a:ext cx="609600" cy="519937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70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2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Attempt#3: Beyond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53022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Writers must check for full buffer</a:t>
            </a:r>
            <a:br>
              <a:rPr lang="en-US" dirty="0" smtClean="0"/>
            </a:br>
            <a:r>
              <a:rPr lang="en-US" dirty="0" smtClean="0"/>
              <a:t>&amp; Readers must check if for empty buffer</a:t>
            </a:r>
          </a:p>
          <a:p>
            <a:pPr lvl="1"/>
            <a:r>
              <a:rPr lang="en-US" dirty="0" smtClean="0"/>
              <a:t>ideal: don’t busy wait… go to sleep instead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447800" y="2515612"/>
            <a:ext cx="5867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</a:t>
            </a:r>
            <a:r>
              <a:rPr lang="en-US" sz="24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= (h+1)%n;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371600" y="2363212"/>
            <a:ext cx="5867400" cy="304698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while (h ==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t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 { };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 = (h+1)%n;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8983" y="5758190"/>
            <a:ext cx="64987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Dilemma: Have to check while holding lock,</a:t>
            </a:r>
          </a:p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Rectangle 22"/>
          <p:cNvSpPr/>
          <p:nvPr>
            <p:custDataLst>
              <p:tags r:id="rId5"/>
            </p:custDataLst>
          </p:nvPr>
        </p:nvSpPr>
        <p:spPr>
          <a:xfrm>
            <a:off x="1371600" y="2363212"/>
            <a:ext cx="5867400" cy="304698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while (h == t) { };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</a:t>
            </a:r>
            <a:r>
              <a:rPr lang="en-US" sz="24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= (h+1)%n;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874324" y="3669268"/>
            <a:ext cx="3598862" cy="1825483"/>
            <a:chOff x="4983163" y="2462355"/>
            <a:chExt cx="3598862" cy="1825483"/>
          </a:xfrm>
        </p:grpSpPr>
        <p:sp>
          <p:nvSpPr>
            <p:cNvPr id="10" name="Rectangle 28"/>
            <p:cNvSpPr>
              <a:spLocks noChangeArrowheads="1"/>
            </p:cNvSpPr>
            <p:nvPr/>
          </p:nvSpPr>
          <p:spPr bwMode="auto">
            <a:xfrm>
              <a:off x="5737225" y="3881438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" name="Rectangle 29"/>
            <p:cNvSpPr>
              <a:spLocks noChangeArrowheads="1"/>
            </p:cNvSpPr>
            <p:nvPr/>
          </p:nvSpPr>
          <p:spPr bwMode="auto">
            <a:xfrm>
              <a:off x="6143625" y="3881438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" name="Rectangle 30"/>
            <p:cNvSpPr>
              <a:spLocks noChangeArrowheads="1"/>
            </p:cNvSpPr>
            <p:nvPr/>
          </p:nvSpPr>
          <p:spPr bwMode="auto">
            <a:xfrm>
              <a:off x="6550025" y="3881438"/>
              <a:ext cx="406400" cy="4064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13" name="Rectangle 31"/>
            <p:cNvSpPr>
              <a:spLocks noChangeArrowheads="1"/>
            </p:cNvSpPr>
            <p:nvPr/>
          </p:nvSpPr>
          <p:spPr bwMode="auto">
            <a:xfrm>
              <a:off x="6956425" y="3881438"/>
              <a:ext cx="406400" cy="4064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14" name="Rectangle 32"/>
            <p:cNvSpPr>
              <a:spLocks noChangeArrowheads="1"/>
            </p:cNvSpPr>
            <p:nvPr/>
          </p:nvSpPr>
          <p:spPr bwMode="auto">
            <a:xfrm>
              <a:off x="7362825" y="3881438"/>
              <a:ext cx="406400" cy="4064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15" name="Rectangle 33"/>
            <p:cNvSpPr>
              <a:spLocks noChangeArrowheads="1"/>
            </p:cNvSpPr>
            <p:nvPr/>
          </p:nvSpPr>
          <p:spPr bwMode="auto">
            <a:xfrm>
              <a:off x="7769225" y="3881438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" name="Text Box 34"/>
            <p:cNvSpPr txBox="1">
              <a:spLocks noChangeArrowheads="1"/>
            </p:cNvSpPr>
            <p:nvPr/>
          </p:nvSpPr>
          <p:spPr bwMode="auto">
            <a:xfrm>
              <a:off x="6092825" y="2462355"/>
              <a:ext cx="699230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head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17" name="Line 35"/>
            <p:cNvSpPr>
              <a:spLocks noChangeShapeType="1"/>
            </p:cNvSpPr>
            <p:nvPr/>
          </p:nvSpPr>
          <p:spPr bwMode="auto">
            <a:xfrm>
              <a:off x="6740525" y="2835275"/>
              <a:ext cx="0" cy="104616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" name="Line 36"/>
            <p:cNvSpPr>
              <a:spLocks noChangeShapeType="1"/>
            </p:cNvSpPr>
            <p:nvPr/>
          </p:nvSpPr>
          <p:spPr bwMode="auto">
            <a:xfrm>
              <a:off x="6915150" y="3279775"/>
              <a:ext cx="0" cy="60166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8175625" y="3881438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0" name="Text Box 38"/>
            <p:cNvSpPr txBox="1">
              <a:spLocks noChangeArrowheads="1"/>
            </p:cNvSpPr>
            <p:nvPr/>
          </p:nvSpPr>
          <p:spPr bwMode="auto">
            <a:xfrm>
              <a:off x="6775450" y="2835275"/>
              <a:ext cx="1335622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last==head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1" name="Text Box 50"/>
            <p:cNvSpPr txBox="1">
              <a:spLocks noChangeArrowheads="1"/>
            </p:cNvSpPr>
            <p:nvPr/>
          </p:nvSpPr>
          <p:spPr bwMode="auto">
            <a:xfrm>
              <a:off x="4983163" y="3910013"/>
              <a:ext cx="836612" cy="36671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800" i="1">
                  <a:solidFill>
                    <a:schemeClr val="bg1"/>
                  </a:solidFill>
                  <a:latin typeface="Comic Sans MS" pitchFamily="-112" charset="0"/>
                </a:rPr>
                <a:t>empty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181600" y="2164140"/>
            <a:ext cx="40243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Cannot check condition while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Holding the lock,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BUT, empty condition may no 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longer hold in critical section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5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52400"/>
            <a:ext cx="9220200" cy="533400"/>
          </a:xfrm>
        </p:spPr>
        <p:txBody>
          <a:bodyPr>
            <a:noAutofit/>
          </a:bodyPr>
          <a:lstStyle/>
          <a:p>
            <a:r>
              <a:rPr lang="en-AU" sz="3600" dirty="0" smtClean="0"/>
              <a:t>Cache Coherency and Synchronization Problem</a:t>
            </a:r>
            <a:endParaRPr lang="en-AU" sz="3600" dirty="0"/>
          </a:p>
        </p:txBody>
      </p:sp>
      <p:sp>
        <p:nvSpPr>
          <p:cNvPr id="16" name="TextBox 15"/>
          <p:cNvSpPr txBox="1"/>
          <p:nvPr>
            <p:custDataLst>
              <p:tags r:id="rId2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4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5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8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1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2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3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4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5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6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8" name="TextBox 37"/>
          <p:cNvSpPr txBox="1"/>
          <p:nvPr>
            <p:custDataLst>
              <p:tags r:id="rId17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9" name="TextBox 38"/>
          <p:cNvSpPr txBox="1"/>
          <p:nvPr>
            <p:custDataLst>
              <p:tags r:id="rId18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A (on Core0)		Thread B (on Core1)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0,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smtClean="0"/>
              <a:t>{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</a:t>
            </a:r>
            <a:r>
              <a:rPr lang="en-US" dirty="0" smtClean="0"/>
              <a:t>{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+ 1				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+ 1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}					}</a:t>
            </a:r>
            <a:endParaRPr lang="en-US" dirty="0"/>
          </a:p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28591" y="3733800"/>
            <a:ext cx="8178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should be greater than 1 after both threads loop at least once!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59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2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Attempt#3: Beyond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53022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Writers must check for full buffer</a:t>
            </a:r>
            <a:br>
              <a:rPr lang="en-US" dirty="0" smtClean="0"/>
            </a:br>
            <a:r>
              <a:rPr lang="en-US" dirty="0" smtClean="0"/>
              <a:t>&amp; Readers must check if for empty buffer</a:t>
            </a:r>
          </a:p>
          <a:p>
            <a:pPr lvl="1"/>
            <a:r>
              <a:rPr lang="en-US" dirty="0" smtClean="0"/>
              <a:t>ideal: don’t busy wait… go to sleep instead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447800" y="2515612"/>
            <a:ext cx="5867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371600" y="2363212"/>
            <a:ext cx="5867400" cy="304698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while (h == t) { };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</a:t>
            </a:r>
            <a:r>
              <a:rPr lang="en-US" sz="24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= (h+1)%n;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8983" y="5758190"/>
            <a:ext cx="64987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Dilemma: Have to check while holding lock,</a:t>
            </a:r>
          </a:p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but cannot wait while hold lock</a:t>
            </a:r>
          </a:p>
        </p:txBody>
      </p:sp>
    </p:spTree>
    <p:extLst>
      <p:ext uri="{BB962C8B-B14F-4D97-AF65-F5344CB8AC3E}">
        <p14:creationId xmlns:p14="http://schemas.microsoft.com/office/powerpoint/2010/main" val="20085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2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Attempt#4: Beyond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53022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Writers must check for full buffer</a:t>
            </a:r>
            <a:br>
              <a:rPr lang="en-US" dirty="0" smtClean="0"/>
            </a:br>
            <a:r>
              <a:rPr lang="en-US" dirty="0" smtClean="0"/>
              <a:t>&amp; Readers must check if for empty buffer</a:t>
            </a:r>
          </a:p>
          <a:p>
            <a:pPr lvl="1"/>
            <a:r>
              <a:rPr lang="en-US" dirty="0" smtClean="0"/>
              <a:t>ideal: don’t busy wait… go to sleep instead</a:t>
            </a:r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1447800" y="2257485"/>
            <a:ext cx="58674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do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empty = (h == t);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		if (!empty)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	</a:t>
            </a: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		h</a:t>
            </a:r>
            <a:r>
              <a:rPr lang="en-US" sz="24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= (h+1)%n;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	}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} while (empty);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72200" y="2895600"/>
            <a:ext cx="250728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Does this work?</a:t>
            </a:r>
          </a:p>
          <a:p>
            <a:pPr marL="342900" indent="-342900">
              <a:buAutoNum type="alphaLcParenR"/>
            </a:pPr>
            <a:r>
              <a:rPr lang="en-US" sz="2800" dirty="0" smtClean="0"/>
              <a:t>Yes</a:t>
            </a:r>
          </a:p>
          <a:p>
            <a:pPr marL="342900" indent="-342900">
              <a:buAutoNum type="alphaLcParenR"/>
            </a:pPr>
            <a:r>
              <a:rPr lang="en-US" sz="2800" dirty="0" smtClean="0"/>
              <a:t>no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643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2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Attempt#4: Beyond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53022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Writers must check for full buffer</a:t>
            </a:r>
            <a:br>
              <a:rPr lang="en-US" dirty="0" smtClean="0"/>
            </a:br>
            <a:r>
              <a:rPr lang="en-US" dirty="0" smtClean="0"/>
              <a:t>&amp; Readers must check if for empty buffer</a:t>
            </a:r>
          </a:p>
          <a:p>
            <a:pPr lvl="1"/>
            <a:r>
              <a:rPr lang="en-US" dirty="0" smtClean="0"/>
              <a:t>ideal: don’t busy wait… go to sleep instead</a:t>
            </a:r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1447800" y="2257485"/>
            <a:ext cx="58674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do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empty = (h == t);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		if (!empty)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	</a:t>
            </a: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		h</a:t>
            </a:r>
            <a:r>
              <a:rPr lang="en-US" sz="24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= (h+1)%n;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	}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} while (empty);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72200" y="2895600"/>
            <a:ext cx="304089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It works. </a:t>
            </a:r>
          </a:p>
          <a:p>
            <a:r>
              <a:rPr lang="en-US" sz="2800" dirty="0" smtClean="0"/>
              <a:t>But, it is wasteful </a:t>
            </a:r>
          </a:p>
          <a:p>
            <a:r>
              <a:rPr lang="en-US" sz="2800" dirty="0" smtClean="0"/>
              <a:t>Due to the spinning</a:t>
            </a:r>
          </a:p>
        </p:txBody>
      </p:sp>
    </p:spTree>
    <p:extLst>
      <p:ext uri="{BB962C8B-B14F-4D97-AF65-F5344CB8AC3E}">
        <p14:creationId xmlns:p14="http://schemas.microsoft.com/office/powerpoint/2010/main" val="251161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Language-level Synchronization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50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8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Condition variables</a:t>
            </a:r>
            <a:endParaRPr lang="en-US"/>
          </a:p>
        </p:txBody>
      </p:sp>
      <p:sp>
        <p:nvSpPr>
          <p:cNvPr id="5308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[Hoare]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condition variable </a:t>
            </a:r>
            <a:r>
              <a:rPr lang="en-US" dirty="0" smtClean="0"/>
              <a:t>to wait for a condition to become true (without holding lock!)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wait(m, c)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atomically release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r>
              <a:rPr lang="en-US" dirty="0" smtClean="0"/>
              <a:t> and sleep, waiting for condition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</a:t>
            </a:r>
          </a:p>
          <a:p>
            <a:pPr lvl="1"/>
            <a:r>
              <a:rPr lang="en-US" dirty="0" smtClean="0"/>
              <a:t>wake up holding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r>
              <a:rPr lang="en-US" dirty="0" smtClean="0"/>
              <a:t> sometime after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 smtClean="0"/>
              <a:t> was signaled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signal(c)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: wake up one thread waiting on 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broadcast(c)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: wake up all threads waiting on 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</a:t>
            </a:r>
          </a:p>
          <a:p>
            <a:endParaRPr lang="en-US" dirty="0" smtClean="0"/>
          </a:p>
          <a:p>
            <a:r>
              <a:rPr lang="en-US" dirty="0" smtClean="0"/>
              <a:t>POSIX (e.g., Linux): </a:t>
            </a:r>
            <a:r>
              <a:rPr lang="en-US" dirty="0" err="1" smtClean="0"/>
              <a:t>pthread_cond_wait</a:t>
            </a:r>
            <a:r>
              <a:rPr lang="en-US" dirty="0" smtClean="0"/>
              <a:t>, </a:t>
            </a:r>
            <a:r>
              <a:rPr lang="en-US" dirty="0" err="1" smtClean="0"/>
              <a:t>pthread_cond_signal</a:t>
            </a:r>
            <a:r>
              <a:rPr lang="en-US" dirty="0" smtClean="0"/>
              <a:t>, </a:t>
            </a:r>
            <a:r>
              <a:rPr lang="en-US" dirty="0" err="1" smtClean="0"/>
              <a:t>pthread_cond_broadcast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5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0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Attempt#5: Using a condition variable</a:t>
            </a:r>
            <a:endParaRPr lang="en-US" dirty="0"/>
          </a:p>
        </p:txBody>
      </p:sp>
      <p:sp>
        <p:nvSpPr>
          <p:cNvPr id="53104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144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wait(m, c) : release m, sleep until c, wake up holding m</a:t>
            </a:r>
          </a:p>
          <a:p>
            <a:r>
              <a:rPr lang="en-US" sz="2800" dirty="0" smtClean="0"/>
              <a:t>signal(c) : wake up one thread waiting on c</a:t>
            </a:r>
            <a:endParaRPr lang="en-US" sz="2800" dirty="0"/>
          </a:p>
        </p:txBody>
      </p:sp>
      <p:sp>
        <p:nvSpPr>
          <p:cNvPr id="53104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49838" y="1676400"/>
            <a:ext cx="3941762" cy="4475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char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get() 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lock(m);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while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(t == h)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	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wait(m, 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not_empty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char c =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A[h];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h = (h+1) % n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unlock(m);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signal(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not_full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return c;</a:t>
            </a:r>
            <a:endParaRPr lang="en-US" sz="2400" dirty="0">
              <a:solidFill>
                <a:schemeClr val="bg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531046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6225" y="1600200"/>
            <a:ext cx="4475163" cy="4418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noAutofit/>
          </a:bodyPr>
          <a:lstStyle/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cond_t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*</a:t>
            </a: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not_full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= ...;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cond_t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*</a:t>
            </a: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not_empty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= ...;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mutex_t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*m = ...;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endParaRPr lang="en-US" sz="2400" dirty="0" smtClean="0">
              <a:solidFill>
                <a:srgbClr val="FFFFFF"/>
              </a:solidFill>
              <a:latin typeface="Consolas" pitchFamily="49" charset="0"/>
            </a:endParaRP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void put(char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c) {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lock(m);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while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((t-h) % n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== 1) 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	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wait(m, 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not_full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A[t]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= c;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t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=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(t+1) % n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unlock(m);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signal(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not_empty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);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7788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4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Monitors</a:t>
            </a:r>
            <a:endParaRPr lang="en-US"/>
          </a:p>
        </p:txBody>
      </p:sp>
      <p:sp>
        <p:nvSpPr>
          <p:cNvPr id="53125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Monitor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is a concurrency-safe </a:t>
            </a:r>
            <a:r>
              <a:rPr lang="en-US" dirty="0" err="1" smtClean="0"/>
              <a:t>datastructure</a:t>
            </a:r>
            <a:r>
              <a:rPr lang="en-US" dirty="0" smtClean="0"/>
              <a:t>, with…</a:t>
            </a:r>
          </a:p>
          <a:p>
            <a:pPr lvl="1"/>
            <a:r>
              <a:rPr lang="en-US" dirty="0" smtClean="0"/>
              <a:t>one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some condition variables</a:t>
            </a:r>
          </a:p>
          <a:p>
            <a:pPr lvl="1"/>
            <a:r>
              <a:rPr lang="en-US" dirty="0" smtClean="0"/>
              <a:t>some operations</a:t>
            </a:r>
          </a:p>
          <a:p>
            <a:r>
              <a:rPr lang="en-US" dirty="0" smtClean="0"/>
              <a:t>All operations on monitor acquire/release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one thread in the monitor at a time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Ring buffer was a monitor</a:t>
            </a:r>
          </a:p>
          <a:p>
            <a:r>
              <a:rPr lang="en-US" dirty="0" smtClean="0"/>
              <a:t>Java, C#, etc., have built-in support for monitors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8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Java concurrency</a:t>
            </a:r>
            <a:endParaRPr lang="en-US"/>
          </a:p>
        </p:txBody>
      </p:sp>
      <p:sp>
        <p:nvSpPr>
          <p:cNvPr id="53145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objects can be monitors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synchronized</a:t>
            </a:r>
            <a:r>
              <a:rPr lang="en-US" dirty="0" smtClean="0"/>
              <a:t>” keyword locks/releases the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Has one (!) </a:t>
            </a:r>
            <a:r>
              <a:rPr lang="en-US" dirty="0" err="1" smtClean="0"/>
              <a:t>builtin</a:t>
            </a:r>
            <a:r>
              <a:rPr lang="en-US" dirty="0" smtClean="0"/>
              <a:t> condition variable</a:t>
            </a:r>
          </a:p>
          <a:p>
            <a:pPr lvl="2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o.wait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= wait(o, o)</a:t>
            </a:r>
          </a:p>
          <a:p>
            <a:pPr lvl="2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o.notify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= signal(o)</a:t>
            </a:r>
          </a:p>
          <a:p>
            <a:pPr lvl="2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o.notifyAll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()</a:t>
            </a:r>
            <a:r>
              <a:rPr lang="en-US" dirty="0" smtClean="0"/>
              <a:t> = broadcast(o)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Java wait() can be called even when </a:t>
            </a:r>
            <a:r>
              <a:rPr lang="en-US" dirty="0" err="1" smtClean="0"/>
              <a:t>mutex</a:t>
            </a:r>
            <a:r>
              <a:rPr lang="en-US" dirty="0" smtClean="0"/>
              <a:t> is not held. </a:t>
            </a:r>
            <a:r>
              <a:rPr lang="en-US" dirty="0" err="1" smtClean="0"/>
              <a:t>Mutex</a:t>
            </a:r>
            <a:r>
              <a:rPr lang="en-US" dirty="0" smtClean="0"/>
              <a:t> not held when awoken by signal(). Useful?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23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66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More synchronization mechanisms</a:t>
            </a:r>
            <a:endParaRPr lang="en-US"/>
          </a:p>
        </p:txBody>
      </p:sp>
      <p:sp>
        <p:nvSpPr>
          <p:cNvPr id="53166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Lots of synchronization variations…</a:t>
            </a:r>
            <a:br>
              <a:rPr lang="en-US" dirty="0" smtClean="0"/>
            </a:br>
            <a:r>
              <a:rPr lang="en-US" dirty="0" smtClean="0"/>
              <a:t>(can implement with </a:t>
            </a:r>
            <a:r>
              <a:rPr lang="en-US" dirty="0" err="1" smtClean="0"/>
              <a:t>mutex</a:t>
            </a:r>
            <a:r>
              <a:rPr lang="en-US" dirty="0" smtClean="0"/>
              <a:t> and condition vars.)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Reader/writer locks</a:t>
            </a:r>
          </a:p>
          <a:p>
            <a:pPr lvl="1"/>
            <a:r>
              <a:rPr lang="en-US" dirty="0" smtClean="0"/>
              <a:t>Any number of threads can hold a read lock</a:t>
            </a:r>
          </a:p>
          <a:p>
            <a:pPr lvl="1"/>
            <a:r>
              <a:rPr lang="en-US" dirty="0" smtClean="0"/>
              <a:t>Only one thread can hold the writer lock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Semaphores</a:t>
            </a:r>
          </a:p>
          <a:p>
            <a:pPr lvl="1"/>
            <a:r>
              <a:rPr lang="en-US" dirty="0" smtClean="0"/>
              <a:t>N threads can hold lock at the same time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Message-passing, sockets, queues, ring buffers, …</a:t>
            </a:r>
          </a:p>
          <a:p>
            <a:pPr lvl="1"/>
            <a:r>
              <a:rPr lang="en-US" dirty="0" smtClean="0"/>
              <a:t>transfer data and synchronize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90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Hardware Primitives: </a:t>
            </a:r>
            <a:r>
              <a:rPr lang="en-US" dirty="0" smtClean="0"/>
              <a:t>test-and-set, LL/SC, barrier, ...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ym typeface="Wingdings" pitchFamily="2" charset="2"/>
              </a:rPr>
              <a:t>… used to build …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Synchronization primitives: </a:t>
            </a:r>
            <a:r>
              <a:rPr lang="en-US" dirty="0" err="1" smtClean="0">
                <a:sym typeface="Wingdings" pitchFamily="2" charset="2"/>
              </a:rPr>
              <a:t>mutex</a:t>
            </a:r>
            <a:r>
              <a:rPr lang="en-US" dirty="0" smtClean="0">
                <a:sym typeface="Wingdings" pitchFamily="2" charset="2"/>
              </a:rPr>
              <a:t>, semaphore, ...</a:t>
            </a:r>
          </a:p>
          <a:p>
            <a:r>
              <a:rPr lang="en-US" dirty="0" smtClean="0">
                <a:sym typeface="Wingdings" pitchFamily="2" charset="2"/>
              </a:rPr>
              <a:t>… used to build …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Language Constructs: </a:t>
            </a:r>
            <a:r>
              <a:rPr lang="en-US" dirty="0" smtClean="0">
                <a:sym typeface="Wingdings" pitchFamily="2" charset="2"/>
              </a:rPr>
              <a:t>monitors, signals, ...</a:t>
            </a:r>
          </a:p>
          <a:p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729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52400"/>
            <a:ext cx="9220200" cy="533400"/>
          </a:xfrm>
        </p:spPr>
        <p:txBody>
          <a:bodyPr>
            <a:noAutofit/>
          </a:bodyPr>
          <a:lstStyle/>
          <a:p>
            <a:r>
              <a:rPr lang="en-AU" sz="3600" dirty="0" smtClean="0"/>
              <a:t>Cache Coherency and Synchronization Problem</a:t>
            </a:r>
            <a:endParaRPr lang="en-AU" sz="3600" dirty="0"/>
          </a:p>
        </p:txBody>
      </p:sp>
      <p:sp>
        <p:nvSpPr>
          <p:cNvPr id="16" name="TextBox 15"/>
          <p:cNvSpPr txBox="1"/>
          <p:nvPr>
            <p:custDataLst>
              <p:tags r:id="rId2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4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5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8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1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2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3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4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5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6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8" name="TextBox 37"/>
          <p:cNvSpPr txBox="1"/>
          <p:nvPr>
            <p:custDataLst>
              <p:tags r:id="rId17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9" name="TextBox 38"/>
          <p:cNvSpPr txBox="1"/>
          <p:nvPr>
            <p:custDataLst>
              <p:tags r:id="rId18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A (on Core0)		Thread B (on Core1)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0,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smtClean="0"/>
              <a:t>{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LW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dirty="0" smtClean="0"/>
              <a:t>			</a:t>
            </a:r>
            <a:r>
              <a:rPr lang="en-US" dirty="0" smtClean="0">
                <a:solidFill>
                  <a:schemeClr val="bg1"/>
                </a:solidFill>
              </a:rPr>
              <a:t>LW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ADDIU $t0, $t0, 1		ADDIU $t0, $t0, 1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SW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			SW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}					}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752600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$t0=0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2433935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$t0=1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9705" y="3043535"/>
            <a:ext cx="62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x=1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0600" y="1752600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$t0=0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00600" y="2433935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$t0=1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87905" y="3043535"/>
            <a:ext cx="62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x=1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8591" y="3733800"/>
            <a:ext cx="8178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should be greater than 1 after both threads loop at least once!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4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32" grpId="0"/>
      <p:bldP spid="41" grpId="0"/>
      <p:bldP spid="42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9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86775" cy="5419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Need it to exploit multiple processing </a:t>
            </a:r>
            <a:r>
              <a:rPr lang="en-US" dirty="0" smtClean="0"/>
              <a:t>units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	…to provide interactive applications </a:t>
            </a:r>
          </a:p>
          <a:p>
            <a:pPr>
              <a:lnSpc>
                <a:spcPct val="90000"/>
              </a:lnSpc>
            </a:pPr>
            <a:r>
              <a:rPr lang="en-US" dirty="0"/>
              <a:t>	</a:t>
            </a:r>
            <a:r>
              <a:rPr lang="en-US" dirty="0" smtClean="0"/>
              <a:t>…to parallelize for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multicore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…</a:t>
            </a:r>
            <a:r>
              <a:rPr lang="en-US" dirty="0"/>
              <a:t>to write servers that handle many clients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Problem</a:t>
            </a:r>
            <a:r>
              <a:rPr lang="en-US" dirty="0"/>
              <a:t>: hard even for experienced programmers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Behavior can depend on subtle timing differences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Bugs may be impossible to reproduce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Needed: synchronization of threads</a:t>
            </a:r>
          </a:p>
        </p:txBody>
      </p:sp>
      <p:sp>
        <p:nvSpPr>
          <p:cNvPr id="526950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Programming with </a:t>
            </a:r>
            <a:r>
              <a:rPr lang="en-US" dirty="0" smtClean="0"/>
              <a:t>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9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950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Synchronization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Threads and processes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Critical sections, race conditions, and </a:t>
            </a:r>
            <a:r>
              <a:rPr lang="en-US" dirty="0" err="1" smtClean="0">
                <a:sym typeface="Wingdings" pitchFamily="2" charset="2"/>
              </a:rPr>
              <a:t>mutexes</a:t>
            </a:r>
            <a:endParaRPr lang="en-US" dirty="0" smtClean="0">
              <a:sym typeface="Wingdings" pitchFamily="2" charset="2"/>
            </a:endParaRP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Atomic Instructions</a:t>
            </a:r>
            <a:endParaRPr lang="en-US" dirty="0">
              <a:sym typeface="Wingdings" pitchFamily="2" charset="2"/>
            </a:endParaRP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HW support for synchronization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Using sync primitives to build concurrency-safe data structures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Language level synchronization</a:t>
            </a:r>
          </a:p>
          <a:p>
            <a:pPr marL="0" indent="0"/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with Threads</a:t>
            </a:r>
            <a:endParaRPr lang="en-US" dirty="0"/>
          </a:p>
        </p:txBody>
      </p:sp>
      <p:sp>
        <p:nvSpPr>
          <p:cNvPr id="527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Concurrency poses challenges for: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Correctness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Threads accessing shared memory should not interfere with each other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Liveness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Threads should not get stuck, should make forward progress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Efficiency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Program should make good use of available computing resources (e.g., processors).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</a:rPr>
              <a:t>Fairness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Resources apportioned fairly between threads</a:t>
            </a:r>
          </a:p>
        </p:txBody>
      </p:sp>
    </p:spTree>
    <p:extLst>
      <p:ext uri="{BB962C8B-B14F-4D97-AF65-F5344CB8AC3E}">
        <p14:creationId xmlns:p14="http://schemas.microsoft.com/office/powerpoint/2010/main" val="33960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HW support for critical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implement </a:t>
            </a:r>
            <a:r>
              <a:rPr lang="en-US" dirty="0" err="1" smtClean="0"/>
              <a:t>mutex</a:t>
            </a:r>
            <a:r>
              <a:rPr lang="en-US" dirty="0" smtClean="0"/>
              <a:t> locks? </a:t>
            </a:r>
          </a:p>
          <a:p>
            <a:r>
              <a:rPr lang="en-US" dirty="0" smtClean="0"/>
              <a:t>What are the hardware primitives?</a:t>
            </a:r>
          </a:p>
          <a:p>
            <a:endParaRPr lang="en-US" dirty="0"/>
          </a:p>
          <a:p>
            <a:r>
              <a:rPr lang="en-US" dirty="0" smtClean="0"/>
              <a:t>Then, use these </a:t>
            </a:r>
            <a:r>
              <a:rPr lang="en-US" dirty="0" err="1" smtClean="0"/>
              <a:t>mutex</a:t>
            </a:r>
            <a:r>
              <a:rPr lang="en-US" dirty="0" smtClean="0"/>
              <a:t> locks to implement critical sections, and use critical sections to write parallel safe programs.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3290</TotalTime>
  <Words>3190</Words>
  <Application>Microsoft Office PowerPoint</Application>
  <PresentationFormat>On-screen Show (4:3)</PresentationFormat>
  <Paragraphs>1023</Paragraphs>
  <Slides>49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ＭＳ Ｐゴシック</vt:lpstr>
      <vt:lpstr>Arial</vt:lpstr>
      <vt:lpstr>Calibri</vt:lpstr>
      <vt:lpstr>Comic Sans MS</vt:lpstr>
      <vt:lpstr>Consolas</vt:lpstr>
      <vt:lpstr>Helvetica</vt:lpstr>
      <vt:lpstr>Lucida Console</vt:lpstr>
      <vt:lpstr>Wingdings</vt:lpstr>
      <vt:lpstr>Office Theme</vt:lpstr>
      <vt:lpstr>Synchronization II</vt:lpstr>
      <vt:lpstr>Announcements</vt:lpstr>
      <vt:lpstr>Announcements</vt:lpstr>
      <vt:lpstr>Cache Coherency and Synchronization Problem</vt:lpstr>
      <vt:lpstr>Cache Coherency and Synchronization Problem</vt:lpstr>
      <vt:lpstr>Programming with Threads</vt:lpstr>
      <vt:lpstr>Goals for Today</vt:lpstr>
      <vt:lpstr>Programming with Threads</vt:lpstr>
      <vt:lpstr>HW support for critical sections</vt:lpstr>
      <vt:lpstr>Mutexes</vt:lpstr>
      <vt:lpstr>Synchronization in MIPS </vt:lpstr>
      <vt:lpstr>Synchronization in MIPS </vt:lpstr>
      <vt:lpstr>Synchronization in MIPS </vt:lpstr>
      <vt:lpstr>Synchronization in MIPS </vt:lpstr>
      <vt:lpstr>Mutex from LL and SC</vt:lpstr>
      <vt:lpstr>Mutex from LL and SC</vt:lpstr>
      <vt:lpstr>Mutex from LL and SC</vt:lpstr>
      <vt:lpstr>Mutex from LL and SC</vt:lpstr>
      <vt:lpstr>Mutex from LL and SC</vt:lpstr>
      <vt:lpstr>Mutex from LL and SC</vt:lpstr>
      <vt:lpstr>Mutex from LL and SC</vt:lpstr>
      <vt:lpstr>Mutex from LL and SC</vt:lpstr>
      <vt:lpstr>Mutex from LL and SC</vt:lpstr>
      <vt:lpstr>Mutex from LL and SC</vt:lpstr>
      <vt:lpstr>Mutex from LL and SC</vt:lpstr>
      <vt:lpstr>Now we can write parallel and correct programs</vt:lpstr>
      <vt:lpstr>Alternative Atomic Instructions</vt:lpstr>
      <vt:lpstr>Synchronization</vt:lpstr>
      <vt:lpstr>Summary</vt:lpstr>
      <vt:lpstr>Next Goal</vt:lpstr>
      <vt:lpstr>Attempt#1: Producer/Consumer</vt:lpstr>
      <vt:lpstr>Attempt#1: Producer/Consumer</vt:lpstr>
      <vt:lpstr>Attempt#1: Producer/Consumer</vt:lpstr>
      <vt:lpstr>Attempt#1: Producer/Consumer</vt:lpstr>
      <vt:lpstr>Attempt#2: Protecting an invariant</vt:lpstr>
      <vt:lpstr>Attempt#2: Protecting an invariant</vt:lpstr>
      <vt:lpstr>Guidelines for successful mutexing</vt:lpstr>
      <vt:lpstr>Attempt#3: Beyond mutexes</vt:lpstr>
      <vt:lpstr>Attempt#3: Beyond mutexes</vt:lpstr>
      <vt:lpstr>Attempt#3: Beyond mutexes</vt:lpstr>
      <vt:lpstr>Attempt#4: Beyond mutexes</vt:lpstr>
      <vt:lpstr>Attempt#4: Beyond mutexes</vt:lpstr>
      <vt:lpstr>PowerPoint Presentation</vt:lpstr>
      <vt:lpstr>Condition variables</vt:lpstr>
      <vt:lpstr>Attempt#5: Using a condition variable</vt:lpstr>
      <vt:lpstr>Monitors</vt:lpstr>
      <vt:lpstr>Java concurrency</vt:lpstr>
      <vt:lpstr>More synchronization mechanisms</vt:lpstr>
      <vt:lpstr>Summary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186</cp:revision>
  <dcterms:created xsi:type="dcterms:W3CDTF">2012-11-28T14:27:55Z</dcterms:created>
  <dcterms:modified xsi:type="dcterms:W3CDTF">2015-04-23T16:24:41Z</dcterms:modified>
</cp:coreProperties>
</file>