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8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9.xml" ContentType="application/vnd.openxmlformats-officedocument.presentationml.notesSlide+xml"/>
  <Override PartName="/ppt/tags/tag79.xml" ContentType="application/vnd.openxmlformats-officedocument.presentationml.tags+xml"/>
  <Override PartName="/ppt/notesSlides/notesSlide10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1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2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34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35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36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37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38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notesSlides/notesSlide39.xml" ContentType="application/vnd.openxmlformats-officedocument.presentationml.notesSlide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40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41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42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43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46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7" r:id="rId2"/>
    <p:sldId id="371" r:id="rId3"/>
    <p:sldId id="372" r:id="rId4"/>
    <p:sldId id="373" r:id="rId5"/>
    <p:sldId id="258" r:id="rId6"/>
    <p:sldId id="260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19" r:id="rId20"/>
    <p:sldId id="274" r:id="rId21"/>
    <p:sldId id="275" r:id="rId22"/>
    <p:sldId id="276" r:id="rId23"/>
    <p:sldId id="277" r:id="rId24"/>
    <p:sldId id="278" r:id="rId25"/>
    <p:sldId id="320" r:id="rId26"/>
    <p:sldId id="280" r:id="rId27"/>
    <p:sldId id="281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50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  <p:sldId id="364" r:id="rId56"/>
    <p:sldId id="365" r:id="rId57"/>
    <p:sldId id="370" r:id="rId58"/>
    <p:sldId id="366" r:id="rId59"/>
    <p:sldId id="367" r:id="rId60"/>
    <p:sldId id="369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42" d="100"/>
          <a:sy n="42" d="100"/>
        </p:scale>
        <p:origin x="115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98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68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39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13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171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47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reality: very complicated, lots of corner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53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6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4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2" tIns="43241" rIns="86482" bIns="4324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30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Maybe?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read (1) 40                     read (3) 40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Inc</a:t>
            </a:r>
            <a:r>
              <a:rPr lang="en-US" baseline="0" dirty="0" smtClean="0"/>
              <a:t>   (2) 41                     </a:t>
            </a:r>
            <a:r>
              <a:rPr lang="en-US" baseline="0" dirty="0" err="1" smtClean="0"/>
              <a:t>inc</a:t>
            </a:r>
            <a:r>
              <a:rPr lang="en-US" baseline="0" dirty="0" smtClean="0"/>
              <a:t>   (4)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Write (5) 41                    write (6) 41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2522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45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105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021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5"/>
            <a:ext cx="181542" cy="27540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55" tIns="44928" rIns="89855" bIns="44928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353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fork</a:t>
            </a:r>
          </a:p>
          <a:p>
            <a:r>
              <a:rPr lang="en-US" baseline="0" dirty="0" smtClean="0"/>
              <a:t>Use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172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happens when two threads execute concurrently?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sequential with threads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between threads is unsynchronized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7275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74688"/>
            <a:ext cx="4603750" cy="34544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7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4659"/>
            <a:ext cx="5012812" cy="412637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752" tIns="44877" rIns="89752" bIns="4487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76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10100" cy="34591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9349"/>
            <a:ext cx="5012812" cy="4132626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77" tIns="44988" rIns="89977" bIns="449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463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smtClean="0"/>
              <a:t>Show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092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424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2" tIns="43241" rIns="86482" bIns="4324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386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82" tIns="43241" rIns="86482" bIns="4324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71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428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15A427-8317-42A9-ACD8-FC3142F1FFA1}" type="datetime3">
              <a:rPr lang="en-US"/>
              <a:pPr/>
              <a:t>21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1F72B-3CF7-48FA-AC00-3189B9898BE0}" type="slidenum">
              <a:rPr lang="en-US"/>
              <a:pPr/>
              <a:t>41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5112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21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43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2693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21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44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87047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F22F6E-5211-4BB6-8D85-DA8CABF2D85A}" type="datetime3">
              <a:rPr lang="en-US"/>
              <a:pPr/>
              <a:t>21 April 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D3334-59F5-44F0-91AD-B62AA51B1015}" type="slidenum">
              <a:rPr lang="en-US"/>
              <a:pPr/>
              <a:t>45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7685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253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952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67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549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4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631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582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276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41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9056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LL just like LW</a:t>
            </a:r>
          </a:p>
          <a:p>
            <a:r>
              <a:rPr lang="en-US" dirty="0" smtClean="0"/>
              <a:t>SC jus like SW, but overwrites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 register with 1 “success” or 0 “fail”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513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done using lock,</a:t>
            </a:r>
          </a:p>
          <a:p>
            <a:endParaRPr lang="en-US" dirty="0" smtClean="0"/>
          </a:p>
          <a:p>
            <a:r>
              <a:rPr lang="en-US" dirty="0" smtClean="0"/>
              <a:t>Also can be done using atomic</a:t>
            </a:r>
            <a:r>
              <a:rPr lang="en-US" baseline="0" dirty="0" smtClean="0"/>
              <a:t> increment.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400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implementation: lock bus while read-modify-write</a:t>
            </a:r>
            <a:r>
              <a:rPr lang="en-US" baseline="0" dirty="0" smtClean="0"/>
              <a:t> cycle happens, very expensive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41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device drivers if interrupts always go to same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67945-E7BC-4572-A0F0-E38AA3AAAEF1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8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39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2" y="4343707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84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09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67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How do they share data?</a:t>
            </a:r>
            <a:r>
              <a:rPr lang="en-US" baseline="0" dirty="0" smtClean="0"/>
              <a:t> How do they coordinate? How do they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9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3" Type="http://schemas.openxmlformats.org/officeDocument/2006/relationships/tags" Target="../tags/tag7.xml"/><Relationship Id="rId21" Type="http://schemas.openxmlformats.org/officeDocument/2006/relationships/image" Target="../media/image3.png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notesSlide" Target="../notesSlides/notesSlide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3" Type="http://schemas.openxmlformats.org/officeDocument/2006/relationships/tags" Target="../tags/tag25.xml"/><Relationship Id="rId21" Type="http://schemas.openxmlformats.org/officeDocument/2006/relationships/notesSlide" Target="../notesSlides/notesSlide7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notesSlide" Target="../notesSlides/notesSlide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10" Type="http://schemas.openxmlformats.org/officeDocument/2006/relationships/tags" Target="../tags/tag70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notesSlide" Target="../notesSlides/notesSlide1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10" Type="http://schemas.openxmlformats.org/officeDocument/2006/relationships/tags" Target="../tags/tag107.xml"/><Relationship Id="rId19" Type="http://schemas.openxmlformats.org/officeDocument/2006/relationships/notesSlide" Target="../notesSlides/notesSlide12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9" Type="http://schemas.openxmlformats.org/officeDocument/2006/relationships/notesSlide" Target="../notesSlides/notesSlide15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37" Type="http://schemas.openxmlformats.org/officeDocument/2006/relationships/tags" Target="../tags/tag153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tags" Target="../tags/tag152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8" Type="http://schemas.openxmlformats.org/officeDocument/2006/relationships/tags" Target="../tags/tag124.xml"/><Relationship Id="rId3" Type="http://schemas.openxmlformats.org/officeDocument/2006/relationships/tags" Target="../tags/tag1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notesSlide" Target="../notesSlides/notesSlide18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10" Type="http://schemas.openxmlformats.org/officeDocument/2006/relationships/tags" Target="../tags/tag16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17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6.xml"/><Relationship Id="rId3" Type="http://schemas.openxmlformats.org/officeDocument/2006/relationships/tags" Target="../tags/tag18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4" Type="http://schemas.openxmlformats.org/officeDocument/2006/relationships/notesSlide" Target="../notesSlides/notesSlide3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notesSlide" Target="../notesSlides/notesSlide3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4" Type="http://schemas.openxmlformats.org/officeDocument/2006/relationships/notesSlide" Target="../notesSlides/notesSlide3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6.xml"/><Relationship Id="rId1" Type="http://schemas.openxmlformats.org/officeDocument/2006/relationships/tags" Target="../tags/tag195.xml"/><Relationship Id="rId4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4" Type="http://schemas.openxmlformats.org/officeDocument/2006/relationships/notesSlide" Target="../notesSlides/notesSlide3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4" Type="http://schemas.openxmlformats.org/officeDocument/2006/relationships/notesSlide" Target="../notesSlides/notesSlide39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4" Type="http://schemas.openxmlformats.org/officeDocument/2006/relationships/notesSlide" Target="../notesSlides/notesSlide40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notesSlide" Target="../notesSlides/notesSlide4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4" Type="http://schemas.openxmlformats.org/officeDocument/2006/relationships/notesSlide" Target="../notesSlides/notesSlide4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4" Type="http://schemas.openxmlformats.org/officeDocument/2006/relationships/notesSlide" Target="../notesSlides/notesSlide4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4" Type="http://schemas.openxmlformats.org/officeDocument/2006/relationships/notesSlide" Target="../notesSlides/notesSlide4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4" Type="http://schemas.openxmlformats.org/officeDocument/2006/relationships/notesSlide" Target="../notesSlides/notesSlide4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4" Type="http://schemas.openxmlformats.org/officeDocument/2006/relationships/notesSlide" Target="../notesSlides/notesSlide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Multicore, Parallelism, and Synchronization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5" name="Subtitle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04800" y="5943600"/>
            <a:ext cx="441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lang="en-US" sz="1800" kern="1200" dirty="0">
                <a:solidFill>
                  <a:srgbClr val="FFFF66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P&amp;H Chapter 2.11, 5.10,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and 6.5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Each processor core has its own L1 cache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495800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18977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8976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95577"/>
            <a:ext cx="3508375" cy="236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7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525001" cy="5638800"/>
          </a:xfrm>
        </p:spPr>
        <p:txBody>
          <a:bodyPr/>
          <a:lstStyle/>
          <a:p>
            <a:r>
              <a:rPr lang="en-US" dirty="0"/>
              <a:t>Each processor core has its own L1 cache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4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29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03" y="37338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5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525001" cy="5638800"/>
          </a:xfrm>
        </p:spPr>
        <p:txBody>
          <a:bodyPr/>
          <a:lstStyle/>
          <a:p>
            <a:r>
              <a:rPr lang="en-US" dirty="0"/>
              <a:t>Each processor core has its own L1 cache</a:t>
            </a:r>
          </a:p>
        </p:txBody>
      </p:sp>
      <p:sp>
        <p:nvSpPr>
          <p:cNvPr id="8" name="Rectangle 7"/>
          <p:cNvSpPr/>
          <p:nvPr>
            <p:custDataLst>
              <p:tags r:id="rId2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3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>
            <p:custDataLst>
              <p:tags r:id="rId4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>
            <p:custDataLst>
              <p:tags r:id="rId5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7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>
            <p:custDataLst>
              <p:tags r:id="rId8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9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0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1"/>
            </p:custDataLst>
          </p:nvPr>
        </p:nvCxnSpPr>
        <p:spPr>
          <a:xfrm rot="5400000">
            <a:off x="57523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29" name="Rectangle 28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0" name="Rectangle 29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31" name="Rectangle 30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2" name="Rectangle 31"/>
          <p:cNvSpPr/>
          <p:nvPr>
            <p:custDataLst>
              <p:tags r:id="rId17"/>
            </p:custDataLst>
          </p:nvPr>
        </p:nvSpPr>
        <p:spPr>
          <a:xfrm>
            <a:off x="5410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Core2</a:t>
            </a:r>
            <a:endParaRPr lang="en-US" sz="2400" dirty="0"/>
          </a:p>
        </p:txBody>
      </p:sp>
      <p:sp>
        <p:nvSpPr>
          <p:cNvPr id="33" name="Rectangle 32"/>
          <p:cNvSpPr/>
          <p:nvPr>
            <p:custDataLst>
              <p:tags r:id="rId18"/>
            </p:custDataLst>
          </p:nvPr>
        </p:nvSpPr>
        <p:spPr>
          <a:xfrm>
            <a:off x="5410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4" y="38100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29" y="38100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03" y="38100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226325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3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/>
              <a:t>Typical (today): 2 – 4</a:t>
            </a:r>
            <a:r>
              <a:rPr lang="en-AU" dirty="0" smtClean="0"/>
              <a:t>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processor dies</a:t>
            </a:r>
            <a:r>
              <a:rPr lang="en-AU" dirty="0"/>
              <a:t>, 2 – 8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cores</a:t>
            </a:r>
            <a:r>
              <a:rPr lang="en-AU" dirty="0"/>
              <a:t> each 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chemeClr val="bg1"/>
                </a:solidFill>
              </a:rPr>
              <a:t>HW provides </a:t>
            </a:r>
            <a:r>
              <a:rPr lang="en-AU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single physical address</a:t>
            </a:r>
            <a:r>
              <a:rPr lang="en-AU" i="1" dirty="0" smtClean="0">
                <a:solidFill>
                  <a:schemeClr val="accent1"/>
                </a:solidFill>
              </a:rPr>
              <a:t> </a:t>
            </a:r>
            <a:r>
              <a:rPr lang="en-AU" dirty="0" smtClean="0">
                <a:solidFill>
                  <a:schemeClr val="bg1"/>
                </a:solidFill>
              </a:rPr>
              <a:t>space for all processors</a:t>
            </a: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>
            <p:custDataLst>
              <p:tags r:id="rId12"/>
            </p:custDataLst>
          </p:nvPr>
        </p:nvCxnSpPr>
        <p:spPr>
          <a:xfrm rot="5400000">
            <a:off x="57523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3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4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5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6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410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Core2</a:t>
            </a:r>
            <a:endParaRPr lang="en-US" sz="2400" dirty="0"/>
          </a:p>
        </p:txBody>
      </p:sp>
      <p:sp>
        <p:nvSpPr>
          <p:cNvPr id="41" name="Rectangle 40"/>
          <p:cNvSpPr/>
          <p:nvPr>
            <p:custDataLst>
              <p:tags r:id="rId19"/>
            </p:custDataLst>
          </p:nvPr>
        </p:nvSpPr>
        <p:spPr>
          <a:xfrm>
            <a:off x="5410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420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0" y="685800"/>
            <a:ext cx="91440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/>
              <a:t>Typical (today): 2 – 4</a:t>
            </a:r>
            <a:r>
              <a:rPr lang="en-AU" dirty="0" smtClean="0"/>
              <a:t>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processor dies</a:t>
            </a:r>
            <a:r>
              <a:rPr lang="en-AU" dirty="0"/>
              <a:t>, 2 – 8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cores</a:t>
            </a:r>
            <a:r>
              <a:rPr lang="en-AU" dirty="0"/>
              <a:t> each </a:t>
            </a:r>
            <a:endParaRPr lang="en-AU" dirty="0" smtClean="0"/>
          </a:p>
          <a:p>
            <a:pPr lvl="1"/>
            <a:r>
              <a:rPr lang="en-AU" dirty="0" smtClean="0">
                <a:solidFill>
                  <a:schemeClr val="bg1"/>
                </a:solidFill>
              </a:rPr>
              <a:t>HW provides </a:t>
            </a:r>
            <a:r>
              <a:rPr lang="en-AU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single physical address </a:t>
            </a:r>
            <a:r>
              <a:rPr lang="en-AU" dirty="0" smtClean="0">
                <a:solidFill>
                  <a:schemeClr val="bg1"/>
                </a:solidFill>
              </a:rPr>
              <a:t>space for all processors</a:t>
            </a: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16" name="TextBox 15"/>
          <p:cNvSpPr txBox="1"/>
          <p:nvPr>
            <p:custDataLst>
              <p:tags r:id="rId3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4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5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6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7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8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9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10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1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2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3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4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5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6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7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8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9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553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Cache Coherency Problem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/>
              <a:t> + </a:t>
            </a:r>
            <a:r>
              <a:rPr lang="en-US" dirty="0" smtClean="0"/>
              <a:t>1;			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/>
              <a:t> + 1;</a:t>
            </a:r>
            <a:br>
              <a:rPr lang="en-US" dirty="0"/>
            </a:br>
            <a:r>
              <a:rPr lang="en-US" dirty="0" smtClean="0"/>
              <a:t>}					}</a:t>
            </a:r>
          </a:p>
          <a:p>
            <a:r>
              <a:rPr lang="en-US" dirty="0" smtClean="0"/>
              <a:t>What will the value 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be after both loops finish?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4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Cache Coherency Problem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/>
              <a:t> + </a:t>
            </a:r>
            <a:r>
              <a:rPr lang="en-US" dirty="0" smtClean="0"/>
              <a:t>1;				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/>
              <a:t> + 1;</a:t>
            </a:r>
            <a:br>
              <a:rPr lang="en-US" dirty="0"/>
            </a:br>
            <a:r>
              <a:rPr lang="en-US" dirty="0" smtClean="0"/>
              <a:t>}					}</a:t>
            </a:r>
          </a:p>
          <a:p>
            <a:r>
              <a:rPr lang="en-US" dirty="0" smtClean="0"/>
              <a:t>What will the value of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be after both loops finish?</a:t>
            </a:r>
          </a:p>
          <a:p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8</a:t>
            </a:r>
          </a:p>
          <a:p>
            <a:pPr marL="514350" indent="-514350">
              <a:buAutoNum type="alphaLcParenR"/>
            </a:pPr>
            <a:r>
              <a:rPr lang="en-US" dirty="0" smtClean="0"/>
              <a:t>10</a:t>
            </a:r>
          </a:p>
          <a:p>
            <a:pPr marL="514350" indent="-514350">
              <a:buAutoNum type="alphaLcParenR"/>
            </a:pPr>
            <a:r>
              <a:rPr lang="en-US" dirty="0" smtClean="0"/>
              <a:t>All of the above</a:t>
            </a:r>
          </a:p>
          <a:p>
            <a:pPr marL="514350" indent="-514350">
              <a:buAutoNum type="alphaLcParenR"/>
            </a:pPr>
            <a:r>
              <a:rPr lang="en-US" dirty="0" smtClean="0"/>
              <a:t>None of the above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7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Cache Coherency Problem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ADDIU $t0, $t0, 1		ADDIU $t0, $t0, 1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			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2433935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9705" y="3043535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0600" y="1752600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00600" y="2433935"/>
            <a:ext cx="907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87905" y="3043535"/>
            <a:ext cx="62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x=1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8591" y="3733800"/>
            <a:ext cx="817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should be greater than 1 after both threads loop at least once!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6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32" grpId="0"/>
      <p:bldP spid="41" grpId="0"/>
      <p:bldP spid="42" grpId="0"/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"/>
          <p:cNvGraphicFramePr>
            <a:graphicFrameLocks noGrp="1"/>
          </p:cNvGraphicFramePr>
          <p:nvPr>
            <p:extLst/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Cache Coherence Problem</a:t>
            </a:r>
          </a:p>
        </p:txBody>
      </p:sp>
      <p:sp>
        <p:nvSpPr>
          <p:cNvPr id="533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533400"/>
            <a:ext cx="8283575" cy="1350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Suppose two CPU cores share a physical address space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Write-through caches</a:t>
            </a: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/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4"/>
          <p:cNvGraphicFramePr>
            <a:graphicFrameLocks noGrp="1"/>
          </p:cNvGraphicFramePr>
          <p:nvPr>
            <p:extLst/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73046"/>
              </p:ext>
            </p:extLst>
          </p:nvPr>
        </p:nvGraphicFramePr>
        <p:xfrm>
          <a:off x="685800" y="1503362"/>
          <a:ext cx="7845425" cy="2734628"/>
        </p:xfrm>
        <a:graphic>
          <a:graphicData uri="http://schemas.openxmlformats.org/drawingml/2006/table">
            <a:tbl>
              <a:tblPr/>
              <a:tblGrid>
                <a:gridCol w="863600"/>
                <a:gridCol w="2519362"/>
                <a:gridCol w="1487488"/>
                <a:gridCol w="1487487"/>
                <a:gridCol w="1487488"/>
              </a:tblGrid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 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4572000" y="3747321"/>
            <a:ext cx="533400" cy="42304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19800" y="3713162"/>
            <a:ext cx="533400" cy="42304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43800" y="3747321"/>
            <a:ext cx="533400" cy="423041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>
            <p:custDataLst>
              <p:tags r:id="rId1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7" name="Rectangle 36"/>
          <p:cNvSpPr/>
          <p:nvPr>
            <p:custDataLst>
              <p:tags r:id="rId2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38" name="Rectangle 37"/>
          <p:cNvSpPr/>
          <p:nvPr>
            <p:custDataLst>
              <p:tags r:id="rId3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39" name="Straight Arrow Connector 38"/>
          <p:cNvCxnSpPr/>
          <p:nvPr>
            <p:custDataLst>
              <p:tags r:id="rId4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>
            <p:custDataLst>
              <p:tags r:id="rId5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41" name="Rectangle 40"/>
          <p:cNvSpPr/>
          <p:nvPr>
            <p:custDataLst>
              <p:tags r:id="rId6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42" name="Rectangle 41"/>
          <p:cNvSpPr/>
          <p:nvPr>
            <p:custDataLst>
              <p:tags r:id="rId7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>
            <p:custDataLst>
              <p:tags r:id="rId8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>
            <p:custDataLst>
              <p:tags r:id="rId9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>
            <p:custDataLst>
              <p:tags r:id="rId10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>
            <p:custDataLst>
              <p:tags r:id="rId11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>
            <p:custDataLst>
              <p:tags r:id="rId12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48" name="Rectangle 47"/>
          <p:cNvSpPr/>
          <p:nvPr>
            <p:custDataLst>
              <p:tags r:id="rId13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49" name="Rectangle 48"/>
          <p:cNvSpPr/>
          <p:nvPr>
            <p:custDataLst>
              <p:tags r:id="rId14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50" name="Rectangle 49"/>
          <p:cNvSpPr/>
          <p:nvPr>
            <p:custDataLst>
              <p:tags r:id="rId15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51" name="TextBox 50"/>
          <p:cNvSpPr txBox="1"/>
          <p:nvPr>
            <p:custDataLst>
              <p:tags r:id="rId16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2" name="TextBox 51"/>
          <p:cNvSpPr txBox="1"/>
          <p:nvPr>
            <p:custDataLst>
              <p:tags r:id="rId17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0255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Coherence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What values can be returned by a read</a:t>
            </a:r>
          </a:p>
          <a:p>
            <a:endParaRPr lang="en-US" sz="2800" dirty="0"/>
          </a:p>
          <a:p>
            <a:r>
              <a:rPr lang="en-US" sz="2800" dirty="0" smtClean="0"/>
              <a:t>Consistency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When a written value will be returned by a read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23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92202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/>
              <a:t>HW2 Review Sessions!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TODAY, Tue, </a:t>
            </a:r>
            <a:r>
              <a:rPr lang="en-US" sz="3600" dirty="0" smtClean="0"/>
              <a:t>April 21st</a:t>
            </a:r>
            <a:r>
              <a:rPr lang="en-US" sz="4000" dirty="0" smtClean="0"/>
              <a:t>, </a:t>
            </a:r>
            <a:r>
              <a:rPr lang="en-US" sz="4000" dirty="0"/>
              <a:t>Hollister B14@7pm</a:t>
            </a:r>
            <a:endParaRPr lang="en-US" sz="4000" dirty="0" smtClean="0"/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HW2-P5 (Pre-Lab4)</a:t>
            </a:r>
            <a:r>
              <a:rPr lang="en-US" sz="4000" dirty="0" smtClean="0"/>
              <a:t> was </a:t>
            </a:r>
            <a:r>
              <a:rPr lang="en-US" sz="4000" dirty="0" smtClean="0"/>
              <a:t>due yesterday!</a:t>
            </a:r>
            <a:endParaRPr lang="en-US" sz="4000" dirty="0"/>
          </a:p>
          <a:p>
            <a:pPr marL="1200150" lvl="1" indent="-457200">
              <a:buFont typeface="Arial"/>
              <a:buChar char="•"/>
            </a:pPr>
            <a:endParaRPr lang="en-US" sz="3600" dirty="0"/>
          </a:p>
          <a:p>
            <a:pPr marL="457200" indent="-457200">
              <a:buFont typeface="Arial"/>
              <a:buChar char="•"/>
            </a:pPr>
            <a:r>
              <a:rPr lang="en-US" sz="4000" dirty="0" smtClean="0"/>
              <a:t>PA3 </a:t>
            </a:r>
            <a:r>
              <a:rPr lang="en-US" sz="4000" dirty="0" smtClean="0"/>
              <a:t>due Friday, April 24</a:t>
            </a:r>
            <a:r>
              <a:rPr lang="en-US" sz="4000" baseline="30000" dirty="0" smtClean="0"/>
              <a:t>th</a:t>
            </a:r>
            <a:endParaRPr lang="en-US" sz="4000" dirty="0" smtClean="0"/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/>
              <a:t>The Lord of the Cache!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Tournament, Monday, May 4, 5-7pm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Coherence Defined</a:t>
            </a:r>
            <a:endParaRPr lang="en-AU"/>
          </a:p>
        </p:txBody>
      </p:sp>
      <p:sp>
        <p:nvSpPr>
          <p:cNvPr id="53391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52400" y="685800"/>
            <a:ext cx="8915400" cy="5943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AU" dirty="0" smtClean="0"/>
              <a:t>Informal: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Reads</a:t>
            </a:r>
            <a:r>
              <a:rPr lang="en-AU" dirty="0" smtClean="0"/>
              <a:t> return most recently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written</a:t>
            </a:r>
            <a:r>
              <a:rPr lang="en-AU" dirty="0" smtClean="0"/>
              <a:t> value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 writes X</a:t>
            </a:r>
            <a:r>
              <a:rPr lang="en-AU" dirty="0" smtClean="0">
                <a:solidFill>
                  <a:schemeClr val="accent1"/>
                </a:solidFill>
              </a:rPr>
              <a:t>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 reads X</a:t>
            </a:r>
            <a:r>
              <a:rPr lang="en-AU" dirty="0" smtClean="0">
                <a:solidFill>
                  <a:schemeClr val="accent1"/>
                </a:solidFill>
              </a:rPr>
              <a:t>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solidFill>
                  <a:srgbClr val="FF0000"/>
                </a:solidFill>
                <a:sym typeface="Symbol" pitchFamily="18" charset="2"/>
              </a:rPr>
              <a:t>(preserve program order)</a:t>
            </a:r>
          </a:p>
          <a:p>
            <a:pPr lvl="1">
              <a:lnSpc>
                <a:spcPct val="90000"/>
              </a:lnSpc>
            </a:pP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writes X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reads X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(coherent memory view, can’t read old value forever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en-AU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writes X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sym typeface="Symbol" pitchFamily="18" charset="2"/>
              </a:rPr>
              <a:t>all see the same final value for X</a:t>
            </a:r>
          </a:p>
          <a:p>
            <a:pPr lvl="2">
              <a:lnSpc>
                <a:spcPct val="90000"/>
              </a:lnSpc>
            </a:pPr>
            <a:r>
              <a:rPr lang="en-AU" dirty="0" smtClean="0">
                <a:sym typeface="Symbol" pitchFamily="18" charset="2"/>
              </a:rPr>
              <a:t>Aka write serialization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(else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can see P</a:t>
            </a:r>
            <a:r>
              <a:rPr lang="en-US" baseline="-25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’s write before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’s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and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can see the opposite; their final understanding of state is wrong)</a:t>
            </a:r>
          </a:p>
          <a:p>
            <a:pPr lvl="2">
              <a:lnSpc>
                <a:spcPct val="90000"/>
              </a:lnSpc>
            </a:pPr>
            <a:endParaRPr lang="en-AU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AU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1194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Cache Coherence Protocols</a:t>
            </a:r>
          </a:p>
        </p:txBody>
      </p:sp>
      <p:sp>
        <p:nvSpPr>
          <p:cNvPr id="534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Operations performed by caches in multiprocessors to ensure coherence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Migration</a:t>
            </a:r>
            <a:r>
              <a:rPr lang="en-AU" dirty="0"/>
              <a:t> of data to local caches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Reduces bandwidth for shared memory</a:t>
            </a:r>
          </a:p>
          <a:p>
            <a:pPr lvl="1">
              <a:lnSpc>
                <a:spcPct val="90000"/>
              </a:lnSpc>
            </a:pP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Replication</a:t>
            </a:r>
            <a:r>
              <a:rPr lang="en-AU" dirty="0"/>
              <a:t> of read-shared data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Reduces contention for access</a:t>
            </a:r>
          </a:p>
          <a:p>
            <a:pPr>
              <a:lnSpc>
                <a:spcPct val="90000"/>
              </a:lnSpc>
            </a:pPr>
            <a:endParaRPr lang="en-AU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Snooping</a:t>
            </a:r>
            <a:r>
              <a:rPr lang="en-AU" dirty="0" smtClean="0"/>
              <a:t> </a:t>
            </a:r>
            <a:r>
              <a:rPr lang="en-AU" dirty="0"/>
              <a:t>protocols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Each cache monitors bus reads/writes</a:t>
            </a:r>
          </a:p>
        </p:txBody>
      </p:sp>
    </p:spTree>
    <p:extLst>
      <p:ext uri="{BB962C8B-B14F-4D97-AF65-F5344CB8AC3E}">
        <p14:creationId xmlns:p14="http://schemas.microsoft.com/office/powerpoint/2010/main" val="36421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27432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Snooping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for Hardware Cache Coherence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All caches monitor bus and all other caches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 read: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respond if you have dirty data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 write: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update/invalidate your copy of data</a:t>
            </a:r>
          </a:p>
          <a:p>
            <a:pPr lvl="1"/>
            <a:endParaRPr lang="en-US" dirty="0" smtClean="0"/>
          </a:p>
        </p:txBody>
      </p:sp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>
          <a:xfrm>
            <a:off x="6858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20" name="Straight Arrow Connector 19" hidden="1"/>
          <p:cNvCxnSpPr/>
          <p:nvPr>
            <p:custDataLst>
              <p:tags r:id="rId4"/>
            </p:custDataLst>
          </p:nvPr>
        </p:nvCxnSpPr>
        <p:spPr>
          <a:xfrm rot="5400000">
            <a:off x="9517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hidden="1"/>
          <p:cNvCxnSpPr/>
          <p:nvPr>
            <p:custDataLst>
              <p:tags r:id="rId5"/>
            </p:custDataLst>
          </p:nvPr>
        </p:nvCxnSpPr>
        <p:spPr>
          <a:xfrm rot="10800000">
            <a:off x="15240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 hidden="1"/>
          <p:cNvSpPr/>
          <p:nvPr>
            <p:custDataLst>
              <p:tags r:id="rId6"/>
            </p:custDataLst>
          </p:nvPr>
        </p:nvSpPr>
        <p:spPr>
          <a:xfrm>
            <a:off x="30480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1" name="Straight Arrow Connector 30" hidden="1"/>
          <p:cNvCxnSpPr/>
          <p:nvPr>
            <p:custDataLst>
              <p:tags r:id="rId7"/>
            </p:custDataLst>
          </p:nvPr>
        </p:nvCxnSpPr>
        <p:spPr>
          <a:xfrm rot="5400000">
            <a:off x="33139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hidden="1"/>
          <p:cNvCxnSpPr/>
          <p:nvPr>
            <p:custDataLst>
              <p:tags r:id="rId8"/>
            </p:custDataLst>
          </p:nvPr>
        </p:nvCxnSpPr>
        <p:spPr>
          <a:xfrm rot="10800000">
            <a:off x="38862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 hidden="1"/>
          <p:cNvSpPr/>
          <p:nvPr>
            <p:custDataLst>
              <p:tags r:id="rId9"/>
            </p:custDataLst>
          </p:nvPr>
        </p:nvSpPr>
        <p:spPr>
          <a:xfrm>
            <a:off x="61722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/>
          <p:nvPr>
            <p:custDataLst>
              <p:tags r:id="rId10"/>
            </p:custDataLst>
          </p:nvPr>
        </p:nvCxnSpPr>
        <p:spPr>
          <a:xfrm rot="5400000">
            <a:off x="64381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/>
          <p:nvPr>
            <p:custDataLst>
              <p:tags r:id="rId11"/>
            </p:custDataLst>
          </p:nvPr>
        </p:nvCxnSpPr>
        <p:spPr>
          <a:xfrm rot="10800000">
            <a:off x="70104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43" name="Rectangle 42"/>
          <p:cNvSpPr/>
          <p:nvPr>
            <p:custDataLst>
              <p:tags r:id="rId13"/>
            </p:custDataLst>
          </p:nvPr>
        </p:nvSpPr>
        <p:spPr>
          <a:xfrm>
            <a:off x="266700" y="4267200"/>
            <a:ext cx="20955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44" name="Rectangle 43"/>
          <p:cNvSpPr/>
          <p:nvPr>
            <p:custDataLst>
              <p:tags r:id="rId14"/>
            </p:custDataLst>
          </p:nvPr>
        </p:nvSpPr>
        <p:spPr>
          <a:xfrm>
            <a:off x="14478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45" name="Straight Arrow Connector 44"/>
          <p:cNvCxnSpPr/>
          <p:nvPr>
            <p:custDataLst>
              <p:tags r:id="rId15"/>
            </p:custDataLst>
          </p:nvPr>
        </p:nvCxnSpPr>
        <p:spPr>
          <a:xfrm rot="5400000">
            <a:off x="16390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>
            <p:custDataLst>
              <p:tags r:id="rId1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47" name="Rectangle 46"/>
          <p:cNvSpPr/>
          <p:nvPr>
            <p:custDataLst>
              <p:tags r:id="rId1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48" name="Rectangle 47"/>
          <p:cNvSpPr/>
          <p:nvPr>
            <p:custDataLst>
              <p:tags r:id="rId18"/>
            </p:custDataLst>
          </p:nvPr>
        </p:nvSpPr>
        <p:spPr>
          <a:xfrm>
            <a:off x="533400" y="5562600"/>
            <a:ext cx="8305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49" name="Straight Arrow Connector 48"/>
          <p:cNvCxnSpPr/>
          <p:nvPr>
            <p:custDataLst>
              <p:tags r:id="rId1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>
            <p:custDataLst>
              <p:tags r:id="rId2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>
            <p:custDataLst>
              <p:tags r:id="rId21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8" name="TextBox 57"/>
          <p:cNvSpPr txBox="1"/>
          <p:nvPr>
            <p:custDataLst>
              <p:tags r:id="rId22"/>
            </p:custDataLst>
          </p:nvPr>
        </p:nvSpPr>
        <p:spPr>
          <a:xfrm>
            <a:off x="64008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59" name="Rectangle 58"/>
          <p:cNvSpPr/>
          <p:nvPr>
            <p:custDataLst>
              <p:tags r:id="rId23"/>
            </p:custDataLst>
          </p:nvPr>
        </p:nvSpPr>
        <p:spPr>
          <a:xfrm>
            <a:off x="2667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60" name="Straight Arrow Connector 59"/>
          <p:cNvCxnSpPr/>
          <p:nvPr>
            <p:custDataLst>
              <p:tags r:id="rId24"/>
            </p:custDataLst>
          </p:nvPr>
        </p:nvCxnSpPr>
        <p:spPr>
          <a:xfrm rot="5400000">
            <a:off x="4960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>
            <p:custDataLst>
              <p:tags r:id="rId25"/>
            </p:custDataLst>
          </p:nvPr>
        </p:nvCxnSpPr>
        <p:spPr>
          <a:xfrm rot="10800000">
            <a:off x="10667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>
            <p:custDataLst>
              <p:tags r:id="rId26"/>
            </p:custDataLst>
          </p:nvPr>
        </p:nvSpPr>
        <p:spPr>
          <a:xfrm>
            <a:off x="2781300" y="4267200"/>
            <a:ext cx="20955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63" name="Rectangle 62"/>
          <p:cNvSpPr/>
          <p:nvPr>
            <p:custDataLst>
              <p:tags r:id="rId27"/>
            </p:custDataLst>
          </p:nvPr>
        </p:nvSpPr>
        <p:spPr>
          <a:xfrm>
            <a:off x="39624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64" name="Straight Arrow Connector 63"/>
          <p:cNvCxnSpPr/>
          <p:nvPr>
            <p:custDataLst>
              <p:tags r:id="rId28"/>
            </p:custDataLst>
          </p:nvPr>
        </p:nvCxnSpPr>
        <p:spPr>
          <a:xfrm rot="5400000">
            <a:off x="4153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>
            <p:custDataLst>
              <p:tags r:id="rId29"/>
            </p:custDataLst>
          </p:nvPr>
        </p:nvSpPr>
        <p:spPr>
          <a:xfrm>
            <a:off x="27813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66" name="Straight Arrow Connector 65"/>
          <p:cNvCxnSpPr/>
          <p:nvPr>
            <p:custDataLst>
              <p:tags r:id="rId30"/>
            </p:custDataLst>
          </p:nvPr>
        </p:nvCxnSpPr>
        <p:spPr>
          <a:xfrm rot="5400000">
            <a:off x="3010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>
            <p:custDataLst>
              <p:tags r:id="rId31"/>
            </p:custDataLst>
          </p:nvPr>
        </p:nvCxnSpPr>
        <p:spPr>
          <a:xfrm rot="10800000">
            <a:off x="35813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>
            <p:custDataLst>
              <p:tags r:id="rId32"/>
            </p:custDataLst>
          </p:nvPr>
        </p:nvSpPr>
        <p:spPr>
          <a:xfrm>
            <a:off x="6972300" y="4267200"/>
            <a:ext cx="20955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69" name="Rectangle 68"/>
          <p:cNvSpPr/>
          <p:nvPr>
            <p:custDataLst>
              <p:tags r:id="rId33"/>
            </p:custDataLst>
          </p:nvPr>
        </p:nvSpPr>
        <p:spPr>
          <a:xfrm>
            <a:off x="8153400" y="4724400"/>
            <a:ext cx="9144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Cache</a:t>
            </a:r>
            <a:endParaRPr lang="en-US" sz="2000" dirty="0"/>
          </a:p>
        </p:txBody>
      </p:sp>
      <p:cxnSp>
        <p:nvCxnSpPr>
          <p:cNvPr id="70" name="Straight Arrow Connector 69"/>
          <p:cNvCxnSpPr/>
          <p:nvPr>
            <p:custDataLst>
              <p:tags r:id="rId34"/>
            </p:custDataLst>
          </p:nvPr>
        </p:nvCxnSpPr>
        <p:spPr>
          <a:xfrm rot="5400000">
            <a:off x="8344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>
            <p:custDataLst>
              <p:tags r:id="rId35"/>
            </p:custDataLst>
          </p:nvPr>
        </p:nvSpPr>
        <p:spPr>
          <a:xfrm>
            <a:off x="6972300" y="4708386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Snoop</a:t>
            </a:r>
            <a:endParaRPr lang="en-US" sz="2000" dirty="0"/>
          </a:p>
        </p:txBody>
      </p:sp>
      <p:cxnSp>
        <p:nvCxnSpPr>
          <p:cNvPr id="72" name="Straight Arrow Connector 71"/>
          <p:cNvCxnSpPr/>
          <p:nvPr>
            <p:custDataLst>
              <p:tags r:id="rId36"/>
            </p:custDataLst>
          </p:nvPr>
        </p:nvCxnSpPr>
        <p:spPr>
          <a:xfrm rot="5400000">
            <a:off x="72016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>
            <p:custDataLst>
              <p:tags r:id="rId37"/>
            </p:custDataLst>
          </p:nvPr>
        </p:nvCxnSpPr>
        <p:spPr>
          <a:xfrm rot="10800000">
            <a:off x="7772399" y="48768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63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642937"/>
          </a:xfrm>
        </p:spPr>
        <p:txBody>
          <a:bodyPr/>
          <a:lstStyle/>
          <a:p>
            <a:r>
              <a:rPr lang="en-AU" sz="3600" dirty="0"/>
              <a:t>Invalidating Snooping Protocols</a:t>
            </a:r>
          </a:p>
        </p:txBody>
      </p:sp>
      <p:sp>
        <p:nvSpPr>
          <p:cNvPr id="534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3999" cy="2347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dirty="0" smtClean="0"/>
              <a:t>Cache gets </a:t>
            </a:r>
            <a:r>
              <a:rPr lang="en-AU" b="1" dirty="0" smtClean="0"/>
              <a:t>exclusive </a:t>
            </a:r>
            <a:r>
              <a:rPr lang="en-AU" b="1" dirty="0"/>
              <a:t>access </a:t>
            </a:r>
            <a:r>
              <a:rPr lang="en-AU" dirty="0"/>
              <a:t>to a block when it is to be written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Broadcasts an invalidate message on the bus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Subsequent read in another cache misses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Owning cache supplies updated value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/>
          </p:nvPr>
        </p:nvGraphicFramePr>
        <p:xfrm>
          <a:off x="228601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4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4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Invalidate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17591"/>
                <a:gridCol w="1117591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Bus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B’s cache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reads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A writes 1 to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Invalidate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CPU B read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Cache miss for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705600" y="5410200"/>
            <a:ext cx="8382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05600" y="5791200"/>
            <a:ext cx="8382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5791200"/>
            <a:ext cx="8382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48600" y="5791200"/>
            <a:ext cx="838200" cy="304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6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Writing</a:t>
            </a:r>
          </a:p>
        </p:txBody>
      </p:sp>
      <p:sp>
        <p:nvSpPr>
          <p:cNvPr id="534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9067800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Write-back policies for bandwidth</a:t>
            </a:r>
          </a:p>
          <a:p>
            <a:pPr>
              <a:lnSpc>
                <a:spcPct val="90000"/>
              </a:lnSpc>
            </a:pPr>
            <a:r>
              <a:rPr lang="en-US" dirty="0"/>
              <a:t>Write-invalidate coherence policy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First invalidate all other copies of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Then write it in cache 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Anybody else can read it</a:t>
            </a:r>
          </a:p>
          <a:p>
            <a:pPr>
              <a:lnSpc>
                <a:spcPct val="90000"/>
              </a:lnSpc>
            </a:pPr>
            <a:r>
              <a:rPr lang="en-US" dirty="0"/>
              <a:t>Permits one writer, multiple readers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reality: many coherence protocols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Snooping doesn’t scale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Directory-based protocols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Caches and memory record sharing status of blocks in a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77200" cy="5638800"/>
          </a:xfrm>
        </p:spPr>
        <p:txBody>
          <a:bodyPr/>
          <a:lstStyle/>
          <a:p>
            <a:r>
              <a:rPr lang="en-US" dirty="0" smtClean="0"/>
              <a:t>Informally, Cache Coherency requires that </a:t>
            </a:r>
            <a:r>
              <a:rPr lang="en-A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reads</a:t>
            </a:r>
            <a:r>
              <a:rPr lang="en-AU" dirty="0" smtClean="0">
                <a:solidFill>
                  <a:srgbClr val="00F6FF"/>
                </a:solidFill>
              </a:rPr>
              <a:t> </a:t>
            </a:r>
            <a:r>
              <a:rPr lang="en-AU" dirty="0"/>
              <a:t>return most recently </a:t>
            </a:r>
            <a:r>
              <a:rPr lang="en-A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written</a:t>
            </a:r>
            <a:r>
              <a:rPr lang="en-AU" dirty="0">
                <a:solidFill>
                  <a:srgbClr val="00F6FF"/>
                </a:solidFill>
              </a:rPr>
              <a:t> </a:t>
            </a:r>
            <a:r>
              <a:rPr lang="en-AU" dirty="0" smtClean="0"/>
              <a:t>value</a:t>
            </a:r>
          </a:p>
          <a:p>
            <a:endParaRPr lang="en-AU" dirty="0" smtClean="0"/>
          </a:p>
          <a:p>
            <a:r>
              <a:rPr lang="en-AU" dirty="0" smtClean="0"/>
              <a:t>Cache coherence hard problem</a:t>
            </a:r>
          </a:p>
          <a:p>
            <a:endParaRPr lang="en-AU" dirty="0"/>
          </a:p>
          <a:p>
            <a:r>
              <a:rPr lang="en-AU" dirty="0" smtClean="0"/>
              <a:t>Snooping protocols are one approach</a:t>
            </a:r>
            <a:endParaRPr lang="en-AU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Takeaway: Summary of cache coherence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36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Goal: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cache coherency sufficient?</a:t>
            </a:r>
          </a:p>
          <a:p>
            <a:endParaRPr lang="en-US" dirty="0" smtClean="0"/>
          </a:p>
          <a:p>
            <a:r>
              <a:rPr lang="en-US" dirty="0" smtClean="0"/>
              <a:t>i.e. Is cache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coherency</a:t>
            </a:r>
            <a:r>
              <a:rPr lang="en-US" dirty="0" smtClean="0"/>
              <a:t> (</a:t>
            </a:r>
            <a:r>
              <a:rPr lang="en-US" b="1" i="1" dirty="0" smtClean="0"/>
              <a:t>what</a:t>
            </a:r>
            <a:r>
              <a:rPr lang="en-US" dirty="0" smtClean="0"/>
              <a:t> values are read) sufficient to maintain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consistency</a:t>
            </a:r>
            <a:r>
              <a:rPr lang="en-US" dirty="0" smtClean="0"/>
              <a:t> (</a:t>
            </a:r>
            <a:r>
              <a:rPr lang="en-US" b="1" i="1" dirty="0" smtClean="0"/>
              <a:t>when</a:t>
            </a:r>
            <a:r>
              <a:rPr lang="en-US" dirty="0" smtClean="0"/>
              <a:t> a written value will be returned to a read).  Both coherency and consistency are required to maintain consistency in shared memory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Is Cache Coherency Sufficient?</a:t>
            </a:r>
            <a:endParaRPr lang="en-AU" dirty="0"/>
          </a:p>
        </p:txBody>
      </p:sp>
      <p:sp>
        <p:nvSpPr>
          <p:cNvPr id="16" name="TextBox 15"/>
          <p:cNvSpPr txBox="1"/>
          <p:nvPr>
            <p:custDataLst>
              <p:tags r:id="rId2"/>
            </p:custDataLst>
          </p:nvPr>
        </p:nvSpPr>
        <p:spPr>
          <a:xfrm>
            <a:off x="5656502" y="4193876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3" name="Rectangle 22"/>
          <p:cNvSpPr/>
          <p:nvPr>
            <p:custDataLst>
              <p:tags r:id="rId3"/>
            </p:custDataLst>
          </p:nvPr>
        </p:nvSpPr>
        <p:spPr>
          <a:xfrm>
            <a:off x="8382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24" name="Rectangle 23"/>
          <p:cNvSpPr/>
          <p:nvPr>
            <p:custDataLst>
              <p:tags r:id="rId4"/>
            </p:custDataLst>
          </p:nvPr>
        </p:nvSpPr>
        <p:spPr>
          <a:xfrm>
            <a:off x="8382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>
            <p:custDataLst>
              <p:tags r:id="rId5"/>
            </p:custDataLst>
          </p:nvPr>
        </p:nvCxnSpPr>
        <p:spPr>
          <a:xfrm rot="5400000">
            <a:off x="1181894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>
            <p:custDataLst>
              <p:tags r:id="rId6"/>
            </p:custDataLst>
          </p:nvPr>
        </p:nvSpPr>
        <p:spPr>
          <a:xfrm>
            <a:off x="2590800" y="6324600"/>
            <a:ext cx="12954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4419600" y="6324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8"/>
            </p:custDataLst>
          </p:nvPr>
        </p:nvSpPr>
        <p:spPr>
          <a:xfrm>
            <a:off x="1219200" y="5562600"/>
            <a:ext cx="7162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9"/>
            </p:custDataLst>
          </p:nvPr>
        </p:nvCxnSpPr>
        <p:spPr>
          <a:xfrm rot="5400000">
            <a:off x="3086894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>
            <p:custDataLst>
              <p:tags r:id="rId10"/>
            </p:custDataLst>
          </p:nvPr>
        </p:nvCxnSpPr>
        <p:spPr>
          <a:xfrm rot="5400000">
            <a:off x="4761706" y="6133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>
            <p:custDataLst>
              <p:tags r:id="rId11"/>
            </p:custDataLst>
          </p:nvPr>
        </p:nvCxnSpPr>
        <p:spPr>
          <a:xfrm rot="5400000">
            <a:off x="3313906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12"/>
            </p:custDataLst>
          </p:nvPr>
        </p:nvCxnSpPr>
        <p:spPr>
          <a:xfrm rot="5400000">
            <a:off x="7885905" y="53713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28956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14"/>
            </p:custDataLst>
          </p:nvPr>
        </p:nvSpPr>
        <p:spPr>
          <a:xfrm>
            <a:off x="28956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15"/>
            </p:custDataLst>
          </p:nvPr>
        </p:nvSpPr>
        <p:spPr>
          <a:xfrm>
            <a:off x="7543800" y="4267200"/>
            <a:ext cx="1066800" cy="381000"/>
          </a:xfrm>
          <a:prstGeom prst="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>
          <a:xfrm>
            <a:off x="7543800" y="47244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38" name="TextBox 37"/>
          <p:cNvSpPr txBox="1"/>
          <p:nvPr>
            <p:custDataLst>
              <p:tags r:id="rId17"/>
            </p:custDataLst>
          </p:nvPr>
        </p:nvSpPr>
        <p:spPr>
          <a:xfrm>
            <a:off x="4953000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39" name="TextBox 38"/>
          <p:cNvSpPr txBox="1"/>
          <p:nvPr>
            <p:custDataLst>
              <p:tags r:id="rId18"/>
            </p:custDataLst>
          </p:nvPr>
        </p:nvSpPr>
        <p:spPr>
          <a:xfrm>
            <a:off x="6436204" y="4191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A (on Core0)		Thread B (on Core1)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0, </a:t>
            </a:r>
            <a:r>
              <a:rPr lang="en-US" dirty="0" err="1"/>
              <a:t>i</a:t>
            </a:r>
            <a:r>
              <a:rPr lang="en-US" dirty="0"/>
              <a:t> &lt; 5;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smtClean="0"/>
              <a:t>{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 smtClean="0"/>
              <a:t>			</a:t>
            </a:r>
            <a:r>
              <a:rPr lang="en-US" dirty="0" smtClean="0">
                <a:solidFill>
                  <a:schemeClr val="bg1"/>
                </a:solidFill>
              </a:rPr>
              <a:t>LW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ADDIU $t0, $t0, 1		ADDIU $t0, $t0, 1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			SW $t0, 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}					}</a:t>
            </a:r>
            <a:endParaRPr lang="en-US" dirty="0"/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8591" y="3657600"/>
            <a:ext cx="6631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Very expensive and difficult to maintain consistency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7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74" y="990600"/>
            <a:ext cx="8686800" cy="5638800"/>
          </a:xfrm>
        </p:spPr>
        <p:txBody>
          <a:bodyPr>
            <a:normAutofit/>
          </a:bodyPr>
          <a:lstStyle/>
          <a:p>
            <a:pPr marL="573088" lvl="1" indent="-457200"/>
            <a:r>
              <a:rPr lang="en-US" dirty="0" smtClean="0">
                <a:sym typeface="Wingdings" pitchFamily="2" charset="2"/>
              </a:rPr>
              <a:t>Threads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Atomic Instructions</a:t>
            </a:r>
            <a:endParaRPr lang="en-US" dirty="0">
              <a:sym typeface="Wingdings" pitchFamily="2" charset="2"/>
            </a:endParaRP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HW support for synchronization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Using sync primitives to build concurrency-safe data structures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Example: thread-safe data structures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Language level synchronization</a:t>
            </a:r>
            <a:endParaRPr lang="en-US" dirty="0">
              <a:sym typeface="Wingdings" pitchFamily="2" charset="2"/>
            </a:endParaRPr>
          </a:p>
          <a:p>
            <a:pPr marL="573088" lvl="1" indent="-457200">
              <a:buFont typeface="Arial"/>
              <a:buChar char="•"/>
            </a:pPr>
            <a:r>
              <a:rPr lang="en-US" sz="2800" dirty="0" smtClean="0">
                <a:sym typeface="Wingdings" pitchFamily="2" charset="2"/>
              </a:rPr>
              <a:t>Threads and processes</a:t>
            </a: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8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2425" y="1057275"/>
            <a:ext cx="8486775" cy="5419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Need it to exploit multiple processing </a:t>
            </a:r>
            <a:r>
              <a:rPr lang="en-US" dirty="0" smtClean="0"/>
              <a:t>units</a:t>
            </a:r>
          </a:p>
          <a:p>
            <a:pPr>
              <a:lnSpc>
                <a:spcPct val="90000"/>
              </a:lnSpc>
            </a:pPr>
            <a:r>
              <a:rPr lang="en-US" dirty="0"/>
              <a:t>	</a:t>
            </a:r>
            <a:r>
              <a:rPr lang="en-US" dirty="0" smtClean="0"/>
              <a:t>…to parallelize for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multicore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…</a:t>
            </a:r>
            <a:r>
              <a:rPr lang="en-US" dirty="0"/>
              <a:t>to write servers that handle many </a:t>
            </a:r>
            <a:r>
              <a:rPr lang="en-US" dirty="0" smtClean="0"/>
              <a:t>clients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Problem</a:t>
            </a:r>
            <a:r>
              <a:rPr lang="en-US" dirty="0"/>
              <a:t>: hard even for experienced programmers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Behavior can depend on subtle timing differences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Bugs may be impossible to reproduce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Needed: synchronization of threads</a:t>
            </a:r>
          </a:p>
        </p:txBody>
      </p:sp>
      <p:sp>
        <p:nvSpPr>
          <p:cNvPr id="526950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with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950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/>
              <a:t>Prelim 2 </a:t>
            </a:r>
            <a:r>
              <a:rPr lang="en-US" sz="3600" dirty="0" smtClean="0"/>
              <a:t>is </a:t>
            </a:r>
            <a:r>
              <a:rPr lang="en-US" sz="3600" b="1" i="1" dirty="0" smtClean="0"/>
              <a:t>next week</a:t>
            </a:r>
            <a:r>
              <a:rPr lang="en-US" sz="3600" dirty="0" smtClean="0"/>
              <a:t> </a:t>
            </a:r>
            <a:r>
              <a:rPr lang="en-US" sz="3600" dirty="0" smtClean="0"/>
              <a:t>on April 30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at 7 PM at </a:t>
            </a:r>
            <a:r>
              <a:rPr lang="en-US" sz="3600" dirty="0" err="1" smtClean="0"/>
              <a:t>Statler</a:t>
            </a:r>
            <a:r>
              <a:rPr lang="en-US" sz="3600" dirty="0" smtClean="0"/>
              <a:t> Hall!</a:t>
            </a:r>
          </a:p>
          <a:p>
            <a:pPr marL="457200" indent="-457200">
              <a:buFont typeface="Arial"/>
              <a:buChar char="•"/>
            </a:pPr>
            <a:endParaRPr lang="en-US" sz="3600" dirty="0"/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If you have a conflict e-mail me:   </a:t>
            </a:r>
          </a:p>
          <a:p>
            <a:pPr algn="ctr"/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deniz@cs.cornell.edu</a:t>
            </a:r>
          </a:p>
          <a:p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Programming with threads</a:t>
            </a:r>
            <a:endParaRPr lang="en-US"/>
          </a:p>
        </p:txBody>
      </p:sp>
      <p:sp>
        <p:nvSpPr>
          <p:cNvPr id="5269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914400"/>
            <a:ext cx="8001000" cy="563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Within a thread: execution is sequential</a:t>
            </a:r>
          </a:p>
          <a:p>
            <a:r>
              <a:rPr lang="en-US" sz="2800" dirty="0" smtClean="0"/>
              <a:t>Between threads?</a:t>
            </a:r>
          </a:p>
          <a:p>
            <a:pPr lvl="1"/>
            <a:r>
              <a:rPr lang="en-US" sz="2400" dirty="0" smtClean="0"/>
              <a:t>No ordering or timing guarantees</a:t>
            </a:r>
          </a:p>
          <a:p>
            <a:pPr lvl="1"/>
            <a:r>
              <a:rPr lang="en-US" sz="2400" dirty="0" smtClean="0"/>
              <a:t>Might even run on different cores at the same time</a:t>
            </a:r>
          </a:p>
          <a:p>
            <a:r>
              <a:rPr lang="en-US" sz="2800" dirty="0" smtClean="0"/>
              <a:t>Problem: hard to program, hard to reason about</a:t>
            </a:r>
          </a:p>
          <a:p>
            <a:pPr lvl="1"/>
            <a:r>
              <a:rPr lang="en-US" sz="2400" dirty="0" smtClean="0"/>
              <a:t>Behavior can depend on subtle timing differences</a:t>
            </a:r>
          </a:p>
          <a:p>
            <a:pPr lvl="1"/>
            <a:r>
              <a:rPr lang="en-US" sz="2400" dirty="0" smtClean="0"/>
              <a:t>Bugs may be impossible to reproduce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Cache coherency is 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2800" dirty="0" smtClean="0"/>
              <a:t> sufficient…</a:t>
            </a:r>
          </a:p>
          <a:p>
            <a:r>
              <a:rPr lang="en-US" sz="2800" dirty="0" smtClean="0"/>
              <a:t>Need explicit synchronization to make sense of concurrency!</a:t>
            </a:r>
          </a:p>
        </p:txBody>
      </p:sp>
    </p:spTree>
    <p:extLst>
      <p:ext uri="{BB962C8B-B14F-4D97-AF65-F5344CB8AC3E}">
        <p14:creationId xmlns:p14="http://schemas.microsoft.com/office/powerpoint/2010/main" val="41071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with Threads</a:t>
            </a:r>
            <a:endParaRPr lang="en-US" dirty="0"/>
          </a:p>
        </p:txBody>
      </p:sp>
      <p:sp>
        <p:nvSpPr>
          <p:cNvPr id="527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686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Concurrency poses challenges for: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Correctness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Threads accessing shared memory should not interfere with each other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Liveness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Threads should not get stuck, should make forward progress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Efficiency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 should make good use of available computing resources (e.g., processors).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Fairness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Resources apportioned fairly between threads</a:t>
            </a:r>
          </a:p>
        </p:txBody>
      </p:sp>
    </p:spTree>
    <p:extLst>
      <p:ext uri="{BB962C8B-B14F-4D97-AF65-F5344CB8AC3E}">
        <p14:creationId xmlns:p14="http://schemas.microsoft.com/office/powerpoint/2010/main" val="23065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Multi-Threaded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Apache web server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void main() {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setup();</a:t>
            </a:r>
          </a:p>
          <a:p>
            <a:r>
              <a:rPr lang="en-US" sz="2400" dirty="0" smtClean="0">
                <a:latin typeface="Consolas" pitchFamily="49" charset="0"/>
              </a:rPr>
              <a:t>	while (c = </a:t>
            </a:r>
            <a:r>
              <a:rPr lang="en-US" sz="2400" dirty="0" err="1" smtClean="0">
                <a:latin typeface="Consolas" pitchFamily="49" charset="0"/>
              </a:rPr>
              <a:t>accept_connection</a:t>
            </a:r>
            <a:r>
              <a:rPr lang="en-US" sz="2400" dirty="0" smtClean="0">
                <a:latin typeface="Consolas" pitchFamily="49" charset="0"/>
              </a:rPr>
              <a:t>()) {</a:t>
            </a:r>
          </a:p>
          <a:p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read_request</a:t>
            </a:r>
            <a:r>
              <a:rPr lang="en-US" sz="2400" dirty="0" smtClean="0">
                <a:latin typeface="Consolas" pitchFamily="49" charset="0"/>
              </a:rPr>
              <a:t>(c);</a:t>
            </a:r>
          </a:p>
          <a:p>
            <a:r>
              <a:rPr lang="en-US" sz="2400" dirty="0" smtClean="0">
                <a:latin typeface="Consolas" pitchFamily="49" charset="0"/>
              </a:rPr>
              <a:t>		hits[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]++;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dirty="0" err="1" smtClean="0">
                <a:latin typeface="Consolas" pitchFamily="49" charset="0"/>
              </a:rPr>
              <a:t>send_response</a:t>
            </a:r>
            <a:r>
              <a:rPr lang="en-US" sz="2400" dirty="0" smtClean="0">
                <a:latin typeface="Consolas" pitchFamily="49" charset="0"/>
              </a:rPr>
              <a:t>(c, 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</a:p>
          <a:p>
            <a:r>
              <a:rPr lang="en-US" sz="2400" dirty="0" smtClean="0">
                <a:latin typeface="Consolas" pitchFamily="49" charset="0"/>
              </a:rPr>
              <a:t>	}</a:t>
            </a:r>
          </a:p>
          <a:p>
            <a:r>
              <a:rPr lang="en-US" sz="2400" dirty="0" smtClean="0">
                <a:latin typeface="Consolas" pitchFamily="49" charset="0"/>
              </a:rPr>
              <a:t>	cleanup();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9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web server</a:t>
            </a:r>
            <a:endParaRPr lang="en-US" dirty="0"/>
          </a:p>
        </p:txBody>
      </p:sp>
      <p:sp>
        <p:nvSpPr>
          <p:cNvPr id="5273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client request handled by a separate thread (in parallel)</a:t>
            </a:r>
          </a:p>
          <a:p>
            <a:pPr lvl="1"/>
            <a:r>
              <a:rPr lang="en-US" dirty="0" smtClean="0"/>
              <a:t>Some shared state: hit counter, ...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(look familiar?)</a:t>
            </a:r>
          </a:p>
          <a:p>
            <a:r>
              <a:rPr lang="en-US" dirty="0" smtClean="0"/>
              <a:t>Timing-dependent failure </a:t>
            </a: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race condition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 hard to reproduce  hard to debug</a:t>
            </a:r>
          </a:p>
        </p:txBody>
      </p:sp>
      <p:sp>
        <p:nvSpPr>
          <p:cNvPr id="52736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9847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9847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2971800"/>
            <a:ext cx="3581400" cy="181588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addiu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2971800"/>
            <a:ext cx="3352800" cy="181588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addiu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7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04" grpId="0"/>
      <p:bldP spid="7" grpId="0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20725"/>
          </a:xfrm>
          <a:noFill/>
          <a:ln/>
        </p:spPr>
        <p:txBody>
          <a:bodyPr/>
          <a:lstStyle/>
          <a:p>
            <a:r>
              <a:rPr lang="en-US" dirty="0" smtClean="0"/>
              <a:t>Two threads, one counter</a:t>
            </a:r>
            <a:endParaRPr lang="en-US" dirty="0"/>
          </a:p>
        </p:txBody>
      </p:sp>
      <p:sp>
        <p:nvSpPr>
          <p:cNvPr id="52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4100"/>
            <a:ext cx="7772400" cy="54991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Possible result: lost update!   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Timing-dependent failure </a:t>
            </a:r>
            <a:r>
              <a:rPr lang="en-US" sz="2800" dirty="0">
                <a:sym typeface="Symbol" pitchFamily="18" charset="2"/>
              </a:rPr>
              <a:t>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sym typeface="Symbol" pitchFamily="18" charset="2"/>
              </a:rPr>
              <a:t>race condition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Very hard </a:t>
            </a:r>
            <a:r>
              <a:rPr lang="en-US" sz="2400" b="1" dirty="0">
                <a:sym typeface="Symbol" pitchFamily="18" charset="2"/>
              </a:rPr>
              <a:t>to reproduce  Difficult to debug</a:t>
            </a:r>
          </a:p>
        </p:txBody>
      </p:sp>
      <p:sp>
        <p:nvSpPr>
          <p:cNvPr id="5275652" name="Text Box 4"/>
          <p:cNvSpPr txBox="1">
            <a:spLocks noChangeArrowheads="1"/>
          </p:cNvSpPr>
          <p:nvPr/>
        </p:nvSpPr>
        <p:spPr bwMode="auto">
          <a:xfrm>
            <a:off x="5226627" y="4160372"/>
            <a:ext cx="3459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</a:rPr>
              <a:t>ADDIU/SW: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anose="030F0702030302020204" pitchFamily="66" charset="0"/>
                <a:ea typeface="ＭＳ Ｐゴシック" pitchFamily="-112" charset="-128"/>
              </a:rPr>
              <a:t>hits = 0 + 1</a:t>
            </a:r>
          </a:p>
        </p:txBody>
      </p:sp>
      <p:sp>
        <p:nvSpPr>
          <p:cNvPr id="5275653" name="Freeform 5"/>
          <p:cNvSpPr>
            <a:spLocks/>
          </p:cNvSpPr>
          <p:nvPr/>
        </p:nvSpPr>
        <p:spPr bwMode="auto">
          <a:xfrm>
            <a:off x="2805113" y="2481263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75654" name="Text Box 6"/>
          <p:cNvSpPr txBox="1">
            <a:spLocks noChangeArrowheads="1"/>
          </p:cNvSpPr>
          <p:nvPr/>
        </p:nvSpPr>
        <p:spPr bwMode="auto">
          <a:xfrm>
            <a:off x="2448406" y="3123734"/>
            <a:ext cx="1345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LW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(0)</a:t>
            </a:r>
          </a:p>
        </p:txBody>
      </p:sp>
      <p:sp>
        <p:nvSpPr>
          <p:cNvPr id="5275655" name="Text Box 7"/>
          <p:cNvSpPr txBox="1">
            <a:spLocks noChangeArrowheads="1"/>
          </p:cNvSpPr>
          <p:nvPr/>
        </p:nvSpPr>
        <p:spPr bwMode="auto">
          <a:xfrm>
            <a:off x="1583735" y="3887322"/>
            <a:ext cx="35365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ADDIU/SW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: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hits = 0 + 1</a:t>
            </a:r>
          </a:p>
        </p:txBody>
      </p:sp>
      <p:sp>
        <p:nvSpPr>
          <p:cNvPr id="5275656" name="Text Box 8"/>
          <p:cNvSpPr txBox="1">
            <a:spLocks noChangeArrowheads="1"/>
          </p:cNvSpPr>
          <p:nvPr/>
        </p:nvSpPr>
        <p:spPr bwMode="auto">
          <a:xfrm>
            <a:off x="5344006" y="3476159"/>
            <a:ext cx="1345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LW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(0)</a:t>
            </a:r>
          </a:p>
        </p:txBody>
      </p:sp>
      <p:sp>
        <p:nvSpPr>
          <p:cNvPr id="5275657" name="Text Box 9"/>
          <p:cNvSpPr txBox="1">
            <a:spLocks noChangeArrowheads="1"/>
          </p:cNvSpPr>
          <p:nvPr/>
        </p:nvSpPr>
        <p:spPr bwMode="auto">
          <a:xfrm>
            <a:off x="3276600" y="2422525"/>
            <a:ext cx="58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5658" name="Freeform 10"/>
          <p:cNvSpPr>
            <a:spLocks/>
          </p:cNvSpPr>
          <p:nvPr/>
        </p:nvSpPr>
        <p:spPr bwMode="auto">
          <a:xfrm>
            <a:off x="6081713" y="2420938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75659" name="Text Box 11"/>
          <p:cNvSpPr txBox="1">
            <a:spLocks noChangeArrowheads="1"/>
          </p:cNvSpPr>
          <p:nvPr/>
        </p:nvSpPr>
        <p:spPr bwMode="auto">
          <a:xfrm>
            <a:off x="6372225" y="2362200"/>
            <a:ext cx="642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75660" name="Text Box 12"/>
          <p:cNvSpPr txBox="1">
            <a:spLocks noChangeArrowheads="1"/>
          </p:cNvSpPr>
          <p:nvPr/>
        </p:nvSpPr>
        <p:spPr bwMode="auto">
          <a:xfrm>
            <a:off x="990600" y="45720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hits = 1</a:t>
            </a:r>
          </a:p>
        </p:txBody>
      </p:sp>
      <p:sp>
        <p:nvSpPr>
          <p:cNvPr id="5275661" name="Text Box 13"/>
          <p:cNvSpPr txBox="1">
            <a:spLocks noChangeArrowheads="1"/>
          </p:cNvSpPr>
          <p:nvPr/>
        </p:nvSpPr>
        <p:spPr bwMode="auto">
          <a:xfrm>
            <a:off x="990600" y="1981200"/>
            <a:ext cx="144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hits = 0</a:t>
            </a:r>
          </a:p>
        </p:txBody>
      </p:sp>
      <p:sp>
        <p:nvSpPr>
          <p:cNvPr id="5275662" name="Line 14"/>
          <p:cNvSpPr>
            <a:spLocks noChangeShapeType="1"/>
          </p:cNvSpPr>
          <p:nvPr/>
        </p:nvSpPr>
        <p:spPr bwMode="auto">
          <a:xfrm>
            <a:off x="1600200" y="2590800"/>
            <a:ext cx="0" cy="1828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275663" name="Text Box 15"/>
          <p:cNvSpPr txBox="1">
            <a:spLocks noChangeArrowheads="1"/>
          </p:cNvSpPr>
          <p:nvPr/>
        </p:nvSpPr>
        <p:spPr bwMode="auto">
          <a:xfrm>
            <a:off x="530324" y="2588747"/>
            <a:ext cx="9316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6662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27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7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5652" grpId="0"/>
      <p:bldP spid="5275653" grpId="0" animBg="1"/>
      <p:bldP spid="5275654" grpId="0"/>
      <p:bldP spid="5275655" grpId="0"/>
      <p:bldP spid="5275656" grpId="0"/>
      <p:bldP spid="5275657" grpId="0"/>
      <p:bldP spid="5275658" grpId="0" animBg="1"/>
      <p:bldP spid="5275659" grpId="0"/>
      <p:bldP spid="5275660" grpId="0"/>
      <p:bldP spid="5275661" grpId="0"/>
      <p:bldP spid="5275662" grpId="0" animBg="1"/>
      <p:bldP spid="527566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Race conditions</a:t>
            </a:r>
          </a:p>
        </p:txBody>
      </p:sp>
      <p:sp>
        <p:nvSpPr>
          <p:cNvPr id="527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err="1"/>
              <a:t>Def</a:t>
            </a:r>
            <a:r>
              <a:rPr lang="en-US" sz="2800" dirty="0"/>
              <a:t>: </a:t>
            </a:r>
            <a:r>
              <a:rPr lang="en-US" sz="2800" dirty="0" smtClean="0"/>
              <a:t>timing-dependent error </a:t>
            </a:r>
            <a:r>
              <a:rPr lang="en-US" sz="2800" dirty="0"/>
              <a:t>involving access to shared state </a:t>
            </a:r>
          </a:p>
          <a:p>
            <a:r>
              <a:rPr lang="en-US" sz="2800" dirty="0" smtClean="0"/>
              <a:t>Whether a race condition </a:t>
            </a:r>
            <a:r>
              <a:rPr lang="en-US" sz="2800" dirty="0"/>
              <a:t>happens depends on </a:t>
            </a:r>
            <a:endParaRPr lang="en-US" sz="2800" dirty="0" smtClean="0"/>
          </a:p>
          <a:p>
            <a:pPr lvl="1"/>
            <a:r>
              <a:rPr lang="en-US" sz="2400" dirty="0" smtClean="0"/>
              <a:t>how </a:t>
            </a:r>
            <a:r>
              <a:rPr lang="en-US" sz="2400" dirty="0"/>
              <a:t>threads </a:t>
            </a:r>
            <a:r>
              <a:rPr lang="en-US" sz="2400" dirty="0" smtClean="0"/>
              <a:t>scheduled</a:t>
            </a:r>
          </a:p>
          <a:p>
            <a:pPr lvl="1"/>
            <a:r>
              <a:rPr lang="en-US" sz="2400" dirty="0" smtClean="0"/>
              <a:t>i.e. who </a:t>
            </a:r>
            <a:r>
              <a:rPr lang="en-US" sz="2400" dirty="0"/>
              <a:t>wins “races” to instruction that updates state vs. instruction that accesses state</a:t>
            </a:r>
          </a:p>
          <a:p>
            <a:r>
              <a:rPr lang="en-US" sz="2800" dirty="0" smtClean="0"/>
              <a:t>Challenges about Race conditions</a:t>
            </a:r>
          </a:p>
          <a:p>
            <a:pPr lvl="1"/>
            <a:r>
              <a:rPr lang="en-US" sz="2400" dirty="0" smtClean="0"/>
              <a:t>Races </a:t>
            </a:r>
            <a:r>
              <a:rPr lang="en-US" sz="2400" dirty="0"/>
              <a:t>are intermittent, may occur rarely</a:t>
            </a:r>
          </a:p>
          <a:p>
            <a:pPr lvl="1"/>
            <a:r>
              <a:rPr lang="en-US" sz="2400" dirty="0"/>
              <a:t>Timing dependent = small changes can hide bug</a:t>
            </a:r>
          </a:p>
          <a:p>
            <a:r>
              <a:rPr lang="en-US" sz="2800" dirty="0"/>
              <a:t>A program is correct </a:t>
            </a:r>
            <a:r>
              <a:rPr lang="en-US" sz="28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only</a:t>
            </a:r>
            <a:r>
              <a:rPr lang="en-US" sz="2800" dirty="0">
                <a:solidFill>
                  <a:srgbClr val="00F6FF"/>
                </a:solidFill>
              </a:rPr>
              <a:t> </a:t>
            </a:r>
            <a:r>
              <a:rPr lang="en-US" sz="2800" dirty="0"/>
              <a:t>if </a:t>
            </a:r>
            <a:r>
              <a:rPr lang="en-US" sz="28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all possible</a:t>
            </a:r>
            <a:r>
              <a:rPr lang="en-US" sz="2800" dirty="0">
                <a:solidFill>
                  <a:srgbClr val="00F6FF"/>
                </a:solidFill>
              </a:rPr>
              <a:t> </a:t>
            </a:r>
            <a:r>
              <a:rPr lang="en-US" sz="2800" dirty="0"/>
              <a:t>schedules are safe  </a:t>
            </a:r>
          </a:p>
          <a:p>
            <a:pPr lvl="1"/>
            <a:r>
              <a:rPr lang="en-US" sz="2400" dirty="0"/>
              <a:t>Number of possible schedule permutations is huge</a:t>
            </a:r>
          </a:p>
          <a:p>
            <a:pPr lvl="1"/>
            <a:r>
              <a:rPr lang="en-US" sz="2400" dirty="0"/>
              <a:t>Need to imagine an adversary who switches contexts at the worst possible time</a:t>
            </a:r>
          </a:p>
          <a:p>
            <a:pPr lvl="1"/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200" y="4800600"/>
            <a:ext cx="8839200" cy="18288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8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Critical sections</a:t>
            </a:r>
            <a:endParaRPr lang="en-US"/>
          </a:p>
        </p:txBody>
      </p:sp>
      <p:sp>
        <p:nvSpPr>
          <p:cNvPr id="5279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838200"/>
            <a:ext cx="8077200" cy="5638800"/>
          </a:xfrm>
        </p:spPr>
        <p:txBody>
          <a:bodyPr>
            <a:noAutofit/>
          </a:bodyPr>
          <a:lstStyle/>
          <a:p>
            <a:r>
              <a:rPr lang="en-US" dirty="0" smtClean="0"/>
              <a:t>What if we can designate parts of the execution as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critical sections</a:t>
            </a:r>
          </a:p>
          <a:p>
            <a:pPr lvl="1"/>
            <a:r>
              <a:rPr lang="en-US" dirty="0" smtClean="0"/>
              <a:t>Rule: only one thread can be “inside” a critical section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3192482"/>
            <a:ext cx="3581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3268682"/>
            <a:ext cx="33528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200400"/>
            <a:ext cx="3581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CSEnter</a:t>
            </a:r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()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00"/>
                </a:solidFill>
                <a:latin typeface="Consolas" pitchFamily="49" charset="0"/>
                <a:ea typeface="ＭＳ Ｐゴシック" pitchFamily="-112" charset="-128"/>
              </a:rPr>
              <a:t>CSExit</a:t>
            </a:r>
            <a:r>
              <a:rPr lang="en-US" sz="2800" b="1" dirty="0" smtClean="0">
                <a:solidFill>
                  <a:srgbClr val="FFFF00"/>
                </a:solidFill>
                <a:latin typeface="Consolas" pitchFamily="49" charset="0"/>
                <a:ea typeface="ＭＳ Ｐゴシック" pitchFamily="-112" charset="-128"/>
              </a:rPr>
              <a:t>()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3276600"/>
            <a:ext cx="33528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CSEnter</a:t>
            </a:r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()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00"/>
                </a:solidFill>
                <a:latin typeface="Consolas" pitchFamily="49" charset="0"/>
                <a:ea typeface="ＭＳ Ｐゴシック" pitchFamily="-112" charset="-128"/>
              </a:rPr>
              <a:t>CSExit</a:t>
            </a:r>
            <a:r>
              <a:rPr lang="en-US" sz="2800" b="1" dirty="0" smtClean="0">
                <a:solidFill>
                  <a:srgbClr val="FFFF00"/>
                </a:solidFill>
                <a:latin typeface="Consolas" pitchFamily="49" charset="0"/>
                <a:ea typeface="ＭＳ Ｐゴシック" pitchFamily="-112" charset="-128"/>
              </a:rPr>
              <a:t>()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063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eliminate races: use 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critical sections</a:t>
            </a:r>
            <a:r>
              <a:rPr lang="en-US" dirty="0">
                <a:solidFill>
                  <a:srgbClr val="00F6FF"/>
                </a:solidFill>
              </a:rPr>
              <a:t> </a:t>
            </a:r>
            <a:r>
              <a:rPr lang="en-US" dirty="0"/>
              <a:t>that only one thread can be in</a:t>
            </a:r>
          </a:p>
          <a:p>
            <a:pPr lvl="1"/>
            <a:r>
              <a:rPr lang="en-US" dirty="0"/>
              <a:t>Contending threads must wait to enter</a:t>
            </a:r>
          </a:p>
        </p:txBody>
      </p:sp>
      <p:sp>
        <p:nvSpPr>
          <p:cNvPr id="5279748" name="Freeform 4"/>
          <p:cNvSpPr>
            <a:spLocks/>
          </p:cNvSpPr>
          <p:nvPr/>
        </p:nvSpPr>
        <p:spPr bwMode="auto">
          <a:xfrm>
            <a:off x="2805113" y="2481263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79749" name="Text Box 5"/>
          <p:cNvSpPr txBox="1">
            <a:spLocks noChangeArrowheads="1"/>
          </p:cNvSpPr>
          <p:nvPr/>
        </p:nvSpPr>
        <p:spPr bwMode="auto">
          <a:xfrm>
            <a:off x="1905000" y="3276600"/>
            <a:ext cx="33099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CSEnter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();</a:t>
            </a:r>
          </a:p>
          <a:p>
            <a:pPr lvl="1" eaLnBrk="1" hangingPunct="1"/>
            <a:r>
              <a:rPr lang="en-US" sz="28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Critical section</a:t>
            </a:r>
          </a:p>
          <a:p>
            <a:pPr eaLnBrk="1" hangingPunct="1"/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CSExit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();</a:t>
            </a:r>
          </a:p>
        </p:txBody>
      </p:sp>
      <p:sp>
        <p:nvSpPr>
          <p:cNvPr id="5279750" name="Text Box 6"/>
          <p:cNvSpPr txBox="1">
            <a:spLocks noChangeArrowheads="1"/>
          </p:cNvSpPr>
          <p:nvPr/>
        </p:nvSpPr>
        <p:spPr bwMode="auto">
          <a:xfrm>
            <a:off x="3276600" y="2422525"/>
            <a:ext cx="585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9751" name="Freeform 7"/>
          <p:cNvSpPr>
            <a:spLocks/>
          </p:cNvSpPr>
          <p:nvPr/>
        </p:nvSpPr>
        <p:spPr bwMode="auto">
          <a:xfrm>
            <a:off x="6081713" y="2420938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2" name="Text Box 8"/>
          <p:cNvSpPr txBox="1">
            <a:spLocks noChangeArrowheads="1"/>
          </p:cNvSpPr>
          <p:nvPr/>
        </p:nvSpPr>
        <p:spPr bwMode="auto">
          <a:xfrm>
            <a:off x="6372225" y="2362200"/>
            <a:ext cx="642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79753" name="Line 9"/>
          <p:cNvSpPr>
            <a:spLocks noChangeShapeType="1"/>
          </p:cNvSpPr>
          <p:nvPr/>
        </p:nvSpPr>
        <p:spPr bwMode="auto">
          <a:xfrm>
            <a:off x="1028700" y="3263900"/>
            <a:ext cx="0" cy="31369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4" name="Text Box 10"/>
          <p:cNvSpPr txBox="1">
            <a:spLocks noChangeArrowheads="1"/>
          </p:cNvSpPr>
          <p:nvPr/>
        </p:nvSpPr>
        <p:spPr bwMode="auto">
          <a:xfrm>
            <a:off x="530324" y="2588747"/>
            <a:ext cx="9316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bg1"/>
                </a:solidFill>
                <a:latin typeface="Comic Sans MS" pitchFamily="-112" charset="0"/>
                <a:ea typeface="ＭＳ Ｐゴシック" pitchFamily="-112" charset="-128"/>
              </a:rPr>
              <a:t>time</a:t>
            </a:r>
          </a:p>
        </p:txBody>
      </p:sp>
      <p:sp>
        <p:nvSpPr>
          <p:cNvPr id="5279755" name="Text Box 11"/>
          <p:cNvSpPr txBox="1">
            <a:spLocks noChangeArrowheads="1"/>
          </p:cNvSpPr>
          <p:nvPr/>
        </p:nvSpPr>
        <p:spPr bwMode="auto">
          <a:xfrm>
            <a:off x="5681663" y="3239631"/>
            <a:ext cx="33099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CSEnter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();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-112" charset="0"/>
              <a:ea typeface="ＭＳ Ｐゴシック" pitchFamily="-112" charset="-128"/>
            </a:endParaRPr>
          </a:p>
          <a:p>
            <a:pPr lvl="1" eaLnBrk="1" hangingPunct="1"/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# wait</a:t>
            </a:r>
          </a:p>
          <a:p>
            <a:pPr lvl="1" eaLnBrk="1" hangingPunct="1"/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# wait</a:t>
            </a:r>
            <a:endParaRPr lang="en-US" sz="2800" i="1" dirty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-112" charset="0"/>
              <a:ea typeface="ＭＳ Ｐゴシック" pitchFamily="-112" charset="-128"/>
            </a:endParaRPr>
          </a:p>
          <a:p>
            <a:pPr lvl="1" eaLnBrk="1" hangingPunct="1"/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Critical </a:t>
            </a: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section</a:t>
            </a:r>
          </a:p>
          <a:p>
            <a:pPr eaLnBrk="1" hangingPunct="1"/>
            <a:r>
              <a:rPr lang="en-US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CSExit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();</a:t>
            </a:r>
          </a:p>
        </p:txBody>
      </p:sp>
      <p:sp>
        <p:nvSpPr>
          <p:cNvPr id="5279756" name="Freeform 12"/>
          <p:cNvSpPr>
            <a:spLocks/>
          </p:cNvSpPr>
          <p:nvPr/>
        </p:nvSpPr>
        <p:spPr bwMode="auto">
          <a:xfrm>
            <a:off x="2819400" y="4843463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79757" name="Text Box 13"/>
          <p:cNvSpPr txBox="1">
            <a:spLocks noChangeArrowheads="1"/>
          </p:cNvSpPr>
          <p:nvPr/>
        </p:nvSpPr>
        <p:spPr bwMode="auto">
          <a:xfrm>
            <a:off x="3290888" y="4784725"/>
            <a:ext cx="585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79758" name="Freeform 14"/>
          <p:cNvSpPr>
            <a:spLocks/>
          </p:cNvSpPr>
          <p:nvPr/>
        </p:nvSpPr>
        <p:spPr bwMode="auto">
          <a:xfrm>
            <a:off x="6096000" y="5600700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79759" name="Text Box 15"/>
          <p:cNvSpPr txBox="1">
            <a:spLocks noChangeArrowheads="1"/>
          </p:cNvSpPr>
          <p:nvPr/>
        </p:nvSpPr>
        <p:spPr bwMode="auto">
          <a:xfrm>
            <a:off x="6386513" y="5541962"/>
            <a:ext cx="642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27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27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27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9748" grpId="0" animBg="1"/>
      <p:bldP spid="5279750" grpId="0"/>
      <p:bldP spid="5279751" grpId="0" animBg="1"/>
      <p:bldP spid="5279752" grpId="0"/>
      <p:bldP spid="5279753" grpId="0" animBg="1"/>
      <p:bldP spid="5279754" grpId="0"/>
      <p:bldP spid="5279756" grpId="0" animBg="1"/>
      <p:bldP spid="5279757" grpId="0"/>
      <p:bldP spid="5279758" grpId="0" animBg="1"/>
      <p:bldP spid="527975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sections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lock(m):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unlock(m):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3849231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safe_increment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21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Mutexes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3111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 smtClean="0"/>
              <a:t>Only </a:t>
            </a:r>
            <a:r>
              <a:rPr lang="en-US" sz="2800" dirty="0"/>
              <a:t>one thread can hold a given </a:t>
            </a:r>
            <a:r>
              <a:rPr lang="en-US" sz="2800" dirty="0" err="1"/>
              <a:t>mutex</a:t>
            </a:r>
            <a:r>
              <a:rPr lang="en-US" sz="2800" dirty="0"/>
              <a:t> at a time</a:t>
            </a:r>
          </a:p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/>
              <a:t>Acquire (lock) </a:t>
            </a:r>
            <a:r>
              <a:rPr lang="en-US" sz="2800" dirty="0" err="1"/>
              <a:t>mutex</a:t>
            </a:r>
            <a:r>
              <a:rPr lang="en-US" sz="2800" dirty="0"/>
              <a:t> on entry to critical section</a:t>
            </a:r>
          </a:p>
          <a:p>
            <a:pPr lvl="1">
              <a:lnSpc>
                <a:spcPct val="90000"/>
              </a:lnSpc>
              <a:tabLst>
                <a:tab pos="1663700" algn="l"/>
              </a:tabLst>
            </a:pPr>
            <a:r>
              <a:rPr lang="en-US" dirty="0"/>
              <a:t>Or block if another thread already holds it</a:t>
            </a:r>
          </a:p>
          <a:p>
            <a:pPr>
              <a:lnSpc>
                <a:spcPct val="90000"/>
              </a:lnSpc>
              <a:tabLst>
                <a:tab pos="1663700" algn="l"/>
              </a:tabLst>
            </a:pPr>
            <a:r>
              <a:rPr lang="en-US" sz="2800" dirty="0"/>
              <a:t>Release (unlock) </a:t>
            </a:r>
            <a:r>
              <a:rPr lang="en-US" sz="2800" dirty="0" err="1"/>
              <a:t>mutex</a:t>
            </a:r>
            <a:r>
              <a:rPr lang="en-US" sz="2800" dirty="0"/>
              <a:t> on exit</a:t>
            </a:r>
          </a:p>
          <a:p>
            <a:pPr lvl="1">
              <a:lnSpc>
                <a:spcPct val="90000"/>
              </a:lnSpc>
              <a:tabLst>
                <a:tab pos="1663700" algn="l"/>
              </a:tabLst>
            </a:pPr>
            <a:r>
              <a:rPr lang="en-US" dirty="0"/>
              <a:t>Allow </a:t>
            </a:r>
            <a:r>
              <a:rPr lang="en-US" b="1" dirty="0"/>
              <a:t>one</a:t>
            </a:r>
            <a:r>
              <a:rPr lang="en-US" dirty="0"/>
              <a:t> waiting thread (if any) to acquire &amp; proceed</a:t>
            </a:r>
          </a:p>
        </p:txBody>
      </p:sp>
      <p:sp>
        <p:nvSpPr>
          <p:cNvPr id="5261316" name="Text Box 4"/>
          <p:cNvSpPr txBox="1">
            <a:spLocks noChangeArrowheads="1"/>
          </p:cNvSpPr>
          <p:nvPr/>
        </p:nvSpPr>
        <p:spPr bwMode="auto">
          <a:xfrm>
            <a:off x="0" y="4362271"/>
            <a:ext cx="47958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pthread_mutex_lock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  <a:p>
            <a:pPr lvl="1" eaLnBrk="1" hangingPunct="1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hits = hits+1;</a:t>
            </a:r>
          </a:p>
          <a:p>
            <a:pPr eaLnBrk="1" hangingPunct="1"/>
            <a:r>
              <a:rPr lang="en-US" sz="2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pthread_mutex_unlock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  <p:sp>
        <p:nvSpPr>
          <p:cNvPr id="5261317" name="Freeform 5"/>
          <p:cNvSpPr>
            <a:spLocks/>
          </p:cNvSpPr>
          <p:nvPr/>
        </p:nvSpPr>
        <p:spPr bwMode="auto">
          <a:xfrm>
            <a:off x="2133600" y="5754688"/>
            <a:ext cx="342900" cy="646112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F6FF"/>
              </a:solidFill>
            </a:endParaRPr>
          </a:p>
        </p:txBody>
      </p:sp>
      <p:sp>
        <p:nvSpPr>
          <p:cNvPr id="5261318" name="Text Box 6"/>
          <p:cNvSpPr txBox="1">
            <a:spLocks noChangeArrowheads="1"/>
          </p:cNvSpPr>
          <p:nvPr/>
        </p:nvSpPr>
        <p:spPr bwMode="auto">
          <a:xfrm>
            <a:off x="2605088" y="5638800"/>
            <a:ext cx="585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T1</a:t>
            </a:r>
          </a:p>
        </p:txBody>
      </p:sp>
      <p:sp>
        <p:nvSpPr>
          <p:cNvPr id="5261319" name="Freeform 7"/>
          <p:cNvSpPr>
            <a:spLocks/>
          </p:cNvSpPr>
          <p:nvPr/>
        </p:nvSpPr>
        <p:spPr bwMode="auto">
          <a:xfrm>
            <a:off x="6305550" y="6210300"/>
            <a:ext cx="342900" cy="647700"/>
          </a:xfrm>
          <a:custGeom>
            <a:avLst/>
            <a:gdLst>
              <a:gd name="T0" fmla="*/ 64 w 216"/>
              <a:gd name="T1" fmla="*/ 0 h 528"/>
              <a:gd name="T2" fmla="*/ 208 w 216"/>
              <a:gd name="T3" fmla="*/ 192 h 528"/>
              <a:gd name="T4" fmla="*/ 16 w 216"/>
              <a:gd name="T5" fmla="*/ 336 h 528"/>
              <a:gd name="T6" fmla="*/ 112 w 216"/>
              <a:gd name="T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528">
                <a:moveTo>
                  <a:pt x="64" y="0"/>
                </a:moveTo>
                <a:cubicBezTo>
                  <a:pt x="140" y="68"/>
                  <a:pt x="216" y="136"/>
                  <a:pt x="208" y="192"/>
                </a:cubicBezTo>
                <a:cubicBezTo>
                  <a:pt x="200" y="248"/>
                  <a:pt x="32" y="280"/>
                  <a:pt x="16" y="336"/>
                </a:cubicBezTo>
                <a:cubicBezTo>
                  <a:pt x="0" y="392"/>
                  <a:pt x="96" y="488"/>
                  <a:pt x="112" y="528"/>
                </a:cubicBezTo>
              </a:path>
            </a:pathLst>
          </a:custGeom>
          <a:noFill/>
          <a:ln w="571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1320" name="Text Box 8"/>
          <p:cNvSpPr txBox="1">
            <a:spLocks noChangeArrowheads="1"/>
          </p:cNvSpPr>
          <p:nvPr/>
        </p:nvSpPr>
        <p:spPr bwMode="auto">
          <a:xfrm>
            <a:off x="6596063" y="5922962"/>
            <a:ext cx="642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80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-112" charset="0"/>
                <a:ea typeface="ＭＳ Ｐゴシック" pitchFamily="-112" charset="-128"/>
              </a:rPr>
              <a:t>T2</a:t>
            </a:r>
          </a:p>
        </p:txBody>
      </p:sp>
      <p:sp>
        <p:nvSpPr>
          <p:cNvPr id="5261321" name="Text Box 9"/>
          <p:cNvSpPr txBox="1">
            <a:spLocks noChangeArrowheads="1"/>
          </p:cNvSpPr>
          <p:nvPr/>
        </p:nvSpPr>
        <p:spPr bwMode="auto">
          <a:xfrm>
            <a:off x="4572000" y="4004608"/>
            <a:ext cx="4800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pthread_mutex_lock</a:t>
            </a:r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(&amp;m);</a:t>
            </a:r>
          </a:p>
          <a:p>
            <a:pPr eaLnBrk="1" hangingPunct="1"/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  # wait</a:t>
            </a:r>
            <a:endParaRPr lang="en-US" sz="2400" b="1" dirty="0">
              <a:solidFill>
                <a:schemeClr val="accent4">
                  <a:lumMod val="20000"/>
                  <a:lumOff val="80000"/>
                </a:schemeClr>
              </a:solidFill>
              <a:latin typeface="Courier New" pitchFamily="-112" charset="0"/>
              <a:ea typeface="ＭＳ Ｐゴシック" pitchFamily="-112" charset="-128"/>
            </a:endParaRPr>
          </a:p>
          <a:p>
            <a:pPr eaLnBrk="1" hangingPunct="1"/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  # wait</a:t>
            </a:r>
            <a:endParaRPr lang="en-US" sz="2400" b="1" dirty="0">
              <a:solidFill>
                <a:schemeClr val="accent4">
                  <a:lumMod val="20000"/>
                  <a:lumOff val="80000"/>
                </a:schemeClr>
              </a:solidFill>
              <a:latin typeface="Courier New" pitchFamily="-112" charset="0"/>
              <a:ea typeface="ＭＳ Ｐゴシック" pitchFamily="-112" charset="-128"/>
            </a:endParaRPr>
          </a:p>
          <a:p>
            <a:pPr lvl="1" eaLnBrk="1" hangingPunct="1"/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hits = hits+1;</a:t>
            </a:r>
          </a:p>
          <a:p>
            <a:pPr eaLnBrk="1" hangingPunct="1"/>
            <a:r>
              <a:rPr lang="en-US" sz="24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pthread_mutex_unlock</a:t>
            </a:r>
            <a:r>
              <a:rPr lang="en-US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  <p:sp>
        <p:nvSpPr>
          <p:cNvPr id="5261322" name="Text Box 10"/>
          <p:cNvSpPr txBox="1">
            <a:spLocks noChangeArrowheads="1"/>
          </p:cNvSpPr>
          <p:nvPr/>
        </p:nvSpPr>
        <p:spPr bwMode="auto">
          <a:xfrm>
            <a:off x="2133601" y="3733800"/>
            <a:ext cx="4592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F0C19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00F6FF"/>
                </a:solidFill>
                <a:latin typeface="Courier New" pitchFamily="-112" charset="0"/>
                <a:ea typeface="ＭＳ Ｐゴシック" pitchFamily="-112" charset="-128"/>
              </a:rPr>
              <a:t>pthread_mutex_init</a:t>
            </a:r>
            <a:r>
              <a:rPr lang="en-US" sz="2400" b="1" dirty="0" smtClean="0">
                <a:solidFill>
                  <a:srgbClr val="00F6FF"/>
                </a:solidFill>
                <a:latin typeface="Courier New" pitchFamily="-112" charset="0"/>
                <a:ea typeface="ＭＳ Ｐゴシック" pitchFamily="-112" charset="-128"/>
              </a:rPr>
              <a:t>(&amp;m</a:t>
            </a:r>
            <a:r>
              <a:rPr lang="en-US" sz="2400" b="1" dirty="0">
                <a:solidFill>
                  <a:srgbClr val="00F6FF"/>
                </a:solidFill>
                <a:latin typeface="Courier New" pitchFamily="-112" charset="0"/>
                <a:ea typeface="ＭＳ Ｐゴシック" pitchFamily="-112" charset="-128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718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26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26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17" grpId="0" animBg="1"/>
      <p:bldP spid="5261318" grpId="0"/>
      <p:bldP spid="5261319" grpId="0" animBg="1"/>
      <p:bldP spid="5261320" grpId="0"/>
      <p:bldP spid="52613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Next three weeks</a:t>
            </a:r>
          </a:p>
          <a:p>
            <a:pPr lvl="1"/>
            <a:r>
              <a:rPr lang="en-US" dirty="0" smtClean="0"/>
              <a:t>Week 12 (Apr 21):  Lab4 due in-class, Proj3 due Fri, HW2 due Sat</a:t>
            </a:r>
          </a:p>
          <a:p>
            <a:pPr lvl="1"/>
            <a:r>
              <a:rPr lang="en-US" dirty="0" smtClean="0"/>
              <a:t>Week 13 (Apr 28):  Proj4 release, Prelim2</a:t>
            </a:r>
          </a:p>
          <a:p>
            <a:pPr lvl="1"/>
            <a:r>
              <a:rPr lang="en-US" dirty="0" smtClean="0"/>
              <a:t>Week 14 (May </a:t>
            </a:r>
            <a:r>
              <a:rPr lang="en-US" dirty="0"/>
              <a:t>5</a:t>
            </a:r>
            <a:r>
              <a:rPr lang="en-US" dirty="0" smtClean="0"/>
              <a:t>): Proj3 tournament Mon, Proj4 design doc due</a:t>
            </a:r>
          </a:p>
          <a:p>
            <a:endParaRPr lang="en-US" dirty="0" smtClean="0"/>
          </a:p>
          <a:p>
            <a:r>
              <a:rPr lang="en-US" dirty="0" smtClean="0"/>
              <a:t>Final Project for class</a:t>
            </a:r>
          </a:p>
          <a:p>
            <a:pPr lvl="1"/>
            <a:r>
              <a:rPr lang="en-US" dirty="0" smtClean="0"/>
              <a:t>Week 15 (May 12): Proj4 due Wed</a:t>
            </a:r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6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75" y="838200"/>
            <a:ext cx="8686800" cy="5638800"/>
          </a:xfrm>
        </p:spPr>
        <p:txBody>
          <a:bodyPr/>
          <a:lstStyle/>
          <a:p>
            <a:r>
              <a:rPr lang="en-US" dirty="0" smtClean="0"/>
              <a:t>How to implement </a:t>
            </a:r>
            <a:r>
              <a:rPr lang="en-US" dirty="0" err="1" smtClean="0"/>
              <a:t>mutex</a:t>
            </a:r>
            <a:r>
              <a:rPr lang="en-US" dirty="0" smtClean="0"/>
              <a:t> locks? </a:t>
            </a:r>
          </a:p>
          <a:p>
            <a:r>
              <a:rPr lang="en-US" dirty="0" smtClean="0"/>
              <a:t>What are the hardware primitives?</a:t>
            </a:r>
          </a:p>
          <a:p>
            <a:endParaRPr lang="en-US" dirty="0"/>
          </a:p>
          <a:p>
            <a:r>
              <a:rPr lang="en-US" dirty="0" smtClean="0"/>
              <a:t>Then, use these </a:t>
            </a:r>
            <a:r>
              <a:rPr lang="en-US" dirty="0" err="1" smtClean="0"/>
              <a:t>mutex</a:t>
            </a:r>
            <a:r>
              <a:rPr lang="en-US" dirty="0" smtClean="0"/>
              <a:t> locks to implement critical sections, and use critical sections to write parallel safe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305800" cy="5638800"/>
          </a:xfrm>
        </p:spPr>
        <p:txBody>
          <a:bodyPr>
            <a:noAutofit/>
          </a:bodyPr>
          <a:lstStyle/>
          <a:p>
            <a:endParaRPr lang="en-AU" dirty="0"/>
          </a:p>
          <a:p>
            <a:r>
              <a:rPr lang="en-AU" dirty="0" smtClean="0"/>
              <a:t>Synchronization requires hardware </a:t>
            </a:r>
            <a:r>
              <a:rPr lang="en-AU" dirty="0"/>
              <a:t>support </a:t>
            </a:r>
          </a:p>
          <a:p>
            <a:pPr lvl="1"/>
            <a:r>
              <a:rPr lang="en-AU" dirty="0"/>
              <a:t>Atomic read/write memory operation</a:t>
            </a:r>
          </a:p>
          <a:p>
            <a:pPr lvl="1"/>
            <a:r>
              <a:rPr lang="en-AU" dirty="0" smtClean="0"/>
              <a:t>No </a:t>
            </a:r>
            <a:r>
              <a:rPr lang="en-AU" dirty="0"/>
              <a:t>other access to the location allowed between the read and </a:t>
            </a:r>
            <a:r>
              <a:rPr lang="en-AU" dirty="0" smtClean="0"/>
              <a:t>write</a:t>
            </a:r>
          </a:p>
          <a:p>
            <a:pPr lvl="1"/>
            <a:r>
              <a:rPr lang="en-AU" dirty="0" smtClean="0"/>
              <a:t>Could </a:t>
            </a:r>
            <a:r>
              <a:rPr lang="en-AU" dirty="0"/>
              <a:t>be a single instruction</a:t>
            </a:r>
          </a:p>
          <a:p>
            <a:pPr lvl="2"/>
            <a:r>
              <a:rPr lang="en-AU" sz="2800" dirty="0"/>
              <a:t>E.g., atomic swap of register </a:t>
            </a:r>
            <a:r>
              <a:rPr lang="en-AU" sz="2800" dirty="0">
                <a:cs typeface="Arial" charset="0"/>
              </a:rPr>
              <a:t>↔ </a:t>
            </a:r>
            <a:r>
              <a:rPr lang="en-AU" sz="2800" dirty="0" smtClean="0">
                <a:cs typeface="Arial" charset="0"/>
              </a:rPr>
              <a:t>memory (e.g. ATS, BTS; x86)</a:t>
            </a:r>
            <a:endParaRPr lang="en-AU" sz="2800" dirty="0">
              <a:cs typeface="Arial" charset="0"/>
            </a:endParaRPr>
          </a:p>
          <a:p>
            <a:pPr lvl="1"/>
            <a:r>
              <a:rPr lang="en-AU" dirty="0" smtClean="0">
                <a:cs typeface="Arial" charset="0"/>
              </a:rPr>
              <a:t>Or </a:t>
            </a:r>
            <a:r>
              <a:rPr lang="en-AU" dirty="0">
                <a:cs typeface="Arial" charset="0"/>
              </a:rPr>
              <a:t>an atomic pair of </a:t>
            </a:r>
            <a:r>
              <a:rPr lang="en-AU" dirty="0" smtClean="0">
                <a:cs typeface="Arial" charset="0"/>
              </a:rPr>
              <a:t>instructions (e.g. LL and SC; MIPS)</a:t>
            </a:r>
            <a:endParaRPr lang="en-AU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3657600"/>
            <a:ext cx="8189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Any time a processor intervenes and modifies the value in memory between the LL and SC instruction, the SC returns 0 in $t0, causing the code to try again.</a:t>
            </a: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i.e. use this value 0 in $t0 to try again.</a:t>
            </a:r>
          </a:p>
        </p:txBody>
      </p:sp>
    </p:spTree>
    <p:extLst>
      <p:ext uri="{BB962C8B-B14F-4D97-AF65-F5344CB8AC3E}">
        <p14:creationId xmlns:p14="http://schemas.microsoft.com/office/powerpoint/2010/main" val="17937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50862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92198"/>
                <a:gridCol w="1042984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 M[$s0]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685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AU" sz="2800" dirty="0" smtClean="0"/>
              <a:t>Load linked: 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Store 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1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 lvl="1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400" dirty="0" smtClean="0"/>
              <a:t>Fails if location is changed</a:t>
            </a:r>
          </a:p>
          <a:p>
            <a:pPr lvl="2">
              <a:lnSpc>
                <a:spcPct val="90000"/>
              </a:lnSpc>
              <a:buClr>
                <a:schemeClr val="accent5">
                  <a:lumMod val="60000"/>
                  <a:lumOff val="40000"/>
                </a:schemeClr>
              </a:buClr>
            </a:pPr>
            <a:r>
              <a:rPr lang="en-AU" sz="2000" dirty="0" smtClean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>
              <a:lnSpc>
                <a:spcPct val="90000"/>
              </a:lnSpc>
            </a:pPr>
            <a:r>
              <a:rPr lang="en-AU" sz="2800" dirty="0" smtClean="0"/>
              <a:t>Example: atomic </a:t>
            </a:r>
            <a:r>
              <a:rPr lang="en-AU" sz="2800" dirty="0" err="1" smtClean="0"/>
              <a:t>incrementor</a:t>
            </a:r>
            <a:endParaRPr lang="en-AU" sz="2800" dirty="0" smtClean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1910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/>
              <a:t>Load linked: </a:t>
            </a:r>
            <a:r>
              <a:rPr lang="en-AU" sz="2800" dirty="0" smtClean="0"/>
              <a:t>	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LL 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offset(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sz="2800" dirty="0"/>
              <a:t>Store </a:t>
            </a:r>
            <a:r>
              <a:rPr lang="en-AU" sz="2800" dirty="0" smtClean="0"/>
              <a:t>conditional:	</a:t>
            </a:r>
            <a:r>
              <a:rPr lang="en-AU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SC </a:t>
            </a:r>
            <a:r>
              <a:rPr lang="en-AU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rt</a:t>
            </a:r>
            <a:r>
              <a:rPr lang="en-AU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,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offset(</a:t>
            </a: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rs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Lucida Console" pitchFamily="49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Succeeds if location not changed since the </a:t>
            </a:r>
            <a:r>
              <a:rPr lang="en-AU" sz="2400" dirty="0" smtClean="0">
                <a:latin typeface="Lucida Console" pitchFamily="49" charset="0"/>
              </a:rPr>
              <a:t>LL</a:t>
            </a:r>
            <a:endParaRPr lang="en-AU" sz="2400" dirty="0">
              <a:latin typeface="Lucida Console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AU" sz="2000" dirty="0"/>
              <a:t>Returns 1 in </a:t>
            </a:r>
            <a:r>
              <a:rPr lang="en-AU" sz="2000" dirty="0" err="1"/>
              <a:t>rt</a:t>
            </a:r>
            <a:endParaRPr lang="en-AU" sz="2000" dirty="0"/>
          </a:p>
          <a:p>
            <a:pPr lvl="1">
              <a:lnSpc>
                <a:spcPct val="90000"/>
              </a:lnSpc>
            </a:pPr>
            <a:r>
              <a:rPr lang="en-AU" sz="2400" dirty="0"/>
              <a:t>Fails if location is changed</a:t>
            </a:r>
          </a:p>
          <a:p>
            <a:pPr lvl="2">
              <a:lnSpc>
                <a:spcPct val="90000"/>
              </a:lnSpc>
            </a:pPr>
            <a:r>
              <a:rPr lang="en-AU" sz="2000" dirty="0"/>
              <a:t>Returns 0 in </a:t>
            </a:r>
            <a:r>
              <a:rPr lang="en-AU" sz="2000" dirty="0" err="1" smtClean="0"/>
              <a:t>rt</a:t>
            </a:r>
            <a:endParaRPr lang="en-AU" sz="2000" dirty="0" smtClean="0"/>
          </a:p>
          <a:p>
            <a:pPr>
              <a:lnSpc>
                <a:spcPct val="90000"/>
              </a:lnSpc>
            </a:pPr>
            <a:r>
              <a:rPr lang="en-AU" sz="2800" dirty="0"/>
              <a:t>Example: atomic </a:t>
            </a:r>
            <a:r>
              <a:rPr lang="en-AU" sz="2800" dirty="0" err="1" smtClean="0"/>
              <a:t>incrementor</a:t>
            </a:r>
            <a:endParaRPr lang="en-AU" sz="2800" dirty="0"/>
          </a:p>
          <a:p>
            <a:pPr lvl="2">
              <a:lnSpc>
                <a:spcPct val="90000"/>
              </a:lnSpc>
            </a:pPr>
            <a:endParaRPr lang="en-AU" sz="2000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458072"/>
              </p:ext>
            </p:extLst>
          </p:nvPr>
        </p:nvGraphicFramePr>
        <p:xfrm>
          <a:off x="228600" y="3581400"/>
          <a:ext cx="8586784" cy="2523744"/>
        </p:xfrm>
        <a:graphic>
          <a:graphicData uri="http://schemas.openxmlformats.org/drawingml/2006/table">
            <a:tbl>
              <a:tblPr/>
              <a:tblGrid>
                <a:gridCol w="761999"/>
                <a:gridCol w="2438400"/>
                <a:gridCol w="2033612"/>
                <a:gridCol w="1117591"/>
                <a:gridCol w="1192198"/>
                <a:gridCol w="1042984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Memory M[$s0]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try: 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ADDIU $t0,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($s0)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6934200" y="5410200"/>
            <a:ext cx="457200" cy="6858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91200" y="5410200"/>
            <a:ext cx="457200" cy="685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1400" y="640080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Success!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>
            <a:endCxn id="2" idx="6"/>
          </p:cNvCxnSpPr>
          <p:nvPr/>
        </p:nvCxnSpPr>
        <p:spPr>
          <a:xfrm flipH="1" flipV="1">
            <a:off x="7391400" y="5753100"/>
            <a:ext cx="457200" cy="647700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6183868"/>
            <a:ext cx="185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– try again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3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382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 smtClean="0"/>
              <a:t>m = 0; // m=0 means lock is free; otherwise, if m=1, then lock locked</a:t>
            </a:r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  <a:endParaRPr lang="en-US" sz="2400" dirty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	old = *m;</a:t>
            </a:r>
          </a:p>
          <a:p>
            <a:r>
              <a:rPr lang="en-US" sz="2400" dirty="0" smtClean="0">
                <a:latin typeface="Consolas" pitchFamily="49" charset="0"/>
              </a:rPr>
              <a:t>	*</a:t>
            </a:r>
            <a:r>
              <a:rPr lang="en-US" sz="2400" dirty="0">
                <a:latin typeface="Consolas" pitchFamily="49" charset="0"/>
              </a:rPr>
              <a:t>m = </a:t>
            </a:r>
            <a:r>
              <a:rPr lang="en-US" sz="2400" dirty="0" smtClean="0">
                <a:latin typeface="Consolas" pitchFamily="49" charset="0"/>
              </a:rPr>
              <a:t>1;</a:t>
            </a:r>
          </a:p>
          <a:p>
            <a:r>
              <a:rPr lang="en-US" sz="2400" dirty="0" smtClean="0">
                <a:latin typeface="Consolas" pitchFamily="49" charset="0"/>
              </a:rPr>
              <a:t>	return </a:t>
            </a:r>
            <a:r>
              <a:rPr lang="en-US" sz="2400" dirty="0">
                <a:latin typeface="Consolas" pitchFamily="49" charset="0"/>
              </a:rPr>
              <a:t>old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2667000" y="4038600"/>
            <a:ext cx="304800" cy="8382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flipH="1">
            <a:off x="914400" y="4038600"/>
            <a:ext cx="304800" cy="838200"/>
          </a:xfrm>
          <a:prstGeom prst="righ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83523" y="4038600"/>
            <a:ext cx="1804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LL       Atomic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SC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1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 smtClean="0"/>
              <a:t>m = 0; </a:t>
            </a:r>
            <a:r>
              <a:rPr lang="en-US" sz="2400" dirty="0"/>
              <a:t>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5039380"/>
            <a:ext cx="2107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BEQZ $t0, try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820180"/>
            <a:ext cx="6897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try:</a:t>
            </a:r>
            <a:endParaRPr lang="en-US" sz="2800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05200" y="5300990"/>
            <a:ext cx="762000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8341" y="4048780"/>
            <a:ext cx="4532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48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// m=0 means lock is free; otherwise, if m=1, then lock locked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while(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(m)){}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</a:rPr>
              <a:t>i</a:t>
            </a:r>
            <a:r>
              <a:rPr lang="en-US" sz="2400" dirty="0" err="1" smtClean="0">
                <a:latin typeface="Consolas" pitchFamily="49" charset="0"/>
              </a:rPr>
              <a:t>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try: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Consolas" pitchFamily="49" charset="0"/>
              </a:rPr>
              <a:t>BEQZ $t0, try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>
                <a:latin typeface="Consolas" pitchFamily="49" charset="0"/>
              </a:rPr>
              <a:t>M</a:t>
            </a:r>
            <a:r>
              <a:rPr lang="en-US" sz="2400" dirty="0" smtClean="0">
                <a:latin typeface="Consolas" pitchFamily="49" charset="0"/>
              </a:rPr>
              <a:t>OVE $v0, $t1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sz="24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$t1</a:t>
            </a:r>
            <a:r>
              <a:rPr lang="en-US" sz="2400" dirty="0">
                <a:latin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*m = 0;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324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3800" dirty="0" smtClean="0"/>
              <a:t>Big Picture: Parallelism and Synchronization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686800" cy="5638800"/>
          </a:xfrm>
        </p:spPr>
        <p:txBody>
          <a:bodyPr/>
          <a:lstStyle/>
          <a:p>
            <a:r>
              <a:rPr lang="en-US" dirty="0" smtClean="0"/>
              <a:t>How do I take advantage of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parallelism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I write (</a:t>
            </a:r>
            <a:r>
              <a:rPr lang="en-US" b="1" dirty="0" smtClean="0"/>
              <a:t>correct</a:t>
            </a:r>
            <a:r>
              <a:rPr lang="en-US" dirty="0" smtClean="0"/>
              <a:t>) parallel programs?</a:t>
            </a:r>
          </a:p>
          <a:p>
            <a:endParaRPr lang="en-US" dirty="0"/>
          </a:p>
          <a:p>
            <a:r>
              <a:rPr lang="en-US" dirty="0" smtClean="0"/>
              <a:t>What primitives do I need to implement correct parallel programs?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1676400"/>
            <a:ext cx="1600200" cy="609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8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</a:t>
            </a:r>
            <a:r>
              <a:rPr lang="en-US" sz="2400" dirty="0">
                <a:latin typeface="Consolas" pitchFamily="49" charset="0"/>
              </a:rPr>
              <a:t>$t1, </a:t>
            </a:r>
            <a:r>
              <a:rPr lang="en-US" sz="2400" dirty="0" err="1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12954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waiting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572000" y="1987898"/>
            <a:ext cx="1143000" cy="52670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72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568647"/>
              </p:ext>
            </p:extLst>
          </p:nvPr>
        </p:nvGraphicFramePr>
        <p:xfrm>
          <a:off x="76199" y="2209800"/>
          <a:ext cx="8915401" cy="325526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4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55587"/>
              </p:ext>
            </p:extLst>
          </p:nvPr>
        </p:nvGraphicFramePr>
        <p:xfrm>
          <a:off x="76199" y="2209800"/>
          <a:ext cx="8915401" cy="325526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7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36374"/>
              </p:ext>
            </p:extLst>
          </p:nvPr>
        </p:nvGraphicFramePr>
        <p:xfrm>
          <a:off x="76199" y="2209800"/>
          <a:ext cx="8915401" cy="325526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SC $t0, 0 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BEQZ $t0,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itchFamily="34" charset="0"/>
                        </a:rPr>
                        <a:t>try: LI $t0,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Critical section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413247" y="4343400"/>
            <a:ext cx="457200" cy="685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4419600"/>
            <a:ext cx="381000" cy="6858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48400" y="5793724"/>
            <a:ext cx="2927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Success grabbing </a:t>
            </a:r>
            <a:r>
              <a:rPr lang="en-US" dirty="0" err="1" smtClean="0">
                <a:solidFill>
                  <a:srgbClr val="FFFF00"/>
                </a:solidFill>
              </a:rPr>
              <a:t>mutex</a:t>
            </a:r>
            <a:r>
              <a:rPr lang="en-US" dirty="0" smtClean="0">
                <a:solidFill>
                  <a:srgbClr val="FFFF00"/>
                </a:solidFill>
              </a:rPr>
              <a:t> lock!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Inside </a:t>
            </a:r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ritical section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9" name="Straight Arrow Connector 8"/>
          <p:cNvCxnSpPr>
            <a:stCxn id="8" idx="0"/>
            <a:endCxn id="5" idx="6"/>
          </p:cNvCxnSpPr>
          <p:nvPr/>
        </p:nvCxnSpPr>
        <p:spPr>
          <a:xfrm flipH="1" flipV="1">
            <a:off x="6870447" y="4686300"/>
            <a:ext cx="841912" cy="1107424"/>
          </a:xfrm>
          <a:prstGeom prst="straightConnector1">
            <a:avLst/>
          </a:prstGeom>
          <a:ln w="254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7000" y="5802868"/>
            <a:ext cx="345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Failed to get </a:t>
            </a:r>
            <a:r>
              <a:rPr lang="en-US" dirty="0" err="1" smtClean="0">
                <a:solidFill>
                  <a:srgbClr val="FF0000"/>
                </a:solidFill>
              </a:rPr>
              <a:t>mutex</a:t>
            </a:r>
            <a:r>
              <a:rPr lang="en-US" dirty="0" smtClean="0">
                <a:solidFill>
                  <a:srgbClr val="FF0000"/>
                </a:solidFill>
              </a:rPr>
              <a:t> lock – try again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0"/>
            <a:endCxn id="6" idx="4"/>
          </p:cNvCxnSpPr>
          <p:nvPr/>
        </p:nvCxnSpPr>
        <p:spPr>
          <a:xfrm flipV="1">
            <a:off x="4392056" y="5105400"/>
            <a:ext cx="65644" cy="697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91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  <a:endParaRPr lang="en-US" sz="2400" dirty="0" smtClean="0"/>
          </a:p>
          <a:p>
            <a:r>
              <a:rPr lang="en-US" sz="2400" dirty="0" err="1" smtClean="0">
                <a:latin typeface="Consolas" pitchFamily="49" charset="0"/>
              </a:rPr>
              <a:t>mutex_lock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 smtClean="0">
                <a:latin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r>
              <a:rPr lang="en-US" sz="2400" dirty="0" smtClean="0">
                <a:latin typeface="Consolas" pitchFamily="49" charset="0"/>
              </a:rPr>
              <a:t>: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	LI $t0, 1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LL $t1,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0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($a0)</a:t>
            </a:r>
          </a:p>
          <a:p>
            <a:r>
              <a:rPr lang="en-US" sz="2400" dirty="0" smtClean="0">
                <a:latin typeface="Consolas" pitchFamily="49" charset="0"/>
              </a:rPr>
              <a:t>		BNEZ </a:t>
            </a:r>
            <a:r>
              <a:rPr lang="en-US" sz="2400" dirty="0">
                <a:latin typeface="Consolas" pitchFamily="49" charset="0"/>
              </a:rPr>
              <a:t>$t1, </a:t>
            </a:r>
            <a:r>
              <a:rPr lang="en-US" sz="2400" dirty="0" err="1">
                <a:latin typeface="Consolas" pitchFamily="49" charset="0"/>
              </a:rPr>
              <a:t>test_and_set</a:t>
            </a:r>
            <a:endParaRPr lang="en-US" sz="2400" dirty="0" smtClean="0">
              <a:solidFill>
                <a:schemeClr val="accent1"/>
              </a:solidFill>
              <a:latin typeface="Consolas" pitchFamily="49" charset="0"/>
            </a:endParaRPr>
          </a:p>
          <a:p>
            <a:r>
              <a:rPr lang="en-US" sz="2400" dirty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SC $t0, 0($a0)</a:t>
            </a:r>
          </a:p>
          <a:p>
            <a:r>
              <a:rPr lang="en-US" sz="2400" dirty="0" smtClean="0">
                <a:latin typeface="Consolas" pitchFamily="49" charset="0"/>
              </a:rPr>
              <a:t>		BEQZ $t0, </a:t>
            </a:r>
            <a:r>
              <a:rPr lang="en-US" sz="2400" dirty="0" err="1" smtClean="0">
                <a:latin typeface="Consolas" pitchFamily="49" charset="0"/>
              </a:rPr>
              <a:t>test_and_set</a:t>
            </a:r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>
              <a:latin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</a:rPr>
              <a:t>mutex_unlock</a:t>
            </a: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*m) {</a:t>
            </a:r>
          </a:p>
          <a:p>
            <a:r>
              <a:rPr lang="en-US" sz="2400" dirty="0">
                <a:latin typeface="Consolas" pitchFamily="49" charset="0"/>
              </a:rPr>
              <a:t>	</a:t>
            </a:r>
            <a:r>
              <a:rPr lang="en-US" sz="2400" dirty="0" smtClean="0">
                <a:latin typeface="Consolas" pitchFamily="49" charset="0"/>
              </a:rPr>
              <a:t>SW $zero, 0($a0)</a:t>
            </a:r>
          </a:p>
          <a:p>
            <a:r>
              <a:rPr lang="en-US" sz="2400" dirty="0">
                <a:latin typeface="Consolas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1295400"/>
            <a:ext cx="2551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called a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lock</a:t>
            </a:r>
          </a:p>
          <a:p>
            <a:r>
              <a:rPr lang="en-US" sz="2800" dirty="0" smtClean="0"/>
              <a:t>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spin waiting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572000" y="1987898"/>
            <a:ext cx="1143000" cy="526702"/>
          </a:xfrm>
          <a:prstGeom prst="straightConnector1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38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893431"/>
              </p:ext>
            </p:extLst>
          </p:nvPr>
        </p:nvGraphicFramePr>
        <p:xfrm>
          <a:off x="76199" y="2209800"/>
          <a:ext cx="8915401" cy="435254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8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from LL and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</a:p>
          <a:p>
            <a:r>
              <a:rPr lang="en-US" sz="2400" dirty="0"/>
              <a:t>m = 0; </a:t>
            </a:r>
          </a:p>
          <a:p>
            <a:r>
              <a:rPr lang="en-US" sz="2400" dirty="0" err="1">
                <a:latin typeface="Consolas" pitchFamily="49" charset="0"/>
              </a:rPr>
              <a:t>mutex_lock</a:t>
            </a:r>
            <a:r>
              <a:rPr lang="en-US" sz="2400" dirty="0">
                <a:latin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</a:rPr>
              <a:t> *m) {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453918"/>
              </p:ext>
            </p:extLst>
          </p:nvPr>
        </p:nvGraphicFramePr>
        <p:xfrm>
          <a:off x="76199" y="2209800"/>
          <a:ext cx="8915401" cy="4352544"/>
        </p:xfrm>
        <a:graphic>
          <a:graphicData uri="http://schemas.openxmlformats.org/drawingml/2006/table">
            <a:tbl>
              <a:tblPr/>
              <a:tblGrid>
                <a:gridCol w="712046"/>
                <a:gridCol w="1740556"/>
                <a:gridCol w="1733760"/>
                <a:gridCol w="919038"/>
                <a:gridCol w="941568"/>
                <a:gridCol w="994373"/>
                <a:gridCol w="949394"/>
                <a:gridCol w="924666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Step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ThreadA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ThreadB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$t1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Mem</a:t>
                      </a: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 M[$a0]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 pitchFamily="34" charset="0"/>
                        </a:rPr>
                        <a:t>try: LI $t0, 1</a:t>
                      </a:r>
                      <a:endParaRPr lang="en-US" dirty="0"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pitchFamily="34" charset="0"/>
                        </a:rPr>
                        <a:t>LL $t1, 0($a0)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BNEZ $t1, 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2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we can write parallel and correct programs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dirty="0"/>
              <a:t>Thread A                                  </a:t>
            </a:r>
            <a:r>
              <a:rPr lang="en-US" dirty="0" smtClean="0"/>
              <a:t>Thread </a:t>
            </a:r>
            <a:r>
              <a:rPr lang="en-US" dirty="0"/>
              <a:t>B</a:t>
            </a:r>
            <a:br>
              <a:rPr lang="en-US" dirty="0"/>
            </a:b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i = 0, i &lt; 5; i++) {      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j = 0; j &lt; 5; j++) {</a:t>
            </a:r>
            <a:br>
              <a:rPr lang="en-US" dirty="0"/>
            </a:br>
            <a:r>
              <a:rPr lang="en-US" dirty="0"/>
              <a:t>   </a:t>
            </a:r>
            <a:endParaRPr lang="en-US" dirty="0" smtClean="0"/>
          </a:p>
          <a:p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		x </a:t>
            </a:r>
            <a:r>
              <a:rPr lang="en-US" dirty="0"/>
              <a:t>= x + 1;                                 </a:t>
            </a:r>
            <a:r>
              <a:rPr lang="en-US" dirty="0" smtClean="0"/>
              <a:t>x </a:t>
            </a:r>
            <a:r>
              <a:rPr lang="en-US" dirty="0"/>
              <a:t>= x + 1;</a:t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}					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2530" y="2590800"/>
            <a:ext cx="72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		          </a:t>
            </a:r>
            <a:r>
              <a:rPr lang="en-US" sz="2800" dirty="0" err="1" smtClean="0">
                <a:solidFill>
                  <a:schemeClr val="bg1"/>
                </a:solidFill>
              </a:rPr>
              <a:t>mutex_unlock</a:t>
            </a:r>
            <a:r>
              <a:rPr lang="en-US" sz="2800" dirty="0" smtClean="0">
                <a:solidFill>
                  <a:schemeClr val="bg1"/>
                </a:solidFill>
              </a:rPr>
              <a:t>(m);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Atomic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Other atomic hardware primitives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test and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atomic increment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bus lock prefix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compare and exchange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(x86, ARM deprecated)</a:t>
            </a:r>
          </a:p>
          <a:p>
            <a:r>
              <a:rPr lang="en-US" dirty="0" smtClean="0"/>
              <a:t> -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linked load / store conditional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(MIPS, ARM, PowerPC, DEC Alpha, …)</a:t>
            </a:r>
          </a:p>
        </p:txBody>
      </p:sp>
    </p:spTree>
    <p:extLst>
      <p:ext uri="{BB962C8B-B14F-4D97-AF65-F5344CB8AC3E}">
        <p14:creationId xmlns:p14="http://schemas.microsoft.com/office/powerpoint/2010/main" val="119924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Synchronization techniques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clever code </a:t>
            </a:r>
          </a:p>
          <a:p>
            <a:pPr lvl="1"/>
            <a:r>
              <a:rPr lang="en-US" dirty="0" smtClean="0"/>
              <a:t>must work despite adversarial scheduler/interrupts</a:t>
            </a:r>
          </a:p>
          <a:p>
            <a:pPr lvl="1"/>
            <a:r>
              <a:rPr lang="en-US" dirty="0" smtClean="0"/>
              <a:t>used by: hackers</a:t>
            </a:r>
          </a:p>
          <a:p>
            <a:pPr lvl="1"/>
            <a:r>
              <a:rPr lang="en-US" dirty="0" smtClean="0"/>
              <a:t>also: </a:t>
            </a:r>
            <a:r>
              <a:rPr lang="en-US" dirty="0" err="1" smtClean="0"/>
              <a:t>noobs</a:t>
            </a:r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disable interrupts</a:t>
            </a:r>
          </a:p>
          <a:p>
            <a:pPr lvl="1"/>
            <a:r>
              <a:rPr lang="en-US" dirty="0" smtClean="0"/>
              <a:t>used by: exception handler, scheduler, device drivers, …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disable preemption</a:t>
            </a:r>
          </a:p>
          <a:p>
            <a:pPr lvl="1"/>
            <a:r>
              <a:rPr lang="en-US" dirty="0" smtClean="0"/>
              <a:t>dangerous for user code, but okay for some kernel code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mutual exclusion locks (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/>
            <a:r>
              <a:rPr lang="en-US" dirty="0" smtClean="0"/>
              <a:t>general purpose, except for some interrupt-related cases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52400" y="5257800"/>
            <a:ext cx="87630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Topics: 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Cache Coherency</a:t>
            </a:r>
          </a:p>
          <a:p>
            <a:endParaRPr lang="en-US" dirty="0" smtClean="0"/>
          </a:p>
          <a:p>
            <a:r>
              <a:rPr lang="en-US" dirty="0" smtClean="0"/>
              <a:t>Synchronizing parallel programs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>
                <a:sym typeface="Wingdings" pitchFamily="2" charset="2"/>
              </a:rPr>
              <a:t>Atomic Instructions</a:t>
            </a:r>
          </a:p>
          <a:p>
            <a:pPr marL="631825" lvl="1" indent="-457200">
              <a:buFont typeface="Arial"/>
              <a:buChar char="•"/>
            </a:pPr>
            <a:r>
              <a:rPr lang="en-US" dirty="0">
                <a:sym typeface="Wingdings" pitchFamily="2" charset="2"/>
              </a:rPr>
              <a:t>HW support for synchronization</a:t>
            </a:r>
          </a:p>
          <a:p>
            <a:endParaRPr lang="en-US" dirty="0" smtClean="0"/>
          </a:p>
          <a:p>
            <a:r>
              <a:rPr lang="en-US" dirty="0" smtClean="0"/>
              <a:t>How to write parallel programs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Threads and processes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ym typeface="Wingdings" pitchFamily="2" charset="2"/>
              </a:rPr>
              <a:t>Critical sections, race conditions, and </a:t>
            </a:r>
            <a:r>
              <a:rPr lang="en-US" dirty="0" err="1" smtClean="0">
                <a:sym typeface="Wingdings" pitchFamily="2" charset="2"/>
              </a:rPr>
              <a:t>mutexes</a:t>
            </a:r>
            <a:endParaRPr lang="en-US" dirty="0" smtClean="0">
              <a:sym typeface="Wingdings" pitchFamily="2" charset="2"/>
            </a:endParaRPr>
          </a:p>
          <a:p>
            <a:pPr marL="0" indent="0"/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Need parallel abstractions, especially for multicore</a:t>
            </a:r>
          </a:p>
          <a:p>
            <a:endParaRPr lang="en-US" dirty="0"/>
          </a:p>
          <a:p>
            <a:r>
              <a:rPr lang="en-US" dirty="0" smtClean="0"/>
              <a:t>Writing correct programs is hard</a:t>
            </a:r>
          </a:p>
          <a:p>
            <a:r>
              <a:rPr lang="en-US" dirty="0"/>
              <a:t>	</a:t>
            </a:r>
            <a:r>
              <a:rPr lang="en-US" dirty="0" smtClean="0"/>
              <a:t>Need to prevent data races</a:t>
            </a:r>
          </a:p>
          <a:p>
            <a:endParaRPr lang="en-US" dirty="0" smtClean="0"/>
          </a:p>
          <a:p>
            <a:r>
              <a:rPr lang="en-US" dirty="0" smtClean="0"/>
              <a:t>Need critical sections to prevent data races</a:t>
            </a:r>
          </a:p>
          <a:p>
            <a:r>
              <a:rPr lang="en-US" dirty="0"/>
              <a:t>	</a:t>
            </a:r>
            <a:r>
              <a:rPr lang="en-US" dirty="0" err="1" smtClean="0"/>
              <a:t>Mutex</a:t>
            </a:r>
            <a:r>
              <a:rPr lang="en-US" dirty="0" smtClean="0"/>
              <a:t>, mutual exclusion, implements critical section</a:t>
            </a:r>
          </a:p>
          <a:p>
            <a:r>
              <a:rPr lang="en-US" dirty="0"/>
              <a:t>	</a:t>
            </a:r>
            <a:r>
              <a:rPr lang="en-US" dirty="0" err="1" smtClean="0"/>
              <a:t>Mutex</a:t>
            </a:r>
            <a:r>
              <a:rPr lang="en-US" dirty="0" smtClean="0"/>
              <a:t> often implemented using a lock abstraction</a:t>
            </a:r>
          </a:p>
          <a:p>
            <a:endParaRPr lang="en-US" dirty="0" smtClean="0">
              <a:solidFill>
                <a:srgbClr val="00F6FF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Hardware provides synchronization </a:t>
            </a:r>
            <a:r>
              <a:rPr lang="en-US" dirty="0">
                <a:solidFill>
                  <a:schemeClr val="bg1"/>
                </a:solidFill>
              </a:rPr>
              <a:t>primitives </a:t>
            </a:r>
            <a:r>
              <a:rPr lang="en-US" dirty="0" smtClean="0">
                <a:solidFill>
                  <a:schemeClr val="bg1"/>
                </a:solidFill>
              </a:rPr>
              <a:t>such as </a:t>
            </a:r>
            <a:r>
              <a:rPr lang="en-US" b="1" dirty="0" smtClean="0">
                <a:solidFill>
                  <a:schemeClr val="bg1"/>
                </a:solidFill>
              </a:rPr>
              <a:t>LL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b="1" dirty="0" smtClean="0">
                <a:solidFill>
                  <a:schemeClr val="bg1"/>
                </a:solidFill>
              </a:rPr>
              <a:t>SC</a:t>
            </a:r>
            <a:r>
              <a:rPr lang="en-US" dirty="0" smtClean="0">
                <a:solidFill>
                  <a:schemeClr val="bg1"/>
                </a:solidFill>
              </a:rPr>
              <a:t> (load linked and store conditional) instructions to </a:t>
            </a:r>
            <a:r>
              <a:rPr lang="en-US" dirty="0">
                <a:solidFill>
                  <a:schemeClr val="bg1"/>
                </a:solidFill>
              </a:rPr>
              <a:t>efficiently implement </a:t>
            </a:r>
            <a:r>
              <a:rPr lang="en-US" dirty="0" smtClean="0">
                <a:solidFill>
                  <a:schemeClr val="bg1"/>
                </a:solidFill>
              </a:rPr>
              <a:t>locks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F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 Coherency Problem</a:t>
            </a:r>
            <a:r>
              <a:rPr lang="en-US" dirty="0" smtClean="0"/>
              <a:t>: What happens when to two or more processors cache </a:t>
            </a:r>
            <a:r>
              <a:rPr lang="en-US" b="1" i="1" dirty="0" smtClean="0"/>
              <a:t>shared</a:t>
            </a:r>
            <a:r>
              <a:rPr lang="en-US" dirty="0" smtClean="0"/>
              <a:t> data?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Parallelism and Synchronization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Cache Coherency Problem</a:t>
            </a:r>
            <a:r>
              <a:rPr lang="en-US" dirty="0" smtClean="0"/>
              <a:t>: What happens when to two or more processors cache </a:t>
            </a:r>
            <a:r>
              <a:rPr lang="en-US" i="1" dirty="0" smtClean="0"/>
              <a:t>shared</a:t>
            </a:r>
            <a:r>
              <a:rPr lang="en-US" dirty="0" smtClean="0"/>
              <a:t> data? </a:t>
            </a:r>
          </a:p>
          <a:p>
            <a:endParaRPr lang="en-US" dirty="0"/>
          </a:p>
          <a:p>
            <a:r>
              <a:rPr lang="en-US" dirty="0" smtClean="0"/>
              <a:t>i.e. the view of memory held by two different processors is through their individual caches. </a:t>
            </a:r>
          </a:p>
          <a:p>
            <a:endParaRPr lang="en-US" dirty="0" smtClean="0"/>
          </a:p>
          <a:p>
            <a:r>
              <a:rPr lang="en-US" dirty="0" smtClean="0"/>
              <a:t>As a result, processors can see different (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incoherent</a:t>
            </a:r>
            <a:r>
              <a:rPr lang="en-US" dirty="0" smtClean="0"/>
              <a:t>) values to the </a:t>
            </a:r>
            <a:r>
              <a:rPr lang="en-US" i="1" dirty="0" smtClean="0"/>
              <a:t>same</a:t>
            </a:r>
            <a:r>
              <a:rPr lang="en-US" dirty="0" smtClean="0"/>
              <a:t> memory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1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Parallelism and Synchronization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066800"/>
            <a:ext cx="8845550" cy="595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4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</TotalTime>
  <Words>3808</Words>
  <Application>Microsoft Office PowerPoint</Application>
  <PresentationFormat>On-screen Show (4:3)</PresentationFormat>
  <Paragraphs>1170</Paragraphs>
  <Slides>60</Slides>
  <Notes>47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1" baseType="lpstr">
      <vt:lpstr>ＭＳ Ｐゴシック</vt:lpstr>
      <vt:lpstr>Arial</vt:lpstr>
      <vt:lpstr>Calibri</vt:lpstr>
      <vt:lpstr>Comic Sans MS</vt:lpstr>
      <vt:lpstr>Consolas</vt:lpstr>
      <vt:lpstr>Courier New</vt:lpstr>
      <vt:lpstr>Helvetica</vt:lpstr>
      <vt:lpstr>Lucida Console</vt:lpstr>
      <vt:lpstr>Symbol</vt:lpstr>
      <vt:lpstr>Wingdings</vt:lpstr>
      <vt:lpstr>Office Theme</vt:lpstr>
      <vt:lpstr>Multicore, Parallelism, and Synchronization</vt:lpstr>
      <vt:lpstr>Announcements</vt:lpstr>
      <vt:lpstr>Announcements</vt:lpstr>
      <vt:lpstr>Announcements</vt:lpstr>
      <vt:lpstr>Big Picture: Parallelism and Synchronization</vt:lpstr>
      <vt:lpstr>Topics: Goals for Today</vt:lpstr>
      <vt:lpstr>Parallelism and Synchronization</vt:lpstr>
      <vt:lpstr>Parallelism and Synchronization</vt:lpstr>
      <vt:lpstr>Parallelism and Synchronization</vt:lpstr>
      <vt:lpstr>Parallelism and Synchronization</vt:lpstr>
      <vt:lpstr>Parallelism and Synchronization</vt:lpstr>
      <vt:lpstr>Parallelism and Synchronization</vt:lpstr>
      <vt:lpstr>Shared Memory Multiprocessors</vt:lpstr>
      <vt:lpstr>Shared Memory Multiprocessors</vt:lpstr>
      <vt:lpstr>Cache Coherency Problem</vt:lpstr>
      <vt:lpstr>Cache Coherency Problem</vt:lpstr>
      <vt:lpstr>Cache Coherency Problem</vt:lpstr>
      <vt:lpstr>Cache Coherence Problem</vt:lpstr>
      <vt:lpstr>Two issues</vt:lpstr>
      <vt:lpstr>Coherence Defined</vt:lpstr>
      <vt:lpstr>Cache Coherence Protocols</vt:lpstr>
      <vt:lpstr>Snooping</vt:lpstr>
      <vt:lpstr>Invalidating Snooping Protocols</vt:lpstr>
      <vt:lpstr>Writing</vt:lpstr>
      <vt:lpstr>Takeaway: Summary of cache coherence</vt:lpstr>
      <vt:lpstr>Next Goal: Synchronization</vt:lpstr>
      <vt:lpstr>Is Cache Coherency Sufficient?</vt:lpstr>
      <vt:lpstr>Synchronization</vt:lpstr>
      <vt:lpstr>Programming with Threads</vt:lpstr>
      <vt:lpstr>Programming with threads</vt:lpstr>
      <vt:lpstr>Programming with Threads</vt:lpstr>
      <vt:lpstr>Example: Multi-Threaded Program</vt:lpstr>
      <vt:lpstr>Example: web server</vt:lpstr>
      <vt:lpstr>Two threads, one counter</vt:lpstr>
      <vt:lpstr>Race conditions</vt:lpstr>
      <vt:lpstr>Critical sections</vt:lpstr>
      <vt:lpstr>Critical Sections</vt:lpstr>
      <vt:lpstr>Mutexes</vt:lpstr>
      <vt:lpstr>Mutexes</vt:lpstr>
      <vt:lpstr>Next Goal</vt:lpstr>
      <vt:lpstr>Synchronization</vt:lpstr>
      <vt:lpstr>PowerPoint Presentation</vt:lpstr>
      <vt:lpstr>Synchronization in MIPS </vt:lpstr>
      <vt:lpstr>Synchronization in MIPS </vt:lpstr>
      <vt:lpstr>Synchronization in MIPS 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Mutex from LL and SC</vt:lpstr>
      <vt:lpstr>Now we can write parallel and correct programs</vt:lpstr>
      <vt:lpstr>Alternative Atomic Instructions</vt:lpstr>
      <vt:lpstr>Synchronization</vt:lpstr>
      <vt:lpstr>Summary</vt:lpstr>
    </vt:vector>
  </TitlesOfParts>
  <Company>Cornell University Computing and Information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194</cp:revision>
  <dcterms:created xsi:type="dcterms:W3CDTF">2012-11-28T14:27:55Z</dcterms:created>
  <dcterms:modified xsi:type="dcterms:W3CDTF">2015-04-21T16:31:38Z</dcterms:modified>
</cp:coreProperties>
</file>