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4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6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35" r:id="rId3"/>
    <p:sldId id="307" r:id="rId4"/>
    <p:sldId id="339" r:id="rId5"/>
    <p:sldId id="309" r:id="rId6"/>
    <p:sldId id="313" r:id="rId7"/>
    <p:sldId id="314" r:id="rId8"/>
    <p:sldId id="347" r:id="rId9"/>
    <p:sldId id="315" r:id="rId10"/>
    <p:sldId id="341" r:id="rId11"/>
    <p:sldId id="316" r:id="rId12"/>
    <p:sldId id="348" r:id="rId13"/>
    <p:sldId id="355" r:id="rId14"/>
    <p:sldId id="345" r:id="rId15"/>
    <p:sldId id="334" r:id="rId16"/>
    <p:sldId id="352" r:id="rId17"/>
    <p:sldId id="362" r:id="rId18"/>
    <p:sldId id="361" r:id="rId19"/>
    <p:sldId id="350" r:id="rId20"/>
    <p:sldId id="351" r:id="rId21"/>
    <p:sldId id="343" r:id="rId22"/>
    <p:sldId id="320" r:id="rId23"/>
    <p:sldId id="323" r:id="rId24"/>
    <p:sldId id="319" r:id="rId25"/>
    <p:sldId id="321" r:id="rId26"/>
    <p:sldId id="322" r:id="rId27"/>
    <p:sldId id="324" r:id="rId28"/>
    <p:sldId id="325" r:id="rId29"/>
    <p:sldId id="326" r:id="rId30"/>
    <p:sldId id="336" r:id="rId31"/>
    <p:sldId id="327" r:id="rId32"/>
    <p:sldId id="328" r:id="rId33"/>
    <p:sldId id="329" r:id="rId34"/>
    <p:sldId id="356" r:id="rId35"/>
    <p:sldId id="318" r:id="rId36"/>
    <p:sldId id="269" r:id="rId37"/>
    <p:sldId id="272" r:id="rId38"/>
    <p:sldId id="333" r:id="rId39"/>
    <p:sldId id="273" r:id="rId40"/>
    <p:sldId id="357" r:id="rId41"/>
    <p:sldId id="270" r:id="rId42"/>
    <p:sldId id="359" r:id="rId43"/>
    <p:sldId id="293" r:id="rId44"/>
    <p:sldId id="297" r:id="rId45"/>
    <p:sldId id="298" r:id="rId46"/>
    <p:sldId id="299" r:id="rId47"/>
    <p:sldId id="300" r:id="rId48"/>
    <p:sldId id="301" r:id="rId49"/>
    <p:sldId id="366" r:id="rId50"/>
    <p:sldId id="302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9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79" d="100"/>
          <a:sy n="79" d="100"/>
        </p:scale>
        <p:origin x="-19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670E512-9F9E-4156-953E-8350C511CBA9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0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96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6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1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Inline assembly</a:t>
            </a:r>
          </a:p>
          <a:p>
            <a:endParaRPr lang="en-US" dirty="0" smtClean="0"/>
          </a:p>
          <a:p>
            <a:r>
              <a:rPr lang="en-US" dirty="0" smtClean="0"/>
              <a:t>4 is </a:t>
            </a:r>
            <a:r>
              <a:rPr lang="en-US" dirty="0" err="1" smtClean="0"/>
              <a:t>getc</a:t>
            </a:r>
            <a:r>
              <a:rPr lang="en-US" dirty="0" smtClean="0"/>
              <a:t> </a:t>
            </a:r>
            <a:r>
              <a:rPr lang="en-US" dirty="0" err="1" smtClean="0"/>
              <a:t>syscall</a:t>
            </a:r>
            <a:r>
              <a:rPr lang="en-US" baseline="0" dirty="0" smtClean="0"/>
              <a:t> name!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3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3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28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60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3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134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929490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50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8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2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22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19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72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65955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2713" y="757238"/>
            <a:ext cx="5038725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33" y="4788937"/>
            <a:ext cx="6241627" cy="45355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2126" tIns="51062" rIns="102126" bIns="51062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94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22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0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517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98588" y="650875"/>
            <a:ext cx="5019675" cy="3763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698" y="4787222"/>
            <a:ext cx="6723079" cy="45355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382" tIns="50691" rIns="101382" bIns="5069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5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585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1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029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0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3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410" tIns="50205" rIns="100410" bIns="5020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928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88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3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25" y="757238"/>
            <a:ext cx="5040313" cy="37798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8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0644" y="4788944"/>
            <a:ext cx="6241597" cy="45355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0410" tIns="50205" rIns="100410" bIns="50205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20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you ENFORCE this trusted abstraction?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58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5C3C1-9691-443C-BBCF-BED84F38E7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</a:t>
            </a:r>
            <a:r>
              <a:rPr lang="en-US" smtClean="0"/>
              <a:t>Spring 2015</a:t>
            </a:r>
            <a:endParaRPr lang="en-US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14.xml"/><Relationship Id="rId12" Type="http://schemas.openxmlformats.org/officeDocument/2006/relationships/tags" Target="../tags/tag15.xml"/><Relationship Id="rId13" Type="http://schemas.openxmlformats.org/officeDocument/2006/relationships/tags" Target="../tags/tag16.xml"/><Relationship Id="rId14" Type="http://schemas.openxmlformats.org/officeDocument/2006/relationships/tags" Target="../tags/tag17.xml"/><Relationship Id="rId15" Type="http://schemas.openxmlformats.org/officeDocument/2006/relationships/tags" Target="../tags/tag18.xml"/><Relationship Id="rId16" Type="http://schemas.openxmlformats.org/officeDocument/2006/relationships/tags" Target="../tags/tag19.xml"/><Relationship Id="rId17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6.xml"/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tags" Target="../tags/tag11.xml"/><Relationship Id="rId9" Type="http://schemas.openxmlformats.org/officeDocument/2006/relationships/tags" Target="../tags/tag12.xml"/><Relationship Id="rId10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slideLayout" Target="../slideLayouts/slideLayout2.xml"/><Relationship Id="rId17" Type="http://schemas.openxmlformats.org/officeDocument/2006/relationships/notesSlide" Target="../notesSlides/notesSlide14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Relationship Id="rId9" Type="http://schemas.openxmlformats.org/officeDocument/2006/relationships/tags" Target="../tags/tag34.xml"/><Relationship Id="rId10" Type="http://schemas.openxmlformats.org/officeDocument/2006/relationships/tags" Target="../tags/tag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45.xml"/><Relationship Id="rId2" Type="http://schemas.openxmlformats.org/officeDocument/2006/relationships/tags" Target="../tags/tag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20" Type="http://schemas.openxmlformats.org/officeDocument/2006/relationships/tags" Target="../tags/tag66.xml"/><Relationship Id="rId21" Type="http://schemas.openxmlformats.org/officeDocument/2006/relationships/tags" Target="../tags/tag67.xml"/><Relationship Id="rId22" Type="http://schemas.openxmlformats.org/officeDocument/2006/relationships/tags" Target="../tags/tag68.xml"/><Relationship Id="rId23" Type="http://schemas.openxmlformats.org/officeDocument/2006/relationships/tags" Target="../tags/tag69.xml"/><Relationship Id="rId24" Type="http://schemas.openxmlformats.org/officeDocument/2006/relationships/tags" Target="../tags/tag70.xml"/><Relationship Id="rId25" Type="http://schemas.openxmlformats.org/officeDocument/2006/relationships/tags" Target="../tags/tag71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56.xml"/><Relationship Id="rId11" Type="http://schemas.openxmlformats.org/officeDocument/2006/relationships/tags" Target="../tags/tag57.xml"/><Relationship Id="rId12" Type="http://schemas.openxmlformats.org/officeDocument/2006/relationships/tags" Target="../tags/tag58.xml"/><Relationship Id="rId13" Type="http://schemas.openxmlformats.org/officeDocument/2006/relationships/tags" Target="../tags/tag59.xml"/><Relationship Id="rId14" Type="http://schemas.openxmlformats.org/officeDocument/2006/relationships/tags" Target="../tags/tag60.xml"/><Relationship Id="rId15" Type="http://schemas.openxmlformats.org/officeDocument/2006/relationships/tags" Target="../tags/tag61.xml"/><Relationship Id="rId16" Type="http://schemas.openxmlformats.org/officeDocument/2006/relationships/tags" Target="../tags/tag62.xml"/><Relationship Id="rId17" Type="http://schemas.openxmlformats.org/officeDocument/2006/relationships/tags" Target="../tags/tag63.xml"/><Relationship Id="rId18" Type="http://schemas.openxmlformats.org/officeDocument/2006/relationships/tags" Target="../tags/tag64.xml"/><Relationship Id="rId19" Type="http://schemas.openxmlformats.org/officeDocument/2006/relationships/tags" Target="../tags/tag65.xml"/><Relationship Id="rId1" Type="http://schemas.openxmlformats.org/officeDocument/2006/relationships/tags" Target="../tags/tag47.xml"/><Relationship Id="rId2" Type="http://schemas.openxmlformats.org/officeDocument/2006/relationships/tags" Target="../tags/tag48.xml"/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tags" Target="../tags/tag51.xml"/><Relationship Id="rId6" Type="http://schemas.openxmlformats.org/officeDocument/2006/relationships/tags" Target="../tags/tag52.xml"/><Relationship Id="rId7" Type="http://schemas.openxmlformats.org/officeDocument/2006/relationships/tags" Target="../tags/tag53.xml"/><Relationship Id="rId8" Type="http://schemas.openxmlformats.org/officeDocument/2006/relationships/tags" Target="../tags/tag5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20" Type="http://schemas.openxmlformats.org/officeDocument/2006/relationships/notesSlide" Target="../notesSlides/notesSlide19.xml"/><Relationship Id="rId10" Type="http://schemas.openxmlformats.org/officeDocument/2006/relationships/tags" Target="../tags/tag81.xml"/><Relationship Id="rId11" Type="http://schemas.openxmlformats.org/officeDocument/2006/relationships/tags" Target="../tags/tag82.xml"/><Relationship Id="rId12" Type="http://schemas.openxmlformats.org/officeDocument/2006/relationships/tags" Target="../tags/tag83.xml"/><Relationship Id="rId13" Type="http://schemas.openxmlformats.org/officeDocument/2006/relationships/tags" Target="../tags/tag84.xml"/><Relationship Id="rId14" Type="http://schemas.openxmlformats.org/officeDocument/2006/relationships/tags" Target="../tags/tag85.xml"/><Relationship Id="rId15" Type="http://schemas.openxmlformats.org/officeDocument/2006/relationships/tags" Target="../tags/tag86.xml"/><Relationship Id="rId16" Type="http://schemas.openxmlformats.org/officeDocument/2006/relationships/tags" Target="../tags/tag87.xml"/><Relationship Id="rId17" Type="http://schemas.openxmlformats.org/officeDocument/2006/relationships/tags" Target="../tags/tag88.xml"/><Relationship Id="rId18" Type="http://schemas.openxmlformats.org/officeDocument/2006/relationships/tags" Target="../tags/tag89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tags" Target="../tags/tag74.xml"/><Relationship Id="rId4" Type="http://schemas.openxmlformats.org/officeDocument/2006/relationships/tags" Target="../tags/tag75.xml"/><Relationship Id="rId5" Type="http://schemas.openxmlformats.org/officeDocument/2006/relationships/tags" Target="../tags/tag76.xml"/><Relationship Id="rId6" Type="http://schemas.openxmlformats.org/officeDocument/2006/relationships/tags" Target="../tags/tag77.xml"/><Relationship Id="rId7" Type="http://schemas.openxmlformats.org/officeDocument/2006/relationships/tags" Target="../tags/tag78.xml"/><Relationship Id="rId8" Type="http://schemas.openxmlformats.org/officeDocument/2006/relationships/tags" Target="../tags/tag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20" Type="http://schemas.openxmlformats.org/officeDocument/2006/relationships/tags" Target="../tags/tag109.xml"/><Relationship Id="rId21" Type="http://schemas.openxmlformats.org/officeDocument/2006/relationships/tags" Target="../tags/tag110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99.xml"/><Relationship Id="rId11" Type="http://schemas.openxmlformats.org/officeDocument/2006/relationships/tags" Target="../tags/tag100.xml"/><Relationship Id="rId12" Type="http://schemas.openxmlformats.org/officeDocument/2006/relationships/tags" Target="../tags/tag101.xml"/><Relationship Id="rId13" Type="http://schemas.openxmlformats.org/officeDocument/2006/relationships/tags" Target="../tags/tag102.xml"/><Relationship Id="rId14" Type="http://schemas.openxmlformats.org/officeDocument/2006/relationships/tags" Target="../tags/tag103.xml"/><Relationship Id="rId15" Type="http://schemas.openxmlformats.org/officeDocument/2006/relationships/tags" Target="../tags/tag104.xml"/><Relationship Id="rId16" Type="http://schemas.openxmlformats.org/officeDocument/2006/relationships/tags" Target="../tags/tag105.xml"/><Relationship Id="rId17" Type="http://schemas.openxmlformats.org/officeDocument/2006/relationships/tags" Target="../tags/tag106.xml"/><Relationship Id="rId18" Type="http://schemas.openxmlformats.org/officeDocument/2006/relationships/tags" Target="../tags/tag107.xml"/><Relationship Id="rId19" Type="http://schemas.openxmlformats.org/officeDocument/2006/relationships/tags" Target="../tags/tag108.xml"/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tags" Target="../tags/tag92.xml"/><Relationship Id="rId4" Type="http://schemas.openxmlformats.org/officeDocument/2006/relationships/tags" Target="../tags/tag93.xml"/><Relationship Id="rId5" Type="http://schemas.openxmlformats.org/officeDocument/2006/relationships/tags" Target="../tags/tag94.xml"/><Relationship Id="rId6" Type="http://schemas.openxmlformats.org/officeDocument/2006/relationships/tags" Target="../tags/tag95.xml"/><Relationship Id="rId7" Type="http://schemas.openxmlformats.org/officeDocument/2006/relationships/tags" Target="../tags/tag96.xml"/><Relationship Id="rId8" Type="http://schemas.openxmlformats.org/officeDocument/2006/relationships/tags" Target="../tags/tag9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111.xml"/><Relationship Id="rId2" Type="http://schemas.openxmlformats.org/officeDocument/2006/relationships/tags" Target="../tags/tag1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0" Type="http://schemas.openxmlformats.org/officeDocument/2006/relationships/tags" Target="../tags/tag122.xml"/><Relationship Id="rId11" Type="http://schemas.openxmlformats.org/officeDocument/2006/relationships/tags" Target="../tags/tag123.xml"/><Relationship Id="rId12" Type="http://schemas.openxmlformats.org/officeDocument/2006/relationships/tags" Target="../tags/tag124.xml"/><Relationship Id="rId13" Type="http://schemas.openxmlformats.org/officeDocument/2006/relationships/tags" Target="../tags/tag125.xml"/><Relationship Id="rId14" Type="http://schemas.openxmlformats.org/officeDocument/2006/relationships/tags" Target="../tags/tag126.xml"/><Relationship Id="rId15" Type="http://schemas.openxmlformats.org/officeDocument/2006/relationships/tags" Target="../tags/tag127.xml"/><Relationship Id="rId16" Type="http://schemas.openxmlformats.org/officeDocument/2006/relationships/tags" Target="../tags/tag128.xml"/><Relationship Id="rId17" Type="http://schemas.openxmlformats.org/officeDocument/2006/relationships/tags" Target="../tags/tag129.xml"/><Relationship Id="rId18" Type="http://schemas.openxmlformats.org/officeDocument/2006/relationships/tags" Target="../tags/tag130.xml"/><Relationship Id="rId19" Type="http://schemas.openxmlformats.org/officeDocument/2006/relationships/tags" Target="../tags/tag131.xml"/><Relationship Id="rId60" Type="http://schemas.openxmlformats.org/officeDocument/2006/relationships/tags" Target="../tags/tag172.xml"/><Relationship Id="rId61" Type="http://schemas.openxmlformats.org/officeDocument/2006/relationships/tags" Target="../tags/tag173.xml"/><Relationship Id="rId62" Type="http://schemas.openxmlformats.org/officeDocument/2006/relationships/tags" Target="../tags/tag174.xml"/><Relationship Id="rId63" Type="http://schemas.openxmlformats.org/officeDocument/2006/relationships/tags" Target="../tags/tag175.xml"/><Relationship Id="rId64" Type="http://schemas.openxmlformats.org/officeDocument/2006/relationships/tags" Target="../tags/tag176.xml"/><Relationship Id="rId65" Type="http://schemas.openxmlformats.org/officeDocument/2006/relationships/tags" Target="../tags/tag177.xml"/><Relationship Id="rId66" Type="http://schemas.openxmlformats.org/officeDocument/2006/relationships/tags" Target="../tags/tag178.xml"/><Relationship Id="rId67" Type="http://schemas.openxmlformats.org/officeDocument/2006/relationships/tags" Target="../tags/tag179.xml"/><Relationship Id="rId68" Type="http://schemas.openxmlformats.org/officeDocument/2006/relationships/tags" Target="../tags/tag180.xml"/><Relationship Id="rId69" Type="http://schemas.openxmlformats.org/officeDocument/2006/relationships/tags" Target="../tags/tag181.xml"/><Relationship Id="rId120" Type="http://schemas.openxmlformats.org/officeDocument/2006/relationships/tags" Target="../tags/tag232.xml"/><Relationship Id="rId121" Type="http://schemas.openxmlformats.org/officeDocument/2006/relationships/tags" Target="../tags/tag233.xml"/><Relationship Id="rId122" Type="http://schemas.openxmlformats.org/officeDocument/2006/relationships/tags" Target="../tags/tag234.xml"/><Relationship Id="rId123" Type="http://schemas.openxmlformats.org/officeDocument/2006/relationships/tags" Target="../tags/tag235.xml"/><Relationship Id="rId124" Type="http://schemas.openxmlformats.org/officeDocument/2006/relationships/tags" Target="../tags/tag236.xml"/><Relationship Id="rId125" Type="http://schemas.openxmlformats.org/officeDocument/2006/relationships/tags" Target="../tags/tag237.xml"/><Relationship Id="rId126" Type="http://schemas.openxmlformats.org/officeDocument/2006/relationships/tags" Target="../tags/tag238.xml"/><Relationship Id="rId127" Type="http://schemas.openxmlformats.org/officeDocument/2006/relationships/tags" Target="../tags/tag239.xml"/><Relationship Id="rId128" Type="http://schemas.openxmlformats.org/officeDocument/2006/relationships/tags" Target="../tags/tag240.xml"/><Relationship Id="rId129" Type="http://schemas.openxmlformats.org/officeDocument/2006/relationships/tags" Target="../tags/tag241.xml"/><Relationship Id="rId40" Type="http://schemas.openxmlformats.org/officeDocument/2006/relationships/tags" Target="../tags/tag152.xml"/><Relationship Id="rId41" Type="http://schemas.openxmlformats.org/officeDocument/2006/relationships/tags" Target="../tags/tag153.xml"/><Relationship Id="rId42" Type="http://schemas.openxmlformats.org/officeDocument/2006/relationships/tags" Target="../tags/tag154.xml"/><Relationship Id="rId90" Type="http://schemas.openxmlformats.org/officeDocument/2006/relationships/tags" Target="../tags/tag202.xml"/><Relationship Id="rId91" Type="http://schemas.openxmlformats.org/officeDocument/2006/relationships/tags" Target="../tags/tag203.xml"/><Relationship Id="rId92" Type="http://schemas.openxmlformats.org/officeDocument/2006/relationships/tags" Target="../tags/tag204.xml"/><Relationship Id="rId93" Type="http://schemas.openxmlformats.org/officeDocument/2006/relationships/tags" Target="../tags/tag205.xml"/><Relationship Id="rId94" Type="http://schemas.openxmlformats.org/officeDocument/2006/relationships/tags" Target="../tags/tag206.xml"/><Relationship Id="rId95" Type="http://schemas.openxmlformats.org/officeDocument/2006/relationships/tags" Target="../tags/tag207.xml"/><Relationship Id="rId96" Type="http://schemas.openxmlformats.org/officeDocument/2006/relationships/tags" Target="../tags/tag208.xml"/><Relationship Id="rId101" Type="http://schemas.openxmlformats.org/officeDocument/2006/relationships/tags" Target="../tags/tag213.xml"/><Relationship Id="rId102" Type="http://schemas.openxmlformats.org/officeDocument/2006/relationships/tags" Target="../tags/tag214.xml"/><Relationship Id="rId103" Type="http://schemas.openxmlformats.org/officeDocument/2006/relationships/tags" Target="../tags/tag215.xml"/><Relationship Id="rId104" Type="http://schemas.openxmlformats.org/officeDocument/2006/relationships/tags" Target="../tags/tag216.xml"/><Relationship Id="rId105" Type="http://schemas.openxmlformats.org/officeDocument/2006/relationships/tags" Target="../tags/tag217.xml"/><Relationship Id="rId106" Type="http://schemas.openxmlformats.org/officeDocument/2006/relationships/tags" Target="../tags/tag218.xml"/><Relationship Id="rId107" Type="http://schemas.openxmlformats.org/officeDocument/2006/relationships/tags" Target="../tags/tag219.xml"/><Relationship Id="rId108" Type="http://schemas.openxmlformats.org/officeDocument/2006/relationships/tags" Target="../tags/tag220.xml"/><Relationship Id="rId109" Type="http://schemas.openxmlformats.org/officeDocument/2006/relationships/tags" Target="../tags/tag221.xml"/><Relationship Id="rId97" Type="http://schemas.openxmlformats.org/officeDocument/2006/relationships/tags" Target="../tags/tag209.xml"/><Relationship Id="rId98" Type="http://schemas.openxmlformats.org/officeDocument/2006/relationships/tags" Target="../tags/tag210.xml"/><Relationship Id="rId99" Type="http://schemas.openxmlformats.org/officeDocument/2006/relationships/tags" Target="../tags/tag211.xml"/><Relationship Id="rId43" Type="http://schemas.openxmlformats.org/officeDocument/2006/relationships/tags" Target="../tags/tag155.xml"/><Relationship Id="rId44" Type="http://schemas.openxmlformats.org/officeDocument/2006/relationships/tags" Target="../tags/tag156.xml"/><Relationship Id="rId45" Type="http://schemas.openxmlformats.org/officeDocument/2006/relationships/tags" Target="../tags/tag157.xml"/><Relationship Id="rId46" Type="http://schemas.openxmlformats.org/officeDocument/2006/relationships/tags" Target="../tags/tag158.xml"/><Relationship Id="rId47" Type="http://schemas.openxmlformats.org/officeDocument/2006/relationships/tags" Target="../tags/tag159.xml"/><Relationship Id="rId48" Type="http://schemas.openxmlformats.org/officeDocument/2006/relationships/tags" Target="../tags/tag160.xml"/><Relationship Id="rId49" Type="http://schemas.openxmlformats.org/officeDocument/2006/relationships/tags" Target="../tags/tag161.xml"/><Relationship Id="rId100" Type="http://schemas.openxmlformats.org/officeDocument/2006/relationships/tags" Target="../tags/tag212.xml"/><Relationship Id="rId150" Type="http://schemas.openxmlformats.org/officeDocument/2006/relationships/notesSlide" Target="../notesSlides/notesSlide26.xml"/><Relationship Id="rId151" Type="http://schemas.openxmlformats.org/officeDocument/2006/relationships/image" Target="../media/image5.png"/><Relationship Id="rId20" Type="http://schemas.openxmlformats.org/officeDocument/2006/relationships/tags" Target="../tags/tag132.xml"/><Relationship Id="rId21" Type="http://schemas.openxmlformats.org/officeDocument/2006/relationships/tags" Target="../tags/tag133.xml"/><Relationship Id="rId22" Type="http://schemas.openxmlformats.org/officeDocument/2006/relationships/tags" Target="../tags/tag134.xml"/><Relationship Id="rId70" Type="http://schemas.openxmlformats.org/officeDocument/2006/relationships/tags" Target="../tags/tag182.xml"/><Relationship Id="rId71" Type="http://schemas.openxmlformats.org/officeDocument/2006/relationships/tags" Target="../tags/tag183.xml"/><Relationship Id="rId72" Type="http://schemas.openxmlformats.org/officeDocument/2006/relationships/tags" Target="../tags/tag184.xml"/><Relationship Id="rId73" Type="http://schemas.openxmlformats.org/officeDocument/2006/relationships/tags" Target="../tags/tag185.xml"/><Relationship Id="rId74" Type="http://schemas.openxmlformats.org/officeDocument/2006/relationships/tags" Target="../tags/tag186.xml"/><Relationship Id="rId75" Type="http://schemas.openxmlformats.org/officeDocument/2006/relationships/tags" Target="../tags/tag187.xml"/><Relationship Id="rId76" Type="http://schemas.openxmlformats.org/officeDocument/2006/relationships/tags" Target="../tags/tag188.xml"/><Relationship Id="rId77" Type="http://schemas.openxmlformats.org/officeDocument/2006/relationships/tags" Target="../tags/tag189.xml"/><Relationship Id="rId78" Type="http://schemas.openxmlformats.org/officeDocument/2006/relationships/tags" Target="../tags/tag190.xml"/><Relationship Id="rId79" Type="http://schemas.openxmlformats.org/officeDocument/2006/relationships/tags" Target="../tags/tag191.xml"/><Relationship Id="rId23" Type="http://schemas.openxmlformats.org/officeDocument/2006/relationships/tags" Target="../tags/tag135.xml"/><Relationship Id="rId24" Type="http://schemas.openxmlformats.org/officeDocument/2006/relationships/tags" Target="../tags/tag136.xml"/><Relationship Id="rId25" Type="http://schemas.openxmlformats.org/officeDocument/2006/relationships/tags" Target="../tags/tag137.xml"/><Relationship Id="rId26" Type="http://schemas.openxmlformats.org/officeDocument/2006/relationships/tags" Target="../tags/tag138.xml"/><Relationship Id="rId27" Type="http://schemas.openxmlformats.org/officeDocument/2006/relationships/tags" Target="../tags/tag139.xml"/><Relationship Id="rId28" Type="http://schemas.openxmlformats.org/officeDocument/2006/relationships/tags" Target="../tags/tag140.xml"/><Relationship Id="rId29" Type="http://schemas.openxmlformats.org/officeDocument/2006/relationships/tags" Target="../tags/tag141.xml"/><Relationship Id="rId130" Type="http://schemas.openxmlformats.org/officeDocument/2006/relationships/tags" Target="../tags/tag242.xml"/><Relationship Id="rId131" Type="http://schemas.openxmlformats.org/officeDocument/2006/relationships/tags" Target="../tags/tag243.xml"/><Relationship Id="rId132" Type="http://schemas.openxmlformats.org/officeDocument/2006/relationships/tags" Target="../tags/tag244.xml"/><Relationship Id="rId133" Type="http://schemas.openxmlformats.org/officeDocument/2006/relationships/tags" Target="../tags/tag245.xml"/><Relationship Id="rId134" Type="http://schemas.openxmlformats.org/officeDocument/2006/relationships/tags" Target="../tags/tag246.xml"/><Relationship Id="rId135" Type="http://schemas.openxmlformats.org/officeDocument/2006/relationships/tags" Target="../tags/tag247.xml"/><Relationship Id="rId136" Type="http://schemas.openxmlformats.org/officeDocument/2006/relationships/tags" Target="../tags/tag248.xml"/><Relationship Id="rId137" Type="http://schemas.openxmlformats.org/officeDocument/2006/relationships/tags" Target="../tags/tag249.xml"/><Relationship Id="rId138" Type="http://schemas.openxmlformats.org/officeDocument/2006/relationships/tags" Target="../tags/tag250.xml"/><Relationship Id="rId139" Type="http://schemas.openxmlformats.org/officeDocument/2006/relationships/tags" Target="../tags/tag251.xml"/><Relationship Id="rId1" Type="http://schemas.openxmlformats.org/officeDocument/2006/relationships/tags" Target="../tags/tag113.xml"/><Relationship Id="rId2" Type="http://schemas.openxmlformats.org/officeDocument/2006/relationships/tags" Target="../tags/tag114.xml"/><Relationship Id="rId3" Type="http://schemas.openxmlformats.org/officeDocument/2006/relationships/tags" Target="../tags/tag115.xml"/><Relationship Id="rId4" Type="http://schemas.openxmlformats.org/officeDocument/2006/relationships/tags" Target="../tags/tag116.xml"/><Relationship Id="rId5" Type="http://schemas.openxmlformats.org/officeDocument/2006/relationships/tags" Target="../tags/tag117.xml"/><Relationship Id="rId6" Type="http://schemas.openxmlformats.org/officeDocument/2006/relationships/tags" Target="../tags/tag118.xml"/><Relationship Id="rId7" Type="http://schemas.openxmlformats.org/officeDocument/2006/relationships/tags" Target="../tags/tag119.xml"/><Relationship Id="rId8" Type="http://schemas.openxmlformats.org/officeDocument/2006/relationships/tags" Target="../tags/tag120.xml"/><Relationship Id="rId9" Type="http://schemas.openxmlformats.org/officeDocument/2006/relationships/tags" Target="../tags/tag121.xml"/><Relationship Id="rId50" Type="http://schemas.openxmlformats.org/officeDocument/2006/relationships/tags" Target="../tags/tag162.xml"/><Relationship Id="rId51" Type="http://schemas.openxmlformats.org/officeDocument/2006/relationships/tags" Target="../tags/tag163.xml"/><Relationship Id="rId52" Type="http://schemas.openxmlformats.org/officeDocument/2006/relationships/tags" Target="../tags/tag164.xml"/><Relationship Id="rId53" Type="http://schemas.openxmlformats.org/officeDocument/2006/relationships/tags" Target="../tags/tag165.xml"/><Relationship Id="rId54" Type="http://schemas.openxmlformats.org/officeDocument/2006/relationships/tags" Target="../tags/tag166.xml"/><Relationship Id="rId55" Type="http://schemas.openxmlformats.org/officeDocument/2006/relationships/tags" Target="../tags/tag167.xml"/><Relationship Id="rId56" Type="http://schemas.openxmlformats.org/officeDocument/2006/relationships/tags" Target="../tags/tag168.xml"/><Relationship Id="rId57" Type="http://schemas.openxmlformats.org/officeDocument/2006/relationships/tags" Target="../tags/tag169.xml"/><Relationship Id="rId58" Type="http://schemas.openxmlformats.org/officeDocument/2006/relationships/tags" Target="../tags/tag170.xml"/><Relationship Id="rId59" Type="http://schemas.openxmlformats.org/officeDocument/2006/relationships/tags" Target="../tags/tag171.xml"/><Relationship Id="rId110" Type="http://schemas.openxmlformats.org/officeDocument/2006/relationships/tags" Target="../tags/tag222.xml"/><Relationship Id="rId111" Type="http://schemas.openxmlformats.org/officeDocument/2006/relationships/tags" Target="../tags/tag223.xml"/><Relationship Id="rId112" Type="http://schemas.openxmlformats.org/officeDocument/2006/relationships/tags" Target="../tags/tag224.xml"/><Relationship Id="rId113" Type="http://schemas.openxmlformats.org/officeDocument/2006/relationships/tags" Target="../tags/tag225.xml"/><Relationship Id="rId114" Type="http://schemas.openxmlformats.org/officeDocument/2006/relationships/tags" Target="../tags/tag226.xml"/><Relationship Id="rId115" Type="http://schemas.openxmlformats.org/officeDocument/2006/relationships/tags" Target="../tags/tag227.xml"/><Relationship Id="rId116" Type="http://schemas.openxmlformats.org/officeDocument/2006/relationships/tags" Target="../tags/tag228.xml"/><Relationship Id="rId117" Type="http://schemas.openxmlformats.org/officeDocument/2006/relationships/tags" Target="../tags/tag229.xml"/><Relationship Id="rId118" Type="http://schemas.openxmlformats.org/officeDocument/2006/relationships/tags" Target="../tags/tag230.xml"/><Relationship Id="rId119" Type="http://schemas.openxmlformats.org/officeDocument/2006/relationships/tags" Target="../tags/tag231.xml"/><Relationship Id="rId30" Type="http://schemas.openxmlformats.org/officeDocument/2006/relationships/tags" Target="../tags/tag142.xml"/><Relationship Id="rId31" Type="http://schemas.openxmlformats.org/officeDocument/2006/relationships/tags" Target="../tags/tag143.xml"/><Relationship Id="rId32" Type="http://schemas.openxmlformats.org/officeDocument/2006/relationships/tags" Target="../tags/tag144.xml"/><Relationship Id="rId33" Type="http://schemas.openxmlformats.org/officeDocument/2006/relationships/tags" Target="../tags/tag145.xml"/><Relationship Id="rId34" Type="http://schemas.openxmlformats.org/officeDocument/2006/relationships/tags" Target="../tags/tag146.xml"/><Relationship Id="rId35" Type="http://schemas.openxmlformats.org/officeDocument/2006/relationships/tags" Target="../tags/tag147.xml"/><Relationship Id="rId36" Type="http://schemas.openxmlformats.org/officeDocument/2006/relationships/tags" Target="../tags/tag148.xml"/><Relationship Id="rId37" Type="http://schemas.openxmlformats.org/officeDocument/2006/relationships/tags" Target="../tags/tag149.xml"/><Relationship Id="rId38" Type="http://schemas.openxmlformats.org/officeDocument/2006/relationships/tags" Target="../tags/tag150.xml"/><Relationship Id="rId39" Type="http://schemas.openxmlformats.org/officeDocument/2006/relationships/tags" Target="../tags/tag151.xml"/><Relationship Id="rId80" Type="http://schemas.openxmlformats.org/officeDocument/2006/relationships/tags" Target="../tags/tag192.xml"/><Relationship Id="rId81" Type="http://schemas.openxmlformats.org/officeDocument/2006/relationships/tags" Target="../tags/tag193.xml"/><Relationship Id="rId82" Type="http://schemas.openxmlformats.org/officeDocument/2006/relationships/tags" Target="../tags/tag194.xml"/><Relationship Id="rId83" Type="http://schemas.openxmlformats.org/officeDocument/2006/relationships/tags" Target="../tags/tag195.xml"/><Relationship Id="rId84" Type="http://schemas.openxmlformats.org/officeDocument/2006/relationships/tags" Target="../tags/tag196.xml"/><Relationship Id="rId85" Type="http://schemas.openxmlformats.org/officeDocument/2006/relationships/tags" Target="../tags/tag197.xml"/><Relationship Id="rId86" Type="http://schemas.openxmlformats.org/officeDocument/2006/relationships/tags" Target="../tags/tag198.xml"/><Relationship Id="rId87" Type="http://schemas.openxmlformats.org/officeDocument/2006/relationships/tags" Target="../tags/tag199.xml"/><Relationship Id="rId88" Type="http://schemas.openxmlformats.org/officeDocument/2006/relationships/tags" Target="../tags/tag200.xml"/><Relationship Id="rId89" Type="http://schemas.openxmlformats.org/officeDocument/2006/relationships/tags" Target="../tags/tag201.xml"/><Relationship Id="rId140" Type="http://schemas.openxmlformats.org/officeDocument/2006/relationships/tags" Target="../tags/tag252.xml"/><Relationship Id="rId141" Type="http://schemas.openxmlformats.org/officeDocument/2006/relationships/tags" Target="../tags/tag253.xml"/><Relationship Id="rId142" Type="http://schemas.openxmlformats.org/officeDocument/2006/relationships/tags" Target="../tags/tag254.xml"/><Relationship Id="rId143" Type="http://schemas.openxmlformats.org/officeDocument/2006/relationships/tags" Target="../tags/tag255.xml"/><Relationship Id="rId144" Type="http://schemas.openxmlformats.org/officeDocument/2006/relationships/tags" Target="../tags/tag256.xml"/><Relationship Id="rId145" Type="http://schemas.openxmlformats.org/officeDocument/2006/relationships/tags" Target="../tags/tag257.xml"/><Relationship Id="rId146" Type="http://schemas.openxmlformats.org/officeDocument/2006/relationships/tags" Target="../tags/tag258.xml"/><Relationship Id="rId147" Type="http://schemas.openxmlformats.org/officeDocument/2006/relationships/tags" Target="../tags/tag259.xml"/><Relationship Id="rId148" Type="http://schemas.openxmlformats.org/officeDocument/2006/relationships/tags" Target="../tags/tag260.xml"/><Relationship Id="rId149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2" Type="http://schemas.openxmlformats.org/officeDocument/2006/relationships/tags" Target="../tags/tag26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tags" Target="../tags/tag265.xml"/><Relationship Id="rId3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3.xml"/><Relationship Id="rId1" Type="http://schemas.openxmlformats.org/officeDocument/2006/relationships/tags" Target="../tags/tag266.xml"/><Relationship Id="rId2" Type="http://schemas.openxmlformats.org/officeDocument/2006/relationships/tags" Target="../tags/tag26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Traps, Exceptions, System Calls, &amp; Privileged Mode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Deniz ALTINBUKEN</a:t>
            </a:r>
          </a:p>
          <a:p>
            <a:r>
              <a:rPr lang="en-US" b="1" dirty="0" smtClean="0"/>
              <a:t>CS 3410, Spring 2015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461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P&amp;H Chapter 4.9, pages </a:t>
            </a:r>
            <a:r>
              <a:rPr lang="nl-NL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445–452, </a:t>
            </a:r>
            <a:r>
              <a:rPr lang="nl-NL" dirty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appendix </a:t>
            </a:r>
            <a:r>
              <a:rPr lang="nl-NL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Calibri"/>
              </a:rPr>
              <a:t>A.7</a:t>
            </a:r>
            <a:endParaRPr lang="nl-NL" dirty="0">
              <a:solidFill>
                <a:schemeClr val="accent5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/>
              <a:t>Manages all of the software and hardware on the computer.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Many processes running at the same time, requiring resources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/>
              <a:t>CPU, Memory, Storage, etc.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600" dirty="0" smtClean="0"/>
              <a:t>The Operating System </a:t>
            </a:r>
            <a:r>
              <a:rPr lang="en-US" sz="3600" dirty="0" smtClean="0">
                <a:solidFill>
                  <a:schemeClr val="accent5"/>
                </a:solidFill>
              </a:rPr>
              <a:t>multiplexes</a:t>
            </a:r>
            <a:r>
              <a:rPr lang="en-US" sz="3600" dirty="0" smtClean="0"/>
              <a:t> these resources amongst different processes, and </a:t>
            </a:r>
            <a:r>
              <a:rPr lang="en-US" sz="3600" dirty="0" smtClean="0">
                <a:solidFill>
                  <a:srgbClr val="00B0F0"/>
                </a:solidFill>
              </a:rPr>
              <a:t>isolates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protects</a:t>
            </a:r>
            <a:r>
              <a:rPr lang="en-US" sz="3600" dirty="0" smtClean="0"/>
              <a:t> processes from one another!</a:t>
            </a:r>
          </a:p>
        </p:txBody>
      </p:sp>
    </p:spTree>
    <p:extLst>
      <p:ext uri="{BB962C8B-B14F-4D97-AF65-F5344CB8AC3E}">
        <p14:creationId xmlns:p14="http://schemas.microsoft.com/office/powerpoint/2010/main" val="144365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2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8072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762000"/>
            <a:ext cx="8686800" cy="19812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Operating System (OS) is a trusted mediator:</a:t>
            </a: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Safe control transfer between processes</a:t>
            </a: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i="1" dirty="0" smtClean="0">
                <a:solidFill>
                  <a:srgbClr val="FFFFFF"/>
                </a:solidFill>
              </a:rPr>
              <a:t>Isolation (memory, registers) of processes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895600" y="3505200"/>
            <a:ext cx="3429000" cy="457200"/>
            <a:chOff x="2895600" y="3505200"/>
            <a:chExt cx="3429000" cy="457200"/>
          </a:xfrm>
        </p:grpSpPr>
        <p:sp>
          <p:nvSpPr>
            <p:cNvPr id="5" name="Rectangle 4"/>
            <p:cNvSpPr/>
            <p:nvPr>
              <p:custDataLst>
                <p:tags r:id="rId14"/>
              </p:custDataLst>
            </p:nvPr>
          </p:nvSpPr>
          <p:spPr>
            <a:xfrm>
              <a:off x="28956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P1</a:t>
              </a:r>
              <a:endParaRPr lang="en-US" sz="2800" dirty="0"/>
            </a:p>
          </p:txBody>
        </p:sp>
        <p:sp>
          <p:nvSpPr>
            <p:cNvPr id="6" name="Rectangle 5"/>
            <p:cNvSpPr/>
            <p:nvPr>
              <p:custDataLst>
                <p:tags r:id="rId15"/>
              </p:custDataLst>
            </p:nvPr>
          </p:nvSpPr>
          <p:spPr>
            <a:xfrm>
              <a:off x="38100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P2</a:t>
              </a:r>
              <a:endParaRPr lang="en-US" sz="2800" dirty="0"/>
            </a:p>
          </p:txBody>
        </p:sp>
        <p:sp>
          <p:nvSpPr>
            <p:cNvPr id="7" name="Rectangle 6"/>
            <p:cNvSpPr/>
            <p:nvPr>
              <p:custDataLst>
                <p:tags r:id="rId16"/>
              </p:custDataLst>
            </p:nvPr>
          </p:nvSpPr>
          <p:spPr>
            <a:xfrm>
              <a:off x="47244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P3</a:t>
              </a:r>
              <a:endParaRPr lang="en-US" sz="2800" dirty="0"/>
            </a:p>
          </p:txBody>
        </p:sp>
        <p:sp>
          <p:nvSpPr>
            <p:cNvPr id="8" name="Rectangle 7"/>
            <p:cNvSpPr/>
            <p:nvPr>
              <p:custDataLst>
                <p:tags r:id="rId17"/>
              </p:custDataLst>
            </p:nvPr>
          </p:nvSpPr>
          <p:spPr>
            <a:xfrm>
              <a:off x="5638800" y="3505200"/>
              <a:ext cx="685800" cy="4572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P4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971800" y="4191000"/>
            <a:ext cx="3276600" cy="1143000"/>
            <a:chOff x="2971800" y="4191000"/>
            <a:chExt cx="3276600" cy="1143000"/>
          </a:xfrm>
        </p:grpSpPr>
        <p:sp>
          <p:nvSpPr>
            <p:cNvPr id="11" name="TextBox 10"/>
            <p:cNvSpPr txBox="1"/>
            <p:nvPr>
              <p:custDataLst>
                <p:tags r:id="rId9"/>
              </p:custDataLst>
            </p:nvPr>
          </p:nvSpPr>
          <p:spPr>
            <a:xfrm>
              <a:off x="2971800" y="4191000"/>
              <a:ext cx="696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VM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3839859" y="4191000"/>
              <a:ext cx="16649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solidFill>
                    <a:schemeClr val="bg1"/>
                  </a:solidFill>
                </a:rPr>
                <a:t>filesystem</a:t>
              </a:r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1"/>
              </p:custDataLst>
            </p:nvPr>
          </p:nvSpPr>
          <p:spPr>
            <a:xfrm>
              <a:off x="5578345" y="4191000"/>
              <a:ext cx="6700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net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12"/>
              </p:custDataLst>
            </p:nvPr>
          </p:nvSpPr>
          <p:spPr>
            <a:xfrm>
              <a:off x="4210869" y="481078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5201469" y="4800600"/>
              <a:ext cx="104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driver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76703" y="3505200"/>
            <a:ext cx="1409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untrusted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895600" y="5486400"/>
            <a:ext cx="3376215" cy="841177"/>
            <a:chOff x="2667000" y="5486400"/>
            <a:chExt cx="3376215" cy="841177"/>
          </a:xfrm>
        </p:grpSpPr>
        <p:sp>
          <p:nvSpPr>
            <p:cNvPr id="16" name="TextBox 15"/>
            <p:cNvSpPr txBox="1"/>
            <p:nvPr>
              <p:custDataLst>
                <p:tags r:id="rId5"/>
              </p:custDataLst>
            </p:nvPr>
          </p:nvSpPr>
          <p:spPr>
            <a:xfrm>
              <a:off x="4419600" y="5486400"/>
              <a:ext cx="7601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disk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6"/>
              </p:custDataLst>
            </p:nvPr>
          </p:nvSpPr>
          <p:spPr>
            <a:xfrm>
              <a:off x="5217348" y="5496580"/>
              <a:ext cx="8258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</a:rPr>
                <a:t>netw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card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7"/>
              </p:custDataLst>
            </p:nvPr>
          </p:nvSpPr>
          <p:spPr>
            <a:xfrm>
              <a:off x="2667000" y="5496580"/>
              <a:ext cx="103105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MMU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8"/>
              </p:custDataLst>
            </p:nvPr>
          </p:nvSpPr>
          <p:spPr>
            <a:xfrm>
              <a:off x="3627596" y="5486400"/>
              <a:ext cx="79200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CPU</a:t>
              </a:r>
            </a:p>
          </p:txBody>
        </p:sp>
      </p:grpSp>
      <p:sp>
        <p:nvSpPr>
          <p:cNvPr id="2" name="Left Brace 1"/>
          <p:cNvSpPr/>
          <p:nvPr/>
        </p:nvSpPr>
        <p:spPr>
          <a:xfrm>
            <a:off x="2438400" y="3505200"/>
            <a:ext cx="304800" cy="4572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Left Brace 20"/>
          <p:cNvSpPr/>
          <p:nvPr/>
        </p:nvSpPr>
        <p:spPr>
          <a:xfrm>
            <a:off x="2438400" y="4114800"/>
            <a:ext cx="304800" cy="12954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TextBox 21"/>
          <p:cNvSpPr txBox="1"/>
          <p:nvPr/>
        </p:nvSpPr>
        <p:spPr>
          <a:xfrm>
            <a:off x="1114729" y="4491335"/>
            <a:ext cx="10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trusted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20303" y="4114800"/>
            <a:ext cx="1284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software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 flipH="1">
            <a:off x="6477000" y="5638800"/>
            <a:ext cx="304800" cy="6096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Left Brace 24"/>
          <p:cNvSpPr/>
          <p:nvPr/>
        </p:nvSpPr>
        <p:spPr>
          <a:xfrm flipH="1">
            <a:off x="6477000" y="3505200"/>
            <a:ext cx="304800" cy="1828800"/>
          </a:xfrm>
          <a:prstGeom prst="leftBrac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TextBox 25"/>
          <p:cNvSpPr txBox="1"/>
          <p:nvPr/>
        </p:nvSpPr>
        <p:spPr>
          <a:xfrm>
            <a:off x="6829729" y="5710535"/>
            <a:ext cx="1390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hardware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19400" y="4114800"/>
            <a:ext cx="3505200" cy="1371600"/>
            <a:chOff x="2819400" y="4114800"/>
            <a:chExt cx="3505200" cy="1371600"/>
          </a:xfrm>
        </p:grpSpPr>
        <p:sp>
          <p:nvSpPr>
            <p:cNvPr id="9" name="Rectangle 8"/>
            <p:cNvSpPr/>
            <p:nvPr>
              <p:custDataLst>
                <p:tags r:id="rId3"/>
              </p:custDataLst>
            </p:nvPr>
          </p:nvSpPr>
          <p:spPr>
            <a:xfrm>
              <a:off x="2895600" y="4114800"/>
              <a:ext cx="3429000" cy="1295400"/>
            </a:xfrm>
            <a:prstGeom prst="rect">
              <a:avLst/>
            </a:prstGeom>
            <a:noFill/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29" name="TextBox 28"/>
            <p:cNvSpPr txBox="1"/>
            <p:nvPr>
              <p:custDataLst>
                <p:tags r:id="rId4"/>
              </p:custDataLst>
            </p:nvPr>
          </p:nvSpPr>
          <p:spPr>
            <a:xfrm>
              <a:off x="2819400" y="4963180"/>
              <a:ext cx="5873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B0F0"/>
                  </a:solidFill>
                </a:rPr>
                <a:t>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217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1" grpId="0" animBg="1"/>
      <p:bldP spid="22" grpId="0"/>
      <p:bldP spid="23" grpId="0"/>
      <p:bldP spid="24" grpId="0" animBg="1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statement is FALSE?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A) </a:t>
            </a:r>
            <a:r>
              <a:rPr lang="en-US" sz="3600" dirty="0" smtClean="0"/>
              <a:t>OS is always in the Hard Disk.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 </a:t>
            </a:r>
            <a:r>
              <a:rPr lang="en-US" sz="3600" dirty="0" smtClean="0"/>
              <a:t>OS is always in Memory.</a:t>
            </a:r>
          </a:p>
          <a:p>
            <a:r>
              <a:rPr lang="en-US" sz="3600" dirty="0" smtClean="0">
                <a:solidFill>
                  <a:schemeClr val="accent5"/>
                </a:solidFill>
              </a:rPr>
              <a:t>C)</a:t>
            </a:r>
            <a:r>
              <a:rPr lang="en-US" sz="3600" dirty="0">
                <a:solidFill>
                  <a:schemeClr val="bg1"/>
                </a:solidFill>
              </a:rPr>
              <a:t> All processes can access the </a:t>
            </a:r>
            <a:r>
              <a:rPr lang="en-US" sz="3600" dirty="0"/>
              <a:t>OS code.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OS provides a consistent API to be used by other processes.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OS manages the CPU, Memory, Devices, and Storage.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060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Privileged (Kernel) Mode</a:t>
            </a:r>
          </a:p>
        </p:txBody>
      </p:sp>
    </p:spTree>
    <p:extLst>
      <p:ext uri="{BB962C8B-B14F-4D97-AF65-F5344CB8AC3E}">
        <p14:creationId xmlns:p14="http://schemas.microsoft.com/office/powerpoint/2010/main" val="217955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838200"/>
            <a:ext cx="9067800" cy="563880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Only privileged (and trusted!) processes can access &amp; change important things.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Editing TLB, Page Tables, OS code, $</a:t>
            </a:r>
            <a:r>
              <a:rPr lang="en-US" sz="3200" dirty="0" err="1" smtClean="0">
                <a:solidFill>
                  <a:srgbClr val="FFFFFF"/>
                </a:solidFill>
              </a:rPr>
              <a:t>sp</a:t>
            </a:r>
            <a:r>
              <a:rPr lang="en-US" sz="3200" dirty="0" smtClean="0">
                <a:solidFill>
                  <a:srgbClr val="FFFFFF"/>
                </a:solidFill>
              </a:rPr>
              <a:t>, $</a:t>
            </a:r>
            <a:r>
              <a:rPr lang="en-US" sz="3200" dirty="0" err="1" smtClean="0">
                <a:solidFill>
                  <a:srgbClr val="FFFFFF"/>
                </a:solidFill>
              </a:rPr>
              <a:t>fp</a:t>
            </a:r>
            <a:r>
              <a:rPr lang="en-US" sz="3200" dirty="0" smtClean="0">
                <a:solidFill>
                  <a:srgbClr val="FFFFFF"/>
                </a:solidFill>
              </a:rPr>
              <a:t>…</a:t>
            </a:r>
          </a:p>
          <a:p>
            <a:pPr marL="1200150" lvl="1" indent="-457200">
              <a:buFont typeface="Arial"/>
              <a:buChar char="•"/>
            </a:pPr>
            <a:endParaRPr lang="en-US" sz="3200" dirty="0" smtClean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If an untrusted process could change $sp, $</a:t>
            </a:r>
            <a:r>
              <a:rPr lang="en-US" sz="3600" dirty="0" err="1" smtClean="0">
                <a:solidFill>
                  <a:srgbClr val="FFFFFF"/>
                </a:solidFill>
              </a:rPr>
              <a:t>fp</a:t>
            </a:r>
            <a:r>
              <a:rPr lang="en-US" sz="3600" dirty="0" smtClean="0">
                <a:solidFill>
                  <a:srgbClr val="FFFFFF"/>
                </a:solidFill>
              </a:rPr>
              <a:t>, and $</a:t>
            </a:r>
            <a:r>
              <a:rPr lang="en-US" sz="3600" dirty="0" err="1" smtClean="0">
                <a:solidFill>
                  <a:srgbClr val="FFFFFF"/>
                </a:solidFill>
              </a:rPr>
              <a:t>gp</a:t>
            </a:r>
            <a:r>
              <a:rPr lang="en-US" sz="3600" dirty="0" smtClean="0">
                <a:solidFill>
                  <a:srgbClr val="FFFFFF"/>
                </a:solidFill>
              </a:rPr>
              <a:t>, OS would crash!</a:t>
            </a:r>
          </a:p>
        </p:txBody>
      </p:sp>
    </p:spTree>
    <p:extLst>
      <p:ext uri="{BB962C8B-B14F-4D97-AF65-F5344CB8AC3E}">
        <p14:creationId xmlns:p14="http://schemas.microsoft.com/office/powerpoint/2010/main" val="287154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Attempt #1: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Make privileged instructions </a:t>
            </a:r>
            <a:r>
              <a:rPr lang="en-US" dirty="0">
                <a:solidFill>
                  <a:srgbClr val="FFFFFF"/>
                </a:solidFill>
              </a:rPr>
              <a:t>and registers available only to </a:t>
            </a:r>
            <a:r>
              <a:rPr lang="en-US" dirty="0" smtClean="0">
                <a:solidFill>
                  <a:srgbClr val="FFFFFF"/>
                </a:solidFill>
              </a:rPr>
              <a:t>“OS Code”!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“OS Code</a:t>
            </a:r>
            <a:r>
              <a:rPr lang="en-US" dirty="0" smtClean="0">
                <a:solidFill>
                  <a:srgbClr val="FFFFFF"/>
                </a:solidFill>
              </a:rPr>
              <a:t>”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 resides in memory at preset virtual address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1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making </a:t>
            </a:r>
            <a:r>
              <a:rPr lang="en-US" dirty="0">
                <a:solidFill>
                  <a:srgbClr val="FFFFFF"/>
                </a:solidFill>
              </a:rPr>
              <a:t>privileged instructions and registers available only to “OS Code</a:t>
            </a:r>
            <a:r>
              <a:rPr lang="en-US" dirty="0" smtClean="0">
                <a:solidFill>
                  <a:srgbClr val="FFFFFF"/>
                </a:solidFill>
              </a:rPr>
              <a:t>” work?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A) </a:t>
            </a:r>
            <a:r>
              <a:rPr lang="en-US" dirty="0" smtClean="0">
                <a:solidFill>
                  <a:srgbClr val="FFFFFF"/>
                </a:solidFill>
              </a:rPr>
              <a:t>Will work great!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B) </a:t>
            </a:r>
            <a:r>
              <a:rPr lang="en-US" dirty="0">
                <a:solidFill>
                  <a:srgbClr val="FFFFFF"/>
                </a:solidFill>
              </a:rPr>
              <a:t>W</a:t>
            </a:r>
            <a:r>
              <a:rPr lang="en-US" dirty="0" smtClean="0">
                <a:solidFill>
                  <a:srgbClr val="FFFFFF"/>
                </a:solidFill>
              </a:rPr>
              <a:t>ill work, but performance will be slow!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C)</a:t>
            </a:r>
            <a:r>
              <a:rPr lang="en-US" dirty="0" smtClean="0"/>
              <a:t> Will not work because any process can jump into OS code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D)</a:t>
            </a:r>
            <a:r>
              <a:rPr lang="en-US" dirty="0" smtClean="0"/>
              <a:t> Will not work because process can access all registers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E)</a:t>
            </a:r>
            <a:r>
              <a:rPr lang="en-US" dirty="0" smtClean="0"/>
              <a:t> Whatever, I am bored!</a:t>
            </a:r>
            <a:endParaRPr lang="en-US" dirty="0"/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5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FF"/>
                </a:solidFill>
              </a:rPr>
              <a:t>Attempt #1: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Make privileged instructions </a:t>
            </a:r>
            <a:r>
              <a:rPr lang="en-US" dirty="0">
                <a:solidFill>
                  <a:srgbClr val="FFFFFF"/>
                </a:solidFill>
              </a:rPr>
              <a:t>and registers available only to “OS Code”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OS Code”</a:t>
            </a:r>
            <a:r>
              <a:rPr lang="en-US" dirty="0">
                <a:solidFill>
                  <a:srgbClr val="FFFFFF"/>
                </a:solidFill>
                <a:sym typeface="Wingdings"/>
              </a:rPr>
              <a:t> resides in memory at preset virtual address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Does not work: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Process </a:t>
            </a:r>
            <a:r>
              <a:rPr lang="en-US" dirty="0">
                <a:solidFill>
                  <a:srgbClr val="FFFFFF"/>
                </a:solidFill>
              </a:rPr>
              <a:t>can still JAL into middle of OS functions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Process can </a:t>
            </a:r>
            <a:r>
              <a:rPr lang="en-US" dirty="0">
                <a:solidFill>
                  <a:srgbClr val="FFFFFF"/>
                </a:solidFill>
              </a:rPr>
              <a:t>still access and change memory, </a:t>
            </a:r>
            <a:r>
              <a:rPr lang="en-US" dirty="0" smtClean="0">
                <a:solidFill>
                  <a:srgbClr val="FFFFFF"/>
                </a:solidFill>
              </a:rPr>
              <a:t>page tables</a:t>
            </a:r>
            <a:r>
              <a:rPr lang="en-US" dirty="0">
                <a:solidFill>
                  <a:srgbClr val="FFFFFF"/>
                </a:solidFill>
              </a:rPr>
              <a:t>,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25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Attempt #2:</a:t>
            </a:r>
          </a:p>
          <a:p>
            <a:r>
              <a:rPr lang="en-US" dirty="0">
                <a:solidFill>
                  <a:srgbClr val="FFFF00"/>
                </a:solidFill>
              </a:rPr>
              <a:t>CPU Mode Bit in Privilege Level Status Register</a:t>
            </a:r>
          </a:p>
          <a:p>
            <a:r>
              <a:rPr lang="en-US" dirty="0">
                <a:solidFill>
                  <a:srgbClr val="FFFFFF"/>
                </a:solidFill>
              </a:rPr>
              <a:t>Mode 0 = untrusted = user mode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“Privileged” instructions and registers are disabled by CPU</a:t>
            </a:r>
          </a:p>
          <a:p>
            <a:r>
              <a:rPr lang="en-US" dirty="0">
                <a:solidFill>
                  <a:srgbClr val="FFFFFF"/>
                </a:solidFill>
              </a:rPr>
              <a:t>Mode 1 = trusted = kernel mode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All instructions and registers are enabled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9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4038600" cy="489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2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get the privileged mode to work?</a:t>
            </a:r>
          </a:p>
          <a:p>
            <a:endParaRPr lang="en-US" dirty="0"/>
          </a:p>
          <a:p>
            <a:r>
              <a:rPr lang="en-US" dirty="0"/>
              <a:t>Boot sequence: </a:t>
            </a:r>
          </a:p>
          <a:p>
            <a:pPr lvl="1"/>
            <a:r>
              <a:rPr lang="en-US" dirty="0"/>
              <a:t>load first sector of disk (containing OS code) to predetermined address in memory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1;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predetermined address</a:t>
            </a:r>
          </a:p>
          <a:p>
            <a:r>
              <a:rPr lang="en-US" dirty="0"/>
              <a:t>     OS takes over…</a:t>
            </a:r>
          </a:p>
          <a:p>
            <a:pPr lvl="1"/>
            <a:r>
              <a:rPr lang="en-US" dirty="0"/>
              <a:t>initializes devices, MMU, timers, etc.</a:t>
            </a:r>
          </a:p>
          <a:p>
            <a:pPr lvl="1"/>
            <a:r>
              <a:rPr lang="en-US" dirty="0"/>
              <a:t>loads programs from disk, sets up page tables, etc.</a:t>
            </a:r>
          </a:p>
          <a:p>
            <a:pPr lvl="1"/>
            <a:r>
              <a:rPr lang="en-US" dirty="0"/>
              <a:t>Mode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0; PC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/>
              <a:t>program entry point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7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 untrusted process does not have privileges to use system resources, how can it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Use the screen to print?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Send message on the network?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Allocate pages?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Schedule processes?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4953000"/>
            <a:ext cx="40495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78867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74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817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call: Not just a function call</a:t>
            </a:r>
          </a:p>
          <a:p>
            <a:pPr lvl="1"/>
            <a:r>
              <a:rPr lang="en-US" dirty="0" smtClean="0"/>
              <a:t>Don’t let process ram jump just anywhere in OS code</a:t>
            </a:r>
          </a:p>
          <a:p>
            <a:pPr lvl="1"/>
            <a:r>
              <a:rPr lang="en-US" dirty="0" smtClean="0"/>
              <a:t>OS can’t trust process’ registers (sp, </a:t>
            </a:r>
            <a:r>
              <a:rPr lang="en-US" dirty="0" err="1" smtClean="0"/>
              <a:t>fp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 instruction:</a:t>
            </a:r>
            <a:r>
              <a:rPr lang="en-US" dirty="0" smtClean="0"/>
              <a:t> safe transfer of control to OS</a:t>
            </a:r>
          </a:p>
          <a:p>
            <a:pPr lvl="1"/>
            <a:r>
              <a:rPr lang="en-US" dirty="0" smtClean="0"/>
              <a:t>Mode </a:t>
            </a:r>
            <a:r>
              <a:rPr lang="en-US" dirty="0" smtClean="0">
                <a:sym typeface="Wingdings" pitchFamily="2" charset="2"/>
              </a:rPr>
              <a:t> 0; Cause  </a:t>
            </a:r>
            <a:r>
              <a:rPr lang="en-US" dirty="0" err="1" smtClean="0">
                <a:sym typeface="Wingdings" pitchFamily="2" charset="2"/>
              </a:rPr>
              <a:t>syscall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i="1" dirty="0" smtClean="0"/>
              <a:t>exception</a:t>
            </a:r>
            <a:r>
              <a:rPr lang="en-US" dirty="0" smtClean="0"/>
              <a:t> vector</a:t>
            </a:r>
          </a:p>
          <a:p>
            <a:endParaRPr lang="en-US" dirty="0" smtClean="0"/>
          </a:p>
          <a:p>
            <a:r>
              <a:rPr lang="en-US" dirty="0" smtClean="0"/>
              <a:t>MIPS system call convention:</a:t>
            </a:r>
          </a:p>
          <a:p>
            <a:pPr lvl="1"/>
            <a:r>
              <a:rPr lang="en-US" dirty="0" smtClean="0"/>
              <a:t>Exception handler saves temp </a:t>
            </a:r>
            <a:r>
              <a:rPr lang="en-US" dirty="0" err="1" smtClean="0"/>
              <a:t>regs</a:t>
            </a:r>
            <a:r>
              <a:rPr lang="en-US" dirty="0" smtClean="0"/>
              <a:t>, saves </a:t>
            </a:r>
            <a:r>
              <a:rPr lang="en-US" dirty="0" err="1" smtClean="0"/>
              <a:t>ra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but: $v0 = system call number, which </a:t>
            </a:r>
            <a:r>
              <a:rPr lang="en-US" dirty="0"/>
              <a:t>specifies the operation the application is </a:t>
            </a:r>
            <a:r>
              <a:rPr lang="en-US" dirty="0" smtClean="0"/>
              <a:t>requesting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5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7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228600"/>
            <a:ext cx="2895600" cy="838200"/>
          </a:xfrm>
          <a:prstGeom prst="roundRect">
            <a:avLst/>
          </a:prstGeom>
          <a:solidFill>
            <a:srgbClr val="329F7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2"/>
                </a:solidFill>
              </a:rPr>
              <a:t>User Application</a:t>
            </a:r>
            <a:endParaRPr lang="en-US" sz="24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895600"/>
            <a:ext cx="4122426" cy="3581399"/>
            <a:chOff x="207388" y="533400"/>
            <a:chExt cx="8216945" cy="6478612"/>
          </a:xfrm>
        </p:grpSpPr>
        <p:sp>
          <p:nvSpPr>
            <p:cNvPr id="9" name="Rectangle 8"/>
            <p:cNvSpPr/>
            <p:nvPr>
              <p:custDataLst>
                <p:tags r:id="rId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16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>
              <p:custDataLst>
                <p:tags r:id="rId2"/>
              </p:custDataLst>
            </p:nvPr>
          </p:nvSpPr>
          <p:spPr>
            <a:xfrm>
              <a:off x="230149" y="53340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3"/>
              </p:custDataLst>
            </p:nvPr>
          </p:nvSpPr>
          <p:spPr>
            <a:xfrm>
              <a:off x="230149" y="632459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4"/>
              </p:custDataLst>
            </p:nvPr>
          </p:nvSpPr>
          <p:spPr>
            <a:xfrm>
              <a:off x="6324601" y="609601"/>
              <a:ext cx="1042659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top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5"/>
              </p:custDataLst>
            </p:nvPr>
          </p:nvSpPr>
          <p:spPr>
            <a:xfrm>
              <a:off x="6400800" y="6324601"/>
              <a:ext cx="1717236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bottom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6"/>
              </p:custDataLst>
            </p:nvPr>
          </p:nvSpPr>
          <p:spPr>
            <a:xfrm>
              <a:off x="230149" y="2143781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7"/>
              </p:custDataLst>
            </p:nvPr>
          </p:nvSpPr>
          <p:spPr>
            <a:xfrm>
              <a:off x="230149" y="1752598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8"/>
              </p:custDataLst>
            </p:nvPr>
          </p:nvSpPr>
          <p:spPr>
            <a:xfrm>
              <a:off x="230149" y="5039379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207388" y="5877580"/>
              <a:ext cx="2616671" cy="6124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stack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19401" y="6476999"/>
              <a:ext cx="3505199" cy="53501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system reserved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code (text)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static data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dynamic data (heap)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>
              <a:stCxn id="19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3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315200" y="5100935"/>
              <a:ext cx="1109133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.data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39009" y="5791200"/>
              <a:ext cx="1031202" cy="556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/>
                  </a:solidFill>
                </a:rPr>
                <a:t>.text</a:t>
              </a:r>
              <a:endParaRPr lang="en-US" sz="1400" dirty="0">
                <a:solidFill>
                  <a:schemeClr val="accent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7" idx="1"/>
              <a:endCxn id="21" idx="3"/>
            </p:cNvCxnSpPr>
            <p:nvPr/>
          </p:nvCxnSpPr>
          <p:spPr>
            <a:xfrm flipH="1" flipV="1">
              <a:off x="6324600" y="6019800"/>
              <a:ext cx="1014409" cy="4977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6" idx="1"/>
              <a:endCxn id="22" idx="3"/>
            </p:cNvCxnSpPr>
            <p:nvPr/>
          </p:nvCxnSpPr>
          <p:spPr>
            <a:xfrm flipH="1" flipV="1">
              <a:off x="6324600" y="5333999"/>
              <a:ext cx="990600" cy="453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 flipH="1">
            <a:off x="0" y="2057400"/>
            <a:ext cx="91440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18221" y="1676400"/>
            <a:ext cx="122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Mode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29400" y="2069068"/>
            <a:ext cx="2511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Privileged (Kernel) Mode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1676400"/>
            <a:ext cx="4724400" cy="76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System Call Interface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410200" y="10668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2209800" y="1066800"/>
            <a:ext cx="1143000" cy="609600"/>
            <a:chOff x="2209800" y="1066800"/>
            <a:chExt cx="1143000" cy="6096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352800" y="1066800"/>
              <a:ext cx="0" cy="6096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209800" y="1066800"/>
              <a:ext cx="10611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p</a:t>
              </a:r>
              <a:r>
                <a:rPr lang="en-US" sz="2400" dirty="0" err="1" smtClean="0"/>
                <a:t>rintf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038600" y="2971800"/>
            <a:ext cx="2355633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printf.c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Implementation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of </a:t>
            </a:r>
            <a:r>
              <a:rPr lang="en-US" sz="2400" dirty="0" err="1" smtClean="0">
                <a:solidFill>
                  <a:schemeClr val="bg1"/>
                </a:solidFill>
              </a:rPr>
              <a:t>printf</a:t>
            </a:r>
            <a:r>
              <a:rPr lang="en-US" sz="2400" dirty="0" smtClean="0">
                <a:solidFill>
                  <a:schemeClr val="bg1"/>
                </a:solidFill>
              </a:rPr>
              <a:t>() </a:t>
            </a:r>
            <a:r>
              <a:rPr lang="en-US" sz="2400" dirty="0" err="1">
                <a:solidFill>
                  <a:schemeClr val="bg1"/>
                </a:solidFill>
              </a:rPr>
              <a:t>syscall</a:t>
            </a:r>
            <a:r>
              <a:rPr lang="en-US" sz="2400" dirty="0">
                <a:solidFill>
                  <a:schemeClr val="bg1"/>
                </a:solidFill>
              </a:rPr>
              <a:t>!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362200" y="2438400"/>
            <a:ext cx="0" cy="76200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124200" y="3581400"/>
            <a:ext cx="990600" cy="0"/>
          </a:xfrm>
          <a:prstGeom prst="straightConnector1">
            <a:avLst/>
          </a:prstGeom>
          <a:ln w="38100" cmpd="sng">
            <a:solidFill>
              <a:srgbClr val="FFFF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410200" y="2362200"/>
            <a:ext cx="0" cy="609600"/>
          </a:xfrm>
          <a:prstGeom prst="straightConnector1">
            <a:avLst/>
          </a:prstGeom>
          <a:ln w="38100" cmpd="sng">
            <a:solidFill>
              <a:srgbClr val="FFFFFF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066800" y="2433935"/>
            <a:ext cx="1318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SYSCALL!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1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5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8154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 call examples:</a:t>
            </a:r>
          </a:p>
          <a:p>
            <a:r>
              <a:rPr lang="en-US" dirty="0" err="1" smtClean="0">
                <a:latin typeface="Consolas" pitchFamily="49" charset="0"/>
              </a:rPr>
              <a:t>putc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Print character to screen</a:t>
            </a:r>
          </a:p>
          <a:p>
            <a:pPr lvl="1"/>
            <a:r>
              <a:rPr lang="en-US" dirty="0" smtClean="0"/>
              <a:t>Need to multiplex screen between competing processes</a:t>
            </a:r>
          </a:p>
          <a:p>
            <a:r>
              <a:rPr lang="en-US" dirty="0" smtClean="0">
                <a:latin typeface="Consolas" pitchFamily="49" charset="0"/>
              </a:rPr>
              <a:t>send(): </a:t>
            </a:r>
            <a:r>
              <a:rPr lang="en-US" dirty="0" smtClean="0"/>
              <a:t>Send a packet on the network</a:t>
            </a:r>
          </a:p>
          <a:p>
            <a:pPr lvl="1"/>
            <a:r>
              <a:rPr lang="en-US" dirty="0" smtClean="0"/>
              <a:t>Need to manipulate the internals of a device </a:t>
            </a:r>
          </a:p>
          <a:p>
            <a:r>
              <a:rPr lang="en-US" dirty="0" err="1" smtClean="0">
                <a:latin typeface="Consolas" pitchFamily="49" charset="0"/>
              </a:rPr>
              <a:t>sbrk</a:t>
            </a:r>
            <a:r>
              <a:rPr lang="en-US" dirty="0" smtClean="0">
                <a:latin typeface="Consolas" pitchFamily="49" charset="0"/>
              </a:rPr>
              <a:t>(): </a:t>
            </a:r>
            <a:r>
              <a:rPr lang="en-US" dirty="0" smtClean="0"/>
              <a:t>Allocate a page</a:t>
            </a:r>
          </a:p>
          <a:p>
            <a:pPr lvl="1"/>
            <a:r>
              <a:rPr lang="en-US" dirty="0" smtClean="0"/>
              <a:t>Needs to update page tables &amp; MMU</a:t>
            </a:r>
          </a:p>
          <a:p>
            <a:r>
              <a:rPr lang="en-US" dirty="0" smtClean="0">
                <a:latin typeface="Consolas" pitchFamily="49" charset="0"/>
              </a:rPr>
              <a:t>sleep(): </a:t>
            </a:r>
            <a:r>
              <a:rPr lang="en-US" dirty="0" smtClean="0"/>
              <a:t>put current </a:t>
            </a:r>
            <a:r>
              <a:rPr lang="en-US" dirty="0" err="1" smtClean="0"/>
              <a:t>prog</a:t>
            </a:r>
            <a:r>
              <a:rPr lang="en-US" dirty="0" smtClean="0"/>
              <a:t> to sleep, wake other</a:t>
            </a:r>
          </a:p>
          <a:p>
            <a:pPr lvl="1"/>
            <a:r>
              <a:rPr lang="en-US" dirty="0" smtClean="0"/>
              <a:t>Need to update page table base register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6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5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Invoking 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1831975"/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addiu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 $v0, $0, 4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("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</a:rPr>
              <a:t>syscall</a:t>
            </a:r>
            <a:r>
              <a:rPr lang="en-US" dirty="0" smtClean="0">
                <a:latin typeface="Consolas" pitchFamily="49" charset="0"/>
              </a:rPr>
              <a:t>");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  <a:p>
            <a:pPr marL="1831975"/>
            <a:endParaRPr lang="en-US" dirty="0" smtClean="0">
              <a:latin typeface="Consolas" pitchFamily="49" charset="0"/>
            </a:endParaRPr>
          </a:p>
          <a:p>
            <a:pPr marL="1831975"/>
            <a:r>
              <a:rPr lang="en-US" dirty="0" smtClean="0">
                <a:latin typeface="Consolas" pitchFamily="49" charset="0"/>
              </a:rPr>
              <a:t>char *gets(char *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while (...) {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</a:rPr>
              <a:t>buf</a:t>
            </a:r>
            <a:r>
              <a:rPr lang="en-US" dirty="0" smtClean="0">
                <a:latin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 = </a:t>
            </a:r>
            <a:r>
              <a:rPr lang="en-US" dirty="0" err="1" smtClean="0">
                <a:latin typeface="Consolas" pitchFamily="49" charset="0"/>
              </a:rPr>
              <a:t>getc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  }</a:t>
            </a:r>
          </a:p>
          <a:p>
            <a:pPr marL="1831975"/>
            <a:r>
              <a:rPr lang="en-US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101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Libraries and Wrappers</a:t>
            </a:r>
            <a:endParaRPr lang="en-US" dirty="0"/>
          </a:p>
        </p:txBody>
      </p:sp>
      <p:sp>
        <p:nvSpPr>
          <p:cNvPr id="3829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Compilers do not emit SYSCALL instructions</a:t>
            </a:r>
          </a:p>
          <a:p>
            <a:pPr lvl="1"/>
            <a:r>
              <a:rPr lang="en-US" dirty="0" smtClean="0"/>
              <a:t>Compiler doesn’t know OS interface</a:t>
            </a:r>
          </a:p>
          <a:p>
            <a:r>
              <a:rPr lang="en-US" dirty="0" smtClean="0"/>
              <a:t>Libraries implement standard API from system API</a:t>
            </a:r>
          </a:p>
          <a:p>
            <a:r>
              <a:rPr lang="en-US" dirty="0" err="1" smtClean="0"/>
              <a:t>libc</a:t>
            </a:r>
            <a:r>
              <a:rPr lang="en-US" dirty="0" smtClean="0"/>
              <a:t> (standard C library):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 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write()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syscall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gets()  </a:t>
            </a:r>
            <a:r>
              <a:rPr lang="en-US" dirty="0" err="1" smtClean="0">
                <a:sym typeface="Wingdings" pitchFamily="2" charset="2"/>
              </a:rPr>
              <a:t>getc</a:t>
            </a:r>
            <a:r>
              <a:rPr lang="en-US" dirty="0" smtClean="0">
                <a:sym typeface="Wingdings" pitchFamily="2" charset="2"/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write()</a:t>
            </a:r>
          </a:p>
          <a:p>
            <a:pPr lvl="1"/>
            <a:r>
              <a:rPr lang="en-US" dirty="0" err="1" smtClean="0"/>
              <a:t>malloc</a:t>
            </a:r>
            <a:r>
              <a:rPr lang="en-US" dirty="0" smtClean="0"/>
              <a:t>()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sbrk</a:t>
            </a:r>
            <a:r>
              <a:rPr lang="en-US" dirty="0" smtClean="0">
                <a:sym typeface="Wingdings" pitchFamily="2" charset="2"/>
              </a:rPr>
              <a:t>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1337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Where does </a:t>
            </a:r>
            <a:r>
              <a:rPr lang="en-US" dirty="0" smtClean="0"/>
              <a:t>the OS </a:t>
            </a:r>
            <a:r>
              <a:rPr lang="en-US" dirty="0"/>
              <a:t>live?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its own address 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then </a:t>
            </a:r>
            <a:r>
              <a:rPr lang="en-US" dirty="0" err="1"/>
              <a:t>syscall</a:t>
            </a:r>
            <a:r>
              <a:rPr lang="en-US" dirty="0"/>
              <a:t> would have to switch to a different address space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Also harder to deal with </a:t>
            </a:r>
            <a:r>
              <a:rPr lang="en-US" dirty="0" err="1"/>
              <a:t>syscall</a:t>
            </a:r>
            <a:r>
              <a:rPr lang="en-US" dirty="0"/>
              <a:t> arguments passed as pointers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 in the same address space as 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protection bits to prevent user code from writing kernel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Higher part of v</a:t>
            </a:r>
            <a:r>
              <a:rPr lang="en-US" dirty="0" smtClean="0"/>
              <a:t>irtual memory, </a:t>
            </a:r>
            <a:r>
              <a:rPr lang="en-US" dirty="0"/>
              <a:t>lower part of 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1567130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Anatomy of a Process</a:t>
            </a:r>
            <a:endParaRPr lang="en-US" dirty="0"/>
          </a:p>
        </p:txBody>
      </p:sp>
      <p:sp>
        <p:nvSpPr>
          <p:cNvPr id="13" name="TextBox 12" hidden="1"/>
          <p:cNvSpPr txBox="1"/>
          <p:nvPr>
            <p:custDataLst>
              <p:tags r:id="rId2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3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4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5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6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7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8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9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0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838200"/>
            <a:ext cx="7062790" cy="5943600"/>
            <a:chOff x="413287" y="533400"/>
            <a:chExt cx="7716303" cy="6324600"/>
          </a:xfrm>
        </p:grpSpPr>
        <p:sp>
          <p:nvSpPr>
            <p:cNvPr id="4" name="Rectangle 3"/>
            <p:cNvSpPr/>
            <p:nvPr>
              <p:custDataLst>
                <p:tags r:id="rId11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>
              <p:custDataLst>
                <p:tags r:id="rId12"/>
              </p:custDataLst>
            </p:nvPr>
          </p:nvSpPr>
          <p:spPr>
            <a:xfrm>
              <a:off x="436047" y="5334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13"/>
              </p:custDataLst>
            </p:nvPr>
          </p:nvSpPr>
          <p:spPr>
            <a:xfrm>
              <a:off x="436049" y="6324601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14"/>
              </p:custDataLst>
            </p:nvPr>
          </p:nvSpPr>
          <p:spPr>
            <a:xfrm>
              <a:off x="6324600" y="609600"/>
              <a:ext cx="776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top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15"/>
              </p:custDataLst>
            </p:nvPr>
          </p:nvSpPr>
          <p:spPr>
            <a:xfrm>
              <a:off x="6400800" y="6324600"/>
              <a:ext cx="13676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bottom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6"/>
              </p:custDataLst>
            </p:nvPr>
          </p:nvSpPr>
          <p:spPr>
            <a:xfrm>
              <a:off x="436047" y="21437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7"/>
              </p:custDataLst>
            </p:nvPr>
          </p:nvSpPr>
          <p:spPr>
            <a:xfrm>
              <a:off x="436047" y="175260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18"/>
              </p:custDataLst>
            </p:nvPr>
          </p:nvSpPr>
          <p:spPr>
            <a:xfrm>
              <a:off x="436047" y="50393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9"/>
              </p:custDataLst>
            </p:nvPr>
          </p:nvSpPr>
          <p:spPr>
            <a:xfrm>
              <a:off x="413287" y="5877580"/>
              <a:ext cx="21563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3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19400" y="6477000"/>
              <a:ext cx="3505200" cy="381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6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315200" y="5100935"/>
              <a:ext cx="8143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.data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39010" y="5791200"/>
              <a:ext cx="7400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.text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33" idx="1"/>
              <a:endCxn id="30" idx="3"/>
            </p:cNvCxnSpPr>
            <p:nvPr/>
          </p:nvCxnSpPr>
          <p:spPr>
            <a:xfrm flipH="1" flipV="1">
              <a:off x="6324600" y="6019800"/>
              <a:ext cx="1014410" cy="22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7" idx="1"/>
              <a:endCxn id="31" idx="3"/>
            </p:cNvCxnSpPr>
            <p:nvPr/>
          </p:nvCxnSpPr>
          <p:spPr>
            <a:xfrm flipH="1">
              <a:off x="6324600" y="5331768"/>
              <a:ext cx="990600" cy="22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423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38236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5562600" cy="6096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Typically all kernel text, most data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same v</a:t>
            </a:r>
            <a:r>
              <a:rPr lang="en-US" sz="2400" dirty="0" smtClean="0"/>
              <a:t>irtual </a:t>
            </a:r>
            <a:r>
              <a:rPr lang="en-US" sz="2400" dirty="0"/>
              <a:t>a</a:t>
            </a:r>
            <a:r>
              <a:rPr lang="en-US" sz="2400" dirty="0" smtClean="0"/>
              <a:t>ddress </a:t>
            </a:r>
            <a:r>
              <a:rPr lang="en-US" sz="2400" dirty="0"/>
              <a:t>in every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Map kernel in contiguous physical memory when boot loader puts kernel into physical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OS is omnipresent and steps in where necessary to aid application 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resides in high memory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When an application needs to perform a privileged operation, it needs to invoke the OS</a:t>
            </a: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25487" y="6112065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334000" y="981920"/>
            <a:ext cx="3733799" cy="5357324"/>
            <a:chOff x="996110" y="533400"/>
            <a:chExt cx="5328490" cy="6433696"/>
          </a:xfrm>
        </p:grpSpPr>
        <p:sp>
          <p:nvSpPr>
            <p:cNvPr id="20" name="Rectangle 19"/>
            <p:cNvSpPr/>
            <p:nvPr>
              <p:custDataLst>
                <p:tags r:id="rId6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4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>
              <p:custDataLst>
                <p:tags r:id="rId7"/>
              </p:custDataLst>
            </p:nvPr>
          </p:nvSpPr>
          <p:spPr>
            <a:xfrm>
              <a:off x="1018869" y="5334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8"/>
              </p:custDataLst>
            </p:nvPr>
          </p:nvSpPr>
          <p:spPr>
            <a:xfrm>
              <a:off x="1018872" y="656052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9"/>
              </p:custDataLst>
            </p:nvPr>
          </p:nvSpPr>
          <p:spPr>
            <a:xfrm>
              <a:off x="1018869" y="21437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0"/>
              </p:custDataLst>
            </p:nvPr>
          </p:nvSpPr>
          <p:spPr>
            <a:xfrm>
              <a:off x="1018869" y="175260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1"/>
              </p:custDataLst>
            </p:nvPr>
          </p:nvSpPr>
          <p:spPr>
            <a:xfrm>
              <a:off x="1018869" y="5039380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2"/>
              </p:custDataLst>
            </p:nvPr>
          </p:nvSpPr>
          <p:spPr>
            <a:xfrm>
              <a:off x="996110" y="5877581"/>
              <a:ext cx="1873462" cy="406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stack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7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system reserved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code (text)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static data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dynamic data (heap)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28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2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>
            <p:custDataLst>
              <p:tags r:id="rId2"/>
            </p:custDataLst>
          </p:nvPr>
        </p:nvSpPr>
        <p:spPr>
          <a:xfrm>
            <a:off x="7338598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36" name="TextBox 35"/>
          <p:cNvSpPr txBox="1"/>
          <p:nvPr>
            <p:custDataLst>
              <p:tags r:id="rId3"/>
            </p:custDataLst>
          </p:nvPr>
        </p:nvSpPr>
        <p:spPr>
          <a:xfrm>
            <a:off x="7338598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37" name="TextBox 36"/>
          <p:cNvSpPr txBox="1"/>
          <p:nvPr>
            <p:custDataLst>
              <p:tags r:id="rId4"/>
            </p:custDataLst>
          </p:nvPr>
        </p:nvSpPr>
        <p:spPr>
          <a:xfrm>
            <a:off x="7338598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38" name="TextBox 37"/>
          <p:cNvSpPr txBox="1"/>
          <p:nvPr>
            <p:custDataLst>
              <p:tags r:id="rId5"/>
            </p:custDataLst>
          </p:nvPr>
        </p:nvSpPr>
        <p:spPr>
          <a:xfrm>
            <a:off x="7338598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</p:spTree>
    <p:extLst>
      <p:ext uri="{BB962C8B-B14F-4D97-AF65-F5344CB8AC3E}">
        <p14:creationId xmlns:p14="http://schemas.microsoft.com/office/powerpoint/2010/main" val="36762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Heartbleed</a:t>
            </a:r>
            <a:r>
              <a:rPr lang="en-US" dirty="0"/>
              <a:t> is a security </a:t>
            </a:r>
            <a:r>
              <a:rPr lang="en-US" dirty="0" smtClean="0"/>
              <a:t>bug disclosed in April 2014 </a:t>
            </a:r>
            <a:r>
              <a:rPr lang="en-US" dirty="0"/>
              <a:t>in the open-source </a:t>
            </a:r>
            <a:r>
              <a:rPr lang="en-US" dirty="0" err="1"/>
              <a:t>OpenSSL</a:t>
            </a:r>
            <a:r>
              <a:rPr lang="en-US" dirty="0"/>
              <a:t> cryptography library, widely used to implement the Internet's Transport Layer Security (TLS) protocol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“…worst vulnerability found since commercial traffic began to flow over the internet.” </a:t>
            </a:r>
            <a:r>
              <a:rPr lang="en-US" sz="2000" dirty="0" smtClean="0"/>
              <a:t>— Forbes</a:t>
            </a:r>
            <a:r>
              <a:rPr lang="en-US" sz="2000" dirty="0"/>
              <a:t>;</a:t>
            </a:r>
            <a:r>
              <a:rPr lang="en-US" sz="2000" dirty="0" smtClean="0"/>
              <a:t> Apr 10, 2014</a:t>
            </a:r>
          </a:p>
          <a:p>
            <a:endParaRPr lang="en-US" dirty="0"/>
          </a:p>
          <a:p>
            <a:r>
              <a:rPr lang="en-US" dirty="0" smtClean="0"/>
              <a:t>“17% (0.5 million) secure web servers vulnerable to bug.” </a:t>
            </a:r>
            <a:r>
              <a:rPr lang="en-US" sz="2000" dirty="0" smtClean="0"/>
              <a:t>— </a:t>
            </a:r>
            <a:r>
              <a:rPr lang="en-US" sz="2000" dirty="0" err="1" smtClean="0"/>
              <a:t>Netcraft</a:t>
            </a:r>
            <a:r>
              <a:rPr lang="en-US" sz="2000" dirty="0" smtClean="0"/>
              <a:t> Ltd.; Apr 8, 2014</a:t>
            </a:r>
          </a:p>
          <a:p>
            <a:endParaRPr lang="en-US" sz="2000" dirty="0"/>
          </a:p>
          <a:p>
            <a:r>
              <a:rPr lang="en-US" dirty="0" smtClean="0"/>
              <a:t>Amazon, Akamai, </a:t>
            </a:r>
            <a:r>
              <a:rPr lang="en-US" dirty="0" err="1" smtClean="0"/>
              <a:t>GitHub</a:t>
            </a:r>
            <a:r>
              <a:rPr lang="en-US" dirty="0" smtClean="0"/>
              <a:t>, Wikipedia, etc. affected!</a:t>
            </a:r>
            <a:endParaRPr lang="en-US" dirty="0"/>
          </a:p>
        </p:txBody>
      </p:sp>
      <p:pic>
        <p:nvPicPr>
          <p:cNvPr id="5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70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0" y="990600"/>
            <a:ext cx="2819400" cy="5334000"/>
          </a:xfrm>
          <a:prstGeom prst="rect">
            <a:avLst/>
          </a:prstGeom>
          <a:solidFill>
            <a:srgbClr val="329F7C"/>
          </a:solidFill>
          <a:ln w="2857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36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Full System Layout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67081" y="6112065"/>
            <a:ext cx="2489913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Virtual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979357" y="5645389"/>
            <a:ext cx="1059430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Text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979357" y="5264389"/>
            <a:ext cx="1103237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2"/>
                </a:solidFill>
              </a:rPr>
              <a:t>OS Data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6973347" y="4883389"/>
            <a:ext cx="1164401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Heap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981284" y="4197589"/>
            <a:ext cx="1172116" cy="52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 dirty="0">
                <a:solidFill>
                  <a:schemeClr val="bg2"/>
                </a:solidFill>
              </a:rPr>
              <a:t>OS Stack</a:t>
            </a:r>
          </a:p>
        </p:txBody>
      </p:sp>
      <p:sp>
        <p:nvSpPr>
          <p:cNvPr id="32" name="Text Box 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6112065"/>
            <a:ext cx="2669320" cy="66973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FFFFFF"/>
                </a:solidFill>
                <a:latin typeface="Calibri"/>
              </a:rPr>
              <a:t>Physical Memory</a:t>
            </a:r>
            <a:endParaRPr lang="en-US" sz="28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6200" y="981920"/>
            <a:ext cx="4433194" cy="5418880"/>
            <a:chOff x="865698" y="533400"/>
            <a:chExt cx="5458902" cy="6507620"/>
          </a:xfrm>
        </p:grpSpPr>
        <p:sp>
          <p:nvSpPr>
            <p:cNvPr id="30" name="Rectangle 29"/>
            <p:cNvSpPr/>
            <p:nvPr>
              <p:custDataLst>
                <p:tags r:id="rId9"/>
              </p:custDataLst>
            </p:nvPr>
          </p:nvSpPr>
          <p:spPr>
            <a:xfrm>
              <a:off x="2819400" y="609600"/>
              <a:ext cx="3505200" cy="6248400"/>
            </a:xfrm>
            <a:prstGeom prst="rect">
              <a:avLst/>
            </a:prstGeom>
            <a:ln w="28575">
              <a:solidFill>
                <a:schemeClr val="accent1"/>
              </a:solidFill>
            </a:ln>
          </p:spPr>
          <p:txBody>
            <a:bodyPr wrap="none" lIns="0" tIns="0" rIns="0" bIns="0" rtlCol="0" anchor="ctr">
              <a:noAutofit/>
            </a:bodyPr>
            <a:lstStyle/>
            <a:p>
              <a:pPr algn="ctr"/>
              <a:endParaRPr lang="en-US" sz="2800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>
              <p:custDataLst>
                <p:tags r:id="rId10"/>
              </p:custDataLst>
            </p:nvPr>
          </p:nvSpPr>
          <p:spPr>
            <a:xfrm>
              <a:off x="888458" y="53340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0xfffffffc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11"/>
              </p:custDataLst>
            </p:nvPr>
          </p:nvSpPr>
          <p:spPr>
            <a:xfrm>
              <a:off x="888460" y="6560521"/>
              <a:ext cx="1964416" cy="480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0x00000000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12"/>
              </p:custDataLst>
            </p:nvPr>
          </p:nvSpPr>
          <p:spPr>
            <a:xfrm>
              <a:off x="888458" y="2143780"/>
              <a:ext cx="1963799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0x7ffffffc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13"/>
              </p:custDataLst>
            </p:nvPr>
          </p:nvSpPr>
          <p:spPr>
            <a:xfrm>
              <a:off x="888458" y="175260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0x80000000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14"/>
              </p:custDataLst>
            </p:nvPr>
          </p:nvSpPr>
          <p:spPr>
            <a:xfrm>
              <a:off x="888458" y="5039380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0x10000000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15"/>
              </p:custDataLst>
            </p:nvPr>
          </p:nvSpPr>
          <p:spPr>
            <a:xfrm>
              <a:off x="865698" y="5877581"/>
              <a:ext cx="1964415" cy="480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Consolas" pitchFamily="49" charset="0"/>
                </a:rPr>
                <a:t>0x00400000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19400" y="533400"/>
              <a:ext cx="3505200" cy="1676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2209800"/>
              <a:ext cx="3505200" cy="79501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stack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19399" y="6477000"/>
              <a:ext cx="3505201" cy="47251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system reserved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9400" y="5562600"/>
              <a:ext cx="35052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code (text)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19400" y="5105400"/>
              <a:ext cx="35052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static data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4343400"/>
              <a:ext cx="3505200" cy="762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dynamic data (heap)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Arrow Connector 48"/>
            <p:cNvCxnSpPr>
              <a:stCxn id="44" idx="2"/>
            </p:cNvCxnSpPr>
            <p:nvPr/>
          </p:nvCxnSpPr>
          <p:spPr>
            <a:xfrm>
              <a:off x="4572000" y="3004810"/>
              <a:ext cx="0" cy="5003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8" idx="0"/>
            </p:cNvCxnSpPr>
            <p:nvPr/>
          </p:nvCxnSpPr>
          <p:spPr>
            <a:xfrm flipV="1">
              <a:off x="4572000" y="3733800"/>
              <a:ext cx="0" cy="609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>
            <p:custDataLst>
              <p:tags r:id="rId3"/>
            </p:custDataLst>
          </p:nvPr>
        </p:nvSpPr>
        <p:spPr>
          <a:xfrm>
            <a:off x="2548757" y="1328534"/>
            <a:ext cx="1112135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Heap</a:t>
            </a:r>
          </a:p>
        </p:txBody>
      </p:sp>
      <p:sp>
        <p:nvSpPr>
          <p:cNvPr id="56" name="TextBox 55"/>
          <p:cNvSpPr txBox="1"/>
          <p:nvPr>
            <p:custDataLst>
              <p:tags r:id="rId4"/>
            </p:custDataLst>
          </p:nvPr>
        </p:nvSpPr>
        <p:spPr>
          <a:xfrm>
            <a:off x="2548757" y="1666129"/>
            <a:ext cx="1052934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Data</a:t>
            </a:r>
          </a:p>
        </p:txBody>
      </p:sp>
      <p:sp>
        <p:nvSpPr>
          <p:cNvPr id="57" name="TextBox 56"/>
          <p:cNvSpPr txBox="1"/>
          <p:nvPr>
            <p:custDataLst>
              <p:tags r:id="rId5"/>
            </p:custDataLst>
          </p:nvPr>
        </p:nvSpPr>
        <p:spPr>
          <a:xfrm>
            <a:off x="2548757" y="914400"/>
            <a:ext cx="1119602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Stack</a:t>
            </a:r>
          </a:p>
        </p:txBody>
      </p:sp>
      <p:sp>
        <p:nvSpPr>
          <p:cNvPr id="58" name="TextBox 57"/>
          <p:cNvSpPr txBox="1"/>
          <p:nvPr>
            <p:custDataLst>
              <p:tags r:id="rId6"/>
            </p:custDataLst>
          </p:nvPr>
        </p:nvSpPr>
        <p:spPr>
          <a:xfrm>
            <a:off x="2548757" y="2003724"/>
            <a:ext cx="1010533" cy="409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 Text</a:t>
            </a:r>
          </a:p>
        </p:txBody>
      </p:sp>
      <p:cxnSp>
        <p:nvCxnSpPr>
          <p:cNvPr id="4" name="Straight Arrow Connector 3"/>
          <p:cNvCxnSpPr>
            <a:stCxn id="57" idx="3"/>
            <a:endCxn id="27" idx="1"/>
          </p:cNvCxnSpPr>
          <p:nvPr/>
        </p:nvCxnSpPr>
        <p:spPr>
          <a:xfrm>
            <a:off x="3668359" y="1118935"/>
            <a:ext cx="3312925" cy="33420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5" idx="3"/>
            <a:endCxn id="26" idx="1"/>
          </p:cNvCxnSpPr>
          <p:nvPr/>
        </p:nvCxnSpPr>
        <p:spPr>
          <a:xfrm>
            <a:off x="3660892" y="1533069"/>
            <a:ext cx="3312455" cy="36137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6" idx="3"/>
            <a:endCxn id="25" idx="1"/>
          </p:cNvCxnSpPr>
          <p:nvPr/>
        </p:nvCxnSpPr>
        <p:spPr>
          <a:xfrm>
            <a:off x="3601691" y="1870664"/>
            <a:ext cx="3377666" cy="365713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58" idx="3"/>
            <a:endCxn id="20" idx="1"/>
          </p:cNvCxnSpPr>
          <p:nvPr/>
        </p:nvCxnSpPr>
        <p:spPr>
          <a:xfrm>
            <a:off x="3559290" y="2208259"/>
            <a:ext cx="3420067" cy="370053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>
            <p:custDataLst>
              <p:tags r:id="rId7"/>
            </p:custDataLst>
          </p:nvPr>
        </p:nvSpPr>
        <p:spPr>
          <a:xfrm>
            <a:off x="4717956" y="600069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0x00...00</a:t>
            </a:r>
          </a:p>
        </p:txBody>
      </p:sp>
      <p:sp>
        <p:nvSpPr>
          <p:cNvPr id="68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96000" y="2057400"/>
            <a:ext cx="281940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33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6" grpId="0"/>
      <p:bldP spid="2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SYSCALL instruction does an atomic jump to a controlled </a:t>
            </a:r>
            <a:r>
              <a:rPr lang="en-US" dirty="0" smtClean="0"/>
              <a:t>location (i.e. MIPS 0x8000 0180)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/>
              <a:t>Switches 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 (= return address)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 err="1"/>
              <a:t>syscall</a:t>
            </a:r>
            <a:r>
              <a:rPr lang="en-US" dirty="0"/>
              <a:t> handler</a:t>
            </a:r>
          </a:p>
        </p:txBody>
      </p:sp>
    </p:spTree>
    <p:extLst>
      <p:ext uri="{BB962C8B-B14F-4D97-AF65-F5344CB8AC3E}">
        <p14:creationId xmlns:p14="http://schemas.microsoft.com/office/powerpoint/2010/main" val="202607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SYSCALL instruction</a:t>
            </a:r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dirty="0"/>
              <a:t>Kernel system call handler carries out the desired system call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 err="1" smtClean="0"/>
              <a:t>callee</a:t>
            </a:r>
            <a:r>
              <a:rPr lang="en-US" dirty="0" smtClean="0"/>
              <a:t>-save </a:t>
            </a:r>
            <a:r>
              <a:rPr lang="en-US" dirty="0"/>
              <a:t>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 err="1"/>
              <a:t>syscall</a:t>
            </a:r>
            <a:r>
              <a:rPr lang="en-US" dirty="0"/>
              <a:t> number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Checks arguments for sanity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Stores result in v0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Restores </a:t>
            </a:r>
            <a:r>
              <a:rPr lang="en-US" dirty="0" err="1"/>
              <a:t>callee</a:t>
            </a:r>
            <a:r>
              <a:rPr lang="en-US" dirty="0"/>
              <a:t>-save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from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/>
              <a:t>” </a:t>
            </a:r>
            <a:r>
              <a:rPr lang="en-US" dirty="0" smtClean="0"/>
              <a:t>(ERET) instruction</a:t>
            </a:r>
            <a:r>
              <a:rPr lang="en-US" dirty="0"/>
              <a:t>, which restores the privilege mode, SP and PC</a:t>
            </a:r>
          </a:p>
        </p:txBody>
      </p:sp>
    </p:spTree>
    <p:extLst>
      <p:ext uri="{BB962C8B-B14F-4D97-AF65-F5344CB8AC3E}">
        <p14:creationId xmlns:p14="http://schemas.microsoft.com/office/powerpoint/2010/main" val="294226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4000" dirty="0" smtClean="0">
                <a:solidFill>
                  <a:srgbClr val="FFFFFF"/>
                </a:solidFill>
              </a:rPr>
              <a:t>It </a:t>
            </a:r>
            <a:r>
              <a:rPr lang="en-US" sz="4000" dirty="0">
                <a:solidFill>
                  <a:srgbClr val="FFFFFF"/>
                </a:solidFill>
              </a:rPr>
              <a:t>is necessary to have a privileged </a:t>
            </a:r>
            <a:r>
              <a:rPr lang="en-US" sz="4000" dirty="0" smtClean="0">
                <a:solidFill>
                  <a:srgbClr val="FFFFFF"/>
                </a:solidFill>
              </a:rPr>
              <a:t>(kernel) mode to enable the </a:t>
            </a:r>
            <a:r>
              <a:rPr lang="en-US" sz="4000" dirty="0">
                <a:solidFill>
                  <a:srgbClr val="FFFFFF"/>
                </a:solidFill>
              </a:rPr>
              <a:t>Operating System (OS</a:t>
            </a:r>
            <a:r>
              <a:rPr lang="en-US" sz="4000" dirty="0" smtClean="0">
                <a:solidFill>
                  <a:srgbClr val="FFFFFF"/>
                </a:solidFill>
              </a:rPr>
              <a:t>):</a:t>
            </a: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isolation between </a:t>
            </a:r>
            <a:r>
              <a:rPr lang="en-US" sz="3600" dirty="0" smtClean="0">
                <a:solidFill>
                  <a:srgbClr val="FFFFFF"/>
                </a:solidFill>
              </a:rPr>
              <a:t>processes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protects </a:t>
            </a:r>
            <a:r>
              <a:rPr lang="en-US" sz="3600" dirty="0">
                <a:solidFill>
                  <a:srgbClr val="FFFFFF"/>
                </a:solidFill>
              </a:rPr>
              <a:t>shared </a:t>
            </a:r>
            <a:r>
              <a:rPr lang="en-US" sz="3600" dirty="0" smtClean="0">
                <a:solidFill>
                  <a:srgbClr val="FFFFFF"/>
                </a:solidFill>
              </a:rPr>
              <a:t>resources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provides </a:t>
            </a:r>
            <a:r>
              <a:rPr lang="en-US" sz="3600" dirty="0">
                <a:solidFill>
                  <a:srgbClr val="FFFFFF"/>
                </a:solidFill>
              </a:rPr>
              <a:t>safe control </a:t>
            </a:r>
            <a:r>
              <a:rPr lang="en-US" sz="3600" dirty="0" smtClean="0">
                <a:solidFill>
                  <a:srgbClr val="FFFFFF"/>
                </a:solidFill>
              </a:rPr>
              <a:t>transfer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0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solidFill>
                  <a:srgbClr val="6C6C6C"/>
                </a:solidFill>
              </a:rPr>
              <a:t>How do we protect </a:t>
            </a:r>
            <a:r>
              <a:rPr lang="en-US" dirty="0" smtClean="0">
                <a:solidFill>
                  <a:srgbClr val="6C6C6C"/>
                </a:solidFill>
              </a:rPr>
              <a:t>processes from </a:t>
            </a:r>
            <a:r>
              <a:rPr lang="en-US" dirty="0">
                <a:solidFill>
                  <a:srgbClr val="6C6C6C"/>
                </a:solidFill>
              </a:rPr>
              <a:t>one another</a:t>
            </a:r>
            <a:r>
              <a:rPr lang="en-US" dirty="0" smtClean="0">
                <a:solidFill>
                  <a:srgbClr val="6C6C6C"/>
                </a:solidFill>
              </a:rPr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>
                <a:solidFill>
                  <a:srgbClr val="6C6C6C"/>
                </a:solidFill>
              </a:rPr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6C6C6C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Operating System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6C6C6C"/>
                </a:solidFill>
              </a:rPr>
              <a:t>Privileged Mode</a:t>
            </a:r>
            <a:endParaRPr lang="en-US" sz="3200" dirty="0">
              <a:solidFill>
                <a:srgbClr val="6C6C6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0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Trap: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Any kind of a control transfer to the OS</a:t>
            </a:r>
          </a:p>
          <a:p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and planned, process-to-kernel transfer</a:t>
            </a:r>
          </a:p>
          <a:p>
            <a:pPr lvl="1"/>
            <a:r>
              <a:rPr lang="en-US" dirty="0" smtClean="0"/>
              <a:t>SYSCALL instruction in MIPS (various on x86)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Synchronous but unplanne</a:t>
            </a:r>
            <a:r>
              <a:rPr lang="en-US" dirty="0"/>
              <a:t>d</a:t>
            </a:r>
            <a:r>
              <a:rPr lang="en-US" dirty="0" smtClean="0"/>
              <a:t>, process-to-kernel transfer</a:t>
            </a:r>
          </a:p>
          <a:p>
            <a:pPr lvl="1"/>
            <a:r>
              <a:rPr lang="en-US" dirty="0" smtClean="0"/>
              <a:t>exceptional events: div by zero, page fault, page protection err, …</a:t>
            </a:r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Interrupt: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Asynchronous, device-initiated transfer</a:t>
            </a:r>
          </a:p>
          <a:p>
            <a:pPr lvl="1"/>
            <a:r>
              <a:rPr lang="en-US" dirty="0" smtClean="0"/>
              <a:t>e.g. Network packet arrived, keyboard event, timer ticks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6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chemeClr val="accent5"/>
                </a:solidFill>
              </a:rPr>
              <a:t>Exceptions</a:t>
            </a:r>
            <a:r>
              <a:rPr lang="en-US" sz="4300" i="1" dirty="0" smtClean="0"/>
              <a:t> </a:t>
            </a:r>
            <a:r>
              <a:rPr lang="en-US" sz="4300" dirty="0" smtClean="0"/>
              <a:t>are any </a:t>
            </a:r>
            <a:r>
              <a:rPr lang="en-US" sz="4300" dirty="0"/>
              <a:t>unexpected change in control flow</a:t>
            </a:r>
            <a:r>
              <a:rPr lang="en-US" sz="4300" dirty="0" smtClean="0"/>
              <a:t>.</a:t>
            </a:r>
          </a:p>
          <a:p>
            <a:endParaRPr lang="en-US" sz="3000" dirty="0"/>
          </a:p>
          <a:p>
            <a:r>
              <a:rPr lang="en-US" sz="3000" dirty="0"/>
              <a:t>  Interrupt -&gt; cause of control flow change external</a:t>
            </a:r>
          </a:p>
          <a:p>
            <a:r>
              <a:rPr lang="en-US" sz="3000" dirty="0"/>
              <a:t>  Exception -&gt; cause of control flow change internal</a:t>
            </a:r>
          </a:p>
          <a:p>
            <a:pPr lvl="1"/>
            <a:r>
              <a:rPr lang="en-US" dirty="0"/>
              <a:t>Exception: Divide by 0, overflow</a:t>
            </a:r>
          </a:p>
          <a:p>
            <a:pPr lvl="1"/>
            <a:r>
              <a:rPr lang="en-US" dirty="0"/>
              <a:t>Exception: Bad memory address</a:t>
            </a:r>
          </a:p>
          <a:p>
            <a:pPr lvl="1"/>
            <a:r>
              <a:rPr lang="en-US" dirty="0"/>
              <a:t>Exception: Page fault</a:t>
            </a:r>
          </a:p>
          <a:p>
            <a:pPr lvl="1"/>
            <a:r>
              <a:rPr lang="en-US" dirty="0"/>
              <a:t>Interrupt: </a:t>
            </a:r>
            <a:r>
              <a:rPr lang="en-US" dirty="0" smtClean="0"/>
              <a:t>I/O interrupt </a:t>
            </a:r>
            <a:r>
              <a:rPr lang="en-US" dirty="0"/>
              <a:t>(e.g. keyboard stroke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We need </a:t>
            </a:r>
            <a:r>
              <a:rPr lang="en-US" b="1" i="1" dirty="0" smtClean="0"/>
              <a:t>both</a:t>
            </a:r>
            <a:r>
              <a:rPr lang="en-US" dirty="0" smtClean="0"/>
              <a:t> HW and SW to help resolve exceptions</a:t>
            </a:r>
          </a:p>
          <a:p>
            <a:pPr lvl="1"/>
            <a:r>
              <a:rPr lang="en-US" dirty="0" smtClean="0"/>
              <a:t>Exceptions are at the hardware/software boundary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6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Hardware support for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exceptions</a:t>
            </a:r>
          </a:p>
          <a:p>
            <a:pPr lvl="1"/>
            <a:r>
              <a:rPr lang="en-US" dirty="0"/>
              <a:t>Exception program </a:t>
            </a:r>
            <a:r>
              <a:rPr lang="en-US" dirty="0" smtClean="0"/>
              <a:t>counter (EPC)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 32-bit register to hold the </a:t>
            </a:r>
            <a:r>
              <a:rPr lang="en-US" dirty="0" err="1" smtClean="0">
                <a:solidFill>
                  <a:srgbClr val="FFFFFF"/>
                </a:solidFill>
              </a:rPr>
              <a:t>addr</a:t>
            </a:r>
            <a:r>
              <a:rPr lang="en-US" dirty="0" smtClean="0">
                <a:solidFill>
                  <a:srgbClr val="FFFFFF"/>
                </a:solidFill>
              </a:rPr>
              <a:t> of the affected instruction.</a:t>
            </a:r>
          </a:p>
          <a:p>
            <a:pPr lvl="2"/>
            <a:r>
              <a:rPr lang="en-US" dirty="0" err="1" smtClean="0">
                <a:solidFill>
                  <a:srgbClr val="FFFFFF"/>
                </a:solidFill>
              </a:rPr>
              <a:t>Syscall</a:t>
            </a:r>
            <a:r>
              <a:rPr lang="en-US" dirty="0" smtClean="0">
                <a:solidFill>
                  <a:srgbClr val="FFFFFF"/>
                </a:solidFill>
              </a:rPr>
              <a:t> case: Address of SYSCALL</a:t>
            </a:r>
            <a:endParaRPr lang="en-US" dirty="0"/>
          </a:p>
          <a:p>
            <a:pPr lvl="1"/>
            <a:r>
              <a:rPr lang="en-US" dirty="0"/>
              <a:t>Cause </a:t>
            </a:r>
            <a:r>
              <a:rPr lang="en-US" dirty="0" smtClean="0"/>
              <a:t>register</a:t>
            </a:r>
          </a:p>
          <a:p>
            <a:pPr lvl="2"/>
            <a:r>
              <a:rPr lang="en-US" dirty="0" smtClean="0"/>
              <a:t>A register to hold the cause of the exception.</a:t>
            </a:r>
          </a:p>
          <a:p>
            <a:pPr lvl="2"/>
            <a:r>
              <a:rPr lang="en-US" dirty="0" err="1" smtClean="0"/>
              <a:t>Syscall</a:t>
            </a:r>
            <a:r>
              <a:rPr lang="en-US" dirty="0" smtClean="0"/>
              <a:t> case</a:t>
            </a:r>
            <a:r>
              <a:rPr lang="en-US" smtClean="0"/>
              <a:t>: </a:t>
            </a:r>
            <a:r>
              <a:rPr lang="en-US"/>
              <a:t>8, Sys</a:t>
            </a:r>
          </a:p>
          <a:p>
            <a:pPr lvl="1"/>
            <a:r>
              <a:rPr lang="en-US" smtClean="0"/>
              <a:t>Special </a:t>
            </a:r>
            <a:r>
              <a:rPr lang="en-US" dirty="0"/>
              <a:t>instructions to load TLB </a:t>
            </a:r>
          </a:p>
          <a:p>
            <a:pPr lvl="2"/>
            <a:r>
              <a:rPr lang="en-US" dirty="0"/>
              <a:t>Only do-able by kernel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</a:t>
            </a:r>
            <a:r>
              <a:rPr lang="en-US" dirty="0"/>
              <a:t> and imprecise exceptions</a:t>
            </a:r>
          </a:p>
          <a:p>
            <a:pPr lvl="1"/>
            <a:r>
              <a:rPr lang="en-US" dirty="0"/>
              <a:t>In pipelined architecture</a:t>
            </a:r>
          </a:p>
          <a:p>
            <a:pPr lvl="2"/>
            <a:r>
              <a:rPr lang="en-US" dirty="0"/>
              <a:t>Have to correctly identify PC of exception</a:t>
            </a:r>
          </a:p>
          <a:p>
            <a:pPr lvl="2"/>
            <a:r>
              <a:rPr lang="en-US" dirty="0"/>
              <a:t>MIPS and modern processors support this</a:t>
            </a:r>
          </a:p>
        </p:txBody>
      </p:sp>
    </p:spTree>
    <p:extLst>
      <p:ext uri="{BB962C8B-B14F-4D97-AF65-F5344CB8AC3E}">
        <p14:creationId xmlns:p14="http://schemas.microsoft.com/office/powerpoint/2010/main" val="103611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9714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3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3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4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6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7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8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4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1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2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5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9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40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6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7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8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7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3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4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5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6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8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9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10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1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2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3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4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6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1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8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9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50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1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2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3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4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5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6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7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8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9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60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1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2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3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4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5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5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7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1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2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3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1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6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20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1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2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30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9620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4290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6576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52122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209800"/>
            <a:ext cx="10583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$0 (zero)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$1 ($at)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-152399" y="1676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1" name="Picture 2"/>
          <p:cNvPicPr>
            <a:picLocks noChangeAspect="1" noChangeArrowheads="1"/>
          </p:cNvPicPr>
          <p:nvPr/>
        </p:nvPicPr>
        <p:blipFill>
          <a:blip r:embed="rId1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66" y="1905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" name="TextBox 201"/>
          <p:cNvSpPr txBox="1"/>
          <p:nvPr/>
        </p:nvSpPr>
        <p:spPr>
          <a:xfrm>
            <a:off x="0" y="1066800"/>
            <a:ext cx="24215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Stored in Memory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(also, data and stack)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5" name="Text Box 1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42254" y="1030026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EPC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06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1447800"/>
            <a:ext cx="762000" cy="304799"/>
          </a:xfrm>
          <a:prstGeom prst="rect">
            <a:avLst/>
          </a:prstGeom>
          <a:solidFill>
            <a:schemeClr val="bg2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Cause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20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3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Precise exceptions</a:t>
            </a:r>
            <a:r>
              <a:rPr lang="en-US" dirty="0" smtClean="0"/>
              <a:t>: Hardware guarantees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(similar to a branch)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/>
              <a:t>instructions complete</a:t>
            </a:r>
          </a:p>
          <a:p>
            <a:pPr lvl="1"/>
            <a:r>
              <a:rPr lang="en-US" dirty="0"/>
              <a:t>Later instructions are flushed</a:t>
            </a:r>
          </a:p>
          <a:p>
            <a:pPr lvl="1"/>
            <a:r>
              <a:rPr lang="en-US" dirty="0"/>
              <a:t>EPC and cause register are set</a:t>
            </a:r>
          </a:p>
          <a:p>
            <a:pPr lvl="1"/>
            <a:r>
              <a:rPr lang="en-US" dirty="0"/>
              <a:t>Jump to prearranged address in OS</a:t>
            </a:r>
          </a:p>
          <a:p>
            <a:pPr lvl="1"/>
            <a:r>
              <a:rPr lang="en-US" dirty="0"/>
              <a:t>When you come back,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restart</a:t>
            </a:r>
            <a:r>
              <a:rPr lang="en-US" dirty="0"/>
              <a:t> instruction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Disable exceptions while responding to one</a:t>
            </a:r>
          </a:p>
          <a:p>
            <a:pPr lvl="2"/>
            <a:r>
              <a:rPr lang="en-US" dirty="0"/>
              <a:t>Otherwise can overwrite EPC and cause</a:t>
            </a:r>
          </a:p>
        </p:txBody>
      </p:sp>
    </p:spTree>
    <p:extLst>
      <p:ext uri="{BB962C8B-B14F-4D97-AF65-F5344CB8AC3E}">
        <p14:creationId xmlns:p14="http://schemas.microsoft.com/office/powerpoint/2010/main" val="89549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Keep-alive heartbeat lacked bounds checking!</a:t>
            </a:r>
          </a:p>
          <a:p>
            <a:pPr lvl="1"/>
            <a:r>
              <a:rPr lang="en-US" dirty="0" smtClean="0"/>
              <a:t>“Buffer over-read”</a:t>
            </a:r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794000"/>
            <a:ext cx="1625600" cy="162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2819400"/>
            <a:ext cx="1693623" cy="139700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540000" y="2590800"/>
            <a:ext cx="2413000" cy="1066800"/>
          </a:xfrm>
          <a:prstGeom prst="wedgeRoundRectCallout">
            <a:avLst>
              <a:gd name="adj1" fmla="val -71781"/>
              <a:gd name="adj2" fmla="val 467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bg2"/>
                </a:solidFill>
              </a:rPr>
              <a:t>Send me this 5 letter word if you are alive: </a:t>
            </a:r>
            <a:r>
              <a:rPr lang="en-US" sz="2200" dirty="0" smtClean="0">
                <a:solidFill>
                  <a:schemeClr val="bg2"/>
                </a:solidFill>
              </a:rPr>
              <a:t>“Phone”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105400" y="3352800"/>
            <a:ext cx="1041400" cy="762000"/>
          </a:xfrm>
          <a:prstGeom prst="wedgeRoundRectCallout">
            <a:avLst>
              <a:gd name="adj1" fmla="val 102285"/>
              <a:gd name="adj2" fmla="val -50310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000000"/>
                </a:solidFill>
              </a:rPr>
              <a:t>Phone</a:t>
            </a:r>
            <a:endParaRPr lang="en-US" sz="2300" dirty="0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4800600"/>
            <a:ext cx="1625600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3618" y="4851400"/>
            <a:ext cx="1693623" cy="1397000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2514600" y="4038600"/>
            <a:ext cx="2413000" cy="1066800"/>
          </a:xfrm>
          <a:prstGeom prst="wedgeRoundRectCallout">
            <a:avLst>
              <a:gd name="adj1" fmla="val -71781"/>
              <a:gd name="adj2" fmla="val 467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bg2"/>
                </a:solidFill>
              </a:rPr>
              <a:t>Send me this </a:t>
            </a:r>
            <a:r>
              <a:rPr lang="en-US" sz="2200" dirty="0" smtClean="0">
                <a:solidFill>
                  <a:schemeClr val="bg2"/>
                </a:solidFill>
              </a:rPr>
              <a:t>1000 </a:t>
            </a:r>
            <a:r>
              <a:rPr lang="en-US" sz="2200" dirty="0">
                <a:solidFill>
                  <a:schemeClr val="bg2"/>
                </a:solidFill>
              </a:rPr>
              <a:t>letter word if you are alive: </a:t>
            </a:r>
            <a:r>
              <a:rPr lang="en-US" sz="2200" dirty="0" smtClean="0">
                <a:solidFill>
                  <a:schemeClr val="bg2"/>
                </a:solidFill>
              </a:rPr>
              <a:t>“Phone”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352800" y="5257800"/>
            <a:ext cx="2794000" cy="1447800"/>
          </a:xfrm>
          <a:prstGeom prst="wedgeRoundRectCallout">
            <a:avLst>
              <a:gd name="adj1" fmla="val 67760"/>
              <a:gd name="adj2" fmla="val -52531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>
                <a:solidFill>
                  <a:srgbClr val="000000"/>
                </a:solidFill>
              </a:rPr>
              <a:t>Phone </a:t>
            </a:r>
            <a:r>
              <a:rPr lang="en-US" sz="2300" b="1" dirty="0" smtClean="0">
                <a:solidFill>
                  <a:srgbClr val="0000FF"/>
                </a:solidFill>
              </a:rPr>
              <a:t>Alice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123456 Bob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654321 Server </a:t>
            </a:r>
            <a:r>
              <a:rPr lang="en-US" sz="2300" b="1" dirty="0" err="1" smtClean="0">
                <a:solidFill>
                  <a:srgbClr val="0000FF"/>
                </a:solidFill>
              </a:rPr>
              <a:t>passwd</a:t>
            </a:r>
            <a:r>
              <a:rPr lang="en-US" sz="2300" b="1" dirty="0" smtClean="0">
                <a:solidFill>
                  <a:srgbClr val="0000FF"/>
                </a:solidFill>
              </a:rPr>
              <a:t> …</a:t>
            </a:r>
            <a:endParaRPr lang="en-US" sz="23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Hardware/Software Boundary</a:t>
            </a:r>
            <a:endParaRPr lang="en-US" dirty="0"/>
          </a:p>
        </p:txBody>
      </p:sp>
      <p:sp>
        <p:nvSpPr>
          <p:cNvPr id="39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else requires both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Hardware </a:t>
            </a:r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Software?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A)</a:t>
            </a:r>
            <a:r>
              <a:rPr lang="en-US" sz="3600" dirty="0" smtClean="0">
                <a:solidFill>
                  <a:schemeClr val="bg1"/>
                </a:solidFill>
              </a:rPr>
              <a:t> Virtual to Physical Address Translation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B)</a:t>
            </a:r>
            <a:r>
              <a:rPr lang="en-US" sz="3600" dirty="0" smtClean="0">
                <a:solidFill>
                  <a:srgbClr val="FFFFFF"/>
                </a:solidFill>
              </a:rPr>
              <a:t> Branching and Jumping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C) </a:t>
            </a:r>
            <a:r>
              <a:rPr lang="en-US" sz="3600" dirty="0" smtClean="0"/>
              <a:t>Clearing the contents of a register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D) </a:t>
            </a:r>
            <a:r>
              <a:rPr lang="en-US" sz="3600" dirty="0" smtClean="0"/>
              <a:t>Pipelining instructions in the CPU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E) </a:t>
            </a:r>
            <a:r>
              <a:rPr lang="en-US" sz="3600" dirty="0" smtClean="0"/>
              <a:t>What are we even talking about?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44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7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Hardware/Software Boundary</a:t>
            </a:r>
          </a:p>
        </p:txBody>
      </p:sp>
      <p:sp>
        <p:nvSpPr>
          <p:cNvPr id="37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04875"/>
            <a:ext cx="8839200" cy="58007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Virtual to physical address </a:t>
            </a:r>
            <a:r>
              <a:rPr lang="en-US" dirty="0" smtClean="0"/>
              <a:t>translation!</a:t>
            </a:r>
            <a:endParaRPr lang="en-US" dirty="0"/>
          </a:p>
          <a:p>
            <a:r>
              <a:rPr lang="en-US" dirty="0" smtClean="0">
                <a:solidFill>
                  <a:schemeClr val="accent5"/>
                </a:solidFill>
              </a:rPr>
              <a:t>Hardware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has a concept of operating in physical or virtual mode.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helps manage the TLB.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raises page faults.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CPU keeps Page Table </a:t>
            </a:r>
            <a:r>
              <a:rPr lang="en-US" dirty="0"/>
              <a:t>B</a:t>
            </a:r>
            <a:r>
              <a:rPr lang="en-US" dirty="0" smtClean="0"/>
              <a:t>ase Register (PTBR) and </a:t>
            </a:r>
            <a:r>
              <a:rPr lang="en-US" dirty="0" err="1" smtClean="0"/>
              <a:t>ProcessID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Software</a:t>
            </a:r>
            <a:endParaRPr lang="en-US" dirty="0">
              <a:solidFill>
                <a:srgbClr val="00B0F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manages Page Table storage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handles Page Faults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updates Dirty </a:t>
            </a:r>
            <a:r>
              <a:rPr lang="en-US" dirty="0"/>
              <a:t>and Reference bits </a:t>
            </a:r>
            <a:r>
              <a:rPr lang="en-US" dirty="0" smtClean="0"/>
              <a:t>in </a:t>
            </a:r>
            <a:r>
              <a:rPr lang="en-US" dirty="0"/>
              <a:t>the Page </a:t>
            </a:r>
            <a:r>
              <a:rPr lang="en-US" dirty="0" smtClean="0"/>
              <a:t>Tables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OS keeps </a:t>
            </a:r>
            <a:r>
              <a:rPr lang="en-US" dirty="0"/>
              <a:t>TLB valid on context </a:t>
            </a:r>
            <a:r>
              <a:rPr lang="en-US" dirty="0" smtClean="0"/>
              <a:t>switch: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Flush TLB when new process runs (x86)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Store process id (MIPS)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0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3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8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763000" cy="6172200"/>
          </a:xfrm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Trap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Any kind of a control transfer to the OS</a:t>
            </a:r>
          </a:p>
          <a:p>
            <a:pPr>
              <a:lnSpc>
                <a:spcPct val="84000"/>
              </a:lnSpc>
            </a:pPr>
            <a:r>
              <a:rPr lang="en-US" dirty="0" err="1">
                <a:solidFill>
                  <a:srgbClr val="00B0F0"/>
                </a:solidFill>
              </a:rPr>
              <a:t>Syscall</a:t>
            </a:r>
            <a:endParaRPr lang="en-US" dirty="0">
              <a:solidFill>
                <a:srgbClr val="00B0F0"/>
              </a:solidFill>
            </a:endParaRPr>
          </a:p>
          <a:p>
            <a:pPr lvl="1">
              <a:lnSpc>
                <a:spcPct val="84000"/>
              </a:lnSpc>
            </a:pPr>
            <a:r>
              <a:rPr lang="en-US" u="sng" dirty="0"/>
              <a:t>Synchronous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process-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initiated</a:t>
            </a:r>
            <a:r>
              <a:rPr lang="en-US" dirty="0"/>
              <a:t> control transfer from user to the OS to obtain service from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SYSCALL</a:t>
            </a:r>
          </a:p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Exception</a:t>
            </a:r>
          </a:p>
          <a:p>
            <a:pPr lvl="1">
              <a:lnSpc>
                <a:spcPct val="84000"/>
              </a:lnSpc>
            </a:pPr>
            <a:r>
              <a:rPr lang="en-US" u="sng" dirty="0"/>
              <a:t>S</a:t>
            </a:r>
            <a:r>
              <a:rPr lang="en-US" u="sng" dirty="0" smtClean="0"/>
              <a:t>ynchronous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process-</a:t>
            </a:r>
            <a:r>
              <a:rPr lang="en-US" dirty="0">
                <a:solidFill>
                  <a:schemeClr val="accent5"/>
                </a:solidFill>
              </a:rPr>
              <a:t>initiated</a:t>
            </a:r>
            <a:r>
              <a:rPr lang="en-US" dirty="0"/>
              <a:t> control transfer from user to the OS in </a:t>
            </a:r>
            <a:r>
              <a:rPr lang="en-US" dirty="0">
                <a:solidFill>
                  <a:schemeClr val="bg1"/>
                </a:solidFill>
              </a:rPr>
              <a:t>response to an exceptional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Divide by zero, TLB miss, Page fault</a:t>
            </a:r>
          </a:p>
          <a:p>
            <a:pPr>
              <a:lnSpc>
                <a:spcPct val="84000"/>
              </a:lnSpc>
            </a:pPr>
            <a:r>
              <a:rPr lang="en-US" dirty="0">
                <a:solidFill>
                  <a:srgbClr val="00B0F0"/>
                </a:solidFill>
              </a:rPr>
              <a:t>Interrupt</a:t>
            </a:r>
          </a:p>
          <a:p>
            <a:pPr lvl="1">
              <a:lnSpc>
                <a:spcPct val="84000"/>
              </a:lnSpc>
            </a:pPr>
            <a:r>
              <a:rPr lang="en-US" u="sng" dirty="0"/>
              <a:t>Asynchronous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device-initiated</a:t>
            </a:r>
            <a:r>
              <a:rPr lang="en-US" dirty="0"/>
              <a:t> control transfer from user to the OS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e.g. Network packet, I/O complete</a:t>
            </a:r>
          </a:p>
        </p:txBody>
      </p:sp>
    </p:spTree>
    <p:extLst>
      <p:ext uri="{BB962C8B-B14F-4D97-AF65-F5344CB8AC3E}">
        <p14:creationId xmlns:p14="http://schemas.microsoft.com/office/powerpoint/2010/main" val="2757165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rgbClr val="00B0F0"/>
              </a:solidFill>
            </a:endParaRPr>
          </a:p>
          <a:p>
            <a:endParaRPr lang="en-US" sz="4000" dirty="0">
              <a:solidFill>
                <a:srgbClr val="00B0F0"/>
              </a:solidFill>
            </a:endParaRPr>
          </a:p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What is the difference between traps, exceptions, interrupts, and system calls?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92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5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17600"/>
            <a:ext cx="8915400" cy="50546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dirty="0" smtClean="0"/>
              <a:t>Hardware</a:t>
            </a:r>
            <a:endParaRPr lang="en-US" dirty="0"/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 saves PC of exception instruction (EPC) </a:t>
            </a:r>
          </a:p>
          <a:p>
            <a:pPr lvl="1"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CPU Saves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 of the interrupt/privilege (Cause register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pPr lvl="1">
              <a:lnSpc>
                <a:spcPct val="84000"/>
              </a:lnSpc>
            </a:pPr>
            <a:r>
              <a:rPr lang="en-US" dirty="0" smtClean="0"/>
              <a:t>Switches </a:t>
            </a:r>
            <a:r>
              <a:rPr lang="en-US" dirty="0"/>
              <a:t>the </a:t>
            </a:r>
            <a:r>
              <a:rPr lang="en-US" dirty="0" err="1"/>
              <a:t>sp</a:t>
            </a:r>
            <a:r>
              <a:rPr lang="en-US" dirty="0"/>
              <a:t> to the kernel stack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SP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(user) PC value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the old privilege mode</a:t>
            </a:r>
          </a:p>
          <a:p>
            <a:pPr lvl="1">
              <a:lnSpc>
                <a:spcPct val="84000"/>
              </a:lnSpc>
            </a:pPr>
            <a:r>
              <a:rPr lang="en-US" dirty="0" smtClean="0"/>
              <a:t>Sets </a:t>
            </a:r>
            <a:r>
              <a:rPr lang="en-US" dirty="0"/>
              <a:t>the new privilege mode to 1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Sets the new PC to the kernel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handler</a:t>
            </a:r>
          </a:p>
        </p:txBody>
      </p:sp>
    </p:spTree>
    <p:extLst>
      <p:ext uri="{BB962C8B-B14F-4D97-AF65-F5344CB8AC3E}">
        <p14:creationId xmlns:p14="http://schemas.microsoft.com/office/powerpoint/2010/main" val="349968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7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Interrupts &amp; Exceptions</a:t>
            </a:r>
          </a:p>
        </p:txBody>
      </p:sp>
      <p:sp>
        <p:nvSpPr>
          <p:cNvPr id="38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41400"/>
            <a:ext cx="8839199" cy="5054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en-US" dirty="0" smtClean="0">
                <a:solidFill>
                  <a:srgbClr val="FFFFFF"/>
                </a:solidFill>
              </a:rPr>
              <a:t>Software</a:t>
            </a:r>
          </a:p>
          <a:p>
            <a:pPr>
              <a:lnSpc>
                <a:spcPct val="84000"/>
              </a:lnSpc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Kernel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interrupt/exception handler handles the event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Saves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all</a:t>
            </a:r>
            <a:r>
              <a:rPr lang="en-US" dirty="0"/>
              <a:t>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Examines the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cause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operation required</a:t>
            </a:r>
          </a:p>
          <a:p>
            <a:pPr lvl="1">
              <a:lnSpc>
                <a:spcPct val="84000"/>
              </a:lnSpc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Restores all registers</a:t>
            </a:r>
          </a:p>
          <a:p>
            <a:pPr lvl="1">
              <a:lnSpc>
                <a:spcPct val="84000"/>
              </a:lnSpc>
            </a:pPr>
            <a:r>
              <a:rPr lang="en-US" dirty="0"/>
              <a:t>Performs a “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from interrupt</a:t>
            </a:r>
            <a:r>
              <a:rPr lang="en-US" dirty="0"/>
              <a:t>” instruction, which restores the privilege mode, SP and PC</a:t>
            </a:r>
          </a:p>
          <a:p>
            <a:pPr lvl="1">
              <a:lnSpc>
                <a:spcPct val="8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7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Clock Interrupt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Example: Clock Interrupt*</a:t>
            </a:r>
          </a:p>
          <a:p>
            <a:pPr lvl="1"/>
            <a:r>
              <a:rPr lang="en-US" sz="2400" dirty="0" smtClean="0"/>
              <a:t>Every N cycles, CPU causes exception with Cause = CLOCK_TICK</a:t>
            </a:r>
          </a:p>
          <a:p>
            <a:pPr lvl="1"/>
            <a:r>
              <a:rPr lang="en-US" sz="2400" dirty="0" smtClean="0"/>
              <a:t>OS can select N to get e.g. 1000 TICKs per second</a:t>
            </a:r>
          </a:p>
          <a:p>
            <a:r>
              <a:rPr lang="en-US" sz="2400" dirty="0" smtClean="0"/>
              <a:t>.</a:t>
            </a:r>
            <a:r>
              <a:rPr lang="en-US" sz="2400" dirty="0" err="1" smtClean="0"/>
              <a:t>ktext</a:t>
            </a:r>
            <a:r>
              <a:rPr lang="en-US" sz="2400" dirty="0" smtClean="0"/>
              <a:t> 0x8000 0180</a:t>
            </a:r>
          </a:p>
          <a:p>
            <a:r>
              <a:rPr lang="en-US" sz="2400" dirty="0" smtClean="0"/>
              <a:t># (step 1) save *everything* but $k0, $k1 to 0xB0000000</a:t>
            </a:r>
          </a:p>
          <a:p>
            <a:r>
              <a:rPr lang="en-US" sz="2400" dirty="0" smtClean="0"/>
              <a:t># (step 2) set up a usable OS context</a:t>
            </a:r>
          </a:p>
          <a:p>
            <a:r>
              <a:rPr lang="en-US" sz="2400" dirty="0" smtClean="0"/>
              <a:t># (step 3) examine Cause register, take action</a:t>
            </a:r>
          </a:p>
          <a:p>
            <a:r>
              <a:rPr lang="en-US" sz="2400" dirty="0" smtClean="0"/>
              <a:t>if (Cause == PAGE_FAULT) </a:t>
            </a:r>
            <a:r>
              <a:rPr lang="en-US" sz="2400" dirty="0" err="1" smtClean="0"/>
              <a:t>handle_pfault</a:t>
            </a:r>
            <a:r>
              <a:rPr lang="en-US" sz="2400" dirty="0" smtClean="0"/>
              <a:t>(</a:t>
            </a:r>
            <a:r>
              <a:rPr lang="en-US" sz="2400" dirty="0" err="1" smtClean="0"/>
              <a:t>BadVaddr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else if (Cause == SYSCALL) </a:t>
            </a:r>
            <a:r>
              <a:rPr lang="en-US" sz="2400" dirty="0" err="1" smtClean="0"/>
              <a:t>dispatch_syscall</a:t>
            </a:r>
            <a:r>
              <a:rPr lang="en-US" sz="2400" dirty="0" smtClean="0"/>
              <a:t>($v0)</a:t>
            </a:r>
          </a:p>
          <a:p>
            <a:r>
              <a:rPr lang="en-US" sz="2400" dirty="0" smtClean="0"/>
              <a:t>else if (Cause == CLOCK_TICK) schedule()</a:t>
            </a:r>
          </a:p>
          <a:p>
            <a:r>
              <a:rPr lang="en-US" sz="2400" dirty="0" smtClean="0"/>
              <a:t># (step 4) restore registers and return to where process left off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11190" y="6248400"/>
            <a:ext cx="787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* not the CPU clock, but a programmable timer clock</a:t>
            </a:r>
          </a:p>
        </p:txBody>
      </p:sp>
    </p:spTree>
    <p:extLst>
      <p:ext uri="{BB962C8B-B14F-4D97-AF65-F5344CB8AC3E}">
        <p14:creationId xmlns:p14="http://schemas.microsoft.com/office/powerpoint/2010/main" val="278894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nsolas" pitchFamily="49" charset="0"/>
              </a:rPr>
              <a:t>struct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regs</a:t>
            </a:r>
            <a:r>
              <a:rPr lang="en-US" dirty="0" smtClean="0">
                <a:latin typeface="Consolas" pitchFamily="49" charset="0"/>
              </a:rPr>
              <a:t> context[]; </a:t>
            </a: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[];</a:t>
            </a:r>
          </a:p>
          <a:p>
            <a:r>
              <a:rPr lang="en-US" dirty="0" smtClean="0">
                <a:latin typeface="Consolas" pitchFamily="49" charset="0"/>
              </a:rPr>
              <a:t>schedule() {</a:t>
            </a: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</a:rPr>
              <a:t>	j = </a:t>
            </a:r>
            <a:r>
              <a:rPr lang="en-US" dirty="0" err="1" smtClean="0">
                <a:latin typeface="Consolas" pitchFamily="49" charset="0"/>
              </a:rPr>
              <a:t>pick_some_process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 != j) {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current_process</a:t>
            </a:r>
            <a:r>
              <a:rPr lang="en-US" dirty="0" smtClean="0">
                <a:latin typeface="Consolas" pitchFamily="49" charset="0"/>
              </a:rPr>
              <a:t> = j;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(context[</a:t>
            </a:r>
            <a:r>
              <a:rPr lang="en-US" dirty="0" err="1" smtClean="0"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], 0xB0000000);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memcpy</a:t>
            </a:r>
            <a:r>
              <a:rPr lang="en-US" dirty="0" smtClean="0">
                <a:latin typeface="Consolas" pitchFamily="49" charset="0"/>
              </a:rPr>
              <a:t>(0xB0000000, context[j]);</a:t>
            </a:r>
          </a:p>
          <a:p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asm</a:t>
            </a:r>
            <a:r>
              <a:rPr lang="en-US" dirty="0" smtClean="0">
                <a:latin typeface="Consolas" pitchFamily="49" charset="0"/>
              </a:rPr>
              <a:t>(“mtc0 Context, </a:t>
            </a:r>
            <a:r>
              <a:rPr lang="en-US" dirty="0" err="1" smtClean="0">
                <a:latin typeface="Consolas" pitchFamily="49" charset="0"/>
              </a:rPr>
              <a:t>ptbr</a:t>
            </a:r>
            <a:r>
              <a:rPr lang="en-US" dirty="0" smtClean="0">
                <a:latin typeface="Consolas" pitchFamily="49" charset="0"/>
              </a:rPr>
              <a:t>[j]”);</a:t>
            </a:r>
          </a:p>
          <a:p>
            <a:r>
              <a:rPr lang="en-US" dirty="0" smtClean="0">
                <a:latin typeface="Consolas" pitchFamily="49" charset="0"/>
              </a:rPr>
              <a:t>     }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  <a:endParaRPr lang="en-US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2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Syscall</a:t>
            </a:r>
            <a:r>
              <a:rPr lang="en-US" dirty="0" smtClean="0"/>
              <a:t> vs. Exception vs. Interrupt</a:t>
            </a:r>
            <a:endParaRPr lang="en-US" dirty="0"/>
          </a:p>
        </p:txBody>
      </p:sp>
      <p:sp>
        <p:nvSpPr>
          <p:cNvPr id="3840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Same mechanisms, but…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Syscall</a:t>
            </a:r>
            <a:r>
              <a:rPr lang="en-US" sz="3600" dirty="0" smtClean="0"/>
              <a:t> saves and restores much less state</a:t>
            </a:r>
          </a:p>
          <a:p>
            <a:endParaRPr lang="en-US" sz="3600" dirty="0" smtClean="0"/>
          </a:p>
          <a:p>
            <a:r>
              <a:rPr lang="en-US" sz="3600" dirty="0" smtClean="0"/>
              <a:t>Others save and restore full processor state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Interrupt</a:t>
            </a:r>
            <a:r>
              <a:rPr lang="en-US" sz="3600" dirty="0" smtClean="0"/>
              <a:t> arrival is unrelated to user code</a:t>
            </a:r>
          </a:p>
        </p:txBody>
      </p:sp>
    </p:spTree>
    <p:extLst>
      <p:ext uri="{BB962C8B-B14F-4D97-AF65-F5344CB8AC3E}">
        <p14:creationId xmlns:p14="http://schemas.microsoft.com/office/powerpoint/2010/main" val="3554309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867400"/>
          </a:xfrm>
        </p:spPr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Traps </a:t>
            </a:r>
            <a:r>
              <a:rPr lang="en-US" sz="3600" dirty="0" smtClean="0">
                <a:solidFill>
                  <a:schemeClr val="bg1"/>
                </a:solidFill>
              </a:rPr>
              <a:t>are any transfer of control to the OS.</a:t>
            </a:r>
          </a:p>
          <a:p>
            <a:pPr marL="571500" indent="-571500">
              <a:buFont typeface="Arial"/>
              <a:buChar char="•"/>
            </a:pPr>
            <a:r>
              <a:rPr lang="en-US" sz="3600" i="1" dirty="0" smtClean="0">
                <a:solidFill>
                  <a:srgbClr val="00B0F0"/>
                </a:solidFill>
              </a:rPr>
              <a:t>Exceptions</a:t>
            </a:r>
            <a:r>
              <a:rPr lang="en-US" sz="3600" i="1" dirty="0" smtClean="0">
                <a:solidFill>
                  <a:schemeClr val="bg1"/>
                </a:solidFill>
              </a:rPr>
              <a:t> are </a:t>
            </a:r>
            <a:r>
              <a:rPr lang="en-US" sz="3600" i="1" dirty="0">
                <a:solidFill>
                  <a:schemeClr val="bg1"/>
                </a:solidFill>
              </a:rPr>
              <a:t>any unexpected change in control </a:t>
            </a:r>
            <a:r>
              <a:rPr lang="en-US" sz="3600" i="1" dirty="0" smtClean="0">
                <a:solidFill>
                  <a:schemeClr val="bg1"/>
                </a:solidFill>
              </a:rPr>
              <a:t>flow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rgbClr val="00B0F0"/>
                </a:solidFill>
              </a:rPr>
              <a:t>Precise exceptions </a:t>
            </a:r>
            <a:r>
              <a:rPr lang="en-US" sz="3600" dirty="0" smtClean="0">
                <a:solidFill>
                  <a:schemeClr val="bg1"/>
                </a:solidFill>
              </a:rPr>
              <a:t>are necessary to identify the exceptional instructions, cause of exception, and where to continue execution.</a:t>
            </a:r>
            <a:endParaRPr lang="en-US" sz="3600" dirty="0">
              <a:solidFill>
                <a:schemeClr val="bg1"/>
              </a:solidFill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We need help of both hardware and software (e.g. OS) to resolve exceptions.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4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Heartbleed</a:t>
            </a:r>
            <a:r>
              <a:rPr lang="en-US" dirty="0" smtClean="0"/>
              <a:t> Security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Heartbeat Protocol: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Client sends buffer and the length of buffer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Server writes buffer in memory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Returns length of characters from memory</a:t>
            </a:r>
          </a:p>
          <a:p>
            <a:pPr marL="1200150" lvl="1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Server did not check length of buffer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Malloc</a:t>
            </a:r>
            <a:r>
              <a:rPr lang="en-US" dirty="0" smtClean="0">
                <a:solidFill>
                  <a:schemeClr val="bg1"/>
                </a:solidFill>
              </a:rPr>
              <a:t>/Free did not clear memory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Unauthenticated users can send a heartbeat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3900" dirty="0" smtClean="0">
                <a:solidFill>
                  <a:schemeClr val="accent1"/>
                </a:solidFill>
              </a:rPr>
              <a:t>Server can return sensitive information present in memory!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eartbleed Bu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8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To handle any exception or interrupt: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analyzes the Cause register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vectors into the appropriate exception handler.   </a:t>
            </a:r>
            <a:endParaRPr lang="en-US" sz="3600" dirty="0">
              <a:solidFill>
                <a:srgbClr val="FFFF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OS kernel handles the exception</a:t>
            </a:r>
          </a:p>
          <a:p>
            <a:pPr marL="457200" indent="-457200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Returns control to the same process</a:t>
            </a:r>
            <a:endParaRPr lang="en-US" sz="3600" dirty="0">
              <a:solidFill>
                <a:srgbClr val="FFFFFF"/>
              </a:solidFill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Possibly kills the current process</a:t>
            </a:r>
          </a:p>
          <a:p>
            <a:pPr marL="1200150" lvl="1" indent="-457200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Possibly schedules another process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5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pic>
        <p:nvPicPr>
          <p:cNvPr id="5" name="Picture 2" descr="Heartbleed B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6672"/>
            <a:ext cx="1052664" cy="127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Worst Internet security vulnerability found </a:t>
            </a:r>
          </a:p>
          <a:p>
            <a:r>
              <a:rPr lang="en-US" dirty="0"/>
              <a:t>y</a:t>
            </a:r>
            <a:r>
              <a:rPr lang="en-US" dirty="0" smtClean="0"/>
              <a:t>et due systems practices 101 that we learn in CS3410, lack of bounds checking!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Lab 3: Similar bug/vulnerability due to “Buffer overflow”</a:t>
            </a:r>
          </a:p>
          <a:p>
            <a:pPr lvl="1"/>
            <a:r>
              <a:rPr lang="en-US" dirty="0"/>
              <a:t>Browser implementation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lacks bounds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checking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Overwrite return address in memory using a smart input!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58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How do we protect </a:t>
            </a:r>
            <a:r>
              <a:rPr lang="en-US" dirty="0" smtClean="0"/>
              <a:t>processes </a:t>
            </a:r>
            <a:r>
              <a:rPr lang="en-US" dirty="0"/>
              <a:t>from one another</a:t>
            </a:r>
            <a:r>
              <a:rPr lang="en-US" dirty="0" smtClean="0"/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8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>
            <a:noAutofit/>
          </a:bodyPr>
          <a:lstStyle/>
          <a:p>
            <a:r>
              <a:rPr lang="en-US" dirty="0" smtClean="0"/>
              <a:t>Outline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How do we protect </a:t>
            </a:r>
            <a:r>
              <a:rPr lang="en-US" dirty="0" smtClean="0"/>
              <a:t>processes from </a:t>
            </a:r>
            <a:r>
              <a:rPr lang="en-US" dirty="0"/>
              <a:t>one another</a:t>
            </a:r>
            <a:r>
              <a:rPr lang="en-US" dirty="0" smtClean="0"/>
              <a:t>?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Skype should not crash Chrome.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 we protect the operating system (OS) from other processes?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Chrome should not crash the computer!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How does the CPU and OS (software) handle exceptional conditions?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Division by 0, Page Fault, </a:t>
            </a:r>
            <a:r>
              <a:rPr lang="en-US" dirty="0" err="1" smtClean="0"/>
              <a:t>Syscall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9779" y="2158424"/>
            <a:ext cx="35830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Operating System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3339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chemeClr val="accent1"/>
                </a:solidFill>
              </a:rPr>
              <a:t>Privileged Mode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120824"/>
            <a:ext cx="771236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Traps</a:t>
            </a:r>
            <a:r>
              <a:rPr lang="en-US" sz="3200" dirty="0">
                <a:solidFill>
                  <a:srgbClr val="FFFF00"/>
                </a:solidFill>
              </a:rPr>
              <a:t>, System </a:t>
            </a:r>
            <a:r>
              <a:rPr lang="en-US" sz="3200" dirty="0" smtClean="0">
                <a:solidFill>
                  <a:srgbClr val="FFFF00"/>
                </a:solidFill>
              </a:rPr>
              <a:t>calls, Exceptions, Interrupts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8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28600" y="609600"/>
            <a:ext cx="8686800" cy="5638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324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9255</TotalTime>
  <Words>2940</Words>
  <Application>Microsoft Macintosh PowerPoint</Application>
  <PresentationFormat>On-screen Show (4:3)</PresentationFormat>
  <Paragraphs>571</Paragraphs>
  <Slides>50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Traps, Exceptions, System Calls, &amp; Privileged Mode</vt:lpstr>
      <vt:lpstr>Heartbleed Security Bug</vt:lpstr>
      <vt:lpstr>Heartbleed Security Bug</vt:lpstr>
      <vt:lpstr>Heartbleed Security Bug</vt:lpstr>
      <vt:lpstr>Heartbleed Security Bug</vt:lpstr>
      <vt:lpstr>Takeaway</vt:lpstr>
      <vt:lpstr>Outline for Today</vt:lpstr>
      <vt:lpstr>Outline for Today</vt:lpstr>
      <vt:lpstr>PowerPoint Presentation</vt:lpstr>
      <vt:lpstr>Operating System</vt:lpstr>
      <vt:lpstr>Operating System</vt:lpstr>
      <vt:lpstr>Which statement is FALSE?</vt:lpstr>
      <vt:lpstr>Outline for Today</vt:lpstr>
      <vt:lpstr>PowerPoint Presentation</vt:lpstr>
      <vt:lpstr>Privileged Mode</vt:lpstr>
      <vt:lpstr>Privileged Mode</vt:lpstr>
      <vt:lpstr>Privileged Mode</vt:lpstr>
      <vt:lpstr>Privileged Mode</vt:lpstr>
      <vt:lpstr>Privileged Mode</vt:lpstr>
      <vt:lpstr>Privileged Mode</vt:lpstr>
      <vt:lpstr>Privileged Mode</vt:lpstr>
      <vt:lpstr>System Calls</vt:lpstr>
      <vt:lpstr>PowerPoint Presentation</vt:lpstr>
      <vt:lpstr>System Calls</vt:lpstr>
      <vt:lpstr>Invoking System Calls</vt:lpstr>
      <vt:lpstr>Libraries and Wrappers</vt:lpstr>
      <vt:lpstr>Where does the OS live?</vt:lpstr>
      <vt:lpstr>Anatomy of a Process</vt:lpstr>
      <vt:lpstr>Full System Layout</vt:lpstr>
      <vt:lpstr>Full System Layout</vt:lpstr>
      <vt:lpstr>SYSCALL instruction</vt:lpstr>
      <vt:lpstr>SYSCALL instruction</vt:lpstr>
      <vt:lpstr>Takeaway</vt:lpstr>
      <vt:lpstr>Outline for Today</vt:lpstr>
      <vt:lpstr>Terminology</vt:lpstr>
      <vt:lpstr>Exceptions</vt:lpstr>
      <vt:lpstr>Hardware/Software Boundary</vt:lpstr>
      <vt:lpstr>Exceptions</vt:lpstr>
      <vt:lpstr>Hardware/Software Boundary</vt:lpstr>
      <vt:lpstr>Hardware/Software Boundary</vt:lpstr>
      <vt:lpstr>Hardware/Software Boundary</vt:lpstr>
      <vt:lpstr>Summary</vt:lpstr>
      <vt:lpstr>PowerPoint Presentation</vt:lpstr>
      <vt:lpstr>Interrupts &amp; Exceptions</vt:lpstr>
      <vt:lpstr>Interrupts &amp; Exceptions</vt:lpstr>
      <vt:lpstr>Example: Clock Interrupt</vt:lpstr>
      <vt:lpstr>Scheduler</vt:lpstr>
      <vt:lpstr>Syscall vs. Exception vs. Interrupt</vt:lpstr>
      <vt:lpstr>Takeaway</vt:lpstr>
      <vt:lpstr>Takeaway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Deniz</cp:lastModifiedBy>
  <cp:revision>720</cp:revision>
  <cp:lastPrinted>2014-04-15T16:56:41Z</cp:lastPrinted>
  <dcterms:created xsi:type="dcterms:W3CDTF">2012-11-28T14:27:55Z</dcterms:created>
  <dcterms:modified xsi:type="dcterms:W3CDTF">2015-04-14T01:42:17Z</dcterms:modified>
</cp:coreProperties>
</file>