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9.xml" ContentType="application/vnd.openxmlformats-officedocument.presentationml.notesSlide+xml"/>
  <Override PartName="/ppt/tags/tag21.xml" ContentType="application/vnd.openxmlformats-officedocument.presentationml.tags+xml"/>
  <Override PartName="/ppt/notesSlides/notesSlide10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7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8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9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20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23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344" r:id="rId3"/>
    <p:sldId id="364" r:id="rId4"/>
    <p:sldId id="365" r:id="rId5"/>
    <p:sldId id="335" r:id="rId6"/>
    <p:sldId id="307" r:id="rId7"/>
    <p:sldId id="339" r:id="rId8"/>
    <p:sldId id="309" r:id="rId9"/>
    <p:sldId id="313" r:id="rId10"/>
    <p:sldId id="314" r:id="rId11"/>
    <p:sldId id="347" r:id="rId12"/>
    <p:sldId id="315" r:id="rId13"/>
    <p:sldId id="341" r:id="rId14"/>
    <p:sldId id="316" r:id="rId15"/>
    <p:sldId id="348" r:id="rId16"/>
    <p:sldId id="349" r:id="rId17"/>
    <p:sldId id="355" r:id="rId18"/>
    <p:sldId id="345" r:id="rId19"/>
    <p:sldId id="334" r:id="rId20"/>
    <p:sldId id="352" r:id="rId21"/>
    <p:sldId id="362" r:id="rId22"/>
    <p:sldId id="363" r:id="rId23"/>
    <p:sldId id="361" r:id="rId24"/>
    <p:sldId id="350" r:id="rId25"/>
    <p:sldId id="351" r:id="rId26"/>
    <p:sldId id="343" r:id="rId27"/>
    <p:sldId id="320" r:id="rId28"/>
    <p:sldId id="323" r:id="rId29"/>
    <p:sldId id="319" r:id="rId30"/>
    <p:sldId id="321" r:id="rId31"/>
    <p:sldId id="322" r:id="rId32"/>
    <p:sldId id="324" r:id="rId33"/>
    <p:sldId id="325" r:id="rId34"/>
    <p:sldId id="326" r:id="rId35"/>
    <p:sldId id="336" r:id="rId36"/>
    <p:sldId id="327" r:id="rId37"/>
    <p:sldId id="328" r:id="rId38"/>
    <p:sldId id="329" r:id="rId39"/>
    <p:sldId id="356" r:id="rId40"/>
    <p:sldId id="318" r:id="rId41"/>
    <p:sldId id="269" r:id="rId42"/>
    <p:sldId id="272" r:id="rId43"/>
    <p:sldId id="333" r:id="rId44"/>
    <p:sldId id="273" r:id="rId45"/>
    <p:sldId id="357" r:id="rId46"/>
    <p:sldId id="358" r:id="rId47"/>
    <p:sldId id="270" r:id="rId48"/>
    <p:sldId id="359" r:id="rId49"/>
    <p:sldId id="293" r:id="rId50"/>
    <p:sldId id="297" r:id="rId51"/>
    <p:sldId id="298" r:id="rId52"/>
    <p:sldId id="299" r:id="rId53"/>
    <p:sldId id="300" r:id="rId54"/>
    <p:sldId id="301" r:id="rId55"/>
    <p:sldId id="366" r:id="rId56"/>
    <p:sldId id="302" r:id="rId5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9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7786" autoAdjust="0"/>
  </p:normalViewPr>
  <p:slideViewPr>
    <p:cSldViewPr>
      <p:cViewPr varScale="1">
        <p:scale>
          <a:sx n="79" d="100"/>
          <a:sy n="79" d="100"/>
        </p:scale>
        <p:origin x="-19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670E512-9F9E-4156-953E-8350C511CBA9}" type="datetimeFigureOut">
              <a:rPr lang="en-US" smtClean="0"/>
              <a:t>4/14/15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882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you ENFORCE this trusted abstraction?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58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14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14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14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144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14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144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0410" tIns="50205" rIns="100410" bIns="502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8603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968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6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0410" tIns="50205" rIns="100410" bIns="5020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11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882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Inline assembly</a:t>
            </a:r>
          </a:p>
          <a:p>
            <a:endParaRPr lang="en-US" dirty="0" smtClean="0"/>
          </a:p>
          <a:p>
            <a:r>
              <a:rPr lang="en-US" dirty="0" smtClean="0"/>
              <a:t>4 is </a:t>
            </a:r>
            <a:r>
              <a:rPr lang="en-US" dirty="0" err="1" smtClean="0"/>
              <a:t>getc</a:t>
            </a:r>
            <a:r>
              <a:rPr lang="en-US" dirty="0" smtClean="0"/>
              <a:t> </a:t>
            </a:r>
            <a:r>
              <a:rPr lang="en-US" dirty="0" err="1" smtClean="0"/>
              <a:t>syscall</a:t>
            </a:r>
            <a:r>
              <a:rPr lang="en-US" baseline="0" dirty="0" smtClean="0"/>
              <a:t> name!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238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30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0410" tIns="50205" rIns="100410" bIns="5020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285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603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4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32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4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9294901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6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505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8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4226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0410" tIns="50205" rIns="100410" bIns="502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199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727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0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595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882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2713" y="757238"/>
            <a:ext cx="5038725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33" y="4788937"/>
            <a:ext cx="6241627" cy="45355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2126" tIns="51062" rIns="102126" bIns="51062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6894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0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227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0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517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0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517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98588" y="650875"/>
            <a:ext cx="5019675" cy="37639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7698" y="4787222"/>
            <a:ext cx="6723079" cy="45355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101382" tIns="50691" rIns="101382" bIns="50691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0564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1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0294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3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903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3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9285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0410" tIns="50205" rIns="100410" bIns="502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088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40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13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58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34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08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0410" tIns="50205" rIns="100410" bIns="502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20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08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0410" tIns="50205" rIns="100410" bIns="502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20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</a:t>
            </a:r>
            <a:r>
              <a:rPr lang="en-US" smtClean="0"/>
              <a:t>Spring 2015</a:t>
            </a:r>
            <a:endParaRPr lang="en-US" dirty="0" smtClean="0"/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8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tags" Target="../tags/tag14.xml"/><Relationship Id="rId12" Type="http://schemas.openxmlformats.org/officeDocument/2006/relationships/tags" Target="../tags/tag15.xml"/><Relationship Id="rId13" Type="http://schemas.openxmlformats.org/officeDocument/2006/relationships/tags" Target="../tags/tag16.xml"/><Relationship Id="rId14" Type="http://schemas.openxmlformats.org/officeDocument/2006/relationships/tags" Target="../tags/tag17.xml"/><Relationship Id="rId15" Type="http://schemas.openxmlformats.org/officeDocument/2006/relationships/tags" Target="../tags/tag18.xml"/><Relationship Id="rId16" Type="http://schemas.openxmlformats.org/officeDocument/2006/relationships/tags" Target="../tags/tag19.xml"/><Relationship Id="rId17" Type="http://schemas.openxmlformats.org/officeDocument/2006/relationships/tags" Target="../tags/tag20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9.xml"/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tags" Target="../tags/tag6.xml"/><Relationship Id="rId4" Type="http://schemas.openxmlformats.org/officeDocument/2006/relationships/tags" Target="../tags/tag7.xml"/><Relationship Id="rId5" Type="http://schemas.openxmlformats.org/officeDocument/2006/relationships/tags" Target="../tags/tag8.xml"/><Relationship Id="rId6" Type="http://schemas.openxmlformats.org/officeDocument/2006/relationships/tags" Target="../tags/tag9.xml"/><Relationship Id="rId7" Type="http://schemas.openxmlformats.org/officeDocument/2006/relationships/tags" Target="../tags/tag10.xml"/><Relationship Id="rId8" Type="http://schemas.openxmlformats.org/officeDocument/2006/relationships/tags" Target="../tags/tag11.xml"/><Relationship Id="rId9" Type="http://schemas.openxmlformats.org/officeDocument/2006/relationships/tags" Target="../tags/tag12.xml"/><Relationship Id="rId10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7.xml"/><Relationship Id="rId1" Type="http://schemas.openxmlformats.org/officeDocument/2006/relationships/tags" Target="../tags/tag24.xml"/><Relationship Id="rId2" Type="http://schemas.openxmlformats.org/officeDocument/2006/relationships/tags" Target="../tags/tag25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tags" Target="../tags/tag36.xml"/><Relationship Id="rId12" Type="http://schemas.openxmlformats.org/officeDocument/2006/relationships/tags" Target="../tags/tag37.xml"/><Relationship Id="rId13" Type="http://schemas.openxmlformats.org/officeDocument/2006/relationships/tags" Target="../tags/tag38.xml"/><Relationship Id="rId14" Type="http://schemas.openxmlformats.org/officeDocument/2006/relationships/tags" Target="../tags/tag39.xml"/><Relationship Id="rId15" Type="http://schemas.openxmlformats.org/officeDocument/2006/relationships/tags" Target="../tags/tag40.xml"/><Relationship Id="rId16" Type="http://schemas.openxmlformats.org/officeDocument/2006/relationships/slideLayout" Target="../slideLayouts/slideLayout2.xml"/><Relationship Id="rId17" Type="http://schemas.openxmlformats.org/officeDocument/2006/relationships/notesSlide" Target="../notesSlides/notesSlide18.xml"/><Relationship Id="rId1" Type="http://schemas.openxmlformats.org/officeDocument/2006/relationships/tags" Target="../tags/tag26.xml"/><Relationship Id="rId2" Type="http://schemas.openxmlformats.org/officeDocument/2006/relationships/tags" Target="../tags/tag27.xml"/><Relationship Id="rId3" Type="http://schemas.openxmlformats.org/officeDocument/2006/relationships/tags" Target="../tags/tag28.xml"/><Relationship Id="rId4" Type="http://schemas.openxmlformats.org/officeDocument/2006/relationships/tags" Target="../tags/tag29.xml"/><Relationship Id="rId5" Type="http://schemas.openxmlformats.org/officeDocument/2006/relationships/tags" Target="../tags/tag30.xml"/><Relationship Id="rId6" Type="http://schemas.openxmlformats.org/officeDocument/2006/relationships/tags" Target="../tags/tag31.xml"/><Relationship Id="rId7" Type="http://schemas.openxmlformats.org/officeDocument/2006/relationships/tags" Target="../tags/tag32.xml"/><Relationship Id="rId8" Type="http://schemas.openxmlformats.org/officeDocument/2006/relationships/tags" Target="../tags/tag33.xml"/><Relationship Id="rId9" Type="http://schemas.openxmlformats.org/officeDocument/2006/relationships/tags" Target="../tags/tag34.xml"/><Relationship Id="rId10" Type="http://schemas.openxmlformats.org/officeDocument/2006/relationships/tags" Target="../tags/tag3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9.xml"/><Relationship Id="rId1" Type="http://schemas.openxmlformats.org/officeDocument/2006/relationships/tags" Target="../tags/tag41.xml"/><Relationship Id="rId2" Type="http://schemas.openxmlformats.org/officeDocument/2006/relationships/tags" Target="../tags/tag4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0.xml"/><Relationship Id="rId1" Type="http://schemas.openxmlformats.org/officeDocument/2006/relationships/tags" Target="../tags/tag43.xml"/><Relationship Id="rId2" Type="http://schemas.openxmlformats.org/officeDocument/2006/relationships/tags" Target="../tags/tag4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1.xml"/><Relationship Id="rId1" Type="http://schemas.openxmlformats.org/officeDocument/2006/relationships/tags" Target="../tags/tag45.xml"/><Relationship Id="rId2" Type="http://schemas.openxmlformats.org/officeDocument/2006/relationships/tags" Target="../tags/tag4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9" Type="http://schemas.openxmlformats.org/officeDocument/2006/relationships/tags" Target="../tags/tag55.xml"/><Relationship Id="rId20" Type="http://schemas.openxmlformats.org/officeDocument/2006/relationships/tags" Target="../tags/tag66.xml"/><Relationship Id="rId21" Type="http://schemas.openxmlformats.org/officeDocument/2006/relationships/tags" Target="../tags/tag67.xml"/><Relationship Id="rId22" Type="http://schemas.openxmlformats.org/officeDocument/2006/relationships/tags" Target="../tags/tag68.xml"/><Relationship Id="rId23" Type="http://schemas.openxmlformats.org/officeDocument/2006/relationships/tags" Target="../tags/tag69.xml"/><Relationship Id="rId24" Type="http://schemas.openxmlformats.org/officeDocument/2006/relationships/tags" Target="../tags/tag70.xml"/><Relationship Id="rId25" Type="http://schemas.openxmlformats.org/officeDocument/2006/relationships/tags" Target="../tags/tag71.xml"/><Relationship Id="rId26" Type="http://schemas.openxmlformats.org/officeDocument/2006/relationships/slideLayout" Target="../slideLayouts/slideLayout2.xml"/><Relationship Id="rId10" Type="http://schemas.openxmlformats.org/officeDocument/2006/relationships/tags" Target="../tags/tag56.xml"/><Relationship Id="rId11" Type="http://schemas.openxmlformats.org/officeDocument/2006/relationships/tags" Target="../tags/tag57.xml"/><Relationship Id="rId12" Type="http://schemas.openxmlformats.org/officeDocument/2006/relationships/tags" Target="../tags/tag58.xml"/><Relationship Id="rId13" Type="http://schemas.openxmlformats.org/officeDocument/2006/relationships/tags" Target="../tags/tag59.xml"/><Relationship Id="rId14" Type="http://schemas.openxmlformats.org/officeDocument/2006/relationships/tags" Target="../tags/tag60.xml"/><Relationship Id="rId15" Type="http://schemas.openxmlformats.org/officeDocument/2006/relationships/tags" Target="../tags/tag61.xml"/><Relationship Id="rId16" Type="http://schemas.openxmlformats.org/officeDocument/2006/relationships/tags" Target="../tags/tag62.xml"/><Relationship Id="rId17" Type="http://schemas.openxmlformats.org/officeDocument/2006/relationships/tags" Target="../tags/tag63.xml"/><Relationship Id="rId18" Type="http://schemas.openxmlformats.org/officeDocument/2006/relationships/tags" Target="../tags/tag64.xml"/><Relationship Id="rId19" Type="http://schemas.openxmlformats.org/officeDocument/2006/relationships/tags" Target="../tags/tag65.xml"/><Relationship Id="rId1" Type="http://schemas.openxmlformats.org/officeDocument/2006/relationships/tags" Target="../tags/tag47.xml"/><Relationship Id="rId2" Type="http://schemas.openxmlformats.org/officeDocument/2006/relationships/tags" Target="../tags/tag48.xml"/><Relationship Id="rId3" Type="http://schemas.openxmlformats.org/officeDocument/2006/relationships/tags" Target="../tags/tag49.xml"/><Relationship Id="rId4" Type="http://schemas.openxmlformats.org/officeDocument/2006/relationships/tags" Target="../tags/tag50.xml"/><Relationship Id="rId5" Type="http://schemas.openxmlformats.org/officeDocument/2006/relationships/tags" Target="../tags/tag51.xml"/><Relationship Id="rId6" Type="http://schemas.openxmlformats.org/officeDocument/2006/relationships/tags" Target="../tags/tag52.xml"/><Relationship Id="rId7" Type="http://schemas.openxmlformats.org/officeDocument/2006/relationships/tags" Target="../tags/tag53.xml"/><Relationship Id="rId8" Type="http://schemas.openxmlformats.org/officeDocument/2006/relationships/tags" Target="../tags/tag54.xml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tags" Target="../tags/tag80.xml"/><Relationship Id="rId20" Type="http://schemas.openxmlformats.org/officeDocument/2006/relationships/notesSlide" Target="../notesSlides/notesSlide23.xml"/><Relationship Id="rId10" Type="http://schemas.openxmlformats.org/officeDocument/2006/relationships/tags" Target="../tags/tag81.xml"/><Relationship Id="rId11" Type="http://schemas.openxmlformats.org/officeDocument/2006/relationships/tags" Target="../tags/tag82.xml"/><Relationship Id="rId12" Type="http://schemas.openxmlformats.org/officeDocument/2006/relationships/tags" Target="../tags/tag83.xml"/><Relationship Id="rId13" Type="http://schemas.openxmlformats.org/officeDocument/2006/relationships/tags" Target="../tags/tag84.xml"/><Relationship Id="rId14" Type="http://schemas.openxmlformats.org/officeDocument/2006/relationships/tags" Target="../tags/tag85.xml"/><Relationship Id="rId15" Type="http://schemas.openxmlformats.org/officeDocument/2006/relationships/tags" Target="../tags/tag86.xml"/><Relationship Id="rId16" Type="http://schemas.openxmlformats.org/officeDocument/2006/relationships/tags" Target="../tags/tag87.xml"/><Relationship Id="rId17" Type="http://schemas.openxmlformats.org/officeDocument/2006/relationships/tags" Target="../tags/tag88.xml"/><Relationship Id="rId18" Type="http://schemas.openxmlformats.org/officeDocument/2006/relationships/tags" Target="../tags/tag89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72.xml"/><Relationship Id="rId2" Type="http://schemas.openxmlformats.org/officeDocument/2006/relationships/tags" Target="../tags/tag73.xml"/><Relationship Id="rId3" Type="http://schemas.openxmlformats.org/officeDocument/2006/relationships/tags" Target="../tags/tag74.xml"/><Relationship Id="rId4" Type="http://schemas.openxmlformats.org/officeDocument/2006/relationships/tags" Target="../tags/tag75.xml"/><Relationship Id="rId5" Type="http://schemas.openxmlformats.org/officeDocument/2006/relationships/tags" Target="../tags/tag76.xml"/><Relationship Id="rId6" Type="http://schemas.openxmlformats.org/officeDocument/2006/relationships/tags" Target="../tags/tag77.xml"/><Relationship Id="rId7" Type="http://schemas.openxmlformats.org/officeDocument/2006/relationships/tags" Target="../tags/tag78.xml"/><Relationship Id="rId8" Type="http://schemas.openxmlformats.org/officeDocument/2006/relationships/tags" Target="../tags/tag79.xml"/></Relationships>
</file>

<file path=ppt/slides/_rels/slide35.xml.rels><?xml version="1.0" encoding="UTF-8" standalone="yes"?>
<Relationships xmlns="http://schemas.openxmlformats.org/package/2006/relationships"><Relationship Id="rId9" Type="http://schemas.openxmlformats.org/officeDocument/2006/relationships/tags" Target="../tags/tag98.xml"/><Relationship Id="rId20" Type="http://schemas.openxmlformats.org/officeDocument/2006/relationships/tags" Target="../tags/tag109.xml"/><Relationship Id="rId21" Type="http://schemas.openxmlformats.org/officeDocument/2006/relationships/tags" Target="../tags/tag110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4.xml"/><Relationship Id="rId10" Type="http://schemas.openxmlformats.org/officeDocument/2006/relationships/tags" Target="../tags/tag99.xml"/><Relationship Id="rId11" Type="http://schemas.openxmlformats.org/officeDocument/2006/relationships/tags" Target="../tags/tag100.xml"/><Relationship Id="rId12" Type="http://schemas.openxmlformats.org/officeDocument/2006/relationships/tags" Target="../tags/tag101.xml"/><Relationship Id="rId13" Type="http://schemas.openxmlformats.org/officeDocument/2006/relationships/tags" Target="../tags/tag102.xml"/><Relationship Id="rId14" Type="http://schemas.openxmlformats.org/officeDocument/2006/relationships/tags" Target="../tags/tag103.xml"/><Relationship Id="rId15" Type="http://schemas.openxmlformats.org/officeDocument/2006/relationships/tags" Target="../tags/tag104.xml"/><Relationship Id="rId16" Type="http://schemas.openxmlformats.org/officeDocument/2006/relationships/tags" Target="../tags/tag105.xml"/><Relationship Id="rId17" Type="http://schemas.openxmlformats.org/officeDocument/2006/relationships/tags" Target="../tags/tag106.xml"/><Relationship Id="rId18" Type="http://schemas.openxmlformats.org/officeDocument/2006/relationships/tags" Target="../tags/tag107.xml"/><Relationship Id="rId19" Type="http://schemas.openxmlformats.org/officeDocument/2006/relationships/tags" Target="../tags/tag108.xml"/><Relationship Id="rId1" Type="http://schemas.openxmlformats.org/officeDocument/2006/relationships/tags" Target="../tags/tag90.xml"/><Relationship Id="rId2" Type="http://schemas.openxmlformats.org/officeDocument/2006/relationships/tags" Target="../tags/tag91.xml"/><Relationship Id="rId3" Type="http://schemas.openxmlformats.org/officeDocument/2006/relationships/tags" Target="../tags/tag92.xml"/><Relationship Id="rId4" Type="http://schemas.openxmlformats.org/officeDocument/2006/relationships/tags" Target="../tags/tag93.xml"/><Relationship Id="rId5" Type="http://schemas.openxmlformats.org/officeDocument/2006/relationships/tags" Target="../tags/tag94.xml"/><Relationship Id="rId6" Type="http://schemas.openxmlformats.org/officeDocument/2006/relationships/tags" Target="../tags/tag95.xml"/><Relationship Id="rId7" Type="http://schemas.openxmlformats.org/officeDocument/2006/relationships/tags" Target="../tags/tag96.xml"/><Relationship Id="rId8" Type="http://schemas.openxmlformats.org/officeDocument/2006/relationships/tags" Target="../tags/tag9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7.xml"/><Relationship Id="rId1" Type="http://schemas.openxmlformats.org/officeDocument/2006/relationships/tags" Target="../tags/tag111.xml"/><Relationship Id="rId2" Type="http://schemas.openxmlformats.org/officeDocument/2006/relationships/tags" Target="../tags/tag1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3.xml.rels><?xml version="1.0" encoding="UTF-8" standalone="yes"?>
<Relationships xmlns="http://schemas.openxmlformats.org/package/2006/relationships"><Relationship Id="rId10" Type="http://schemas.openxmlformats.org/officeDocument/2006/relationships/tags" Target="../tags/tag122.xml"/><Relationship Id="rId11" Type="http://schemas.openxmlformats.org/officeDocument/2006/relationships/tags" Target="../tags/tag123.xml"/><Relationship Id="rId12" Type="http://schemas.openxmlformats.org/officeDocument/2006/relationships/tags" Target="../tags/tag124.xml"/><Relationship Id="rId13" Type="http://schemas.openxmlformats.org/officeDocument/2006/relationships/tags" Target="../tags/tag125.xml"/><Relationship Id="rId14" Type="http://schemas.openxmlformats.org/officeDocument/2006/relationships/tags" Target="../tags/tag126.xml"/><Relationship Id="rId15" Type="http://schemas.openxmlformats.org/officeDocument/2006/relationships/tags" Target="../tags/tag127.xml"/><Relationship Id="rId16" Type="http://schemas.openxmlformats.org/officeDocument/2006/relationships/tags" Target="../tags/tag128.xml"/><Relationship Id="rId17" Type="http://schemas.openxmlformats.org/officeDocument/2006/relationships/tags" Target="../tags/tag129.xml"/><Relationship Id="rId18" Type="http://schemas.openxmlformats.org/officeDocument/2006/relationships/tags" Target="../tags/tag130.xml"/><Relationship Id="rId19" Type="http://schemas.openxmlformats.org/officeDocument/2006/relationships/tags" Target="../tags/tag131.xml"/><Relationship Id="rId60" Type="http://schemas.openxmlformats.org/officeDocument/2006/relationships/tags" Target="../tags/tag172.xml"/><Relationship Id="rId61" Type="http://schemas.openxmlformats.org/officeDocument/2006/relationships/tags" Target="../tags/tag173.xml"/><Relationship Id="rId62" Type="http://schemas.openxmlformats.org/officeDocument/2006/relationships/tags" Target="../tags/tag174.xml"/><Relationship Id="rId63" Type="http://schemas.openxmlformats.org/officeDocument/2006/relationships/tags" Target="../tags/tag175.xml"/><Relationship Id="rId64" Type="http://schemas.openxmlformats.org/officeDocument/2006/relationships/tags" Target="../tags/tag176.xml"/><Relationship Id="rId65" Type="http://schemas.openxmlformats.org/officeDocument/2006/relationships/tags" Target="../tags/tag177.xml"/><Relationship Id="rId66" Type="http://schemas.openxmlformats.org/officeDocument/2006/relationships/tags" Target="../tags/tag178.xml"/><Relationship Id="rId67" Type="http://schemas.openxmlformats.org/officeDocument/2006/relationships/tags" Target="../tags/tag179.xml"/><Relationship Id="rId68" Type="http://schemas.openxmlformats.org/officeDocument/2006/relationships/tags" Target="../tags/tag180.xml"/><Relationship Id="rId69" Type="http://schemas.openxmlformats.org/officeDocument/2006/relationships/tags" Target="../tags/tag181.xml"/><Relationship Id="rId120" Type="http://schemas.openxmlformats.org/officeDocument/2006/relationships/tags" Target="../tags/tag232.xml"/><Relationship Id="rId121" Type="http://schemas.openxmlformats.org/officeDocument/2006/relationships/tags" Target="../tags/tag233.xml"/><Relationship Id="rId122" Type="http://schemas.openxmlformats.org/officeDocument/2006/relationships/tags" Target="../tags/tag234.xml"/><Relationship Id="rId123" Type="http://schemas.openxmlformats.org/officeDocument/2006/relationships/tags" Target="../tags/tag235.xml"/><Relationship Id="rId124" Type="http://schemas.openxmlformats.org/officeDocument/2006/relationships/tags" Target="../tags/tag236.xml"/><Relationship Id="rId125" Type="http://schemas.openxmlformats.org/officeDocument/2006/relationships/tags" Target="../tags/tag237.xml"/><Relationship Id="rId126" Type="http://schemas.openxmlformats.org/officeDocument/2006/relationships/tags" Target="../tags/tag238.xml"/><Relationship Id="rId127" Type="http://schemas.openxmlformats.org/officeDocument/2006/relationships/tags" Target="../tags/tag239.xml"/><Relationship Id="rId128" Type="http://schemas.openxmlformats.org/officeDocument/2006/relationships/tags" Target="../tags/tag240.xml"/><Relationship Id="rId129" Type="http://schemas.openxmlformats.org/officeDocument/2006/relationships/tags" Target="../tags/tag241.xml"/><Relationship Id="rId40" Type="http://schemas.openxmlformats.org/officeDocument/2006/relationships/tags" Target="../tags/tag152.xml"/><Relationship Id="rId41" Type="http://schemas.openxmlformats.org/officeDocument/2006/relationships/tags" Target="../tags/tag153.xml"/><Relationship Id="rId42" Type="http://schemas.openxmlformats.org/officeDocument/2006/relationships/tags" Target="../tags/tag154.xml"/><Relationship Id="rId90" Type="http://schemas.openxmlformats.org/officeDocument/2006/relationships/tags" Target="../tags/tag202.xml"/><Relationship Id="rId91" Type="http://schemas.openxmlformats.org/officeDocument/2006/relationships/tags" Target="../tags/tag203.xml"/><Relationship Id="rId92" Type="http://schemas.openxmlformats.org/officeDocument/2006/relationships/tags" Target="../tags/tag204.xml"/><Relationship Id="rId93" Type="http://schemas.openxmlformats.org/officeDocument/2006/relationships/tags" Target="../tags/tag205.xml"/><Relationship Id="rId94" Type="http://schemas.openxmlformats.org/officeDocument/2006/relationships/tags" Target="../tags/tag206.xml"/><Relationship Id="rId95" Type="http://schemas.openxmlformats.org/officeDocument/2006/relationships/tags" Target="../tags/tag207.xml"/><Relationship Id="rId96" Type="http://schemas.openxmlformats.org/officeDocument/2006/relationships/tags" Target="../tags/tag208.xml"/><Relationship Id="rId101" Type="http://schemas.openxmlformats.org/officeDocument/2006/relationships/tags" Target="../tags/tag213.xml"/><Relationship Id="rId102" Type="http://schemas.openxmlformats.org/officeDocument/2006/relationships/tags" Target="../tags/tag214.xml"/><Relationship Id="rId103" Type="http://schemas.openxmlformats.org/officeDocument/2006/relationships/tags" Target="../tags/tag215.xml"/><Relationship Id="rId104" Type="http://schemas.openxmlformats.org/officeDocument/2006/relationships/tags" Target="../tags/tag216.xml"/><Relationship Id="rId105" Type="http://schemas.openxmlformats.org/officeDocument/2006/relationships/tags" Target="../tags/tag217.xml"/><Relationship Id="rId106" Type="http://schemas.openxmlformats.org/officeDocument/2006/relationships/tags" Target="../tags/tag218.xml"/><Relationship Id="rId107" Type="http://schemas.openxmlformats.org/officeDocument/2006/relationships/tags" Target="../tags/tag219.xml"/><Relationship Id="rId108" Type="http://schemas.openxmlformats.org/officeDocument/2006/relationships/tags" Target="../tags/tag220.xml"/><Relationship Id="rId109" Type="http://schemas.openxmlformats.org/officeDocument/2006/relationships/tags" Target="../tags/tag221.xml"/><Relationship Id="rId97" Type="http://schemas.openxmlformats.org/officeDocument/2006/relationships/tags" Target="../tags/tag209.xml"/><Relationship Id="rId98" Type="http://schemas.openxmlformats.org/officeDocument/2006/relationships/tags" Target="../tags/tag210.xml"/><Relationship Id="rId99" Type="http://schemas.openxmlformats.org/officeDocument/2006/relationships/tags" Target="../tags/tag211.xml"/><Relationship Id="rId43" Type="http://schemas.openxmlformats.org/officeDocument/2006/relationships/tags" Target="../tags/tag155.xml"/><Relationship Id="rId44" Type="http://schemas.openxmlformats.org/officeDocument/2006/relationships/tags" Target="../tags/tag156.xml"/><Relationship Id="rId45" Type="http://schemas.openxmlformats.org/officeDocument/2006/relationships/tags" Target="../tags/tag157.xml"/><Relationship Id="rId46" Type="http://schemas.openxmlformats.org/officeDocument/2006/relationships/tags" Target="../tags/tag158.xml"/><Relationship Id="rId47" Type="http://schemas.openxmlformats.org/officeDocument/2006/relationships/tags" Target="../tags/tag159.xml"/><Relationship Id="rId48" Type="http://schemas.openxmlformats.org/officeDocument/2006/relationships/tags" Target="../tags/tag160.xml"/><Relationship Id="rId49" Type="http://schemas.openxmlformats.org/officeDocument/2006/relationships/tags" Target="../tags/tag161.xml"/><Relationship Id="rId100" Type="http://schemas.openxmlformats.org/officeDocument/2006/relationships/tags" Target="../tags/tag212.xml"/><Relationship Id="rId150" Type="http://schemas.openxmlformats.org/officeDocument/2006/relationships/notesSlide" Target="../notesSlides/notesSlide30.xml"/><Relationship Id="rId151" Type="http://schemas.openxmlformats.org/officeDocument/2006/relationships/image" Target="../media/image5.png"/><Relationship Id="rId20" Type="http://schemas.openxmlformats.org/officeDocument/2006/relationships/tags" Target="../tags/tag132.xml"/><Relationship Id="rId21" Type="http://schemas.openxmlformats.org/officeDocument/2006/relationships/tags" Target="../tags/tag133.xml"/><Relationship Id="rId22" Type="http://schemas.openxmlformats.org/officeDocument/2006/relationships/tags" Target="../tags/tag134.xml"/><Relationship Id="rId70" Type="http://schemas.openxmlformats.org/officeDocument/2006/relationships/tags" Target="../tags/tag182.xml"/><Relationship Id="rId71" Type="http://schemas.openxmlformats.org/officeDocument/2006/relationships/tags" Target="../tags/tag183.xml"/><Relationship Id="rId72" Type="http://schemas.openxmlformats.org/officeDocument/2006/relationships/tags" Target="../tags/tag184.xml"/><Relationship Id="rId73" Type="http://schemas.openxmlformats.org/officeDocument/2006/relationships/tags" Target="../tags/tag185.xml"/><Relationship Id="rId74" Type="http://schemas.openxmlformats.org/officeDocument/2006/relationships/tags" Target="../tags/tag186.xml"/><Relationship Id="rId75" Type="http://schemas.openxmlformats.org/officeDocument/2006/relationships/tags" Target="../tags/tag187.xml"/><Relationship Id="rId76" Type="http://schemas.openxmlformats.org/officeDocument/2006/relationships/tags" Target="../tags/tag188.xml"/><Relationship Id="rId77" Type="http://schemas.openxmlformats.org/officeDocument/2006/relationships/tags" Target="../tags/tag189.xml"/><Relationship Id="rId78" Type="http://schemas.openxmlformats.org/officeDocument/2006/relationships/tags" Target="../tags/tag190.xml"/><Relationship Id="rId79" Type="http://schemas.openxmlformats.org/officeDocument/2006/relationships/tags" Target="../tags/tag191.xml"/><Relationship Id="rId23" Type="http://schemas.openxmlformats.org/officeDocument/2006/relationships/tags" Target="../tags/tag135.xml"/><Relationship Id="rId24" Type="http://schemas.openxmlformats.org/officeDocument/2006/relationships/tags" Target="../tags/tag136.xml"/><Relationship Id="rId25" Type="http://schemas.openxmlformats.org/officeDocument/2006/relationships/tags" Target="../tags/tag137.xml"/><Relationship Id="rId26" Type="http://schemas.openxmlformats.org/officeDocument/2006/relationships/tags" Target="../tags/tag138.xml"/><Relationship Id="rId27" Type="http://schemas.openxmlformats.org/officeDocument/2006/relationships/tags" Target="../tags/tag139.xml"/><Relationship Id="rId28" Type="http://schemas.openxmlformats.org/officeDocument/2006/relationships/tags" Target="../tags/tag140.xml"/><Relationship Id="rId29" Type="http://schemas.openxmlformats.org/officeDocument/2006/relationships/tags" Target="../tags/tag141.xml"/><Relationship Id="rId130" Type="http://schemas.openxmlformats.org/officeDocument/2006/relationships/tags" Target="../tags/tag242.xml"/><Relationship Id="rId131" Type="http://schemas.openxmlformats.org/officeDocument/2006/relationships/tags" Target="../tags/tag243.xml"/><Relationship Id="rId132" Type="http://schemas.openxmlformats.org/officeDocument/2006/relationships/tags" Target="../tags/tag244.xml"/><Relationship Id="rId133" Type="http://schemas.openxmlformats.org/officeDocument/2006/relationships/tags" Target="../tags/tag245.xml"/><Relationship Id="rId134" Type="http://schemas.openxmlformats.org/officeDocument/2006/relationships/tags" Target="../tags/tag246.xml"/><Relationship Id="rId135" Type="http://schemas.openxmlformats.org/officeDocument/2006/relationships/tags" Target="../tags/tag247.xml"/><Relationship Id="rId136" Type="http://schemas.openxmlformats.org/officeDocument/2006/relationships/tags" Target="../tags/tag248.xml"/><Relationship Id="rId137" Type="http://schemas.openxmlformats.org/officeDocument/2006/relationships/tags" Target="../tags/tag249.xml"/><Relationship Id="rId138" Type="http://schemas.openxmlformats.org/officeDocument/2006/relationships/tags" Target="../tags/tag250.xml"/><Relationship Id="rId139" Type="http://schemas.openxmlformats.org/officeDocument/2006/relationships/tags" Target="../tags/tag251.xml"/><Relationship Id="rId1" Type="http://schemas.openxmlformats.org/officeDocument/2006/relationships/tags" Target="../tags/tag113.xml"/><Relationship Id="rId2" Type="http://schemas.openxmlformats.org/officeDocument/2006/relationships/tags" Target="../tags/tag114.xml"/><Relationship Id="rId3" Type="http://schemas.openxmlformats.org/officeDocument/2006/relationships/tags" Target="../tags/tag115.xml"/><Relationship Id="rId4" Type="http://schemas.openxmlformats.org/officeDocument/2006/relationships/tags" Target="../tags/tag116.xml"/><Relationship Id="rId5" Type="http://schemas.openxmlformats.org/officeDocument/2006/relationships/tags" Target="../tags/tag117.xml"/><Relationship Id="rId6" Type="http://schemas.openxmlformats.org/officeDocument/2006/relationships/tags" Target="../tags/tag118.xml"/><Relationship Id="rId7" Type="http://schemas.openxmlformats.org/officeDocument/2006/relationships/tags" Target="../tags/tag119.xml"/><Relationship Id="rId8" Type="http://schemas.openxmlformats.org/officeDocument/2006/relationships/tags" Target="../tags/tag120.xml"/><Relationship Id="rId9" Type="http://schemas.openxmlformats.org/officeDocument/2006/relationships/tags" Target="../tags/tag121.xml"/><Relationship Id="rId50" Type="http://schemas.openxmlformats.org/officeDocument/2006/relationships/tags" Target="../tags/tag162.xml"/><Relationship Id="rId51" Type="http://schemas.openxmlformats.org/officeDocument/2006/relationships/tags" Target="../tags/tag163.xml"/><Relationship Id="rId52" Type="http://schemas.openxmlformats.org/officeDocument/2006/relationships/tags" Target="../tags/tag164.xml"/><Relationship Id="rId53" Type="http://schemas.openxmlformats.org/officeDocument/2006/relationships/tags" Target="../tags/tag165.xml"/><Relationship Id="rId54" Type="http://schemas.openxmlformats.org/officeDocument/2006/relationships/tags" Target="../tags/tag166.xml"/><Relationship Id="rId55" Type="http://schemas.openxmlformats.org/officeDocument/2006/relationships/tags" Target="../tags/tag167.xml"/><Relationship Id="rId56" Type="http://schemas.openxmlformats.org/officeDocument/2006/relationships/tags" Target="../tags/tag168.xml"/><Relationship Id="rId57" Type="http://schemas.openxmlformats.org/officeDocument/2006/relationships/tags" Target="../tags/tag169.xml"/><Relationship Id="rId58" Type="http://schemas.openxmlformats.org/officeDocument/2006/relationships/tags" Target="../tags/tag170.xml"/><Relationship Id="rId59" Type="http://schemas.openxmlformats.org/officeDocument/2006/relationships/tags" Target="../tags/tag171.xml"/><Relationship Id="rId110" Type="http://schemas.openxmlformats.org/officeDocument/2006/relationships/tags" Target="../tags/tag222.xml"/><Relationship Id="rId111" Type="http://schemas.openxmlformats.org/officeDocument/2006/relationships/tags" Target="../tags/tag223.xml"/><Relationship Id="rId112" Type="http://schemas.openxmlformats.org/officeDocument/2006/relationships/tags" Target="../tags/tag224.xml"/><Relationship Id="rId113" Type="http://schemas.openxmlformats.org/officeDocument/2006/relationships/tags" Target="../tags/tag225.xml"/><Relationship Id="rId114" Type="http://schemas.openxmlformats.org/officeDocument/2006/relationships/tags" Target="../tags/tag226.xml"/><Relationship Id="rId115" Type="http://schemas.openxmlformats.org/officeDocument/2006/relationships/tags" Target="../tags/tag227.xml"/><Relationship Id="rId116" Type="http://schemas.openxmlformats.org/officeDocument/2006/relationships/tags" Target="../tags/tag228.xml"/><Relationship Id="rId117" Type="http://schemas.openxmlformats.org/officeDocument/2006/relationships/tags" Target="../tags/tag229.xml"/><Relationship Id="rId118" Type="http://schemas.openxmlformats.org/officeDocument/2006/relationships/tags" Target="../tags/tag230.xml"/><Relationship Id="rId119" Type="http://schemas.openxmlformats.org/officeDocument/2006/relationships/tags" Target="../tags/tag231.xml"/><Relationship Id="rId30" Type="http://schemas.openxmlformats.org/officeDocument/2006/relationships/tags" Target="../tags/tag142.xml"/><Relationship Id="rId31" Type="http://schemas.openxmlformats.org/officeDocument/2006/relationships/tags" Target="../tags/tag143.xml"/><Relationship Id="rId32" Type="http://schemas.openxmlformats.org/officeDocument/2006/relationships/tags" Target="../tags/tag144.xml"/><Relationship Id="rId33" Type="http://schemas.openxmlformats.org/officeDocument/2006/relationships/tags" Target="../tags/tag145.xml"/><Relationship Id="rId34" Type="http://schemas.openxmlformats.org/officeDocument/2006/relationships/tags" Target="../tags/tag146.xml"/><Relationship Id="rId35" Type="http://schemas.openxmlformats.org/officeDocument/2006/relationships/tags" Target="../tags/tag147.xml"/><Relationship Id="rId36" Type="http://schemas.openxmlformats.org/officeDocument/2006/relationships/tags" Target="../tags/tag148.xml"/><Relationship Id="rId37" Type="http://schemas.openxmlformats.org/officeDocument/2006/relationships/tags" Target="../tags/tag149.xml"/><Relationship Id="rId38" Type="http://schemas.openxmlformats.org/officeDocument/2006/relationships/tags" Target="../tags/tag150.xml"/><Relationship Id="rId39" Type="http://schemas.openxmlformats.org/officeDocument/2006/relationships/tags" Target="../tags/tag151.xml"/><Relationship Id="rId80" Type="http://schemas.openxmlformats.org/officeDocument/2006/relationships/tags" Target="../tags/tag192.xml"/><Relationship Id="rId81" Type="http://schemas.openxmlformats.org/officeDocument/2006/relationships/tags" Target="../tags/tag193.xml"/><Relationship Id="rId82" Type="http://schemas.openxmlformats.org/officeDocument/2006/relationships/tags" Target="../tags/tag194.xml"/><Relationship Id="rId83" Type="http://schemas.openxmlformats.org/officeDocument/2006/relationships/tags" Target="../tags/tag195.xml"/><Relationship Id="rId84" Type="http://schemas.openxmlformats.org/officeDocument/2006/relationships/tags" Target="../tags/tag196.xml"/><Relationship Id="rId85" Type="http://schemas.openxmlformats.org/officeDocument/2006/relationships/tags" Target="../tags/tag197.xml"/><Relationship Id="rId86" Type="http://schemas.openxmlformats.org/officeDocument/2006/relationships/tags" Target="../tags/tag198.xml"/><Relationship Id="rId87" Type="http://schemas.openxmlformats.org/officeDocument/2006/relationships/tags" Target="../tags/tag199.xml"/><Relationship Id="rId88" Type="http://schemas.openxmlformats.org/officeDocument/2006/relationships/tags" Target="../tags/tag200.xml"/><Relationship Id="rId89" Type="http://schemas.openxmlformats.org/officeDocument/2006/relationships/tags" Target="../tags/tag201.xml"/><Relationship Id="rId140" Type="http://schemas.openxmlformats.org/officeDocument/2006/relationships/tags" Target="../tags/tag252.xml"/><Relationship Id="rId141" Type="http://schemas.openxmlformats.org/officeDocument/2006/relationships/tags" Target="../tags/tag253.xml"/><Relationship Id="rId142" Type="http://schemas.openxmlformats.org/officeDocument/2006/relationships/tags" Target="../tags/tag254.xml"/><Relationship Id="rId143" Type="http://schemas.openxmlformats.org/officeDocument/2006/relationships/tags" Target="../tags/tag255.xml"/><Relationship Id="rId144" Type="http://schemas.openxmlformats.org/officeDocument/2006/relationships/tags" Target="../tags/tag256.xml"/><Relationship Id="rId145" Type="http://schemas.openxmlformats.org/officeDocument/2006/relationships/tags" Target="../tags/tag257.xml"/><Relationship Id="rId146" Type="http://schemas.openxmlformats.org/officeDocument/2006/relationships/tags" Target="../tags/tag258.xml"/><Relationship Id="rId147" Type="http://schemas.openxmlformats.org/officeDocument/2006/relationships/tags" Target="../tags/tag259.xml"/><Relationship Id="rId148" Type="http://schemas.openxmlformats.org/officeDocument/2006/relationships/tags" Target="../tags/tag260.xml"/><Relationship Id="rId149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tags" Target="../tags/tag26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61.xml"/><Relationship Id="rId2" Type="http://schemas.openxmlformats.org/officeDocument/2006/relationships/tags" Target="../tags/tag26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tags" Target="../tags/tag264.xml"/><Relationship Id="rId2" Type="http://schemas.openxmlformats.org/officeDocument/2006/relationships/tags" Target="../tags/tag265.xml"/><Relationship Id="rId3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8.xml"/><Relationship Id="rId1" Type="http://schemas.openxmlformats.org/officeDocument/2006/relationships/tags" Target="../tags/tag266.xml"/><Relationship Id="rId2" Type="http://schemas.openxmlformats.org/officeDocument/2006/relationships/tags" Target="../tags/tag26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OS, Traps</a:t>
            </a:r>
            <a:r>
              <a:rPr lang="en-US" dirty="0"/>
              <a:t>, Exceptions, System Calls, &amp; Privileged Mode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848600" cy="2057400"/>
          </a:xfrm>
        </p:spPr>
        <p:txBody>
          <a:bodyPr/>
          <a:lstStyle/>
          <a:p>
            <a:r>
              <a:rPr lang="en-US" b="1" dirty="0" smtClean="0"/>
              <a:t>Deniz ALTINBUKEN</a:t>
            </a:r>
          </a:p>
          <a:p>
            <a:r>
              <a:rPr lang="en-US" b="1" dirty="0" smtClean="0"/>
              <a:t>CS 3410, Spring 2015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461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P&amp;H Chapter 4.9, pages </a:t>
            </a:r>
            <a:r>
              <a:rPr lang="nl-NL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445–452, </a:t>
            </a:r>
            <a:r>
              <a:rPr lang="nl-NL" dirty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appendix </a:t>
            </a:r>
            <a:r>
              <a:rPr lang="nl-NL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A.7</a:t>
            </a:r>
            <a:endParaRPr lang="nl-NL" dirty="0">
              <a:solidFill>
                <a:schemeClr val="accent5">
                  <a:lumMod val="60000"/>
                  <a:lumOff val="4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Outline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/>
              <a:t>How do we protect </a:t>
            </a:r>
            <a:r>
              <a:rPr lang="en-US" dirty="0" smtClean="0"/>
              <a:t>processes </a:t>
            </a:r>
            <a:r>
              <a:rPr lang="en-US" dirty="0"/>
              <a:t>from one another</a:t>
            </a:r>
            <a:r>
              <a:rPr lang="en-US" dirty="0" smtClean="0"/>
              <a:t>?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Skype should not crash Chrome.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How do we protect the operating system (OS) from other processes? 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Chrome should not crash the computer!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How does the CPU and OS (software) handle exceptional conditions?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Division by 0, Page Fault, </a:t>
            </a:r>
            <a:r>
              <a:rPr lang="en-US" dirty="0" err="1" smtClean="0"/>
              <a:t>Syscall</a:t>
            </a:r>
            <a:r>
              <a:rPr lang="en-US" dirty="0" smtClean="0"/>
              <a:t>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86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Outline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/>
              <a:t>How do we protect </a:t>
            </a:r>
            <a:r>
              <a:rPr lang="en-US" dirty="0" smtClean="0"/>
              <a:t>processes from </a:t>
            </a:r>
            <a:r>
              <a:rPr lang="en-US" dirty="0"/>
              <a:t>one another</a:t>
            </a:r>
            <a:r>
              <a:rPr lang="en-US" dirty="0" smtClean="0"/>
              <a:t>?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Skype should not crash Chrome.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How do we protect the operating system (OS) from other processes? 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Chrome should not crash the computer!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How does the CPU and OS (software) handle exceptional conditions?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Division by 0, Page Fault, </a:t>
            </a:r>
            <a:r>
              <a:rPr lang="en-US" dirty="0" err="1" smtClean="0"/>
              <a:t>Syscall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9779" y="2158424"/>
            <a:ext cx="35830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accent1"/>
                </a:solidFill>
              </a:rPr>
              <a:t>Operating System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191000"/>
            <a:ext cx="33393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accent1"/>
                </a:solidFill>
              </a:rPr>
              <a:t>Privileged Mode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6120824"/>
            <a:ext cx="77123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Traps</a:t>
            </a:r>
            <a:r>
              <a:rPr lang="en-US" sz="3200" dirty="0">
                <a:solidFill>
                  <a:srgbClr val="FFFF00"/>
                </a:solidFill>
              </a:rPr>
              <a:t>, System </a:t>
            </a:r>
            <a:r>
              <a:rPr lang="en-US" sz="3200" dirty="0" smtClean="0">
                <a:solidFill>
                  <a:srgbClr val="FFFF00"/>
                </a:solidFill>
              </a:rPr>
              <a:t>calls, Exceptions, Interrupts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78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28600" y="609600"/>
            <a:ext cx="8686800" cy="563880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Operating System</a:t>
            </a:r>
          </a:p>
        </p:txBody>
      </p:sp>
    </p:spTree>
    <p:extLst>
      <p:ext uri="{BB962C8B-B14F-4D97-AF65-F5344CB8AC3E}">
        <p14:creationId xmlns:p14="http://schemas.microsoft.com/office/powerpoint/2010/main" val="33247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7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38072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914400"/>
            <a:ext cx="8686800" cy="57150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sz="3600" dirty="0" smtClean="0"/>
              <a:t>Manages all of the software and hardware on the computer.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/>
              <a:t>Many processes running at the same time, requiring resources</a:t>
            </a:r>
          </a:p>
          <a:p>
            <a:pPr marL="1200150" lvl="1" indent="-457200">
              <a:buFont typeface="Arial"/>
              <a:buChar char="•"/>
            </a:pPr>
            <a:r>
              <a:rPr lang="en-US" sz="3200" dirty="0" smtClean="0"/>
              <a:t>CPU, Memory, Storage, etc.</a:t>
            </a:r>
          </a:p>
          <a:p>
            <a:pPr marL="1200150" lvl="1" indent="-457200">
              <a:buFont typeface="Arial"/>
              <a:buChar char="•"/>
            </a:pP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600" dirty="0" smtClean="0"/>
              <a:t>The Operating System </a:t>
            </a:r>
            <a:r>
              <a:rPr lang="en-US" sz="3600" dirty="0" smtClean="0">
                <a:solidFill>
                  <a:schemeClr val="accent5"/>
                </a:solidFill>
              </a:rPr>
              <a:t>multiplexes</a:t>
            </a:r>
            <a:r>
              <a:rPr lang="en-US" sz="3600" dirty="0" smtClean="0"/>
              <a:t> these resources amongst different processes, and </a:t>
            </a:r>
            <a:r>
              <a:rPr lang="en-US" sz="3600" dirty="0" smtClean="0">
                <a:solidFill>
                  <a:srgbClr val="00B0F0"/>
                </a:solidFill>
              </a:rPr>
              <a:t>isolates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00B0F0"/>
                </a:solidFill>
              </a:rPr>
              <a:t>protects</a:t>
            </a:r>
            <a:r>
              <a:rPr lang="en-US" sz="3600" dirty="0" smtClean="0"/>
              <a:t> processes from one another!</a:t>
            </a:r>
          </a:p>
        </p:txBody>
      </p:sp>
    </p:spTree>
    <p:extLst>
      <p:ext uri="{BB962C8B-B14F-4D97-AF65-F5344CB8AC3E}">
        <p14:creationId xmlns:p14="http://schemas.microsoft.com/office/powerpoint/2010/main" val="1443654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7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7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38072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62000"/>
            <a:ext cx="8686800" cy="19812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Operating System (OS) is a trusted mediator:</a:t>
            </a:r>
          </a:p>
          <a:p>
            <a:pPr lvl="1"/>
            <a:r>
              <a:rPr lang="en-US" i="1" dirty="0" smtClean="0">
                <a:solidFill>
                  <a:srgbClr val="FFFFFF"/>
                </a:solidFill>
              </a:rPr>
              <a:t>Safe control transfer between processes</a:t>
            </a:r>
            <a:endParaRPr lang="en-US" dirty="0" smtClean="0">
              <a:solidFill>
                <a:srgbClr val="FFFFFF"/>
              </a:solidFill>
            </a:endParaRPr>
          </a:p>
          <a:p>
            <a:pPr lvl="1"/>
            <a:r>
              <a:rPr lang="en-US" i="1" dirty="0" smtClean="0">
                <a:solidFill>
                  <a:srgbClr val="FFFFFF"/>
                </a:solidFill>
              </a:rPr>
              <a:t>Isolation (memory, registers) of processes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895600" y="3505200"/>
            <a:ext cx="3429000" cy="457200"/>
            <a:chOff x="2895600" y="3505200"/>
            <a:chExt cx="3429000" cy="457200"/>
          </a:xfrm>
        </p:grpSpPr>
        <p:sp>
          <p:nvSpPr>
            <p:cNvPr id="5" name="Rectangle 4"/>
            <p:cNvSpPr/>
            <p:nvPr>
              <p:custDataLst>
                <p:tags r:id="rId14"/>
              </p:custDataLst>
            </p:nvPr>
          </p:nvSpPr>
          <p:spPr>
            <a:xfrm>
              <a:off x="2895600" y="3505200"/>
              <a:ext cx="685800" cy="45720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P1</a:t>
              </a:r>
              <a:endParaRPr lang="en-US" sz="2800" dirty="0"/>
            </a:p>
          </p:txBody>
        </p:sp>
        <p:sp>
          <p:nvSpPr>
            <p:cNvPr id="6" name="Rectangle 5"/>
            <p:cNvSpPr/>
            <p:nvPr>
              <p:custDataLst>
                <p:tags r:id="rId15"/>
              </p:custDataLst>
            </p:nvPr>
          </p:nvSpPr>
          <p:spPr>
            <a:xfrm>
              <a:off x="3810000" y="3505200"/>
              <a:ext cx="685800" cy="45720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P2</a:t>
              </a:r>
              <a:endParaRPr lang="en-US" sz="2800" dirty="0"/>
            </a:p>
          </p:txBody>
        </p:sp>
        <p:sp>
          <p:nvSpPr>
            <p:cNvPr id="7" name="Rectangle 6"/>
            <p:cNvSpPr/>
            <p:nvPr>
              <p:custDataLst>
                <p:tags r:id="rId16"/>
              </p:custDataLst>
            </p:nvPr>
          </p:nvSpPr>
          <p:spPr>
            <a:xfrm>
              <a:off x="4724400" y="3505200"/>
              <a:ext cx="685800" cy="45720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P3</a:t>
              </a:r>
              <a:endParaRPr lang="en-US" sz="2800" dirty="0"/>
            </a:p>
          </p:txBody>
        </p:sp>
        <p:sp>
          <p:nvSpPr>
            <p:cNvPr id="8" name="Rectangle 7"/>
            <p:cNvSpPr/>
            <p:nvPr>
              <p:custDataLst>
                <p:tags r:id="rId17"/>
              </p:custDataLst>
            </p:nvPr>
          </p:nvSpPr>
          <p:spPr>
            <a:xfrm>
              <a:off x="5638800" y="3505200"/>
              <a:ext cx="685800" cy="45720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P4</a:t>
              </a:r>
              <a:endParaRPr lang="en-US" sz="28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71800" y="4191000"/>
            <a:ext cx="3276600" cy="1143000"/>
            <a:chOff x="2971800" y="4191000"/>
            <a:chExt cx="3276600" cy="1143000"/>
          </a:xfrm>
        </p:grpSpPr>
        <p:sp>
          <p:nvSpPr>
            <p:cNvPr id="11" name="TextBox 10"/>
            <p:cNvSpPr txBox="1"/>
            <p:nvPr>
              <p:custDataLst>
                <p:tags r:id="rId9"/>
              </p:custDataLst>
            </p:nvPr>
          </p:nvSpPr>
          <p:spPr>
            <a:xfrm>
              <a:off x="2971800" y="4191000"/>
              <a:ext cx="696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VM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3839859" y="4191000"/>
              <a:ext cx="16649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solidFill>
                    <a:schemeClr val="bg1"/>
                  </a:solidFill>
                </a:rPr>
                <a:t>filesystem</a:t>
              </a:r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>
              <p:custDataLst>
                <p:tags r:id="rId11"/>
              </p:custDataLst>
            </p:nvPr>
          </p:nvSpPr>
          <p:spPr>
            <a:xfrm>
              <a:off x="5578345" y="4191000"/>
              <a:ext cx="6700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net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12"/>
              </p:custDataLst>
            </p:nvPr>
          </p:nvSpPr>
          <p:spPr>
            <a:xfrm>
              <a:off x="4210869" y="4810780"/>
              <a:ext cx="10469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driver</a:t>
              </a:r>
            </a:p>
          </p:txBody>
        </p:sp>
        <p:sp>
          <p:nvSpPr>
            <p:cNvPr id="15" name="TextBox 14"/>
            <p:cNvSpPr txBox="1"/>
            <p:nvPr>
              <p:custDataLst>
                <p:tags r:id="rId13"/>
              </p:custDataLst>
            </p:nvPr>
          </p:nvSpPr>
          <p:spPr>
            <a:xfrm>
              <a:off x="5201469" y="4800600"/>
              <a:ext cx="10469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driver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876703" y="3505200"/>
            <a:ext cx="1409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untrusted</a:t>
            </a:r>
            <a:endParaRPr lang="en-US" sz="2400" dirty="0">
              <a:solidFill>
                <a:srgbClr val="FFFF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895600" y="5486400"/>
            <a:ext cx="3376215" cy="841177"/>
            <a:chOff x="2667000" y="5486400"/>
            <a:chExt cx="3376215" cy="841177"/>
          </a:xfrm>
        </p:grpSpPr>
        <p:sp>
          <p:nvSpPr>
            <p:cNvPr id="16" name="TextBox 15"/>
            <p:cNvSpPr txBox="1"/>
            <p:nvPr>
              <p:custDataLst>
                <p:tags r:id="rId5"/>
              </p:custDataLst>
            </p:nvPr>
          </p:nvSpPr>
          <p:spPr>
            <a:xfrm>
              <a:off x="4419600" y="5486400"/>
              <a:ext cx="76014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disk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6"/>
              </p:custDataLst>
            </p:nvPr>
          </p:nvSpPr>
          <p:spPr>
            <a:xfrm>
              <a:off x="5217348" y="5496580"/>
              <a:ext cx="825867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 smtClean="0">
                  <a:solidFill>
                    <a:schemeClr val="bg1"/>
                  </a:solidFill>
                </a:rPr>
                <a:t>netw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card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7"/>
              </p:custDataLst>
            </p:nvPr>
          </p:nvSpPr>
          <p:spPr>
            <a:xfrm>
              <a:off x="2667000" y="5496580"/>
              <a:ext cx="103105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MMU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8"/>
              </p:custDataLst>
            </p:nvPr>
          </p:nvSpPr>
          <p:spPr>
            <a:xfrm>
              <a:off x="3627596" y="5486400"/>
              <a:ext cx="79200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CPU</a:t>
              </a:r>
            </a:p>
          </p:txBody>
        </p:sp>
      </p:grpSp>
      <p:sp>
        <p:nvSpPr>
          <p:cNvPr id="2" name="Left Brace 1"/>
          <p:cNvSpPr/>
          <p:nvPr/>
        </p:nvSpPr>
        <p:spPr>
          <a:xfrm>
            <a:off x="2438400" y="3505200"/>
            <a:ext cx="304800" cy="457200"/>
          </a:xfrm>
          <a:prstGeom prst="leftBrac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" name="Left Brace 20"/>
          <p:cNvSpPr/>
          <p:nvPr/>
        </p:nvSpPr>
        <p:spPr>
          <a:xfrm>
            <a:off x="2438400" y="4114800"/>
            <a:ext cx="304800" cy="1295400"/>
          </a:xfrm>
          <a:prstGeom prst="leftBrac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" name="TextBox 21"/>
          <p:cNvSpPr txBox="1"/>
          <p:nvPr/>
        </p:nvSpPr>
        <p:spPr>
          <a:xfrm>
            <a:off x="1114729" y="4491335"/>
            <a:ext cx="10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trusted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20303" y="4114800"/>
            <a:ext cx="1284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software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4" name="Left Brace 23"/>
          <p:cNvSpPr/>
          <p:nvPr/>
        </p:nvSpPr>
        <p:spPr>
          <a:xfrm flipH="1">
            <a:off x="6477000" y="5638800"/>
            <a:ext cx="304800" cy="609600"/>
          </a:xfrm>
          <a:prstGeom prst="leftBrac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" name="Left Brace 24"/>
          <p:cNvSpPr/>
          <p:nvPr/>
        </p:nvSpPr>
        <p:spPr>
          <a:xfrm flipH="1">
            <a:off x="6477000" y="3505200"/>
            <a:ext cx="304800" cy="1828800"/>
          </a:xfrm>
          <a:prstGeom prst="leftBrac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" name="TextBox 25"/>
          <p:cNvSpPr txBox="1"/>
          <p:nvPr/>
        </p:nvSpPr>
        <p:spPr>
          <a:xfrm>
            <a:off x="6829729" y="5710535"/>
            <a:ext cx="1390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hardware</a:t>
            </a:r>
            <a:endParaRPr lang="en-US" sz="2400" dirty="0">
              <a:solidFill>
                <a:srgbClr val="FFFF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19400" y="4114800"/>
            <a:ext cx="3505200" cy="1371600"/>
            <a:chOff x="2819400" y="4114800"/>
            <a:chExt cx="3505200" cy="1371600"/>
          </a:xfrm>
        </p:grpSpPr>
        <p:sp>
          <p:nvSpPr>
            <p:cNvPr id="9" name="Rectangle 8"/>
            <p:cNvSpPr/>
            <p:nvPr>
              <p:custDataLst>
                <p:tags r:id="rId3"/>
              </p:custDataLst>
            </p:nvPr>
          </p:nvSpPr>
          <p:spPr>
            <a:xfrm>
              <a:off x="2895600" y="4114800"/>
              <a:ext cx="3429000" cy="1295400"/>
            </a:xfrm>
            <a:prstGeom prst="rect">
              <a:avLst/>
            </a:prstGeom>
            <a:noFill/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29" name="TextBox 28"/>
            <p:cNvSpPr txBox="1"/>
            <p:nvPr>
              <p:custDataLst>
                <p:tags r:id="rId4"/>
              </p:custDataLst>
            </p:nvPr>
          </p:nvSpPr>
          <p:spPr>
            <a:xfrm>
              <a:off x="2819400" y="4963180"/>
              <a:ext cx="5873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F0"/>
                  </a:solidFill>
                </a:rPr>
                <a:t>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2175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21" grpId="0" animBg="1"/>
      <p:bldP spid="22" grpId="0"/>
      <p:bldP spid="23" grpId="0"/>
      <p:bldP spid="24" grpId="0" animBg="1"/>
      <p:bldP spid="25" grpId="0" animBg="1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statement is FALSE?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638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A) </a:t>
            </a:r>
            <a:r>
              <a:rPr lang="en-US" sz="3600" dirty="0" smtClean="0"/>
              <a:t>OS is always in the Hard Disk.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B) </a:t>
            </a:r>
            <a:r>
              <a:rPr lang="en-US" sz="3600" dirty="0" smtClean="0"/>
              <a:t>OS is always in Memory.</a:t>
            </a:r>
          </a:p>
          <a:p>
            <a:r>
              <a:rPr lang="en-US" sz="3600" dirty="0" smtClean="0">
                <a:solidFill>
                  <a:schemeClr val="accent5"/>
                </a:solidFill>
              </a:rPr>
              <a:t>C)</a:t>
            </a:r>
            <a:r>
              <a:rPr lang="en-US" sz="3600" dirty="0">
                <a:solidFill>
                  <a:schemeClr val="bg1"/>
                </a:solidFill>
              </a:rPr>
              <a:t> All processes can access the </a:t>
            </a:r>
            <a:r>
              <a:rPr lang="en-US" sz="3600" dirty="0"/>
              <a:t>OS code.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D) </a:t>
            </a:r>
            <a:r>
              <a:rPr lang="en-US" sz="3600" dirty="0" smtClean="0"/>
              <a:t>OS provides a consistent API to be used by other processes.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E) </a:t>
            </a:r>
            <a:r>
              <a:rPr lang="en-US" sz="3600" dirty="0" smtClean="0"/>
              <a:t>OS manages the CPU, Memory, Devices, and Storage.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4060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209800"/>
            <a:ext cx="9144000" cy="7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006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statement is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638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A) </a:t>
            </a:r>
            <a:r>
              <a:rPr lang="en-US" sz="3600" dirty="0" smtClean="0"/>
              <a:t>OS is always in the Hard Disk.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B) </a:t>
            </a:r>
            <a:r>
              <a:rPr lang="en-US" sz="3600" dirty="0" smtClean="0"/>
              <a:t>OS is always in Memory.</a:t>
            </a:r>
          </a:p>
          <a:p>
            <a:r>
              <a:rPr lang="en-US" sz="3600" dirty="0" smtClean="0">
                <a:solidFill>
                  <a:schemeClr val="accent5"/>
                </a:solidFill>
              </a:rPr>
              <a:t>C)</a:t>
            </a:r>
            <a:r>
              <a:rPr lang="en-US" sz="3600" dirty="0">
                <a:solidFill>
                  <a:schemeClr val="bg1"/>
                </a:solidFill>
              </a:rPr>
              <a:t> All processes can access the </a:t>
            </a:r>
            <a:r>
              <a:rPr lang="en-US" sz="3600" dirty="0"/>
              <a:t>OS code.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D) </a:t>
            </a:r>
            <a:r>
              <a:rPr lang="en-US" sz="3600" dirty="0" smtClean="0"/>
              <a:t>OS provides a consistent API to be used by other processes.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E) </a:t>
            </a:r>
            <a:r>
              <a:rPr lang="en-US" sz="3600" dirty="0" smtClean="0"/>
              <a:t>OS manages the CPU, Memory, Devices, and Storage.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077" y="5562600"/>
            <a:ext cx="91279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/>
                </a:solidFill>
              </a:rPr>
              <a:t>There should be a way to prevent processes from misbehaving!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912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Outline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6C6C6C"/>
                </a:solidFill>
              </a:rPr>
              <a:t>How do we protect </a:t>
            </a:r>
            <a:r>
              <a:rPr lang="en-US" dirty="0" smtClean="0">
                <a:solidFill>
                  <a:srgbClr val="6C6C6C"/>
                </a:solidFill>
              </a:rPr>
              <a:t>processes from </a:t>
            </a:r>
            <a:r>
              <a:rPr lang="en-US" dirty="0">
                <a:solidFill>
                  <a:srgbClr val="6C6C6C"/>
                </a:solidFill>
              </a:rPr>
              <a:t>one another</a:t>
            </a:r>
            <a:r>
              <a:rPr lang="en-US" dirty="0" smtClean="0">
                <a:solidFill>
                  <a:srgbClr val="6C6C6C"/>
                </a:solidFill>
              </a:rPr>
              <a:t>?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>
                <a:solidFill>
                  <a:srgbClr val="6C6C6C"/>
                </a:solidFill>
              </a:rPr>
              <a:t>Skype should not crash Chrome.</a:t>
            </a:r>
          </a:p>
          <a:p>
            <a:pPr marL="457200" indent="-457200">
              <a:buFont typeface="Arial"/>
              <a:buChar char="•"/>
            </a:pPr>
            <a:endParaRPr lang="en-US" dirty="0" smtClean="0">
              <a:solidFill>
                <a:srgbClr val="6C6C6C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How do we protect the operating system (OS) from other processes? 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Chrome should not crash the computer!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How does the CPU and OS (software) handle exceptional conditions?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Division by 0, Page Fault, </a:t>
            </a:r>
            <a:r>
              <a:rPr lang="en-US" dirty="0" err="1" smtClean="0"/>
              <a:t>Syscall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9779" y="2158424"/>
            <a:ext cx="35830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6C6C6C"/>
                </a:solidFill>
              </a:rPr>
              <a:t>Operating System</a:t>
            </a:r>
            <a:endParaRPr lang="en-US" sz="3200" dirty="0">
              <a:solidFill>
                <a:srgbClr val="6C6C6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191000"/>
            <a:ext cx="33393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accent1"/>
                </a:solidFill>
              </a:rPr>
              <a:t>Privileged Mode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6120824"/>
            <a:ext cx="77123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Traps</a:t>
            </a:r>
            <a:r>
              <a:rPr lang="en-US" sz="3200" dirty="0">
                <a:solidFill>
                  <a:srgbClr val="FFFF00"/>
                </a:solidFill>
              </a:rPr>
              <a:t>, System </a:t>
            </a:r>
            <a:r>
              <a:rPr lang="en-US" sz="3200" dirty="0" smtClean="0">
                <a:solidFill>
                  <a:srgbClr val="FFFF00"/>
                </a:solidFill>
              </a:rPr>
              <a:t>calls, Exceptions, Interrupts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73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28600" y="609600"/>
            <a:ext cx="8686800" cy="563880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Privileged (Kernel) Mode</a:t>
            </a:r>
          </a:p>
        </p:txBody>
      </p:sp>
    </p:spTree>
    <p:extLst>
      <p:ext uri="{BB962C8B-B14F-4D97-AF65-F5344CB8AC3E}">
        <p14:creationId xmlns:p14="http://schemas.microsoft.com/office/powerpoint/2010/main" val="2179558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Privileged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" y="838200"/>
            <a:ext cx="9067800" cy="56388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Only privileged (and trusted!) processes can access &amp; change important things.</a:t>
            </a:r>
          </a:p>
          <a:p>
            <a:pPr marL="1200150" lvl="1" indent="-457200"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Editing TLB, Page Tables, OS code, $</a:t>
            </a:r>
            <a:r>
              <a:rPr lang="en-US" sz="3200" dirty="0" err="1" smtClean="0">
                <a:solidFill>
                  <a:srgbClr val="FFFFFF"/>
                </a:solidFill>
              </a:rPr>
              <a:t>sp</a:t>
            </a:r>
            <a:r>
              <a:rPr lang="en-US" sz="3200" dirty="0" smtClean="0">
                <a:solidFill>
                  <a:srgbClr val="FFFFFF"/>
                </a:solidFill>
              </a:rPr>
              <a:t>, $</a:t>
            </a:r>
            <a:r>
              <a:rPr lang="en-US" sz="3200" dirty="0" err="1" smtClean="0">
                <a:solidFill>
                  <a:srgbClr val="FFFFFF"/>
                </a:solidFill>
              </a:rPr>
              <a:t>fp</a:t>
            </a:r>
            <a:r>
              <a:rPr lang="en-US" sz="3200" dirty="0" smtClean="0">
                <a:solidFill>
                  <a:srgbClr val="FFFFFF"/>
                </a:solidFill>
              </a:rPr>
              <a:t>…</a:t>
            </a:r>
          </a:p>
          <a:p>
            <a:pPr marL="1200150" lvl="1" indent="-457200">
              <a:buFont typeface="Arial"/>
              <a:buChar char="•"/>
            </a:pPr>
            <a:endParaRPr lang="en-US" sz="3200" dirty="0" smtClean="0">
              <a:solidFill>
                <a:srgbClr val="FFFFFF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If an untrusted process could change $sp, $</a:t>
            </a:r>
            <a:r>
              <a:rPr lang="en-US" sz="3600" dirty="0" err="1" smtClean="0">
                <a:solidFill>
                  <a:srgbClr val="FFFFFF"/>
                </a:solidFill>
              </a:rPr>
              <a:t>fp</a:t>
            </a:r>
            <a:r>
              <a:rPr lang="en-US" sz="3600" dirty="0" smtClean="0">
                <a:solidFill>
                  <a:srgbClr val="FFFFFF"/>
                </a:solidFill>
              </a:rPr>
              <a:t>, and $</a:t>
            </a:r>
            <a:r>
              <a:rPr lang="en-US" sz="3600" dirty="0" err="1" smtClean="0">
                <a:solidFill>
                  <a:srgbClr val="FFFFFF"/>
                </a:solidFill>
              </a:rPr>
              <a:t>gp</a:t>
            </a:r>
            <a:r>
              <a:rPr lang="en-US" sz="3600" dirty="0" smtClean="0">
                <a:solidFill>
                  <a:srgbClr val="FFFFFF"/>
                </a:solidFill>
              </a:rPr>
              <a:t>, OS would crash!</a:t>
            </a:r>
          </a:p>
        </p:txBody>
      </p:sp>
    </p:spTree>
    <p:extLst>
      <p:ext uri="{BB962C8B-B14F-4D97-AF65-F5344CB8AC3E}">
        <p14:creationId xmlns:p14="http://schemas.microsoft.com/office/powerpoint/2010/main" val="2871540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6388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4000" dirty="0" smtClean="0"/>
              <a:t>HW2 Review Sessions!</a:t>
            </a:r>
          </a:p>
          <a:p>
            <a:pPr marL="1200150" lvl="1" indent="-457200">
              <a:buFont typeface="Arial"/>
              <a:buChar char="•"/>
            </a:pPr>
            <a:r>
              <a:rPr lang="en-US" sz="3600" dirty="0" smtClean="0"/>
              <a:t>Saturday, April 18</a:t>
            </a:r>
            <a:r>
              <a:rPr lang="en-US" sz="3600" baseline="30000" dirty="0" smtClean="0"/>
              <a:t>th</a:t>
            </a:r>
            <a:endParaRPr lang="en-US" sz="3600" dirty="0" smtClean="0"/>
          </a:p>
          <a:p>
            <a:pPr marL="1200150" lvl="1" indent="-457200">
              <a:buFont typeface="Arial"/>
              <a:buChar char="•"/>
            </a:pPr>
            <a:r>
              <a:rPr lang="en-US" sz="3600" dirty="0" smtClean="0"/>
              <a:t>Tuesday, April 21st</a:t>
            </a:r>
            <a:endParaRPr lang="en-US" sz="4000" dirty="0" smtClean="0"/>
          </a:p>
          <a:p>
            <a:pPr marL="457200" indent="-457200">
              <a:buFont typeface="Arial"/>
              <a:buChar char="•"/>
            </a:pPr>
            <a:r>
              <a:rPr lang="en-US" sz="4000" dirty="0" smtClean="0"/>
              <a:t>Lab3 is due tomorrow!</a:t>
            </a:r>
            <a:endParaRPr lang="en-US" sz="4000" dirty="0"/>
          </a:p>
          <a:p>
            <a:pPr marL="1200150" lvl="1" indent="-457200">
              <a:buFont typeface="Arial"/>
              <a:buChar char="•"/>
            </a:pPr>
            <a:r>
              <a:rPr lang="en-US" sz="3600" dirty="0" smtClean="0"/>
              <a:t>Wednesday, April 15th</a:t>
            </a:r>
            <a:endParaRPr lang="en-US" sz="3600" dirty="0"/>
          </a:p>
          <a:p>
            <a:pPr marL="457200" indent="-457200">
              <a:buFont typeface="Arial"/>
              <a:buChar char="•"/>
            </a:pPr>
            <a:r>
              <a:rPr lang="en-US" sz="4000" dirty="0" smtClean="0"/>
              <a:t>PA3 starts this week!</a:t>
            </a:r>
          </a:p>
          <a:p>
            <a:pPr marL="1200150" lvl="1" indent="-457200">
              <a:buFont typeface="Arial"/>
              <a:buChar char="•"/>
            </a:pPr>
            <a:r>
              <a:rPr lang="en-US" sz="3600" dirty="0" smtClean="0"/>
              <a:t>The Lord of the Cache!</a:t>
            </a:r>
          </a:p>
          <a:p>
            <a:pPr marL="1200150" lvl="1" indent="-457200">
              <a:buFont typeface="Arial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Due Friday, April 24th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624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get the privileged mode to work?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FF"/>
                </a:solidFill>
              </a:rPr>
              <a:t>Attempt #1: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Make privileged instructions </a:t>
            </a:r>
            <a:r>
              <a:rPr lang="en-US" dirty="0">
                <a:solidFill>
                  <a:srgbClr val="FFFFFF"/>
                </a:solidFill>
              </a:rPr>
              <a:t>and registers available only to </a:t>
            </a:r>
            <a:r>
              <a:rPr lang="en-US" dirty="0" smtClean="0">
                <a:solidFill>
                  <a:srgbClr val="FFFFFF"/>
                </a:solidFill>
              </a:rPr>
              <a:t>“OS Code”!</a:t>
            </a:r>
            <a:endParaRPr lang="en-US" dirty="0">
              <a:solidFill>
                <a:srgbClr val="FFFFFF"/>
              </a:solidFill>
            </a:endParaRPr>
          </a:p>
          <a:p>
            <a:pPr lvl="1"/>
            <a:r>
              <a:rPr lang="en-US" dirty="0">
                <a:solidFill>
                  <a:srgbClr val="FFFFFF"/>
                </a:solidFill>
              </a:rPr>
              <a:t>“OS Code</a:t>
            </a:r>
            <a:r>
              <a:rPr lang="en-US" dirty="0" smtClean="0">
                <a:solidFill>
                  <a:srgbClr val="FFFFFF"/>
                </a:solidFill>
              </a:rPr>
              <a:t>”</a:t>
            </a:r>
            <a:r>
              <a:rPr lang="en-US" dirty="0" smtClean="0">
                <a:solidFill>
                  <a:srgbClr val="FFFFFF"/>
                </a:solidFill>
                <a:sym typeface="Wingdings"/>
              </a:rPr>
              <a:t> resides in memory at preset virtual address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711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Would making </a:t>
            </a:r>
            <a:r>
              <a:rPr lang="en-US" dirty="0">
                <a:solidFill>
                  <a:srgbClr val="FFFFFF"/>
                </a:solidFill>
              </a:rPr>
              <a:t>privileged instructions and registers available only to “OS Code</a:t>
            </a:r>
            <a:r>
              <a:rPr lang="en-US" dirty="0" smtClean="0">
                <a:solidFill>
                  <a:srgbClr val="FFFFFF"/>
                </a:solidFill>
              </a:rPr>
              <a:t>” work?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accent5"/>
                </a:solidFill>
              </a:rPr>
              <a:t>A) </a:t>
            </a:r>
            <a:r>
              <a:rPr lang="en-US" dirty="0" smtClean="0">
                <a:solidFill>
                  <a:srgbClr val="FFFFFF"/>
                </a:solidFill>
              </a:rPr>
              <a:t>Will work great!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B) </a:t>
            </a:r>
            <a:r>
              <a:rPr lang="en-US" dirty="0">
                <a:solidFill>
                  <a:srgbClr val="FFFFFF"/>
                </a:solidFill>
              </a:rPr>
              <a:t>W</a:t>
            </a:r>
            <a:r>
              <a:rPr lang="en-US" dirty="0" smtClean="0">
                <a:solidFill>
                  <a:srgbClr val="FFFFFF"/>
                </a:solidFill>
              </a:rPr>
              <a:t>ill work, but performance will be slow!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C)</a:t>
            </a:r>
            <a:r>
              <a:rPr lang="en-US" dirty="0" smtClean="0"/>
              <a:t> Will not work because any process can jump into OS code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D)</a:t>
            </a:r>
            <a:r>
              <a:rPr lang="en-US" dirty="0" smtClean="0"/>
              <a:t> Will not work because process can access all registers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E)</a:t>
            </a:r>
            <a:r>
              <a:rPr lang="en-US" dirty="0" smtClean="0"/>
              <a:t> Whatever, I am bored!</a:t>
            </a:r>
            <a:endParaRPr lang="en-US" dirty="0"/>
          </a:p>
          <a:p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750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733800"/>
            <a:ext cx="9144000" cy="1066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006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Would making </a:t>
            </a:r>
            <a:r>
              <a:rPr lang="en-US" dirty="0">
                <a:solidFill>
                  <a:srgbClr val="FFFFFF"/>
                </a:solidFill>
              </a:rPr>
              <a:t>privileged instructions and registers available only to “OS Code</a:t>
            </a:r>
            <a:r>
              <a:rPr lang="en-US" dirty="0" smtClean="0">
                <a:solidFill>
                  <a:srgbClr val="FFFFFF"/>
                </a:solidFill>
              </a:rPr>
              <a:t>” work?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accent5"/>
                </a:solidFill>
              </a:rPr>
              <a:t>A) </a:t>
            </a:r>
            <a:r>
              <a:rPr lang="en-US" dirty="0" smtClean="0">
                <a:solidFill>
                  <a:srgbClr val="FFFFFF"/>
                </a:solidFill>
              </a:rPr>
              <a:t>Will work great!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B) </a:t>
            </a:r>
            <a:r>
              <a:rPr lang="en-US" dirty="0">
                <a:solidFill>
                  <a:srgbClr val="FFFFFF"/>
                </a:solidFill>
              </a:rPr>
              <a:t>W</a:t>
            </a:r>
            <a:r>
              <a:rPr lang="en-US" dirty="0" smtClean="0">
                <a:solidFill>
                  <a:srgbClr val="FFFFFF"/>
                </a:solidFill>
              </a:rPr>
              <a:t>ill work, but performance will be slow!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C)</a:t>
            </a:r>
            <a:r>
              <a:rPr lang="en-US" dirty="0" smtClean="0"/>
              <a:t> Will not work because any process can jump into OS code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D)</a:t>
            </a:r>
            <a:r>
              <a:rPr lang="en-US" dirty="0" smtClean="0"/>
              <a:t> Will not work because process can access all registers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E)</a:t>
            </a:r>
            <a:r>
              <a:rPr lang="en-US" dirty="0" smtClean="0"/>
              <a:t> Whatever, I am bored!</a:t>
            </a:r>
            <a:endParaRPr lang="en-US" dirty="0"/>
          </a:p>
          <a:p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362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can we get the privileged mode to work?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FF"/>
                </a:solidFill>
              </a:rPr>
              <a:t>Attempt #1: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Make privileged instructions </a:t>
            </a:r>
            <a:r>
              <a:rPr lang="en-US" dirty="0">
                <a:solidFill>
                  <a:srgbClr val="FFFFFF"/>
                </a:solidFill>
              </a:rPr>
              <a:t>and registers available only to “OS Code”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“</a:t>
            </a:r>
            <a:r>
              <a:rPr lang="en-US" dirty="0">
                <a:solidFill>
                  <a:srgbClr val="FFFFFF"/>
                </a:solidFill>
              </a:rPr>
              <a:t>OS Code”</a:t>
            </a:r>
            <a:r>
              <a:rPr lang="en-US" dirty="0">
                <a:solidFill>
                  <a:srgbClr val="FFFFFF"/>
                </a:solidFill>
                <a:sym typeface="Wingdings"/>
              </a:rPr>
              <a:t> resides in memory at preset virtual address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Does not work: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Process </a:t>
            </a:r>
            <a:r>
              <a:rPr lang="en-US" dirty="0">
                <a:solidFill>
                  <a:srgbClr val="FFFFFF"/>
                </a:solidFill>
              </a:rPr>
              <a:t>can still JAL into middle of OS functions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Process can </a:t>
            </a:r>
            <a:r>
              <a:rPr lang="en-US" dirty="0">
                <a:solidFill>
                  <a:srgbClr val="FFFFFF"/>
                </a:solidFill>
              </a:rPr>
              <a:t>still access and change memory, </a:t>
            </a:r>
            <a:r>
              <a:rPr lang="en-US" dirty="0" smtClean="0">
                <a:solidFill>
                  <a:srgbClr val="FFFFFF"/>
                </a:solidFill>
              </a:rPr>
              <a:t>page tables</a:t>
            </a:r>
            <a:r>
              <a:rPr lang="en-US" dirty="0">
                <a:solidFill>
                  <a:srgbClr val="FFFFFF"/>
                </a:solidFill>
              </a:rPr>
              <a:t>,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25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get the privileged mode to work?</a:t>
            </a:r>
          </a:p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Attempt #2:</a:t>
            </a:r>
          </a:p>
          <a:p>
            <a:r>
              <a:rPr lang="en-US" dirty="0">
                <a:solidFill>
                  <a:srgbClr val="FFFF00"/>
                </a:solidFill>
              </a:rPr>
              <a:t>CPU Mode Bit in Privilege Level Status Register</a:t>
            </a:r>
          </a:p>
          <a:p>
            <a:r>
              <a:rPr lang="en-US" dirty="0">
                <a:solidFill>
                  <a:srgbClr val="FFFFFF"/>
                </a:solidFill>
              </a:rPr>
              <a:t>Mode 0 = untrusted = user mode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“Privileged” instructions and registers are disabled by CPU</a:t>
            </a:r>
          </a:p>
          <a:p>
            <a:r>
              <a:rPr lang="en-US" dirty="0">
                <a:solidFill>
                  <a:srgbClr val="FFFFFF"/>
                </a:solidFill>
              </a:rPr>
              <a:t>Mode 1 = trusted = kernel mode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All instructions and registers are enabled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59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get the privileged mode to work?</a:t>
            </a:r>
          </a:p>
          <a:p>
            <a:endParaRPr lang="en-US" dirty="0"/>
          </a:p>
          <a:p>
            <a:r>
              <a:rPr lang="en-US" dirty="0"/>
              <a:t>Boot sequence: </a:t>
            </a:r>
          </a:p>
          <a:p>
            <a:pPr lvl="1"/>
            <a:r>
              <a:rPr lang="en-US" dirty="0"/>
              <a:t>load first sector of disk (containing OS code) to predetermined address in memory</a:t>
            </a:r>
          </a:p>
          <a:p>
            <a:pPr lvl="1"/>
            <a:r>
              <a:rPr lang="en-US" dirty="0"/>
              <a:t>Mode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/>
              <a:t>1; PC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/>
              <a:t>predetermined address</a:t>
            </a:r>
          </a:p>
          <a:p>
            <a:r>
              <a:rPr lang="en-US" dirty="0"/>
              <a:t>     OS takes over…</a:t>
            </a:r>
          </a:p>
          <a:p>
            <a:pPr lvl="1"/>
            <a:r>
              <a:rPr lang="en-US" dirty="0"/>
              <a:t>initializes devices, MMU, timers, etc.</a:t>
            </a:r>
          </a:p>
          <a:p>
            <a:pPr lvl="1"/>
            <a:r>
              <a:rPr lang="en-US" dirty="0"/>
              <a:t>loads programs from disk, sets up page tables, etc.</a:t>
            </a:r>
          </a:p>
          <a:p>
            <a:pPr lvl="1"/>
            <a:r>
              <a:rPr lang="en-US" dirty="0"/>
              <a:t>Mode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/>
              <a:t>0; PC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/>
              <a:t>program entry point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776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untrusted process does not have privileges to use system resources, how can it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Use the screen to print?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Send message on the network?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Allocate pages?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Schedule processes?</a:t>
            </a:r>
          </a:p>
        </p:txBody>
      </p:sp>
      <p:sp>
        <p:nvSpPr>
          <p:cNvPr id="4" name="Rectangle 3"/>
          <p:cNvSpPr/>
          <p:nvPr/>
        </p:nvSpPr>
        <p:spPr>
          <a:xfrm>
            <a:off x="2667000" y="4953000"/>
            <a:ext cx="40495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chemeClr val="accent5"/>
                </a:solidFill>
              </a:rPr>
              <a:t>System Calls</a:t>
            </a:r>
          </a:p>
        </p:txBody>
      </p:sp>
    </p:spTree>
    <p:extLst>
      <p:ext uri="{BB962C8B-B14F-4D97-AF65-F5344CB8AC3E}">
        <p14:creationId xmlns:p14="http://schemas.microsoft.com/office/powerpoint/2010/main" val="2788671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74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sp>
        <p:nvSpPr>
          <p:cNvPr id="38174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System call: Not just a function call</a:t>
            </a:r>
          </a:p>
          <a:p>
            <a:pPr lvl="1"/>
            <a:r>
              <a:rPr lang="en-US" dirty="0" smtClean="0"/>
              <a:t>Don’t let process ram jump just anywhere in OS code</a:t>
            </a:r>
          </a:p>
          <a:p>
            <a:pPr lvl="1"/>
            <a:r>
              <a:rPr lang="en-US" dirty="0" smtClean="0"/>
              <a:t>OS can’t trust process’ registers (sp, </a:t>
            </a:r>
            <a:r>
              <a:rPr lang="en-US" dirty="0" err="1" smtClean="0"/>
              <a:t>fp</a:t>
            </a:r>
            <a:r>
              <a:rPr lang="en-US" dirty="0" smtClean="0"/>
              <a:t>, </a:t>
            </a:r>
            <a:r>
              <a:rPr lang="en-US" dirty="0" err="1" smtClean="0"/>
              <a:t>gp</a:t>
            </a:r>
            <a:r>
              <a:rPr lang="en-US" dirty="0" smtClean="0"/>
              <a:t>, etc.)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SYSCALL instruction:</a:t>
            </a:r>
            <a:r>
              <a:rPr lang="en-US" dirty="0" smtClean="0"/>
              <a:t> safe transfer of control to OS</a:t>
            </a:r>
          </a:p>
          <a:p>
            <a:pPr lvl="1"/>
            <a:r>
              <a:rPr lang="en-US" dirty="0" smtClean="0"/>
              <a:t>Mode </a:t>
            </a:r>
            <a:r>
              <a:rPr lang="en-US" dirty="0" smtClean="0">
                <a:sym typeface="Wingdings" pitchFamily="2" charset="2"/>
              </a:rPr>
              <a:t> 0; Cause  </a:t>
            </a:r>
            <a:r>
              <a:rPr lang="en-US" dirty="0" err="1" smtClean="0">
                <a:sym typeface="Wingdings" pitchFamily="2" charset="2"/>
              </a:rPr>
              <a:t>syscall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smtClean="0"/>
              <a:t>PC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</a:t>
            </a:r>
            <a:r>
              <a:rPr lang="en-US" i="1" dirty="0" smtClean="0"/>
              <a:t>exception</a:t>
            </a:r>
            <a:r>
              <a:rPr lang="en-US" dirty="0" smtClean="0"/>
              <a:t> vector</a:t>
            </a:r>
          </a:p>
          <a:p>
            <a:endParaRPr lang="en-US" dirty="0" smtClean="0"/>
          </a:p>
          <a:p>
            <a:r>
              <a:rPr lang="en-US" dirty="0" smtClean="0"/>
              <a:t>MIPS system call convention:</a:t>
            </a:r>
          </a:p>
          <a:p>
            <a:pPr lvl="1"/>
            <a:r>
              <a:rPr lang="en-US" dirty="0" smtClean="0"/>
              <a:t>Exception handler saves temp </a:t>
            </a:r>
            <a:r>
              <a:rPr lang="en-US" dirty="0" err="1" smtClean="0"/>
              <a:t>regs</a:t>
            </a:r>
            <a:r>
              <a:rPr lang="en-US" dirty="0" smtClean="0"/>
              <a:t>, saves </a:t>
            </a:r>
            <a:r>
              <a:rPr lang="en-US" dirty="0" err="1" smtClean="0"/>
              <a:t>ra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but: $v0 = system call number, which </a:t>
            </a:r>
            <a:r>
              <a:rPr lang="en-US" dirty="0"/>
              <a:t>specifies the operation the application is </a:t>
            </a:r>
            <a:r>
              <a:rPr lang="en-US" dirty="0" smtClean="0"/>
              <a:t>requesting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54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95600" y="228600"/>
            <a:ext cx="2895600" cy="838200"/>
          </a:xfrm>
          <a:prstGeom prst="roundRect">
            <a:avLst/>
          </a:prstGeom>
          <a:solidFill>
            <a:srgbClr val="329F7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/>
                </a:solidFill>
              </a:rPr>
              <a:t>User Application</a:t>
            </a:r>
            <a:endParaRPr lang="en-US" sz="2400" dirty="0">
              <a:solidFill>
                <a:schemeClr val="bg2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895600"/>
            <a:ext cx="4122426" cy="3581399"/>
            <a:chOff x="207388" y="533400"/>
            <a:chExt cx="8216945" cy="6478612"/>
          </a:xfrm>
        </p:grpSpPr>
        <p:sp>
          <p:nvSpPr>
            <p:cNvPr id="9" name="Rectangle 8"/>
            <p:cNvSpPr/>
            <p:nvPr>
              <p:custDataLst>
                <p:tags r:id="rId1"/>
              </p:custDataLst>
            </p:nvPr>
          </p:nvSpPr>
          <p:spPr>
            <a:xfrm>
              <a:off x="2819400" y="609600"/>
              <a:ext cx="3505200" cy="6248400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endParaRPr lang="en-US" sz="1600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>
              <p:custDataLst>
                <p:tags r:id="rId2"/>
              </p:custDataLst>
            </p:nvPr>
          </p:nvSpPr>
          <p:spPr>
            <a:xfrm>
              <a:off x="230149" y="533400"/>
              <a:ext cx="2616671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0xfffffffc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3"/>
              </p:custDataLst>
            </p:nvPr>
          </p:nvSpPr>
          <p:spPr>
            <a:xfrm>
              <a:off x="230149" y="6324599"/>
              <a:ext cx="2616671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0x00000000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4"/>
              </p:custDataLst>
            </p:nvPr>
          </p:nvSpPr>
          <p:spPr>
            <a:xfrm>
              <a:off x="6324601" y="609601"/>
              <a:ext cx="1042659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top</a:t>
              </a:r>
            </a:p>
          </p:txBody>
        </p:sp>
        <p:sp>
          <p:nvSpPr>
            <p:cNvPr id="13" name="TextBox 12"/>
            <p:cNvSpPr txBox="1"/>
            <p:nvPr>
              <p:custDataLst>
                <p:tags r:id="rId5"/>
              </p:custDataLst>
            </p:nvPr>
          </p:nvSpPr>
          <p:spPr>
            <a:xfrm>
              <a:off x="6400800" y="6324601"/>
              <a:ext cx="1717236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bottom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6"/>
              </p:custDataLst>
            </p:nvPr>
          </p:nvSpPr>
          <p:spPr>
            <a:xfrm>
              <a:off x="230149" y="2143781"/>
              <a:ext cx="2616671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0x7ffffffc</a:t>
              </a:r>
            </a:p>
          </p:txBody>
        </p:sp>
        <p:sp>
          <p:nvSpPr>
            <p:cNvPr id="15" name="TextBox 14"/>
            <p:cNvSpPr txBox="1"/>
            <p:nvPr>
              <p:custDataLst>
                <p:tags r:id="rId7"/>
              </p:custDataLst>
            </p:nvPr>
          </p:nvSpPr>
          <p:spPr>
            <a:xfrm>
              <a:off x="230149" y="1752598"/>
              <a:ext cx="2616671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0x80000000</a:t>
              </a:r>
            </a:p>
          </p:txBody>
        </p:sp>
        <p:sp>
          <p:nvSpPr>
            <p:cNvPr id="16" name="TextBox 15"/>
            <p:cNvSpPr txBox="1"/>
            <p:nvPr>
              <p:custDataLst>
                <p:tags r:id="rId8"/>
              </p:custDataLst>
            </p:nvPr>
          </p:nvSpPr>
          <p:spPr>
            <a:xfrm>
              <a:off x="230149" y="5039379"/>
              <a:ext cx="2616671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0x10000000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9"/>
              </p:custDataLst>
            </p:nvPr>
          </p:nvSpPr>
          <p:spPr>
            <a:xfrm>
              <a:off x="207388" y="5877580"/>
              <a:ext cx="2616671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0x00400000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819400" y="533400"/>
              <a:ext cx="3505200" cy="16764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system reserved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819400" y="2209800"/>
              <a:ext cx="3505200" cy="79501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stack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819401" y="6476999"/>
              <a:ext cx="3505199" cy="53501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system reserved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819400" y="5562600"/>
              <a:ext cx="3505200" cy="914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code (text)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819400" y="5105400"/>
              <a:ext cx="3505200" cy="457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static data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7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819400" y="4343400"/>
              <a:ext cx="3505200" cy="762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dynamic data (heap)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24" name="Straight Arrow Connector 23"/>
            <p:cNvCxnSpPr>
              <a:stCxn id="19" idx="2"/>
            </p:cNvCxnSpPr>
            <p:nvPr/>
          </p:nvCxnSpPr>
          <p:spPr>
            <a:xfrm>
              <a:off x="4572000" y="3004810"/>
              <a:ext cx="0" cy="5003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3" idx="0"/>
            </p:cNvCxnSpPr>
            <p:nvPr/>
          </p:nvCxnSpPr>
          <p:spPr>
            <a:xfrm flipV="1">
              <a:off x="4572000" y="3733800"/>
              <a:ext cx="0" cy="6096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7315200" y="5100935"/>
              <a:ext cx="1109133" cy="5567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accent1"/>
                  </a:solidFill>
                </a:rPr>
                <a:t>.data</a:t>
              </a:r>
              <a:endParaRPr lang="en-US" sz="1400" dirty="0">
                <a:solidFill>
                  <a:schemeClr val="accent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39009" y="5791200"/>
              <a:ext cx="1031202" cy="5567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accent1"/>
                  </a:solidFill>
                </a:rPr>
                <a:t>.text</a:t>
              </a:r>
              <a:endParaRPr lang="en-US" sz="1400" dirty="0">
                <a:solidFill>
                  <a:schemeClr val="accent1"/>
                </a:solidFill>
              </a:endParaRPr>
            </a:p>
          </p:txBody>
        </p:sp>
        <p:cxnSp>
          <p:nvCxnSpPr>
            <p:cNvPr id="28" name="Straight Arrow Connector 27"/>
            <p:cNvCxnSpPr>
              <a:stCxn id="27" idx="1"/>
              <a:endCxn id="21" idx="3"/>
            </p:cNvCxnSpPr>
            <p:nvPr/>
          </p:nvCxnSpPr>
          <p:spPr>
            <a:xfrm flipH="1" flipV="1">
              <a:off x="6324600" y="6019800"/>
              <a:ext cx="1014409" cy="497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6" idx="1"/>
              <a:endCxn id="22" idx="3"/>
            </p:cNvCxnSpPr>
            <p:nvPr/>
          </p:nvCxnSpPr>
          <p:spPr>
            <a:xfrm flipH="1" flipV="1">
              <a:off x="6324600" y="5333999"/>
              <a:ext cx="990600" cy="453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 flipH="1">
            <a:off x="0" y="2057400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918221" y="1676400"/>
            <a:ext cx="122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Mode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629400" y="2069068"/>
            <a:ext cx="2511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Privileged (Kernel) Mode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1676400"/>
            <a:ext cx="4724400" cy="76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System Call Interface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410200" y="1066800"/>
            <a:ext cx="0" cy="609600"/>
          </a:xfrm>
          <a:prstGeom prst="straightConnector1">
            <a:avLst/>
          </a:prstGeom>
          <a:ln w="38100" cmpd="sng">
            <a:solidFill>
              <a:srgbClr val="FFFF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2209800" y="1066800"/>
            <a:ext cx="1143000" cy="609600"/>
            <a:chOff x="2209800" y="1066800"/>
            <a:chExt cx="1143000" cy="609600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3352800" y="1066800"/>
              <a:ext cx="0" cy="609600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209800" y="1066800"/>
              <a:ext cx="10611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p</a:t>
              </a:r>
              <a:r>
                <a:rPr lang="en-US" sz="2400" dirty="0" err="1" smtClean="0"/>
                <a:t>rintf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4038600" y="2971800"/>
            <a:ext cx="2355633" cy="120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</a:rPr>
              <a:t>printf.c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Implementation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of </a:t>
            </a:r>
            <a:r>
              <a:rPr lang="en-US" sz="2400" dirty="0" err="1" smtClean="0">
                <a:solidFill>
                  <a:schemeClr val="bg1"/>
                </a:solidFill>
              </a:rPr>
              <a:t>printf</a:t>
            </a:r>
            <a:r>
              <a:rPr lang="en-US" sz="2400" dirty="0" smtClean="0">
                <a:solidFill>
                  <a:schemeClr val="bg1"/>
                </a:solidFill>
              </a:rPr>
              <a:t>() </a:t>
            </a:r>
            <a:r>
              <a:rPr lang="en-US" sz="2400" dirty="0" err="1">
                <a:solidFill>
                  <a:schemeClr val="bg1"/>
                </a:solidFill>
              </a:rPr>
              <a:t>syscall</a:t>
            </a:r>
            <a:r>
              <a:rPr lang="en-US" sz="2400" dirty="0">
                <a:solidFill>
                  <a:schemeClr val="bg1"/>
                </a:solidFill>
              </a:rPr>
              <a:t>!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362200" y="2438400"/>
            <a:ext cx="0" cy="762000"/>
          </a:xfrm>
          <a:prstGeom prst="straightConnector1">
            <a:avLst/>
          </a:prstGeom>
          <a:ln w="38100" cmpd="sng">
            <a:solidFill>
              <a:srgbClr val="FFFF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124200" y="3581400"/>
            <a:ext cx="990600" cy="0"/>
          </a:xfrm>
          <a:prstGeom prst="straightConnector1">
            <a:avLst/>
          </a:prstGeom>
          <a:ln w="38100" cmpd="sng">
            <a:solidFill>
              <a:srgbClr val="FFFF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410200" y="2362200"/>
            <a:ext cx="0" cy="609600"/>
          </a:xfrm>
          <a:prstGeom prst="straightConnector1">
            <a:avLst/>
          </a:prstGeom>
          <a:ln w="38100" cmpd="sng">
            <a:solidFill>
              <a:srgbClr val="FFFF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066800" y="2433935"/>
            <a:ext cx="1318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SYSCALL!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41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54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sp>
        <p:nvSpPr>
          <p:cNvPr id="38154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System call examples:</a:t>
            </a:r>
          </a:p>
          <a:p>
            <a:r>
              <a:rPr lang="en-US" dirty="0" err="1" smtClean="0">
                <a:latin typeface="Consolas" pitchFamily="49" charset="0"/>
              </a:rPr>
              <a:t>putc</a:t>
            </a:r>
            <a:r>
              <a:rPr lang="en-US" dirty="0" smtClean="0">
                <a:latin typeface="Consolas" pitchFamily="49" charset="0"/>
              </a:rPr>
              <a:t>(): </a:t>
            </a:r>
            <a:r>
              <a:rPr lang="en-US" dirty="0" smtClean="0"/>
              <a:t>Print character to screen</a:t>
            </a:r>
          </a:p>
          <a:p>
            <a:pPr lvl="1"/>
            <a:r>
              <a:rPr lang="en-US" dirty="0" smtClean="0"/>
              <a:t>Need to multiplex screen between competing processes</a:t>
            </a:r>
          </a:p>
          <a:p>
            <a:r>
              <a:rPr lang="en-US" dirty="0" smtClean="0">
                <a:latin typeface="Consolas" pitchFamily="49" charset="0"/>
              </a:rPr>
              <a:t>send(): </a:t>
            </a:r>
            <a:r>
              <a:rPr lang="en-US" dirty="0" smtClean="0"/>
              <a:t>Send a packet on the network</a:t>
            </a:r>
          </a:p>
          <a:p>
            <a:pPr lvl="1"/>
            <a:r>
              <a:rPr lang="en-US" dirty="0" smtClean="0"/>
              <a:t>Need to manipulate the internals of a device </a:t>
            </a:r>
          </a:p>
          <a:p>
            <a:r>
              <a:rPr lang="en-US" dirty="0" err="1" smtClean="0">
                <a:latin typeface="Consolas" pitchFamily="49" charset="0"/>
              </a:rPr>
              <a:t>sbrk</a:t>
            </a:r>
            <a:r>
              <a:rPr lang="en-US" dirty="0" smtClean="0">
                <a:latin typeface="Consolas" pitchFamily="49" charset="0"/>
              </a:rPr>
              <a:t>(): </a:t>
            </a:r>
            <a:r>
              <a:rPr lang="en-US" dirty="0" smtClean="0"/>
              <a:t>Allocate a page</a:t>
            </a:r>
          </a:p>
          <a:p>
            <a:pPr lvl="1"/>
            <a:r>
              <a:rPr lang="en-US" dirty="0" smtClean="0"/>
              <a:t>Needs to update page tables &amp; MMU</a:t>
            </a:r>
          </a:p>
          <a:p>
            <a:r>
              <a:rPr lang="en-US" dirty="0" smtClean="0">
                <a:latin typeface="Consolas" pitchFamily="49" charset="0"/>
              </a:rPr>
              <a:t>sleep(): </a:t>
            </a:r>
            <a:r>
              <a:rPr lang="en-US" dirty="0" smtClean="0"/>
              <a:t>put current </a:t>
            </a:r>
            <a:r>
              <a:rPr lang="en-US" dirty="0" err="1" smtClean="0"/>
              <a:t>prog</a:t>
            </a:r>
            <a:r>
              <a:rPr lang="en-US" dirty="0" smtClean="0"/>
              <a:t> to sleep, wake other</a:t>
            </a:r>
          </a:p>
          <a:p>
            <a:pPr lvl="1"/>
            <a:r>
              <a:rPr lang="en-US" dirty="0" smtClean="0"/>
              <a:t>Need to update page table base register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169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638800"/>
          </a:xfrm>
        </p:spPr>
        <p:txBody>
          <a:bodyPr>
            <a:norm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4400" dirty="0">
                <a:solidFill>
                  <a:schemeClr val="bg1"/>
                </a:solidFill>
              </a:rPr>
              <a:t>HW2-P5 (Pre-Lab4</a:t>
            </a:r>
            <a:r>
              <a:rPr lang="en-US" sz="4400" dirty="0" smtClean="0">
                <a:solidFill>
                  <a:schemeClr val="bg1"/>
                </a:solidFill>
              </a:rPr>
              <a:t>) due next week!</a:t>
            </a:r>
          </a:p>
          <a:p>
            <a:pPr marL="1314450" lvl="1" indent="-571500">
              <a:buFont typeface="Arial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Monday, April 20</a:t>
            </a:r>
            <a:r>
              <a:rPr lang="en-US" sz="3600" baseline="30000" dirty="0" smtClean="0">
                <a:solidFill>
                  <a:schemeClr val="bg1"/>
                </a:solidFill>
              </a:rPr>
              <a:t>th</a:t>
            </a:r>
          </a:p>
          <a:p>
            <a:pPr marL="1314450" lvl="1" indent="-571500">
              <a:buFont typeface="Arial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Don’t forget to submit on CMS!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1314450" lvl="1" indent="-571500">
              <a:buFont typeface="Arial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D</a:t>
            </a:r>
            <a:r>
              <a:rPr lang="en-US" sz="3600" dirty="0" smtClean="0">
                <a:solidFill>
                  <a:schemeClr val="bg1"/>
                </a:solidFill>
              </a:rPr>
              <a:t>esigned for you to look over the code and understand virtual memory before coming to Lab 4.</a:t>
            </a:r>
          </a:p>
          <a:p>
            <a:pPr marL="1314450" lvl="1" indent="-571500">
              <a:buFont typeface="Arial"/>
              <a:buChar char="•"/>
            </a:pP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067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Invoking System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066800"/>
            <a:ext cx="8686800" cy="5257800"/>
          </a:xfrm>
        </p:spPr>
        <p:txBody>
          <a:bodyPr>
            <a:normAutofit fontScale="92500" lnSpcReduction="10000"/>
          </a:bodyPr>
          <a:lstStyle/>
          <a:p>
            <a:pPr marL="1831975"/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getc</a:t>
            </a:r>
            <a:r>
              <a:rPr lang="en-US" dirty="0" smtClean="0">
                <a:latin typeface="Consolas" pitchFamily="49" charset="0"/>
              </a:rPr>
              <a:t>() {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</a:rPr>
              <a:t>asm</a:t>
            </a:r>
            <a:r>
              <a:rPr lang="en-US" dirty="0" smtClean="0">
                <a:latin typeface="Consolas" pitchFamily="49" charset="0"/>
              </a:rPr>
              <a:t>("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addiu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$v0, $0, 4</a:t>
            </a:r>
            <a:r>
              <a:rPr lang="en-US" dirty="0" smtClean="0">
                <a:latin typeface="Consolas" pitchFamily="49" charset="0"/>
              </a:rPr>
              <a:t>");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</a:rPr>
              <a:t>asm</a:t>
            </a:r>
            <a:r>
              <a:rPr lang="en-US" dirty="0" smtClean="0">
                <a:latin typeface="Consolas" pitchFamily="49" charset="0"/>
              </a:rPr>
              <a:t>("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syscall</a:t>
            </a:r>
            <a:r>
              <a:rPr lang="en-US" dirty="0" smtClean="0">
                <a:latin typeface="Consolas" pitchFamily="49" charset="0"/>
              </a:rPr>
              <a:t>");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}</a:t>
            </a:r>
          </a:p>
          <a:p>
            <a:pPr marL="1831975"/>
            <a:endParaRPr lang="en-US" dirty="0" smtClean="0">
              <a:latin typeface="Consolas" pitchFamily="49" charset="0"/>
            </a:endParaRPr>
          </a:p>
          <a:p>
            <a:pPr marL="1831975"/>
            <a:r>
              <a:rPr lang="en-US" dirty="0" smtClean="0">
                <a:latin typeface="Consolas" pitchFamily="49" charset="0"/>
              </a:rPr>
              <a:t>char *gets(char *</a:t>
            </a:r>
            <a:r>
              <a:rPr lang="en-US" dirty="0" err="1" smtClean="0">
                <a:latin typeface="Consolas" pitchFamily="49" charset="0"/>
              </a:rPr>
              <a:t>buf</a:t>
            </a:r>
            <a:r>
              <a:rPr lang="en-US" dirty="0" smtClean="0">
                <a:latin typeface="Consolas" pitchFamily="49" charset="0"/>
              </a:rPr>
              <a:t>) {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while (...) {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</a:rPr>
              <a:t>buf</a:t>
            </a:r>
            <a:r>
              <a:rPr lang="en-US" dirty="0" smtClean="0">
                <a:latin typeface="Consolas" pitchFamily="49" charset="0"/>
              </a:rPr>
              <a:t>[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] = </a:t>
            </a:r>
            <a:r>
              <a:rPr lang="en-US" dirty="0" err="1" smtClean="0">
                <a:latin typeface="Consolas" pitchFamily="49" charset="0"/>
              </a:rPr>
              <a:t>getc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}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41018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Libraries and Wrappers</a:t>
            </a:r>
            <a:endParaRPr lang="en-US" dirty="0"/>
          </a:p>
        </p:txBody>
      </p:sp>
      <p:sp>
        <p:nvSpPr>
          <p:cNvPr id="38297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Compilers do not emit SYSCALL instructions</a:t>
            </a:r>
          </a:p>
          <a:p>
            <a:pPr lvl="1"/>
            <a:r>
              <a:rPr lang="en-US" dirty="0" smtClean="0"/>
              <a:t>Compiler doesn’t know OS interface</a:t>
            </a:r>
          </a:p>
          <a:p>
            <a:r>
              <a:rPr lang="en-US" dirty="0" smtClean="0"/>
              <a:t>Libraries implement standard API from system API</a:t>
            </a:r>
          </a:p>
          <a:p>
            <a:r>
              <a:rPr lang="en-US" dirty="0" err="1" smtClean="0"/>
              <a:t>libc</a:t>
            </a:r>
            <a:r>
              <a:rPr lang="en-US" dirty="0" smtClean="0"/>
              <a:t> (standard C library):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getc</a:t>
            </a:r>
            <a:r>
              <a:rPr lang="en-US" dirty="0" smtClean="0">
                <a:sym typeface="Wingdings" pitchFamily="2" charset="2"/>
              </a:rPr>
              <a:t>()  </a:t>
            </a:r>
            <a:r>
              <a:rPr lang="en-US" dirty="0" err="1" smtClean="0">
                <a:sym typeface="Wingdings" pitchFamily="2" charset="2"/>
              </a:rPr>
              <a:t>syscall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sbrk</a:t>
            </a:r>
            <a:r>
              <a:rPr lang="en-US" dirty="0" smtClean="0">
                <a:sym typeface="Wingdings" pitchFamily="2" charset="2"/>
              </a:rPr>
              <a:t>()  </a:t>
            </a:r>
            <a:r>
              <a:rPr lang="en-US" dirty="0" err="1" smtClean="0">
                <a:sym typeface="Wingdings" pitchFamily="2" charset="2"/>
              </a:rPr>
              <a:t>syscall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/>
              <a:t>write()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syscall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gets()  </a:t>
            </a:r>
            <a:r>
              <a:rPr lang="en-US" dirty="0" err="1" smtClean="0">
                <a:sym typeface="Wingdings" pitchFamily="2" charset="2"/>
              </a:rPr>
              <a:t>getc</a:t>
            </a:r>
            <a:r>
              <a:rPr lang="en-US" dirty="0" smtClean="0">
                <a:sym typeface="Wingdings" pitchFamily="2" charset="2"/>
              </a:rPr>
              <a:t>()</a:t>
            </a:r>
            <a:endParaRPr lang="en-US" dirty="0" smtClean="0"/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() </a:t>
            </a:r>
            <a:r>
              <a:rPr lang="en-US" dirty="0" smtClean="0">
                <a:sym typeface="Wingdings" pitchFamily="2" charset="2"/>
              </a:rPr>
              <a:t> write()</a:t>
            </a:r>
          </a:p>
          <a:p>
            <a:pPr lvl="1"/>
            <a:r>
              <a:rPr lang="en-US" dirty="0" err="1" smtClean="0"/>
              <a:t>malloc</a:t>
            </a:r>
            <a:r>
              <a:rPr lang="en-US" dirty="0" smtClean="0"/>
              <a:t>()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sbrk</a:t>
            </a:r>
            <a:r>
              <a:rPr lang="en-US" dirty="0" smtClean="0">
                <a:sym typeface="Wingdings" pitchFamily="2" charset="2"/>
              </a:rPr>
              <a:t>()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13376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1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Where does </a:t>
            </a:r>
            <a:r>
              <a:rPr lang="en-US" dirty="0" smtClean="0"/>
              <a:t>the OS </a:t>
            </a:r>
            <a:r>
              <a:rPr lang="en-US" dirty="0"/>
              <a:t>live?</a:t>
            </a:r>
          </a:p>
        </p:txBody>
      </p:sp>
      <p:sp>
        <p:nvSpPr>
          <p:cNvPr id="38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its own address space?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then </a:t>
            </a:r>
            <a:r>
              <a:rPr lang="en-US" dirty="0" err="1"/>
              <a:t>syscall</a:t>
            </a:r>
            <a:r>
              <a:rPr lang="en-US" dirty="0"/>
              <a:t> would have to switch to a different address space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Also harder to deal with </a:t>
            </a:r>
            <a:r>
              <a:rPr lang="en-US" dirty="0" err="1"/>
              <a:t>syscall</a:t>
            </a:r>
            <a:r>
              <a:rPr lang="en-US" dirty="0"/>
              <a:t> arguments passed as pointers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So in the same address space as process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protection bits to prevent user code from writing kernel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Higher part of v</a:t>
            </a:r>
            <a:r>
              <a:rPr lang="en-US" dirty="0" smtClean="0"/>
              <a:t>irtual memory, </a:t>
            </a:r>
            <a:r>
              <a:rPr lang="en-US" dirty="0"/>
              <a:t>lower part of physical memory</a:t>
            </a:r>
          </a:p>
        </p:txBody>
      </p:sp>
    </p:spTree>
    <p:extLst>
      <p:ext uri="{BB962C8B-B14F-4D97-AF65-F5344CB8AC3E}">
        <p14:creationId xmlns:p14="http://schemas.microsoft.com/office/powerpoint/2010/main" val="1567130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Anatomy of a Process</a:t>
            </a:r>
            <a:endParaRPr lang="en-US" dirty="0"/>
          </a:p>
        </p:txBody>
      </p:sp>
      <p:sp>
        <p:nvSpPr>
          <p:cNvPr id="13" name="TextBox 12" hidden="1"/>
          <p:cNvSpPr txBox="1"/>
          <p:nvPr>
            <p:custDataLst>
              <p:tags r:id="rId2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3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4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5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6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7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8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9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0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2000" y="838200"/>
            <a:ext cx="7062790" cy="5943600"/>
            <a:chOff x="413287" y="533400"/>
            <a:chExt cx="7716303" cy="6324600"/>
          </a:xfrm>
        </p:grpSpPr>
        <p:sp>
          <p:nvSpPr>
            <p:cNvPr id="4" name="Rectangle 3"/>
            <p:cNvSpPr/>
            <p:nvPr>
              <p:custDataLst>
                <p:tags r:id="rId11"/>
              </p:custDataLst>
            </p:nvPr>
          </p:nvSpPr>
          <p:spPr>
            <a:xfrm>
              <a:off x="2819400" y="609600"/>
              <a:ext cx="3505200" cy="6248400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endParaRPr lang="en-US" sz="2800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" name="TextBox 4"/>
            <p:cNvSpPr txBox="1"/>
            <p:nvPr>
              <p:custDataLst>
                <p:tags r:id="rId12"/>
              </p:custDataLst>
            </p:nvPr>
          </p:nvSpPr>
          <p:spPr>
            <a:xfrm>
              <a:off x="436047" y="533400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0xfffffffc</a:t>
              </a:r>
            </a:p>
          </p:txBody>
        </p:sp>
        <p:sp>
          <p:nvSpPr>
            <p:cNvPr id="6" name="TextBox 5"/>
            <p:cNvSpPr txBox="1"/>
            <p:nvPr>
              <p:custDataLst>
                <p:tags r:id="rId13"/>
              </p:custDataLst>
            </p:nvPr>
          </p:nvSpPr>
          <p:spPr>
            <a:xfrm>
              <a:off x="436049" y="6324601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0x00000000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14"/>
              </p:custDataLst>
            </p:nvPr>
          </p:nvSpPr>
          <p:spPr>
            <a:xfrm>
              <a:off x="6324600" y="609600"/>
              <a:ext cx="7761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top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15"/>
              </p:custDataLst>
            </p:nvPr>
          </p:nvSpPr>
          <p:spPr>
            <a:xfrm>
              <a:off x="6400800" y="6324600"/>
              <a:ext cx="13676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bottom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16"/>
              </p:custDataLst>
            </p:nvPr>
          </p:nvSpPr>
          <p:spPr>
            <a:xfrm>
              <a:off x="436047" y="2143780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0x7ffffffc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17"/>
              </p:custDataLst>
            </p:nvPr>
          </p:nvSpPr>
          <p:spPr>
            <a:xfrm>
              <a:off x="436047" y="1752600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0x80000000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18"/>
              </p:custDataLst>
            </p:nvPr>
          </p:nvSpPr>
          <p:spPr>
            <a:xfrm>
              <a:off x="436047" y="5039380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0x10000000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19"/>
              </p:custDataLst>
            </p:nvPr>
          </p:nvSpPr>
          <p:spPr>
            <a:xfrm>
              <a:off x="413287" y="5877580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0x00400000</a:t>
              </a:r>
            </a:p>
          </p:txBody>
        </p:sp>
        <p:sp>
          <p:nvSpPr>
            <p:cNvPr id="23" name="Rectangle 7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819400" y="533400"/>
              <a:ext cx="3505200" cy="16764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system reserved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19400" y="2209800"/>
              <a:ext cx="3505200" cy="79501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stack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7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819400" y="6477000"/>
              <a:ext cx="3505200" cy="3810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system reserved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0" name="Rectangle 7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819400" y="5562600"/>
              <a:ext cx="3505200" cy="914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code (text)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1" name="Rectangle 7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819400" y="5105400"/>
              <a:ext cx="3505200" cy="457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static data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819400" y="4343400"/>
              <a:ext cx="3505200" cy="762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dynamic data (heap)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26" idx="2"/>
            </p:cNvCxnSpPr>
            <p:nvPr/>
          </p:nvCxnSpPr>
          <p:spPr>
            <a:xfrm>
              <a:off x="4572000" y="3004810"/>
              <a:ext cx="0" cy="5003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32" idx="0"/>
            </p:cNvCxnSpPr>
            <p:nvPr/>
          </p:nvCxnSpPr>
          <p:spPr>
            <a:xfrm flipV="1">
              <a:off x="4572000" y="3733800"/>
              <a:ext cx="0" cy="6096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7315200" y="5100935"/>
              <a:ext cx="8143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</a:rPr>
                <a:t>.data</a:t>
              </a:r>
              <a:endParaRPr lang="en-US" sz="2400" dirty="0">
                <a:solidFill>
                  <a:schemeClr val="accent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339010" y="5791200"/>
              <a:ext cx="7400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</a:rPr>
                <a:t>.text</a:t>
              </a:r>
              <a:endParaRPr lang="en-US" sz="2400" dirty="0">
                <a:solidFill>
                  <a:schemeClr val="accent1"/>
                </a:solidFill>
              </a:endParaRPr>
            </a:p>
          </p:txBody>
        </p:sp>
        <p:cxnSp>
          <p:nvCxnSpPr>
            <p:cNvPr id="34" name="Straight Arrow Connector 33"/>
            <p:cNvCxnSpPr>
              <a:stCxn id="33" idx="1"/>
              <a:endCxn id="30" idx="3"/>
            </p:cNvCxnSpPr>
            <p:nvPr/>
          </p:nvCxnSpPr>
          <p:spPr>
            <a:xfrm flipH="1" flipV="1">
              <a:off x="6324600" y="6019800"/>
              <a:ext cx="1014410" cy="22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7" idx="1"/>
              <a:endCxn id="31" idx="3"/>
            </p:cNvCxnSpPr>
            <p:nvPr/>
          </p:nvCxnSpPr>
          <p:spPr>
            <a:xfrm flipH="1">
              <a:off x="6324600" y="5331768"/>
              <a:ext cx="990600" cy="22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3423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361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Full System Layout</a:t>
            </a:r>
          </a:p>
        </p:txBody>
      </p:sp>
      <p:sp>
        <p:nvSpPr>
          <p:cNvPr id="38236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5562600" cy="6096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Typically all kernel text, most data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At same v</a:t>
            </a:r>
            <a:r>
              <a:rPr lang="en-US" sz="2400" dirty="0" smtClean="0"/>
              <a:t>irtual </a:t>
            </a:r>
            <a:r>
              <a:rPr lang="en-US" sz="2400" dirty="0"/>
              <a:t>a</a:t>
            </a:r>
            <a:r>
              <a:rPr lang="en-US" sz="2400" dirty="0" smtClean="0"/>
              <a:t>ddress </a:t>
            </a:r>
            <a:r>
              <a:rPr lang="en-US" sz="2400" dirty="0"/>
              <a:t>in every address space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Map kernel in contiguous physical memory when boot loader puts kernel into physical memory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The OS is omnipresent and steps in where necessary to aid application execution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Typically resides in high memory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When an application needs to perform a privileged operation, it needs to invoke the OS</a:t>
            </a:r>
          </a:p>
        </p:txBody>
      </p:sp>
      <p:sp>
        <p:nvSpPr>
          <p:cNvPr id="18" name="Text Box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425487" y="6112065"/>
            <a:ext cx="2489913" cy="66973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Virtual Memory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334000" y="981920"/>
            <a:ext cx="3733799" cy="5357324"/>
            <a:chOff x="996110" y="533400"/>
            <a:chExt cx="5328490" cy="6433696"/>
          </a:xfrm>
        </p:grpSpPr>
        <p:sp>
          <p:nvSpPr>
            <p:cNvPr id="20" name="Rectangle 19"/>
            <p:cNvSpPr/>
            <p:nvPr>
              <p:custDataLst>
                <p:tags r:id="rId6"/>
              </p:custDataLst>
            </p:nvPr>
          </p:nvSpPr>
          <p:spPr>
            <a:xfrm>
              <a:off x="2819400" y="609600"/>
              <a:ext cx="3505200" cy="6248400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>
              <p:custDataLst>
                <p:tags r:id="rId7"/>
              </p:custDataLst>
            </p:nvPr>
          </p:nvSpPr>
          <p:spPr>
            <a:xfrm>
              <a:off x="1018869" y="533400"/>
              <a:ext cx="1873462" cy="406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0xfffffffc</a:t>
              </a:r>
            </a:p>
          </p:txBody>
        </p:sp>
        <p:sp>
          <p:nvSpPr>
            <p:cNvPr id="22" name="TextBox 21"/>
            <p:cNvSpPr txBox="1"/>
            <p:nvPr>
              <p:custDataLst>
                <p:tags r:id="rId8"/>
              </p:custDataLst>
            </p:nvPr>
          </p:nvSpPr>
          <p:spPr>
            <a:xfrm>
              <a:off x="1018872" y="6560521"/>
              <a:ext cx="1873462" cy="406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0x00000000</a:t>
              </a:r>
            </a:p>
          </p:txBody>
        </p:sp>
        <p:sp>
          <p:nvSpPr>
            <p:cNvPr id="23" name="TextBox 22"/>
            <p:cNvSpPr txBox="1"/>
            <p:nvPr>
              <p:custDataLst>
                <p:tags r:id="rId9"/>
              </p:custDataLst>
            </p:nvPr>
          </p:nvSpPr>
          <p:spPr>
            <a:xfrm>
              <a:off x="1018869" y="2143780"/>
              <a:ext cx="1873462" cy="406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0x7ffffffc</a:t>
              </a:r>
            </a:p>
          </p:txBody>
        </p:sp>
        <p:sp>
          <p:nvSpPr>
            <p:cNvPr id="24" name="TextBox 23"/>
            <p:cNvSpPr txBox="1"/>
            <p:nvPr>
              <p:custDataLst>
                <p:tags r:id="rId10"/>
              </p:custDataLst>
            </p:nvPr>
          </p:nvSpPr>
          <p:spPr>
            <a:xfrm>
              <a:off x="1018869" y="1752600"/>
              <a:ext cx="1873462" cy="406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0x80000000</a:t>
              </a:r>
            </a:p>
          </p:txBody>
        </p:sp>
        <p:sp>
          <p:nvSpPr>
            <p:cNvPr id="25" name="TextBox 24"/>
            <p:cNvSpPr txBox="1"/>
            <p:nvPr>
              <p:custDataLst>
                <p:tags r:id="rId11"/>
              </p:custDataLst>
            </p:nvPr>
          </p:nvSpPr>
          <p:spPr>
            <a:xfrm>
              <a:off x="1018869" y="5039380"/>
              <a:ext cx="1873462" cy="406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0x10000000</a:t>
              </a:r>
            </a:p>
          </p:txBody>
        </p:sp>
        <p:sp>
          <p:nvSpPr>
            <p:cNvPr id="26" name="TextBox 25"/>
            <p:cNvSpPr txBox="1"/>
            <p:nvPr>
              <p:custDataLst>
                <p:tags r:id="rId12"/>
              </p:custDataLst>
            </p:nvPr>
          </p:nvSpPr>
          <p:spPr>
            <a:xfrm>
              <a:off x="996110" y="5877581"/>
              <a:ext cx="1873462" cy="406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0x00400000</a:t>
              </a:r>
            </a:p>
          </p:txBody>
        </p:sp>
        <p:sp>
          <p:nvSpPr>
            <p:cNvPr id="27" name="Rectangle 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819400" y="533400"/>
              <a:ext cx="3505200" cy="16764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8" name="Rectangle 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819400" y="2209800"/>
              <a:ext cx="3505200" cy="79501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stack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7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819399" y="6477000"/>
              <a:ext cx="3505201" cy="47251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system reserved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0" name="Rectangle 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19400" y="5562600"/>
              <a:ext cx="3505200" cy="914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code (text)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1" name="Rectangle 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819400" y="5105400"/>
              <a:ext cx="3505200" cy="457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static data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819400" y="4343400"/>
              <a:ext cx="3505200" cy="762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dynamic data (heap)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33" name="Straight Arrow Connector 32"/>
            <p:cNvCxnSpPr>
              <a:stCxn id="28" idx="2"/>
            </p:cNvCxnSpPr>
            <p:nvPr/>
          </p:nvCxnSpPr>
          <p:spPr>
            <a:xfrm>
              <a:off x="4572000" y="3004810"/>
              <a:ext cx="0" cy="5003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2" idx="0"/>
            </p:cNvCxnSpPr>
            <p:nvPr/>
          </p:nvCxnSpPr>
          <p:spPr>
            <a:xfrm flipV="1">
              <a:off x="4572000" y="3733800"/>
              <a:ext cx="0" cy="6096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>
            <p:custDataLst>
              <p:tags r:id="rId2"/>
            </p:custDataLst>
          </p:nvPr>
        </p:nvSpPr>
        <p:spPr>
          <a:xfrm>
            <a:off x="7338598" y="1328534"/>
            <a:ext cx="1112135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Heap</a:t>
            </a:r>
          </a:p>
        </p:txBody>
      </p:sp>
      <p:sp>
        <p:nvSpPr>
          <p:cNvPr id="36" name="TextBox 35"/>
          <p:cNvSpPr txBox="1"/>
          <p:nvPr>
            <p:custDataLst>
              <p:tags r:id="rId3"/>
            </p:custDataLst>
          </p:nvPr>
        </p:nvSpPr>
        <p:spPr>
          <a:xfrm>
            <a:off x="7338598" y="1666129"/>
            <a:ext cx="1052934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Data</a:t>
            </a:r>
          </a:p>
        </p:txBody>
      </p:sp>
      <p:sp>
        <p:nvSpPr>
          <p:cNvPr id="37" name="TextBox 36"/>
          <p:cNvSpPr txBox="1"/>
          <p:nvPr>
            <p:custDataLst>
              <p:tags r:id="rId4"/>
            </p:custDataLst>
          </p:nvPr>
        </p:nvSpPr>
        <p:spPr>
          <a:xfrm>
            <a:off x="7338598" y="914400"/>
            <a:ext cx="1119602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Stack</a:t>
            </a:r>
          </a:p>
        </p:txBody>
      </p:sp>
      <p:sp>
        <p:nvSpPr>
          <p:cNvPr id="38" name="TextBox 37"/>
          <p:cNvSpPr txBox="1"/>
          <p:nvPr>
            <p:custDataLst>
              <p:tags r:id="rId5"/>
            </p:custDataLst>
          </p:nvPr>
        </p:nvSpPr>
        <p:spPr>
          <a:xfrm>
            <a:off x="7338598" y="2003724"/>
            <a:ext cx="1010533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Text</a:t>
            </a:r>
          </a:p>
        </p:txBody>
      </p:sp>
    </p:spTree>
    <p:extLst>
      <p:ext uri="{BB962C8B-B14F-4D97-AF65-F5344CB8AC3E}">
        <p14:creationId xmlns:p14="http://schemas.microsoft.com/office/powerpoint/2010/main" val="3676273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096000" y="990600"/>
            <a:ext cx="2819400" cy="5334000"/>
          </a:xfrm>
          <a:prstGeom prst="rect">
            <a:avLst/>
          </a:prstGeom>
          <a:solidFill>
            <a:srgbClr val="329F7C"/>
          </a:solidFill>
          <a:ln w="2857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361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Full System Layout</a:t>
            </a:r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67081" y="6112065"/>
            <a:ext cx="2489913" cy="66973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Virtual Memory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6979357" y="5645389"/>
            <a:ext cx="1059430" cy="52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 dirty="0">
                <a:solidFill>
                  <a:schemeClr val="bg2"/>
                </a:solidFill>
              </a:rPr>
              <a:t>OS Text</a:t>
            </a: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6979357" y="5264389"/>
            <a:ext cx="1103237" cy="52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2"/>
                </a:solidFill>
              </a:rPr>
              <a:t>OS Data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6973347" y="4883389"/>
            <a:ext cx="1164401" cy="52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 dirty="0">
                <a:solidFill>
                  <a:schemeClr val="bg2"/>
                </a:solidFill>
              </a:rPr>
              <a:t>OS Heap</a:t>
            </a: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6981284" y="4197589"/>
            <a:ext cx="1172116" cy="52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 dirty="0">
                <a:solidFill>
                  <a:schemeClr val="bg2"/>
                </a:solidFill>
              </a:rPr>
              <a:t>OS Stack</a:t>
            </a:r>
          </a:p>
        </p:txBody>
      </p:sp>
      <p:sp>
        <p:nvSpPr>
          <p:cNvPr id="32" name="Text Box 1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6112065"/>
            <a:ext cx="2669320" cy="66973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Physical Memory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76200" y="981920"/>
            <a:ext cx="4433194" cy="5418880"/>
            <a:chOff x="865698" y="533400"/>
            <a:chExt cx="5458902" cy="6507620"/>
          </a:xfrm>
        </p:grpSpPr>
        <p:sp>
          <p:nvSpPr>
            <p:cNvPr id="30" name="Rectangle 29"/>
            <p:cNvSpPr/>
            <p:nvPr>
              <p:custDataLst>
                <p:tags r:id="rId9"/>
              </p:custDataLst>
            </p:nvPr>
          </p:nvSpPr>
          <p:spPr>
            <a:xfrm>
              <a:off x="2819400" y="609600"/>
              <a:ext cx="3505200" cy="6248400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endParaRPr lang="en-US" sz="2800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1" name="TextBox 30"/>
            <p:cNvSpPr txBox="1"/>
            <p:nvPr>
              <p:custDataLst>
                <p:tags r:id="rId10"/>
              </p:custDataLst>
            </p:nvPr>
          </p:nvSpPr>
          <p:spPr>
            <a:xfrm>
              <a:off x="888458" y="533400"/>
              <a:ext cx="1963799" cy="480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0xfffffffc</a:t>
              </a:r>
            </a:p>
          </p:txBody>
        </p:sp>
        <p:sp>
          <p:nvSpPr>
            <p:cNvPr id="33" name="TextBox 32"/>
            <p:cNvSpPr txBox="1"/>
            <p:nvPr>
              <p:custDataLst>
                <p:tags r:id="rId11"/>
              </p:custDataLst>
            </p:nvPr>
          </p:nvSpPr>
          <p:spPr>
            <a:xfrm>
              <a:off x="888460" y="6560521"/>
              <a:ext cx="1964416" cy="480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0x00000000</a:t>
              </a:r>
            </a:p>
          </p:txBody>
        </p:sp>
        <p:sp>
          <p:nvSpPr>
            <p:cNvPr id="39" name="TextBox 38"/>
            <p:cNvSpPr txBox="1"/>
            <p:nvPr>
              <p:custDataLst>
                <p:tags r:id="rId12"/>
              </p:custDataLst>
            </p:nvPr>
          </p:nvSpPr>
          <p:spPr>
            <a:xfrm>
              <a:off x="888458" y="2143780"/>
              <a:ext cx="1963799" cy="480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0x7ffffffc</a:t>
              </a:r>
            </a:p>
          </p:txBody>
        </p:sp>
        <p:sp>
          <p:nvSpPr>
            <p:cNvPr id="40" name="TextBox 39"/>
            <p:cNvSpPr txBox="1"/>
            <p:nvPr>
              <p:custDataLst>
                <p:tags r:id="rId13"/>
              </p:custDataLst>
            </p:nvPr>
          </p:nvSpPr>
          <p:spPr>
            <a:xfrm>
              <a:off x="888458" y="1752600"/>
              <a:ext cx="1964415" cy="480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0x80000000</a:t>
              </a:r>
            </a:p>
          </p:txBody>
        </p:sp>
        <p:sp>
          <p:nvSpPr>
            <p:cNvPr id="41" name="TextBox 40"/>
            <p:cNvSpPr txBox="1"/>
            <p:nvPr>
              <p:custDataLst>
                <p:tags r:id="rId14"/>
              </p:custDataLst>
            </p:nvPr>
          </p:nvSpPr>
          <p:spPr>
            <a:xfrm>
              <a:off x="888458" y="5039380"/>
              <a:ext cx="1964415" cy="480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0x10000000</a:t>
              </a:r>
            </a:p>
          </p:txBody>
        </p:sp>
        <p:sp>
          <p:nvSpPr>
            <p:cNvPr id="42" name="TextBox 41"/>
            <p:cNvSpPr txBox="1"/>
            <p:nvPr>
              <p:custDataLst>
                <p:tags r:id="rId15"/>
              </p:custDataLst>
            </p:nvPr>
          </p:nvSpPr>
          <p:spPr>
            <a:xfrm>
              <a:off x="865698" y="5877581"/>
              <a:ext cx="1964415" cy="480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0x00400000</a:t>
              </a:r>
            </a:p>
          </p:txBody>
        </p:sp>
        <p:sp>
          <p:nvSpPr>
            <p:cNvPr id="43" name="Rectangle 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19400" y="533400"/>
              <a:ext cx="3505200" cy="16764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4" name="Rectangle 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819400" y="2209800"/>
              <a:ext cx="3505200" cy="79501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stack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5" name="Rectangle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819399" y="6477000"/>
              <a:ext cx="3505201" cy="47251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system reserved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6" name="Rectangle 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819400" y="5562600"/>
              <a:ext cx="3505200" cy="914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code (text)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819400" y="5105400"/>
              <a:ext cx="3505200" cy="457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static data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8" name="Rectangle 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19400" y="4343400"/>
              <a:ext cx="3505200" cy="762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dynamic data (heap)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49" name="Straight Arrow Connector 48"/>
            <p:cNvCxnSpPr>
              <a:stCxn id="44" idx="2"/>
            </p:cNvCxnSpPr>
            <p:nvPr/>
          </p:nvCxnSpPr>
          <p:spPr>
            <a:xfrm>
              <a:off x="4572000" y="3004810"/>
              <a:ext cx="0" cy="5003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8" idx="0"/>
            </p:cNvCxnSpPr>
            <p:nvPr/>
          </p:nvCxnSpPr>
          <p:spPr>
            <a:xfrm flipV="1">
              <a:off x="4572000" y="3733800"/>
              <a:ext cx="0" cy="6096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>
            <p:custDataLst>
              <p:tags r:id="rId3"/>
            </p:custDataLst>
          </p:nvPr>
        </p:nvSpPr>
        <p:spPr>
          <a:xfrm>
            <a:off x="2548757" y="1328534"/>
            <a:ext cx="1112135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Heap</a:t>
            </a:r>
          </a:p>
        </p:txBody>
      </p:sp>
      <p:sp>
        <p:nvSpPr>
          <p:cNvPr id="56" name="TextBox 55"/>
          <p:cNvSpPr txBox="1"/>
          <p:nvPr>
            <p:custDataLst>
              <p:tags r:id="rId4"/>
            </p:custDataLst>
          </p:nvPr>
        </p:nvSpPr>
        <p:spPr>
          <a:xfrm>
            <a:off x="2548757" y="1666129"/>
            <a:ext cx="1052934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Data</a:t>
            </a:r>
          </a:p>
        </p:txBody>
      </p:sp>
      <p:sp>
        <p:nvSpPr>
          <p:cNvPr id="57" name="TextBox 56"/>
          <p:cNvSpPr txBox="1"/>
          <p:nvPr>
            <p:custDataLst>
              <p:tags r:id="rId5"/>
            </p:custDataLst>
          </p:nvPr>
        </p:nvSpPr>
        <p:spPr>
          <a:xfrm>
            <a:off x="2548757" y="914400"/>
            <a:ext cx="1119602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Stack</a:t>
            </a:r>
          </a:p>
        </p:txBody>
      </p:sp>
      <p:sp>
        <p:nvSpPr>
          <p:cNvPr id="58" name="TextBox 57"/>
          <p:cNvSpPr txBox="1"/>
          <p:nvPr>
            <p:custDataLst>
              <p:tags r:id="rId6"/>
            </p:custDataLst>
          </p:nvPr>
        </p:nvSpPr>
        <p:spPr>
          <a:xfrm>
            <a:off x="2548757" y="2003724"/>
            <a:ext cx="1010533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Text</a:t>
            </a:r>
          </a:p>
        </p:txBody>
      </p:sp>
      <p:cxnSp>
        <p:nvCxnSpPr>
          <p:cNvPr id="4" name="Straight Arrow Connector 3"/>
          <p:cNvCxnSpPr>
            <a:stCxn id="57" idx="3"/>
            <a:endCxn id="27" idx="1"/>
          </p:cNvCxnSpPr>
          <p:nvPr/>
        </p:nvCxnSpPr>
        <p:spPr>
          <a:xfrm>
            <a:off x="3668359" y="1118935"/>
            <a:ext cx="3312925" cy="334206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5" idx="3"/>
            <a:endCxn id="26" idx="1"/>
          </p:cNvCxnSpPr>
          <p:nvPr/>
        </p:nvCxnSpPr>
        <p:spPr>
          <a:xfrm>
            <a:off x="3660892" y="1533069"/>
            <a:ext cx="3312455" cy="361372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6" idx="3"/>
            <a:endCxn id="25" idx="1"/>
          </p:cNvCxnSpPr>
          <p:nvPr/>
        </p:nvCxnSpPr>
        <p:spPr>
          <a:xfrm>
            <a:off x="3601691" y="1870664"/>
            <a:ext cx="3377666" cy="365713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58" idx="3"/>
            <a:endCxn id="20" idx="1"/>
          </p:cNvCxnSpPr>
          <p:nvPr/>
        </p:nvCxnSpPr>
        <p:spPr>
          <a:xfrm>
            <a:off x="3559290" y="2208259"/>
            <a:ext cx="3420067" cy="370053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>
            <p:custDataLst>
              <p:tags r:id="rId7"/>
            </p:custDataLst>
          </p:nvPr>
        </p:nvSpPr>
        <p:spPr>
          <a:xfrm>
            <a:off x="4717956" y="6000690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0x00...00</a:t>
            </a:r>
          </a:p>
        </p:txBody>
      </p:sp>
      <p:sp>
        <p:nvSpPr>
          <p:cNvPr id="68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96000" y="2057400"/>
            <a:ext cx="2819400" cy="1219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33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26" grpId="0"/>
      <p:bldP spid="2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5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SYSCALL instruction</a:t>
            </a:r>
          </a:p>
        </p:txBody>
      </p:sp>
      <p:sp>
        <p:nvSpPr>
          <p:cNvPr id="38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dirty="0"/>
              <a:t>SYSCALL instruction does an atomic jump to a controlled </a:t>
            </a:r>
            <a:r>
              <a:rPr lang="en-US" dirty="0" smtClean="0"/>
              <a:t>location (i.e. MIPS 0x8000 0180)</a:t>
            </a:r>
            <a:endParaRPr lang="en-US" dirty="0"/>
          </a:p>
          <a:p>
            <a:pPr lvl="1">
              <a:lnSpc>
                <a:spcPct val="84000"/>
              </a:lnSpc>
            </a:pPr>
            <a:r>
              <a:rPr lang="en-US" dirty="0"/>
              <a:t>Switches the </a:t>
            </a:r>
            <a:r>
              <a:rPr lang="en-US" dirty="0" err="1"/>
              <a:t>sp</a:t>
            </a:r>
            <a:r>
              <a:rPr lang="en-US" dirty="0"/>
              <a:t> to the kernel stack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(user) SP value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(user) PC value (= return address)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privilege mode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Sets the new privilege mode to 1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Sets the new PC to the kernel </a:t>
            </a:r>
            <a:r>
              <a:rPr lang="en-US" dirty="0" err="1"/>
              <a:t>syscall</a:t>
            </a:r>
            <a:r>
              <a:rPr lang="en-US" dirty="0"/>
              <a:t> handler</a:t>
            </a:r>
          </a:p>
        </p:txBody>
      </p:sp>
    </p:spTree>
    <p:extLst>
      <p:ext uri="{BB962C8B-B14F-4D97-AF65-F5344CB8AC3E}">
        <p14:creationId xmlns:p14="http://schemas.microsoft.com/office/powerpoint/2010/main" val="2026079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7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SYSCALL instruction</a:t>
            </a:r>
          </a:p>
        </p:txBody>
      </p:sp>
      <p:sp>
        <p:nvSpPr>
          <p:cNvPr id="38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dirty="0"/>
              <a:t>Kernel system call handler carries out the desired system call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</a:t>
            </a:r>
            <a:r>
              <a:rPr lang="en-US" dirty="0" err="1" smtClean="0"/>
              <a:t>callee</a:t>
            </a:r>
            <a:r>
              <a:rPr lang="en-US" dirty="0" smtClean="0"/>
              <a:t>-save </a:t>
            </a:r>
            <a:r>
              <a:rPr lang="en-US" dirty="0"/>
              <a:t>registers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Examines the </a:t>
            </a:r>
            <a:r>
              <a:rPr lang="en-US" dirty="0" err="1"/>
              <a:t>syscall</a:t>
            </a:r>
            <a:r>
              <a:rPr lang="en-US" dirty="0"/>
              <a:t> number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Checks arguments for sanity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Performs operation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Stores result in v0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Restores </a:t>
            </a:r>
            <a:r>
              <a:rPr lang="en-US" dirty="0" err="1"/>
              <a:t>callee</a:t>
            </a:r>
            <a:r>
              <a:rPr lang="en-US" dirty="0"/>
              <a:t>-save registers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Performs a “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return from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syscall</a:t>
            </a:r>
            <a:r>
              <a:rPr lang="en-US" dirty="0"/>
              <a:t>” </a:t>
            </a:r>
            <a:r>
              <a:rPr lang="en-US" dirty="0" smtClean="0"/>
              <a:t>(ERET) instruction</a:t>
            </a:r>
            <a:r>
              <a:rPr lang="en-US" dirty="0"/>
              <a:t>, which restores the privilege mode, SP and PC</a:t>
            </a:r>
          </a:p>
        </p:txBody>
      </p:sp>
    </p:spTree>
    <p:extLst>
      <p:ext uri="{BB962C8B-B14F-4D97-AF65-F5344CB8AC3E}">
        <p14:creationId xmlns:p14="http://schemas.microsoft.com/office/powerpoint/2010/main" val="2942263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4000" dirty="0" smtClean="0">
                <a:solidFill>
                  <a:srgbClr val="FFFFFF"/>
                </a:solidFill>
              </a:rPr>
              <a:t>It </a:t>
            </a:r>
            <a:r>
              <a:rPr lang="en-US" sz="4000" dirty="0">
                <a:solidFill>
                  <a:srgbClr val="FFFFFF"/>
                </a:solidFill>
              </a:rPr>
              <a:t>is necessary to have a privileged </a:t>
            </a:r>
            <a:r>
              <a:rPr lang="en-US" sz="4000" dirty="0" smtClean="0">
                <a:solidFill>
                  <a:srgbClr val="FFFFFF"/>
                </a:solidFill>
              </a:rPr>
              <a:t>(kernel) mode to enable the </a:t>
            </a:r>
            <a:r>
              <a:rPr lang="en-US" sz="4000" dirty="0">
                <a:solidFill>
                  <a:srgbClr val="FFFFFF"/>
                </a:solidFill>
              </a:rPr>
              <a:t>Operating System (OS</a:t>
            </a:r>
            <a:r>
              <a:rPr lang="en-US" sz="4000" dirty="0" smtClean="0">
                <a:solidFill>
                  <a:srgbClr val="FFFFFF"/>
                </a:solidFill>
              </a:rPr>
              <a:t>):</a:t>
            </a:r>
          </a:p>
          <a:p>
            <a:pPr marL="1200150" lvl="1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provides </a:t>
            </a:r>
            <a:r>
              <a:rPr lang="en-US" sz="3600" dirty="0">
                <a:solidFill>
                  <a:srgbClr val="FFFFFF"/>
                </a:solidFill>
              </a:rPr>
              <a:t>isolation between </a:t>
            </a:r>
            <a:r>
              <a:rPr lang="en-US" sz="3600" dirty="0" smtClean="0">
                <a:solidFill>
                  <a:srgbClr val="FFFFFF"/>
                </a:solidFill>
              </a:rPr>
              <a:t>processes</a:t>
            </a:r>
            <a:endParaRPr lang="en-US" sz="3600" dirty="0">
              <a:solidFill>
                <a:srgbClr val="FFFFFF"/>
              </a:solidFill>
            </a:endParaRPr>
          </a:p>
          <a:p>
            <a:pPr marL="1200150" lvl="1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protects </a:t>
            </a:r>
            <a:r>
              <a:rPr lang="en-US" sz="3600" dirty="0">
                <a:solidFill>
                  <a:srgbClr val="FFFFFF"/>
                </a:solidFill>
              </a:rPr>
              <a:t>shared </a:t>
            </a:r>
            <a:r>
              <a:rPr lang="en-US" sz="3600" dirty="0" smtClean="0">
                <a:solidFill>
                  <a:srgbClr val="FFFFFF"/>
                </a:solidFill>
              </a:rPr>
              <a:t>resources</a:t>
            </a:r>
            <a:endParaRPr lang="en-US" sz="3600" dirty="0">
              <a:solidFill>
                <a:srgbClr val="FFFFFF"/>
              </a:solidFill>
            </a:endParaRPr>
          </a:p>
          <a:p>
            <a:pPr marL="1200150" lvl="1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provides </a:t>
            </a:r>
            <a:r>
              <a:rPr lang="en-US" sz="3600" dirty="0">
                <a:solidFill>
                  <a:srgbClr val="FFFFFF"/>
                </a:solidFill>
              </a:rPr>
              <a:t>safe control </a:t>
            </a:r>
            <a:r>
              <a:rPr lang="en-US" sz="3600" dirty="0" smtClean="0">
                <a:solidFill>
                  <a:srgbClr val="FFFFFF"/>
                </a:solidFill>
              </a:rPr>
              <a:t>transfer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601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Outline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6C6C6C"/>
                </a:solidFill>
              </a:rPr>
              <a:t>How do we protect </a:t>
            </a:r>
            <a:r>
              <a:rPr lang="en-US" dirty="0" smtClean="0">
                <a:solidFill>
                  <a:srgbClr val="6C6C6C"/>
                </a:solidFill>
              </a:rPr>
              <a:t>processes from </a:t>
            </a:r>
            <a:r>
              <a:rPr lang="en-US" dirty="0">
                <a:solidFill>
                  <a:srgbClr val="6C6C6C"/>
                </a:solidFill>
              </a:rPr>
              <a:t>one another</a:t>
            </a:r>
            <a:r>
              <a:rPr lang="en-US" dirty="0" smtClean="0">
                <a:solidFill>
                  <a:srgbClr val="6C6C6C"/>
                </a:solidFill>
              </a:rPr>
              <a:t>?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>
                <a:solidFill>
                  <a:srgbClr val="6C6C6C"/>
                </a:solidFill>
              </a:rPr>
              <a:t>Skype should not crash Chrome.</a:t>
            </a:r>
          </a:p>
          <a:p>
            <a:pPr marL="457200" indent="-457200">
              <a:buFont typeface="Arial"/>
              <a:buChar char="•"/>
            </a:pPr>
            <a:endParaRPr lang="en-US" dirty="0" smtClean="0">
              <a:solidFill>
                <a:srgbClr val="6C6C6C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6C6C6C"/>
                </a:solidFill>
              </a:rPr>
              <a:t>How do we protect the operating system (OS) from other processes? 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>
                <a:solidFill>
                  <a:srgbClr val="6C6C6C"/>
                </a:solidFill>
              </a:rPr>
              <a:t>Chrome should not crash the computer!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6C6C6C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How does the CPU and OS (software) handle exceptional conditions?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Division by 0, Page Fault, </a:t>
            </a:r>
            <a:r>
              <a:rPr lang="en-US" dirty="0" err="1" smtClean="0"/>
              <a:t>Syscall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9779" y="2158424"/>
            <a:ext cx="35830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6C6C6C"/>
                </a:solidFill>
              </a:rPr>
              <a:t>Operating System</a:t>
            </a:r>
            <a:endParaRPr lang="en-US" sz="3200" dirty="0">
              <a:solidFill>
                <a:srgbClr val="6C6C6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191000"/>
            <a:ext cx="33393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6C6C6C"/>
                </a:solidFill>
              </a:rPr>
              <a:t>Privileged Mode</a:t>
            </a:r>
            <a:endParaRPr lang="en-US" sz="3200" dirty="0">
              <a:solidFill>
                <a:srgbClr val="6C6C6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6120824"/>
            <a:ext cx="77123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Traps</a:t>
            </a:r>
            <a:r>
              <a:rPr lang="en-US" sz="3200" dirty="0">
                <a:solidFill>
                  <a:srgbClr val="FFFF00"/>
                </a:solidFill>
              </a:rPr>
              <a:t>, System </a:t>
            </a:r>
            <a:r>
              <a:rPr lang="en-US" sz="3200" dirty="0" smtClean="0">
                <a:solidFill>
                  <a:srgbClr val="FFFF00"/>
                </a:solidFill>
              </a:rPr>
              <a:t>calls, Exceptions, Interrupts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308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6388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600" dirty="0" smtClean="0"/>
              <a:t>Prelim 2 is on April 30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at 7 PM at </a:t>
            </a:r>
            <a:r>
              <a:rPr lang="en-US" sz="3600" dirty="0" err="1" smtClean="0"/>
              <a:t>Statler</a:t>
            </a:r>
            <a:r>
              <a:rPr lang="en-US" sz="3600" dirty="0" smtClean="0"/>
              <a:t> Hall!</a:t>
            </a:r>
          </a:p>
          <a:p>
            <a:pPr marL="457200" indent="-457200">
              <a:buFont typeface="Arial"/>
              <a:buChar char="•"/>
            </a:pPr>
            <a:endParaRPr lang="en-US" sz="3600" dirty="0"/>
          </a:p>
          <a:p>
            <a:pPr marL="457200" indent="-457200">
              <a:buFont typeface="Arial"/>
              <a:buChar char="•"/>
            </a:pPr>
            <a:r>
              <a:rPr lang="en-US" sz="3600" dirty="0" smtClean="0"/>
              <a:t>If you have a conflict e-mail me:   </a:t>
            </a:r>
          </a:p>
          <a:p>
            <a:pPr algn="ctr"/>
            <a:r>
              <a:rPr lang="en-US" sz="5400" dirty="0" err="1" smtClean="0">
                <a:solidFill>
                  <a:schemeClr val="accent1"/>
                </a:solidFill>
              </a:rPr>
              <a:t>deniz@cs.cornell.edu</a:t>
            </a:r>
            <a:endParaRPr lang="en-US" sz="5400" dirty="0" smtClean="0">
              <a:solidFill>
                <a:schemeClr val="accent1"/>
              </a:solidFill>
            </a:endParaRPr>
          </a:p>
          <a:p>
            <a:endParaRPr lang="en-U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810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3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8133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Trap: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Any kind of a control transfer to the OS</a:t>
            </a:r>
          </a:p>
          <a:p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Syscall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Synchronous and planned, process-to-kernel transfer</a:t>
            </a:r>
          </a:p>
          <a:p>
            <a:pPr lvl="1"/>
            <a:r>
              <a:rPr lang="en-US" dirty="0" smtClean="0"/>
              <a:t>SYSCALL instruction in MIPS (various on x86)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Exception: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Synchronous but unplanne</a:t>
            </a:r>
            <a:r>
              <a:rPr lang="en-US" dirty="0"/>
              <a:t>d</a:t>
            </a:r>
            <a:r>
              <a:rPr lang="en-US" dirty="0" smtClean="0"/>
              <a:t>, process-to-kernel transfer</a:t>
            </a:r>
          </a:p>
          <a:p>
            <a:pPr lvl="1"/>
            <a:r>
              <a:rPr lang="en-US" dirty="0" smtClean="0"/>
              <a:t>exceptional events: div by zero, page fault, page protection err, …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Interrupt: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Asynchronous, device-initiated transfer</a:t>
            </a:r>
          </a:p>
          <a:p>
            <a:pPr lvl="1"/>
            <a:r>
              <a:rPr lang="en-US" dirty="0" smtClean="0"/>
              <a:t>e.g. Network packet arrived, keyboard event, timer ticks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961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sz="4300" dirty="0" smtClean="0">
                <a:solidFill>
                  <a:schemeClr val="accent5"/>
                </a:solidFill>
              </a:rPr>
              <a:t>Exceptions</a:t>
            </a:r>
            <a:r>
              <a:rPr lang="en-US" sz="4300" i="1" dirty="0" smtClean="0"/>
              <a:t> </a:t>
            </a:r>
            <a:r>
              <a:rPr lang="en-US" sz="4300" dirty="0" smtClean="0"/>
              <a:t>are any </a:t>
            </a:r>
            <a:r>
              <a:rPr lang="en-US" sz="4300" dirty="0"/>
              <a:t>unexpected change in control flow</a:t>
            </a:r>
            <a:r>
              <a:rPr lang="en-US" sz="4300" dirty="0" smtClean="0"/>
              <a:t>.</a:t>
            </a:r>
          </a:p>
          <a:p>
            <a:endParaRPr lang="en-US" sz="3000" dirty="0"/>
          </a:p>
          <a:p>
            <a:r>
              <a:rPr lang="en-US" sz="3000" dirty="0"/>
              <a:t>  Interrupt -&gt; cause of control flow change external</a:t>
            </a:r>
          </a:p>
          <a:p>
            <a:r>
              <a:rPr lang="en-US" sz="3000" dirty="0"/>
              <a:t>  Exception -&gt; cause of control flow change internal</a:t>
            </a:r>
          </a:p>
          <a:p>
            <a:pPr lvl="1"/>
            <a:r>
              <a:rPr lang="en-US" dirty="0"/>
              <a:t>Exception: Divide by 0, overflow</a:t>
            </a:r>
          </a:p>
          <a:p>
            <a:pPr lvl="1"/>
            <a:r>
              <a:rPr lang="en-US" dirty="0"/>
              <a:t>Exception: Bad memory address</a:t>
            </a:r>
          </a:p>
          <a:p>
            <a:pPr lvl="1"/>
            <a:r>
              <a:rPr lang="en-US" dirty="0"/>
              <a:t>Exception: Page fault</a:t>
            </a:r>
          </a:p>
          <a:p>
            <a:pPr lvl="1"/>
            <a:r>
              <a:rPr lang="en-US" dirty="0"/>
              <a:t>Interrupt: </a:t>
            </a:r>
            <a:r>
              <a:rPr lang="en-US" dirty="0" smtClean="0"/>
              <a:t>I/O interrupt </a:t>
            </a:r>
            <a:r>
              <a:rPr lang="en-US" dirty="0"/>
              <a:t>(e.g. keyboard stroke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We need </a:t>
            </a:r>
            <a:r>
              <a:rPr lang="en-US" b="1" i="1" dirty="0" smtClean="0"/>
              <a:t>both</a:t>
            </a:r>
            <a:r>
              <a:rPr lang="en-US" dirty="0" smtClean="0"/>
              <a:t> HW and SW to help resolve exceptions</a:t>
            </a:r>
          </a:p>
          <a:p>
            <a:pPr lvl="1"/>
            <a:r>
              <a:rPr lang="en-US" dirty="0" smtClean="0"/>
              <a:t>Exceptions are at the hardware/software boundary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60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Hardware/Software Boundary</a:t>
            </a:r>
          </a:p>
        </p:txBody>
      </p:sp>
      <p:sp>
        <p:nvSpPr>
          <p:cNvPr id="39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Hardware support for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exceptions</a:t>
            </a:r>
          </a:p>
          <a:p>
            <a:pPr lvl="1"/>
            <a:r>
              <a:rPr lang="en-US" dirty="0"/>
              <a:t>Exception program </a:t>
            </a:r>
            <a:r>
              <a:rPr lang="en-US" dirty="0" smtClean="0"/>
              <a:t>counter (EPC)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A 32-bit register to hold the </a:t>
            </a:r>
            <a:r>
              <a:rPr lang="en-US" dirty="0" err="1" smtClean="0">
                <a:solidFill>
                  <a:srgbClr val="FFFFFF"/>
                </a:solidFill>
              </a:rPr>
              <a:t>addr</a:t>
            </a:r>
            <a:r>
              <a:rPr lang="en-US" dirty="0" smtClean="0">
                <a:solidFill>
                  <a:srgbClr val="FFFFFF"/>
                </a:solidFill>
              </a:rPr>
              <a:t> of the affected instruction.</a:t>
            </a:r>
          </a:p>
          <a:p>
            <a:pPr lvl="2"/>
            <a:r>
              <a:rPr lang="en-US" dirty="0" err="1" smtClean="0">
                <a:solidFill>
                  <a:srgbClr val="FFFFFF"/>
                </a:solidFill>
              </a:rPr>
              <a:t>Syscall</a:t>
            </a:r>
            <a:r>
              <a:rPr lang="en-US" dirty="0" smtClean="0">
                <a:solidFill>
                  <a:srgbClr val="FFFFFF"/>
                </a:solidFill>
              </a:rPr>
              <a:t> case: Address of SYSCALL</a:t>
            </a:r>
            <a:endParaRPr lang="en-US" dirty="0"/>
          </a:p>
          <a:p>
            <a:pPr lvl="1"/>
            <a:r>
              <a:rPr lang="en-US" dirty="0"/>
              <a:t>Cause </a:t>
            </a:r>
            <a:r>
              <a:rPr lang="en-US" dirty="0" smtClean="0"/>
              <a:t>register</a:t>
            </a:r>
          </a:p>
          <a:p>
            <a:pPr lvl="2"/>
            <a:r>
              <a:rPr lang="en-US" dirty="0" smtClean="0"/>
              <a:t>A register to hold the cause of the exception.</a:t>
            </a:r>
          </a:p>
          <a:p>
            <a:pPr lvl="2"/>
            <a:r>
              <a:rPr lang="en-US" dirty="0" err="1" smtClean="0"/>
              <a:t>Syscall</a:t>
            </a:r>
            <a:r>
              <a:rPr lang="en-US" dirty="0" smtClean="0"/>
              <a:t> case: 8</a:t>
            </a:r>
            <a:r>
              <a:rPr lang="en-US" smtClean="0"/>
              <a:t>, Sys</a:t>
            </a:r>
            <a:endParaRPr lang="en-US" dirty="0" smtClean="0"/>
          </a:p>
          <a:p>
            <a:pPr lvl="1"/>
            <a:r>
              <a:rPr lang="en-US" dirty="0" smtClean="0"/>
              <a:t>Special </a:t>
            </a:r>
            <a:r>
              <a:rPr lang="en-US" dirty="0"/>
              <a:t>instructions to load TLB </a:t>
            </a:r>
          </a:p>
          <a:p>
            <a:pPr lvl="2"/>
            <a:r>
              <a:rPr lang="en-US" dirty="0"/>
              <a:t>Only do-able by kernel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Precise</a:t>
            </a:r>
            <a:r>
              <a:rPr lang="en-US" dirty="0"/>
              <a:t> and imprecise exceptions</a:t>
            </a:r>
          </a:p>
          <a:p>
            <a:pPr lvl="1"/>
            <a:r>
              <a:rPr lang="en-US" dirty="0"/>
              <a:t>In pipelined architecture</a:t>
            </a:r>
          </a:p>
          <a:p>
            <a:pPr lvl="2"/>
            <a:r>
              <a:rPr lang="en-US" dirty="0"/>
              <a:t>Have to correctly identify PC of exception</a:t>
            </a:r>
          </a:p>
          <a:p>
            <a:pPr lvl="2"/>
            <a:r>
              <a:rPr lang="en-US" dirty="0"/>
              <a:t>MIPS and modern processors support this</a:t>
            </a:r>
          </a:p>
        </p:txBody>
      </p:sp>
    </p:spTree>
    <p:extLst>
      <p:ext uri="{BB962C8B-B14F-4D97-AF65-F5344CB8AC3E}">
        <p14:creationId xmlns:p14="http://schemas.microsoft.com/office/powerpoint/2010/main" val="1036114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2400" y="9714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3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3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4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6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7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8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4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1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2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5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9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40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6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7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8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7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3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4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5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6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8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9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10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1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2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3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4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6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1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8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9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50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1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2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3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4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5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6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7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8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9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60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1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2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3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4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5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5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7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1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2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3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1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2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6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20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1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2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9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30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9620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34290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6576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52122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0748" y="22098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-152399" y="16764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1" name="Picture 2"/>
          <p:cNvPicPr>
            <a:picLocks noChangeAspect="1" noChangeArrowheads="1"/>
          </p:cNvPicPr>
          <p:nvPr/>
        </p:nvPicPr>
        <p:blipFill>
          <a:blip r:embed="rId1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9050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2" name="TextBox 201"/>
          <p:cNvSpPr txBox="1"/>
          <p:nvPr/>
        </p:nvSpPr>
        <p:spPr>
          <a:xfrm>
            <a:off x="0" y="10668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5" name="Text Box 1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42254" y="1030026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EPC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206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19600" y="144780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Cause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207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339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Hardware/Software Boundary</a:t>
            </a:r>
          </a:p>
        </p:txBody>
      </p:sp>
      <p:sp>
        <p:nvSpPr>
          <p:cNvPr id="39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Precise exceptions</a:t>
            </a:r>
            <a:r>
              <a:rPr lang="en-US" dirty="0" smtClean="0"/>
              <a:t>: Hardware guarantees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(similar to a branch)</a:t>
            </a:r>
          </a:p>
          <a:p>
            <a:pPr lvl="1"/>
            <a:r>
              <a:rPr lang="en-US" dirty="0" smtClean="0"/>
              <a:t>Previous </a:t>
            </a:r>
            <a:r>
              <a:rPr lang="en-US" dirty="0"/>
              <a:t>instructions complete</a:t>
            </a:r>
          </a:p>
          <a:p>
            <a:pPr lvl="1"/>
            <a:r>
              <a:rPr lang="en-US" dirty="0"/>
              <a:t>Later instructions are flushed</a:t>
            </a:r>
          </a:p>
          <a:p>
            <a:pPr lvl="1"/>
            <a:r>
              <a:rPr lang="en-US" dirty="0"/>
              <a:t>EPC and cause register are set</a:t>
            </a:r>
          </a:p>
          <a:p>
            <a:pPr lvl="1"/>
            <a:r>
              <a:rPr lang="en-US" dirty="0"/>
              <a:t>Jump to prearranged address in OS</a:t>
            </a:r>
          </a:p>
          <a:p>
            <a:pPr lvl="1"/>
            <a:r>
              <a:rPr lang="en-US" dirty="0"/>
              <a:t>When you come back,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restart</a:t>
            </a:r>
            <a:r>
              <a:rPr lang="en-US" dirty="0"/>
              <a:t> instruction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Disable exceptions while responding to one</a:t>
            </a:r>
          </a:p>
          <a:p>
            <a:pPr lvl="2"/>
            <a:r>
              <a:rPr lang="en-US" dirty="0"/>
              <a:t>Otherwise can overwrite EPC and cause</a:t>
            </a:r>
          </a:p>
        </p:txBody>
      </p:sp>
    </p:spTree>
    <p:extLst>
      <p:ext uri="{BB962C8B-B14F-4D97-AF65-F5344CB8AC3E}">
        <p14:creationId xmlns:p14="http://schemas.microsoft.com/office/powerpoint/2010/main" val="895490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Hardware/Software Boundary</a:t>
            </a:r>
            <a:endParaRPr lang="en-US" dirty="0"/>
          </a:p>
        </p:txBody>
      </p:sp>
      <p:sp>
        <p:nvSpPr>
          <p:cNvPr id="39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else requires both </a:t>
            </a: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Hardware 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</a:t>
            </a: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Software?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rgbClr val="00B0F0"/>
                </a:solidFill>
              </a:rPr>
              <a:t>A)</a:t>
            </a:r>
            <a:r>
              <a:rPr lang="en-US" sz="3600" dirty="0" smtClean="0">
                <a:solidFill>
                  <a:schemeClr val="bg1"/>
                </a:solidFill>
              </a:rPr>
              <a:t> Virtual to Physical Address Translation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B)</a:t>
            </a:r>
            <a:r>
              <a:rPr lang="en-US" sz="3600" dirty="0" smtClean="0">
                <a:solidFill>
                  <a:srgbClr val="FFFFFF"/>
                </a:solidFill>
              </a:rPr>
              <a:t> Branching and Jumping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C) </a:t>
            </a:r>
            <a:r>
              <a:rPr lang="en-US" sz="3600" dirty="0" smtClean="0"/>
              <a:t>Clearing the contents of a register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D) </a:t>
            </a:r>
            <a:r>
              <a:rPr lang="en-US" sz="3600" dirty="0" smtClean="0"/>
              <a:t>Pipelining instructions in the CPU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E) </a:t>
            </a:r>
            <a:r>
              <a:rPr lang="en-US" sz="3600" dirty="0" smtClean="0"/>
              <a:t>What are we even talking about?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7449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67000"/>
            <a:ext cx="9144000" cy="7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0066"/>
              </a:solidFill>
            </a:endParaRPr>
          </a:p>
        </p:txBody>
      </p:sp>
      <p:sp>
        <p:nvSpPr>
          <p:cNvPr id="390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Hardware/Software Boundary</a:t>
            </a:r>
            <a:endParaRPr lang="en-US" dirty="0"/>
          </a:p>
        </p:txBody>
      </p:sp>
      <p:sp>
        <p:nvSpPr>
          <p:cNvPr id="39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else requires both </a:t>
            </a: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Hardware 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</a:t>
            </a: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Software?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rgbClr val="00B0F0"/>
                </a:solidFill>
              </a:rPr>
              <a:t>A)</a:t>
            </a:r>
            <a:r>
              <a:rPr lang="en-US" sz="3600" dirty="0" smtClean="0">
                <a:solidFill>
                  <a:schemeClr val="bg1"/>
                </a:solidFill>
              </a:rPr>
              <a:t> Virtual to Physical Address Translation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B)</a:t>
            </a:r>
            <a:r>
              <a:rPr lang="en-US" sz="3600" dirty="0" smtClean="0">
                <a:solidFill>
                  <a:srgbClr val="FFFFFF"/>
                </a:solidFill>
              </a:rPr>
              <a:t> Branching and Jumping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C) </a:t>
            </a:r>
            <a:r>
              <a:rPr lang="en-US" sz="3600" dirty="0" smtClean="0"/>
              <a:t>Clearing the contents of a register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D) </a:t>
            </a:r>
            <a:r>
              <a:rPr lang="en-US" sz="3600" dirty="0" smtClean="0"/>
              <a:t>Pipelining instructions in the CPU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E) </a:t>
            </a:r>
            <a:r>
              <a:rPr lang="en-US" sz="3600" dirty="0" smtClean="0"/>
              <a:t>What are we even talking about?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70847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7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Hardware/Software Boundary</a:t>
            </a:r>
          </a:p>
        </p:txBody>
      </p:sp>
      <p:sp>
        <p:nvSpPr>
          <p:cNvPr id="37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04875"/>
            <a:ext cx="8839200" cy="580072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Virtual to physical address </a:t>
            </a:r>
            <a:r>
              <a:rPr lang="en-US" dirty="0" smtClean="0"/>
              <a:t>translation!</a:t>
            </a:r>
            <a:endParaRPr lang="en-US" dirty="0"/>
          </a:p>
          <a:p>
            <a:r>
              <a:rPr lang="en-US" dirty="0" smtClean="0">
                <a:solidFill>
                  <a:schemeClr val="accent5"/>
                </a:solidFill>
              </a:rPr>
              <a:t>Hardware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CPU has a concept of operating in physical or virtual mode.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CPU helps manage the TLB.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CPU raises page faults.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CPU keeps Page Table </a:t>
            </a:r>
            <a:r>
              <a:rPr lang="en-US" dirty="0"/>
              <a:t>B</a:t>
            </a:r>
            <a:r>
              <a:rPr lang="en-US" dirty="0" smtClean="0"/>
              <a:t>ase Register (PTBR) and </a:t>
            </a:r>
            <a:r>
              <a:rPr lang="en-US" dirty="0" err="1" smtClean="0"/>
              <a:t>ProcessID</a:t>
            </a:r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Software</a:t>
            </a:r>
            <a:endParaRPr lang="en-US" dirty="0">
              <a:solidFill>
                <a:srgbClr val="00B0F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OS manages Page Table storage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OS handles Page Faults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OS updates Dirty </a:t>
            </a:r>
            <a:r>
              <a:rPr lang="en-US" dirty="0"/>
              <a:t>and Reference bits </a:t>
            </a:r>
            <a:r>
              <a:rPr lang="en-US" dirty="0" smtClean="0"/>
              <a:t>in </a:t>
            </a:r>
            <a:r>
              <a:rPr lang="en-US" dirty="0"/>
              <a:t>the Page </a:t>
            </a:r>
            <a:r>
              <a:rPr lang="en-US" dirty="0" smtClean="0"/>
              <a:t>Tables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OS keeps </a:t>
            </a:r>
            <a:r>
              <a:rPr lang="en-US" dirty="0"/>
              <a:t>TLB valid on context </a:t>
            </a:r>
            <a:r>
              <a:rPr lang="en-US" dirty="0" smtClean="0"/>
              <a:t>switch: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Flush TLB when new process runs (x86)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Store process id (MIPS)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501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3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8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763000" cy="6172200"/>
          </a:xfrm>
        </p:spPr>
        <p:txBody>
          <a:bodyPr>
            <a:noAutofit/>
          </a:bodyPr>
          <a:lstStyle/>
          <a:p>
            <a:pPr>
              <a:lnSpc>
                <a:spcPct val="84000"/>
              </a:lnSpc>
            </a:pPr>
            <a:r>
              <a:rPr lang="en-US" dirty="0">
                <a:solidFill>
                  <a:srgbClr val="00B0F0"/>
                </a:solidFill>
              </a:rPr>
              <a:t>Trap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Any kind of a control transfer to the OS</a:t>
            </a:r>
          </a:p>
          <a:p>
            <a:pPr>
              <a:lnSpc>
                <a:spcPct val="84000"/>
              </a:lnSpc>
            </a:pPr>
            <a:r>
              <a:rPr lang="en-US" dirty="0" err="1">
                <a:solidFill>
                  <a:srgbClr val="00B0F0"/>
                </a:solidFill>
              </a:rPr>
              <a:t>Syscall</a:t>
            </a:r>
            <a:endParaRPr lang="en-US" dirty="0">
              <a:solidFill>
                <a:srgbClr val="00B0F0"/>
              </a:solidFill>
            </a:endParaRPr>
          </a:p>
          <a:p>
            <a:pPr lvl="1">
              <a:lnSpc>
                <a:spcPct val="84000"/>
              </a:lnSpc>
            </a:pPr>
            <a:r>
              <a:rPr lang="en-US" u="sng" dirty="0"/>
              <a:t>Synchronous</a:t>
            </a:r>
            <a:r>
              <a:rPr lang="en-US" dirty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process-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initiated</a:t>
            </a:r>
            <a:r>
              <a:rPr lang="en-US" dirty="0"/>
              <a:t> control transfer from user to the OS to obtain service from the OS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e.g. SYSCALL</a:t>
            </a:r>
          </a:p>
          <a:p>
            <a:pPr>
              <a:lnSpc>
                <a:spcPct val="84000"/>
              </a:lnSpc>
            </a:pPr>
            <a:r>
              <a:rPr lang="en-US" dirty="0">
                <a:solidFill>
                  <a:srgbClr val="00B0F0"/>
                </a:solidFill>
              </a:rPr>
              <a:t>Exception</a:t>
            </a:r>
          </a:p>
          <a:p>
            <a:pPr lvl="1">
              <a:lnSpc>
                <a:spcPct val="84000"/>
              </a:lnSpc>
            </a:pPr>
            <a:r>
              <a:rPr lang="en-US" u="sng" dirty="0"/>
              <a:t>S</a:t>
            </a:r>
            <a:r>
              <a:rPr lang="en-US" u="sng" dirty="0" smtClean="0"/>
              <a:t>ynchronous</a:t>
            </a:r>
            <a:r>
              <a:rPr lang="en-US" dirty="0"/>
              <a:t>, </a:t>
            </a:r>
            <a:r>
              <a:rPr lang="en-US" dirty="0" smtClean="0">
                <a:solidFill>
                  <a:schemeClr val="accent5"/>
                </a:solidFill>
              </a:rPr>
              <a:t>process-</a:t>
            </a:r>
            <a:r>
              <a:rPr lang="en-US" dirty="0">
                <a:solidFill>
                  <a:schemeClr val="accent5"/>
                </a:solidFill>
              </a:rPr>
              <a:t>initiated</a:t>
            </a:r>
            <a:r>
              <a:rPr lang="en-US" dirty="0"/>
              <a:t> control transfer from user to the OS in </a:t>
            </a:r>
            <a:r>
              <a:rPr lang="en-US" dirty="0">
                <a:solidFill>
                  <a:schemeClr val="bg1"/>
                </a:solidFill>
              </a:rPr>
              <a:t>response to an exceptional event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e.g. Divide by zero, TLB miss, Page fault</a:t>
            </a:r>
          </a:p>
          <a:p>
            <a:pPr>
              <a:lnSpc>
                <a:spcPct val="84000"/>
              </a:lnSpc>
            </a:pPr>
            <a:r>
              <a:rPr lang="en-US" dirty="0">
                <a:solidFill>
                  <a:srgbClr val="00B0F0"/>
                </a:solidFill>
              </a:rPr>
              <a:t>Interrupt</a:t>
            </a:r>
          </a:p>
          <a:p>
            <a:pPr lvl="1">
              <a:lnSpc>
                <a:spcPct val="84000"/>
              </a:lnSpc>
            </a:pPr>
            <a:r>
              <a:rPr lang="en-US" u="sng" dirty="0"/>
              <a:t>Asynchronous</a:t>
            </a:r>
            <a:r>
              <a:rPr lang="en-US" dirty="0"/>
              <a:t>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device-initiated</a:t>
            </a:r>
            <a:r>
              <a:rPr lang="en-US" dirty="0"/>
              <a:t> control transfer from user to the OS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e.g. Network packet, I/O complete</a:t>
            </a:r>
          </a:p>
        </p:txBody>
      </p:sp>
    </p:spTree>
    <p:extLst>
      <p:ext uri="{BB962C8B-B14F-4D97-AF65-F5344CB8AC3E}">
        <p14:creationId xmlns:p14="http://schemas.microsoft.com/office/powerpoint/2010/main" val="2757165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>
              <a:solidFill>
                <a:srgbClr val="00B0F0"/>
              </a:solidFill>
            </a:endParaRPr>
          </a:p>
          <a:p>
            <a:endParaRPr lang="en-US" sz="4000" dirty="0">
              <a:solidFill>
                <a:srgbClr val="00B0F0"/>
              </a:solidFill>
            </a:endParaRPr>
          </a:p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What is the difference between traps, exceptions, interrupts, and system calls?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920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Heartbleed</a:t>
            </a:r>
            <a:r>
              <a:rPr lang="en-US" dirty="0" smtClean="0"/>
              <a:t> Security Bug</a:t>
            </a:r>
            <a:endParaRPr lang="en-US" dirty="0"/>
          </a:p>
        </p:txBody>
      </p:sp>
      <p:pic>
        <p:nvPicPr>
          <p:cNvPr id="1026" name="Picture 2" descr="Heartbleed Bu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00200"/>
            <a:ext cx="4038600" cy="489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921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5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Interrupts &amp; Exceptions</a:t>
            </a:r>
          </a:p>
        </p:txBody>
      </p:sp>
      <p:sp>
        <p:nvSpPr>
          <p:cNvPr id="38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17600"/>
            <a:ext cx="8915400" cy="50546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dirty="0" smtClean="0"/>
              <a:t>Hardware</a:t>
            </a:r>
            <a:endParaRPr lang="en-US" dirty="0"/>
          </a:p>
          <a:p>
            <a:pPr lvl="1">
              <a:lnSpc>
                <a:spcPct val="84000"/>
              </a:lnSpc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CPU saves PC of exception instruction (EPC) </a:t>
            </a:r>
          </a:p>
          <a:p>
            <a:pPr lvl="1">
              <a:lnSpc>
                <a:spcPct val="84000"/>
              </a:lnSpc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CPU Saves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cause of the interrupt/privilege (Cause register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 lvl="1">
              <a:lnSpc>
                <a:spcPct val="84000"/>
              </a:lnSpc>
            </a:pPr>
            <a:r>
              <a:rPr lang="en-US" dirty="0" smtClean="0"/>
              <a:t>Switches </a:t>
            </a:r>
            <a:r>
              <a:rPr lang="en-US" dirty="0"/>
              <a:t>the </a:t>
            </a:r>
            <a:r>
              <a:rPr lang="en-US" dirty="0" err="1"/>
              <a:t>sp</a:t>
            </a:r>
            <a:r>
              <a:rPr lang="en-US" dirty="0"/>
              <a:t> to the kernel stack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(user) SP value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(user) PC value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privilege mode</a:t>
            </a:r>
          </a:p>
          <a:p>
            <a:pPr lvl="1">
              <a:lnSpc>
                <a:spcPct val="84000"/>
              </a:lnSpc>
            </a:pPr>
            <a:r>
              <a:rPr lang="en-US" dirty="0" smtClean="0"/>
              <a:t>Sets </a:t>
            </a:r>
            <a:r>
              <a:rPr lang="en-US" dirty="0"/>
              <a:t>the new privilege mode to 1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Sets the new PC to the kernel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interrupt/exception handler</a:t>
            </a:r>
          </a:p>
        </p:txBody>
      </p:sp>
    </p:spTree>
    <p:extLst>
      <p:ext uri="{BB962C8B-B14F-4D97-AF65-F5344CB8AC3E}">
        <p14:creationId xmlns:p14="http://schemas.microsoft.com/office/powerpoint/2010/main" val="3499682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7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Interrupts &amp; Exceptions</a:t>
            </a:r>
          </a:p>
        </p:txBody>
      </p:sp>
      <p:sp>
        <p:nvSpPr>
          <p:cNvPr id="38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41400"/>
            <a:ext cx="8839199" cy="5054600"/>
          </a:xfrm>
        </p:spPr>
        <p:txBody>
          <a:bodyPr/>
          <a:lstStyle/>
          <a:p>
            <a:pPr>
              <a:lnSpc>
                <a:spcPct val="84000"/>
              </a:lnSpc>
            </a:pPr>
            <a:r>
              <a:rPr lang="en-US" dirty="0" smtClean="0">
                <a:solidFill>
                  <a:srgbClr val="FFFFFF"/>
                </a:solidFill>
              </a:rPr>
              <a:t>Software</a:t>
            </a:r>
          </a:p>
          <a:p>
            <a:pPr>
              <a:lnSpc>
                <a:spcPct val="84000"/>
              </a:lnSpc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Kernel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interrupt/exception handler handles the event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all</a:t>
            </a:r>
            <a:r>
              <a:rPr lang="en-US" dirty="0"/>
              <a:t> registers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Examines the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cause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Performs operation required</a:t>
            </a:r>
          </a:p>
          <a:p>
            <a:pPr lvl="1">
              <a:lnSpc>
                <a:spcPct val="84000"/>
              </a:lnSpc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Restores all registers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Performs a “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return from interrupt</a:t>
            </a:r>
            <a:r>
              <a:rPr lang="en-US" dirty="0"/>
              <a:t>” instruction, which restores the privilege mode, SP and PC</a:t>
            </a:r>
          </a:p>
          <a:p>
            <a:pPr lvl="1">
              <a:lnSpc>
                <a:spcPct val="84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7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Clock Interrupt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Example: Clock Interrupt*</a:t>
            </a:r>
          </a:p>
          <a:p>
            <a:pPr lvl="1"/>
            <a:r>
              <a:rPr lang="en-US" sz="2400" dirty="0" smtClean="0"/>
              <a:t>Every N cycles, CPU causes exception with Cause = CLOCK_TICK</a:t>
            </a:r>
          </a:p>
          <a:p>
            <a:pPr lvl="1"/>
            <a:r>
              <a:rPr lang="en-US" sz="2400" dirty="0" smtClean="0"/>
              <a:t>OS can select N to get e.g. 1000 TICKs per second</a:t>
            </a:r>
          </a:p>
          <a:p>
            <a:r>
              <a:rPr lang="en-US" sz="2400" dirty="0" smtClean="0"/>
              <a:t>.</a:t>
            </a:r>
            <a:r>
              <a:rPr lang="en-US" sz="2400" dirty="0" err="1" smtClean="0"/>
              <a:t>ktext</a:t>
            </a:r>
            <a:r>
              <a:rPr lang="en-US" sz="2400" dirty="0" smtClean="0"/>
              <a:t> 0x8000 0180</a:t>
            </a:r>
          </a:p>
          <a:p>
            <a:r>
              <a:rPr lang="en-US" sz="2400" dirty="0" smtClean="0"/>
              <a:t># (step 1) save *everything* but $k0, $k1 to 0xB0000000</a:t>
            </a:r>
          </a:p>
          <a:p>
            <a:r>
              <a:rPr lang="en-US" sz="2400" dirty="0" smtClean="0"/>
              <a:t># (step 2) set up a usable OS context</a:t>
            </a:r>
          </a:p>
          <a:p>
            <a:r>
              <a:rPr lang="en-US" sz="2400" dirty="0" smtClean="0"/>
              <a:t># (step 3) examine Cause register, take action</a:t>
            </a:r>
          </a:p>
          <a:p>
            <a:r>
              <a:rPr lang="en-US" sz="2400" dirty="0" smtClean="0"/>
              <a:t>if (Cause == PAGE_FAULT) </a:t>
            </a:r>
            <a:r>
              <a:rPr lang="en-US" sz="2400" dirty="0" err="1" smtClean="0"/>
              <a:t>handle_pfault</a:t>
            </a:r>
            <a:r>
              <a:rPr lang="en-US" sz="2400" dirty="0" smtClean="0"/>
              <a:t>(</a:t>
            </a:r>
            <a:r>
              <a:rPr lang="en-US" sz="2400" dirty="0" err="1" smtClean="0"/>
              <a:t>BadVaddr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else if (Cause == SYSCALL) </a:t>
            </a:r>
            <a:r>
              <a:rPr lang="en-US" sz="2400" dirty="0" err="1" smtClean="0"/>
              <a:t>dispatch_syscall</a:t>
            </a:r>
            <a:r>
              <a:rPr lang="en-US" sz="2400" dirty="0" smtClean="0"/>
              <a:t>($v0)</a:t>
            </a:r>
          </a:p>
          <a:p>
            <a:r>
              <a:rPr lang="en-US" sz="2400" dirty="0" smtClean="0"/>
              <a:t>else if (Cause == CLOCK_TICK) schedule()</a:t>
            </a:r>
          </a:p>
          <a:p>
            <a:r>
              <a:rPr lang="en-US" sz="2400" dirty="0" smtClean="0"/>
              <a:t># (step 4) restore registers and return to where process left off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11190" y="6248400"/>
            <a:ext cx="787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not the CPU clock, but a programmable timer clock</a:t>
            </a:r>
          </a:p>
        </p:txBody>
      </p:sp>
    </p:spTree>
    <p:extLst>
      <p:ext uri="{BB962C8B-B14F-4D97-AF65-F5344CB8AC3E}">
        <p14:creationId xmlns:p14="http://schemas.microsoft.com/office/powerpoint/2010/main" val="2788946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Consolas" pitchFamily="49" charset="0"/>
              </a:rPr>
              <a:t>struct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regs</a:t>
            </a:r>
            <a:r>
              <a:rPr lang="en-US" dirty="0" smtClean="0">
                <a:latin typeface="Consolas" pitchFamily="49" charset="0"/>
              </a:rPr>
              <a:t> context[]; </a:t>
            </a:r>
          </a:p>
          <a:p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ptbr</a:t>
            </a:r>
            <a:r>
              <a:rPr lang="en-US" dirty="0" smtClean="0">
                <a:latin typeface="Consolas" pitchFamily="49" charset="0"/>
              </a:rPr>
              <a:t>[];</a:t>
            </a:r>
          </a:p>
          <a:p>
            <a:r>
              <a:rPr lang="en-US" dirty="0" smtClean="0">
                <a:latin typeface="Consolas" pitchFamily="49" charset="0"/>
              </a:rPr>
              <a:t>schedule() {</a:t>
            </a:r>
          </a:p>
          <a:p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</a:rPr>
              <a:t>current_process</a:t>
            </a:r>
            <a:r>
              <a:rPr lang="en-US" dirty="0" smtClean="0">
                <a:latin typeface="Consolas" pitchFamily="49" charset="0"/>
              </a:rPr>
              <a:t>;</a:t>
            </a:r>
          </a:p>
          <a:p>
            <a:r>
              <a:rPr lang="en-US" dirty="0" smtClean="0">
                <a:latin typeface="Consolas" pitchFamily="49" charset="0"/>
              </a:rPr>
              <a:t>	j = </a:t>
            </a:r>
            <a:r>
              <a:rPr lang="en-US" dirty="0" err="1" smtClean="0">
                <a:latin typeface="Consolas" pitchFamily="49" charset="0"/>
              </a:rPr>
              <a:t>pick_some_process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</a:rPr>
              <a:t>	if (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 != j) {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current_process</a:t>
            </a:r>
            <a:r>
              <a:rPr lang="en-US" dirty="0" smtClean="0">
                <a:latin typeface="Consolas" pitchFamily="49" charset="0"/>
              </a:rPr>
              <a:t> = j;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memcpy</a:t>
            </a:r>
            <a:r>
              <a:rPr lang="en-US" dirty="0" smtClean="0">
                <a:latin typeface="Consolas" pitchFamily="49" charset="0"/>
              </a:rPr>
              <a:t>(context[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], 0xB0000000);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memcpy</a:t>
            </a:r>
            <a:r>
              <a:rPr lang="en-US" dirty="0" smtClean="0">
                <a:latin typeface="Consolas" pitchFamily="49" charset="0"/>
              </a:rPr>
              <a:t>(0xB0000000, context[j]);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asm</a:t>
            </a:r>
            <a:r>
              <a:rPr lang="en-US" dirty="0" smtClean="0">
                <a:latin typeface="Consolas" pitchFamily="49" charset="0"/>
              </a:rPr>
              <a:t>(“mtc0 Context, </a:t>
            </a:r>
            <a:r>
              <a:rPr lang="en-US" dirty="0" err="1" smtClean="0">
                <a:latin typeface="Consolas" pitchFamily="49" charset="0"/>
              </a:rPr>
              <a:t>ptbr</a:t>
            </a:r>
            <a:r>
              <a:rPr lang="en-US" dirty="0" smtClean="0">
                <a:latin typeface="Consolas" pitchFamily="49" charset="0"/>
              </a:rPr>
              <a:t>[j]”);</a:t>
            </a:r>
          </a:p>
          <a:p>
            <a:r>
              <a:rPr lang="en-US" dirty="0" smtClean="0">
                <a:latin typeface="Consolas" pitchFamily="49" charset="0"/>
              </a:rPr>
              <a:t>     }</a:t>
            </a:r>
          </a:p>
          <a:p>
            <a:r>
              <a:rPr lang="en-US" dirty="0" smtClean="0">
                <a:latin typeface="Consolas" pitchFamily="49" charset="0"/>
              </a:rPr>
              <a:t>}</a:t>
            </a:r>
            <a:endParaRPr lang="en-US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127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Syscall</a:t>
            </a:r>
            <a:r>
              <a:rPr lang="en-US" dirty="0" smtClean="0"/>
              <a:t> vs. Exception vs. Interrupt</a:t>
            </a:r>
            <a:endParaRPr lang="en-US" dirty="0"/>
          </a:p>
        </p:txBody>
      </p:sp>
      <p:sp>
        <p:nvSpPr>
          <p:cNvPr id="38400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Same mechanisms, but…</a:t>
            </a:r>
          </a:p>
          <a:p>
            <a:endParaRPr lang="en-US" sz="3600" dirty="0" smtClean="0"/>
          </a:p>
          <a:p>
            <a:r>
              <a:rPr lang="en-US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Syscall</a:t>
            </a:r>
            <a:r>
              <a:rPr lang="en-US" sz="3600" dirty="0" smtClean="0"/>
              <a:t> saves and restores much less state</a:t>
            </a:r>
          </a:p>
          <a:p>
            <a:endParaRPr lang="en-US" sz="3600" dirty="0" smtClean="0"/>
          </a:p>
          <a:p>
            <a:r>
              <a:rPr lang="en-US" sz="3600" dirty="0" smtClean="0"/>
              <a:t>Others save and restore full processor state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Interrupt</a:t>
            </a:r>
            <a:r>
              <a:rPr lang="en-US" sz="3600" dirty="0" smtClean="0"/>
              <a:t> arrival is unrelated to user code</a:t>
            </a:r>
          </a:p>
        </p:txBody>
      </p:sp>
    </p:spTree>
    <p:extLst>
      <p:ext uri="{BB962C8B-B14F-4D97-AF65-F5344CB8AC3E}">
        <p14:creationId xmlns:p14="http://schemas.microsoft.com/office/powerpoint/2010/main" val="3554309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5867400"/>
          </a:xfrm>
        </p:spPr>
        <p:txBody>
          <a:bodyPr>
            <a:norm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Traps </a:t>
            </a:r>
            <a:r>
              <a:rPr lang="en-US" sz="3600" dirty="0" smtClean="0">
                <a:solidFill>
                  <a:schemeClr val="bg1"/>
                </a:solidFill>
              </a:rPr>
              <a:t>are any transfer of control to the OS.</a:t>
            </a:r>
          </a:p>
          <a:p>
            <a:pPr marL="571500" indent="-571500">
              <a:buFont typeface="Arial"/>
              <a:buChar char="•"/>
            </a:pPr>
            <a:r>
              <a:rPr lang="en-US" sz="3600" i="1" dirty="0" smtClean="0">
                <a:solidFill>
                  <a:srgbClr val="00B0F0"/>
                </a:solidFill>
              </a:rPr>
              <a:t>Exceptions</a:t>
            </a:r>
            <a:r>
              <a:rPr lang="en-US" sz="3600" i="1" dirty="0" smtClean="0">
                <a:solidFill>
                  <a:schemeClr val="bg1"/>
                </a:solidFill>
              </a:rPr>
              <a:t> are </a:t>
            </a:r>
            <a:r>
              <a:rPr lang="en-US" sz="3600" i="1" dirty="0">
                <a:solidFill>
                  <a:schemeClr val="bg1"/>
                </a:solidFill>
              </a:rPr>
              <a:t>any unexpected change in control </a:t>
            </a:r>
            <a:r>
              <a:rPr lang="en-US" sz="3600" i="1" dirty="0" smtClean="0">
                <a:solidFill>
                  <a:schemeClr val="bg1"/>
                </a:solidFill>
              </a:rPr>
              <a:t>flow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Precise exceptions </a:t>
            </a:r>
            <a:r>
              <a:rPr lang="en-US" sz="3600" dirty="0" smtClean="0">
                <a:solidFill>
                  <a:schemeClr val="bg1"/>
                </a:solidFill>
              </a:rPr>
              <a:t>are necessary to identify the exceptional instructions, cause of exception, and where to continue execution.</a:t>
            </a:r>
            <a:endParaRPr lang="en-US" sz="3600" dirty="0">
              <a:solidFill>
                <a:schemeClr val="bg1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We need help of both hardware and software (e.g. OS) to resolve exceptions.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41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791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To handle any exception or interrupt: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OS analyzes the Cause register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OS vectors into the appropriate exception handler.   </a:t>
            </a:r>
            <a:endParaRPr lang="en-US" sz="3600" dirty="0">
              <a:solidFill>
                <a:srgbClr val="FFFFFF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OS kernel handles the exception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Returns control to the same process</a:t>
            </a:r>
            <a:endParaRPr lang="en-US" sz="3600" dirty="0">
              <a:solidFill>
                <a:srgbClr val="FFFFFF"/>
              </a:solidFill>
            </a:endParaRPr>
          </a:p>
          <a:p>
            <a:pPr marL="1200150" lvl="1" indent="-457200"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Possibly kills the current process</a:t>
            </a:r>
          </a:p>
          <a:p>
            <a:pPr marL="1200150" lvl="1" indent="-457200"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Possibly schedules another process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452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Heartbleed</a:t>
            </a:r>
            <a:r>
              <a:rPr lang="en-US" dirty="0" smtClean="0"/>
              <a:t> Security 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Heartbleed</a:t>
            </a:r>
            <a:r>
              <a:rPr lang="en-US" dirty="0"/>
              <a:t> is a security </a:t>
            </a:r>
            <a:r>
              <a:rPr lang="en-US" dirty="0" smtClean="0"/>
              <a:t>bug disclosed in April 2014 </a:t>
            </a:r>
            <a:r>
              <a:rPr lang="en-US" dirty="0"/>
              <a:t>in the open-source </a:t>
            </a:r>
            <a:r>
              <a:rPr lang="en-US" dirty="0" err="1"/>
              <a:t>OpenSSL</a:t>
            </a:r>
            <a:r>
              <a:rPr lang="en-US" dirty="0"/>
              <a:t> cryptography library, widely used to implement the Internet's Transport Layer Security (TLS) protocol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“17% (0.5 million) secure web servers vulnerable to bug.” </a:t>
            </a:r>
            <a:r>
              <a:rPr lang="en-US" sz="2000" dirty="0"/>
              <a:t>— </a:t>
            </a:r>
            <a:r>
              <a:rPr lang="en-US" sz="2000" dirty="0" err="1"/>
              <a:t>Netcraft</a:t>
            </a:r>
            <a:r>
              <a:rPr lang="en-US" sz="2000" dirty="0"/>
              <a:t> Ltd.; Apr 8, 2014</a:t>
            </a:r>
          </a:p>
          <a:p>
            <a:endParaRPr lang="en-US" sz="2000" dirty="0"/>
          </a:p>
          <a:p>
            <a:r>
              <a:rPr lang="en-US" dirty="0"/>
              <a:t>Amazon, Akamai, </a:t>
            </a:r>
            <a:r>
              <a:rPr lang="en-US" dirty="0" err="1"/>
              <a:t>GitHub</a:t>
            </a:r>
            <a:r>
              <a:rPr lang="en-US" dirty="0"/>
              <a:t>, Wikipedia, etc. affected!</a:t>
            </a:r>
          </a:p>
          <a:p>
            <a:endParaRPr lang="en-US" dirty="0"/>
          </a:p>
          <a:p>
            <a:r>
              <a:rPr lang="en-US" dirty="0" smtClean="0"/>
              <a:t>“…worst vulnerability found since commercial traffic began to flow over the internet.” </a:t>
            </a:r>
            <a:r>
              <a:rPr lang="en-US" sz="2000" dirty="0" smtClean="0"/>
              <a:t>— Forbes</a:t>
            </a:r>
            <a:r>
              <a:rPr lang="en-US" sz="2000" dirty="0"/>
              <a:t>;</a:t>
            </a:r>
            <a:r>
              <a:rPr lang="en-US" sz="2000" dirty="0" smtClean="0"/>
              <a:t> Apr 10, 2014</a:t>
            </a:r>
          </a:p>
          <a:p>
            <a:endParaRPr lang="en-US" dirty="0"/>
          </a:p>
        </p:txBody>
      </p:sp>
      <p:pic>
        <p:nvPicPr>
          <p:cNvPr id="5" name="Picture 2" descr="Heartbleed Bu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96672"/>
            <a:ext cx="1052664" cy="1274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705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Heartbleed</a:t>
            </a:r>
            <a:r>
              <a:rPr lang="en-US" dirty="0" smtClean="0"/>
              <a:t> Security 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How does it work?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Keep-alive heartbeat lacked bounds checking!</a:t>
            </a:r>
          </a:p>
          <a:p>
            <a:pPr lvl="1"/>
            <a:r>
              <a:rPr lang="en-US" dirty="0" smtClean="0"/>
              <a:t>“Buffer over-read”</a:t>
            </a:r>
            <a:endParaRPr lang="en-US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pic>
        <p:nvPicPr>
          <p:cNvPr id="1026" name="Picture 2" descr="Heartbleed Bu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96672"/>
            <a:ext cx="1052664" cy="1274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2794000"/>
            <a:ext cx="1625600" cy="1625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2819400"/>
            <a:ext cx="1693623" cy="1397000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>
          <a:xfrm>
            <a:off x="2540000" y="2590800"/>
            <a:ext cx="2413000" cy="1066800"/>
          </a:xfrm>
          <a:prstGeom prst="wedgeRoundRectCallout">
            <a:avLst>
              <a:gd name="adj1" fmla="val -71781"/>
              <a:gd name="adj2" fmla="val 46731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bg2"/>
                </a:solidFill>
              </a:rPr>
              <a:t>Send me this 5 letter word if you are alive: </a:t>
            </a:r>
            <a:r>
              <a:rPr lang="en-US" sz="2200" dirty="0" smtClean="0">
                <a:solidFill>
                  <a:schemeClr val="bg2"/>
                </a:solidFill>
              </a:rPr>
              <a:t>“Phone”</a:t>
            </a:r>
            <a:endParaRPr lang="en-US" sz="2200" dirty="0">
              <a:solidFill>
                <a:schemeClr val="bg2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5105400" y="3352800"/>
            <a:ext cx="1041400" cy="762000"/>
          </a:xfrm>
          <a:prstGeom prst="wedgeRoundRectCallout">
            <a:avLst>
              <a:gd name="adj1" fmla="val 102285"/>
              <a:gd name="adj2" fmla="val -50310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rgbClr val="000000"/>
                </a:solidFill>
              </a:rPr>
              <a:t>Phone</a:t>
            </a:r>
            <a:endParaRPr lang="en-US" sz="2300" dirty="0">
              <a:solidFill>
                <a:srgbClr val="0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4800600"/>
            <a:ext cx="1625600" cy="1625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3618" y="4851400"/>
            <a:ext cx="1693623" cy="1397000"/>
          </a:xfrm>
          <a:prstGeom prst="rect">
            <a:avLst/>
          </a:prstGeom>
        </p:spPr>
      </p:pic>
      <p:sp>
        <p:nvSpPr>
          <p:cNvPr id="13" name="Rounded Rectangular Callout 12"/>
          <p:cNvSpPr/>
          <p:nvPr/>
        </p:nvSpPr>
        <p:spPr>
          <a:xfrm>
            <a:off x="2514600" y="4038600"/>
            <a:ext cx="2413000" cy="1066800"/>
          </a:xfrm>
          <a:prstGeom prst="wedgeRoundRectCallout">
            <a:avLst>
              <a:gd name="adj1" fmla="val -71781"/>
              <a:gd name="adj2" fmla="val 46731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bg2"/>
                </a:solidFill>
              </a:rPr>
              <a:t>Send me this </a:t>
            </a:r>
            <a:r>
              <a:rPr lang="en-US" sz="2200" dirty="0" smtClean="0">
                <a:solidFill>
                  <a:schemeClr val="bg2"/>
                </a:solidFill>
              </a:rPr>
              <a:t>1000 </a:t>
            </a:r>
            <a:r>
              <a:rPr lang="en-US" sz="2200" dirty="0">
                <a:solidFill>
                  <a:schemeClr val="bg2"/>
                </a:solidFill>
              </a:rPr>
              <a:t>letter word if you are alive: </a:t>
            </a:r>
            <a:r>
              <a:rPr lang="en-US" sz="2200" dirty="0" smtClean="0">
                <a:solidFill>
                  <a:schemeClr val="bg2"/>
                </a:solidFill>
              </a:rPr>
              <a:t>“Phone”</a:t>
            </a:r>
            <a:endParaRPr lang="en-US" sz="2200" dirty="0">
              <a:solidFill>
                <a:schemeClr val="bg2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352800" y="5257800"/>
            <a:ext cx="2794000" cy="1447800"/>
          </a:xfrm>
          <a:prstGeom prst="wedgeRoundRectCallout">
            <a:avLst>
              <a:gd name="adj1" fmla="val 67760"/>
              <a:gd name="adj2" fmla="val -52531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rgbClr val="000000"/>
                </a:solidFill>
              </a:rPr>
              <a:t>Phone </a:t>
            </a:r>
            <a:r>
              <a:rPr lang="en-US" sz="2300" b="1" dirty="0" smtClean="0">
                <a:solidFill>
                  <a:srgbClr val="0000FF"/>
                </a:solidFill>
              </a:rPr>
              <a:t>Alice </a:t>
            </a:r>
            <a:r>
              <a:rPr lang="en-US" sz="2300" b="1" dirty="0" err="1" smtClean="0">
                <a:solidFill>
                  <a:srgbClr val="0000FF"/>
                </a:solidFill>
              </a:rPr>
              <a:t>passwd</a:t>
            </a:r>
            <a:r>
              <a:rPr lang="en-US" sz="2300" b="1" dirty="0" smtClean="0">
                <a:solidFill>
                  <a:srgbClr val="0000FF"/>
                </a:solidFill>
              </a:rPr>
              <a:t> 123456 Bob </a:t>
            </a:r>
            <a:r>
              <a:rPr lang="en-US" sz="2300" b="1" dirty="0" err="1" smtClean="0">
                <a:solidFill>
                  <a:srgbClr val="0000FF"/>
                </a:solidFill>
              </a:rPr>
              <a:t>passwd</a:t>
            </a:r>
            <a:r>
              <a:rPr lang="en-US" sz="2300" b="1" dirty="0" smtClean="0">
                <a:solidFill>
                  <a:srgbClr val="0000FF"/>
                </a:solidFill>
              </a:rPr>
              <a:t> 654321 Server </a:t>
            </a:r>
            <a:r>
              <a:rPr lang="en-US" sz="2300" b="1" dirty="0" err="1" smtClean="0">
                <a:solidFill>
                  <a:srgbClr val="0000FF"/>
                </a:solidFill>
              </a:rPr>
              <a:t>passwd</a:t>
            </a:r>
            <a:r>
              <a:rPr lang="en-US" sz="2300" b="1" dirty="0" smtClean="0">
                <a:solidFill>
                  <a:srgbClr val="0000FF"/>
                </a:solidFill>
              </a:rPr>
              <a:t> …</a:t>
            </a:r>
            <a:endParaRPr lang="en-US" sz="23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68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Heartbleed</a:t>
            </a:r>
            <a:r>
              <a:rPr lang="en-US" dirty="0" smtClean="0"/>
              <a:t> Security 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Heartbeat Protocol: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Client sends buffer and the length of buffer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Server writes buffer in memory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Returns length of characters from memory</a:t>
            </a:r>
          </a:p>
          <a:p>
            <a:pPr marL="1200150" lvl="1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Server did not check length of buffer</a:t>
            </a:r>
          </a:p>
          <a:p>
            <a:pPr marL="457200" indent="-457200">
              <a:buFont typeface="Arial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Malloc</a:t>
            </a:r>
            <a:r>
              <a:rPr lang="en-US" dirty="0" smtClean="0">
                <a:solidFill>
                  <a:schemeClr val="bg1"/>
                </a:solidFill>
              </a:rPr>
              <a:t>/Free did not clear memory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Unauthenticated users can send a heartbeat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3900" dirty="0" smtClean="0">
                <a:solidFill>
                  <a:schemeClr val="accent1"/>
                </a:solidFill>
              </a:rPr>
              <a:t>Server can return sensitive information present in memory!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eartbleed Bu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96672"/>
            <a:ext cx="1052664" cy="1274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86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pic>
        <p:nvPicPr>
          <p:cNvPr id="5" name="Picture 2" descr="Heartbleed Bu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96672"/>
            <a:ext cx="1052664" cy="1274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86400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Worst Internet security vulnerability found </a:t>
            </a:r>
          </a:p>
          <a:p>
            <a:r>
              <a:rPr lang="en-US" dirty="0"/>
              <a:t>y</a:t>
            </a:r>
            <a:r>
              <a:rPr lang="en-US" dirty="0" smtClean="0"/>
              <a:t>et due systems practices 101 that we learn in CS3410, lack of bounds checking!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Lab 3: Similar bug/vulnerability due to “Buffer overflow”</a:t>
            </a:r>
          </a:p>
          <a:p>
            <a:pPr lvl="1"/>
            <a:r>
              <a:rPr lang="en-US" dirty="0"/>
              <a:t>Browser implementation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lacks bounds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checking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Overwrite return address in memory using a smart input!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586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9295</TotalTime>
  <Words>3239</Words>
  <Application>Microsoft Macintosh PowerPoint</Application>
  <PresentationFormat>On-screen Show (4:3)</PresentationFormat>
  <Paragraphs>617</Paragraphs>
  <Slides>56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OS, Traps, Exceptions, System Calls, &amp; Privileged Mode</vt:lpstr>
      <vt:lpstr>Announcements</vt:lpstr>
      <vt:lpstr>Announcements</vt:lpstr>
      <vt:lpstr>Announcements</vt:lpstr>
      <vt:lpstr>Heartbleed Security Bug</vt:lpstr>
      <vt:lpstr>Heartbleed Security Bug</vt:lpstr>
      <vt:lpstr>Heartbleed Security Bug</vt:lpstr>
      <vt:lpstr>Heartbleed Security Bug</vt:lpstr>
      <vt:lpstr>Takeaway</vt:lpstr>
      <vt:lpstr>Outline for Today</vt:lpstr>
      <vt:lpstr>Outline for Today</vt:lpstr>
      <vt:lpstr>PowerPoint Presentation</vt:lpstr>
      <vt:lpstr>Operating System</vt:lpstr>
      <vt:lpstr>Operating System</vt:lpstr>
      <vt:lpstr>Which statement is FALSE?</vt:lpstr>
      <vt:lpstr>Which statement is FALSE?</vt:lpstr>
      <vt:lpstr>Outline for Today</vt:lpstr>
      <vt:lpstr>PowerPoint Presentation</vt:lpstr>
      <vt:lpstr>Privileged Mode</vt:lpstr>
      <vt:lpstr>Privileged Mode</vt:lpstr>
      <vt:lpstr>Privileged Mode</vt:lpstr>
      <vt:lpstr>Privileged Mode</vt:lpstr>
      <vt:lpstr>Privileged Mode</vt:lpstr>
      <vt:lpstr>Privileged Mode</vt:lpstr>
      <vt:lpstr>Privileged Mode</vt:lpstr>
      <vt:lpstr>Privileged Mode</vt:lpstr>
      <vt:lpstr>System Calls</vt:lpstr>
      <vt:lpstr>PowerPoint Presentation</vt:lpstr>
      <vt:lpstr>System Calls</vt:lpstr>
      <vt:lpstr>Invoking System Calls</vt:lpstr>
      <vt:lpstr>Libraries and Wrappers</vt:lpstr>
      <vt:lpstr>Where does the OS live?</vt:lpstr>
      <vt:lpstr>Anatomy of a Process</vt:lpstr>
      <vt:lpstr>Full System Layout</vt:lpstr>
      <vt:lpstr>Full System Layout</vt:lpstr>
      <vt:lpstr>SYSCALL instruction</vt:lpstr>
      <vt:lpstr>SYSCALL instruction</vt:lpstr>
      <vt:lpstr>Takeaway</vt:lpstr>
      <vt:lpstr>Outline for Today</vt:lpstr>
      <vt:lpstr>Terminology</vt:lpstr>
      <vt:lpstr>Exceptions</vt:lpstr>
      <vt:lpstr>Hardware/Software Boundary</vt:lpstr>
      <vt:lpstr>Exceptions</vt:lpstr>
      <vt:lpstr>Hardware/Software Boundary</vt:lpstr>
      <vt:lpstr>Hardware/Software Boundary</vt:lpstr>
      <vt:lpstr>Hardware/Software Boundary</vt:lpstr>
      <vt:lpstr>Hardware/Software Boundary</vt:lpstr>
      <vt:lpstr>Summary</vt:lpstr>
      <vt:lpstr>PowerPoint Presentation</vt:lpstr>
      <vt:lpstr>Interrupts &amp; Exceptions</vt:lpstr>
      <vt:lpstr>Interrupts &amp; Exceptions</vt:lpstr>
      <vt:lpstr>Example: Clock Interrupt</vt:lpstr>
      <vt:lpstr>Scheduler</vt:lpstr>
      <vt:lpstr>Syscall vs. Exception vs. Interrupt</vt:lpstr>
      <vt:lpstr>Takeaway</vt:lpstr>
      <vt:lpstr>Takeaway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Deniz</cp:lastModifiedBy>
  <cp:revision>722</cp:revision>
  <cp:lastPrinted>2014-04-15T16:56:41Z</cp:lastPrinted>
  <dcterms:created xsi:type="dcterms:W3CDTF">2012-11-28T14:27:55Z</dcterms:created>
  <dcterms:modified xsi:type="dcterms:W3CDTF">2015-04-14T20:33:35Z</dcterms:modified>
</cp:coreProperties>
</file>