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4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6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7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8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9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0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1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2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3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14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15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6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17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8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19.xml" ContentType="application/vnd.openxmlformats-officedocument.presentationml.notesSlide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20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305" r:id="rId3"/>
    <p:sldId id="30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clicker question.  How many programs do you typically</a:t>
            </a:r>
            <a:r>
              <a:rPr lang="en-US" baseline="0" dirty="0" smtClean="0"/>
              <a:t> run at a time?  How many programs can we run at once on a quad-core processor?  </a:t>
            </a:r>
            <a:r>
              <a:rPr lang="en-US" dirty="0" smtClean="0"/>
              <a:t>How do we execute more than one process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B36A7-D969-4BC9-A15E-451232CC57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8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15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6350" y="619125"/>
            <a:ext cx="4778375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6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12" tIns="47955" rIns="95912" bIns="479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0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65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6350" y="619125"/>
            <a:ext cx="4778375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6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12" tIns="47955" rIns="95912" bIns="47955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1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85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07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84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22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6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3" y="4560892"/>
            <a:ext cx="5851525" cy="43195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10" tIns="48304" rIns="96610" bIns="4830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5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9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8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0" tIns="45705" rIns="91410" bIns="457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1" tIns="47780" rIns="95561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1" tIns="47780" rIns="95561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7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1" tIns="47780" rIns="95561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3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1" tIns="47780" rIns="95561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8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4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" Type="http://schemas.openxmlformats.org/officeDocument/2006/relationships/tags" Target="../tags/tag27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4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81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10" Type="http://schemas.openxmlformats.org/officeDocument/2006/relationships/tags" Target="../tags/tag288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26" Type="http://schemas.openxmlformats.org/officeDocument/2006/relationships/tags" Target="../tags/tag341.xml"/><Relationship Id="rId3" Type="http://schemas.openxmlformats.org/officeDocument/2006/relationships/tags" Target="../tags/tag318.xml"/><Relationship Id="rId21" Type="http://schemas.openxmlformats.org/officeDocument/2006/relationships/tags" Target="../tags/tag336.xml"/><Relationship Id="rId7" Type="http://schemas.openxmlformats.org/officeDocument/2006/relationships/tags" Target="../tags/tag322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0" Type="http://schemas.openxmlformats.org/officeDocument/2006/relationships/tags" Target="../tags/tag335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5" Type="http://schemas.openxmlformats.org/officeDocument/2006/relationships/tags" Target="../tags/tag320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10" Type="http://schemas.openxmlformats.org/officeDocument/2006/relationships/tags" Target="../tags/tag325.xml"/><Relationship Id="rId19" Type="http://schemas.openxmlformats.org/officeDocument/2006/relationships/tags" Target="../tags/tag334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49.xml"/><Relationship Id="rId13" Type="http://schemas.openxmlformats.org/officeDocument/2006/relationships/tags" Target="../tags/tag35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44.xml"/><Relationship Id="rId7" Type="http://schemas.openxmlformats.org/officeDocument/2006/relationships/tags" Target="../tags/tag348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1" Type="http://schemas.openxmlformats.org/officeDocument/2006/relationships/tags" Target="../tags/tag352.xml"/><Relationship Id="rId5" Type="http://schemas.openxmlformats.org/officeDocument/2006/relationships/tags" Target="../tags/tag346.xml"/><Relationship Id="rId15" Type="http://schemas.openxmlformats.org/officeDocument/2006/relationships/tags" Target="../tags/tag356.xml"/><Relationship Id="rId10" Type="http://schemas.openxmlformats.org/officeDocument/2006/relationships/tags" Target="../tags/tag351.xml"/><Relationship Id="rId19" Type="http://schemas.openxmlformats.org/officeDocument/2006/relationships/notesSlide" Target="../notesSlides/notesSlide15.xml"/><Relationship Id="rId4" Type="http://schemas.openxmlformats.org/officeDocument/2006/relationships/tags" Target="../tags/tag345.xml"/><Relationship Id="rId9" Type="http://schemas.openxmlformats.org/officeDocument/2006/relationships/tags" Target="../tags/tag350.xml"/><Relationship Id="rId14" Type="http://schemas.openxmlformats.org/officeDocument/2006/relationships/tags" Target="../tags/tag35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66.xml"/><Relationship Id="rId13" Type="http://schemas.openxmlformats.org/officeDocument/2006/relationships/tags" Target="../tags/tag37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61.xml"/><Relationship Id="rId7" Type="http://schemas.openxmlformats.org/officeDocument/2006/relationships/tags" Target="../tags/tag365.xml"/><Relationship Id="rId12" Type="http://schemas.openxmlformats.org/officeDocument/2006/relationships/tags" Target="../tags/tag370.xml"/><Relationship Id="rId17" Type="http://schemas.openxmlformats.org/officeDocument/2006/relationships/tags" Target="../tags/tag375.xml"/><Relationship Id="rId2" Type="http://schemas.openxmlformats.org/officeDocument/2006/relationships/tags" Target="../tags/tag360.xml"/><Relationship Id="rId16" Type="http://schemas.openxmlformats.org/officeDocument/2006/relationships/tags" Target="../tags/tag374.xml"/><Relationship Id="rId1" Type="http://schemas.openxmlformats.org/officeDocument/2006/relationships/tags" Target="../tags/tag359.xml"/><Relationship Id="rId6" Type="http://schemas.openxmlformats.org/officeDocument/2006/relationships/tags" Target="../tags/tag364.xml"/><Relationship Id="rId11" Type="http://schemas.openxmlformats.org/officeDocument/2006/relationships/tags" Target="../tags/tag369.xml"/><Relationship Id="rId5" Type="http://schemas.openxmlformats.org/officeDocument/2006/relationships/tags" Target="../tags/tag363.xml"/><Relationship Id="rId15" Type="http://schemas.openxmlformats.org/officeDocument/2006/relationships/tags" Target="../tags/tag373.xml"/><Relationship Id="rId10" Type="http://schemas.openxmlformats.org/officeDocument/2006/relationships/tags" Target="../tags/tag368.xml"/><Relationship Id="rId19" Type="http://schemas.openxmlformats.org/officeDocument/2006/relationships/notesSlide" Target="../notesSlides/notesSlide16.xml"/><Relationship Id="rId4" Type="http://schemas.openxmlformats.org/officeDocument/2006/relationships/tags" Target="../tags/tag362.xml"/><Relationship Id="rId9" Type="http://schemas.openxmlformats.org/officeDocument/2006/relationships/tags" Target="../tags/tag367.xml"/><Relationship Id="rId14" Type="http://schemas.openxmlformats.org/officeDocument/2006/relationships/tags" Target="../tags/tag37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8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10" Type="http://schemas.openxmlformats.org/officeDocument/2006/relationships/tags" Target="../tags/tag385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4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tags" Target="../tags/tag407.xml"/><Relationship Id="rId18" Type="http://schemas.openxmlformats.org/officeDocument/2006/relationships/tags" Target="../tags/tag412.xml"/><Relationship Id="rId26" Type="http://schemas.openxmlformats.org/officeDocument/2006/relationships/tags" Target="../tags/tag420.xml"/><Relationship Id="rId3" Type="http://schemas.openxmlformats.org/officeDocument/2006/relationships/tags" Target="../tags/tag397.xml"/><Relationship Id="rId21" Type="http://schemas.openxmlformats.org/officeDocument/2006/relationships/tags" Target="../tags/tag415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tags" Target="../tags/tag411.xml"/><Relationship Id="rId25" Type="http://schemas.openxmlformats.org/officeDocument/2006/relationships/tags" Target="../tags/tag419.xml"/><Relationship Id="rId2" Type="http://schemas.openxmlformats.org/officeDocument/2006/relationships/tags" Target="../tags/tag396.xml"/><Relationship Id="rId16" Type="http://schemas.openxmlformats.org/officeDocument/2006/relationships/tags" Target="../tags/tag410.xml"/><Relationship Id="rId20" Type="http://schemas.openxmlformats.org/officeDocument/2006/relationships/tags" Target="../tags/tag414.xml"/><Relationship Id="rId29" Type="http://schemas.openxmlformats.org/officeDocument/2006/relationships/tags" Target="../tags/tag423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24" Type="http://schemas.openxmlformats.org/officeDocument/2006/relationships/tags" Target="../tags/tag418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23" Type="http://schemas.openxmlformats.org/officeDocument/2006/relationships/tags" Target="../tags/tag417.xml"/><Relationship Id="rId28" Type="http://schemas.openxmlformats.org/officeDocument/2006/relationships/tags" Target="../tags/tag422.xml"/><Relationship Id="rId10" Type="http://schemas.openxmlformats.org/officeDocument/2006/relationships/tags" Target="../tags/tag404.xml"/><Relationship Id="rId19" Type="http://schemas.openxmlformats.org/officeDocument/2006/relationships/tags" Target="../tags/tag413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Relationship Id="rId22" Type="http://schemas.openxmlformats.org/officeDocument/2006/relationships/tags" Target="../tags/tag416.xml"/><Relationship Id="rId27" Type="http://schemas.openxmlformats.org/officeDocument/2006/relationships/tags" Target="../tags/tag421.xml"/><Relationship Id="rId30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5.xml"/><Relationship Id="rId1" Type="http://schemas.openxmlformats.org/officeDocument/2006/relationships/tags" Target="../tags/tag424.xml"/><Relationship Id="rId4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7.xml"/><Relationship Id="rId1" Type="http://schemas.openxmlformats.org/officeDocument/2006/relationships/tags" Target="../tags/tag4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9.xml"/><Relationship Id="rId1" Type="http://schemas.openxmlformats.org/officeDocument/2006/relationships/tags" Target="../tags/tag428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37.xml"/><Relationship Id="rId13" Type="http://schemas.openxmlformats.org/officeDocument/2006/relationships/tags" Target="../tags/tag442.xml"/><Relationship Id="rId18" Type="http://schemas.openxmlformats.org/officeDocument/2006/relationships/tags" Target="../tags/tag447.xml"/><Relationship Id="rId3" Type="http://schemas.openxmlformats.org/officeDocument/2006/relationships/tags" Target="../tags/tag432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436.xml"/><Relationship Id="rId12" Type="http://schemas.openxmlformats.org/officeDocument/2006/relationships/tags" Target="../tags/tag441.xml"/><Relationship Id="rId17" Type="http://schemas.openxmlformats.org/officeDocument/2006/relationships/tags" Target="../tags/tag446.xml"/><Relationship Id="rId2" Type="http://schemas.openxmlformats.org/officeDocument/2006/relationships/tags" Target="../tags/tag431.xml"/><Relationship Id="rId16" Type="http://schemas.openxmlformats.org/officeDocument/2006/relationships/tags" Target="../tags/tag4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30.xml"/><Relationship Id="rId6" Type="http://schemas.openxmlformats.org/officeDocument/2006/relationships/tags" Target="../tags/tag435.xml"/><Relationship Id="rId11" Type="http://schemas.openxmlformats.org/officeDocument/2006/relationships/tags" Target="../tags/tag440.xml"/><Relationship Id="rId5" Type="http://schemas.openxmlformats.org/officeDocument/2006/relationships/tags" Target="../tags/tag434.xml"/><Relationship Id="rId15" Type="http://schemas.openxmlformats.org/officeDocument/2006/relationships/tags" Target="../tags/tag444.xml"/><Relationship Id="rId10" Type="http://schemas.openxmlformats.org/officeDocument/2006/relationships/tags" Target="../tags/tag439.xml"/><Relationship Id="rId19" Type="http://schemas.openxmlformats.org/officeDocument/2006/relationships/tags" Target="../tags/tag448.xml"/><Relationship Id="rId4" Type="http://schemas.openxmlformats.org/officeDocument/2006/relationships/tags" Target="../tags/tag433.xml"/><Relationship Id="rId9" Type="http://schemas.openxmlformats.org/officeDocument/2006/relationships/tags" Target="../tags/tag438.xml"/><Relationship Id="rId14" Type="http://schemas.openxmlformats.org/officeDocument/2006/relationships/tags" Target="../tags/tag4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63" Type="http://schemas.openxmlformats.org/officeDocument/2006/relationships/tags" Target="../tags/tag88.xml"/><Relationship Id="rId84" Type="http://schemas.openxmlformats.org/officeDocument/2006/relationships/tags" Target="../tags/tag109.xml"/><Relationship Id="rId138" Type="http://schemas.openxmlformats.org/officeDocument/2006/relationships/tags" Target="../tags/tag163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53" Type="http://schemas.openxmlformats.org/officeDocument/2006/relationships/tags" Target="../tags/tag78.xml"/><Relationship Id="rId74" Type="http://schemas.openxmlformats.org/officeDocument/2006/relationships/tags" Target="../tags/tag99.xml"/><Relationship Id="rId128" Type="http://schemas.openxmlformats.org/officeDocument/2006/relationships/tags" Target="../tags/tag153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30.xml"/><Relationship Id="rId95" Type="http://schemas.openxmlformats.org/officeDocument/2006/relationships/tags" Target="../tags/tag120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18" Type="http://schemas.openxmlformats.org/officeDocument/2006/relationships/tags" Target="../tags/tag143.xml"/><Relationship Id="rId134" Type="http://schemas.openxmlformats.org/officeDocument/2006/relationships/tags" Target="../tags/tag159.xml"/><Relationship Id="rId139" Type="http://schemas.openxmlformats.org/officeDocument/2006/relationships/tags" Target="../tags/tag164.xml"/><Relationship Id="rId80" Type="http://schemas.openxmlformats.org/officeDocument/2006/relationships/tags" Target="../tags/tag105.xml"/><Relationship Id="rId85" Type="http://schemas.openxmlformats.org/officeDocument/2006/relationships/tags" Target="../tags/tag110.xml"/><Relationship Id="rId150" Type="http://schemas.openxmlformats.org/officeDocument/2006/relationships/image" Target="../media/image1.png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59" Type="http://schemas.openxmlformats.org/officeDocument/2006/relationships/tags" Target="../tags/tag84.xml"/><Relationship Id="rId103" Type="http://schemas.openxmlformats.org/officeDocument/2006/relationships/tags" Target="../tags/tag128.xml"/><Relationship Id="rId108" Type="http://schemas.openxmlformats.org/officeDocument/2006/relationships/tags" Target="../tags/tag133.xml"/><Relationship Id="rId124" Type="http://schemas.openxmlformats.org/officeDocument/2006/relationships/tags" Target="../tags/tag149.xml"/><Relationship Id="rId129" Type="http://schemas.openxmlformats.org/officeDocument/2006/relationships/tags" Target="../tags/tag154.xml"/><Relationship Id="rId54" Type="http://schemas.openxmlformats.org/officeDocument/2006/relationships/tags" Target="../tags/tag79.xml"/><Relationship Id="rId70" Type="http://schemas.openxmlformats.org/officeDocument/2006/relationships/tags" Target="../tags/tag95.xml"/><Relationship Id="rId75" Type="http://schemas.openxmlformats.org/officeDocument/2006/relationships/tags" Target="../tags/tag100.xml"/><Relationship Id="rId91" Type="http://schemas.openxmlformats.org/officeDocument/2006/relationships/tags" Target="../tags/tag116.xml"/><Relationship Id="rId96" Type="http://schemas.openxmlformats.org/officeDocument/2006/relationships/tags" Target="../tags/tag121.xml"/><Relationship Id="rId140" Type="http://schemas.openxmlformats.org/officeDocument/2006/relationships/tags" Target="../tags/tag165.xml"/><Relationship Id="rId145" Type="http://schemas.openxmlformats.org/officeDocument/2006/relationships/tags" Target="../tags/tag170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49" Type="http://schemas.openxmlformats.org/officeDocument/2006/relationships/tags" Target="../tags/tag74.xml"/><Relationship Id="rId114" Type="http://schemas.openxmlformats.org/officeDocument/2006/relationships/tags" Target="../tags/tag139.xml"/><Relationship Id="rId119" Type="http://schemas.openxmlformats.org/officeDocument/2006/relationships/tags" Target="../tags/tag144.xml"/><Relationship Id="rId44" Type="http://schemas.openxmlformats.org/officeDocument/2006/relationships/tags" Target="../tags/tag69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81" Type="http://schemas.openxmlformats.org/officeDocument/2006/relationships/tags" Target="../tags/tag106.xml"/><Relationship Id="rId86" Type="http://schemas.openxmlformats.org/officeDocument/2006/relationships/tags" Target="../tags/tag111.xml"/><Relationship Id="rId130" Type="http://schemas.openxmlformats.org/officeDocument/2006/relationships/tags" Target="../tags/tag155.xml"/><Relationship Id="rId135" Type="http://schemas.openxmlformats.org/officeDocument/2006/relationships/tags" Target="../tags/tag160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04" Type="http://schemas.openxmlformats.org/officeDocument/2006/relationships/tags" Target="../tags/tag129.xml"/><Relationship Id="rId120" Type="http://schemas.openxmlformats.org/officeDocument/2006/relationships/tags" Target="../tags/tag145.xml"/><Relationship Id="rId125" Type="http://schemas.openxmlformats.org/officeDocument/2006/relationships/tags" Target="../tags/tag150.xml"/><Relationship Id="rId141" Type="http://schemas.openxmlformats.org/officeDocument/2006/relationships/tags" Target="../tags/tag166.xml"/><Relationship Id="rId146" Type="http://schemas.openxmlformats.org/officeDocument/2006/relationships/tags" Target="../tags/tag171.xml"/><Relationship Id="rId7" Type="http://schemas.openxmlformats.org/officeDocument/2006/relationships/tags" Target="../tags/tag32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Relationship Id="rId3" Type="http://schemas.openxmlformats.org/officeDocument/2006/relationships/tags" Target="../tags/tag28.xml"/><Relationship Id="rId25" Type="http://schemas.openxmlformats.org/officeDocument/2006/relationships/tags" Target="../tags/tag50.xml"/><Relationship Id="rId46" Type="http://schemas.openxmlformats.org/officeDocument/2006/relationships/tags" Target="../tags/tag71.xml"/><Relationship Id="rId67" Type="http://schemas.openxmlformats.org/officeDocument/2006/relationships/tags" Target="../tags/tag92.xml"/><Relationship Id="rId116" Type="http://schemas.openxmlformats.org/officeDocument/2006/relationships/tags" Target="../tags/tag141.xml"/><Relationship Id="rId137" Type="http://schemas.openxmlformats.org/officeDocument/2006/relationships/tags" Target="../tags/tag16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62" Type="http://schemas.openxmlformats.org/officeDocument/2006/relationships/tags" Target="../tags/tag87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5" Type="http://schemas.openxmlformats.org/officeDocument/2006/relationships/tags" Target="../tags/tag40.xml"/><Relationship Id="rId36" Type="http://schemas.openxmlformats.org/officeDocument/2006/relationships/tags" Target="../tags/tag61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52" Type="http://schemas.openxmlformats.org/officeDocument/2006/relationships/tags" Target="../tags/tag77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43" Type="http://schemas.openxmlformats.org/officeDocument/2006/relationships/tags" Target="../tags/tag168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26" Type="http://schemas.openxmlformats.org/officeDocument/2006/relationships/tags" Target="../tags/tag51.xml"/><Relationship Id="rId47" Type="http://schemas.openxmlformats.org/officeDocument/2006/relationships/tags" Target="../tags/tag72.xml"/><Relationship Id="rId68" Type="http://schemas.openxmlformats.org/officeDocument/2006/relationships/tags" Target="../tags/tag93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6" Type="http://schemas.openxmlformats.org/officeDocument/2006/relationships/tags" Target="../tags/tag41.xml"/><Relationship Id="rId37" Type="http://schemas.openxmlformats.org/officeDocument/2006/relationships/tags" Target="../tags/tag62.xml"/><Relationship Id="rId58" Type="http://schemas.openxmlformats.org/officeDocument/2006/relationships/tags" Target="../tags/tag83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44" Type="http://schemas.openxmlformats.org/officeDocument/2006/relationships/tags" Target="../tags/tag169.xml"/><Relationship Id="rId90" Type="http://schemas.openxmlformats.org/officeDocument/2006/relationships/tags" Target="../tags/tag1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01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(up to TLBs)</a:t>
            </a:r>
          </a:p>
        </p:txBody>
      </p:sp>
    </p:spTree>
    <p:extLst>
      <p:ext uri="{BB962C8B-B14F-4D97-AF65-F5344CB8AC3E}">
        <p14:creationId xmlns:p14="http://schemas.microsoft.com/office/powerpoint/2010/main" val="26610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578699" y="2133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226274" y="3884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916668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812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25981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526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689906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7266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461736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840468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ltGray">
          <a:xfrm>
            <a:off x="2362200" y="5029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ltGray">
          <a:xfrm>
            <a:off x="2362200" y="5334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ltGray">
          <a:xfrm>
            <a:off x="2362200" y="563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ltGray">
          <a:xfrm>
            <a:off x="2362200" y="594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1905000" y="50292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7150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4500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828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7432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173038" lvl="1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73425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2162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25167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9906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334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905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1143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31242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a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Physical Address (in memory)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that “map” that maps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</a:t>
            </a:r>
            <a:r>
              <a:rPr lang="en-US" dirty="0" smtClean="0"/>
              <a:t>generated by the CPU to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</a:t>
            </a:r>
            <a:r>
              <a:rPr lang="en-US" dirty="0" smtClean="0"/>
              <a:t>: A Solution for All Problems</a:t>
            </a:r>
          </a:p>
          <a:p>
            <a:pPr lvl="1"/>
            <a:r>
              <a:rPr lang="en-US" dirty="0" smtClean="0"/>
              <a:t>Program/CPU can access any address from 0…2</a:t>
            </a:r>
            <a:r>
              <a:rPr lang="en-US" baseline="30000" dirty="0" smtClean="0"/>
              <a:t>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(e.g. N=32)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321" y="54102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834390"/>
            <a:ext cx="7772400" cy="41401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Lab3: Available, and due </a:t>
            </a:r>
            <a:r>
              <a:rPr lang="en-US" dirty="0"/>
              <a:t>next </a:t>
            </a:r>
            <a:r>
              <a:rPr lang="en-US" dirty="0" smtClean="0"/>
              <a:t>Wednesday</a:t>
            </a:r>
          </a:p>
          <a:p>
            <a:endParaRPr lang="en-US" dirty="0"/>
          </a:p>
          <a:p>
            <a:r>
              <a:rPr lang="en-US" dirty="0" smtClean="0"/>
              <a:t>HW2: Do up to Problem5 this week. Do it </a:t>
            </a:r>
            <a:r>
              <a:rPr lang="en-US" b="1" i="1" u="sng" dirty="0" smtClean="0"/>
              <a:t>now</a:t>
            </a:r>
            <a:r>
              <a:rPr lang="en-US" dirty="0"/>
              <a:t>.</a:t>
            </a:r>
            <a:r>
              <a:rPr lang="en-US" dirty="0" smtClean="0"/>
              <a:t>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Do problem9, coding a </a:t>
            </a:r>
            <a:r>
              <a:rPr lang="en-US" dirty="0" err="1" smtClean="0"/>
              <a:t>hashtable</a:t>
            </a:r>
            <a:r>
              <a:rPr lang="en-US" dirty="0" smtClean="0"/>
              <a:t> in C, </a:t>
            </a:r>
            <a:r>
              <a:rPr lang="en-US" b="1" i="1" u="sng" dirty="0" smtClean="0"/>
              <a:t>now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4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2766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8382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6858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11430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7526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685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33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11430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447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1066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438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8382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98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41863" y="1289212"/>
            <a:ext cx="1606731" cy="1331844"/>
          </a:xfrm>
          <a:custGeom>
            <a:avLst/>
            <a:gdLst>
              <a:gd name="connsiteX0" fmla="*/ 0 w 1606731"/>
              <a:gd name="connsiteY0" fmla="*/ 12719 h 1331844"/>
              <a:gd name="connsiteX1" fmla="*/ 326571 w 1606731"/>
              <a:gd name="connsiteY1" fmla="*/ 91097 h 1331844"/>
              <a:gd name="connsiteX2" fmla="*/ 509451 w 1606731"/>
              <a:gd name="connsiteY2" fmla="*/ 691988 h 1331844"/>
              <a:gd name="connsiteX3" fmla="*/ 1267097 w 1606731"/>
              <a:gd name="connsiteY3" fmla="*/ 887931 h 1331844"/>
              <a:gd name="connsiteX4" fmla="*/ 1463040 w 1606731"/>
              <a:gd name="connsiteY4" fmla="*/ 1292879 h 1331844"/>
              <a:gd name="connsiteX5" fmla="*/ 1606731 w 1606731"/>
              <a:gd name="connsiteY5" fmla="*/ 1292879 h 13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731" h="1331844">
                <a:moveTo>
                  <a:pt x="0" y="12719"/>
                </a:moveTo>
                <a:cubicBezTo>
                  <a:pt x="120831" y="-4698"/>
                  <a:pt x="241663" y="-22115"/>
                  <a:pt x="326571" y="91097"/>
                </a:cubicBezTo>
                <a:cubicBezTo>
                  <a:pt x="411480" y="204309"/>
                  <a:pt x="352697" y="559182"/>
                  <a:pt x="509451" y="691988"/>
                </a:cubicBezTo>
                <a:cubicBezTo>
                  <a:pt x="666205" y="824794"/>
                  <a:pt x="1108166" y="787783"/>
                  <a:pt x="1267097" y="887931"/>
                </a:cubicBezTo>
                <a:cubicBezTo>
                  <a:pt x="1426028" y="988079"/>
                  <a:pt x="1406434" y="1225388"/>
                  <a:pt x="1463040" y="1292879"/>
                </a:cubicBezTo>
                <a:cubicBezTo>
                  <a:pt x="1519646" y="1360370"/>
                  <a:pt x="1563188" y="1326624"/>
                  <a:pt x="1606731" y="1292879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4384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399" y="1143000"/>
            <a:ext cx="1689463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630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599" y="1143000"/>
            <a:ext cx="1905001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0194" y="837877"/>
            <a:ext cx="1907177" cy="1332066"/>
          </a:xfrm>
          <a:custGeom>
            <a:avLst/>
            <a:gdLst>
              <a:gd name="connsiteX0" fmla="*/ 1907177 w 1907177"/>
              <a:gd name="connsiteY0" fmla="*/ 424866 h 1332066"/>
              <a:gd name="connsiteX1" fmla="*/ 1463040 w 1907177"/>
              <a:gd name="connsiteY1" fmla="*/ 437929 h 1332066"/>
              <a:gd name="connsiteX2" fmla="*/ 1188720 w 1907177"/>
              <a:gd name="connsiteY2" fmla="*/ 764500 h 1332066"/>
              <a:gd name="connsiteX3" fmla="*/ 1031966 w 1907177"/>
              <a:gd name="connsiteY3" fmla="*/ 1247826 h 1332066"/>
              <a:gd name="connsiteX4" fmla="*/ 365760 w 1907177"/>
              <a:gd name="connsiteY4" fmla="*/ 1221700 h 1332066"/>
              <a:gd name="connsiteX5" fmla="*/ 248195 w 1907177"/>
              <a:gd name="connsiteY5" fmla="*/ 163609 h 1332066"/>
              <a:gd name="connsiteX6" fmla="*/ 0 w 1907177"/>
              <a:gd name="connsiteY6" fmla="*/ 19917 h 13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177" h="1332066">
                <a:moveTo>
                  <a:pt x="1907177" y="424866"/>
                </a:moveTo>
                <a:cubicBezTo>
                  <a:pt x="1744980" y="403094"/>
                  <a:pt x="1582783" y="381323"/>
                  <a:pt x="1463040" y="437929"/>
                </a:cubicBezTo>
                <a:cubicBezTo>
                  <a:pt x="1343297" y="494535"/>
                  <a:pt x="1260566" y="629517"/>
                  <a:pt x="1188720" y="764500"/>
                </a:cubicBezTo>
                <a:cubicBezTo>
                  <a:pt x="1116874" y="899483"/>
                  <a:pt x="1169126" y="1171626"/>
                  <a:pt x="1031966" y="1247826"/>
                </a:cubicBezTo>
                <a:cubicBezTo>
                  <a:pt x="894806" y="1324026"/>
                  <a:pt x="496388" y="1402403"/>
                  <a:pt x="365760" y="1221700"/>
                </a:cubicBezTo>
                <a:cubicBezTo>
                  <a:pt x="235131" y="1040997"/>
                  <a:pt x="309155" y="363906"/>
                  <a:pt x="248195" y="163609"/>
                </a:cubicBezTo>
                <a:cubicBezTo>
                  <a:pt x="187235" y="-36688"/>
                  <a:pt x="93617" y="-8386"/>
                  <a:pt x="0" y="1991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29000" y="6858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08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8956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986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343400"/>
            <a:ext cx="63246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73330" y="6019800"/>
            <a:ext cx="418447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2" grpId="0"/>
      <p:bldP spid="4" grpId="0" animBg="1"/>
      <p:bldP spid="7" grpId="0" animBg="1"/>
      <p:bldP spid="35" grpId="0" animBg="1"/>
      <p:bldP spid="36" grpId="0"/>
      <p:bldP spid="37" grpId="0" animBg="1"/>
      <p:bldP spid="8" grpId="0" animBg="1"/>
      <p:bldP spid="40" grpId="0" animBg="1"/>
      <p:bldP spid="9" grpId="0"/>
      <p:bldP spid="41" grpId="0"/>
      <p:bldP spid="42" grpId="0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5334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mappings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  <p:extLst>
      <p:ext uri="{BB962C8B-B14F-4D97-AF65-F5344CB8AC3E}">
        <p14:creationId xmlns:p14="http://schemas.microsoft.com/office/powerpoint/2010/main" val="747430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PageTage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that maps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= 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3352800"/>
            <a:ext cx="19812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Address Translation</a:t>
            </a:r>
            <a:endParaRPr lang="en-US" dirty="0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large should a </a:t>
            </a:r>
            <a:r>
              <a:rPr lang="en-US" dirty="0" err="1" smtClean="0"/>
              <a:t>PageTable</a:t>
            </a:r>
            <a:r>
              <a:rPr lang="en-US" dirty="0" smtClean="0"/>
              <a:t> be for a MMU?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Variable..…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jumbo pages</a:t>
            </a:r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447800"/>
            <a:ext cx="4800600" cy="457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#1: Address Translation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2004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page number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7620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7620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7620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7620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7620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4384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4383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4384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4384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6017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4384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2192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20574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2192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130" y="11430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814935"/>
            <a:ext cx="709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124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generated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2137827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7969" y="1459230"/>
            <a:ext cx="183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Page size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kB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358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/>
      <p:bldP spid="20" grpId="0"/>
      <p:bldP spid="3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/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/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/>
              <a:t>PageTable</a:t>
            </a:r>
            <a:r>
              <a:rPr lang="en-US" dirty="0" smtClean="0"/>
              <a:t> managed by the memory management unit (MMU).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/>
              <a:t> managed by the memory management unit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MMU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Q: Where is the </a:t>
            </a:r>
            <a:r>
              <a:rPr lang="en-US" dirty="0" err="1" smtClean="0"/>
              <a:t>PageTable</a:t>
            </a:r>
            <a:r>
              <a:rPr lang="en-US" dirty="0" smtClean="0"/>
              <a:t> stored??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7): </a:t>
            </a:r>
            <a:r>
              <a:rPr lang="en-US" b="1" dirty="0" smtClean="0"/>
              <a:t>Lab3</a:t>
            </a:r>
            <a:r>
              <a:rPr lang="en-US" dirty="0" smtClean="0"/>
              <a:t> (calling convention) release</a:t>
            </a:r>
          </a:p>
          <a:p>
            <a:pPr lvl="1"/>
            <a:r>
              <a:rPr lang="en-US" dirty="0" smtClean="0"/>
              <a:t>Week 11  (Apr 14):  </a:t>
            </a:r>
            <a:r>
              <a:rPr lang="en-US" b="1" dirty="0" smtClean="0"/>
              <a:t>Proj3</a:t>
            </a:r>
            <a:r>
              <a:rPr lang="en-US" dirty="0" smtClean="0"/>
              <a:t> (caches) release, Lab3 due Wed</a:t>
            </a:r>
          </a:p>
          <a:p>
            <a:pPr lvl="1"/>
            <a:r>
              <a:rPr lang="en-US" dirty="0" smtClean="0"/>
              <a:t>Week 12 (Apr 21):  </a:t>
            </a:r>
            <a:r>
              <a:rPr lang="en-US" b="1" dirty="0" smtClean="0"/>
              <a:t>Lab4</a:t>
            </a:r>
            <a:r>
              <a:rPr lang="en-US" dirty="0" smtClean="0"/>
              <a:t> (virtual memory) release, due in-class, Proj3 due Fri, </a:t>
            </a:r>
            <a:r>
              <a:rPr lang="en-US" b="1" dirty="0" smtClean="0"/>
              <a:t>HW2 due Sat</a:t>
            </a:r>
          </a:p>
          <a:p>
            <a:pPr lvl="1"/>
            <a:r>
              <a:rPr lang="en-US" dirty="0" smtClean="0"/>
              <a:t>Week 13 (Apr 28):  </a:t>
            </a:r>
            <a:r>
              <a:rPr lang="en-US" b="1" dirty="0" smtClean="0"/>
              <a:t>Proj4</a:t>
            </a:r>
            <a:r>
              <a:rPr lang="en-US" dirty="0" smtClean="0"/>
              <a:t> (multi-core/parallelism) release, Lab4 due in-class, </a:t>
            </a:r>
            <a:r>
              <a:rPr lang="en-US" b="1" dirty="0" smtClean="0"/>
              <a:t>Prelim2 Thurs Apr 30th</a:t>
            </a:r>
            <a:endParaRPr lang="en-US" b="1" dirty="0" smtClean="0"/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</a:t>
            </a:r>
            <a:r>
              <a:rPr lang="en-US" b="1" dirty="0" smtClean="0"/>
              <a:t>Proj3 </a:t>
            </a:r>
            <a:r>
              <a:rPr lang="en-US" b="1" dirty="0" smtClean="0"/>
              <a:t>Tournament Mon May 4th</a:t>
            </a:r>
            <a:r>
              <a:rPr lang="en-US" dirty="0" smtClean="0"/>
              <a:t>,    Proj4 </a:t>
            </a:r>
            <a:r>
              <a:rPr lang="en-US" dirty="0" smtClean="0"/>
              <a:t>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</a:t>
            </a:r>
            <a:r>
              <a:rPr lang="en-US" dirty="0" smtClean="0"/>
              <a:t>Wed, Presentations </a:t>
            </a:r>
            <a:r>
              <a:rPr lang="en-US" dirty="0" err="1" smtClean="0"/>
              <a:t>Tu</a:t>
            </a:r>
            <a:r>
              <a:rPr lang="en-US" dirty="0" smtClean="0"/>
              <a:t>/Wed</a:t>
            </a: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14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4384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2954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6858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3716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6002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2954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99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810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80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685800"/>
            <a:ext cx="3273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[0x4123B538]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153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743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752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5086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4095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219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39000" y="5334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5791200" y="5619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685800"/>
            <a:ext cx="5334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3650" y="685800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PageOffset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685800"/>
            <a:ext cx="10668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8650" y="990600"/>
            <a:ext cx="340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VPN: virtual page number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2895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PTBR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30" idx="3"/>
          </p:cNvCxnSpPr>
          <p:nvPr/>
        </p:nvCxnSpPr>
        <p:spPr>
          <a:xfrm flipV="1">
            <a:off x="5334000" y="3048000"/>
            <a:ext cx="1921062" cy="1143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1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8" grpId="0" animBg="1"/>
      <p:bldP spid="11" grpId="0"/>
      <p:bldP spid="28" grpId="0" animBg="1"/>
      <p:bldP spid="29" grpId="0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3811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30099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7719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4081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16819616"/>
              </p:ext>
            </p:extLst>
          </p:nvPr>
        </p:nvGraphicFramePr>
        <p:xfrm>
          <a:off x="457200" y="47625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988159284"/>
              </p:ext>
            </p:extLst>
          </p:nvPr>
        </p:nvGraphicFramePr>
        <p:xfrm>
          <a:off x="1524000" y="6422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5621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4859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1536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400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301438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3015970"/>
            <a:ext cx="0" cy="35753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591300"/>
            <a:ext cx="3429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8763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95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771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76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1149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7051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7145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50481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1811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295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5815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40575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</p:spTree>
    <p:extLst>
      <p:ext uri="{BB962C8B-B14F-4D97-AF65-F5344CB8AC3E}">
        <p14:creationId xmlns:p14="http://schemas.microsoft.com/office/powerpoint/2010/main" val="10677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#1: Don’t map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US" dirty="0" smtClean="0"/>
              <a:t>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0852575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7" name="Straight Connector 16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18574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R, W, X permission bits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8428757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6481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56478251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39736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 can use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But,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is significant.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414482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9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and significantly reduce the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4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Dirty,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RecentlyUsed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3332143"/>
              </p:ext>
            </p:extLst>
          </p:nvPr>
        </p:nvGraphicFramePr>
        <p:xfrm>
          <a:off x="838200" y="6096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6764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648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286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962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9718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572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2578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8956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60960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6388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3716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5908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2372</Words>
  <Application>Microsoft Office PowerPoint</Application>
  <PresentationFormat>On-screen Show (4:3)</PresentationFormat>
  <Paragraphs>660</Paragraphs>
  <Slides>46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Consolas</vt:lpstr>
      <vt:lpstr>Symbol</vt:lpstr>
      <vt:lpstr>Times New Roman</vt:lpstr>
      <vt:lpstr>Wingdings</vt:lpstr>
      <vt:lpstr>Office Theme</vt:lpstr>
      <vt:lpstr>Virtual Memory</vt:lpstr>
      <vt:lpstr>Announcements</vt:lpstr>
      <vt:lpstr>Announcements</vt:lpstr>
      <vt:lpstr>Big Picture: (Virtual) Memory</vt:lpstr>
      <vt:lpstr>Big Picture: (Virtual) Memory</vt:lpstr>
      <vt:lpstr>Big Picture: (Virtual) Memory</vt:lpstr>
      <vt:lpstr>Big Picture: (Virtual) Memory</vt:lpstr>
      <vt:lpstr>Goals for Today: Virtual Memory</vt:lpstr>
      <vt:lpstr>Virtual Memory</vt:lpstr>
      <vt:lpstr>Big Picture: Multiple Processes</vt:lpstr>
      <vt:lpstr>Big Picture: (Virtual) Memory</vt:lpstr>
      <vt:lpstr>Processor &amp; Memory</vt:lpstr>
      <vt:lpstr>Multiple Processes </vt:lpstr>
      <vt:lpstr>Multiple Processes </vt:lpstr>
      <vt:lpstr>Solution? Multiple processes/processors</vt:lpstr>
      <vt:lpstr>Takeaway</vt:lpstr>
      <vt:lpstr>Takeaway</vt:lpstr>
      <vt:lpstr>Next Goal</vt:lpstr>
      <vt:lpstr>Virtual Memory</vt:lpstr>
      <vt:lpstr>Address Space</vt:lpstr>
      <vt:lpstr>Virtual Memory Advantages</vt:lpstr>
      <vt:lpstr>Takeaway</vt:lpstr>
      <vt:lpstr>Next Goal</vt:lpstr>
      <vt:lpstr>PowerPoint Presentation</vt:lpstr>
      <vt:lpstr>Attempt#1: Address Translation</vt:lpstr>
      <vt:lpstr>Attempt #1: Address Translation</vt:lpstr>
      <vt:lpstr>Takeaway</vt:lpstr>
      <vt:lpstr>Next Goal</vt:lpstr>
      <vt:lpstr>Next Goal</vt:lpstr>
      <vt:lpstr>Simple PageTable</vt:lpstr>
      <vt:lpstr>Simple PageTable</vt:lpstr>
      <vt:lpstr>Invalid Pages</vt:lpstr>
      <vt:lpstr>Page Permissions</vt:lpstr>
      <vt:lpstr>Aliasing</vt:lpstr>
      <vt:lpstr>Page Size Example</vt:lpstr>
      <vt:lpstr>Takeaway</vt:lpstr>
      <vt:lpstr>Next Goal</vt:lpstr>
      <vt:lpstr>Next Goal</vt:lpstr>
      <vt:lpstr>Beyond Flat Page Tables</vt:lpstr>
      <vt:lpstr>Beyond Flat Page Tables</vt:lpstr>
      <vt:lpstr>Takeaway</vt:lpstr>
      <vt:lpstr>Next Goal</vt:lpstr>
      <vt:lpstr>PowerPoint Presentation</vt:lpstr>
      <vt:lpstr>Paging</vt:lpstr>
      <vt:lpstr>Paging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180</cp:revision>
  <cp:lastPrinted>2015-04-07T14:20:45Z</cp:lastPrinted>
  <dcterms:created xsi:type="dcterms:W3CDTF">2012-11-28T14:27:55Z</dcterms:created>
  <dcterms:modified xsi:type="dcterms:W3CDTF">2015-04-07T14:21:25Z</dcterms:modified>
</cp:coreProperties>
</file>