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6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7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8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9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0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1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2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3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5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17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18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19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20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21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22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notesSlides/notesSlide23.xml" ContentType="application/vnd.openxmlformats-officedocument.presentationml.notesSlide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4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25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26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27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8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notesSlides/notesSlide29.xml" ContentType="application/vnd.openxmlformats-officedocument.presentationml.notesSlide+xml"/>
  <Override PartName="/ppt/tags/tag86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305" r:id="rId3"/>
    <p:sldId id="316" r:id="rId4"/>
    <p:sldId id="303" r:id="rId5"/>
    <p:sldId id="304" r:id="rId6"/>
    <p:sldId id="306" r:id="rId7"/>
    <p:sldId id="307" r:id="rId8"/>
    <p:sldId id="308" r:id="rId9"/>
    <p:sldId id="259" r:id="rId10"/>
    <p:sldId id="260" r:id="rId11"/>
    <p:sldId id="309" r:id="rId12"/>
    <p:sldId id="315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314" r:id="rId21"/>
    <p:sldId id="271" r:id="rId22"/>
    <p:sldId id="272" r:id="rId23"/>
    <p:sldId id="263" r:id="rId24"/>
    <p:sldId id="313" r:id="rId25"/>
    <p:sldId id="273" r:id="rId26"/>
    <p:sldId id="274" r:id="rId27"/>
    <p:sldId id="310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17" r:id="rId40"/>
    <p:sldId id="287" r:id="rId41"/>
    <p:sldId id="312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18" r:id="rId58"/>
    <p:sldId id="319" r:id="rId5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300"/>
            </a:lvl1pPr>
          </a:lstStyle>
          <a:p>
            <a:fld id="{5670E512-9F9E-4156-953E-8350C511CBA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3" rIns="93304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4" tIns="46653" rIns="93304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3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 smtClean="0"/>
              <a:t>Need to finish</a:t>
            </a:r>
            <a:r>
              <a:rPr lang="en-US" baseline="0" dirty="0" smtClean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9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6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3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600075"/>
            <a:ext cx="4630737" cy="3475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967" y="4420550"/>
            <a:ext cx="6051209" cy="41881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81" tIns="46290" rIns="92581" bIns="46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word … too expensive: 4GB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arrray</a:t>
            </a:r>
            <a:endParaRPr lang="en-US" baseline="0" dirty="0" smtClean="0"/>
          </a:p>
          <a:p>
            <a:r>
              <a:rPr lang="en-US" baseline="0" dirty="0" smtClean="0"/>
              <a:t>per block… ?</a:t>
            </a:r>
          </a:p>
          <a:p>
            <a:r>
              <a:rPr lang="en-US" baseline="0" dirty="0" smtClean="0"/>
              <a:t>Variable … complicated hardware</a:t>
            </a:r>
          </a:p>
          <a:p>
            <a:r>
              <a:rPr lang="en-US" baseline="0" dirty="0" smtClean="0"/>
              <a:t>We will  stick to 4kb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6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600075"/>
            <a:ext cx="4630737" cy="3475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967" y="4420550"/>
            <a:ext cx="6051209" cy="41881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81" tIns="46290" rIns="92581" bIns="46290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VADDR</a:t>
            </a:r>
            <a:r>
              <a:rPr lang="en-US" baseline="0" dirty="0" smtClean="0"/>
              <a:t> = 0x00401538</a:t>
            </a:r>
          </a:p>
          <a:p>
            <a:r>
              <a:rPr lang="en-US" baseline="0" dirty="0" smtClean="0"/>
              <a:t>PFN = VADDR/4kb = VADDR&gt;&gt;12 = 0x401</a:t>
            </a:r>
          </a:p>
          <a:p>
            <a:r>
              <a:rPr lang="en-US" baseline="0" dirty="0" err="1" smtClean="0"/>
              <a:t>PageTableEntry</a:t>
            </a:r>
            <a:r>
              <a:rPr lang="en-US" baseline="0" dirty="0" smtClean="0"/>
              <a:t> at 0x90000804 contains 0x4123B000</a:t>
            </a:r>
          </a:p>
          <a:p>
            <a:r>
              <a:rPr lang="en-US" baseline="0" dirty="0" smtClean="0"/>
              <a:t>Data at 0x4123B538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5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VADDR</a:t>
            </a:r>
            <a:r>
              <a:rPr lang="en-US" baseline="0" dirty="0" smtClean="0"/>
              <a:t> = 0x00401538</a:t>
            </a:r>
          </a:p>
          <a:p>
            <a:r>
              <a:rPr lang="en-US" baseline="0" dirty="0" smtClean="0"/>
              <a:t>PFN = VADDR/4kb = VADDR&gt;&gt;12 = 0x401</a:t>
            </a:r>
          </a:p>
          <a:p>
            <a:r>
              <a:rPr lang="en-US" baseline="0" dirty="0" err="1" smtClean="0"/>
              <a:t>PageTableEntry</a:t>
            </a:r>
            <a:r>
              <a:rPr lang="en-US" baseline="0" dirty="0" smtClean="0"/>
              <a:t> at 0x90000804 contains 0x4123B000</a:t>
            </a:r>
          </a:p>
          <a:p>
            <a:r>
              <a:rPr lang="en-US" baseline="0" dirty="0" smtClean="0"/>
              <a:t>Data at 0x4123B538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7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</a:t>
            </a:r>
            <a:r>
              <a:rPr lang="en-US" baseline="0" dirty="0" smtClean="0"/>
              <a:t> now access to NULL will fail</a:t>
            </a:r>
          </a:p>
          <a:p>
            <a:r>
              <a:rPr lang="en-US" baseline="0" dirty="0" smtClean="0"/>
              <a:t>A: we might not have that much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not executable;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4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different views</a:t>
            </a:r>
            <a:r>
              <a:rPr lang="en-US" baseline="0" dirty="0" smtClean="0"/>
              <a:t> of same data </a:t>
            </a:r>
            <a:r>
              <a:rPr lang="en-US" dirty="0" smtClean="0"/>
              <a:t>with</a:t>
            </a:r>
            <a:r>
              <a:rPr lang="en-US" baseline="0" dirty="0" smtClean="0"/>
              <a:t> different permissions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2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2</a:t>
            </a:r>
            <a:r>
              <a:rPr lang="en-US" baseline="30000" dirty="0" smtClean="0"/>
              <a:t>20</a:t>
            </a:r>
            <a:r>
              <a:rPr lang="en-US" dirty="0" smtClean="0"/>
              <a:t> entries in </a:t>
            </a:r>
            <a:r>
              <a:rPr lang="en-US" dirty="0" err="1" smtClean="0"/>
              <a:t>pagetable</a:t>
            </a:r>
            <a:r>
              <a:rPr lang="en-US" dirty="0" smtClean="0"/>
              <a:t>, so 2</a:t>
            </a:r>
            <a:r>
              <a:rPr lang="en-US" baseline="30000" dirty="0" smtClean="0"/>
              <a:t>22</a:t>
            </a:r>
            <a:r>
              <a:rPr lang="en-US" dirty="0" smtClean="0"/>
              <a:t> bytes = 4MB (w/ 4byte entries), so 40MB (25% of total!)</a:t>
            </a:r>
          </a:p>
          <a:p>
            <a:r>
              <a:rPr lang="en-US" dirty="0" smtClean="0"/>
              <a:t>Q: Can we possibly</a:t>
            </a:r>
            <a:r>
              <a:rPr lang="en-US" baseline="0" dirty="0" smtClean="0"/>
              <a:t> have a “full”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A: Not enough physical memory pages – some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entries will be duplicates!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6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5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Longer lookups.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9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</a:t>
            </a:r>
            <a:r>
              <a:rPr lang="en-US" baseline="0" smtClean="0"/>
              <a:t>not executable; etc.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1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 smtClean="0"/>
              <a:t>Need to finish</a:t>
            </a:r>
            <a:r>
              <a:rPr lang="en-US" baseline="0" dirty="0" smtClean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</a:p>
          <a:p>
            <a:endParaRPr lang="en-US" dirty="0" smtClean="0"/>
          </a:p>
          <a:p>
            <a:r>
              <a:rPr lang="en-US" dirty="0" smtClean="0"/>
              <a:t>Add a line to represent the instruction</a:t>
            </a:r>
            <a:r>
              <a:rPr lang="en-US" baseline="0" dirty="0" smtClean="0"/>
              <a:t> set architecture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line for assembly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line, high level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 smtClean="0"/>
              <a:t>Need to finish</a:t>
            </a:r>
            <a:r>
              <a:rPr lang="en-US" baseline="0" dirty="0" smtClean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5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clicker question.  How many programs do you typically</a:t>
            </a:r>
            <a:r>
              <a:rPr lang="en-US" baseline="0" dirty="0" smtClean="0"/>
              <a:t> run at a time?  How many programs can we run at once on a quad-core processor?  </a:t>
            </a:r>
            <a:r>
              <a:rPr lang="en-US" dirty="0" smtClean="0"/>
              <a:t>How do we execute more than one process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36A7-D969-4BC9-A15E-451232CC5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22" y="4422135"/>
            <a:ext cx="5617870" cy="4188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55" tIns="46627" rIns="93255" bIns="4662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35" tIns="44118" rIns="88235" bIns="441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32" y="4422144"/>
            <a:ext cx="5617843" cy="41881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35" tIns="44118" rIns="88235" bIns="441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840" y="4422142"/>
            <a:ext cx="5144644" cy="4183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43" tIns="46121" rIns="92243" bIns="46121"/>
          <a:lstStyle/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A: Need a memory management unit (MMU)</a:t>
            </a:r>
          </a:p>
          <a:p>
            <a:pPr lvl="1"/>
            <a:r>
              <a:rPr lang="en-US" dirty="0" smtClean="0"/>
              <a:t>Throw (and/or handle) an exception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4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</a:t>
            </a:r>
            <a:r>
              <a:rPr lang="en-US" smtClean="0"/>
              <a:t>Spring 2015</a:t>
            </a:r>
            <a:endParaRPr lang="en-US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321.xml"/><Relationship Id="rId21" Type="http://schemas.openxmlformats.org/officeDocument/2006/relationships/tags" Target="../tags/tag225.xml"/><Relationship Id="rId42" Type="http://schemas.openxmlformats.org/officeDocument/2006/relationships/tags" Target="../tags/tag246.xml"/><Relationship Id="rId63" Type="http://schemas.openxmlformats.org/officeDocument/2006/relationships/tags" Target="../tags/tag267.xml"/><Relationship Id="rId84" Type="http://schemas.openxmlformats.org/officeDocument/2006/relationships/tags" Target="../tags/tag288.xml"/><Relationship Id="rId138" Type="http://schemas.openxmlformats.org/officeDocument/2006/relationships/tags" Target="../tags/tag342.xml"/><Relationship Id="rId107" Type="http://schemas.openxmlformats.org/officeDocument/2006/relationships/tags" Target="../tags/tag311.xml"/><Relationship Id="rId11" Type="http://schemas.openxmlformats.org/officeDocument/2006/relationships/tags" Target="../tags/tag215.xml"/><Relationship Id="rId32" Type="http://schemas.openxmlformats.org/officeDocument/2006/relationships/tags" Target="../tags/tag236.xml"/><Relationship Id="rId53" Type="http://schemas.openxmlformats.org/officeDocument/2006/relationships/tags" Target="../tags/tag257.xml"/><Relationship Id="rId74" Type="http://schemas.openxmlformats.org/officeDocument/2006/relationships/tags" Target="../tags/tag278.xml"/><Relationship Id="rId128" Type="http://schemas.openxmlformats.org/officeDocument/2006/relationships/tags" Target="../tags/tag332.xml"/><Relationship Id="rId149" Type="http://schemas.openxmlformats.org/officeDocument/2006/relationships/notesSlide" Target="../notesSlides/notesSlide5.xml"/><Relationship Id="rId5" Type="http://schemas.openxmlformats.org/officeDocument/2006/relationships/tags" Target="../tags/tag209.xml"/><Relationship Id="rId95" Type="http://schemas.openxmlformats.org/officeDocument/2006/relationships/tags" Target="../tags/tag299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43" Type="http://schemas.openxmlformats.org/officeDocument/2006/relationships/tags" Target="../tags/tag247.xml"/><Relationship Id="rId48" Type="http://schemas.openxmlformats.org/officeDocument/2006/relationships/tags" Target="../tags/tag252.xml"/><Relationship Id="rId64" Type="http://schemas.openxmlformats.org/officeDocument/2006/relationships/tags" Target="../tags/tag268.xml"/><Relationship Id="rId69" Type="http://schemas.openxmlformats.org/officeDocument/2006/relationships/tags" Target="../tags/tag273.xml"/><Relationship Id="rId113" Type="http://schemas.openxmlformats.org/officeDocument/2006/relationships/tags" Target="../tags/tag317.xml"/><Relationship Id="rId118" Type="http://schemas.openxmlformats.org/officeDocument/2006/relationships/tags" Target="../tags/tag322.xml"/><Relationship Id="rId134" Type="http://schemas.openxmlformats.org/officeDocument/2006/relationships/tags" Target="../tags/tag338.xml"/><Relationship Id="rId139" Type="http://schemas.openxmlformats.org/officeDocument/2006/relationships/tags" Target="../tags/tag343.xml"/><Relationship Id="rId80" Type="http://schemas.openxmlformats.org/officeDocument/2006/relationships/tags" Target="../tags/tag284.xml"/><Relationship Id="rId85" Type="http://schemas.openxmlformats.org/officeDocument/2006/relationships/tags" Target="../tags/tag289.xml"/><Relationship Id="rId150" Type="http://schemas.openxmlformats.org/officeDocument/2006/relationships/image" Target="../media/image3.png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59" Type="http://schemas.openxmlformats.org/officeDocument/2006/relationships/tags" Target="../tags/tag263.xml"/><Relationship Id="rId103" Type="http://schemas.openxmlformats.org/officeDocument/2006/relationships/tags" Target="../tags/tag307.xml"/><Relationship Id="rId108" Type="http://schemas.openxmlformats.org/officeDocument/2006/relationships/tags" Target="../tags/tag312.xml"/><Relationship Id="rId124" Type="http://schemas.openxmlformats.org/officeDocument/2006/relationships/tags" Target="../tags/tag328.xml"/><Relationship Id="rId129" Type="http://schemas.openxmlformats.org/officeDocument/2006/relationships/tags" Target="../tags/tag333.xml"/><Relationship Id="rId54" Type="http://schemas.openxmlformats.org/officeDocument/2006/relationships/tags" Target="../tags/tag258.xml"/><Relationship Id="rId70" Type="http://schemas.openxmlformats.org/officeDocument/2006/relationships/tags" Target="../tags/tag274.xml"/><Relationship Id="rId75" Type="http://schemas.openxmlformats.org/officeDocument/2006/relationships/tags" Target="../tags/tag279.xml"/><Relationship Id="rId91" Type="http://schemas.openxmlformats.org/officeDocument/2006/relationships/tags" Target="../tags/tag295.xml"/><Relationship Id="rId96" Type="http://schemas.openxmlformats.org/officeDocument/2006/relationships/tags" Target="../tags/tag300.xml"/><Relationship Id="rId140" Type="http://schemas.openxmlformats.org/officeDocument/2006/relationships/tags" Target="../tags/tag344.xml"/><Relationship Id="rId145" Type="http://schemas.openxmlformats.org/officeDocument/2006/relationships/tags" Target="../tags/tag349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49" Type="http://schemas.openxmlformats.org/officeDocument/2006/relationships/tags" Target="../tags/tag253.xml"/><Relationship Id="rId114" Type="http://schemas.openxmlformats.org/officeDocument/2006/relationships/tags" Target="../tags/tag318.xml"/><Relationship Id="rId119" Type="http://schemas.openxmlformats.org/officeDocument/2006/relationships/tags" Target="../tags/tag323.xml"/><Relationship Id="rId44" Type="http://schemas.openxmlformats.org/officeDocument/2006/relationships/tags" Target="../tags/tag248.xml"/><Relationship Id="rId60" Type="http://schemas.openxmlformats.org/officeDocument/2006/relationships/tags" Target="../tags/tag264.xml"/><Relationship Id="rId65" Type="http://schemas.openxmlformats.org/officeDocument/2006/relationships/tags" Target="../tags/tag269.xml"/><Relationship Id="rId81" Type="http://schemas.openxmlformats.org/officeDocument/2006/relationships/tags" Target="../tags/tag285.xml"/><Relationship Id="rId86" Type="http://schemas.openxmlformats.org/officeDocument/2006/relationships/tags" Target="../tags/tag290.xml"/><Relationship Id="rId130" Type="http://schemas.openxmlformats.org/officeDocument/2006/relationships/tags" Target="../tags/tag334.xml"/><Relationship Id="rId135" Type="http://schemas.openxmlformats.org/officeDocument/2006/relationships/tags" Target="../tags/tag339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9" Type="http://schemas.openxmlformats.org/officeDocument/2006/relationships/tags" Target="../tags/tag243.xml"/><Relationship Id="rId109" Type="http://schemas.openxmlformats.org/officeDocument/2006/relationships/tags" Target="../tags/tag313.xml"/><Relationship Id="rId34" Type="http://schemas.openxmlformats.org/officeDocument/2006/relationships/tags" Target="../tags/tag238.xml"/><Relationship Id="rId50" Type="http://schemas.openxmlformats.org/officeDocument/2006/relationships/tags" Target="../tags/tag254.xml"/><Relationship Id="rId55" Type="http://schemas.openxmlformats.org/officeDocument/2006/relationships/tags" Target="../tags/tag259.xml"/><Relationship Id="rId76" Type="http://schemas.openxmlformats.org/officeDocument/2006/relationships/tags" Target="../tags/tag280.xml"/><Relationship Id="rId97" Type="http://schemas.openxmlformats.org/officeDocument/2006/relationships/tags" Target="../tags/tag301.xml"/><Relationship Id="rId104" Type="http://schemas.openxmlformats.org/officeDocument/2006/relationships/tags" Target="../tags/tag308.xml"/><Relationship Id="rId120" Type="http://schemas.openxmlformats.org/officeDocument/2006/relationships/tags" Target="../tags/tag324.xml"/><Relationship Id="rId125" Type="http://schemas.openxmlformats.org/officeDocument/2006/relationships/tags" Target="../tags/tag329.xml"/><Relationship Id="rId141" Type="http://schemas.openxmlformats.org/officeDocument/2006/relationships/tags" Target="../tags/tag345.xml"/><Relationship Id="rId146" Type="http://schemas.openxmlformats.org/officeDocument/2006/relationships/tags" Target="../tags/tag350.xml"/><Relationship Id="rId7" Type="http://schemas.openxmlformats.org/officeDocument/2006/relationships/tags" Target="../tags/tag211.xml"/><Relationship Id="rId71" Type="http://schemas.openxmlformats.org/officeDocument/2006/relationships/tags" Target="../tags/tag275.xml"/><Relationship Id="rId92" Type="http://schemas.openxmlformats.org/officeDocument/2006/relationships/tags" Target="../tags/tag296.xml"/><Relationship Id="rId2" Type="http://schemas.openxmlformats.org/officeDocument/2006/relationships/tags" Target="../tags/tag206.xml"/><Relationship Id="rId29" Type="http://schemas.openxmlformats.org/officeDocument/2006/relationships/tags" Target="../tags/tag233.xml"/><Relationship Id="rId24" Type="http://schemas.openxmlformats.org/officeDocument/2006/relationships/tags" Target="../tags/tag228.xml"/><Relationship Id="rId40" Type="http://schemas.openxmlformats.org/officeDocument/2006/relationships/tags" Target="../tags/tag244.xml"/><Relationship Id="rId45" Type="http://schemas.openxmlformats.org/officeDocument/2006/relationships/tags" Target="../tags/tag249.xml"/><Relationship Id="rId66" Type="http://schemas.openxmlformats.org/officeDocument/2006/relationships/tags" Target="../tags/tag270.xml"/><Relationship Id="rId87" Type="http://schemas.openxmlformats.org/officeDocument/2006/relationships/tags" Target="../tags/tag291.xml"/><Relationship Id="rId110" Type="http://schemas.openxmlformats.org/officeDocument/2006/relationships/tags" Target="../tags/tag314.xml"/><Relationship Id="rId115" Type="http://schemas.openxmlformats.org/officeDocument/2006/relationships/tags" Target="../tags/tag319.xml"/><Relationship Id="rId131" Type="http://schemas.openxmlformats.org/officeDocument/2006/relationships/tags" Target="../tags/tag335.xml"/><Relationship Id="rId136" Type="http://schemas.openxmlformats.org/officeDocument/2006/relationships/tags" Target="../tags/tag340.xml"/><Relationship Id="rId61" Type="http://schemas.openxmlformats.org/officeDocument/2006/relationships/tags" Target="../tags/tag265.xml"/><Relationship Id="rId82" Type="http://schemas.openxmlformats.org/officeDocument/2006/relationships/tags" Target="../tags/tag286.xml"/><Relationship Id="rId19" Type="http://schemas.openxmlformats.org/officeDocument/2006/relationships/tags" Target="../tags/tag223.xml"/><Relationship Id="rId14" Type="http://schemas.openxmlformats.org/officeDocument/2006/relationships/tags" Target="../tags/tag218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56" Type="http://schemas.openxmlformats.org/officeDocument/2006/relationships/tags" Target="../tags/tag260.xml"/><Relationship Id="rId77" Type="http://schemas.openxmlformats.org/officeDocument/2006/relationships/tags" Target="../tags/tag281.xml"/><Relationship Id="rId100" Type="http://schemas.openxmlformats.org/officeDocument/2006/relationships/tags" Target="../tags/tag304.xml"/><Relationship Id="rId105" Type="http://schemas.openxmlformats.org/officeDocument/2006/relationships/tags" Target="../tags/tag309.xml"/><Relationship Id="rId126" Type="http://schemas.openxmlformats.org/officeDocument/2006/relationships/tags" Target="../tags/tag330.xml"/><Relationship Id="rId147" Type="http://schemas.openxmlformats.org/officeDocument/2006/relationships/tags" Target="../tags/tag351.xml"/><Relationship Id="rId8" Type="http://schemas.openxmlformats.org/officeDocument/2006/relationships/tags" Target="../tags/tag212.xml"/><Relationship Id="rId51" Type="http://schemas.openxmlformats.org/officeDocument/2006/relationships/tags" Target="../tags/tag255.xml"/><Relationship Id="rId72" Type="http://schemas.openxmlformats.org/officeDocument/2006/relationships/tags" Target="../tags/tag276.xml"/><Relationship Id="rId93" Type="http://schemas.openxmlformats.org/officeDocument/2006/relationships/tags" Target="../tags/tag297.xml"/><Relationship Id="rId98" Type="http://schemas.openxmlformats.org/officeDocument/2006/relationships/tags" Target="../tags/tag302.xml"/><Relationship Id="rId121" Type="http://schemas.openxmlformats.org/officeDocument/2006/relationships/tags" Target="../tags/tag325.xml"/><Relationship Id="rId142" Type="http://schemas.openxmlformats.org/officeDocument/2006/relationships/tags" Target="../tags/tag346.xml"/><Relationship Id="rId3" Type="http://schemas.openxmlformats.org/officeDocument/2006/relationships/tags" Target="../tags/tag207.xml"/><Relationship Id="rId25" Type="http://schemas.openxmlformats.org/officeDocument/2006/relationships/tags" Target="../tags/tag229.xml"/><Relationship Id="rId46" Type="http://schemas.openxmlformats.org/officeDocument/2006/relationships/tags" Target="../tags/tag250.xml"/><Relationship Id="rId67" Type="http://schemas.openxmlformats.org/officeDocument/2006/relationships/tags" Target="../tags/tag271.xml"/><Relationship Id="rId116" Type="http://schemas.openxmlformats.org/officeDocument/2006/relationships/tags" Target="../tags/tag320.xml"/><Relationship Id="rId137" Type="http://schemas.openxmlformats.org/officeDocument/2006/relationships/tags" Target="../tags/tag341.xml"/><Relationship Id="rId20" Type="http://schemas.openxmlformats.org/officeDocument/2006/relationships/tags" Target="../tags/tag224.xml"/><Relationship Id="rId41" Type="http://schemas.openxmlformats.org/officeDocument/2006/relationships/tags" Target="../tags/tag245.xml"/><Relationship Id="rId62" Type="http://schemas.openxmlformats.org/officeDocument/2006/relationships/tags" Target="../tags/tag266.xml"/><Relationship Id="rId83" Type="http://schemas.openxmlformats.org/officeDocument/2006/relationships/tags" Target="../tags/tag287.xml"/><Relationship Id="rId88" Type="http://schemas.openxmlformats.org/officeDocument/2006/relationships/tags" Target="../tags/tag292.xml"/><Relationship Id="rId111" Type="http://schemas.openxmlformats.org/officeDocument/2006/relationships/tags" Target="../tags/tag315.xml"/><Relationship Id="rId132" Type="http://schemas.openxmlformats.org/officeDocument/2006/relationships/tags" Target="../tags/tag336.xml"/><Relationship Id="rId15" Type="http://schemas.openxmlformats.org/officeDocument/2006/relationships/tags" Target="../tags/tag219.xml"/><Relationship Id="rId36" Type="http://schemas.openxmlformats.org/officeDocument/2006/relationships/tags" Target="../tags/tag240.xml"/><Relationship Id="rId57" Type="http://schemas.openxmlformats.org/officeDocument/2006/relationships/tags" Target="../tags/tag261.xml"/><Relationship Id="rId106" Type="http://schemas.openxmlformats.org/officeDocument/2006/relationships/tags" Target="../tags/tag310.xml"/><Relationship Id="rId127" Type="http://schemas.openxmlformats.org/officeDocument/2006/relationships/tags" Target="../tags/tag331.xml"/><Relationship Id="rId10" Type="http://schemas.openxmlformats.org/officeDocument/2006/relationships/tags" Target="../tags/tag214.xml"/><Relationship Id="rId31" Type="http://schemas.openxmlformats.org/officeDocument/2006/relationships/tags" Target="../tags/tag235.xml"/><Relationship Id="rId52" Type="http://schemas.openxmlformats.org/officeDocument/2006/relationships/tags" Target="../tags/tag256.xml"/><Relationship Id="rId73" Type="http://schemas.openxmlformats.org/officeDocument/2006/relationships/tags" Target="../tags/tag277.xml"/><Relationship Id="rId78" Type="http://schemas.openxmlformats.org/officeDocument/2006/relationships/tags" Target="../tags/tag282.xml"/><Relationship Id="rId94" Type="http://schemas.openxmlformats.org/officeDocument/2006/relationships/tags" Target="../tags/tag298.xml"/><Relationship Id="rId99" Type="http://schemas.openxmlformats.org/officeDocument/2006/relationships/tags" Target="../tags/tag303.xml"/><Relationship Id="rId101" Type="http://schemas.openxmlformats.org/officeDocument/2006/relationships/tags" Target="../tags/tag305.xml"/><Relationship Id="rId122" Type="http://schemas.openxmlformats.org/officeDocument/2006/relationships/tags" Target="../tags/tag326.xml"/><Relationship Id="rId143" Type="http://schemas.openxmlformats.org/officeDocument/2006/relationships/tags" Target="../tags/tag347.xml"/><Relationship Id="rId148" Type="http://schemas.openxmlformats.org/officeDocument/2006/relationships/slideLayout" Target="../slideLayouts/slideLayout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26" Type="http://schemas.openxmlformats.org/officeDocument/2006/relationships/tags" Target="../tags/tag230.xml"/><Relationship Id="rId47" Type="http://schemas.openxmlformats.org/officeDocument/2006/relationships/tags" Target="../tags/tag251.xml"/><Relationship Id="rId68" Type="http://schemas.openxmlformats.org/officeDocument/2006/relationships/tags" Target="../tags/tag272.xml"/><Relationship Id="rId89" Type="http://schemas.openxmlformats.org/officeDocument/2006/relationships/tags" Target="../tags/tag293.xml"/><Relationship Id="rId112" Type="http://schemas.openxmlformats.org/officeDocument/2006/relationships/tags" Target="../tags/tag316.xml"/><Relationship Id="rId133" Type="http://schemas.openxmlformats.org/officeDocument/2006/relationships/tags" Target="../tags/tag337.xml"/><Relationship Id="rId16" Type="http://schemas.openxmlformats.org/officeDocument/2006/relationships/tags" Target="../tags/tag220.xml"/><Relationship Id="rId37" Type="http://schemas.openxmlformats.org/officeDocument/2006/relationships/tags" Target="../tags/tag241.xml"/><Relationship Id="rId58" Type="http://schemas.openxmlformats.org/officeDocument/2006/relationships/tags" Target="../tags/tag262.xml"/><Relationship Id="rId79" Type="http://schemas.openxmlformats.org/officeDocument/2006/relationships/tags" Target="../tags/tag283.xml"/><Relationship Id="rId102" Type="http://schemas.openxmlformats.org/officeDocument/2006/relationships/tags" Target="../tags/tag306.xml"/><Relationship Id="rId123" Type="http://schemas.openxmlformats.org/officeDocument/2006/relationships/tags" Target="../tags/tag327.xml"/><Relationship Id="rId144" Type="http://schemas.openxmlformats.org/officeDocument/2006/relationships/tags" Target="../tags/tag348.xml"/><Relationship Id="rId90" Type="http://schemas.openxmlformats.org/officeDocument/2006/relationships/tags" Target="../tags/tag2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10" Type="http://schemas.openxmlformats.org/officeDocument/2006/relationships/tags" Target="../tags/tag387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4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2" Type="http://schemas.openxmlformats.org/officeDocument/2006/relationships/tags" Target="../tags/tag453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5" Type="http://schemas.openxmlformats.org/officeDocument/2006/relationships/tags" Target="../tags/tag4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61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10" Type="http://schemas.openxmlformats.org/officeDocument/2006/relationships/tags" Target="../tags/tag506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10" Type="http://schemas.openxmlformats.org/officeDocument/2006/relationships/tags" Target="../tags/tag5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3" Type="http://schemas.openxmlformats.org/officeDocument/2006/relationships/tags" Target="../tags/tag533.xml"/><Relationship Id="rId21" Type="http://schemas.openxmlformats.org/officeDocument/2006/relationships/tags" Target="../tags/tag551.xml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0" Type="http://schemas.openxmlformats.org/officeDocument/2006/relationships/tags" Target="../tags/tag550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540.xml"/><Relationship Id="rId19" Type="http://schemas.openxmlformats.org/officeDocument/2006/relationships/tags" Target="../tags/tag549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26" Type="http://schemas.openxmlformats.org/officeDocument/2006/relationships/tags" Target="../tags/tag603.xml"/><Relationship Id="rId3" Type="http://schemas.openxmlformats.org/officeDocument/2006/relationships/tags" Target="../tags/tag580.xml"/><Relationship Id="rId21" Type="http://schemas.openxmlformats.org/officeDocument/2006/relationships/tags" Target="../tags/tag598.xml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5" Type="http://schemas.openxmlformats.org/officeDocument/2006/relationships/tags" Target="../tags/tag602.xml"/><Relationship Id="rId2" Type="http://schemas.openxmlformats.org/officeDocument/2006/relationships/tags" Target="../tags/tag579.xml"/><Relationship Id="rId16" Type="http://schemas.openxmlformats.org/officeDocument/2006/relationships/tags" Target="../tags/tag593.xml"/><Relationship Id="rId20" Type="http://schemas.openxmlformats.org/officeDocument/2006/relationships/tags" Target="../tags/tag597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24" Type="http://schemas.openxmlformats.org/officeDocument/2006/relationships/tags" Target="../tags/tag601.xml"/><Relationship Id="rId5" Type="http://schemas.openxmlformats.org/officeDocument/2006/relationships/tags" Target="../tags/tag582.xml"/><Relationship Id="rId15" Type="http://schemas.openxmlformats.org/officeDocument/2006/relationships/tags" Target="../tags/tag592.xml"/><Relationship Id="rId23" Type="http://schemas.openxmlformats.org/officeDocument/2006/relationships/tags" Target="../tags/tag600.xml"/><Relationship Id="rId28" Type="http://schemas.openxmlformats.org/officeDocument/2006/relationships/tags" Target="../tags/tag605.xml"/><Relationship Id="rId10" Type="http://schemas.openxmlformats.org/officeDocument/2006/relationships/tags" Target="../tags/tag587.xml"/><Relationship Id="rId19" Type="http://schemas.openxmlformats.org/officeDocument/2006/relationships/tags" Target="../tags/tag596.xml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tags" Target="../tags/tag599.xml"/><Relationship Id="rId27" Type="http://schemas.openxmlformats.org/officeDocument/2006/relationships/tags" Target="../tags/tag6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10" Type="http://schemas.openxmlformats.org/officeDocument/2006/relationships/tags" Target="../tags/tag615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10" Type="http://schemas.openxmlformats.org/officeDocument/2006/relationships/tags" Target="../tags/tag632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tags" Target="../tags/tag657.xml"/><Relationship Id="rId3" Type="http://schemas.openxmlformats.org/officeDocument/2006/relationships/tags" Target="../tags/tag642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tags" Target="../tags/tag656.xml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10" Type="http://schemas.openxmlformats.org/officeDocument/2006/relationships/tags" Target="../tags/tag649.xml"/><Relationship Id="rId19" Type="http://schemas.openxmlformats.org/officeDocument/2006/relationships/tags" Target="../tags/tag658.xml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69.xml"/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tags" Target="../tags/tag690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notesSlide" Target="../notesSlides/notesSlide26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4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4.xml"/><Relationship Id="rId1" Type="http://schemas.openxmlformats.org/officeDocument/2006/relationships/tags" Target="../tags/tag69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tags" Target="../tags/tag709.xml"/><Relationship Id="rId18" Type="http://schemas.openxmlformats.org/officeDocument/2006/relationships/tags" Target="../tags/tag714.xml"/><Relationship Id="rId3" Type="http://schemas.openxmlformats.org/officeDocument/2006/relationships/tags" Target="../tags/tag699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703.xml"/><Relationship Id="rId12" Type="http://schemas.openxmlformats.org/officeDocument/2006/relationships/tags" Target="../tags/tag708.xml"/><Relationship Id="rId17" Type="http://schemas.openxmlformats.org/officeDocument/2006/relationships/tags" Target="../tags/tag713.xml"/><Relationship Id="rId2" Type="http://schemas.openxmlformats.org/officeDocument/2006/relationships/tags" Target="../tags/tag698.xml"/><Relationship Id="rId16" Type="http://schemas.openxmlformats.org/officeDocument/2006/relationships/tags" Target="../tags/tag71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5" Type="http://schemas.openxmlformats.org/officeDocument/2006/relationships/tags" Target="../tags/tag701.xml"/><Relationship Id="rId15" Type="http://schemas.openxmlformats.org/officeDocument/2006/relationships/tags" Target="../tags/tag711.xml"/><Relationship Id="rId10" Type="http://schemas.openxmlformats.org/officeDocument/2006/relationships/tags" Target="../tags/tag706.xml"/><Relationship Id="rId19" Type="http://schemas.openxmlformats.org/officeDocument/2006/relationships/tags" Target="../tags/tag715.xml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tags" Target="../tags/tag832.xml"/><Relationship Id="rId21" Type="http://schemas.openxmlformats.org/officeDocument/2006/relationships/tags" Target="../tags/tag736.xml"/><Relationship Id="rId42" Type="http://schemas.openxmlformats.org/officeDocument/2006/relationships/tags" Target="../tags/tag757.xml"/><Relationship Id="rId63" Type="http://schemas.openxmlformats.org/officeDocument/2006/relationships/tags" Target="../tags/tag778.xml"/><Relationship Id="rId84" Type="http://schemas.openxmlformats.org/officeDocument/2006/relationships/tags" Target="../tags/tag799.xml"/><Relationship Id="rId138" Type="http://schemas.openxmlformats.org/officeDocument/2006/relationships/tags" Target="../tags/tag853.xml"/><Relationship Id="rId107" Type="http://schemas.openxmlformats.org/officeDocument/2006/relationships/tags" Target="../tags/tag822.xml"/><Relationship Id="rId11" Type="http://schemas.openxmlformats.org/officeDocument/2006/relationships/tags" Target="../tags/tag726.xml"/><Relationship Id="rId32" Type="http://schemas.openxmlformats.org/officeDocument/2006/relationships/tags" Target="../tags/tag747.xml"/><Relationship Id="rId53" Type="http://schemas.openxmlformats.org/officeDocument/2006/relationships/tags" Target="../tags/tag768.xml"/><Relationship Id="rId74" Type="http://schemas.openxmlformats.org/officeDocument/2006/relationships/tags" Target="../tags/tag789.xml"/><Relationship Id="rId128" Type="http://schemas.openxmlformats.org/officeDocument/2006/relationships/tags" Target="../tags/tag843.xml"/><Relationship Id="rId5" Type="http://schemas.openxmlformats.org/officeDocument/2006/relationships/tags" Target="../tags/tag720.xml"/><Relationship Id="rId90" Type="http://schemas.openxmlformats.org/officeDocument/2006/relationships/tags" Target="../tags/tag805.xml"/><Relationship Id="rId95" Type="http://schemas.openxmlformats.org/officeDocument/2006/relationships/tags" Target="../tags/tag810.xml"/><Relationship Id="rId22" Type="http://schemas.openxmlformats.org/officeDocument/2006/relationships/tags" Target="../tags/tag737.xml"/><Relationship Id="rId27" Type="http://schemas.openxmlformats.org/officeDocument/2006/relationships/tags" Target="../tags/tag742.xml"/><Relationship Id="rId43" Type="http://schemas.openxmlformats.org/officeDocument/2006/relationships/tags" Target="../tags/tag758.xml"/><Relationship Id="rId48" Type="http://schemas.openxmlformats.org/officeDocument/2006/relationships/tags" Target="../tags/tag763.xml"/><Relationship Id="rId64" Type="http://schemas.openxmlformats.org/officeDocument/2006/relationships/tags" Target="../tags/tag779.xml"/><Relationship Id="rId69" Type="http://schemas.openxmlformats.org/officeDocument/2006/relationships/tags" Target="../tags/tag784.xml"/><Relationship Id="rId113" Type="http://schemas.openxmlformats.org/officeDocument/2006/relationships/tags" Target="../tags/tag828.xml"/><Relationship Id="rId118" Type="http://schemas.openxmlformats.org/officeDocument/2006/relationships/tags" Target="../tags/tag833.xml"/><Relationship Id="rId134" Type="http://schemas.openxmlformats.org/officeDocument/2006/relationships/tags" Target="../tags/tag849.xml"/><Relationship Id="rId139" Type="http://schemas.openxmlformats.org/officeDocument/2006/relationships/tags" Target="../tags/tag854.xml"/><Relationship Id="rId80" Type="http://schemas.openxmlformats.org/officeDocument/2006/relationships/tags" Target="../tags/tag795.xml"/><Relationship Id="rId85" Type="http://schemas.openxmlformats.org/officeDocument/2006/relationships/tags" Target="../tags/tag800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33" Type="http://schemas.openxmlformats.org/officeDocument/2006/relationships/tags" Target="../tags/tag748.xml"/><Relationship Id="rId38" Type="http://schemas.openxmlformats.org/officeDocument/2006/relationships/tags" Target="../tags/tag753.xml"/><Relationship Id="rId59" Type="http://schemas.openxmlformats.org/officeDocument/2006/relationships/tags" Target="../tags/tag774.xml"/><Relationship Id="rId103" Type="http://schemas.openxmlformats.org/officeDocument/2006/relationships/tags" Target="../tags/tag818.xml"/><Relationship Id="rId108" Type="http://schemas.openxmlformats.org/officeDocument/2006/relationships/tags" Target="../tags/tag823.xml"/><Relationship Id="rId124" Type="http://schemas.openxmlformats.org/officeDocument/2006/relationships/tags" Target="../tags/tag839.xml"/><Relationship Id="rId129" Type="http://schemas.openxmlformats.org/officeDocument/2006/relationships/tags" Target="../tags/tag844.xml"/><Relationship Id="rId54" Type="http://schemas.openxmlformats.org/officeDocument/2006/relationships/tags" Target="../tags/tag769.xml"/><Relationship Id="rId70" Type="http://schemas.openxmlformats.org/officeDocument/2006/relationships/tags" Target="../tags/tag785.xml"/><Relationship Id="rId75" Type="http://schemas.openxmlformats.org/officeDocument/2006/relationships/tags" Target="../tags/tag790.xml"/><Relationship Id="rId91" Type="http://schemas.openxmlformats.org/officeDocument/2006/relationships/tags" Target="../tags/tag806.xml"/><Relationship Id="rId96" Type="http://schemas.openxmlformats.org/officeDocument/2006/relationships/tags" Target="../tags/tag811.xml"/><Relationship Id="rId140" Type="http://schemas.openxmlformats.org/officeDocument/2006/relationships/tags" Target="../tags/tag855.xml"/><Relationship Id="rId145" Type="http://schemas.openxmlformats.org/officeDocument/2006/relationships/tags" Target="../tags/tag860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23" Type="http://schemas.openxmlformats.org/officeDocument/2006/relationships/tags" Target="../tags/tag738.xml"/><Relationship Id="rId28" Type="http://schemas.openxmlformats.org/officeDocument/2006/relationships/tags" Target="../tags/tag743.xml"/><Relationship Id="rId49" Type="http://schemas.openxmlformats.org/officeDocument/2006/relationships/tags" Target="../tags/tag764.xml"/><Relationship Id="rId114" Type="http://schemas.openxmlformats.org/officeDocument/2006/relationships/tags" Target="../tags/tag829.xml"/><Relationship Id="rId119" Type="http://schemas.openxmlformats.org/officeDocument/2006/relationships/tags" Target="../tags/tag834.xml"/><Relationship Id="rId44" Type="http://schemas.openxmlformats.org/officeDocument/2006/relationships/tags" Target="../tags/tag759.xml"/><Relationship Id="rId60" Type="http://schemas.openxmlformats.org/officeDocument/2006/relationships/tags" Target="../tags/tag775.xml"/><Relationship Id="rId65" Type="http://schemas.openxmlformats.org/officeDocument/2006/relationships/tags" Target="../tags/tag780.xml"/><Relationship Id="rId81" Type="http://schemas.openxmlformats.org/officeDocument/2006/relationships/tags" Target="../tags/tag796.xml"/><Relationship Id="rId86" Type="http://schemas.openxmlformats.org/officeDocument/2006/relationships/tags" Target="../tags/tag801.xml"/><Relationship Id="rId130" Type="http://schemas.openxmlformats.org/officeDocument/2006/relationships/tags" Target="../tags/tag845.xml"/><Relationship Id="rId135" Type="http://schemas.openxmlformats.org/officeDocument/2006/relationships/tags" Target="../tags/tag850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39" Type="http://schemas.openxmlformats.org/officeDocument/2006/relationships/tags" Target="../tags/tag754.xml"/><Relationship Id="rId109" Type="http://schemas.openxmlformats.org/officeDocument/2006/relationships/tags" Target="../tags/tag824.xml"/><Relationship Id="rId34" Type="http://schemas.openxmlformats.org/officeDocument/2006/relationships/tags" Target="../tags/tag749.xml"/><Relationship Id="rId50" Type="http://schemas.openxmlformats.org/officeDocument/2006/relationships/tags" Target="../tags/tag765.xml"/><Relationship Id="rId55" Type="http://schemas.openxmlformats.org/officeDocument/2006/relationships/tags" Target="../tags/tag770.xml"/><Relationship Id="rId76" Type="http://schemas.openxmlformats.org/officeDocument/2006/relationships/tags" Target="../tags/tag791.xml"/><Relationship Id="rId97" Type="http://schemas.openxmlformats.org/officeDocument/2006/relationships/tags" Target="../tags/tag812.xml"/><Relationship Id="rId104" Type="http://schemas.openxmlformats.org/officeDocument/2006/relationships/tags" Target="../tags/tag819.xml"/><Relationship Id="rId120" Type="http://schemas.openxmlformats.org/officeDocument/2006/relationships/tags" Target="../tags/tag835.xml"/><Relationship Id="rId125" Type="http://schemas.openxmlformats.org/officeDocument/2006/relationships/tags" Target="../tags/tag840.xml"/><Relationship Id="rId141" Type="http://schemas.openxmlformats.org/officeDocument/2006/relationships/tags" Target="../tags/tag856.xml"/><Relationship Id="rId146" Type="http://schemas.openxmlformats.org/officeDocument/2006/relationships/tags" Target="../tags/tag861.xml"/><Relationship Id="rId7" Type="http://schemas.openxmlformats.org/officeDocument/2006/relationships/tags" Target="../tags/tag722.xml"/><Relationship Id="rId71" Type="http://schemas.openxmlformats.org/officeDocument/2006/relationships/tags" Target="../tags/tag786.xml"/><Relationship Id="rId92" Type="http://schemas.openxmlformats.org/officeDocument/2006/relationships/tags" Target="../tags/tag807.xml"/><Relationship Id="rId2" Type="http://schemas.openxmlformats.org/officeDocument/2006/relationships/tags" Target="../tags/tag717.xml"/><Relationship Id="rId29" Type="http://schemas.openxmlformats.org/officeDocument/2006/relationships/tags" Target="../tags/tag744.xml"/><Relationship Id="rId24" Type="http://schemas.openxmlformats.org/officeDocument/2006/relationships/tags" Target="../tags/tag739.xml"/><Relationship Id="rId40" Type="http://schemas.openxmlformats.org/officeDocument/2006/relationships/tags" Target="../tags/tag755.xml"/><Relationship Id="rId45" Type="http://schemas.openxmlformats.org/officeDocument/2006/relationships/tags" Target="../tags/tag760.xml"/><Relationship Id="rId66" Type="http://schemas.openxmlformats.org/officeDocument/2006/relationships/tags" Target="../tags/tag781.xml"/><Relationship Id="rId87" Type="http://schemas.openxmlformats.org/officeDocument/2006/relationships/tags" Target="../tags/tag802.xml"/><Relationship Id="rId110" Type="http://schemas.openxmlformats.org/officeDocument/2006/relationships/tags" Target="../tags/tag825.xml"/><Relationship Id="rId115" Type="http://schemas.openxmlformats.org/officeDocument/2006/relationships/tags" Target="../tags/tag830.xml"/><Relationship Id="rId131" Type="http://schemas.openxmlformats.org/officeDocument/2006/relationships/tags" Target="../tags/tag846.xml"/><Relationship Id="rId136" Type="http://schemas.openxmlformats.org/officeDocument/2006/relationships/tags" Target="../tags/tag851.xml"/><Relationship Id="rId61" Type="http://schemas.openxmlformats.org/officeDocument/2006/relationships/tags" Target="../tags/tag776.xml"/><Relationship Id="rId82" Type="http://schemas.openxmlformats.org/officeDocument/2006/relationships/tags" Target="../tags/tag797.xml"/><Relationship Id="rId19" Type="http://schemas.openxmlformats.org/officeDocument/2006/relationships/tags" Target="../tags/tag734.xml"/><Relationship Id="rId14" Type="http://schemas.openxmlformats.org/officeDocument/2006/relationships/tags" Target="../tags/tag729.xml"/><Relationship Id="rId30" Type="http://schemas.openxmlformats.org/officeDocument/2006/relationships/tags" Target="../tags/tag745.xml"/><Relationship Id="rId35" Type="http://schemas.openxmlformats.org/officeDocument/2006/relationships/tags" Target="../tags/tag750.xml"/><Relationship Id="rId56" Type="http://schemas.openxmlformats.org/officeDocument/2006/relationships/tags" Target="../tags/tag771.xml"/><Relationship Id="rId77" Type="http://schemas.openxmlformats.org/officeDocument/2006/relationships/tags" Target="../tags/tag792.xml"/><Relationship Id="rId100" Type="http://schemas.openxmlformats.org/officeDocument/2006/relationships/tags" Target="../tags/tag815.xml"/><Relationship Id="rId105" Type="http://schemas.openxmlformats.org/officeDocument/2006/relationships/tags" Target="../tags/tag820.xml"/><Relationship Id="rId126" Type="http://schemas.openxmlformats.org/officeDocument/2006/relationships/tags" Target="../tags/tag841.xml"/><Relationship Id="rId147" Type="http://schemas.openxmlformats.org/officeDocument/2006/relationships/slideLayout" Target="../slideLayouts/slideLayout4.xml"/><Relationship Id="rId8" Type="http://schemas.openxmlformats.org/officeDocument/2006/relationships/tags" Target="../tags/tag723.xml"/><Relationship Id="rId51" Type="http://schemas.openxmlformats.org/officeDocument/2006/relationships/tags" Target="../tags/tag766.xml"/><Relationship Id="rId72" Type="http://schemas.openxmlformats.org/officeDocument/2006/relationships/tags" Target="../tags/tag787.xml"/><Relationship Id="rId93" Type="http://schemas.openxmlformats.org/officeDocument/2006/relationships/tags" Target="../tags/tag808.xml"/><Relationship Id="rId98" Type="http://schemas.openxmlformats.org/officeDocument/2006/relationships/tags" Target="../tags/tag813.xml"/><Relationship Id="rId121" Type="http://schemas.openxmlformats.org/officeDocument/2006/relationships/tags" Target="../tags/tag836.xml"/><Relationship Id="rId142" Type="http://schemas.openxmlformats.org/officeDocument/2006/relationships/tags" Target="../tags/tag857.xml"/><Relationship Id="rId3" Type="http://schemas.openxmlformats.org/officeDocument/2006/relationships/tags" Target="../tags/tag718.xml"/><Relationship Id="rId25" Type="http://schemas.openxmlformats.org/officeDocument/2006/relationships/tags" Target="../tags/tag740.xml"/><Relationship Id="rId46" Type="http://schemas.openxmlformats.org/officeDocument/2006/relationships/tags" Target="../tags/tag761.xml"/><Relationship Id="rId67" Type="http://schemas.openxmlformats.org/officeDocument/2006/relationships/tags" Target="../tags/tag782.xml"/><Relationship Id="rId116" Type="http://schemas.openxmlformats.org/officeDocument/2006/relationships/tags" Target="../tags/tag831.xml"/><Relationship Id="rId137" Type="http://schemas.openxmlformats.org/officeDocument/2006/relationships/tags" Target="../tags/tag852.xml"/><Relationship Id="rId20" Type="http://schemas.openxmlformats.org/officeDocument/2006/relationships/tags" Target="../tags/tag735.xml"/><Relationship Id="rId41" Type="http://schemas.openxmlformats.org/officeDocument/2006/relationships/tags" Target="../tags/tag756.xml"/><Relationship Id="rId62" Type="http://schemas.openxmlformats.org/officeDocument/2006/relationships/tags" Target="../tags/tag777.xml"/><Relationship Id="rId83" Type="http://schemas.openxmlformats.org/officeDocument/2006/relationships/tags" Target="../tags/tag798.xml"/><Relationship Id="rId88" Type="http://schemas.openxmlformats.org/officeDocument/2006/relationships/tags" Target="../tags/tag803.xml"/><Relationship Id="rId111" Type="http://schemas.openxmlformats.org/officeDocument/2006/relationships/tags" Target="../tags/tag826.xml"/><Relationship Id="rId132" Type="http://schemas.openxmlformats.org/officeDocument/2006/relationships/tags" Target="../tags/tag847.xml"/><Relationship Id="rId15" Type="http://schemas.openxmlformats.org/officeDocument/2006/relationships/tags" Target="../tags/tag730.xml"/><Relationship Id="rId36" Type="http://schemas.openxmlformats.org/officeDocument/2006/relationships/tags" Target="../tags/tag751.xml"/><Relationship Id="rId57" Type="http://schemas.openxmlformats.org/officeDocument/2006/relationships/tags" Target="../tags/tag772.xml"/><Relationship Id="rId106" Type="http://schemas.openxmlformats.org/officeDocument/2006/relationships/tags" Target="../tags/tag821.xml"/><Relationship Id="rId127" Type="http://schemas.openxmlformats.org/officeDocument/2006/relationships/tags" Target="../tags/tag842.xml"/><Relationship Id="rId10" Type="http://schemas.openxmlformats.org/officeDocument/2006/relationships/tags" Target="../tags/tag725.xml"/><Relationship Id="rId31" Type="http://schemas.openxmlformats.org/officeDocument/2006/relationships/tags" Target="../tags/tag746.xml"/><Relationship Id="rId52" Type="http://schemas.openxmlformats.org/officeDocument/2006/relationships/tags" Target="../tags/tag767.xml"/><Relationship Id="rId73" Type="http://schemas.openxmlformats.org/officeDocument/2006/relationships/tags" Target="../tags/tag788.xml"/><Relationship Id="rId78" Type="http://schemas.openxmlformats.org/officeDocument/2006/relationships/tags" Target="../tags/tag793.xml"/><Relationship Id="rId94" Type="http://schemas.openxmlformats.org/officeDocument/2006/relationships/tags" Target="../tags/tag809.xml"/><Relationship Id="rId99" Type="http://schemas.openxmlformats.org/officeDocument/2006/relationships/tags" Target="../tags/tag814.xml"/><Relationship Id="rId101" Type="http://schemas.openxmlformats.org/officeDocument/2006/relationships/tags" Target="../tags/tag816.xml"/><Relationship Id="rId122" Type="http://schemas.openxmlformats.org/officeDocument/2006/relationships/tags" Target="../tags/tag837.xml"/><Relationship Id="rId143" Type="http://schemas.openxmlformats.org/officeDocument/2006/relationships/tags" Target="../tags/tag858.xml"/><Relationship Id="rId148" Type="http://schemas.openxmlformats.org/officeDocument/2006/relationships/notesSlide" Target="../notesSlides/notesSlide29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26" Type="http://schemas.openxmlformats.org/officeDocument/2006/relationships/tags" Target="../tags/tag741.xml"/><Relationship Id="rId47" Type="http://schemas.openxmlformats.org/officeDocument/2006/relationships/tags" Target="../tags/tag762.xml"/><Relationship Id="rId68" Type="http://schemas.openxmlformats.org/officeDocument/2006/relationships/tags" Target="../tags/tag783.xml"/><Relationship Id="rId89" Type="http://schemas.openxmlformats.org/officeDocument/2006/relationships/tags" Target="../tags/tag804.xml"/><Relationship Id="rId112" Type="http://schemas.openxmlformats.org/officeDocument/2006/relationships/tags" Target="../tags/tag827.xml"/><Relationship Id="rId133" Type="http://schemas.openxmlformats.org/officeDocument/2006/relationships/tags" Target="../tags/tag848.xml"/><Relationship Id="rId16" Type="http://schemas.openxmlformats.org/officeDocument/2006/relationships/tags" Target="../tags/tag731.xml"/><Relationship Id="rId37" Type="http://schemas.openxmlformats.org/officeDocument/2006/relationships/tags" Target="../tags/tag752.xml"/><Relationship Id="rId58" Type="http://schemas.openxmlformats.org/officeDocument/2006/relationships/tags" Target="../tags/tag773.xml"/><Relationship Id="rId79" Type="http://schemas.openxmlformats.org/officeDocument/2006/relationships/tags" Target="../tags/tag794.xml"/><Relationship Id="rId102" Type="http://schemas.openxmlformats.org/officeDocument/2006/relationships/tags" Target="../tags/tag817.xml"/><Relationship Id="rId123" Type="http://schemas.openxmlformats.org/officeDocument/2006/relationships/tags" Target="../tags/tag838.xml"/><Relationship Id="rId144" Type="http://schemas.openxmlformats.org/officeDocument/2006/relationships/tags" Target="../tags/tag8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6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image" Target="../media/image2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10" Type="http://schemas.openxmlformats.org/officeDocument/2006/relationships/tags" Target="../tags/tag173.xml"/><Relationship Id="rId19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010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301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P &amp; H Chapter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5.7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(up to TLBs)</a:t>
            </a:r>
          </a:p>
        </p:txBody>
      </p:sp>
    </p:spTree>
    <p:extLst>
      <p:ext uri="{BB962C8B-B14F-4D97-AF65-F5344CB8AC3E}">
        <p14:creationId xmlns:p14="http://schemas.microsoft.com/office/powerpoint/2010/main" val="26610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9714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338579" y="345954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6100" y="1766692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20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20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/>
      <p:bldP spid="200" grpId="0" animBg="1"/>
      <p:bldP spid="202" grpId="0" animBg="1"/>
      <p:bldP spid="199" grpId="0"/>
      <p:bldP spid="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578699" y="2133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226274" y="3884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916668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86600" y="481226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425981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252626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689906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9800" y="5726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0460" y="2461736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00460" y="1840468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4400" y="54358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ltGray">
          <a:xfrm>
            <a:off x="2362200" y="5029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ltGray">
          <a:xfrm>
            <a:off x="2362200" y="5334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ltGray">
          <a:xfrm>
            <a:off x="2362200" y="563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ltGray">
          <a:xfrm>
            <a:off x="2362200" y="594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1905000" y="50292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Title 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72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programs do you run at once?</a:t>
            </a:r>
          </a:p>
          <a:p>
            <a:endParaRPr lang="en-US" dirty="0"/>
          </a:p>
          <a:p>
            <a:r>
              <a:rPr lang="en-US" dirty="0"/>
              <a:t>a) 1</a:t>
            </a:r>
          </a:p>
          <a:p>
            <a:r>
              <a:rPr lang="en-US" dirty="0"/>
              <a:t>b) 2</a:t>
            </a:r>
          </a:p>
          <a:p>
            <a:r>
              <a:rPr lang="en-US" dirty="0"/>
              <a:t>c) 3-5</a:t>
            </a:r>
          </a:p>
          <a:p>
            <a:r>
              <a:rPr lang="en-US" dirty="0"/>
              <a:t>d) 6-10</a:t>
            </a:r>
          </a:p>
          <a:p>
            <a:r>
              <a:rPr lang="en-US" dirty="0"/>
              <a:t>e) 11+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7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Multiple Processes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execute </a:t>
            </a:r>
            <a:r>
              <a:rPr lang="en-US" b="1" i="1" dirty="0" smtClean="0"/>
              <a:t>more than one</a:t>
            </a:r>
            <a:r>
              <a:rPr lang="en-US" dirty="0" smtClean="0"/>
              <a:t> program at a time with our current MIPS processor?</a:t>
            </a:r>
          </a:p>
          <a:p>
            <a:endParaRPr lang="en-US" dirty="0"/>
          </a:p>
          <a:p>
            <a:r>
              <a:rPr lang="en-US" dirty="0" smtClean="0"/>
              <a:t>a) Yes, no problem at all</a:t>
            </a:r>
          </a:p>
          <a:p>
            <a:r>
              <a:rPr lang="en-US" dirty="0" smtClean="0"/>
              <a:t>b) </a:t>
            </a:r>
            <a:r>
              <a:rPr lang="en-US" dirty="0" smtClean="0"/>
              <a:t>No, </a:t>
            </a:r>
            <a:r>
              <a:rPr lang="en-US" dirty="0" smtClean="0"/>
              <a:t>because memory addresses will conflict</a:t>
            </a:r>
          </a:p>
          <a:p>
            <a:r>
              <a:rPr lang="en-US" dirty="0" smtClean="0"/>
              <a:t>c) Yes, caches can avoid memory address conflicts</a:t>
            </a:r>
          </a:p>
          <a:p>
            <a:r>
              <a:rPr lang="en-US" dirty="0" smtClean="0"/>
              <a:t>d) Yes, our modified Harvard architecture avoids memory address conflicts</a:t>
            </a:r>
          </a:p>
          <a:p>
            <a:r>
              <a:rPr lang="en-US" dirty="0" smtClean="0"/>
              <a:t>e) </a:t>
            </a:r>
            <a:r>
              <a:rPr lang="en-US" dirty="0" smtClean="0"/>
              <a:t>Yes, because we have multiple processors (multiple cores)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Multiple 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578699" y="2133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226274" y="3884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916668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86600" y="481226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425981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2526268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689906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9800" y="5726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0460" y="2461736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00460" y="1840468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ltGray">
          <a:xfrm>
            <a:off x="2362200" y="5029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ltGray">
          <a:xfrm>
            <a:off x="2362200" y="5334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ltGray">
          <a:xfrm>
            <a:off x="2362200" y="563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ltGray">
          <a:xfrm>
            <a:off x="2362200" y="594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1905000" y="50292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Processor &amp;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Processor &amp; Memory</a:t>
            </a:r>
            <a:endParaRPr lang="en-US" dirty="0"/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60960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CPU address/data bus...</a:t>
            </a:r>
          </a:p>
          <a:p>
            <a:r>
              <a:rPr lang="en-US" dirty="0" smtClean="0"/>
              <a:t>	… routed through caches</a:t>
            </a:r>
          </a:p>
          <a:p>
            <a:r>
              <a:rPr lang="en-US" dirty="0" smtClean="0"/>
              <a:t>	… to main memory</a:t>
            </a:r>
          </a:p>
          <a:p>
            <a:pPr lvl="1"/>
            <a:r>
              <a:rPr lang="en-US" dirty="0" smtClean="0"/>
              <a:t>Simple, fast, but…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150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460" y="24500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460" y="18288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2743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$$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1412" grpId="0" animBg="1"/>
      <p:bldP spid="3601414" grpId="0" animBg="1"/>
      <p:bldP spid="3601415" grpId="0" animBg="1"/>
      <p:bldP spid="3601421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2734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$$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32162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$$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</a:t>
            </a:r>
            <a:r>
              <a:rPr lang="en-US" dirty="0"/>
              <a:t>we relocate second program?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251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we relocate second program?</a:t>
            </a:r>
          </a:p>
          <a:p>
            <a:r>
              <a:rPr lang="en-US" dirty="0" smtClean="0"/>
              <a:t>A: Yes,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but…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9906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5334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905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1143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31242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from Spring Break!</a:t>
            </a:r>
            <a:endParaRPr lang="en-US" dirty="0"/>
          </a:p>
        </p:txBody>
      </p:sp>
      <p:pic>
        <p:nvPicPr>
          <p:cNvPr id="1026" name="Picture 2" descr="C:\Users\hweather\AppData\Local\Microsoft\Windows\Temporary Internet Files\Content.IE5\B9F8WUAA\MP900448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" y="685800"/>
            <a:ext cx="842339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we relocate second program?</a:t>
            </a:r>
          </a:p>
          <a:p>
            <a:r>
              <a:rPr lang="en-US" dirty="0" smtClean="0"/>
              <a:t>A: Yes,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but…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9906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5334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905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1143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31242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5105400"/>
            <a:ext cx="7787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Solution: Need a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map a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 (generated by CPU)</a:t>
            </a:r>
          </a:p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 a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Physical Address (in memory)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5181600"/>
            <a:ext cx="7863332" cy="141726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</a:t>
            </a:r>
          </a:p>
          <a:p>
            <a:pPr algn="r"/>
            <a:r>
              <a:rPr lang="en-US" i="1" dirty="0" smtClean="0"/>
              <a:t>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105400"/>
            <a:ext cx="7787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Solution: Need a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map a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 (generated by CPU)</a:t>
            </a:r>
          </a:p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 a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Physical Address (in memory)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5181600"/>
            <a:ext cx="7863332" cy="141726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Virtual Memory?</a:t>
            </a:r>
          </a:p>
          <a:p>
            <a:r>
              <a:rPr lang="en-US" dirty="0" smtClean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Translation </a:t>
            </a:r>
            <a:r>
              <a:rPr lang="en-US" dirty="0" err="1" smtClean="0">
                <a:sym typeface="Wingdings" pitchFamily="2" charset="2"/>
              </a:rPr>
              <a:t>lookaside</a:t>
            </a:r>
            <a:r>
              <a:rPr lang="en-US" dirty="0" smtClean="0"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Memory Meets Caching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685800"/>
            <a:ext cx="7924800" cy="2590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execute </a:t>
            </a:r>
            <a:r>
              <a:rPr lang="en-US" b="1" i="1" dirty="0" smtClean="0"/>
              <a:t>more than one</a:t>
            </a:r>
            <a:r>
              <a:rPr lang="en-US" dirty="0" smtClean="0"/>
              <a:t> program at a time?</a:t>
            </a:r>
          </a:p>
          <a:p>
            <a:endParaRPr lang="en-US" dirty="0"/>
          </a:p>
          <a:p>
            <a:r>
              <a:rPr lang="en-US" dirty="0" smtClean="0"/>
              <a:t>A: Abstraction – Virtual Memory</a:t>
            </a:r>
          </a:p>
          <a:p>
            <a:pPr lvl="1"/>
            <a:r>
              <a:rPr lang="en-US" dirty="0"/>
              <a:t>Memory that </a:t>
            </a:r>
            <a:r>
              <a:rPr lang="en-US" b="1" i="1" dirty="0"/>
              <a:t>appears</a:t>
            </a:r>
            <a:r>
              <a:rPr lang="en-US" dirty="0"/>
              <a:t> to exist as main </a:t>
            </a:r>
            <a:r>
              <a:rPr lang="en-US" dirty="0" smtClean="0"/>
              <a:t>memory </a:t>
            </a:r>
            <a:endParaRPr lang="en-US" dirty="0" smtClean="0"/>
          </a:p>
          <a:p>
            <a:pPr marL="731520" lvl="1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although </a:t>
            </a:r>
            <a:r>
              <a:rPr lang="en-US" dirty="0"/>
              <a:t>most of it </a:t>
            </a:r>
            <a:r>
              <a:rPr lang="en-US" dirty="0" smtClean="0"/>
              <a:t>is </a:t>
            </a:r>
            <a:r>
              <a:rPr lang="en-US" dirty="0"/>
              <a:t>supported by data held in secondary storage, transfer between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two being made automatically as required—i.e. ”paging”)</a:t>
            </a:r>
          </a:p>
          <a:p>
            <a:pPr lvl="1"/>
            <a:r>
              <a:rPr lang="en-US" dirty="0" smtClean="0"/>
              <a:t>Abstraction that supports multi-tasking---the ability to run more than one process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Virtual Memory work?</a:t>
            </a:r>
          </a:p>
          <a:p>
            <a:endParaRPr lang="en-US" dirty="0" smtClean="0"/>
          </a:p>
          <a:p>
            <a:r>
              <a:rPr lang="en-US" dirty="0" smtClean="0"/>
              <a:t>i.e. How do we create the “map” that maps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 </a:t>
            </a:r>
            <a:r>
              <a:rPr lang="en-US" dirty="0" smtClean="0"/>
              <a:t>generated by the CPU to a  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address</a:t>
            </a:r>
            <a:r>
              <a:rPr lang="en-US" dirty="0" smtClean="0"/>
              <a:t> used by main memory?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85800"/>
            <a:ext cx="88392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pPr lvl="1"/>
            <a:r>
              <a:rPr lang="en-US" dirty="0" smtClean="0"/>
              <a:t>Program/CPU can access any address from </a:t>
            </a:r>
            <a:r>
              <a:rPr lang="en-US" dirty="0" smtClean="0"/>
              <a:t>0…2</a:t>
            </a:r>
            <a:r>
              <a:rPr lang="en-US" baseline="30000" dirty="0" smtClean="0"/>
              <a:t>N </a:t>
            </a:r>
            <a:r>
              <a:rPr lang="en-US" sz="2600" dirty="0" smtClean="0"/>
              <a:t>(e.g. N=32)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(so addresses 0 to 2</a:t>
            </a:r>
            <a:r>
              <a:rPr lang="en-US" baseline="30000" dirty="0" smtClean="0"/>
              <a:t>32</a:t>
            </a:r>
            <a:r>
              <a:rPr lang="en-US" dirty="0" smtClean="0"/>
              <a:t>; </a:t>
            </a:r>
            <a:r>
              <a:rPr lang="en-US" dirty="0" smtClean="0"/>
              <a:t> 0x0000 </a:t>
            </a:r>
            <a:r>
              <a:rPr lang="en-US" dirty="0" smtClean="0"/>
              <a:t>0000 to </a:t>
            </a:r>
            <a:r>
              <a:rPr lang="en-US" dirty="0" smtClean="0"/>
              <a:t>0xFFFF FFFF)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A process is a program being executed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accesses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321" y="54102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5834390"/>
            <a:ext cx="7772400" cy="41401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6858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1430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1447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7526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066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1447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2438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800" y="23622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5600" y="2895600"/>
            <a:ext cx="304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Address Space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Flowchart: Magnetic Disk 42"/>
          <p:cNvSpPr/>
          <p:nvPr>
            <p:custDataLst>
              <p:tags r:id="rId10"/>
            </p:custDataLst>
          </p:nvPr>
        </p:nvSpPr>
        <p:spPr>
          <a:xfrm>
            <a:off x="3403600" y="3505199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56000" y="4343399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65600" y="3886199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46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2057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cxnSp>
        <p:nvCxnSpPr>
          <p:cNvPr id="34" name="Straight Arrow Connector 33"/>
          <p:cNvCxnSpPr>
            <a:stCxn id="14" idx="3"/>
          </p:cNvCxnSpPr>
          <p:nvPr/>
        </p:nvCxnSpPr>
        <p:spPr>
          <a:xfrm>
            <a:off x="1524000" y="1295401"/>
            <a:ext cx="1879600" cy="12953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3"/>
            <a:endCxn id="28" idx="1"/>
          </p:cNvCxnSpPr>
          <p:nvPr/>
        </p:nvCxnSpPr>
        <p:spPr>
          <a:xfrm>
            <a:off x="1524000" y="1600200"/>
            <a:ext cx="1905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27" idx="1"/>
          </p:cNvCxnSpPr>
          <p:nvPr/>
        </p:nvCxnSpPr>
        <p:spPr>
          <a:xfrm flipV="1">
            <a:off x="1524000" y="1219200"/>
            <a:ext cx="19050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3"/>
            <a:endCxn id="45" idx="1"/>
          </p:cNvCxnSpPr>
          <p:nvPr/>
        </p:nvCxnSpPr>
        <p:spPr>
          <a:xfrm>
            <a:off x="1524000" y="2209800"/>
            <a:ext cx="2641600" cy="18287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905000"/>
            <a:ext cx="1066800" cy="533400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Address Translation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9" grpId="0"/>
      <p:bldP spid="41" grpId="0"/>
      <p:bldP spid="43" grpId="0" animBg="1"/>
      <p:bldP spid="44" grpId="0" animBg="1"/>
      <p:bldP spid="45" grpId="0" animBg="1"/>
      <p:bldP spid="46" grpId="0" animBg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276600"/>
            <a:ext cx="8686800" cy="3962400"/>
          </a:xfrm>
        </p:spPr>
        <p:txBody>
          <a:bodyPr/>
          <a:lstStyle/>
          <a:p>
            <a:r>
              <a:rPr lang="en-US" u="sng" dirty="0" smtClean="0"/>
              <a:t>Programs</a:t>
            </a:r>
            <a:r>
              <a:rPr lang="en-US" dirty="0" smtClean="0"/>
              <a:t> load/store to </a:t>
            </a:r>
            <a:r>
              <a:rPr lang="en-US" u="sng" dirty="0" smtClean="0"/>
              <a:t>virtual</a:t>
            </a:r>
            <a:r>
              <a:rPr lang="en-US" dirty="0" smtClean="0"/>
              <a:t> addresses</a:t>
            </a:r>
          </a:p>
          <a:p>
            <a:r>
              <a:rPr lang="en-US" u="sng" dirty="0" smtClean="0"/>
              <a:t>Actual memory </a:t>
            </a:r>
            <a:r>
              <a:rPr lang="en-US" dirty="0" smtClean="0"/>
              <a:t>uses </a:t>
            </a:r>
            <a:r>
              <a:rPr lang="en-US" u="sng" dirty="0" smtClean="0"/>
              <a:t>physical</a:t>
            </a:r>
            <a:r>
              <a:rPr lang="en-US" dirty="0" smtClean="0"/>
              <a:t> addresses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8382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7620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6858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828800"/>
            <a:ext cx="1066800" cy="533400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21336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524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1430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447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7526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6858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21336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7526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7620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11430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4478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7526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1066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4478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438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8382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905000"/>
            <a:ext cx="1066800" cy="533400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21336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524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9828" y="10623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0x1000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41863" y="1289212"/>
            <a:ext cx="1606731" cy="1331844"/>
          </a:xfrm>
          <a:custGeom>
            <a:avLst/>
            <a:gdLst>
              <a:gd name="connsiteX0" fmla="*/ 0 w 1606731"/>
              <a:gd name="connsiteY0" fmla="*/ 12719 h 1331844"/>
              <a:gd name="connsiteX1" fmla="*/ 326571 w 1606731"/>
              <a:gd name="connsiteY1" fmla="*/ 91097 h 1331844"/>
              <a:gd name="connsiteX2" fmla="*/ 509451 w 1606731"/>
              <a:gd name="connsiteY2" fmla="*/ 691988 h 1331844"/>
              <a:gd name="connsiteX3" fmla="*/ 1267097 w 1606731"/>
              <a:gd name="connsiteY3" fmla="*/ 887931 h 1331844"/>
              <a:gd name="connsiteX4" fmla="*/ 1463040 w 1606731"/>
              <a:gd name="connsiteY4" fmla="*/ 1292879 h 1331844"/>
              <a:gd name="connsiteX5" fmla="*/ 1606731 w 1606731"/>
              <a:gd name="connsiteY5" fmla="*/ 1292879 h 13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731" h="1331844">
                <a:moveTo>
                  <a:pt x="0" y="12719"/>
                </a:moveTo>
                <a:cubicBezTo>
                  <a:pt x="120831" y="-4698"/>
                  <a:pt x="241663" y="-22115"/>
                  <a:pt x="326571" y="91097"/>
                </a:cubicBezTo>
                <a:cubicBezTo>
                  <a:pt x="411480" y="204309"/>
                  <a:pt x="352697" y="559182"/>
                  <a:pt x="509451" y="691988"/>
                </a:cubicBezTo>
                <a:cubicBezTo>
                  <a:pt x="666205" y="824794"/>
                  <a:pt x="1108166" y="787783"/>
                  <a:pt x="1267097" y="887931"/>
                </a:cubicBezTo>
                <a:cubicBezTo>
                  <a:pt x="1426028" y="988079"/>
                  <a:pt x="1406434" y="1225388"/>
                  <a:pt x="1463040" y="1292879"/>
                </a:cubicBezTo>
                <a:cubicBezTo>
                  <a:pt x="1519646" y="1360370"/>
                  <a:pt x="1563188" y="1326624"/>
                  <a:pt x="1606731" y="1292879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2438400"/>
            <a:ext cx="13716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2399" y="1143000"/>
            <a:ext cx="1689463" cy="30479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63028" y="10623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0x1000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05599" y="1143000"/>
            <a:ext cx="1905001" cy="30479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20194" y="837877"/>
            <a:ext cx="1907177" cy="1332066"/>
          </a:xfrm>
          <a:custGeom>
            <a:avLst/>
            <a:gdLst>
              <a:gd name="connsiteX0" fmla="*/ 1907177 w 1907177"/>
              <a:gd name="connsiteY0" fmla="*/ 424866 h 1332066"/>
              <a:gd name="connsiteX1" fmla="*/ 1463040 w 1907177"/>
              <a:gd name="connsiteY1" fmla="*/ 437929 h 1332066"/>
              <a:gd name="connsiteX2" fmla="*/ 1188720 w 1907177"/>
              <a:gd name="connsiteY2" fmla="*/ 764500 h 1332066"/>
              <a:gd name="connsiteX3" fmla="*/ 1031966 w 1907177"/>
              <a:gd name="connsiteY3" fmla="*/ 1247826 h 1332066"/>
              <a:gd name="connsiteX4" fmla="*/ 365760 w 1907177"/>
              <a:gd name="connsiteY4" fmla="*/ 1221700 h 1332066"/>
              <a:gd name="connsiteX5" fmla="*/ 248195 w 1907177"/>
              <a:gd name="connsiteY5" fmla="*/ 163609 h 1332066"/>
              <a:gd name="connsiteX6" fmla="*/ 0 w 1907177"/>
              <a:gd name="connsiteY6" fmla="*/ 19917 h 1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177" h="1332066">
                <a:moveTo>
                  <a:pt x="1907177" y="424866"/>
                </a:moveTo>
                <a:cubicBezTo>
                  <a:pt x="1744980" y="403094"/>
                  <a:pt x="1582783" y="381323"/>
                  <a:pt x="1463040" y="437929"/>
                </a:cubicBezTo>
                <a:cubicBezTo>
                  <a:pt x="1343297" y="494535"/>
                  <a:pt x="1260566" y="629517"/>
                  <a:pt x="1188720" y="764500"/>
                </a:cubicBezTo>
                <a:cubicBezTo>
                  <a:pt x="1116874" y="899483"/>
                  <a:pt x="1169126" y="1171626"/>
                  <a:pt x="1031966" y="1247826"/>
                </a:cubicBezTo>
                <a:cubicBezTo>
                  <a:pt x="894806" y="1324026"/>
                  <a:pt x="496388" y="1402403"/>
                  <a:pt x="365760" y="1221700"/>
                </a:cubicBezTo>
                <a:cubicBezTo>
                  <a:pt x="235131" y="1040997"/>
                  <a:pt x="309155" y="363906"/>
                  <a:pt x="248195" y="163609"/>
                </a:cubicBezTo>
                <a:cubicBezTo>
                  <a:pt x="187235" y="-36688"/>
                  <a:pt x="93617" y="-8386"/>
                  <a:pt x="0" y="19917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9000" y="685800"/>
            <a:ext cx="13716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800" y="23622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5600" y="2895600"/>
            <a:ext cx="304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Address Space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8600" y="23622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" y="4343400"/>
            <a:ext cx="6324600" cy="8382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73330" y="6019800"/>
            <a:ext cx="418447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9603" grpId="0" build="p"/>
      <p:bldP spid="5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2" grpId="0"/>
      <p:bldP spid="4" grpId="0" animBg="1"/>
      <p:bldP spid="7" grpId="0" animBg="1"/>
      <p:bldP spid="35" grpId="0" animBg="1"/>
      <p:bldP spid="36" grpId="0"/>
      <p:bldP spid="37" grpId="0" animBg="1"/>
      <p:bldP spid="8" grpId="0" animBg="1"/>
      <p:bldP spid="40" grpId="0" animBg="1"/>
      <p:bldP spid="42" grpId="0"/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5334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mappings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And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747430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from Spring Break!</a:t>
            </a:r>
            <a:endParaRPr lang="en-US" dirty="0"/>
          </a:p>
        </p:txBody>
      </p:sp>
      <p:pic>
        <p:nvPicPr>
          <p:cNvPr id="1026" name="Picture 2" descr="C:\Users\hweather\AppData\Local\Microsoft\Windows\Temporary Internet Files\Content.IE5\B9F8WUAA\MP900448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08" y="685800"/>
            <a:ext cx="5302987" cy="35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32942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Where did you  go?</a:t>
            </a:r>
          </a:p>
          <a:p>
            <a:r>
              <a:rPr lang="en-US" sz="2400" dirty="0" smtClean="0"/>
              <a:t>a) Home</a:t>
            </a:r>
          </a:p>
          <a:p>
            <a:r>
              <a:rPr lang="en-US" sz="2400" dirty="0" smtClean="0"/>
              <a:t>b) Caribbean, Hawaii,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Florida, California, </a:t>
            </a:r>
            <a:endParaRPr lang="en-US" sz="2400" dirty="0"/>
          </a:p>
          <a:p>
            <a:r>
              <a:rPr lang="en-US" sz="2400" dirty="0" smtClean="0"/>
              <a:t>     South America,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c) Europe</a:t>
            </a:r>
          </a:p>
          <a:p>
            <a:r>
              <a:rPr lang="en-US" sz="2400" dirty="0" smtClean="0"/>
              <a:t>d) Africa</a:t>
            </a:r>
          </a:p>
          <a:p>
            <a:r>
              <a:rPr lang="en-US" sz="2400" dirty="0" smtClean="0"/>
              <a:t>e) Asia (also middle east)</a:t>
            </a:r>
          </a:p>
        </p:txBody>
      </p:sp>
    </p:spTree>
    <p:extLst>
      <p:ext uri="{BB962C8B-B14F-4D97-AF65-F5344CB8AC3E}">
        <p14:creationId xmlns:p14="http://schemas.microsoft.com/office/powerpoint/2010/main" val="23427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problems in computer science can be solved by another level of indirection.</a:t>
            </a:r>
          </a:p>
          <a:p>
            <a:r>
              <a:rPr lang="en-US" dirty="0" smtClean="0"/>
              <a:t>Need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translate </a:t>
            </a:r>
            <a:r>
              <a:rPr lang="en-US" dirty="0"/>
              <a:t>a </a:t>
            </a:r>
            <a:r>
              <a:rPr lang="en-US" dirty="0" smtClean="0"/>
              <a:t>“fake” virtual address </a:t>
            </a:r>
            <a:r>
              <a:rPr lang="en-US" dirty="0"/>
              <a:t>(generated by CPU</a:t>
            </a:r>
            <a:r>
              <a:rPr lang="en-US" dirty="0" smtClean="0"/>
              <a:t>) to a “real” physical </a:t>
            </a:r>
            <a:r>
              <a:rPr lang="en-US" dirty="0"/>
              <a:t>Address (in memory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memory is implemented via a “Map”, a </a:t>
            </a:r>
            <a:r>
              <a:rPr lang="en-US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PageTage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that maps a </a:t>
            </a:r>
            <a:r>
              <a:rPr lang="en-US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vaddr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(a virtual address) to a </a:t>
            </a:r>
            <a:r>
              <a:rPr lang="en-US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paddr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(physical address):</a:t>
            </a:r>
          </a:p>
          <a:p>
            <a:r>
              <a:rPr lang="en-US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paddr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= </a:t>
            </a:r>
            <a:r>
              <a:rPr lang="en-US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</a:t>
            </a:r>
            <a:r>
              <a:rPr lang="en-US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vaddr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]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implement that translation from a virtual address (</a:t>
            </a:r>
            <a:r>
              <a:rPr lang="en-US" dirty="0" err="1" smtClean="0"/>
              <a:t>vaddr</a:t>
            </a:r>
            <a:r>
              <a:rPr lang="en-US" dirty="0" smtClean="0"/>
              <a:t>) to a physical address (</a:t>
            </a:r>
            <a:r>
              <a:rPr lang="en-US" dirty="0" err="1" smtClean="0"/>
              <a:t>paddr</a:t>
            </a:r>
            <a:r>
              <a:rPr lang="en-US" dirty="0" smtClean="0"/>
              <a:t>)?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PageTable</a:t>
            </a:r>
            <a:r>
              <a:rPr lang="en-US" dirty="0"/>
              <a:t>[</a:t>
            </a:r>
            <a:r>
              <a:rPr lang="en-US" dirty="0" err="1"/>
              <a:t>vaddr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i.e. How do we implement the </a:t>
            </a:r>
            <a:r>
              <a:rPr lang="en-US" dirty="0" err="1" smtClean="0"/>
              <a:t>PageTable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1752600"/>
            <a:ext cx="472440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Address Translation</a:t>
            </a:r>
          </a:p>
          <a:p>
            <a:pPr algn="ctr"/>
            <a:r>
              <a:rPr lang="en-US" dirty="0" smtClean="0"/>
              <a:t>Pages, Page Tables, and </a:t>
            </a:r>
          </a:p>
          <a:p>
            <a:pPr algn="ctr"/>
            <a:r>
              <a:rPr lang="en-US" dirty="0" smtClean="0"/>
              <a:t>the Memory Management Unit (MMU)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3352800"/>
            <a:ext cx="1981200" cy="6096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Attempt#1: Address Translation</a:t>
            </a:r>
            <a:endParaRPr lang="en-US" dirty="0"/>
          </a:p>
        </p:txBody>
      </p:sp>
      <p:sp>
        <p:nvSpPr>
          <p:cNvPr id="370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large should a </a:t>
            </a:r>
            <a:r>
              <a:rPr lang="en-US" dirty="0" err="1" smtClean="0"/>
              <a:t>PageTable</a:t>
            </a:r>
            <a:r>
              <a:rPr lang="en-US" dirty="0" smtClean="0"/>
              <a:t> be for a MMU?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  <a:p>
            <a:r>
              <a:rPr lang="en-US" dirty="0" smtClean="0"/>
              <a:t>Granularity?</a:t>
            </a:r>
          </a:p>
          <a:p>
            <a:pPr lvl="1"/>
            <a:r>
              <a:rPr lang="en-US" dirty="0" smtClean="0"/>
              <a:t>Per word…</a:t>
            </a:r>
          </a:p>
          <a:p>
            <a:pPr lvl="1"/>
            <a:r>
              <a:rPr lang="en-US" dirty="0" smtClean="0"/>
              <a:t>Per block…</a:t>
            </a:r>
          </a:p>
          <a:p>
            <a:pPr lvl="1"/>
            <a:r>
              <a:rPr lang="en-US" dirty="0" smtClean="0"/>
              <a:t>Variable..…</a:t>
            </a:r>
          </a:p>
          <a:p>
            <a:r>
              <a:rPr lang="en-US" dirty="0" smtClean="0"/>
              <a:t>Typical:</a:t>
            </a:r>
          </a:p>
          <a:p>
            <a:pPr lvl="1"/>
            <a:r>
              <a:rPr lang="en-US" dirty="0" smtClean="0"/>
              <a:t>4KB – 16KB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pages</a:t>
            </a:r>
          </a:p>
          <a:p>
            <a:pPr lvl="1"/>
            <a:r>
              <a:rPr lang="en-US" dirty="0" smtClean="0"/>
              <a:t>4MB – 256MB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jumbo pages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066800" y="1447800"/>
            <a:ext cx="4800600" cy="457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905000"/>
            <a:ext cx="6562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= 4GB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bytes per word -&gt; Need 1 billion entry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/ 4 =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/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1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billion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entries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191000"/>
            <a:ext cx="5169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e.g.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/ 4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kB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= 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/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-&gt; 1 million entry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better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569803"/>
            <a:ext cx="436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e.g.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/ 256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  = 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/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28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2</a:t>
            </a:r>
            <a:r>
              <a:rPr lang="en-US" sz="24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-&gt; 16 entry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6400800" y="4080302"/>
            <a:ext cx="533400" cy="56789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114800"/>
            <a:ext cx="533400" cy="56789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#1: Address Translation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2004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page number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7620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7620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7620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7620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7620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4384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4383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4384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4384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6017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4384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2192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20574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2192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0130" y="11430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31                                                            12  11                       0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814935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12  11                       0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1246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CPU</a:t>
            </a:r>
          </a:p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generated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2137827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Main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7969" y="1459230"/>
            <a:ext cx="183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e.g. Page size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kB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2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358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625994" grpId="0" animBg="1"/>
      <p:bldP spid="3625995" grpId="0" animBg="1"/>
      <p:bldP spid="3625996" grpId="0"/>
      <p:bldP spid="3625997" grpId="0"/>
      <p:bldP spid="26" grpId="0" animBg="1"/>
      <p:bldP spid="27" grpId="0"/>
      <p:bldP spid="28" grpId="0" animBg="1"/>
      <p:bldP spid="29" grpId="0" animBg="1"/>
      <p:bldP spid="17" grpId="0" animBg="1"/>
      <p:bldP spid="2" grpId="0"/>
      <p:bldP spid="20" grpId="0"/>
      <p:bldP spid="3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r>
              <a:rPr lang="en-US" dirty="0" smtClean="0"/>
              <a:t>Need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translate </a:t>
            </a:r>
            <a:r>
              <a:rPr lang="en-US" dirty="0"/>
              <a:t>a </a:t>
            </a:r>
            <a:r>
              <a:rPr lang="en-US" dirty="0" smtClean="0"/>
              <a:t>“fake” virtual address </a:t>
            </a:r>
            <a:r>
              <a:rPr lang="en-US" dirty="0"/>
              <a:t>(generated by CPU</a:t>
            </a:r>
            <a:r>
              <a:rPr lang="en-US" dirty="0" smtClean="0"/>
              <a:t>) to a “real” physical </a:t>
            </a:r>
            <a:r>
              <a:rPr lang="en-US" dirty="0"/>
              <a:t>Address (in memory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Virtual memory is implemented via a “Map”, a </a:t>
            </a:r>
            <a:r>
              <a:rPr lang="en-US" b="1" i="1" dirty="0" err="1" smtClean="0">
                <a:solidFill>
                  <a:schemeClr val="bg1"/>
                </a:solidFill>
              </a:rPr>
              <a:t>PageTage</a:t>
            </a:r>
            <a:r>
              <a:rPr lang="en-US" b="1" i="1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that maps a </a:t>
            </a:r>
            <a:r>
              <a:rPr lang="en-US" b="1" i="1" dirty="0" err="1" smtClean="0">
                <a:solidFill>
                  <a:schemeClr val="bg1"/>
                </a:solidFill>
              </a:rPr>
              <a:t>vaddr</a:t>
            </a:r>
            <a:r>
              <a:rPr lang="en-US" dirty="0" smtClean="0">
                <a:solidFill>
                  <a:schemeClr val="bg1"/>
                </a:solidFill>
              </a:rPr>
              <a:t> (a virtual address) to a </a:t>
            </a:r>
            <a:r>
              <a:rPr lang="en-US" b="1" i="1" dirty="0" err="1" smtClean="0">
                <a:solidFill>
                  <a:schemeClr val="bg1"/>
                </a:solidFill>
              </a:rPr>
              <a:t>paddr</a:t>
            </a:r>
            <a:r>
              <a:rPr lang="en-US" dirty="0" smtClean="0">
                <a:solidFill>
                  <a:schemeClr val="bg1"/>
                </a:solidFill>
              </a:rPr>
              <a:t> (physical address):</a:t>
            </a:r>
          </a:p>
          <a:p>
            <a:r>
              <a:rPr lang="en-US" b="1" i="1" dirty="0" err="1">
                <a:solidFill>
                  <a:schemeClr val="bg1"/>
                </a:solidFill>
              </a:rPr>
              <a:t>paddr</a:t>
            </a:r>
            <a:r>
              <a:rPr lang="en-US" b="1" i="1" dirty="0">
                <a:solidFill>
                  <a:schemeClr val="bg1"/>
                </a:solidFill>
              </a:rPr>
              <a:t> = </a:t>
            </a:r>
            <a:r>
              <a:rPr lang="en-US" b="1" i="1" dirty="0" err="1">
                <a:solidFill>
                  <a:schemeClr val="bg1"/>
                </a:solidFill>
              </a:rPr>
              <a:t>PageTable</a:t>
            </a:r>
            <a:r>
              <a:rPr lang="en-US" b="1" i="1" dirty="0">
                <a:solidFill>
                  <a:schemeClr val="bg1"/>
                </a:solidFill>
              </a:rPr>
              <a:t>[</a:t>
            </a:r>
            <a:r>
              <a:rPr lang="en-US" b="1" i="1" dirty="0" err="1">
                <a:solidFill>
                  <a:schemeClr val="bg1"/>
                </a:solidFill>
              </a:rPr>
              <a:t>vaddr</a:t>
            </a:r>
            <a:r>
              <a:rPr lang="en-US" b="1" i="1" dirty="0" smtClean="0">
                <a:solidFill>
                  <a:schemeClr val="bg1"/>
                </a:solidFill>
              </a:rPr>
              <a:t>]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page is constant size block of virtual memory.  Often, the page size will be around 4kB to reduce the number of entries in 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/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How to translate a </a:t>
            </a:r>
            <a:r>
              <a:rPr lang="en-US" dirty="0" err="1" smtClean="0"/>
              <a:t>vaddr</a:t>
            </a:r>
            <a:r>
              <a:rPr lang="en-US" dirty="0" smtClean="0"/>
              <a:t> (virtual address) generated by the CPU to a </a:t>
            </a:r>
            <a:r>
              <a:rPr lang="en-US" dirty="0" err="1" smtClean="0"/>
              <a:t>paddr</a:t>
            </a:r>
            <a:r>
              <a:rPr lang="en-US" dirty="0" smtClean="0"/>
              <a:t> (physical address) used by main memory using the </a:t>
            </a:r>
            <a:r>
              <a:rPr lang="en-US" dirty="0" err="1" smtClean="0"/>
              <a:t>PageTable</a:t>
            </a:r>
            <a:r>
              <a:rPr lang="en-US" dirty="0" smtClean="0"/>
              <a:t> managed by the memory management unit (MMU).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/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How to translate 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vaddr</a:t>
            </a:r>
            <a:r>
              <a:rPr lang="en-US" dirty="0" smtClean="0"/>
              <a:t> (virtual address) generated by the CPU to 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paddr</a:t>
            </a:r>
            <a:r>
              <a:rPr lang="en-US" dirty="0" smtClean="0"/>
              <a:t> (physical address) used by main memory using the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dirty="0" smtClean="0"/>
              <a:t> managed by the memory management unit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MMU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Q: Where is the </a:t>
            </a:r>
            <a:r>
              <a:rPr lang="en-US" dirty="0" err="1" smtClean="0"/>
              <a:t>PageTable</a:t>
            </a:r>
            <a:r>
              <a:rPr lang="en-US" dirty="0" smtClean="0"/>
              <a:t> stored??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438400"/>
            <a:ext cx="62484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Where to store page tables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a) In memory</a:t>
            </a:r>
          </a:p>
          <a:p>
            <a:r>
              <a:rPr lang="en-US" sz="2800" dirty="0" smtClean="0"/>
              <a:t>b) In cache</a:t>
            </a:r>
          </a:p>
          <a:p>
            <a:r>
              <a:rPr lang="en-US" sz="2800" dirty="0" smtClean="0"/>
              <a:t>c) In registers</a:t>
            </a:r>
          </a:p>
          <a:p>
            <a:r>
              <a:rPr lang="en-US" sz="2800" dirty="0" smtClean="0"/>
              <a:t>d) On disk</a:t>
            </a:r>
          </a:p>
          <a:p>
            <a:r>
              <a:rPr lang="en-US" sz="2800" dirty="0" smtClean="0"/>
              <a:t>e) None of the above</a:t>
            </a:r>
            <a:endParaRPr lang="en-US" sz="2800" dirty="0" smtClean="0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2954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6858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371600"/>
            <a:ext cx="1066800" cy="533400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1600200"/>
            <a:ext cx="685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295400"/>
            <a:ext cx="1371600" cy="7619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990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810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4800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133600" y="685800"/>
            <a:ext cx="33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/>
              </a:rPr>
              <a:t>Read </a:t>
            </a:r>
            <a:r>
              <a:rPr lang="en-US" sz="2400" dirty="0" err="1" smtClean="0">
                <a:solidFill>
                  <a:schemeClr val="bg1"/>
                </a:solidFill>
                <a:sym typeface="Symbol"/>
              </a:rPr>
              <a:t>Mem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[0xABCDE538]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5791200" y="6153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5791200" y="5086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5765520" y="4095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5791200" y="1219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5334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>
            <p:custDataLst>
              <p:tags r:id="rId18"/>
            </p:custDataLst>
          </p:nvPr>
        </p:nvSpPr>
        <p:spPr>
          <a:xfrm>
            <a:off x="5791200" y="561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18031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438400"/>
            <a:ext cx="62484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Where to store page tables?</a:t>
            </a:r>
          </a:p>
          <a:p>
            <a:r>
              <a:rPr lang="en-US" sz="2800" dirty="0" smtClean="0"/>
              <a:t>A: In memory, of course…</a:t>
            </a:r>
            <a:br>
              <a:rPr lang="en-US" sz="2800" dirty="0" smtClean="0"/>
            </a:br>
            <a:r>
              <a:rPr lang="en-US" sz="2800" dirty="0" smtClean="0"/>
              <a:t>Special </a:t>
            </a:r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 table base register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/>
              <a:t>(CR3:PTBR on x86)</a:t>
            </a:r>
            <a:br>
              <a:rPr lang="en-US" sz="2800" dirty="0" smtClean="0"/>
            </a:br>
            <a:r>
              <a:rPr lang="en-US" sz="2800" dirty="0" smtClean="0"/>
              <a:t>(Cop0:ContextRegister on MIPS)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2954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6858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371600"/>
            <a:ext cx="1066800" cy="533400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1600200"/>
            <a:ext cx="685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295400"/>
            <a:ext cx="1371600" cy="7619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990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810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4800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133600" y="685800"/>
            <a:ext cx="337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/>
              </a:rPr>
              <a:t>Read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Mem[0x00002 ABC]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5791200" y="6153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5775138" y="2743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7526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5791200" y="5086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5765520" y="4095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27" name="TextBox 26"/>
          <p:cNvSpPr txBox="1"/>
          <p:nvPr>
            <p:custDataLst>
              <p:tags r:id="rId18"/>
            </p:custDataLst>
          </p:nvPr>
        </p:nvSpPr>
        <p:spPr>
          <a:xfrm>
            <a:off x="5791200" y="1219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39000" y="5334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5791200" y="561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685800"/>
            <a:ext cx="533400" cy="46166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3650" y="685800"/>
            <a:ext cx="154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PageOffset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57600" y="685800"/>
            <a:ext cx="1143000" cy="46166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88650" y="990600"/>
            <a:ext cx="340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VPN: virtual page number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67200" y="2895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PTBR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30" idx="3"/>
          </p:cNvCxnSpPr>
          <p:nvPr/>
        </p:nvCxnSpPr>
        <p:spPr>
          <a:xfrm flipV="1">
            <a:off x="5334000" y="3048000"/>
            <a:ext cx="1921062" cy="1143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8" grpId="0" animBg="1"/>
      <p:bldP spid="11" grpId="0"/>
      <p:bldP spid="28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Lab3: </a:t>
            </a:r>
            <a:r>
              <a:rPr lang="en-US" dirty="0" smtClean="0"/>
              <a:t>Available today, </a:t>
            </a:r>
            <a:r>
              <a:rPr lang="en-US" dirty="0" smtClean="0"/>
              <a:t>and </a:t>
            </a:r>
            <a:r>
              <a:rPr lang="en-US" dirty="0" smtClean="0"/>
              <a:t>due by </a:t>
            </a:r>
            <a:r>
              <a:rPr lang="en-US" dirty="0"/>
              <a:t>next </a:t>
            </a:r>
            <a:r>
              <a:rPr lang="en-US" dirty="0" smtClean="0"/>
              <a:t>Wednesday</a:t>
            </a:r>
          </a:p>
          <a:p>
            <a:endParaRPr lang="en-US" dirty="0"/>
          </a:p>
          <a:p>
            <a:r>
              <a:rPr lang="en-US" dirty="0" smtClean="0"/>
              <a:t>HW2: Do up to Problem5 this week. Do it </a:t>
            </a:r>
            <a:r>
              <a:rPr lang="en-US" b="1" i="1" u="sng" dirty="0" smtClean="0"/>
              <a:t>now</a:t>
            </a:r>
            <a:r>
              <a:rPr lang="en-US" dirty="0"/>
              <a:t>.</a:t>
            </a:r>
            <a:r>
              <a:rPr lang="en-US" dirty="0" smtClean="0"/>
              <a:t>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Do </a:t>
            </a:r>
            <a:r>
              <a:rPr lang="en-US" dirty="0" smtClean="0"/>
              <a:t>Problem9</a:t>
            </a:r>
            <a:r>
              <a:rPr lang="en-US" dirty="0" smtClean="0"/>
              <a:t>, coding a </a:t>
            </a:r>
            <a:r>
              <a:rPr lang="en-US" dirty="0" err="1" smtClean="0"/>
              <a:t>hashtable</a:t>
            </a:r>
            <a:r>
              <a:rPr lang="en-US" dirty="0" smtClean="0"/>
              <a:t> in C, </a:t>
            </a:r>
            <a:r>
              <a:rPr lang="en-US" b="1" i="1" u="sng" dirty="0" smtClean="0"/>
              <a:t>now</a:t>
            </a:r>
            <a:r>
              <a:rPr lang="en-US" dirty="0" smtClean="0"/>
              <a:t>.</a:t>
            </a:r>
            <a:endParaRPr lang="en-US" b="1" dirty="0" smtClean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115888" lvl="1" indent="0">
              <a:buNone/>
            </a:pPr>
            <a:endParaRPr lang="en-US" dirty="0"/>
          </a:p>
          <a:p>
            <a:pPr marL="173038" lvl="1" indent="0">
              <a:buNone/>
            </a:pPr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2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cxnSp>
        <p:nvCxnSpPr>
          <p:cNvPr id="29" name="Straight Connector 28"/>
          <p:cNvCxnSpPr/>
          <p:nvPr>
            <p:custDataLst>
              <p:tags r:id="rId2"/>
            </p:custDataLst>
          </p:nvPr>
        </p:nvCxnSpPr>
        <p:spPr>
          <a:xfrm>
            <a:off x="3962400" y="1381155"/>
            <a:ext cx="3238500" cy="333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"/>
            </p:custDataLst>
          </p:nvPr>
        </p:nvCxnSpPr>
        <p:spPr>
          <a:xfrm flipV="1">
            <a:off x="3962400" y="3009900"/>
            <a:ext cx="3258671" cy="1371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2" idx="3"/>
          </p:cNvCxnSpPr>
          <p:nvPr>
            <p:custDataLst>
              <p:tags r:id="rId4"/>
            </p:custDataLst>
          </p:nvPr>
        </p:nvCxnSpPr>
        <p:spPr>
          <a:xfrm>
            <a:off x="3733800" y="3771900"/>
            <a:ext cx="3521262" cy="20097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>
          <a:xfrm>
            <a:off x="3733800" y="3408176"/>
            <a:ext cx="3546910" cy="849469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16819616"/>
              </p:ext>
            </p:extLst>
          </p:nvPr>
        </p:nvGraphicFramePr>
        <p:xfrm>
          <a:off x="457200" y="47625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vpn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pgoff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88159284"/>
              </p:ext>
            </p:extLst>
          </p:nvPr>
        </p:nvGraphicFramePr>
        <p:xfrm>
          <a:off x="1524000" y="642265"/>
          <a:ext cx="24383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2"/>
                <a:gridCol w="1857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>
            <a:endCxn id="46" idx="3"/>
          </p:cNvCxnSpPr>
          <p:nvPr>
            <p:custDataLst>
              <p:tags r:id="rId8"/>
            </p:custDataLst>
          </p:nvPr>
        </p:nvCxnSpPr>
        <p:spPr>
          <a:xfrm>
            <a:off x="3733800" y="1562100"/>
            <a:ext cx="3521262" cy="36861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>
          <a:xfrm flipV="1">
            <a:off x="3733800" y="1485900"/>
            <a:ext cx="3467100" cy="15240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>
            <p:custDataLst>
              <p:tags r:id="rId10"/>
            </p:custDataLst>
          </p:nvPr>
        </p:nvSpPr>
        <p:spPr>
          <a:xfrm>
            <a:off x="1193624" y="515368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4648200" y="6400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PTBR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28" name="Straight Arrow Connector 27"/>
          <p:cNvCxnSpPr/>
          <p:nvPr>
            <p:custDataLst>
              <p:tags r:id="rId12"/>
            </p:custDataLst>
          </p:nvPr>
        </p:nvCxnSpPr>
        <p:spPr>
          <a:xfrm rot="10800000">
            <a:off x="8610600" y="301438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3"/>
            </p:custDataLst>
          </p:nvPr>
        </p:nvCxnSpPr>
        <p:spPr>
          <a:xfrm>
            <a:off x="8915400" y="3015970"/>
            <a:ext cx="0" cy="35753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7" idx="3"/>
          </p:cNvCxnSpPr>
          <p:nvPr>
            <p:custDataLst>
              <p:tags r:id="rId14"/>
            </p:custDataLst>
          </p:nvPr>
        </p:nvCxnSpPr>
        <p:spPr>
          <a:xfrm flipH="1">
            <a:off x="5486400" y="6591300"/>
            <a:ext cx="3429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8763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9525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7719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39000" y="47625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>
            <p:custDataLst>
              <p:tags r:id="rId19"/>
            </p:custDataLst>
          </p:nvPr>
        </p:nvSpPr>
        <p:spPr>
          <a:xfrm>
            <a:off x="5791200" y="61149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42" name="TextBox 41"/>
          <p:cNvSpPr txBox="1"/>
          <p:nvPr>
            <p:custDataLst>
              <p:tags r:id="rId20"/>
            </p:custDataLst>
          </p:nvPr>
        </p:nvSpPr>
        <p:spPr>
          <a:xfrm>
            <a:off x="5775138" y="27051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44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0" y="17145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>
            <p:custDataLst>
              <p:tags r:id="rId22"/>
            </p:custDataLst>
          </p:nvPr>
        </p:nvSpPr>
        <p:spPr>
          <a:xfrm>
            <a:off x="5791200" y="50481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49" name="TextBox 48"/>
          <p:cNvSpPr txBox="1"/>
          <p:nvPr>
            <p:custDataLst>
              <p:tags r:id="rId23"/>
            </p:custDataLst>
          </p:nvPr>
        </p:nvSpPr>
        <p:spPr>
          <a:xfrm>
            <a:off x="5791200" y="11811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50" name="Rectangle 1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52959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>
            <p:custDataLst>
              <p:tags r:id="rId25"/>
            </p:custDataLst>
          </p:nvPr>
        </p:nvSpPr>
        <p:spPr>
          <a:xfrm>
            <a:off x="5791200" y="55815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>
          <a:xfrm>
            <a:off x="5765520" y="40575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</p:spTree>
    <p:extLst>
      <p:ext uri="{BB962C8B-B14F-4D97-AF65-F5344CB8AC3E}">
        <p14:creationId xmlns:p14="http://schemas.microsoft.com/office/powerpoint/2010/main" val="10677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cxnSp>
        <p:nvCxnSpPr>
          <p:cNvPr id="29" name="Straight Connector 28"/>
          <p:cNvCxnSpPr/>
          <p:nvPr>
            <p:custDataLst>
              <p:tags r:id="rId2"/>
            </p:custDataLst>
          </p:nvPr>
        </p:nvCxnSpPr>
        <p:spPr>
          <a:xfrm>
            <a:off x="3962400" y="1381155"/>
            <a:ext cx="3238500" cy="333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"/>
            </p:custDataLst>
          </p:nvPr>
        </p:nvCxnSpPr>
        <p:spPr>
          <a:xfrm flipV="1">
            <a:off x="3962400" y="3009900"/>
            <a:ext cx="3258671" cy="1371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2" idx="3"/>
          </p:cNvCxnSpPr>
          <p:nvPr>
            <p:custDataLst>
              <p:tags r:id="rId4"/>
            </p:custDataLst>
          </p:nvPr>
        </p:nvCxnSpPr>
        <p:spPr>
          <a:xfrm>
            <a:off x="3733800" y="3771900"/>
            <a:ext cx="3521262" cy="20097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>
          <a:xfrm>
            <a:off x="3733800" y="3408176"/>
            <a:ext cx="3546910" cy="849469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97078090"/>
              </p:ext>
            </p:extLst>
          </p:nvPr>
        </p:nvGraphicFramePr>
        <p:xfrm>
          <a:off x="457200" y="47625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0x00002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0xABC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1524000" y="642265"/>
          <a:ext cx="24383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2"/>
                <a:gridCol w="1857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>
            <a:endCxn id="46" idx="3"/>
          </p:cNvCxnSpPr>
          <p:nvPr>
            <p:custDataLst>
              <p:tags r:id="rId8"/>
            </p:custDataLst>
          </p:nvPr>
        </p:nvCxnSpPr>
        <p:spPr>
          <a:xfrm>
            <a:off x="3733800" y="1562100"/>
            <a:ext cx="3521262" cy="36861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>
          <a:xfrm flipV="1">
            <a:off x="3733800" y="1485900"/>
            <a:ext cx="3467100" cy="15240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>
            <p:custDataLst>
              <p:tags r:id="rId10"/>
            </p:custDataLst>
          </p:nvPr>
        </p:nvSpPr>
        <p:spPr>
          <a:xfrm>
            <a:off x="1193624" y="515368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4648200" y="6400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PTBR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28" name="Straight Arrow Connector 27"/>
          <p:cNvCxnSpPr/>
          <p:nvPr>
            <p:custDataLst>
              <p:tags r:id="rId12"/>
            </p:custDataLst>
          </p:nvPr>
        </p:nvCxnSpPr>
        <p:spPr>
          <a:xfrm rot="10800000">
            <a:off x="8610600" y="301438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3"/>
            </p:custDataLst>
          </p:nvPr>
        </p:nvCxnSpPr>
        <p:spPr>
          <a:xfrm>
            <a:off x="8915400" y="3015970"/>
            <a:ext cx="0" cy="35753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7" idx="3"/>
          </p:cNvCxnSpPr>
          <p:nvPr>
            <p:custDataLst>
              <p:tags r:id="rId14"/>
            </p:custDataLst>
          </p:nvPr>
        </p:nvCxnSpPr>
        <p:spPr>
          <a:xfrm flipH="1">
            <a:off x="5486400" y="6591300"/>
            <a:ext cx="3429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8763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9525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7719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39000" y="47625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>
            <p:custDataLst>
              <p:tags r:id="rId19"/>
            </p:custDataLst>
          </p:nvPr>
        </p:nvSpPr>
        <p:spPr>
          <a:xfrm>
            <a:off x="5791200" y="61149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42" name="TextBox 41"/>
          <p:cNvSpPr txBox="1"/>
          <p:nvPr>
            <p:custDataLst>
              <p:tags r:id="rId20"/>
            </p:custDataLst>
          </p:nvPr>
        </p:nvSpPr>
        <p:spPr>
          <a:xfrm>
            <a:off x="5775138" y="27051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44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0" y="17145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>
            <p:custDataLst>
              <p:tags r:id="rId22"/>
            </p:custDataLst>
          </p:nvPr>
        </p:nvSpPr>
        <p:spPr>
          <a:xfrm>
            <a:off x="5791200" y="50481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49" name="TextBox 48"/>
          <p:cNvSpPr txBox="1"/>
          <p:nvPr>
            <p:custDataLst>
              <p:tags r:id="rId23"/>
            </p:custDataLst>
          </p:nvPr>
        </p:nvSpPr>
        <p:spPr>
          <a:xfrm>
            <a:off x="5791200" y="11811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50" name="Rectangle 1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52959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>
            <p:custDataLst>
              <p:tags r:id="rId25"/>
            </p:custDataLst>
          </p:nvPr>
        </p:nvSpPr>
        <p:spPr>
          <a:xfrm>
            <a:off x="5791200" y="55815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>
          <a:xfrm>
            <a:off x="5765520" y="40575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3408176"/>
            <a:ext cx="533400" cy="1354324"/>
            <a:chOff x="990600" y="3408176"/>
            <a:chExt cx="533400" cy="1354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90600" y="3408176"/>
              <a:ext cx="0" cy="13543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90600" y="3408176"/>
              <a:ext cx="533400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048000" y="4038600"/>
            <a:ext cx="4191000" cy="914400"/>
            <a:chOff x="3048000" y="4038600"/>
            <a:chExt cx="4191000" cy="914400"/>
          </a:xfrm>
        </p:grpSpPr>
        <p:cxnSp>
          <p:nvCxnSpPr>
            <p:cNvPr id="9" name="Straight Connector 8"/>
            <p:cNvCxnSpPr>
              <a:stCxn id="53" idx="3"/>
            </p:cNvCxnSpPr>
            <p:nvPr/>
          </p:nvCxnSpPr>
          <p:spPr>
            <a:xfrm>
              <a:off x="3048000" y="4945380"/>
              <a:ext cx="2209800" cy="762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257800" y="4057590"/>
              <a:ext cx="0" cy="89541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33" idx="1"/>
            </p:cNvCxnSpPr>
            <p:nvPr/>
          </p:nvCxnSpPr>
          <p:spPr>
            <a:xfrm flipV="1">
              <a:off x="5257800" y="4038600"/>
              <a:ext cx="1981200" cy="1899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>
            <a:stCxn id="33" idx="1"/>
            <a:endCxn id="33" idx="3"/>
          </p:cNvCxnSpPr>
          <p:nvPr/>
        </p:nvCxnSpPr>
        <p:spPr>
          <a:xfrm>
            <a:off x="7239000" y="4038600"/>
            <a:ext cx="13716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0980" y="4495800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051962" y="4523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47162" y="4523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51762" y="452360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85459235"/>
              </p:ext>
            </p:extLst>
          </p:nvPr>
        </p:nvGraphicFramePr>
        <p:xfrm>
          <a:off x="457200" y="57150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0x4123B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0xABC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>
            <p:custDataLst>
              <p:tags r:id="rId28"/>
            </p:custDataLst>
          </p:nvPr>
        </p:nvSpPr>
        <p:spPr>
          <a:xfrm>
            <a:off x="1193624" y="610618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Invalid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#1: Don’t map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all</a:t>
            </a:r>
            <a:r>
              <a:rPr lang="en-US" dirty="0" smtClean="0"/>
              <a:t> pages </a:t>
            </a: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valid bit</a:t>
            </a:r>
            <a:r>
              <a:rPr lang="en-US" dirty="0" smtClean="0"/>
              <a:t> for each </a:t>
            </a:r>
            <a:br>
              <a:rPr lang="en-US" dirty="0" smtClean="0"/>
            </a:br>
            <a:r>
              <a:rPr lang="en-US" dirty="0" smtClean="0"/>
              <a:t>page table entry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</a:t>
            </a:r>
            <a:r>
              <a:rPr lang="en-US" dirty="0" smtClean="0"/>
              <a:t>e.g. </a:t>
            </a:r>
            <a:r>
              <a:rPr lang="en-US" dirty="0"/>
              <a:t>access to NULL will fail</a:t>
            </a:r>
          </a:p>
          <a:p>
            <a:r>
              <a:rPr lang="en-US" dirty="0"/>
              <a:t>A: we might not have that much physical memory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90852575"/>
              </p:ext>
            </p:extLst>
          </p:nvPr>
        </p:nvGraphicFramePr>
        <p:xfrm>
          <a:off x="838200" y="6096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1143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906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106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886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87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229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819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162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1718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2954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>
          <a:xfrm>
            <a:off x="4343400" y="13716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flipV="1">
            <a:off x="4343400" y="31242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410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695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18574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#2: Page permissions!</a:t>
            </a:r>
          </a:p>
          <a:p>
            <a:r>
              <a:rPr lang="en-US" dirty="0" smtClean="0"/>
              <a:t>Keep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R, W, X permission bits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each page table entry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can make code read-only, executable;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make </a:t>
            </a:r>
            <a:r>
              <a:rPr lang="en-US" dirty="0"/>
              <a:t>data read-write but not executable; etc.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8428757"/>
              </p:ext>
            </p:extLst>
          </p:nvPr>
        </p:nvGraphicFramePr>
        <p:xfrm>
          <a:off x="838200" y="6096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906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106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886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87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229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819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162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1718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2954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4343400" y="13716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4343400" y="31242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410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695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6481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#3: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Aliasing</a:t>
            </a:r>
          </a:p>
          <a:p>
            <a:r>
              <a:rPr lang="en-US" dirty="0" smtClean="0"/>
              <a:t>Map the same physical page</a:t>
            </a:r>
            <a:br>
              <a:rPr lang="en-US" dirty="0" smtClean="0"/>
            </a:br>
            <a:r>
              <a:rPr lang="en-US" dirty="0" smtClean="0"/>
              <a:t>at several virtual addresses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can make different views of same </a:t>
            </a:r>
            <a:endParaRPr lang="en-US" dirty="0" smtClean="0"/>
          </a:p>
          <a:p>
            <a:r>
              <a:rPr lang="en-US" dirty="0" smtClean="0"/>
              <a:t>	data with </a:t>
            </a:r>
            <a:r>
              <a:rPr lang="en-US" dirty="0"/>
              <a:t>different permissions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6478251"/>
              </p:ext>
            </p:extLst>
          </p:nvPr>
        </p:nvGraphicFramePr>
        <p:xfrm>
          <a:off x="838200" y="6096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906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106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886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876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229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819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162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1718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2954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4343400" y="13716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4343400" y="31242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410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695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cxnSp>
        <p:nvCxnSpPr>
          <p:cNvPr id="21" name="Straight Connector 20"/>
          <p:cNvCxnSpPr/>
          <p:nvPr>
            <p:custDataLst>
              <p:tags r:id="rId18"/>
            </p:custDataLst>
          </p:nvPr>
        </p:nvCxnSpPr>
        <p:spPr>
          <a:xfrm flipV="1">
            <a:off x="4114800" y="1600200"/>
            <a:ext cx="3124200" cy="1447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>
          <a:xfrm flipV="1">
            <a:off x="4038600" y="1600200"/>
            <a:ext cx="32004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Size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838200"/>
            <a:ext cx="9296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Overhead for VM Attempt #</a:t>
            </a:r>
            <a:r>
              <a:rPr lang="en-US" dirty="0" smtClean="0"/>
              <a:t>1: How large is </a:t>
            </a:r>
            <a:r>
              <a:rPr lang="en-US" dirty="0" err="1" smtClean="0"/>
              <a:t>P</a:t>
            </a:r>
            <a:r>
              <a:rPr lang="en-US" dirty="0" err="1" smtClean="0"/>
              <a:t>ageTable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Virtual address space (for each process):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virtual memory</a:t>
            </a:r>
            <a:r>
              <a:rPr lang="en-US" dirty="0" smtClean="0"/>
              <a:t>: 2</a:t>
            </a:r>
            <a:r>
              <a:rPr lang="en-US" baseline="30000" dirty="0" smtClean="0"/>
              <a:t>32</a:t>
            </a:r>
            <a:r>
              <a:rPr lang="en-US" dirty="0" smtClean="0"/>
              <a:t> bytes = 4GB</a:t>
            </a:r>
          </a:p>
          <a:p>
            <a:pPr lvl="1"/>
            <a:r>
              <a:rPr lang="en-US" dirty="0" smtClean="0"/>
              <a:t>page size: 2</a:t>
            </a:r>
            <a:r>
              <a:rPr lang="en-US" baseline="30000" dirty="0" smtClean="0"/>
              <a:t>12</a:t>
            </a:r>
            <a:r>
              <a:rPr lang="en-US" dirty="0" smtClean="0"/>
              <a:t> bytes = 4KB</a:t>
            </a:r>
          </a:p>
          <a:p>
            <a:pPr lvl="1"/>
            <a:r>
              <a:rPr lang="en-US" dirty="0" smtClean="0"/>
              <a:t>entries in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size of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address space: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physical memory</a:t>
            </a:r>
            <a:r>
              <a:rPr lang="en-US" dirty="0" smtClean="0"/>
              <a:t>: 2</a:t>
            </a:r>
            <a:r>
              <a:rPr lang="en-US" baseline="30000" dirty="0" smtClean="0"/>
              <a:t>29</a:t>
            </a:r>
            <a:r>
              <a:rPr lang="en-US" dirty="0" smtClean="0"/>
              <a:t> bytes = 512MB</a:t>
            </a:r>
          </a:p>
          <a:p>
            <a:pPr lvl="1"/>
            <a:r>
              <a:rPr lang="en-US" dirty="0" smtClean="0"/>
              <a:t>overhead for 10 processes?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981980"/>
            <a:ext cx="519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1 million entries in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728" y="3362980"/>
            <a:ext cx="5338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Entry (PTE) size = 4 bytes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So,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size = 4 x 2</a:t>
            </a:r>
            <a:r>
              <a:rPr lang="en-US" sz="28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4MB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443716"/>
            <a:ext cx="48042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 x 4MB = 40 MB of overhead!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40 MB /512 MB = 7.8% overhead,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space due to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3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r>
              <a:rPr lang="en-US" dirty="0" smtClean="0"/>
              <a:t>Need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translate </a:t>
            </a:r>
            <a:r>
              <a:rPr lang="en-US" dirty="0"/>
              <a:t>a </a:t>
            </a:r>
            <a:r>
              <a:rPr lang="en-US" dirty="0" smtClean="0"/>
              <a:t>“fake” virtual address </a:t>
            </a:r>
            <a:r>
              <a:rPr lang="en-US" dirty="0"/>
              <a:t>(generated by CPU</a:t>
            </a:r>
            <a:r>
              <a:rPr lang="en-US" dirty="0" smtClean="0"/>
              <a:t>) to a “real” physical </a:t>
            </a:r>
            <a:r>
              <a:rPr lang="en-US" dirty="0"/>
              <a:t>Address (in memory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Virtual memory is implemented via a “Map”, a </a:t>
            </a:r>
            <a:r>
              <a:rPr lang="en-US" b="1" i="1" dirty="0" err="1" smtClean="0">
                <a:solidFill>
                  <a:schemeClr val="bg1"/>
                </a:solidFill>
              </a:rPr>
              <a:t>PageTage</a:t>
            </a:r>
            <a:r>
              <a:rPr lang="en-US" b="1" i="1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that maps a </a:t>
            </a:r>
            <a:r>
              <a:rPr lang="en-US" b="1" i="1" dirty="0" err="1" smtClean="0">
                <a:solidFill>
                  <a:schemeClr val="bg1"/>
                </a:solidFill>
              </a:rPr>
              <a:t>vaddr</a:t>
            </a:r>
            <a:r>
              <a:rPr lang="en-US" dirty="0" smtClean="0">
                <a:solidFill>
                  <a:schemeClr val="bg1"/>
                </a:solidFill>
              </a:rPr>
              <a:t> (a virtual address) to a </a:t>
            </a:r>
            <a:r>
              <a:rPr lang="en-US" b="1" i="1" dirty="0" err="1" smtClean="0">
                <a:solidFill>
                  <a:schemeClr val="bg1"/>
                </a:solidFill>
              </a:rPr>
              <a:t>paddr</a:t>
            </a:r>
            <a:r>
              <a:rPr lang="en-US" dirty="0" smtClean="0">
                <a:solidFill>
                  <a:schemeClr val="bg1"/>
                </a:solidFill>
              </a:rPr>
              <a:t> (physical address):</a:t>
            </a:r>
          </a:p>
          <a:p>
            <a:r>
              <a:rPr lang="en-US" b="1" i="1" dirty="0" err="1">
                <a:solidFill>
                  <a:schemeClr val="bg1"/>
                </a:solidFill>
              </a:rPr>
              <a:t>paddr</a:t>
            </a:r>
            <a:r>
              <a:rPr lang="en-US" b="1" i="1" dirty="0">
                <a:solidFill>
                  <a:schemeClr val="bg1"/>
                </a:solidFill>
              </a:rPr>
              <a:t> = </a:t>
            </a:r>
            <a:r>
              <a:rPr lang="en-US" b="1" i="1" dirty="0" err="1">
                <a:solidFill>
                  <a:schemeClr val="bg1"/>
                </a:solidFill>
              </a:rPr>
              <a:t>PageTable</a:t>
            </a:r>
            <a:r>
              <a:rPr lang="en-US" b="1" i="1" dirty="0">
                <a:solidFill>
                  <a:schemeClr val="bg1"/>
                </a:solidFill>
              </a:rPr>
              <a:t>[</a:t>
            </a:r>
            <a:r>
              <a:rPr lang="en-US" b="1" i="1" dirty="0" err="1">
                <a:solidFill>
                  <a:schemeClr val="bg1"/>
                </a:solidFill>
              </a:rPr>
              <a:t>vaddr</a:t>
            </a:r>
            <a:r>
              <a:rPr lang="en-US" b="1" i="1" dirty="0" smtClean="0">
                <a:solidFill>
                  <a:schemeClr val="bg1"/>
                </a:solidFill>
              </a:rPr>
              <a:t>]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page is constant size block of virtual memory.  Often, the page size will be around 4kB to reduce the number of entries in a </a:t>
            </a:r>
            <a:r>
              <a:rPr lang="en-US" dirty="0" err="1" smtClean="0">
                <a:solidFill>
                  <a:schemeClr val="bg1"/>
                </a:solidFill>
              </a:rPr>
              <a:t>PageTable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 can use the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 set Read/Write/Execute permission on a per page basis.  Can allocate memory on a per page basis.  Need a valid bit, as well as Read/Write/Execute and other bits.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But, overhead due to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significant.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reduce the size (overhead) of the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reduce the size (overhead) of the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A: Another level of indirection!!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6764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6195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30861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5814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8575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40386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4384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4290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7526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10154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7526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590" y="2052935"/>
            <a:ext cx="682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31                   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22 21                  12 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11                    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2 1 0 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 animBg="1"/>
      <p:bldP spid="19" grpId="0"/>
      <p:bldP spid="24" grpId="0"/>
      <p:bldP spid="26" grpId="0" animBg="1"/>
      <p:bldP spid="40" grpId="0"/>
      <p:bldP spid="41" grpId="0" animBg="1"/>
      <p:bldP spid="42" grpId="0" animBg="1"/>
      <p:bldP spid="45" grpId="0" animBg="1"/>
      <p:bldP spid="31" grpId="0" animBg="1"/>
      <p:bldP spid="33" grpId="0" animBg="1"/>
      <p:bldP spid="28" grpId="0"/>
      <p:bldP spid="29" grpId="0" animBg="1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five weeks</a:t>
            </a:r>
          </a:p>
          <a:p>
            <a:pPr lvl="1"/>
            <a:r>
              <a:rPr lang="en-US" dirty="0" smtClean="0"/>
              <a:t>Week 10  (Apr 7): </a:t>
            </a:r>
            <a:r>
              <a:rPr lang="en-US" b="1" dirty="0" smtClean="0"/>
              <a:t>Lab3</a:t>
            </a:r>
            <a:r>
              <a:rPr lang="en-US" dirty="0" smtClean="0"/>
              <a:t> (calling convention) release</a:t>
            </a:r>
          </a:p>
          <a:p>
            <a:pPr lvl="1"/>
            <a:r>
              <a:rPr lang="en-US" dirty="0" smtClean="0"/>
              <a:t>Week 11  (Apr 14):  </a:t>
            </a:r>
            <a:r>
              <a:rPr lang="en-US" b="1" dirty="0" smtClean="0"/>
              <a:t>Proj3</a:t>
            </a:r>
            <a:r>
              <a:rPr lang="en-US" dirty="0" smtClean="0"/>
              <a:t> (caches) release, Lab3 due Wed</a:t>
            </a:r>
          </a:p>
          <a:p>
            <a:pPr lvl="1"/>
            <a:r>
              <a:rPr lang="en-US" dirty="0" smtClean="0"/>
              <a:t>Week 12 (Apr 21):  </a:t>
            </a:r>
            <a:r>
              <a:rPr lang="en-US" b="1" dirty="0" smtClean="0"/>
              <a:t>Lab4</a:t>
            </a:r>
            <a:r>
              <a:rPr lang="en-US" dirty="0" smtClean="0"/>
              <a:t> (virtual memory) release, due in-class, Proj3 due Fri, </a:t>
            </a:r>
            <a:r>
              <a:rPr lang="en-US" b="1" dirty="0" smtClean="0"/>
              <a:t>HW2 due Sat</a:t>
            </a:r>
          </a:p>
          <a:p>
            <a:pPr lvl="1"/>
            <a:r>
              <a:rPr lang="en-US" dirty="0" smtClean="0"/>
              <a:t>Week 13 (Apr 28):  </a:t>
            </a:r>
            <a:r>
              <a:rPr lang="en-US" b="1" dirty="0" smtClean="0"/>
              <a:t>Proj4</a:t>
            </a:r>
            <a:r>
              <a:rPr lang="en-US" dirty="0" smtClean="0"/>
              <a:t> (multi-core/parallelism) release, Lab4 due in-class, </a:t>
            </a:r>
            <a:r>
              <a:rPr lang="en-US" b="1" dirty="0" smtClean="0"/>
              <a:t>Prelim2</a:t>
            </a:r>
          </a:p>
          <a:p>
            <a:pPr lvl="1"/>
            <a:r>
              <a:rPr lang="en-US" dirty="0" smtClean="0"/>
              <a:t>Week 14 (May </a:t>
            </a:r>
            <a:r>
              <a:rPr lang="en-US" dirty="0"/>
              <a:t>5</a:t>
            </a:r>
            <a:r>
              <a:rPr lang="en-US" dirty="0" smtClean="0"/>
              <a:t>): </a:t>
            </a:r>
            <a:r>
              <a:rPr lang="en-US" b="1" dirty="0" smtClean="0"/>
              <a:t>Proj3 Tournament</a:t>
            </a:r>
            <a:r>
              <a:rPr lang="en-US" dirty="0" smtClean="0"/>
              <a:t>, Proj4 design doc due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(May 12): Proj4 due Wed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029980"/>
          </a:xfrm>
        </p:spPr>
        <p:txBody>
          <a:bodyPr>
            <a:normAutofit/>
          </a:bodyPr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  <a:r>
              <a:rPr lang="en-US" dirty="0"/>
              <a:t>Multi-level </a:t>
            </a:r>
            <a:r>
              <a:rPr lang="en-US" dirty="0" err="1" smtClean="0"/>
              <a:t>PageTable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Q: Benefits?</a:t>
            </a:r>
          </a:p>
          <a:p>
            <a:r>
              <a:rPr lang="en-US" dirty="0" smtClean="0"/>
              <a:t>A:  </a:t>
            </a:r>
            <a:r>
              <a:rPr lang="en-US" dirty="0"/>
              <a:t>Don’t need 4MB contiguous physical memory</a:t>
            </a:r>
          </a:p>
          <a:p>
            <a:r>
              <a:rPr lang="en-US" dirty="0" smtClean="0"/>
              <a:t>A: </a:t>
            </a:r>
            <a:r>
              <a:rPr lang="en-US" dirty="0"/>
              <a:t>Don’t need to allocate every </a:t>
            </a:r>
            <a:r>
              <a:rPr lang="en-US" dirty="0" err="1"/>
              <a:t>PageTable</a:t>
            </a:r>
            <a:r>
              <a:rPr lang="en-US" dirty="0"/>
              <a:t>, only those containing valid </a:t>
            </a:r>
            <a:r>
              <a:rPr lang="en-US" dirty="0" smtClean="0"/>
              <a:t>PTEs</a:t>
            </a:r>
          </a:p>
          <a:p>
            <a:endParaRPr lang="en-US" dirty="0"/>
          </a:p>
          <a:p>
            <a:r>
              <a:rPr lang="en-US" dirty="0" smtClean="0"/>
              <a:t>Q: Drawbacks</a:t>
            </a:r>
          </a:p>
          <a:p>
            <a:r>
              <a:rPr lang="en-US" dirty="0" smtClean="0"/>
              <a:t>A: Performance: Longer lookups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9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r>
              <a:rPr lang="en-US" dirty="0" smtClean="0"/>
              <a:t>Need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translate </a:t>
            </a:r>
            <a:r>
              <a:rPr lang="en-US" dirty="0"/>
              <a:t>a </a:t>
            </a:r>
            <a:r>
              <a:rPr lang="en-US" dirty="0" smtClean="0"/>
              <a:t>“fake” virtual address </a:t>
            </a:r>
            <a:r>
              <a:rPr lang="en-US" dirty="0"/>
              <a:t>(generated by CPU</a:t>
            </a:r>
            <a:r>
              <a:rPr lang="en-US" dirty="0" smtClean="0"/>
              <a:t>) to a “real” physical </a:t>
            </a:r>
            <a:r>
              <a:rPr lang="en-US" dirty="0"/>
              <a:t>Address (in memory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Virtual memory is implemented via a “Map”, a </a:t>
            </a:r>
            <a:r>
              <a:rPr lang="en-US" b="1" i="1" dirty="0" err="1" smtClean="0">
                <a:solidFill>
                  <a:schemeClr val="bg1"/>
                </a:solidFill>
              </a:rPr>
              <a:t>PageTage</a:t>
            </a:r>
            <a:r>
              <a:rPr lang="en-US" b="1" i="1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that maps a </a:t>
            </a:r>
            <a:r>
              <a:rPr lang="en-US" b="1" i="1" dirty="0" err="1" smtClean="0">
                <a:solidFill>
                  <a:schemeClr val="bg1"/>
                </a:solidFill>
              </a:rPr>
              <a:t>vaddr</a:t>
            </a:r>
            <a:r>
              <a:rPr lang="en-US" dirty="0" smtClean="0">
                <a:solidFill>
                  <a:schemeClr val="bg1"/>
                </a:solidFill>
              </a:rPr>
              <a:t> (a virtual address) to a </a:t>
            </a:r>
            <a:r>
              <a:rPr lang="en-US" b="1" i="1" dirty="0" err="1" smtClean="0">
                <a:solidFill>
                  <a:schemeClr val="bg1"/>
                </a:solidFill>
              </a:rPr>
              <a:t>paddr</a:t>
            </a:r>
            <a:r>
              <a:rPr lang="en-US" dirty="0" smtClean="0">
                <a:solidFill>
                  <a:schemeClr val="bg1"/>
                </a:solidFill>
              </a:rPr>
              <a:t> (physical address):</a:t>
            </a:r>
          </a:p>
          <a:p>
            <a:r>
              <a:rPr lang="en-US" b="1" i="1" dirty="0" err="1">
                <a:solidFill>
                  <a:schemeClr val="bg1"/>
                </a:solidFill>
              </a:rPr>
              <a:t>paddr</a:t>
            </a:r>
            <a:r>
              <a:rPr lang="en-US" b="1" i="1" dirty="0">
                <a:solidFill>
                  <a:schemeClr val="bg1"/>
                </a:solidFill>
              </a:rPr>
              <a:t> = </a:t>
            </a:r>
            <a:r>
              <a:rPr lang="en-US" b="1" i="1" dirty="0" err="1">
                <a:solidFill>
                  <a:schemeClr val="bg1"/>
                </a:solidFill>
              </a:rPr>
              <a:t>PageTable</a:t>
            </a:r>
            <a:r>
              <a:rPr lang="en-US" b="1" i="1" dirty="0">
                <a:solidFill>
                  <a:schemeClr val="bg1"/>
                </a:solidFill>
              </a:rPr>
              <a:t>[</a:t>
            </a:r>
            <a:r>
              <a:rPr lang="en-US" b="1" i="1" dirty="0" err="1">
                <a:solidFill>
                  <a:schemeClr val="bg1"/>
                </a:solidFill>
              </a:rPr>
              <a:t>vaddr</a:t>
            </a:r>
            <a:r>
              <a:rPr lang="en-US" b="1" i="1" dirty="0" smtClean="0">
                <a:solidFill>
                  <a:schemeClr val="bg1"/>
                </a:solidFill>
              </a:rPr>
              <a:t>]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page is constant size block of virtual memory.  Often, the page size will be around 4kB to reduce the number of entries in a </a:t>
            </a:r>
            <a:r>
              <a:rPr lang="en-US" dirty="0" err="1" smtClean="0">
                <a:solidFill>
                  <a:schemeClr val="bg1"/>
                </a:solidFill>
              </a:rPr>
              <a:t>PageTable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can use the </a:t>
            </a:r>
            <a:r>
              <a:rPr lang="en-US" dirty="0" err="1" smtClean="0">
                <a:solidFill>
                  <a:schemeClr val="bg1"/>
                </a:solidFill>
              </a:rPr>
              <a:t>PageTable</a:t>
            </a:r>
            <a:r>
              <a:rPr lang="en-US" dirty="0" smtClean="0">
                <a:solidFill>
                  <a:schemeClr val="bg1"/>
                </a:solidFill>
              </a:rPr>
              <a:t> to set Read/Write/Execute permission on a per page basis.  Can allocate memory on a per page basis.  Need a valid bit, as well as Read/Write/Execute and other bits.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But, overhead due to </a:t>
            </a:r>
            <a:r>
              <a:rPr lang="en-US" dirty="0" err="1" smtClean="0">
                <a:solidFill>
                  <a:schemeClr val="bg1"/>
                </a:solidFill>
              </a:rPr>
              <a:t>PageTable</a:t>
            </a:r>
            <a:r>
              <a:rPr lang="en-US" dirty="0" smtClean="0">
                <a:solidFill>
                  <a:schemeClr val="bg1"/>
                </a:solidFill>
              </a:rPr>
              <a:t> is significant.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Another level of indirection, two levels of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significantly reduce the overhead due to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PageTables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4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run process larger than physical memory?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Can we run process larger than physical memory?</a:t>
            </a:r>
          </a:p>
          <a:p>
            <a:pPr lvl="1"/>
            <a:r>
              <a:rPr lang="en-US" dirty="0" smtClean="0"/>
              <a:t>The “virtual” in “virtual memory”</a:t>
            </a:r>
            <a:endParaRPr lang="en-US" i="1" dirty="0" smtClean="0"/>
          </a:p>
          <a:p>
            <a:r>
              <a:rPr lang="en-US" dirty="0" smtClean="0"/>
              <a:t>View memory as a “cache” for secondary storage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Swap</a:t>
            </a:r>
            <a:r>
              <a:rPr lang="en-US" dirty="0" smtClean="0"/>
              <a:t> memory pages out to disk when not in use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Page</a:t>
            </a:r>
            <a:r>
              <a:rPr lang="en-US" dirty="0" smtClean="0"/>
              <a:t> them back in when needed</a:t>
            </a:r>
          </a:p>
          <a:p>
            <a:endParaRPr lang="en-US" dirty="0" smtClean="0"/>
          </a:p>
          <a:p>
            <a:r>
              <a:rPr lang="en-US" dirty="0" smtClean="0"/>
              <a:t>Assumes Temporal/Spatial Locality</a:t>
            </a:r>
          </a:p>
          <a:p>
            <a:pPr lvl="1"/>
            <a:r>
              <a:rPr lang="en-US" dirty="0" smtClean="0"/>
              <a:t>Pages used recently most likely to be used again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5791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Cool Trick #4: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Paging/Swapping</a:t>
            </a:r>
          </a:p>
          <a:p>
            <a:r>
              <a:rPr lang="en-US" dirty="0" smtClean="0"/>
              <a:t>Need more bits: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Dirty,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RecentlyUsed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3332143"/>
              </p:ext>
            </p:extLst>
          </p:nvPr>
        </p:nvGraphicFramePr>
        <p:xfrm>
          <a:off x="838200" y="609600"/>
          <a:ext cx="35052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200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906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10668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8862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6764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791200" y="4648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775138" y="2286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5791200" y="39624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5765520" y="297180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572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lowchart: Magnetic Disk 15"/>
          <p:cNvSpPr/>
          <p:nvPr>
            <p:custDataLst>
              <p:tags r:id="rId14"/>
            </p:custDataLst>
          </p:nvPr>
        </p:nvSpPr>
        <p:spPr>
          <a:xfrm>
            <a:off x="7162800" y="52578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8956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60960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25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56388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200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8"/>
            </p:custDataLst>
          </p:nvPr>
        </p:nvCxnSpPr>
        <p:spPr>
          <a:xfrm>
            <a:off x="4343400" y="1371600"/>
            <a:ext cx="2895600" cy="304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9"/>
            </p:custDataLst>
          </p:nvPr>
        </p:nvCxnSpPr>
        <p:spPr>
          <a:xfrm flipV="1">
            <a:off x="4343400" y="2590800"/>
            <a:ext cx="2895600" cy="1752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0" indent="0"/>
            <a:r>
              <a:rPr lang="en-US" dirty="0" smtClean="0">
                <a:sym typeface="Wingdings" pitchFamily="2" charset="2"/>
              </a:rPr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Translation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lookaside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Virtual Memory Meets Caching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077200" cy="3581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7428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1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1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2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3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5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6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2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39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0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3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7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8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4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5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6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5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3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4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6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7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8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9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0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1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2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4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19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6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7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8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49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0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1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2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3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4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5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6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7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8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59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0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1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2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3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3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5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89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0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1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29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4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8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19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MIPS Processor Milestone Celebration!</a:t>
            </a:r>
            <a:endParaRPr lang="en-US" sz="3600" dirty="0"/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07855" cy="34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7428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2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48" y="5244628"/>
            <a:ext cx="2238052" cy="15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1601" y="3277772"/>
            <a:ext cx="1107399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3276600"/>
            <a:ext cx="914401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43400" y="3276600"/>
            <a:ext cx="838200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3277772"/>
            <a:ext cx="2819400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09800" y="2819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 =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addi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r0         r5                                    10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21601" y="3963572"/>
            <a:ext cx="1107399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29000" y="3962400"/>
            <a:ext cx="914401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838200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81600" y="3963572"/>
            <a:ext cx="2819400" cy="3036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799" y="4186535"/>
            <a:ext cx="599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 =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addi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r5        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r5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15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21601" y="3582572"/>
            <a:ext cx="1107399" cy="3798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29000" y="3581400"/>
            <a:ext cx="914401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43400" y="3581400"/>
            <a:ext cx="838200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34200" y="3582572"/>
            <a:ext cx="1066800" cy="37982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3581400"/>
            <a:ext cx="838200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3581400"/>
            <a:ext cx="914400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13609" y="3733800"/>
            <a:ext cx="6368391" cy="1528465"/>
            <a:chOff x="2013609" y="3733800"/>
            <a:chExt cx="6368391" cy="1528465"/>
          </a:xfrm>
        </p:grpSpPr>
        <p:sp>
          <p:nvSpPr>
            <p:cNvPr id="39" name="TextBox 38"/>
            <p:cNvSpPr txBox="1"/>
            <p:nvPr/>
          </p:nvSpPr>
          <p:spPr>
            <a:xfrm>
              <a:off x="2190399" y="4800600"/>
              <a:ext cx="619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op = r-type               r5       </a:t>
              </a:r>
              <a:r>
                <a:rPr lang="en-US" sz="24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r5</a:t>
              </a: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shamt</a:t>
              </a: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=1     </a:t>
              </a:r>
              <a:r>
                <a:rPr lang="en-US" sz="24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func</a:t>
              </a: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=</a:t>
              </a:r>
              <a:r>
                <a:rPr lang="en-US" sz="24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sll</a:t>
              </a:r>
              <a:endPara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" name="Straight Arrow Connector 2"/>
            <p:cNvCxnSpPr>
              <a:endCxn id="38" idx="2"/>
            </p:cNvCxnSpPr>
            <p:nvPr/>
          </p:nvCxnSpPr>
          <p:spPr>
            <a:xfrm flipV="1">
              <a:off x="6477000" y="3962400"/>
              <a:ext cx="0" cy="983006"/>
            </a:xfrm>
            <a:prstGeom prst="straightConnector1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562600" y="3962400"/>
              <a:ext cx="0" cy="983006"/>
            </a:xfrm>
            <a:prstGeom prst="straightConnector1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7741920" y="3820160"/>
              <a:ext cx="577182" cy="1127999"/>
            </a:xfrm>
            <a:custGeom>
              <a:avLst/>
              <a:gdLst>
                <a:gd name="connsiteX0" fmla="*/ 0 w 577182"/>
                <a:gd name="connsiteY0" fmla="*/ 1280160 h 1280160"/>
                <a:gd name="connsiteX1" fmla="*/ 568960 w 577182"/>
                <a:gd name="connsiteY1" fmla="*/ 609600 h 1280160"/>
                <a:gd name="connsiteX2" fmla="*/ 284480 w 577182"/>
                <a:gd name="connsiteY2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182" h="1280160">
                  <a:moveTo>
                    <a:pt x="0" y="1280160"/>
                  </a:moveTo>
                  <a:cubicBezTo>
                    <a:pt x="260773" y="1051560"/>
                    <a:pt x="521547" y="822960"/>
                    <a:pt x="568960" y="609600"/>
                  </a:cubicBezTo>
                  <a:cubicBezTo>
                    <a:pt x="616373" y="396240"/>
                    <a:pt x="450426" y="198120"/>
                    <a:pt x="284480" y="0"/>
                  </a:cubicBezTo>
                </a:path>
              </a:pathLst>
            </a:cu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2013609" y="3733800"/>
              <a:ext cx="577182" cy="1280160"/>
            </a:xfrm>
            <a:custGeom>
              <a:avLst/>
              <a:gdLst>
                <a:gd name="connsiteX0" fmla="*/ 0 w 577182"/>
                <a:gd name="connsiteY0" fmla="*/ 1280160 h 1280160"/>
                <a:gd name="connsiteX1" fmla="*/ 568960 w 577182"/>
                <a:gd name="connsiteY1" fmla="*/ 609600 h 1280160"/>
                <a:gd name="connsiteX2" fmla="*/ 284480 w 577182"/>
                <a:gd name="connsiteY2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182" h="1280160">
                  <a:moveTo>
                    <a:pt x="0" y="1280160"/>
                  </a:moveTo>
                  <a:cubicBezTo>
                    <a:pt x="260773" y="1051560"/>
                    <a:pt x="521547" y="822960"/>
                    <a:pt x="568960" y="609600"/>
                  </a:cubicBezTo>
                  <a:cubicBezTo>
                    <a:pt x="616373" y="396240"/>
                    <a:pt x="450426" y="198120"/>
                    <a:pt x="284480" y="0"/>
                  </a:cubicBezTo>
                </a:path>
              </a:pathLst>
            </a:cu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876800" y="3886200"/>
              <a:ext cx="577182" cy="1145232"/>
            </a:xfrm>
            <a:custGeom>
              <a:avLst/>
              <a:gdLst>
                <a:gd name="connsiteX0" fmla="*/ 0 w 577182"/>
                <a:gd name="connsiteY0" fmla="*/ 1280160 h 1280160"/>
                <a:gd name="connsiteX1" fmla="*/ 568960 w 577182"/>
                <a:gd name="connsiteY1" fmla="*/ 609600 h 1280160"/>
                <a:gd name="connsiteX2" fmla="*/ 284480 w 577182"/>
                <a:gd name="connsiteY2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182" h="1280160">
                  <a:moveTo>
                    <a:pt x="0" y="1280160"/>
                  </a:moveTo>
                  <a:cubicBezTo>
                    <a:pt x="260773" y="1051560"/>
                    <a:pt x="521547" y="822960"/>
                    <a:pt x="568960" y="609600"/>
                  </a:cubicBezTo>
                  <a:cubicBezTo>
                    <a:pt x="616373" y="396240"/>
                    <a:pt x="450426" y="198120"/>
                    <a:pt x="284480" y="0"/>
                  </a:cubicBezTo>
                </a:path>
              </a:pathLst>
            </a:cu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38618" y="990600"/>
            <a:ext cx="307167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5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 = 0</a:t>
            </a:r>
          </a:p>
          <a:p>
            <a:r>
              <a:rPr lang="en-US" sz="2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r5 = r0 + 10</a:t>
            </a:r>
          </a:p>
          <a:p>
            <a:r>
              <a:rPr lang="en-US" sz="2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r5 = r5&lt;&lt;1 #r5 = r5 * 2</a:t>
            </a:r>
          </a:p>
          <a:p>
            <a:r>
              <a:rPr lang="en-US" sz="2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r5 = r15 + 15</a:t>
            </a:r>
            <a:endParaRPr lang="en-US" sz="2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>
            <a:off x="5105400" y="1998568"/>
            <a:ext cx="733218" cy="3847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876800" y="2422451"/>
            <a:ext cx="1066800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0" y="2758391"/>
            <a:ext cx="838200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048000" y="5244628"/>
            <a:ext cx="2552700" cy="1421027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369080" y="4648200"/>
            <a:ext cx="1678920" cy="102685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09320" y="1490236"/>
            <a:ext cx="1912281" cy="168276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 animBg="1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2" grpId="0" animBg="1"/>
      <p:bldP spid="23" grpId="0" animBg="1"/>
      <p:bldP spid="24" grpId="0" animBg="1"/>
      <p:bldP spid="20" grpId="0" animBg="1"/>
      <p:bldP spid="21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48" y="5244628"/>
            <a:ext cx="2238052" cy="15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0" y="5244628"/>
            <a:ext cx="2552700" cy="1421027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2" idx="1"/>
          </p:cNvCxnSpPr>
          <p:nvPr/>
        </p:nvCxnSpPr>
        <p:spPr>
          <a:xfrm flipH="1">
            <a:off x="2209800" y="4766102"/>
            <a:ext cx="419100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00800" y="4350603"/>
            <a:ext cx="2459653" cy="83099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Instruction Set</a:t>
            </a:r>
          </a:p>
          <a:p>
            <a:r>
              <a:rPr lang="en-US" sz="2400" dirty="0" smtClean="0"/>
              <a:t>Architecture (ISA)</a:t>
            </a:r>
            <a:endParaRPr lang="en-US" sz="2400" dirty="0"/>
          </a:p>
        </p:txBody>
      </p:sp>
      <p:cxnSp>
        <p:nvCxnSpPr>
          <p:cNvPr id="60" name="Straight Connector 59"/>
          <p:cNvCxnSpPr>
            <a:stCxn id="61" idx="1"/>
          </p:cNvCxnSpPr>
          <p:nvPr/>
        </p:nvCxnSpPr>
        <p:spPr>
          <a:xfrm flipH="1">
            <a:off x="2209800" y="1634699"/>
            <a:ext cx="487680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086600" y="1219200"/>
            <a:ext cx="1773853" cy="83099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Level Languages</a:t>
            </a:r>
          </a:p>
        </p:txBody>
      </p:sp>
      <p:sp>
        <p:nvSpPr>
          <p:cNvPr id="25" name="Oval 24"/>
          <p:cNvSpPr/>
          <p:nvPr/>
        </p:nvSpPr>
        <p:spPr>
          <a:xfrm>
            <a:off x="409320" y="1490236"/>
            <a:ext cx="1912281" cy="168276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8580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8580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685800" y="5039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0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1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2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3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4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5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6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7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8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94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6" idx="2"/>
          </p:cNvCxnSpPr>
          <p:nvPr/>
        </p:nvCxnSpPr>
        <p:spPr>
          <a:xfrm>
            <a:off x="4572000" y="3004810"/>
            <a:ext cx="0" cy="5003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2" idx="0"/>
          </p:cNvCxnSpPr>
          <p:nvPr/>
        </p:nvCxnSpPr>
        <p:spPr>
          <a:xfrm flipV="1">
            <a:off x="4572000" y="3733800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5100935"/>
            <a:ext cx="81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.data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39010" y="5791200"/>
            <a:ext cx="74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.text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4" name="Straight Arrow Connector 33"/>
          <p:cNvCxnSpPr>
            <a:stCxn id="33" idx="1"/>
            <a:endCxn id="30" idx="3"/>
          </p:cNvCxnSpPr>
          <p:nvPr/>
        </p:nvCxnSpPr>
        <p:spPr>
          <a:xfrm flipH="1" flipV="1">
            <a:off x="6324600" y="6019800"/>
            <a:ext cx="1014410" cy="2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1"/>
            <a:endCxn id="31" idx="3"/>
          </p:cNvCxnSpPr>
          <p:nvPr/>
        </p:nvCxnSpPr>
        <p:spPr>
          <a:xfrm flipH="1">
            <a:off x="6324600" y="5331768"/>
            <a:ext cx="990600" cy="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4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we now and where are we going?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74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3393</Words>
  <Application>Microsoft Office PowerPoint</Application>
  <PresentationFormat>On-screen Show (4:3)</PresentationFormat>
  <Paragraphs>977</Paragraphs>
  <Slides>58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Consolas</vt:lpstr>
      <vt:lpstr>Symbol</vt:lpstr>
      <vt:lpstr>Times New Roman</vt:lpstr>
      <vt:lpstr>Wingdings</vt:lpstr>
      <vt:lpstr>Office Theme</vt:lpstr>
      <vt:lpstr>Virtual Memory</vt:lpstr>
      <vt:lpstr>Welcome back from Spring Break!</vt:lpstr>
      <vt:lpstr>Welcome back from Spring Break!</vt:lpstr>
      <vt:lpstr>Announcements</vt:lpstr>
      <vt:lpstr>Announcements</vt:lpstr>
      <vt:lpstr>Where are we now and where are we going?</vt:lpstr>
      <vt:lpstr>Where are we now and where are we going?</vt:lpstr>
      <vt:lpstr>Where are we now and where are we going?</vt:lpstr>
      <vt:lpstr>Where are we now and where are we going?</vt:lpstr>
      <vt:lpstr>Where are we now and where are we going?</vt:lpstr>
      <vt:lpstr>Where are we now and where are we going?</vt:lpstr>
      <vt:lpstr>Where are we now and where are we going?</vt:lpstr>
      <vt:lpstr>Big Picture: Multiple Processes</vt:lpstr>
      <vt:lpstr>Big Picture: Multiple Processes</vt:lpstr>
      <vt:lpstr>Processor &amp; Memory</vt:lpstr>
      <vt:lpstr>Processor &amp; Memory</vt:lpstr>
      <vt:lpstr>Multiple Processes </vt:lpstr>
      <vt:lpstr>Multiple Processes </vt:lpstr>
      <vt:lpstr>Solution? Multiple processes/processors</vt:lpstr>
      <vt:lpstr>Solution? Multiple processes/processors</vt:lpstr>
      <vt:lpstr>Takeaway</vt:lpstr>
      <vt:lpstr>Takeaway</vt:lpstr>
      <vt:lpstr>Goals for Today: Virtual Memory</vt:lpstr>
      <vt:lpstr>Big Picture: (Virtual) Memory</vt:lpstr>
      <vt:lpstr>Next Goal</vt:lpstr>
      <vt:lpstr>Virtual Memory</vt:lpstr>
      <vt:lpstr>Address Space</vt:lpstr>
      <vt:lpstr>Address Space</vt:lpstr>
      <vt:lpstr>Virtual Memory Advantages</vt:lpstr>
      <vt:lpstr>Takeaway</vt:lpstr>
      <vt:lpstr>Next Goal</vt:lpstr>
      <vt:lpstr>PowerPoint Presentation</vt:lpstr>
      <vt:lpstr>Attempt#1: Address Translation</vt:lpstr>
      <vt:lpstr>Attempt #1: Address Translation</vt:lpstr>
      <vt:lpstr>Takeaway</vt:lpstr>
      <vt:lpstr>Next Goal</vt:lpstr>
      <vt:lpstr>Next Goal</vt:lpstr>
      <vt:lpstr>Simple PageTable</vt:lpstr>
      <vt:lpstr>Simple PageTable</vt:lpstr>
      <vt:lpstr>Simple PageTable</vt:lpstr>
      <vt:lpstr>Simple PageTable</vt:lpstr>
      <vt:lpstr>Invalid Pages</vt:lpstr>
      <vt:lpstr>Page Permissions</vt:lpstr>
      <vt:lpstr>Aliasing</vt:lpstr>
      <vt:lpstr>Page Size Example</vt:lpstr>
      <vt:lpstr>Takeaway</vt:lpstr>
      <vt:lpstr>Next Goal</vt:lpstr>
      <vt:lpstr>Next Goal</vt:lpstr>
      <vt:lpstr>Beyond Flat Page Tables</vt:lpstr>
      <vt:lpstr>Beyond Flat Page Tables</vt:lpstr>
      <vt:lpstr>Takeaway</vt:lpstr>
      <vt:lpstr>Next Goal</vt:lpstr>
      <vt:lpstr>PowerPoint Presentation</vt:lpstr>
      <vt:lpstr>Paging</vt:lpstr>
      <vt:lpstr>Paging</vt:lpstr>
      <vt:lpstr>Summary</vt:lpstr>
      <vt:lpstr>PowerPoint Presentation</vt:lpstr>
      <vt:lpstr>MIPS Processor Milestone Celebration!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213</cp:revision>
  <cp:lastPrinted>2014-04-08T15:38:09Z</cp:lastPrinted>
  <dcterms:created xsi:type="dcterms:W3CDTF">2012-11-28T14:27:55Z</dcterms:created>
  <dcterms:modified xsi:type="dcterms:W3CDTF">2015-04-07T17:19:34Z</dcterms:modified>
</cp:coreProperties>
</file>