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7.xml" ContentType="application/vnd.openxmlformats-officedocument.presentationml.notesSlide+xml"/>
  <Override PartName="/ppt/tags/tag3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0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1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2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13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4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5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16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ink/ink1.xml" ContentType="application/inkml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8" r:id="rId3"/>
    <p:sldId id="267" r:id="rId4"/>
    <p:sldId id="268" r:id="rId5"/>
    <p:sldId id="269" r:id="rId6"/>
    <p:sldId id="270" r:id="rId7"/>
    <p:sldId id="271" r:id="rId8"/>
    <p:sldId id="272" r:id="rId9"/>
    <p:sldId id="286" r:id="rId10"/>
    <p:sldId id="289" r:id="rId11"/>
    <p:sldId id="290" r:id="rId12"/>
    <p:sldId id="291" r:id="rId13"/>
    <p:sldId id="292" r:id="rId14"/>
    <p:sldId id="293" r:id="rId15"/>
    <p:sldId id="294" r:id="rId16"/>
    <p:sldId id="310" r:id="rId17"/>
    <p:sldId id="314" r:id="rId18"/>
    <p:sldId id="333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31" r:id="rId32"/>
    <p:sldId id="332" r:id="rId33"/>
    <p:sldId id="328" r:id="rId34"/>
    <p:sldId id="32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7786" autoAdjust="0"/>
  </p:normalViewPr>
  <p:slideViewPr>
    <p:cSldViewPr>
      <p:cViewPr varScale="1">
        <p:scale>
          <a:sx n="47" d="100"/>
          <a:sy n="47" d="100"/>
        </p:scale>
        <p:origin x="107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472" units="cm"/>
          <inkml:channel name="Y" type="integer" max="13203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08521" units="1/cm"/>
          <inkml:channelProperty channel="Y" name="resolution" value="1000.2272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27T18:32:07.9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3620 2331 165 0,'-12'-21'103'15,"12"21"3"-15,-9-23-4 16,9 23-64-16,0 0-8 15,0 0-6-15,26 18-8 0,0 6-4 16,7 2-3-16,14 12 0 16,7 9-2-16,15 15 0 15,7 4-2-15,9 12-6 16,5 0 3-16,6 5-4 0,-6-1 2 16,-5-3-3-16,-4-9 2 15,-10-10-5-15,-12-13 0 31,-12-16-6-31,-9-1-17 0,-38-30-30 16,38 17-55-16,-38-17-1 16,0 0-3-16,-29-31-2 15</inkml:trace>
  <inkml:trace contextRef="#ctx0" brushRef="#br0" timeOffset="316.8055">3757 3128 147 0,'-26'7'102'16,"0"-16"3"-16,26 9-4 16,0 0-68-16,0 0-5 15,26-43-8-15,17 17-2 31,4-16-2-31,19-13-2 0,12-18-2 16,19-5 2-16,5-9-6 16,9-1 4-16,-7-2-6 15,0 7 3-15,-12 13-11 16,-16 13-10-16,-8 31-64 0,-30 0-41 16,-7 26-5-16,-31 0-8 15,0 0-2-15</inkml:trace>
  <inkml:trace contextRef="#ctx0" brushRef="#br0" timeOffset="5302.178">3807 5311 64 0,'0'0'74'0,"4"-26"3"16,-4 26-34-16,0 0-10 0,0 0-13 15,0 0-3-15,0 0-2 16,0 0-6-16,0 0 3 15,22 45-9-15,-22-14 8 16,4 16-5-16,-4 0 6 0,8 17-8 16,-4 5 4-16,1 11-2 15,0 5 3-15,-1 7 3 16,-1-4-2-16,6-1 3 0,-9-11-3 31,5-3 2-31,-5-16-1 16,2-7 1-16,-4-15-3 15,4-4 0-15,-4-10-1 16,2-21-1-16,2 28-2 0,-2-28 0 16,0 0-2-16,0 0 0 15,0 0-6-15,0 0-18 16,0 0-81-16,0 0-6 16,22-33-5-16,-25 0-7 15</inkml:trace>
  <inkml:trace contextRef="#ctx0" brushRef="#br0" timeOffset="6083.7396">4948 5098 48 0,'0'0'78'16,"0"-21"4"-16,0 21-33 0,0 0-6 15,0-24-12-15,0 24-7 16,0 0-4-16,0 0-4 16,0 0-3-16,-16 38-3 15,2-7-3-15,7 11-3 0,-3 10 5 32,3 14-5-32,-2 8 5 15,4 18-5-15,2 3 4 16,1 11-3-16,2-2 3 15,0 2 0-15,0-2-2 16,2-4 2-16,-2-15-2 16,0-5 3-16,-2-18-2 0,0-10 2 15,-3-19-2-15,5-5 0 16,0-28-2-16,0 0-1 16,0 0-2-16,0 0-10 15,0 0-26-15,-21-14-72 0,21 14-2 16,-5-47-6-16,5 23-3 15</inkml:trace>
  <inkml:trace contextRef="#ctx0" brushRef="#br0" timeOffset="7136.3478">3582 5193 67 0,'0'0'87'0,"0"0"3"16,-9-24 3-1,9 24-43-15,-7-24-15 0,7 24-6 16,-5-30-7-16,-7 8-3 16,12 22-4-16,-14-28-1 15,14 28-3-15,-28-24-1 16,6 15-2-16,-4-1-1 15,0 6 0-15,-12-1-2 0,5 3 0 16,-4-1-1-16,-4 6-1 16,-1-1-1-16,4 5 1 15,-5 2 0-15,10 6-2 32,-4 4 0-32,11 2 0 0,-5 5-1 15,7 5 0-15,3 2 0 16,7 5-2-16,7 4 4 15,-3 1-3-15,10-3 3 16,5 7-3-16,0-2 4 0,6-2-4 16,11-1 4-16,4-2 0 15,0-2-2-15,7 2 1 16,5-4-1-16,-3-1 2 0,8-6-1 16,2-3 0-16,2-7 1 15,-5-8-1-15,6-6 1 16,1-7-1-16,-6-10 1 15,4-2-1-15,-4-7 0 16,-1-5-1-16,-4-3 0 16,5-4-2-16,-6-5 0 15,-4-2 0-15,3-3-2 0,-10 1 5 32,2-5-6-32,-11-1 4 15,-3 3-4-15,-9 0 6 16,-8 3-4-16,-8 2 5 15,-6 0-1-15,-9-1-3 0,-2 8 3 16,-8 2 0-16,-2 5 1 16,1 3-1-16,-6 6 2 15,0 5-2-15,-4 5 0 16,2 5 0-16,-2 0 0 0,-5-1-1 16,2 1 1-16,-6-3-2 15,6 0 0-15,-2 1 0 16,9 1-3-16,6 1-4 15,8 9-9-15,3-9-25 16,26 2-71-16,-4 26-6 0,25-3-4 16,5-13-8-16</inkml:trace>
  <inkml:trace contextRef="#ctx0" brushRef="#br0" timeOffset="8183.5014">4714 5093 46 0,'0'0'84'16,"0"0"4"-16,0 0-2 15,0 0-47-15,-21-21-8 16,21 21-1-16,0 0-4 16,0 0-4-16,-28-21-2 0,28 21-2 15,-38-14-3-15,12 9-2 32,-7-7-3-32,2 7-1 15,-11-7-2-15,8 5-1 16,-6 5 0-16,7 0-1 0,-5 4-1 15,5 5 0-15,-2 5 0 16,-3 0-1-16,7 9-2 16,-2 3 2-16,0-1-1 15,2 6-1-15,3 1 0 16,2 6 2-16,9 2 1 0,1 2-3 16,6 2 3-16,10 1-4 15,0 2 4-15,10 0-4 16,6 0 3-16,6-7-3 15,1-5 0-15,8-2 1 16,7-8-1-16,-3 1 1 0,8-5-1 16,2-3 0-16,7-6 1 31,-7 2-2-31,7-3 1 16,-5-2 1-16,3-5-1 15,-3 1 0-15,0-3 0 0,0-3 0 16,-2-4 1-16,3-7-1 15,-11 0 0-15,6-10 0 16,-10-2 0-16,3-7 0 0,-3-2 1 16,-7-8-2-16,-5-4-2 15,-9-3 5-15,-3-9-4 16,-9 5 3-16,-5-5-4 16,-6 2 5-16,-11 0-4 15,-4 0 4-15,-4 8-1 16,-3 4-1-16,-1 2 1 0,-3 10-1 15,-4 7 1-15,1 7-1 16,0 10-1-16,-5 9 1 16,3 9-1-16,-1 3-3 15,-4 12-5-15,4-5-9 16,10 16-34-16,-9-16-61 0,20 14-1 31,-8-16-7-31,18 4-2 0</inkml:trace>
  <inkml:trace contextRef="#ctx0" brushRef="#br0" timeOffset="18774.4744">6742 6718 38 0,'0'0'73'0,"-21"-21"-2"31,21 21 1-31,-23-26-43 16,23 26-3-16,-24-29-3 15,24 29-4-15,-28-35-1 16,28 35-2-16,-34-41-1 0,13 25-4 16,-10-8 3-16,5 5-1 15,-7-4-1-15,0 1-2 16,-2-1-1-16,-3 4-1 0,0 0 0 15,-4 5-3-15,4 7 1 16,-5 2-3-16,-4 7 0 16,-3 5 0-16,-2 0-1 15,-2 8 0-15,-3-1 0 16,-2 5 1-16,-5 0-1 0,5 2 2 16,-5 5-2-16,5 2 1 15,0 5 5-15,5 10-7 16,2 0 6-16,5 6-6 31,4 1 5-31,5 2-5 0,5 0 5 0,7 2-5 31,5 3-2-31,0 0 3 0,9 2-2 16,2 7 1-16,10 0-2 16,0 5 2-16,5 3-1 15,0-1 2-15,11-2-1 16,-4-3 1-16,7-1-1 0,5-8 2 15,2-3-1-15,7-3 2 16,7-11-3-16,5 1-2 16,7-6 5-16,12-1 0 0,4-8 0 15,8-4-1-15,4-5 1 16,1-5-2-16,4-4 2 16,-5-3 3-16,0-12-7 15,-6-5-1-15,1-4-1 0,-4-2 0 16,3-6-1-1,-6-1 2 1,-4-6-2-16,0-4 1 16,0 5 0-16,2-5 1 15,-10-3 1-15,-1 1 0 16,-6-3 1-16,-1-2-1 16,-1 0 1-16,-4-3-2 15,-6 1 2-15,-6-1-1 0,-3 0 1 16,-2-4 0-16,-9 2 2 15,-3 0-2-15,-7-2 2 16,-11 0-1-16,-4-1 2 16,-1 1-2-16,-8 2 2 0,-4 3-3 15,-5 1 2-15,-2 1-1 16,2 5 0-16,-5 2 0 16,-2-3 0-16,-5 3-1 0,0-5-4 15,-4-4 5-15,2-1-5 31,-5 1 5-31,2 1-6 16,1 1 5-16,4 5-5 16,-2 4 6-16,7 7-2 15,-1 5 1-15,-3 3 0 16,6 6-1-16,-2-1 1 0,-5 3 0 16,7 1 0-16,-2 0-1 15,-2 5 0-15,9 2 0 16,2 5 0-16,3 2-1 15,21-7 1-15,-31 21-1 16,31-21 1-16,-28 24 0 0,28-24 0 16,-17 23 0-16,17-23 0 15,0 0 0-15,-9 29 0 16,9-29 0-16,0 0 0 16,0 0 0-16,0 0-1 0,7 23 1 15,-7-23 0-15,0 0 0 16,0 0 0-16,0 0 0 15,0 0 0-15,0 0 0 16,0 0 0 0,0 0 0-1,21 17 0-15,-21-17 0 0,0 0 0 16,0 0 0-16,0 0 0 16,0 0 0-16,0 0 0 0,0 0-2 15,0 0 0-15,0 0-1 16,26-3-4-16,-26 3-2 15,0 0-5-15,0 0-7 16,26 10-23-16,-26-10-64 16,0 0-1-16,0 0-8 15,31-12 0-15</inkml:trace>
  <inkml:trace contextRef="#ctx0" brushRef="#br0" timeOffset="21523.9783">17408 10728 122 0,'0'0'77'0,"40"-12"-13"16,-19 5-44-16,-21 7-87 15,38-2-2-15,-38 2-5 16</inkml:trace>
  <inkml:trace contextRef="#ctx0" brushRef="#br0" timeOffset="21725.8572">17528 10731 56 0,'0'0'55'16,"0"0"-45"-16,0 0-9 15,0 0-53-15,0 0-7 0</inkml:trace>
  <inkml:trace contextRef="#ctx0" brushRef="#br0" timeOffset="23209.7601">7426 9799 108 0,'0'0'84'0,"0"0"3"15,0 0 2-15,-8-38-31 16,8 38-21-16,-4-31-5 16,4 31-4-16,-10-52-3 0,10 22-2 15,-16-11-3-15,-6 1-1 16,-15-7-9-16,-11 4-1 16,-15-2-4-16,-6 3 0 0,-11-3-4 15,-3 5 1-15,-2-1-4 16,0 4-2-16,0 4 6 15,4-1-1-15,1 6 0 16,-3 2 0-16,0 10 0 16,-6 8-1-16,-13 16-1 0,-4 10 2 15,-1 16-1-15,-4 13-3 16,7 12 8-16,0 10-2 16,7 6 2-16,7 8-2 31,15 2 2-31,11 7-3 15,5 3 1-15,4 4 2 0,8 3-8 16,5 4 1-16,9 3-1 16,7 0 2-16,4-3 1 15,13-2 0-15,23-2 1 16,7-10 1-16,22-2 0 16,16-2 0-16,26-15 0 0,24-9 0 15,28-15-1-15,17-16 1 16,18-16-1-16,15-17 0 15,9-17 1-15,19-16-1 0,3-9 1 16,-10-10-2-16,-15-7 0 16,-1-10 3-16,-17 0-3 15,-10-4 0-15,-18 0 0 16,-22 2 1-16,-21-5 0 0,-14-2-1 16,-19-5 3-16,-19-4-5 15,-21-5 4-15,-24-5-1 31,-14-10 2-31,-24-4 1 16,-16-5-6-16,-20-2 0 16,-22 0-1-16,-13 9 0 0,-26 10 0 15,-16 16 1-15,-17 22-2 16,-14 20-3-16,-16 32 3 16,-8 21-2-16,-4 26-8 15,-5 9-16-15,26 31-73 16,2-17-8-16,50 10-15 15,8-30-8-15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E512-9F9E-4156-953E-8350C511CBA9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97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42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</a:t>
            </a:r>
            <a:r>
              <a:rPr lang="en-US" baseline="0" dirty="0" smtClean="0"/>
              <a:t> direct, or associative? A: associative definitely (w/ LRU or LFU, etc.)</a:t>
            </a:r>
          </a:p>
          <a:p>
            <a:r>
              <a:rPr lang="en-US" dirty="0" smtClean="0"/>
              <a:t>A) reads:</a:t>
            </a:r>
            <a:r>
              <a:rPr lang="en-US" baseline="0" dirty="0" smtClean="0"/>
              <a:t> miss every </a:t>
            </a:r>
            <a:r>
              <a:rPr lang="en-US" baseline="0" dirty="0" err="1" smtClean="0"/>
              <a:t>W’th</a:t>
            </a:r>
            <a:r>
              <a:rPr lang="en-US" baseline="0" dirty="0" smtClean="0"/>
              <a:t> A[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</a:t>
            </a:r>
          </a:p>
          <a:p>
            <a:r>
              <a:rPr lang="en-US" baseline="0" dirty="0" smtClean="0"/>
              <a:t>A) writes: n for write-through, 1 eviction for write-back</a:t>
            </a:r>
          </a:p>
          <a:p>
            <a:r>
              <a:rPr lang="en-US" baseline="0" dirty="0" smtClean="0"/>
              <a:t>B) reads: miss every </a:t>
            </a:r>
            <a:r>
              <a:rPr lang="en-US" baseline="0" dirty="0" err="1" smtClean="0"/>
              <a:t>W’th</a:t>
            </a:r>
            <a:r>
              <a:rPr lang="en-US" baseline="0" dirty="0" smtClean="0"/>
              <a:t> A[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 or B[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</a:t>
            </a:r>
          </a:p>
          <a:p>
            <a:r>
              <a:rPr lang="en-US" baseline="0" dirty="0" smtClean="0"/>
              <a:t>B) writes: n for write-through, n for write-back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06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53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Hit rate 90%</a:t>
            </a:r>
          </a:p>
          <a:p>
            <a:r>
              <a:rPr lang="en-US" dirty="0" smtClean="0"/>
              <a:t>.90</a:t>
            </a:r>
            <a:r>
              <a:rPr lang="en-US" baseline="0" dirty="0" smtClean="0"/>
              <a:t> *5 + .10*(2+50+16*3) = 4.5 + 10.0 = 14.5 cycles on average</a:t>
            </a:r>
          </a:p>
          <a:p>
            <a:r>
              <a:rPr lang="en-US" baseline="0" dirty="0" smtClean="0"/>
              <a:t>Hit rate 95 % </a:t>
            </a:r>
            <a:r>
              <a:rPr lang="en-US" baseline="0" dirty="0" smtClean="0">
                <a:sym typeface="Wingdings" pitchFamily="2" charset="2"/>
              </a:rPr>
              <a:t> 9.5 cycles on average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9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Hit rate 90%</a:t>
            </a:r>
          </a:p>
          <a:p>
            <a:r>
              <a:rPr lang="en-US" dirty="0" smtClean="0"/>
              <a:t>.90</a:t>
            </a:r>
            <a:r>
              <a:rPr lang="en-US" baseline="0" dirty="0" smtClean="0"/>
              <a:t> *5 + .10*(2+50+16*3) = 4.5 + 10.0 = 14.5 cycles on average</a:t>
            </a:r>
          </a:p>
          <a:p>
            <a:r>
              <a:rPr lang="en-US" baseline="0" dirty="0" smtClean="0"/>
              <a:t>Hit rate 95 % </a:t>
            </a:r>
            <a:r>
              <a:rPr lang="en-US" baseline="0" dirty="0" smtClean="0">
                <a:sym typeface="Wingdings" pitchFamily="2" charset="2"/>
              </a:rPr>
              <a:t> 9.5 cycles on average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010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400" tIns="45199" rIns="90400" bIns="4519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019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400" tIns="45199" rIns="90400" bIns="4519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62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70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67" tIns="43233" rIns="86467" bIns="4323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17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3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67" tIns="43233" rIns="86467" bIns="4323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1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67" tIns="43233" rIns="86467" bIns="4323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98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5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93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1" tIns="45194" rIns="90391" bIns="4519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24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05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15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3" Type="http://schemas.openxmlformats.org/officeDocument/2006/relationships/tags" Target="../tags/tag44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tags" Target="../tags/tag61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10" Type="http://schemas.openxmlformats.org/officeDocument/2006/relationships/tags" Target="../tags/tag51.xml"/><Relationship Id="rId19" Type="http://schemas.openxmlformats.org/officeDocument/2006/relationships/tags" Target="../tags/tag60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notesSlide" Target="../notesSlides/notesSlide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notesSlide" Target="../notesSlides/notesSlide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tags" Target="../tags/tag8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Caches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057400"/>
          </a:xfrm>
        </p:spPr>
        <p:txBody>
          <a:bodyPr/>
          <a:lstStyle/>
          <a:p>
            <a:r>
              <a:rPr lang="en-US" b="1" dirty="0" smtClean="0"/>
              <a:t>Prof. Hakim Weatherspoon</a:t>
            </a:r>
          </a:p>
          <a:p>
            <a:r>
              <a:rPr lang="en-US" b="1" dirty="0" smtClean="0"/>
              <a:t>CS 3410, Spring 2015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5943600"/>
            <a:ext cx="88690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See P&amp;H Chapter: 5.1-5.4, 5.8, 5.10, 5.15; Also, 5.13 &amp; 5.17 </a:t>
            </a:r>
          </a:p>
        </p:txBody>
      </p:sp>
    </p:spTree>
    <p:extLst>
      <p:ext uri="{BB962C8B-B14F-4D97-AF65-F5344CB8AC3E}">
        <p14:creationId xmlns:p14="http://schemas.microsoft.com/office/powerpoint/2010/main" val="101268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Summary: Write 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Write-through policy with write allocate</a:t>
            </a:r>
          </a:p>
          <a:p>
            <a:r>
              <a:rPr lang="en-US" dirty="0"/>
              <a:t>	</a:t>
            </a:r>
            <a:r>
              <a:rPr lang="en-US" dirty="0" smtClean="0"/>
              <a:t>Cache miss: read entire block from memory</a:t>
            </a:r>
          </a:p>
          <a:p>
            <a:r>
              <a:rPr lang="en-US" dirty="0"/>
              <a:t>	</a:t>
            </a:r>
            <a:r>
              <a:rPr lang="en-US" dirty="0" smtClean="0"/>
              <a:t>Write: write only updated item to memory</a:t>
            </a:r>
            <a:endParaRPr lang="en-US" dirty="0"/>
          </a:p>
          <a:p>
            <a:r>
              <a:rPr lang="en-US" dirty="0" smtClean="0"/>
              <a:t>	Eviction: no need to write to memory</a:t>
            </a:r>
          </a:p>
        </p:txBody>
      </p:sp>
    </p:spTree>
    <p:extLst>
      <p:ext uri="{BB962C8B-B14F-4D97-AF65-F5344CB8AC3E}">
        <p14:creationId xmlns:p14="http://schemas.microsoft.com/office/powerpoint/2010/main" val="365341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4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Write-Through vs. Write-Back</a:t>
            </a:r>
          </a:p>
        </p:txBody>
      </p:sp>
      <p:sp>
        <p:nvSpPr>
          <p:cNvPr id="33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63600"/>
            <a:ext cx="8305800" cy="5181600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None/>
            </a:pPr>
            <a:r>
              <a:rPr lang="en-US" dirty="0"/>
              <a:t>Can we also design the cache </a:t>
            </a:r>
            <a:r>
              <a:rPr lang="en-US" dirty="0">
                <a:solidFill>
                  <a:srgbClr val="00F6FF"/>
                </a:solidFill>
              </a:rPr>
              <a:t>NOT</a:t>
            </a:r>
            <a:r>
              <a:rPr lang="en-US" dirty="0"/>
              <a:t> to write all stores immediately to memory?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Keep the most current copy in cache, and update memory when that data is evicted (</a:t>
            </a:r>
            <a:r>
              <a:rPr lang="en-US" dirty="0">
                <a:solidFill>
                  <a:srgbClr val="00F6FF"/>
                </a:solidFill>
              </a:rPr>
              <a:t>write-back policy</a:t>
            </a:r>
            <a:r>
              <a:rPr lang="en-US" dirty="0"/>
              <a:t>)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Do we need to write-back all evicted lines?</a:t>
            </a:r>
          </a:p>
          <a:p>
            <a:pPr lvl="2">
              <a:buClr>
                <a:schemeClr val="tx1"/>
              </a:buClr>
            </a:pPr>
            <a:r>
              <a:rPr lang="en-US" dirty="0"/>
              <a:t>No, only blocks that have been stored into (written)</a:t>
            </a:r>
          </a:p>
        </p:txBody>
      </p:sp>
    </p:spTree>
    <p:extLst>
      <p:ext uri="{BB962C8B-B14F-4D97-AF65-F5344CB8AC3E}">
        <p14:creationId xmlns:p14="http://schemas.microsoft.com/office/powerpoint/2010/main" val="421543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48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0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Write-Back Meta-Data</a:t>
            </a:r>
            <a:endParaRPr lang="en-US" dirty="0"/>
          </a:p>
        </p:txBody>
      </p:sp>
      <p:sp>
        <p:nvSpPr>
          <p:cNvPr id="33300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2362200"/>
            <a:ext cx="8686800" cy="4267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V = 1 means the line has valid data</a:t>
            </a:r>
          </a:p>
          <a:p>
            <a:r>
              <a:rPr lang="en-US" sz="2800" dirty="0" smtClean="0"/>
              <a:t>D = 1 means the bytes are newer than main memory</a:t>
            </a:r>
          </a:p>
          <a:p>
            <a:r>
              <a:rPr lang="en-US" sz="2800" dirty="0" smtClean="0"/>
              <a:t>When allocating line:</a:t>
            </a:r>
          </a:p>
          <a:p>
            <a:pPr lvl="1"/>
            <a:r>
              <a:rPr lang="en-US" sz="2400" dirty="0" smtClean="0"/>
              <a:t>Set V = 1, D = 0, fill in Tag and Data</a:t>
            </a:r>
          </a:p>
          <a:p>
            <a:r>
              <a:rPr lang="en-US" sz="2800" dirty="0" smtClean="0"/>
              <a:t>When writing line:</a:t>
            </a:r>
          </a:p>
          <a:p>
            <a:pPr lvl="1"/>
            <a:r>
              <a:rPr lang="en-US" sz="2400" dirty="0" smtClean="0"/>
              <a:t>Set D = 1</a:t>
            </a:r>
          </a:p>
          <a:p>
            <a:r>
              <a:rPr lang="en-US" sz="2800" dirty="0" smtClean="0"/>
              <a:t>When evicting line:</a:t>
            </a:r>
          </a:p>
          <a:p>
            <a:pPr lvl="1"/>
            <a:r>
              <a:rPr lang="en-US" sz="2400" dirty="0" smtClean="0"/>
              <a:t>If D = 0: just set V = 0</a:t>
            </a:r>
          </a:p>
          <a:p>
            <a:pPr lvl="1"/>
            <a:r>
              <a:rPr lang="en-US" sz="2400" dirty="0" smtClean="0"/>
              <a:t>If D = 1: write-back Data, then set D = 0, V = 0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custDataLst>
              <p:tags r:id="rId3"/>
            </p:custDataLst>
            <p:extLst/>
          </p:nvPr>
        </p:nvGraphicFramePr>
        <p:xfrm>
          <a:off x="1219200" y="5842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1066800"/>
                <a:gridCol w="1422400"/>
                <a:gridCol w="1422400"/>
                <a:gridCol w="1422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Byte 1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Byte 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… Byte N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58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Write-back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How does a </a:t>
            </a:r>
            <a:r>
              <a:rPr lang="en-US" dirty="0" smtClean="0">
                <a:solidFill>
                  <a:srgbClr val="00F6FF"/>
                </a:solidFill>
              </a:rPr>
              <a:t>write-back </a:t>
            </a:r>
            <a:r>
              <a:rPr lang="en-US" dirty="0" smtClean="0"/>
              <a:t>cache work? </a:t>
            </a:r>
          </a:p>
          <a:p>
            <a:r>
              <a:rPr lang="en-US" dirty="0" smtClean="0"/>
              <a:t>Assume </a:t>
            </a:r>
            <a:r>
              <a:rPr lang="en-US" dirty="0" smtClean="0">
                <a:solidFill>
                  <a:srgbClr val="00F6FF"/>
                </a:solidFill>
              </a:rPr>
              <a:t>write-allocate</a:t>
            </a:r>
            <a:endParaRPr lang="en-US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09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6914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6915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6916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6917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Handling Stores (Write-Back)</a:t>
            </a:r>
          </a:p>
        </p:txBody>
      </p:sp>
      <p:sp>
        <p:nvSpPr>
          <p:cNvPr id="3366918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66919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66920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66921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66922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66923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66924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66925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66926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66927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66928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66929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66930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6931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2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3" name="Text Box 21"/>
          <p:cNvSpPr txBox="1">
            <a:spLocks noChangeArrowheads="1"/>
          </p:cNvSpPr>
          <p:nvPr/>
        </p:nvSpPr>
        <p:spPr bwMode="auto">
          <a:xfrm>
            <a:off x="3505200" y="2754868"/>
            <a:ext cx="22082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V    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F6FF"/>
                </a:solidFill>
              </a:rPr>
              <a:t>d</a:t>
            </a:r>
            <a:r>
              <a:rPr lang="en-US" b="1" dirty="0" smtClean="0">
                <a:solidFill>
                  <a:schemeClr val="accent1"/>
                </a:solidFill>
              </a:rPr>
              <a:t>   </a:t>
            </a:r>
            <a:r>
              <a:rPr lang="en-US" b="1" dirty="0" smtClean="0"/>
              <a:t>  </a:t>
            </a:r>
            <a:r>
              <a:rPr lang="en-US" b="1" dirty="0">
                <a:solidFill>
                  <a:schemeClr val="bg1"/>
                </a:solidFill>
              </a:rPr>
              <a:t>tag   data</a:t>
            </a:r>
          </a:p>
        </p:txBody>
      </p:sp>
      <p:sp>
        <p:nvSpPr>
          <p:cNvPr id="3366934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5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6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7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8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66939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66940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41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42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43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66944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66945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66946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66947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66948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66949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66950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66951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0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66952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6953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6954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66955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66956" name="Text Box 44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45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5289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rgbClr val="00F6FF"/>
                </a:solidFill>
              </a:rPr>
              <a:t>byte addresses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1066800" y="1600200"/>
            <a:ext cx="2571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>
                <a:solidFill>
                  <a:srgbClr val="00F6FF"/>
                </a:solidFill>
              </a:rPr>
              <a:t>Assume write-allocate</a:t>
            </a:r>
          </a:p>
          <a:p>
            <a:pPr eaLnBrk="1" hangingPunct="1"/>
            <a:r>
              <a:rPr lang="en-US" sz="2000" b="1" dirty="0">
                <a:solidFill>
                  <a:srgbClr val="00F6FF"/>
                </a:solidFill>
              </a:rPr>
              <a:t>policy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3733800" y="1295162"/>
            <a:ext cx="190308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 dirty="0" smtClean="0">
                <a:solidFill>
                  <a:srgbClr val="00F6FF"/>
                </a:solidFill>
              </a:rPr>
              <a:t>Fully Associative Cache</a:t>
            </a:r>
          </a:p>
          <a:p>
            <a:pPr eaLnBrk="1" hangingPunct="1"/>
            <a:r>
              <a:rPr lang="en-US" sz="1400" b="1" dirty="0" smtClean="0">
                <a:solidFill>
                  <a:srgbClr val="00F6FF"/>
                </a:solidFill>
              </a:rPr>
              <a:t>2 </a:t>
            </a:r>
            <a:r>
              <a:rPr lang="en-US" sz="1400" b="1" dirty="0">
                <a:solidFill>
                  <a:srgbClr val="00F6FF"/>
                </a:solidFill>
              </a:rPr>
              <a:t>cache </a:t>
            </a:r>
            <a:r>
              <a:rPr lang="en-US" sz="1400" b="1" dirty="0" smtClean="0">
                <a:solidFill>
                  <a:srgbClr val="00F6FF"/>
                </a:solidFill>
              </a:rPr>
              <a:t>lines</a:t>
            </a:r>
            <a:endParaRPr lang="en-US" sz="1400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sz="1400" b="1" u="sng" dirty="0">
                <a:solidFill>
                  <a:srgbClr val="00F6FF"/>
                </a:solidFill>
              </a:rPr>
              <a:t>2</a:t>
            </a:r>
            <a:r>
              <a:rPr lang="en-US" sz="1400" b="1" dirty="0">
                <a:solidFill>
                  <a:srgbClr val="00F6FF"/>
                </a:solidFill>
              </a:rPr>
              <a:t> word </a:t>
            </a:r>
            <a:r>
              <a:rPr lang="en-US" sz="1400" b="1" dirty="0" smtClean="0">
                <a:solidFill>
                  <a:srgbClr val="00F6FF"/>
                </a:solidFill>
              </a:rPr>
              <a:t>block</a:t>
            </a:r>
          </a:p>
          <a:p>
            <a:pPr eaLnBrk="1" hangingPunct="1"/>
            <a:endParaRPr lang="en-US" sz="1400" b="1" dirty="0" smtClean="0">
              <a:solidFill>
                <a:srgbClr val="00F6FF"/>
              </a:solidFill>
            </a:endParaRPr>
          </a:p>
          <a:p>
            <a:r>
              <a:rPr lang="en-US" sz="1400" b="1" u="sng" dirty="0">
                <a:solidFill>
                  <a:srgbClr val="00F6FF"/>
                </a:solidFill>
              </a:rPr>
              <a:t>3</a:t>
            </a:r>
            <a:r>
              <a:rPr lang="en-US" sz="1400" b="1" dirty="0" smtClean="0">
                <a:solidFill>
                  <a:srgbClr val="00F6FF"/>
                </a:solidFill>
              </a:rPr>
              <a:t> </a:t>
            </a:r>
            <a:r>
              <a:rPr lang="en-US" sz="1400" b="1" dirty="0">
                <a:solidFill>
                  <a:srgbClr val="00F6FF"/>
                </a:solidFill>
              </a:rPr>
              <a:t>bit tag </a:t>
            </a:r>
            <a:r>
              <a:rPr lang="en-US" sz="1400" b="1" dirty="0" smtClean="0">
                <a:solidFill>
                  <a:srgbClr val="00F6FF"/>
                </a:solidFill>
              </a:rPr>
              <a:t>field</a:t>
            </a:r>
          </a:p>
          <a:p>
            <a:r>
              <a:rPr lang="en-US" sz="1400" b="1" dirty="0" smtClean="0">
                <a:solidFill>
                  <a:srgbClr val="00F6FF"/>
                </a:solidFill>
              </a:rPr>
              <a:t>1 bit block offset field</a:t>
            </a:r>
          </a:p>
        </p:txBody>
      </p:sp>
    </p:spTree>
    <p:extLst>
      <p:ext uri="{BB962C8B-B14F-4D97-AF65-F5344CB8AC3E}">
        <p14:creationId xmlns:p14="http://schemas.microsoft.com/office/powerpoint/2010/main" val="16235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62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8963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8964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8965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Write-Back (REF 1)</a:t>
            </a:r>
          </a:p>
        </p:txBody>
      </p:sp>
      <p:sp>
        <p:nvSpPr>
          <p:cNvPr id="3368966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68967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68968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68969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68970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68971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68972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68973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68974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68975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68976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68977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68978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8979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0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1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68982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3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4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5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6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68987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68988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9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90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91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68992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68993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68994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68995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68996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68997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68998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68999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0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69000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9001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9002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69003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69004" name="AutoShape 44"/>
          <p:cNvSpPr>
            <a:spLocks noChangeArrowheads="1"/>
          </p:cNvSpPr>
          <p:nvPr/>
        </p:nvSpPr>
        <p:spPr bwMode="auto">
          <a:xfrm>
            <a:off x="1295400" y="2819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9005" name="Text Box 4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</p:spTree>
    <p:extLst>
      <p:ext uri="{BB962C8B-B14F-4D97-AF65-F5344CB8AC3E}">
        <p14:creationId xmlns:p14="http://schemas.microsoft.com/office/powerpoint/2010/main" val="3157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How Many Memory References?</a:t>
            </a:r>
            <a:endParaRPr lang="en-US"/>
          </a:p>
        </p:txBody>
      </p:sp>
      <p:sp>
        <p:nvSpPr>
          <p:cNvPr id="3362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Write-back performance</a:t>
            </a:r>
          </a:p>
          <a:p>
            <a:endParaRPr lang="en-US" dirty="0" smtClean="0"/>
          </a:p>
          <a:p>
            <a:r>
              <a:rPr lang="en-US" dirty="0" smtClean="0"/>
              <a:t>Each miss (read or write) reads a block from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endParaRPr lang="en-US" dirty="0" smtClean="0">
              <a:solidFill>
                <a:srgbClr val="00F6FF"/>
              </a:solidFill>
            </a:endParaRPr>
          </a:p>
          <a:p>
            <a:r>
              <a:rPr lang="en-US" i="1" dirty="0" smtClean="0"/>
              <a:t>Some</a:t>
            </a:r>
            <a:r>
              <a:rPr lang="en-US" dirty="0" smtClean="0"/>
              <a:t> evictions write a block to mem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151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is write back just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other performance tradeoffs between write-through and write-back?</a:t>
            </a:r>
          </a:p>
          <a:p>
            <a:endParaRPr lang="en-US" dirty="0" smtClean="0"/>
          </a:p>
          <a:p>
            <a:r>
              <a:rPr lang="en-US" dirty="0" smtClean="0"/>
              <a:t>How can we further reduce penalty for cost of writes to memory?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29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Performance: Write-back versus Write-through</a:t>
            </a:r>
          </a:p>
          <a:p>
            <a:r>
              <a:rPr lang="en-US" dirty="0" smtClean="0"/>
              <a:t>Assume: large associative cache, 16-byte lines</a:t>
            </a:r>
          </a:p>
          <a:p>
            <a:r>
              <a:rPr lang="en-US" sz="2400" dirty="0" smtClean="0">
                <a:latin typeface="Consolas" pitchFamily="49" charset="0"/>
              </a:rPr>
              <a:t>for (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=1;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&lt;n;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++)</a:t>
            </a:r>
          </a:p>
          <a:p>
            <a:r>
              <a:rPr lang="en-US" sz="2400" dirty="0" smtClean="0">
                <a:latin typeface="Consolas" pitchFamily="49" charset="0"/>
              </a:rPr>
              <a:t>		A[0] += A[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];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endParaRPr lang="en-US" sz="2400" dirty="0" smtClean="0">
              <a:latin typeface="Consolas" pitchFamily="49" charset="0"/>
            </a:endParaRP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for (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=0;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&lt;n;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++)</a:t>
            </a:r>
          </a:p>
          <a:p>
            <a:r>
              <a:rPr lang="en-US" sz="2400" dirty="0" smtClean="0">
                <a:latin typeface="Consolas" pitchFamily="49" charset="0"/>
              </a:rPr>
              <a:t>		B[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 = A[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00544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Hit time: write-through vs. write-back?</a:t>
            </a:r>
          </a:p>
          <a:p>
            <a:endParaRPr lang="en-US" dirty="0" smtClean="0"/>
          </a:p>
          <a:p>
            <a:r>
              <a:rPr lang="en-US" dirty="0" smtClean="0"/>
              <a:t>Q: Miss penalty: write-through vs. write-back?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070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to caches: policies, performance</a:t>
            </a:r>
          </a:p>
          <a:p>
            <a:endParaRPr lang="en-US" dirty="0"/>
          </a:p>
          <a:p>
            <a:r>
              <a:rPr lang="en-US" dirty="0" smtClean="0"/>
              <a:t>Cache tradeoffs and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Writes to main memory are </a:t>
            </a:r>
            <a:r>
              <a:rPr lang="en-US" b="1" dirty="0" smtClean="0"/>
              <a:t>slow!</a:t>
            </a:r>
            <a:endParaRPr lang="en-US" dirty="0" smtClean="0"/>
          </a:p>
          <a:p>
            <a:endParaRPr lang="en-US" dirty="0" smtClean="0">
              <a:solidFill>
                <a:srgbClr val="00F6FF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Q: When does it help?</a:t>
            </a:r>
          </a:p>
        </p:txBody>
      </p:sp>
    </p:spTree>
    <p:extLst>
      <p:ext uri="{BB962C8B-B14F-4D97-AF65-F5344CB8AC3E}">
        <p14:creationId xmlns:p14="http://schemas.microsoft.com/office/powerpoint/2010/main" val="428608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5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Write-through vs. Write-back</a:t>
            </a:r>
            <a:endParaRPr lang="en-US"/>
          </a:p>
        </p:txBody>
      </p:sp>
      <p:sp>
        <p:nvSpPr>
          <p:cNvPr id="3595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Write-through is slower</a:t>
            </a:r>
          </a:p>
          <a:p>
            <a:pPr lvl="1"/>
            <a:r>
              <a:rPr lang="en-US" dirty="0" smtClean="0"/>
              <a:t>But simpler (memory always consistent)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Write-back is almost always faster</a:t>
            </a:r>
          </a:p>
          <a:p>
            <a:pPr lvl="1"/>
            <a:r>
              <a:rPr lang="en-US" dirty="0" smtClean="0"/>
              <a:t>write-back buffer hides large eviction cost</a:t>
            </a:r>
          </a:p>
          <a:p>
            <a:pPr lvl="1"/>
            <a:r>
              <a:rPr lang="en-US" dirty="0" smtClean="0"/>
              <a:t>But what about multiple cores with separate caches but sharing memory?</a:t>
            </a:r>
          </a:p>
          <a:p>
            <a:r>
              <a:rPr lang="en-US" dirty="0" smtClean="0">
                <a:solidFill>
                  <a:srgbClr val="00F6FF"/>
                </a:solidFill>
                <a:sym typeface="Wingdings" pitchFamily="2" charset="2"/>
              </a:rPr>
              <a:t>Write-back requires a cache coherency protocol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Inconsistent views of memory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Need to “snoop” in each other’s caches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Extremely complex protocols, very hard to get right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86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Cache-coherency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7389"/>
            <a:ext cx="8686800" cy="129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Q: Multiple readers and writers?</a:t>
            </a:r>
          </a:p>
          <a:p>
            <a:pPr marL="342900" lvl="1" indent="-342900">
              <a:buClrTx/>
              <a:buSzPct val="80000"/>
              <a:buNone/>
            </a:pPr>
            <a:r>
              <a:rPr lang="en-US" dirty="0" smtClean="0">
                <a:sym typeface="Wingdings" pitchFamily="2" charset="2"/>
              </a:rPr>
              <a:t>A: Potentially inconsistent views of memory</a:t>
            </a:r>
            <a:endParaRPr lang="en-US" dirty="0" smtClean="0"/>
          </a:p>
          <a:p>
            <a:endParaRPr lang="en-US" sz="2400" dirty="0" smtClean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514600" y="3204389"/>
            <a:ext cx="4419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2514600" y="2670989"/>
            <a:ext cx="2133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L2</a:t>
            </a:r>
            <a:endParaRPr lang="en-US" sz="2400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25146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30480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304800" y="4042589"/>
            <a:ext cx="86106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F6FF"/>
                </a:solidFill>
                <a:sym typeface="Wingdings" pitchFamily="2" charset="2"/>
              </a:rPr>
              <a:t>Cache coherency protocol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May need to </a:t>
            </a:r>
            <a:r>
              <a:rPr lang="en-US" sz="2800" dirty="0" smtClean="0">
                <a:solidFill>
                  <a:srgbClr val="00F6FF"/>
                </a:solidFill>
                <a:sym typeface="Wingdings" pitchFamily="2" charset="2"/>
              </a:rPr>
              <a:t>snoop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on other CPU’s cache activity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olidFill>
                  <a:srgbClr val="00F6FF"/>
                </a:solidFill>
                <a:sym typeface="Wingdings" pitchFamily="2" charset="2"/>
              </a:rPr>
              <a:t>Invalidate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cache line when other CPU writes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olidFill>
                  <a:srgbClr val="00F6FF"/>
                </a:solidFill>
                <a:sym typeface="Wingdings" pitchFamily="2" charset="2"/>
              </a:rPr>
              <a:t>Flush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write-back caches before other CPU reads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Or the reverse: Before writing/reading…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Extremely complex protocols, very hard to get right</a:t>
            </a:r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2514600" y="1604189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36576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10"/>
            </p:custDataLst>
          </p:nvPr>
        </p:nvSpPr>
        <p:spPr>
          <a:xfrm>
            <a:off x="41910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5" name="Rectangle 14"/>
          <p:cNvSpPr/>
          <p:nvPr>
            <p:custDataLst>
              <p:tags r:id="rId11"/>
            </p:custDataLst>
          </p:nvPr>
        </p:nvSpPr>
        <p:spPr>
          <a:xfrm>
            <a:off x="3657600" y="1604189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16" name="Rectangle 15"/>
          <p:cNvSpPr/>
          <p:nvPr>
            <p:custDataLst>
              <p:tags r:id="rId12"/>
            </p:custDataLst>
          </p:nvPr>
        </p:nvSpPr>
        <p:spPr>
          <a:xfrm>
            <a:off x="4800600" y="2670989"/>
            <a:ext cx="2133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L2</a:t>
            </a:r>
            <a:endParaRPr lang="en-US" sz="2400" dirty="0"/>
          </a:p>
        </p:txBody>
      </p:sp>
      <p:sp>
        <p:nvSpPr>
          <p:cNvPr id="17" name="Rectangle 16"/>
          <p:cNvSpPr/>
          <p:nvPr>
            <p:custDataLst>
              <p:tags r:id="rId13"/>
            </p:custDataLst>
          </p:nvPr>
        </p:nvSpPr>
        <p:spPr>
          <a:xfrm>
            <a:off x="48006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8" name="Rectangle 17"/>
          <p:cNvSpPr/>
          <p:nvPr>
            <p:custDataLst>
              <p:tags r:id="rId14"/>
            </p:custDataLst>
          </p:nvPr>
        </p:nvSpPr>
        <p:spPr>
          <a:xfrm>
            <a:off x="53340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9" name="Rectangle 18"/>
          <p:cNvSpPr/>
          <p:nvPr>
            <p:custDataLst>
              <p:tags r:id="rId15"/>
            </p:custDataLst>
          </p:nvPr>
        </p:nvSpPr>
        <p:spPr>
          <a:xfrm>
            <a:off x="4800600" y="1604189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20" name="Rectangle 19"/>
          <p:cNvSpPr/>
          <p:nvPr>
            <p:custDataLst>
              <p:tags r:id="rId16"/>
            </p:custDataLst>
          </p:nvPr>
        </p:nvSpPr>
        <p:spPr>
          <a:xfrm>
            <a:off x="59436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21" name="Rectangle 20"/>
          <p:cNvSpPr/>
          <p:nvPr>
            <p:custDataLst>
              <p:tags r:id="rId17"/>
            </p:custDataLst>
          </p:nvPr>
        </p:nvSpPr>
        <p:spPr>
          <a:xfrm>
            <a:off x="64770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22" name="Rectangle 21"/>
          <p:cNvSpPr/>
          <p:nvPr>
            <p:custDataLst>
              <p:tags r:id="rId18"/>
            </p:custDataLst>
          </p:nvPr>
        </p:nvSpPr>
        <p:spPr>
          <a:xfrm>
            <a:off x="5943600" y="1604189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23" name="Flowchart: Magnetic Disk 22"/>
          <p:cNvSpPr/>
          <p:nvPr>
            <p:custDataLst>
              <p:tags r:id="rId19"/>
            </p:custDataLst>
          </p:nvPr>
        </p:nvSpPr>
        <p:spPr>
          <a:xfrm>
            <a:off x="7315200" y="3051989"/>
            <a:ext cx="1143000" cy="609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0"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24" name="Rectangle 23"/>
          <p:cNvSpPr/>
          <p:nvPr>
            <p:custDataLst>
              <p:tags r:id="rId20"/>
            </p:custDataLst>
          </p:nvPr>
        </p:nvSpPr>
        <p:spPr>
          <a:xfrm>
            <a:off x="1219200" y="3204389"/>
            <a:ext cx="838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net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3172123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A</a:t>
            </a:r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62200" y="25908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A</a:t>
            </a:r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62200" y="214378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A</a:t>
            </a:r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62200" y="161038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A</a:t>
            </a:r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62200" y="1600200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A’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05200" y="21336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A</a:t>
            </a:r>
            <a:endParaRPr lang="en-US" sz="2800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59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6" grpId="0"/>
      <p:bldP spid="25" grpId="0"/>
      <p:bldP spid="26" grpId="0"/>
      <p:bldP spid="27" grpId="0"/>
      <p:bldP spid="27" grpId="1"/>
      <p:bldP spid="28" grpId="0"/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Write-through policy with write allocate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Cache </a:t>
            </a:r>
            <a:r>
              <a:rPr lang="en-US" dirty="0"/>
              <a:t>miss: read entire block from </a:t>
            </a:r>
            <a:r>
              <a:rPr lang="en-US" dirty="0" smtClean="0"/>
              <a:t>memory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Write</a:t>
            </a:r>
            <a:r>
              <a:rPr lang="en-US" dirty="0"/>
              <a:t>: write only updated item to </a:t>
            </a:r>
            <a:r>
              <a:rPr lang="en-US" dirty="0" smtClean="0"/>
              <a:t>memory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Eviction</a:t>
            </a:r>
            <a:r>
              <a:rPr lang="en-US" dirty="0"/>
              <a:t>: no need to write to </a:t>
            </a:r>
            <a:r>
              <a:rPr lang="en-US" dirty="0" smtClean="0"/>
              <a:t>memory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Slower, but cleaner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Write-back policy with write allocate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Cache </a:t>
            </a:r>
            <a:r>
              <a:rPr lang="en-US" dirty="0"/>
              <a:t>miss: read entire block from </a:t>
            </a:r>
            <a:r>
              <a:rPr lang="en-US" dirty="0" smtClean="0"/>
              <a:t>memory</a:t>
            </a:r>
          </a:p>
          <a:p>
            <a:pPr marL="1485900" lvl="2" indent="-342900"/>
            <a:r>
              <a:rPr lang="en-US" dirty="0" smtClean="0">
                <a:solidFill>
                  <a:srgbClr val="00F6FF"/>
                </a:solidFill>
              </a:rPr>
              <a:t>But may need to write dirty </a:t>
            </a:r>
            <a:r>
              <a:rPr lang="en-US" dirty="0" err="1" smtClean="0">
                <a:solidFill>
                  <a:srgbClr val="00F6FF"/>
                </a:solidFill>
              </a:rPr>
              <a:t>cacheline</a:t>
            </a:r>
            <a:r>
              <a:rPr lang="en-US" dirty="0" smtClean="0">
                <a:solidFill>
                  <a:srgbClr val="00F6FF"/>
                </a:solidFill>
              </a:rPr>
              <a:t> first</a:t>
            </a:r>
          </a:p>
          <a:p>
            <a:pPr marL="1085850" lvl="1" indent="-342900"/>
            <a:r>
              <a:rPr lang="en-US" dirty="0" smtClean="0">
                <a:solidFill>
                  <a:srgbClr val="00F6FF"/>
                </a:solidFill>
              </a:rPr>
              <a:t>Write: nothing to memory</a:t>
            </a:r>
          </a:p>
          <a:p>
            <a:pPr marL="1085850" lvl="1" indent="-342900"/>
            <a:r>
              <a:rPr lang="en-US" dirty="0" smtClean="0">
                <a:solidFill>
                  <a:srgbClr val="00F6FF"/>
                </a:solidFill>
              </a:rPr>
              <a:t>Eviction: have to write to memory, entire </a:t>
            </a:r>
            <a:r>
              <a:rPr lang="en-US" dirty="0" err="1" smtClean="0">
                <a:solidFill>
                  <a:srgbClr val="00F6FF"/>
                </a:solidFill>
              </a:rPr>
              <a:t>cacheline</a:t>
            </a:r>
            <a:r>
              <a:rPr lang="en-US" dirty="0" smtClean="0">
                <a:solidFill>
                  <a:srgbClr val="00F6FF"/>
                </a:solidFill>
              </a:rPr>
              <a:t> because don’t know what is dirty (only 1 dirty bit)</a:t>
            </a:r>
          </a:p>
          <a:p>
            <a:pPr marL="1085850" lvl="1" indent="-342900"/>
            <a:r>
              <a:rPr lang="en-US" dirty="0" smtClean="0">
                <a:solidFill>
                  <a:schemeClr val="accent2"/>
                </a:solidFill>
              </a:rPr>
              <a:t>Faster, but complicated with multicore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16933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rgbClr val="00F6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Summary: Write Through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1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Performance: What is the average memory access time (AMAT) for a cache?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    </a:t>
            </a:r>
            <a:r>
              <a:rPr lang="en-US" dirty="0" smtClean="0">
                <a:solidFill>
                  <a:srgbClr val="00F6FF"/>
                </a:solidFill>
              </a:rPr>
              <a:t>AMAT = %hit x hit time + % miss x miss time</a:t>
            </a:r>
            <a:endParaRPr lang="en-US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68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Cache Performance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762000"/>
            <a:ext cx="8382000" cy="5943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Average Memory Access Time (AMAT)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Cache Performance (very simplified):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F6FF"/>
                </a:solidFill>
              </a:rPr>
              <a:t> L1 (SRAM)</a:t>
            </a:r>
            <a:r>
              <a:rPr lang="en-US" sz="2400" dirty="0" smtClean="0"/>
              <a:t>: 512 x 64 byte cache lines, direct mapped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Data cost: 3 cycle per word access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Lookup cost: 2 cycle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rgbClr val="00F6FF"/>
                </a:solidFill>
              </a:rPr>
              <a:t>Mem</a:t>
            </a:r>
            <a:r>
              <a:rPr lang="en-US" sz="2400" dirty="0" smtClean="0">
                <a:solidFill>
                  <a:srgbClr val="00F6FF"/>
                </a:solidFill>
              </a:rPr>
              <a:t> (DRAM)</a:t>
            </a:r>
            <a:r>
              <a:rPr lang="en-US" sz="2400" dirty="0" smtClean="0"/>
              <a:t>: 4GB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Data cost: 50 cycle for first word, plus 3 cycles per subsequent word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029200" y="2600980"/>
            <a:ext cx="3908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16 words (i.e. 64 / 4 = 16)</a:t>
            </a:r>
            <a:endParaRPr lang="en-US" sz="2800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0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Cache Performance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762000"/>
            <a:ext cx="8382000" cy="5943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Average Memory Access Time (AMAT)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Cache Performance (very simplified):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F6FF"/>
                </a:solidFill>
              </a:rPr>
              <a:t> L1 (SRAM)</a:t>
            </a:r>
            <a:r>
              <a:rPr lang="en-US" sz="2400" dirty="0" smtClean="0"/>
              <a:t>: 512 x 64 byte cache lines, direct mapped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Data cost: 3 cycle per word access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Lookup cost: 2 cycle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rgbClr val="00F6FF"/>
                </a:solidFill>
              </a:rPr>
              <a:t>Mem</a:t>
            </a:r>
            <a:r>
              <a:rPr lang="en-US" sz="2400" dirty="0" smtClean="0">
                <a:solidFill>
                  <a:srgbClr val="00F6FF"/>
                </a:solidFill>
              </a:rPr>
              <a:t> (DRAM)</a:t>
            </a:r>
            <a:r>
              <a:rPr lang="en-US" sz="2400" dirty="0" smtClean="0"/>
              <a:t>: 4GB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Data cost: 50 cycle for first word, plus 3 cycles per subsequent word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029200" y="2600980"/>
            <a:ext cx="3908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6FF"/>
                </a:solidFill>
              </a:rPr>
              <a:t>16 words (i.e. 64 / 4 = 16)</a:t>
            </a:r>
            <a:endParaRPr lang="en-US" sz="2800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98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33400" y="762000"/>
            <a:ext cx="8382000" cy="556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Cache Performance (very simplified):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F6FF"/>
                </a:solidFill>
              </a:rPr>
              <a:t> L1 (SRAM)</a:t>
            </a:r>
            <a:r>
              <a:rPr lang="en-US" sz="2400" dirty="0" smtClean="0"/>
              <a:t>: 512 x 64 byte cache lines, direct mapped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Hit time: 5 cycles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 </a:t>
            </a:r>
            <a:r>
              <a:rPr lang="en-US" sz="2400" dirty="0" smtClean="0"/>
              <a:t>L2 cache: bigger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Hit time = 20 cycles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rgbClr val="00F6FF"/>
                </a:solidFill>
              </a:rPr>
              <a:t>Mem</a:t>
            </a:r>
            <a:r>
              <a:rPr lang="en-US" sz="2400" dirty="0" smtClean="0">
                <a:solidFill>
                  <a:srgbClr val="00F6FF"/>
                </a:solidFill>
              </a:rPr>
              <a:t> (DRAM)</a:t>
            </a:r>
            <a:r>
              <a:rPr lang="en-US" sz="2400" dirty="0" smtClean="0"/>
              <a:t>: 4GB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 </a:t>
            </a:r>
            <a:r>
              <a:rPr lang="en-US" sz="2400" dirty="0" smtClean="0"/>
              <a:t> Hit rate: 90% in L1, 90% in L2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Often: L1 fast and direct mapped, L2 bigger and higher associativity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Level Caching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57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9144000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Average memory access time (AMAT)</a:t>
            </a:r>
            <a:endParaRPr lang="en-US" sz="2800" dirty="0">
              <a:solidFill>
                <a:schemeClr val="accent1"/>
              </a:solidFill>
            </a:endParaRPr>
          </a:p>
          <a:p>
            <a:r>
              <a:rPr lang="en-US" sz="2800" dirty="0" smtClean="0">
                <a:solidFill>
                  <a:srgbClr val="00F6FF"/>
                </a:solidFill>
              </a:rPr>
              <a:t> depends on cache architecture and size</a:t>
            </a:r>
          </a:p>
          <a:p>
            <a:r>
              <a:rPr lang="en-US" sz="2800" dirty="0" smtClean="0">
                <a:solidFill>
                  <a:srgbClr val="00F6FF"/>
                </a:solidFill>
              </a:rPr>
              <a:t> access time </a:t>
            </a:r>
            <a:r>
              <a:rPr lang="en-US" sz="2800" dirty="0">
                <a:solidFill>
                  <a:srgbClr val="00F6FF"/>
                </a:solidFill>
              </a:rPr>
              <a:t>for hit, </a:t>
            </a:r>
            <a:endParaRPr lang="en-US" sz="2800" dirty="0" smtClean="0">
              <a:solidFill>
                <a:srgbClr val="00F6FF"/>
              </a:solidFill>
            </a:endParaRPr>
          </a:p>
          <a:p>
            <a:r>
              <a:rPr lang="en-US" sz="2800" dirty="0" smtClean="0">
                <a:solidFill>
                  <a:srgbClr val="00F6FF"/>
                </a:solidFill>
              </a:rPr>
              <a:t>  miss </a:t>
            </a:r>
            <a:r>
              <a:rPr lang="en-US" sz="2800" dirty="0">
                <a:solidFill>
                  <a:srgbClr val="00F6FF"/>
                </a:solidFill>
              </a:rPr>
              <a:t>penalty, </a:t>
            </a:r>
            <a:r>
              <a:rPr lang="en-US" sz="2800" dirty="0" smtClean="0">
                <a:solidFill>
                  <a:srgbClr val="00F6FF"/>
                </a:solidFill>
              </a:rPr>
              <a:t>miss </a:t>
            </a:r>
            <a:r>
              <a:rPr lang="en-US" sz="2800" dirty="0">
                <a:solidFill>
                  <a:srgbClr val="00F6FF"/>
                </a:solidFill>
              </a:rPr>
              <a:t>rate</a:t>
            </a:r>
          </a:p>
          <a:p>
            <a:endParaRPr lang="en-US" sz="2800" dirty="0">
              <a:solidFill>
                <a:srgbClr val="00F6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304800" y="3048000"/>
            <a:ext cx="81534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Cache design a very complex problem:</a:t>
            </a:r>
          </a:p>
          <a:p>
            <a:pPr lvl="1"/>
            <a:r>
              <a:rPr lang="en-US" dirty="0" smtClean="0"/>
              <a:t>Cache size, block size (aka line size)</a:t>
            </a:r>
          </a:p>
          <a:p>
            <a:pPr lvl="1"/>
            <a:r>
              <a:rPr lang="en-US" dirty="0" smtClean="0"/>
              <a:t>Number of ways of set-associativity (1, N, </a:t>
            </a:r>
            <a:r>
              <a:rPr lang="en-US" dirty="0" smtClean="0">
                <a:sym typeface="Symbol"/>
              </a:rPr>
              <a:t>)</a:t>
            </a:r>
            <a:endParaRPr lang="en-US" dirty="0" smtClean="0"/>
          </a:p>
          <a:p>
            <a:pPr lvl="1"/>
            <a:r>
              <a:rPr lang="en-US" dirty="0" smtClean="0"/>
              <a:t>Eviction policy </a:t>
            </a:r>
          </a:p>
          <a:p>
            <a:pPr lvl="1"/>
            <a:r>
              <a:rPr lang="en-US" dirty="0" smtClean="0"/>
              <a:t>Number of levels of caching, parameters for each</a:t>
            </a:r>
          </a:p>
          <a:p>
            <a:pPr lvl="1"/>
            <a:r>
              <a:rPr lang="en-US" dirty="0" smtClean="0"/>
              <a:t>Separate I-cache from D-cache, or Unified cache</a:t>
            </a:r>
          </a:p>
          <a:p>
            <a:pPr lvl="1"/>
            <a:r>
              <a:rPr lang="en-US" dirty="0" smtClean="0"/>
              <a:t>Prefetching policies / instructions</a:t>
            </a:r>
          </a:p>
          <a:p>
            <a:pPr lvl="1"/>
            <a:r>
              <a:rPr lang="en-US" dirty="0" smtClean="0"/>
              <a:t>Write policy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5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2981" name="Group 5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47717755"/>
              </p:ext>
            </p:extLst>
          </p:nvPr>
        </p:nvGraphicFramePr>
        <p:xfrm>
          <a:off x="5029200" y="990600"/>
          <a:ext cx="3810005" cy="4754880"/>
        </p:xfrm>
        <a:graphic>
          <a:graphicData uri="http://schemas.openxmlformats.org/drawingml/2006/table">
            <a:tbl>
              <a:tblPr/>
              <a:tblGrid>
                <a:gridCol w="380677"/>
                <a:gridCol w="380677"/>
                <a:gridCol w="382296"/>
                <a:gridCol w="380677"/>
                <a:gridCol w="380676"/>
                <a:gridCol w="380677"/>
                <a:gridCol w="380676"/>
                <a:gridCol w="382296"/>
                <a:gridCol w="380677"/>
                <a:gridCol w="380676"/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297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Cache Conscious Programming</a:t>
            </a:r>
          </a:p>
        </p:txBody>
      </p:sp>
      <p:sp>
        <p:nvSpPr>
          <p:cNvPr id="358298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939314"/>
            <a:ext cx="4049827" cy="355648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// H = 12, W = 10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A[H][W];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for(x=0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;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x &lt; W; x++) 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461963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for(y=0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;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y &lt; H; y++)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9144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sum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+=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A[y][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x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73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about Stores?</a:t>
            </a:r>
          </a:p>
        </p:txBody>
      </p:sp>
      <p:sp>
        <p:nvSpPr>
          <p:cNvPr id="33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/>
              <a:t>Where should you write the result of a store?</a:t>
            </a:r>
          </a:p>
          <a:p>
            <a:pPr lvl="1">
              <a:defRPr/>
            </a:pPr>
            <a:r>
              <a:rPr lang="en-US" dirty="0" smtClean="0"/>
              <a:t>If </a:t>
            </a:r>
            <a:r>
              <a:rPr lang="en-US" dirty="0"/>
              <a:t>that memory location is in the </a:t>
            </a:r>
            <a:r>
              <a:rPr lang="en-US" dirty="0" smtClean="0"/>
              <a:t>cache?</a:t>
            </a:r>
          </a:p>
          <a:p>
            <a:pPr lvl="2">
              <a:defRPr/>
            </a:pPr>
            <a:r>
              <a:rPr lang="en-US" dirty="0" smtClean="0"/>
              <a:t>Send </a:t>
            </a:r>
            <a:r>
              <a:rPr lang="en-US" dirty="0"/>
              <a:t>it to the </a:t>
            </a:r>
            <a:r>
              <a:rPr lang="en-US" dirty="0" smtClean="0"/>
              <a:t>cache</a:t>
            </a:r>
          </a:p>
          <a:p>
            <a:pPr lvl="2">
              <a:defRPr/>
            </a:pPr>
            <a:r>
              <a:rPr lang="en-US" dirty="0" smtClean="0"/>
              <a:t>Should </a:t>
            </a:r>
            <a:r>
              <a:rPr lang="en-US" dirty="0"/>
              <a:t>we also send it to memory right away</a:t>
            </a:r>
            <a:r>
              <a:rPr lang="en-US" dirty="0" smtClean="0"/>
              <a:t>?</a:t>
            </a:r>
          </a:p>
          <a:p>
            <a:pPr marL="688975" lvl="2" indent="0">
              <a:buNone/>
              <a:defRPr/>
            </a:pPr>
            <a:r>
              <a:rPr lang="en-US" dirty="0" smtClean="0"/>
              <a:t>	(</a:t>
            </a:r>
            <a:r>
              <a:rPr lang="en-US" dirty="0">
                <a:solidFill>
                  <a:srgbClr val="00F6FF"/>
                </a:solidFill>
              </a:rPr>
              <a:t>write-through </a:t>
            </a:r>
            <a:r>
              <a:rPr lang="en-US" dirty="0" smtClean="0">
                <a:solidFill>
                  <a:srgbClr val="00F6FF"/>
                </a:solidFill>
              </a:rPr>
              <a:t>policy</a:t>
            </a:r>
            <a:r>
              <a:rPr lang="en-US" dirty="0" smtClean="0"/>
              <a:t>)</a:t>
            </a:r>
          </a:p>
          <a:p>
            <a:pPr lvl="2">
              <a:defRPr/>
            </a:pPr>
            <a:r>
              <a:rPr lang="en-US" dirty="0" smtClean="0"/>
              <a:t>Wait </a:t>
            </a:r>
            <a:r>
              <a:rPr lang="en-US" dirty="0"/>
              <a:t>until we </a:t>
            </a:r>
            <a:r>
              <a:rPr lang="en-US" dirty="0" smtClean="0"/>
              <a:t>evict the block (</a:t>
            </a:r>
            <a:r>
              <a:rPr lang="en-US" dirty="0">
                <a:solidFill>
                  <a:srgbClr val="00F6FF"/>
                </a:solidFill>
              </a:rPr>
              <a:t>write-back policy</a:t>
            </a:r>
            <a:r>
              <a:rPr lang="en-US" dirty="0"/>
              <a:t>)</a:t>
            </a:r>
          </a:p>
          <a:p>
            <a:pPr lvl="1">
              <a:defRPr/>
            </a:pPr>
            <a:r>
              <a:rPr lang="en-US" dirty="0" smtClean="0"/>
              <a:t>If </a:t>
            </a:r>
            <a:r>
              <a:rPr lang="en-US" dirty="0"/>
              <a:t>it is not in the </a:t>
            </a:r>
            <a:r>
              <a:rPr lang="en-US" dirty="0" smtClean="0"/>
              <a:t>cache?</a:t>
            </a:r>
          </a:p>
          <a:p>
            <a:pPr lvl="2">
              <a:defRPr/>
            </a:pPr>
            <a:r>
              <a:rPr lang="en-US" dirty="0" smtClean="0"/>
              <a:t>Allocate </a:t>
            </a:r>
            <a:r>
              <a:rPr lang="en-US" dirty="0"/>
              <a:t>the line (put it in the cache</a:t>
            </a:r>
            <a:r>
              <a:rPr lang="en-US" dirty="0" smtClean="0"/>
              <a:t>)?</a:t>
            </a:r>
          </a:p>
          <a:p>
            <a:pPr marL="688975" lvl="2" indent="0">
              <a:buNone/>
              <a:defRPr/>
            </a:pPr>
            <a:r>
              <a:rPr lang="en-US" dirty="0" smtClean="0"/>
              <a:t>	(</a:t>
            </a:r>
            <a:r>
              <a:rPr lang="en-US" dirty="0">
                <a:solidFill>
                  <a:srgbClr val="00F6FF"/>
                </a:solidFill>
              </a:rPr>
              <a:t>write allocate </a:t>
            </a:r>
            <a:r>
              <a:rPr lang="en-US" dirty="0" smtClean="0">
                <a:solidFill>
                  <a:srgbClr val="00F6FF"/>
                </a:solidFill>
              </a:rPr>
              <a:t>policy</a:t>
            </a:r>
            <a:r>
              <a:rPr lang="en-US" dirty="0" smtClean="0"/>
              <a:t>)</a:t>
            </a:r>
          </a:p>
          <a:p>
            <a:pPr lvl="2">
              <a:defRPr/>
            </a:pPr>
            <a:r>
              <a:rPr lang="en-US" dirty="0" smtClean="0"/>
              <a:t>Write </a:t>
            </a:r>
            <a:r>
              <a:rPr lang="en-US" dirty="0"/>
              <a:t>it directly to memory without allocation</a:t>
            </a:r>
            <a:r>
              <a:rPr lang="en-US" dirty="0" smtClean="0"/>
              <a:t>?</a:t>
            </a:r>
          </a:p>
          <a:p>
            <a:pPr marL="688975" lvl="2" indent="0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>
                <a:solidFill>
                  <a:srgbClr val="00F6FF"/>
                </a:solidFill>
              </a:rPr>
              <a:t>no write allocate policy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7932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4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29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Autofit/>
          </a:bodyPr>
          <a:lstStyle/>
          <a:p>
            <a:r>
              <a:rPr lang="en-US" dirty="0"/>
              <a:t>Cache Conscious Programming</a:t>
            </a:r>
          </a:p>
        </p:txBody>
      </p:sp>
      <p:sp>
        <p:nvSpPr>
          <p:cNvPr id="3582980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710714"/>
            <a:ext cx="4277453" cy="355648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// H = 12, W = 10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A[H][W];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for(y=0; y &lt; H; y++)</a:t>
            </a:r>
          </a:p>
          <a:p>
            <a:pPr>
              <a:lnSpc>
                <a:spcPct val="134000"/>
              </a:lnSpc>
              <a:buClr>
                <a:srgbClr val="40458C"/>
              </a:buClr>
              <a:buSzPct val="100000"/>
              <a:tabLst>
                <a:tab pos="457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for(x=0; x &lt; W; x++) </a:t>
            </a:r>
          </a:p>
          <a:p>
            <a:pPr>
              <a:lnSpc>
                <a:spcPct val="134000"/>
              </a:lnSpc>
              <a:buClr>
                <a:srgbClr val="40458C"/>
              </a:buClr>
              <a:buSzPct val="100000"/>
              <a:tabLst>
                <a:tab pos="9144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sum += A[y][x];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graphicFrame>
        <p:nvGraphicFramePr>
          <p:cNvPr id="3582981" name="Group 5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41719596"/>
              </p:ext>
            </p:extLst>
          </p:nvPr>
        </p:nvGraphicFramePr>
        <p:xfrm>
          <a:off x="5181600" y="883920"/>
          <a:ext cx="3810005" cy="4754880"/>
        </p:xfrm>
        <a:graphic>
          <a:graphicData uri="http://schemas.openxmlformats.org/drawingml/2006/table">
            <a:tbl>
              <a:tblPr/>
              <a:tblGrid>
                <a:gridCol w="380677"/>
                <a:gridCol w="380677"/>
                <a:gridCol w="382296"/>
                <a:gridCol w="380677"/>
                <a:gridCol w="380676"/>
                <a:gridCol w="380677"/>
                <a:gridCol w="380676"/>
                <a:gridCol w="382296"/>
                <a:gridCol w="380677"/>
                <a:gridCol w="380676"/>
              </a:tblGrid>
              <a:tr h="396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87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Real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228600"/>
            <a:ext cx="8686800" cy="6705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&gt; </a:t>
            </a:r>
            <a:r>
              <a:rPr lang="en-US" sz="1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dmidecode</a:t>
            </a:r>
            <a:r>
              <a:rPr 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-t cache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 Information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Configuration: Enabled, Not </a:t>
            </a:r>
            <a:r>
              <a:rPr lang="en-US" sz="1400" dirty="0" err="1" smtClean="0">
                <a:latin typeface="Consolas" pitchFamily="49" charset="0"/>
              </a:rPr>
              <a:t>Socketed</a:t>
            </a:r>
            <a:r>
              <a:rPr lang="en-US" sz="1400" dirty="0" smtClean="0">
                <a:latin typeface="Consolas" pitchFamily="49" charset="0"/>
              </a:rPr>
              <a:t>, Level 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Operational Mode: Write Back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Installed Size: 128 KB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Error Correction Type: None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 Information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Configuration: Enabled, Not </a:t>
            </a:r>
            <a:r>
              <a:rPr lang="en-US" sz="1400" dirty="0" err="1" smtClean="0">
                <a:latin typeface="Consolas" pitchFamily="49" charset="0"/>
              </a:rPr>
              <a:t>Socketed</a:t>
            </a:r>
            <a:r>
              <a:rPr lang="en-US" sz="1400" dirty="0" smtClean="0">
                <a:latin typeface="Consolas" pitchFamily="49" charset="0"/>
              </a:rPr>
              <a:t>, Level 2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Operational Mode: Varies With Memory Address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Installed Size: 6144 KB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Error Correction Type: Single-bit ECC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&gt; </a:t>
            </a:r>
            <a:r>
              <a:rPr lang="en-US" sz="1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cd</a:t>
            </a:r>
            <a:r>
              <a:rPr 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/sys/devices/system/</a:t>
            </a:r>
            <a:r>
              <a:rPr lang="en-US" sz="1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cpu</a:t>
            </a:r>
            <a:r>
              <a:rPr 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/cpu0; </a:t>
            </a:r>
            <a:r>
              <a:rPr lang="en-US" sz="14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grep</a:t>
            </a:r>
            <a:r>
              <a:rPr 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cache/*/*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cache/index0/level:1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</a:t>
            </a:r>
            <a:r>
              <a:rPr lang="en-US" sz="1400" dirty="0" err="1" smtClean="0">
                <a:latin typeface="Consolas" pitchFamily="49" charset="0"/>
              </a:rPr>
              <a:t>type:Data</a:t>
            </a:r>
            <a:endParaRPr lang="en-US" sz="14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cache/index0/ways_of_associativity:8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cache/index0/number_of_sets:64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cache/index0/coherency_line_size:64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cache/index0/size:32K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cache/index1/level:1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</a:t>
            </a:r>
            <a:r>
              <a:rPr lang="en-US" sz="1400" dirty="0" err="1" smtClean="0">
                <a:latin typeface="Consolas" pitchFamily="49" charset="0"/>
              </a:rPr>
              <a:t>type:Instruction</a:t>
            </a:r>
            <a:endParaRPr lang="en-US" sz="14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cache/index1/ways_of_associativity:8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cache/index1/number_of_sets:64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cache/index1/coherency_line_size:64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cache/index1/size:32K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cache/index2/level:2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</a:t>
            </a:r>
            <a:r>
              <a:rPr lang="en-US" sz="1400" dirty="0" err="1" smtClean="0">
                <a:latin typeface="Consolas" pitchFamily="49" charset="0"/>
              </a:rPr>
              <a:t>type:Unified</a:t>
            </a:r>
            <a:endParaRPr lang="en-US" sz="14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cache/index2/shared_cpu_list:0-1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cache/index2/ways_of_associativity:24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cache/index2/number_of_sets:4096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cache/index2/coherency_line_size:64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cache/index2/size:6144K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791200" y="540603"/>
            <a:ext cx="32127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Dual-core 3.16GHz Intel </a:t>
            </a:r>
            <a:b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(purchased in 2011)</a:t>
            </a:r>
          </a:p>
        </p:txBody>
      </p:sp>
    </p:spTree>
    <p:extLst>
      <p:ext uri="{BB962C8B-B14F-4D97-AF65-F5344CB8AC3E}">
        <p14:creationId xmlns:p14="http://schemas.microsoft.com/office/powerpoint/2010/main" val="426983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Real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Dual 32K L1 Instruction caches</a:t>
            </a:r>
          </a:p>
          <a:p>
            <a:pPr lvl="1"/>
            <a:r>
              <a:rPr lang="en-US" dirty="0" smtClean="0"/>
              <a:t>8-way set associative</a:t>
            </a:r>
          </a:p>
          <a:p>
            <a:pPr lvl="1"/>
            <a:r>
              <a:rPr lang="en-US" dirty="0" smtClean="0"/>
              <a:t>64 sets</a:t>
            </a:r>
          </a:p>
          <a:p>
            <a:pPr lvl="1"/>
            <a:r>
              <a:rPr lang="en-US" dirty="0" smtClean="0"/>
              <a:t>64 byte line size</a:t>
            </a:r>
          </a:p>
          <a:p>
            <a:r>
              <a:rPr lang="en-US" dirty="0" smtClean="0"/>
              <a:t>Dual 32K L1 Data caches</a:t>
            </a:r>
          </a:p>
          <a:p>
            <a:pPr lvl="1"/>
            <a:r>
              <a:rPr lang="en-US" dirty="0" smtClean="0"/>
              <a:t>Same as above</a:t>
            </a:r>
          </a:p>
          <a:p>
            <a:r>
              <a:rPr lang="en-US" dirty="0" smtClean="0"/>
              <a:t>Single 6M L2 Unified cache</a:t>
            </a:r>
          </a:p>
          <a:p>
            <a:pPr lvl="1"/>
            <a:r>
              <a:rPr lang="en-US" dirty="0" smtClean="0"/>
              <a:t>24-way set associative (!!!)</a:t>
            </a:r>
          </a:p>
          <a:p>
            <a:pPr lvl="1"/>
            <a:r>
              <a:rPr lang="en-US" dirty="0" smtClean="0"/>
              <a:t>4096 sets</a:t>
            </a:r>
          </a:p>
          <a:p>
            <a:pPr lvl="1"/>
            <a:r>
              <a:rPr lang="en-US" dirty="0" smtClean="0"/>
              <a:t>64 byte line size</a:t>
            </a:r>
          </a:p>
          <a:p>
            <a:r>
              <a:rPr lang="en-US" dirty="0" smtClean="0"/>
              <a:t>4GB Main memory</a:t>
            </a:r>
          </a:p>
          <a:p>
            <a:r>
              <a:rPr lang="en-US" dirty="0" smtClean="0"/>
              <a:t>1TB Disk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791200" y="540603"/>
            <a:ext cx="32127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Dual-core 3.16GHz Intel </a:t>
            </a:r>
            <a:b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(purchased in 2009)</a:t>
            </a:r>
          </a:p>
        </p:txBody>
      </p:sp>
    </p:spTree>
    <p:extLst>
      <p:ext uri="{BB962C8B-B14F-4D97-AF65-F5344CB8AC3E}">
        <p14:creationId xmlns:p14="http://schemas.microsoft.com/office/powerpoint/2010/main" val="294359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4-03-20 at 5.22.4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8175238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064880" y="821520"/>
              <a:ext cx="5245560" cy="31712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54080" y="812880"/>
                <a:ext cx="5260320" cy="319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352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685800"/>
            <a:ext cx="8991600" cy="6400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F6FF"/>
                </a:solidFill>
              </a:rPr>
              <a:t>Memory performance matters!</a:t>
            </a:r>
          </a:p>
          <a:p>
            <a:pPr lvl="1"/>
            <a:r>
              <a:rPr lang="en-US" dirty="0" smtClean="0"/>
              <a:t>often more than CPU performance</a:t>
            </a:r>
          </a:p>
          <a:p>
            <a:pPr lvl="1"/>
            <a:r>
              <a:rPr lang="en-US" dirty="0" smtClean="0"/>
              <a:t>… because it is the bottleneck, and not improving much</a:t>
            </a:r>
          </a:p>
          <a:p>
            <a:pPr lvl="1"/>
            <a:r>
              <a:rPr lang="en-US" dirty="0" smtClean="0"/>
              <a:t>… because most programs move a LOT of data</a:t>
            </a:r>
          </a:p>
          <a:p>
            <a:r>
              <a:rPr lang="en-US" dirty="0" smtClean="0">
                <a:solidFill>
                  <a:srgbClr val="00F6FF"/>
                </a:solidFill>
              </a:rPr>
              <a:t>Design space is huge</a:t>
            </a:r>
          </a:p>
          <a:p>
            <a:pPr lvl="1"/>
            <a:r>
              <a:rPr lang="en-US" dirty="0" smtClean="0"/>
              <a:t>Gambling against program behavior</a:t>
            </a:r>
          </a:p>
          <a:p>
            <a:pPr lvl="1"/>
            <a:r>
              <a:rPr lang="en-US" dirty="0" smtClean="0"/>
              <a:t>Cuts across all layers: </a:t>
            </a:r>
            <a:br>
              <a:rPr lang="en-US" dirty="0" smtClean="0"/>
            </a:br>
            <a:r>
              <a:rPr lang="en-US" dirty="0" smtClean="0"/>
              <a:t>users </a:t>
            </a:r>
            <a:r>
              <a:rPr lang="en-US" dirty="0" smtClean="0">
                <a:sym typeface="Wingdings" pitchFamily="2" charset="2"/>
              </a:rPr>
              <a:t> programs  </a:t>
            </a:r>
            <a:r>
              <a:rPr lang="en-US" dirty="0" err="1" smtClean="0">
                <a:sym typeface="Wingdings" pitchFamily="2" charset="2"/>
              </a:rPr>
              <a:t>os</a:t>
            </a:r>
            <a:r>
              <a:rPr lang="en-US" dirty="0" smtClean="0">
                <a:sym typeface="Wingdings" pitchFamily="2" charset="2"/>
              </a:rPr>
              <a:t>  hardware</a:t>
            </a:r>
          </a:p>
          <a:p>
            <a:r>
              <a:rPr lang="en-US" dirty="0" smtClean="0">
                <a:solidFill>
                  <a:srgbClr val="00F6FF"/>
                </a:solidFill>
                <a:sym typeface="Wingdings" pitchFamily="2" charset="2"/>
              </a:rPr>
              <a:t>Multi-core / Multi-Processor is complicated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Inconsistent views of memory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Extremely complex protocols, very hard to get right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55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762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Cache Write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838200"/>
            <a:ext cx="8686800" cy="685800"/>
          </a:xfrm>
        </p:spPr>
        <p:txBody>
          <a:bodyPr/>
          <a:lstStyle/>
          <a:p>
            <a:r>
              <a:rPr lang="en-US" dirty="0" smtClean="0"/>
              <a:t>Q: How to write data?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443037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1552575"/>
            <a:ext cx="1676400" cy="1019175"/>
          </a:xfrm>
          <a:prstGeom prst="rect">
            <a:avLst/>
          </a:prstGeom>
          <a:solidFill>
            <a:srgbClr val="0033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1143000"/>
            <a:ext cx="1676400" cy="19177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20526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953000" y="20526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0" y="23574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953000" y="23574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44540" y="1522412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61655" y="2281237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12"/>
            </p:custDataLst>
          </p:nvPr>
        </p:nvSpPr>
        <p:spPr>
          <a:xfrm>
            <a:off x="228600" y="3200400"/>
            <a:ext cx="8686800" cy="3886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If data is already in the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cache…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6FF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No-Write</a:t>
            </a:r>
          </a:p>
          <a:p>
            <a:pPr marL="173038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writes invalidate the cache and go directly to memory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6FF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Write-Through</a:t>
            </a:r>
          </a:p>
          <a:p>
            <a:pPr marL="173038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writes go to main memory and cache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6FF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Write-Back</a:t>
            </a:r>
          </a:p>
          <a:p>
            <a:pPr marL="173038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CPU writes only to cache</a:t>
            </a:r>
          </a:p>
          <a:p>
            <a:pPr marL="173038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cache writes to main memory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later (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when block is evicted)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35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Allocation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838200"/>
            <a:ext cx="8686800" cy="685800"/>
          </a:xfrm>
        </p:spPr>
        <p:txBody>
          <a:bodyPr/>
          <a:lstStyle/>
          <a:p>
            <a:r>
              <a:rPr lang="en-US" dirty="0" smtClean="0"/>
              <a:t>Q: How to write data?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519237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1628775"/>
            <a:ext cx="1676400" cy="1019175"/>
          </a:xfrm>
          <a:prstGeom prst="rect">
            <a:avLst/>
          </a:prstGeom>
          <a:solidFill>
            <a:srgbClr val="0033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1219200"/>
            <a:ext cx="1676400" cy="19177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21288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953000" y="21288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0" y="24336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953000" y="24336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44540" y="1598612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61655" y="2357437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12"/>
            </p:custDataLst>
          </p:nvPr>
        </p:nvSpPr>
        <p:spPr>
          <a:xfrm>
            <a:off x="228600" y="3276600"/>
            <a:ext cx="8686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If data is not in the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cache…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6FF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Write-Allocate</a:t>
            </a:r>
          </a:p>
          <a:p>
            <a:pPr marL="173038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allocate a cache line for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new data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(and maybe write-through)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F6FF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No-Write-Allocate</a:t>
            </a:r>
          </a:p>
          <a:p>
            <a:pPr marL="173038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ignore cache, just go to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main memory</a:t>
            </a:r>
          </a:p>
        </p:txBody>
      </p:sp>
    </p:spTree>
    <p:extLst>
      <p:ext uri="{BB962C8B-B14F-4D97-AF65-F5344CB8AC3E}">
        <p14:creationId xmlns:p14="http://schemas.microsoft.com/office/powerpoint/2010/main" val="99284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01000" cy="5334000"/>
          </a:xfrm>
        </p:spPr>
        <p:txBody>
          <a:bodyPr/>
          <a:lstStyle/>
          <a:p>
            <a:r>
              <a:rPr lang="en-US" dirty="0" smtClean="0"/>
              <a:t>How does a </a:t>
            </a:r>
            <a:r>
              <a:rPr lang="en-US" dirty="0" smtClean="0">
                <a:solidFill>
                  <a:srgbClr val="00F6FF"/>
                </a:solidFill>
              </a:rPr>
              <a:t>write-through </a:t>
            </a:r>
            <a:r>
              <a:rPr lang="en-US" dirty="0" smtClean="0"/>
              <a:t>cache work? </a:t>
            </a:r>
          </a:p>
          <a:p>
            <a:r>
              <a:rPr lang="en-US" dirty="0" smtClean="0"/>
              <a:t>Assume </a:t>
            </a:r>
            <a:r>
              <a:rPr lang="en-US" dirty="0" smtClean="0">
                <a:solidFill>
                  <a:srgbClr val="00F6FF"/>
                </a:solidFill>
              </a:rPr>
              <a:t>write-allocate</a:t>
            </a:r>
            <a:endParaRPr lang="en-US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80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0290" name="Rectangle 2"/>
          <p:cNvSpPr>
            <a:spLocks noChangeArrowheads="1"/>
          </p:cNvSpPr>
          <p:nvPr/>
        </p:nvSpPr>
        <p:spPr bwMode="ltGray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0291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0292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0293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Handling Stores (Write-Through)</a:t>
            </a:r>
          </a:p>
        </p:txBody>
      </p:sp>
      <p:sp>
        <p:nvSpPr>
          <p:cNvPr id="3340294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40295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40296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40297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40298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40299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40300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40301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40302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40303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0271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SB  $1  M[  10  ]</a:t>
            </a: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40304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40305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40306" name="Rectangle 18"/>
          <p:cNvSpPr>
            <a:spLocks noChangeArrowheads="1"/>
          </p:cNvSpPr>
          <p:nvPr/>
        </p:nvSpPr>
        <p:spPr bwMode="blackWhite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0307" name="Rectangle 19"/>
          <p:cNvSpPr>
            <a:spLocks noChangeArrowheads="1"/>
          </p:cNvSpPr>
          <p:nvPr/>
        </p:nvSpPr>
        <p:spPr bwMode="ltGray">
          <a:xfrm>
            <a:off x="4927600" y="309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08" name="Rectangle 20"/>
          <p:cNvSpPr>
            <a:spLocks noChangeArrowheads="1"/>
          </p:cNvSpPr>
          <p:nvPr/>
        </p:nvSpPr>
        <p:spPr bwMode="ltGray">
          <a:xfrm>
            <a:off x="4927600" y="340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09" name="Text Box 21"/>
          <p:cNvSpPr txBox="1">
            <a:spLocks noChangeArrowheads="1"/>
          </p:cNvSpPr>
          <p:nvPr/>
        </p:nvSpPr>
        <p:spPr bwMode="auto">
          <a:xfrm>
            <a:off x="3886200" y="2754868"/>
            <a:ext cx="18272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  tag   </a:t>
            </a:r>
            <a:r>
              <a:rPr lang="en-US" b="1" dirty="0" smtClean="0">
                <a:solidFill>
                  <a:schemeClr val="bg1"/>
                </a:solidFill>
              </a:rPr>
              <a:t>  data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40310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1" name="Rectangle 23"/>
          <p:cNvSpPr>
            <a:spLocks noChangeArrowheads="1"/>
          </p:cNvSpPr>
          <p:nvPr/>
        </p:nvSpPr>
        <p:spPr bwMode="ltGray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2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3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4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40315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40316" name="Rectangle 28"/>
          <p:cNvSpPr>
            <a:spLocks noChangeArrowheads="1"/>
          </p:cNvSpPr>
          <p:nvPr/>
        </p:nvSpPr>
        <p:spPr bwMode="blackWhite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7" name="Rectangle 29"/>
          <p:cNvSpPr>
            <a:spLocks noChangeArrowheads="1"/>
          </p:cNvSpPr>
          <p:nvPr/>
        </p:nvSpPr>
        <p:spPr bwMode="ltGray">
          <a:xfrm>
            <a:off x="4927600" y="3708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8" name="Rectangle 30"/>
          <p:cNvSpPr>
            <a:spLocks noChangeArrowheads="1"/>
          </p:cNvSpPr>
          <p:nvPr/>
        </p:nvSpPr>
        <p:spPr bwMode="ltGray">
          <a:xfrm>
            <a:off x="4927600" y="4013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9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40320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40321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40322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40323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40324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40325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40326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40327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0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40328" name="Rectangle 40"/>
          <p:cNvSpPr>
            <a:spLocks noChangeArrowheads="1"/>
          </p:cNvSpPr>
          <p:nvPr/>
        </p:nvSpPr>
        <p:spPr bwMode="blackWhite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rgbClr val="00F6FF"/>
                </a:solidFill>
              </a:rPr>
              <a:t>0</a:t>
            </a:r>
          </a:p>
        </p:txBody>
      </p:sp>
      <p:sp>
        <p:nvSpPr>
          <p:cNvPr id="3340329" name="Rectangle 41"/>
          <p:cNvSpPr>
            <a:spLocks noChangeArrowheads="1"/>
          </p:cNvSpPr>
          <p:nvPr/>
        </p:nvSpPr>
        <p:spPr bwMode="blackWhite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rgbClr val="00F6FF"/>
                </a:solidFill>
              </a:rPr>
              <a:t>0</a:t>
            </a:r>
          </a:p>
        </p:txBody>
      </p:sp>
      <p:sp>
        <p:nvSpPr>
          <p:cNvPr id="3340330" name="Text Box 42"/>
          <p:cNvSpPr txBox="1">
            <a:spLocks noChangeArrowheads="1"/>
          </p:cNvSpPr>
          <p:nvPr/>
        </p:nvSpPr>
        <p:spPr bwMode="auto">
          <a:xfrm>
            <a:off x="1066800" y="1600200"/>
            <a:ext cx="2571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>
                <a:solidFill>
                  <a:srgbClr val="00F6FF"/>
                </a:solidFill>
              </a:rPr>
              <a:t>Assume write-allocate</a:t>
            </a:r>
          </a:p>
          <a:p>
            <a:pPr eaLnBrk="1" hangingPunct="1"/>
            <a:r>
              <a:rPr lang="en-US" sz="2000" b="1" dirty="0">
                <a:solidFill>
                  <a:srgbClr val="00F6FF"/>
                </a:solidFill>
              </a:rPr>
              <a:t>policy</a:t>
            </a:r>
          </a:p>
        </p:txBody>
      </p:sp>
      <p:sp>
        <p:nvSpPr>
          <p:cNvPr id="44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6051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rgbClr val="00F6FF"/>
                </a:solidFill>
              </a:rPr>
              <a:t>byte addresses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</a:t>
            </a:r>
            <a:r>
              <a:rPr lang="en-US" sz="2400" dirty="0">
                <a:solidFill>
                  <a:schemeClr val="bg1"/>
                </a:solidFill>
              </a:rPr>
              <a:t>5</a:t>
            </a:r>
            <a:r>
              <a:rPr lang="en-US" sz="2400" dirty="0" smtClean="0">
                <a:solidFill>
                  <a:schemeClr val="bg1"/>
                </a:solidFill>
              </a:rPr>
              <a:t>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45" name="Text Box 60"/>
          <p:cNvSpPr txBox="1">
            <a:spLocks noChangeArrowheads="1"/>
          </p:cNvSpPr>
          <p:nvPr/>
        </p:nvSpPr>
        <p:spPr bwMode="auto">
          <a:xfrm>
            <a:off x="3733800" y="1219200"/>
            <a:ext cx="2379754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smtClean="0">
                <a:solidFill>
                  <a:srgbClr val="00F6FF"/>
                </a:solidFill>
              </a:rPr>
              <a:t>Fully Associative Cache</a:t>
            </a:r>
          </a:p>
          <a:p>
            <a:pPr eaLnBrk="1" hangingPunct="1"/>
            <a:r>
              <a:rPr lang="en-US" b="1" dirty="0" smtClean="0">
                <a:solidFill>
                  <a:srgbClr val="00F6FF"/>
                </a:solidFill>
              </a:rPr>
              <a:t>2 </a:t>
            </a:r>
            <a:r>
              <a:rPr lang="en-US" b="1" dirty="0">
                <a:solidFill>
                  <a:srgbClr val="00F6FF"/>
                </a:solidFill>
              </a:rPr>
              <a:t>cache </a:t>
            </a:r>
            <a:r>
              <a:rPr lang="en-US" b="1" dirty="0" smtClean="0">
                <a:solidFill>
                  <a:srgbClr val="00F6FF"/>
                </a:solidFill>
              </a:rPr>
              <a:t>lines</a:t>
            </a:r>
            <a:endParaRPr lang="en-US" b="1" dirty="0">
              <a:solidFill>
                <a:srgbClr val="00F6FF"/>
              </a:solidFill>
            </a:endParaRPr>
          </a:p>
          <a:p>
            <a:pPr eaLnBrk="1" hangingPunct="1"/>
            <a:r>
              <a:rPr lang="en-US" b="1" u="sng" dirty="0">
                <a:solidFill>
                  <a:srgbClr val="00F6FF"/>
                </a:solidFill>
              </a:rPr>
              <a:t>2</a:t>
            </a:r>
            <a:r>
              <a:rPr lang="en-US" b="1" dirty="0">
                <a:solidFill>
                  <a:srgbClr val="00F6FF"/>
                </a:solidFill>
              </a:rPr>
              <a:t> word </a:t>
            </a:r>
            <a:r>
              <a:rPr lang="en-US" b="1" dirty="0" smtClean="0">
                <a:solidFill>
                  <a:srgbClr val="00F6FF"/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rgbClr val="00F6FF"/>
              </a:solidFill>
            </a:endParaRPr>
          </a:p>
          <a:p>
            <a:r>
              <a:rPr lang="en-US" b="1" u="sng" dirty="0">
                <a:solidFill>
                  <a:srgbClr val="00F6FF"/>
                </a:solidFill>
              </a:rPr>
              <a:t>4</a:t>
            </a:r>
            <a:r>
              <a:rPr lang="en-US" b="1" dirty="0" smtClean="0">
                <a:solidFill>
                  <a:srgbClr val="00F6FF"/>
                </a:solidFill>
              </a:rPr>
              <a:t> </a:t>
            </a:r>
            <a:r>
              <a:rPr lang="en-US" b="1" dirty="0">
                <a:solidFill>
                  <a:srgbClr val="00F6FF"/>
                </a:solidFill>
              </a:rPr>
              <a:t>bit tag </a:t>
            </a:r>
            <a:r>
              <a:rPr lang="en-US" b="1" dirty="0" smtClean="0">
                <a:solidFill>
                  <a:srgbClr val="00F6FF"/>
                </a:solidFill>
              </a:rPr>
              <a:t>field</a:t>
            </a:r>
          </a:p>
          <a:p>
            <a:r>
              <a:rPr lang="en-US" b="1" dirty="0" smtClean="0">
                <a:solidFill>
                  <a:srgbClr val="00F6FF"/>
                </a:solidFill>
              </a:rPr>
              <a:t>1 bit block offset field</a:t>
            </a:r>
          </a:p>
        </p:txBody>
      </p:sp>
    </p:spTree>
    <p:extLst>
      <p:ext uri="{BB962C8B-B14F-4D97-AF65-F5344CB8AC3E}">
        <p14:creationId xmlns:p14="http://schemas.microsoft.com/office/powerpoint/2010/main" val="169535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2338" name="Rectangle 2"/>
          <p:cNvSpPr>
            <a:spLocks noChangeArrowheads="1"/>
          </p:cNvSpPr>
          <p:nvPr/>
        </p:nvSpPr>
        <p:spPr bwMode="ltGray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2339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2340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00386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41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Write-Through (REF 1)</a:t>
            </a:r>
          </a:p>
        </p:txBody>
      </p:sp>
      <p:sp>
        <p:nvSpPr>
          <p:cNvPr id="3342342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42343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42344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42345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42346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42347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42348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42349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42350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42351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0271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SB  $1  M[  10  ]</a:t>
            </a: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42352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42353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42354" name="Rectangle 18"/>
          <p:cNvSpPr>
            <a:spLocks noChangeArrowheads="1"/>
          </p:cNvSpPr>
          <p:nvPr/>
        </p:nvSpPr>
        <p:spPr bwMode="blackWhite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2355" name="Rectangle 19"/>
          <p:cNvSpPr>
            <a:spLocks noChangeArrowheads="1"/>
          </p:cNvSpPr>
          <p:nvPr/>
        </p:nvSpPr>
        <p:spPr bwMode="ltGray">
          <a:xfrm>
            <a:off x="4927600" y="309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56" name="Rectangle 20"/>
          <p:cNvSpPr>
            <a:spLocks noChangeArrowheads="1"/>
          </p:cNvSpPr>
          <p:nvPr/>
        </p:nvSpPr>
        <p:spPr bwMode="ltGray">
          <a:xfrm>
            <a:off x="4927600" y="340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57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342358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59" name="Rectangle 23"/>
          <p:cNvSpPr>
            <a:spLocks noChangeArrowheads="1"/>
          </p:cNvSpPr>
          <p:nvPr/>
        </p:nvSpPr>
        <p:spPr bwMode="ltGray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0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1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2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42363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42364" name="Rectangle 28"/>
          <p:cNvSpPr>
            <a:spLocks noChangeArrowheads="1"/>
          </p:cNvSpPr>
          <p:nvPr/>
        </p:nvSpPr>
        <p:spPr bwMode="blackWhite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5" name="Rectangle 29"/>
          <p:cNvSpPr>
            <a:spLocks noChangeArrowheads="1"/>
          </p:cNvSpPr>
          <p:nvPr/>
        </p:nvSpPr>
        <p:spPr bwMode="ltGray">
          <a:xfrm>
            <a:off x="4927600" y="3708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6" name="Rectangle 30"/>
          <p:cNvSpPr>
            <a:spLocks noChangeArrowheads="1"/>
          </p:cNvSpPr>
          <p:nvPr/>
        </p:nvSpPr>
        <p:spPr bwMode="ltGray">
          <a:xfrm>
            <a:off x="4927600" y="4013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7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42368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42369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42370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42371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42372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42373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42374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42375" name="AutoShape 39"/>
          <p:cNvSpPr>
            <a:spLocks noChangeArrowheads="1"/>
          </p:cNvSpPr>
          <p:nvPr/>
        </p:nvSpPr>
        <p:spPr bwMode="auto">
          <a:xfrm>
            <a:off x="1295400" y="2819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76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0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42377" name="Rectangle 41"/>
          <p:cNvSpPr>
            <a:spLocks noChangeArrowheads="1"/>
          </p:cNvSpPr>
          <p:nvPr/>
        </p:nvSpPr>
        <p:spPr bwMode="blackWhite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42378" name="Rectangle 42"/>
          <p:cNvSpPr>
            <a:spLocks noChangeArrowheads="1"/>
          </p:cNvSpPr>
          <p:nvPr/>
        </p:nvSpPr>
        <p:spPr bwMode="blackWhite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8165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How Many Memory References?</a:t>
            </a:r>
            <a:endParaRPr lang="en-US"/>
          </a:p>
        </p:txBody>
      </p:sp>
      <p:sp>
        <p:nvSpPr>
          <p:cNvPr id="3362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Write-through performance</a:t>
            </a:r>
          </a:p>
          <a:p>
            <a:endParaRPr lang="en-US" dirty="0" smtClean="0"/>
          </a:p>
          <a:p>
            <a:r>
              <a:rPr lang="en-US" dirty="0" smtClean="0"/>
              <a:t>Each miss (read or write) reads a </a:t>
            </a:r>
            <a:r>
              <a:rPr lang="en-US" dirty="0" smtClean="0">
                <a:solidFill>
                  <a:srgbClr val="00F6FF"/>
                </a:solidFill>
              </a:rPr>
              <a:t>block</a:t>
            </a:r>
            <a:r>
              <a:rPr lang="en-US" dirty="0" smtClean="0"/>
              <a:t> from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endParaRPr lang="en-US" dirty="0" smtClean="0">
              <a:solidFill>
                <a:srgbClr val="00F6FF"/>
              </a:solidFill>
            </a:endParaRPr>
          </a:p>
          <a:p>
            <a:r>
              <a:rPr lang="en-US" dirty="0" smtClean="0"/>
              <a:t>Each store writes an </a:t>
            </a:r>
            <a:r>
              <a:rPr lang="en-US" dirty="0" smtClean="0">
                <a:solidFill>
                  <a:srgbClr val="00F6FF"/>
                </a:solidFill>
              </a:rPr>
              <a:t>item</a:t>
            </a:r>
            <a:r>
              <a:rPr lang="en-US" dirty="0" smtClean="0"/>
              <a:t> to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endParaRPr lang="en-US" dirty="0" smtClean="0">
              <a:solidFill>
                <a:srgbClr val="00F6FF"/>
              </a:solidFill>
            </a:endParaRPr>
          </a:p>
          <a:p>
            <a:r>
              <a:rPr lang="en-US" dirty="0" smtClean="0"/>
              <a:t>Evictions don’t need to write to mem</a:t>
            </a:r>
          </a:p>
          <a:p>
            <a:pPr lvl="1"/>
            <a:endParaRPr lang="en-US" dirty="0" smtClean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6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2466</TotalTime>
  <Words>1962</Words>
  <Application>Microsoft Office PowerPoint</Application>
  <PresentationFormat>On-screen Show (4:3)</PresentationFormat>
  <Paragraphs>564</Paragraphs>
  <Slides>34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Consolas</vt:lpstr>
      <vt:lpstr>Helvetica</vt:lpstr>
      <vt:lpstr>Symbol</vt:lpstr>
      <vt:lpstr>Times New Roman</vt:lpstr>
      <vt:lpstr>Wingdings</vt:lpstr>
      <vt:lpstr>Office Theme</vt:lpstr>
      <vt:lpstr>Caches 3</vt:lpstr>
      <vt:lpstr>Overview</vt:lpstr>
      <vt:lpstr>What about Stores?</vt:lpstr>
      <vt:lpstr>Cache Write Policies</vt:lpstr>
      <vt:lpstr>Write Allocation Policies</vt:lpstr>
      <vt:lpstr>Next Goal</vt:lpstr>
      <vt:lpstr>Handling Stores (Write-Through)</vt:lpstr>
      <vt:lpstr>Write-Through (REF 1)</vt:lpstr>
      <vt:lpstr>How Many Memory References?</vt:lpstr>
      <vt:lpstr>Summary: Write Through</vt:lpstr>
      <vt:lpstr>Write-Through vs. Write-Back</vt:lpstr>
      <vt:lpstr>Write-Back Meta-Data</vt:lpstr>
      <vt:lpstr>Write-back Example</vt:lpstr>
      <vt:lpstr>Handling Stores (Write-Back)</vt:lpstr>
      <vt:lpstr>Write-Back (REF 1)</vt:lpstr>
      <vt:lpstr>How Many Memory References?</vt:lpstr>
      <vt:lpstr>So is write back just better?</vt:lpstr>
      <vt:lpstr>Performance: An Example</vt:lpstr>
      <vt:lpstr>Performance Tradeoffs</vt:lpstr>
      <vt:lpstr>Write Buffering</vt:lpstr>
      <vt:lpstr>Write-through vs. Write-back</vt:lpstr>
      <vt:lpstr>Cache-coherency</vt:lpstr>
      <vt:lpstr>PowerPoint Presentation</vt:lpstr>
      <vt:lpstr>Next Goal</vt:lpstr>
      <vt:lpstr>Cache Performance Example</vt:lpstr>
      <vt:lpstr>Cache Performance Example</vt:lpstr>
      <vt:lpstr>Multi Level Caching</vt:lpstr>
      <vt:lpstr>Performance Summary</vt:lpstr>
      <vt:lpstr>Cache Conscious Programming</vt:lpstr>
      <vt:lpstr>Cache Conscious Programming</vt:lpstr>
      <vt:lpstr>A Real Example</vt:lpstr>
      <vt:lpstr>A Real Example</vt:lpstr>
      <vt:lpstr>PowerPoint Presentation</vt:lpstr>
      <vt:lpstr>Summary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168</cp:revision>
  <dcterms:created xsi:type="dcterms:W3CDTF">2012-11-28T14:27:55Z</dcterms:created>
  <dcterms:modified xsi:type="dcterms:W3CDTF">2015-03-26T15:47:29Z</dcterms:modified>
</cp:coreProperties>
</file>