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5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9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99" r:id="rId3"/>
    <p:sldId id="260" r:id="rId4"/>
    <p:sldId id="261" r:id="rId5"/>
    <p:sldId id="285" r:id="rId6"/>
    <p:sldId id="263" r:id="rId7"/>
    <p:sldId id="262" r:id="rId8"/>
    <p:sldId id="264" r:id="rId9"/>
    <p:sldId id="289" r:id="rId10"/>
    <p:sldId id="288" r:id="rId11"/>
    <p:sldId id="265" r:id="rId12"/>
    <p:sldId id="266" r:id="rId13"/>
    <p:sldId id="267" r:id="rId14"/>
    <p:sldId id="268" r:id="rId15"/>
    <p:sldId id="269" r:id="rId16"/>
    <p:sldId id="291" r:id="rId17"/>
    <p:sldId id="292" r:id="rId18"/>
    <p:sldId id="293" r:id="rId19"/>
    <p:sldId id="294" r:id="rId20"/>
    <p:sldId id="290" r:id="rId21"/>
    <p:sldId id="295" r:id="rId22"/>
    <p:sldId id="296" r:id="rId23"/>
    <p:sldId id="297" r:id="rId24"/>
    <p:sldId id="298" r:id="rId25"/>
    <p:sldId id="270" r:id="rId26"/>
    <p:sldId id="275" r:id="rId27"/>
    <p:sldId id="277" r:id="rId28"/>
    <p:sldId id="278" r:id="rId29"/>
    <p:sldId id="279" r:id="rId30"/>
    <p:sldId id="280" r:id="rId31"/>
    <p:sldId id="281" r:id="rId32"/>
    <p:sldId id="282" r:id="rId33"/>
    <p:sldId id="286" r:id="rId34"/>
    <p:sldId id="287" r:id="rId35"/>
    <p:sldId id="284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1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91" tIns="47496" rIns="94991" bIns="4749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previous global</a:t>
            </a:r>
            <a:r>
              <a:rPr lang="en-US" baseline="0" dirty="0" smtClean="0"/>
              <a:t> vs local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8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en-US" baseline="0" dirty="0" smtClean="0"/>
              <a:t> by r</a:t>
            </a:r>
            <a:r>
              <a:rPr lang="en-US" dirty="0" smtClean="0"/>
              <a:t>emoving the NOPs.  That is, putting a</a:t>
            </a:r>
            <a:r>
              <a:rPr lang="en-US" baseline="0" dirty="0" smtClean="0"/>
              <a:t> independent instruction in the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</a:t>
            </a:r>
            <a:r>
              <a:rPr lang="en-US" dirty="0" smtClean="0"/>
              <a:t>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72.xml"/><Relationship Id="rId9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10" Type="http://schemas.openxmlformats.org/officeDocument/2006/relationships/tags" Target="../tags/tag10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3" Type="http://schemas.openxmlformats.org/officeDocument/2006/relationships/tags" Target="../tags/tag141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</a:t>
            </a:r>
            <a:r>
              <a:rPr lang="en-US" b="1" dirty="0" smtClean="0"/>
              <a:t>. 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27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and 2.12, and A.5-6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register not changed across procedure call  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Thus,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allee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on </a:t>
            </a:r>
            <a:r>
              <a:rPr lang="en-US" sz="2400" dirty="0" smtClean="0"/>
              <a:t>procedure </a:t>
            </a:r>
            <a:r>
              <a:rPr lang="en-US" sz="2400" dirty="0"/>
              <a:t>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</a:t>
            </a:r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, $</a:t>
            </a:r>
            <a:r>
              <a:rPr lang="en-US" sz="2400" dirty="0" err="1" smtClean="0"/>
              <a:t>fp</a:t>
            </a:r>
            <a:r>
              <a:rPr lang="en-US" sz="2400" dirty="0" smtClean="0"/>
              <a:t>, $s0-s7</a:t>
            </a: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 register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Assumes </a:t>
            </a:r>
            <a:r>
              <a:rPr lang="en-US" sz="2400" dirty="0"/>
              <a:t>that a caller can clobber </a:t>
            </a:r>
            <a:r>
              <a:rPr lang="en-US" sz="2400" dirty="0" smtClean="0"/>
              <a:t>contents of register</a:t>
            </a:r>
            <a:endParaRPr lang="en-US" sz="2400" dirty="0"/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Thus,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caller must save</a:t>
            </a:r>
            <a:r>
              <a:rPr lang="en-US" sz="2400" dirty="0" smtClean="0"/>
              <a:t> </a:t>
            </a:r>
            <a:r>
              <a:rPr lang="en-US" sz="2400" dirty="0"/>
              <a:t>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Caller, then, restores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after</a:t>
            </a:r>
            <a:r>
              <a:rPr lang="en-US" sz="2400" dirty="0"/>
              <a:t> the </a:t>
            </a:r>
            <a:r>
              <a:rPr lang="en-US" sz="2400" dirty="0" smtClean="0"/>
              <a:t>call</a:t>
            </a:r>
          </a:p>
          <a:p>
            <a:pPr lvl="1">
              <a:lnSpc>
                <a:spcPct val="84000"/>
              </a:lnSpc>
            </a:pPr>
            <a:r>
              <a:rPr lang="en-US" sz="2400" dirty="0" smtClean="0"/>
              <a:t>E.g. $a0-a3, $v0-$v1, $t0-$t9</a:t>
            </a:r>
            <a:endParaRPr lang="en-US" sz="2400" dirty="0"/>
          </a:p>
          <a:p>
            <a:pPr>
              <a:lnSpc>
                <a:spcPct val="84000"/>
              </a:lnSpc>
            </a:pPr>
            <a:endParaRPr lang="en-US" sz="2800" dirty="0" smtClean="0"/>
          </a:p>
          <a:p>
            <a:pPr>
              <a:lnSpc>
                <a:spcPct val="84000"/>
              </a:lnSpc>
            </a:pPr>
            <a:r>
              <a:rPr lang="en-US" sz="2800" dirty="0" smtClean="0"/>
              <a:t>MIPS </a:t>
            </a:r>
            <a:r>
              <a:rPr lang="en-US" sz="2800" dirty="0"/>
              <a:t>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15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340114"/>
            <a:ext cx="1773178" cy="70788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Save if want to 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use </a:t>
            </a:r>
            <a:r>
              <a:rPr lang="en-US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call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151" y="3276600"/>
            <a:ext cx="1892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Save </a:t>
            </a:r>
            <a:r>
              <a:rPr lang="en-US" sz="2000" b="1" i="1" dirty="0" smtClean="0">
                <a:solidFill>
                  <a:schemeClr val="accent1"/>
                </a:solidFill>
              </a:rPr>
              <a:t>before</a:t>
            </a:r>
            <a:r>
              <a:rPr lang="en-US" sz="2000" dirty="0" smtClean="0">
                <a:solidFill>
                  <a:schemeClr val="accent1"/>
                </a:solidFill>
              </a:rPr>
              <a:t> use </a:t>
            </a:r>
          </a:p>
        </p:txBody>
      </p:sp>
    </p:spTree>
    <p:extLst>
      <p:ext uri="{BB962C8B-B14F-4D97-AF65-F5344CB8AC3E}">
        <p14:creationId xmlns:p14="http://schemas.microsoft.com/office/powerpoint/2010/main" val="39429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($t0-$t9), x86 (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MIPS ($s0 - $s7), x86 (</a:t>
            </a: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)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subroutine.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need do no extra work at a call site (the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routine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Activation Record (AR), uses the registers for local variables, restores register values before it returns. </a:t>
            </a:r>
          </a:p>
        </p:txBody>
      </p:sp>
    </p:spTree>
    <p:extLst>
      <p:ext uri="{BB962C8B-B14F-4D97-AF65-F5344CB8AC3E}">
        <p14:creationId xmlns:p14="http://schemas.microsoft.com/office/powerpoint/2010/main" val="37514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</p:spTree>
    <p:extLst>
      <p:ext uri="{BB962C8B-B14F-4D97-AF65-F5344CB8AC3E}">
        <p14:creationId xmlns:p14="http://schemas.microsoft.com/office/powerpoint/2010/main" val="22932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2484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3246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 err="1" smtClean="0"/>
              <a:t>Callee</a:t>
            </a:r>
            <a:r>
              <a:rPr lang="en-US" sz="2800" dirty="0" smtClean="0"/>
              <a:t> must save </a:t>
            </a:r>
            <a:r>
              <a:rPr lang="en-US" sz="2800" dirty="0"/>
              <a:t>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PA1 due </a:t>
            </a:r>
            <a:r>
              <a:rPr lang="en-US" dirty="0" smtClean="0"/>
              <a:t>yesterday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available and discussed during lab section this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due Monday, March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March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HW2 available next week, due before Prelim2 in April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Spring break: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Saturday, March </a:t>
            </a:r>
            <a:r>
              <a:rPr lang="en-US" dirty="0" smtClean="0">
                <a:solidFill>
                  <a:schemeClr val="bg1"/>
                </a:solidFill>
              </a:rPr>
              <a:t>28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Sunday, April 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8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#1: Calling 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15267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  <p:extLst>
      <p:ext uri="{BB962C8B-B14F-4D97-AF65-F5344CB8AC3E}">
        <p14:creationId xmlns:p14="http://schemas.microsoft.com/office/powerpoint/2010/main" val="827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781800" y="12954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</a:t>
            </a: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optimize the assembly code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20" name="TextBox 19"/>
          <p:cNvSpPr txBox="1"/>
          <p:nvPr>
            <p:custDataLst>
              <p:tags r:id="rId4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How can we optimize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the assembly code?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056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576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Prologue, Epilogue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 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</p:spTree>
    <p:extLst>
      <p:ext uri="{BB962C8B-B14F-4D97-AF65-F5344CB8AC3E}">
        <p14:creationId xmlns:p14="http://schemas.microsoft.com/office/powerpoint/2010/main" val="13280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</p:spTree>
    <p:extLst>
      <p:ext uri="{BB962C8B-B14F-4D97-AF65-F5344CB8AC3E}">
        <p14:creationId xmlns:p14="http://schemas.microsoft.com/office/powerpoint/2010/main" val="5973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2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Leaf function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23" name="Straight Connector 22"/>
          <p:cNvCxnSpPr/>
          <p:nvPr>
            <p:custDataLst>
              <p:tags r:id="rId3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4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5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6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8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9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34" name="TextBox 33"/>
          <p:cNvSpPr txBox="1"/>
          <p:nvPr>
            <p:custDataLst>
              <p:tags r:id="rId10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>
            <p:custDataLst>
              <p:tags r:id="rId11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#4: </a:t>
            </a:r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581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3962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724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00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05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0x7FFFFFF4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43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67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486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867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6248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10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295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867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343400"/>
            <a:ext cx="17526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0x7FFFFFDC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How to write and Debug a MIPS program using calling convention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7244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7086600" y="41910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781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781800" y="31242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781800" y="38862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781800" y="50292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715000" y="22860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715000" y="5648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8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81000" y="5867400"/>
            <a:ext cx="8229600" cy="838200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17158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3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4519999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1998839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local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(i.e. argument “spilling)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space for first 4 arguments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the stack </a:t>
                </a:r>
                <a:endParaRPr lang="en-US" sz="2400" b="1" i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63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malloc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foo</a:t>
            </a:r>
            <a:r>
              <a:rPr lang="en-US" dirty="0" smtClean="0"/>
              <a:t>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2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3056</Words>
  <Application>Microsoft Office PowerPoint</Application>
  <PresentationFormat>On-screen Show (4:3)</PresentationFormat>
  <Paragraphs>724</Paragraphs>
  <Slides>35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Consolas</vt:lpstr>
      <vt:lpstr>Helvetica</vt:lpstr>
      <vt:lpstr>Tahoma</vt:lpstr>
      <vt:lpstr>Wingdings</vt:lpstr>
      <vt:lpstr>Office Theme</vt:lpstr>
      <vt:lpstr>Calling Conventions</vt:lpstr>
      <vt:lpstr>Announcement</vt:lpstr>
      <vt:lpstr>Goals for Today</vt:lpstr>
      <vt:lpstr>Goals for Today</vt:lpstr>
      <vt:lpstr>MIPS Register Recap</vt:lpstr>
      <vt:lpstr>MIPS Register Conventions</vt:lpstr>
      <vt:lpstr>Recap: Conventions so far</vt:lpstr>
      <vt:lpstr>Globals and Locals</vt:lpstr>
      <vt:lpstr>Anatomy of an executing program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Callee-Save</vt:lpstr>
      <vt:lpstr>Callee-Save</vt:lpstr>
      <vt:lpstr>Caller-Save</vt:lpstr>
      <vt:lpstr>Caller-Save</vt:lpstr>
      <vt:lpstr>Recap: Conventions so far</vt:lpstr>
      <vt:lpstr>Frame Layout on Stack</vt:lpstr>
      <vt:lpstr>Frame Layout on Stack</vt:lpstr>
      <vt:lpstr>Frame Layout on Stack</vt:lpstr>
      <vt:lpstr>Frame Layout on Stack</vt:lpstr>
      <vt:lpstr>Activity #1: Calling Convention Example</vt:lpstr>
      <vt:lpstr>Activity #2: Calling Convention Example:  Prologue, Epilogue</vt:lpstr>
      <vt:lpstr>Next Goal</vt:lpstr>
      <vt:lpstr>Activity #3: Calling Convention Example</vt:lpstr>
      <vt:lpstr>Activity #3: Calling Convention Example:  Prologue, Epilogue</vt:lpstr>
      <vt:lpstr>Minimum stack size for a standard function?</vt:lpstr>
      <vt:lpstr>Minimum stack size for a standard function?</vt:lpstr>
      <vt:lpstr>Leaf Functions</vt:lpstr>
      <vt:lpstr>Anatomy of an executing program</vt:lpstr>
      <vt:lpstr>Activity #4: Debugging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178</cp:revision>
  <cp:lastPrinted>2014-03-11T14:01:28Z</cp:lastPrinted>
  <dcterms:created xsi:type="dcterms:W3CDTF">2012-11-28T14:27:55Z</dcterms:created>
  <dcterms:modified xsi:type="dcterms:W3CDTF">2015-03-10T14:27:19Z</dcterms:modified>
</cp:coreProperties>
</file>