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3.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7.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notesSlides/notesSlide8.xml" ContentType="application/vnd.openxmlformats-officedocument.presentationml.notesSlide+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notesSlides/notesSlide9.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notesSlides/notesSlide10.xml" ContentType="application/vnd.openxmlformats-officedocument.presentationml.notesSlide+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notesSlides/notesSlide11.xml" ContentType="application/vnd.openxmlformats-officedocument.presentationml.notesSlide+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notesSlides/notesSlide12.xml" ContentType="application/vnd.openxmlformats-officedocument.presentationml.notesSlide+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notesSlides/notesSlide13.xml" ContentType="application/vnd.openxmlformats-officedocument.presentationml.notesSlide+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notesSlides/notesSlide14.xml" ContentType="application/vnd.openxmlformats-officedocument.presentationml.notesSlide+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notesSlides/notesSlide15.xml" ContentType="application/vnd.openxmlformats-officedocument.presentationml.notesSlide+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306" r:id="rId3"/>
    <p:sldId id="260" r:id="rId4"/>
    <p:sldId id="261" r:id="rId5"/>
    <p:sldId id="285" r:id="rId6"/>
    <p:sldId id="263" r:id="rId7"/>
    <p:sldId id="262" r:id="rId8"/>
    <p:sldId id="264" r:id="rId9"/>
    <p:sldId id="302" r:id="rId10"/>
    <p:sldId id="303" r:id="rId11"/>
    <p:sldId id="289" r:id="rId12"/>
    <p:sldId id="304" r:id="rId13"/>
    <p:sldId id="265" r:id="rId14"/>
    <p:sldId id="266" r:id="rId15"/>
    <p:sldId id="267" r:id="rId16"/>
    <p:sldId id="268" r:id="rId17"/>
    <p:sldId id="269" r:id="rId18"/>
    <p:sldId id="298" r:id="rId19"/>
    <p:sldId id="299" r:id="rId20"/>
    <p:sldId id="300" r:id="rId21"/>
    <p:sldId id="301" r:id="rId22"/>
    <p:sldId id="295" r:id="rId23"/>
    <p:sldId id="297" r:id="rId24"/>
    <p:sldId id="307" r:id="rId25"/>
    <p:sldId id="290" r:id="rId26"/>
    <p:sldId id="291" r:id="rId27"/>
    <p:sldId id="292" r:id="rId28"/>
    <p:sldId id="293" r:id="rId29"/>
    <p:sldId id="294" r:id="rId30"/>
    <p:sldId id="270" r:id="rId31"/>
    <p:sldId id="271" r:id="rId32"/>
    <p:sldId id="272" r:id="rId33"/>
    <p:sldId id="273" r:id="rId34"/>
    <p:sldId id="274" r:id="rId35"/>
    <p:sldId id="275" r:id="rId36"/>
    <p:sldId id="276" r:id="rId37"/>
    <p:sldId id="277" r:id="rId38"/>
    <p:sldId id="278" r:id="rId39"/>
    <p:sldId id="279" r:id="rId40"/>
    <p:sldId id="280" r:id="rId41"/>
    <p:sldId id="281" r:id="rId42"/>
    <p:sldId id="282" r:id="rId43"/>
    <p:sldId id="305" r:id="rId44"/>
    <p:sldId id="286" r:id="rId45"/>
    <p:sldId id="287" r:id="rId46"/>
    <p:sldId id="288" r:id="rId47"/>
    <p:sldId id="284" r:id="rId4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77786" autoAdjust="0"/>
  </p:normalViewPr>
  <p:slideViewPr>
    <p:cSldViewPr>
      <p:cViewPr varScale="1">
        <p:scale>
          <a:sx n="47" d="100"/>
          <a:sy n="47" d="100"/>
        </p:scale>
        <p:origin x="634" y="43"/>
      </p:cViewPr>
      <p:guideLst>
        <p:guide orient="horz" pos="2160"/>
        <p:guide pos="2880"/>
      </p:guideLst>
    </p:cSldViewPr>
  </p:slideViewPr>
  <p:outlineViewPr>
    <p:cViewPr>
      <p:scale>
        <a:sx n="33" d="100"/>
        <a:sy n="33" d="100"/>
      </p:scale>
      <p:origin x="0" y="963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7" tIns="48328" rIns="96657" bIns="48328"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7" tIns="48328" rIns="96657" bIns="48328" rtlCol="0"/>
          <a:lstStyle>
            <a:lvl1pPr algn="r">
              <a:defRPr sz="1300"/>
            </a:lvl1pPr>
          </a:lstStyle>
          <a:p>
            <a:fld id="{5670E512-9F9E-4156-953E-8350C511CBA9}" type="datetimeFigureOut">
              <a:rPr lang="en-US" smtClean="0"/>
              <a:t>3/10/2015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7" tIns="48328" rIns="96657" bIns="48328"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7" tIns="48328" rIns="96657" bIns="4832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7" tIns="48328" rIns="96657" bIns="48328"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7" tIns="48328" rIns="96657" bIns="48328" rtlCol="0" anchor="b"/>
          <a:lstStyle>
            <a:lvl1pPr algn="r">
              <a:defRPr sz="1300"/>
            </a:lvl1pPr>
          </a:lstStyle>
          <a:p>
            <a:fld id="{7B35C3C1-9691-443C-BBCF-BED84F38E74F}" type="slidenum">
              <a:rPr lang="en-US" smtClean="0"/>
              <a:t>‹#›</a:t>
            </a:fld>
            <a:endParaRPr lang="en-US"/>
          </a:p>
        </p:txBody>
      </p:sp>
    </p:spTree>
    <p:extLst>
      <p:ext uri="{BB962C8B-B14F-4D97-AF65-F5344CB8AC3E}">
        <p14:creationId xmlns:p14="http://schemas.microsoft.com/office/powerpoint/2010/main" val="3786404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6</a:t>
            </a:fld>
            <a:endParaRPr lang="en-US"/>
          </a:p>
        </p:txBody>
      </p:sp>
    </p:spTree>
    <p:extLst>
      <p:ext uri="{BB962C8B-B14F-4D97-AF65-F5344CB8AC3E}">
        <p14:creationId xmlns:p14="http://schemas.microsoft.com/office/powerpoint/2010/main" val="521385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41B325-4D7A-41A9-AF5A-E03F1D9FE8E1}" type="slidenum">
              <a:rPr lang="en-US" smtClean="0"/>
              <a:t>31</a:t>
            </a:fld>
            <a:endParaRPr lang="en-US"/>
          </a:p>
        </p:txBody>
      </p:sp>
    </p:spTree>
    <p:extLst>
      <p:ext uri="{BB962C8B-B14F-4D97-AF65-F5344CB8AC3E}">
        <p14:creationId xmlns:p14="http://schemas.microsoft.com/office/powerpoint/2010/main" val="3752316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Optimize</a:t>
            </a:r>
            <a:r>
              <a:rPr lang="en-US" baseline="0" dirty="0" smtClean="0"/>
              <a:t> by r</a:t>
            </a:r>
            <a:r>
              <a:rPr lang="en-US" dirty="0" smtClean="0"/>
              <a:t>emoving the NOPs.  That is, putting a</a:t>
            </a:r>
            <a:r>
              <a:rPr lang="en-US" baseline="0" dirty="0" smtClean="0"/>
              <a:t> independent instruction in the delay slot</a:t>
            </a:r>
            <a:endParaRPr lang="en-US" dirty="0"/>
          </a:p>
        </p:txBody>
      </p:sp>
      <p:sp>
        <p:nvSpPr>
          <p:cNvPr id="4" name="Slide Number Placeholder 3"/>
          <p:cNvSpPr>
            <a:spLocks noGrp="1"/>
          </p:cNvSpPr>
          <p:nvPr>
            <p:ph type="sldNum" sz="quarter" idx="10"/>
          </p:nvPr>
        </p:nvSpPr>
        <p:spPr/>
        <p:txBody>
          <a:bodyPr/>
          <a:lstStyle/>
          <a:p>
            <a:fld id="{2A968023-2F2A-4EC4-99A5-752A5F9716EC}" type="slidenum">
              <a:rPr lang="en-US" smtClean="0"/>
              <a:pPr/>
              <a:t>38</a:t>
            </a:fld>
            <a:endParaRPr lang="en-US"/>
          </a:p>
        </p:txBody>
      </p:sp>
    </p:spTree>
    <p:extLst>
      <p:ext uri="{BB962C8B-B14F-4D97-AF65-F5344CB8AC3E}">
        <p14:creationId xmlns:p14="http://schemas.microsoft.com/office/powerpoint/2010/main" val="3127383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Q: Minimum</a:t>
            </a:r>
            <a:r>
              <a:rPr lang="en-US" baseline="0" dirty="0" smtClean="0"/>
              <a:t> frame size?</a:t>
            </a:r>
          </a:p>
          <a:p>
            <a:pPr lvl="0"/>
            <a:r>
              <a:rPr lang="en-US" baseline="0" dirty="0" smtClean="0"/>
              <a:t>A: 24 bytes (ra+fp+4args)</a:t>
            </a:r>
          </a:p>
          <a:p>
            <a:pPr lvl="0"/>
            <a:r>
              <a:rPr lang="en-US" baseline="0" dirty="0" smtClean="0"/>
              <a:t>Q: What if this function makes no sub-calls?</a:t>
            </a:r>
            <a:endParaRPr lang="en-US" dirty="0"/>
          </a:p>
        </p:txBody>
      </p:sp>
      <p:sp>
        <p:nvSpPr>
          <p:cNvPr id="4" name="Slide Number Placeholder 3"/>
          <p:cNvSpPr>
            <a:spLocks noGrp="1"/>
          </p:cNvSpPr>
          <p:nvPr>
            <p:ph type="sldNum" sz="quarter" idx="10"/>
          </p:nvPr>
        </p:nvSpPr>
        <p:spPr/>
        <p:txBody>
          <a:bodyPr/>
          <a:lstStyle/>
          <a:p>
            <a:fld id="{2A968023-2F2A-4EC4-99A5-752A5F9716EC}" type="slidenum">
              <a:rPr lang="en-US" smtClean="0"/>
              <a:pPr/>
              <a:t>40</a:t>
            </a:fld>
            <a:endParaRPr lang="en-US"/>
          </a:p>
        </p:txBody>
      </p:sp>
    </p:spTree>
    <p:extLst>
      <p:ext uri="{BB962C8B-B14F-4D97-AF65-F5344CB8AC3E}">
        <p14:creationId xmlns:p14="http://schemas.microsoft.com/office/powerpoint/2010/main" val="2646642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Q: Minimum</a:t>
            </a:r>
            <a:r>
              <a:rPr lang="en-US" baseline="0" dirty="0" smtClean="0"/>
              <a:t> frame size?</a:t>
            </a:r>
          </a:p>
          <a:p>
            <a:pPr lvl="0"/>
            <a:r>
              <a:rPr lang="en-US" baseline="0" dirty="0" smtClean="0"/>
              <a:t>A: 24 bytes (ra+fp+4args)</a:t>
            </a:r>
          </a:p>
          <a:p>
            <a:pPr lvl="0"/>
            <a:r>
              <a:rPr lang="en-US" baseline="0" dirty="0" smtClean="0"/>
              <a:t>Q: What if this function makes no sub-calls?</a:t>
            </a:r>
            <a:endParaRPr lang="en-US" dirty="0"/>
          </a:p>
        </p:txBody>
      </p:sp>
      <p:sp>
        <p:nvSpPr>
          <p:cNvPr id="4" name="Slide Number Placeholder 3"/>
          <p:cNvSpPr>
            <a:spLocks noGrp="1"/>
          </p:cNvSpPr>
          <p:nvPr>
            <p:ph type="sldNum" sz="quarter" idx="10"/>
          </p:nvPr>
        </p:nvSpPr>
        <p:spPr/>
        <p:txBody>
          <a:bodyPr/>
          <a:lstStyle/>
          <a:p>
            <a:fld id="{2A968023-2F2A-4EC4-99A5-752A5F9716EC}" type="slidenum">
              <a:rPr lang="en-US" smtClean="0"/>
              <a:pPr/>
              <a:t>41</a:t>
            </a:fld>
            <a:endParaRPr lang="en-US"/>
          </a:p>
        </p:txBody>
      </p:sp>
    </p:spTree>
    <p:extLst>
      <p:ext uri="{BB962C8B-B14F-4D97-AF65-F5344CB8AC3E}">
        <p14:creationId xmlns:p14="http://schemas.microsoft.com/office/powerpoint/2010/main" val="233468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pc </a:t>
            </a:r>
            <a:r>
              <a:rPr lang="en-US" dirty="0" smtClean="0">
                <a:sym typeface="Wingdings" pitchFamily="2" charset="2"/>
              </a:rPr>
              <a:t> in</a:t>
            </a:r>
            <a:r>
              <a:rPr lang="en-US" baseline="0" dirty="0" smtClean="0">
                <a:sym typeface="Wingdings" pitchFamily="2" charset="2"/>
              </a:rPr>
              <a:t> </a:t>
            </a:r>
            <a:r>
              <a:rPr lang="en-US" baseline="0" dirty="0" err="1" smtClean="0">
                <a:sym typeface="Wingdings" pitchFamily="2" charset="2"/>
              </a:rPr>
              <a:t>printf</a:t>
            </a:r>
            <a:endParaRPr lang="en-US" baseline="0" dirty="0" smtClean="0">
              <a:sym typeface="Wingdings" pitchFamily="2" charset="2"/>
            </a:endParaRPr>
          </a:p>
          <a:p>
            <a:r>
              <a:rPr lang="en-US" baseline="0" dirty="0" err="1" smtClean="0">
                <a:sym typeface="Wingdings" pitchFamily="2" charset="2"/>
              </a:rPr>
              <a:t>ra</a:t>
            </a:r>
            <a:r>
              <a:rPr lang="en-US" baseline="0" dirty="0" smtClean="0">
                <a:sym typeface="Wingdings" pitchFamily="2" charset="2"/>
              </a:rPr>
              <a:t>  called from </a:t>
            </a:r>
            <a:r>
              <a:rPr lang="en-US" baseline="0" dirty="0" err="1" smtClean="0">
                <a:sym typeface="Wingdings" pitchFamily="2" charset="2"/>
              </a:rPr>
              <a:t>vnorm</a:t>
            </a:r>
            <a:r>
              <a:rPr lang="en-US" baseline="0" dirty="0" smtClean="0">
                <a:sym typeface="Wingdings" pitchFamily="2" charset="2"/>
              </a:rPr>
              <a:t>? or called </a:t>
            </a:r>
            <a:r>
              <a:rPr lang="en-US" baseline="0" dirty="0" err="1" smtClean="0">
                <a:sym typeface="Wingdings" pitchFamily="2" charset="2"/>
              </a:rPr>
              <a:t>vnorm</a:t>
            </a:r>
            <a:r>
              <a:rPr lang="en-US" baseline="0" dirty="0" smtClean="0">
                <a:sym typeface="Wingdings" pitchFamily="2" charset="2"/>
              </a:rPr>
              <a:t>?</a:t>
            </a:r>
          </a:p>
          <a:p>
            <a:r>
              <a:rPr lang="en-US" baseline="0" dirty="0" smtClean="0">
                <a:sym typeface="Wingdings" pitchFamily="2" charset="2"/>
              </a:rPr>
              <a:t>0(sp)  looks like in </a:t>
            </a:r>
            <a:r>
              <a:rPr lang="en-US" baseline="0" dirty="0" err="1" smtClean="0">
                <a:sym typeface="Wingdings" pitchFamily="2" charset="2"/>
              </a:rPr>
              <a:t>printf</a:t>
            </a:r>
            <a:r>
              <a:rPr lang="en-US" baseline="0" dirty="0" smtClean="0">
                <a:sym typeface="Wingdings" pitchFamily="2" charset="2"/>
              </a:rPr>
              <a:t>, called by </a:t>
            </a:r>
            <a:r>
              <a:rPr lang="en-US" baseline="0" dirty="0" err="1" smtClean="0">
                <a:sym typeface="Wingdings" pitchFamily="2" charset="2"/>
              </a:rPr>
              <a:t>vnorm</a:t>
            </a:r>
            <a:r>
              <a:rPr lang="en-US" baseline="0" dirty="0" smtClean="0">
                <a:sym typeface="Wingdings" pitchFamily="2" charset="2"/>
              </a:rPr>
              <a:t>, and not going to call anything else</a:t>
            </a:r>
          </a:p>
          <a:p>
            <a:pPr>
              <a:buFont typeface="Arial" charset="0"/>
              <a:buNone/>
            </a:pPr>
            <a:r>
              <a:rPr lang="en-US" baseline="0" dirty="0" smtClean="0">
                <a:sym typeface="Wingdings" pitchFamily="2" charset="2"/>
              </a:rPr>
              <a:t>4,8(sp)  looks like </a:t>
            </a:r>
            <a:r>
              <a:rPr lang="en-US" baseline="0" dirty="0" err="1" smtClean="0">
                <a:sym typeface="Wingdings" pitchFamily="2" charset="2"/>
              </a:rPr>
              <a:t>args</a:t>
            </a:r>
            <a:r>
              <a:rPr lang="en-US" baseline="0" dirty="0" smtClean="0">
                <a:sym typeface="Wingdings" pitchFamily="2" charset="2"/>
              </a:rPr>
              <a:t> are str1 and 0x15</a:t>
            </a:r>
          </a:p>
          <a:p>
            <a:pPr>
              <a:buFont typeface="Arial" charset="0"/>
              <a:buNone/>
            </a:pPr>
            <a:r>
              <a:rPr lang="en-US" baseline="0" dirty="0" smtClean="0">
                <a:sym typeface="Wingdings" pitchFamily="2" charset="2"/>
              </a:rPr>
              <a:t>20(sp)  looks like a return address, probably main called </a:t>
            </a:r>
            <a:r>
              <a:rPr lang="en-US" baseline="0" dirty="0" err="1" smtClean="0">
                <a:sym typeface="Wingdings" pitchFamily="2" charset="2"/>
              </a:rPr>
              <a:t>vnorm</a:t>
            </a:r>
            <a:r>
              <a:rPr lang="en-US" baseline="0" dirty="0" smtClean="0">
                <a:sym typeface="Wingdings" pitchFamily="2" charset="2"/>
              </a:rPr>
              <a:t> with less than 4 </a:t>
            </a:r>
            <a:r>
              <a:rPr lang="en-US" baseline="0" dirty="0" err="1" smtClean="0">
                <a:sym typeface="Wingdings" pitchFamily="2" charset="2"/>
              </a:rPr>
              <a:t>args</a:t>
            </a:r>
            <a:endParaRPr lang="en-US" baseline="0" dirty="0" smtClean="0">
              <a:sym typeface="Wingdings" pitchFamily="2" charset="2"/>
            </a:endParaRPr>
          </a:p>
          <a:p>
            <a:pPr>
              <a:buFont typeface="Arial" charset="0"/>
              <a:buNone/>
            </a:pPr>
            <a:r>
              <a:rPr lang="en-US" baseline="0" dirty="0" smtClean="0">
                <a:sym typeface="Wingdings" pitchFamily="2" charset="2"/>
              </a:rPr>
              <a:t>44(sp)  looks like a return address, probably init called main</a:t>
            </a:r>
          </a:p>
          <a:p>
            <a:pPr>
              <a:buFont typeface="Arial" charset="0"/>
              <a:buNone/>
            </a:pPr>
            <a:r>
              <a:rPr lang="en-US" baseline="0" dirty="0" smtClean="0">
                <a:sym typeface="Wingdings" pitchFamily="2" charset="2"/>
              </a:rPr>
              <a:t>how large is </a:t>
            </a:r>
            <a:r>
              <a:rPr lang="en-US" baseline="0" dirty="0" err="1" smtClean="0">
                <a:sym typeface="Wingdings" pitchFamily="2" charset="2"/>
              </a:rPr>
              <a:t>init’s</a:t>
            </a:r>
            <a:r>
              <a:rPr lang="en-US" baseline="0" dirty="0" smtClean="0">
                <a:sym typeface="Wingdings" pitchFamily="2" charset="2"/>
              </a:rPr>
              <a:t> stack frame?</a:t>
            </a:r>
          </a:p>
        </p:txBody>
      </p:sp>
      <p:sp>
        <p:nvSpPr>
          <p:cNvPr id="4" name="Slide Number Placeholder 3"/>
          <p:cNvSpPr>
            <a:spLocks noGrp="1"/>
          </p:cNvSpPr>
          <p:nvPr>
            <p:ph type="sldNum" sz="quarter" idx="10"/>
          </p:nvPr>
        </p:nvSpPr>
        <p:spPr/>
        <p:txBody>
          <a:bodyPr/>
          <a:lstStyle/>
          <a:p>
            <a:fld id="{2A968023-2F2A-4EC4-99A5-752A5F9716EC}" type="slidenum">
              <a:rPr lang="en-US" smtClean="0"/>
              <a:pPr/>
              <a:t>45</a:t>
            </a:fld>
            <a:endParaRPr lang="en-US"/>
          </a:p>
        </p:txBody>
      </p:sp>
    </p:spTree>
    <p:extLst>
      <p:ext uri="{BB962C8B-B14F-4D97-AF65-F5344CB8AC3E}">
        <p14:creationId xmlns:p14="http://schemas.microsoft.com/office/powerpoint/2010/main" val="35647868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pc </a:t>
            </a:r>
            <a:r>
              <a:rPr lang="en-US" dirty="0" smtClean="0">
                <a:sym typeface="Wingdings" pitchFamily="2" charset="2"/>
              </a:rPr>
              <a:t> in</a:t>
            </a:r>
            <a:r>
              <a:rPr lang="en-US" baseline="0" dirty="0" smtClean="0">
                <a:sym typeface="Wingdings" pitchFamily="2" charset="2"/>
              </a:rPr>
              <a:t> </a:t>
            </a:r>
            <a:r>
              <a:rPr lang="en-US" baseline="0" dirty="0" err="1" smtClean="0">
                <a:sym typeface="Wingdings" pitchFamily="2" charset="2"/>
              </a:rPr>
              <a:t>printf</a:t>
            </a:r>
            <a:endParaRPr lang="en-US" baseline="0" dirty="0" smtClean="0">
              <a:sym typeface="Wingdings" pitchFamily="2" charset="2"/>
            </a:endParaRPr>
          </a:p>
          <a:p>
            <a:r>
              <a:rPr lang="en-US" baseline="0" dirty="0" err="1" smtClean="0">
                <a:sym typeface="Wingdings" pitchFamily="2" charset="2"/>
              </a:rPr>
              <a:t>ra</a:t>
            </a:r>
            <a:r>
              <a:rPr lang="en-US" baseline="0" dirty="0" smtClean="0">
                <a:sym typeface="Wingdings" pitchFamily="2" charset="2"/>
              </a:rPr>
              <a:t>  called from </a:t>
            </a:r>
            <a:r>
              <a:rPr lang="en-US" baseline="0" dirty="0" err="1" smtClean="0">
                <a:sym typeface="Wingdings" pitchFamily="2" charset="2"/>
              </a:rPr>
              <a:t>vnorm</a:t>
            </a:r>
            <a:r>
              <a:rPr lang="en-US" baseline="0" dirty="0" smtClean="0">
                <a:sym typeface="Wingdings" pitchFamily="2" charset="2"/>
              </a:rPr>
              <a:t>? or called </a:t>
            </a:r>
            <a:r>
              <a:rPr lang="en-US" baseline="0" dirty="0" err="1" smtClean="0">
                <a:sym typeface="Wingdings" pitchFamily="2" charset="2"/>
              </a:rPr>
              <a:t>vnorm</a:t>
            </a:r>
            <a:r>
              <a:rPr lang="en-US" baseline="0" dirty="0" smtClean="0">
                <a:sym typeface="Wingdings" pitchFamily="2" charset="2"/>
              </a:rPr>
              <a:t>?</a:t>
            </a:r>
          </a:p>
          <a:p>
            <a:r>
              <a:rPr lang="en-US" baseline="0" dirty="0" smtClean="0">
                <a:sym typeface="Wingdings" pitchFamily="2" charset="2"/>
              </a:rPr>
              <a:t>0(sp)  looks like in </a:t>
            </a:r>
            <a:r>
              <a:rPr lang="en-US" baseline="0" dirty="0" err="1" smtClean="0">
                <a:sym typeface="Wingdings" pitchFamily="2" charset="2"/>
              </a:rPr>
              <a:t>printf</a:t>
            </a:r>
            <a:r>
              <a:rPr lang="en-US" baseline="0" dirty="0" smtClean="0">
                <a:sym typeface="Wingdings" pitchFamily="2" charset="2"/>
              </a:rPr>
              <a:t>, called by </a:t>
            </a:r>
            <a:r>
              <a:rPr lang="en-US" baseline="0" dirty="0" err="1" smtClean="0">
                <a:sym typeface="Wingdings" pitchFamily="2" charset="2"/>
              </a:rPr>
              <a:t>vnorm</a:t>
            </a:r>
            <a:r>
              <a:rPr lang="en-US" baseline="0" dirty="0" smtClean="0">
                <a:sym typeface="Wingdings" pitchFamily="2" charset="2"/>
              </a:rPr>
              <a:t>, and not going to call anything else</a:t>
            </a:r>
          </a:p>
          <a:p>
            <a:pPr>
              <a:buFont typeface="Arial" charset="0"/>
              <a:buNone/>
            </a:pPr>
            <a:r>
              <a:rPr lang="en-US" baseline="0" dirty="0" smtClean="0">
                <a:sym typeface="Wingdings" pitchFamily="2" charset="2"/>
              </a:rPr>
              <a:t>4,8(sp)  looks like </a:t>
            </a:r>
            <a:r>
              <a:rPr lang="en-US" baseline="0" dirty="0" err="1" smtClean="0">
                <a:sym typeface="Wingdings" pitchFamily="2" charset="2"/>
              </a:rPr>
              <a:t>args</a:t>
            </a:r>
            <a:r>
              <a:rPr lang="en-US" baseline="0" dirty="0" smtClean="0">
                <a:sym typeface="Wingdings" pitchFamily="2" charset="2"/>
              </a:rPr>
              <a:t> are str1 and 0x15</a:t>
            </a:r>
          </a:p>
          <a:p>
            <a:pPr>
              <a:buFont typeface="Arial" charset="0"/>
              <a:buNone/>
            </a:pPr>
            <a:r>
              <a:rPr lang="en-US" baseline="0" dirty="0" smtClean="0">
                <a:sym typeface="Wingdings" pitchFamily="2" charset="2"/>
              </a:rPr>
              <a:t>20(sp)  looks like a return address, probably main called </a:t>
            </a:r>
            <a:r>
              <a:rPr lang="en-US" baseline="0" dirty="0" err="1" smtClean="0">
                <a:sym typeface="Wingdings" pitchFamily="2" charset="2"/>
              </a:rPr>
              <a:t>vnorm</a:t>
            </a:r>
            <a:r>
              <a:rPr lang="en-US" baseline="0" dirty="0" smtClean="0">
                <a:sym typeface="Wingdings" pitchFamily="2" charset="2"/>
              </a:rPr>
              <a:t> with less than 4 </a:t>
            </a:r>
            <a:r>
              <a:rPr lang="en-US" baseline="0" dirty="0" err="1" smtClean="0">
                <a:sym typeface="Wingdings" pitchFamily="2" charset="2"/>
              </a:rPr>
              <a:t>args</a:t>
            </a:r>
            <a:endParaRPr lang="en-US" baseline="0" dirty="0" smtClean="0">
              <a:sym typeface="Wingdings" pitchFamily="2" charset="2"/>
            </a:endParaRPr>
          </a:p>
          <a:p>
            <a:pPr>
              <a:buFont typeface="Arial" charset="0"/>
              <a:buNone/>
            </a:pPr>
            <a:r>
              <a:rPr lang="en-US" baseline="0" dirty="0" smtClean="0">
                <a:sym typeface="Wingdings" pitchFamily="2" charset="2"/>
              </a:rPr>
              <a:t>44(sp)  looks like a return address, probably init called main</a:t>
            </a:r>
          </a:p>
          <a:p>
            <a:pPr>
              <a:buFont typeface="Arial" charset="0"/>
              <a:buNone/>
            </a:pPr>
            <a:r>
              <a:rPr lang="en-US" baseline="0" dirty="0" smtClean="0">
                <a:sym typeface="Wingdings" pitchFamily="2" charset="2"/>
              </a:rPr>
              <a:t>how large is </a:t>
            </a:r>
            <a:r>
              <a:rPr lang="en-US" baseline="0" dirty="0" err="1" smtClean="0">
                <a:sym typeface="Wingdings" pitchFamily="2" charset="2"/>
              </a:rPr>
              <a:t>init’s</a:t>
            </a:r>
            <a:r>
              <a:rPr lang="en-US" baseline="0" dirty="0" smtClean="0">
                <a:sym typeface="Wingdings" pitchFamily="2" charset="2"/>
              </a:rPr>
              <a:t> stack frame?</a:t>
            </a:r>
          </a:p>
        </p:txBody>
      </p:sp>
      <p:sp>
        <p:nvSpPr>
          <p:cNvPr id="4" name="Slide Number Placeholder 3"/>
          <p:cNvSpPr>
            <a:spLocks noGrp="1"/>
          </p:cNvSpPr>
          <p:nvPr>
            <p:ph type="sldNum" sz="quarter" idx="10"/>
          </p:nvPr>
        </p:nvSpPr>
        <p:spPr/>
        <p:txBody>
          <a:bodyPr/>
          <a:lstStyle/>
          <a:p>
            <a:fld id="{2A968023-2F2A-4EC4-99A5-752A5F9716EC}" type="slidenum">
              <a:rPr lang="en-US" smtClean="0"/>
              <a:pPr/>
              <a:t>46</a:t>
            </a:fld>
            <a:endParaRPr lang="en-US"/>
          </a:p>
        </p:txBody>
      </p:sp>
    </p:spTree>
    <p:extLst>
      <p:ext uri="{BB962C8B-B14F-4D97-AF65-F5344CB8AC3E}">
        <p14:creationId xmlns:p14="http://schemas.microsoft.com/office/powerpoint/2010/main" val="2980204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Q: Minimum</a:t>
            </a:r>
            <a:r>
              <a:rPr lang="en-US" baseline="0" dirty="0" smtClean="0"/>
              <a:t> frame size?</a:t>
            </a:r>
          </a:p>
          <a:p>
            <a:pPr lvl="0"/>
            <a:r>
              <a:rPr lang="en-US" baseline="0" dirty="0" smtClean="0"/>
              <a:t>A: 24 bytes (ra+fp+4args)</a:t>
            </a:r>
          </a:p>
          <a:p>
            <a:pPr lvl="0"/>
            <a:r>
              <a:rPr lang="en-US" baseline="0" dirty="0" smtClean="0"/>
              <a:t>Q: What if this function makes no sub-calls?</a:t>
            </a:r>
            <a:endParaRPr lang="en-US" dirty="0"/>
          </a:p>
        </p:txBody>
      </p:sp>
      <p:sp>
        <p:nvSpPr>
          <p:cNvPr id="4" name="Slide Number Placeholder 3"/>
          <p:cNvSpPr>
            <a:spLocks noGrp="1"/>
          </p:cNvSpPr>
          <p:nvPr>
            <p:ph type="sldNum" sz="quarter" idx="10"/>
          </p:nvPr>
        </p:nvSpPr>
        <p:spPr/>
        <p:txBody>
          <a:bodyPr/>
          <a:lstStyle/>
          <a:p>
            <a:fld id="{2A968023-2F2A-4EC4-99A5-752A5F9716EC}" type="slidenum">
              <a:rPr lang="en-US" smtClean="0"/>
              <a:pPr/>
              <a:t>47</a:t>
            </a:fld>
            <a:endParaRPr lang="en-US"/>
          </a:p>
        </p:txBody>
      </p:sp>
    </p:spTree>
    <p:extLst>
      <p:ext uri="{BB962C8B-B14F-4D97-AF65-F5344CB8AC3E}">
        <p14:creationId xmlns:p14="http://schemas.microsoft.com/office/powerpoint/2010/main" val="2899885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Q: Minimum</a:t>
            </a:r>
            <a:r>
              <a:rPr lang="en-US" baseline="0" dirty="0" smtClean="0"/>
              <a:t> frame size?</a:t>
            </a:r>
          </a:p>
          <a:p>
            <a:pPr lvl="0"/>
            <a:r>
              <a:rPr lang="en-US" baseline="0" dirty="0" smtClean="0"/>
              <a:t>A: 24 bytes (ra+fp+4args)</a:t>
            </a:r>
          </a:p>
          <a:p>
            <a:pPr lvl="0"/>
            <a:r>
              <a:rPr lang="en-US" baseline="0" dirty="0" smtClean="0"/>
              <a:t>Q: What if this function makes no sub-calls?</a:t>
            </a:r>
            <a:endParaRPr lang="en-US" dirty="0"/>
          </a:p>
        </p:txBody>
      </p:sp>
      <p:sp>
        <p:nvSpPr>
          <p:cNvPr id="4" name="Slide Number Placeholder 3"/>
          <p:cNvSpPr>
            <a:spLocks noGrp="1"/>
          </p:cNvSpPr>
          <p:nvPr>
            <p:ph type="sldNum" sz="quarter" idx="10"/>
          </p:nvPr>
        </p:nvSpPr>
        <p:spPr/>
        <p:txBody>
          <a:bodyPr/>
          <a:lstStyle/>
          <a:p>
            <a:fld id="{2A968023-2F2A-4EC4-99A5-752A5F9716EC}" type="slidenum">
              <a:rPr lang="en-US" smtClean="0"/>
              <a:pPr/>
              <a:t>7</a:t>
            </a:fld>
            <a:endParaRPr lang="en-US"/>
          </a:p>
        </p:txBody>
      </p:sp>
    </p:spTree>
    <p:extLst>
      <p:ext uri="{BB962C8B-B14F-4D97-AF65-F5344CB8AC3E}">
        <p14:creationId xmlns:p14="http://schemas.microsoft.com/office/powerpoint/2010/main" val="734924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098"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3076099" name="Rectangle 3"/>
          <p:cNvSpPr>
            <a:spLocks noGrp="1" noChangeArrowheads="1"/>
          </p:cNvSpPr>
          <p:nvPr>
            <p:ph type="body" idx="1"/>
          </p:nvPr>
        </p:nvSpPr>
        <p:spPr bwMode="auto">
          <a:xfrm>
            <a:off x="731839" y="4560890"/>
            <a:ext cx="5851525" cy="4319586"/>
          </a:xfrm>
          <a:prstGeom prst="rect">
            <a:avLst/>
          </a:prstGeom>
          <a:noFill/>
          <a:ln>
            <a:miter lim="800000"/>
            <a:headEnd/>
            <a:tailEnd/>
          </a:ln>
        </p:spPr>
        <p:txBody>
          <a:bodyPr lIns="94987" tIns="47493" rIns="94987" bIns="47493"/>
          <a:lstStyle/>
          <a:p>
            <a:endParaRPr lang="en-US"/>
          </a:p>
        </p:txBody>
      </p:sp>
    </p:spTree>
    <p:extLst>
      <p:ext uri="{BB962C8B-B14F-4D97-AF65-F5344CB8AC3E}">
        <p14:creationId xmlns:p14="http://schemas.microsoft.com/office/powerpoint/2010/main" val="3309419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 to previous global</a:t>
            </a:r>
            <a:r>
              <a:rPr lang="en-US" baseline="0" dirty="0" smtClean="0"/>
              <a:t> vs local slide</a:t>
            </a:r>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9</a:t>
            </a:fld>
            <a:endParaRPr lang="en-US"/>
          </a:p>
        </p:txBody>
      </p:sp>
    </p:spTree>
    <p:extLst>
      <p:ext uri="{BB962C8B-B14F-4D97-AF65-F5344CB8AC3E}">
        <p14:creationId xmlns:p14="http://schemas.microsoft.com/office/powerpoint/2010/main" val="2747093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a:t>
            </a:r>
            <a:r>
              <a:rPr lang="en-US" dirty="0" err="1" smtClean="0"/>
              <a:t>gp</a:t>
            </a:r>
            <a:r>
              <a:rPr lang="en-US" dirty="0" smtClean="0"/>
              <a:t> is a </a:t>
            </a:r>
            <a:r>
              <a:rPr lang="en-US" dirty="0" err="1" smtClean="0"/>
              <a:t>callee</a:t>
            </a:r>
            <a:r>
              <a:rPr lang="en-US" dirty="0" smtClean="0"/>
              <a:t> save register</a:t>
            </a:r>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11</a:t>
            </a:fld>
            <a:endParaRPr lang="en-US"/>
          </a:p>
        </p:txBody>
      </p:sp>
    </p:spTree>
    <p:extLst>
      <p:ext uri="{BB962C8B-B14F-4D97-AF65-F5344CB8AC3E}">
        <p14:creationId xmlns:p14="http://schemas.microsoft.com/office/powerpoint/2010/main" val="2278008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a:t>
            </a:r>
            <a:r>
              <a:rPr lang="en-US" dirty="0" err="1" smtClean="0"/>
              <a:t>gp</a:t>
            </a:r>
            <a:r>
              <a:rPr lang="en-US" dirty="0" smtClean="0"/>
              <a:t> is a </a:t>
            </a:r>
            <a:r>
              <a:rPr lang="en-US" dirty="0" err="1" smtClean="0"/>
              <a:t>callee</a:t>
            </a:r>
            <a:r>
              <a:rPr lang="en-US" dirty="0" smtClean="0"/>
              <a:t> </a:t>
            </a:r>
            <a:r>
              <a:rPr lang="en-US" smtClean="0"/>
              <a:t>save register</a:t>
            </a:r>
            <a:endParaRPr lang="en-US"/>
          </a:p>
        </p:txBody>
      </p:sp>
      <p:sp>
        <p:nvSpPr>
          <p:cNvPr id="4" name="Slide Number Placeholder 3"/>
          <p:cNvSpPr>
            <a:spLocks noGrp="1"/>
          </p:cNvSpPr>
          <p:nvPr>
            <p:ph type="sldNum" sz="quarter" idx="10"/>
          </p:nvPr>
        </p:nvSpPr>
        <p:spPr/>
        <p:txBody>
          <a:bodyPr/>
          <a:lstStyle/>
          <a:p>
            <a:fld id="{7B35C3C1-9691-443C-BBCF-BED84F38E74F}" type="slidenum">
              <a:rPr lang="en-US" smtClean="0"/>
              <a:t>12</a:t>
            </a:fld>
            <a:endParaRPr lang="en-US"/>
          </a:p>
        </p:txBody>
      </p:sp>
    </p:spTree>
    <p:extLst>
      <p:ext uri="{BB962C8B-B14F-4D97-AF65-F5344CB8AC3E}">
        <p14:creationId xmlns:p14="http://schemas.microsoft.com/office/powerpoint/2010/main" val="1432232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Q: Minimum</a:t>
            </a:r>
            <a:r>
              <a:rPr lang="en-US" baseline="0" dirty="0" smtClean="0"/>
              <a:t> frame size?</a:t>
            </a:r>
          </a:p>
          <a:p>
            <a:pPr lvl="0"/>
            <a:r>
              <a:rPr lang="en-US" baseline="0" dirty="0" smtClean="0"/>
              <a:t>A: 24 bytes (ra+fp+4args)</a:t>
            </a:r>
          </a:p>
          <a:p>
            <a:pPr lvl="0"/>
            <a:r>
              <a:rPr lang="en-US" baseline="0" dirty="0" smtClean="0"/>
              <a:t>Q: What if this function makes no sub-calls?</a:t>
            </a:r>
            <a:endParaRPr lang="en-US" dirty="0"/>
          </a:p>
        </p:txBody>
      </p:sp>
      <p:sp>
        <p:nvSpPr>
          <p:cNvPr id="4" name="Slide Number Placeholder 3"/>
          <p:cNvSpPr>
            <a:spLocks noGrp="1"/>
          </p:cNvSpPr>
          <p:nvPr>
            <p:ph type="sldNum" sz="quarter" idx="10"/>
          </p:nvPr>
        </p:nvSpPr>
        <p:spPr/>
        <p:txBody>
          <a:bodyPr/>
          <a:lstStyle/>
          <a:p>
            <a:fld id="{2A968023-2F2A-4EC4-99A5-752A5F9716EC}" type="slidenum">
              <a:rPr lang="en-US" smtClean="0"/>
              <a:pPr/>
              <a:t>23</a:t>
            </a:fld>
            <a:endParaRPr lang="en-US"/>
          </a:p>
        </p:txBody>
      </p:sp>
    </p:spTree>
    <p:extLst>
      <p:ext uri="{BB962C8B-B14F-4D97-AF65-F5344CB8AC3E}">
        <p14:creationId xmlns:p14="http://schemas.microsoft.com/office/powerpoint/2010/main" val="3520369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24</a:t>
            </a:fld>
            <a:endParaRPr lang="en-US"/>
          </a:p>
        </p:txBody>
      </p:sp>
    </p:spTree>
    <p:extLst>
      <p:ext uri="{BB962C8B-B14F-4D97-AF65-F5344CB8AC3E}">
        <p14:creationId xmlns:p14="http://schemas.microsoft.com/office/powerpoint/2010/main" val="439219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25</a:t>
            </a:fld>
            <a:endParaRPr lang="en-US"/>
          </a:p>
        </p:txBody>
      </p:sp>
    </p:spTree>
    <p:extLst>
      <p:ext uri="{BB962C8B-B14F-4D97-AF65-F5344CB8AC3E}">
        <p14:creationId xmlns:p14="http://schemas.microsoft.com/office/powerpoint/2010/main" val="4058247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2057400"/>
          </a:xfrm>
        </p:spPr>
        <p:txBody>
          <a:bodyPr>
            <a:noAutofit/>
          </a:bodyPr>
          <a:lstStyle>
            <a:lvl1pPr marL="0" indent="0" algn="ctr">
              <a:buNone/>
              <a:defRPr sz="28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CS 3410, Spring 2015</a:t>
            </a:r>
          </a:p>
          <a:p>
            <a:r>
              <a:rPr lang="en-US" dirty="0" smtClean="0"/>
              <a:t>Computer Science</a:t>
            </a:r>
          </a:p>
          <a:p>
            <a:r>
              <a:rPr lang="en-US" dirty="0" smtClean="0"/>
              <a:t>Cornell University</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9855633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0744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F04E-0558-49D7-83D7-0EA3FDD97FD3}"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6978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1F04E-0558-49D7-83D7-0EA3FDD97FD3}" type="datetimeFigureOut">
              <a:rPr lang="en-US" smtClean="0"/>
              <a:t>3/10/2015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8371661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0"/>
            <a:ext cx="8686800" cy="533400"/>
          </a:xfrm>
          <a:prstGeom prst="rect">
            <a:avLst/>
          </a:prstGeom>
          <a:noFill/>
          <a:ln>
            <a:noFill/>
          </a:ln>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838200"/>
            <a:ext cx="8686800" cy="5638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F04E-0558-49D7-83D7-0EA3FDD97FD3}" type="datetimeFigureOut">
              <a:rPr lang="en-US" smtClean="0"/>
              <a:t>3/10/2015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3315885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Lst>
  <p:txStyles>
    <p:titleStyle>
      <a:lvl1pPr algn="ctr" defTabSz="914400" rtl="0" eaLnBrk="1" latinLnBrk="0" hangingPunct="1">
        <a:spcBef>
          <a:spcPct val="0"/>
        </a:spcBef>
        <a:buNone/>
        <a:defRPr sz="4400" kern="1200">
          <a:ln>
            <a:solidFill>
              <a:schemeClr val="accent5">
                <a:lumMod val="60000"/>
                <a:lumOff val="40000"/>
              </a:schemeClr>
            </a:solidFill>
          </a:ln>
          <a:solidFill>
            <a:schemeClr val="accent5">
              <a:lumMod val="60000"/>
              <a:lumOff val="40000"/>
            </a:schemeClr>
          </a:solidFill>
          <a:latin typeface="+mj-lt"/>
          <a:ea typeface="+mj-ea"/>
          <a:cs typeface="+mj-cs"/>
        </a:defRPr>
      </a:lvl1pPr>
    </p:titleStyle>
    <p:body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tags" Target="../tags/tag65.xml"/><Relationship Id="rId13" Type="http://schemas.openxmlformats.org/officeDocument/2006/relationships/notesSlide" Target="../notesSlides/notesSlide7.xml"/><Relationship Id="rId3" Type="http://schemas.openxmlformats.org/officeDocument/2006/relationships/tags" Target="../tags/tag60.xml"/><Relationship Id="rId7" Type="http://schemas.openxmlformats.org/officeDocument/2006/relationships/tags" Target="../tags/tag64.xml"/><Relationship Id="rId12" Type="http://schemas.openxmlformats.org/officeDocument/2006/relationships/slideLayout" Target="../slideLayouts/slideLayout2.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tags" Target="../tags/tag63.xml"/><Relationship Id="rId11" Type="http://schemas.openxmlformats.org/officeDocument/2006/relationships/tags" Target="../tags/tag68.xml"/><Relationship Id="rId5" Type="http://schemas.openxmlformats.org/officeDocument/2006/relationships/tags" Target="../tags/tag62.xml"/><Relationship Id="rId10" Type="http://schemas.openxmlformats.org/officeDocument/2006/relationships/tags" Target="../tags/tag67.xml"/><Relationship Id="rId4" Type="http://schemas.openxmlformats.org/officeDocument/2006/relationships/tags" Target="../tags/tag61.xml"/><Relationship Id="rId9" Type="http://schemas.openxmlformats.org/officeDocument/2006/relationships/tags" Target="../tags/tag66.xml"/></Relationships>
</file>

<file path=ppt/slides/_rels/slide24.xml.rels><?xml version="1.0" encoding="UTF-8" standalone="yes"?>
<Relationships xmlns="http://schemas.openxmlformats.org/package/2006/relationships"><Relationship Id="rId8" Type="http://schemas.openxmlformats.org/officeDocument/2006/relationships/tags" Target="../tags/tag76.xml"/><Relationship Id="rId3" Type="http://schemas.openxmlformats.org/officeDocument/2006/relationships/tags" Target="../tags/tag71.xml"/><Relationship Id="rId7" Type="http://schemas.openxmlformats.org/officeDocument/2006/relationships/tags" Target="../tags/tag75.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tags" Target="../tags/tag74.xml"/><Relationship Id="rId5" Type="http://schemas.openxmlformats.org/officeDocument/2006/relationships/tags" Target="../tags/tag73.xml"/><Relationship Id="rId10" Type="http://schemas.openxmlformats.org/officeDocument/2006/relationships/notesSlide" Target="../notesSlides/notesSlide8.xml"/><Relationship Id="rId4" Type="http://schemas.openxmlformats.org/officeDocument/2006/relationships/tags" Target="../tags/tag72.xml"/><Relationship Id="rId9"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tags" Target="../tags/tag84.xml"/><Relationship Id="rId3" Type="http://schemas.openxmlformats.org/officeDocument/2006/relationships/tags" Target="../tags/tag79.xml"/><Relationship Id="rId7" Type="http://schemas.openxmlformats.org/officeDocument/2006/relationships/tags" Target="../tags/tag83.xml"/><Relationship Id="rId2" Type="http://schemas.openxmlformats.org/officeDocument/2006/relationships/tags" Target="../tags/tag78.xml"/><Relationship Id="rId1" Type="http://schemas.openxmlformats.org/officeDocument/2006/relationships/tags" Target="../tags/tag77.xml"/><Relationship Id="rId6" Type="http://schemas.openxmlformats.org/officeDocument/2006/relationships/tags" Target="../tags/tag82.xml"/><Relationship Id="rId5" Type="http://schemas.openxmlformats.org/officeDocument/2006/relationships/tags" Target="../tags/tag81.xml"/><Relationship Id="rId10" Type="http://schemas.openxmlformats.org/officeDocument/2006/relationships/notesSlide" Target="../notesSlides/notesSlide9.xml"/><Relationship Id="rId4" Type="http://schemas.openxmlformats.org/officeDocument/2006/relationships/tags" Target="../tags/tag80.xml"/><Relationship Id="rId9"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 Id="rId4"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tags" Target="../tags/tag90.xml"/><Relationship Id="rId7" Type="http://schemas.openxmlformats.org/officeDocument/2006/relationships/notesSlide" Target="../notesSlides/notesSlide10.xml"/><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slideLayout" Target="../slideLayouts/slideLayout2.xml"/><Relationship Id="rId5" Type="http://schemas.openxmlformats.org/officeDocument/2006/relationships/tags" Target="../tags/tag92.xml"/><Relationship Id="rId4" Type="http://schemas.openxmlformats.org/officeDocument/2006/relationships/tags" Target="../tags/tag91.xml"/></Relationships>
</file>

<file path=ppt/slides/_rels/slide32.xml.rels><?xml version="1.0" encoding="UTF-8" standalone="yes"?>
<Relationships xmlns="http://schemas.openxmlformats.org/package/2006/relationships"><Relationship Id="rId3" Type="http://schemas.openxmlformats.org/officeDocument/2006/relationships/tags" Target="../tags/tag95.xml"/><Relationship Id="rId7" Type="http://schemas.openxmlformats.org/officeDocument/2006/relationships/slideLayout" Target="../slideLayouts/slideLayout2.xml"/><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tags" Target="../tags/tag98.xml"/><Relationship Id="rId5" Type="http://schemas.openxmlformats.org/officeDocument/2006/relationships/tags" Target="../tags/tag97.xml"/><Relationship Id="rId4" Type="http://schemas.openxmlformats.org/officeDocument/2006/relationships/tags" Target="../tags/tag96.xml"/></Relationships>
</file>

<file path=ppt/slides/_rels/slide33.xml.rels><?xml version="1.0" encoding="UTF-8" standalone="yes"?>
<Relationships xmlns="http://schemas.openxmlformats.org/package/2006/relationships"><Relationship Id="rId8" Type="http://schemas.openxmlformats.org/officeDocument/2006/relationships/tags" Target="../tags/tag106.xml"/><Relationship Id="rId13" Type="http://schemas.openxmlformats.org/officeDocument/2006/relationships/tags" Target="../tags/tag111.xml"/><Relationship Id="rId3" Type="http://schemas.openxmlformats.org/officeDocument/2006/relationships/tags" Target="../tags/tag101.xml"/><Relationship Id="rId7" Type="http://schemas.openxmlformats.org/officeDocument/2006/relationships/tags" Target="../tags/tag105.xml"/><Relationship Id="rId12" Type="http://schemas.openxmlformats.org/officeDocument/2006/relationships/tags" Target="../tags/tag110.xml"/><Relationship Id="rId2" Type="http://schemas.openxmlformats.org/officeDocument/2006/relationships/tags" Target="../tags/tag100.xml"/><Relationship Id="rId1" Type="http://schemas.openxmlformats.org/officeDocument/2006/relationships/tags" Target="../tags/tag99.xml"/><Relationship Id="rId6" Type="http://schemas.openxmlformats.org/officeDocument/2006/relationships/tags" Target="../tags/tag104.xml"/><Relationship Id="rId11" Type="http://schemas.openxmlformats.org/officeDocument/2006/relationships/tags" Target="../tags/tag109.xml"/><Relationship Id="rId5" Type="http://schemas.openxmlformats.org/officeDocument/2006/relationships/tags" Target="../tags/tag103.xml"/><Relationship Id="rId15" Type="http://schemas.openxmlformats.org/officeDocument/2006/relationships/slideLayout" Target="../slideLayouts/slideLayout2.xml"/><Relationship Id="rId10" Type="http://schemas.openxmlformats.org/officeDocument/2006/relationships/tags" Target="../tags/tag108.xml"/><Relationship Id="rId4" Type="http://schemas.openxmlformats.org/officeDocument/2006/relationships/tags" Target="../tags/tag102.xml"/><Relationship Id="rId9" Type="http://schemas.openxmlformats.org/officeDocument/2006/relationships/tags" Target="../tags/tag107.xml"/><Relationship Id="rId14" Type="http://schemas.openxmlformats.org/officeDocument/2006/relationships/tags" Target="../tags/tag112.xml"/></Relationships>
</file>

<file path=ppt/slides/_rels/slide34.xml.rels><?xml version="1.0" encoding="UTF-8" standalone="yes"?>
<Relationships xmlns="http://schemas.openxmlformats.org/package/2006/relationships"><Relationship Id="rId8" Type="http://schemas.openxmlformats.org/officeDocument/2006/relationships/tags" Target="../tags/tag120.xml"/><Relationship Id="rId13" Type="http://schemas.openxmlformats.org/officeDocument/2006/relationships/tags" Target="../tags/tag125.xml"/><Relationship Id="rId18" Type="http://schemas.openxmlformats.org/officeDocument/2006/relationships/tags" Target="../tags/tag130.xml"/><Relationship Id="rId3" Type="http://schemas.openxmlformats.org/officeDocument/2006/relationships/tags" Target="../tags/tag115.xml"/><Relationship Id="rId21" Type="http://schemas.openxmlformats.org/officeDocument/2006/relationships/slideLayout" Target="../slideLayouts/slideLayout2.xml"/><Relationship Id="rId7" Type="http://schemas.openxmlformats.org/officeDocument/2006/relationships/tags" Target="../tags/tag119.xml"/><Relationship Id="rId12" Type="http://schemas.openxmlformats.org/officeDocument/2006/relationships/tags" Target="../tags/tag124.xml"/><Relationship Id="rId17" Type="http://schemas.openxmlformats.org/officeDocument/2006/relationships/tags" Target="../tags/tag129.xml"/><Relationship Id="rId2" Type="http://schemas.openxmlformats.org/officeDocument/2006/relationships/tags" Target="../tags/tag114.xml"/><Relationship Id="rId16" Type="http://schemas.openxmlformats.org/officeDocument/2006/relationships/tags" Target="../tags/tag128.xml"/><Relationship Id="rId20" Type="http://schemas.openxmlformats.org/officeDocument/2006/relationships/tags" Target="../tags/tag132.xml"/><Relationship Id="rId1" Type="http://schemas.openxmlformats.org/officeDocument/2006/relationships/tags" Target="../tags/tag113.xml"/><Relationship Id="rId6" Type="http://schemas.openxmlformats.org/officeDocument/2006/relationships/tags" Target="../tags/tag118.xml"/><Relationship Id="rId11" Type="http://schemas.openxmlformats.org/officeDocument/2006/relationships/tags" Target="../tags/tag123.xml"/><Relationship Id="rId5" Type="http://schemas.openxmlformats.org/officeDocument/2006/relationships/tags" Target="../tags/tag117.xml"/><Relationship Id="rId15" Type="http://schemas.openxmlformats.org/officeDocument/2006/relationships/tags" Target="../tags/tag127.xml"/><Relationship Id="rId10" Type="http://schemas.openxmlformats.org/officeDocument/2006/relationships/tags" Target="../tags/tag122.xml"/><Relationship Id="rId19" Type="http://schemas.openxmlformats.org/officeDocument/2006/relationships/tags" Target="../tags/tag131.xml"/><Relationship Id="rId4" Type="http://schemas.openxmlformats.org/officeDocument/2006/relationships/tags" Target="../tags/tag116.xml"/><Relationship Id="rId9" Type="http://schemas.openxmlformats.org/officeDocument/2006/relationships/tags" Target="../tags/tag121.xml"/><Relationship Id="rId14" Type="http://schemas.openxmlformats.org/officeDocument/2006/relationships/tags" Target="../tags/tag126.xml"/></Relationships>
</file>

<file path=ppt/slides/_rels/slide35.xml.rels><?xml version="1.0" encoding="UTF-8" standalone="yes"?>
<Relationships xmlns="http://schemas.openxmlformats.org/package/2006/relationships"><Relationship Id="rId8" Type="http://schemas.openxmlformats.org/officeDocument/2006/relationships/tags" Target="../tags/tag140.xml"/><Relationship Id="rId13" Type="http://schemas.openxmlformats.org/officeDocument/2006/relationships/tags" Target="../tags/tag145.xml"/><Relationship Id="rId18" Type="http://schemas.openxmlformats.org/officeDocument/2006/relationships/tags" Target="../tags/tag150.xml"/><Relationship Id="rId3" Type="http://schemas.openxmlformats.org/officeDocument/2006/relationships/tags" Target="../tags/tag135.xml"/><Relationship Id="rId7" Type="http://schemas.openxmlformats.org/officeDocument/2006/relationships/tags" Target="../tags/tag139.xml"/><Relationship Id="rId12" Type="http://schemas.openxmlformats.org/officeDocument/2006/relationships/tags" Target="../tags/tag144.xml"/><Relationship Id="rId17" Type="http://schemas.openxmlformats.org/officeDocument/2006/relationships/tags" Target="../tags/tag149.xml"/><Relationship Id="rId2" Type="http://schemas.openxmlformats.org/officeDocument/2006/relationships/tags" Target="../tags/tag134.xml"/><Relationship Id="rId16" Type="http://schemas.openxmlformats.org/officeDocument/2006/relationships/tags" Target="../tags/tag148.xml"/><Relationship Id="rId20" Type="http://schemas.openxmlformats.org/officeDocument/2006/relationships/slideLayout" Target="../slideLayouts/slideLayout2.xml"/><Relationship Id="rId1" Type="http://schemas.openxmlformats.org/officeDocument/2006/relationships/tags" Target="../tags/tag133.xml"/><Relationship Id="rId6" Type="http://schemas.openxmlformats.org/officeDocument/2006/relationships/tags" Target="../tags/tag138.xml"/><Relationship Id="rId11" Type="http://schemas.openxmlformats.org/officeDocument/2006/relationships/tags" Target="../tags/tag143.xml"/><Relationship Id="rId5" Type="http://schemas.openxmlformats.org/officeDocument/2006/relationships/tags" Target="../tags/tag137.xml"/><Relationship Id="rId15" Type="http://schemas.openxmlformats.org/officeDocument/2006/relationships/tags" Target="../tags/tag147.xml"/><Relationship Id="rId10" Type="http://schemas.openxmlformats.org/officeDocument/2006/relationships/tags" Target="../tags/tag142.xml"/><Relationship Id="rId19" Type="http://schemas.openxmlformats.org/officeDocument/2006/relationships/tags" Target="../tags/tag151.xml"/><Relationship Id="rId4" Type="http://schemas.openxmlformats.org/officeDocument/2006/relationships/tags" Target="../tags/tag136.xml"/><Relationship Id="rId9" Type="http://schemas.openxmlformats.org/officeDocument/2006/relationships/tags" Target="../tags/tag141.xml"/><Relationship Id="rId14" Type="http://schemas.openxmlformats.org/officeDocument/2006/relationships/tags" Target="../tags/tag146.xml"/></Relationships>
</file>

<file path=ppt/slides/_rels/slide36.xml.rels><?xml version="1.0" encoding="UTF-8" standalone="yes"?>
<Relationships xmlns="http://schemas.openxmlformats.org/package/2006/relationships"><Relationship Id="rId8" Type="http://schemas.openxmlformats.org/officeDocument/2006/relationships/tags" Target="../tags/tag159.xml"/><Relationship Id="rId13" Type="http://schemas.openxmlformats.org/officeDocument/2006/relationships/tags" Target="../tags/tag164.xml"/><Relationship Id="rId18" Type="http://schemas.openxmlformats.org/officeDocument/2006/relationships/tags" Target="../tags/tag169.xml"/><Relationship Id="rId3" Type="http://schemas.openxmlformats.org/officeDocument/2006/relationships/tags" Target="../tags/tag154.xml"/><Relationship Id="rId7" Type="http://schemas.openxmlformats.org/officeDocument/2006/relationships/tags" Target="../tags/tag158.xml"/><Relationship Id="rId12" Type="http://schemas.openxmlformats.org/officeDocument/2006/relationships/tags" Target="../tags/tag163.xml"/><Relationship Id="rId17" Type="http://schemas.openxmlformats.org/officeDocument/2006/relationships/tags" Target="../tags/tag168.xml"/><Relationship Id="rId2" Type="http://schemas.openxmlformats.org/officeDocument/2006/relationships/tags" Target="../tags/tag153.xml"/><Relationship Id="rId16" Type="http://schemas.openxmlformats.org/officeDocument/2006/relationships/tags" Target="../tags/tag167.xml"/><Relationship Id="rId20" Type="http://schemas.openxmlformats.org/officeDocument/2006/relationships/slideLayout" Target="../slideLayouts/slideLayout2.xml"/><Relationship Id="rId1" Type="http://schemas.openxmlformats.org/officeDocument/2006/relationships/tags" Target="../tags/tag152.xml"/><Relationship Id="rId6" Type="http://schemas.openxmlformats.org/officeDocument/2006/relationships/tags" Target="../tags/tag157.xml"/><Relationship Id="rId11" Type="http://schemas.openxmlformats.org/officeDocument/2006/relationships/tags" Target="../tags/tag162.xml"/><Relationship Id="rId5" Type="http://schemas.openxmlformats.org/officeDocument/2006/relationships/tags" Target="../tags/tag156.xml"/><Relationship Id="rId15" Type="http://schemas.openxmlformats.org/officeDocument/2006/relationships/tags" Target="../tags/tag166.xml"/><Relationship Id="rId10" Type="http://schemas.openxmlformats.org/officeDocument/2006/relationships/tags" Target="../tags/tag161.xml"/><Relationship Id="rId19" Type="http://schemas.openxmlformats.org/officeDocument/2006/relationships/tags" Target="../tags/tag170.xml"/><Relationship Id="rId4" Type="http://schemas.openxmlformats.org/officeDocument/2006/relationships/tags" Target="../tags/tag155.xml"/><Relationship Id="rId9" Type="http://schemas.openxmlformats.org/officeDocument/2006/relationships/tags" Target="../tags/tag160.xml"/><Relationship Id="rId14" Type="http://schemas.openxmlformats.org/officeDocument/2006/relationships/tags" Target="../tags/tag16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notesSlide" Target="../notesSlides/notesSlide11.xml"/><Relationship Id="rId3" Type="http://schemas.openxmlformats.org/officeDocument/2006/relationships/tags" Target="../tags/tag173.xml"/><Relationship Id="rId7" Type="http://schemas.openxmlformats.org/officeDocument/2006/relationships/slideLayout" Target="../slideLayouts/slideLayout2.xml"/><Relationship Id="rId2" Type="http://schemas.openxmlformats.org/officeDocument/2006/relationships/tags" Target="../tags/tag172.xml"/><Relationship Id="rId1" Type="http://schemas.openxmlformats.org/officeDocument/2006/relationships/tags" Target="../tags/tag171.xml"/><Relationship Id="rId6" Type="http://schemas.openxmlformats.org/officeDocument/2006/relationships/tags" Target="../tags/tag176.xml"/><Relationship Id="rId5" Type="http://schemas.openxmlformats.org/officeDocument/2006/relationships/tags" Target="../tags/tag175.xml"/><Relationship Id="rId4" Type="http://schemas.openxmlformats.org/officeDocument/2006/relationships/tags" Target="../tags/tag174.xml"/></Relationships>
</file>

<file path=ppt/slides/_rels/slide39.xml.rels><?xml version="1.0" encoding="UTF-8" standalone="yes"?>
<Relationships xmlns="http://schemas.openxmlformats.org/package/2006/relationships"><Relationship Id="rId3" Type="http://schemas.openxmlformats.org/officeDocument/2006/relationships/tags" Target="../tags/tag179.xml"/><Relationship Id="rId2" Type="http://schemas.openxmlformats.org/officeDocument/2006/relationships/tags" Target="../tags/tag178.xml"/><Relationship Id="rId1" Type="http://schemas.openxmlformats.org/officeDocument/2006/relationships/tags" Target="../tags/tag177.xml"/><Relationship Id="rId5" Type="http://schemas.openxmlformats.org/officeDocument/2006/relationships/slideLayout" Target="../slideLayouts/slideLayout2.xml"/><Relationship Id="rId4" Type="http://schemas.openxmlformats.org/officeDocument/2006/relationships/tags" Target="../tags/tag180.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ags" Target="../tags/tag181.xml"/></Relationships>
</file>

<file path=ppt/slides/_rels/slide41.xml.rels><?xml version="1.0" encoding="UTF-8" standalone="yes"?>
<Relationships xmlns="http://schemas.openxmlformats.org/package/2006/relationships"><Relationship Id="rId8" Type="http://schemas.openxmlformats.org/officeDocument/2006/relationships/tags" Target="../tags/tag189.xml"/><Relationship Id="rId3" Type="http://schemas.openxmlformats.org/officeDocument/2006/relationships/tags" Target="../tags/tag184.xml"/><Relationship Id="rId7" Type="http://schemas.openxmlformats.org/officeDocument/2006/relationships/tags" Target="../tags/tag188.xml"/><Relationship Id="rId12" Type="http://schemas.openxmlformats.org/officeDocument/2006/relationships/notesSlide" Target="../notesSlides/notesSlide13.xml"/><Relationship Id="rId2" Type="http://schemas.openxmlformats.org/officeDocument/2006/relationships/tags" Target="../tags/tag183.xml"/><Relationship Id="rId1" Type="http://schemas.openxmlformats.org/officeDocument/2006/relationships/tags" Target="../tags/tag182.xml"/><Relationship Id="rId6" Type="http://schemas.openxmlformats.org/officeDocument/2006/relationships/tags" Target="../tags/tag187.xml"/><Relationship Id="rId11" Type="http://schemas.openxmlformats.org/officeDocument/2006/relationships/slideLayout" Target="../slideLayouts/slideLayout2.xml"/><Relationship Id="rId5" Type="http://schemas.openxmlformats.org/officeDocument/2006/relationships/tags" Target="../tags/tag186.xml"/><Relationship Id="rId10" Type="http://schemas.openxmlformats.org/officeDocument/2006/relationships/tags" Target="../tags/tag191.xml"/><Relationship Id="rId4" Type="http://schemas.openxmlformats.org/officeDocument/2006/relationships/tags" Target="../tags/tag185.xml"/><Relationship Id="rId9" Type="http://schemas.openxmlformats.org/officeDocument/2006/relationships/tags" Target="../tags/tag190.xml"/></Relationships>
</file>

<file path=ppt/slides/_rels/slide42.xml.rels><?xml version="1.0" encoding="UTF-8" standalone="yes"?>
<Relationships xmlns="http://schemas.openxmlformats.org/package/2006/relationships"><Relationship Id="rId8" Type="http://schemas.openxmlformats.org/officeDocument/2006/relationships/tags" Target="../tags/tag199.xml"/><Relationship Id="rId3" Type="http://schemas.openxmlformats.org/officeDocument/2006/relationships/tags" Target="../tags/tag194.xml"/><Relationship Id="rId7" Type="http://schemas.openxmlformats.org/officeDocument/2006/relationships/tags" Target="../tags/tag198.xml"/><Relationship Id="rId12" Type="http://schemas.openxmlformats.org/officeDocument/2006/relationships/slideLayout" Target="../slideLayouts/slideLayout2.xml"/><Relationship Id="rId2" Type="http://schemas.openxmlformats.org/officeDocument/2006/relationships/tags" Target="../tags/tag193.xml"/><Relationship Id="rId1" Type="http://schemas.openxmlformats.org/officeDocument/2006/relationships/tags" Target="../tags/tag192.xml"/><Relationship Id="rId6" Type="http://schemas.openxmlformats.org/officeDocument/2006/relationships/tags" Target="../tags/tag197.xml"/><Relationship Id="rId11" Type="http://schemas.openxmlformats.org/officeDocument/2006/relationships/tags" Target="../tags/tag202.xml"/><Relationship Id="rId5" Type="http://schemas.openxmlformats.org/officeDocument/2006/relationships/tags" Target="../tags/tag196.xml"/><Relationship Id="rId10" Type="http://schemas.openxmlformats.org/officeDocument/2006/relationships/tags" Target="../tags/tag201.xml"/><Relationship Id="rId4" Type="http://schemas.openxmlformats.org/officeDocument/2006/relationships/tags" Target="../tags/tag195.xml"/><Relationship Id="rId9" Type="http://schemas.openxmlformats.org/officeDocument/2006/relationships/tags" Target="../tags/tag20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tags" Target="../tags/tag210.xml"/><Relationship Id="rId13" Type="http://schemas.openxmlformats.org/officeDocument/2006/relationships/tags" Target="../tags/tag215.xml"/><Relationship Id="rId18" Type="http://schemas.openxmlformats.org/officeDocument/2006/relationships/tags" Target="../tags/tag220.xml"/><Relationship Id="rId26" Type="http://schemas.openxmlformats.org/officeDocument/2006/relationships/slideLayout" Target="../slideLayouts/slideLayout2.xml"/><Relationship Id="rId3" Type="http://schemas.openxmlformats.org/officeDocument/2006/relationships/tags" Target="../tags/tag205.xml"/><Relationship Id="rId21" Type="http://schemas.openxmlformats.org/officeDocument/2006/relationships/tags" Target="../tags/tag223.xml"/><Relationship Id="rId7" Type="http://schemas.openxmlformats.org/officeDocument/2006/relationships/tags" Target="../tags/tag209.xml"/><Relationship Id="rId12" Type="http://schemas.openxmlformats.org/officeDocument/2006/relationships/tags" Target="../tags/tag214.xml"/><Relationship Id="rId17" Type="http://schemas.openxmlformats.org/officeDocument/2006/relationships/tags" Target="../tags/tag219.xml"/><Relationship Id="rId25" Type="http://schemas.openxmlformats.org/officeDocument/2006/relationships/tags" Target="../tags/tag227.xml"/><Relationship Id="rId2" Type="http://schemas.openxmlformats.org/officeDocument/2006/relationships/tags" Target="../tags/tag204.xml"/><Relationship Id="rId16" Type="http://schemas.openxmlformats.org/officeDocument/2006/relationships/tags" Target="../tags/tag218.xml"/><Relationship Id="rId20" Type="http://schemas.openxmlformats.org/officeDocument/2006/relationships/tags" Target="../tags/tag222.xml"/><Relationship Id="rId1" Type="http://schemas.openxmlformats.org/officeDocument/2006/relationships/tags" Target="../tags/tag203.xml"/><Relationship Id="rId6" Type="http://schemas.openxmlformats.org/officeDocument/2006/relationships/tags" Target="../tags/tag208.xml"/><Relationship Id="rId11" Type="http://schemas.openxmlformats.org/officeDocument/2006/relationships/tags" Target="../tags/tag213.xml"/><Relationship Id="rId24" Type="http://schemas.openxmlformats.org/officeDocument/2006/relationships/tags" Target="../tags/tag226.xml"/><Relationship Id="rId5" Type="http://schemas.openxmlformats.org/officeDocument/2006/relationships/tags" Target="../tags/tag207.xml"/><Relationship Id="rId15" Type="http://schemas.openxmlformats.org/officeDocument/2006/relationships/tags" Target="../tags/tag217.xml"/><Relationship Id="rId23" Type="http://schemas.openxmlformats.org/officeDocument/2006/relationships/tags" Target="../tags/tag225.xml"/><Relationship Id="rId10" Type="http://schemas.openxmlformats.org/officeDocument/2006/relationships/tags" Target="../tags/tag212.xml"/><Relationship Id="rId19" Type="http://schemas.openxmlformats.org/officeDocument/2006/relationships/tags" Target="../tags/tag221.xml"/><Relationship Id="rId4" Type="http://schemas.openxmlformats.org/officeDocument/2006/relationships/tags" Target="../tags/tag206.xml"/><Relationship Id="rId9" Type="http://schemas.openxmlformats.org/officeDocument/2006/relationships/tags" Target="../tags/tag211.xml"/><Relationship Id="rId14" Type="http://schemas.openxmlformats.org/officeDocument/2006/relationships/tags" Target="../tags/tag216.xml"/><Relationship Id="rId22" Type="http://schemas.openxmlformats.org/officeDocument/2006/relationships/tags" Target="../tags/tag224.xml"/></Relationships>
</file>

<file path=ppt/slides/_rels/slide45.xml.rels><?xml version="1.0" encoding="UTF-8" standalone="yes"?>
<Relationships xmlns="http://schemas.openxmlformats.org/package/2006/relationships"><Relationship Id="rId8" Type="http://schemas.openxmlformats.org/officeDocument/2006/relationships/tags" Target="../tags/tag235.xml"/><Relationship Id="rId13" Type="http://schemas.openxmlformats.org/officeDocument/2006/relationships/tags" Target="../tags/tag240.xml"/><Relationship Id="rId18" Type="http://schemas.openxmlformats.org/officeDocument/2006/relationships/tags" Target="../tags/tag245.xml"/><Relationship Id="rId3" Type="http://schemas.openxmlformats.org/officeDocument/2006/relationships/tags" Target="../tags/tag230.xml"/><Relationship Id="rId21" Type="http://schemas.openxmlformats.org/officeDocument/2006/relationships/slideLayout" Target="../slideLayouts/slideLayout4.xml"/><Relationship Id="rId7" Type="http://schemas.openxmlformats.org/officeDocument/2006/relationships/tags" Target="../tags/tag234.xml"/><Relationship Id="rId12" Type="http://schemas.openxmlformats.org/officeDocument/2006/relationships/tags" Target="../tags/tag239.xml"/><Relationship Id="rId17" Type="http://schemas.openxmlformats.org/officeDocument/2006/relationships/tags" Target="../tags/tag244.xml"/><Relationship Id="rId2" Type="http://schemas.openxmlformats.org/officeDocument/2006/relationships/tags" Target="../tags/tag229.xml"/><Relationship Id="rId16" Type="http://schemas.openxmlformats.org/officeDocument/2006/relationships/tags" Target="../tags/tag243.xml"/><Relationship Id="rId20" Type="http://schemas.openxmlformats.org/officeDocument/2006/relationships/tags" Target="../tags/tag247.xml"/><Relationship Id="rId1" Type="http://schemas.openxmlformats.org/officeDocument/2006/relationships/tags" Target="../tags/tag228.xml"/><Relationship Id="rId6" Type="http://schemas.openxmlformats.org/officeDocument/2006/relationships/tags" Target="../tags/tag233.xml"/><Relationship Id="rId11" Type="http://schemas.openxmlformats.org/officeDocument/2006/relationships/tags" Target="../tags/tag238.xml"/><Relationship Id="rId5" Type="http://schemas.openxmlformats.org/officeDocument/2006/relationships/tags" Target="../tags/tag232.xml"/><Relationship Id="rId15" Type="http://schemas.openxmlformats.org/officeDocument/2006/relationships/tags" Target="../tags/tag242.xml"/><Relationship Id="rId10" Type="http://schemas.openxmlformats.org/officeDocument/2006/relationships/tags" Target="../tags/tag237.xml"/><Relationship Id="rId19" Type="http://schemas.openxmlformats.org/officeDocument/2006/relationships/tags" Target="../tags/tag246.xml"/><Relationship Id="rId4" Type="http://schemas.openxmlformats.org/officeDocument/2006/relationships/tags" Target="../tags/tag231.xml"/><Relationship Id="rId9" Type="http://schemas.openxmlformats.org/officeDocument/2006/relationships/tags" Target="../tags/tag236.xml"/><Relationship Id="rId14" Type="http://schemas.openxmlformats.org/officeDocument/2006/relationships/tags" Target="../tags/tag241.xml"/><Relationship Id="rId22" Type="http://schemas.openxmlformats.org/officeDocument/2006/relationships/notesSlide" Target="../notesSlides/notesSlide14.xml"/></Relationships>
</file>

<file path=ppt/slides/_rels/slide46.xml.rels><?xml version="1.0" encoding="UTF-8" standalone="yes"?>
<Relationships xmlns="http://schemas.openxmlformats.org/package/2006/relationships"><Relationship Id="rId13" Type="http://schemas.openxmlformats.org/officeDocument/2006/relationships/tags" Target="../tags/tag260.xml"/><Relationship Id="rId18" Type="http://schemas.openxmlformats.org/officeDocument/2006/relationships/tags" Target="../tags/tag265.xml"/><Relationship Id="rId26" Type="http://schemas.openxmlformats.org/officeDocument/2006/relationships/tags" Target="../tags/tag273.xml"/><Relationship Id="rId39" Type="http://schemas.openxmlformats.org/officeDocument/2006/relationships/tags" Target="../tags/tag286.xml"/><Relationship Id="rId21" Type="http://schemas.openxmlformats.org/officeDocument/2006/relationships/tags" Target="../tags/tag268.xml"/><Relationship Id="rId34" Type="http://schemas.openxmlformats.org/officeDocument/2006/relationships/tags" Target="../tags/tag281.xml"/><Relationship Id="rId42" Type="http://schemas.openxmlformats.org/officeDocument/2006/relationships/tags" Target="../tags/tag289.xml"/><Relationship Id="rId47" Type="http://schemas.openxmlformats.org/officeDocument/2006/relationships/tags" Target="../tags/tag294.xml"/><Relationship Id="rId50" Type="http://schemas.openxmlformats.org/officeDocument/2006/relationships/tags" Target="../tags/tag297.xml"/><Relationship Id="rId55" Type="http://schemas.openxmlformats.org/officeDocument/2006/relationships/tags" Target="../tags/tag302.xml"/><Relationship Id="rId7" Type="http://schemas.openxmlformats.org/officeDocument/2006/relationships/tags" Target="../tags/tag254.xml"/><Relationship Id="rId2" Type="http://schemas.openxmlformats.org/officeDocument/2006/relationships/tags" Target="../tags/tag249.xml"/><Relationship Id="rId16" Type="http://schemas.openxmlformats.org/officeDocument/2006/relationships/tags" Target="../tags/tag263.xml"/><Relationship Id="rId29" Type="http://schemas.openxmlformats.org/officeDocument/2006/relationships/tags" Target="../tags/tag276.xml"/><Relationship Id="rId11" Type="http://schemas.openxmlformats.org/officeDocument/2006/relationships/tags" Target="../tags/tag258.xml"/><Relationship Id="rId24" Type="http://schemas.openxmlformats.org/officeDocument/2006/relationships/tags" Target="../tags/tag271.xml"/><Relationship Id="rId32" Type="http://schemas.openxmlformats.org/officeDocument/2006/relationships/tags" Target="../tags/tag279.xml"/><Relationship Id="rId37" Type="http://schemas.openxmlformats.org/officeDocument/2006/relationships/tags" Target="../tags/tag284.xml"/><Relationship Id="rId40" Type="http://schemas.openxmlformats.org/officeDocument/2006/relationships/tags" Target="../tags/tag287.xml"/><Relationship Id="rId45" Type="http://schemas.openxmlformats.org/officeDocument/2006/relationships/tags" Target="../tags/tag292.xml"/><Relationship Id="rId53" Type="http://schemas.openxmlformats.org/officeDocument/2006/relationships/tags" Target="../tags/tag300.xml"/><Relationship Id="rId58" Type="http://schemas.openxmlformats.org/officeDocument/2006/relationships/tags" Target="../tags/tag305.xml"/><Relationship Id="rId5" Type="http://schemas.openxmlformats.org/officeDocument/2006/relationships/tags" Target="../tags/tag252.xml"/><Relationship Id="rId61" Type="http://schemas.openxmlformats.org/officeDocument/2006/relationships/slideLayout" Target="../slideLayouts/slideLayout4.xml"/><Relationship Id="rId19" Type="http://schemas.openxmlformats.org/officeDocument/2006/relationships/tags" Target="../tags/tag266.xml"/><Relationship Id="rId14" Type="http://schemas.openxmlformats.org/officeDocument/2006/relationships/tags" Target="../tags/tag261.xml"/><Relationship Id="rId22" Type="http://schemas.openxmlformats.org/officeDocument/2006/relationships/tags" Target="../tags/tag269.xml"/><Relationship Id="rId27" Type="http://schemas.openxmlformats.org/officeDocument/2006/relationships/tags" Target="../tags/tag274.xml"/><Relationship Id="rId30" Type="http://schemas.openxmlformats.org/officeDocument/2006/relationships/tags" Target="../tags/tag277.xml"/><Relationship Id="rId35" Type="http://schemas.openxmlformats.org/officeDocument/2006/relationships/tags" Target="../tags/tag282.xml"/><Relationship Id="rId43" Type="http://schemas.openxmlformats.org/officeDocument/2006/relationships/tags" Target="../tags/tag290.xml"/><Relationship Id="rId48" Type="http://schemas.openxmlformats.org/officeDocument/2006/relationships/tags" Target="../tags/tag295.xml"/><Relationship Id="rId56" Type="http://schemas.openxmlformats.org/officeDocument/2006/relationships/tags" Target="../tags/tag303.xml"/><Relationship Id="rId8" Type="http://schemas.openxmlformats.org/officeDocument/2006/relationships/tags" Target="../tags/tag255.xml"/><Relationship Id="rId51" Type="http://schemas.openxmlformats.org/officeDocument/2006/relationships/tags" Target="../tags/tag298.xml"/><Relationship Id="rId3" Type="http://schemas.openxmlformats.org/officeDocument/2006/relationships/tags" Target="../tags/tag250.xml"/><Relationship Id="rId12" Type="http://schemas.openxmlformats.org/officeDocument/2006/relationships/tags" Target="../tags/tag259.xml"/><Relationship Id="rId17" Type="http://schemas.openxmlformats.org/officeDocument/2006/relationships/tags" Target="../tags/tag264.xml"/><Relationship Id="rId25" Type="http://schemas.openxmlformats.org/officeDocument/2006/relationships/tags" Target="../tags/tag272.xml"/><Relationship Id="rId33" Type="http://schemas.openxmlformats.org/officeDocument/2006/relationships/tags" Target="../tags/tag280.xml"/><Relationship Id="rId38" Type="http://schemas.openxmlformats.org/officeDocument/2006/relationships/tags" Target="../tags/tag285.xml"/><Relationship Id="rId46" Type="http://schemas.openxmlformats.org/officeDocument/2006/relationships/tags" Target="../tags/tag293.xml"/><Relationship Id="rId59" Type="http://schemas.openxmlformats.org/officeDocument/2006/relationships/tags" Target="../tags/tag306.xml"/><Relationship Id="rId20" Type="http://schemas.openxmlformats.org/officeDocument/2006/relationships/tags" Target="../tags/tag267.xml"/><Relationship Id="rId41" Type="http://schemas.openxmlformats.org/officeDocument/2006/relationships/tags" Target="../tags/tag288.xml"/><Relationship Id="rId54" Type="http://schemas.openxmlformats.org/officeDocument/2006/relationships/tags" Target="../tags/tag301.xml"/><Relationship Id="rId62" Type="http://schemas.openxmlformats.org/officeDocument/2006/relationships/notesSlide" Target="../notesSlides/notesSlide15.xml"/><Relationship Id="rId1" Type="http://schemas.openxmlformats.org/officeDocument/2006/relationships/tags" Target="../tags/tag248.xml"/><Relationship Id="rId6" Type="http://schemas.openxmlformats.org/officeDocument/2006/relationships/tags" Target="../tags/tag253.xml"/><Relationship Id="rId15" Type="http://schemas.openxmlformats.org/officeDocument/2006/relationships/tags" Target="../tags/tag262.xml"/><Relationship Id="rId23" Type="http://schemas.openxmlformats.org/officeDocument/2006/relationships/tags" Target="../tags/tag270.xml"/><Relationship Id="rId28" Type="http://schemas.openxmlformats.org/officeDocument/2006/relationships/tags" Target="../tags/tag275.xml"/><Relationship Id="rId36" Type="http://schemas.openxmlformats.org/officeDocument/2006/relationships/tags" Target="../tags/tag283.xml"/><Relationship Id="rId49" Type="http://schemas.openxmlformats.org/officeDocument/2006/relationships/tags" Target="../tags/tag296.xml"/><Relationship Id="rId57" Type="http://schemas.openxmlformats.org/officeDocument/2006/relationships/tags" Target="../tags/tag304.xml"/><Relationship Id="rId10" Type="http://schemas.openxmlformats.org/officeDocument/2006/relationships/tags" Target="../tags/tag257.xml"/><Relationship Id="rId31" Type="http://schemas.openxmlformats.org/officeDocument/2006/relationships/tags" Target="../tags/tag278.xml"/><Relationship Id="rId44" Type="http://schemas.openxmlformats.org/officeDocument/2006/relationships/tags" Target="../tags/tag291.xml"/><Relationship Id="rId52" Type="http://schemas.openxmlformats.org/officeDocument/2006/relationships/tags" Target="../tags/tag299.xml"/><Relationship Id="rId60" Type="http://schemas.openxmlformats.org/officeDocument/2006/relationships/tags" Target="../tags/tag307.xml"/><Relationship Id="rId4" Type="http://schemas.openxmlformats.org/officeDocument/2006/relationships/tags" Target="../tags/tag251.xml"/><Relationship Id="rId9" Type="http://schemas.openxmlformats.org/officeDocument/2006/relationships/tags" Target="../tags/tag256.xml"/></Relationships>
</file>

<file path=ppt/slides/_rels/slide47.xml.rels><?xml version="1.0" encoding="UTF-8" standalone="yes"?>
<Relationships xmlns="http://schemas.openxmlformats.org/package/2006/relationships"><Relationship Id="rId8" Type="http://schemas.openxmlformats.org/officeDocument/2006/relationships/tags" Target="../tags/tag315.xml"/><Relationship Id="rId13" Type="http://schemas.openxmlformats.org/officeDocument/2006/relationships/notesSlide" Target="../notesSlides/notesSlide16.xml"/><Relationship Id="rId3" Type="http://schemas.openxmlformats.org/officeDocument/2006/relationships/tags" Target="../tags/tag310.xml"/><Relationship Id="rId7" Type="http://schemas.openxmlformats.org/officeDocument/2006/relationships/tags" Target="../tags/tag314.xml"/><Relationship Id="rId12" Type="http://schemas.openxmlformats.org/officeDocument/2006/relationships/slideLayout" Target="../slideLayouts/slideLayout2.xml"/><Relationship Id="rId2" Type="http://schemas.openxmlformats.org/officeDocument/2006/relationships/tags" Target="../tags/tag309.xml"/><Relationship Id="rId1" Type="http://schemas.openxmlformats.org/officeDocument/2006/relationships/tags" Target="../tags/tag308.xml"/><Relationship Id="rId6" Type="http://schemas.openxmlformats.org/officeDocument/2006/relationships/tags" Target="../tags/tag313.xml"/><Relationship Id="rId11" Type="http://schemas.openxmlformats.org/officeDocument/2006/relationships/tags" Target="../tags/tag318.xml"/><Relationship Id="rId5" Type="http://schemas.openxmlformats.org/officeDocument/2006/relationships/tags" Target="../tags/tag312.xml"/><Relationship Id="rId10" Type="http://schemas.openxmlformats.org/officeDocument/2006/relationships/tags" Target="../tags/tag317.xml"/><Relationship Id="rId4" Type="http://schemas.openxmlformats.org/officeDocument/2006/relationships/tags" Target="../tags/tag311.xml"/><Relationship Id="rId9" Type="http://schemas.openxmlformats.org/officeDocument/2006/relationships/tags" Target="../tags/tag3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notesSlide" Target="../notesSlides/notesSlide1.xml"/><Relationship Id="rId4"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tags" Target="../tags/tag12.xml"/><Relationship Id="rId13" Type="http://schemas.openxmlformats.org/officeDocument/2006/relationships/notesSlide" Target="../notesSlides/notesSlide2.xml"/><Relationship Id="rId3" Type="http://schemas.openxmlformats.org/officeDocument/2006/relationships/tags" Target="../tags/tag7.xml"/><Relationship Id="rId7" Type="http://schemas.openxmlformats.org/officeDocument/2006/relationships/tags" Target="../tags/tag11.xml"/><Relationship Id="rId12"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tags" Target="../tags/tag15.xml"/><Relationship Id="rId5" Type="http://schemas.openxmlformats.org/officeDocument/2006/relationships/tags" Target="../tags/tag9.xml"/><Relationship Id="rId10" Type="http://schemas.openxmlformats.org/officeDocument/2006/relationships/tags" Target="../tags/tag14.xml"/><Relationship Id="rId4" Type="http://schemas.openxmlformats.org/officeDocument/2006/relationships/tags" Target="../tags/tag8.xml"/><Relationship Id="rId9" Type="http://schemas.openxmlformats.org/officeDocument/2006/relationships/tags" Target="../tags/tag1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8" Type="http://schemas.openxmlformats.org/officeDocument/2006/relationships/tags" Target="../tags/tag25.xml"/><Relationship Id="rId13" Type="http://schemas.openxmlformats.org/officeDocument/2006/relationships/tags" Target="../tags/tag30.xml"/><Relationship Id="rId18" Type="http://schemas.openxmlformats.org/officeDocument/2006/relationships/tags" Target="../tags/tag35.xml"/><Relationship Id="rId26" Type="http://schemas.openxmlformats.org/officeDocument/2006/relationships/slideLayout" Target="../slideLayouts/slideLayout2.xml"/><Relationship Id="rId3" Type="http://schemas.openxmlformats.org/officeDocument/2006/relationships/tags" Target="../tags/tag20.xml"/><Relationship Id="rId21" Type="http://schemas.openxmlformats.org/officeDocument/2006/relationships/tags" Target="../tags/tag38.xml"/><Relationship Id="rId7" Type="http://schemas.openxmlformats.org/officeDocument/2006/relationships/tags" Target="../tags/tag24.xml"/><Relationship Id="rId12" Type="http://schemas.openxmlformats.org/officeDocument/2006/relationships/tags" Target="../tags/tag29.xml"/><Relationship Id="rId17" Type="http://schemas.openxmlformats.org/officeDocument/2006/relationships/tags" Target="../tags/tag34.xml"/><Relationship Id="rId25" Type="http://schemas.openxmlformats.org/officeDocument/2006/relationships/tags" Target="../tags/tag42.xml"/><Relationship Id="rId2" Type="http://schemas.openxmlformats.org/officeDocument/2006/relationships/tags" Target="../tags/tag19.xml"/><Relationship Id="rId16" Type="http://schemas.openxmlformats.org/officeDocument/2006/relationships/tags" Target="../tags/tag33.xml"/><Relationship Id="rId20" Type="http://schemas.openxmlformats.org/officeDocument/2006/relationships/tags" Target="../tags/tag37.xml"/><Relationship Id="rId1" Type="http://schemas.openxmlformats.org/officeDocument/2006/relationships/tags" Target="../tags/tag18.xml"/><Relationship Id="rId6" Type="http://schemas.openxmlformats.org/officeDocument/2006/relationships/tags" Target="../tags/tag23.xml"/><Relationship Id="rId11" Type="http://schemas.openxmlformats.org/officeDocument/2006/relationships/tags" Target="../tags/tag28.xml"/><Relationship Id="rId24" Type="http://schemas.openxmlformats.org/officeDocument/2006/relationships/tags" Target="../tags/tag41.xml"/><Relationship Id="rId5" Type="http://schemas.openxmlformats.org/officeDocument/2006/relationships/tags" Target="../tags/tag22.xml"/><Relationship Id="rId15" Type="http://schemas.openxmlformats.org/officeDocument/2006/relationships/tags" Target="../tags/tag32.xml"/><Relationship Id="rId23" Type="http://schemas.openxmlformats.org/officeDocument/2006/relationships/tags" Target="../tags/tag40.xml"/><Relationship Id="rId10" Type="http://schemas.openxmlformats.org/officeDocument/2006/relationships/tags" Target="../tags/tag27.xml"/><Relationship Id="rId19" Type="http://schemas.openxmlformats.org/officeDocument/2006/relationships/tags" Target="../tags/tag36.xml"/><Relationship Id="rId4" Type="http://schemas.openxmlformats.org/officeDocument/2006/relationships/tags" Target="../tags/tag21.xml"/><Relationship Id="rId9" Type="http://schemas.openxmlformats.org/officeDocument/2006/relationships/tags" Target="../tags/tag26.xml"/><Relationship Id="rId14" Type="http://schemas.openxmlformats.org/officeDocument/2006/relationships/tags" Target="../tags/tag31.xml"/><Relationship Id="rId22" Type="http://schemas.openxmlformats.org/officeDocument/2006/relationships/tags" Target="../tags/tag39.xml"/><Relationship Id="rId27"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Calling Conventions</a:t>
            </a:r>
            <a:endParaRPr lang="en-US" dirty="0"/>
          </a:p>
        </p:txBody>
      </p:sp>
      <p:sp>
        <p:nvSpPr>
          <p:cNvPr id="3" name="Subtitle 2"/>
          <p:cNvSpPr>
            <a:spLocks noGrp="1"/>
          </p:cNvSpPr>
          <p:nvPr>
            <p:ph type="subTitle" idx="1"/>
          </p:nvPr>
        </p:nvSpPr>
        <p:spPr>
          <a:xfrm>
            <a:off x="609600" y="3886200"/>
            <a:ext cx="7848600" cy="2057400"/>
          </a:xfrm>
        </p:spPr>
        <p:txBody>
          <a:bodyPr/>
          <a:lstStyle/>
          <a:p>
            <a:r>
              <a:rPr lang="en-US" b="1" dirty="0" smtClean="0"/>
              <a:t>Prof. Hakim Weatherspoon</a:t>
            </a:r>
          </a:p>
          <a:p>
            <a:r>
              <a:rPr lang="en-US" b="1" dirty="0" smtClean="0"/>
              <a:t>CS 3410, Spring 2015</a:t>
            </a:r>
          </a:p>
          <a:p>
            <a:r>
              <a:rPr lang="en-US" dirty="0" smtClean="0"/>
              <a:t>Computer Science</a:t>
            </a:r>
          </a:p>
          <a:p>
            <a:r>
              <a:rPr lang="en-US" dirty="0" smtClean="0"/>
              <a:t>Cornell University</a:t>
            </a:r>
            <a:endParaRPr lang="en-US" dirty="0"/>
          </a:p>
        </p:txBody>
      </p:sp>
      <p:sp>
        <p:nvSpPr>
          <p:cNvPr id="4" name="TextBox 3"/>
          <p:cNvSpPr txBox="1"/>
          <p:nvPr/>
        </p:nvSpPr>
        <p:spPr>
          <a:xfrm>
            <a:off x="685800" y="6096000"/>
            <a:ext cx="3274999" cy="369332"/>
          </a:xfrm>
          <a:prstGeom prst="rect">
            <a:avLst/>
          </a:prstGeom>
          <a:noFill/>
        </p:spPr>
        <p:txBody>
          <a:bodyPr wrap="none" rtlCol="0">
            <a:spAutoFit/>
          </a:bodyPr>
          <a:lstStyle/>
          <a:p>
            <a:r>
              <a:rPr lang="en-US" dirty="0" smtClean="0">
                <a:solidFill>
                  <a:schemeClr val="accent5">
                    <a:lumMod val="60000"/>
                    <a:lumOff val="40000"/>
                  </a:schemeClr>
                </a:solidFill>
                <a:latin typeface="Calibri"/>
                <a:cs typeface="Calibri"/>
              </a:rPr>
              <a:t>See P&amp;H 2.8 and 2.12, and A.5-6 </a:t>
            </a:r>
            <a:endParaRPr lang="en-US" dirty="0">
              <a:solidFill>
                <a:schemeClr val="accent5">
                  <a:lumMod val="60000"/>
                  <a:lumOff val="40000"/>
                </a:schemeClr>
              </a:solidFill>
              <a:latin typeface="Calibri"/>
              <a:cs typeface="Calibri"/>
            </a:endParaRPr>
          </a:p>
        </p:txBody>
      </p:sp>
    </p:spTree>
    <p:extLst>
      <p:ext uri="{BB962C8B-B14F-4D97-AF65-F5344CB8AC3E}">
        <p14:creationId xmlns:p14="http://schemas.microsoft.com/office/powerpoint/2010/main" val="2481947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228600" y="0"/>
            <a:ext cx="8686800" cy="533400"/>
          </a:xfrm>
        </p:spPr>
        <p:txBody>
          <a:bodyPr>
            <a:normAutofit fontScale="90000"/>
          </a:bodyPr>
          <a:lstStyle/>
          <a:p>
            <a:r>
              <a:rPr lang="en-US" dirty="0"/>
              <a:t>MIPS Register Recap</a:t>
            </a:r>
          </a:p>
        </p:txBody>
      </p:sp>
      <p:sp>
        <p:nvSpPr>
          <p:cNvPr id="65539" name="Rectangle 3"/>
          <p:cNvSpPr>
            <a:spLocks noGrp="1" noChangeArrowheads="1"/>
          </p:cNvSpPr>
          <p:nvPr>
            <p:ph type="body" idx="1"/>
          </p:nvPr>
        </p:nvSpPr>
        <p:spPr/>
        <p:txBody>
          <a:bodyPr/>
          <a:lstStyle/>
          <a:p>
            <a:pPr>
              <a:lnSpc>
                <a:spcPct val="84000"/>
              </a:lnSpc>
            </a:pPr>
            <a:r>
              <a:rPr lang="en-US" sz="2800" dirty="0"/>
              <a:t>Return address: $31 (</a:t>
            </a:r>
            <a:r>
              <a:rPr lang="en-US" sz="2800" dirty="0" err="1"/>
              <a:t>ra</a:t>
            </a:r>
            <a:r>
              <a:rPr lang="en-US" sz="2800" dirty="0"/>
              <a:t>)</a:t>
            </a:r>
          </a:p>
          <a:p>
            <a:pPr>
              <a:lnSpc>
                <a:spcPct val="84000"/>
              </a:lnSpc>
            </a:pPr>
            <a:r>
              <a:rPr lang="en-US" sz="2800" dirty="0"/>
              <a:t>Stack pointer: $29 (</a:t>
            </a:r>
            <a:r>
              <a:rPr lang="en-US" sz="2800" dirty="0" err="1"/>
              <a:t>sp</a:t>
            </a:r>
            <a:r>
              <a:rPr lang="en-US" sz="2800" dirty="0"/>
              <a:t>)</a:t>
            </a:r>
          </a:p>
          <a:p>
            <a:pPr>
              <a:lnSpc>
                <a:spcPct val="84000"/>
              </a:lnSpc>
            </a:pPr>
            <a:r>
              <a:rPr lang="en-US" sz="2800" dirty="0"/>
              <a:t>Frame pointer: $30 (</a:t>
            </a:r>
            <a:r>
              <a:rPr lang="en-US" sz="2800" dirty="0" err="1"/>
              <a:t>fp</a:t>
            </a:r>
            <a:r>
              <a:rPr lang="en-US" sz="2800" dirty="0"/>
              <a:t>)</a:t>
            </a:r>
          </a:p>
          <a:p>
            <a:pPr>
              <a:lnSpc>
                <a:spcPct val="84000"/>
              </a:lnSpc>
            </a:pPr>
            <a:r>
              <a:rPr lang="en-US" sz="2800" dirty="0"/>
              <a:t>First four arguments: $4-$7  (a0-a3)</a:t>
            </a:r>
          </a:p>
          <a:p>
            <a:pPr>
              <a:lnSpc>
                <a:spcPct val="84000"/>
              </a:lnSpc>
            </a:pPr>
            <a:r>
              <a:rPr lang="en-US" sz="2800" dirty="0"/>
              <a:t>Return result: $2-$3 (v0-v1)</a:t>
            </a:r>
          </a:p>
          <a:p>
            <a:pPr>
              <a:lnSpc>
                <a:spcPct val="84000"/>
              </a:lnSpc>
            </a:pPr>
            <a:r>
              <a:rPr lang="en-US" sz="2800" dirty="0" err="1"/>
              <a:t>Callee</a:t>
            </a:r>
            <a:r>
              <a:rPr lang="en-US" sz="2800" dirty="0"/>
              <a:t>-save free </a:t>
            </a:r>
            <a:r>
              <a:rPr lang="en-US" sz="2800" dirty="0" err="1"/>
              <a:t>regs</a:t>
            </a:r>
            <a:r>
              <a:rPr lang="en-US" sz="2800" dirty="0"/>
              <a:t>: $16-$23 (s0-s7)</a:t>
            </a:r>
          </a:p>
          <a:p>
            <a:pPr>
              <a:lnSpc>
                <a:spcPct val="84000"/>
              </a:lnSpc>
            </a:pPr>
            <a:r>
              <a:rPr lang="en-US" sz="2800" dirty="0"/>
              <a:t>Caller-save free </a:t>
            </a:r>
            <a:r>
              <a:rPr lang="en-US" sz="2800" dirty="0" err="1"/>
              <a:t>regs</a:t>
            </a:r>
            <a:r>
              <a:rPr lang="en-US" sz="2800" dirty="0"/>
              <a:t>: $8-$15,$24,$25 (t0-t9)</a:t>
            </a:r>
          </a:p>
          <a:p>
            <a:pPr>
              <a:lnSpc>
                <a:spcPct val="84000"/>
              </a:lnSpc>
            </a:pPr>
            <a:r>
              <a:rPr lang="en-US" sz="2800" dirty="0"/>
              <a:t>Reserved: $26, $27</a:t>
            </a:r>
          </a:p>
          <a:p>
            <a:pPr>
              <a:lnSpc>
                <a:spcPct val="84000"/>
              </a:lnSpc>
            </a:pPr>
            <a:r>
              <a:rPr lang="en-US" sz="2800" dirty="0"/>
              <a:t>Global pointer: $28 (</a:t>
            </a:r>
            <a:r>
              <a:rPr lang="en-US" sz="2800" dirty="0" err="1"/>
              <a:t>gp</a:t>
            </a:r>
            <a:r>
              <a:rPr lang="en-US" sz="2800" dirty="0"/>
              <a:t>)</a:t>
            </a:r>
          </a:p>
          <a:p>
            <a:pPr>
              <a:lnSpc>
                <a:spcPct val="84000"/>
              </a:lnSpc>
            </a:pPr>
            <a:r>
              <a:rPr lang="en-US" sz="2800" dirty="0"/>
              <a:t>Assembler temporary: $1 (at)</a:t>
            </a:r>
          </a:p>
          <a:p>
            <a:pPr>
              <a:lnSpc>
                <a:spcPct val="84000"/>
              </a:lnSpc>
            </a:pPr>
            <a:endParaRPr lang="en-US" sz="2400" dirty="0"/>
          </a:p>
          <a:p>
            <a:pPr>
              <a:lnSpc>
                <a:spcPct val="84000"/>
              </a:lnSpc>
            </a:pPr>
            <a:endParaRPr lang="en-US" sz="2400" dirty="0"/>
          </a:p>
        </p:txBody>
      </p:sp>
      <p:sp>
        <p:nvSpPr>
          <p:cNvPr id="2" name="Rounded Rectangle 1"/>
          <p:cNvSpPr/>
          <p:nvPr/>
        </p:nvSpPr>
        <p:spPr>
          <a:xfrm>
            <a:off x="228600" y="3048000"/>
            <a:ext cx="6934200" cy="9144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30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28600" y="0"/>
            <a:ext cx="8686800" cy="533400"/>
          </a:xfrm>
        </p:spPr>
        <p:txBody>
          <a:bodyPr>
            <a:normAutofit fontScale="90000"/>
          </a:bodyPr>
          <a:lstStyle/>
          <a:p>
            <a:r>
              <a:rPr lang="en-US" dirty="0" smtClean="0"/>
              <a:t>Caller-saved vs. </a:t>
            </a:r>
            <a:r>
              <a:rPr lang="en-US" dirty="0" err="1" smtClean="0"/>
              <a:t>Callee</a:t>
            </a:r>
            <a:r>
              <a:rPr lang="en-US" dirty="0" smtClean="0"/>
              <a:t>-saved</a:t>
            </a:r>
            <a:endParaRPr lang="en-US" dirty="0"/>
          </a:p>
        </p:txBody>
      </p:sp>
      <p:sp>
        <p:nvSpPr>
          <p:cNvPr id="54275" name="Rectangle 3"/>
          <p:cNvSpPr>
            <a:spLocks noGrp="1" noChangeArrowheads="1"/>
          </p:cNvSpPr>
          <p:nvPr>
            <p:ph type="body" idx="1"/>
          </p:nvPr>
        </p:nvSpPr>
        <p:spPr/>
        <p:txBody>
          <a:bodyPr/>
          <a:lstStyle/>
          <a:p>
            <a:pPr>
              <a:lnSpc>
                <a:spcPct val="84000"/>
              </a:lnSpc>
            </a:pPr>
            <a:r>
              <a:rPr lang="en-US" sz="2800" dirty="0" err="1" smtClean="0">
                <a:solidFill>
                  <a:schemeClr val="accent5">
                    <a:lumMod val="60000"/>
                    <a:lumOff val="40000"/>
                  </a:schemeClr>
                </a:solidFill>
              </a:rPr>
              <a:t>Callee</a:t>
            </a:r>
            <a:r>
              <a:rPr lang="en-US" sz="2800" dirty="0" smtClean="0">
                <a:solidFill>
                  <a:schemeClr val="accent5">
                    <a:lumMod val="60000"/>
                    <a:lumOff val="40000"/>
                  </a:schemeClr>
                </a:solidFill>
              </a:rPr>
              <a:t>-save register</a:t>
            </a:r>
            <a:r>
              <a:rPr lang="en-US" sz="2800" dirty="0" smtClean="0">
                <a:solidFill>
                  <a:schemeClr val="bg1"/>
                </a:solidFill>
              </a:rPr>
              <a:t>:</a:t>
            </a:r>
            <a:endParaRPr lang="en-US" sz="2800" dirty="0">
              <a:solidFill>
                <a:schemeClr val="bg1"/>
              </a:solidFill>
            </a:endParaRPr>
          </a:p>
          <a:p>
            <a:pPr lvl="1">
              <a:lnSpc>
                <a:spcPct val="84000"/>
              </a:lnSpc>
            </a:pPr>
            <a:r>
              <a:rPr lang="en-US" sz="2400" dirty="0" smtClean="0"/>
              <a:t>Assumes register not changed across procedure call  </a:t>
            </a:r>
          </a:p>
          <a:p>
            <a:pPr lvl="1">
              <a:lnSpc>
                <a:spcPct val="84000"/>
              </a:lnSpc>
            </a:pPr>
            <a:r>
              <a:rPr lang="en-US" sz="2400" dirty="0" smtClean="0"/>
              <a:t>Thus, </a:t>
            </a:r>
            <a:r>
              <a:rPr lang="en-US" sz="2400" dirty="0" err="1">
                <a:solidFill>
                  <a:schemeClr val="accent5">
                    <a:lumMod val="60000"/>
                    <a:lumOff val="40000"/>
                  </a:schemeClr>
                </a:solidFill>
              </a:rPr>
              <a:t>c</a:t>
            </a:r>
            <a:r>
              <a:rPr lang="en-US" sz="2400" dirty="0" err="1" smtClean="0">
                <a:solidFill>
                  <a:schemeClr val="accent5">
                    <a:lumMod val="60000"/>
                    <a:lumOff val="40000"/>
                  </a:schemeClr>
                </a:solidFill>
              </a:rPr>
              <a:t>allee</a:t>
            </a:r>
            <a:r>
              <a:rPr lang="en-US" sz="2400" dirty="0" smtClean="0">
                <a:solidFill>
                  <a:schemeClr val="accent5">
                    <a:lumMod val="60000"/>
                    <a:lumOff val="40000"/>
                  </a:schemeClr>
                </a:solidFill>
              </a:rPr>
              <a:t> must save</a:t>
            </a:r>
            <a:r>
              <a:rPr lang="en-US" sz="2400" dirty="0" smtClean="0"/>
              <a:t> </a:t>
            </a:r>
            <a:r>
              <a:rPr lang="en-US" sz="2400" dirty="0"/>
              <a:t>the previous contents of the register on </a:t>
            </a:r>
            <a:r>
              <a:rPr lang="en-US" sz="2400" dirty="0" smtClean="0"/>
              <a:t>procedure </a:t>
            </a:r>
            <a:r>
              <a:rPr lang="en-US" sz="2400" dirty="0"/>
              <a:t>entry, restore just before procedure return</a:t>
            </a:r>
          </a:p>
          <a:p>
            <a:pPr lvl="1">
              <a:lnSpc>
                <a:spcPct val="84000"/>
              </a:lnSpc>
            </a:pPr>
            <a:r>
              <a:rPr lang="en-US" sz="2400" dirty="0"/>
              <a:t>E.g. </a:t>
            </a:r>
            <a:r>
              <a:rPr lang="en-US" sz="2400" dirty="0" smtClean="0"/>
              <a:t>$</a:t>
            </a:r>
            <a:r>
              <a:rPr lang="en-US" sz="2400" dirty="0" err="1" smtClean="0"/>
              <a:t>ra</a:t>
            </a:r>
            <a:r>
              <a:rPr lang="en-US" sz="2400" dirty="0" smtClean="0"/>
              <a:t>, $</a:t>
            </a:r>
            <a:r>
              <a:rPr lang="en-US" sz="2400" dirty="0" err="1" smtClean="0"/>
              <a:t>fp</a:t>
            </a:r>
            <a:r>
              <a:rPr lang="en-US" sz="2400" dirty="0" smtClean="0"/>
              <a:t>, $s0-s7</a:t>
            </a:r>
          </a:p>
          <a:p>
            <a:pPr lvl="1">
              <a:lnSpc>
                <a:spcPct val="84000"/>
              </a:lnSpc>
            </a:pPr>
            <a:endParaRPr lang="en-US" sz="2400" dirty="0"/>
          </a:p>
          <a:p>
            <a:pPr>
              <a:lnSpc>
                <a:spcPct val="84000"/>
              </a:lnSpc>
            </a:pPr>
            <a:r>
              <a:rPr lang="en-US" sz="2800" dirty="0" smtClean="0">
                <a:solidFill>
                  <a:schemeClr val="accent5">
                    <a:lumMod val="60000"/>
                    <a:lumOff val="40000"/>
                  </a:schemeClr>
                </a:solidFill>
              </a:rPr>
              <a:t>Caller-save register</a:t>
            </a:r>
            <a:r>
              <a:rPr lang="en-US" sz="2800" dirty="0" smtClean="0">
                <a:solidFill>
                  <a:schemeClr val="bg1"/>
                </a:solidFill>
              </a:rPr>
              <a:t>:</a:t>
            </a:r>
            <a:endParaRPr lang="en-US" sz="2800" dirty="0">
              <a:solidFill>
                <a:schemeClr val="bg1"/>
              </a:solidFill>
            </a:endParaRPr>
          </a:p>
          <a:p>
            <a:pPr lvl="1">
              <a:lnSpc>
                <a:spcPct val="84000"/>
              </a:lnSpc>
            </a:pPr>
            <a:r>
              <a:rPr lang="en-US" sz="2400" dirty="0" smtClean="0"/>
              <a:t>Assumes </a:t>
            </a:r>
            <a:r>
              <a:rPr lang="en-US" sz="2400" dirty="0"/>
              <a:t>that a caller can clobber </a:t>
            </a:r>
            <a:r>
              <a:rPr lang="en-US" sz="2400" dirty="0" smtClean="0"/>
              <a:t>contents of register</a:t>
            </a:r>
            <a:endParaRPr lang="en-US" sz="2400" dirty="0"/>
          </a:p>
          <a:p>
            <a:pPr lvl="1">
              <a:lnSpc>
                <a:spcPct val="84000"/>
              </a:lnSpc>
            </a:pPr>
            <a:r>
              <a:rPr lang="en-US" sz="2400" dirty="0" smtClean="0">
                <a:solidFill>
                  <a:schemeClr val="bg1"/>
                </a:solidFill>
              </a:rPr>
              <a:t>Thus,</a:t>
            </a:r>
            <a:r>
              <a:rPr lang="en-US" sz="2400" dirty="0" smtClean="0">
                <a:solidFill>
                  <a:schemeClr val="accent5">
                    <a:lumMod val="60000"/>
                    <a:lumOff val="40000"/>
                  </a:schemeClr>
                </a:solidFill>
              </a:rPr>
              <a:t> caller must save</a:t>
            </a:r>
            <a:r>
              <a:rPr lang="en-US" sz="2400" dirty="0" smtClean="0"/>
              <a:t> </a:t>
            </a:r>
            <a:r>
              <a:rPr lang="en-US" sz="2400" dirty="0"/>
              <a:t>the previous contents of the register </a:t>
            </a:r>
            <a:r>
              <a:rPr lang="en-US" sz="2400" dirty="0">
                <a:solidFill>
                  <a:schemeClr val="accent5">
                    <a:lumMod val="60000"/>
                    <a:lumOff val="40000"/>
                  </a:schemeClr>
                </a:solidFill>
              </a:rPr>
              <a:t>before</a:t>
            </a:r>
            <a:r>
              <a:rPr lang="en-US" sz="2400" dirty="0"/>
              <a:t> </a:t>
            </a:r>
            <a:r>
              <a:rPr lang="en-US" sz="2400" dirty="0" err="1"/>
              <a:t>proc</a:t>
            </a:r>
            <a:r>
              <a:rPr lang="en-US" sz="2400" dirty="0"/>
              <a:t> call</a:t>
            </a:r>
          </a:p>
          <a:p>
            <a:pPr lvl="1">
              <a:lnSpc>
                <a:spcPct val="84000"/>
              </a:lnSpc>
            </a:pPr>
            <a:r>
              <a:rPr lang="en-US" sz="2400" dirty="0" smtClean="0">
                <a:solidFill>
                  <a:schemeClr val="accent5">
                    <a:lumMod val="60000"/>
                    <a:lumOff val="40000"/>
                  </a:schemeClr>
                </a:solidFill>
              </a:rPr>
              <a:t>Caller, then, restores </a:t>
            </a:r>
            <a:r>
              <a:rPr lang="en-US" sz="2400" dirty="0">
                <a:solidFill>
                  <a:schemeClr val="accent5">
                    <a:lumMod val="60000"/>
                    <a:lumOff val="40000"/>
                  </a:schemeClr>
                </a:solidFill>
              </a:rPr>
              <a:t>after</a:t>
            </a:r>
            <a:r>
              <a:rPr lang="en-US" sz="2400" dirty="0"/>
              <a:t> the </a:t>
            </a:r>
            <a:r>
              <a:rPr lang="en-US" sz="2400" dirty="0" smtClean="0"/>
              <a:t>call to subroutine returns</a:t>
            </a:r>
          </a:p>
          <a:p>
            <a:pPr lvl="1">
              <a:lnSpc>
                <a:spcPct val="84000"/>
              </a:lnSpc>
            </a:pPr>
            <a:r>
              <a:rPr lang="en-US" sz="2400" dirty="0" smtClean="0"/>
              <a:t>E.g. $a0-a3, $v0-$v1, $t0-$t9</a:t>
            </a:r>
            <a:endParaRPr lang="en-US" sz="2400" dirty="0"/>
          </a:p>
          <a:p>
            <a:pPr>
              <a:lnSpc>
                <a:spcPct val="84000"/>
              </a:lnSpc>
            </a:pPr>
            <a:endParaRPr lang="en-US" sz="2800" dirty="0" smtClean="0"/>
          </a:p>
          <a:p>
            <a:pPr>
              <a:lnSpc>
                <a:spcPct val="84000"/>
              </a:lnSpc>
            </a:pPr>
            <a:r>
              <a:rPr lang="en-US" sz="2800" dirty="0" smtClean="0"/>
              <a:t>MIPS </a:t>
            </a:r>
            <a:r>
              <a:rPr lang="en-US" sz="2800" dirty="0"/>
              <a:t>calling convention supports both</a:t>
            </a:r>
          </a:p>
          <a:p>
            <a:pPr lvl="1">
              <a:lnSpc>
                <a:spcPct val="84000"/>
              </a:lnSpc>
            </a:pPr>
            <a:endParaRPr lang="en-US" sz="1800" dirty="0"/>
          </a:p>
          <a:p>
            <a:pPr>
              <a:lnSpc>
                <a:spcPct val="84000"/>
              </a:lnSpc>
            </a:pPr>
            <a:endParaRPr lang="en-US" sz="2000" dirty="0"/>
          </a:p>
          <a:p>
            <a:pPr lvl="1">
              <a:lnSpc>
                <a:spcPct val="84000"/>
              </a:lnSpc>
            </a:pPr>
            <a:endParaRPr lang="en-US" sz="1800" dirty="0"/>
          </a:p>
        </p:txBody>
      </p:sp>
    </p:spTree>
    <p:extLst>
      <p:ext uri="{BB962C8B-B14F-4D97-AF65-F5344CB8AC3E}">
        <p14:creationId xmlns:p14="http://schemas.microsoft.com/office/powerpoint/2010/main" val="4077096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427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427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42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42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427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4275">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4275">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4275">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427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28600" y="0"/>
            <a:ext cx="8686800" cy="533400"/>
          </a:xfrm>
        </p:spPr>
        <p:txBody>
          <a:bodyPr>
            <a:normAutofit fontScale="90000"/>
          </a:bodyPr>
          <a:lstStyle/>
          <a:p>
            <a:r>
              <a:rPr lang="en-US" dirty="0" smtClean="0"/>
              <a:t>Caller-saved vs. </a:t>
            </a:r>
            <a:r>
              <a:rPr lang="en-US" dirty="0" err="1" smtClean="0"/>
              <a:t>Callee</a:t>
            </a:r>
            <a:r>
              <a:rPr lang="en-US" dirty="0" smtClean="0"/>
              <a:t>-saved</a:t>
            </a:r>
            <a:endParaRPr lang="en-US" dirty="0"/>
          </a:p>
        </p:txBody>
      </p:sp>
      <p:sp>
        <p:nvSpPr>
          <p:cNvPr id="54275" name="Rectangle 3"/>
          <p:cNvSpPr>
            <a:spLocks noGrp="1" noChangeArrowheads="1"/>
          </p:cNvSpPr>
          <p:nvPr>
            <p:ph type="body" idx="1"/>
          </p:nvPr>
        </p:nvSpPr>
        <p:spPr/>
        <p:txBody>
          <a:bodyPr/>
          <a:lstStyle/>
          <a:p>
            <a:pPr>
              <a:lnSpc>
                <a:spcPct val="84000"/>
              </a:lnSpc>
            </a:pPr>
            <a:r>
              <a:rPr lang="en-US" sz="2800" dirty="0" err="1" smtClean="0">
                <a:solidFill>
                  <a:schemeClr val="accent5">
                    <a:lumMod val="60000"/>
                    <a:lumOff val="40000"/>
                  </a:schemeClr>
                </a:solidFill>
              </a:rPr>
              <a:t>Callee</a:t>
            </a:r>
            <a:r>
              <a:rPr lang="en-US" sz="2800" dirty="0" smtClean="0">
                <a:solidFill>
                  <a:schemeClr val="accent5">
                    <a:lumMod val="60000"/>
                    <a:lumOff val="40000"/>
                  </a:schemeClr>
                </a:solidFill>
              </a:rPr>
              <a:t>-save register</a:t>
            </a:r>
            <a:r>
              <a:rPr lang="en-US" sz="2800" dirty="0" smtClean="0">
                <a:solidFill>
                  <a:schemeClr val="bg1"/>
                </a:solidFill>
              </a:rPr>
              <a:t>:</a:t>
            </a:r>
            <a:endParaRPr lang="en-US" sz="2800" dirty="0">
              <a:solidFill>
                <a:schemeClr val="bg1"/>
              </a:solidFill>
            </a:endParaRPr>
          </a:p>
          <a:p>
            <a:pPr lvl="1">
              <a:lnSpc>
                <a:spcPct val="84000"/>
              </a:lnSpc>
            </a:pPr>
            <a:r>
              <a:rPr lang="en-US" sz="2400" dirty="0" smtClean="0"/>
              <a:t>Assumes register not changed across procedure call  </a:t>
            </a:r>
          </a:p>
          <a:p>
            <a:pPr lvl="1">
              <a:lnSpc>
                <a:spcPct val="84000"/>
              </a:lnSpc>
            </a:pPr>
            <a:r>
              <a:rPr lang="en-US" sz="2400" dirty="0" smtClean="0"/>
              <a:t>Thus, </a:t>
            </a:r>
            <a:r>
              <a:rPr lang="en-US" sz="2400" dirty="0" err="1">
                <a:solidFill>
                  <a:schemeClr val="accent5">
                    <a:lumMod val="60000"/>
                    <a:lumOff val="40000"/>
                  </a:schemeClr>
                </a:solidFill>
              </a:rPr>
              <a:t>c</a:t>
            </a:r>
            <a:r>
              <a:rPr lang="en-US" sz="2400" dirty="0" err="1" smtClean="0">
                <a:solidFill>
                  <a:schemeClr val="accent5">
                    <a:lumMod val="60000"/>
                    <a:lumOff val="40000"/>
                  </a:schemeClr>
                </a:solidFill>
              </a:rPr>
              <a:t>allee</a:t>
            </a:r>
            <a:r>
              <a:rPr lang="en-US" sz="2400" dirty="0" smtClean="0">
                <a:solidFill>
                  <a:schemeClr val="accent5">
                    <a:lumMod val="60000"/>
                    <a:lumOff val="40000"/>
                  </a:schemeClr>
                </a:solidFill>
              </a:rPr>
              <a:t> must save</a:t>
            </a:r>
            <a:r>
              <a:rPr lang="en-US" sz="2400" dirty="0" smtClean="0"/>
              <a:t> </a:t>
            </a:r>
            <a:r>
              <a:rPr lang="en-US" sz="2400" dirty="0"/>
              <a:t>the previous contents of the register on </a:t>
            </a:r>
            <a:r>
              <a:rPr lang="en-US" sz="2400" dirty="0" smtClean="0"/>
              <a:t>procedure </a:t>
            </a:r>
            <a:r>
              <a:rPr lang="en-US" sz="2400" dirty="0"/>
              <a:t>entry, restore just before procedure return</a:t>
            </a:r>
          </a:p>
          <a:p>
            <a:pPr lvl="1">
              <a:lnSpc>
                <a:spcPct val="84000"/>
              </a:lnSpc>
            </a:pPr>
            <a:r>
              <a:rPr lang="en-US" sz="2400" dirty="0"/>
              <a:t>E.g. </a:t>
            </a:r>
            <a:r>
              <a:rPr lang="en-US" sz="2400" dirty="0" smtClean="0"/>
              <a:t>$</a:t>
            </a:r>
            <a:r>
              <a:rPr lang="en-US" sz="2400" dirty="0" err="1" smtClean="0"/>
              <a:t>ra</a:t>
            </a:r>
            <a:r>
              <a:rPr lang="en-US" sz="2400" dirty="0" smtClean="0"/>
              <a:t>, $</a:t>
            </a:r>
            <a:r>
              <a:rPr lang="en-US" sz="2400" dirty="0" err="1" smtClean="0"/>
              <a:t>fp</a:t>
            </a:r>
            <a:r>
              <a:rPr lang="en-US" sz="2400" dirty="0" smtClean="0"/>
              <a:t>, $s0-s7, $</a:t>
            </a:r>
            <a:r>
              <a:rPr lang="en-US" sz="2400" dirty="0" err="1" smtClean="0"/>
              <a:t>gp</a:t>
            </a:r>
            <a:endParaRPr lang="en-US" sz="2400" dirty="0" smtClean="0"/>
          </a:p>
          <a:p>
            <a:pPr lvl="1">
              <a:lnSpc>
                <a:spcPct val="84000"/>
              </a:lnSpc>
            </a:pPr>
            <a:r>
              <a:rPr lang="en-US" sz="2400" dirty="0" smtClean="0"/>
              <a:t>Also, $</a:t>
            </a:r>
            <a:r>
              <a:rPr lang="en-US" sz="2400" dirty="0" err="1" smtClean="0"/>
              <a:t>sp</a:t>
            </a:r>
            <a:r>
              <a:rPr lang="en-US" sz="2400" dirty="0" smtClean="0"/>
              <a:t> </a:t>
            </a:r>
            <a:endParaRPr lang="en-US" sz="2400" dirty="0"/>
          </a:p>
          <a:p>
            <a:pPr>
              <a:lnSpc>
                <a:spcPct val="84000"/>
              </a:lnSpc>
            </a:pPr>
            <a:r>
              <a:rPr lang="en-US" sz="2800" dirty="0" smtClean="0">
                <a:solidFill>
                  <a:schemeClr val="accent5">
                    <a:lumMod val="60000"/>
                    <a:lumOff val="40000"/>
                  </a:schemeClr>
                </a:solidFill>
              </a:rPr>
              <a:t>Caller-save register</a:t>
            </a:r>
            <a:r>
              <a:rPr lang="en-US" sz="2800" dirty="0" smtClean="0">
                <a:solidFill>
                  <a:schemeClr val="bg1"/>
                </a:solidFill>
              </a:rPr>
              <a:t>:</a:t>
            </a:r>
            <a:endParaRPr lang="en-US" sz="2800" dirty="0">
              <a:solidFill>
                <a:schemeClr val="bg1"/>
              </a:solidFill>
            </a:endParaRPr>
          </a:p>
          <a:p>
            <a:pPr lvl="1">
              <a:lnSpc>
                <a:spcPct val="84000"/>
              </a:lnSpc>
            </a:pPr>
            <a:r>
              <a:rPr lang="en-US" sz="2400" dirty="0" smtClean="0"/>
              <a:t>Assumes </a:t>
            </a:r>
            <a:r>
              <a:rPr lang="en-US" sz="2400" dirty="0"/>
              <a:t>that a caller can clobber </a:t>
            </a:r>
            <a:r>
              <a:rPr lang="en-US" sz="2400" dirty="0" smtClean="0"/>
              <a:t>contents of register</a:t>
            </a:r>
            <a:endParaRPr lang="en-US" sz="2400" dirty="0"/>
          </a:p>
          <a:p>
            <a:pPr lvl="1">
              <a:lnSpc>
                <a:spcPct val="84000"/>
              </a:lnSpc>
            </a:pPr>
            <a:r>
              <a:rPr lang="en-US" sz="2400" dirty="0" smtClean="0">
                <a:solidFill>
                  <a:schemeClr val="bg1"/>
                </a:solidFill>
              </a:rPr>
              <a:t>Thus,</a:t>
            </a:r>
            <a:r>
              <a:rPr lang="en-US" sz="2400" dirty="0" smtClean="0">
                <a:solidFill>
                  <a:schemeClr val="accent5">
                    <a:lumMod val="60000"/>
                    <a:lumOff val="40000"/>
                  </a:schemeClr>
                </a:solidFill>
              </a:rPr>
              <a:t> caller must save</a:t>
            </a:r>
            <a:r>
              <a:rPr lang="en-US" sz="2400" dirty="0" smtClean="0"/>
              <a:t> </a:t>
            </a:r>
            <a:r>
              <a:rPr lang="en-US" sz="2400" dirty="0"/>
              <a:t>the previous contents of the register </a:t>
            </a:r>
            <a:r>
              <a:rPr lang="en-US" sz="2400" dirty="0">
                <a:solidFill>
                  <a:schemeClr val="accent5">
                    <a:lumMod val="60000"/>
                    <a:lumOff val="40000"/>
                  </a:schemeClr>
                </a:solidFill>
              </a:rPr>
              <a:t>before</a:t>
            </a:r>
            <a:r>
              <a:rPr lang="en-US" sz="2400" dirty="0"/>
              <a:t> </a:t>
            </a:r>
            <a:r>
              <a:rPr lang="en-US" sz="2400" dirty="0" err="1"/>
              <a:t>proc</a:t>
            </a:r>
            <a:r>
              <a:rPr lang="en-US" sz="2400" dirty="0"/>
              <a:t> call</a:t>
            </a:r>
          </a:p>
          <a:p>
            <a:pPr lvl="1">
              <a:lnSpc>
                <a:spcPct val="84000"/>
              </a:lnSpc>
            </a:pPr>
            <a:r>
              <a:rPr lang="en-US" sz="2400" dirty="0" smtClean="0">
                <a:solidFill>
                  <a:schemeClr val="accent5">
                    <a:lumMod val="60000"/>
                    <a:lumOff val="40000"/>
                  </a:schemeClr>
                </a:solidFill>
              </a:rPr>
              <a:t>Caller, then, restores </a:t>
            </a:r>
            <a:r>
              <a:rPr lang="en-US" sz="2400" dirty="0">
                <a:solidFill>
                  <a:schemeClr val="accent5">
                    <a:lumMod val="60000"/>
                    <a:lumOff val="40000"/>
                  </a:schemeClr>
                </a:solidFill>
              </a:rPr>
              <a:t>after</a:t>
            </a:r>
            <a:r>
              <a:rPr lang="en-US" sz="2400" dirty="0"/>
              <a:t> the </a:t>
            </a:r>
            <a:r>
              <a:rPr lang="en-US" sz="2400" dirty="0" smtClean="0"/>
              <a:t>call to subroutine returns</a:t>
            </a:r>
          </a:p>
          <a:p>
            <a:pPr lvl="1">
              <a:lnSpc>
                <a:spcPct val="84000"/>
              </a:lnSpc>
            </a:pPr>
            <a:r>
              <a:rPr lang="en-US" sz="2400" dirty="0" smtClean="0"/>
              <a:t>E.g. $a0-a3, $v0-$v1, $t0-$t9</a:t>
            </a:r>
            <a:endParaRPr lang="en-US" sz="2400" dirty="0"/>
          </a:p>
          <a:p>
            <a:pPr>
              <a:lnSpc>
                <a:spcPct val="84000"/>
              </a:lnSpc>
            </a:pPr>
            <a:endParaRPr lang="en-US" sz="2800" dirty="0" smtClean="0"/>
          </a:p>
          <a:p>
            <a:pPr>
              <a:lnSpc>
                <a:spcPct val="84000"/>
              </a:lnSpc>
            </a:pPr>
            <a:r>
              <a:rPr lang="en-US" sz="2800" dirty="0" smtClean="0"/>
              <a:t>MIPS </a:t>
            </a:r>
            <a:r>
              <a:rPr lang="en-US" sz="2800" dirty="0"/>
              <a:t>calling convention supports both</a:t>
            </a:r>
          </a:p>
          <a:p>
            <a:pPr lvl="1">
              <a:lnSpc>
                <a:spcPct val="84000"/>
              </a:lnSpc>
            </a:pPr>
            <a:endParaRPr lang="en-US" sz="1800" dirty="0"/>
          </a:p>
          <a:p>
            <a:pPr>
              <a:lnSpc>
                <a:spcPct val="84000"/>
              </a:lnSpc>
            </a:pPr>
            <a:endParaRPr lang="en-US" sz="2000" dirty="0"/>
          </a:p>
          <a:p>
            <a:pPr lvl="1">
              <a:lnSpc>
                <a:spcPct val="84000"/>
              </a:lnSpc>
            </a:pPr>
            <a:endParaRPr lang="en-US" sz="1800" dirty="0"/>
          </a:p>
        </p:txBody>
      </p:sp>
    </p:spTree>
    <p:extLst>
      <p:ext uri="{BB962C8B-B14F-4D97-AF65-F5344CB8AC3E}">
        <p14:creationId xmlns:p14="http://schemas.microsoft.com/office/powerpoint/2010/main" val="420819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2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Caller-saved vs. </a:t>
            </a:r>
            <a:r>
              <a:rPr lang="en-US" dirty="0" err="1" smtClean="0"/>
              <a:t>Callee</a:t>
            </a:r>
            <a:r>
              <a:rPr lang="en-US" dirty="0" smtClean="0"/>
              <a:t>-saved</a:t>
            </a:r>
            <a:endParaRPr lang="en-US" dirty="0"/>
          </a:p>
        </p:txBody>
      </p:sp>
      <p:sp>
        <p:nvSpPr>
          <p:cNvPr id="3" name="Content Placeholder 2"/>
          <p:cNvSpPr>
            <a:spLocks noGrp="1"/>
          </p:cNvSpPr>
          <p:nvPr>
            <p:ph idx="1"/>
            <p:custDataLst>
              <p:tags r:id="rId2"/>
            </p:custDataLst>
          </p:nvPr>
        </p:nvSpPr>
        <p:spPr>
          <a:xfrm>
            <a:off x="228600" y="609600"/>
            <a:ext cx="8686800" cy="1600200"/>
          </a:xfrm>
          <a:ln>
            <a:solidFill>
              <a:schemeClr val="accent1"/>
            </a:solidFill>
          </a:ln>
        </p:spPr>
        <p:txBody>
          <a:bodyPr>
            <a:normAutofit fontScale="85000" lnSpcReduction="20000"/>
          </a:bodyPr>
          <a:lstStyle/>
          <a:p>
            <a:r>
              <a:rPr lang="en-US" dirty="0" smtClean="0">
                <a:solidFill>
                  <a:schemeClr val="accent4">
                    <a:lumMod val="40000"/>
                    <a:lumOff val="60000"/>
                  </a:schemeClr>
                </a:solidFill>
              </a:rPr>
              <a:t>Caller-save: If necessary… ($t0 .. $t9)</a:t>
            </a:r>
          </a:p>
          <a:p>
            <a:pPr lvl="1"/>
            <a:r>
              <a:rPr lang="en-US" dirty="0" smtClean="0">
                <a:solidFill>
                  <a:schemeClr val="accent4">
                    <a:lumMod val="40000"/>
                    <a:lumOff val="60000"/>
                  </a:schemeClr>
                </a:solidFill>
              </a:rPr>
              <a:t>save before calling anything; restore after it returns</a:t>
            </a:r>
          </a:p>
          <a:p>
            <a:r>
              <a:rPr lang="en-US" dirty="0" err="1" smtClean="0">
                <a:solidFill>
                  <a:schemeClr val="accent1">
                    <a:lumMod val="60000"/>
                    <a:lumOff val="40000"/>
                  </a:schemeClr>
                </a:solidFill>
              </a:rPr>
              <a:t>Callee</a:t>
            </a:r>
            <a:r>
              <a:rPr lang="en-US" dirty="0" smtClean="0">
                <a:solidFill>
                  <a:schemeClr val="accent1">
                    <a:lumMod val="60000"/>
                    <a:lumOff val="40000"/>
                  </a:schemeClr>
                </a:solidFill>
              </a:rPr>
              <a:t>-save: Always… ($s0 .. $s7)</a:t>
            </a:r>
          </a:p>
          <a:p>
            <a:pPr lvl="1"/>
            <a:r>
              <a:rPr lang="en-US" dirty="0" smtClean="0">
                <a:solidFill>
                  <a:schemeClr val="accent1">
                    <a:lumMod val="60000"/>
                    <a:lumOff val="40000"/>
                  </a:schemeClr>
                </a:solidFill>
              </a:rPr>
              <a:t>save before modifying; restore before returning</a:t>
            </a:r>
          </a:p>
        </p:txBody>
      </p:sp>
      <p:sp>
        <p:nvSpPr>
          <p:cNvPr id="5" name="Content Placeholder 2"/>
          <p:cNvSpPr txBox="1">
            <a:spLocks/>
          </p:cNvSpPr>
          <p:nvPr>
            <p:custDataLst>
              <p:tags r:id="rId3"/>
            </p:custDataLst>
          </p:nvPr>
        </p:nvSpPr>
        <p:spPr>
          <a:xfrm>
            <a:off x="228600" y="2286000"/>
            <a:ext cx="8686800" cy="1981200"/>
          </a:xfrm>
          <a:prstGeom prst="rect">
            <a:avLst/>
          </a:prstGeom>
          <a:ln>
            <a:solidFill>
              <a:schemeClr val="accent1"/>
            </a:solidFill>
          </a:ln>
        </p:spPr>
        <p:txBody>
          <a:bodyPr vert="horz" lIns="91440" tIns="45720" rIns="91440" bIns="45720" rtlCol="0">
            <a:normAutofit fontScale="70000" lnSpcReduction="20000"/>
          </a:bodyPr>
          <a:lstStyle/>
          <a:p>
            <a:pPr marL="342900" lvl="0" indent="-342900">
              <a:spcBef>
                <a:spcPct val="20000"/>
              </a:spcBef>
              <a:buSzPct val="80000"/>
            </a:pPr>
            <a:r>
              <a:rPr lang="en-US" sz="3200" dirty="0" smtClean="0">
                <a:solidFill>
                  <a:schemeClr val="accent4">
                    <a:lumMod val="40000"/>
                    <a:lumOff val="60000"/>
                  </a:schemeClr>
                </a:solidFill>
                <a:latin typeface="Calibri" pitchFamily="34" charset="0"/>
                <a:cs typeface="Arial" pitchFamily="34" charset="0"/>
              </a:rPr>
              <a:t>Caller-save registers are responsibility of the caller</a:t>
            </a:r>
          </a:p>
          <a:p>
            <a:pPr marL="458788" lvl="1" indent="-285750">
              <a:spcBef>
                <a:spcPct val="20000"/>
              </a:spcBef>
              <a:buClr>
                <a:schemeClr val="accent1"/>
              </a:buClr>
              <a:buFont typeface="Arial" pitchFamily="34" charset="0"/>
              <a:buChar char="•"/>
            </a:pPr>
            <a:r>
              <a:rPr lang="en-US" sz="2800" dirty="0" smtClean="0">
                <a:solidFill>
                  <a:schemeClr val="accent4">
                    <a:lumMod val="40000"/>
                    <a:lumOff val="60000"/>
                  </a:schemeClr>
                </a:solidFill>
                <a:latin typeface="Calibri" pitchFamily="34" charset="0"/>
                <a:cs typeface="Arial" pitchFamily="34" charset="0"/>
              </a:rPr>
              <a:t>Caller-save register values saved only if used after call/return</a:t>
            </a:r>
          </a:p>
          <a:p>
            <a:pPr marL="458788" lvl="1" indent="-285750">
              <a:spcBef>
                <a:spcPct val="20000"/>
              </a:spcBef>
              <a:buClr>
                <a:schemeClr val="accent1"/>
              </a:buClr>
              <a:buFont typeface="Arial" pitchFamily="34" charset="0"/>
              <a:buChar char="•"/>
            </a:pPr>
            <a:r>
              <a:rPr lang="en-US" sz="2800" dirty="0" smtClean="0">
                <a:solidFill>
                  <a:schemeClr val="accent4">
                    <a:lumMod val="40000"/>
                    <a:lumOff val="60000"/>
                  </a:schemeClr>
                </a:solidFill>
                <a:latin typeface="Calibri" pitchFamily="34" charset="0"/>
                <a:cs typeface="Arial" pitchFamily="34" charset="0"/>
              </a:rPr>
              <a:t>The </a:t>
            </a:r>
            <a:r>
              <a:rPr lang="en-US" sz="2800" dirty="0" err="1" smtClean="0">
                <a:solidFill>
                  <a:schemeClr val="accent4">
                    <a:lumMod val="40000"/>
                    <a:lumOff val="60000"/>
                  </a:schemeClr>
                </a:solidFill>
                <a:latin typeface="Calibri" pitchFamily="34" charset="0"/>
                <a:cs typeface="Arial" pitchFamily="34" charset="0"/>
              </a:rPr>
              <a:t>callee</a:t>
            </a:r>
            <a:r>
              <a:rPr lang="en-US" sz="2800" dirty="0" smtClean="0">
                <a:solidFill>
                  <a:schemeClr val="accent4">
                    <a:lumMod val="40000"/>
                    <a:lumOff val="60000"/>
                  </a:schemeClr>
                </a:solidFill>
                <a:latin typeface="Calibri" pitchFamily="34" charset="0"/>
                <a:cs typeface="Arial" pitchFamily="34" charset="0"/>
              </a:rPr>
              <a:t> function can use caller-saved registers </a:t>
            </a:r>
          </a:p>
          <a:p>
            <a:pPr marL="342900" lvl="0" indent="-342900">
              <a:spcBef>
                <a:spcPct val="20000"/>
              </a:spcBef>
              <a:buSzPct val="80000"/>
            </a:pPr>
            <a:r>
              <a:rPr lang="en-US" sz="3200" dirty="0" err="1" smtClean="0">
                <a:solidFill>
                  <a:schemeClr val="accent1">
                    <a:lumMod val="60000"/>
                    <a:lumOff val="40000"/>
                  </a:schemeClr>
                </a:solidFill>
                <a:latin typeface="Calibri" pitchFamily="34" charset="0"/>
                <a:cs typeface="Arial" pitchFamily="34" charset="0"/>
              </a:rPr>
              <a:t>Callee</a:t>
            </a:r>
            <a:r>
              <a:rPr lang="en-US" sz="3200" dirty="0" smtClean="0">
                <a:solidFill>
                  <a:schemeClr val="accent1">
                    <a:lumMod val="60000"/>
                    <a:lumOff val="40000"/>
                  </a:schemeClr>
                </a:solidFill>
                <a:latin typeface="Calibri" pitchFamily="34" charset="0"/>
                <a:cs typeface="Arial" pitchFamily="34" charset="0"/>
              </a:rPr>
              <a:t>-save register are the responsibility of the </a:t>
            </a:r>
            <a:r>
              <a:rPr lang="en-US" sz="3200" dirty="0" err="1" smtClean="0">
                <a:solidFill>
                  <a:schemeClr val="accent1">
                    <a:lumMod val="60000"/>
                    <a:lumOff val="40000"/>
                  </a:schemeClr>
                </a:solidFill>
                <a:latin typeface="Calibri" pitchFamily="34" charset="0"/>
                <a:cs typeface="Arial" pitchFamily="34" charset="0"/>
              </a:rPr>
              <a:t>callee</a:t>
            </a:r>
            <a:endParaRPr lang="en-US" sz="3200" dirty="0">
              <a:solidFill>
                <a:schemeClr val="accent1">
                  <a:lumMod val="60000"/>
                  <a:lumOff val="40000"/>
                </a:schemeClr>
              </a:solidFill>
              <a:latin typeface="Calibri" pitchFamily="34" charset="0"/>
              <a:cs typeface="Arial" pitchFamily="34" charset="0"/>
            </a:endParaRPr>
          </a:p>
          <a:p>
            <a:pPr marL="458788" lvl="1" indent="-285750">
              <a:spcBef>
                <a:spcPct val="20000"/>
              </a:spcBef>
              <a:buClr>
                <a:schemeClr val="accent1"/>
              </a:buClr>
              <a:buFont typeface="Arial" pitchFamily="34" charset="0"/>
              <a:buChar char="•"/>
            </a:pPr>
            <a:r>
              <a:rPr lang="en-US" sz="2800" dirty="0" smtClean="0">
                <a:solidFill>
                  <a:schemeClr val="accent1">
                    <a:lumMod val="60000"/>
                    <a:lumOff val="40000"/>
                  </a:schemeClr>
                </a:solidFill>
                <a:latin typeface="Calibri" pitchFamily="34" charset="0"/>
                <a:cs typeface="Arial" pitchFamily="34" charset="0"/>
              </a:rPr>
              <a:t>Values must be saved by </a:t>
            </a:r>
            <a:r>
              <a:rPr lang="en-US" sz="2800" dirty="0" err="1" smtClean="0">
                <a:solidFill>
                  <a:schemeClr val="accent1">
                    <a:lumMod val="60000"/>
                    <a:lumOff val="40000"/>
                  </a:schemeClr>
                </a:solidFill>
                <a:latin typeface="Calibri" pitchFamily="34" charset="0"/>
                <a:cs typeface="Arial" pitchFamily="34" charset="0"/>
              </a:rPr>
              <a:t>callee</a:t>
            </a:r>
            <a:r>
              <a:rPr lang="en-US" sz="2800" dirty="0" smtClean="0">
                <a:solidFill>
                  <a:schemeClr val="accent1">
                    <a:lumMod val="60000"/>
                    <a:lumOff val="40000"/>
                  </a:schemeClr>
                </a:solidFill>
                <a:latin typeface="Calibri" pitchFamily="34" charset="0"/>
                <a:cs typeface="Arial" pitchFamily="34" charset="0"/>
              </a:rPr>
              <a:t> before they can be used </a:t>
            </a:r>
          </a:p>
          <a:p>
            <a:pPr marL="458788" lvl="1" indent="-285750">
              <a:spcBef>
                <a:spcPct val="20000"/>
              </a:spcBef>
              <a:buClr>
                <a:schemeClr val="accent1"/>
              </a:buClr>
              <a:buFont typeface="Arial" pitchFamily="34" charset="0"/>
              <a:buChar char="•"/>
            </a:pPr>
            <a:r>
              <a:rPr lang="en-US" sz="2900" dirty="0" smtClean="0">
                <a:solidFill>
                  <a:schemeClr val="accent1">
                    <a:lumMod val="60000"/>
                    <a:lumOff val="40000"/>
                  </a:schemeClr>
                </a:solidFill>
                <a:latin typeface="Calibri" pitchFamily="34" charset="0"/>
                <a:cs typeface="Arial" pitchFamily="34" charset="0"/>
              </a:rPr>
              <a:t>Caller can assume that these registers will be restored</a:t>
            </a:r>
            <a:endPar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endParaRPr kumimoji="0" lang="en-US" sz="3200" b="0" i="0" u="none" strike="noStrike" kern="1200" cap="none" spc="0" normalizeH="0" baseline="0" noProof="0" dirty="0">
              <a:ln>
                <a:noFill/>
              </a:ln>
              <a:solidFill>
                <a:schemeClr val="bg1"/>
              </a:solidFill>
              <a:effectLst/>
              <a:uLnTx/>
              <a:uFillTx/>
              <a:latin typeface="Calibri" pitchFamily="34" charset="0"/>
              <a:ea typeface="+mn-ea"/>
              <a:cs typeface="Arial" pitchFamily="34" charset="0"/>
            </a:endParaRPr>
          </a:p>
        </p:txBody>
      </p:sp>
      <p:sp>
        <p:nvSpPr>
          <p:cNvPr id="4" name="TextBox 3"/>
          <p:cNvSpPr txBox="1"/>
          <p:nvPr/>
        </p:nvSpPr>
        <p:spPr>
          <a:xfrm>
            <a:off x="7086600" y="2340114"/>
            <a:ext cx="1773178" cy="707886"/>
          </a:xfrm>
          <a:prstGeom prst="rect">
            <a:avLst/>
          </a:prstGeom>
          <a:noFill/>
          <a:ln>
            <a:solidFill>
              <a:schemeClr val="accent4">
                <a:lumMod val="40000"/>
                <a:lumOff val="60000"/>
              </a:schemeClr>
            </a:solidFill>
          </a:ln>
        </p:spPr>
        <p:txBody>
          <a:bodyPr wrap="none" rtlCol="0">
            <a:spAutoFit/>
          </a:bodyPr>
          <a:lstStyle/>
          <a:p>
            <a:r>
              <a:rPr lang="en-US" sz="2000" dirty="0" smtClean="0">
                <a:solidFill>
                  <a:schemeClr val="accent4">
                    <a:lumMod val="20000"/>
                    <a:lumOff val="80000"/>
                  </a:schemeClr>
                </a:solidFill>
              </a:rPr>
              <a:t>Save if want to </a:t>
            </a:r>
          </a:p>
          <a:p>
            <a:r>
              <a:rPr lang="en-US" sz="2000" dirty="0" smtClean="0">
                <a:solidFill>
                  <a:schemeClr val="accent4">
                    <a:lumMod val="20000"/>
                    <a:lumOff val="80000"/>
                  </a:schemeClr>
                </a:solidFill>
              </a:rPr>
              <a:t>use </a:t>
            </a:r>
            <a:r>
              <a:rPr lang="en-US" sz="2000" b="1" i="1" dirty="0" smtClean="0">
                <a:solidFill>
                  <a:schemeClr val="accent4">
                    <a:lumMod val="20000"/>
                    <a:lumOff val="80000"/>
                  </a:schemeClr>
                </a:solidFill>
              </a:rPr>
              <a:t>after</a:t>
            </a:r>
            <a:r>
              <a:rPr lang="en-US" sz="2000" dirty="0" smtClean="0">
                <a:solidFill>
                  <a:schemeClr val="accent4">
                    <a:lumMod val="20000"/>
                    <a:lumOff val="80000"/>
                  </a:schemeClr>
                </a:solidFill>
              </a:rPr>
              <a:t> a call</a:t>
            </a:r>
            <a:endParaRPr lang="en-US" sz="2000" dirty="0">
              <a:solidFill>
                <a:schemeClr val="accent4">
                  <a:lumMod val="20000"/>
                  <a:lumOff val="80000"/>
                </a:schemeClr>
              </a:solidFill>
            </a:endParaRPr>
          </a:p>
        </p:txBody>
      </p:sp>
      <p:sp>
        <p:nvSpPr>
          <p:cNvPr id="7" name="TextBox 6"/>
          <p:cNvSpPr txBox="1"/>
          <p:nvPr/>
        </p:nvSpPr>
        <p:spPr>
          <a:xfrm>
            <a:off x="7023151" y="3276600"/>
            <a:ext cx="1892249" cy="400110"/>
          </a:xfrm>
          <a:prstGeom prst="rect">
            <a:avLst/>
          </a:prstGeom>
          <a:noFill/>
          <a:ln>
            <a:solidFill>
              <a:schemeClr val="accent1"/>
            </a:solidFill>
          </a:ln>
        </p:spPr>
        <p:txBody>
          <a:bodyPr wrap="none" rtlCol="0">
            <a:spAutoFit/>
          </a:bodyPr>
          <a:lstStyle/>
          <a:p>
            <a:r>
              <a:rPr lang="en-US" sz="2000" dirty="0" smtClean="0">
                <a:solidFill>
                  <a:schemeClr val="accent1"/>
                </a:solidFill>
              </a:rPr>
              <a:t>Save </a:t>
            </a:r>
            <a:r>
              <a:rPr lang="en-US" sz="2000" b="1" i="1" dirty="0" smtClean="0">
                <a:solidFill>
                  <a:schemeClr val="accent1"/>
                </a:solidFill>
              </a:rPr>
              <a:t>before</a:t>
            </a:r>
            <a:r>
              <a:rPr lang="en-US" sz="2000" dirty="0" smtClean="0">
                <a:solidFill>
                  <a:schemeClr val="accent1"/>
                </a:solidFill>
              </a:rPr>
              <a:t> use </a:t>
            </a:r>
          </a:p>
        </p:txBody>
      </p:sp>
    </p:spTree>
    <p:extLst>
      <p:ext uri="{BB962C8B-B14F-4D97-AF65-F5344CB8AC3E}">
        <p14:creationId xmlns:p14="http://schemas.microsoft.com/office/powerpoint/2010/main" val="394299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Caller-saved vs. </a:t>
            </a:r>
            <a:r>
              <a:rPr lang="en-US" dirty="0" err="1" smtClean="0"/>
              <a:t>Callee</a:t>
            </a:r>
            <a:r>
              <a:rPr lang="en-US" dirty="0" smtClean="0"/>
              <a:t>-saved</a:t>
            </a:r>
            <a:endParaRPr lang="en-US" dirty="0"/>
          </a:p>
        </p:txBody>
      </p:sp>
      <p:sp>
        <p:nvSpPr>
          <p:cNvPr id="3" name="Content Placeholder 2"/>
          <p:cNvSpPr>
            <a:spLocks noGrp="1"/>
          </p:cNvSpPr>
          <p:nvPr>
            <p:ph idx="1"/>
            <p:custDataLst>
              <p:tags r:id="rId2"/>
            </p:custDataLst>
          </p:nvPr>
        </p:nvSpPr>
        <p:spPr>
          <a:xfrm>
            <a:off x="228600" y="609600"/>
            <a:ext cx="8686800" cy="1600200"/>
          </a:xfrm>
          <a:ln>
            <a:solidFill>
              <a:schemeClr val="accent1"/>
            </a:solidFill>
          </a:ln>
        </p:spPr>
        <p:txBody>
          <a:bodyPr>
            <a:normAutofit fontScale="85000" lnSpcReduction="20000"/>
          </a:bodyPr>
          <a:lstStyle/>
          <a:p>
            <a:r>
              <a:rPr lang="en-US" dirty="0" smtClean="0">
                <a:solidFill>
                  <a:schemeClr val="accent4">
                    <a:lumMod val="40000"/>
                    <a:lumOff val="60000"/>
                  </a:schemeClr>
                </a:solidFill>
              </a:rPr>
              <a:t>Caller-save: If necessary… ($t0 .. $t9)</a:t>
            </a:r>
          </a:p>
          <a:p>
            <a:pPr lvl="1"/>
            <a:r>
              <a:rPr lang="en-US" dirty="0" smtClean="0">
                <a:solidFill>
                  <a:schemeClr val="accent4">
                    <a:lumMod val="40000"/>
                    <a:lumOff val="60000"/>
                  </a:schemeClr>
                </a:solidFill>
              </a:rPr>
              <a:t>save before calling anything; restore after it returns</a:t>
            </a:r>
          </a:p>
          <a:p>
            <a:r>
              <a:rPr lang="en-US" dirty="0" err="1" smtClean="0">
                <a:solidFill>
                  <a:schemeClr val="accent1">
                    <a:lumMod val="60000"/>
                    <a:lumOff val="40000"/>
                  </a:schemeClr>
                </a:solidFill>
              </a:rPr>
              <a:t>Callee</a:t>
            </a:r>
            <a:r>
              <a:rPr lang="en-US" dirty="0" smtClean="0">
                <a:solidFill>
                  <a:schemeClr val="accent1">
                    <a:lumMod val="60000"/>
                    <a:lumOff val="40000"/>
                  </a:schemeClr>
                </a:solidFill>
              </a:rPr>
              <a:t>-save: Always… ($s0 .. $s7)</a:t>
            </a:r>
          </a:p>
          <a:p>
            <a:pPr lvl="1"/>
            <a:r>
              <a:rPr lang="en-US" dirty="0" smtClean="0">
                <a:solidFill>
                  <a:schemeClr val="accent1">
                    <a:lumMod val="60000"/>
                    <a:lumOff val="40000"/>
                  </a:schemeClr>
                </a:solidFill>
              </a:rPr>
              <a:t>save before modifying; restore before returning</a:t>
            </a:r>
          </a:p>
        </p:txBody>
      </p:sp>
      <p:sp>
        <p:nvSpPr>
          <p:cNvPr id="6" name="Content Placeholder 2"/>
          <p:cNvSpPr txBox="1">
            <a:spLocks/>
          </p:cNvSpPr>
          <p:nvPr>
            <p:custDataLst>
              <p:tags r:id="rId3"/>
            </p:custDataLst>
          </p:nvPr>
        </p:nvSpPr>
        <p:spPr>
          <a:xfrm>
            <a:off x="228600" y="2286000"/>
            <a:ext cx="8686800" cy="3124200"/>
          </a:xfrm>
          <a:prstGeom prst="rect">
            <a:avLst/>
          </a:prstGeom>
          <a:ln>
            <a:solidFill>
              <a:schemeClr val="accent1"/>
            </a:solidFill>
          </a:ln>
        </p:spPr>
        <p:txBody>
          <a:bodyPr vert="horz" lIns="91440" tIns="45720" rIns="91440" bIns="45720" rtlCol="0">
            <a:normAutofit fontScale="92500" lnSpcReduction="20000"/>
          </a:bodyPr>
          <a:lstStyle/>
          <a:p>
            <a:pPr marL="342900" lvl="0" indent="-342900">
              <a:spcBef>
                <a:spcPct val="20000"/>
              </a:spcBef>
              <a:buSzPct val="80000"/>
            </a:pPr>
            <a:r>
              <a:rPr lang="en-US" sz="2600" dirty="0" smtClean="0">
                <a:solidFill>
                  <a:schemeClr val="accent4">
                    <a:lumMod val="40000"/>
                    <a:lumOff val="60000"/>
                  </a:schemeClr>
                </a:solidFill>
              </a:rPr>
              <a:t>MIPS ($t0-$t9), x86 (</a:t>
            </a:r>
            <a:r>
              <a:rPr lang="en-US" sz="2600" dirty="0" err="1" smtClean="0">
                <a:solidFill>
                  <a:schemeClr val="accent4">
                    <a:lumMod val="40000"/>
                    <a:lumOff val="60000"/>
                  </a:schemeClr>
                </a:solidFill>
              </a:rPr>
              <a:t>eax</a:t>
            </a:r>
            <a:r>
              <a:rPr lang="en-US" sz="2600" dirty="0" smtClean="0">
                <a:solidFill>
                  <a:schemeClr val="accent4">
                    <a:lumMod val="40000"/>
                    <a:lumOff val="60000"/>
                  </a:schemeClr>
                </a:solidFill>
              </a:rPr>
              <a:t>, </a:t>
            </a:r>
            <a:r>
              <a:rPr lang="en-US" sz="2600" dirty="0" err="1" smtClean="0">
                <a:solidFill>
                  <a:schemeClr val="accent4">
                    <a:lumMod val="40000"/>
                    <a:lumOff val="60000"/>
                  </a:schemeClr>
                </a:solidFill>
              </a:rPr>
              <a:t>ecx</a:t>
            </a:r>
            <a:r>
              <a:rPr lang="en-US" sz="2600" dirty="0" smtClean="0">
                <a:solidFill>
                  <a:schemeClr val="accent4">
                    <a:lumMod val="40000"/>
                    <a:lumOff val="60000"/>
                  </a:schemeClr>
                </a:solidFill>
              </a:rPr>
              <a:t>, and </a:t>
            </a:r>
            <a:r>
              <a:rPr lang="en-US" sz="2600" dirty="0" err="1" smtClean="0">
                <a:solidFill>
                  <a:schemeClr val="accent4">
                    <a:lumMod val="40000"/>
                    <a:lumOff val="60000"/>
                  </a:schemeClr>
                </a:solidFill>
              </a:rPr>
              <a:t>edx</a:t>
            </a:r>
            <a:r>
              <a:rPr lang="en-US" sz="2600" dirty="0" smtClean="0">
                <a:solidFill>
                  <a:schemeClr val="accent4">
                    <a:lumMod val="40000"/>
                    <a:lumOff val="60000"/>
                  </a:schemeClr>
                </a:solidFill>
              </a:rPr>
              <a:t>) are caller-save…</a:t>
            </a:r>
          </a:p>
          <a:p>
            <a:pPr marL="458788" lvl="1" indent="-285750">
              <a:spcBef>
                <a:spcPct val="20000"/>
              </a:spcBef>
              <a:buClr>
                <a:schemeClr val="accent1"/>
              </a:buClr>
              <a:buFont typeface="Arial" pitchFamily="34" charset="0"/>
              <a:buChar char="•"/>
            </a:pPr>
            <a:r>
              <a:rPr lang="en-US" sz="2400" dirty="0" smtClean="0">
                <a:solidFill>
                  <a:schemeClr val="accent4">
                    <a:lumMod val="40000"/>
                    <a:lumOff val="60000"/>
                  </a:schemeClr>
                </a:solidFill>
              </a:rPr>
              <a:t>…  a function can freely modify these registers</a:t>
            </a:r>
          </a:p>
          <a:p>
            <a:pPr marL="458788" lvl="1" indent="-285750">
              <a:spcBef>
                <a:spcPct val="20000"/>
              </a:spcBef>
              <a:buClr>
                <a:schemeClr val="accent1"/>
              </a:buClr>
              <a:buFont typeface="Arial" pitchFamily="34" charset="0"/>
              <a:buChar char="•"/>
            </a:pPr>
            <a:r>
              <a:rPr lang="en-US" sz="2400" dirty="0" smtClean="0">
                <a:solidFill>
                  <a:schemeClr val="accent4">
                    <a:lumMod val="40000"/>
                    <a:lumOff val="60000"/>
                  </a:schemeClr>
                </a:solidFill>
              </a:rPr>
              <a:t>… but must assume that their contents have been destroyed if it in turns calls a function. </a:t>
            </a:r>
          </a:p>
          <a:p>
            <a:pPr marL="342900" lvl="0" indent="-342900">
              <a:spcBef>
                <a:spcPct val="20000"/>
              </a:spcBef>
              <a:buSzPct val="80000"/>
            </a:pPr>
            <a:r>
              <a:rPr lang="en-US" sz="2600" dirty="0" smtClean="0">
                <a:solidFill>
                  <a:schemeClr val="accent1"/>
                </a:solidFill>
              </a:rPr>
              <a:t>MIPS ($s0 - $s7), x86 (</a:t>
            </a:r>
            <a:r>
              <a:rPr lang="en-US" sz="2600" dirty="0" err="1" smtClean="0">
                <a:solidFill>
                  <a:schemeClr val="accent1"/>
                </a:solidFill>
              </a:rPr>
              <a:t>ebx</a:t>
            </a:r>
            <a:r>
              <a:rPr lang="en-US" sz="2600" dirty="0" smtClean="0">
                <a:solidFill>
                  <a:schemeClr val="accent1"/>
                </a:solidFill>
              </a:rPr>
              <a:t>, </a:t>
            </a:r>
            <a:r>
              <a:rPr lang="en-US" sz="2600" dirty="0" err="1" smtClean="0">
                <a:solidFill>
                  <a:schemeClr val="accent1"/>
                </a:solidFill>
              </a:rPr>
              <a:t>esi</a:t>
            </a:r>
            <a:r>
              <a:rPr lang="en-US" sz="2600" dirty="0" smtClean="0">
                <a:solidFill>
                  <a:schemeClr val="accent1"/>
                </a:solidFill>
              </a:rPr>
              <a:t>, </a:t>
            </a:r>
            <a:r>
              <a:rPr lang="en-US" sz="2600" dirty="0" err="1" smtClean="0">
                <a:solidFill>
                  <a:schemeClr val="accent1"/>
                </a:solidFill>
              </a:rPr>
              <a:t>edi</a:t>
            </a:r>
            <a:r>
              <a:rPr lang="en-US" sz="2600" dirty="0" smtClean="0">
                <a:solidFill>
                  <a:schemeClr val="accent1"/>
                </a:solidFill>
              </a:rPr>
              <a:t>, </a:t>
            </a:r>
            <a:r>
              <a:rPr lang="en-US" sz="2600" dirty="0" err="1" smtClean="0">
                <a:solidFill>
                  <a:schemeClr val="accent1"/>
                </a:solidFill>
              </a:rPr>
              <a:t>ebp</a:t>
            </a:r>
            <a:r>
              <a:rPr lang="en-US" sz="2600" dirty="0" smtClean="0">
                <a:solidFill>
                  <a:schemeClr val="accent1"/>
                </a:solidFill>
              </a:rPr>
              <a:t>, </a:t>
            </a:r>
            <a:r>
              <a:rPr lang="en-US" sz="2600" dirty="0" err="1" smtClean="0">
                <a:solidFill>
                  <a:schemeClr val="accent1"/>
                </a:solidFill>
              </a:rPr>
              <a:t>esp</a:t>
            </a:r>
            <a:r>
              <a:rPr lang="en-US" sz="2600" dirty="0" smtClean="0">
                <a:solidFill>
                  <a:schemeClr val="accent1"/>
                </a:solidFill>
              </a:rPr>
              <a:t>) are </a:t>
            </a:r>
            <a:r>
              <a:rPr lang="en-US" sz="2600" dirty="0" err="1" smtClean="0">
                <a:solidFill>
                  <a:schemeClr val="accent1"/>
                </a:solidFill>
              </a:rPr>
              <a:t>callee</a:t>
            </a:r>
            <a:r>
              <a:rPr lang="en-US" sz="2600" dirty="0" smtClean="0">
                <a:solidFill>
                  <a:schemeClr val="accent1"/>
                </a:solidFill>
              </a:rPr>
              <a:t>-save</a:t>
            </a:r>
          </a:p>
          <a:p>
            <a:pPr marL="458788" lvl="1" indent="-285750">
              <a:spcBef>
                <a:spcPct val="20000"/>
              </a:spcBef>
              <a:buClr>
                <a:schemeClr val="accent1"/>
              </a:buClr>
              <a:buFont typeface="Arial" pitchFamily="34" charset="0"/>
              <a:buChar char="•"/>
            </a:pPr>
            <a:r>
              <a:rPr lang="en-US" sz="2400" dirty="0" smtClean="0">
                <a:solidFill>
                  <a:schemeClr val="accent1"/>
                </a:solidFill>
              </a:rPr>
              <a:t>A function may call another function and know that the </a:t>
            </a:r>
            <a:r>
              <a:rPr lang="en-US" sz="2400" dirty="0" err="1" smtClean="0">
                <a:solidFill>
                  <a:schemeClr val="accent1"/>
                </a:solidFill>
              </a:rPr>
              <a:t>callee</a:t>
            </a:r>
            <a:r>
              <a:rPr lang="en-US" sz="2400" dirty="0" smtClean="0">
                <a:solidFill>
                  <a:schemeClr val="accent1"/>
                </a:solidFill>
              </a:rPr>
              <a:t>-save registers have not been modified</a:t>
            </a:r>
          </a:p>
          <a:p>
            <a:pPr marL="458788" lvl="1" indent="-285750">
              <a:spcBef>
                <a:spcPct val="20000"/>
              </a:spcBef>
              <a:buClr>
                <a:schemeClr val="accent1"/>
              </a:buClr>
              <a:buFont typeface="Arial" pitchFamily="34" charset="0"/>
              <a:buChar char="•"/>
            </a:pPr>
            <a:r>
              <a:rPr lang="en-US" sz="2400" dirty="0" smtClean="0">
                <a:solidFill>
                  <a:schemeClr val="accent1"/>
                </a:solidFill>
              </a:rPr>
              <a:t>However, if it modifies these registers itself, it must restore them to their original values before returning.</a:t>
            </a:r>
            <a:endParaRPr lang="en-US" sz="2400" dirty="0" smtClean="0">
              <a:solidFill>
                <a:schemeClr val="bg1"/>
              </a:solidFill>
            </a:endParaRPr>
          </a:p>
        </p:txBody>
      </p:sp>
    </p:spTree>
    <p:extLst>
      <p:ext uri="{BB962C8B-B14F-4D97-AF65-F5344CB8AC3E}">
        <p14:creationId xmlns:p14="http://schemas.microsoft.com/office/powerpoint/2010/main" val="11319569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Caller-saved vs. </a:t>
            </a:r>
            <a:r>
              <a:rPr lang="en-US" dirty="0" err="1" smtClean="0"/>
              <a:t>Callee</a:t>
            </a:r>
            <a:r>
              <a:rPr lang="en-US" dirty="0" smtClean="0"/>
              <a:t>-saved</a:t>
            </a:r>
            <a:endParaRPr lang="en-US" dirty="0"/>
          </a:p>
        </p:txBody>
      </p:sp>
      <p:sp>
        <p:nvSpPr>
          <p:cNvPr id="3" name="Content Placeholder 2"/>
          <p:cNvSpPr>
            <a:spLocks noGrp="1"/>
          </p:cNvSpPr>
          <p:nvPr>
            <p:ph idx="1"/>
            <p:custDataLst>
              <p:tags r:id="rId2"/>
            </p:custDataLst>
          </p:nvPr>
        </p:nvSpPr>
        <p:spPr>
          <a:xfrm>
            <a:off x="228600" y="609600"/>
            <a:ext cx="8686800" cy="1600200"/>
          </a:xfrm>
          <a:ln>
            <a:solidFill>
              <a:schemeClr val="accent1"/>
            </a:solidFill>
          </a:ln>
        </p:spPr>
        <p:txBody>
          <a:bodyPr>
            <a:normAutofit fontScale="85000" lnSpcReduction="20000"/>
          </a:bodyPr>
          <a:lstStyle/>
          <a:p>
            <a:r>
              <a:rPr lang="en-US" dirty="0" smtClean="0">
                <a:solidFill>
                  <a:schemeClr val="accent4">
                    <a:lumMod val="40000"/>
                    <a:lumOff val="60000"/>
                  </a:schemeClr>
                </a:solidFill>
              </a:rPr>
              <a:t>Caller-save: If necessary… ($t0 .. $t9)</a:t>
            </a:r>
          </a:p>
          <a:p>
            <a:pPr lvl="1"/>
            <a:r>
              <a:rPr lang="en-US" dirty="0" smtClean="0">
                <a:solidFill>
                  <a:schemeClr val="accent4">
                    <a:lumMod val="40000"/>
                    <a:lumOff val="60000"/>
                  </a:schemeClr>
                </a:solidFill>
              </a:rPr>
              <a:t>save before calling anything; restore after it returns</a:t>
            </a:r>
          </a:p>
          <a:p>
            <a:r>
              <a:rPr lang="en-US" dirty="0" err="1" smtClean="0">
                <a:solidFill>
                  <a:schemeClr val="accent1">
                    <a:lumMod val="60000"/>
                    <a:lumOff val="40000"/>
                  </a:schemeClr>
                </a:solidFill>
              </a:rPr>
              <a:t>Callee</a:t>
            </a:r>
            <a:r>
              <a:rPr lang="en-US" dirty="0" smtClean="0">
                <a:solidFill>
                  <a:schemeClr val="accent1">
                    <a:lumMod val="60000"/>
                    <a:lumOff val="40000"/>
                  </a:schemeClr>
                </a:solidFill>
              </a:rPr>
              <a:t>-save: Always… ($s0 .. $s7)</a:t>
            </a:r>
          </a:p>
          <a:p>
            <a:pPr lvl="1"/>
            <a:r>
              <a:rPr lang="en-US" dirty="0" smtClean="0">
                <a:solidFill>
                  <a:schemeClr val="accent1">
                    <a:lumMod val="60000"/>
                    <a:lumOff val="40000"/>
                  </a:schemeClr>
                </a:solidFill>
              </a:rPr>
              <a:t>save before modifying; restore before returning</a:t>
            </a:r>
          </a:p>
        </p:txBody>
      </p:sp>
      <p:sp>
        <p:nvSpPr>
          <p:cNvPr id="6" name="Content Placeholder 2"/>
          <p:cNvSpPr txBox="1">
            <a:spLocks/>
          </p:cNvSpPr>
          <p:nvPr>
            <p:custDataLst>
              <p:tags r:id="rId3"/>
            </p:custDataLst>
          </p:nvPr>
        </p:nvSpPr>
        <p:spPr>
          <a:xfrm>
            <a:off x="228600" y="2286000"/>
            <a:ext cx="8686800" cy="2362200"/>
          </a:xfrm>
          <a:prstGeom prst="rect">
            <a:avLst/>
          </a:prstGeom>
          <a:ln>
            <a:solidFill>
              <a:schemeClr val="accent1"/>
            </a:solidFill>
          </a:ln>
        </p:spPr>
        <p:txBody>
          <a:bodyPr vert="horz" lIns="91440" tIns="45720" rIns="91440" bIns="45720" rtlCol="0">
            <a:normAutofit/>
          </a:bodyPr>
          <a:lstStyle/>
          <a:p>
            <a:r>
              <a:rPr lang="en-US" sz="2800" dirty="0" smtClean="0">
                <a:solidFill>
                  <a:schemeClr val="accent4">
                    <a:lumMod val="40000"/>
                    <a:lumOff val="60000"/>
                  </a:schemeClr>
                </a:solidFill>
              </a:rPr>
              <a:t>A caller-save register must be saved and restored around any call to a subroutine. </a:t>
            </a:r>
          </a:p>
          <a:p>
            <a:r>
              <a:rPr lang="en-US" sz="2800" dirty="0" smtClean="0">
                <a:solidFill>
                  <a:schemeClr val="accent1"/>
                </a:solidFill>
              </a:rPr>
              <a:t>In contrast, for a </a:t>
            </a:r>
            <a:r>
              <a:rPr lang="en-US" sz="2800" dirty="0" err="1" smtClean="0">
                <a:solidFill>
                  <a:schemeClr val="accent1"/>
                </a:solidFill>
              </a:rPr>
              <a:t>callee</a:t>
            </a:r>
            <a:r>
              <a:rPr lang="en-US" sz="2800" dirty="0" smtClean="0">
                <a:solidFill>
                  <a:schemeClr val="accent1"/>
                </a:solidFill>
              </a:rPr>
              <a:t>-save register, a caller does not need to do any extra work at a call site (b/c the </a:t>
            </a:r>
            <a:r>
              <a:rPr lang="en-US" sz="2800" dirty="0" err="1" smtClean="0">
                <a:solidFill>
                  <a:schemeClr val="accent1"/>
                </a:solidFill>
              </a:rPr>
              <a:t>callee</a:t>
            </a:r>
            <a:r>
              <a:rPr lang="en-US" sz="2800" dirty="0" smtClean="0">
                <a:solidFill>
                  <a:schemeClr val="accent1"/>
                </a:solidFill>
              </a:rPr>
              <a:t> saves and restores the register if it is used).</a:t>
            </a:r>
            <a:endParaRPr lang="en-US" sz="2800" dirty="0">
              <a:solidFill>
                <a:schemeClr val="accent1"/>
              </a:solidFill>
            </a:endParaRPr>
          </a:p>
        </p:txBody>
      </p:sp>
    </p:spTree>
    <p:extLst>
      <p:ext uri="{BB962C8B-B14F-4D97-AF65-F5344CB8AC3E}">
        <p14:creationId xmlns:p14="http://schemas.microsoft.com/office/powerpoint/2010/main" val="14064791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Caller-saved vs. </a:t>
            </a:r>
            <a:r>
              <a:rPr lang="en-US" dirty="0" err="1" smtClean="0"/>
              <a:t>Callee</a:t>
            </a:r>
            <a:r>
              <a:rPr lang="en-US" dirty="0" smtClean="0"/>
              <a:t>-saved</a:t>
            </a:r>
            <a:endParaRPr lang="en-US" dirty="0"/>
          </a:p>
        </p:txBody>
      </p:sp>
      <p:sp>
        <p:nvSpPr>
          <p:cNvPr id="3" name="Content Placeholder 2"/>
          <p:cNvSpPr>
            <a:spLocks noGrp="1"/>
          </p:cNvSpPr>
          <p:nvPr>
            <p:ph idx="1"/>
            <p:custDataLst>
              <p:tags r:id="rId2"/>
            </p:custDataLst>
          </p:nvPr>
        </p:nvSpPr>
        <p:spPr>
          <a:xfrm>
            <a:off x="228600" y="609600"/>
            <a:ext cx="8686800" cy="1600200"/>
          </a:xfrm>
          <a:ln>
            <a:solidFill>
              <a:schemeClr val="accent1"/>
            </a:solidFill>
          </a:ln>
        </p:spPr>
        <p:txBody>
          <a:bodyPr>
            <a:normAutofit fontScale="85000" lnSpcReduction="20000"/>
          </a:bodyPr>
          <a:lstStyle/>
          <a:p>
            <a:r>
              <a:rPr lang="en-US" dirty="0" smtClean="0">
                <a:solidFill>
                  <a:schemeClr val="accent4">
                    <a:lumMod val="40000"/>
                    <a:lumOff val="60000"/>
                  </a:schemeClr>
                </a:solidFill>
              </a:rPr>
              <a:t>Caller-save: If necessary… ($t0 .. $t9)</a:t>
            </a:r>
          </a:p>
          <a:p>
            <a:pPr lvl="1"/>
            <a:r>
              <a:rPr lang="en-US" dirty="0" smtClean="0">
                <a:solidFill>
                  <a:schemeClr val="accent4">
                    <a:lumMod val="40000"/>
                    <a:lumOff val="60000"/>
                  </a:schemeClr>
                </a:solidFill>
              </a:rPr>
              <a:t>save before calling anything; restore after it returns</a:t>
            </a:r>
          </a:p>
          <a:p>
            <a:r>
              <a:rPr lang="en-US" dirty="0" err="1" smtClean="0">
                <a:solidFill>
                  <a:schemeClr val="accent1">
                    <a:lumMod val="60000"/>
                    <a:lumOff val="40000"/>
                  </a:schemeClr>
                </a:solidFill>
              </a:rPr>
              <a:t>Callee</a:t>
            </a:r>
            <a:r>
              <a:rPr lang="en-US" dirty="0" smtClean="0">
                <a:solidFill>
                  <a:schemeClr val="accent1">
                    <a:lumMod val="60000"/>
                    <a:lumOff val="40000"/>
                  </a:schemeClr>
                </a:solidFill>
              </a:rPr>
              <a:t>-save: Always… ($s0 .. $s7)</a:t>
            </a:r>
          </a:p>
          <a:p>
            <a:pPr lvl="1"/>
            <a:r>
              <a:rPr lang="en-US" dirty="0" smtClean="0">
                <a:solidFill>
                  <a:schemeClr val="accent1">
                    <a:lumMod val="60000"/>
                    <a:lumOff val="40000"/>
                  </a:schemeClr>
                </a:solidFill>
              </a:rPr>
              <a:t>save before modifying; restore before returning</a:t>
            </a:r>
          </a:p>
        </p:txBody>
      </p:sp>
      <p:sp>
        <p:nvSpPr>
          <p:cNvPr id="6" name="Content Placeholder 2"/>
          <p:cNvSpPr txBox="1">
            <a:spLocks/>
          </p:cNvSpPr>
          <p:nvPr>
            <p:custDataLst>
              <p:tags r:id="rId3"/>
            </p:custDataLst>
          </p:nvPr>
        </p:nvSpPr>
        <p:spPr>
          <a:xfrm>
            <a:off x="228600" y="2286000"/>
            <a:ext cx="8686800" cy="4419600"/>
          </a:xfrm>
          <a:prstGeom prst="rect">
            <a:avLst/>
          </a:prstGeom>
          <a:ln>
            <a:solidFill>
              <a:schemeClr val="accent1"/>
            </a:solidFill>
          </a:ln>
        </p:spPr>
        <p:txBody>
          <a:bodyPr vert="horz" lIns="91440" tIns="45720" rIns="91440" bIns="45720" rtlCol="0">
            <a:normAutofit/>
          </a:bodyPr>
          <a:lstStyle/>
          <a:p>
            <a:pPr marL="342900" indent="-342900">
              <a:spcBef>
                <a:spcPct val="20000"/>
              </a:spcBef>
              <a:buSzPct val="80000"/>
            </a:pPr>
            <a:r>
              <a:rPr lang="en-US" sz="2600" dirty="0" smtClean="0">
                <a:solidFill>
                  <a:schemeClr val="accent4">
                    <a:lumMod val="40000"/>
                    <a:lumOff val="60000"/>
                  </a:schemeClr>
                </a:solidFill>
              </a:rPr>
              <a:t>CALLER SAVED: </a:t>
            </a:r>
            <a:r>
              <a:rPr lang="en-US" sz="2800" dirty="0" smtClean="0">
                <a:solidFill>
                  <a:schemeClr val="accent4">
                    <a:lumMod val="40000"/>
                    <a:lumOff val="60000"/>
                  </a:schemeClr>
                </a:solidFill>
              </a:rPr>
              <a:t>MIPS calls these temporary registers, $t0-t9</a:t>
            </a:r>
            <a:endParaRPr lang="en-US" sz="2600" dirty="0" smtClean="0">
              <a:solidFill>
                <a:schemeClr val="accent4">
                  <a:lumMod val="40000"/>
                  <a:lumOff val="60000"/>
                </a:schemeClr>
              </a:solidFill>
            </a:endParaRPr>
          </a:p>
          <a:p>
            <a:pPr marL="458788" lvl="1" indent="-285750">
              <a:spcBef>
                <a:spcPct val="20000"/>
              </a:spcBef>
              <a:buClr>
                <a:schemeClr val="accent1"/>
              </a:buClr>
              <a:buFont typeface="Arial" pitchFamily="34" charset="0"/>
              <a:buChar char="•"/>
            </a:pPr>
            <a:r>
              <a:rPr lang="en-US" sz="2400" dirty="0" smtClean="0">
                <a:solidFill>
                  <a:schemeClr val="accent4">
                    <a:lumMod val="40000"/>
                    <a:lumOff val="60000"/>
                  </a:schemeClr>
                </a:solidFill>
              </a:rPr>
              <a:t>the calling routine saves the registers that it does not want a called procedure to overwrite </a:t>
            </a:r>
          </a:p>
          <a:p>
            <a:pPr marL="458788" lvl="1" indent="-285750">
              <a:spcBef>
                <a:spcPct val="20000"/>
              </a:spcBef>
              <a:buClr>
                <a:schemeClr val="accent1"/>
              </a:buClr>
              <a:buFont typeface="Arial" pitchFamily="34" charset="0"/>
              <a:buChar char="•"/>
            </a:pPr>
            <a:r>
              <a:rPr lang="en-US" sz="2400" dirty="0" smtClean="0">
                <a:solidFill>
                  <a:schemeClr val="accent4">
                    <a:lumMod val="40000"/>
                    <a:lumOff val="60000"/>
                  </a:schemeClr>
                </a:solidFill>
              </a:rPr>
              <a:t>register values are NOT preserved across procedure calls </a:t>
            </a:r>
          </a:p>
          <a:p>
            <a:pPr marL="342900" indent="-342900">
              <a:spcBef>
                <a:spcPct val="20000"/>
              </a:spcBef>
              <a:buSzPct val="80000"/>
            </a:pPr>
            <a:r>
              <a:rPr lang="en-US" sz="2600" dirty="0" smtClean="0">
                <a:solidFill>
                  <a:schemeClr val="accent1"/>
                </a:solidFill>
              </a:rPr>
              <a:t>CALLEE SAVED: </a:t>
            </a:r>
            <a:r>
              <a:rPr lang="en-US" sz="2800" dirty="0" smtClean="0">
                <a:solidFill>
                  <a:schemeClr val="accent1"/>
                </a:solidFill>
              </a:rPr>
              <a:t>MIPS calls these saved registers, $s0-s8 </a:t>
            </a:r>
            <a:endParaRPr lang="en-US" sz="2600" dirty="0" smtClean="0">
              <a:solidFill>
                <a:schemeClr val="accent1"/>
              </a:solidFill>
            </a:endParaRPr>
          </a:p>
          <a:p>
            <a:pPr marL="458788" lvl="1" indent="-285750">
              <a:spcBef>
                <a:spcPct val="20000"/>
              </a:spcBef>
              <a:buClr>
                <a:schemeClr val="accent1"/>
              </a:buClr>
              <a:buFont typeface="Arial" pitchFamily="34" charset="0"/>
              <a:buChar char="•"/>
            </a:pPr>
            <a:r>
              <a:rPr lang="en-US" sz="2400" dirty="0" smtClean="0">
                <a:solidFill>
                  <a:schemeClr val="accent1"/>
                </a:solidFill>
              </a:rPr>
              <a:t>register values are preserved across procedure calls </a:t>
            </a:r>
          </a:p>
          <a:p>
            <a:pPr marL="458788" lvl="1" indent="-285750">
              <a:spcBef>
                <a:spcPct val="20000"/>
              </a:spcBef>
              <a:buClr>
                <a:schemeClr val="accent1"/>
              </a:buClr>
              <a:buFont typeface="Arial" pitchFamily="34" charset="0"/>
              <a:buChar char="•"/>
            </a:pPr>
            <a:r>
              <a:rPr lang="en-US" sz="2400" dirty="0" smtClean="0">
                <a:solidFill>
                  <a:schemeClr val="accent1"/>
                </a:solidFill>
              </a:rPr>
              <a:t>the called procedure saves register values in its Activation Record (AR), uses the registers for local variables, restores register values before it returns. </a:t>
            </a:r>
          </a:p>
        </p:txBody>
      </p:sp>
    </p:spTree>
    <p:extLst>
      <p:ext uri="{BB962C8B-B14F-4D97-AF65-F5344CB8AC3E}">
        <p14:creationId xmlns:p14="http://schemas.microsoft.com/office/powerpoint/2010/main" val="3751499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Caller-saved vs. </a:t>
            </a:r>
            <a:r>
              <a:rPr lang="en-US" dirty="0" err="1" smtClean="0"/>
              <a:t>Callee</a:t>
            </a:r>
            <a:r>
              <a:rPr lang="en-US" dirty="0" smtClean="0"/>
              <a:t>-saved</a:t>
            </a:r>
            <a:endParaRPr lang="en-US" dirty="0"/>
          </a:p>
        </p:txBody>
      </p:sp>
      <p:sp>
        <p:nvSpPr>
          <p:cNvPr id="3" name="Content Placeholder 2"/>
          <p:cNvSpPr>
            <a:spLocks noGrp="1"/>
          </p:cNvSpPr>
          <p:nvPr>
            <p:ph idx="1"/>
            <p:custDataLst>
              <p:tags r:id="rId2"/>
            </p:custDataLst>
          </p:nvPr>
        </p:nvSpPr>
        <p:spPr>
          <a:xfrm>
            <a:off x="228600" y="568086"/>
            <a:ext cx="8686800" cy="1600200"/>
          </a:xfrm>
          <a:ln>
            <a:solidFill>
              <a:schemeClr val="accent1"/>
            </a:solidFill>
          </a:ln>
        </p:spPr>
        <p:txBody>
          <a:bodyPr>
            <a:normAutofit fontScale="85000" lnSpcReduction="20000"/>
          </a:bodyPr>
          <a:lstStyle/>
          <a:p>
            <a:r>
              <a:rPr lang="en-US" dirty="0" smtClean="0">
                <a:solidFill>
                  <a:schemeClr val="accent4">
                    <a:lumMod val="40000"/>
                    <a:lumOff val="60000"/>
                  </a:schemeClr>
                </a:solidFill>
              </a:rPr>
              <a:t>Caller-save: If necessary… ($t0 .. $t9)</a:t>
            </a:r>
          </a:p>
          <a:p>
            <a:pPr lvl="1"/>
            <a:r>
              <a:rPr lang="en-US" dirty="0" smtClean="0">
                <a:solidFill>
                  <a:schemeClr val="accent4">
                    <a:lumMod val="40000"/>
                    <a:lumOff val="60000"/>
                  </a:schemeClr>
                </a:solidFill>
              </a:rPr>
              <a:t>save before calling anything; restore after it returns</a:t>
            </a:r>
          </a:p>
          <a:p>
            <a:r>
              <a:rPr lang="en-US" dirty="0" err="1" smtClean="0">
                <a:solidFill>
                  <a:schemeClr val="accent1">
                    <a:lumMod val="60000"/>
                    <a:lumOff val="40000"/>
                  </a:schemeClr>
                </a:solidFill>
              </a:rPr>
              <a:t>Callee</a:t>
            </a:r>
            <a:r>
              <a:rPr lang="en-US" dirty="0" smtClean="0">
                <a:solidFill>
                  <a:schemeClr val="accent1">
                    <a:lumMod val="60000"/>
                    <a:lumOff val="40000"/>
                  </a:schemeClr>
                </a:solidFill>
              </a:rPr>
              <a:t>-save: Always… ($s0 .. $s7)</a:t>
            </a:r>
          </a:p>
          <a:p>
            <a:pPr lvl="1"/>
            <a:r>
              <a:rPr lang="en-US" dirty="0" smtClean="0">
                <a:solidFill>
                  <a:schemeClr val="accent1">
                    <a:lumMod val="60000"/>
                    <a:lumOff val="40000"/>
                  </a:schemeClr>
                </a:solidFill>
              </a:rPr>
              <a:t>save before modifying; restore before returning</a:t>
            </a:r>
          </a:p>
        </p:txBody>
      </p:sp>
      <p:sp>
        <p:nvSpPr>
          <p:cNvPr id="6" name="Content Placeholder 2"/>
          <p:cNvSpPr txBox="1">
            <a:spLocks/>
          </p:cNvSpPr>
          <p:nvPr>
            <p:custDataLst>
              <p:tags r:id="rId3"/>
            </p:custDataLst>
          </p:nvPr>
        </p:nvSpPr>
        <p:spPr>
          <a:xfrm>
            <a:off x="228600" y="2244486"/>
            <a:ext cx="8686800" cy="2362200"/>
          </a:xfrm>
          <a:prstGeom prst="rect">
            <a:avLst/>
          </a:prstGeom>
          <a:ln>
            <a:solidFill>
              <a:schemeClr val="accent1"/>
            </a:solidFill>
          </a:ln>
        </p:spPr>
        <p:txBody>
          <a:bodyPr vert="horz" lIns="91440" tIns="45720" rIns="91440" bIns="45720" rtlCol="0">
            <a:normAutofit fontScale="92500" lnSpcReduction="10000"/>
          </a:bodyPr>
          <a:lstStyle/>
          <a:p>
            <a:pPr marL="342900" indent="-342900">
              <a:spcBef>
                <a:spcPct val="20000"/>
              </a:spcBef>
              <a:buSzPct val="80000"/>
            </a:pPr>
            <a:r>
              <a:rPr lang="en-US" sz="2600" dirty="0" smtClean="0">
                <a:solidFill>
                  <a:schemeClr val="accent4">
                    <a:lumMod val="40000"/>
                    <a:lumOff val="60000"/>
                  </a:schemeClr>
                </a:solidFill>
              </a:rPr>
              <a:t>Registers</a:t>
            </a:r>
            <a:r>
              <a:rPr lang="en-US" sz="2800" dirty="0" smtClean="0">
                <a:solidFill>
                  <a:schemeClr val="accent4">
                    <a:lumMod val="40000"/>
                    <a:lumOff val="60000"/>
                  </a:schemeClr>
                </a:solidFill>
              </a:rPr>
              <a:t> $t0-$t9 are caller-saved registers</a:t>
            </a:r>
            <a:endParaRPr lang="en-US" sz="2600" dirty="0" smtClean="0">
              <a:solidFill>
                <a:schemeClr val="accent4">
                  <a:lumMod val="40000"/>
                  <a:lumOff val="60000"/>
                </a:schemeClr>
              </a:solidFill>
            </a:endParaRPr>
          </a:p>
          <a:p>
            <a:pPr marL="458788" lvl="1" indent="-285750">
              <a:spcBef>
                <a:spcPct val="20000"/>
              </a:spcBef>
              <a:buClr>
                <a:schemeClr val="accent1"/>
              </a:buClr>
              <a:buFont typeface="Arial" pitchFamily="34" charset="0"/>
              <a:buChar char="•"/>
            </a:pPr>
            <a:r>
              <a:rPr lang="en-US" sz="2400" dirty="0" smtClean="0">
                <a:solidFill>
                  <a:schemeClr val="accent4">
                    <a:lumMod val="40000"/>
                    <a:lumOff val="60000"/>
                  </a:schemeClr>
                </a:solidFill>
              </a:rPr>
              <a:t>… that are used to hold temporary quantities</a:t>
            </a:r>
          </a:p>
          <a:p>
            <a:pPr marL="458788" lvl="1" indent="-285750">
              <a:spcBef>
                <a:spcPct val="20000"/>
              </a:spcBef>
              <a:buClr>
                <a:schemeClr val="accent1"/>
              </a:buClr>
              <a:buFont typeface="Arial" pitchFamily="34" charset="0"/>
              <a:buChar char="•"/>
            </a:pPr>
            <a:r>
              <a:rPr lang="en-US" sz="2400" dirty="0" smtClean="0">
                <a:solidFill>
                  <a:schemeClr val="accent4">
                    <a:lumMod val="40000"/>
                    <a:lumOff val="60000"/>
                  </a:schemeClr>
                </a:solidFill>
              </a:rPr>
              <a:t>… that need not be preserved across calls</a:t>
            </a:r>
          </a:p>
          <a:p>
            <a:pPr marL="342900" indent="-342900">
              <a:spcBef>
                <a:spcPct val="20000"/>
              </a:spcBef>
              <a:buSzPct val="80000"/>
            </a:pPr>
            <a:r>
              <a:rPr lang="en-US" sz="2600" dirty="0" smtClean="0">
                <a:solidFill>
                  <a:schemeClr val="accent1"/>
                </a:solidFill>
              </a:rPr>
              <a:t>Registers</a:t>
            </a:r>
            <a:r>
              <a:rPr lang="en-US" sz="2800" dirty="0" smtClean="0">
                <a:solidFill>
                  <a:schemeClr val="accent1"/>
                </a:solidFill>
              </a:rPr>
              <a:t> $s0-s8 are </a:t>
            </a:r>
            <a:r>
              <a:rPr lang="en-US" sz="2800" dirty="0" err="1" smtClean="0">
                <a:solidFill>
                  <a:schemeClr val="accent1"/>
                </a:solidFill>
              </a:rPr>
              <a:t>callee</a:t>
            </a:r>
            <a:r>
              <a:rPr lang="en-US" sz="2800" dirty="0" smtClean="0">
                <a:solidFill>
                  <a:schemeClr val="accent1"/>
                </a:solidFill>
              </a:rPr>
              <a:t>-saved registers</a:t>
            </a:r>
            <a:endParaRPr lang="en-US" sz="2600" dirty="0" smtClean="0">
              <a:solidFill>
                <a:schemeClr val="accent1"/>
              </a:solidFill>
            </a:endParaRPr>
          </a:p>
          <a:p>
            <a:pPr marL="458788" lvl="1" indent="-285750">
              <a:spcBef>
                <a:spcPct val="20000"/>
              </a:spcBef>
              <a:buClr>
                <a:schemeClr val="accent1"/>
              </a:buClr>
              <a:buFont typeface="Arial" pitchFamily="34" charset="0"/>
              <a:buChar char="•"/>
            </a:pPr>
            <a:r>
              <a:rPr lang="en-US" sz="2400" dirty="0" smtClean="0">
                <a:solidFill>
                  <a:schemeClr val="accent1"/>
                </a:solidFill>
              </a:rPr>
              <a:t>… that hold long-lived values</a:t>
            </a:r>
          </a:p>
          <a:p>
            <a:pPr marL="458788" lvl="1" indent="-285750">
              <a:spcBef>
                <a:spcPct val="20000"/>
              </a:spcBef>
              <a:buClr>
                <a:schemeClr val="accent1"/>
              </a:buClr>
              <a:buFont typeface="Arial" pitchFamily="34" charset="0"/>
              <a:buChar char="•"/>
            </a:pPr>
            <a:r>
              <a:rPr lang="en-US" sz="2400" dirty="0" smtClean="0">
                <a:solidFill>
                  <a:schemeClr val="accent1"/>
                </a:solidFill>
              </a:rPr>
              <a:t>… that should be preserved across calls</a:t>
            </a:r>
          </a:p>
        </p:txBody>
      </p:sp>
    </p:spTree>
    <p:extLst>
      <p:ext uri="{BB962C8B-B14F-4D97-AF65-F5344CB8AC3E}">
        <p14:creationId xmlns:p14="http://schemas.microsoft.com/office/powerpoint/2010/main" val="22932006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fontScale="90000"/>
          </a:bodyPr>
          <a:lstStyle/>
          <a:p>
            <a:r>
              <a:rPr lang="en-US"/>
              <a:t>Callee-Save</a:t>
            </a:r>
          </a:p>
        </p:txBody>
      </p:sp>
      <p:sp>
        <p:nvSpPr>
          <p:cNvPr id="55299" name="Rectangle 3"/>
          <p:cNvSpPr>
            <a:spLocks noGrp="1" noChangeArrowheads="1"/>
          </p:cNvSpPr>
          <p:nvPr>
            <p:ph type="body" idx="1"/>
          </p:nvPr>
        </p:nvSpPr>
        <p:spPr>
          <a:xfrm>
            <a:off x="2971800" y="1295400"/>
            <a:ext cx="6248400" cy="4721225"/>
          </a:xfrm>
        </p:spPr>
        <p:txBody>
          <a:bodyPr>
            <a:normAutofit/>
          </a:bodyPr>
          <a:lstStyle/>
          <a:p>
            <a:pPr>
              <a:lnSpc>
                <a:spcPct val="94000"/>
              </a:lnSpc>
            </a:pPr>
            <a:r>
              <a:rPr lang="en-US" sz="2800" dirty="0"/>
              <a:t>Assume </a:t>
            </a:r>
            <a:r>
              <a:rPr lang="en-US" sz="2800" u="sng" dirty="0"/>
              <a:t>caller</a:t>
            </a:r>
            <a:r>
              <a:rPr lang="en-US" sz="2800" dirty="0"/>
              <a:t> is using the </a:t>
            </a:r>
            <a:r>
              <a:rPr lang="en-US" sz="2800" dirty="0" smtClean="0"/>
              <a:t>registers </a:t>
            </a:r>
            <a:endParaRPr lang="en-US" sz="2800" dirty="0"/>
          </a:p>
          <a:p>
            <a:pPr>
              <a:lnSpc>
                <a:spcPct val="94000"/>
              </a:lnSpc>
            </a:pPr>
            <a:r>
              <a:rPr lang="en-US" sz="2800" u="sng" dirty="0" err="1" smtClean="0"/>
              <a:t>Callee</a:t>
            </a:r>
            <a:r>
              <a:rPr lang="en-US" sz="2800" dirty="0" smtClean="0"/>
              <a:t> must save </a:t>
            </a:r>
            <a:r>
              <a:rPr lang="en-US" sz="2800" dirty="0"/>
              <a:t>on entry, restore on exit</a:t>
            </a:r>
          </a:p>
          <a:p>
            <a:pPr>
              <a:lnSpc>
                <a:spcPct val="94000"/>
              </a:lnSpc>
            </a:pPr>
            <a:endParaRPr lang="en-US" sz="2800" dirty="0"/>
          </a:p>
          <a:p>
            <a:pPr>
              <a:lnSpc>
                <a:spcPct val="94000"/>
              </a:lnSpc>
            </a:pPr>
            <a:r>
              <a:rPr lang="en-US" sz="2800" dirty="0"/>
              <a:t>Pays off if caller is actually using the registers, else the save and restore are wasted</a:t>
            </a:r>
          </a:p>
        </p:txBody>
      </p:sp>
      <p:sp>
        <p:nvSpPr>
          <p:cNvPr id="55300" name="Rectangle 4"/>
          <p:cNvSpPr>
            <a:spLocks noChangeArrowheads="1"/>
          </p:cNvSpPr>
          <p:nvPr/>
        </p:nvSpPr>
        <p:spPr bwMode="auto">
          <a:xfrm>
            <a:off x="457200" y="1371600"/>
            <a:ext cx="2362200" cy="4800600"/>
          </a:xfrm>
          <a:prstGeom prst="rect">
            <a:avLst/>
          </a:prstGeom>
          <a:noFill/>
          <a:ln w="9525">
            <a:solidFill>
              <a:schemeClr val="bg1"/>
            </a:solidFill>
            <a:miter lim="800000"/>
            <a:headEnd/>
            <a:tailEnd/>
          </a:ln>
          <a:effectLst/>
          <a:extLst/>
        </p:spPr>
        <p:txBody>
          <a:bodyPr wrap="none" anchor="ctr"/>
          <a:lstStyle/>
          <a:p>
            <a:r>
              <a:rPr lang="en-US" sz="1800" dirty="0">
                <a:solidFill>
                  <a:schemeClr val="bg1"/>
                </a:solidFill>
              </a:rPr>
              <a:t>main:</a:t>
            </a:r>
          </a:p>
          <a:p>
            <a:r>
              <a:rPr lang="en-US" sz="1800" dirty="0">
                <a:solidFill>
                  <a:schemeClr val="bg1"/>
                </a:solidFill>
              </a:rPr>
              <a:t>  </a:t>
            </a:r>
            <a:r>
              <a:rPr lang="en-US" sz="1800" dirty="0" err="1">
                <a:solidFill>
                  <a:schemeClr val="bg1"/>
                </a:solidFill>
              </a:rPr>
              <a:t>addiu</a:t>
            </a:r>
            <a:r>
              <a:rPr lang="en-US" sz="1800" dirty="0">
                <a:solidFill>
                  <a:schemeClr val="bg1"/>
                </a:solidFill>
              </a:rPr>
              <a:t> </a:t>
            </a:r>
            <a:r>
              <a:rPr lang="en-US" sz="1800" dirty="0" smtClean="0">
                <a:solidFill>
                  <a:schemeClr val="bg1"/>
                </a:solidFill>
              </a:rPr>
              <a:t>$sp,$sp,-</a:t>
            </a:r>
            <a:r>
              <a:rPr lang="en-US" dirty="0" smtClean="0">
                <a:solidFill>
                  <a:schemeClr val="bg1"/>
                </a:solidFill>
              </a:rPr>
              <a:t>32</a:t>
            </a:r>
            <a:endParaRPr lang="en-US" sz="1800" dirty="0">
              <a:solidFill>
                <a:schemeClr val="bg1"/>
              </a:solidFill>
            </a:endParaRPr>
          </a:p>
          <a:p>
            <a:r>
              <a:rPr lang="en-US" sz="1800" dirty="0">
                <a:solidFill>
                  <a:schemeClr val="bg1"/>
                </a:solidFill>
              </a:rPr>
              <a:t>  </a:t>
            </a:r>
            <a:r>
              <a:rPr lang="en-US" sz="1800" dirty="0" err="1">
                <a:solidFill>
                  <a:schemeClr val="bg1"/>
                </a:solidFill>
              </a:rPr>
              <a:t>sw</a:t>
            </a:r>
            <a:r>
              <a:rPr lang="en-US" sz="1800" dirty="0">
                <a:solidFill>
                  <a:schemeClr val="bg1"/>
                </a:solidFill>
              </a:rPr>
              <a:t> $</a:t>
            </a:r>
            <a:r>
              <a:rPr lang="en-US" sz="1800" dirty="0" smtClean="0">
                <a:solidFill>
                  <a:schemeClr val="bg1"/>
                </a:solidFill>
              </a:rPr>
              <a:t>31,28($</a:t>
            </a:r>
            <a:r>
              <a:rPr lang="en-US" sz="1800" dirty="0" err="1" smtClean="0">
                <a:solidFill>
                  <a:schemeClr val="bg1"/>
                </a:solidFill>
              </a:rPr>
              <a:t>sp</a:t>
            </a:r>
            <a:r>
              <a:rPr lang="en-US" sz="1800" dirty="0" smtClean="0">
                <a:solidFill>
                  <a:schemeClr val="bg1"/>
                </a:solidFill>
              </a:rPr>
              <a:t>)</a:t>
            </a:r>
          </a:p>
          <a:p>
            <a:r>
              <a:rPr lang="en-US" dirty="0">
                <a:solidFill>
                  <a:schemeClr val="bg1"/>
                </a:solidFill>
              </a:rPr>
              <a:t> </a:t>
            </a:r>
            <a:r>
              <a:rPr lang="en-US" dirty="0" smtClean="0">
                <a:solidFill>
                  <a:schemeClr val="bg1"/>
                </a:solidFill>
              </a:rPr>
              <a:t> </a:t>
            </a:r>
            <a:r>
              <a:rPr lang="en-US" dirty="0" err="1" smtClean="0">
                <a:solidFill>
                  <a:schemeClr val="bg1"/>
                </a:solidFill>
              </a:rPr>
              <a:t>sw</a:t>
            </a:r>
            <a:r>
              <a:rPr lang="en-US" dirty="0" smtClean="0">
                <a:solidFill>
                  <a:schemeClr val="bg1"/>
                </a:solidFill>
              </a:rPr>
              <a:t> $30, 24($</a:t>
            </a:r>
            <a:r>
              <a:rPr lang="en-US" dirty="0" err="1" smtClean="0">
                <a:solidFill>
                  <a:schemeClr val="bg1"/>
                </a:solidFill>
              </a:rPr>
              <a:t>sp</a:t>
            </a:r>
            <a:r>
              <a:rPr lang="en-US" dirty="0" smtClean="0">
                <a:solidFill>
                  <a:schemeClr val="bg1"/>
                </a:solidFill>
              </a:rPr>
              <a:t>)</a:t>
            </a:r>
            <a:endParaRPr lang="en-US" sz="1800" dirty="0">
              <a:solidFill>
                <a:schemeClr val="bg1"/>
              </a:solidFill>
            </a:endParaRPr>
          </a:p>
          <a:p>
            <a:r>
              <a:rPr lang="en-US" sz="1800" dirty="0">
                <a:solidFill>
                  <a:schemeClr val="accent1"/>
                </a:solidFill>
              </a:rPr>
              <a:t>  </a:t>
            </a:r>
            <a:r>
              <a:rPr lang="en-US" sz="1800" dirty="0" err="1">
                <a:solidFill>
                  <a:schemeClr val="accent5">
                    <a:lumMod val="60000"/>
                    <a:lumOff val="40000"/>
                  </a:schemeClr>
                </a:solidFill>
              </a:rPr>
              <a:t>sw</a:t>
            </a:r>
            <a:r>
              <a:rPr lang="en-US" sz="1800" dirty="0">
                <a:solidFill>
                  <a:schemeClr val="accent5">
                    <a:lumMod val="60000"/>
                    <a:lumOff val="40000"/>
                  </a:schemeClr>
                </a:solidFill>
              </a:rPr>
              <a:t> $</a:t>
            </a:r>
            <a:r>
              <a:rPr lang="en-US" sz="1800" dirty="0" smtClean="0">
                <a:solidFill>
                  <a:schemeClr val="accent5">
                    <a:lumMod val="60000"/>
                    <a:lumOff val="40000"/>
                  </a:schemeClr>
                </a:solidFill>
              </a:rPr>
              <a:t>17, 20($</a:t>
            </a:r>
            <a:r>
              <a:rPr lang="en-US" sz="1800" dirty="0" err="1" smtClean="0">
                <a:solidFill>
                  <a:schemeClr val="accent5">
                    <a:lumMod val="60000"/>
                    <a:lumOff val="40000"/>
                  </a:schemeClr>
                </a:solidFill>
              </a:rPr>
              <a:t>sp</a:t>
            </a:r>
            <a:r>
              <a:rPr lang="en-US" sz="1800" dirty="0">
                <a:solidFill>
                  <a:schemeClr val="accent5">
                    <a:lumMod val="60000"/>
                    <a:lumOff val="40000"/>
                  </a:schemeClr>
                </a:solidFill>
              </a:rPr>
              <a:t>)</a:t>
            </a:r>
          </a:p>
          <a:p>
            <a:r>
              <a:rPr lang="en-US" sz="1800" dirty="0">
                <a:solidFill>
                  <a:schemeClr val="accent5">
                    <a:lumMod val="60000"/>
                    <a:lumOff val="40000"/>
                  </a:schemeClr>
                </a:solidFill>
              </a:rPr>
              <a:t>  </a:t>
            </a:r>
            <a:r>
              <a:rPr lang="en-US" sz="1800" dirty="0" err="1">
                <a:solidFill>
                  <a:schemeClr val="accent5">
                    <a:lumMod val="60000"/>
                    <a:lumOff val="40000"/>
                  </a:schemeClr>
                </a:solidFill>
              </a:rPr>
              <a:t>sw</a:t>
            </a:r>
            <a:r>
              <a:rPr lang="en-US" sz="1800" dirty="0">
                <a:solidFill>
                  <a:schemeClr val="accent5">
                    <a:lumMod val="60000"/>
                    <a:lumOff val="40000"/>
                  </a:schemeClr>
                </a:solidFill>
              </a:rPr>
              <a:t> $</a:t>
            </a:r>
            <a:r>
              <a:rPr lang="en-US" sz="1800" dirty="0" smtClean="0">
                <a:solidFill>
                  <a:schemeClr val="accent5">
                    <a:lumMod val="60000"/>
                    <a:lumOff val="40000"/>
                  </a:schemeClr>
                </a:solidFill>
              </a:rPr>
              <a:t>16, 16($</a:t>
            </a:r>
            <a:r>
              <a:rPr lang="en-US" sz="1800" dirty="0" err="1" smtClean="0">
                <a:solidFill>
                  <a:schemeClr val="accent5">
                    <a:lumMod val="60000"/>
                    <a:lumOff val="40000"/>
                  </a:schemeClr>
                </a:solidFill>
              </a:rPr>
              <a:t>sp</a:t>
            </a:r>
            <a:r>
              <a:rPr lang="en-US" sz="1800" dirty="0" smtClean="0">
                <a:solidFill>
                  <a:schemeClr val="accent5">
                    <a:lumMod val="60000"/>
                    <a:lumOff val="40000"/>
                  </a:schemeClr>
                </a:solidFill>
              </a:rPr>
              <a:t>)</a:t>
            </a:r>
          </a:p>
          <a:p>
            <a:r>
              <a:rPr lang="en-US" dirty="0">
                <a:solidFill>
                  <a:schemeClr val="bg1"/>
                </a:solidFill>
              </a:rPr>
              <a:t> </a:t>
            </a:r>
            <a:r>
              <a:rPr lang="en-US" dirty="0" smtClean="0">
                <a:solidFill>
                  <a:schemeClr val="bg1"/>
                </a:solidFill>
              </a:rPr>
              <a:t> </a:t>
            </a:r>
            <a:r>
              <a:rPr lang="en-US" dirty="0" err="1" smtClean="0">
                <a:solidFill>
                  <a:schemeClr val="bg1"/>
                </a:solidFill>
              </a:rPr>
              <a:t>addiu</a:t>
            </a:r>
            <a:r>
              <a:rPr lang="en-US" dirty="0" smtClean="0">
                <a:solidFill>
                  <a:schemeClr val="bg1"/>
                </a:solidFill>
              </a:rPr>
              <a:t>  $30, $</a:t>
            </a:r>
            <a:r>
              <a:rPr lang="en-US" dirty="0" err="1" smtClean="0">
                <a:solidFill>
                  <a:schemeClr val="bg1"/>
                </a:solidFill>
              </a:rPr>
              <a:t>sp</a:t>
            </a:r>
            <a:r>
              <a:rPr lang="en-US" dirty="0" smtClean="0">
                <a:solidFill>
                  <a:schemeClr val="bg1"/>
                </a:solidFill>
              </a:rPr>
              <a:t>, 28</a:t>
            </a:r>
            <a:endParaRPr lang="en-US" sz="1800" dirty="0">
              <a:solidFill>
                <a:schemeClr val="bg1"/>
              </a:solidFill>
            </a:endParaRPr>
          </a:p>
          <a:p>
            <a:r>
              <a:rPr lang="en-US" sz="1800" dirty="0">
                <a:solidFill>
                  <a:schemeClr val="bg1"/>
                </a:solidFill>
              </a:rPr>
              <a:t>	…</a:t>
            </a:r>
          </a:p>
          <a:p>
            <a:r>
              <a:rPr lang="en-US" sz="1800" dirty="0">
                <a:solidFill>
                  <a:schemeClr val="accent1"/>
                </a:solidFill>
              </a:rPr>
              <a:t>  </a:t>
            </a:r>
            <a:r>
              <a:rPr lang="en-US" sz="1800" dirty="0">
                <a:solidFill>
                  <a:schemeClr val="accent5">
                    <a:lumMod val="60000"/>
                    <a:lumOff val="40000"/>
                  </a:schemeClr>
                </a:solidFill>
              </a:rPr>
              <a:t>[use $</a:t>
            </a:r>
            <a:r>
              <a:rPr lang="en-US" sz="1800" dirty="0" smtClean="0">
                <a:solidFill>
                  <a:schemeClr val="accent5">
                    <a:lumMod val="60000"/>
                    <a:lumOff val="40000"/>
                  </a:schemeClr>
                </a:solidFill>
              </a:rPr>
              <a:t>16 </a:t>
            </a:r>
            <a:r>
              <a:rPr lang="en-US" sz="1800" dirty="0">
                <a:solidFill>
                  <a:schemeClr val="accent5">
                    <a:lumMod val="60000"/>
                    <a:lumOff val="40000"/>
                  </a:schemeClr>
                </a:solidFill>
              </a:rPr>
              <a:t>and $</a:t>
            </a:r>
            <a:r>
              <a:rPr lang="en-US" sz="1800" dirty="0" smtClean="0">
                <a:solidFill>
                  <a:schemeClr val="accent5">
                    <a:lumMod val="60000"/>
                    <a:lumOff val="40000"/>
                  </a:schemeClr>
                </a:solidFill>
              </a:rPr>
              <a:t>17]</a:t>
            </a:r>
            <a:endParaRPr lang="en-US" sz="1800" dirty="0">
              <a:solidFill>
                <a:schemeClr val="accent5">
                  <a:lumMod val="60000"/>
                  <a:lumOff val="40000"/>
                </a:schemeClr>
              </a:solidFill>
            </a:endParaRPr>
          </a:p>
          <a:p>
            <a:r>
              <a:rPr lang="en-US" sz="1800" dirty="0">
                <a:solidFill>
                  <a:schemeClr val="bg1"/>
                </a:solidFill>
              </a:rPr>
              <a:t>      …</a:t>
            </a:r>
          </a:p>
          <a:p>
            <a:r>
              <a:rPr lang="en-US" sz="1800" dirty="0">
                <a:solidFill>
                  <a:schemeClr val="bg1"/>
                </a:solidFill>
              </a:rPr>
              <a:t>  </a:t>
            </a:r>
            <a:r>
              <a:rPr lang="en-US" sz="1800" dirty="0" err="1">
                <a:solidFill>
                  <a:schemeClr val="bg1"/>
                </a:solidFill>
              </a:rPr>
              <a:t>lw</a:t>
            </a:r>
            <a:r>
              <a:rPr lang="en-US" sz="1800" dirty="0">
                <a:solidFill>
                  <a:schemeClr val="bg1"/>
                </a:solidFill>
              </a:rPr>
              <a:t> $</a:t>
            </a:r>
            <a:r>
              <a:rPr lang="en-US" sz="1800" dirty="0" smtClean="0">
                <a:solidFill>
                  <a:schemeClr val="bg1"/>
                </a:solidFill>
              </a:rPr>
              <a:t>31,28($</a:t>
            </a:r>
            <a:r>
              <a:rPr lang="en-US" sz="1800" dirty="0" err="1" smtClean="0">
                <a:solidFill>
                  <a:schemeClr val="bg1"/>
                </a:solidFill>
              </a:rPr>
              <a:t>sp</a:t>
            </a:r>
            <a:r>
              <a:rPr lang="en-US" sz="1800" dirty="0">
                <a:solidFill>
                  <a:schemeClr val="bg1"/>
                </a:solidFill>
              </a:rPr>
              <a:t>)</a:t>
            </a:r>
          </a:p>
          <a:p>
            <a:r>
              <a:rPr lang="en-US" dirty="0" smtClean="0">
                <a:solidFill>
                  <a:schemeClr val="bg1"/>
                </a:solidFill>
              </a:rPr>
              <a:t>  </a:t>
            </a:r>
            <a:r>
              <a:rPr lang="en-US" dirty="0" err="1">
                <a:solidFill>
                  <a:schemeClr val="bg1"/>
                </a:solidFill>
              </a:rPr>
              <a:t>lw</a:t>
            </a:r>
            <a:r>
              <a:rPr lang="en-US" dirty="0">
                <a:solidFill>
                  <a:schemeClr val="bg1"/>
                </a:solidFill>
              </a:rPr>
              <a:t> $</a:t>
            </a:r>
            <a:r>
              <a:rPr lang="en-US" dirty="0" smtClean="0">
                <a:solidFill>
                  <a:schemeClr val="bg1"/>
                </a:solidFill>
              </a:rPr>
              <a:t>30,24($</a:t>
            </a:r>
            <a:r>
              <a:rPr lang="en-US" dirty="0" err="1">
                <a:solidFill>
                  <a:schemeClr val="bg1"/>
                </a:solidFill>
              </a:rPr>
              <a:t>sp</a:t>
            </a:r>
            <a:r>
              <a:rPr lang="en-US" dirty="0" smtClean="0">
                <a:solidFill>
                  <a:schemeClr val="bg1"/>
                </a:solidFill>
              </a:rPr>
              <a:t>)</a:t>
            </a:r>
          </a:p>
          <a:p>
            <a:r>
              <a:rPr lang="en-US" dirty="0" smtClean="0">
                <a:solidFill>
                  <a:schemeClr val="bg1"/>
                </a:solidFill>
              </a:rPr>
              <a:t>  </a:t>
            </a:r>
            <a:r>
              <a:rPr lang="en-US" sz="1800" dirty="0" err="1">
                <a:solidFill>
                  <a:schemeClr val="accent5">
                    <a:lumMod val="60000"/>
                    <a:lumOff val="40000"/>
                  </a:schemeClr>
                </a:solidFill>
              </a:rPr>
              <a:t>lw</a:t>
            </a:r>
            <a:r>
              <a:rPr lang="en-US" sz="1800" dirty="0">
                <a:solidFill>
                  <a:schemeClr val="accent5">
                    <a:lumMod val="60000"/>
                    <a:lumOff val="40000"/>
                  </a:schemeClr>
                </a:solidFill>
              </a:rPr>
              <a:t> $</a:t>
            </a:r>
            <a:r>
              <a:rPr lang="en-US" sz="1800" dirty="0" smtClean="0">
                <a:solidFill>
                  <a:schemeClr val="accent5">
                    <a:lumMod val="60000"/>
                    <a:lumOff val="40000"/>
                  </a:schemeClr>
                </a:solidFill>
              </a:rPr>
              <a:t>17, </a:t>
            </a:r>
            <a:r>
              <a:rPr lang="en-US" dirty="0" smtClean="0">
                <a:solidFill>
                  <a:schemeClr val="accent5">
                    <a:lumMod val="60000"/>
                    <a:lumOff val="40000"/>
                  </a:schemeClr>
                </a:solidFill>
              </a:rPr>
              <a:t>20</a:t>
            </a:r>
            <a:r>
              <a:rPr lang="en-US" sz="1800" dirty="0" smtClean="0">
                <a:solidFill>
                  <a:schemeClr val="accent5">
                    <a:lumMod val="60000"/>
                    <a:lumOff val="40000"/>
                  </a:schemeClr>
                </a:solidFill>
              </a:rPr>
              <a:t>$sp</a:t>
            </a:r>
            <a:r>
              <a:rPr lang="en-US" sz="1800" dirty="0">
                <a:solidFill>
                  <a:schemeClr val="accent5">
                    <a:lumMod val="60000"/>
                    <a:lumOff val="40000"/>
                  </a:schemeClr>
                </a:solidFill>
              </a:rPr>
              <a:t>)</a:t>
            </a:r>
          </a:p>
          <a:p>
            <a:r>
              <a:rPr lang="en-US" sz="1800" dirty="0">
                <a:solidFill>
                  <a:schemeClr val="accent5">
                    <a:lumMod val="60000"/>
                    <a:lumOff val="40000"/>
                  </a:schemeClr>
                </a:solidFill>
              </a:rPr>
              <a:t>  </a:t>
            </a:r>
            <a:r>
              <a:rPr lang="en-US" sz="1800" dirty="0" err="1">
                <a:solidFill>
                  <a:schemeClr val="accent5">
                    <a:lumMod val="60000"/>
                    <a:lumOff val="40000"/>
                  </a:schemeClr>
                </a:solidFill>
              </a:rPr>
              <a:t>lw</a:t>
            </a:r>
            <a:r>
              <a:rPr lang="en-US" sz="1800" dirty="0">
                <a:solidFill>
                  <a:schemeClr val="accent5">
                    <a:lumMod val="60000"/>
                    <a:lumOff val="40000"/>
                  </a:schemeClr>
                </a:solidFill>
              </a:rPr>
              <a:t> $</a:t>
            </a:r>
            <a:r>
              <a:rPr lang="en-US" sz="1800" dirty="0" smtClean="0">
                <a:solidFill>
                  <a:schemeClr val="accent5">
                    <a:lumMod val="60000"/>
                    <a:lumOff val="40000"/>
                  </a:schemeClr>
                </a:solidFill>
              </a:rPr>
              <a:t>16, 16($</a:t>
            </a:r>
            <a:r>
              <a:rPr lang="en-US" sz="1800" dirty="0" err="1" smtClean="0">
                <a:solidFill>
                  <a:schemeClr val="accent5">
                    <a:lumMod val="60000"/>
                    <a:lumOff val="40000"/>
                  </a:schemeClr>
                </a:solidFill>
              </a:rPr>
              <a:t>sp</a:t>
            </a:r>
            <a:r>
              <a:rPr lang="en-US" sz="1800" dirty="0">
                <a:solidFill>
                  <a:schemeClr val="accent5">
                    <a:lumMod val="60000"/>
                    <a:lumOff val="40000"/>
                  </a:schemeClr>
                </a:solidFill>
              </a:rPr>
              <a:t>)</a:t>
            </a:r>
          </a:p>
          <a:p>
            <a:r>
              <a:rPr lang="en-US" sz="1800" dirty="0">
                <a:solidFill>
                  <a:schemeClr val="bg1"/>
                </a:solidFill>
              </a:rPr>
              <a:t>  </a:t>
            </a:r>
            <a:r>
              <a:rPr lang="en-US" sz="1800" dirty="0" err="1">
                <a:solidFill>
                  <a:schemeClr val="bg1"/>
                </a:solidFill>
              </a:rPr>
              <a:t>addiu</a:t>
            </a:r>
            <a:r>
              <a:rPr lang="en-US" sz="1800" dirty="0">
                <a:solidFill>
                  <a:schemeClr val="bg1"/>
                </a:solidFill>
              </a:rPr>
              <a:t> </a:t>
            </a:r>
            <a:r>
              <a:rPr lang="en-US" sz="1800" dirty="0" smtClean="0">
                <a:solidFill>
                  <a:schemeClr val="bg1"/>
                </a:solidFill>
              </a:rPr>
              <a:t>$sp,$sp,32</a:t>
            </a:r>
          </a:p>
          <a:p>
            <a:r>
              <a:rPr lang="en-US" dirty="0">
                <a:solidFill>
                  <a:schemeClr val="bg1"/>
                </a:solidFill>
              </a:rPr>
              <a:t> </a:t>
            </a:r>
            <a:r>
              <a:rPr lang="en-US" dirty="0" smtClean="0">
                <a:solidFill>
                  <a:schemeClr val="bg1"/>
                </a:solidFill>
              </a:rPr>
              <a:t> </a:t>
            </a:r>
            <a:r>
              <a:rPr lang="en-US" dirty="0" err="1" smtClean="0">
                <a:solidFill>
                  <a:schemeClr val="bg1"/>
                </a:solidFill>
              </a:rPr>
              <a:t>jr</a:t>
            </a:r>
            <a:r>
              <a:rPr lang="en-US" dirty="0" smtClean="0">
                <a:solidFill>
                  <a:schemeClr val="bg1"/>
                </a:solidFill>
              </a:rPr>
              <a:t> $31</a:t>
            </a:r>
            <a:endParaRPr lang="en-US" sz="1800" dirty="0">
              <a:solidFill>
                <a:schemeClr val="bg1"/>
              </a:solidFill>
            </a:endParaRPr>
          </a:p>
          <a:p>
            <a:endParaRPr lang="en-US" sz="1800" dirty="0">
              <a:solidFill>
                <a:schemeClr val="tx1"/>
              </a:solidFill>
            </a:endParaRPr>
          </a:p>
        </p:txBody>
      </p:sp>
      <p:sp>
        <p:nvSpPr>
          <p:cNvPr id="3" name="Rounded Rectangle 2"/>
          <p:cNvSpPr/>
          <p:nvPr/>
        </p:nvSpPr>
        <p:spPr>
          <a:xfrm>
            <a:off x="457200" y="1905000"/>
            <a:ext cx="1828800" cy="12192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457200" y="4114800"/>
            <a:ext cx="1828800" cy="12192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5778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fontScale="90000"/>
          </a:bodyPr>
          <a:lstStyle/>
          <a:p>
            <a:r>
              <a:rPr lang="en-US"/>
              <a:t>Callee-Save</a:t>
            </a:r>
          </a:p>
        </p:txBody>
      </p:sp>
      <p:sp>
        <p:nvSpPr>
          <p:cNvPr id="55299" name="Rectangle 3"/>
          <p:cNvSpPr>
            <a:spLocks noGrp="1" noChangeArrowheads="1"/>
          </p:cNvSpPr>
          <p:nvPr>
            <p:ph type="body" idx="1"/>
          </p:nvPr>
        </p:nvSpPr>
        <p:spPr>
          <a:xfrm>
            <a:off x="2971800" y="1295400"/>
            <a:ext cx="6324600" cy="4721225"/>
          </a:xfrm>
        </p:spPr>
        <p:txBody>
          <a:bodyPr>
            <a:normAutofit/>
          </a:bodyPr>
          <a:lstStyle/>
          <a:p>
            <a:pPr>
              <a:lnSpc>
                <a:spcPct val="94000"/>
              </a:lnSpc>
            </a:pPr>
            <a:r>
              <a:rPr lang="en-US" sz="2800" dirty="0"/>
              <a:t>Assume caller is using the registers</a:t>
            </a:r>
          </a:p>
          <a:p>
            <a:pPr>
              <a:lnSpc>
                <a:spcPct val="94000"/>
              </a:lnSpc>
            </a:pPr>
            <a:r>
              <a:rPr lang="en-US" sz="2800" dirty="0" err="1" smtClean="0"/>
              <a:t>Callee</a:t>
            </a:r>
            <a:r>
              <a:rPr lang="en-US" sz="2800" dirty="0" smtClean="0"/>
              <a:t> must save </a:t>
            </a:r>
            <a:r>
              <a:rPr lang="en-US" sz="2800" dirty="0"/>
              <a:t>on entry, restore on exit</a:t>
            </a:r>
          </a:p>
          <a:p>
            <a:pPr>
              <a:lnSpc>
                <a:spcPct val="94000"/>
              </a:lnSpc>
            </a:pPr>
            <a:endParaRPr lang="en-US" sz="2800" dirty="0"/>
          </a:p>
          <a:p>
            <a:pPr>
              <a:lnSpc>
                <a:spcPct val="94000"/>
              </a:lnSpc>
            </a:pPr>
            <a:r>
              <a:rPr lang="en-US" sz="2800" dirty="0"/>
              <a:t>Pays off if caller is actually using the registers, else the save and restore are wasted</a:t>
            </a:r>
          </a:p>
        </p:txBody>
      </p:sp>
      <p:sp>
        <p:nvSpPr>
          <p:cNvPr id="55300" name="Rectangle 4"/>
          <p:cNvSpPr>
            <a:spLocks noChangeArrowheads="1"/>
          </p:cNvSpPr>
          <p:nvPr/>
        </p:nvSpPr>
        <p:spPr bwMode="auto">
          <a:xfrm>
            <a:off x="457200" y="1371600"/>
            <a:ext cx="2362200" cy="4800600"/>
          </a:xfrm>
          <a:prstGeom prst="rect">
            <a:avLst/>
          </a:prstGeom>
          <a:noFill/>
          <a:ln w="9525">
            <a:solidFill>
              <a:schemeClr val="accent5">
                <a:lumMod val="60000"/>
                <a:lumOff val="40000"/>
              </a:schemeClr>
            </a:solidFill>
            <a:miter lim="800000"/>
            <a:headEnd/>
            <a:tailEnd/>
          </a:ln>
          <a:effectLst/>
          <a:extLst/>
        </p:spPr>
        <p:txBody>
          <a:bodyPr wrap="none" anchor="ctr"/>
          <a:lstStyle/>
          <a:p>
            <a:r>
              <a:rPr lang="en-US" sz="1800" dirty="0">
                <a:solidFill>
                  <a:schemeClr val="bg1"/>
                </a:solidFill>
              </a:rPr>
              <a:t>main:</a:t>
            </a:r>
          </a:p>
          <a:p>
            <a:r>
              <a:rPr lang="en-US" sz="1800" dirty="0">
                <a:solidFill>
                  <a:schemeClr val="bg1"/>
                </a:solidFill>
              </a:rPr>
              <a:t>  </a:t>
            </a:r>
            <a:r>
              <a:rPr lang="en-US" sz="1800" dirty="0" err="1">
                <a:solidFill>
                  <a:schemeClr val="bg1"/>
                </a:solidFill>
              </a:rPr>
              <a:t>addiu</a:t>
            </a:r>
            <a:r>
              <a:rPr lang="en-US" sz="1800" dirty="0">
                <a:solidFill>
                  <a:schemeClr val="bg1"/>
                </a:solidFill>
              </a:rPr>
              <a:t> </a:t>
            </a:r>
            <a:r>
              <a:rPr lang="en-US" sz="1800" dirty="0" smtClean="0">
                <a:solidFill>
                  <a:schemeClr val="bg1"/>
                </a:solidFill>
              </a:rPr>
              <a:t>$sp,$sp,-</a:t>
            </a:r>
            <a:r>
              <a:rPr lang="en-US" dirty="0" smtClean="0">
                <a:solidFill>
                  <a:schemeClr val="bg1"/>
                </a:solidFill>
              </a:rPr>
              <a:t>32</a:t>
            </a:r>
            <a:endParaRPr lang="en-US" sz="1800" dirty="0">
              <a:solidFill>
                <a:schemeClr val="bg1"/>
              </a:solidFill>
            </a:endParaRPr>
          </a:p>
          <a:p>
            <a:r>
              <a:rPr lang="en-US" sz="1800" dirty="0">
                <a:solidFill>
                  <a:schemeClr val="bg1"/>
                </a:solidFill>
              </a:rPr>
              <a:t>  </a:t>
            </a:r>
            <a:r>
              <a:rPr lang="en-US" sz="1800" dirty="0" err="1">
                <a:solidFill>
                  <a:schemeClr val="bg1"/>
                </a:solidFill>
              </a:rPr>
              <a:t>sw</a:t>
            </a:r>
            <a:r>
              <a:rPr lang="en-US" sz="1800" dirty="0">
                <a:solidFill>
                  <a:schemeClr val="bg1"/>
                </a:solidFill>
              </a:rPr>
              <a:t> </a:t>
            </a:r>
            <a:r>
              <a:rPr lang="en-US" sz="1800" dirty="0" smtClean="0">
                <a:solidFill>
                  <a:schemeClr val="bg1"/>
                </a:solidFill>
              </a:rPr>
              <a:t>$</a:t>
            </a:r>
            <a:r>
              <a:rPr lang="en-US" dirty="0" smtClean="0">
                <a:solidFill>
                  <a:schemeClr val="bg1"/>
                </a:solidFill>
              </a:rPr>
              <a:t>ra</a:t>
            </a:r>
            <a:r>
              <a:rPr lang="en-US" sz="1800" dirty="0" smtClean="0">
                <a:solidFill>
                  <a:schemeClr val="bg1"/>
                </a:solidFill>
              </a:rPr>
              <a:t>,28($</a:t>
            </a:r>
            <a:r>
              <a:rPr lang="en-US" sz="1800" dirty="0" err="1" smtClean="0">
                <a:solidFill>
                  <a:schemeClr val="bg1"/>
                </a:solidFill>
              </a:rPr>
              <a:t>sp</a:t>
            </a:r>
            <a:r>
              <a:rPr lang="en-US" sz="1800" dirty="0" smtClean="0">
                <a:solidFill>
                  <a:schemeClr val="bg1"/>
                </a:solidFill>
              </a:rPr>
              <a:t>)</a:t>
            </a:r>
          </a:p>
          <a:p>
            <a:r>
              <a:rPr lang="en-US" dirty="0">
                <a:solidFill>
                  <a:schemeClr val="bg1"/>
                </a:solidFill>
              </a:rPr>
              <a:t> </a:t>
            </a:r>
            <a:r>
              <a:rPr lang="en-US" dirty="0" smtClean="0">
                <a:solidFill>
                  <a:schemeClr val="bg1"/>
                </a:solidFill>
              </a:rPr>
              <a:t> </a:t>
            </a:r>
            <a:r>
              <a:rPr lang="en-US" dirty="0" err="1" smtClean="0">
                <a:solidFill>
                  <a:schemeClr val="bg1"/>
                </a:solidFill>
              </a:rPr>
              <a:t>sw</a:t>
            </a:r>
            <a:r>
              <a:rPr lang="en-US" dirty="0" smtClean="0">
                <a:solidFill>
                  <a:schemeClr val="bg1"/>
                </a:solidFill>
              </a:rPr>
              <a:t> $</a:t>
            </a:r>
            <a:r>
              <a:rPr lang="en-US" dirty="0" err="1" smtClean="0">
                <a:solidFill>
                  <a:schemeClr val="bg1"/>
                </a:solidFill>
              </a:rPr>
              <a:t>fp</a:t>
            </a:r>
            <a:r>
              <a:rPr lang="en-US" dirty="0" smtClean="0">
                <a:solidFill>
                  <a:schemeClr val="bg1"/>
                </a:solidFill>
              </a:rPr>
              <a:t>, 24($</a:t>
            </a:r>
            <a:r>
              <a:rPr lang="en-US" dirty="0" err="1" smtClean="0">
                <a:solidFill>
                  <a:schemeClr val="bg1"/>
                </a:solidFill>
              </a:rPr>
              <a:t>sp</a:t>
            </a:r>
            <a:r>
              <a:rPr lang="en-US" dirty="0" smtClean="0">
                <a:solidFill>
                  <a:schemeClr val="bg1"/>
                </a:solidFill>
              </a:rPr>
              <a:t>)</a:t>
            </a:r>
            <a:endParaRPr lang="en-US" sz="1800" dirty="0">
              <a:solidFill>
                <a:schemeClr val="bg1"/>
              </a:solidFill>
            </a:endParaRPr>
          </a:p>
          <a:p>
            <a:r>
              <a:rPr lang="en-US" sz="1800" dirty="0">
                <a:solidFill>
                  <a:schemeClr val="accent5">
                    <a:lumMod val="60000"/>
                    <a:lumOff val="40000"/>
                  </a:schemeClr>
                </a:solidFill>
              </a:rPr>
              <a:t>  </a:t>
            </a:r>
            <a:r>
              <a:rPr lang="en-US" sz="1800" dirty="0" err="1">
                <a:solidFill>
                  <a:schemeClr val="accent5">
                    <a:lumMod val="60000"/>
                    <a:lumOff val="40000"/>
                  </a:schemeClr>
                </a:solidFill>
              </a:rPr>
              <a:t>sw</a:t>
            </a:r>
            <a:r>
              <a:rPr lang="en-US" sz="1800" dirty="0">
                <a:solidFill>
                  <a:schemeClr val="accent5">
                    <a:lumMod val="60000"/>
                    <a:lumOff val="40000"/>
                  </a:schemeClr>
                </a:solidFill>
              </a:rPr>
              <a:t> </a:t>
            </a:r>
            <a:r>
              <a:rPr lang="en-US" sz="1800" dirty="0" smtClean="0">
                <a:solidFill>
                  <a:schemeClr val="accent5">
                    <a:lumMod val="60000"/>
                    <a:lumOff val="40000"/>
                  </a:schemeClr>
                </a:solidFill>
              </a:rPr>
              <a:t>$</a:t>
            </a:r>
            <a:r>
              <a:rPr lang="en-US" dirty="0" smtClean="0">
                <a:solidFill>
                  <a:schemeClr val="accent5">
                    <a:lumMod val="60000"/>
                    <a:lumOff val="40000"/>
                  </a:schemeClr>
                </a:solidFill>
              </a:rPr>
              <a:t>s1</a:t>
            </a:r>
            <a:r>
              <a:rPr lang="en-US" sz="1800" dirty="0" smtClean="0">
                <a:solidFill>
                  <a:schemeClr val="accent5">
                    <a:lumMod val="60000"/>
                    <a:lumOff val="40000"/>
                  </a:schemeClr>
                </a:solidFill>
              </a:rPr>
              <a:t>, 20($</a:t>
            </a:r>
            <a:r>
              <a:rPr lang="en-US" sz="1800" dirty="0" err="1" smtClean="0">
                <a:solidFill>
                  <a:schemeClr val="accent5">
                    <a:lumMod val="60000"/>
                    <a:lumOff val="40000"/>
                  </a:schemeClr>
                </a:solidFill>
              </a:rPr>
              <a:t>sp</a:t>
            </a:r>
            <a:r>
              <a:rPr lang="en-US" sz="1800" dirty="0">
                <a:solidFill>
                  <a:schemeClr val="accent5">
                    <a:lumMod val="60000"/>
                    <a:lumOff val="40000"/>
                  </a:schemeClr>
                </a:solidFill>
              </a:rPr>
              <a:t>)</a:t>
            </a:r>
          </a:p>
          <a:p>
            <a:r>
              <a:rPr lang="en-US" sz="1800" dirty="0">
                <a:solidFill>
                  <a:schemeClr val="accent5">
                    <a:lumMod val="60000"/>
                    <a:lumOff val="40000"/>
                  </a:schemeClr>
                </a:solidFill>
              </a:rPr>
              <a:t>  </a:t>
            </a:r>
            <a:r>
              <a:rPr lang="en-US" sz="1800" dirty="0" err="1">
                <a:solidFill>
                  <a:schemeClr val="accent5">
                    <a:lumMod val="60000"/>
                    <a:lumOff val="40000"/>
                  </a:schemeClr>
                </a:solidFill>
              </a:rPr>
              <a:t>sw</a:t>
            </a:r>
            <a:r>
              <a:rPr lang="en-US" sz="1800" dirty="0">
                <a:solidFill>
                  <a:schemeClr val="accent5">
                    <a:lumMod val="60000"/>
                    <a:lumOff val="40000"/>
                  </a:schemeClr>
                </a:solidFill>
              </a:rPr>
              <a:t> </a:t>
            </a:r>
            <a:r>
              <a:rPr lang="en-US" sz="1800" dirty="0" smtClean="0">
                <a:solidFill>
                  <a:schemeClr val="accent5">
                    <a:lumMod val="60000"/>
                    <a:lumOff val="40000"/>
                  </a:schemeClr>
                </a:solidFill>
              </a:rPr>
              <a:t>$</a:t>
            </a:r>
            <a:r>
              <a:rPr lang="en-US" dirty="0" smtClean="0">
                <a:solidFill>
                  <a:schemeClr val="accent5">
                    <a:lumMod val="60000"/>
                    <a:lumOff val="40000"/>
                  </a:schemeClr>
                </a:solidFill>
              </a:rPr>
              <a:t>s0</a:t>
            </a:r>
            <a:r>
              <a:rPr lang="en-US" sz="1800" dirty="0" smtClean="0">
                <a:solidFill>
                  <a:schemeClr val="accent5">
                    <a:lumMod val="60000"/>
                    <a:lumOff val="40000"/>
                  </a:schemeClr>
                </a:solidFill>
              </a:rPr>
              <a:t>, 16($</a:t>
            </a:r>
            <a:r>
              <a:rPr lang="en-US" sz="1800" dirty="0" err="1" smtClean="0">
                <a:solidFill>
                  <a:schemeClr val="accent5">
                    <a:lumMod val="60000"/>
                    <a:lumOff val="40000"/>
                  </a:schemeClr>
                </a:solidFill>
              </a:rPr>
              <a:t>sp</a:t>
            </a:r>
            <a:r>
              <a:rPr lang="en-US" sz="1800" dirty="0" smtClean="0">
                <a:solidFill>
                  <a:schemeClr val="accent5">
                    <a:lumMod val="60000"/>
                    <a:lumOff val="40000"/>
                  </a:schemeClr>
                </a:solidFill>
              </a:rPr>
              <a:t>)</a:t>
            </a:r>
          </a:p>
          <a:p>
            <a:r>
              <a:rPr lang="en-US" dirty="0">
                <a:solidFill>
                  <a:schemeClr val="bg1"/>
                </a:solidFill>
              </a:rPr>
              <a:t> </a:t>
            </a:r>
            <a:r>
              <a:rPr lang="en-US" dirty="0" smtClean="0">
                <a:solidFill>
                  <a:schemeClr val="bg1"/>
                </a:solidFill>
              </a:rPr>
              <a:t> </a:t>
            </a:r>
            <a:r>
              <a:rPr lang="en-US" dirty="0" err="1" smtClean="0">
                <a:solidFill>
                  <a:schemeClr val="bg1"/>
                </a:solidFill>
              </a:rPr>
              <a:t>addiu</a:t>
            </a:r>
            <a:r>
              <a:rPr lang="en-US" dirty="0" smtClean="0">
                <a:solidFill>
                  <a:schemeClr val="bg1"/>
                </a:solidFill>
              </a:rPr>
              <a:t>  $</a:t>
            </a:r>
            <a:r>
              <a:rPr lang="en-US" dirty="0" err="1" smtClean="0">
                <a:solidFill>
                  <a:schemeClr val="bg1"/>
                </a:solidFill>
              </a:rPr>
              <a:t>fp</a:t>
            </a:r>
            <a:r>
              <a:rPr lang="en-US" dirty="0" smtClean="0">
                <a:solidFill>
                  <a:schemeClr val="bg1"/>
                </a:solidFill>
              </a:rPr>
              <a:t>, $</a:t>
            </a:r>
            <a:r>
              <a:rPr lang="en-US" dirty="0" err="1" smtClean="0">
                <a:solidFill>
                  <a:schemeClr val="bg1"/>
                </a:solidFill>
              </a:rPr>
              <a:t>sp</a:t>
            </a:r>
            <a:r>
              <a:rPr lang="en-US" dirty="0" smtClean="0">
                <a:solidFill>
                  <a:schemeClr val="bg1"/>
                </a:solidFill>
              </a:rPr>
              <a:t>, 28</a:t>
            </a:r>
            <a:endParaRPr lang="en-US" sz="1800" dirty="0">
              <a:solidFill>
                <a:schemeClr val="bg1"/>
              </a:solidFill>
            </a:endParaRPr>
          </a:p>
          <a:p>
            <a:r>
              <a:rPr lang="en-US" sz="1800" dirty="0">
                <a:solidFill>
                  <a:schemeClr val="bg1"/>
                </a:solidFill>
              </a:rPr>
              <a:t>	…</a:t>
            </a:r>
          </a:p>
          <a:p>
            <a:r>
              <a:rPr lang="en-US" sz="1800" dirty="0">
                <a:solidFill>
                  <a:schemeClr val="accent1"/>
                </a:solidFill>
              </a:rPr>
              <a:t>  </a:t>
            </a:r>
            <a:r>
              <a:rPr lang="en-US" sz="1800" dirty="0">
                <a:solidFill>
                  <a:schemeClr val="accent5">
                    <a:lumMod val="60000"/>
                    <a:lumOff val="40000"/>
                  </a:schemeClr>
                </a:solidFill>
              </a:rPr>
              <a:t>[use </a:t>
            </a:r>
            <a:r>
              <a:rPr lang="en-US" sz="1800" dirty="0" smtClean="0">
                <a:solidFill>
                  <a:schemeClr val="accent5">
                    <a:lumMod val="60000"/>
                    <a:lumOff val="40000"/>
                  </a:schemeClr>
                </a:solidFill>
              </a:rPr>
              <a:t>$</a:t>
            </a:r>
            <a:r>
              <a:rPr lang="en-US" dirty="0" smtClean="0">
                <a:solidFill>
                  <a:schemeClr val="accent5">
                    <a:lumMod val="60000"/>
                    <a:lumOff val="40000"/>
                  </a:schemeClr>
                </a:solidFill>
              </a:rPr>
              <a:t>s0</a:t>
            </a:r>
            <a:r>
              <a:rPr lang="en-US" sz="1800" dirty="0" smtClean="0">
                <a:solidFill>
                  <a:schemeClr val="accent5">
                    <a:lumMod val="60000"/>
                    <a:lumOff val="40000"/>
                  </a:schemeClr>
                </a:solidFill>
              </a:rPr>
              <a:t> </a:t>
            </a:r>
            <a:r>
              <a:rPr lang="en-US" sz="1800" dirty="0">
                <a:solidFill>
                  <a:schemeClr val="accent5">
                    <a:lumMod val="60000"/>
                    <a:lumOff val="40000"/>
                  </a:schemeClr>
                </a:solidFill>
              </a:rPr>
              <a:t>and </a:t>
            </a:r>
            <a:r>
              <a:rPr lang="en-US" sz="1800" dirty="0" smtClean="0">
                <a:solidFill>
                  <a:schemeClr val="accent5">
                    <a:lumMod val="60000"/>
                    <a:lumOff val="40000"/>
                  </a:schemeClr>
                </a:solidFill>
              </a:rPr>
              <a:t>$</a:t>
            </a:r>
            <a:r>
              <a:rPr lang="en-US" dirty="0" smtClean="0">
                <a:solidFill>
                  <a:schemeClr val="accent5">
                    <a:lumMod val="60000"/>
                    <a:lumOff val="40000"/>
                  </a:schemeClr>
                </a:solidFill>
              </a:rPr>
              <a:t>s1</a:t>
            </a:r>
            <a:r>
              <a:rPr lang="en-US" sz="1800" dirty="0" smtClean="0">
                <a:solidFill>
                  <a:schemeClr val="accent5">
                    <a:lumMod val="60000"/>
                    <a:lumOff val="40000"/>
                  </a:schemeClr>
                </a:solidFill>
              </a:rPr>
              <a:t>]</a:t>
            </a:r>
            <a:endParaRPr lang="en-US" sz="1800" dirty="0">
              <a:solidFill>
                <a:schemeClr val="accent5">
                  <a:lumMod val="60000"/>
                  <a:lumOff val="40000"/>
                </a:schemeClr>
              </a:solidFill>
            </a:endParaRPr>
          </a:p>
          <a:p>
            <a:r>
              <a:rPr lang="en-US" sz="1800" dirty="0">
                <a:solidFill>
                  <a:schemeClr val="bg1"/>
                </a:solidFill>
              </a:rPr>
              <a:t>      …</a:t>
            </a:r>
          </a:p>
          <a:p>
            <a:r>
              <a:rPr lang="en-US" sz="1800" dirty="0">
                <a:solidFill>
                  <a:schemeClr val="bg1"/>
                </a:solidFill>
              </a:rPr>
              <a:t>  </a:t>
            </a:r>
            <a:r>
              <a:rPr lang="en-US" sz="1800" dirty="0" err="1">
                <a:solidFill>
                  <a:schemeClr val="bg1"/>
                </a:solidFill>
              </a:rPr>
              <a:t>lw</a:t>
            </a:r>
            <a:r>
              <a:rPr lang="en-US" sz="1800" dirty="0">
                <a:solidFill>
                  <a:schemeClr val="bg1"/>
                </a:solidFill>
              </a:rPr>
              <a:t> </a:t>
            </a:r>
            <a:r>
              <a:rPr lang="en-US" sz="1800" dirty="0" smtClean="0">
                <a:solidFill>
                  <a:schemeClr val="bg1"/>
                </a:solidFill>
              </a:rPr>
              <a:t>$</a:t>
            </a:r>
            <a:r>
              <a:rPr lang="en-US" dirty="0" smtClean="0">
                <a:solidFill>
                  <a:schemeClr val="bg1"/>
                </a:solidFill>
              </a:rPr>
              <a:t>ra</a:t>
            </a:r>
            <a:r>
              <a:rPr lang="en-US" sz="1800" dirty="0" smtClean="0">
                <a:solidFill>
                  <a:schemeClr val="bg1"/>
                </a:solidFill>
              </a:rPr>
              <a:t>,28($</a:t>
            </a:r>
            <a:r>
              <a:rPr lang="en-US" sz="1800" dirty="0" err="1" smtClean="0">
                <a:solidFill>
                  <a:schemeClr val="bg1"/>
                </a:solidFill>
              </a:rPr>
              <a:t>sp</a:t>
            </a:r>
            <a:r>
              <a:rPr lang="en-US" sz="1800" dirty="0">
                <a:solidFill>
                  <a:schemeClr val="bg1"/>
                </a:solidFill>
              </a:rPr>
              <a:t>)</a:t>
            </a:r>
          </a:p>
          <a:p>
            <a:r>
              <a:rPr lang="en-US" dirty="0" smtClean="0">
                <a:solidFill>
                  <a:schemeClr val="bg1"/>
                </a:solidFill>
              </a:rPr>
              <a:t>  </a:t>
            </a:r>
            <a:r>
              <a:rPr lang="en-US" dirty="0" err="1">
                <a:solidFill>
                  <a:schemeClr val="bg1"/>
                </a:solidFill>
              </a:rPr>
              <a:t>lw</a:t>
            </a:r>
            <a:r>
              <a:rPr lang="en-US" dirty="0">
                <a:solidFill>
                  <a:schemeClr val="bg1"/>
                </a:solidFill>
              </a:rPr>
              <a:t> </a:t>
            </a:r>
            <a:r>
              <a:rPr lang="en-US" dirty="0" smtClean="0">
                <a:solidFill>
                  <a:schemeClr val="bg1"/>
                </a:solidFill>
              </a:rPr>
              <a:t>$fp,24($</a:t>
            </a:r>
            <a:r>
              <a:rPr lang="en-US" dirty="0" err="1">
                <a:solidFill>
                  <a:schemeClr val="bg1"/>
                </a:solidFill>
              </a:rPr>
              <a:t>sp</a:t>
            </a:r>
            <a:r>
              <a:rPr lang="en-US" dirty="0" smtClean="0">
                <a:solidFill>
                  <a:schemeClr val="bg1"/>
                </a:solidFill>
              </a:rPr>
              <a:t>)</a:t>
            </a:r>
          </a:p>
          <a:p>
            <a:r>
              <a:rPr lang="en-US" dirty="0" smtClean="0">
                <a:solidFill>
                  <a:schemeClr val="accent1"/>
                </a:solidFill>
              </a:rPr>
              <a:t>  </a:t>
            </a:r>
            <a:r>
              <a:rPr lang="en-US" sz="1800" dirty="0" err="1">
                <a:solidFill>
                  <a:schemeClr val="accent5">
                    <a:lumMod val="60000"/>
                    <a:lumOff val="40000"/>
                  </a:schemeClr>
                </a:solidFill>
              </a:rPr>
              <a:t>lw</a:t>
            </a:r>
            <a:r>
              <a:rPr lang="en-US" sz="1800" dirty="0">
                <a:solidFill>
                  <a:schemeClr val="accent5">
                    <a:lumMod val="60000"/>
                    <a:lumOff val="40000"/>
                  </a:schemeClr>
                </a:solidFill>
              </a:rPr>
              <a:t> </a:t>
            </a:r>
            <a:r>
              <a:rPr lang="en-US" sz="1800" dirty="0" smtClean="0">
                <a:solidFill>
                  <a:schemeClr val="accent5">
                    <a:lumMod val="60000"/>
                    <a:lumOff val="40000"/>
                  </a:schemeClr>
                </a:solidFill>
              </a:rPr>
              <a:t>$</a:t>
            </a:r>
            <a:r>
              <a:rPr lang="en-US" dirty="0" smtClean="0">
                <a:solidFill>
                  <a:schemeClr val="accent5">
                    <a:lumMod val="60000"/>
                    <a:lumOff val="40000"/>
                  </a:schemeClr>
                </a:solidFill>
              </a:rPr>
              <a:t>s1</a:t>
            </a:r>
            <a:r>
              <a:rPr lang="en-US" sz="1800" dirty="0" smtClean="0">
                <a:solidFill>
                  <a:schemeClr val="accent5">
                    <a:lumMod val="60000"/>
                    <a:lumOff val="40000"/>
                  </a:schemeClr>
                </a:solidFill>
              </a:rPr>
              <a:t>, </a:t>
            </a:r>
            <a:r>
              <a:rPr lang="en-US" dirty="0" smtClean="0">
                <a:solidFill>
                  <a:schemeClr val="accent5">
                    <a:lumMod val="60000"/>
                    <a:lumOff val="40000"/>
                  </a:schemeClr>
                </a:solidFill>
              </a:rPr>
              <a:t>20</a:t>
            </a:r>
            <a:r>
              <a:rPr lang="en-US" sz="1800" dirty="0" smtClean="0">
                <a:solidFill>
                  <a:schemeClr val="accent5">
                    <a:lumMod val="60000"/>
                    <a:lumOff val="40000"/>
                  </a:schemeClr>
                </a:solidFill>
              </a:rPr>
              <a:t>$sp</a:t>
            </a:r>
            <a:r>
              <a:rPr lang="en-US" sz="1800" dirty="0">
                <a:solidFill>
                  <a:schemeClr val="accent5">
                    <a:lumMod val="60000"/>
                    <a:lumOff val="40000"/>
                  </a:schemeClr>
                </a:solidFill>
              </a:rPr>
              <a:t>)</a:t>
            </a:r>
          </a:p>
          <a:p>
            <a:r>
              <a:rPr lang="en-US" sz="1800" dirty="0">
                <a:solidFill>
                  <a:schemeClr val="accent5">
                    <a:lumMod val="60000"/>
                    <a:lumOff val="40000"/>
                  </a:schemeClr>
                </a:solidFill>
              </a:rPr>
              <a:t>  </a:t>
            </a:r>
            <a:r>
              <a:rPr lang="en-US" sz="1800" dirty="0" err="1">
                <a:solidFill>
                  <a:schemeClr val="accent5">
                    <a:lumMod val="60000"/>
                    <a:lumOff val="40000"/>
                  </a:schemeClr>
                </a:solidFill>
              </a:rPr>
              <a:t>lw</a:t>
            </a:r>
            <a:r>
              <a:rPr lang="en-US" sz="1800" dirty="0">
                <a:solidFill>
                  <a:schemeClr val="accent5">
                    <a:lumMod val="60000"/>
                    <a:lumOff val="40000"/>
                  </a:schemeClr>
                </a:solidFill>
              </a:rPr>
              <a:t> </a:t>
            </a:r>
            <a:r>
              <a:rPr lang="en-US" sz="1800" dirty="0" smtClean="0">
                <a:solidFill>
                  <a:schemeClr val="accent5">
                    <a:lumMod val="60000"/>
                    <a:lumOff val="40000"/>
                  </a:schemeClr>
                </a:solidFill>
              </a:rPr>
              <a:t>$</a:t>
            </a:r>
            <a:r>
              <a:rPr lang="en-US" dirty="0" smtClean="0">
                <a:solidFill>
                  <a:schemeClr val="accent5">
                    <a:lumMod val="60000"/>
                    <a:lumOff val="40000"/>
                  </a:schemeClr>
                </a:solidFill>
              </a:rPr>
              <a:t>s0</a:t>
            </a:r>
            <a:r>
              <a:rPr lang="en-US" sz="1800" dirty="0" smtClean="0">
                <a:solidFill>
                  <a:schemeClr val="accent5">
                    <a:lumMod val="60000"/>
                    <a:lumOff val="40000"/>
                  </a:schemeClr>
                </a:solidFill>
              </a:rPr>
              <a:t>, 16($</a:t>
            </a:r>
            <a:r>
              <a:rPr lang="en-US" sz="1800" dirty="0" err="1" smtClean="0">
                <a:solidFill>
                  <a:schemeClr val="accent5">
                    <a:lumMod val="60000"/>
                    <a:lumOff val="40000"/>
                  </a:schemeClr>
                </a:solidFill>
              </a:rPr>
              <a:t>sp</a:t>
            </a:r>
            <a:r>
              <a:rPr lang="en-US" sz="1800" dirty="0">
                <a:solidFill>
                  <a:schemeClr val="accent5">
                    <a:lumMod val="60000"/>
                    <a:lumOff val="40000"/>
                  </a:schemeClr>
                </a:solidFill>
              </a:rPr>
              <a:t>)</a:t>
            </a:r>
          </a:p>
          <a:p>
            <a:r>
              <a:rPr lang="en-US" sz="1800" dirty="0">
                <a:solidFill>
                  <a:schemeClr val="bg1"/>
                </a:solidFill>
              </a:rPr>
              <a:t>  </a:t>
            </a:r>
            <a:r>
              <a:rPr lang="en-US" sz="1800" dirty="0" err="1">
                <a:solidFill>
                  <a:schemeClr val="bg1"/>
                </a:solidFill>
              </a:rPr>
              <a:t>addiu</a:t>
            </a:r>
            <a:r>
              <a:rPr lang="en-US" sz="1800" dirty="0">
                <a:solidFill>
                  <a:schemeClr val="bg1"/>
                </a:solidFill>
              </a:rPr>
              <a:t> </a:t>
            </a:r>
            <a:r>
              <a:rPr lang="en-US" sz="1800" dirty="0" smtClean="0">
                <a:solidFill>
                  <a:schemeClr val="bg1"/>
                </a:solidFill>
              </a:rPr>
              <a:t>$sp,$sp,32</a:t>
            </a:r>
          </a:p>
          <a:p>
            <a:r>
              <a:rPr lang="en-US" dirty="0">
                <a:solidFill>
                  <a:schemeClr val="bg1"/>
                </a:solidFill>
              </a:rPr>
              <a:t> </a:t>
            </a:r>
            <a:r>
              <a:rPr lang="en-US" dirty="0" smtClean="0">
                <a:solidFill>
                  <a:schemeClr val="bg1"/>
                </a:solidFill>
              </a:rPr>
              <a:t> </a:t>
            </a:r>
            <a:r>
              <a:rPr lang="en-US" dirty="0" err="1" smtClean="0">
                <a:solidFill>
                  <a:schemeClr val="bg1"/>
                </a:solidFill>
              </a:rPr>
              <a:t>jr</a:t>
            </a:r>
            <a:r>
              <a:rPr lang="en-US" dirty="0" smtClean="0">
                <a:solidFill>
                  <a:schemeClr val="bg1"/>
                </a:solidFill>
              </a:rPr>
              <a:t> $</a:t>
            </a:r>
            <a:r>
              <a:rPr lang="en-US" dirty="0" err="1" smtClean="0">
                <a:solidFill>
                  <a:schemeClr val="bg1"/>
                </a:solidFill>
              </a:rPr>
              <a:t>ra</a:t>
            </a:r>
            <a:endParaRPr lang="en-US" sz="1800" dirty="0">
              <a:solidFill>
                <a:schemeClr val="bg1"/>
              </a:solidFill>
            </a:endParaRPr>
          </a:p>
          <a:p>
            <a:endParaRPr lang="en-US" sz="1800" dirty="0">
              <a:solidFill>
                <a:schemeClr val="tx1"/>
              </a:solidFill>
            </a:endParaRPr>
          </a:p>
        </p:txBody>
      </p:sp>
      <p:sp>
        <p:nvSpPr>
          <p:cNvPr id="5" name="Rounded Rectangle 4"/>
          <p:cNvSpPr/>
          <p:nvPr/>
        </p:nvSpPr>
        <p:spPr>
          <a:xfrm>
            <a:off x="457200" y="1905000"/>
            <a:ext cx="1828800" cy="12192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457200" y="4114800"/>
            <a:ext cx="1828800" cy="12192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890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Announcement</a:t>
            </a:r>
            <a:endParaRPr lang="en-US" dirty="0"/>
          </a:p>
        </p:txBody>
      </p:sp>
      <p:sp>
        <p:nvSpPr>
          <p:cNvPr id="4" name="Content Placeholder 3"/>
          <p:cNvSpPr>
            <a:spLocks noGrp="1"/>
          </p:cNvSpPr>
          <p:nvPr>
            <p:ph idx="1"/>
          </p:nvPr>
        </p:nvSpPr>
        <p:spPr>
          <a:xfrm>
            <a:off x="152400" y="609600"/>
            <a:ext cx="9067800" cy="6324600"/>
          </a:xfrm>
        </p:spPr>
        <p:txBody>
          <a:bodyPr>
            <a:normAutofit/>
          </a:bodyPr>
          <a:lstStyle/>
          <a:p>
            <a:pPr marL="0" indent="0"/>
            <a:r>
              <a:rPr lang="en-US" dirty="0" smtClean="0"/>
              <a:t>Upcoming agenda</a:t>
            </a:r>
          </a:p>
          <a:p>
            <a:pPr marL="573088" lvl="1" indent="-457200">
              <a:buFont typeface="Arial"/>
              <a:buChar char="•"/>
            </a:pPr>
            <a:r>
              <a:rPr lang="en-US" dirty="0" smtClean="0"/>
              <a:t>PA1 due yesterday</a:t>
            </a:r>
          </a:p>
          <a:p>
            <a:pPr marL="573088" lvl="1" indent="-457200">
              <a:buFont typeface="Arial"/>
              <a:buChar char="•"/>
            </a:pPr>
            <a:endParaRPr lang="en-US" dirty="0" smtClean="0"/>
          </a:p>
          <a:p>
            <a:pPr marL="573088" lvl="1" indent="-457200">
              <a:buFont typeface="Arial"/>
              <a:buChar char="•"/>
            </a:pPr>
            <a:r>
              <a:rPr lang="en-US" dirty="0" smtClean="0"/>
              <a:t>PA2 available and discussed during lab section this week</a:t>
            </a:r>
          </a:p>
          <a:p>
            <a:pPr marL="573088" lvl="1" indent="-457200">
              <a:buFont typeface="Arial"/>
              <a:buChar char="•"/>
            </a:pPr>
            <a:r>
              <a:rPr lang="en-US" dirty="0" smtClean="0"/>
              <a:t>PA2 Work-in-Progress due Monday, March 16</a:t>
            </a:r>
            <a:r>
              <a:rPr lang="en-US" baseline="30000" dirty="0" smtClean="0"/>
              <a:t>th</a:t>
            </a:r>
            <a:r>
              <a:rPr lang="en-US" dirty="0" smtClean="0"/>
              <a:t> </a:t>
            </a:r>
          </a:p>
          <a:p>
            <a:pPr marL="573088" lvl="1" indent="-457200">
              <a:buFont typeface="Arial"/>
              <a:buChar char="•"/>
            </a:pPr>
            <a:r>
              <a:rPr lang="en-US" dirty="0" smtClean="0"/>
              <a:t>PA2 due Thursday, March 26</a:t>
            </a:r>
            <a:r>
              <a:rPr lang="en-US" baseline="30000" dirty="0" smtClean="0"/>
              <a:t>th</a:t>
            </a:r>
            <a:r>
              <a:rPr lang="en-US" dirty="0" smtClean="0"/>
              <a:t>  </a:t>
            </a:r>
          </a:p>
          <a:p>
            <a:pPr marL="573088" lvl="1" indent="-457200">
              <a:buFont typeface="Arial"/>
              <a:buChar char="•"/>
            </a:pPr>
            <a:endParaRPr lang="en-US" dirty="0" smtClean="0"/>
          </a:p>
          <a:p>
            <a:pPr marL="573088" lvl="1" indent="-457200">
              <a:buFont typeface="Arial"/>
              <a:buChar char="•"/>
            </a:pPr>
            <a:r>
              <a:rPr lang="en-US" dirty="0" smtClean="0"/>
              <a:t>HW2 available next week, due before Prelim2 in April</a:t>
            </a:r>
          </a:p>
          <a:p>
            <a:pPr marL="573088" lvl="1" indent="-457200">
              <a:buFont typeface="Arial"/>
              <a:buChar char="•"/>
            </a:pPr>
            <a:endParaRPr lang="en-US" dirty="0" smtClean="0"/>
          </a:p>
          <a:p>
            <a:pPr marL="573088" lvl="1" indent="-457200">
              <a:buFont typeface="Arial"/>
              <a:buChar char="•"/>
            </a:pPr>
            <a:r>
              <a:rPr lang="en-US" dirty="0" smtClean="0">
                <a:solidFill>
                  <a:schemeClr val="accent5">
                    <a:lumMod val="60000"/>
                    <a:lumOff val="40000"/>
                  </a:schemeClr>
                </a:solidFill>
              </a:rPr>
              <a:t>Spring break:</a:t>
            </a:r>
            <a:r>
              <a:rPr lang="en-US" dirty="0" smtClean="0">
                <a:solidFill>
                  <a:schemeClr val="accent1"/>
                </a:solidFill>
              </a:rPr>
              <a:t> </a:t>
            </a:r>
            <a:r>
              <a:rPr lang="en-US" dirty="0" smtClean="0">
                <a:solidFill>
                  <a:schemeClr val="bg1"/>
                </a:solidFill>
              </a:rPr>
              <a:t>Saturday, March 28</a:t>
            </a:r>
            <a:r>
              <a:rPr lang="en-US" baseline="30000" dirty="0" smtClean="0">
                <a:solidFill>
                  <a:schemeClr val="bg1"/>
                </a:solidFill>
              </a:rPr>
              <a:t>th</a:t>
            </a:r>
            <a:r>
              <a:rPr lang="en-US" dirty="0" smtClean="0">
                <a:solidFill>
                  <a:schemeClr val="bg1"/>
                </a:solidFill>
              </a:rPr>
              <a:t> to Sunday, April </a:t>
            </a:r>
            <a:r>
              <a:rPr lang="en-US" dirty="0">
                <a:solidFill>
                  <a:schemeClr val="bg1"/>
                </a:solidFill>
              </a:rPr>
              <a:t>5</a:t>
            </a:r>
            <a:r>
              <a:rPr lang="en-US" baseline="30000" dirty="0" smtClean="0">
                <a:solidFill>
                  <a:schemeClr val="bg1"/>
                </a:solidFill>
              </a:rPr>
              <a:t>th</a:t>
            </a:r>
            <a:r>
              <a:rPr lang="en-US" dirty="0" smtClean="0">
                <a:solidFill>
                  <a:schemeClr val="bg1"/>
                </a:solidFill>
              </a:rPr>
              <a:t> </a:t>
            </a:r>
          </a:p>
        </p:txBody>
      </p:sp>
    </p:spTree>
    <p:extLst>
      <p:ext uri="{BB962C8B-B14F-4D97-AF65-F5344CB8AC3E}">
        <p14:creationId xmlns:p14="http://schemas.microsoft.com/office/powerpoint/2010/main" val="21510464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fontScale="90000"/>
          </a:bodyPr>
          <a:lstStyle/>
          <a:p>
            <a:r>
              <a:rPr lang="en-US"/>
              <a:t>Caller-Save</a:t>
            </a:r>
          </a:p>
        </p:txBody>
      </p:sp>
      <p:sp>
        <p:nvSpPr>
          <p:cNvPr id="56323" name="Rectangle 3"/>
          <p:cNvSpPr>
            <a:spLocks noGrp="1" noChangeArrowheads="1"/>
          </p:cNvSpPr>
          <p:nvPr>
            <p:ph type="body" idx="1"/>
          </p:nvPr>
        </p:nvSpPr>
        <p:spPr>
          <a:xfrm>
            <a:off x="3124200" y="1219200"/>
            <a:ext cx="5715000" cy="5410200"/>
          </a:xfrm>
        </p:spPr>
        <p:txBody>
          <a:bodyPr>
            <a:normAutofit/>
          </a:bodyPr>
          <a:lstStyle/>
          <a:p>
            <a:pPr>
              <a:lnSpc>
                <a:spcPct val="84000"/>
              </a:lnSpc>
            </a:pPr>
            <a:r>
              <a:rPr lang="en-US" sz="2800" dirty="0"/>
              <a:t>Assume the registers are free for the taking, clobber </a:t>
            </a:r>
            <a:r>
              <a:rPr lang="en-US" sz="2800" dirty="0" smtClean="0"/>
              <a:t>them</a:t>
            </a:r>
          </a:p>
          <a:p>
            <a:pPr>
              <a:lnSpc>
                <a:spcPct val="84000"/>
              </a:lnSpc>
            </a:pPr>
            <a:endParaRPr lang="en-US" sz="2800" dirty="0"/>
          </a:p>
          <a:p>
            <a:pPr>
              <a:lnSpc>
                <a:spcPct val="84000"/>
              </a:lnSpc>
            </a:pPr>
            <a:r>
              <a:rPr lang="en-US" sz="2800" dirty="0"/>
              <a:t>But since other subroutines will do the same, must protect values that will be used later</a:t>
            </a:r>
          </a:p>
          <a:p>
            <a:pPr>
              <a:lnSpc>
                <a:spcPct val="84000"/>
              </a:lnSpc>
            </a:pPr>
            <a:r>
              <a:rPr lang="en-US" sz="2800" dirty="0"/>
              <a:t>By saving and restoring them before and after subroutine invocations</a:t>
            </a:r>
          </a:p>
          <a:p>
            <a:pPr>
              <a:lnSpc>
                <a:spcPct val="84000"/>
              </a:lnSpc>
            </a:pPr>
            <a:endParaRPr lang="en-US" sz="2800" dirty="0"/>
          </a:p>
          <a:p>
            <a:pPr>
              <a:lnSpc>
                <a:spcPct val="84000"/>
              </a:lnSpc>
            </a:pPr>
            <a:r>
              <a:rPr lang="en-US" sz="2800" dirty="0"/>
              <a:t>Pays off if a routine makes few calls to other routines with values that need to be preserved</a:t>
            </a:r>
          </a:p>
        </p:txBody>
      </p:sp>
      <p:sp>
        <p:nvSpPr>
          <p:cNvPr id="56324" name="Rectangle 4"/>
          <p:cNvSpPr>
            <a:spLocks noChangeArrowheads="1"/>
          </p:cNvSpPr>
          <p:nvPr/>
        </p:nvSpPr>
        <p:spPr bwMode="auto">
          <a:xfrm>
            <a:off x="533400" y="1371600"/>
            <a:ext cx="2362200" cy="4800600"/>
          </a:xfrm>
          <a:prstGeom prst="rect">
            <a:avLst/>
          </a:prstGeom>
          <a:noFill/>
          <a:ln w="9525">
            <a:solidFill>
              <a:schemeClr val="bg1"/>
            </a:solidFill>
            <a:miter lim="800000"/>
            <a:headEnd/>
            <a:tailEnd/>
          </a:ln>
          <a:effectLst/>
          <a:extLst/>
        </p:spPr>
        <p:txBody>
          <a:bodyPr wrap="none" anchor="ctr"/>
          <a:lstStyle/>
          <a:p>
            <a:r>
              <a:rPr lang="en-US" sz="1800" dirty="0">
                <a:solidFill>
                  <a:schemeClr val="bg1"/>
                </a:solidFill>
              </a:rPr>
              <a:t>main:</a:t>
            </a:r>
          </a:p>
          <a:p>
            <a:r>
              <a:rPr lang="en-US" sz="1800" dirty="0">
                <a:solidFill>
                  <a:schemeClr val="bg1"/>
                </a:solidFill>
              </a:rPr>
              <a:t>  …</a:t>
            </a:r>
          </a:p>
          <a:p>
            <a:r>
              <a:rPr lang="en-US" sz="1800" dirty="0">
                <a:solidFill>
                  <a:schemeClr val="bg1"/>
                </a:solidFill>
              </a:rPr>
              <a:t>  [use </a:t>
            </a:r>
            <a:r>
              <a:rPr lang="en-US" sz="1800" dirty="0" smtClean="0">
                <a:solidFill>
                  <a:schemeClr val="bg1"/>
                </a:solidFill>
              </a:rPr>
              <a:t>$</a:t>
            </a:r>
            <a:r>
              <a:rPr lang="en-US" dirty="0">
                <a:solidFill>
                  <a:schemeClr val="bg1"/>
                </a:solidFill>
              </a:rPr>
              <a:t>8</a:t>
            </a:r>
            <a:r>
              <a:rPr lang="en-US" dirty="0" smtClean="0">
                <a:solidFill>
                  <a:schemeClr val="bg1"/>
                </a:solidFill>
              </a:rPr>
              <a:t> </a:t>
            </a:r>
            <a:r>
              <a:rPr lang="en-US" sz="1800" dirty="0" smtClean="0">
                <a:solidFill>
                  <a:schemeClr val="bg1"/>
                </a:solidFill>
              </a:rPr>
              <a:t>&amp; $9]</a:t>
            </a:r>
            <a:endParaRPr lang="en-US" sz="1800" dirty="0">
              <a:solidFill>
                <a:schemeClr val="bg1"/>
              </a:solidFill>
            </a:endParaRPr>
          </a:p>
          <a:p>
            <a:r>
              <a:rPr lang="en-US" sz="1800" dirty="0">
                <a:solidFill>
                  <a:schemeClr val="bg1"/>
                </a:solidFill>
              </a:rPr>
              <a:t>  …</a:t>
            </a:r>
          </a:p>
          <a:p>
            <a:r>
              <a:rPr lang="en-US" sz="1800" dirty="0">
                <a:solidFill>
                  <a:schemeClr val="accent1"/>
                </a:solidFill>
              </a:rPr>
              <a:t>  </a:t>
            </a:r>
            <a:r>
              <a:rPr lang="en-US" sz="1800" dirty="0" err="1">
                <a:solidFill>
                  <a:schemeClr val="accent5">
                    <a:lumMod val="60000"/>
                    <a:lumOff val="40000"/>
                  </a:schemeClr>
                </a:solidFill>
              </a:rPr>
              <a:t>addiu</a:t>
            </a:r>
            <a:r>
              <a:rPr lang="en-US" sz="1800" dirty="0">
                <a:solidFill>
                  <a:schemeClr val="accent5">
                    <a:lumMod val="60000"/>
                    <a:lumOff val="40000"/>
                  </a:schemeClr>
                </a:solidFill>
              </a:rPr>
              <a:t> </a:t>
            </a:r>
            <a:r>
              <a:rPr lang="en-US" sz="1800" dirty="0" smtClean="0">
                <a:solidFill>
                  <a:schemeClr val="accent5">
                    <a:lumMod val="60000"/>
                    <a:lumOff val="40000"/>
                  </a:schemeClr>
                </a:solidFill>
              </a:rPr>
              <a:t>$sp,$sp</a:t>
            </a:r>
            <a:r>
              <a:rPr lang="en-US" sz="1800" dirty="0">
                <a:solidFill>
                  <a:schemeClr val="accent5">
                    <a:lumMod val="60000"/>
                    <a:lumOff val="40000"/>
                  </a:schemeClr>
                </a:solidFill>
              </a:rPr>
              <a:t>,-8</a:t>
            </a:r>
          </a:p>
          <a:p>
            <a:r>
              <a:rPr lang="en-US" sz="1800" dirty="0">
                <a:solidFill>
                  <a:schemeClr val="accent5">
                    <a:lumMod val="60000"/>
                    <a:lumOff val="40000"/>
                  </a:schemeClr>
                </a:solidFill>
              </a:rPr>
              <a:t>  </a:t>
            </a:r>
            <a:r>
              <a:rPr lang="en-US" sz="1800" dirty="0" err="1">
                <a:solidFill>
                  <a:schemeClr val="accent5">
                    <a:lumMod val="60000"/>
                    <a:lumOff val="40000"/>
                  </a:schemeClr>
                </a:solidFill>
              </a:rPr>
              <a:t>sw</a:t>
            </a:r>
            <a:r>
              <a:rPr lang="en-US" sz="1800" dirty="0">
                <a:solidFill>
                  <a:schemeClr val="accent5">
                    <a:lumMod val="60000"/>
                    <a:lumOff val="40000"/>
                  </a:schemeClr>
                </a:solidFill>
              </a:rPr>
              <a:t> </a:t>
            </a:r>
            <a:r>
              <a:rPr lang="en-US" sz="1800" dirty="0" smtClean="0">
                <a:solidFill>
                  <a:schemeClr val="accent5">
                    <a:lumMod val="60000"/>
                    <a:lumOff val="40000"/>
                  </a:schemeClr>
                </a:solidFill>
              </a:rPr>
              <a:t>$9, </a:t>
            </a:r>
            <a:r>
              <a:rPr lang="en-US" sz="1800" dirty="0">
                <a:solidFill>
                  <a:schemeClr val="accent5">
                    <a:lumMod val="60000"/>
                    <a:lumOff val="40000"/>
                  </a:schemeClr>
                </a:solidFill>
              </a:rPr>
              <a:t>4</a:t>
            </a:r>
            <a:r>
              <a:rPr lang="en-US" sz="1800" dirty="0" smtClean="0">
                <a:solidFill>
                  <a:schemeClr val="accent5">
                    <a:lumMod val="60000"/>
                    <a:lumOff val="40000"/>
                  </a:schemeClr>
                </a:solidFill>
              </a:rPr>
              <a:t>($</a:t>
            </a:r>
            <a:r>
              <a:rPr lang="en-US" sz="1800" dirty="0" err="1" smtClean="0">
                <a:solidFill>
                  <a:schemeClr val="accent5">
                    <a:lumMod val="60000"/>
                    <a:lumOff val="40000"/>
                  </a:schemeClr>
                </a:solidFill>
              </a:rPr>
              <a:t>sp</a:t>
            </a:r>
            <a:r>
              <a:rPr lang="en-US" sz="1800" dirty="0">
                <a:solidFill>
                  <a:schemeClr val="accent5">
                    <a:lumMod val="60000"/>
                    <a:lumOff val="40000"/>
                  </a:schemeClr>
                </a:solidFill>
              </a:rPr>
              <a:t>)</a:t>
            </a:r>
          </a:p>
          <a:p>
            <a:r>
              <a:rPr lang="en-US" sz="1800" dirty="0">
                <a:solidFill>
                  <a:schemeClr val="accent5">
                    <a:lumMod val="60000"/>
                    <a:lumOff val="40000"/>
                  </a:schemeClr>
                </a:solidFill>
              </a:rPr>
              <a:t>  </a:t>
            </a:r>
            <a:r>
              <a:rPr lang="en-US" sz="1800" dirty="0" err="1">
                <a:solidFill>
                  <a:schemeClr val="accent5">
                    <a:lumMod val="60000"/>
                    <a:lumOff val="40000"/>
                  </a:schemeClr>
                </a:solidFill>
              </a:rPr>
              <a:t>sw</a:t>
            </a:r>
            <a:r>
              <a:rPr lang="en-US" sz="1800" dirty="0">
                <a:solidFill>
                  <a:schemeClr val="accent5">
                    <a:lumMod val="60000"/>
                    <a:lumOff val="40000"/>
                  </a:schemeClr>
                </a:solidFill>
              </a:rPr>
              <a:t> </a:t>
            </a:r>
            <a:r>
              <a:rPr lang="en-US" sz="1800" dirty="0" smtClean="0">
                <a:solidFill>
                  <a:schemeClr val="accent5">
                    <a:lumMod val="60000"/>
                    <a:lumOff val="40000"/>
                  </a:schemeClr>
                </a:solidFill>
              </a:rPr>
              <a:t>$8, </a:t>
            </a:r>
            <a:r>
              <a:rPr lang="en-US" sz="1800" dirty="0">
                <a:solidFill>
                  <a:schemeClr val="accent5">
                    <a:lumMod val="60000"/>
                    <a:lumOff val="40000"/>
                  </a:schemeClr>
                </a:solidFill>
              </a:rPr>
              <a:t>0</a:t>
            </a:r>
            <a:r>
              <a:rPr lang="en-US" sz="1800" dirty="0" smtClean="0">
                <a:solidFill>
                  <a:schemeClr val="accent5">
                    <a:lumMod val="60000"/>
                    <a:lumOff val="40000"/>
                  </a:schemeClr>
                </a:solidFill>
              </a:rPr>
              <a:t>($</a:t>
            </a:r>
            <a:r>
              <a:rPr lang="en-US" sz="1800" dirty="0" err="1" smtClean="0">
                <a:solidFill>
                  <a:schemeClr val="accent5">
                    <a:lumMod val="60000"/>
                    <a:lumOff val="40000"/>
                  </a:schemeClr>
                </a:solidFill>
              </a:rPr>
              <a:t>sp</a:t>
            </a:r>
            <a:r>
              <a:rPr lang="en-US" sz="1800" dirty="0">
                <a:solidFill>
                  <a:schemeClr val="accent5">
                    <a:lumMod val="60000"/>
                    <a:lumOff val="40000"/>
                  </a:schemeClr>
                </a:solidFill>
              </a:rPr>
              <a:t>)</a:t>
            </a:r>
          </a:p>
          <a:p>
            <a:r>
              <a:rPr lang="en-US" sz="1800" dirty="0">
                <a:solidFill>
                  <a:schemeClr val="bg1"/>
                </a:solidFill>
              </a:rPr>
              <a:t>  </a:t>
            </a:r>
            <a:r>
              <a:rPr lang="en-US" sz="1800" dirty="0" err="1">
                <a:solidFill>
                  <a:schemeClr val="bg1"/>
                </a:solidFill>
              </a:rPr>
              <a:t>jal</a:t>
            </a:r>
            <a:r>
              <a:rPr lang="en-US" sz="1800" dirty="0">
                <a:solidFill>
                  <a:schemeClr val="bg1"/>
                </a:solidFill>
              </a:rPr>
              <a:t> </a:t>
            </a:r>
            <a:r>
              <a:rPr lang="en-US" sz="1800" dirty="0" err="1">
                <a:solidFill>
                  <a:schemeClr val="bg1"/>
                </a:solidFill>
              </a:rPr>
              <a:t>mult</a:t>
            </a:r>
            <a:endParaRPr lang="en-US" sz="1800" dirty="0">
              <a:solidFill>
                <a:schemeClr val="bg1"/>
              </a:solidFill>
            </a:endParaRPr>
          </a:p>
          <a:p>
            <a:r>
              <a:rPr lang="en-US" sz="1800" dirty="0">
                <a:solidFill>
                  <a:schemeClr val="accent5">
                    <a:lumMod val="60000"/>
                    <a:lumOff val="40000"/>
                  </a:schemeClr>
                </a:solidFill>
              </a:rPr>
              <a:t>  </a:t>
            </a:r>
            <a:r>
              <a:rPr lang="en-US" sz="1800" dirty="0" err="1">
                <a:solidFill>
                  <a:schemeClr val="accent5">
                    <a:lumMod val="60000"/>
                    <a:lumOff val="40000"/>
                  </a:schemeClr>
                </a:solidFill>
              </a:rPr>
              <a:t>lw</a:t>
            </a:r>
            <a:r>
              <a:rPr lang="en-US" sz="1800" dirty="0">
                <a:solidFill>
                  <a:schemeClr val="accent5">
                    <a:lumMod val="60000"/>
                    <a:lumOff val="40000"/>
                  </a:schemeClr>
                </a:solidFill>
              </a:rPr>
              <a:t> </a:t>
            </a:r>
            <a:r>
              <a:rPr lang="en-US" sz="1800" dirty="0" smtClean="0">
                <a:solidFill>
                  <a:schemeClr val="accent5">
                    <a:lumMod val="60000"/>
                    <a:lumOff val="40000"/>
                  </a:schemeClr>
                </a:solidFill>
              </a:rPr>
              <a:t>$9, </a:t>
            </a:r>
            <a:r>
              <a:rPr lang="en-US" sz="1800" dirty="0">
                <a:solidFill>
                  <a:schemeClr val="accent5">
                    <a:lumMod val="60000"/>
                    <a:lumOff val="40000"/>
                  </a:schemeClr>
                </a:solidFill>
              </a:rPr>
              <a:t>4</a:t>
            </a:r>
            <a:r>
              <a:rPr lang="en-US" sz="1800" dirty="0" smtClean="0">
                <a:solidFill>
                  <a:schemeClr val="accent5">
                    <a:lumMod val="60000"/>
                    <a:lumOff val="40000"/>
                  </a:schemeClr>
                </a:solidFill>
              </a:rPr>
              <a:t>($</a:t>
            </a:r>
            <a:r>
              <a:rPr lang="en-US" sz="1800" dirty="0" err="1" smtClean="0">
                <a:solidFill>
                  <a:schemeClr val="accent5">
                    <a:lumMod val="60000"/>
                    <a:lumOff val="40000"/>
                  </a:schemeClr>
                </a:solidFill>
              </a:rPr>
              <a:t>sp</a:t>
            </a:r>
            <a:r>
              <a:rPr lang="en-US" sz="1800" dirty="0">
                <a:solidFill>
                  <a:schemeClr val="accent5">
                    <a:lumMod val="60000"/>
                    <a:lumOff val="40000"/>
                  </a:schemeClr>
                </a:solidFill>
              </a:rPr>
              <a:t>)</a:t>
            </a:r>
          </a:p>
          <a:p>
            <a:r>
              <a:rPr lang="en-US" sz="1800" dirty="0">
                <a:solidFill>
                  <a:schemeClr val="accent5">
                    <a:lumMod val="60000"/>
                    <a:lumOff val="40000"/>
                  </a:schemeClr>
                </a:solidFill>
              </a:rPr>
              <a:t>  </a:t>
            </a:r>
            <a:r>
              <a:rPr lang="en-US" sz="1800" dirty="0" err="1">
                <a:solidFill>
                  <a:schemeClr val="accent5">
                    <a:lumMod val="60000"/>
                    <a:lumOff val="40000"/>
                  </a:schemeClr>
                </a:solidFill>
              </a:rPr>
              <a:t>lw</a:t>
            </a:r>
            <a:r>
              <a:rPr lang="en-US" sz="1800" dirty="0">
                <a:solidFill>
                  <a:schemeClr val="accent5">
                    <a:lumMod val="60000"/>
                    <a:lumOff val="40000"/>
                  </a:schemeClr>
                </a:solidFill>
              </a:rPr>
              <a:t> </a:t>
            </a:r>
            <a:r>
              <a:rPr lang="en-US" sz="1800" dirty="0" smtClean="0">
                <a:solidFill>
                  <a:schemeClr val="accent5">
                    <a:lumMod val="60000"/>
                    <a:lumOff val="40000"/>
                  </a:schemeClr>
                </a:solidFill>
              </a:rPr>
              <a:t>$8, </a:t>
            </a:r>
            <a:r>
              <a:rPr lang="en-US" sz="1800" dirty="0">
                <a:solidFill>
                  <a:schemeClr val="accent5">
                    <a:lumMod val="60000"/>
                    <a:lumOff val="40000"/>
                  </a:schemeClr>
                </a:solidFill>
              </a:rPr>
              <a:t>0</a:t>
            </a:r>
            <a:r>
              <a:rPr lang="en-US" sz="1800" dirty="0" smtClean="0">
                <a:solidFill>
                  <a:schemeClr val="accent5">
                    <a:lumMod val="60000"/>
                    <a:lumOff val="40000"/>
                  </a:schemeClr>
                </a:solidFill>
              </a:rPr>
              <a:t>($</a:t>
            </a:r>
            <a:r>
              <a:rPr lang="en-US" sz="1800" dirty="0" err="1" smtClean="0">
                <a:solidFill>
                  <a:schemeClr val="accent5">
                    <a:lumMod val="60000"/>
                    <a:lumOff val="40000"/>
                  </a:schemeClr>
                </a:solidFill>
              </a:rPr>
              <a:t>sp</a:t>
            </a:r>
            <a:r>
              <a:rPr lang="en-US" sz="1800" dirty="0">
                <a:solidFill>
                  <a:schemeClr val="accent5">
                    <a:lumMod val="60000"/>
                    <a:lumOff val="40000"/>
                  </a:schemeClr>
                </a:solidFill>
              </a:rPr>
              <a:t>)</a:t>
            </a:r>
          </a:p>
          <a:p>
            <a:r>
              <a:rPr lang="en-US" sz="1800" dirty="0">
                <a:solidFill>
                  <a:schemeClr val="accent5">
                    <a:lumMod val="60000"/>
                    <a:lumOff val="40000"/>
                  </a:schemeClr>
                </a:solidFill>
              </a:rPr>
              <a:t>  </a:t>
            </a:r>
            <a:r>
              <a:rPr lang="en-US" sz="1800" dirty="0" err="1">
                <a:solidFill>
                  <a:schemeClr val="accent5">
                    <a:lumMod val="60000"/>
                    <a:lumOff val="40000"/>
                  </a:schemeClr>
                </a:solidFill>
              </a:rPr>
              <a:t>addiu</a:t>
            </a:r>
            <a:r>
              <a:rPr lang="en-US" sz="1800" dirty="0">
                <a:solidFill>
                  <a:schemeClr val="accent5">
                    <a:lumMod val="60000"/>
                    <a:lumOff val="40000"/>
                  </a:schemeClr>
                </a:solidFill>
              </a:rPr>
              <a:t> </a:t>
            </a:r>
            <a:r>
              <a:rPr lang="en-US" sz="1800" dirty="0" smtClean="0">
                <a:solidFill>
                  <a:schemeClr val="accent5">
                    <a:lumMod val="60000"/>
                    <a:lumOff val="40000"/>
                  </a:schemeClr>
                </a:solidFill>
              </a:rPr>
              <a:t>$sp,$sp,8</a:t>
            </a:r>
            <a:endParaRPr lang="en-US" sz="1800" dirty="0">
              <a:solidFill>
                <a:schemeClr val="accent5">
                  <a:lumMod val="60000"/>
                  <a:lumOff val="40000"/>
                </a:schemeClr>
              </a:solidFill>
            </a:endParaRPr>
          </a:p>
          <a:p>
            <a:r>
              <a:rPr lang="en-US" sz="1800" dirty="0">
                <a:solidFill>
                  <a:schemeClr val="bg1"/>
                </a:solidFill>
              </a:rPr>
              <a:t>  …</a:t>
            </a:r>
          </a:p>
          <a:p>
            <a:r>
              <a:rPr lang="en-US" sz="1800" dirty="0">
                <a:solidFill>
                  <a:schemeClr val="bg1"/>
                </a:solidFill>
              </a:rPr>
              <a:t>  [use </a:t>
            </a:r>
            <a:r>
              <a:rPr lang="en-US" sz="1800" dirty="0" smtClean="0">
                <a:solidFill>
                  <a:schemeClr val="bg1"/>
                </a:solidFill>
              </a:rPr>
              <a:t>$8 </a:t>
            </a:r>
            <a:r>
              <a:rPr lang="en-US" sz="1800" dirty="0">
                <a:solidFill>
                  <a:schemeClr val="bg1"/>
                </a:solidFill>
              </a:rPr>
              <a:t>&amp; </a:t>
            </a:r>
            <a:r>
              <a:rPr lang="en-US" sz="1800" dirty="0" smtClean="0">
                <a:solidFill>
                  <a:schemeClr val="bg1"/>
                </a:solidFill>
              </a:rPr>
              <a:t>$9]</a:t>
            </a:r>
            <a:endParaRPr lang="en-US" sz="1800" dirty="0">
              <a:solidFill>
                <a:schemeClr val="bg1"/>
              </a:solidFill>
            </a:endParaRPr>
          </a:p>
        </p:txBody>
      </p:sp>
    </p:spTree>
    <p:extLst>
      <p:ext uri="{BB962C8B-B14F-4D97-AF65-F5344CB8AC3E}">
        <p14:creationId xmlns:p14="http://schemas.microsoft.com/office/powerpoint/2010/main" val="41515702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fontScale="90000"/>
          </a:bodyPr>
          <a:lstStyle/>
          <a:p>
            <a:r>
              <a:rPr lang="en-US"/>
              <a:t>Caller-Save</a:t>
            </a:r>
          </a:p>
        </p:txBody>
      </p:sp>
      <p:sp>
        <p:nvSpPr>
          <p:cNvPr id="56323" name="Rectangle 3"/>
          <p:cNvSpPr>
            <a:spLocks noGrp="1" noChangeArrowheads="1"/>
          </p:cNvSpPr>
          <p:nvPr>
            <p:ph type="body" idx="1"/>
          </p:nvPr>
        </p:nvSpPr>
        <p:spPr>
          <a:xfrm>
            <a:off x="3124200" y="1219200"/>
            <a:ext cx="5715000" cy="5410200"/>
          </a:xfrm>
        </p:spPr>
        <p:txBody>
          <a:bodyPr>
            <a:normAutofit/>
          </a:bodyPr>
          <a:lstStyle/>
          <a:p>
            <a:pPr>
              <a:lnSpc>
                <a:spcPct val="84000"/>
              </a:lnSpc>
            </a:pPr>
            <a:r>
              <a:rPr lang="en-US" sz="2800" dirty="0"/>
              <a:t>Assume the registers are free for the taking, clobber them</a:t>
            </a:r>
          </a:p>
          <a:p>
            <a:pPr>
              <a:lnSpc>
                <a:spcPct val="84000"/>
              </a:lnSpc>
            </a:pPr>
            <a:r>
              <a:rPr lang="en-US" sz="2800" dirty="0"/>
              <a:t>But since other subroutines will do the same, must protect values that will be used later</a:t>
            </a:r>
          </a:p>
          <a:p>
            <a:pPr>
              <a:lnSpc>
                <a:spcPct val="84000"/>
              </a:lnSpc>
            </a:pPr>
            <a:r>
              <a:rPr lang="en-US" sz="2800" dirty="0"/>
              <a:t>By saving and restoring them before and after subroutine invocations</a:t>
            </a:r>
          </a:p>
          <a:p>
            <a:pPr>
              <a:lnSpc>
                <a:spcPct val="84000"/>
              </a:lnSpc>
            </a:pPr>
            <a:endParaRPr lang="en-US" sz="2800" dirty="0"/>
          </a:p>
          <a:p>
            <a:pPr>
              <a:lnSpc>
                <a:spcPct val="84000"/>
              </a:lnSpc>
            </a:pPr>
            <a:r>
              <a:rPr lang="en-US" sz="2800" dirty="0"/>
              <a:t>Pays off if a routine makes few calls to other routines with values that need to be preserved</a:t>
            </a:r>
          </a:p>
        </p:txBody>
      </p:sp>
      <p:sp>
        <p:nvSpPr>
          <p:cNvPr id="56324" name="Rectangle 4"/>
          <p:cNvSpPr>
            <a:spLocks noChangeArrowheads="1"/>
          </p:cNvSpPr>
          <p:nvPr/>
        </p:nvSpPr>
        <p:spPr bwMode="auto">
          <a:xfrm>
            <a:off x="533400" y="1371600"/>
            <a:ext cx="2362200" cy="4800600"/>
          </a:xfrm>
          <a:prstGeom prst="rect">
            <a:avLst/>
          </a:prstGeom>
          <a:noFill/>
          <a:ln w="9525">
            <a:solidFill>
              <a:schemeClr val="bg1"/>
            </a:solidFill>
            <a:miter lim="800000"/>
            <a:headEnd/>
            <a:tailEnd/>
          </a:ln>
          <a:effectLst/>
          <a:extLst/>
        </p:spPr>
        <p:txBody>
          <a:bodyPr wrap="none" anchor="ctr"/>
          <a:lstStyle/>
          <a:p>
            <a:r>
              <a:rPr lang="en-US" sz="1800" dirty="0">
                <a:solidFill>
                  <a:schemeClr val="bg1"/>
                </a:solidFill>
              </a:rPr>
              <a:t>main:</a:t>
            </a:r>
          </a:p>
          <a:p>
            <a:r>
              <a:rPr lang="en-US" sz="1800" dirty="0">
                <a:solidFill>
                  <a:schemeClr val="bg1"/>
                </a:solidFill>
              </a:rPr>
              <a:t>  …</a:t>
            </a:r>
          </a:p>
          <a:p>
            <a:r>
              <a:rPr lang="en-US" sz="1800" dirty="0">
                <a:solidFill>
                  <a:schemeClr val="bg1"/>
                </a:solidFill>
              </a:rPr>
              <a:t>  [use </a:t>
            </a:r>
            <a:r>
              <a:rPr lang="en-US" sz="1800" dirty="0" smtClean="0">
                <a:solidFill>
                  <a:schemeClr val="bg1"/>
                </a:solidFill>
              </a:rPr>
              <a:t>$</a:t>
            </a:r>
            <a:r>
              <a:rPr lang="en-US" dirty="0" smtClean="0">
                <a:solidFill>
                  <a:schemeClr val="bg1"/>
                </a:solidFill>
              </a:rPr>
              <a:t>t0 </a:t>
            </a:r>
            <a:r>
              <a:rPr lang="en-US" sz="1800" dirty="0" smtClean="0">
                <a:solidFill>
                  <a:schemeClr val="bg1"/>
                </a:solidFill>
              </a:rPr>
              <a:t>&amp; $t1]</a:t>
            </a:r>
            <a:endParaRPr lang="en-US" sz="1800" dirty="0">
              <a:solidFill>
                <a:schemeClr val="bg1"/>
              </a:solidFill>
            </a:endParaRPr>
          </a:p>
          <a:p>
            <a:r>
              <a:rPr lang="en-US" sz="1800" dirty="0">
                <a:solidFill>
                  <a:schemeClr val="bg1"/>
                </a:solidFill>
              </a:rPr>
              <a:t>  …</a:t>
            </a:r>
          </a:p>
          <a:p>
            <a:r>
              <a:rPr lang="en-US" sz="1800" dirty="0">
                <a:solidFill>
                  <a:schemeClr val="accent1"/>
                </a:solidFill>
              </a:rPr>
              <a:t>  </a:t>
            </a:r>
            <a:r>
              <a:rPr lang="en-US" sz="1800" dirty="0" err="1">
                <a:solidFill>
                  <a:schemeClr val="accent5">
                    <a:lumMod val="60000"/>
                    <a:lumOff val="40000"/>
                  </a:schemeClr>
                </a:solidFill>
              </a:rPr>
              <a:t>addiu</a:t>
            </a:r>
            <a:r>
              <a:rPr lang="en-US" sz="1800" dirty="0">
                <a:solidFill>
                  <a:schemeClr val="accent5">
                    <a:lumMod val="60000"/>
                    <a:lumOff val="40000"/>
                  </a:schemeClr>
                </a:solidFill>
              </a:rPr>
              <a:t> </a:t>
            </a:r>
            <a:r>
              <a:rPr lang="en-US" sz="1800" dirty="0" smtClean="0">
                <a:solidFill>
                  <a:schemeClr val="accent5">
                    <a:lumMod val="60000"/>
                    <a:lumOff val="40000"/>
                  </a:schemeClr>
                </a:solidFill>
              </a:rPr>
              <a:t>$sp,$sp</a:t>
            </a:r>
            <a:r>
              <a:rPr lang="en-US" sz="1800" dirty="0">
                <a:solidFill>
                  <a:schemeClr val="accent5">
                    <a:lumMod val="60000"/>
                    <a:lumOff val="40000"/>
                  </a:schemeClr>
                </a:solidFill>
              </a:rPr>
              <a:t>,-8</a:t>
            </a:r>
          </a:p>
          <a:p>
            <a:r>
              <a:rPr lang="en-US" sz="1800" dirty="0">
                <a:solidFill>
                  <a:schemeClr val="accent5">
                    <a:lumMod val="60000"/>
                    <a:lumOff val="40000"/>
                  </a:schemeClr>
                </a:solidFill>
              </a:rPr>
              <a:t>  </a:t>
            </a:r>
            <a:r>
              <a:rPr lang="en-US" sz="1800" dirty="0" err="1">
                <a:solidFill>
                  <a:schemeClr val="accent5">
                    <a:lumMod val="60000"/>
                    <a:lumOff val="40000"/>
                  </a:schemeClr>
                </a:solidFill>
              </a:rPr>
              <a:t>sw</a:t>
            </a:r>
            <a:r>
              <a:rPr lang="en-US" sz="1800" dirty="0">
                <a:solidFill>
                  <a:schemeClr val="accent5">
                    <a:lumMod val="60000"/>
                    <a:lumOff val="40000"/>
                  </a:schemeClr>
                </a:solidFill>
              </a:rPr>
              <a:t> </a:t>
            </a:r>
            <a:r>
              <a:rPr lang="en-US" sz="1800" dirty="0" smtClean="0">
                <a:solidFill>
                  <a:schemeClr val="accent5">
                    <a:lumMod val="60000"/>
                    <a:lumOff val="40000"/>
                  </a:schemeClr>
                </a:solidFill>
              </a:rPr>
              <a:t>$t1, </a:t>
            </a:r>
            <a:r>
              <a:rPr lang="en-US" sz="1800" dirty="0">
                <a:solidFill>
                  <a:schemeClr val="accent5">
                    <a:lumMod val="60000"/>
                    <a:lumOff val="40000"/>
                  </a:schemeClr>
                </a:solidFill>
              </a:rPr>
              <a:t>4</a:t>
            </a:r>
            <a:r>
              <a:rPr lang="en-US" sz="1800" dirty="0" smtClean="0">
                <a:solidFill>
                  <a:schemeClr val="accent5">
                    <a:lumMod val="60000"/>
                    <a:lumOff val="40000"/>
                  </a:schemeClr>
                </a:solidFill>
              </a:rPr>
              <a:t>($</a:t>
            </a:r>
            <a:r>
              <a:rPr lang="en-US" sz="1800" dirty="0" err="1" smtClean="0">
                <a:solidFill>
                  <a:schemeClr val="accent5">
                    <a:lumMod val="60000"/>
                    <a:lumOff val="40000"/>
                  </a:schemeClr>
                </a:solidFill>
              </a:rPr>
              <a:t>sp</a:t>
            </a:r>
            <a:r>
              <a:rPr lang="en-US" sz="1800" dirty="0">
                <a:solidFill>
                  <a:schemeClr val="accent5">
                    <a:lumMod val="60000"/>
                    <a:lumOff val="40000"/>
                  </a:schemeClr>
                </a:solidFill>
              </a:rPr>
              <a:t>)</a:t>
            </a:r>
          </a:p>
          <a:p>
            <a:r>
              <a:rPr lang="en-US" sz="1800" dirty="0">
                <a:solidFill>
                  <a:schemeClr val="accent5">
                    <a:lumMod val="60000"/>
                    <a:lumOff val="40000"/>
                  </a:schemeClr>
                </a:solidFill>
              </a:rPr>
              <a:t>  </a:t>
            </a:r>
            <a:r>
              <a:rPr lang="en-US" sz="1800" dirty="0" err="1">
                <a:solidFill>
                  <a:schemeClr val="accent5">
                    <a:lumMod val="60000"/>
                    <a:lumOff val="40000"/>
                  </a:schemeClr>
                </a:solidFill>
              </a:rPr>
              <a:t>sw</a:t>
            </a:r>
            <a:r>
              <a:rPr lang="en-US" sz="1800" dirty="0">
                <a:solidFill>
                  <a:schemeClr val="accent5">
                    <a:lumMod val="60000"/>
                    <a:lumOff val="40000"/>
                  </a:schemeClr>
                </a:solidFill>
              </a:rPr>
              <a:t> </a:t>
            </a:r>
            <a:r>
              <a:rPr lang="en-US" sz="1800" dirty="0" smtClean="0">
                <a:solidFill>
                  <a:schemeClr val="accent5">
                    <a:lumMod val="60000"/>
                    <a:lumOff val="40000"/>
                  </a:schemeClr>
                </a:solidFill>
              </a:rPr>
              <a:t>$t0, </a:t>
            </a:r>
            <a:r>
              <a:rPr lang="en-US" sz="1800" dirty="0">
                <a:solidFill>
                  <a:schemeClr val="accent5">
                    <a:lumMod val="60000"/>
                    <a:lumOff val="40000"/>
                  </a:schemeClr>
                </a:solidFill>
              </a:rPr>
              <a:t>0</a:t>
            </a:r>
            <a:r>
              <a:rPr lang="en-US" sz="1800" dirty="0" smtClean="0">
                <a:solidFill>
                  <a:schemeClr val="accent5">
                    <a:lumMod val="60000"/>
                    <a:lumOff val="40000"/>
                  </a:schemeClr>
                </a:solidFill>
              </a:rPr>
              <a:t>($</a:t>
            </a:r>
            <a:r>
              <a:rPr lang="en-US" sz="1800" dirty="0" err="1" smtClean="0">
                <a:solidFill>
                  <a:schemeClr val="accent5">
                    <a:lumMod val="60000"/>
                    <a:lumOff val="40000"/>
                  </a:schemeClr>
                </a:solidFill>
              </a:rPr>
              <a:t>sp</a:t>
            </a:r>
            <a:r>
              <a:rPr lang="en-US" sz="1800" dirty="0">
                <a:solidFill>
                  <a:schemeClr val="accent5">
                    <a:lumMod val="60000"/>
                    <a:lumOff val="40000"/>
                  </a:schemeClr>
                </a:solidFill>
              </a:rPr>
              <a:t>)</a:t>
            </a:r>
          </a:p>
          <a:p>
            <a:r>
              <a:rPr lang="en-US" sz="1800" dirty="0">
                <a:solidFill>
                  <a:schemeClr val="bg1"/>
                </a:solidFill>
              </a:rPr>
              <a:t>  </a:t>
            </a:r>
            <a:r>
              <a:rPr lang="en-US" sz="1800" dirty="0" err="1">
                <a:solidFill>
                  <a:schemeClr val="bg1"/>
                </a:solidFill>
              </a:rPr>
              <a:t>jal</a:t>
            </a:r>
            <a:r>
              <a:rPr lang="en-US" sz="1800" dirty="0">
                <a:solidFill>
                  <a:schemeClr val="bg1"/>
                </a:solidFill>
              </a:rPr>
              <a:t> </a:t>
            </a:r>
            <a:r>
              <a:rPr lang="en-US" sz="1800" dirty="0" err="1">
                <a:solidFill>
                  <a:schemeClr val="bg1"/>
                </a:solidFill>
              </a:rPr>
              <a:t>mult</a:t>
            </a:r>
            <a:endParaRPr lang="en-US" sz="1800" dirty="0">
              <a:solidFill>
                <a:schemeClr val="bg1"/>
              </a:solidFill>
            </a:endParaRPr>
          </a:p>
          <a:p>
            <a:r>
              <a:rPr lang="en-US" sz="1800" dirty="0">
                <a:solidFill>
                  <a:schemeClr val="accent1"/>
                </a:solidFill>
              </a:rPr>
              <a:t>  </a:t>
            </a:r>
            <a:r>
              <a:rPr lang="en-US" sz="1800" dirty="0" err="1">
                <a:solidFill>
                  <a:schemeClr val="accent5">
                    <a:lumMod val="60000"/>
                    <a:lumOff val="40000"/>
                  </a:schemeClr>
                </a:solidFill>
              </a:rPr>
              <a:t>lw</a:t>
            </a:r>
            <a:r>
              <a:rPr lang="en-US" sz="1800" dirty="0">
                <a:solidFill>
                  <a:schemeClr val="accent5">
                    <a:lumMod val="60000"/>
                    <a:lumOff val="40000"/>
                  </a:schemeClr>
                </a:solidFill>
              </a:rPr>
              <a:t> </a:t>
            </a:r>
            <a:r>
              <a:rPr lang="en-US" sz="1800" dirty="0" smtClean="0">
                <a:solidFill>
                  <a:schemeClr val="accent5">
                    <a:lumMod val="60000"/>
                    <a:lumOff val="40000"/>
                  </a:schemeClr>
                </a:solidFill>
              </a:rPr>
              <a:t>$t1, </a:t>
            </a:r>
            <a:r>
              <a:rPr lang="en-US" sz="1800" dirty="0">
                <a:solidFill>
                  <a:schemeClr val="accent5">
                    <a:lumMod val="60000"/>
                    <a:lumOff val="40000"/>
                  </a:schemeClr>
                </a:solidFill>
              </a:rPr>
              <a:t>4</a:t>
            </a:r>
            <a:r>
              <a:rPr lang="en-US" sz="1800" dirty="0" smtClean="0">
                <a:solidFill>
                  <a:schemeClr val="accent5">
                    <a:lumMod val="60000"/>
                    <a:lumOff val="40000"/>
                  </a:schemeClr>
                </a:solidFill>
              </a:rPr>
              <a:t>($</a:t>
            </a:r>
            <a:r>
              <a:rPr lang="en-US" sz="1800" dirty="0" err="1" smtClean="0">
                <a:solidFill>
                  <a:schemeClr val="accent5">
                    <a:lumMod val="60000"/>
                    <a:lumOff val="40000"/>
                  </a:schemeClr>
                </a:solidFill>
              </a:rPr>
              <a:t>sp</a:t>
            </a:r>
            <a:r>
              <a:rPr lang="en-US" sz="1800" dirty="0">
                <a:solidFill>
                  <a:schemeClr val="accent5">
                    <a:lumMod val="60000"/>
                    <a:lumOff val="40000"/>
                  </a:schemeClr>
                </a:solidFill>
              </a:rPr>
              <a:t>)</a:t>
            </a:r>
          </a:p>
          <a:p>
            <a:r>
              <a:rPr lang="en-US" sz="1800" dirty="0">
                <a:solidFill>
                  <a:schemeClr val="accent5">
                    <a:lumMod val="60000"/>
                    <a:lumOff val="40000"/>
                  </a:schemeClr>
                </a:solidFill>
              </a:rPr>
              <a:t>  </a:t>
            </a:r>
            <a:r>
              <a:rPr lang="en-US" sz="1800" dirty="0" err="1">
                <a:solidFill>
                  <a:schemeClr val="accent5">
                    <a:lumMod val="60000"/>
                    <a:lumOff val="40000"/>
                  </a:schemeClr>
                </a:solidFill>
              </a:rPr>
              <a:t>lw</a:t>
            </a:r>
            <a:r>
              <a:rPr lang="en-US" sz="1800" dirty="0">
                <a:solidFill>
                  <a:schemeClr val="accent5">
                    <a:lumMod val="60000"/>
                    <a:lumOff val="40000"/>
                  </a:schemeClr>
                </a:solidFill>
              </a:rPr>
              <a:t> </a:t>
            </a:r>
            <a:r>
              <a:rPr lang="en-US" sz="1800" dirty="0" smtClean="0">
                <a:solidFill>
                  <a:schemeClr val="accent5">
                    <a:lumMod val="60000"/>
                    <a:lumOff val="40000"/>
                  </a:schemeClr>
                </a:solidFill>
              </a:rPr>
              <a:t>$t0, </a:t>
            </a:r>
            <a:r>
              <a:rPr lang="en-US" sz="1800" dirty="0">
                <a:solidFill>
                  <a:schemeClr val="accent5">
                    <a:lumMod val="60000"/>
                    <a:lumOff val="40000"/>
                  </a:schemeClr>
                </a:solidFill>
              </a:rPr>
              <a:t>0</a:t>
            </a:r>
            <a:r>
              <a:rPr lang="en-US" sz="1800" dirty="0" smtClean="0">
                <a:solidFill>
                  <a:schemeClr val="accent5">
                    <a:lumMod val="60000"/>
                    <a:lumOff val="40000"/>
                  </a:schemeClr>
                </a:solidFill>
              </a:rPr>
              <a:t>($</a:t>
            </a:r>
            <a:r>
              <a:rPr lang="en-US" sz="1800" dirty="0" err="1" smtClean="0">
                <a:solidFill>
                  <a:schemeClr val="accent5">
                    <a:lumMod val="60000"/>
                    <a:lumOff val="40000"/>
                  </a:schemeClr>
                </a:solidFill>
              </a:rPr>
              <a:t>sp</a:t>
            </a:r>
            <a:r>
              <a:rPr lang="en-US" sz="1800" dirty="0">
                <a:solidFill>
                  <a:schemeClr val="accent5">
                    <a:lumMod val="60000"/>
                    <a:lumOff val="40000"/>
                  </a:schemeClr>
                </a:solidFill>
              </a:rPr>
              <a:t>)</a:t>
            </a:r>
          </a:p>
          <a:p>
            <a:r>
              <a:rPr lang="en-US" sz="1800" dirty="0">
                <a:solidFill>
                  <a:schemeClr val="accent5">
                    <a:lumMod val="60000"/>
                    <a:lumOff val="40000"/>
                  </a:schemeClr>
                </a:solidFill>
              </a:rPr>
              <a:t>  </a:t>
            </a:r>
            <a:r>
              <a:rPr lang="en-US" sz="1800" dirty="0" err="1">
                <a:solidFill>
                  <a:schemeClr val="accent5">
                    <a:lumMod val="60000"/>
                    <a:lumOff val="40000"/>
                  </a:schemeClr>
                </a:solidFill>
              </a:rPr>
              <a:t>addiu</a:t>
            </a:r>
            <a:r>
              <a:rPr lang="en-US" sz="1800" dirty="0">
                <a:solidFill>
                  <a:schemeClr val="accent5">
                    <a:lumMod val="60000"/>
                    <a:lumOff val="40000"/>
                  </a:schemeClr>
                </a:solidFill>
              </a:rPr>
              <a:t> </a:t>
            </a:r>
            <a:r>
              <a:rPr lang="en-US" sz="1800" dirty="0" smtClean="0">
                <a:solidFill>
                  <a:schemeClr val="accent5">
                    <a:lumMod val="60000"/>
                    <a:lumOff val="40000"/>
                  </a:schemeClr>
                </a:solidFill>
              </a:rPr>
              <a:t>$sp,$sp,8</a:t>
            </a:r>
            <a:endParaRPr lang="en-US" sz="1800" dirty="0">
              <a:solidFill>
                <a:schemeClr val="accent5">
                  <a:lumMod val="60000"/>
                  <a:lumOff val="40000"/>
                </a:schemeClr>
              </a:solidFill>
            </a:endParaRPr>
          </a:p>
          <a:p>
            <a:r>
              <a:rPr lang="en-US" sz="1800" dirty="0">
                <a:solidFill>
                  <a:schemeClr val="bg1"/>
                </a:solidFill>
              </a:rPr>
              <a:t>  …</a:t>
            </a:r>
          </a:p>
          <a:p>
            <a:r>
              <a:rPr lang="en-US" sz="1800" dirty="0">
                <a:solidFill>
                  <a:schemeClr val="bg1"/>
                </a:solidFill>
              </a:rPr>
              <a:t>  [use </a:t>
            </a:r>
            <a:r>
              <a:rPr lang="en-US" sz="1800" dirty="0" smtClean="0">
                <a:solidFill>
                  <a:schemeClr val="bg1"/>
                </a:solidFill>
              </a:rPr>
              <a:t>$t0 </a:t>
            </a:r>
            <a:r>
              <a:rPr lang="en-US" sz="1800" dirty="0">
                <a:solidFill>
                  <a:schemeClr val="bg1"/>
                </a:solidFill>
              </a:rPr>
              <a:t>&amp; </a:t>
            </a:r>
            <a:r>
              <a:rPr lang="en-US" sz="1800" dirty="0" smtClean="0">
                <a:solidFill>
                  <a:schemeClr val="bg1"/>
                </a:solidFill>
              </a:rPr>
              <a:t>$t1]</a:t>
            </a:r>
            <a:endParaRPr lang="en-US" sz="1800" dirty="0">
              <a:solidFill>
                <a:schemeClr val="bg1"/>
              </a:solidFill>
            </a:endParaRPr>
          </a:p>
        </p:txBody>
      </p:sp>
    </p:spTree>
    <p:extLst>
      <p:ext uri="{BB962C8B-B14F-4D97-AF65-F5344CB8AC3E}">
        <p14:creationId xmlns:p14="http://schemas.microsoft.com/office/powerpoint/2010/main" val="37062868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228600" y="0"/>
            <a:ext cx="8686800" cy="533400"/>
          </a:xfrm>
        </p:spPr>
        <p:txBody>
          <a:bodyPr>
            <a:normAutofit fontScale="90000"/>
          </a:bodyPr>
          <a:lstStyle/>
          <a:p>
            <a:r>
              <a:rPr lang="en-US" dirty="0"/>
              <a:t>MIPS Register Recap</a:t>
            </a:r>
          </a:p>
        </p:txBody>
      </p:sp>
      <p:sp>
        <p:nvSpPr>
          <p:cNvPr id="65539" name="Rectangle 3"/>
          <p:cNvSpPr>
            <a:spLocks noGrp="1" noChangeArrowheads="1"/>
          </p:cNvSpPr>
          <p:nvPr>
            <p:ph type="body" idx="1"/>
          </p:nvPr>
        </p:nvSpPr>
        <p:spPr/>
        <p:txBody>
          <a:bodyPr/>
          <a:lstStyle/>
          <a:p>
            <a:pPr>
              <a:lnSpc>
                <a:spcPct val="84000"/>
              </a:lnSpc>
            </a:pPr>
            <a:r>
              <a:rPr lang="en-US" sz="2800" dirty="0"/>
              <a:t>Return address: $31 (</a:t>
            </a:r>
            <a:r>
              <a:rPr lang="en-US" sz="2800" dirty="0" err="1"/>
              <a:t>ra</a:t>
            </a:r>
            <a:r>
              <a:rPr lang="en-US" sz="2800" dirty="0"/>
              <a:t>)</a:t>
            </a:r>
          </a:p>
          <a:p>
            <a:pPr>
              <a:lnSpc>
                <a:spcPct val="84000"/>
              </a:lnSpc>
            </a:pPr>
            <a:r>
              <a:rPr lang="en-US" sz="2800" dirty="0"/>
              <a:t>Stack pointer: $29 (</a:t>
            </a:r>
            <a:r>
              <a:rPr lang="en-US" sz="2800" dirty="0" err="1"/>
              <a:t>sp</a:t>
            </a:r>
            <a:r>
              <a:rPr lang="en-US" sz="2800" dirty="0"/>
              <a:t>)</a:t>
            </a:r>
          </a:p>
          <a:p>
            <a:pPr>
              <a:lnSpc>
                <a:spcPct val="84000"/>
              </a:lnSpc>
            </a:pPr>
            <a:r>
              <a:rPr lang="en-US" sz="2800" dirty="0"/>
              <a:t>Frame pointer: $30 (</a:t>
            </a:r>
            <a:r>
              <a:rPr lang="en-US" sz="2800" dirty="0" err="1"/>
              <a:t>fp</a:t>
            </a:r>
            <a:r>
              <a:rPr lang="en-US" sz="2800" dirty="0"/>
              <a:t>)</a:t>
            </a:r>
          </a:p>
          <a:p>
            <a:pPr>
              <a:lnSpc>
                <a:spcPct val="84000"/>
              </a:lnSpc>
            </a:pPr>
            <a:r>
              <a:rPr lang="en-US" sz="2800" dirty="0"/>
              <a:t>First four arguments: $4-$7  (a0-a3)</a:t>
            </a:r>
          </a:p>
          <a:p>
            <a:pPr>
              <a:lnSpc>
                <a:spcPct val="84000"/>
              </a:lnSpc>
            </a:pPr>
            <a:r>
              <a:rPr lang="en-US" sz="2800" dirty="0"/>
              <a:t>Return result: $2-$3 (v0-v1)</a:t>
            </a:r>
          </a:p>
          <a:p>
            <a:pPr>
              <a:lnSpc>
                <a:spcPct val="84000"/>
              </a:lnSpc>
            </a:pPr>
            <a:r>
              <a:rPr lang="en-US" sz="2800" dirty="0" err="1"/>
              <a:t>Callee</a:t>
            </a:r>
            <a:r>
              <a:rPr lang="en-US" sz="2800" dirty="0"/>
              <a:t>-save free </a:t>
            </a:r>
            <a:r>
              <a:rPr lang="en-US" sz="2800" dirty="0" err="1"/>
              <a:t>regs</a:t>
            </a:r>
            <a:r>
              <a:rPr lang="en-US" sz="2800" dirty="0"/>
              <a:t>: $16-$23 (s0-s7)</a:t>
            </a:r>
          </a:p>
          <a:p>
            <a:pPr>
              <a:lnSpc>
                <a:spcPct val="84000"/>
              </a:lnSpc>
            </a:pPr>
            <a:r>
              <a:rPr lang="en-US" sz="2800" dirty="0"/>
              <a:t>Caller-save free </a:t>
            </a:r>
            <a:r>
              <a:rPr lang="en-US" sz="2800" dirty="0" err="1"/>
              <a:t>regs</a:t>
            </a:r>
            <a:r>
              <a:rPr lang="en-US" sz="2800" dirty="0"/>
              <a:t>: $8-$15,$24,$25 (t0-t9)</a:t>
            </a:r>
          </a:p>
          <a:p>
            <a:pPr>
              <a:lnSpc>
                <a:spcPct val="84000"/>
              </a:lnSpc>
            </a:pPr>
            <a:r>
              <a:rPr lang="en-US" sz="2800" dirty="0"/>
              <a:t>Reserved: $26, $27</a:t>
            </a:r>
          </a:p>
          <a:p>
            <a:pPr>
              <a:lnSpc>
                <a:spcPct val="84000"/>
              </a:lnSpc>
            </a:pPr>
            <a:r>
              <a:rPr lang="en-US" sz="2800" dirty="0"/>
              <a:t>Global pointer: $28 (</a:t>
            </a:r>
            <a:r>
              <a:rPr lang="en-US" sz="2800" dirty="0" err="1"/>
              <a:t>gp</a:t>
            </a:r>
            <a:r>
              <a:rPr lang="en-US" sz="2800" dirty="0"/>
              <a:t>)</a:t>
            </a:r>
          </a:p>
          <a:p>
            <a:pPr>
              <a:lnSpc>
                <a:spcPct val="84000"/>
              </a:lnSpc>
            </a:pPr>
            <a:r>
              <a:rPr lang="en-US" sz="2800" dirty="0"/>
              <a:t>Assembler temporary: $1 (at)</a:t>
            </a:r>
          </a:p>
          <a:p>
            <a:pPr>
              <a:lnSpc>
                <a:spcPct val="84000"/>
              </a:lnSpc>
            </a:pPr>
            <a:endParaRPr lang="en-US" sz="2400" dirty="0"/>
          </a:p>
          <a:p>
            <a:pPr>
              <a:lnSpc>
                <a:spcPct val="84000"/>
              </a:lnSpc>
            </a:pPr>
            <a:endParaRPr lang="en-US" sz="2400" dirty="0"/>
          </a:p>
        </p:txBody>
      </p:sp>
    </p:spTree>
    <p:extLst>
      <p:ext uri="{BB962C8B-B14F-4D97-AF65-F5344CB8AC3E}">
        <p14:creationId xmlns:p14="http://schemas.microsoft.com/office/powerpoint/2010/main" val="18763668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Recap: Conventions so far</a:t>
            </a:r>
            <a:endParaRPr lang="en-US" dirty="0"/>
          </a:p>
        </p:txBody>
      </p:sp>
      <p:sp>
        <p:nvSpPr>
          <p:cNvPr id="3" name="Content Placeholder 2"/>
          <p:cNvSpPr>
            <a:spLocks noGrp="1"/>
          </p:cNvSpPr>
          <p:nvPr>
            <p:ph idx="1"/>
            <p:custDataLst>
              <p:tags r:id="rId2"/>
            </p:custDataLst>
          </p:nvPr>
        </p:nvSpPr>
        <p:spPr>
          <a:xfrm>
            <a:off x="228600" y="609600"/>
            <a:ext cx="8686800" cy="6400800"/>
          </a:xfrm>
        </p:spPr>
        <p:txBody>
          <a:bodyPr>
            <a:normAutofit fontScale="92500" lnSpcReduction="10000"/>
          </a:bodyPr>
          <a:lstStyle/>
          <a:p>
            <a:pPr lvl="1"/>
            <a:r>
              <a:rPr lang="en-US" dirty="0" smtClean="0">
                <a:solidFill>
                  <a:schemeClr val="accent5">
                    <a:lumMod val="60000"/>
                    <a:lumOff val="40000"/>
                  </a:schemeClr>
                </a:solidFill>
              </a:rPr>
              <a:t>first four </a:t>
            </a:r>
            <a:r>
              <a:rPr lang="en-US" dirty="0" err="1" smtClean="0"/>
              <a:t>arg</a:t>
            </a:r>
            <a:r>
              <a:rPr lang="en-US" dirty="0" smtClean="0"/>
              <a:t> words passed in $a0, $a1, $a2, $a3</a:t>
            </a:r>
          </a:p>
          <a:p>
            <a:pPr lvl="1"/>
            <a:r>
              <a:rPr lang="en-US" dirty="0" smtClean="0"/>
              <a:t>remaining </a:t>
            </a:r>
            <a:r>
              <a:rPr lang="en-US" dirty="0" err="1" smtClean="0"/>
              <a:t>arg</a:t>
            </a:r>
            <a:r>
              <a:rPr lang="en-US" dirty="0" smtClean="0"/>
              <a:t> words passed </a:t>
            </a:r>
            <a:r>
              <a:rPr lang="en-US" dirty="0" smtClean="0">
                <a:solidFill>
                  <a:schemeClr val="accent5">
                    <a:lumMod val="60000"/>
                    <a:lumOff val="40000"/>
                  </a:schemeClr>
                </a:solidFill>
              </a:rPr>
              <a:t>in parent’s stack frame</a:t>
            </a:r>
          </a:p>
          <a:p>
            <a:pPr lvl="1"/>
            <a:r>
              <a:rPr lang="en-US" dirty="0" smtClean="0"/>
              <a:t>return value (if any) in $v0, $v1</a:t>
            </a:r>
          </a:p>
          <a:p>
            <a:pPr lvl="1"/>
            <a:r>
              <a:rPr lang="en-US" dirty="0"/>
              <a:t>stack frame at $</a:t>
            </a:r>
            <a:r>
              <a:rPr lang="en-US" dirty="0" err="1"/>
              <a:t>sp</a:t>
            </a:r>
            <a:endParaRPr lang="en-US" dirty="0"/>
          </a:p>
          <a:p>
            <a:pPr lvl="2"/>
            <a:r>
              <a:rPr lang="en-US" dirty="0"/>
              <a:t>contains </a:t>
            </a:r>
            <a:r>
              <a:rPr lang="en-US" dirty="0">
                <a:solidFill>
                  <a:schemeClr val="accent5">
                    <a:lumMod val="60000"/>
                    <a:lumOff val="40000"/>
                  </a:schemeClr>
                </a:solidFill>
              </a:rPr>
              <a:t>$</a:t>
            </a:r>
            <a:r>
              <a:rPr lang="en-US" dirty="0" err="1">
                <a:solidFill>
                  <a:schemeClr val="accent5">
                    <a:lumMod val="60000"/>
                    <a:lumOff val="40000"/>
                  </a:schemeClr>
                </a:solidFill>
              </a:rPr>
              <a:t>ra</a:t>
            </a:r>
            <a:r>
              <a:rPr lang="en-US" dirty="0">
                <a:solidFill>
                  <a:schemeClr val="accent5">
                    <a:lumMod val="60000"/>
                    <a:lumOff val="40000"/>
                  </a:schemeClr>
                </a:solidFill>
              </a:rPr>
              <a:t> </a:t>
            </a:r>
            <a:r>
              <a:rPr lang="en-US" dirty="0"/>
              <a:t>(clobbered on JAL  </a:t>
            </a:r>
            <a:r>
              <a:rPr lang="en-US" dirty="0" smtClean="0"/>
              <a:t>to </a:t>
            </a:r>
            <a:r>
              <a:rPr lang="en-US" dirty="0"/>
              <a:t>sub-functions</a:t>
            </a:r>
            <a:r>
              <a:rPr lang="en-US" dirty="0" smtClean="0"/>
              <a:t>)</a:t>
            </a:r>
          </a:p>
          <a:p>
            <a:pPr lvl="2"/>
            <a:r>
              <a:rPr lang="en-US" dirty="0" smtClean="0"/>
              <a:t> contains </a:t>
            </a:r>
            <a:r>
              <a:rPr lang="en-US" dirty="0" smtClean="0">
                <a:solidFill>
                  <a:schemeClr val="accent5">
                    <a:lumMod val="60000"/>
                    <a:lumOff val="40000"/>
                  </a:schemeClr>
                </a:solidFill>
              </a:rPr>
              <a:t>$</a:t>
            </a:r>
            <a:r>
              <a:rPr lang="en-US" dirty="0" err="1" smtClean="0">
                <a:solidFill>
                  <a:schemeClr val="accent5">
                    <a:lumMod val="60000"/>
                    <a:lumOff val="40000"/>
                  </a:schemeClr>
                </a:solidFill>
              </a:rPr>
              <a:t>fp</a:t>
            </a:r>
            <a:endParaRPr lang="en-US" dirty="0">
              <a:solidFill>
                <a:schemeClr val="accent5">
                  <a:lumMod val="60000"/>
                  <a:lumOff val="40000"/>
                </a:schemeClr>
              </a:solidFill>
            </a:endParaRPr>
          </a:p>
          <a:p>
            <a:pPr lvl="2"/>
            <a:r>
              <a:rPr lang="en-US" dirty="0"/>
              <a:t>contains </a:t>
            </a:r>
            <a:r>
              <a:rPr lang="en-US" dirty="0">
                <a:solidFill>
                  <a:schemeClr val="accent5">
                    <a:lumMod val="60000"/>
                    <a:lumOff val="40000"/>
                  </a:schemeClr>
                </a:solidFill>
              </a:rPr>
              <a:t>local </a:t>
            </a:r>
            <a:r>
              <a:rPr lang="en-US" dirty="0" err="1">
                <a:solidFill>
                  <a:schemeClr val="accent5">
                    <a:lumMod val="60000"/>
                    <a:lumOff val="40000"/>
                  </a:schemeClr>
                </a:solidFill>
              </a:rPr>
              <a:t>vars</a:t>
            </a:r>
            <a:r>
              <a:rPr lang="en-US" dirty="0">
                <a:solidFill>
                  <a:schemeClr val="accent5">
                    <a:lumMod val="60000"/>
                    <a:lumOff val="40000"/>
                  </a:schemeClr>
                </a:solidFill>
              </a:rPr>
              <a:t> </a:t>
            </a:r>
            <a:r>
              <a:rPr lang="en-US" dirty="0"/>
              <a:t>(possibly </a:t>
            </a:r>
            <a:endParaRPr lang="en-US" dirty="0" smtClean="0"/>
          </a:p>
          <a:p>
            <a:pPr marL="688975" lvl="2" indent="0">
              <a:buNone/>
            </a:pPr>
            <a:r>
              <a:rPr lang="en-US" dirty="0"/>
              <a:t>	</a:t>
            </a:r>
            <a:r>
              <a:rPr lang="en-US" dirty="0" smtClean="0"/>
              <a:t>clobbered by </a:t>
            </a:r>
            <a:r>
              <a:rPr lang="en-US" dirty="0"/>
              <a:t>sub-functions)</a:t>
            </a:r>
          </a:p>
          <a:p>
            <a:pPr lvl="2"/>
            <a:r>
              <a:rPr lang="en-US" dirty="0">
                <a:solidFill>
                  <a:schemeClr val="accent5">
                    <a:lumMod val="60000"/>
                    <a:lumOff val="40000"/>
                  </a:schemeClr>
                </a:solidFill>
              </a:rPr>
              <a:t>contains extra arguments to </a:t>
            </a:r>
            <a:r>
              <a:rPr lang="en-US" dirty="0" smtClean="0">
                <a:solidFill>
                  <a:schemeClr val="accent5">
                    <a:lumMod val="60000"/>
                    <a:lumOff val="40000"/>
                  </a:schemeClr>
                </a:solidFill>
              </a:rPr>
              <a:t>sub-functions</a:t>
            </a:r>
          </a:p>
          <a:p>
            <a:pPr marL="688975" lvl="2" indent="0">
              <a:buNone/>
            </a:pPr>
            <a:r>
              <a:rPr lang="en-US" dirty="0" smtClean="0">
                <a:solidFill>
                  <a:schemeClr val="accent5">
                    <a:lumMod val="60000"/>
                    <a:lumOff val="40000"/>
                  </a:schemeClr>
                </a:solidFill>
              </a:rPr>
              <a:t>	(i.e. argument “spilling)</a:t>
            </a:r>
            <a:endParaRPr lang="en-US" dirty="0">
              <a:solidFill>
                <a:schemeClr val="accent5">
                  <a:lumMod val="60000"/>
                  <a:lumOff val="40000"/>
                </a:schemeClr>
              </a:solidFill>
            </a:endParaRPr>
          </a:p>
          <a:p>
            <a:pPr lvl="2"/>
            <a:r>
              <a:rPr lang="en-US" dirty="0">
                <a:solidFill>
                  <a:schemeClr val="accent5">
                    <a:lumMod val="60000"/>
                    <a:lumOff val="40000"/>
                  </a:schemeClr>
                </a:solidFill>
              </a:rPr>
              <a:t>contains space for first 4 arguments </a:t>
            </a:r>
            <a:endParaRPr lang="en-US" dirty="0" smtClean="0">
              <a:solidFill>
                <a:schemeClr val="accent5">
                  <a:lumMod val="60000"/>
                  <a:lumOff val="40000"/>
                </a:schemeClr>
              </a:solidFill>
            </a:endParaRPr>
          </a:p>
          <a:p>
            <a:pPr marL="688975" lvl="2" indent="0">
              <a:buNone/>
            </a:pPr>
            <a:r>
              <a:rPr lang="en-US" dirty="0">
                <a:solidFill>
                  <a:schemeClr val="accent5">
                    <a:lumMod val="60000"/>
                    <a:lumOff val="40000"/>
                  </a:schemeClr>
                </a:solidFill>
              </a:rPr>
              <a:t>	</a:t>
            </a:r>
            <a:r>
              <a:rPr lang="en-US" dirty="0" smtClean="0">
                <a:solidFill>
                  <a:schemeClr val="accent5">
                    <a:lumMod val="60000"/>
                    <a:lumOff val="40000"/>
                  </a:schemeClr>
                </a:solidFill>
              </a:rPr>
              <a:t>to sub-functions</a:t>
            </a:r>
          </a:p>
          <a:p>
            <a:pPr lvl="1"/>
            <a:r>
              <a:rPr lang="en-US" dirty="0" err="1" smtClean="0">
                <a:solidFill>
                  <a:schemeClr val="accent5">
                    <a:lumMod val="60000"/>
                    <a:lumOff val="40000"/>
                  </a:schemeClr>
                </a:solidFill>
              </a:rPr>
              <a:t>callee</a:t>
            </a:r>
            <a:r>
              <a:rPr lang="en-US" dirty="0" smtClean="0">
                <a:solidFill>
                  <a:schemeClr val="accent1"/>
                </a:solidFill>
              </a:rPr>
              <a:t> </a:t>
            </a:r>
            <a:r>
              <a:rPr lang="en-US" dirty="0" smtClean="0"/>
              <a:t>save </a:t>
            </a:r>
            <a:r>
              <a:rPr lang="en-US" dirty="0" err="1" smtClean="0"/>
              <a:t>regs</a:t>
            </a:r>
            <a:r>
              <a:rPr lang="en-US" dirty="0" smtClean="0"/>
              <a:t> are </a:t>
            </a:r>
            <a:r>
              <a:rPr lang="en-US" dirty="0" smtClean="0">
                <a:solidFill>
                  <a:schemeClr val="accent5">
                    <a:lumMod val="60000"/>
                    <a:lumOff val="40000"/>
                  </a:schemeClr>
                </a:solidFill>
              </a:rPr>
              <a:t>preserved</a:t>
            </a:r>
          </a:p>
          <a:p>
            <a:pPr lvl="1"/>
            <a:r>
              <a:rPr lang="en-US" dirty="0" smtClean="0">
                <a:solidFill>
                  <a:schemeClr val="accent5">
                    <a:lumMod val="60000"/>
                    <a:lumOff val="40000"/>
                  </a:schemeClr>
                </a:solidFill>
              </a:rPr>
              <a:t>caller</a:t>
            </a:r>
            <a:r>
              <a:rPr lang="en-US" dirty="0" smtClean="0">
                <a:solidFill>
                  <a:schemeClr val="accent1"/>
                </a:solidFill>
              </a:rPr>
              <a:t> </a:t>
            </a:r>
            <a:r>
              <a:rPr lang="en-US" dirty="0" smtClean="0"/>
              <a:t>save </a:t>
            </a:r>
            <a:r>
              <a:rPr lang="en-US" dirty="0" err="1" smtClean="0"/>
              <a:t>regs</a:t>
            </a:r>
            <a:r>
              <a:rPr lang="en-US" dirty="0" smtClean="0"/>
              <a:t>  are </a:t>
            </a:r>
            <a:r>
              <a:rPr lang="en-US" dirty="0" smtClean="0">
                <a:solidFill>
                  <a:schemeClr val="accent5">
                    <a:lumMod val="60000"/>
                    <a:lumOff val="40000"/>
                  </a:schemeClr>
                </a:solidFill>
              </a:rPr>
              <a:t>not</a:t>
            </a:r>
            <a:r>
              <a:rPr lang="en-US" dirty="0" smtClean="0">
                <a:solidFill>
                  <a:schemeClr val="accent1"/>
                </a:solidFill>
              </a:rPr>
              <a:t> </a:t>
            </a:r>
          </a:p>
          <a:p>
            <a:pPr lvl="1"/>
            <a:r>
              <a:rPr lang="en-US" dirty="0"/>
              <a:t>Global data accessed via $</a:t>
            </a:r>
            <a:r>
              <a:rPr lang="en-US" dirty="0" err="1" smtClean="0"/>
              <a:t>gp</a:t>
            </a:r>
            <a:endParaRPr lang="en-US" dirty="0"/>
          </a:p>
        </p:txBody>
      </p:sp>
      <p:cxnSp>
        <p:nvCxnSpPr>
          <p:cNvPr id="5" name="Straight Connector 4"/>
          <p:cNvCxnSpPr/>
          <p:nvPr>
            <p:custDataLst>
              <p:tags r:id="rId3"/>
            </p:custDataLst>
          </p:nvPr>
        </p:nvCxnSpPr>
        <p:spPr>
          <a:xfrm rot="5400000">
            <a:off x="4379160" y="44958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custDataLst>
              <p:tags r:id="rId4"/>
            </p:custDataLst>
          </p:nvPr>
        </p:nvCxnSpPr>
        <p:spPr>
          <a:xfrm rot="5400000">
            <a:off x="6741360" y="44958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custDataLst>
              <p:tags r:id="rId5"/>
            </p:custDataLst>
          </p:nvPr>
        </p:nvSpPr>
        <p:spPr>
          <a:xfrm>
            <a:off x="6436560" y="26670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ra</a:t>
            </a:r>
            <a:endParaRPr lang="en-US" sz="2400" dirty="0"/>
          </a:p>
        </p:txBody>
      </p:sp>
      <p:sp>
        <p:nvSpPr>
          <p:cNvPr id="8" name="Rectangle 7"/>
          <p:cNvSpPr/>
          <p:nvPr>
            <p:custDataLst>
              <p:tags r:id="rId6"/>
            </p:custDataLst>
          </p:nvPr>
        </p:nvSpPr>
        <p:spPr>
          <a:xfrm>
            <a:off x="6436560" y="30480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fp</a:t>
            </a:r>
            <a:endParaRPr lang="en-US" sz="2400" dirty="0"/>
          </a:p>
        </p:txBody>
      </p:sp>
      <p:sp>
        <p:nvSpPr>
          <p:cNvPr id="9" name="Rectangle 8"/>
          <p:cNvSpPr/>
          <p:nvPr>
            <p:custDataLst>
              <p:tags r:id="rId7"/>
            </p:custDataLst>
          </p:nvPr>
        </p:nvSpPr>
        <p:spPr>
          <a:xfrm>
            <a:off x="6436560" y="3429000"/>
            <a:ext cx="2362200" cy="762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regs</a:t>
            </a:r>
            <a:r>
              <a:rPr lang="en-US" sz="2400" dirty="0" smtClean="0"/>
              <a:t/>
            </a:r>
            <a:br>
              <a:rPr lang="en-US" sz="2400" dirty="0" smtClean="0"/>
            </a:br>
            <a:r>
              <a:rPr lang="en-US" sz="2400" dirty="0" smtClean="0"/>
              <a:t>($s0  ... $s7)</a:t>
            </a:r>
            <a:endParaRPr lang="en-US" sz="2400" dirty="0"/>
          </a:p>
        </p:txBody>
      </p:sp>
      <p:sp>
        <p:nvSpPr>
          <p:cNvPr id="10" name="Rectangle 9"/>
          <p:cNvSpPr/>
          <p:nvPr>
            <p:custDataLst>
              <p:tags r:id="rId8"/>
            </p:custDataLst>
          </p:nvPr>
        </p:nvSpPr>
        <p:spPr>
          <a:xfrm>
            <a:off x="6436560" y="4191000"/>
            <a:ext cx="2362200" cy="1143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locals</a:t>
            </a:r>
            <a:endParaRPr lang="en-US" sz="2400" dirty="0"/>
          </a:p>
        </p:txBody>
      </p:sp>
      <p:sp>
        <p:nvSpPr>
          <p:cNvPr id="11" name="Rectangle 10"/>
          <p:cNvSpPr/>
          <p:nvPr>
            <p:custDataLst>
              <p:tags r:id="rId9"/>
            </p:custDataLst>
          </p:nvPr>
        </p:nvSpPr>
        <p:spPr>
          <a:xfrm>
            <a:off x="6436560" y="5334000"/>
            <a:ext cx="2362200" cy="10668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outgoing</a:t>
            </a:r>
            <a:br>
              <a:rPr lang="en-US" sz="2400" dirty="0" smtClean="0"/>
            </a:br>
            <a:r>
              <a:rPr lang="en-US" sz="2400" dirty="0" err="1" smtClean="0"/>
              <a:t>args</a:t>
            </a:r>
            <a:endParaRPr lang="en-US" sz="2400" dirty="0"/>
          </a:p>
        </p:txBody>
      </p:sp>
      <p:sp>
        <p:nvSpPr>
          <p:cNvPr id="14" name="TextBox 13"/>
          <p:cNvSpPr txBox="1"/>
          <p:nvPr>
            <p:custDataLst>
              <p:tags r:id="rId10"/>
            </p:custDataLst>
          </p:nvPr>
        </p:nvSpPr>
        <p:spPr>
          <a:xfrm>
            <a:off x="5369760" y="2590800"/>
            <a:ext cx="1098378" cy="523220"/>
          </a:xfrm>
          <a:prstGeom prst="rect">
            <a:avLst/>
          </a:prstGeom>
          <a:noFill/>
        </p:spPr>
        <p:txBody>
          <a:bodyPr wrap="none" rtlCol="0">
            <a:spAutoFit/>
          </a:bodyPr>
          <a:lstStyle/>
          <a:p>
            <a:r>
              <a:rPr lang="en-US" sz="2800" dirty="0" smtClean="0">
                <a:solidFill>
                  <a:schemeClr val="bg1"/>
                </a:solidFill>
              </a:rPr>
              <a:t>$</a:t>
            </a:r>
            <a:r>
              <a:rPr lang="en-US" sz="2800" dirty="0" err="1" smtClean="0">
                <a:solidFill>
                  <a:schemeClr val="bg1"/>
                </a:solidFill>
              </a:rPr>
              <a:t>fp</a:t>
            </a:r>
            <a:r>
              <a:rPr lang="en-US" sz="2800" dirty="0" smtClean="0">
                <a:solidFill>
                  <a:schemeClr val="bg1"/>
                </a:solidFill>
              </a:rPr>
              <a:t> </a:t>
            </a:r>
            <a:r>
              <a:rPr lang="en-US" sz="2800" dirty="0" smtClean="0">
                <a:solidFill>
                  <a:schemeClr val="bg1"/>
                </a:solidFill>
                <a:sym typeface="Wingdings" pitchFamily="2" charset="2"/>
              </a:rPr>
              <a:t></a:t>
            </a:r>
            <a:endParaRPr lang="en-US" sz="2800" dirty="0" smtClean="0">
              <a:solidFill>
                <a:schemeClr val="bg1"/>
              </a:solidFill>
            </a:endParaRPr>
          </a:p>
        </p:txBody>
      </p:sp>
      <p:sp>
        <p:nvSpPr>
          <p:cNvPr id="15" name="TextBox 14"/>
          <p:cNvSpPr txBox="1"/>
          <p:nvPr>
            <p:custDataLst>
              <p:tags r:id="rId11"/>
            </p:custDataLst>
          </p:nvPr>
        </p:nvSpPr>
        <p:spPr>
          <a:xfrm>
            <a:off x="5369760" y="5953780"/>
            <a:ext cx="1130438" cy="523220"/>
          </a:xfrm>
          <a:prstGeom prst="rect">
            <a:avLst/>
          </a:prstGeom>
          <a:noFill/>
        </p:spPr>
        <p:txBody>
          <a:bodyPr wrap="none" rtlCol="0">
            <a:spAutoFit/>
          </a:bodyPr>
          <a:lstStyle/>
          <a:p>
            <a:r>
              <a:rPr lang="en-US" sz="2800" dirty="0" smtClean="0">
                <a:solidFill>
                  <a:schemeClr val="bg1"/>
                </a:solidFill>
              </a:rPr>
              <a:t>$sp </a:t>
            </a:r>
            <a:r>
              <a:rPr lang="en-US" sz="2800" dirty="0" smtClean="0">
                <a:solidFill>
                  <a:schemeClr val="bg1"/>
                </a:solidFill>
                <a:sym typeface="Wingdings" pitchFamily="2" charset="2"/>
              </a:rPr>
              <a:t></a:t>
            </a:r>
            <a:endParaRPr lang="en-US" sz="2800" dirty="0" smtClean="0">
              <a:solidFill>
                <a:schemeClr val="bg1"/>
              </a:solidFill>
            </a:endParaRPr>
          </a:p>
        </p:txBody>
      </p:sp>
      <p:grpSp>
        <p:nvGrpSpPr>
          <p:cNvPr id="17" name="Group 16"/>
          <p:cNvGrpSpPr/>
          <p:nvPr/>
        </p:nvGrpSpPr>
        <p:grpSpPr>
          <a:xfrm>
            <a:off x="5791200" y="1419698"/>
            <a:ext cx="3007560" cy="1338742"/>
            <a:chOff x="5791200" y="1419698"/>
            <a:chExt cx="3007560" cy="1338742"/>
          </a:xfrm>
        </p:grpSpPr>
        <p:grpSp>
          <p:nvGrpSpPr>
            <p:cNvPr id="13" name="Group 12"/>
            <p:cNvGrpSpPr/>
            <p:nvPr/>
          </p:nvGrpSpPr>
          <p:grpSpPr>
            <a:xfrm>
              <a:off x="7162800" y="1419698"/>
              <a:ext cx="1635960" cy="1107996"/>
              <a:chOff x="7162800" y="1419698"/>
              <a:chExt cx="1635960" cy="1107996"/>
            </a:xfrm>
          </p:grpSpPr>
          <p:sp>
            <p:nvSpPr>
              <p:cNvPr id="4" name="TextBox 3"/>
              <p:cNvSpPr txBox="1"/>
              <p:nvPr/>
            </p:nvSpPr>
            <p:spPr>
              <a:xfrm>
                <a:off x="7274760" y="1419698"/>
                <a:ext cx="1493229" cy="1107996"/>
              </a:xfrm>
              <a:prstGeom prst="rect">
                <a:avLst/>
              </a:prstGeom>
              <a:noFill/>
            </p:spPr>
            <p:txBody>
              <a:bodyPr wrap="none" lIns="0" tIns="0" rIns="0" bIns="0" rtlCol="0">
                <a:spAutoFit/>
              </a:bodyPr>
              <a:lstStyle/>
              <a:p>
                <a:r>
                  <a:rPr lang="en-US" sz="2400" i="1" dirty="0" smtClean="0">
                    <a:solidFill>
                      <a:schemeClr val="accent5">
                        <a:lumMod val="60000"/>
                        <a:lumOff val="40000"/>
                      </a:schemeClr>
                    </a:solidFill>
                  </a:rPr>
                  <a:t>Bottom</a:t>
                </a:r>
                <a:r>
                  <a:rPr lang="en-US" sz="2400" dirty="0" smtClean="0">
                    <a:solidFill>
                      <a:schemeClr val="accent5">
                        <a:lumMod val="60000"/>
                        <a:lumOff val="40000"/>
                      </a:schemeClr>
                    </a:solidFill>
                  </a:rPr>
                  <a:t> of </a:t>
                </a:r>
              </a:p>
              <a:p>
                <a:r>
                  <a:rPr lang="en-US" sz="2400" dirty="0" smtClean="0">
                    <a:solidFill>
                      <a:schemeClr val="accent5">
                        <a:lumMod val="60000"/>
                        <a:lumOff val="40000"/>
                      </a:schemeClr>
                    </a:solidFill>
                  </a:rPr>
                  <a:t>current </a:t>
                </a:r>
              </a:p>
              <a:p>
                <a:r>
                  <a:rPr lang="en-US" sz="2400" b="1" i="1" dirty="0" smtClean="0">
                    <a:solidFill>
                      <a:schemeClr val="accent5">
                        <a:lumMod val="60000"/>
                        <a:lumOff val="40000"/>
                      </a:schemeClr>
                    </a:solidFill>
                  </a:rPr>
                  <a:t>stack frame</a:t>
                </a:r>
                <a:endParaRPr lang="en-US" sz="2400" b="1" i="1" dirty="0">
                  <a:solidFill>
                    <a:schemeClr val="accent5">
                      <a:lumMod val="60000"/>
                      <a:lumOff val="40000"/>
                    </a:schemeClr>
                  </a:solidFill>
                </a:endParaRPr>
              </a:p>
            </p:txBody>
          </p:sp>
          <p:sp>
            <p:nvSpPr>
              <p:cNvPr id="12" name="Rounded Rectangle 11"/>
              <p:cNvSpPr/>
              <p:nvPr/>
            </p:nvSpPr>
            <p:spPr>
              <a:xfrm>
                <a:off x="7162800" y="1419698"/>
                <a:ext cx="1635960" cy="1107996"/>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Freeform 15"/>
            <p:cNvSpPr/>
            <p:nvPr/>
          </p:nvSpPr>
          <p:spPr>
            <a:xfrm>
              <a:off x="5791200" y="1837857"/>
              <a:ext cx="1356360" cy="920583"/>
            </a:xfrm>
            <a:custGeom>
              <a:avLst/>
              <a:gdLst>
                <a:gd name="connsiteX0" fmla="*/ 1356360 w 1356360"/>
                <a:gd name="connsiteY0" fmla="*/ 6183 h 874863"/>
                <a:gd name="connsiteX1" fmla="*/ 396240 w 1356360"/>
                <a:gd name="connsiteY1" fmla="*/ 128103 h 874863"/>
                <a:gd name="connsiteX2" fmla="*/ 0 w 1356360"/>
                <a:gd name="connsiteY2" fmla="*/ 874863 h 874863"/>
              </a:gdLst>
              <a:ahLst/>
              <a:cxnLst>
                <a:cxn ang="0">
                  <a:pos x="connsiteX0" y="connsiteY0"/>
                </a:cxn>
                <a:cxn ang="0">
                  <a:pos x="connsiteX1" y="connsiteY1"/>
                </a:cxn>
                <a:cxn ang="0">
                  <a:pos x="connsiteX2" y="connsiteY2"/>
                </a:cxn>
              </a:cxnLst>
              <a:rect l="l" t="t" r="r" b="b"/>
              <a:pathLst>
                <a:path w="1356360" h="874863">
                  <a:moveTo>
                    <a:pt x="1356360" y="6183"/>
                  </a:moveTo>
                  <a:cubicBezTo>
                    <a:pt x="989330" y="-5247"/>
                    <a:pt x="622300" y="-16677"/>
                    <a:pt x="396240" y="128103"/>
                  </a:cubicBezTo>
                  <a:cubicBezTo>
                    <a:pt x="170180" y="272883"/>
                    <a:pt x="85090" y="573873"/>
                    <a:pt x="0" y="874863"/>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p:cNvGrpSpPr/>
          <p:nvPr/>
        </p:nvGrpSpPr>
        <p:grpSpPr>
          <a:xfrm>
            <a:off x="5157831" y="5171301"/>
            <a:ext cx="1270284" cy="1000899"/>
            <a:chOff x="5105400" y="4832866"/>
            <a:chExt cx="1270284" cy="1000899"/>
          </a:xfrm>
        </p:grpSpPr>
        <p:grpSp>
          <p:nvGrpSpPr>
            <p:cNvPr id="18" name="Group 17"/>
            <p:cNvGrpSpPr/>
            <p:nvPr/>
          </p:nvGrpSpPr>
          <p:grpSpPr>
            <a:xfrm>
              <a:off x="5105400" y="4832866"/>
              <a:ext cx="1270284" cy="738664"/>
              <a:chOff x="4988760" y="5030450"/>
              <a:chExt cx="1270284" cy="738664"/>
            </a:xfrm>
          </p:grpSpPr>
          <p:sp>
            <p:nvSpPr>
              <p:cNvPr id="19" name="Rounded Rectangle 18"/>
              <p:cNvSpPr/>
              <p:nvPr/>
            </p:nvSpPr>
            <p:spPr>
              <a:xfrm>
                <a:off x="4988760" y="5030450"/>
                <a:ext cx="1242969" cy="738664"/>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043134" y="5030450"/>
                <a:ext cx="1215910" cy="738664"/>
              </a:xfrm>
              <a:prstGeom prst="rect">
                <a:avLst/>
              </a:prstGeom>
              <a:noFill/>
            </p:spPr>
            <p:txBody>
              <a:bodyPr wrap="none" lIns="0" tIns="0" rIns="0" bIns="0" rtlCol="0">
                <a:spAutoFit/>
              </a:bodyPr>
              <a:lstStyle/>
              <a:p>
                <a:r>
                  <a:rPr lang="en-US" sz="2400" i="1" dirty="0" smtClean="0">
                    <a:solidFill>
                      <a:schemeClr val="accent5">
                        <a:lumMod val="60000"/>
                        <a:lumOff val="40000"/>
                      </a:schemeClr>
                    </a:solidFill>
                  </a:rPr>
                  <a:t>Top</a:t>
                </a:r>
                <a:r>
                  <a:rPr lang="en-US" sz="2400" dirty="0" smtClean="0">
                    <a:solidFill>
                      <a:schemeClr val="accent5">
                        <a:lumMod val="60000"/>
                        <a:lumOff val="40000"/>
                      </a:schemeClr>
                    </a:solidFill>
                  </a:rPr>
                  <a:t> of </a:t>
                </a:r>
              </a:p>
              <a:p>
                <a:r>
                  <a:rPr lang="en-US" sz="2400" b="1" i="1" dirty="0" smtClean="0">
                    <a:solidFill>
                      <a:schemeClr val="accent5">
                        <a:lumMod val="60000"/>
                        <a:lumOff val="40000"/>
                      </a:schemeClr>
                    </a:solidFill>
                  </a:rPr>
                  <a:t>the stack </a:t>
                </a:r>
                <a:endParaRPr lang="en-US" sz="2400" b="1" i="1" dirty="0">
                  <a:solidFill>
                    <a:schemeClr val="accent5">
                      <a:lumMod val="60000"/>
                      <a:lumOff val="40000"/>
                    </a:schemeClr>
                  </a:solidFill>
                </a:endParaRPr>
              </a:p>
            </p:txBody>
          </p:sp>
        </p:grpSp>
        <p:cxnSp>
          <p:nvCxnSpPr>
            <p:cNvPr id="22" name="Straight Arrow Connector 21"/>
            <p:cNvCxnSpPr>
              <a:stCxn id="19" idx="2"/>
            </p:cNvCxnSpPr>
            <p:nvPr/>
          </p:nvCxnSpPr>
          <p:spPr>
            <a:xfrm>
              <a:off x="5726885" y="5571530"/>
              <a:ext cx="11884" cy="262235"/>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692962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85800" y="-304800"/>
            <a:ext cx="7769225" cy="987425"/>
          </a:xfrm>
        </p:spPr>
        <p:txBody>
          <a:bodyPr/>
          <a:lstStyle/>
          <a:p>
            <a:r>
              <a:rPr lang="en-US" dirty="0"/>
              <a:t>Frame Layout on Stack</a:t>
            </a:r>
          </a:p>
        </p:txBody>
      </p:sp>
      <p:cxnSp>
        <p:nvCxnSpPr>
          <p:cNvPr id="31" name="Straight Connector 30"/>
          <p:cNvCxnSpPr/>
          <p:nvPr>
            <p:custDataLst>
              <p:tags r:id="rId1"/>
            </p:custDataLst>
          </p:nvPr>
        </p:nvCxnSpPr>
        <p:spPr>
          <a:xfrm rot="5400000">
            <a:off x="-1219200" y="25908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custDataLst>
              <p:tags r:id="rId2"/>
            </p:custDataLst>
          </p:nvPr>
        </p:nvCxnSpPr>
        <p:spPr>
          <a:xfrm rot="5400000">
            <a:off x="1143000" y="25908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custDataLst>
              <p:tags r:id="rId3"/>
            </p:custDataLst>
          </p:nvPr>
        </p:nvSpPr>
        <p:spPr>
          <a:xfrm>
            <a:off x="838200" y="7620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ra</a:t>
            </a:r>
            <a:endParaRPr lang="en-US" sz="2400" dirty="0"/>
          </a:p>
        </p:txBody>
      </p:sp>
      <p:sp>
        <p:nvSpPr>
          <p:cNvPr id="34" name="Rectangle 33"/>
          <p:cNvSpPr/>
          <p:nvPr>
            <p:custDataLst>
              <p:tags r:id="rId4"/>
            </p:custDataLst>
          </p:nvPr>
        </p:nvSpPr>
        <p:spPr>
          <a:xfrm>
            <a:off x="838200" y="11430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fp</a:t>
            </a:r>
            <a:endParaRPr lang="en-US" sz="2400" dirty="0"/>
          </a:p>
        </p:txBody>
      </p:sp>
      <p:sp>
        <p:nvSpPr>
          <p:cNvPr id="35" name="Rectangle 34"/>
          <p:cNvSpPr/>
          <p:nvPr>
            <p:custDataLst>
              <p:tags r:id="rId5"/>
            </p:custDataLst>
          </p:nvPr>
        </p:nvSpPr>
        <p:spPr>
          <a:xfrm>
            <a:off x="838200" y="1524000"/>
            <a:ext cx="2362200" cy="762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regs</a:t>
            </a:r>
            <a:r>
              <a:rPr lang="en-US" sz="2400" dirty="0" smtClean="0"/>
              <a:t/>
            </a:r>
            <a:br>
              <a:rPr lang="en-US" sz="2400" dirty="0" smtClean="0"/>
            </a:br>
            <a:r>
              <a:rPr lang="en-US" sz="2400" dirty="0" smtClean="0"/>
              <a:t>($s0  ... $s7)</a:t>
            </a:r>
            <a:endParaRPr lang="en-US" sz="2400" dirty="0"/>
          </a:p>
        </p:txBody>
      </p:sp>
      <p:sp>
        <p:nvSpPr>
          <p:cNvPr id="36" name="Rectangle 35"/>
          <p:cNvSpPr/>
          <p:nvPr>
            <p:custDataLst>
              <p:tags r:id="rId6"/>
            </p:custDataLst>
          </p:nvPr>
        </p:nvSpPr>
        <p:spPr>
          <a:xfrm>
            <a:off x="838200" y="2286000"/>
            <a:ext cx="2362200" cy="1143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locals</a:t>
            </a:r>
            <a:endParaRPr lang="en-US" sz="2400" dirty="0"/>
          </a:p>
        </p:txBody>
      </p:sp>
      <p:sp>
        <p:nvSpPr>
          <p:cNvPr id="37" name="Rectangle 36"/>
          <p:cNvSpPr/>
          <p:nvPr>
            <p:custDataLst>
              <p:tags r:id="rId7"/>
            </p:custDataLst>
          </p:nvPr>
        </p:nvSpPr>
        <p:spPr>
          <a:xfrm>
            <a:off x="838200" y="3429000"/>
            <a:ext cx="2362200" cy="10668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outgoing</a:t>
            </a:r>
            <a:br>
              <a:rPr lang="en-US" sz="2400" dirty="0" smtClean="0"/>
            </a:br>
            <a:r>
              <a:rPr lang="en-US" sz="2400" dirty="0" err="1" smtClean="0"/>
              <a:t>args</a:t>
            </a:r>
            <a:endParaRPr lang="en-US" sz="2400" dirty="0"/>
          </a:p>
        </p:txBody>
      </p:sp>
      <p:grpSp>
        <p:nvGrpSpPr>
          <p:cNvPr id="40" name="Group 39"/>
          <p:cNvGrpSpPr/>
          <p:nvPr/>
        </p:nvGrpSpPr>
        <p:grpSpPr>
          <a:xfrm>
            <a:off x="228600" y="685800"/>
            <a:ext cx="609600" cy="400110"/>
            <a:chOff x="228600" y="4572000"/>
            <a:chExt cx="609600" cy="400110"/>
          </a:xfrm>
        </p:grpSpPr>
        <p:sp>
          <p:nvSpPr>
            <p:cNvPr id="41" name="Line 3"/>
            <p:cNvSpPr>
              <a:spLocks noChangeShapeType="1"/>
            </p:cNvSpPr>
            <p:nvPr/>
          </p:nvSpPr>
          <p:spPr bwMode="auto">
            <a:xfrm>
              <a:off x="381000" y="4648200"/>
              <a:ext cx="457200" cy="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Text Box 4"/>
            <p:cNvSpPr txBox="1">
              <a:spLocks noChangeArrowheads="1"/>
            </p:cNvSpPr>
            <p:nvPr/>
          </p:nvSpPr>
          <p:spPr bwMode="auto">
            <a:xfrm>
              <a:off x="228600" y="4572000"/>
              <a:ext cx="5334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err="1">
                  <a:solidFill>
                    <a:schemeClr val="bg1"/>
                  </a:solidFill>
                  <a:latin typeface="Arial" charset="0"/>
                </a:rPr>
                <a:t>f</a:t>
              </a:r>
              <a:r>
                <a:rPr lang="en-US" sz="2000" dirty="0" err="1" smtClean="0">
                  <a:solidFill>
                    <a:schemeClr val="bg1"/>
                  </a:solidFill>
                  <a:latin typeface="Arial" charset="0"/>
                </a:rPr>
                <a:t>p</a:t>
              </a:r>
              <a:endParaRPr lang="en-US" sz="2000" dirty="0">
                <a:solidFill>
                  <a:schemeClr val="bg1"/>
                </a:solidFill>
                <a:latin typeface="Arial" charset="0"/>
              </a:endParaRPr>
            </a:p>
          </p:txBody>
        </p:sp>
      </p:grpSp>
      <p:grpSp>
        <p:nvGrpSpPr>
          <p:cNvPr id="43" name="Group 42"/>
          <p:cNvGrpSpPr/>
          <p:nvPr/>
        </p:nvGrpSpPr>
        <p:grpSpPr>
          <a:xfrm>
            <a:off x="228600" y="4191000"/>
            <a:ext cx="609600" cy="400110"/>
            <a:chOff x="228600" y="4572000"/>
            <a:chExt cx="609600" cy="400110"/>
          </a:xfrm>
        </p:grpSpPr>
        <p:sp>
          <p:nvSpPr>
            <p:cNvPr id="44" name="Line 3"/>
            <p:cNvSpPr>
              <a:spLocks noChangeShapeType="1"/>
            </p:cNvSpPr>
            <p:nvPr/>
          </p:nvSpPr>
          <p:spPr bwMode="auto">
            <a:xfrm>
              <a:off x="381000" y="4648200"/>
              <a:ext cx="457200" cy="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Text Box 4"/>
            <p:cNvSpPr txBox="1">
              <a:spLocks noChangeArrowheads="1"/>
            </p:cNvSpPr>
            <p:nvPr/>
          </p:nvSpPr>
          <p:spPr bwMode="auto">
            <a:xfrm>
              <a:off x="228600" y="4572000"/>
              <a:ext cx="5334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err="1">
                  <a:solidFill>
                    <a:schemeClr val="bg1"/>
                  </a:solidFill>
                  <a:latin typeface="Arial" charset="0"/>
                </a:rPr>
                <a:t>sp</a:t>
              </a:r>
              <a:endParaRPr lang="en-US" sz="2000" dirty="0">
                <a:solidFill>
                  <a:schemeClr val="bg1"/>
                </a:solidFill>
                <a:latin typeface="Arial" charset="0"/>
              </a:endParaRPr>
            </a:p>
          </p:txBody>
        </p:sp>
      </p:grpSp>
      <p:sp>
        <p:nvSpPr>
          <p:cNvPr id="46" name="Content Placeholder 2"/>
          <p:cNvSpPr>
            <a:spLocks noGrp="1"/>
          </p:cNvSpPr>
          <p:nvPr>
            <p:ph idx="1"/>
            <p:custDataLst>
              <p:tags r:id="rId8"/>
            </p:custDataLst>
          </p:nvPr>
        </p:nvSpPr>
        <p:spPr>
          <a:xfrm>
            <a:off x="3581400" y="609600"/>
            <a:ext cx="5330825" cy="6172200"/>
          </a:xfrm>
        </p:spPr>
        <p:txBody>
          <a:bodyPr>
            <a:normAutofit/>
          </a:bodyPr>
          <a:lstStyle/>
          <a:p>
            <a:r>
              <a:rPr lang="en-US" sz="2800" dirty="0" smtClean="0">
                <a:solidFill>
                  <a:schemeClr val="bg1"/>
                </a:solidFill>
              </a:rPr>
              <a:t>Assume a function uses two </a:t>
            </a:r>
            <a:r>
              <a:rPr lang="en-US" sz="2800" dirty="0" err="1" smtClean="0">
                <a:solidFill>
                  <a:schemeClr val="bg1"/>
                </a:solidFill>
              </a:rPr>
              <a:t>callee</a:t>
            </a:r>
            <a:r>
              <a:rPr lang="en-US" sz="2800" dirty="0" smtClean="0">
                <a:solidFill>
                  <a:schemeClr val="bg1"/>
                </a:solidFill>
              </a:rPr>
              <a:t>-save registers.  </a:t>
            </a:r>
          </a:p>
          <a:p>
            <a:r>
              <a:rPr lang="en-US" sz="2800" dirty="0" smtClean="0">
                <a:solidFill>
                  <a:schemeClr val="bg1"/>
                </a:solidFill>
              </a:rPr>
              <a:t>How do we allocate a stack frame? How large is the stack frame? </a:t>
            </a:r>
          </a:p>
          <a:p>
            <a:r>
              <a:rPr lang="en-US" sz="2800" dirty="0" smtClean="0">
                <a:solidFill>
                  <a:schemeClr val="bg1"/>
                </a:solidFill>
              </a:rPr>
              <a:t>What should be stored in the stack frame?  </a:t>
            </a:r>
          </a:p>
          <a:p>
            <a:r>
              <a:rPr lang="en-US" sz="2800" dirty="0" smtClean="0">
                <a:solidFill>
                  <a:schemeClr val="bg1"/>
                </a:solidFill>
              </a:rPr>
              <a:t>Where should everything be stored?</a:t>
            </a:r>
          </a:p>
        </p:txBody>
      </p:sp>
    </p:spTree>
    <p:extLst>
      <p:ext uri="{BB962C8B-B14F-4D97-AF65-F5344CB8AC3E}">
        <p14:creationId xmlns:p14="http://schemas.microsoft.com/office/powerpoint/2010/main" val="40313476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85800" y="-304800"/>
            <a:ext cx="7769225" cy="987425"/>
          </a:xfrm>
        </p:spPr>
        <p:txBody>
          <a:bodyPr/>
          <a:lstStyle/>
          <a:p>
            <a:r>
              <a:rPr lang="en-US" dirty="0"/>
              <a:t>Frame Layout on Stack</a:t>
            </a:r>
          </a:p>
        </p:txBody>
      </p:sp>
      <p:cxnSp>
        <p:nvCxnSpPr>
          <p:cNvPr id="31" name="Straight Connector 30"/>
          <p:cNvCxnSpPr/>
          <p:nvPr>
            <p:custDataLst>
              <p:tags r:id="rId1"/>
            </p:custDataLst>
          </p:nvPr>
        </p:nvCxnSpPr>
        <p:spPr>
          <a:xfrm rot="5400000">
            <a:off x="-1219200" y="25908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custDataLst>
              <p:tags r:id="rId2"/>
            </p:custDataLst>
          </p:nvPr>
        </p:nvCxnSpPr>
        <p:spPr>
          <a:xfrm rot="5400000">
            <a:off x="1143000" y="25908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custDataLst>
              <p:tags r:id="rId3"/>
            </p:custDataLst>
          </p:nvPr>
        </p:nvSpPr>
        <p:spPr>
          <a:xfrm>
            <a:off x="838200" y="7620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ra</a:t>
            </a:r>
            <a:endParaRPr lang="en-US" sz="2400" dirty="0"/>
          </a:p>
        </p:txBody>
      </p:sp>
      <p:sp>
        <p:nvSpPr>
          <p:cNvPr id="34" name="Rectangle 33"/>
          <p:cNvSpPr/>
          <p:nvPr>
            <p:custDataLst>
              <p:tags r:id="rId4"/>
            </p:custDataLst>
          </p:nvPr>
        </p:nvSpPr>
        <p:spPr>
          <a:xfrm>
            <a:off x="838200" y="11430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fp</a:t>
            </a:r>
            <a:endParaRPr lang="en-US" sz="2400" dirty="0"/>
          </a:p>
        </p:txBody>
      </p:sp>
      <p:sp>
        <p:nvSpPr>
          <p:cNvPr id="35" name="Rectangle 34"/>
          <p:cNvSpPr/>
          <p:nvPr>
            <p:custDataLst>
              <p:tags r:id="rId5"/>
            </p:custDataLst>
          </p:nvPr>
        </p:nvSpPr>
        <p:spPr>
          <a:xfrm>
            <a:off x="838200" y="1524000"/>
            <a:ext cx="2362200" cy="762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regs</a:t>
            </a:r>
            <a:r>
              <a:rPr lang="en-US" sz="2400" dirty="0" smtClean="0"/>
              <a:t/>
            </a:r>
            <a:br>
              <a:rPr lang="en-US" sz="2400" dirty="0" smtClean="0"/>
            </a:br>
            <a:r>
              <a:rPr lang="en-US" sz="2400" dirty="0" smtClean="0"/>
              <a:t>($s0  ... $s7)</a:t>
            </a:r>
            <a:endParaRPr lang="en-US" sz="2400" dirty="0"/>
          </a:p>
        </p:txBody>
      </p:sp>
      <p:sp>
        <p:nvSpPr>
          <p:cNvPr id="36" name="Rectangle 35"/>
          <p:cNvSpPr/>
          <p:nvPr>
            <p:custDataLst>
              <p:tags r:id="rId6"/>
            </p:custDataLst>
          </p:nvPr>
        </p:nvSpPr>
        <p:spPr>
          <a:xfrm>
            <a:off x="838200" y="2286000"/>
            <a:ext cx="2362200" cy="1143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locals</a:t>
            </a:r>
            <a:endParaRPr lang="en-US" sz="2400" dirty="0"/>
          </a:p>
        </p:txBody>
      </p:sp>
      <p:sp>
        <p:nvSpPr>
          <p:cNvPr id="37" name="Rectangle 36"/>
          <p:cNvSpPr/>
          <p:nvPr>
            <p:custDataLst>
              <p:tags r:id="rId7"/>
            </p:custDataLst>
          </p:nvPr>
        </p:nvSpPr>
        <p:spPr>
          <a:xfrm>
            <a:off x="838200" y="3429000"/>
            <a:ext cx="2362200" cy="10668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outgoing</a:t>
            </a:r>
            <a:br>
              <a:rPr lang="en-US" sz="2400" dirty="0" smtClean="0"/>
            </a:br>
            <a:r>
              <a:rPr lang="en-US" sz="2400" dirty="0" err="1" smtClean="0"/>
              <a:t>args</a:t>
            </a:r>
            <a:endParaRPr lang="en-US" sz="2400" dirty="0"/>
          </a:p>
        </p:txBody>
      </p:sp>
      <p:grpSp>
        <p:nvGrpSpPr>
          <p:cNvPr id="40" name="Group 39"/>
          <p:cNvGrpSpPr/>
          <p:nvPr/>
        </p:nvGrpSpPr>
        <p:grpSpPr>
          <a:xfrm>
            <a:off x="228600" y="685800"/>
            <a:ext cx="609600" cy="400110"/>
            <a:chOff x="228600" y="4572000"/>
            <a:chExt cx="609600" cy="400110"/>
          </a:xfrm>
        </p:grpSpPr>
        <p:sp>
          <p:nvSpPr>
            <p:cNvPr id="41" name="Line 3"/>
            <p:cNvSpPr>
              <a:spLocks noChangeShapeType="1"/>
            </p:cNvSpPr>
            <p:nvPr/>
          </p:nvSpPr>
          <p:spPr bwMode="auto">
            <a:xfrm>
              <a:off x="381000" y="4648200"/>
              <a:ext cx="457200" cy="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Text Box 4"/>
            <p:cNvSpPr txBox="1">
              <a:spLocks noChangeArrowheads="1"/>
            </p:cNvSpPr>
            <p:nvPr/>
          </p:nvSpPr>
          <p:spPr bwMode="auto">
            <a:xfrm>
              <a:off x="228600" y="4572000"/>
              <a:ext cx="5334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err="1">
                  <a:solidFill>
                    <a:schemeClr val="bg1"/>
                  </a:solidFill>
                  <a:latin typeface="Arial" charset="0"/>
                </a:rPr>
                <a:t>f</a:t>
              </a:r>
              <a:r>
                <a:rPr lang="en-US" sz="2000" dirty="0" err="1" smtClean="0">
                  <a:solidFill>
                    <a:schemeClr val="bg1"/>
                  </a:solidFill>
                  <a:latin typeface="Arial" charset="0"/>
                </a:rPr>
                <a:t>p</a:t>
              </a:r>
              <a:endParaRPr lang="en-US" sz="2000" dirty="0">
                <a:solidFill>
                  <a:schemeClr val="bg1"/>
                </a:solidFill>
                <a:latin typeface="Arial" charset="0"/>
              </a:endParaRPr>
            </a:p>
          </p:txBody>
        </p:sp>
      </p:grpSp>
      <p:grpSp>
        <p:nvGrpSpPr>
          <p:cNvPr id="43" name="Group 42"/>
          <p:cNvGrpSpPr/>
          <p:nvPr/>
        </p:nvGrpSpPr>
        <p:grpSpPr>
          <a:xfrm>
            <a:off x="228600" y="4191000"/>
            <a:ext cx="609600" cy="400110"/>
            <a:chOff x="228600" y="4572000"/>
            <a:chExt cx="609600" cy="400110"/>
          </a:xfrm>
        </p:grpSpPr>
        <p:sp>
          <p:nvSpPr>
            <p:cNvPr id="44" name="Line 3"/>
            <p:cNvSpPr>
              <a:spLocks noChangeShapeType="1"/>
            </p:cNvSpPr>
            <p:nvPr/>
          </p:nvSpPr>
          <p:spPr bwMode="auto">
            <a:xfrm>
              <a:off x="381000" y="4648200"/>
              <a:ext cx="457200" cy="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Text Box 4"/>
            <p:cNvSpPr txBox="1">
              <a:spLocks noChangeArrowheads="1"/>
            </p:cNvSpPr>
            <p:nvPr/>
          </p:nvSpPr>
          <p:spPr bwMode="auto">
            <a:xfrm>
              <a:off x="228600" y="4572000"/>
              <a:ext cx="5334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err="1">
                  <a:solidFill>
                    <a:schemeClr val="bg1"/>
                  </a:solidFill>
                  <a:latin typeface="Arial" charset="0"/>
                </a:rPr>
                <a:t>sp</a:t>
              </a:r>
              <a:endParaRPr lang="en-US" sz="2000" dirty="0">
                <a:solidFill>
                  <a:schemeClr val="bg1"/>
                </a:solidFill>
                <a:latin typeface="Arial" charset="0"/>
              </a:endParaRPr>
            </a:p>
          </p:txBody>
        </p:sp>
      </p:grpSp>
      <p:sp>
        <p:nvSpPr>
          <p:cNvPr id="46" name="Content Placeholder 2"/>
          <p:cNvSpPr>
            <a:spLocks noGrp="1"/>
          </p:cNvSpPr>
          <p:nvPr>
            <p:ph idx="1"/>
            <p:custDataLst>
              <p:tags r:id="rId8"/>
            </p:custDataLst>
          </p:nvPr>
        </p:nvSpPr>
        <p:spPr>
          <a:xfrm>
            <a:off x="3581400" y="609600"/>
            <a:ext cx="6096000" cy="6172200"/>
          </a:xfrm>
        </p:spPr>
        <p:txBody>
          <a:bodyPr>
            <a:normAutofit fontScale="92500" lnSpcReduction="20000"/>
          </a:bodyPr>
          <a:lstStyle/>
          <a:p>
            <a:r>
              <a:rPr lang="en-US" sz="2800" dirty="0" smtClean="0">
                <a:solidFill>
                  <a:schemeClr val="accent5">
                    <a:lumMod val="60000"/>
                    <a:lumOff val="40000"/>
                  </a:schemeClr>
                </a:solidFill>
              </a:rPr>
              <a:t>ADDIU $</a:t>
            </a:r>
            <a:r>
              <a:rPr lang="en-US" sz="2800" dirty="0" err="1" smtClean="0">
                <a:solidFill>
                  <a:schemeClr val="accent5">
                    <a:lumMod val="60000"/>
                    <a:lumOff val="40000"/>
                  </a:schemeClr>
                </a:solidFill>
              </a:rPr>
              <a:t>sp</a:t>
            </a:r>
            <a:r>
              <a:rPr lang="en-US" sz="2800" dirty="0" smtClean="0">
                <a:solidFill>
                  <a:schemeClr val="accent5">
                    <a:lumMod val="60000"/>
                    <a:lumOff val="40000"/>
                  </a:schemeClr>
                </a:solidFill>
              </a:rPr>
              <a:t>, $</a:t>
            </a:r>
            <a:r>
              <a:rPr lang="en-US" sz="2800" dirty="0" err="1" smtClean="0">
                <a:solidFill>
                  <a:schemeClr val="accent5">
                    <a:lumMod val="60000"/>
                    <a:lumOff val="40000"/>
                  </a:schemeClr>
                </a:solidFill>
              </a:rPr>
              <a:t>sp</a:t>
            </a:r>
            <a:r>
              <a:rPr lang="en-US" sz="2800" dirty="0" smtClean="0">
                <a:solidFill>
                  <a:schemeClr val="accent5">
                    <a:lumMod val="60000"/>
                    <a:lumOff val="40000"/>
                  </a:schemeClr>
                </a:solidFill>
              </a:rPr>
              <a:t>, -32</a:t>
            </a:r>
            <a:r>
              <a:rPr lang="en-US" sz="2800" dirty="0" smtClean="0"/>
              <a:t>	# allocate frame</a:t>
            </a:r>
          </a:p>
          <a:p>
            <a:r>
              <a:rPr lang="en-US" sz="2800" dirty="0" smtClean="0">
                <a:solidFill>
                  <a:schemeClr val="accent5">
                    <a:lumMod val="60000"/>
                    <a:lumOff val="40000"/>
                  </a:schemeClr>
                </a:solidFill>
              </a:rPr>
              <a:t>SW $</a:t>
            </a:r>
            <a:r>
              <a:rPr lang="en-US" sz="2800" dirty="0" err="1" smtClean="0">
                <a:solidFill>
                  <a:schemeClr val="accent5">
                    <a:lumMod val="60000"/>
                    <a:lumOff val="40000"/>
                  </a:schemeClr>
                </a:solidFill>
              </a:rPr>
              <a:t>ra</a:t>
            </a:r>
            <a:r>
              <a:rPr lang="en-US" sz="2800" dirty="0" smtClean="0">
                <a:solidFill>
                  <a:schemeClr val="accent5">
                    <a:lumMod val="60000"/>
                    <a:lumOff val="40000"/>
                  </a:schemeClr>
                </a:solidFill>
              </a:rPr>
              <a:t>, 28($</a:t>
            </a:r>
            <a:r>
              <a:rPr lang="en-US" sz="2800" dirty="0" err="1" smtClean="0">
                <a:solidFill>
                  <a:schemeClr val="accent5">
                    <a:lumMod val="60000"/>
                    <a:lumOff val="40000"/>
                  </a:schemeClr>
                </a:solidFill>
              </a:rPr>
              <a:t>sp</a:t>
            </a:r>
            <a:r>
              <a:rPr lang="en-US" sz="2800" dirty="0" smtClean="0">
                <a:solidFill>
                  <a:schemeClr val="accent5">
                    <a:lumMod val="60000"/>
                    <a:lumOff val="40000"/>
                  </a:schemeClr>
                </a:solidFill>
              </a:rPr>
              <a:t>)</a:t>
            </a:r>
            <a:r>
              <a:rPr lang="en-US" sz="2800" dirty="0" smtClean="0"/>
              <a:t>	# save $</a:t>
            </a:r>
            <a:r>
              <a:rPr lang="en-US" sz="2800" dirty="0" err="1" smtClean="0"/>
              <a:t>ra</a:t>
            </a:r>
            <a:endParaRPr lang="en-US" sz="2800" dirty="0" smtClean="0"/>
          </a:p>
          <a:p>
            <a:r>
              <a:rPr lang="en-US" sz="2800" dirty="0" smtClean="0">
                <a:solidFill>
                  <a:schemeClr val="accent5">
                    <a:lumMod val="60000"/>
                    <a:lumOff val="40000"/>
                  </a:schemeClr>
                </a:solidFill>
              </a:rPr>
              <a:t>SW $</a:t>
            </a:r>
            <a:r>
              <a:rPr lang="en-US" sz="2800" dirty="0" err="1" smtClean="0">
                <a:solidFill>
                  <a:schemeClr val="accent5">
                    <a:lumMod val="60000"/>
                    <a:lumOff val="40000"/>
                  </a:schemeClr>
                </a:solidFill>
              </a:rPr>
              <a:t>fp</a:t>
            </a:r>
            <a:r>
              <a:rPr lang="en-US" sz="2800" dirty="0" smtClean="0">
                <a:solidFill>
                  <a:schemeClr val="accent5">
                    <a:lumMod val="60000"/>
                    <a:lumOff val="40000"/>
                  </a:schemeClr>
                </a:solidFill>
              </a:rPr>
              <a:t>, 24($</a:t>
            </a:r>
            <a:r>
              <a:rPr lang="en-US" sz="2800" dirty="0" err="1" smtClean="0">
                <a:solidFill>
                  <a:schemeClr val="accent5">
                    <a:lumMod val="60000"/>
                    <a:lumOff val="40000"/>
                  </a:schemeClr>
                </a:solidFill>
              </a:rPr>
              <a:t>sp</a:t>
            </a:r>
            <a:r>
              <a:rPr lang="en-US" sz="2800" dirty="0" smtClean="0">
                <a:solidFill>
                  <a:schemeClr val="accent5">
                    <a:lumMod val="60000"/>
                    <a:lumOff val="40000"/>
                  </a:schemeClr>
                </a:solidFill>
              </a:rPr>
              <a:t>)</a:t>
            </a:r>
            <a:r>
              <a:rPr lang="en-US" sz="2800" dirty="0" smtClean="0"/>
              <a:t>	# save old $</a:t>
            </a:r>
            <a:r>
              <a:rPr lang="en-US" sz="2800" dirty="0" err="1" smtClean="0"/>
              <a:t>fp</a:t>
            </a:r>
            <a:endParaRPr lang="en-US" sz="2800" dirty="0" smtClean="0"/>
          </a:p>
          <a:p>
            <a:r>
              <a:rPr lang="en-US" sz="2800" dirty="0" smtClean="0">
                <a:solidFill>
                  <a:schemeClr val="accent5">
                    <a:lumMod val="60000"/>
                    <a:lumOff val="40000"/>
                  </a:schemeClr>
                </a:solidFill>
              </a:rPr>
              <a:t>SW $s1, 20($</a:t>
            </a:r>
            <a:r>
              <a:rPr lang="en-US" sz="2800" dirty="0" err="1" smtClean="0">
                <a:solidFill>
                  <a:schemeClr val="accent5">
                    <a:lumMod val="60000"/>
                    <a:lumOff val="40000"/>
                  </a:schemeClr>
                </a:solidFill>
              </a:rPr>
              <a:t>sp</a:t>
            </a:r>
            <a:r>
              <a:rPr lang="en-US" sz="2800" dirty="0" smtClean="0">
                <a:solidFill>
                  <a:schemeClr val="accent5">
                    <a:lumMod val="60000"/>
                    <a:lumOff val="40000"/>
                  </a:schemeClr>
                </a:solidFill>
              </a:rPr>
              <a:t>)</a:t>
            </a:r>
            <a:r>
              <a:rPr lang="en-US" sz="2800" dirty="0" smtClean="0"/>
              <a:t>	# save ...</a:t>
            </a:r>
          </a:p>
          <a:p>
            <a:r>
              <a:rPr lang="en-US" sz="2800" dirty="0" smtClean="0">
                <a:solidFill>
                  <a:schemeClr val="accent5">
                    <a:lumMod val="60000"/>
                    <a:lumOff val="40000"/>
                  </a:schemeClr>
                </a:solidFill>
              </a:rPr>
              <a:t>SW $s0, 16($</a:t>
            </a:r>
            <a:r>
              <a:rPr lang="en-US" sz="2800" dirty="0" err="1" smtClean="0">
                <a:solidFill>
                  <a:schemeClr val="accent5">
                    <a:lumMod val="60000"/>
                    <a:lumOff val="40000"/>
                  </a:schemeClr>
                </a:solidFill>
              </a:rPr>
              <a:t>sp</a:t>
            </a:r>
            <a:r>
              <a:rPr lang="en-US" sz="2800" dirty="0" smtClean="0">
                <a:solidFill>
                  <a:schemeClr val="accent5">
                    <a:lumMod val="60000"/>
                    <a:lumOff val="40000"/>
                  </a:schemeClr>
                </a:solidFill>
              </a:rPr>
              <a:t>)</a:t>
            </a:r>
            <a:r>
              <a:rPr lang="en-US" sz="2800" dirty="0" smtClean="0"/>
              <a:t>	# save ...</a:t>
            </a:r>
          </a:p>
          <a:p>
            <a:r>
              <a:rPr lang="en-US" sz="2800" dirty="0" smtClean="0">
                <a:solidFill>
                  <a:schemeClr val="accent5">
                    <a:lumMod val="60000"/>
                    <a:lumOff val="40000"/>
                  </a:schemeClr>
                </a:solidFill>
              </a:rPr>
              <a:t>ADDIU $</a:t>
            </a:r>
            <a:r>
              <a:rPr lang="en-US" sz="2800" dirty="0" err="1" smtClean="0">
                <a:solidFill>
                  <a:schemeClr val="accent5">
                    <a:lumMod val="60000"/>
                    <a:lumOff val="40000"/>
                  </a:schemeClr>
                </a:solidFill>
              </a:rPr>
              <a:t>fp</a:t>
            </a:r>
            <a:r>
              <a:rPr lang="en-US" sz="2800" dirty="0" smtClean="0">
                <a:solidFill>
                  <a:schemeClr val="accent5">
                    <a:lumMod val="60000"/>
                    <a:lumOff val="40000"/>
                  </a:schemeClr>
                </a:solidFill>
              </a:rPr>
              <a:t>, $</a:t>
            </a:r>
            <a:r>
              <a:rPr lang="en-US" sz="2800" dirty="0" err="1" smtClean="0">
                <a:solidFill>
                  <a:schemeClr val="accent5">
                    <a:lumMod val="60000"/>
                    <a:lumOff val="40000"/>
                  </a:schemeClr>
                </a:solidFill>
              </a:rPr>
              <a:t>sp</a:t>
            </a:r>
            <a:r>
              <a:rPr lang="en-US" sz="2800" dirty="0" smtClean="0">
                <a:solidFill>
                  <a:schemeClr val="accent5">
                    <a:lumMod val="60000"/>
                    <a:lumOff val="40000"/>
                  </a:schemeClr>
                </a:solidFill>
              </a:rPr>
              <a:t>, 28</a:t>
            </a:r>
            <a:r>
              <a:rPr lang="en-US" sz="2800" dirty="0" smtClean="0"/>
              <a:t>	# set new frame </a:t>
            </a:r>
            <a:r>
              <a:rPr lang="en-US" sz="2800" dirty="0" err="1" smtClean="0"/>
              <a:t>ptr</a:t>
            </a:r>
            <a:endParaRPr lang="en-US" sz="2800" dirty="0" smtClean="0"/>
          </a:p>
          <a:p>
            <a:r>
              <a:rPr lang="en-US" sz="2800" dirty="0" smtClean="0">
                <a:solidFill>
                  <a:schemeClr val="accent5">
                    <a:lumMod val="60000"/>
                    <a:lumOff val="40000"/>
                  </a:schemeClr>
                </a:solidFill>
              </a:rPr>
              <a:t>…</a:t>
            </a:r>
            <a:r>
              <a:rPr lang="en-US" sz="2800" dirty="0" smtClean="0"/>
              <a:t>			...</a:t>
            </a:r>
          </a:p>
          <a:p>
            <a:r>
              <a:rPr lang="en-US" sz="2800" dirty="0" smtClean="0">
                <a:solidFill>
                  <a:schemeClr val="accent5">
                    <a:lumMod val="60000"/>
                    <a:lumOff val="40000"/>
                  </a:schemeClr>
                </a:solidFill>
              </a:rPr>
              <a:t>BODY</a:t>
            </a:r>
          </a:p>
          <a:p>
            <a:r>
              <a:rPr lang="en-US" sz="2800" dirty="0" smtClean="0">
                <a:solidFill>
                  <a:schemeClr val="accent5">
                    <a:lumMod val="60000"/>
                    <a:lumOff val="40000"/>
                  </a:schemeClr>
                </a:solidFill>
              </a:rPr>
              <a:t>…</a:t>
            </a:r>
            <a:r>
              <a:rPr lang="en-US" sz="2800" dirty="0" smtClean="0"/>
              <a:t>			...</a:t>
            </a:r>
          </a:p>
          <a:p>
            <a:r>
              <a:rPr lang="en-US" sz="2800" dirty="0" smtClean="0">
                <a:solidFill>
                  <a:schemeClr val="accent5">
                    <a:lumMod val="60000"/>
                    <a:lumOff val="40000"/>
                  </a:schemeClr>
                </a:solidFill>
              </a:rPr>
              <a:t>LW $s0, 16($</a:t>
            </a:r>
            <a:r>
              <a:rPr lang="en-US" sz="2800" dirty="0" err="1" smtClean="0">
                <a:solidFill>
                  <a:schemeClr val="accent5">
                    <a:lumMod val="60000"/>
                    <a:lumOff val="40000"/>
                  </a:schemeClr>
                </a:solidFill>
              </a:rPr>
              <a:t>sp</a:t>
            </a:r>
            <a:r>
              <a:rPr lang="en-US" sz="2800" dirty="0" smtClean="0">
                <a:solidFill>
                  <a:schemeClr val="accent5">
                    <a:lumMod val="60000"/>
                    <a:lumOff val="40000"/>
                  </a:schemeClr>
                </a:solidFill>
              </a:rPr>
              <a:t>)</a:t>
            </a:r>
            <a:r>
              <a:rPr lang="en-US" sz="2800" dirty="0" smtClean="0"/>
              <a:t>	# restore …</a:t>
            </a:r>
          </a:p>
          <a:p>
            <a:r>
              <a:rPr lang="en-US" sz="2800" dirty="0" smtClean="0">
                <a:solidFill>
                  <a:schemeClr val="accent5">
                    <a:lumMod val="60000"/>
                    <a:lumOff val="40000"/>
                  </a:schemeClr>
                </a:solidFill>
              </a:rPr>
              <a:t>LW $s1, 20($</a:t>
            </a:r>
            <a:r>
              <a:rPr lang="en-US" sz="2800" dirty="0" err="1" smtClean="0">
                <a:solidFill>
                  <a:schemeClr val="accent5">
                    <a:lumMod val="60000"/>
                    <a:lumOff val="40000"/>
                  </a:schemeClr>
                </a:solidFill>
              </a:rPr>
              <a:t>sp</a:t>
            </a:r>
            <a:r>
              <a:rPr lang="en-US" sz="2800" dirty="0" smtClean="0">
                <a:solidFill>
                  <a:schemeClr val="accent5">
                    <a:lumMod val="60000"/>
                    <a:lumOff val="40000"/>
                  </a:schemeClr>
                </a:solidFill>
              </a:rPr>
              <a:t>)</a:t>
            </a:r>
            <a:r>
              <a:rPr lang="en-US" sz="2800" dirty="0" smtClean="0"/>
              <a:t>	# restore …</a:t>
            </a:r>
          </a:p>
          <a:p>
            <a:r>
              <a:rPr lang="en-US" sz="2800" dirty="0" smtClean="0">
                <a:solidFill>
                  <a:schemeClr val="accent5">
                    <a:lumMod val="60000"/>
                    <a:lumOff val="40000"/>
                  </a:schemeClr>
                </a:solidFill>
              </a:rPr>
              <a:t>LW $</a:t>
            </a:r>
            <a:r>
              <a:rPr lang="en-US" sz="2800" dirty="0" err="1" smtClean="0">
                <a:solidFill>
                  <a:schemeClr val="accent5">
                    <a:lumMod val="60000"/>
                    <a:lumOff val="40000"/>
                  </a:schemeClr>
                </a:solidFill>
              </a:rPr>
              <a:t>fp</a:t>
            </a:r>
            <a:r>
              <a:rPr lang="en-US" sz="2800" dirty="0" smtClean="0">
                <a:solidFill>
                  <a:schemeClr val="accent5">
                    <a:lumMod val="60000"/>
                    <a:lumOff val="40000"/>
                  </a:schemeClr>
                </a:solidFill>
              </a:rPr>
              <a:t>, 24($</a:t>
            </a:r>
            <a:r>
              <a:rPr lang="en-US" sz="2800" dirty="0" err="1" smtClean="0">
                <a:solidFill>
                  <a:schemeClr val="accent5">
                    <a:lumMod val="60000"/>
                    <a:lumOff val="40000"/>
                  </a:schemeClr>
                </a:solidFill>
              </a:rPr>
              <a:t>sp</a:t>
            </a:r>
            <a:r>
              <a:rPr lang="en-US" sz="2800" dirty="0" smtClean="0">
                <a:solidFill>
                  <a:schemeClr val="accent5">
                    <a:lumMod val="60000"/>
                    <a:lumOff val="40000"/>
                  </a:schemeClr>
                </a:solidFill>
              </a:rPr>
              <a:t>)</a:t>
            </a:r>
            <a:r>
              <a:rPr lang="en-US" sz="2800" dirty="0" smtClean="0"/>
              <a:t>	# restore old $</a:t>
            </a:r>
            <a:r>
              <a:rPr lang="en-US" sz="2800" dirty="0" err="1" smtClean="0"/>
              <a:t>fp</a:t>
            </a:r>
            <a:endParaRPr lang="en-US" sz="2800" dirty="0" smtClean="0"/>
          </a:p>
          <a:p>
            <a:r>
              <a:rPr lang="en-US" sz="2800" dirty="0" smtClean="0">
                <a:solidFill>
                  <a:schemeClr val="accent5">
                    <a:lumMod val="60000"/>
                    <a:lumOff val="40000"/>
                  </a:schemeClr>
                </a:solidFill>
              </a:rPr>
              <a:t>LW $</a:t>
            </a:r>
            <a:r>
              <a:rPr lang="en-US" sz="2800" dirty="0" err="1" smtClean="0">
                <a:solidFill>
                  <a:schemeClr val="accent5">
                    <a:lumMod val="60000"/>
                    <a:lumOff val="40000"/>
                  </a:schemeClr>
                </a:solidFill>
              </a:rPr>
              <a:t>ra</a:t>
            </a:r>
            <a:r>
              <a:rPr lang="en-US" sz="2800" dirty="0" smtClean="0">
                <a:solidFill>
                  <a:schemeClr val="accent5">
                    <a:lumMod val="60000"/>
                    <a:lumOff val="40000"/>
                  </a:schemeClr>
                </a:solidFill>
              </a:rPr>
              <a:t>, 28($</a:t>
            </a:r>
            <a:r>
              <a:rPr lang="en-US" sz="2800" dirty="0" err="1" smtClean="0">
                <a:solidFill>
                  <a:schemeClr val="accent5">
                    <a:lumMod val="60000"/>
                    <a:lumOff val="40000"/>
                  </a:schemeClr>
                </a:solidFill>
              </a:rPr>
              <a:t>sp</a:t>
            </a:r>
            <a:r>
              <a:rPr lang="en-US" sz="2800" dirty="0" smtClean="0">
                <a:solidFill>
                  <a:schemeClr val="accent5">
                    <a:lumMod val="60000"/>
                    <a:lumOff val="40000"/>
                  </a:schemeClr>
                </a:solidFill>
              </a:rPr>
              <a:t>)</a:t>
            </a:r>
            <a:r>
              <a:rPr lang="en-US" sz="2800" dirty="0" smtClean="0"/>
              <a:t>	# restore $</a:t>
            </a:r>
            <a:r>
              <a:rPr lang="en-US" sz="2800" dirty="0" err="1" smtClean="0"/>
              <a:t>ra</a:t>
            </a:r>
            <a:endParaRPr lang="en-US" sz="2800" dirty="0" smtClean="0"/>
          </a:p>
          <a:p>
            <a:r>
              <a:rPr lang="en-US" sz="2800" dirty="0" smtClean="0">
                <a:solidFill>
                  <a:schemeClr val="accent5">
                    <a:lumMod val="60000"/>
                    <a:lumOff val="40000"/>
                  </a:schemeClr>
                </a:solidFill>
              </a:rPr>
              <a:t>ADDIU $</a:t>
            </a:r>
            <a:r>
              <a:rPr lang="en-US" sz="2800" dirty="0" err="1" smtClean="0">
                <a:solidFill>
                  <a:schemeClr val="accent5">
                    <a:lumMod val="60000"/>
                    <a:lumOff val="40000"/>
                  </a:schemeClr>
                </a:solidFill>
              </a:rPr>
              <a:t>sp</a:t>
            </a:r>
            <a:r>
              <a:rPr lang="en-US" sz="2800" dirty="0" smtClean="0">
                <a:solidFill>
                  <a:schemeClr val="accent5">
                    <a:lumMod val="60000"/>
                    <a:lumOff val="40000"/>
                  </a:schemeClr>
                </a:solidFill>
              </a:rPr>
              <a:t>,$</a:t>
            </a:r>
            <a:r>
              <a:rPr lang="en-US" sz="2800" dirty="0" err="1" smtClean="0">
                <a:solidFill>
                  <a:schemeClr val="accent5">
                    <a:lumMod val="60000"/>
                    <a:lumOff val="40000"/>
                  </a:schemeClr>
                </a:solidFill>
              </a:rPr>
              <a:t>sp</a:t>
            </a:r>
            <a:r>
              <a:rPr lang="en-US" sz="2800" dirty="0" smtClean="0">
                <a:solidFill>
                  <a:schemeClr val="accent5">
                    <a:lumMod val="60000"/>
                    <a:lumOff val="40000"/>
                  </a:schemeClr>
                </a:solidFill>
              </a:rPr>
              <a:t>, 32</a:t>
            </a:r>
            <a:r>
              <a:rPr lang="en-US" sz="2800" dirty="0" smtClean="0"/>
              <a:t>	# </a:t>
            </a:r>
            <a:r>
              <a:rPr lang="en-US" sz="2800" dirty="0" err="1" smtClean="0"/>
              <a:t>dealloc</a:t>
            </a:r>
            <a:r>
              <a:rPr lang="en-US" sz="2800" dirty="0" smtClean="0"/>
              <a:t> frame</a:t>
            </a:r>
          </a:p>
          <a:p>
            <a:r>
              <a:rPr lang="en-US" sz="2800" dirty="0" smtClean="0">
                <a:solidFill>
                  <a:schemeClr val="accent5">
                    <a:lumMod val="60000"/>
                    <a:lumOff val="40000"/>
                  </a:schemeClr>
                </a:solidFill>
              </a:rPr>
              <a:t>JR $</a:t>
            </a:r>
            <a:r>
              <a:rPr lang="en-US" sz="2800" dirty="0" err="1" smtClean="0">
                <a:solidFill>
                  <a:schemeClr val="accent5">
                    <a:lumMod val="60000"/>
                    <a:lumOff val="40000"/>
                  </a:schemeClr>
                </a:solidFill>
              </a:rPr>
              <a:t>ra</a:t>
            </a:r>
            <a:endParaRPr lang="en-US" sz="2800" dirty="0" smtClean="0">
              <a:solidFill>
                <a:schemeClr val="accent5">
                  <a:lumMod val="60000"/>
                  <a:lumOff val="40000"/>
                </a:schemeClr>
              </a:solidFill>
            </a:endParaRPr>
          </a:p>
        </p:txBody>
      </p:sp>
    </p:spTree>
    <p:extLst>
      <p:ext uri="{BB962C8B-B14F-4D97-AF65-F5344CB8AC3E}">
        <p14:creationId xmlns:p14="http://schemas.microsoft.com/office/powerpoint/2010/main" val="3275473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6">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6">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85800" y="-304800"/>
            <a:ext cx="7769225" cy="987425"/>
          </a:xfrm>
        </p:spPr>
        <p:txBody>
          <a:bodyPr/>
          <a:lstStyle/>
          <a:p>
            <a:r>
              <a:rPr lang="en-US" dirty="0"/>
              <a:t>Frame Layout on Stack</a:t>
            </a:r>
          </a:p>
        </p:txBody>
      </p:sp>
      <p:grpSp>
        <p:nvGrpSpPr>
          <p:cNvPr id="2" name="Group 1"/>
          <p:cNvGrpSpPr/>
          <p:nvPr/>
        </p:nvGrpSpPr>
        <p:grpSpPr>
          <a:xfrm>
            <a:off x="228600" y="2266890"/>
            <a:ext cx="609600" cy="400110"/>
            <a:chOff x="228600" y="4572000"/>
            <a:chExt cx="609600" cy="400110"/>
          </a:xfrm>
        </p:grpSpPr>
        <p:sp>
          <p:nvSpPr>
            <p:cNvPr id="70659" name="Line 3"/>
            <p:cNvSpPr>
              <a:spLocks noChangeShapeType="1"/>
            </p:cNvSpPr>
            <p:nvPr/>
          </p:nvSpPr>
          <p:spPr bwMode="auto">
            <a:xfrm>
              <a:off x="381000" y="4648200"/>
              <a:ext cx="457200" cy="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0" name="Text Box 4"/>
            <p:cNvSpPr txBox="1">
              <a:spLocks noChangeArrowheads="1"/>
            </p:cNvSpPr>
            <p:nvPr/>
          </p:nvSpPr>
          <p:spPr bwMode="auto">
            <a:xfrm>
              <a:off x="228600" y="4572000"/>
              <a:ext cx="5334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err="1">
                  <a:solidFill>
                    <a:schemeClr val="bg1"/>
                  </a:solidFill>
                  <a:latin typeface="Arial" charset="0"/>
                </a:rPr>
                <a:t>sp</a:t>
              </a:r>
              <a:endParaRPr lang="en-US" sz="2000" dirty="0">
                <a:solidFill>
                  <a:schemeClr val="bg1"/>
                </a:solidFill>
                <a:latin typeface="Arial" charset="0"/>
              </a:endParaRPr>
            </a:p>
          </p:txBody>
        </p:sp>
      </p:grpSp>
      <p:sp>
        <p:nvSpPr>
          <p:cNvPr id="70662" name="Rectangle 6"/>
          <p:cNvSpPr>
            <a:spLocks noChangeArrowheads="1"/>
          </p:cNvSpPr>
          <p:nvPr/>
        </p:nvSpPr>
        <p:spPr bwMode="auto">
          <a:xfrm>
            <a:off x="838200" y="609600"/>
            <a:ext cx="2057400" cy="5486400"/>
          </a:xfrm>
          <a:prstGeom prst="rect">
            <a:avLst/>
          </a:prstGeom>
          <a:noFill/>
          <a:ln w="9525">
            <a:solidFill>
              <a:schemeClr val="accent5">
                <a:lumMod val="60000"/>
                <a:lumOff val="40000"/>
              </a:schemeClr>
            </a:solidFill>
            <a:miter lim="800000"/>
            <a:headEnd/>
            <a:tailEnd/>
          </a:ln>
          <a:effectLst/>
          <a:extLst/>
        </p:spPr>
        <p:txBody>
          <a:bodyPr wrap="none" anchor="ctr"/>
          <a:lstStyle/>
          <a:p>
            <a:endParaRPr lang="en-US"/>
          </a:p>
        </p:txBody>
      </p:sp>
      <p:sp>
        <p:nvSpPr>
          <p:cNvPr id="70670" name="Text Box 14"/>
          <p:cNvSpPr txBox="1">
            <a:spLocks noChangeArrowheads="1"/>
          </p:cNvSpPr>
          <p:nvPr/>
        </p:nvSpPr>
        <p:spPr bwMode="auto">
          <a:xfrm>
            <a:off x="3200400" y="1066800"/>
            <a:ext cx="5943600" cy="1200329"/>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400" dirty="0">
                <a:solidFill>
                  <a:schemeClr val="bg1"/>
                </a:solidFill>
                <a:latin typeface="Tahoma" pitchFamily="34" charset="0"/>
              </a:rPr>
              <a:t>blue() {</a:t>
            </a:r>
          </a:p>
          <a:p>
            <a:r>
              <a:rPr lang="en-US" sz="2400" dirty="0">
                <a:solidFill>
                  <a:schemeClr val="bg1"/>
                </a:solidFill>
                <a:latin typeface="Tahoma" pitchFamily="34" charset="0"/>
              </a:rPr>
              <a:t>   pink(0,1,2,3,4,5);</a:t>
            </a:r>
          </a:p>
          <a:p>
            <a:r>
              <a:rPr lang="en-US" sz="2400" dirty="0" smtClean="0">
                <a:solidFill>
                  <a:schemeClr val="bg1"/>
                </a:solidFill>
                <a:latin typeface="Tahoma" pitchFamily="34" charset="0"/>
              </a:rPr>
              <a:t>}</a:t>
            </a:r>
            <a:endParaRPr lang="en-US" sz="2400" dirty="0">
              <a:solidFill>
                <a:schemeClr val="bg1"/>
              </a:solidFill>
              <a:latin typeface="Tahoma" pitchFamily="34" charset="0"/>
            </a:endParaRPr>
          </a:p>
        </p:txBody>
      </p:sp>
      <p:sp>
        <p:nvSpPr>
          <p:cNvPr id="15" name="Rectangle 12"/>
          <p:cNvSpPr>
            <a:spLocks noChangeArrowheads="1"/>
          </p:cNvSpPr>
          <p:nvPr/>
        </p:nvSpPr>
        <p:spPr bwMode="auto">
          <a:xfrm>
            <a:off x="838200" y="1371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smtClean="0">
                <a:solidFill>
                  <a:schemeClr val="bg1"/>
                </a:solidFill>
              </a:rPr>
              <a:t>saved </a:t>
            </a:r>
            <a:r>
              <a:rPr lang="en-US" sz="1600" dirty="0" err="1" smtClean="0">
                <a:solidFill>
                  <a:schemeClr val="bg1"/>
                </a:solidFill>
              </a:rPr>
              <a:t>fp</a:t>
            </a:r>
            <a:endParaRPr lang="en-US" sz="1600" dirty="0">
              <a:solidFill>
                <a:schemeClr val="bg1"/>
              </a:solidFill>
            </a:endParaRPr>
          </a:p>
        </p:txBody>
      </p:sp>
      <p:sp>
        <p:nvSpPr>
          <p:cNvPr id="16" name="Rectangle 8"/>
          <p:cNvSpPr>
            <a:spLocks noChangeArrowheads="1"/>
          </p:cNvSpPr>
          <p:nvPr/>
        </p:nvSpPr>
        <p:spPr bwMode="auto">
          <a:xfrm>
            <a:off x="838200" y="990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a:solidFill>
                  <a:schemeClr val="bg1"/>
                </a:solidFill>
              </a:rPr>
              <a:t>s</a:t>
            </a:r>
            <a:r>
              <a:rPr lang="en-US" sz="1600" dirty="0" smtClean="0">
                <a:solidFill>
                  <a:schemeClr val="bg1"/>
                </a:solidFill>
              </a:rPr>
              <a:t>aved </a:t>
            </a:r>
            <a:r>
              <a:rPr lang="en-US" sz="1600" dirty="0" err="1" smtClean="0">
                <a:solidFill>
                  <a:schemeClr val="bg1"/>
                </a:solidFill>
              </a:rPr>
              <a:t>ra</a:t>
            </a:r>
            <a:endParaRPr lang="en-US" sz="1600" dirty="0">
              <a:solidFill>
                <a:schemeClr val="bg1"/>
              </a:solidFill>
            </a:endParaRPr>
          </a:p>
        </p:txBody>
      </p:sp>
      <p:grpSp>
        <p:nvGrpSpPr>
          <p:cNvPr id="20" name="Group 19"/>
          <p:cNvGrpSpPr/>
          <p:nvPr/>
        </p:nvGrpSpPr>
        <p:grpSpPr>
          <a:xfrm>
            <a:off x="228600" y="914400"/>
            <a:ext cx="609600" cy="400110"/>
            <a:chOff x="228600" y="4572000"/>
            <a:chExt cx="609600" cy="400110"/>
          </a:xfrm>
        </p:grpSpPr>
        <p:sp>
          <p:nvSpPr>
            <p:cNvPr id="21" name="Line 3"/>
            <p:cNvSpPr>
              <a:spLocks noChangeShapeType="1"/>
            </p:cNvSpPr>
            <p:nvPr/>
          </p:nvSpPr>
          <p:spPr bwMode="auto">
            <a:xfrm>
              <a:off x="381000" y="4648200"/>
              <a:ext cx="457200" cy="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Text Box 4"/>
            <p:cNvSpPr txBox="1">
              <a:spLocks noChangeArrowheads="1"/>
            </p:cNvSpPr>
            <p:nvPr/>
          </p:nvSpPr>
          <p:spPr bwMode="auto">
            <a:xfrm>
              <a:off x="228600" y="4572000"/>
              <a:ext cx="5334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err="1">
                  <a:solidFill>
                    <a:schemeClr val="bg1"/>
                  </a:solidFill>
                  <a:latin typeface="Arial" charset="0"/>
                </a:rPr>
                <a:t>f</a:t>
              </a:r>
              <a:r>
                <a:rPr lang="en-US" sz="2000" dirty="0" err="1" smtClean="0">
                  <a:solidFill>
                    <a:schemeClr val="bg1"/>
                  </a:solidFill>
                  <a:latin typeface="Arial" charset="0"/>
                </a:rPr>
                <a:t>p</a:t>
              </a:r>
              <a:endParaRPr lang="en-US" sz="2000" dirty="0">
                <a:solidFill>
                  <a:schemeClr val="bg1"/>
                </a:solidFill>
                <a:latin typeface="Arial" charset="0"/>
              </a:endParaRPr>
            </a:p>
          </p:txBody>
        </p:sp>
      </p:grpSp>
      <p:sp>
        <p:nvSpPr>
          <p:cNvPr id="23" name="Rectangle 7"/>
          <p:cNvSpPr>
            <a:spLocks noChangeArrowheads="1"/>
          </p:cNvSpPr>
          <p:nvPr/>
        </p:nvSpPr>
        <p:spPr bwMode="auto">
          <a:xfrm>
            <a:off x="838200" y="2133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a:solidFill>
                  <a:schemeClr val="bg1"/>
                </a:solidFill>
              </a:rPr>
              <a:t>arguments</a:t>
            </a:r>
          </a:p>
        </p:txBody>
      </p:sp>
      <p:sp>
        <p:nvSpPr>
          <p:cNvPr id="24" name="Rectangle 12"/>
          <p:cNvSpPr>
            <a:spLocks noChangeArrowheads="1"/>
          </p:cNvSpPr>
          <p:nvPr/>
        </p:nvSpPr>
        <p:spPr bwMode="auto">
          <a:xfrm>
            <a:off x="838200" y="1752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a:solidFill>
                  <a:schemeClr val="bg1"/>
                </a:solidFill>
              </a:rPr>
              <a:t>saved </a:t>
            </a:r>
            <a:r>
              <a:rPr lang="en-US" sz="1600" dirty="0" err="1">
                <a:solidFill>
                  <a:schemeClr val="bg1"/>
                </a:solidFill>
              </a:rPr>
              <a:t>regs</a:t>
            </a:r>
            <a:endParaRPr lang="en-US" sz="1600" dirty="0">
              <a:solidFill>
                <a:schemeClr val="bg1"/>
              </a:solidFill>
            </a:endParaRPr>
          </a:p>
        </p:txBody>
      </p:sp>
      <p:sp>
        <p:nvSpPr>
          <p:cNvPr id="3" name="TextBox 2"/>
          <p:cNvSpPr txBox="1"/>
          <p:nvPr/>
        </p:nvSpPr>
        <p:spPr>
          <a:xfrm>
            <a:off x="0" y="1611868"/>
            <a:ext cx="596638" cy="369332"/>
          </a:xfrm>
          <a:prstGeom prst="rect">
            <a:avLst/>
          </a:prstGeom>
          <a:noFill/>
        </p:spPr>
        <p:txBody>
          <a:bodyPr wrap="none" rtlCol="0">
            <a:spAutoFit/>
          </a:bodyPr>
          <a:lstStyle/>
          <a:p>
            <a:r>
              <a:rPr lang="en-US" dirty="0" smtClean="0">
                <a:solidFill>
                  <a:schemeClr val="accent5">
                    <a:lumMod val="60000"/>
                    <a:lumOff val="40000"/>
                  </a:schemeClr>
                </a:solidFill>
              </a:rPr>
              <a:t>blue</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35490750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85800" y="-304800"/>
            <a:ext cx="7769225" cy="987425"/>
          </a:xfrm>
        </p:spPr>
        <p:txBody>
          <a:bodyPr/>
          <a:lstStyle/>
          <a:p>
            <a:r>
              <a:rPr lang="en-US" dirty="0"/>
              <a:t>Frame Layout on Stack</a:t>
            </a:r>
          </a:p>
        </p:txBody>
      </p:sp>
      <p:grpSp>
        <p:nvGrpSpPr>
          <p:cNvPr id="2" name="Group 1"/>
          <p:cNvGrpSpPr/>
          <p:nvPr/>
        </p:nvGrpSpPr>
        <p:grpSpPr>
          <a:xfrm>
            <a:off x="228600" y="4191000"/>
            <a:ext cx="609600" cy="400110"/>
            <a:chOff x="228600" y="4572000"/>
            <a:chExt cx="609600" cy="400110"/>
          </a:xfrm>
        </p:grpSpPr>
        <p:sp>
          <p:nvSpPr>
            <p:cNvPr id="70659" name="Line 3"/>
            <p:cNvSpPr>
              <a:spLocks noChangeShapeType="1"/>
            </p:cNvSpPr>
            <p:nvPr/>
          </p:nvSpPr>
          <p:spPr bwMode="auto">
            <a:xfrm>
              <a:off x="381000" y="4648200"/>
              <a:ext cx="457200" cy="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0" name="Text Box 4"/>
            <p:cNvSpPr txBox="1">
              <a:spLocks noChangeArrowheads="1"/>
            </p:cNvSpPr>
            <p:nvPr/>
          </p:nvSpPr>
          <p:spPr bwMode="auto">
            <a:xfrm>
              <a:off x="228600" y="4572000"/>
              <a:ext cx="5334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err="1">
                  <a:solidFill>
                    <a:schemeClr val="bg1"/>
                  </a:solidFill>
                  <a:latin typeface="Arial" charset="0"/>
                </a:rPr>
                <a:t>sp</a:t>
              </a:r>
              <a:endParaRPr lang="en-US" sz="2000" dirty="0">
                <a:solidFill>
                  <a:schemeClr val="bg1"/>
                </a:solidFill>
                <a:latin typeface="Arial" charset="0"/>
              </a:endParaRPr>
            </a:p>
          </p:txBody>
        </p:sp>
      </p:grpSp>
      <p:sp>
        <p:nvSpPr>
          <p:cNvPr id="70662" name="Rectangle 6"/>
          <p:cNvSpPr>
            <a:spLocks noChangeArrowheads="1"/>
          </p:cNvSpPr>
          <p:nvPr/>
        </p:nvSpPr>
        <p:spPr bwMode="auto">
          <a:xfrm>
            <a:off x="838200" y="609600"/>
            <a:ext cx="2057400" cy="5486400"/>
          </a:xfrm>
          <a:prstGeom prst="rect">
            <a:avLst/>
          </a:prstGeom>
          <a:noFill/>
          <a:ln w="9525">
            <a:solidFill>
              <a:schemeClr val="accent5">
                <a:lumMod val="60000"/>
                <a:lumOff val="40000"/>
              </a:schemeClr>
            </a:solidFill>
            <a:miter lim="800000"/>
            <a:headEnd/>
            <a:tailEnd/>
          </a:ln>
          <a:effectLst/>
          <a:extLst/>
        </p:spPr>
        <p:txBody>
          <a:bodyPr wrap="none" anchor="ctr"/>
          <a:lstStyle/>
          <a:p>
            <a:endParaRPr lang="en-US"/>
          </a:p>
        </p:txBody>
      </p:sp>
      <p:sp>
        <p:nvSpPr>
          <p:cNvPr id="70663" name="Rectangle 7"/>
          <p:cNvSpPr>
            <a:spLocks noChangeArrowheads="1"/>
          </p:cNvSpPr>
          <p:nvPr/>
        </p:nvSpPr>
        <p:spPr bwMode="auto">
          <a:xfrm>
            <a:off x="838200" y="2133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a:solidFill>
                  <a:schemeClr val="bg1"/>
                </a:solidFill>
              </a:rPr>
              <a:t>arguments</a:t>
            </a:r>
          </a:p>
        </p:txBody>
      </p:sp>
      <p:sp>
        <p:nvSpPr>
          <p:cNvPr id="70664" name="Rectangle 8"/>
          <p:cNvSpPr>
            <a:spLocks noChangeArrowheads="1"/>
          </p:cNvSpPr>
          <p:nvPr/>
        </p:nvSpPr>
        <p:spPr bwMode="auto">
          <a:xfrm>
            <a:off x="838200" y="2514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smtClean="0">
                <a:solidFill>
                  <a:schemeClr val="bg1"/>
                </a:solidFill>
              </a:rPr>
              <a:t>saved </a:t>
            </a:r>
            <a:r>
              <a:rPr lang="en-US" sz="1600" dirty="0" err="1" smtClean="0">
                <a:solidFill>
                  <a:schemeClr val="bg1"/>
                </a:solidFill>
              </a:rPr>
              <a:t>ra</a:t>
            </a:r>
            <a:endParaRPr lang="en-US" sz="1600" dirty="0">
              <a:solidFill>
                <a:schemeClr val="bg1"/>
              </a:solidFill>
            </a:endParaRPr>
          </a:p>
        </p:txBody>
      </p:sp>
      <p:sp>
        <p:nvSpPr>
          <p:cNvPr id="70665" name="Rectangle 9"/>
          <p:cNvSpPr>
            <a:spLocks noChangeArrowheads="1"/>
          </p:cNvSpPr>
          <p:nvPr/>
        </p:nvSpPr>
        <p:spPr bwMode="auto">
          <a:xfrm>
            <a:off x="838200" y="3276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smtClean="0">
                <a:solidFill>
                  <a:schemeClr val="bg1"/>
                </a:solidFill>
              </a:rPr>
              <a:t>saved </a:t>
            </a:r>
            <a:r>
              <a:rPr lang="en-US" sz="1600" dirty="0" err="1" smtClean="0">
                <a:solidFill>
                  <a:schemeClr val="bg1"/>
                </a:solidFill>
              </a:rPr>
              <a:t>regs</a:t>
            </a:r>
            <a:endParaRPr lang="en-US" sz="1600" dirty="0">
              <a:solidFill>
                <a:schemeClr val="bg1"/>
              </a:solidFill>
            </a:endParaRPr>
          </a:p>
        </p:txBody>
      </p:sp>
      <p:sp>
        <p:nvSpPr>
          <p:cNvPr id="70666" name="Rectangle 10"/>
          <p:cNvSpPr>
            <a:spLocks noChangeArrowheads="1"/>
          </p:cNvSpPr>
          <p:nvPr/>
        </p:nvSpPr>
        <p:spPr bwMode="auto">
          <a:xfrm>
            <a:off x="838200" y="3657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a:solidFill>
                  <a:schemeClr val="bg1"/>
                </a:solidFill>
              </a:rPr>
              <a:t>l</a:t>
            </a:r>
            <a:r>
              <a:rPr lang="en-US" sz="1600" dirty="0" smtClean="0">
                <a:solidFill>
                  <a:schemeClr val="bg1"/>
                </a:solidFill>
              </a:rPr>
              <a:t>ocal variables</a:t>
            </a:r>
            <a:endParaRPr lang="en-US" sz="1600" dirty="0">
              <a:solidFill>
                <a:schemeClr val="bg1"/>
              </a:solidFill>
            </a:endParaRPr>
          </a:p>
        </p:txBody>
      </p:sp>
      <p:sp>
        <p:nvSpPr>
          <p:cNvPr id="70667" name="Rectangle 11"/>
          <p:cNvSpPr>
            <a:spLocks noChangeArrowheads="1"/>
          </p:cNvSpPr>
          <p:nvPr/>
        </p:nvSpPr>
        <p:spPr bwMode="auto">
          <a:xfrm>
            <a:off x="838200" y="4038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a:solidFill>
                  <a:schemeClr val="bg1"/>
                </a:solidFill>
              </a:rPr>
              <a:t>arguments</a:t>
            </a:r>
          </a:p>
        </p:txBody>
      </p:sp>
      <p:sp>
        <p:nvSpPr>
          <p:cNvPr id="70668" name="Rectangle 12"/>
          <p:cNvSpPr>
            <a:spLocks noChangeArrowheads="1"/>
          </p:cNvSpPr>
          <p:nvPr/>
        </p:nvSpPr>
        <p:spPr bwMode="auto">
          <a:xfrm>
            <a:off x="838200" y="1752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a:solidFill>
                  <a:schemeClr val="bg1"/>
                </a:solidFill>
              </a:rPr>
              <a:t>saved </a:t>
            </a:r>
            <a:r>
              <a:rPr lang="en-US" sz="1600" dirty="0" err="1">
                <a:solidFill>
                  <a:schemeClr val="bg1"/>
                </a:solidFill>
              </a:rPr>
              <a:t>regs</a:t>
            </a:r>
            <a:endParaRPr lang="en-US" sz="1600" dirty="0">
              <a:solidFill>
                <a:schemeClr val="bg1"/>
              </a:solidFill>
            </a:endParaRPr>
          </a:p>
        </p:txBody>
      </p:sp>
      <p:sp>
        <p:nvSpPr>
          <p:cNvPr id="70670" name="Text Box 14"/>
          <p:cNvSpPr txBox="1">
            <a:spLocks noChangeArrowheads="1"/>
          </p:cNvSpPr>
          <p:nvPr/>
        </p:nvSpPr>
        <p:spPr bwMode="auto">
          <a:xfrm>
            <a:off x="3200400" y="1066800"/>
            <a:ext cx="5943600" cy="230832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400" dirty="0">
                <a:solidFill>
                  <a:schemeClr val="bg1"/>
                </a:solidFill>
                <a:latin typeface="Tahoma" pitchFamily="34" charset="0"/>
              </a:rPr>
              <a:t>blue() {</a:t>
            </a:r>
          </a:p>
          <a:p>
            <a:r>
              <a:rPr lang="en-US" sz="2400" dirty="0">
                <a:solidFill>
                  <a:schemeClr val="bg1"/>
                </a:solidFill>
                <a:latin typeface="Tahoma" pitchFamily="34" charset="0"/>
              </a:rPr>
              <a:t>   pink(0,1,2,3,4,5);</a:t>
            </a:r>
          </a:p>
          <a:p>
            <a:r>
              <a:rPr lang="en-US" sz="2400" dirty="0">
                <a:solidFill>
                  <a:schemeClr val="bg1"/>
                </a:solidFill>
                <a:latin typeface="Tahoma" pitchFamily="34" charset="0"/>
              </a:rPr>
              <a:t>}</a:t>
            </a:r>
          </a:p>
          <a:p>
            <a:r>
              <a:rPr lang="en-US" sz="2400" dirty="0" smtClean="0">
                <a:solidFill>
                  <a:schemeClr val="bg1"/>
                </a:solidFill>
                <a:latin typeface="Tahoma" pitchFamily="34" charset="0"/>
              </a:rPr>
              <a:t>pink(</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a,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b,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c,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d,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e,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f) </a:t>
            </a:r>
            <a:r>
              <a:rPr lang="en-US" sz="2400" dirty="0">
                <a:solidFill>
                  <a:schemeClr val="bg1"/>
                </a:solidFill>
                <a:latin typeface="Tahoma" pitchFamily="34" charset="0"/>
              </a:rPr>
              <a:t>{</a:t>
            </a:r>
          </a:p>
          <a:p>
            <a:r>
              <a:rPr lang="en-US" sz="2400" dirty="0">
                <a:solidFill>
                  <a:schemeClr val="bg1"/>
                </a:solidFill>
                <a:latin typeface="Tahoma" pitchFamily="34" charset="0"/>
              </a:rPr>
              <a:t>    orange(10,11,12,13,14);</a:t>
            </a:r>
          </a:p>
          <a:p>
            <a:r>
              <a:rPr lang="en-US" sz="2400" dirty="0">
                <a:solidFill>
                  <a:schemeClr val="bg1"/>
                </a:solidFill>
                <a:latin typeface="Tahoma" pitchFamily="34" charset="0"/>
              </a:rPr>
              <a:t>}</a:t>
            </a:r>
          </a:p>
        </p:txBody>
      </p:sp>
      <p:sp>
        <p:nvSpPr>
          <p:cNvPr id="15" name="Rectangle 12"/>
          <p:cNvSpPr>
            <a:spLocks noChangeArrowheads="1"/>
          </p:cNvSpPr>
          <p:nvPr/>
        </p:nvSpPr>
        <p:spPr bwMode="auto">
          <a:xfrm>
            <a:off x="838200" y="1371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smtClean="0">
                <a:solidFill>
                  <a:schemeClr val="bg1"/>
                </a:solidFill>
              </a:rPr>
              <a:t>saved </a:t>
            </a:r>
            <a:r>
              <a:rPr lang="en-US" sz="1600" dirty="0" err="1" smtClean="0">
                <a:solidFill>
                  <a:schemeClr val="bg1"/>
                </a:solidFill>
              </a:rPr>
              <a:t>fp</a:t>
            </a:r>
            <a:endParaRPr lang="en-US" sz="1600" dirty="0">
              <a:solidFill>
                <a:schemeClr val="bg1"/>
              </a:solidFill>
            </a:endParaRPr>
          </a:p>
        </p:txBody>
      </p:sp>
      <p:sp>
        <p:nvSpPr>
          <p:cNvPr id="16" name="Rectangle 8"/>
          <p:cNvSpPr>
            <a:spLocks noChangeArrowheads="1"/>
          </p:cNvSpPr>
          <p:nvPr/>
        </p:nvSpPr>
        <p:spPr bwMode="auto">
          <a:xfrm>
            <a:off x="838200" y="990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a:solidFill>
                  <a:schemeClr val="bg1"/>
                </a:solidFill>
              </a:rPr>
              <a:t>s</a:t>
            </a:r>
            <a:r>
              <a:rPr lang="en-US" sz="1600" dirty="0" smtClean="0">
                <a:solidFill>
                  <a:schemeClr val="bg1"/>
                </a:solidFill>
              </a:rPr>
              <a:t>aved </a:t>
            </a:r>
            <a:r>
              <a:rPr lang="en-US" sz="1600" dirty="0" err="1" smtClean="0">
                <a:solidFill>
                  <a:schemeClr val="bg1"/>
                </a:solidFill>
              </a:rPr>
              <a:t>ra</a:t>
            </a:r>
            <a:endParaRPr lang="en-US" sz="1600" dirty="0">
              <a:solidFill>
                <a:schemeClr val="bg1"/>
              </a:solidFill>
            </a:endParaRPr>
          </a:p>
        </p:txBody>
      </p:sp>
      <p:sp>
        <p:nvSpPr>
          <p:cNvPr id="17" name="Rectangle 12"/>
          <p:cNvSpPr>
            <a:spLocks noChangeArrowheads="1"/>
          </p:cNvSpPr>
          <p:nvPr/>
        </p:nvSpPr>
        <p:spPr bwMode="auto">
          <a:xfrm>
            <a:off x="838200" y="2895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smtClean="0">
                <a:solidFill>
                  <a:schemeClr val="bg1"/>
                </a:solidFill>
              </a:rPr>
              <a:t>saved </a:t>
            </a:r>
            <a:r>
              <a:rPr lang="en-US" sz="1600" dirty="0" err="1" smtClean="0">
                <a:solidFill>
                  <a:schemeClr val="bg1"/>
                </a:solidFill>
              </a:rPr>
              <a:t>fp</a:t>
            </a:r>
            <a:endParaRPr lang="en-US" sz="1600" dirty="0">
              <a:solidFill>
                <a:schemeClr val="bg1"/>
              </a:solidFill>
            </a:endParaRPr>
          </a:p>
        </p:txBody>
      </p:sp>
      <p:grpSp>
        <p:nvGrpSpPr>
          <p:cNvPr id="20" name="Group 19"/>
          <p:cNvGrpSpPr/>
          <p:nvPr/>
        </p:nvGrpSpPr>
        <p:grpSpPr>
          <a:xfrm>
            <a:off x="228600" y="2438400"/>
            <a:ext cx="609600" cy="400110"/>
            <a:chOff x="228600" y="4572000"/>
            <a:chExt cx="609600" cy="400110"/>
          </a:xfrm>
        </p:grpSpPr>
        <p:sp>
          <p:nvSpPr>
            <p:cNvPr id="21" name="Line 3"/>
            <p:cNvSpPr>
              <a:spLocks noChangeShapeType="1"/>
            </p:cNvSpPr>
            <p:nvPr/>
          </p:nvSpPr>
          <p:spPr bwMode="auto">
            <a:xfrm>
              <a:off x="381000" y="4648200"/>
              <a:ext cx="457200" cy="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Text Box 4"/>
            <p:cNvSpPr txBox="1">
              <a:spLocks noChangeArrowheads="1"/>
            </p:cNvSpPr>
            <p:nvPr/>
          </p:nvSpPr>
          <p:spPr bwMode="auto">
            <a:xfrm>
              <a:off x="228600" y="4572000"/>
              <a:ext cx="5334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err="1">
                  <a:solidFill>
                    <a:schemeClr val="bg1"/>
                  </a:solidFill>
                  <a:latin typeface="Arial" charset="0"/>
                </a:rPr>
                <a:t>f</a:t>
              </a:r>
              <a:r>
                <a:rPr lang="en-US" sz="2000" dirty="0" err="1" smtClean="0">
                  <a:solidFill>
                    <a:schemeClr val="bg1"/>
                  </a:solidFill>
                  <a:latin typeface="Arial" charset="0"/>
                </a:rPr>
                <a:t>p</a:t>
              </a:r>
              <a:endParaRPr lang="en-US" sz="2000" dirty="0">
                <a:solidFill>
                  <a:schemeClr val="bg1"/>
                </a:solidFill>
                <a:latin typeface="Arial" charset="0"/>
              </a:endParaRPr>
            </a:p>
          </p:txBody>
        </p:sp>
      </p:grpSp>
      <p:sp>
        <p:nvSpPr>
          <p:cNvPr id="23" name="TextBox 22"/>
          <p:cNvSpPr txBox="1"/>
          <p:nvPr/>
        </p:nvSpPr>
        <p:spPr>
          <a:xfrm>
            <a:off x="0" y="1447800"/>
            <a:ext cx="596638" cy="369332"/>
          </a:xfrm>
          <a:prstGeom prst="rect">
            <a:avLst/>
          </a:prstGeom>
          <a:noFill/>
        </p:spPr>
        <p:txBody>
          <a:bodyPr wrap="none" rtlCol="0">
            <a:spAutoFit/>
          </a:bodyPr>
          <a:lstStyle/>
          <a:p>
            <a:r>
              <a:rPr lang="en-US" dirty="0" smtClean="0">
                <a:solidFill>
                  <a:schemeClr val="accent5">
                    <a:lumMod val="60000"/>
                    <a:lumOff val="40000"/>
                  </a:schemeClr>
                </a:solidFill>
              </a:rPr>
              <a:t>blue</a:t>
            </a:r>
            <a:endParaRPr lang="en-US" dirty="0">
              <a:solidFill>
                <a:schemeClr val="accent5">
                  <a:lumMod val="60000"/>
                  <a:lumOff val="40000"/>
                </a:schemeClr>
              </a:solidFill>
            </a:endParaRPr>
          </a:p>
        </p:txBody>
      </p:sp>
      <p:sp>
        <p:nvSpPr>
          <p:cNvPr id="24" name="TextBox 23"/>
          <p:cNvSpPr txBox="1"/>
          <p:nvPr/>
        </p:nvSpPr>
        <p:spPr>
          <a:xfrm>
            <a:off x="0" y="3200400"/>
            <a:ext cx="585417" cy="369332"/>
          </a:xfrm>
          <a:prstGeom prst="rect">
            <a:avLst/>
          </a:prstGeom>
          <a:noFill/>
        </p:spPr>
        <p:txBody>
          <a:bodyPr wrap="none" rtlCol="0">
            <a:spAutoFit/>
          </a:bodyPr>
          <a:lstStyle/>
          <a:p>
            <a:r>
              <a:rPr lang="en-US" dirty="0" smtClean="0">
                <a:solidFill>
                  <a:schemeClr val="accent5">
                    <a:lumMod val="60000"/>
                    <a:lumOff val="40000"/>
                  </a:schemeClr>
                </a:solidFill>
              </a:rPr>
              <a:t>pink</a:t>
            </a:r>
            <a:endParaRPr lang="en-US" dirty="0">
              <a:solidFill>
                <a:schemeClr val="accent5">
                  <a:lumMod val="60000"/>
                  <a:lumOff val="40000"/>
                </a:schemeClr>
              </a:solidFill>
            </a:endParaRPr>
          </a:p>
        </p:txBody>
      </p:sp>
      <p:sp>
        <p:nvSpPr>
          <p:cNvPr id="25" name="Left Brace 24"/>
          <p:cNvSpPr/>
          <p:nvPr/>
        </p:nvSpPr>
        <p:spPr>
          <a:xfrm>
            <a:off x="495300" y="990600"/>
            <a:ext cx="312420" cy="1524000"/>
          </a:xfrm>
          <a:prstGeom prst="lef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Left Brace 25"/>
          <p:cNvSpPr/>
          <p:nvPr/>
        </p:nvSpPr>
        <p:spPr>
          <a:xfrm>
            <a:off x="495300" y="2590800"/>
            <a:ext cx="350520" cy="1828800"/>
          </a:xfrm>
          <a:prstGeom prst="lef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2683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85800" y="-304800"/>
            <a:ext cx="7769225" cy="987425"/>
          </a:xfrm>
        </p:spPr>
        <p:txBody>
          <a:bodyPr/>
          <a:lstStyle/>
          <a:p>
            <a:r>
              <a:rPr lang="en-US" dirty="0"/>
              <a:t>Frame Layout on Stack</a:t>
            </a:r>
          </a:p>
        </p:txBody>
      </p:sp>
      <p:grpSp>
        <p:nvGrpSpPr>
          <p:cNvPr id="2" name="Group 1"/>
          <p:cNvGrpSpPr/>
          <p:nvPr/>
        </p:nvGrpSpPr>
        <p:grpSpPr>
          <a:xfrm>
            <a:off x="228600" y="5314890"/>
            <a:ext cx="609600" cy="400110"/>
            <a:chOff x="228600" y="4572000"/>
            <a:chExt cx="609600" cy="400110"/>
          </a:xfrm>
        </p:grpSpPr>
        <p:sp>
          <p:nvSpPr>
            <p:cNvPr id="70659" name="Line 3"/>
            <p:cNvSpPr>
              <a:spLocks noChangeShapeType="1"/>
            </p:cNvSpPr>
            <p:nvPr/>
          </p:nvSpPr>
          <p:spPr bwMode="auto">
            <a:xfrm>
              <a:off x="381000" y="4648200"/>
              <a:ext cx="457200" cy="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0" name="Text Box 4"/>
            <p:cNvSpPr txBox="1">
              <a:spLocks noChangeArrowheads="1"/>
            </p:cNvSpPr>
            <p:nvPr/>
          </p:nvSpPr>
          <p:spPr bwMode="auto">
            <a:xfrm>
              <a:off x="228600" y="4572000"/>
              <a:ext cx="5334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err="1">
                  <a:solidFill>
                    <a:schemeClr val="bg1"/>
                  </a:solidFill>
                  <a:latin typeface="Arial" charset="0"/>
                </a:rPr>
                <a:t>sp</a:t>
              </a:r>
              <a:endParaRPr lang="en-US" sz="2000" dirty="0">
                <a:solidFill>
                  <a:schemeClr val="bg1"/>
                </a:solidFill>
                <a:latin typeface="Arial" charset="0"/>
              </a:endParaRPr>
            </a:p>
          </p:txBody>
        </p:sp>
      </p:grpSp>
      <p:sp>
        <p:nvSpPr>
          <p:cNvPr id="70662" name="Rectangle 6"/>
          <p:cNvSpPr>
            <a:spLocks noChangeArrowheads="1"/>
          </p:cNvSpPr>
          <p:nvPr/>
        </p:nvSpPr>
        <p:spPr bwMode="auto">
          <a:xfrm>
            <a:off x="838200" y="609600"/>
            <a:ext cx="2057400" cy="5486400"/>
          </a:xfrm>
          <a:prstGeom prst="rect">
            <a:avLst/>
          </a:prstGeom>
          <a:noFill/>
          <a:ln w="9525">
            <a:solidFill>
              <a:schemeClr val="accent5">
                <a:lumMod val="60000"/>
                <a:lumOff val="40000"/>
              </a:schemeClr>
            </a:solidFill>
            <a:miter lim="800000"/>
            <a:headEnd/>
            <a:tailEnd/>
          </a:ln>
          <a:effectLst/>
          <a:extLst/>
        </p:spPr>
        <p:txBody>
          <a:bodyPr wrap="none" anchor="ctr"/>
          <a:lstStyle/>
          <a:p>
            <a:endParaRPr lang="en-US"/>
          </a:p>
        </p:txBody>
      </p:sp>
      <p:sp>
        <p:nvSpPr>
          <p:cNvPr id="70663" name="Rectangle 7"/>
          <p:cNvSpPr>
            <a:spLocks noChangeArrowheads="1"/>
          </p:cNvSpPr>
          <p:nvPr/>
        </p:nvSpPr>
        <p:spPr bwMode="auto">
          <a:xfrm>
            <a:off x="838200" y="2133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a:solidFill>
                  <a:schemeClr val="bg1"/>
                </a:solidFill>
              </a:rPr>
              <a:t>arguments</a:t>
            </a:r>
          </a:p>
        </p:txBody>
      </p:sp>
      <p:sp>
        <p:nvSpPr>
          <p:cNvPr id="70664" name="Rectangle 8"/>
          <p:cNvSpPr>
            <a:spLocks noChangeArrowheads="1"/>
          </p:cNvSpPr>
          <p:nvPr/>
        </p:nvSpPr>
        <p:spPr bwMode="auto">
          <a:xfrm>
            <a:off x="838200" y="2514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smtClean="0">
                <a:solidFill>
                  <a:schemeClr val="bg1"/>
                </a:solidFill>
              </a:rPr>
              <a:t>saved </a:t>
            </a:r>
            <a:r>
              <a:rPr lang="en-US" sz="1600" dirty="0" err="1" smtClean="0">
                <a:solidFill>
                  <a:schemeClr val="bg1"/>
                </a:solidFill>
              </a:rPr>
              <a:t>ra</a:t>
            </a:r>
            <a:endParaRPr lang="en-US" sz="1600" dirty="0">
              <a:solidFill>
                <a:schemeClr val="bg1"/>
              </a:solidFill>
            </a:endParaRPr>
          </a:p>
        </p:txBody>
      </p:sp>
      <p:sp>
        <p:nvSpPr>
          <p:cNvPr id="70665" name="Rectangle 9"/>
          <p:cNvSpPr>
            <a:spLocks noChangeArrowheads="1"/>
          </p:cNvSpPr>
          <p:nvPr/>
        </p:nvSpPr>
        <p:spPr bwMode="auto">
          <a:xfrm>
            <a:off x="838200" y="3276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a:solidFill>
                  <a:schemeClr val="bg1"/>
                </a:solidFill>
              </a:rPr>
              <a:t>s</a:t>
            </a:r>
            <a:r>
              <a:rPr lang="en-US" sz="1600" dirty="0" smtClean="0">
                <a:solidFill>
                  <a:schemeClr val="bg1"/>
                </a:solidFill>
              </a:rPr>
              <a:t>aved </a:t>
            </a:r>
            <a:r>
              <a:rPr lang="en-US" sz="1600" dirty="0" err="1" smtClean="0">
                <a:solidFill>
                  <a:schemeClr val="bg1"/>
                </a:solidFill>
              </a:rPr>
              <a:t>regs</a:t>
            </a:r>
            <a:endParaRPr lang="en-US" sz="1600" dirty="0">
              <a:solidFill>
                <a:schemeClr val="bg1"/>
              </a:solidFill>
            </a:endParaRPr>
          </a:p>
        </p:txBody>
      </p:sp>
      <p:sp>
        <p:nvSpPr>
          <p:cNvPr id="70666" name="Rectangle 10"/>
          <p:cNvSpPr>
            <a:spLocks noChangeArrowheads="1"/>
          </p:cNvSpPr>
          <p:nvPr/>
        </p:nvSpPr>
        <p:spPr bwMode="auto">
          <a:xfrm>
            <a:off x="838200" y="3657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a:solidFill>
                  <a:schemeClr val="bg1"/>
                </a:solidFill>
              </a:rPr>
              <a:t>local variables</a:t>
            </a:r>
          </a:p>
        </p:txBody>
      </p:sp>
      <p:sp>
        <p:nvSpPr>
          <p:cNvPr id="70667" name="Rectangle 11"/>
          <p:cNvSpPr>
            <a:spLocks noChangeArrowheads="1"/>
          </p:cNvSpPr>
          <p:nvPr/>
        </p:nvSpPr>
        <p:spPr bwMode="auto">
          <a:xfrm>
            <a:off x="838200" y="4038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a:solidFill>
                  <a:schemeClr val="bg1"/>
                </a:solidFill>
              </a:rPr>
              <a:t>arguments</a:t>
            </a:r>
          </a:p>
        </p:txBody>
      </p:sp>
      <p:sp>
        <p:nvSpPr>
          <p:cNvPr id="70668" name="Rectangle 12"/>
          <p:cNvSpPr>
            <a:spLocks noChangeArrowheads="1"/>
          </p:cNvSpPr>
          <p:nvPr/>
        </p:nvSpPr>
        <p:spPr bwMode="auto">
          <a:xfrm>
            <a:off x="838200" y="1752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a:solidFill>
                  <a:schemeClr val="bg1"/>
                </a:solidFill>
              </a:rPr>
              <a:t>saved </a:t>
            </a:r>
            <a:r>
              <a:rPr lang="en-US" sz="1600" dirty="0" err="1">
                <a:solidFill>
                  <a:schemeClr val="bg1"/>
                </a:solidFill>
              </a:rPr>
              <a:t>regs</a:t>
            </a:r>
            <a:endParaRPr lang="en-US" sz="1600" dirty="0">
              <a:solidFill>
                <a:schemeClr val="bg1"/>
              </a:solidFill>
            </a:endParaRPr>
          </a:p>
        </p:txBody>
      </p:sp>
      <p:sp>
        <p:nvSpPr>
          <p:cNvPr id="70669" name="Rectangle 13"/>
          <p:cNvSpPr>
            <a:spLocks noChangeArrowheads="1"/>
          </p:cNvSpPr>
          <p:nvPr/>
        </p:nvSpPr>
        <p:spPr bwMode="auto">
          <a:xfrm>
            <a:off x="838200" y="4419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smtClean="0">
                <a:solidFill>
                  <a:schemeClr val="bg1"/>
                </a:solidFill>
              </a:rPr>
              <a:t>saved </a:t>
            </a:r>
            <a:r>
              <a:rPr lang="en-US" sz="1600" dirty="0" err="1" smtClean="0">
                <a:solidFill>
                  <a:schemeClr val="bg1"/>
                </a:solidFill>
              </a:rPr>
              <a:t>ra</a:t>
            </a:r>
            <a:endParaRPr lang="en-US" sz="1600" dirty="0">
              <a:solidFill>
                <a:schemeClr val="bg1"/>
              </a:solidFill>
            </a:endParaRPr>
          </a:p>
        </p:txBody>
      </p:sp>
      <p:sp>
        <p:nvSpPr>
          <p:cNvPr id="70670" name="Text Box 14"/>
          <p:cNvSpPr txBox="1">
            <a:spLocks noChangeArrowheads="1"/>
          </p:cNvSpPr>
          <p:nvPr/>
        </p:nvSpPr>
        <p:spPr bwMode="auto">
          <a:xfrm>
            <a:off x="3200400" y="1066800"/>
            <a:ext cx="5943600" cy="415498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400" dirty="0">
                <a:solidFill>
                  <a:schemeClr val="bg1"/>
                </a:solidFill>
                <a:latin typeface="Tahoma" pitchFamily="34" charset="0"/>
              </a:rPr>
              <a:t>blue() {</a:t>
            </a:r>
          </a:p>
          <a:p>
            <a:r>
              <a:rPr lang="en-US" sz="2400" dirty="0">
                <a:solidFill>
                  <a:schemeClr val="bg1"/>
                </a:solidFill>
                <a:latin typeface="Tahoma" pitchFamily="34" charset="0"/>
              </a:rPr>
              <a:t>   pink(0,1,2,3,4,5);</a:t>
            </a:r>
          </a:p>
          <a:p>
            <a:r>
              <a:rPr lang="en-US" sz="2400" dirty="0">
                <a:solidFill>
                  <a:schemeClr val="bg1"/>
                </a:solidFill>
                <a:latin typeface="Tahoma" pitchFamily="34" charset="0"/>
              </a:rPr>
              <a:t>}</a:t>
            </a:r>
          </a:p>
          <a:p>
            <a:r>
              <a:rPr lang="en-US" sz="2400" dirty="0" smtClean="0">
                <a:solidFill>
                  <a:schemeClr val="bg1"/>
                </a:solidFill>
                <a:latin typeface="Tahoma" pitchFamily="34" charset="0"/>
              </a:rPr>
              <a:t>pink(</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a,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b,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c,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d,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e,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f) </a:t>
            </a:r>
            <a:r>
              <a:rPr lang="en-US" sz="2400" dirty="0">
                <a:solidFill>
                  <a:schemeClr val="bg1"/>
                </a:solidFill>
                <a:latin typeface="Tahoma" pitchFamily="34" charset="0"/>
              </a:rPr>
              <a:t>{</a:t>
            </a:r>
          </a:p>
          <a:p>
            <a:r>
              <a:rPr lang="en-US" sz="2400" dirty="0">
                <a:solidFill>
                  <a:schemeClr val="bg1"/>
                </a:solidFill>
                <a:latin typeface="Tahoma" pitchFamily="34" charset="0"/>
              </a:rPr>
              <a:t>    orange(10,11,12,13,14);</a:t>
            </a:r>
          </a:p>
          <a:p>
            <a:r>
              <a:rPr lang="en-US" sz="2400" dirty="0" smtClean="0">
                <a:solidFill>
                  <a:schemeClr val="bg1"/>
                </a:solidFill>
                <a:latin typeface="Tahoma" pitchFamily="34" charset="0"/>
              </a:rPr>
              <a:t>}</a:t>
            </a:r>
          </a:p>
          <a:p>
            <a:r>
              <a:rPr lang="en-US" sz="2400" dirty="0">
                <a:solidFill>
                  <a:schemeClr val="bg1"/>
                </a:solidFill>
                <a:latin typeface="Tahoma" pitchFamily="34" charset="0"/>
              </a:rPr>
              <a:t>orange(</a:t>
            </a:r>
            <a:r>
              <a:rPr lang="en-US" sz="2400" dirty="0" err="1">
                <a:solidFill>
                  <a:schemeClr val="bg1"/>
                </a:solidFill>
                <a:latin typeface="Tahoma" pitchFamily="34" charset="0"/>
              </a:rPr>
              <a:t>int</a:t>
            </a:r>
            <a:r>
              <a:rPr lang="en-US" sz="2400" dirty="0">
                <a:solidFill>
                  <a:schemeClr val="bg1"/>
                </a:solidFill>
                <a:latin typeface="Tahoma" pitchFamily="34" charset="0"/>
              </a:rPr>
              <a:t> a, </a:t>
            </a:r>
            <a:r>
              <a:rPr lang="en-US" sz="2400" dirty="0" err="1">
                <a:solidFill>
                  <a:schemeClr val="bg1"/>
                </a:solidFill>
                <a:latin typeface="Tahoma" pitchFamily="34" charset="0"/>
              </a:rPr>
              <a:t>int</a:t>
            </a:r>
            <a:r>
              <a:rPr lang="en-US" sz="2400" dirty="0">
                <a:solidFill>
                  <a:schemeClr val="bg1"/>
                </a:solidFill>
                <a:latin typeface="Tahoma" pitchFamily="34" charset="0"/>
              </a:rPr>
              <a:t> b, </a:t>
            </a:r>
            <a:r>
              <a:rPr lang="en-US" sz="2400" dirty="0" err="1">
                <a:solidFill>
                  <a:schemeClr val="bg1"/>
                </a:solidFill>
                <a:latin typeface="Tahoma" pitchFamily="34" charset="0"/>
              </a:rPr>
              <a:t>int</a:t>
            </a:r>
            <a:r>
              <a:rPr lang="en-US" sz="2400" dirty="0">
                <a:solidFill>
                  <a:schemeClr val="bg1"/>
                </a:solidFill>
                <a:latin typeface="Tahoma" pitchFamily="34" charset="0"/>
              </a:rPr>
              <a:t> c, </a:t>
            </a:r>
            <a:r>
              <a:rPr lang="en-US" sz="2400" dirty="0" err="1">
                <a:solidFill>
                  <a:schemeClr val="bg1"/>
                </a:solidFill>
                <a:latin typeface="Tahoma" pitchFamily="34" charset="0"/>
              </a:rPr>
              <a:t>int</a:t>
            </a:r>
            <a:r>
              <a:rPr lang="en-US" sz="2400" dirty="0">
                <a:solidFill>
                  <a:schemeClr val="bg1"/>
                </a:solidFill>
                <a:latin typeface="Tahoma" pitchFamily="34" charset="0"/>
              </a:rPr>
              <a:t>, d, </a:t>
            </a:r>
            <a:r>
              <a:rPr lang="en-US" sz="2400" dirty="0" err="1">
                <a:solidFill>
                  <a:schemeClr val="bg1"/>
                </a:solidFill>
                <a:latin typeface="Tahoma" pitchFamily="34" charset="0"/>
              </a:rPr>
              <a:t>int</a:t>
            </a:r>
            <a:r>
              <a:rPr lang="en-US" sz="2400" dirty="0">
                <a:solidFill>
                  <a:schemeClr val="bg1"/>
                </a:solidFill>
                <a:latin typeface="Tahoma" pitchFamily="34" charset="0"/>
              </a:rPr>
              <a:t> e) {</a:t>
            </a:r>
          </a:p>
          <a:p>
            <a:r>
              <a:rPr lang="en-US" sz="2400" dirty="0">
                <a:solidFill>
                  <a:schemeClr val="bg1"/>
                </a:solidFill>
                <a:latin typeface="Tahoma" pitchFamily="34" charset="0"/>
              </a:rPr>
              <a:t>	char </a:t>
            </a:r>
            <a:r>
              <a:rPr lang="en-US" sz="2400" dirty="0" err="1">
                <a:solidFill>
                  <a:schemeClr val="bg1"/>
                </a:solidFill>
                <a:latin typeface="Tahoma" pitchFamily="34" charset="0"/>
              </a:rPr>
              <a:t>buf</a:t>
            </a:r>
            <a:r>
              <a:rPr lang="en-US" sz="2400" dirty="0">
                <a:solidFill>
                  <a:schemeClr val="bg1"/>
                </a:solidFill>
                <a:latin typeface="Tahoma" pitchFamily="34" charset="0"/>
              </a:rPr>
              <a:t>[100];</a:t>
            </a:r>
          </a:p>
          <a:p>
            <a:r>
              <a:rPr lang="en-US" sz="2400" dirty="0">
                <a:solidFill>
                  <a:schemeClr val="bg1"/>
                </a:solidFill>
                <a:latin typeface="Tahoma" pitchFamily="34" charset="0"/>
              </a:rPr>
              <a:t>	gets(</a:t>
            </a:r>
            <a:r>
              <a:rPr lang="en-US" sz="2400" dirty="0" err="1">
                <a:solidFill>
                  <a:schemeClr val="bg1"/>
                </a:solidFill>
                <a:latin typeface="Tahoma" pitchFamily="34" charset="0"/>
              </a:rPr>
              <a:t>buf</a:t>
            </a:r>
            <a:r>
              <a:rPr lang="en-US" sz="2400" dirty="0">
                <a:solidFill>
                  <a:schemeClr val="bg1"/>
                </a:solidFill>
                <a:latin typeface="Tahoma" pitchFamily="34" charset="0"/>
              </a:rPr>
              <a:t>); // read string, no check!</a:t>
            </a:r>
          </a:p>
          <a:p>
            <a:r>
              <a:rPr lang="en-US" sz="2400" dirty="0">
                <a:solidFill>
                  <a:schemeClr val="bg1"/>
                </a:solidFill>
                <a:latin typeface="Tahoma" pitchFamily="34" charset="0"/>
              </a:rPr>
              <a:t>}</a:t>
            </a:r>
          </a:p>
          <a:p>
            <a:endParaRPr lang="en-US" sz="2400" dirty="0">
              <a:solidFill>
                <a:schemeClr val="bg1"/>
              </a:solidFill>
              <a:latin typeface="Tahoma" pitchFamily="34" charset="0"/>
            </a:endParaRPr>
          </a:p>
        </p:txBody>
      </p:sp>
      <p:sp>
        <p:nvSpPr>
          <p:cNvPr id="70671" name="Rectangle 15"/>
          <p:cNvSpPr>
            <a:spLocks noChangeArrowheads="1"/>
          </p:cNvSpPr>
          <p:nvPr/>
        </p:nvSpPr>
        <p:spPr bwMode="auto">
          <a:xfrm>
            <a:off x="838200" y="5181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a:solidFill>
                  <a:schemeClr val="bg1"/>
                </a:solidFill>
              </a:rPr>
              <a:t>local variables</a:t>
            </a:r>
          </a:p>
        </p:txBody>
      </p:sp>
      <p:sp>
        <p:nvSpPr>
          <p:cNvPr id="15" name="Rectangle 12"/>
          <p:cNvSpPr>
            <a:spLocks noChangeArrowheads="1"/>
          </p:cNvSpPr>
          <p:nvPr/>
        </p:nvSpPr>
        <p:spPr bwMode="auto">
          <a:xfrm>
            <a:off x="838200" y="1371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smtClean="0">
                <a:solidFill>
                  <a:schemeClr val="bg1"/>
                </a:solidFill>
              </a:rPr>
              <a:t>saved </a:t>
            </a:r>
            <a:r>
              <a:rPr lang="en-US" sz="1600" dirty="0" err="1" smtClean="0">
                <a:solidFill>
                  <a:schemeClr val="bg1"/>
                </a:solidFill>
              </a:rPr>
              <a:t>fp</a:t>
            </a:r>
            <a:endParaRPr lang="en-US" sz="1600" dirty="0">
              <a:solidFill>
                <a:schemeClr val="bg1"/>
              </a:solidFill>
            </a:endParaRPr>
          </a:p>
        </p:txBody>
      </p:sp>
      <p:sp>
        <p:nvSpPr>
          <p:cNvPr id="16" name="Rectangle 8"/>
          <p:cNvSpPr>
            <a:spLocks noChangeArrowheads="1"/>
          </p:cNvSpPr>
          <p:nvPr/>
        </p:nvSpPr>
        <p:spPr bwMode="auto">
          <a:xfrm>
            <a:off x="838200" y="990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smtClean="0">
                <a:solidFill>
                  <a:schemeClr val="bg1"/>
                </a:solidFill>
              </a:rPr>
              <a:t>saved </a:t>
            </a:r>
            <a:r>
              <a:rPr lang="en-US" sz="1600" dirty="0" err="1" smtClean="0">
                <a:solidFill>
                  <a:schemeClr val="bg1"/>
                </a:solidFill>
              </a:rPr>
              <a:t>ra</a:t>
            </a:r>
            <a:endParaRPr lang="en-US" sz="1600" dirty="0">
              <a:solidFill>
                <a:schemeClr val="bg1"/>
              </a:solidFill>
            </a:endParaRPr>
          </a:p>
        </p:txBody>
      </p:sp>
      <p:sp>
        <p:nvSpPr>
          <p:cNvPr id="17" name="Rectangle 12"/>
          <p:cNvSpPr>
            <a:spLocks noChangeArrowheads="1"/>
          </p:cNvSpPr>
          <p:nvPr/>
        </p:nvSpPr>
        <p:spPr bwMode="auto">
          <a:xfrm>
            <a:off x="838200" y="2895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smtClean="0">
                <a:solidFill>
                  <a:schemeClr val="bg1"/>
                </a:solidFill>
              </a:rPr>
              <a:t>saved </a:t>
            </a:r>
            <a:r>
              <a:rPr lang="en-US" sz="1600" dirty="0" err="1" smtClean="0">
                <a:solidFill>
                  <a:schemeClr val="bg1"/>
                </a:solidFill>
              </a:rPr>
              <a:t>fp</a:t>
            </a:r>
            <a:endParaRPr lang="en-US" sz="1600" dirty="0">
              <a:solidFill>
                <a:schemeClr val="bg1"/>
              </a:solidFill>
            </a:endParaRPr>
          </a:p>
        </p:txBody>
      </p:sp>
      <p:sp>
        <p:nvSpPr>
          <p:cNvPr id="18" name="Rectangle 12"/>
          <p:cNvSpPr>
            <a:spLocks noChangeArrowheads="1"/>
          </p:cNvSpPr>
          <p:nvPr/>
        </p:nvSpPr>
        <p:spPr bwMode="auto">
          <a:xfrm>
            <a:off x="838200" y="4800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smtClean="0">
                <a:solidFill>
                  <a:schemeClr val="bg1"/>
                </a:solidFill>
              </a:rPr>
              <a:t>saved </a:t>
            </a:r>
            <a:r>
              <a:rPr lang="en-US" sz="1600" dirty="0" err="1" smtClean="0">
                <a:solidFill>
                  <a:schemeClr val="bg1"/>
                </a:solidFill>
              </a:rPr>
              <a:t>fp</a:t>
            </a:r>
            <a:endParaRPr lang="en-US" sz="1600" dirty="0">
              <a:solidFill>
                <a:schemeClr val="bg1"/>
              </a:solidFill>
            </a:endParaRPr>
          </a:p>
        </p:txBody>
      </p:sp>
      <p:grpSp>
        <p:nvGrpSpPr>
          <p:cNvPr id="20" name="Group 19"/>
          <p:cNvGrpSpPr/>
          <p:nvPr/>
        </p:nvGrpSpPr>
        <p:grpSpPr>
          <a:xfrm>
            <a:off x="228600" y="4343400"/>
            <a:ext cx="609600" cy="400110"/>
            <a:chOff x="228600" y="4572000"/>
            <a:chExt cx="609600" cy="400110"/>
          </a:xfrm>
        </p:grpSpPr>
        <p:sp>
          <p:nvSpPr>
            <p:cNvPr id="21" name="Line 3"/>
            <p:cNvSpPr>
              <a:spLocks noChangeShapeType="1"/>
            </p:cNvSpPr>
            <p:nvPr/>
          </p:nvSpPr>
          <p:spPr bwMode="auto">
            <a:xfrm>
              <a:off x="381000" y="4648200"/>
              <a:ext cx="457200" cy="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Text Box 4"/>
            <p:cNvSpPr txBox="1">
              <a:spLocks noChangeArrowheads="1"/>
            </p:cNvSpPr>
            <p:nvPr/>
          </p:nvSpPr>
          <p:spPr bwMode="auto">
            <a:xfrm>
              <a:off x="228600" y="4572000"/>
              <a:ext cx="5334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err="1">
                  <a:solidFill>
                    <a:schemeClr val="bg1"/>
                  </a:solidFill>
                  <a:latin typeface="Arial" charset="0"/>
                </a:rPr>
                <a:t>f</a:t>
              </a:r>
              <a:r>
                <a:rPr lang="en-US" sz="2000" dirty="0" err="1" smtClean="0">
                  <a:solidFill>
                    <a:schemeClr val="bg1"/>
                  </a:solidFill>
                  <a:latin typeface="Arial" charset="0"/>
                </a:rPr>
                <a:t>p</a:t>
              </a:r>
              <a:endParaRPr lang="en-US" sz="2000" dirty="0">
                <a:solidFill>
                  <a:schemeClr val="bg1"/>
                </a:solidFill>
                <a:latin typeface="Arial" charset="0"/>
              </a:endParaRPr>
            </a:p>
          </p:txBody>
        </p:sp>
      </p:grpSp>
      <p:sp>
        <p:nvSpPr>
          <p:cNvPr id="24" name="TextBox 23"/>
          <p:cNvSpPr txBox="1"/>
          <p:nvPr/>
        </p:nvSpPr>
        <p:spPr>
          <a:xfrm>
            <a:off x="0" y="1447800"/>
            <a:ext cx="596638" cy="369332"/>
          </a:xfrm>
          <a:prstGeom prst="rect">
            <a:avLst/>
          </a:prstGeom>
          <a:noFill/>
        </p:spPr>
        <p:txBody>
          <a:bodyPr wrap="none" rtlCol="0">
            <a:spAutoFit/>
          </a:bodyPr>
          <a:lstStyle/>
          <a:p>
            <a:r>
              <a:rPr lang="en-US" dirty="0" smtClean="0">
                <a:solidFill>
                  <a:schemeClr val="accent5">
                    <a:lumMod val="60000"/>
                    <a:lumOff val="40000"/>
                  </a:schemeClr>
                </a:solidFill>
              </a:rPr>
              <a:t>blue</a:t>
            </a:r>
            <a:endParaRPr lang="en-US" dirty="0">
              <a:solidFill>
                <a:schemeClr val="accent5">
                  <a:lumMod val="60000"/>
                  <a:lumOff val="40000"/>
                </a:schemeClr>
              </a:solidFill>
            </a:endParaRPr>
          </a:p>
        </p:txBody>
      </p:sp>
      <p:sp>
        <p:nvSpPr>
          <p:cNvPr id="25" name="TextBox 24"/>
          <p:cNvSpPr txBox="1"/>
          <p:nvPr/>
        </p:nvSpPr>
        <p:spPr>
          <a:xfrm>
            <a:off x="0" y="3200400"/>
            <a:ext cx="585417" cy="369332"/>
          </a:xfrm>
          <a:prstGeom prst="rect">
            <a:avLst/>
          </a:prstGeom>
          <a:noFill/>
        </p:spPr>
        <p:txBody>
          <a:bodyPr wrap="none" rtlCol="0">
            <a:spAutoFit/>
          </a:bodyPr>
          <a:lstStyle/>
          <a:p>
            <a:r>
              <a:rPr lang="en-US" dirty="0" smtClean="0">
                <a:solidFill>
                  <a:schemeClr val="accent5">
                    <a:lumMod val="60000"/>
                    <a:lumOff val="40000"/>
                  </a:schemeClr>
                </a:solidFill>
              </a:rPr>
              <a:t>pink</a:t>
            </a:r>
            <a:endParaRPr lang="en-US" dirty="0">
              <a:solidFill>
                <a:schemeClr val="accent5">
                  <a:lumMod val="60000"/>
                  <a:lumOff val="40000"/>
                </a:schemeClr>
              </a:solidFill>
            </a:endParaRPr>
          </a:p>
        </p:txBody>
      </p:sp>
      <p:sp>
        <p:nvSpPr>
          <p:cNvPr id="26" name="TextBox 25"/>
          <p:cNvSpPr txBox="1"/>
          <p:nvPr/>
        </p:nvSpPr>
        <p:spPr>
          <a:xfrm>
            <a:off x="0" y="4736068"/>
            <a:ext cx="836832" cy="369332"/>
          </a:xfrm>
          <a:prstGeom prst="rect">
            <a:avLst/>
          </a:prstGeom>
          <a:noFill/>
        </p:spPr>
        <p:txBody>
          <a:bodyPr wrap="none" rtlCol="0">
            <a:spAutoFit/>
          </a:bodyPr>
          <a:lstStyle/>
          <a:p>
            <a:r>
              <a:rPr lang="en-US" dirty="0" smtClean="0">
                <a:solidFill>
                  <a:schemeClr val="accent5">
                    <a:lumMod val="60000"/>
                    <a:lumOff val="40000"/>
                  </a:schemeClr>
                </a:solidFill>
              </a:rPr>
              <a:t>orange</a:t>
            </a:r>
            <a:endParaRPr lang="en-US" dirty="0">
              <a:solidFill>
                <a:schemeClr val="accent5">
                  <a:lumMod val="60000"/>
                  <a:lumOff val="40000"/>
                </a:schemeClr>
              </a:solidFill>
            </a:endParaRPr>
          </a:p>
        </p:txBody>
      </p:sp>
      <p:sp>
        <p:nvSpPr>
          <p:cNvPr id="27" name="TextBox 26"/>
          <p:cNvSpPr txBox="1"/>
          <p:nvPr/>
        </p:nvSpPr>
        <p:spPr>
          <a:xfrm>
            <a:off x="3962400" y="5267980"/>
            <a:ext cx="1441420" cy="523220"/>
          </a:xfrm>
          <a:prstGeom prst="rect">
            <a:avLst/>
          </a:prstGeom>
          <a:noFill/>
        </p:spPr>
        <p:txBody>
          <a:bodyPr wrap="none" rtlCol="0">
            <a:spAutoFit/>
          </a:bodyPr>
          <a:lstStyle/>
          <a:p>
            <a:r>
              <a:rPr lang="en-US" sz="2800" dirty="0" err="1">
                <a:solidFill>
                  <a:schemeClr val="accent5">
                    <a:lumMod val="60000"/>
                    <a:lumOff val="40000"/>
                  </a:schemeClr>
                </a:solidFill>
              </a:rPr>
              <a:t>b</a:t>
            </a:r>
            <a:r>
              <a:rPr lang="en-US" sz="2800" dirty="0" err="1" smtClean="0">
                <a:solidFill>
                  <a:schemeClr val="accent5">
                    <a:lumMod val="60000"/>
                    <a:lumOff val="40000"/>
                  </a:schemeClr>
                </a:solidFill>
              </a:rPr>
              <a:t>uf</a:t>
            </a:r>
            <a:r>
              <a:rPr lang="en-US" sz="2800" dirty="0" smtClean="0">
                <a:solidFill>
                  <a:schemeClr val="accent5">
                    <a:lumMod val="60000"/>
                    <a:lumOff val="40000"/>
                  </a:schemeClr>
                </a:solidFill>
              </a:rPr>
              <a:t>[100]</a:t>
            </a:r>
            <a:endParaRPr lang="en-US" sz="2800" dirty="0">
              <a:solidFill>
                <a:schemeClr val="accent5">
                  <a:lumMod val="60000"/>
                  <a:lumOff val="40000"/>
                </a:schemeClr>
              </a:solidFill>
            </a:endParaRPr>
          </a:p>
        </p:txBody>
      </p:sp>
      <p:cxnSp>
        <p:nvCxnSpPr>
          <p:cNvPr id="4" name="Straight Arrow Connector 3"/>
          <p:cNvCxnSpPr>
            <a:stCxn id="27" idx="1"/>
          </p:cNvCxnSpPr>
          <p:nvPr/>
        </p:nvCxnSpPr>
        <p:spPr>
          <a:xfrm flipH="1" flipV="1">
            <a:off x="2895600" y="5452646"/>
            <a:ext cx="1066800" cy="76944"/>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5" name="Left Brace 4"/>
          <p:cNvSpPr/>
          <p:nvPr/>
        </p:nvSpPr>
        <p:spPr>
          <a:xfrm>
            <a:off x="495300" y="990600"/>
            <a:ext cx="312420" cy="1524000"/>
          </a:xfrm>
          <a:prstGeom prst="lef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Left Brace 30"/>
          <p:cNvSpPr/>
          <p:nvPr/>
        </p:nvSpPr>
        <p:spPr>
          <a:xfrm>
            <a:off x="495300" y="2590800"/>
            <a:ext cx="350520" cy="1828800"/>
          </a:xfrm>
          <a:prstGeom prst="lef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Left Brace 31"/>
          <p:cNvSpPr/>
          <p:nvPr/>
        </p:nvSpPr>
        <p:spPr>
          <a:xfrm>
            <a:off x="533400" y="4419600"/>
            <a:ext cx="350520" cy="1143000"/>
          </a:xfrm>
          <a:prstGeom prst="lef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508469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3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85800" y="-304800"/>
            <a:ext cx="7769225" cy="987425"/>
          </a:xfrm>
        </p:spPr>
        <p:txBody>
          <a:bodyPr/>
          <a:lstStyle/>
          <a:p>
            <a:r>
              <a:rPr lang="en-US" dirty="0" smtClean="0"/>
              <a:t>Buffer Overflow</a:t>
            </a:r>
            <a:endParaRPr lang="en-US" dirty="0"/>
          </a:p>
        </p:txBody>
      </p:sp>
      <p:grpSp>
        <p:nvGrpSpPr>
          <p:cNvPr id="2" name="Group 1"/>
          <p:cNvGrpSpPr/>
          <p:nvPr/>
        </p:nvGrpSpPr>
        <p:grpSpPr>
          <a:xfrm>
            <a:off x="228600" y="5314890"/>
            <a:ext cx="609600" cy="400110"/>
            <a:chOff x="228600" y="4572000"/>
            <a:chExt cx="609600" cy="400110"/>
          </a:xfrm>
        </p:grpSpPr>
        <p:sp>
          <p:nvSpPr>
            <p:cNvPr id="70659" name="Line 3"/>
            <p:cNvSpPr>
              <a:spLocks noChangeShapeType="1"/>
            </p:cNvSpPr>
            <p:nvPr/>
          </p:nvSpPr>
          <p:spPr bwMode="auto">
            <a:xfrm>
              <a:off x="381000" y="4648200"/>
              <a:ext cx="457200" cy="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0" name="Text Box 4"/>
            <p:cNvSpPr txBox="1">
              <a:spLocks noChangeArrowheads="1"/>
            </p:cNvSpPr>
            <p:nvPr/>
          </p:nvSpPr>
          <p:spPr bwMode="auto">
            <a:xfrm>
              <a:off x="228600" y="4572000"/>
              <a:ext cx="5334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err="1">
                  <a:solidFill>
                    <a:schemeClr val="bg1"/>
                  </a:solidFill>
                  <a:latin typeface="Arial" charset="0"/>
                </a:rPr>
                <a:t>sp</a:t>
              </a:r>
              <a:endParaRPr lang="en-US" sz="2000" dirty="0">
                <a:solidFill>
                  <a:schemeClr val="bg1"/>
                </a:solidFill>
                <a:latin typeface="Arial" charset="0"/>
              </a:endParaRPr>
            </a:p>
          </p:txBody>
        </p:sp>
      </p:grpSp>
      <p:sp>
        <p:nvSpPr>
          <p:cNvPr id="70662" name="Rectangle 6"/>
          <p:cNvSpPr>
            <a:spLocks noChangeArrowheads="1"/>
          </p:cNvSpPr>
          <p:nvPr/>
        </p:nvSpPr>
        <p:spPr bwMode="auto">
          <a:xfrm>
            <a:off x="838200" y="609600"/>
            <a:ext cx="2057400" cy="5486400"/>
          </a:xfrm>
          <a:prstGeom prst="rect">
            <a:avLst/>
          </a:prstGeom>
          <a:noFill/>
          <a:ln w="9525">
            <a:solidFill>
              <a:schemeClr val="accent5">
                <a:lumMod val="60000"/>
                <a:lumOff val="40000"/>
              </a:schemeClr>
            </a:solidFill>
            <a:miter lim="800000"/>
            <a:headEnd/>
            <a:tailEnd/>
          </a:ln>
          <a:effectLst/>
          <a:extLst/>
        </p:spPr>
        <p:txBody>
          <a:bodyPr wrap="none" anchor="ctr"/>
          <a:lstStyle/>
          <a:p>
            <a:endParaRPr lang="en-US"/>
          </a:p>
        </p:txBody>
      </p:sp>
      <p:sp>
        <p:nvSpPr>
          <p:cNvPr id="70663" name="Rectangle 7"/>
          <p:cNvSpPr>
            <a:spLocks noChangeArrowheads="1"/>
          </p:cNvSpPr>
          <p:nvPr/>
        </p:nvSpPr>
        <p:spPr bwMode="auto">
          <a:xfrm>
            <a:off x="838200" y="2133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a:solidFill>
                  <a:schemeClr val="bg1"/>
                </a:solidFill>
              </a:rPr>
              <a:t>arguments</a:t>
            </a:r>
          </a:p>
        </p:txBody>
      </p:sp>
      <p:sp>
        <p:nvSpPr>
          <p:cNvPr id="70664" name="Rectangle 8"/>
          <p:cNvSpPr>
            <a:spLocks noChangeArrowheads="1"/>
          </p:cNvSpPr>
          <p:nvPr/>
        </p:nvSpPr>
        <p:spPr bwMode="auto">
          <a:xfrm>
            <a:off x="838200" y="2514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smtClean="0">
                <a:solidFill>
                  <a:schemeClr val="bg1"/>
                </a:solidFill>
              </a:rPr>
              <a:t>saved </a:t>
            </a:r>
            <a:r>
              <a:rPr lang="en-US" sz="1600" dirty="0" err="1" smtClean="0">
                <a:solidFill>
                  <a:schemeClr val="bg1"/>
                </a:solidFill>
              </a:rPr>
              <a:t>ra</a:t>
            </a:r>
            <a:endParaRPr lang="en-US" sz="1600" dirty="0">
              <a:solidFill>
                <a:schemeClr val="bg1"/>
              </a:solidFill>
            </a:endParaRPr>
          </a:p>
        </p:txBody>
      </p:sp>
      <p:sp>
        <p:nvSpPr>
          <p:cNvPr id="70665" name="Rectangle 9"/>
          <p:cNvSpPr>
            <a:spLocks noChangeArrowheads="1"/>
          </p:cNvSpPr>
          <p:nvPr/>
        </p:nvSpPr>
        <p:spPr bwMode="auto">
          <a:xfrm>
            <a:off x="838200" y="3276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a:solidFill>
                  <a:schemeClr val="bg1"/>
                </a:solidFill>
              </a:rPr>
              <a:t>s</a:t>
            </a:r>
            <a:r>
              <a:rPr lang="en-US" sz="1600" dirty="0" smtClean="0">
                <a:solidFill>
                  <a:schemeClr val="bg1"/>
                </a:solidFill>
              </a:rPr>
              <a:t>aved </a:t>
            </a:r>
            <a:r>
              <a:rPr lang="en-US" sz="1600" dirty="0" err="1" smtClean="0">
                <a:solidFill>
                  <a:schemeClr val="bg1"/>
                </a:solidFill>
              </a:rPr>
              <a:t>regs</a:t>
            </a:r>
            <a:endParaRPr lang="en-US" sz="1600" dirty="0">
              <a:solidFill>
                <a:schemeClr val="bg1"/>
              </a:solidFill>
            </a:endParaRPr>
          </a:p>
        </p:txBody>
      </p:sp>
      <p:sp>
        <p:nvSpPr>
          <p:cNvPr id="70666" name="Rectangle 10"/>
          <p:cNvSpPr>
            <a:spLocks noChangeArrowheads="1"/>
          </p:cNvSpPr>
          <p:nvPr/>
        </p:nvSpPr>
        <p:spPr bwMode="auto">
          <a:xfrm>
            <a:off x="838200" y="3657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a:solidFill>
                  <a:schemeClr val="bg1"/>
                </a:solidFill>
              </a:rPr>
              <a:t>local variables</a:t>
            </a:r>
          </a:p>
        </p:txBody>
      </p:sp>
      <p:sp>
        <p:nvSpPr>
          <p:cNvPr id="70667" name="Rectangle 11"/>
          <p:cNvSpPr>
            <a:spLocks noChangeArrowheads="1"/>
          </p:cNvSpPr>
          <p:nvPr/>
        </p:nvSpPr>
        <p:spPr bwMode="auto">
          <a:xfrm>
            <a:off x="838200" y="4038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a:solidFill>
                  <a:schemeClr val="bg1"/>
                </a:solidFill>
              </a:rPr>
              <a:t>arguments</a:t>
            </a:r>
          </a:p>
        </p:txBody>
      </p:sp>
      <p:sp>
        <p:nvSpPr>
          <p:cNvPr id="70668" name="Rectangle 12"/>
          <p:cNvSpPr>
            <a:spLocks noChangeArrowheads="1"/>
          </p:cNvSpPr>
          <p:nvPr/>
        </p:nvSpPr>
        <p:spPr bwMode="auto">
          <a:xfrm>
            <a:off x="838200" y="1752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a:solidFill>
                  <a:schemeClr val="bg1"/>
                </a:solidFill>
              </a:rPr>
              <a:t>saved </a:t>
            </a:r>
            <a:r>
              <a:rPr lang="en-US" sz="1600" dirty="0" err="1">
                <a:solidFill>
                  <a:schemeClr val="bg1"/>
                </a:solidFill>
              </a:rPr>
              <a:t>regs</a:t>
            </a:r>
            <a:endParaRPr lang="en-US" sz="1600" dirty="0">
              <a:solidFill>
                <a:schemeClr val="bg1"/>
              </a:solidFill>
            </a:endParaRPr>
          </a:p>
        </p:txBody>
      </p:sp>
      <p:sp>
        <p:nvSpPr>
          <p:cNvPr id="70669" name="Rectangle 13"/>
          <p:cNvSpPr>
            <a:spLocks noChangeArrowheads="1"/>
          </p:cNvSpPr>
          <p:nvPr/>
        </p:nvSpPr>
        <p:spPr bwMode="auto">
          <a:xfrm>
            <a:off x="838200" y="4419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smtClean="0">
                <a:solidFill>
                  <a:schemeClr val="bg1"/>
                </a:solidFill>
              </a:rPr>
              <a:t>saved </a:t>
            </a:r>
            <a:r>
              <a:rPr lang="en-US" sz="1600" dirty="0" err="1" smtClean="0">
                <a:solidFill>
                  <a:schemeClr val="bg1"/>
                </a:solidFill>
              </a:rPr>
              <a:t>ra</a:t>
            </a:r>
            <a:endParaRPr lang="en-US" sz="1600" dirty="0">
              <a:solidFill>
                <a:schemeClr val="bg1"/>
              </a:solidFill>
            </a:endParaRPr>
          </a:p>
        </p:txBody>
      </p:sp>
      <p:sp>
        <p:nvSpPr>
          <p:cNvPr id="70670" name="Text Box 14"/>
          <p:cNvSpPr txBox="1">
            <a:spLocks noChangeArrowheads="1"/>
          </p:cNvSpPr>
          <p:nvPr/>
        </p:nvSpPr>
        <p:spPr bwMode="auto">
          <a:xfrm>
            <a:off x="3200400" y="1066800"/>
            <a:ext cx="5943600" cy="415498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400" dirty="0">
                <a:solidFill>
                  <a:schemeClr val="bg1"/>
                </a:solidFill>
                <a:latin typeface="Tahoma" pitchFamily="34" charset="0"/>
              </a:rPr>
              <a:t>blue() {</a:t>
            </a:r>
          </a:p>
          <a:p>
            <a:r>
              <a:rPr lang="en-US" sz="2400" dirty="0">
                <a:solidFill>
                  <a:schemeClr val="bg1"/>
                </a:solidFill>
                <a:latin typeface="Tahoma" pitchFamily="34" charset="0"/>
              </a:rPr>
              <a:t>   pink(0,1,2,3,4,5);</a:t>
            </a:r>
          </a:p>
          <a:p>
            <a:r>
              <a:rPr lang="en-US" sz="2400" dirty="0">
                <a:solidFill>
                  <a:schemeClr val="bg1"/>
                </a:solidFill>
                <a:latin typeface="Tahoma" pitchFamily="34" charset="0"/>
              </a:rPr>
              <a:t>}</a:t>
            </a:r>
          </a:p>
          <a:p>
            <a:r>
              <a:rPr lang="en-US" sz="2400" dirty="0" smtClean="0">
                <a:solidFill>
                  <a:schemeClr val="bg1"/>
                </a:solidFill>
                <a:latin typeface="Tahoma" pitchFamily="34" charset="0"/>
              </a:rPr>
              <a:t>pink(</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a,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b,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c,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d,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e,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f) </a:t>
            </a:r>
            <a:r>
              <a:rPr lang="en-US" sz="2400" dirty="0">
                <a:solidFill>
                  <a:schemeClr val="bg1"/>
                </a:solidFill>
                <a:latin typeface="Tahoma" pitchFamily="34" charset="0"/>
              </a:rPr>
              <a:t>{</a:t>
            </a:r>
          </a:p>
          <a:p>
            <a:r>
              <a:rPr lang="en-US" sz="2400" dirty="0">
                <a:solidFill>
                  <a:schemeClr val="bg1"/>
                </a:solidFill>
                <a:latin typeface="Tahoma" pitchFamily="34" charset="0"/>
              </a:rPr>
              <a:t>    orange(10,11,12,13,14);</a:t>
            </a:r>
          </a:p>
          <a:p>
            <a:r>
              <a:rPr lang="en-US" sz="2400" dirty="0" smtClean="0">
                <a:solidFill>
                  <a:schemeClr val="bg1"/>
                </a:solidFill>
                <a:latin typeface="Tahoma" pitchFamily="34" charset="0"/>
              </a:rPr>
              <a:t>}</a:t>
            </a:r>
          </a:p>
          <a:p>
            <a:r>
              <a:rPr lang="en-US" sz="2400" dirty="0">
                <a:solidFill>
                  <a:schemeClr val="bg1"/>
                </a:solidFill>
                <a:latin typeface="Tahoma" pitchFamily="34" charset="0"/>
              </a:rPr>
              <a:t>orange(</a:t>
            </a:r>
            <a:r>
              <a:rPr lang="en-US" sz="2400" dirty="0" err="1">
                <a:solidFill>
                  <a:schemeClr val="bg1"/>
                </a:solidFill>
                <a:latin typeface="Tahoma" pitchFamily="34" charset="0"/>
              </a:rPr>
              <a:t>int</a:t>
            </a:r>
            <a:r>
              <a:rPr lang="en-US" sz="2400" dirty="0">
                <a:solidFill>
                  <a:schemeClr val="bg1"/>
                </a:solidFill>
                <a:latin typeface="Tahoma" pitchFamily="34" charset="0"/>
              </a:rPr>
              <a:t> a, </a:t>
            </a:r>
            <a:r>
              <a:rPr lang="en-US" sz="2400" dirty="0" err="1">
                <a:solidFill>
                  <a:schemeClr val="bg1"/>
                </a:solidFill>
                <a:latin typeface="Tahoma" pitchFamily="34" charset="0"/>
              </a:rPr>
              <a:t>int</a:t>
            </a:r>
            <a:r>
              <a:rPr lang="en-US" sz="2400" dirty="0">
                <a:solidFill>
                  <a:schemeClr val="bg1"/>
                </a:solidFill>
                <a:latin typeface="Tahoma" pitchFamily="34" charset="0"/>
              </a:rPr>
              <a:t> b, </a:t>
            </a:r>
            <a:r>
              <a:rPr lang="en-US" sz="2400" dirty="0" err="1">
                <a:solidFill>
                  <a:schemeClr val="bg1"/>
                </a:solidFill>
                <a:latin typeface="Tahoma" pitchFamily="34" charset="0"/>
              </a:rPr>
              <a:t>int</a:t>
            </a:r>
            <a:r>
              <a:rPr lang="en-US" sz="2400" dirty="0">
                <a:solidFill>
                  <a:schemeClr val="bg1"/>
                </a:solidFill>
                <a:latin typeface="Tahoma" pitchFamily="34" charset="0"/>
              </a:rPr>
              <a:t> c, </a:t>
            </a:r>
            <a:r>
              <a:rPr lang="en-US" sz="2400" dirty="0" err="1">
                <a:solidFill>
                  <a:schemeClr val="bg1"/>
                </a:solidFill>
                <a:latin typeface="Tahoma" pitchFamily="34" charset="0"/>
              </a:rPr>
              <a:t>int</a:t>
            </a:r>
            <a:r>
              <a:rPr lang="en-US" sz="2400" dirty="0">
                <a:solidFill>
                  <a:schemeClr val="bg1"/>
                </a:solidFill>
                <a:latin typeface="Tahoma" pitchFamily="34" charset="0"/>
              </a:rPr>
              <a:t>, d, </a:t>
            </a:r>
            <a:r>
              <a:rPr lang="en-US" sz="2400" dirty="0" err="1">
                <a:solidFill>
                  <a:schemeClr val="bg1"/>
                </a:solidFill>
                <a:latin typeface="Tahoma" pitchFamily="34" charset="0"/>
              </a:rPr>
              <a:t>int</a:t>
            </a:r>
            <a:r>
              <a:rPr lang="en-US" sz="2400" dirty="0">
                <a:solidFill>
                  <a:schemeClr val="bg1"/>
                </a:solidFill>
                <a:latin typeface="Tahoma" pitchFamily="34" charset="0"/>
              </a:rPr>
              <a:t> e) {</a:t>
            </a:r>
          </a:p>
          <a:p>
            <a:r>
              <a:rPr lang="en-US" sz="2400" dirty="0">
                <a:solidFill>
                  <a:schemeClr val="bg1"/>
                </a:solidFill>
                <a:latin typeface="Tahoma" pitchFamily="34" charset="0"/>
              </a:rPr>
              <a:t>	char </a:t>
            </a:r>
            <a:r>
              <a:rPr lang="en-US" sz="2400" dirty="0" err="1">
                <a:solidFill>
                  <a:schemeClr val="bg1"/>
                </a:solidFill>
                <a:latin typeface="Tahoma" pitchFamily="34" charset="0"/>
              </a:rPr>
              <a:t>buf</a:t>
            </a:r>
            <a:r>
              <a:rPr lang="en-US" sz="2400" dirty="0">
                <a:solidFill>
                  <a:schemeClr val="bg1"/>
                </a:solidFill>
                <a:latin typeface="Tahoma" pitchFamily="34" charset="0"/>
              </a:rPr>
              <a:t>[100];</a:t>
            </a:r>
          </a:p>
          <a:p>
            <a:r>
              <a:rPr lang="en-US" sz="2400" dirty="0">
                <a:solidFill>
                  <a:schemeClr val="bg1"/>
                </a:solidFill>
                <a:latin typeface="Tahoma" pitchFamily="34" charset="0"/>
              </a:rPr>
              <a:t>	gets(</a:t>
            </a:r>
            <a:r>
              <a:rPr lang="en-US" sz="2400" dirty="0" err="1">
                <a:solidFill>
                  <a:schemeClr val="bg1"/>
                </a:solidFill>
                <a:latin typeface="Tahoma" pitchFamily="34" charset="0"/>
              </a:rPr>
              <a:t>buf</a:t>
            </a:r>
            <a:r>
              <a:rPr lang="en-US" sz="2400" dirty="0">
                <a:solidFill>
                  <a:schemeClr val="bg1"/>
                </a:solidFill>
                <a:latin typeface="Tahoma" pitchFamily="34" charset="0"/>
              </a:rPr>
              <a:t>); // read string, no check!</a:t>
            </a:r>
          </a:p>
          <a:p>
            <a:r>
              <a:rPr lang="en-US" sz="2400" dirty="0">
                <a:solidFill>
                  <a:schemeClr val="bg1"/>
                </a:solidFill>
                <a:latin typeface="Tahoma" pitchFamily="34" charset="0"/>
              </a:rPr>
              <a:t>}</a:t>
            </a:r>
          </a:p>
          <a:p>
            <a:endParaRPr lang="en-US" sz="2400" dirty="0">
              <a:solidFill>
                <a:schemeClr val="bg1"/>
              </a:solidFill>
              <a:latin typeface="Tahoma" pitchFamily="34" charset="0"/>
            </a:endParaRPr>
          </a:p>
        </p:txBody>
      </p:sp>
      <p:sp>
        <p:nvSpPr>
          <p:cNvPr id="70671" name="Rectangle 15"/>
          <p:cNvSpPr>
            <a:spLocks noChangeArrowheads="1"/>
          </p:cNvSpPr>
          <p:nvPr/>
        </p:nvSpPr>
        <p:spPr bwMode="auto">
          <a:xfrm>
            <a:off x="838200" y="5181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a:solidFill>
                  <a:schemeClr val="bg1"/>
                </a:solidFill>
              </a:rPr>
              <a:t>local variables</a:t>
            </a:r>
          </a:p>
        </p:txBody>
      </p:sp>
      <p:sp>
        <p:nvSpPr>
          <p:cNvPr id="15" name="Rectangle 12"/>
          <p:cNvSpPr>
            <a:spLocks noChangeArrowheads="1"/>
          </p:cNvSpPr>
          <p:nvPr/>
        </p:nvSpPr>
        <p:spPr bwMode="auto">
          <a:xfrm>
            <a:off x="838200" y="1371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smtClean="0">
                <a:solidFill>
                  <a:schemeClr val="bg1"/>
                </a:solidFill>
              </a:rPr>
              <a:t>saved </a:t>
            </a:r>
            <a:r>
              <a:rPr lang="en-US" sz="1600" dirty="0" err="1" smtClean="0">
                <a:solidFill>
                  <a:schemeClr val="bg1"/>
                </a:solidFill>
              </a:rPr>
              <a:t>fp</a:t>
            </a:r>
            <a:endParaRPr lang="en-US" sz="1600" dirty="0">
              <a:solidFill>
                <a:schemeClr val="bg1"/>
              </a:solidFill>
            </a:endParaRPr>
          </a:p>
        </p:txBody>
      </p:sp>
      <p:sp>
        <p:nvSpPr>
          <p:cNvPr id="16" name="Rectangle 8"/>
          <p:cNvSpPr>
            <a:spLocks noChangeArrowheads="1"/>
          </p:cNvSpPr>
          <p:nvPr/>
        </p:nvSpPr>
        <p:spPr bwMode="auto">
          <a:xfrm>
            <a:off x="838200" y="990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smtClean="0">
                <a:solidFill>
                  <a:schemeClr val="bg1"/>
                </a:solidFill>
              </a:rPr>
              <a:t>saved </a:t>
            </a:r>
            <a:r>
              <a:rPr lang="en-US" sz="1600" dirty="0" err="1" smtClean="0">
                <a:solidFill>
                  <a:schemeClr val="bg1"/>
                </a:solidFill>
              </a:rPr>
              <a:t>ra</a:t>
            </a:r>
            <a:endParaRPr lang="en-US" sz="1600" dirty="0">
              <a:solidFill>
                <a:schemeClr val="bg1"/>
              </a:solidFill>
            </a:endParaRPr>
          </a:p>
        </p:txBody>
      </p:sp>
      <p:sp>
        <p:nvSpPr>
          <p:cNvPr id="17" name="Rectangle 12"/>
          <p:cNvSpPr>
            <a:spLocks noChangeArrowheads="1"/>
          </p:cNvSpPr>
          <p:nvPr/>
        </p:nvSpPr>
        <p:spPr bwMode="auto">
          <a:xfrm>
            <a:off x="838200" y="2895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smtClean="0">
                <a:solidFill>
                  <a:schemeClr val="bg1"/>
                </a:solidFill>
              </a:rPr>
              <a:t>saved </a:t>
            </a:r>
            <a:r>
              <a:rPr lang="en-US" sz="1600" dirty="0" err="1" smtClean="0">
                <a:solidFill>
                  <a:schemeClr val="bg1"/>
                </a:solidFill>
              </a:rPr>
              <a:t>fp</a:t>
            </a:r>
            <a:endParaRPr lang="en-US" sz="1600" dirty="0">
              <a:solidFill>
                <a:schemeClr val="bg1"/>
              </a:solidFill>
            </a:endParaRPr>
          </a:p>
        </p:txBody>
      </p:sp>
      <p:sp>
        <p:nvSpPr>
          <p:cNvPr id="18" name="Rectangle 12"/>
          <p:cNvSpPr>
            <a:spLocks noChangeArrowheads="1"/>
          </p:cNvSpPr>
          <p:nvPr/>
        </p:nvSpPr>
        <p:spPr bwMode="auto">
          <a:xfrm>
            <a:off x="838200" y="4800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smtClean="0">
                <a:solidFill>
                  <a:schemeClr val="bg1"/>
                </a:solidFill>
              </a:rPr>
              <a:t>saved </a:t>
            </a:r>
            <a:r>
              <a:rPr lang="en-US" sz="1600" dirty="0" err="1" smtClean="0">
                <a:solidFill>
                  <a:schemeClr val="bg1"/>
                </a:solidFill>
              </a:rPr>
              <a:t>fp</a:t>
            </a:r>
            <a:endParaRPr lang="en-US" sz="1600" dirty="0">
              <a:solidFill>
                <a:schemeClr val="bg1"/>
              </a:solidFill>
            </a:endParaRPr>
          </a:p>
        </p:txBody>
      </p:sp>
      <p:grpSp>
        <p:nvGrpSpPr>
          <p:cNvPr id="20" name="Group 19"/>
          <p:cNvGrpSpPr/>
          <p:nvPr/>
        </p:nvGrpSpPr>
        <p:grpSpPr>
          <a:xfrm>
            <a:off x="228600" y="4343400"/>
            <a:ext cx="609600" cy="400110"/>
            <a:chOff x="228600" y="4572000"/>
            <a:chExt cx="609600" cy="400110"/>
          </a:xfrm>
        </p:grpSpPr>
        <p:sp>
          <p:nvSpPr>
            <p:cNvPr id="21" name="Line 3"/>
            <p:cNvSpPr>
              <a:spLocks noChangeShapeType="1"/>
            </p:cNvSpPr>
            <p:nvPr/>
          </p:nvSpPr>
          <p:spPr bwMode="auto">
            <a:xfrm>
              <a:off x="381000" y="4648200"/>
              <a:ext cx="457200" cy="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Text Box 4"/>
            <p:cNvSpPr txBox="1">
              <a:spLocks noChangeArrowheads="1"/>
            </p:cNvSpPr>
            <p:nvPr/>
          </p:nvSpPr>
          <p:spPr bwMode="auto">
            <a:xfrm>
              <a:off x="228600" y="4572000"/>
              <a:ext cx="5334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err="1">
                  <a:solidFill>
                    <a:schemeClr val="bg1"/>
                  </a:solidFill>
                  <a:latin typeface="Arial" charset="0"/>
                </a:rPr>
                <a:t>f</a:t>
              </a:r>
              <a:r>
                <a:rPr lang="en-US" sz="2000" dirty="0" err="1" smtClean="0">
                  <a:solidFill>
                    <a:schemeClr val="bg1"/>
                  </a:solidFill>
                  <a:latin typeface="Arial" charset="0"/>
                </a:rPr>
                <a:t>p</a:t>
              </a:r>
              <a:endParaRPr lang="en-US" sz="2000" dirty="0">
                <a:solidFill>
                  <a:schemeClr val="bg1"/>
                </a:solidFill>
                <a:latin typeface="Arial" charset="0"/>
              </a:endParaRPr>
            </a:p>
          </p:txBody>
        </p:sp>
      </p:grpSp>
      <p:sp>
        <p:nvSpPr>
          <p:cNvPr id="3" name="TextBox 2"/>
          <p:cNvSpPr txBox="1"/>
          <p:nvPr/>
        </p:nvSpPr>
        <p:spPr>
          <a:xfrm>
            <a:off x="3048000" y="5751493"/>
            <a:ext cx="5852179" cy="954107"/>
          </a:xfrm>
          <a:prstGeom prst="rect">
            <a:avLst/>
          </a:prstGeom>
          <a:noFill/>
        </p:spPr>
        <p:txBody>
          <a:bodyPr wrap="none" rtlCol="0">
            <a:spAutoFit/>
          </a:bodyPr>
          <a:lstStyle/>
          <a:p>
            <a:r>
              <a:rPr lang="en-US" sz="2800" dirty="0" smtClean="0">
                <a:solidFill>
                  <a:schemeClr val="accent5">
                    <a:lumMod val="60000"/>
                    <a:lumOff val="40000"/>
                  </a:schemeClr>
                </a:solidFill>
              </a:rPr>
              <a:t>What happens if  more than 100 bytes </a:t>
            </a:r>
          </a:p>
          <a:p>
            <a:r>
              <a:rPr lang="en-US" sz="2800" dirty="0" smtClean="0">
                <a:solidFill>
                  <a:schemeClr val="accent5">
                    <a:lumMod val="60000"/>
                    <a:lumOff val="40000"/>
                  </a:schemeClr>
                </a:solidFill>
              </a:rPr>
              <a:t>is written to </a:t>
            </a:r>
            <a:r>
              <a:rPr lang="en-US" sz="2800" dirty="0" err="1" smtClean="0">
                <a:solidFill>
                  <a:schemeClr val="accent5">
                    <a:lumMod val="60000"/>
                    <a:lumOff val="40000"/>
                  </a:schemeClr>
                </a:solidFill>
              </a:rPr>
              <a:t>buf</a:t>
            </a:r>
            <a:r>
              <a:rPr lang="en-US" sz="2800" dirty="0" smtClean="0">
                <a:solidFill>
                  <a:schemeClr val="accent5">
                    <a:lumMod val="60000"/>
                    <a:lumOff val="40000"/>
                  </a:schemeClr>
                </a:solidFill>
              </a:rPr>
              <a:t>?</a:t>
            </a:r>
            <a:endParaRPr lang="en-US" sz="2800" dirty="0">
              <a:solidFill>
                <a:schemeClr val="accent5">
                  <a:lumMod val="60000"/>
                  <a:lumOff val="40000"/>
                </a:schemeClr>
              </a:solidFill>
            </a:endParaRPr>
          </a:p>
        </p:txBody>
      </p:sp>
      <p:sp>
        <p:nvSpPr>
          <p:cNvPr id="24" name="TextBox 23"/>
          <p:cNvSpPr txBox="1"/>
          <p:nvPr/>
        </p:nvSpPr>
        <p:spPr>
          <a:xfrm>
            <a:off x="3962400" y="5267980"/>
            <a:ext cx="1441420" cy="523220"/>
          </a:xfrm>
          <a:prstGeom prst="rect">
            <a:avLst/>
          </a:prstGeom>
          <a:noFill/>
        </p:spPr>
        <p:txBody>
          <a:bodyPr wrap="none" rtlCol="0">
            <a:spAutoFit/>
          </a:bodyPr>
          <a:lstStyle/>
          <a:p>
            <a:r>
              <a:rPr lang="en-US" sz="2800" dirty="0" err="1">
                <a:solidFill>
                  <a:schemeClr val="accent5">
                    <a:lumMod val="60000"/>
                    <a:lumOff val="40000"/>
                  </a:schemeClr>
                </a:solidFill>
              </a:rPr>
              <a:t>b</a:t>
            </a:r>
            <a:r>
              <a:rPr lang="en-US" sz="2800" dirty="0" err="1" smtClean="0">
                <a:solidFill>
                  <a:schemeClr val="accent5">
                    <a:lumMod val="60000"/>
                    <a:lumOff val="40000"/>
                  </a:schemeClr>
                </a:solidFill>
              </a:rPr>
              <a:t>uf</a:t>
            </a:r>
            <a:r>
              <a:rPr lang="en-US" sz="2800" dirty="0" smtClean="0">
                <a:solidFill>
                  <a:schemeClr val="accent5">
                    <a:lumMod val="60000"/>
                    <a:lumOff val="40000"/>
                  </a:schemeClr>
                </a:solidFill>
              </a:rPr>
              <a:t>[100]</a:t>
            </a:r>
            <a:endParaRPr lang="en-US" sz="2800" dirty="0">
              <a:solidFill>
                <a:schemeClr val="accent5">
                  <a:lumMod val="60000"/>
                  <a:lumOff val="40000"/>
                </a:schemeClr>
              </a:solidFill>
            </a:endParaRPr>
          </a:p>
        </p:txBody>
      </p:sp>
      <p:cxnSp>
        <p:nvCxnSpPr>
          <p:cNvPr id="25" name="Straight Arrow Connector 24"/>
          <p:cNvCxnSpPr>
            <a:stCxn id="24" idx="1"/>
          </p:cNvCxnSpPr>
          <p:nvPr/>
        </p:nvCxnSpPr>
        <p:spPr>
          <a:xfrm flipH="1" flipV="1">
            <a:off x="2895600" y="5452646"/>
            <a:ext cx="1066800" cy="76944"/>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5582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for Today</a:t>
            </a:r>
            <a:endParaRPr lang="en-US" dirty="0"/>
          </a:p>
        </p:txBody>
      </p:sp>
      <p:sp>
        <p:nvSpPr>
          <p:cNvPr id="3" name="Content Placeholder 2"/>
          <p:cNvSpPr>
            <a:spLocks noGrp="1"/>
          </p:cNvSpPr>
          <p:nvPr>
            <p:ph idx="1"/>
          </p:nvPr>
        </p:nvSpPr>
        <p:spPr>
          <a:xfrm>
            <a:off x="228600" y="609600"/>
            <a:ext cx="8686800" cy="6172200"/>
          </a:xfrm>
        </p:spPr>
        <p:txBody>
          <a:bodyPr>
            <a:normAutofit/>
          </a:bodyPr>
          <a:lstStyle/>
          <a:p>
            <a:r>
              <a:rPr lang="en-US" sz="2800" dirty="0" smtClean="0"/>
              <a:t>Review: Calling Conventions </a:t>
            </a:r>
          </a:p>
          <a:p>
            <a:pPr marL="573088" lvl="1" indent="-457200">
              <a:buFont typeface="Arial"/>
              <a:buChar char="•"/>
            </a:pPr>
            <a:r>
              <a:rPr lang="en-US" sz="2400" dirty="0"/>
              <a:t>call a</a:t>
            </a:r>
            <a:r>
              <a:rPr lang="en-US" sz="2400" dirty="0" smtClean="0"/>
              <a:t> </a:t>
            </a:r>
            <a:r>
              <a:rPr lang="en-US" sz="2400" dirty="0"/>
              <a:t>routine (i.e. transfer control to procedure)</a:t>
            </a:r>
          </a:p>
          <a:p>
            <a:pPr marL="573088" lvl="1" indent="-457200">
              <a:buFont typeface="Arial"/>
              <a:buChar char="•"/>
            </a:pPr>
            <a:r>
              <a:rPr lang="en-US" sz="2400" dirty="0"/>
              <a:t>pass arguments</a:t>
            </a:r>
          </a:p>
          <a:p>
            <a:pPr marL="1031875" lvl="2" indent="-457200">
              <a:buFont typeface="Arial"/>
              <a:buChar char="•"/>
            </a:pPr>
            <a:r>
              <a:rPr lang="en-US" sz="2000" dirty="0"/>
              <a:t>fixed length, variable length, </a:t>
            </a:r>
            <a:r>
              <a:rPr lang="en-US" sz="2000" dirty="0" smtClean="0"/>
              <a:t>recursively</a:t>
            </a:r>
            <a:endParaRPr lang="en-US" sz="2000" dirty="0"/>
          </a:p>
          <a:p>
            <a:pPr marL="573088" lvl="1" indent="-457200">
              <a:buFont typeface="Arial"/>
              <a:buChar char="•"/>
            </a:pPr>
            <a:r>
              <a:rPr lang="en-US" sz="2400" dirty="0"/>
              <a:t>return to the caller</a:t>
            </a:r>
          </a:p>
          <a:p>
            <a:pPr marL="1031875" lvl="2" indent="-457200">
              <a:buFont typeface="Arial"/>
              <a:buChar char="•"/>
            </a:pPr>
            <a:r>
              <a:rPr lang="en-US" sz="2000" dirty="0"/>
              <a:t>Putting results in a place where caller can find them</a:t>
            </a:r>
          </a:p>
          <a:p>
            <a:pPr marL="573088" lvl="1" indent="-457200">
              <a:buFont typeface="Arial"/>
              <a:buChar char="•"/>
            </a:pPr>
            <a:r>
              <a:rPr lang="en-US" sz="2400" dirty="0"/>
              <a:t>Manage register</a:t>
            </a:r>
          </a:p>
          <a:p>
            <a:pPr marL="115888" lvl="1" indent="0">
              <a:buNone/>
            </a:pPr>
            <a:r>
              <a:rPr lang="en-US" dirty="0" smtClean="0"/>
              <a:t>Today </a:t>
            </a:r>
          </a:p>
          <a:p>
            <a:pPr marL="573088" lvl="1" indent="-457200"/>
            <a:r>
              <a:rPr lang="en-US" sz="2400" dirty="0" smtClean="0"/>
              <a:t>More on Calling Conventions</a:t>
            </a:r>
            <a:endParaRPr lang="en-US" sz="2400" dirty="0"/>
          </a:p>
          <a:p>
            <a:pPr marL="573088" lvl="1" indent="-457200"/>
            <a:r>
              <a:rPr lang="en-US" sz="2400" dirty="0" err="1" smtClean="0"/>
              <a:t>globals</a:t>
            </a:r>
            <a:r>
              <a:rPr lang="en-US" sz="2400" dirty="0" smtClean="0"/>
              <a:t> </a:t>
            </a:r>
            <a:r>
              <a:rPr lang="en-US" sz="2400" dirty="0" err="1" smtClean="0"/>
              <a:t>vs</a:t>
            </a:r>
            <a:r>
              <a:rPr lang="en-US" sz="2400" dirty="0" smtClean="0"/>
              <a:t> local accessible data</a:t>
            </a:r>
          </a:p>
          <a:p>
            <a:pPr marL="573088" lvl="1" indent="-457200"/>
            <a:r>
              <a:rPr lang="en-US" sz="2400" dirty="0" err="1" smtClean="0"/>
              <a:t>callee</a:t>
            </a:r>
            <a:r>
              <a:rPr lang="en-US" sz="2400" dirty="0" smtClean="0"/>
              <a:t> </a:t>
            </a:r>
            <a:r>
              <a:rPr lang="en-US" sz="2400" dirty="0" err="1" smtClean="0"/>
              <a:t>vs</a:t>
            </a:r>
            <a:r>
              <a:rPr lang="en-US" sz="2400" dirty="0" smtClean="0"/>
              <a:t> caller saved registers</a:t>
            </a:r>
            <a:endParaRPr lang="en-US" sz="2400" dirty="0"/>
          </a:p>
          <a:p>
            <a:pPr marL="573088" lvl="1" indent="-457200"/>
            <a:r>
              <a:rPr lang="en-US" sz="2400" dirty="0" smtClean="0"/>
              <a:t>Calling Convention examples and debugging</a:t>
            </a:r>
          </a:p>
        </p:txBody>
      </p:sp>
    </p:spTree>
    <p:extLst>
      <p:ext uri="{BB962C8B-B14F-4D97-AF65-F5344CB8AC3E}">
        <p14:creationId xmlns:p14="http://schemas.microsoft.com/office/powerpoint/2010/main" val="13280180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Activity #1: Calling Convention Example</a:t>
            </a:r>
            <a:endParaRPr lang="en-US" dirty="0"/>
          </a:p>
        </p:txBody>
      </p:sp>
      <p:sp>
        <p:nvSpPr>
          <p:cNvPr id="3" name="Content Placeholder 2"/>
          <p:cNvSpPr>
            <a:spLocks noGrp="1"/>
          </p:cNvSpPr>
          <p:nvPr>
            <p:ph idx="1"/>
            <p:custDataLst>
              <p:tags r:id="rId2"/>
            </p:custDataLst>
          </p:nvPr>
        </p:nvSpPr>
        <p:spPr>
          <a:xfrm>
            <a:off x="228600" y="715267"/>
            <a:ext cx="8686800" cy="2514600"/>
          </a:xfrm>
        </p:spPr>
        <p:txBody>
          <a:bodyPr>
            <a:normAutofit/>
          </a:bodyPr>
          <a:lstStyle/>
          <a:p>
            <a:pPr>
              <a:lnSpc>
                <a:spcPct val="90000"/>
              </a:lnSpc>
            </a:pPr>
            <a:r>
              <a:rPr lang="en-US" sz="1600" dirty="0" err="1" smtClean="0">
                <a:latin typeface="Consolas" pitchFamily="49" charset="0"/>
              </a:rPr>
              <a:t>int</a:t>
            </a:r>
            <a:r>
              <a:rPr lang="en-US" sz="1600" dirty="0" smtClean="0">
                <a:latin typeface="Consolas" pitchFamily="49" charset="0"/>
              </a:rPr>
              <a:t> test(</a:t>
            </a:r>
            <a:r>
              <a:rPr lang="en-US" sz="1600" dirty="0" err="1" smtClean="0">
                <a:latin typeface="Consolas" pitchFamily="49" charset="0"/>
              </a:rPr>
              <a:t>int</a:t>
            </a:r>
            <a:r>
              <a:rPr lang="en-US" sz="1600" dirty="0" smtClean="0">
                <a:latin typeface="Consolas" pitchFamily="49" charset="0"/>
              </a:rPr>
              <a:t> a, </a:t>
            </a:r>
            <a:r>
              <a:rPr lang="en-US" sz="1600" dirty="0" err="1" smtClean="0">
                <a:latin typeface="Consolas" pitchFamily="49" charset="0"/>
              </a:rPr>
              <a:t>int</a:t>
            </a:r>
            <a:r>
              <a:rPr lang="en-US" sz="1600" dirty="0" smtClean="0">
                <a:latin typeface="Consolas" pitchFamily="49" charset="0"/>
              </a:rPr>
              <a:t> b) {</a:t>
            </a:r>
          </a:p>
          <a:p>
            <a:pPr>
              <a:lnSpc>
                <a:spcPct val="90000"/>
              </a:lnSpc>
            </a:pPr>
            <a:r>
              <a:rPr lang="en-US" sz="1600" dirty="0" smtClean="0">
                <a:latin typeface="Consolas" pitchFamily="49" charset="0"/>
              </a:rPr>
              <a:t>	</a:t>
            </a:r>
            <a:r>
              <a:rPr lang="en-US" sz="1600" dirty="0" err="1" smtClean="0">
                <a:latin typeface="Consolas" pitchFamily="49" charset="0"/>
              </a:rPr>
              <a:t>int</a:t>
            </a:r>
            <a:r>
              <a:rPr lang="en-US" sz="1600" dirty="0" smtClean="0">
                <a:latin typeface="Consolas" pitchFamily="49" charset="0"/>
              </a:rPr>
              <a:t> </a:t>
            </a:r>
            <a:r>
              <a:rPr lang="en-US" sz="1600" dirty="0" err="1" smtClean="0">
                <a:latin typeface="Consolas" pitchFamily="49" charset="0"/>
              </a:rPr>
              <a:t>tmp</a:t>
            </a:r>
            <a:r>
              <a:rPr lang="en-US" sz="1600" dirty="0" smtClean="0">
                <a:latin typeface="Consolas" pitchFamily="49" charset="0"/>
              </a:rPr>
              <a:t> = (</a:t>
            </a:r>
            <a:r>
              <a:rPr lang="en-US" sz="1600" dirty="0" err="1" smtClean="0">
                <a:latin typeface="Consolas" pitchFamily="49" charset="0"/>
              </a:rPr>
              <a:t>a&amp;b</a:t>
            </a:r>
            <a:r>
              <a:rPr lang="en-US" sz="1600" dirty="0" smtClean="0">
                <a:latin typeface="Consolas" pitchFamily="49" charset="0"/>
              </a:rPr>
              <a:t>)+(</a:t>
            </a:r>
            <a:r>
              <a:rPr lang="en-US" sz="1600" dirty="0" err="1" smtClean="0">
                <a:latin typeface="Consolas" pitchFamily="49" charset="0"/>
              </a:rPr>
              <a:t>a|b</a:t>
            </a:r>
            <a:r>
              <a:rPr lang="en-US" sz="1600" dirty="0" smtClean="0">
                <a:latin typeface="Consolas" pitchFamily="49" charset="0"/>
              </a:rPr>
              <a:t>);</a:t>
            </a:r>
          </a:p>
          <a:p>
            <a:pPr>
              <a:lnSpc>
                <a:spcPct val="90000"/>
              </a:lnSpc>
            </a:pPr>
            <a:r>
              <a:rPr lang="en-US" sz="1600" dirty="0" smtClean="0">
                <a:latin typeface="Consolas" pitchFamily="49" charset="0"/>
              </a:rPr>
              <a:t>	</a:t>
            </a:r>
            <a:r>
              <a:rPr lang="en-US" sz="1600" dirty="0" err="1" smtClean="0">
                <a:latin typeface="Consolas" pitchFamily="49" charset="0"/>
              </a:rPr>
              <a:t>int</a:t>
            </a:r>
            <a:r>
              <a:rPr lang="en-US" sz="1600" dirty="0" smtClean="0">
                <a:latin typeface="Consolas" pitchFamily="49" charset="0"/>
              </a:rPr>
              <a:t> s = sum(tmp,1,2,3,4,5);</a:t>
            </a:r>
          </a:p>
          <a:p>
            <a:pPr>
              <a:lnSpc>
                <a:spcPct val="90000"/>
              </a:lnSpc>
            </a:pPr>
            <a:r>
              <a:rPr lang="en-US" sz="1600" dirty="0" smtClean="0">
                <a:latin typeface="Consolas" pitchFamily="49" charset="0"/>
              </a:rPr>
              <a:t>	</a:t>
            </a:r>
            <a:r>
              <a:rPr lang="en-US" sz="1600" dirty="0" err="1" smtClean="0">
                <a:latin typeface="Consolas" pitchFamily="49" charset="0"/>
              </a:rPr>
              <a:t>int</a:t>
            </a:r>
            <a:r>
              <a:rPr lang="en-US" sz="1600" dirty="0" smtClean="0">
                <a:latin typeface="Consolas" pitchFamily="49" charset="0"/>
              </a:rPr>
              <a:t> u = sum(</a:t>
            </a:r>
            <a:r>
              <a:rPr lang="en-US" sz="1600" dirty="0" err="1" smtClean="0">
                <a:latin typeface="Consolas" pitchFamily="49" charset="0"/>
              </a:rPr>
              <a:t>s,tmp,b,a,b,a</a:t>
            </a:r>
            <a:r>
              <a:rPr lang="en-US" sz="1600" dirty="0" smtClean="0">
                <a:latin typeface="Consolas" pitchFamily="49" charset="0"/>
              </a:rPr>
              <a:t>);</a:t>
            </a:r>
          </a:p>
          <a:p>
            <a:pPr>
              <a:lnSpc>
                <a:spcPct val="90000"/>
              </a:lnSpc>
            </a:pPr>
            <a:r>
              <a:rPr lang="en-US" sz="1600" dirty="0" smtClean="0">
                <a:latin typeface="Consolas" pitchFamily="49" charset="0"/>
              </a:rPr>
              <a:t>	return u + a + b;</a:t>
            </a:r>
          </a:p>
          <a:p>
            <a:pPr>
              <a:lnSpc>
                <a:spcPct val="90000"/>
              </a:lnSpc>
            </a:pPr>
            <a:r>
              <a:rPr lang="en-US" sz="1600" dirty="0" smtClean="0">
                <a:latin typeface="Consolas" pitchFamily="49" charset="0"/>
              </a:rPr>
              <a:t>}</a:t>
            </a:r>
          </a:p>
          <a:p>
            <a:pPr>
              <a:lnSpc>
                <a:spcPct val="90000"/>
              </a:lnSpc>
            </a:pPr>
            <a:endParaRPr lang="en-US" sz="1600" dirty="0">
              <a:latin typeface="Consolas" pitchFamily="49" charset="0"/>
            </a:endParaRPr>
          </a:p>
        </p:txBody>
      </p:sp>
      <p:sp>
        <p:nvSpPr>
          <p:cNvPr id="4" name="Content Placeholder 2" hidden="1"/>
          <p:cNvSpPr txBox="1">
            <a:spLocks/>
          </p:cNvSpPr>
          <p:nvPr>
            <p:custDataLst>
              <p:tags r:id="rId3"/>
            </p:custDataLst>
          </p:nvPr>
        </p:nvSpPr>
        <p:spPr>
          <a:xfrm>
            <a:off x="152400" y="2819400"/>
            <a:ext cx="8763000" cy="3886200"/>
          </a:xfrm>
          <a:prstGeom prst="rect">
            <a:avLst/>
          </a:prstGeom>
        </p:spPr>
        <p:txBody>
          <a:bodyPr vert="horz" lIns="91440" tIns="45720" rIns="91440" bIns="45720" rtlCol="0">
            <a:normAutofit fontScale="47500" lnSpcReduction="20000"/>
          </a:bodyPr>
          <a:lstStyle/>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s0 = a0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rPr>
              <a:t>s1</a:t>
            </a:r>
            <a:r>
              <a:rPr kumimoji="0" lang="en-US" sz="2400" b="0" i="0" u="none" strike="noStrike" kern="1200" cap="none" spc="0" normalizeH="0" noProof="0" dirty="0" smtClean="0">
                <a:ln>
                  <a:noFill/>
                </a:ln>
                <a:solidFill>
                  <a:schemeClr val="accent4"/>
                </a:solidFill>
                <a:effectLst/>
                <a:uLnTx/>
                <a:uFillTx/>
                <a:latin typeface="Consolas" pitchFamily="49" charset="0"/>
                <a:ea typeface="+mn-ea"/>
                <a:cs typeface="Arial" pitchFamily="34" charset="0"/>
              </a:rPr>
              <a:t> = a1</a:t>
            </a:r>
            <a:endPar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endParaRP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rPr>
              <a:t>t0</a:t>
            </a:r>
            <a:r>
              <a:rPr kumimoji="0" lang="en-US" sz="2400" b="0" i="0" u="none" strike="noStrike" kern="1200" cap="none" spc="0" normalizeH="0" noProof="0" dirty="0" smtClean="0">
                <a:ln>
                  <a:noFill/>
                </a:ln>
                <a:solidFill>
                  <a:schemeClr val="accent4"/>
                </a:solidFill>
                <a:effectLst/>
                <a:uLnTx/>
                <a:uFillTx/>
                <a:latin typeface="Consolas" pitchFamily="49" charset="0"/>
                <a:ea typeface="+mn-ea"/>
                <a:cs typeface="Arial" pitchFamily="34" charset="0"/>
              </a:rPr>
              <a:t> = a &amp; b</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baseline="0" dirty="0" smtClean="0">
                <a:solidFill>
                  <a:schemeClr val="accent4"/>
                </a:solidFill>
                <a:latin typeface="Consolas" pitchFamily="49" charset="0"/>
                <a:cs typeface="Arial" pitchFamily="34" charset="0"/>
              </a:rPr>
              <a:t>t1</a:t>
            </a:r>
            <a:r>
              <a:rPr lang="en-US" sz="2400" dirty="0" smtClean="0">
                <a:solidFill>
                  <a:schemeClr val="accent4"/>
                </a:solidFill>
                <a:latin typeface="Consolas" pitchFamily="49" charset="0"/>
                <a:cs typeface="Arial" pitchFamily="34" charset="0"/>
              </a:rPr>
              <a:t> = a | b</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rPr>
              <a:t>t</a:t>
            </a:r>
            <a:r>
              <a:rPr lang="en-US" sz="2400" dirty="0" smtClean="0">
                <a:solidFill>
                  <a:schemeClr val="accent4"/>
                </a:solidFill>
                <a:latin typeface="Consolas" pitchFamily="49" charset="0"/>
                <a:cs typeface="Arial" pitchFamily="34" charset="0"/>
              </a:rPr>
              <a:t>0 = t0 + t1 </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t0, 24(sp) # </a:t>
            </a:r>
            <a:r>
              <a:rPr lang="en-US" sz="2400" dirty="0" err="1" smtClean="0">
                <a:solidFill>
                  <a:schemeClr val="accent4"/>
                </a:solidFill>
                <a:latin typeface="Consolas" pitchFamily="49" charset="0"/>
                <a:cs typeface="Arial" pitchFamily="34" charset="0"/>
              </a:rPr>
              <a:t>tmp</a:t>
            </a:r>
            <a:endParaRPr lang="en-US" sz="2400" dirty="0" smtClean="0">
              <a:solidFill>
                <a:schemeClr val="accent4"/>
              </a:solidFill>
              <a:latin typeface="Consolas" pitchFamily="49" charset="0"/>
              <a:cs typeface="Arial" pitchFamily="34" charset="0"/>
            </a:endParaRP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a0 = t0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a1 = 1</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a2 = 2</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a3 = 3</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4, 0(sp)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5, 4(sp)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JAL sum</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NOP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LW t0, 24(sp)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a0 = v0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a1 = t0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a2 = s1</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a3 = s0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s1, 0(sp)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s0, 4(sp)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JAL sum</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NOP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v0 = v0 + s0 + s1</a:t>
            </a:r>
          </a:p>
        </p:txBody>
      </p:sp>
    </p:spTree>
    <p:extLst>
      <p:ext uri="{BB962C8B-B14F-4D97-AF65-F5344CB8AC3E}">
        <p14:creationId xmlns:p14="http://schemas.microsoft.com/office/powerpoint/2010/main" val="8272566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76200"/>
            <a:ext cx="8686800" cy="533400"/>
          </a:xfrm>
        </p:spPr>
        <p:txBody>
          <a:bodyPr>
            <a:normAutofit fontScale="90000"/>
          </a:bodyPr>
          <a:lstStyle/>
          <a:p>
            <a:r>
              <a:rPr lang="en-US" dirty="0"/>
              <a:t>Activity #1: Calling </a:t>
            </a:r>
            <a:r>
              <a:rPr lang="en-US" dirty="0" smtClean="0"/>
              <a:t>Convention Example</a:t>
            </a:r>
            <a:endParaRPr lang="en-US" dirty="0"/>
          </a:p>
        </p:txBody>
      </p:sp>
      <p:sp>
        <p:nvSpPr>
          <p:cNvPr id="3" name="Content Placeholder 2"/>
          <p:cNvSpPr>
            <a:spLocks noGrp="1"/>
          </p:cNvSpPr>
          <p:nvPr>
            <p:ph idx="1"/>
            <p:custDataLst>
              <p:tags r:id="rId2"/>
            </p:custDataLst>
          </p:nvPr>
        </p:nvSpPr>
        <p:spPr>
          <a:xfrm>
            <a:off x="228600" y="685800"/>
            <a:ext cx="3657600" cy="1733994"/>
          </a:xfrm>
        </p:spPr>
        <p:txBody>
          <a:bodyPr>
            <a:normAutofit/>
          </a:bodyPr>
          <a:lstStyle/>
          <a:p>
            <a:pPr>
              <a:lnSpc>
                <a:spcPct val="90000"/>
              </a:lnSpc>
            </a:pPr>
            <a:r>
              <a:rPr lang="en-US" sz="1600" dirty="0" err="1" smtClean="0">
                <a:latin typeface="Consolas" pitchFamily="49" charset="0"/>
              </a:rPr>
              <a:t>int</a:t>
            </a:r>
            <a:r>
              <a:rPr lang="en-US" sz="1600" dirty="0" smtClean="0">
                <a:latin typeface="Consolas" pitchFamily="49" charset="0"/>
              </a:rPr>
              <a:t> test(</a:t>
            </a:r>
            <a:r>
              <a:rPr lang="en-US" sz="1600" dirty="0" err="1" smtClean="0">
                <a:latin typeface="Consolas" pitchFamily="49" charset="0"/>
              </a:rPr>
              <a:t>int</a:t>
            </a:r>
            <a:r>
              <a:rPr lang="en-US" sz="1600" dirty="0" smtClean="0">
                <a:latin typeface="Consolas" pitchFamily="49" charset="0"/>
              </a:rPr>
              <a:t> a, </a:t>
            </a:r>
            <a:r>
              <a:rPr lang="en-US" sz="1600" dirty="0" err="1" smtClean="0">
                <a:latin typeface="Consolas" pitchFamily="49" charset="0"/>
              </a:rPr>
              <a:t>int</a:t>
            </a:r>
            <a:r>
              <a:rPr lang="en-US" sz="1600" dirty="0" smtClean="0">
                <a:latin typeface="Consolas" pitchFamily="49" charset="0"/>
              </a:rPr>
              <a:t> b) {</a:t>
            </a:r>
          </a:p>
          <a:p>
            <a:pPr>
              <a:lnSpc>
                <a:spcPct val="90000"/>
              </a:lnSpc>
            </a:pPr>
            <a:r>
              <a:rPr lang="en-US" sz="1600" dirty="0">
                <a:latin typeface="Consolas" pitchFamily="49" charset="0"/>
              </a:rPr>
              <a:t> </a:t>
            </a:r>
            <a:r>
              <a:rPr lang="en-US" sz="1600" dirty="0" smtClean="0">
                <a:latin typeface="Consolas" pitchFamily="49" charset="0"/>
              </a:rPr>
              <a:t>   </a:t>
            </a:r>
            <a:r>
              <a:rPr lang="en-US" sz="1600" dirty="0" err="1" smtClean="0">
                <a:latin typeface="Consolas" pitchFamily="49" charset="0"/>
              </a:rPr>
              <a:t>int</a:t>
            </a:r>
            <a:r>
              <a:rPr lang="en-US" sz="1600" dirty="0" smtClean="0">
                <a:latin typeface="Consolas" pitchFamily="49" charset="0"/>
              </a:rPr>
              <a:t> </a:t>
            </a:r>
            <a:r>
              <a:rPr lang="en-US" sz="1600" dirty="0" err="1" smtClean="0">
                <a:latin typeface="Consolas" pitchFamily="49" charset="0"/>
              </a:rPr>
              <a:t>tmp</a:t>
            </a:r>
            <a:r>
              <a:rPr lang="en-US" sz="1600" dirty="0" smtClean="0">
                <a:latin typeface="Consolas" pitchFamily="49" charset="0"/>
              </a:rPr>
              <a:t> = (</a:t>
            </a:r>
            <a:r>
              <a:rPr lang="en-US" sz="1600" dirty="0" err="1" smtClean="0">
                <a:latin typeface="Consolas" pitchFamily="49" charset="0"/>
              </a:rPr>
              <a:t>a&amp;b</a:t>
            </a:r>
            <a:r>
              <a:rPr lang="en-US" sz="1600" dirty="0" smtClean="0">
                <a:latin typeface="Consolas" pitchFamily="49" charset="0"/>
              </a:rPr>
              <a:t>)+(</a:t>
            </a:r>
            <a:r>
              <a:rPr lang="en-US" sz="1600" dirty="0" err="1" smtClean="0">
                <a:latin typeface="Consolas" pitchFamily="49" charset="0"/>
              </a:rPr>
              <a:t>a|b</a:t>
            </a:r>
            <a:r>
              <a:rPr lang="en-US" sz="1600" dirty="0" smtClean="0">
                <a:latin typeface="Consolas" pitchFamily="49" charset="0"/>
              </a:rPr>
              <a:t>);</a:t>
            </a:r>
          </a:p>
          <a:p>
            <a:pPr>
              <a:lnSpc>
                <a:spcPct val="90000"/>
              </a:lnSpc>
            </a:pPr>
            <a:r>
              <a:rPr lang="en-US" sz="1600" dirty="0">
                <a:latin typeface="Consolas" pitchFamily="49" charset="0"/>
              </a:rPr>
              <a:t> </a:t>
            </a:r>
            <a:r>
              <a:rPr lang="en-US" sz="1600" dirty="0" smtClean="0">
                <a:latin typeface="Consolas" pitchFamily="49" charset="0"/>
              </a:rPr>
              <a:t>   </a:t>
            </a:r>
            <a:r>
              <a:rPr lang="en-US" sz="1600" dirty="0" err="1" smtClean="0">
                <a:latin typeface="Consolas" pitchFamily="49" charset="0"/>
              </a:rPr>
              <a:t>int</a:t>
            </a:r>
            <a:r>
              <a:rPr lang="en-US" sz="1600" dirty="0" smtClean="0">
                <a:latin typeface="Consolas" pitchFamily="49" charset="0"/>
              </a:rPr>
              <a:t> s = sum(tmp,1,2,3,4,5);</a:t>
            </a:r>
          </a:p>
          <a:p>
            <a:pPr>
              <a:lnSpc>
                <a:spcPct val="90000"/>
              </a:lnSpc>
            </a:pPr>
            <a:r>
              <a:rPr lang="en-US" sz="1600" dirty="0">
                <a:latin typeface="Consolas" pitchFamily="49" charset="0"/>
              </a:rPr>
              <a:t> </a:t>
            </a:r>
            <a:r>
              <a:rPr lang="en-US" sz="1600" dirty="0" smtClean="0">
                <a:latin typeface="Consolas" pitchFamily="49" charset="0"/>
              </a:rPr>
              <a:t>   </a:t>
            </a:r>
            <a:r>
              <a:rPr lang="en-US" sz="1600" dirty="0" err="1" smtClean="0">
                <a:latin typeface="Consolas" pitchFamily="49" charset="0"/>
              </a:rPr>
              <a:t>int</a:t>
            </a:r>
            <a:r>
              <a:rPr lang="en-US" sz="1600" dirty="0" smtClean="0">
                <a:latin typeface="Consolas" pitchFamily="49" charset="0"/>
              </a:rPr>
              <a:t> u = sum(</a:t>
            </a:r>
            <a:r>
              <a:rPr lang="en-US" sz="1600" dirty="0" err="1" smtClean="0">
                <a:latin typeface="Consolas" pitchFamily="49" charset="0"/>
              </a:rPr>
              <a:t>s,tmp,b,a,b,a</a:t>
            </a:r>
            <a:r>
              <a:rPr lang="en-US" sz="1600" dirty="0" smtClean="0">
                <a:latin typeface="Consolas" pitchFamily="49" charset="0"/>
              </a:rPr>
              <a:t>);</a:t>
            </a:r>
          </a:p>
          <a:p>
            <a:pPr>
              <a:lnSpc>
                <a:spcPct val="90000"/>
              </a:lnSpc>
            </a:pPr>
            <a:r>
              <a:rPr lang="en-US" sz="1600" dirty="0">
                <a:latin typeface="Consolas" pitchFamily="49" charset="0"/>
              </a:rPr>
              <a:t> </a:t>
            </a:r>
            <a:r>
              <a:rPr lang="en-US" sz="1600" dirty="0" smtClean="0">
                <a:latin typeface="Consolas" pitchFamily="49" charset="0"/>
              </a:rPr>
              <a:t>   return u + a + b;</a:t>
            </a:r>
          </a:p>
          <a:p>
            <a:pPr>
              <a:lnSpc>
                <a:spcPct val="90000"/>
              </a:lnSpc>
            </a:pPr>
            <a:r>
              <a:rPr lang="en-US" sz="1600" dirty="0" smtClean="0">
                <a:latin typeface="Consolas" pitchFamily="49" charset="0"/>
              </a:rPr>
              <a:t>}</a:t>
            </a:r>
          </a:p>
          <a:p>
            <a:pPr>
              <a:lnSpc>
                <a:spcPct val="90000"/>
              </a:lnSpc>
            </a:pPr>
            <a:endParaRPr lang="en-US" sz="1600" dirty="0">
              <a:latin typeface="Consolas" pitchFamily="49" charset="0"/>
            </a:endParaRPr>
          </a:p>
        </p:txBody>
      </p:sp>
      <p:sp>
        <p:nvSpPr>
          <p:cNvPr id="4" name="Content Placeholder 2" hidden="1"/>
          <p:cNvSpPr txBox="1">
            <a:spLocks/>
          </p:cNvSpPr>
          <p:nvPr>
            <p:custDataLst>
              <p:tags r:id="rId3"/>
            </p:custDataLst>
          </p:nvPr>
        </p:nvSpPr>
        <p:spPr>
          <a:xfrm>
            <a:off x="152400" y="2819400"/>
            <a:ext cx="8763000" cy="3886200"/>
          </a:xfrm>
          <a:prstGeom prst="rect">
            <a:avLst/>
          </a:prstGeom>
        </p:spPr>
        <p:txBody>
          <a:bodyPr vert="horz" lIns="91440" tIns="45720" rIns="91440" bIns="45720" rtlCol="0">
            <a:normAutofit fontScale="47500" lnSpcReduction="20000"/>
          </a:bodyPr>
          <a:lstStyle/>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s0 = a0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rPr>
              <a:t>s1</a:t>
            </a:r>
            <a:r>
              <a:rPr kumimoji="0" lang="en-US" sz="2400" b="0" i="0" u="none" strike="noStrike" kern="1200" cap="none" spc="0" normalizeH="0" noProof="0" dirty="0" smtClean="0">
                <a:ln>
                  <a:noFill/>
                </a:ln>
                <a:solidFill>
                  <a:schemeClr val="accent4"/>
                </a:solidFill>
                <a:effectLst/>
                <a:uLnTx/>
                <a:uFillTx/>
                <a:latin typeface="Consolas" pitchFamily="49" charset="0"/>
                <a:ea typeface="+mn-ea"/>
                <a:cs typeface="Arial" pitchFamily="34" charset="0"/>
              </a:rPr>
              <a:t> = a1</a:t>
            </a:r>
            <a:endPar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endParaRP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rPr>
              <a:t>t0</a:t>
            </a:r>
            <a:r>
              <a:rPr kumimoji="0" lang="en-US" sz="2400" b="0" i="0" u="none" strike="noStrike" kern="1200" cap="none" spc="0" normalizeH="0" noProof="0" dirty="0" smtClean="0">
                <a:ln>
                  <a:noFill/>
                </a:ln>
                <a:solidFill>
                  <a:schemeClr val="accent4"/>
                </a:solidFill>
                <a:effectLst/>
                <a:uLnTx/>
                <a:uFillTx/>
                <a:latin typeface="Consolas" pitchFamily="49" charset="0"/>
                <a:ea typeface="+mn-ea"/>
                <a:cs typeface="Arial" pitchFamily="34" charset="0"/>
              </a:rPr>
              <a:t> = a &amp; b</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baseline="0" dirty="0" smtClean="0">
                <a:solidFill>
                  <a:schemeClr val="accent4"/>
                </a:solidFill>
                <a:latin typeface="Consolas" pitchFamily="49" charset="0"/>
                <a:cs typeface="Arial" pitchFamily="34" charset="0"/>
              </a:rPr>
              <a:t>t1</a:t>
            </a:r>
            <a:r>
              <a:rPr lang="en-US" sz="2400" dirty="0" smtClean="0">
                <a:solidFill>
                  <a:schemeClr val="accent4"/>
                </a:solidFill>
                <a:latin typeface="Consolas" pitchFamily="49" charset="0"/>
                <a:cs typeface="Arial" pitchFamily="34" charset="0"/>
              </a:rPr>
              <a:t> = a | b</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rPr>
              <a:t>t</a:t>
            </a:r>
            <a:r>
              <a:rPr lang="en-US" sz="2400" dirty="0" smtClean="0">
                <a:solidFill>
                  <a:schemeClr val="accent4"/>
                </a:solidFill>
                <a:latin typeface="Consolas" pitchFamily="49" charset="0"/>
                <a:cs typeface="Arial" pitchFamily="34" charset="0"/>
              </a:rPr>
              <a:t>0 = t0 + t1 </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t0, 24(sp) # </a:t>
            </a:r>
            <a:r>
              <a:rPr lang="en-US" sz="2400" dirty="0" err="1" smtClean="0">
                <a:solidFill>
                  <a:schemeClr val="accent4"/>
                </a:solidFill>
                <a:latin typeface="Consolas" pitchFamily="49" charset="0"/>
                <a:cs typeface="Arial" pitchFamily="34" charset="0"/>
              </a:rPr>
              <a:t>tmp</a:t>
            </a:r>
            <a:endParaRPr lang="en-US" sz="2400" dirty="0" smtClean="0">
              <a:solidFill>
                <a:schemeClr val="accent4"/>
              </a:solidFill>
              <a:latin typeface="Consolas" pitchFamily="49" charset="0"/>
              <a:cs typeface="Arial" pitchFamily="34" charset="0"/>
            </a:endParaRP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a0 = t0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a1 = 1</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a2 = 2</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a3 = 3</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4, 0(sp)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5, 4(sp)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JAL sum</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NOP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LW t0, 24(sp)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a0 = v0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a1 = t0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a2 = s1</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a3 = s0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s1, 0(sp)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s0, 4(sp)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JAL sum</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NOP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v0 = v0 + s0 + s1</a:t>
            </a:r>
          </a:p>
        </p:txBody>
      </p:sp>
      <p:sp>
        <p:nvSpPr>
          <p:cNvPr id="6" name="TextBox 5"/>
          <p:cNvSpPr txBox="1"/>
          <p:nvPr>
            <p:custDataLst>
              <p:tags r:id="rId4"/>
            </p:custDataLst>
          </p:nvPr>
        </p:nvSpPr>
        <p:spPr>
          <a:xfrm>
            <a:off x="3886200" y="609600"/>
            <a:ext cx="2476500" cy="5867400"/>
          </a:xfrm>
          <a:prstGeom prst="rect">
            <a:avLst/>
          </a:prstGeom>
          <a:noFill/>
          <a:ln>
            <a:solidFill>
              <a:schemeClr val="bg1"/>
            </a:solidFill>
          </a:ln>
        </p:spPr>
        <p:txBody>
          <a:bodyPr wrap="none" lIns="0" tIns="0" rIns="0" bIns="0" rtlCol="0">
            <a:noAutofit/>
          </a:bodyPr>
          <a:lstStyle/>
          <a:p>
            <a:pPr>
              <a:tabLst>
                <a:tab pos="225425" algn="l"/>
                <a:tab pos="1541463" algn="l"/>
              </a:tabLst>
            </a:pPr>
            <a:r>
              <a:rPr lang="en-US" sz="2000" dirty="0" smtClean="0">
                <a:solidFill>
                  <a:schemeClr val="bg1"/>
                </a:solidFill>
              </a:rPr>
              <a:t> test:</a:t>
            </a:r>
          </a:p>
          <a:p>
            <a:pPr>
              <a:tabLst>
                <a:tab pos="225425" algn="l"/>
                <a:tab pos="1541463" algn="l"/>
              </a:tabLst>
            </a:pPr>
            <a:endParaRPr lang="en-US" sz="2000" dirty="0">
              <a:solidFill>
                <a:schemeClr val="bg1"/>
              </a:solidFill>
            </a:endParaRPr>
          </a:p>
          <a:p>
            <a:pPr>
              <a:tabLst>
                <a:tab pos="225425" algn="l"/>
                <a:tab pos="1541463" algn="l"/>
              </a:tabLst>
            </a:pPr>
            <a:endParaRPr lang="en-US" sz="2000" dirty="0" smtClean="0">
              <a:solidFill>
                <a:schemeClr val="accent1"/>
              </a:solidFill>
            </a:endParaRPr>
          </a:p>
          <a:p>
            <a:pPr>
              <a:tabLst>
                <a:tab pos="225425" algn="l"/>
                <a:tab pos="1541463" algn="l"/>
              </a:tabLst>
            </a:pPr>
            <a:r>
              <a:rPr lang="en-US" sz="2000" dirty="0" smtClean="0">
                <a:solidFill>
                  <a:schemeClr val="bg1"/>
                </a:solidFill>
              </a:rPr>
              <a:t>	MOVE $s0, $a0</a:t>
            </a:r>
          </a:p>
          <a:p>
            <a:pPr>
              <a:tabLst>
                <a:tab pos="225425" algn="l"/>
                <a:tab pos="1541463" algn="l"/>
              </a:tabLst>
            </a:pPr>
            <a:r>
              <a:rPr lang="en-US" sz="2000" dirty="0">
                <a:solidFill>
                  <a:schemeClr val="bg1"/>
                </a:solidFill>
              </a:rPr>
              <a:t>	</a:t>
            </a:r>
            <a:r>
              <a:rPr lang="en-US" sz="2000" dirty="0" smtClean="0">
                <a:solidFill>
                  <a:schemeClr val="bg1"/>
                </a:solidFill>
              </a:rPr>
              <a:t>MOVE $s1, $a1</a:t>
            </a:r>
          </a:p>
          <a:p>
            <a:pPr>
              <a:tabLst>
                <a:tab pos="225425" algn="l"/>
                <a:tab pos="1541463" algn="l"/>
              </a:tabLst>
            </a:pPr>
            <a:r>
              <a:rPr lang="en-US" sz="2000" dirty="0">
                <a:solidFill>
                  <a:schemeClr val="bg1"/>
                </a:solidFill>
              </a:rPr>
              <a:t>	</a:t>
            </a:r>
            <a:r>
              <a:rPr lang="en-US" sz="2000" dirty="0" smtClean="0">
                <a:solidFill>
                  <a:schemeClr val="bg1"/>
                </a:solidFill>
              </a:rPr>
              <a:t>AND $t0, $a0, $a1</a:t>
            </a:r>
          </a:p>
          <a:p>
            <a:pPr>
              <a:tabLst>
                <a:tab pos="225425" algn="l"/>
                <a:tab pos="1541463" algn="l"/>
              </a:tabLst>
            </a:pPr>
            <a:r>
              <a:rPr lang="en-US" sz="2000" dirty="0" smtClean="0">
                <a:solidFill>
                  <a:schemeClr val="bg1"/>
                </a:solidFill>
              </a:rPr>
              <a:t>	OR $t1, $a0, $a1</a:t>
            </a:r>
          </a:p>
          <a:p>
            <a:pPr>
              <a:tabLst>
                <a:tab pos="225425" algn="l"/>
                <a:tab pos="1541463" algn="l"/>
              </a:tabLst>
            </a:pPr>
            <a:r>
              <a:rPr lang="en-US" sz="2000" dirty="0">
                <a:solidFill>
                  <a:schemeClr val="bg1"/>
                </a:solidFill>
              </a:rPr>
              <a:t>	</a:t>
            </a:r>
            <a:r>
              <a:rPr lang="en-US" sz="2000" dirty="0" smtClean="0">
                <a:solidFill>
                  <a:schemeClr val="bg1"/>
                </a:solidFill>
              </a:rPr>
              <a:t>ADD $t0, $t0, $t1</a:t>
            </a:r>
          </a:p>
          <a:p>
            <a:pPr>
              <a:tabLst>
                <a:tab pos="225425" algn="l"/>
                <a:tab pos="1541463" algn="l"/>
              </a:tabLst>
            </a:pPr>
            <a:r>
              <a:rPr lang="en-US" sz="2000" dirty="0">
                <a:solidFill>
                  <a:schemeClr val="bg1"/>
                </a:solidFill>
              </a:rPr>
              <a:t>	</a:t>
            </a:r>
            <a:r>
              <a:rPr lang="en-US" sz="2000" dirty="0" smtClean="0">
                <a:solidFill>
                  <a:schemeClr val="bg1"/>
                </a:solidFill>
              </a:rPr>
              <a:t>MOVE $a0, $t0</a:t>
            </a:r>
          </a:p>
          <a:p>
            <a:pPr>
              <a:tabLst>
                <a:tab pos="225425" algn="l"/>
                <a:tab pos="1541463" algn="l"/>
              </a:tabLst>
            </a:pPr>
            <a:r>
              <a:rPr lang="en-US" sz="2000" dirty="0">
                <a:solidFill>
                  <a:schemeClr val="bg1"/>
                </a:solidFill>
              </a:rPr>
              <a:t>	</a:t>
            </a:r>
            <a:r>
              <a:rPr lang="en-US" sz="2000" dirty="0" smtClean="0">
                <a:solidFill>
                  <a:schemeClr val="bg1"/>
                </a:solidFill>
              </a:rPr>
              <a:t>LI $a1, 1</a:t>
            </a:r>
          </a:p>
          <a:p>
            <a:pPr>
              <a:tabLst>
                <a:tab pos="225425" algn="l"/>
                <a:tab pos="1541463" algn="l"/>
              </a:tabLst>
            </a:pPr>
            <a:r>
              <a:rPr lang="en-US" sz="2000" dirty="0">
                <a:solidFill>
                  <a:schemeClr val="bg1"/>
                </a:solidFill>
              </a:rPr>
              <a:t>	</a:t>
            </a:r>
            <a:r>
              <a:rPr lang="en-US" sz="2000" dirty="0" smtClean="0">
                <a:solidFill>
                  <a:schemeClr val="bg1"/>
                </a:solidFill>
              </a:rPr>
              <a:t>LI $a2, 2</a:t>
            </a:r>
          </a:p>
          <a:p>
            <a:pPr>
              <a:tabLst>
                <a:tab pos="225425" algn="l"/>
                <a:tab pos="1541463" algn="l"/>
              </a:tabLst>
            </a:pPr>
            <a:r>
              <a:rPr lang="en-US" sz="2000" dirty="0">
                <a:solidFill>
                  <a:schemeClr val="bg1"/>
                </a:solidFill>
              </a:rPr>
              <a:t>	</a:t>
            </a:r>
            <a:r>
              <a:rPr lang="en-US" sz="2000" dirty="0" smtClean="0">
                <a:solidFill>
                  <a:schemeClr val="bg1"/>
                </a:solidFill>
              </a:rPr>
              <a:t>LI $a3, 3</a:t>
            </a:r>
          </a:p>
          <a:p>
            <a:pPr>
              <a:tabLst>
                <a:tab pos="225425" algn="l"/>
                <a:tab pos="1541463" algn="l"/>
              </a:tabLst>
            </a:pPr>
            <a:r>
              <a:rPr lang="en-US" sz="2000" dirty="0">
                <a:solidFill>
                  <a:schemeClr val="bg1"/>
                </a:solidFill>
              </a:rPr>
              <a:t>	</a:t>
            </a:r>
            <a:r>
              <a:rPr lang="en-US" sz="2000" dirty="0" smtClean="0">
                <a:solidFill>
                  <a:schemeClr val="bg1"/>
                </a:solidFill>
              </a:rPr>
              <a:t>LI $t1, 4</a:t>
            </a:r>
          </a:p>
          <a:p>
            <a:pPr>
              <a:tabLst>
                <a:tab pos="225425" algn="l"/>
                <a:tab pos="1541463" algn="l"/>
              </a:tabLst>
            </a:pPr>
            <a:r>
              <a:rPr lang="en-US" sz="2000" dirty="0">
                <a:solidFill>
                  <a:schemeClr val="bg1"/>
                </a:solidFill>
              </a:rPr>
              <a:t>	</a:t>
            </a:r>
            <a:r>
              <a:rPr lang="en-US" sz="2000" dirty="0" smtClean="0">
                <a:solidFill>
                  <a:schemeClr val="bg1"/>
                </a:solidFill>
              </a:rPr>
              <a:t>SW $t1 16($</a:t>
            </a:r>
            <a:r>
              <a:rPr lang="en-US" sz="2000" dirty="0" err="1" smtClean="0">
                <a:solidFill>
                  <a:schemeClr val="bg1"/>
                </a:solidFill>
              </a:rPr>
              <a:t>sp</a:t>
            </a:r>
            <a:r>
              <a:rPr lang="en-US" sz="2000" dirty="0" smtClean="0">
                <a:solidFill>
                  <a:schemeClr val="bg1"/>
                </a:solidFill>
              </a:rPr>
              <a:t>)</a:t>
            </a:r>
          </a:p>
          <a:p>
            <a:pPr>
              <a:tabLst>
                <a:tab pos="225425" algn="l"/>
                <a:tab pos="1541463" algn="l"/>
              </a:tabLst>
            </a:pPr>
            <a:r>
              <a:rPr lang="en-US" sz="2000" dirty="0">
                <a:solidFill>
                  <a:schemeClr val="bg1"/>
                </a:solidFill>
              </a:rPr>
              <a:t>	</a:t>
            </a:r>
            <a:r>
              <a:rPr lang="en-US" sz="2000" dirty="0" smtClean="0">
                <a:solidFill>
                  <a:schemeClr val="bg1"/>
                </a:solidFill>
              </a:rPr>
              <a:t>LI $t1, 5</a:t>
            </a:r>
          </a:p>
          <a:p>
            <a:pPr>
              <a:tabLst>
                <a:tab pos="225425" algn="l"/>
                <a:tab pos="1541463" algn="l"/>
              </a:tabLst>
            </a:pPr>
            <a:r>
              <a:rPr lang="en-US" sz="2000" dirty="0">
                <a:solidFill>
                  <a:schemeClr val="bg1"/>
                </a:solidFill>
              </a:rPr>
              <a:t>	</a:t>
            </a:r>
            <a:r>
              <a:rPr lang="en-US" sz="2000" dirty="0" smtClean="0">
                <a:solidFill>
                  <a:schemeClr val="bg1"/>
                </a:solidFill>
              </a:rPr>
              <a:t>SW $t1, 20($</a:t>
            </a:r>
            <a:r>
              <a:rPr lang="en-US" sz="2000" dirty="0" err="1" smtClean="0">
                <a:solidFill>
                  <a:schemeClr val="bg1"/>
                </a:solidFill>
              </a:rPr>
              <a:t>sp</a:t>
            </a:r>
            <a:r>
              <a:rPr lang="en-US" sz="2000" dirty="0" smtClean="0">
                <a:solidFill>
                  <a:schemeClr val="bg1"/>
                </a:solidFill>
              </a:rPr>
              <a:t>)</a:t>
            </a:r>
          </a:p>
          <a:p>
            <a:pPr>
              <a:tabLst>
                <a:tab pos="225425" algn="l"/>
                <a:tab pos="1541463" algn="l"/>
              </a:tabLst>
            </a:pPr>
            <a:r>
              <a:rPr lang="en-US" sz="2000" dirty="0">
                <a:solidFill>
                  <a:schemeClr val="bg1"/>
                </a:solidFill>
              </a:rPr>
              <a:t>	</a:t>
            </a:r>
            <a:r>
              <a:rPr lang="en-US" sz="2000" dirty="0" smtClean="0">
                <a:solidFill>
                  <a:schemeClr val="accent5">
                    <a:lumMod val="60000"/>
                    <a:lumOff val="40000"/>
                  </a:schemeClr>
                </a:solidFill>
              </a:rPr>
              <a:t>SW $t0, 24($</a:t>
            </a:r>
            <a:r>
              <a:rPr lang="en-US" sz="2000" dirty="0" err="1" smtClean="0">
                <a:solidFill>
                  <a:schemeClr val="accent5">
                    <a:lumMod val="60000"/>
                    <a:lumOff val="40000"/>
                  </a:schemeClr>
                </a:solidFill>
              </a:rPr>
              <a:t>sp</a:t>
            </a:r>
            <a:r>
              <a:rPr lang="en-US" sz="2000" dirty="0" smtClean="0">
                <a:solidFill>
                  <a:schemeClr val="accent5">
                    <a:lumMod val="60000"/>
                    <a:lumOff val="40000"/>
                  </a:schemeClr>
                </a:solidFill>
              </a:rPr>
              <a:t>)</a:t>
            </a:r>
          </a:p>
          <a:p>
            <a:pPr>
              <a:tabLst>
                <a:tab pos="225425" algn="l"/>
                <a:tab pos="1541463" algn="l"/>
              </a:tabLst>
            </a:pPr>
            <a:r>
              <a:rPr lang="en-US" sz="2000" dirty="0">
                <a:solidFill>
                  <a:schemeClr val="bg1"/>
                </a:solidFill>
              </a:rPr>
              <a:t>	</a:t>
            </a:r>
            <a:r>
              <a:rPr lang="en-US" sz="2000" dirty="0" smtClean="0">
                <a:solidFill>
                  <a:schemeClr val="bg1"/>
                </a:solidFill>
              </a:rPr>
              <a:t>JAL sum</a:t>
            </a:r>
          </a:p>
          <a:p>
            <a:pPr>
              <a:tabLst>
                <a:tab pos="225425" algn="l"/>
                <a:tab pos="1541463" algn="l"/>
              </a:tabLst>
            </a:pPr>
            <a:r>
              <a:rPr lang="en-US" sz="2000" dirty="0">
                <a:solidFill>
                  <a:schemeClr val="bg1"/>
                </a:solidFill>
              </a:rPr>
              <a:t>	</a:t>
            </a:r>
            <a:r>
              <a:rPr lang="en-US" sz="2000" dirty="0" smtClean="0">
                <a:solidFill>
                  <a:schemeClr val="accent5">
                    <a:lumMod val="60000"/>
                    <a:lumOff val="40000"/>
                  </a:schemeClr>
                </a:solidFill>
              </a:rPr>
              <a:t>NOP</a:t>
            </a:r>
          </a:p>
          <a:p>
            <a:pPr>
              <a:tabLst>
                <a:tab pos="225425" algn="l"/>
                <a:tab pos="1541463" algn="l"/>
              </a:tabLst>
            </a:pPr>
            <a:r>
              <a:rPr lang="en-US" sz="2000" dirty="0">
                <a:solidFill>
                  <a:schemeClr val="bg1"/>
                </a:solidFill>
              </a:rPr>
              <a:t>	</a:t>
            </a:r>
            <a:endParaRPr lang="en-US" sz="2000" dirty="0" smtClean="0">
              <a:solidFill>
                <a:schemeClr val="bg1"/>
              </a:solidFill>
            </a:endParaRPr>
          </a:p>
        </p:txBody>
      </p:sp>
      <p:sp>
        <p:nvSpPr>
          <p:cNvPr id="8" name="TextBox 7"/>
          <p:cNvSpPr txBox="1"/>
          <p:nvPr>
            <p:custDataLst>
              <p:tags r:id="rId5"/>
            </p:custDataLst>
          </p:nvPr>
        </p:nvSpPr>
        <p:spPr>
          <a:xfrm>
            <a:off x="6362700" y="609600"/>
            <a:ext cx="2628900" cy="5867400"/>
          </a:xfrm>
          <a:prstGeom prst="rect">
            <a:avLst/>
          </a:prstGeom>
          <a:noFill/>
          <a:ln>
            <a:solidFill>
              <a:schemeClr val="bg1"/>
            </a:solidFill>
          </a:ln>
        </p:spPr>
        <p:txBody>
          <a:bodyPr wrap="none" lIns="0" tIns="0" rIns="0" bIns="0" rtlCol="0">
            <a:noAutofit/>
          </a:bodyPr>
          <a:lstStyle/>
          <a:p>
            <a:pPr>
              <a:tabLst>
                <a:tab pos="225425" algn="l"/>
                <a:tab pos="1541463" algn="l"/>
              </a:tabLst>
            </a:pPr>
            <a:r>
              <a:rPr lang="en-US" sz="2000" dirty="0" smtClean="0">
                <a:solidFill>
                  <a:schemeClr val="bg1"/>
                </a:solidFill>
              </a:rPr>
              <a:t> </a:t>
            </a:r>
            <a:endParaRPr lang="en-US" sz="2000" dirty="0" smtClean="0">
              <a:solidFill>
                <a:schemeClr val="accent1"/>
              </a:solidFill>
            </a:endParaRPr>
          </a:p>
          <a:p>
            <a:pPr>
              <a:tabLst>
                <a:tab pos="225425" algn="l"/>
                <a:tab pos="1541463" algn="l"/>
              </a:tabLst>
            </a:pPr>
            <a:r>
              <a:rPr lang="en-US" sz="2000" dirty="0" smtClean="0">
                <a:solidFill>
                  <a:schemeClr val="bg1"/>
                </a:solidFill>
              </a:rPr>
              <a:t>	</a:t>
            </a:r>
            <a:r>
              <a:rPr lang="en-US" sz="2000" dirty="0" smtClean="0">
                <a:solidFill>
                  <a:schemeClr val="accent5">
                    <a:lumMod val="60000"/>
                    <a:lumOff val="40000"/>
                  </a:schemeClr>
                </a:solidFill>
              </a:rPr>
              <a:t>LW $t0, 24($</a:t>
            </a:r>
            <a:r>
              <a:rPr lang="en-US" sz="2000" dirty="0" err="1" smtClean="0">
                <a:solidFill>
                  <a:schemeClr val="accent5">
                    <a:lumMod val="60000"/>
                    <a:lumOff val="40000"/>
                  </a:schemeClr>
                </a:solidFill>
              </a:rPr>
              <a:t>sp</a:t>
            </a:r>
            <a:r>
              <a:rPr lang="en-US" sz="2000" dirty="0" smtClean="0">
                <a:solidFill>
                  <a:schemeClr val="accent5">
                    <a:lumMod val="60000"/>
                    <a:lumOff val="40000"/>
                  </a:schemeClr>
                </a:solidFill>
              </a:rPr>
              <a:t>)</a:t>
            </a:r>
          </a:p>
          <a:p>
            <a:pPr>
              <a:tabLst>
                <a:tab pos="225425" algn="l"/>
                <a:tab pos="1541463" algn="l"/>
              </a:tabLst>
            </a:pPr>
            <a:r>
              <a:rPr lang="en-US" sz="2000" dirty="0">
                <a:solidFill>
                  <a:schemeClr val="bg1"/>
                </a:solidFill>
              </a:rPr>
              <a:t>	</a:t>
            </a:r>
            <a:r>
              <a:rPr lang="en-US" sz="2000" dirty="0" smtClean="0">
                <a:solidFill>
                  <a:schemeClr val="bg1"/>
                </a:solidFill>
              </a:rPr>
              <a:t>MOVE $a0, </a:t>
            </a:r>
            <a:r>
              <a:rPr lang="en-US" sz="2000" dirty="0" smtClean="0">
                <a:solidFill>
                  <a:schemeClr val="accent5">
                    <a:lumMod val="60000"/>
                    <a:lumOff val="40000"/>
                  </a:schemeClr>
                </a:solidFill>
              </a:rPr>
              <a:t>$v0 # s</a:t>
            </a:r>
          </a:p>
          <a:p>
            <a:pPr>
              <a:tabLst>
                <a:tab pos="225425" algn="l"/>
                <a:tab pos="1541463" algn="l"/>
              </a:tabLst>
            </a:pPr>
            <a:r>
              <a:rPr lang="en-US" sz="2000" dirty="0">
                <a:solidFill>
                  <a:schemeClr val="bg1"/>
                </a:solidFill>
              </a:rPr>
              <a:t>	</a:t>
            </a:r>
            <a:r>
              <a:rPr lang="en-US" sz="2000" dirty="0" smtClean="0">
                <a:solidFill>
                  <a:schemeClr val="bg1"/>
                </a:solidFill>
              </a:rPr>
              <a:t>MOVE $a1, </a:t>
            </a:r>
            <a:r>
              <a:rPr lang="en-US" sz="2000" dirty="0" smtClean="0">
                <a:solidFill>
                  <a:schemeClr val="accent5">
                    <a:lumMod val="60000"/>
                    <a:lumOff val="40000"/>
                  </a:schemeClr>
                </a:solidFill>
              </a:rPr>
              <a:t>$t0 # </a:t>
            </a:r>
            <a:r>
              <a:rPr lang="en-US" sz="2000" dirty="0" err="1" smtClean="0">
                <a:solidFill>
                  <a:schemeClr val="accent5">
                    <a:lumMod val="60000"/>
                    <a:lumOff val="40000"/>
                  </a:schemeClr>
                </a:solidFill>
              </a:rPr>
              <a:t>tmp</a:t>
            </a:r>
            <a:endParaRPr lang="en-US" sz="2000" dirty="0" smtClean="0">
              <a:solidFill>
                <a:schemeClr val="accent5">
                  <a:lumMod val="60000"/>
                  <a:lumOff val="40000"/>
                </a:schemeClr>
              </a:solidFill>
            </a:endParaRPr>
          </a:p>
          <a:p>
            <a:pPr>
              <a:tabLst>
                <a:tab pos="225425" algn="l"/>
                <a:tab pos="1541463" algn="l"/>
              </a:tabLst>
            </a:pPr>
            <a:r>
              <a:rPr lang="en-US" sz="2000" dirty="0">
                <a:solidFill>
                  <a:schemeClr val="bg1"/>
                </a:solidFill>
              </a:rPr>
              <a:t>	</a:t>
            </a:r>
            <a:r>
              <a:rPr lang="en-US" sz="2000" dirty="0" smtClean="0">
                <a:solidFill>
                  <a:schemeClr val="bg1"/>
                </a:solidFill>
              </a:rPr>
              <a:t>MOVE $a2, </a:t>
            </a:r>
            <a:r>
              <a:rPr lang="en-US" sz="2000" dirty="0" smtClean="0">
                <a:solidFill>
                  <a:schemeClr val="accent5">
                    <a:lumMod val="60000"/>
                    <a:lumOff val="40000"/>
                  </a:schemeClr>
                </a:solidFill>
              </a:rPr>
              <a:t>$s1 # b</a:t>
            </a:r>
          </a:p>
          <a:p>
            <a:pPr>
              <a:tabLst>
                <a:tab pos="225425" algn="l"/>
                <a:tab pos="1541463" algn="l"/>
              </a:tabLst>
            </a:pPr>
            <a:r>
              <a:rPr lang="en-US" sz="2000" dirty="0" smtClean="0">
                <a:solidFill>
                  <a:schemeClr val="bg1"/>
                </a:solidFill>
              </a:rPr>
              <a:t>	MOVE $a3, </a:t>
            </a:r>
            <a:r>
              <a:rPr lang="en-US" sz="2000" dirty="0" smtClean="0">
                <a:solidFill>
                  <a:schemeClr val="accent5">
                    <a:lumMod val="60000"/>
                    <a:lumOff val="40000"/>
                  </a:schemeClr>
                </a:solidFill>
              </a:rPr>
              <a:t>$s0 # a</a:t>
            </a:r>
          </a:p>
          <a:p>
            <a:pPr>
              <a:tabLst>
                <a:tab pos="225425" algn="l"/>
                <a:tab pos="1541463" algn="l"/>
              </a:tabLst>
            </a:pPr>
            <a:r>
              <a:rPr lang="en-US" sz="2000" dirty="0">
                <a:solidFill>
                  <a:schemeClr val="bg1"/>
                </a:solidFill>
              </a:rPr>
              <a:t>	</a:t>
            </a:r>
            <a:r>
              <a:rPr lang="en-US" sz="2000" dirty="0" smtClean="0">
                <a:solidFill>
                  <a:schemeClr val="bg1"/>
                </a:solidFill>
              </a:rPr>
              <a:t>SW $s1, 16($</a:t>
            </a:r>
            <a:r>
              <a:rPr lang="en-US" sz="2000" dirty="0" err="1" smtClean="0">
                <a:solidFill>
                  <a:schemeClr val="bg1"/>
                </a:solidFill>
              </a:rPr>
              <a:t>sp</a:t>
            </a:r>
            <a:r>
              <a:rPr lang="en-US" sz="2000" dirty="0" smtClean="0">
                <a:solidFill>
                  <a:schemeClr val="bg1"/>
                </a:solidFill>
              </a:rPr>
              <a:t>)</a:t>
            </a:r>
          </a:p>
          <a:p>
            <a:pPr>
              <a:tabLst>
                <a:tab pos="225425" algn="l"/>
                <a:tab pos="1541463" algn="l"/>
              </a:tabLst>
            </a:pPr>
            <a:r>
              <a:rPr lang="en-US" sz="2000" dirty="0">
                <a:solidFill>
                  <a:schemeClr val="bg1"/>
                </a:solidFill>
              </a:rPr>
              <a:t>	</a:t>
            </a:r>
            <a:r>
              <a:rPr lang="en-US" sz="2000" dirty="0" smtClean="0">
                <a:solidFill>
                  <a:schemeClr val="bg1"/>
                </a:solidFill>
              </a:rPr>
              <a:t>SW $s0, 20($</a:t>
            </a:r>
            <a:r>
              <a:rPr lang="en-US" sz="2000" dirty="0" err="1" smtClean="0">
                <a:solidFill>
                  <a:schemeClr val="bg1"/>
                </a:solidFill>
              </a:rPr>
              <a:t>sp</a:t>
            </a:r>
            <a:r>
              <a:rPr lang="en-US" sz="2000" dirty="0" smtClean="0">
                <a:solidFill>
                  <a:schemeClr val="bg1"/>
                </a:solidFill>
              </a:rPr>
              <a:t>)</a:t>
            </a:r>
          </a:p>
          <a:p>
            <a:pPr>
              <a:tabLst>
                <a:tab pos="225425" algn="l"/>
                <a:tab pos="1541463" algn="l"/>
              </a:tabLst>
            </a:pPr>
            <a:r>
              <a:rPr lang="en-US" sz="2000" dirty="0">
                <a:solidFill>
                  <a:schemeClr val="bg1"/>
                </a:solidFill>
              </a:rPr>
              <a:t>	</a:t>
            </a:r>
            <a:r>
              <a:rPr lang="en-US" sz="2000" dirty="0" smtClean="0">
                <a:solidFill>
                  <a:schemeClr val="bg1"/>
                </a:solidFill>
              </a:rPr>
              <a:t>JAL sum</a:t>
            </a:r>
          </a:p>
          <a:p>
            <a:pPr>
              <a:tabLst>
                <a:tab pos="225425" algn="l"/>
                <a:tab pos="1541463" algn="l"/>
              </a:tabLst>
            </a:pPr>
            <a:r>
              <a:rPr lang="en-US" sz="2000" dirty="0">
                <a:solidFill>
                  <a:schemeClr val="bg1"/>
                </a:solidFill>
              </a:rPr>
              <a:t>	</a:t>
            </a:r>
            <a:r>
              <a:rPr lang="en-US" sz="2000" dirty="0" smtClean="0">
                <a:solidFill>
                  <a:schemeClr val="accent5">
                    <a:lumMod val="60000"/>
                    <a:lumOff val="40000"/>
                  </a:schemeClr>
                </a:solidFill>
              </a:rPr>
              <a:t>NOP</a:t>
            </a:r>
          </a:p>
          <a:p>
            <a:pPr>
              <a:tabLst>
                <a:tab pos="225425" algn="l"/>
                <a:tab pos="1541463" algn="l"/>
              </a:tabLst>
            </a:pPr>
            <a:endParaRPr lang="en-US" sz="2000" dirty="0" smtClean="0">
              <a:solidFill>
                <a:schemeClr val="bg1"/>
              </a:solidFill>
            </a:endParaRPr>
          </a:p>
          <a:p>
            <a:pPr>
              <a:tabLst>
                <a:tab pos="225425" algn="l"/>
                <a:tab pos="1541463" algn="l"/>
              </a:tabLst>
            </a:pPr>
            <a:r>
              <a:rPr lang="en-US" sz="2000" dirty="0">
                <a:solidFill>
                  <a:schemeClr val="bg1"/>
                </a:solidFill>
              </a:rPr>
              <a:t>	</a:t>
            </a:r>
            <a:r>
              <a:rPr lang="en-US" sz="2000" dirty="0" smtClean="0">
                <a:solidFill>
                  <a:schemeClr val="accent5">
                    <a:lumMod val="60000"/>
                    <a:lumOff val="40000"/>
                  </a:schemeClr>
                </a:solidFill>
              </a:rPr>
              <a:t># add u (v0) and a (s0)</a:t>
            </a:r>
          </a:p>
          <a:p>
            <a:pPr>
              <a:tabLst>
                <a:tab pos="225425" algn="l"/>
                <a:tab pos="1541463" algn="l"/>
              </a:tabLst>
            </a:pPr>
            <a:r>
              <a:rPr lang="en-US" sz="2000" dirty="0">
                <a:solidFill>
                  <a:schemeClr val="bg1"/>
                </a:solidFill>
              </a:rPr>
              <a:t>	</a:t>
            </a:r>
            <a:r>
              <a:rPr lang="en-US" sz="2000" dirty="0" smtClean="0">
                <a:solidFill>
                  <a:schemeClr val="bg1"/>
                </a:solidFill>
              </a:rPr>
              <a:t>ADD $v0, $v0, $s0</a:t>
            </a:r>
          </a:p>
          <a:p>
            <a:pPr>
              <a:tabLst>
                <a:tab pos="225425" algn="l"/>
                <a:tab pos="1541463" algn="l"/>
              </a:tabLst>
            </a:pPr>
            <a:r>
              <a:rPr lang="en-US" sz="2000" dirty="0">
                <a:solidFill>
                  <a:schemeClr val="bg1"/>
                </a:solidFill>
              </a:rPr>
              <a:t>	</a:t>
            </a:r>
            <a:r>
              <a:rPr lang="en-US" sz="2000" dirty="0" smtClean="0">
                <a:solidFill>
                  <a:schemeClr val="bg1"/>
                </a:solidFill>
              </a:rPr>
              <a:t>ADD $v0, $v0, $s1</a:t>
            </a:r>
          </a:p>
          <a:p>
            <a:pPr>
              <a:tabLst>
                <a:tab pos="225425" algn="l"/>
                <a:tab pos="1541463" algn="l"/>
              </a:tabLst>
            </a:pPr>
            <a:r>
              <a:rPr lang="en-US" sz="2000" dirty="0">
                <a:solidFill>
                  <a:schemeClr val="bg1"/>
                </a:solidFill>
              </a:rPr>
              <a:t>	</a:t>
            </a:r>
            <a:r>
              <a:rPr lang="en-US" sz="2000" dirty="0">
                <a:solidFill>
                  <a:schemeClr val="accent1"/>
                </a:solidFill>
              </a:rPr>
              <a:t> </a:t>
            </a:r>
            <a:r>
              <a:rPr lang="en-US" sz="2000" dirty="0">
                <a:solidFill>
                  <a:schemeClr val="accent5">
                    <a:lumMod val="60000"/>
                    <a:lumOff val="40000"/>
                  </a:schemeClr>
                </a:solidFill>
              </a:rPr>
              <a:t># </a:t>
            </a:r>
            <a:r>
              <a:rPr lang="en-US" sz="2000" dirty="0" smtClean="0">
                <a:solidFill>
                  <a:schemeClr val="accent5">
                    <a:lumMod val="60000"/>
                    <a:lumOff val="40000"/>
                  </a:schemeClr>
                </a:solidFill>
              </a:rPr>
              <a:t>$v0 = u + a + b</a:t>
            </a:r>
          </a:p>
        </p:txBody>
      </p:sp>
      <p:sp>
        <p:nvSpPr>
          <p:cNvPr id="5" name="TextBox 4"/>
          <p:cNvSpPr txBox="1"/>
          <p:nvPr/>
        </p:nvSpPr>
        <p:spPr>
          <a:xfrm>
            <a:off x="4114800" y="990600"/>
            <a:ext cx="1300228" cy="461665"/>
          </a:xfrm>
          <a:prstGeom prst="rect">
            <a:avLst/>
          </a:prstGeom>
          <a:noFill/>
          <a:ln>
            <a:solidFill>
              <a:schemeClr val="bg1"/>
            </a:solidFill>
          </a:ln>
        </p:spPr>
        <p:txBody>
          <a:bodyPr wrap="none" rtlCol="0">
            <a:spAutoFit/>
          </a:bodyPr>
          <a:lstStyle/>
          <a:p>
            <a:r>
              <a:rPr lang="en-US" sz="2400" dirty="0" smtClean="0">
                <a:solidFill>
                  <a:schemeClr val="bg1"/>
                </a:solidFill>
              </a:rPr>
              <a:t>Prologue</a:t>
            </a:r>
          </a:p>
        </p:txBody>
      </p:sp>
      <p:sp>
        <p:nvSpPr>
          <p:cNvPr id="19" name="TextBox 18"/>
          <p:cNvSpPr txBox="1"/>
          <p:nvPr/>
        </p:nvSpPr>
        <p:spPr>
          <a:xfrm>
            <a:off x="6635563" y="5253335"/>
            <a:ext cx="1260281" cy="461665"/>
          </a:xfrm>
          <a:prstGeom prst="rect">
            <a:avLst/>
          </a:prstGeom>
          <a:noFill/>
          <a:ln>
            <a:solidFill>
              <a:schemeClr val="bg1"/>
            </a:solidFill>
          </a:ln>
        </p:spPr>
        <p:txBody>
          <a:bodyPr wrap="none" rtlCol="0">
            <a:spAutoFit/>
          </a:bodyPr>
          <a:lstStyle/>
          <a:p>
            <a:r>
              <a:rPr lang="en-US" sz="2400" dirty="0" smtClean="0">
                <a:solidFill>
                  <a:schemeClr val="bg1"/>
                </a:solidFill>
              </a:rPr>
              <a:t>Epilogue</a:t>
            </a:r>
          </a:p>
        </p:txBody>
      </p:sp>
      <p:sp>
        <p:nvSpPr>
          <p:cNvPr id="7" name="Freeform 6"/>
          <p:cNvSpPr/>
          <p:nvPr/>
        </p:nvSpPr>
        <p:spPr>
          <a:xfrm>
            <a:off x="5176157" y="1387929"/>
            <a:ext cx="408214" cy="146957"/>
          </a:xfrm>
          <a:custGeom>
            <a:avLst/>
            <a:gdLst>
              <a:gd name="connsiteX0" fmla="*/ 408214 w 408214"/>
              <a:gd name="connsiteY0" fmla="*/ 146957 h 146957"/>
              <a:gd name="connsiteX1" fmla="*/ 179614 w 408214"/>
              <a:gd name="connsiteY1" fmla="*/ 0 h 146957"/>
              <a:gd name="connsiteX2" fmla="*/ 0 w 408214"/>
              <a:gd name="connsiteY2" fmla="*/ 146957 h 146957"/>
            </a:gdLst>
            <a:ahLst/>
            <a:cxnLst>
              <a:cxn ang="0">
                <a:pos x="connsiteX0" y="connsiteY0"/>
              </a:cxn>
              <a:cxn ang="0">
                <a:pos x="connsiteX1" y="connsiteY1"/>
              </a:cxn>
              <a:cxn ang="0">
                <a:pos x="connsiteX2" y="connsiteY2"/>
              </a:cxn>
            </a:cxnLst>
            <a:rect l="l" t="t" r="r" b="b"/>
            <a:pathLst>
              <a:path w="408214" h="146957">
                <a:moveTo>
                  <a:pt x="408214" y="146957"/>
                </a:moveTo>
                <a:cubicBezTo>
                  <a:pt x="327932" y="73478"/>
                  <a:pt x="247650" y="0"/>
                  <a:pt x="179614" y="0"/>
                </a:cubicBezTo>
                <a:cubicBezTo>
                  <a:pt x="111578" y="0"/>
                  <a:pt x="0" y="146957"/>
                  <a:pt x="0" y="146957"/>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600200" y="1221432"/>
            <a:ext cx="2286000" cy="313454"/>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Brace 9"/>
          <p:cNvSpPr/>
          <p:nvPr/>
        </p:nvSpPr>
        <p:spPr>
          <a:xfrm>
            <a:off x="3276600" y="3048000"/>
            <a:ext cx="838200" cy="3276600"/>
          </a:xfrm>
          <a:prstGeom prst="leftBrac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1"/>
              </a:solidFill>
            </a:endParaRPr>
          </a:p>
        </p:txBody>
      </p:sp>
      <p:cxnSp>
        <p:nvCxnSpPr>
          <p:cNvPr id="12" name="Straight Arrow Connector 11"/>
          <p:cNvCxnSpPr>
            <a:stCxn id="9" idx="4"/>
            <a:endCxn id="10" idx="1"/>
          </p:cNvCxnSpPr>
          <p:nvPr/>
        </p:nvCxnSpPr>
        <p:spPr>
          <a:xfrm>
            <a:off x="2743200" y="1534886"/>
            <a:ext cx="533400" cy="3151414"/>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1600200" y="1524000"/>
            <a:ext cx="2286000" cy="313454"/>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Left Brace 16"/>
          <p:cNvSpPr/>
          <p:nvPr/>
        </p:nvSpPr>
        <p:spPr>
          <a:xfrm>
            <a:off x="6362700" y="1221432"/>
            <a:ext cx="419100" cy="2436168"/>
          </a:xfrm>
          <a:prstGeom prst="leftBrac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1"/>
              </a:solidFill>
            </a:endParaRPr>
          </a:p>
        </p:txBody>
      </p:sp>
      <p:cxnSp>
        <p:nvCxnSpPr>
          <p:cNvPr id="18" name="Straight Arrow Connector 17"/>
          <p:cNvCxnSpPr>
            <a:stCxn id="16" idx="6"/>
            <a:endCxn id="17" idx="1"/>
          </p:cNvCxnSpPr>
          <p:nvPr/>
        </p:nvCxnSpPr>
        <p:spPr>
          <a:xfrm>
            <a:off x="3886200" y="1680727"/>
            <a:ext cx="2476500" cy="758789"/>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666750" y="1799354"/>
            <a:ext cx="2590800" cy="2286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p:cNvCxnSpPr>
            <a:stCxn id="24" idx="6"/>
          </p:cNvCxnSpPr>
          <p:nvPr/>
        </p:nvCxnSpPr>
        <p:spPr>
          <a:xfrm>
            <a:off x="3257550" y="1913654"/>
            <a:ext cx="3295650" cy="2734546"/>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6452507" y="4555670"/>
            <a:ext cx="2310493" cy="32112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1625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righ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nodeType="clickEffect">
                                  <p:stCondLst>
                                    <p:cond delay="0"/>
                                  </p:stCondLst>
                                  <p:childTnLst>
                                    <p:set>
                                      <p:cBhvr>
                                        <p:cTn id="71" dur="1" fill="hold">
                                          <p:stCondLst>
                                            <p:cond delay="0"/>
                                          </p:stCondLst>
                                        </p:cTn>
                                        <p:tgtEl>
                                          <p:spTgt spid="6">
                                            <p:txEl>
                                              <p:pRg st="17" end="17"/>
                                            </p:txEl>
                                          </p:spTgt>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9"/>
                                        </p:tgtEl>
                                        <p:attrNameLst>
                                          <p:attrName>style.visibility</p:attrName>
                                        </p:attrNameLst>
                                      </p:cBhvr>
                                      <p:to>
                                        <p:strVal val="visible"/>
                                      </p:to>
                                    </p:set>
                                  </p:childTnLst>
                                </p:cTn>
                              </p:par>
                            </p:childTnLst>
                          </p:cTn>
                        </p:par>
                        <p:par>
                          <p:cTn id="76" fill="hold">
                            <p:stCondLst>
                              <p:cond delay="0"/>
                            </p:stCondLst>
                            <p:childTnLst>
                              <p:par>
                                <p:cTn id="77" presetID="22" presetClass="entr" presetSubtype="1" fill="hold" nodeType="after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wipe(up)">
                                      <p:cBhvr>
                                        <p:cTn id="79" dur="500"/>
                                        <p:tgtEl>
                                          <p:spTgt spid="12"/>
                                        </p:tgtEl>
                                      </p:cBhvr>
                                    </p:animEffect>
                                  </p:childTnLst>
                                </p:cTn>
                              </p:par>
                            </p:childTnLst>
                          </p:cTn>
                        </p:par>
                        <p:par>
                          <p:cTn id="80" fill="hold">
                            <p:stCondLst>
                              <p:cond delay="500"/>
                            </p:stCondLst>
                            <p:childTnLst>
                              <p:par>
                                <p:cTn id="81" presetID="1" presetClass="entr" presetSubtype="0" fill="hold" grpId="0" nodeType="afterEffect">
                                  <p:stCondLst>
                                    <p:cond delay="0"/>
                                  </p:stCondLst>
                                  <p:childTnLst>
                                    <p:set>
                                      <p:cBhvr>
                                        <p:cTn id="82" dur="1" fill="hold">
                                          <p:stCondLst>
                                            <p:cond delay="0"/>
                                          </p:stCondLst>
                                        </p:cTn>
                                        <p:tgtEl>
                                          <p:spTgt spid="1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16"/>
                                        </p:tgtEl>
                                        <p:attrNameLst>
                                          <p:attrName>style.visibility</p:attrName>
                                        </p:attrNameLst>
                                      </p:cBhvr>
                                      <p:to>
                                        <p:strVal val="visible"/>
                                      </p:to>
                                    </p:set>
                                  </p:childTnLst>
                                </p:cTn>
                              </p:par>
                            </p:childTnLst>
                          </p:cTn>
                        </p:par>
                        <p:par>
                          <p:cTn id="115" fill="hold">
                            <p:stCondLst>
                              <p:cond delay="0"/>
                            </p:stCondLst>
                            <p:childTnLst>
                              <p:par>
                                <p:cTn id="116" presetID="22" presetClass="entr" presetSubtype="1" fill="hold" nodeType="afterEffect">
                                  <p:stCondLst>
                                    <p:cond delay="0"/>
                                  </p:stCondLst>
                                  <p:childTnLst>
                                    <p:set>
                                      <p:cBhvr>
                                        <p:cTn id="117" dur="1" fill="hold">
                                          <p:stCondLst>
                                            <p:cond delay="0"/>
                                          </p:stCondLst>
                                        </p:cTn>
                                        <p:tgtEl>
                                          <p:spTgt spid="18"/>
                                        </p:tgtEl>
                                        <p:attrNameLst>
                                          <p:attrName>style.visibility</p:attrName>
                                        </p:attrNameLst>
                                      </p:cBhvr>
                                      <p:to>
                                        <p:strVal val="visible"/>
                                      </p:to>
                                    </p:set>
                                    <p:animEffect transition="in" filter="wipe(up)">
                                      <p:cBhvr>
                                        <p:cTn id="118" dur="500"/>
                                        <p:tgtEl>
                                          <p:spTgt spid="18"/>
                                        </p:tgtEl>
                                      </p:cBhvr>
                                    </p:animEffect>
                                  </p:childTnLst>
                                </p:cTn>
                              </p:par>
                            </p:childTnLst>
                          </p:cTn>
                        </p:par>
                        <p:par>
                          <p:cTn id="119" fill="hold">
                            <p:stCondLst>
                              <p:cond delay="500"/>
                            </p:stCondLst>
                            <p:childTnLst>
                              <p:par>
                                <p:cTn id="120" presetID="1" presetClass="entr" presetSubtype="0" fill="hold" grpId="0" nodeType="afterEffect">
                                  <p:stCondLst>
                                    <p:cond delay="0"/>
                                  </p:stCondLst>
                                  <p:childTnLst>
                                    <p:set>
                                      <p:cBhvr>
                                        <p:cTn id="121" dur="1" fill="hold">
                                          <p:stCondLst>
                                            <p:cond delay="0"/>
                                          </p:stCondLst>
                                        </p:cTn>
                                        <p:tgtEl>
                                          <p:spTgt spid="17"/>
                                        </p:tgtEl>
                                        <p:attrNameLst>
                                          <p:attrName>style.visibility</p:attrName>
                                        </p:attrNameLst>
                                      </p:cBhvr>
                                      <p:to>
                                        <p:strVal val="visible"/>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nodeType="clickEffect">
                                  <p:stCondLst>
                                    <p:cond delay="0"/>
                                  </p:stCondLst>
                                  <p:childTnLst>
                                    <p:set>
                                      <p:cBhvr>
                                        <p:cTn id="125"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1" presetClass="entr" presetSubtype="0" fill="hold" nodeType="clickEffect">
                                  <p:stCondLst>
                                    <p:cond delay="0"/>
                                  </p:stCondLst>
                                  <p:childTnLst>
                                    <p:set>
                                      <p:cBhvr>
                                        <p:cTn id="129"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nodeType="clickEffect">
                                  <p:stCondLst>
                                    <p:cond delay="0"/>
                                  </p:stCondLst>
                                  <p:childTnLst>
                                    <p:set>
                                      <p:cBhvr>
                                        <p:cTn id="133" dur="1" fill="hold">
                                          <p:stCondLst>
                                            <p:cond delay="0"/>
                                          </p:stCondLst>
                                        </p:cTn>
                                        <p:tgtEl>
                                          <p:spTgt spid="8">
                                            <p:txEl>
                                              <p:pRg st="13" end="13"/>
                                            </p:txEl>
                                          </p:spTgt>
                                        </p:tgtEl>
                                        <p:attrNameLst>
                                          <p:attrName>style.visibility</p:attrName>
                                        </p:attrNameLst>
                                      </p:cBhvr>
                                      <p:to>
                                        <p:strVal val="visible"/>
                                      </p:to>
                                    </p:set>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nodeType="clickEffect">
                                  <p:stCondLst>
                                    <p:cond delay="0"/>
                                  </p:stCondLst>
                                  <p:childTnLst>
                                    <p:set>
                                      <p:cBhvr>
                                        <p:cTn id="137" dur="1" fill="hold">
                                          <p:stCondLst>
                                            <p:cond delay="0"/>
                                          </p:stCondLst>
                                        </p:cTn>
                                        <p:tgtEl>
                                          <p:spTgt spid="8">
                                            <p:txEl>
                                              <p:pRg st="14" end="14"/>
                                            </p:txEl>
                                          </p:spTgt>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grpId="0" nodeType="clickEffect">
                                  <p:stCondLst>
                                    <p:cond delay="0"/>
                                  </p:stCondLst>
                                  <p:childTnLst>
                                    <p:set>
                                      <p:cBhvr>
                                        <p:cTn id="141" dur="1" fill="hold">
                                          <p:stCondLst>
                                            <p:cond delay="0"/>
                                          </p:stCondLst>
                                        </p:cTn>
                                        <p:tgtEl>
                                          <p:spTgt spid="24"/>
                                        </p:tgtEl>
                                        <p:attrNameLst>
                                          <p:attrName>style.visibility</p:attrName>
                                        </p:attrNameLst>
                                      </p:cBhvr>
                                      <p:to>
                                        <p:strVal val="visible"/>
                                      </p:to>
                                    </p:set>
                                  </p:childTnLst>
                                </p:cTn>
                              </p:par>
                            </p:childTnLst>
                          </p:cTn>
                        </p:par>
                        <p:par>
                          <p:cTn id="142" fill="hold">
                            <p:stCondLst>
                              <p:cond delay="0"/>
                            </p:stCondLst>
                            <p:childTnLst>
                              <p:par>
                                <p:cTn id="143" presetID="22" presetClass="entr" presetSubtype="1" fill="hold" nodeType="afterEffect">
                                  <p:stCondLst>
                                    <p:cond delay="0"/>
                                  </p:stCondLst>
                                  <p:childTnLst>
                                    <p:set>
                                      <p:cBhvr>
                                        <p:cTn id="144" dur="1" fill="hold">
                                          <p:stCondLst>
                                            <p:cond delay="0"/>
                                          </p:stCondLst>
                                        </p:cTn>
                                        <p:tgtEl>
                                          <p:spTgt spid="25"/>
                                        </p:tgtEl>
                                        <p:attrNameLst>
                                          <p:attrName>style.visibility</p:attrName>
                                        </p:attrNameLst>
                                      </p:cBhvr>
                                      <p:to>
                                        <p:strVal val="visible"/>
                                      </p:to>
                                    </p:set>
                                    <p:animEffect transition="in" filter="wipe(up)">
                                      <p:cBhvr>
                                        <p:cTn id="145" dur="500"/>
                                        <p:tgtEl>
                                          <p:spTgt spid="25"/>
                                        </p:tgtEl>
                                      </p:cBhvr>
                                    </p:animEffect>
                                  </p:childTnLst>
                                </p:cTn>
                              </p:par>
                            </p:childTnLst>
                          </p:cTn>
                        </p:par>
                        <p:par>
                          <p:cTn id="146" fill="hold">
                            <p:stCondLst>
                              <p:cond delay="500"/>
                            </p:stCondLst>
                            <p:childTnLst>
                              <p:par>
                                <p:cTn id="147" presetID="1" presetClass="entr" presetSubtype="0" fill="hold" grpId="0" nodeType="afterEffect">
                                  <p:stCondLst>
                                    <p:cond delay="0"/>
                                  </p:stCondLst>
                                  <p:childTnLst>
                                    <p:set>
                                      <p:cBhvr>
                                        <p:cTn id="148" dur="1" fill="hold">
                                          <p:stCondLst>
                                            <p:cond delay="0"/>
                                          </p:stCondLst>
                                        </p:cTn>
                                        <p:tgtEl>
                                          <p:spTgt spid="27"/>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nodeType="clickEffect">
                                  <p:stCondLst>
                                    <p:cond delay="0"/>
                                  </p:stCondLst>
                                  <p:childTnLst>
                                    <p:set>
                                      <p:cBhvr>
                                        <p:cTn id="152" dur="1" fill="hold">
                                          <p:stCondLst>
                                            <p:cond delay="0"/>
                                          </p:stCondLst>
                                        </p:cTn>
                                        <p:tgtEl>
                                          <p:spTgt spid="6">
                                            <p:txEl>
                                              <p:pRg st="16" end="16"/>
                                            </p:txEl>
                                          </p:spTgt>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nodeType="clickEffect">
                                  <p:stCondLst>
                                    <p:cond delay="0"/>
                                  </p:stCondLst>
                                  <p:childTnLst>
                                    <p:set>
                                      <p:cBhvr>
                                        <p:cTn id="15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nodeType="clickEffect">
                                  <p:stCondLst>
                                    <p:cond delay="0"/>
                                  </p:stCondLst>
                                  <p:childTnLst>
                                    <p:set>
                                      <p:cBhvr>
                                        <p:cTn id="160" dur="1" fill="hold">
                                          <p:stCondLst>
                                            <p:cond delay="0"/>
                                          </p:stCondLst>
                                        </p:cTn>
                                        <p:tgtEl>
                                          <p:spTgt spid="6">
                                            <p:txEl>
                                              <p:pRg st="18" end="18"/>
                                            </p:txEl>
                                          </p:spTgt>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nodeType="clickEffect">
                                  <p:stCondLst>
                                    <p:cond delay="0"/>
                                  </p:stCondLst>
                                  <p:childTnLst>
                                    <p:set>
                                      <p:cBhvr>
                                        <p:cTn id="164"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9" grpId="0" animBg="1"/>
      <p:bldP spid="7" grpId="0" animBg="1"/>
      <p:bldP spid="9" grpId="0" animBg="1"/>
      <p:bldP spid="10" grpId="0" animBg="1"/>
      <p:bldP spid="16" grpId="0" animBg="1"/>
      <p:bldP spid="17" grpId="0" animBg="1"/>
      <p:bldP spid="24" grpId="0" animBg="1"/>
      <p:bldP spid="2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76200"/>
            <a:ext cx="8686800" cy="533400"/>
          </a:xfrm>
        </p:spPr>
        <p:txBody>
          <a:bodyPr>
            <a:normAutofit fontScale="90000"/>
          </a:bodyPr>
          <a:lstStyle/>
          <a:p>
            <a:r>
              <a:rPr lang="en-US" dirty="0"/>
              <a:t>Activity #1: Calling </a:t>
            </a:r>
            <a:r>
              <a:rPr lang="en-US" dirty="0" smtClean="0"/>
              <a:t>Convention Example</a:t>
            </a:r>
            <a:endParaRPr lang="en-US" dirty="0"/>
          </a:p>
        </p:txBody>
      </p:sp>
      <p:sp>
        <p:nvSpPr>
          <p:cNvPr id="3" name="Content Placeholder 2"/>
          <p:cNvSpPr>
            <a:spLocks noGrp="1"/>
          </p:cNvSpPr>
          <p:nvPr>
            <p:ph idx="1"/>
            <p:custDataLst>
              <p:tags r:id="rId2"/>
            </p:custDataLst>
          </p:nvPr>
        </p:nvSpPr>
        <p:spPr>
          <a:xfrm>
            <a:off x="228600" y="685800"/>
            <a:ext cx="3657600" cy="1733994"/>
          </a:xfrm>
        </p:spPr>
        <p:txBody>
          <a:bodyPr>
            <a:normAutofit/>
          </a:bodyPr>
          <a:lstStyle/>
          <a:p>
            <a:pPr>
              <a:lnSpc>
                <a:spcPct val="90000"/>
              </a:lnSpc>
            </a:pPr>
            <a:r>
              <a:rPr lang="en-US" sz="1600" dirty="0" err="1" smtClean="0">
                <a:latin typeface="Consolas" pitchFamily="49" charset="0"/>
              </a:rPr>
              <a:t>int</a:t>
            </a:r>
            <a:r>
              <a:rPr lang="en-US" sz="1600" dirty="0" smtClean="0">
                <a:latin typeface="Consolas" pitchFamily="49" charset="0"/>
              </a:rPr>
              <a:t> test(</a:t>
            </a:r>
            <a:r>
              <a:rPr lang="en-US" sz="1600" dirty="0" err="1" smtClean="0">
                <a:latin typeface="Consolas" pitchFamily="49" charset="0"/>
              </a:rPr>
              <a:t>int</a:t>
            </a:r>
            <a:r>
              <a:rPr lang="en-US" sz="1600" dirty="0" smtClean="0">
                <a:latin typeface="Consolas" pitchFamily="49" charset="0"/>
              </a:rPr>
              <a:t> a, </a:t>
            </a:r>
            <a:r>
              <a:rPr lang="en-US" sz="1600" dirty="0" err="1" smtClean="0">
                <a:latin typeface="Consolas" pitchFamily="49" charset="0"/>
              </a:rPr>
              <a:t>int</a:t>
            </a:r>
            <a:r>
              <a:rPr lang="en-US" sz="1600" dirty="0" smtClean="0">
                <a:latin typeface="Consolas" pitchFamily="49" charset="0"/>
              </a:rPr>
              <a:t> b) {</a:t>
            </a:r>
          </a:p>
          <a:p>
            <a:pPr>
              <a:lnSpc>
                <a:spcPct val="90000"/>
              </a:lnSpc>
            </a:pPr>
            <a:r>
              <a:rPr lang="en-US" sz="1600" dirty="0">
                <a:latin typeface="Consolas" pitchFamily="49" charset="0"/>
              </a:rPr>
              <a:t> </a:t>
            </a:r>
            <a:r>
              <a:rPr lang="en-US" sz="1600" dirty="0" smtClean="0">
                <a:latin typeface="Consolas" pitchFamily="49" charset="0"/>
              </a:rPr>
              <a:t>   </a:t>
            </a:r>
            <a:r>
              <a:rPr lang="en-US" sz="1600" dirty="0" err="1" smtClean="0">
                <a:latin typeface="Consolas" pitchFamily="49" charset="0"/>
              </a:rPr>
              <a:t>int</a:t>
            </a:r>
            <a:r>
              <a:rPr lang="en-US" sz="1600" dirty="0" smtClean="0">
                <a:latin typeface="Consolas" pitchFamily="49" charset="0"/>
              </a:rPr>
              <a:t> </a:t>
            </a:r>
            <a:r>
              <a:rPr lang="en-US" sz="1600" dirty="0" err="1" smtClean="0">
                <a:latin typeface="Consolas" pitchFamily="49" charset="0"/>
              </a:rPr>
              <a:t>tmp</a:t>
            </a:r>
            <a:r>
              <a:rPr lang="en-US" sz="1600" dirty="0" smtClean="0">
                <a:latin typeface="Consolas" pitchFamily="49" charset="0"/>
              </a:rPr>
              <a:t> = (</a:t>
            </a:r>
            <a:r>
              <a:rPr lang="en-US" sz="1600" dirty="0" err="1" smtClean="0">
                <a:latin typeface="Consolas" pitchFamily="49" charset="0"/>
              </a:rPr>
              <a:t>a&amp;b</a:t>
            </a:r>
            <a:r>
              <a:rPr lang="en-US" sz="1600" dirty="0" smtClean="0">
                <a:latin typeface="Consolas" pitchFamily="49" charset="0"/>
              </a:rPr>
              <a:t>)+(</a:t>
            </a:r>
            <a:r>
              <a:rPr lang="en-US" sz="1600" dirty="0" err="1" smtClean="0">
                <a:latin typeface="Consolas" pitchFamily="49" charset="0"/>
              </a:rPr>
              <a:t>a|b</a:t>
            </a:r>
            <a:r>
              <a:rPr lang="en-US" sz="1600" dirty="0" smtClean="0">
                <a:latin typeface="Consolas" pitchFamily="49" charset="0"/>
              </a:rPr>
              <a:t>);</a:t>
            </a:r>
          </a:p>
          <a:p>
            <a:pPr>
              <a:lnSpc>
                <a:spcPct val="90000"/>
              </a:lnSpc>
            </a:pPr>
            <a:r>
              <a:rPr lang="en-US" sz="1600" dirty="0">
                <a:latin typeface="Consolas" pitchFamily="49" charset="0"/>
              </a:rPr>
              <a:t> </a:t>
            </a:r>
            <a:r>
              <a:rPr lang="en-US" sz="1600" dirty="0" smtClean="0">
                <a:latin typeface="Consolas" pitchFamily="49" charset="0"/>
              </a:rPr>
              <a:t>   </a:t>
            </a:r>
            <a:r>
              <a:rPr lang="en-US" sz="1600" dirty="0" err="1" smtClean="0">
                <a:latin typeface="Consolas" pitchFamily="49" charset="0"/>
              </a:rPr>
              <a:t>int</a:t>
            </a:r>
            <a:r>
              <a:rPr lang="en-US" sz="1600" dirty="0" smtClean="0">
                <a:latin typeface="Consolas" pitchFamily="49" charset="0"/>
              </a:rPr>
              <a:t> s = sum(tmp,1,2,3,4,5);</a:t>
            </a:r>
          </a:p>
          <a:p>
            <a:pPr>
              <a:lnSpc>
                <a:spcPct val="90000"/>
              </a:lnSpc>
            </a:pPr>
            <a:r>
              <a:rPr lang="en-US" sz="1600" dirty="0">
                <a:latin typeface="Consolas" pitchFamily="49" charset="0"/>
              </a:rPr>
              <a:t> </a:t>
            </a:r>
            <a:r>
              <a:rPr lang="en-US" sz="1600" dirty="0" smtClean="0">
                <a:latin typeface="Consolas" pitchFamily="49" charset="0"/>
              </a:rPr>
              <a:t>   </a:t>
            </a:r>
            <a:r>
              <a:rPr lang="en-US" sz="1600" dirty="0" err="1" smtClean="0">
                <a:latin typeface="Consolas" pitchFamily="49" charset="0"/>
              </a:rPr>
              <a:t>int</a:t>
            </a:r>
            <a:r>
              <a:rPr lang="en-US" sz="1600" dirty="0" smtClean="0">
                <a:latin typeface="Consolas" pitchFamily="49" charset="0"/>
              </a:rPr>
              <a:t> u = sum(</a:t>
            </a:r>
            <a:r>
              <a:rPr lang="en-US" sz="1600" dirty="0" err="1" smtClean="0">
                <a:latin typeface="Consolas" pitchFamily="49" charset="0"/>
              </a:rPr>
              <a:t>s,tmp,b,a,b,a</a:t>
            </a:r>
            <a:r>
              <a:rPr lang="en-US" sz="1600" dirty="0" smtClean="0">
                <a:latin typeface="Consolas" pitchFamily="49" charset="0"/>
              </a:rPr>
              <a:t>);</a:t>
            </a:r>
          </a:p>
          <a:p>
            <a:pPr>
              <a:lnSpc>
                <a:spcPct val="90000"/>
              </a:lnSpc>
            </a:pPr>
            <a:r>
              <a:rPr lang="en-US" sz="1600" dirty="0">
                <a:latin typeface="Consolas" pitchFamily="49" charset="0"/>
              </a:rPr>
              <a:t> </a:t>
            </a:r>
            <a:r>
              <a:rPr lang="en-US" sz="1600" dirty="0" smtClean="0">
                <a:latin typeface="Consolas" pitchFamily="49" charset="0"/>
              </a:rPr>
              <a:t>   return u + a + b;</a:t>
            </a:r>
          </a:p>
          <a:p>
            <a:pPr>
              <a:lnSpc>
                <a:spcPct val="90000"/>
              </a:lnSpc>
            </a:pPr>
            <a:r>
              <a:rPr lang="en-US" sz="1600" dirty="0" smtClean="0">
                <a:latin typeface="Consolas" pitchFamily="49" charset="0"/>
              </a:rPr>
              <a:t>}</a:t>
            </a:r>
          </a:p>
          <a:p>
            <a:pPr>
              <a:lnSpc>
                <a:spcPct val="90000"/>
              </a:lnSpc>
            </a:pPr>
            <a:endParaRPr lang="en-US" sz="1600" dirty="0">
              <a:latin typeface="Consolas" pitchFamily="49" charset="0"/>
            </a:endParaRPr>
          </a:p>
        </p:txBody>
      </p:sp>
      <p:sp>
        <p:nvSpPr>
          <p:cNvPr id="4" name="Content Placeholder 2" hidden="1"/>
          <p:cNvSpPr txBox="1">
            <a:spLocks/>
          </p:cNvSpPr>
          <p:nvPr>
            <p:custDataLst>
              <p:tags r:id="rId3"/>
            </p:custDataLst>
          </p:nvPr>
        </p:nvSpPr>
        <p:spPr>
          <a:xfrm>
            <a:off x="152400" y="2819400"/>
            <a:ext cx="8763000" cy="3886200"/>
          </a:xfrm>
          <a:prstGeom prst="rect">
            <a:avLst/>
          </a:prstGeom>
        </p:spPr>
        <p:txBody>
          <a:bodyPr vert="horz" lIns="91440" tIns="45720" rIns="91440" bIns="45720" rtlCol="0">
            <a:normAutofit fontScale="47500" lnSpcReduction="20000"/>
          </a:bodyPr>
          <a:lstStyle/>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s0 = a0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rPr>
              <a:t>s1</a:t>
            </a:r>
            <a:r>
              <a:rPr kumimoji="0" lang="en-US" sz="2400" b="0" i="0" u="none" strike="noStrike" kern="1200" cap="none" spc="0" normalizeH="0" noProof="0" dirty="0" smtClean="0">
                <a:ln>
                  <a:noFill/>
                </a:ln>
                <a:solidFill>
                  <a:schemeClr val="accent4"/>
                </a:solidFill>
                <a:effectLst/>
                <a:uLnTx/>
                <a:uFillTx/>
                <a:latin typeface="Consolas" pitchFamily="49" charset="0"/>
                <a:ea typeface="+mn-ea"/>
                <a:cs typeface="Arial" pitchFamily="34" charset="0"/>
              </a:rPr>
              <a:t> = a1</a:t>
            </a:r>
            <a:endPar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endParaRP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rPr>
              <a:t>t0</a:t>
            </a:r>
            <a:r>
              <a:rPr kumimoji="0" lang="en-US" sz="2400" b="0" i="0" u="none" strike="noStrike" kern="1200" cap="none" spc="0" normalizeH="0" noProof="0" dirty="0" smtClean="0">
                <a:ln>
                  <a:noFill/>
                </a:ln>
                <a:solidFill>
                  <a:schemeClr val="accent4"/>
                </a:solidFill>
                <a:effectLst/>
                <a:uLnTx/>
                <a:uFillTx/>
                <a:latin typeface="Consolas" pitchFamily="49" charset="0"/>
                <a:ea typeface="+mn-ea"/>
                <a:cs typeface="Arial" pitchFamily="34" charset="0"/>
              </a:rPr>
              <a:t> = a &amp; b</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baseline="0" dirty="0" smtClean="0">
                <a:solidFill>
                  <a:schemeClr val="accent4"/>
                </a:solidFill>
                <a:latin typeface="Consolas" pitchFamily="49" charset="0"/>
                <a:cs typeface="Arial" pitchFamily="34" charset="0"/>
              </a:rPr>
              <a:t>t1</a:t>
            </a:r>
            <a:r>
              <a:rPr lang="en-US" sz="2400" dirty="0" smtClean="0">
                <a:solidFill>
                  <a:schemeClr val="accent4"/>
                </a:solidFill>
                <a:latin typeface="Consolas" pitchFamily="49" charset="0"/>
                <a:cs typeface="Arial" pitchFamily="34" charset="0"/>
              </a:rPr>
              <a:t> = a | b</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rPr>
              <a:t>t</a:t>
            </a:r>
            <a:r>
              <a:rPr lang="en-US" sz="2400" dirty="0" smtClean="0">
                <a:solidFill>
                  <a:schemeClr val="accent4"/>
                </a:solidFill>
                <a:latin typeface="Consolas" pitchFamily="49" charset="0"/>
                <a:cs typeface="Arial" pitchFamily="34" charset="0"/>
              </a:rPr>
              <a:t>0 = t0 + t1 </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t0, 24(sp) # </a:t>
            </a:r>
            <a:r>
              <a:rPr lang="en-US" sz="2400" dirty="0" err="1" smtClean="0">
                <a:solidFill>
                  <a:schemeClr val="accent4"/>
                </a:solidFill>
                <a:latin typeface="Consolas" pitchFamily="49" charset="0"/>
                <a:cs typeface="Arial" pitchFamily="34" charset="0"/>
              </a:rPr>
              <a:t>tmp</a:t>
            </a:r>
            <a:endParaRPr lang="en-US" sz="2400" dirty="0" smtClean="0">
              <a:solidFill>
                <a:schemeClr val="accent4"/>
              </a:solidFill>
              <a:latin typeface="Consolas" pitchFamily="49" charset="0"/>
              <a:cs typeface="Arial" pitchFamily="34" charset="0"/>
            </a:endParaRP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a0 = t0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a1 = 1</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a2 = 2</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a3 = 3</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4, 0(sp)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5, 4(sp)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JAL sum</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NOP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LW t0, 24(sp)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a0 = v0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a1 = t0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a2 = s1</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a3 = s0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s1, 0(sp)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s0, 4(sp)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JAL sum</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NOP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v0 = v0 + s0 + s1</a:t>
            </a:r>
          </a:p>
        </p:txBody>
      </p:sp>
      <p:sp>
        <p:nvSpPr>
          <p:cNvPr id="6" name="TextBox 5"/>
          <p:cNvSpPr txBox="1"/>
          <p:nvPr>
            <p:custDataLst>
              <p:tags r:id="rId4"/>
            </p:custDataLst>
          </p:nvPr>
        </p:nvSpPr>
        <p:spPr>
          <a:xfrm>
            <a:off x="3886200" y="609600"/>
            <a:ext cx="2476500" cy="5867400"/>
          </a:xfrm>
          <a:prstGeom prst="rect">
            <a:avLst/>
          </a:prstGeom>
          <a:noFill/>
          <a:ln>
            <a:solidFill>
              <a:schemeClr val="bg1"/>
            </a:solidFill>
          </a:ln>
        </p:spPr>
        <p:txBody>
          <a:bodyPr wrap="none" lIns="0" tIns="0" rIns="0" bIns="0" rtlCol="0">
            <a:noAutofit/>
          </a:bodyPr>
          <a:lstStyle/>
          <a:p>
            <a:pPr>
              <a:tabLst>
                <a:tab pos="225425" algn="l"/>
                <a:tab pos="1541463" algn="l"/>
              </a:tabLst>
            </a:pPr>
            <a:r>
              <a:rPr lang="en-US" sz="2000" dirty="0" smtClean="0">
                <a:solidFill>
                  <a:schemeClr val="bg1"/>
                </a:solidFill>
              </a:rPr>
              <a:t> test:</a:t>
            </a:r>
          </a:p>
          <a:p>
            <a:pPr>
              <a:tabLst>
                <a:tab pos="225425" algn="l"/>
                <a:tab pos="1541463" algn="l"/>
              </a:tabLst>
            </a:pPr>
            <a:endParaRPr lang="en-US" sz="2000" dirty="0">
              <a:solidFill>
                <a:schemeClr val="bg1"/>
              </a:solidFill>
            </a:endParaRPr>
          </a:p>
          <a:p>
            <a:pPr>
              <a:tabLst>
                <a:tab pos="225425" algn="l"/>
                <a:tab pos="1541463" algn="l"/>
              </a:tabLst>
            </a:pPr>
            <a:endParaRPr lang="en-US" sz="2000" dirty="0" smtClean="0">
              <a:solidFill>
                <a:schemeClr val="accent1"/>
              </a:solidFill>
            </a:endParaRPr>
          </a:p>
          <a:p>
            <a:pPr>
              <a:tabLst>
                <a:tab pos="225425" algn="l"/>
                <a:tab pos="1541463" algn="l"/>
              </a:tabLst>
            </a:pPr>
            <a:r>
              <a:rPr lang="en-US" sz="2000" dirty="0" smtClean="0">
                <a:solidFill>
                  <a:schemeClr val="bg1"/>
                </a:solidFill>
              </a:rPr>
              <a:t>	MOVE $s0, $a0</a:t>
            </a:r>
          </a:p>
          <a:p>
            <a:pPr>
              <a:tabLst>
                <a:tab pos="225425" algn="l"/>
                <a:tab pos="1541463" algn="l"/>
              </a:tabLst>
            </a:pPr>
            <a:r>
              <a:rPr lang="en-US" sz="2000" dirty="0">
                <a:solidFill>
                  <a:schemeClr val="bg1"/>
                </a:solidFill>
              </a:rPr>
              <a:t>	</a:t>
            </a:r>
            <a:r>
              <a:rPr lang="en-US" sz="2000" dirty="0" smtClean="0">
                <a:solidFill>
                  <a:schemeClr val="bg1"/>
                </a:solidFill>
              </a:rPr>
              <a:t>MOVE $s1, $a1</a:t>
            </a:r>
          </a:p>
          <a:p>
            <a:pPr>
              <a:tabLst>
                <a:tab pos="225425" algn="l"/>
                <a:tab pos="1541463" algn="l"/>
              </a:tabLst>
            </a:pPr>
            <a:r>
              <a:rPr lang="en-US" sz="2000" dirty="0">
                <a:solidFill>
                  <a:schemeClr val="bg1"/>
                </a:solidFill>
              </a:rPr>
              <a:t>	</a:t>
            </a:r>
            <a:r>
              <a:rPr lang="en-US" sz="2000" dirty="0" smtClean="0">
                <a:solidFill>
                  <a:schemeClr val="bg1"/>
                </a:solidFill>
              </a:rPr>
              <a:t>AND $t0, $a0, $a1</a:t>
            </a:r>
          </a:p>
          <a:p>
            <a:pPr>
              <a:tabLst>
                <a:tab pos="225425" algn="l"/>
                <a:tab pos="1541463" algn="l"/>
              </a:tabLst>
            </a:pPr>
            <a:r>
              <a:rPr lang="en-US" sz="2000" dirty="0" smtClean="0">
                <a:solidFill>
                  <a:schemeClr val="bg1"/>
                </a:solidFill>
              </a:rPr>
              <a:t>	OR $t1, $a0, $a1</a:t>
            </a:r>
          </a:p>
          <a:p>
            <a:pPr>
              <a:tabLst>
                <a:tab pos="225425" algn="l"/>
                <a:tab pos="1541463" algn="l"/>
              </a:tabLst>
            </a:pPr>
            <a:r>
              <a:rPr lang="en-US" sz="2000" dirty="0">
                <a:solidFill>
                  <a:schemeClr val="bg1"/>
                </a:solidFill>
              </a:rPr>
              <a:t>	</a:t>
            </a:r>
            <a:r>
              <a:rPr lang="en-US" sz="2000" dirty="0" smtClean="0">
                <a:solidFill>
                  <a:schemeClr val="bg1"/>
                </a:solidFill>
              </a:rPr>
              <a:t>ADD $t0, $t0, $t1</a:t>
            </a:r>
          </a:p>
          <a:p>
            <a:pPr>
              <a:tabLst>
                <a:tab pos="225425" algn="l"/>
                <a:tab pos="1541463" algn="l"/>
              </a:tabLst>
            </a:pPr>
            <a:r>
              <a:rPr lang="en-US" sz="2000" dirty="0">
                <a:solidFill>
                  <a:schemeClr val="bg1"/>
                </a:solidFill>
              </a:rPr>
              <a:t>	</a:t>
            </a:r>
            <a:r>
              <a:rPr lang="en-US" sz="2000" dirty="0" smtClean="0">
                <a:solidFill>
                  <a:schemeClr val="bg1"/>
                </a:solidFill>
              </a:rPr>
              <a:t>MOVE $a0, $t0</a:t>
            </a:r>
          </a:p>
          <a:p>
            <a:pPr>
              <a:tabLst>
                <a:tab pos="225425" algn="l"/>
                <a:tab pos="1541463" algn="l"/>
              </a:tabLst>
            </a:pPr>
            <a:r>
              <a:rPr lang="en-US" sz="2000" dirty="0">
                <a:solidFill>
                  <a:schemeClr val="bg1"/>
                </a:solidFill>
              </a:rPr>
              <a:t>	</a:t>
            </a:r>
            <a:r>
              <a:rPr lang="en-US" sz="2000" dirty="0" smtClean="0">
                <a:solidFill>
                  <a:schemeClr val="bg1"/>
                </a:solidFill>
              </a:rPr>
              <a:t>LI $a1, 1</a:t>
            </a:r>
          </a:p>
          <a:p>
            <a:pPr>
              <a:tabLst>
                <a:tab pos="225425" algn="l"/>
                <a:tab pos="1541463" algn="l"/>
              </a:tabLst>
            </a:pPr>
            <a:r>
              <a:rPr lang="en-US" sz="2000" dirty="0">
                <a:solidFill>
                  <a:schemeClr val="bg1"/>
                </a:solidFill>
              </a:rPr>
              <a:t>	</a:t>
            </a:r>
            <a:r>
              <a:rPr lang="en-US" sz="2000" dirty="0" smtClean="0">
                <a:solidFill>
                  <a:schemeClr val="bg1"/>
                </a:solidFill>
              </a:rPr>
              <a:t>LI $a2, 2</a:t>
            </a:r>
          </a:p>
          <a:p>
            <a:pPr>
              <a:tabLst>
                <a:tab pos="225425" algn="l"/>
                <a:tab pos="1541463" algn="l"/>
              </a:tabLst>
            </a:pPr>
            <a:r>
              <a:rPr lang="en-US" sz="2000" dirty="0">
                <a:solidFill>
                  <a:schemeClr val="bg1"/>
                </a:solidFill>
              </a:rPr>
              <a:t>	</a:t>
            </a:r>
            <a:r>
              <a:rPr lang="en-US" sz="2000" dirty="0" smtClean="0">
                <a:solidFill>
                  <a:schemeClr val="bg1"/>
                </a:solidFill>
              </a:rPr>
              <a:t>LI $a3, 3</a:t>
            </a:r>
          </a:p>
          <a:p>
            <a:pPr>
              <a:tabLst>
                <a:tab pos="225425" algn="l"/>
                <a:tab pos="1541463" algn="l"/>
              </a:tabLst>
            </a:pPr>
            <a:r>
              <a:rPr lang="en-US" sz="2000" dirty="0">
                <a:solidFill>
                  <a:schemeClr val="bg1"/>
                </a:solidFill>
              </a:rPr>
              <a:t>	</a:t>
            </a:r>
            <a:r>
              <a:rPr lang="en-US" sz="2000" dirty="0" smtClean="0">
                <a:solidFill>
                  <a:schemeClr val="bg1"/>
                </a:solidFill>
              </a:rPr>
              <a:t>LI $t1, 4</a:t>
            </a:r>
          </a:p>
          <a:p>
            <a:pPr>
              <a:tabLst>
                <a:tab pos="225425" algn="l"/>
                <a:tab pos="1541463" algn="l"/>
              </a:tabLst>
            </a:pPr>
            <a:r>
              <a:rPr lang="en-US" sz="2000" dirty="0">
                <a:solidFill>
                  <a:schemeClr val="bg1"/>
                </a:solidFill>
              </a:rPr>
              <a:t>	</a:t>
            </a:r>
            <a:r>
              <a:rPr lang="en-US" sz="2000" dirty="0" smtClean="0">
                <a:solidFill>
                  <a:schemeClr val="bg1"/>
                </a:solidFill>
              </a:rPr>
              <a:t>SW $t1 16($</a:t>
            </a:r>
            <a:r>
              <a:rPr lang="en-US" sz="2000" dirty="0" err="1" smtClean="0">
                <a:solidFill>
                  <a:schemeClr val="bg1"/>
                </a:solidFill>
              </a:rPr>
              <a:t>sp</a:t>
            </a:r>
            <a:r>
              <a:rPr lang="en-US" sz="2000" dirty="0" smtClean="0">
                <a:solidFill>
                  <a:schemeClr val="bg1"/>
                </a:solidFill>
              </a:rPr>
              <a:t>)</a:t>
            </a:r>
          </a:p>
          <a:p>
            <a:pPr>
              <a:tabLst>
                <a:tab pos="225425" algn="l"/>
                <a:tab pos="1541463" algn="l"/>
              </a:tabLst>
            </a:pPr>
            <a:r>
              <a:rPr lang="en-US" sz="2000" dirty="0">
                <a:solidFill>
                  <a:schemeClr val="bg1"/>
                </a:solidFill>
              </a:rPr>
              <a:t>	</a:t>
            </a:r>
            <a:r>
              <a:rPr lang="en-US" sz="2000" dirty="0" smtClean="0">
                <a:solidFill>
                  <a:schemeClr val="bg1"/>
                </a:solidFill>
              </a:rPr>
              <a:t>LI $t1, 5</a:t>
            </a:r>
          </a:p>
          <a:p>
            <a:pPr>
              <a:tabLst>
                <a:tab pos="225425" algn="l"/>
                <a:tab pos="1541463" algn="l"/>
              </a:tabLst>
            </a:pPr>
            <a:r>
              <a:rPr lang="en-US" sz="2000" dirty="0">
                <a:solidFill>
                  <a:schemeClr val="bg1"/>
                </a:solidFill>
              </a:rPr>
              <a:t>	</a:t>
            </a:r>
            <a:r>
              <a:rPr lang="en-US" sz="2000" dirty="0" smtClean="0">
                <a:solidFill>
                  <a:schemeClr val="bg1"/>
                </a:solidFill>
              </a:rPr>
              <a:t>SW $t1, 20($</a:t>
            </a:r>
            <a:r>
              <a:rPr lang="en-US" sz="2000" dirty="0" err="1" smtClean="0">
                <a:solidFill>
                  <a:schemeClr val="bg1"/>
                </a:solidFill>
              </a:rPr>
              <a:t>sp</a:t>
            </a:r>
            <a:r>
              <a:rPr lang="en-US" sz="2000" dirty="0" smtClean="0">
                <a:solidFill>
                  <a:schemeClr val="bg1"/>
                </a:solidFill>
              </a:rPr>
              <a:t>)</a:t>
            </a:r>
          </a:p>
          <a:p>
            <a:pPr>
              <a:tabLst>
                <a:tab pos="225425" algn="l"/>
                <a:tab pos="1541463" algn="l"/>
              </a:tabLst>
            </a:pPr>
            <a:r>
              <a:rPr lang="en-US" sz="2000" dirty="0">
                <a:solidFill>
                  <a:schemeClr val="bg1"/>
                </a:solidFill>
              </a:rPr>
              <a:t>	</a:t>
            </a:r>
            <a:r>
              <a:rPr lang="en-US" sz="2000" dirty="0" smtClean="0">
                <a:solidFill>
                  <a:schemeClr val="accent5">
                    <a:lumMod val="60000"/>
                    <a:lumOff val="40000"/>
                  </a:schemeClr>
                </a:solidFill>
              </a:rPr>
              <a:t>SW $t0, 24($</a:t>
            </a:r>
            <a:r>
              <a:rPr lang="en-US" sz="2000" dirty="0" err="1" smtClean="0">
                <a:solidFill>
                  <a:schemeClr val="accent5">
                    <a:lumMod val="60000"/>
                    <a:lumOff val="40000"/>
                  </a:schemeClr>
                </a:solidFill>
              </a:rPr>
              <a:t>sp</a:t>
            </a:r>
            <a:r>
              <a:rPr lang="en-US" sz="2000" dirty="0" smtClean="0">
                <a:solidFill>
                  <a:schemeClr val="accent5">
                    <a:lumMod val="60000"/>
                    <a:lumOff val="40000"/>
                  </a:schemeClr>
                </a:solidFill>
              </a:rPr>
              <a:t>)</a:t>
            </a:r>
          </a:p>
          <a:p>
            <a:pPr>
              <a:tabLst>
                <a:tab pos="225425" algn="l"/>
                <a:tab pos="1541463" algn="l"/>
              </a:tabLst>
            </a:pPr>
            <a:r>
              <a:rPr lang="en-US" sz="2000" dirty="0">
                <a:solidFill>
                  <a:schemeClr val="bg1"/>
                </a:solidFill>
              </a:rPr>
              <a:t>	</a:t>
            </a:r>
            <a:r>
              <a:rPr lang="en-US" sz="2000" dirty="0" smtClean="0">
                <a:solidFill>
                  <a:schemeClr val="bg1"/>
                </a:solidFill>
              </a:rPr>
              <a:t>JAL sum</a:t>
            </a:r>
          </a:p>
          <a:p>
            <a:pPr>
              <a:tabLst>
                <a:tab pos="225425" algn="l"/>
                <a:tab pos="1541463" algn="l"/>
              </a:tabLst>
            </a:pPr>
            <a:r>
              <a:rPr lang="en-US" sz="2000" dirty="0">
                <a:solidFill>
                  <a:schemeClr val="bg1"/>
                </a:solidFill>
              </a:rPr>
              <a:t>	</a:t>
            </a:r>
            <a:r>
              <a:rPr lang="en-US" sz="2000" dirty="0" smtClean="0">
                <a:solidFill>
                  <a:schemeClr val="accent5">
                    <a:lumMod val="60000"/>
                    <a:lumOff val="40000"/>
                  </a:schemeClr>
                </a:solidFill>
              </a:rPr>
              <a:t>NOP</a:t>
            </a:r>
          </a:p>
          <a:p>
            <a:pPr>
              <a:tabLst>
                <a:tab pos="225425" algn="l"/>
                <a:tab pos="1541463" algn="l"/>
              </a:tabLst>
            </a:pPr>
            <a:r>
              <a:rPr lang="en-US" sz="2000" dirty="0">
                <a:solidFill>
                  <a:schemeClr val="bg1"/>
                </a:solidFill>
              </a:rPr>
              <a:t>	</a:t>
            </a:r>
            <a:endParaRPr lang="en-US" sz="2000" dirty="0" smtClean="0">
              <a:solidFill>
                <a:schemeClr val="bg1"/>
              </a:solidFill>
            </a:endParaRPr>
          </a:p>
        </p:txBody>
      </p:sp>
      <p:sp>
        <p:nvSpPr>
          <p:cNvPr id="8" name="TextBox 7"/>
          <p:cNvSpPr txBox="1"/>
          <p:nvPr>
            <p:custDataLst>
              <p:tags r:id="rId5"/>
            </p:custDataLst>
          </p:nvPr>
        </p:nvSpPr>
        <p:spPr>
          <a:xfrm>
            <a:off x="6362700" y="609600"/>
            <a:ext cx="2628900" cy="5867400"/>
          </a:xfrm>
          <a:prstGeom prst="rect">
            <a:avLst/>
          </a:prstGeom>
          <a:noFill/>
          <a:ln>
            <a:solidFill>
              <a:schemeClr val="bg1"/>
            </a:solidFill>
          </a:ln>
        </p:spPr>
        <p:txBody>
          <a:bodyPr wrap="none" lIns="0" tIns="0" rIns="0" bIns="0" rtlCol="0">
            <a:noAutofit/>
          </a:bodyPr>
          <a:lstStyle/>
          <a:p>
            <a:pPr>
              <a:tabLst>
                <a:tab pos="225425" algn="l"/>
                <a:tab pos="1541463" algn="l"/>
              </a:tabLst>
            </a:pPr>
            <a:r>
              <a:rPr lang="en-US" sz="2000" dirty="0" smtClean="0">
                <a:solidFill>
                  <a:schemeClr val="bg1"/>
                </a:solidFill>
              </a:rPr>
              <a:t> </a:t>
            </a:r>
            <a:endParaRPr lang="en-US" sz="2000" dirty="0" smtClean="0">
              <a:solidFill>
                <a:schemeClr val="accent1"/>
              </a:solidFill>
            </a:endParaRPr>
          </a:p>
          <a:p>
            <a:pPr>
              <a:tabLst>
                <a:tab pos="225425" algn="l"/>
                <a:tab pos="1541463" algn="l"/>
              </a:tabLst>
            </a:pPr>
            <a:r>
              <a:rPr lang="en-US" sz="2000" dirty="0" smtClean="0">
                <a:solidFill>
                  <a:schemeClr val="accent5">
                    <a:lumMod val="60000"/>
                    <a:lumOff val="40000"/>
                  </a:schemeClr>
                </a:solidFill>
              </a:rPr>
              <a:t>	LW $t0, 24($</a:t>
            </a:r>
            <a:r>
              <a:rPr lang="en-US" sz="2000" dirty="0" err="1" smtClean="0">
                <a:solidFill>
                  <a:schemeClr val="accent5">
                    <a:lumMod val="60000"/>
                    <a:lumOff val="40000"/>
                  </a:schemeClr>
                </a:solidFill>
              </a:rPr>
              <a:t>sp</a:t>
            </a:r>
            <a:r>
              <a:rPr lang="en-US" sz="2000" dirty="0" smtClean="0">
                <a:solidFill>
                  <a:schemeClr val="accent5">
                    <a:lumMod val="60000"/>
                    <a:lumOff val="40000"/>
                  </a:schemeClr>
                </a:solidFill>
              </a:rPr>
              <a:t>)</a:t>
            </a:r>
          </a:p>
          <a:p>
            <a:pPr>
              <a:tabLst>
                <a:tab pos="225425" algn="l"/>
                <a:tab pos="1541463" algn="l"/>
              </a:tabLst>
            </a:pPr>
            <a:r>
              <a:rPr lang="en-US" sz="2000" dirty="0">
                <a:solidFill>
                  <a:schemeClr val="bg1"/>
                </a:solidFill>
              </a:rPr>
              <a:t>	</a:t>
            </a:r>
            <a:r>
              <a:rPr lang="en-US" sz="2000" dirty="0" smtClean="0">
                <a:solidFill>
                  <a:schemeClr val="bg1"/>
                </a:solidFill>
              </a:rPr>
              <a:t>MOVE $a0, </a:t>
            </a:r>
            <a:r>
              <a:rPr lang="en-US" sz="2000" dirty="0" smtClean="0">
                <a:solidFill>
                  <a:schemeClr val="accent5">
                    <a:lumMod val="60000"/>
                    <a:lumOff val="40000"/>
                  </a:schemeClr>
                </a:solidFill>
              </a:rPr>
              <a:t>$v0 # s</a:t>
            </a:r>
          </a:p>
          <a:p>
            <a:pPr>
              <a:tabLst>
                <a:tab pos="225425" algn="l"/>
                <a:tab pos="1541463" algn="l"/>
              </a:tabLst>
            </a:pPr>
            <a:r>
              <a:rPr lang="en-US" sz="2000" dirty="0">
                <a:solidFill>
                  <a:schemeClr val="bg1"/>
                </a:solidFill>
              </a:rPr>
              <a:t>	</a:t>
            </a:r>
            <a:r>
              <a:rPr lang="en-US" sz="2000" dirty="0" smtClean="0">
                <a:solidFill>
                  <a:schemeClr val="bg1"/>
                </a:solidFill>
              </a:rPr>
              <a:t>MOVE $a1, </a:t>
            </a:r>
            <a:r>
              <a:rPr lang="en-US" sz="2000" dirty="0" smtClean="0">
                <a:solidFill>
                  <a:schemeClr val="accent5">
                    <a:lumMod val="60000"/>
                    <a:lumOff val="40000"/>
                  </a:schemeClr>
                </a:solidFill>
              </a:rPr>
              <a:t>$t0 # </a:t>
            </a:r>
            <a:r>
              <a:rPr lang="en-US" sz="2000" dirty="0" err="1" smtClean="0">
                <a:solidFill>
                  <a:schemeClr val="accent5">
                    <a:lumMod val="60000"/>
                    <a:lumOff val="40000"/>
                  </a:schemeClr>
                </a:solidFill>
              </a:rPr>
              <a:t>tmp</a:t>
            </a:r>
            <a:endParaRPr lang="en-US" sz="2000" dirty="0" smtClean="0">
              <a:solidFill>
                <a:schemeClr val="accent5">
                  <a:lumMod val="60000"/>
                  <a:lumOff val="40000"/>
                </a:schemeClr>
              </a:solidFill>
            </a:endParaRPr>
          </a:p>
          <a:p>
            <a:pPr>
              <a:tabLst>
                <a:tab pos="225425" algn="l"/>
                <a:tab pos="1541463" algn="l"/>
              </a:tabLst>
            </a:pPr>
            <a:r>
              <a:rPr lang="en-US" sz="2000" dirty="0">
                <a:solidFill>
                  <a:schemeClr val="bg1"/>
                </a:solidFill>
              </a:rPr>
              <a:t>	</a:t>
            </a:r>
            <a:r>
              <a:rPr lang="en-US" sz="2000" dirty="0" smtClean="0">
                <a:solidFill>
                  <a:schemeClr val="bg1"/>
                </a:solidFill>
              </a:rPr>
              <a:t>MOVE $a2, </a:t>
            </a:r>
            <a:r>
              <a:rPr lang="en-US" sz="2000" dirty="0" smtClean="0">
                <a:solidFill>
                  <a:schemeClr val="accent5">
                    <a:lumMod val="60000"/>
                    <a:lumOff val="40000"/>
                  </a:schemeClr>
                </a:solidFill>
              </a:rPr>
              <a:t>$s1 # b</a:t>
            </a:r>
          </a:p>
          <a:p>
            <a:pPr>
              <a:tabLst>
                <a:tab pos="225425" algn="l"/>
                <a:tab pos="1541463" algn="l"/>
              </a:tabLst>
            </a:pPr>
            <a:r>
              <a:rPr lang="en-US" sz="2000" dirty="0" smtClean="0">
                <a:solidFill>
                  <a:schemeClr val="bg1"/>
                </a:solidFill>
              </a:rPr>
              <a:t>	MOVE $a3, </a:t>
            </a:r>
            <a:r>
              <a:rPr lang="en-US" sz="2000" dirty="0" smtClean="0">
                <a:solidFill>
                  <a:schemeClr val="accent5">
                    <a:lumMod val="60000"/>
                    <a:lumOff val="40000"/>
                  </a:schemeClr>
                </a:solidFill>
              </a:rPr>
              <a:t>$s0 # a</a:t>
            </a:r>
          </a:p>
          <a:p>
            <a:pPr>
              <a:tabLst>
                <a:tab pos="225425" algn="l"/>
                <a:tab pos="1541463" algn="l"/>
              </a:tabLst>
            </a:pPr>
            <a:r>
              <a:rPr lang="en-US" sz="2000" dirty="0">
                <a:solidFill>
                  <a:schemeClr val="bg1"/>
                </a:solidFill>
              </a:rPr>
              <a:t>	</a:t>
            </a:r>
            <a:r>
              <a:rPr lang="en-US" sz="2000" dirty="0" smtClean="0">
                <a:solidFill>
                  <a:schemeClr val="bg1"/>
                </a:solidFill>
              </a:rPr>
              <a:t>SW $s1, 16($</a:t>
            </a:r>
            <a:r>
              <a:rPr lang="en-US" sz="2000" dirty="0" err="1" smtClean="0">
                <a:solidFill>
                  <a:schemeClr val="bg1"/>
                </a:solidFill>
              </a:rPr>
              <a:t>sp</a:t>
            </a:r>
            <a:r>
              <a:rPr lang="en-US" sz="2000" dirty="0" smtClean="0">
                <a:solidFill>
                  <a:schemeClr val="bg1"/>
                </a:solidFill>
              </a:rPr>
              <a:t>)</a:t>
            </a:r>
          </a:p>
          <a:p>
            <a:pPr>
              <a:tabLst>
                <a:tab pos="225425" algn="l"/>
                <a:tab pos="1541463" algn="l"/>
              </a:tabLst>
            </a:pPr>
            <a:r>
              <a:rPr lang="en-US" sz="2000" dirty="0">
                <a:solidFill>
                  <a:schemeClr val="bg1"/>
                </a:solidFill>
              </a:rPr>
              <a:t>	</a:t>
            </a:r>
            <a:r>
              <a:rPr lang="en-US" sz="2000" dirty="0" smtClean="0">
                <a:solidFill>
                  <a:schemeClr val="bg1"/>
                </a:solidFill>
              </a:rPr>
              <a:t>SW $s0, 20($</a:t>
            </a:r>
            <a:r>
              <a:rPr lang="en-US" sz="2000" dirty="0" err="1" smtClean="0">
                <a:solidFill>
                  <a:schemeClr val="bg1"/>
                </a:solidFill>
              </a:rPr>
              <a:t>sp</a:t>
            </a:r>
            <a:r>
              <a:rPr lang="en-US" sz="2000" dirty="0" smtClean="0">
                <a:solidFill>
                  <a:schemeClr val="bg1"/>
                </a:solidFill>
              </a:rPr>
              <a:t>)</a:t>
            </a:r>
          </a:p>
          <a:p>
            <a:pPr>
              <a:tabLst>
                <a:tab pos="225425" algn="l"/>
                <a:tab pos="1541463" algn="l"/>
              </a:tabLst>
            </a:pPr>
            <a:r>
              <a:rPr lang="en-US" sz="2000" dirty="0">
                <a:solidFill>
                  <a:schemeClr val="bg1"/>
                </a:solidFill>
              </a:rPr>
              <a:t>	</a:t>
            </a:r>
            <a:r>
              <a:rPr lang="en-US" sz="2000" dirty="0" smtClean="0">
                <a:solidFill>
                  <a:schemeClr val="bg1"/>
                </a:solidFill>
              </a:rPr>
              <a:t>JAL sum</a:t>
            </a:r>
          </a:p>
          <a:p>
            <a:pPr>
              <a:tabLst>
                <a:tab pos="225425" algn="l"/>
                <a:tab pos="1541463" algn="l"/>
              </a:tabLst>
            </a:pPr>
            <a:r>
              <a:rPr lang="en-US" sz="2000" dirty="0">
                <a:solidFill>
                  <a:schemeClr val="bg1"/>
                </a:solidFill>
              </a:rPr>
              <a:t>	</a:t>
            </a:r>
            <a:r>
              <a:rPr lang="en-US" sz="2000" dirty="0" smtClean="0">
                <a:solidFill>
                  <a:schemeClr val="accent5">
                    <a:lumMod val="60000"/>
                    <a:lumOff val="40000"/>
                  </a:schemeClr>
                </a:solidFill>
              </a:rPr>
              <a:t>NOP</a:t>
            </a:r>
          </a:p>
          <a:p>
            <a:pPr>
              <a:tabLst>
                <a:tab pos="225425" algn="l"/>
                <a:tab pos="1541463" algn="l"/>
              </a:tabLst>
            </a:pPr>
            <a:endParaRPr lang="en-US" sz="2000" dirty="0" smtClean="0">
              <a:solidFill>
                <a:schemeClr val="bg1"/>
              </a:solidFill>
            </a:endParaRPr>
          </a:p>
          <a:p>
            <a:pPr>
              <a:tabLst>
                <a:tab pos="225425" algn="l"/>
                <a:tab pos="1541463" algn="l"/>
              </a:tabLst>
            </a:pPr>
            <a:r>
              <a:rPr lang="en-US" sz="2000" dirty="0">
                <a:solidFill>
                  <a:schemeClr val="bg1"/>
                </a:solidFill>
              </a:rPr>
              <a:t>	</a:t>
            </a:r>
            <a:r>
              <a:rPr lang="en-US" sz="2000" dirty="0" smtClean="0">
                <a:solidFill>
                  <a:schemeClr val="accent5">
                    <a:lumMod val="60000"/>
                    <a:lumOff val="40000"/>
                  </a:schemeClr>
                </a:solidFill>
              </a:rPr>
              <a:t># add u (v0) and a (s0)</a:t>
            </a:r>
          </a:p>
          <a:p>
            <a:pPr>
              <a:tabLst>
                <a:tab pos="225425" algn="l"/>
                <a:tab pos="1541463" algn="l"/>
              </a:tabLst>
            </a:pPr>
            <a:r>
              <a:rPr lang="en-US" sz="2000" dirty="0">
                <a:solidFill>
                  <a:schemeClr val="bg1"/>
                </a:solidFill>
              </a:rPr>
              <a:t>	</a:t>
            </a:r>
            <a:r>
              <a:rPr lang="en-US" sz="2000" dirty="0" smtClean="0">
                <a:solidFill>
                  <a:schemeClr val="bg1"/>
                </a:solidFill>
              </a:rPr>
              <a:t>ADD $v0, $v0, $s0</a:t>
            </a:r>
          </a:p>
          <a:p>
            <a:pPr>
              <a:tabLst>
                <a:tab pos="225425" algn="l"/>
                <a:tab pos="1541463" algn="l"/>
              </a:tabLst>
            </a:pPr>
            <a:r>
              <a:rPr lang="en-US" sz="2000" dirty="0">
                <a:solidFill>
                  <a:schemeClr val="bg1"/>
                </a:solidFill>
              </a:rPr>
              <a:t>	</a:t>
            </a:r>
            <a:r>
              <a:rPr lang="en-US" sz="2000" dirty="0" smtClean="0">
                <a:solidFill>
                  <a:schemeClr val="bg1"/>
                </a:solidFill>
              </a:rPr>
              <a:t>ADD $v0, $v0, $s1</a:t>
            </a:r>
          </a:p>
          <a:p>
            <a:pPr>
              <a:tabLst>
                <a:tab pos="225425" algn="l"/>
                <a:tab pos="1541463" algn="l"/>
              </a:tabLst>
            </a:pPr>
            <a:r>
              <a:rPr lang="en-US" sz="2000" dirty="0">
                <a:solidFill>
                  <a:schemeClr val="bg1"/>
                </a:solidFill>
              </a:rPr>
              <a:t>	</a:t>
            </a:r>
            <a:r>
              <a:rPr lang="en-US" sz="2000" dirty="0">
                <a:solidFill>
                  <a:schemeClr val="accent1"/>
                </a:solidFill>
              </a:rPr>
              <a:t> </a:t>
            </a:r>
            <a:r>
              <a:rPr lang="en-US" sz="2000" dirty="0">
                <a:solidFill>
                  <a:schemeClr val="accent5">
                    <a:lumMod val="60000"/>
                    <a:lumOff val="40000"/>
                  </a:schemeClr>
                </a:solidFill>
              </a:rPr>
              <a:t># </a:t>
            </a:r>
            <a:r>
              <a:rPr lang="en-US" sz="2000" dirty="0" smtClean="0">
                <a:solidFill>
                  <a:schemeClr val="accent5">
                    <a:lumMod val="60000"/>
                    <a:lumOff val="40000"/>
                  </a:schemeClr>
                </a:solidFill>
              </a:rPr>
              <a:t>$v0 = u + a + b</a:t>
            </a:r>
          </a:p>
        </p:txBody>
      </p:sp>
      <p:sp>
        <p:nvSpPr>
          <p:cNvPr id="5" name="TextBox 4"/>
          <p:cNvSpPr txBox="1"/>
          <p:nvPr/>
        </p:nvSpPr>
        <p:spPr>
          <a:xfrm>
            <a:off x="4114800" y="990600"/>
            <a:ext cx="1300228" cy="461665"/>
          </a:xfrm>
          <a:prstGeom prst="rect">
            <a:avLst/>
          </a:prstGeom>
          <a:noFill/>
          <a:ln>
            <a:solidFill>
              <a:schemeClr val="bg1"/>
            </a:solidFill>
          </a:ln>
        </p:spPr>
        <p:txBody>
          <a:bodyPr wrap="none" rtlCol="0">
            <a:spAutoFit/>
          </a:bodyPr>
          <a:lstStyle/>
          <a:p>
            <a:r>
              <a:rPr lang="en-US" sz="2400" dirty="0" smtClean="0">
                <a:solidFill>
                  <a:schemeClr val="bg1"/>
                </a:solidFill>
              </a:rPr>
              <a:t>Prologue</a:t>
            </a:r>
          </a:p>
        </p:txBody>
      </p:sp>
      <p:sp>
        <p:nvSpPr>
          <p:cNvPr id="19" name="TextBox 18"/>
          <p:cNvSpPr txBox="1"/>
          <p:nvPr/>
        </p:nvSpPr>
        <p:spPr>
          <a:xfrm>
            <a:off x="6635563" y="5253335"/>
            <a:ext cx="1260281" cy="461665"/>
          </a:xfrm>
          <a:prstGeom prst="rect">
            <a:avLst/>
          </a:prstGeom>
          <a:noFill/>
          <a:ln>
            <a:solidFill>
              <a:schemeClr val="bg1"/>
            </a:solidFill>
          </a:ln>
        </p:spPr>
        <p:txBody>
          <a:bodyPr wrap="none" rtlCol="0">
            <a:spAutoFit/>
          </a:bodyPr>
          <a:lstStyle/>
          <a:p>
            <a:r>
              <a:rPr lang="en-US" sz="2400" dirty="0" smtClean="0">
                <a:solidFill>
                  <a:schemeClr val="bg1"/>
                </a:solidFill>
              </a:rPr>
              <a:t>Epilogue</a:t>
            </a:r>
          </a:p>
        </p:txBody>
      </p:sp>
      <p:sp>
        <p:nvSpPr>
          <p:cNvPr id="20" name="TextBox 19"/>
          <p:cNvSpPr txBox="1"/>
          <p:nvPr>
            <p:custDataLst>
              <p:tags r:id="rId6"/>
            </p:custDataLst>
          </p:nvPr>
        </p:nvSpPr>
        <p:spPr>
          <a:xfrm>
            <a:off x="228600" y="2628925"/>
            <a:ext cx="3810000" cy="4343400"/>
          </a:xfrm>
          <a:prstGeom prst="rect">
            <a:avLst/>
          </a:prstGeom>
          <a:noFill/>
        </p:spPr>
        <p:txBody>
          <a:bodyPr wrap="none" lIns="0" tIns="0" rIns="0" bIns="0" rtlCol="0">
            <a:noAutofit/>
          </a:bodyPr>
          <a:lstStyle/>
          <a:p>
            <a:pPr>
              <a:tabLst>
                <a:tab pos="225425" algn="l"/>
                <a:tab pos="1541463" algn="l"/>
              </a:tabLst>
            </a:pPr>
            <a:r>
              <a:rPr lang="en-US" sz="2800" dirty="0" smtClean="0">
                <a:solidFill>
                  <a:schemeClr val="accent5">
                    <a:lumMod val="60000"/>
                    <a:lumOff val="40000"/>
                  </a:schemeClr>
                </a:solidFill>
                <a:latin typeface="Helvetica" pitchFamily="34" charset="0"/>
                <a:cs typeface="Helvetica" pitchFamily="34" charset="0"/>
              </a:rPr>
              <a:t>How many bytes do we </a:t>
            </a:r>
          </a:p>
          <a:p>
            <a:pPr>
              <a:tabLst>
                <a:tab pos="225425" algn="l"/>
                <a:tab pos="1541463" algn="l"/>
              </a:tabLst>
            </a:pPr>
            <a:r>
              <a:rPr lang="en-US" sz="2800" dirty="0" smtClean="0">
                <a:solidFill>
                  <a:schemeClr val="accent5">
                    <a:lumMod val="60000"/>
                    <a:lumOff val="40000"/>
                  </a:schemeClr>
                </a:solidFill>
                <a:latin typeface="Helvetica" pitchFamily="34" charset="0"/>
                <a:cs typeface="Helvetica" pitchFamily="34" charset="0"/>
              </a:rPr>
              <a:t>need to allocate for the </a:t>
            </a:r>
          </a:p>
          <a:p>
            <a:pPr>
              <a:tabLst>
                <a:tab pos="225425" algn="l"/>
                <a:tab pos="1541463" algn="l"/>
              </a:tabLst>
            </a:pPr>
            <a:r>
              <a:rPr lang="en-US" sz="2800" dirty="0" smtClean="0">
                <a:solidFill>
                  <a:schemeClr val="accent5">
                    <a:lumMod val="60000"/>
                    <a:lumOff val="40000"/>
                  </a:schemeClr>
                </a:solidFill>
                <a:latin typeface="Helvetica" pitchFamily="34" charset="0"/>
                <a:cs typeface="Helvetica" pitchFamily="34" charset="0"/>
              </a:rPr>
              <a:t>stack frame?</a:t>
            </a:r>
          </a:p>
          <a:p>
            <a:pPr marL="457200" indent="-457200">
              <a:buAutoNum type="alphaLcParenR"/>
              <a:tabLst>
                <a:tab pos="225425" algn="l"/>
                <a:tab pos="1541463" algn="l"/>
              </a:tabLst>
            </a:pPr>
            <a:r>
              <a:rPr lang="en-US" sz="2800" dirty="0" smtClean="0">
                <a:solidFill>
                  <a:schemeClr val="bg1"/>
                </a:solidFill>
              </a:rPr>
              <a:t>24</a:t>
            </a:r>
          </a:p>
          <a:p>
            <a:pPr marL="457200" indent="-457200">
              <a:buAutoNum type="alphaLcParenR"/>
              <a:tabLst>
                <a:tab pos="225425" algn="l"/>
                <a:tab pos="1541463" algn="l"/>
              </a:tabLst>
            </a:pPr>
            <a:r>
              <a:rPr lang="en-US" sz="2800" dirty="0" smtClean="0">
                <a:solidFill>
                  <a:schemeClr val="bg1"/>
                </a:solidFill>
              </a:rPr>
              <a:t>32</a:t>
            </a:r>
          </a:p>
          <a:p>
            <a:pPr marL="457200" indent="-457200">
              <a:buAutoNum type="alphaLcParenR"/>
              <a:tabLst>
                <a:tab pos="225425" algn="l"/>
                <a:tab pos="1541463" algn="l"/>
              </a:tabLst>
            </a:pPr>
            <a:r>
              <a:rPr lang="en-US" sz="2800" dirty="0" smtClean="0">
                <a:solidFill>
                  <a:schemeClr val="bg1"/>
                </a:solidFill>
              </a:rPr>
              <a:t>40</a:t>
            </a:r>
          </a:p>
          <a:p>
            <a:pPr marL="457200" indent="-457200">
              <a:buAutoNum type="alphaLcParenR"/>
              <a:tabLst>
                <a:tab pos="225425" algn="l"/>
                <a:tab pos="1541463" algn="l"/>
              </a:tabLst>
            </a:pPr>
            <a:r>
              <a:rPr lang="en-US" sz="2800" dirty="0" smtClean="0">
                <a:solidFill>
                  <a:schemeClr val="bg1"/>
                </a:solidFill>
              </a:rPr>
              <a:t>44</a:t>
            </a:r>
          </a:p>
          <a:p>
            <a:pPr marL="457200" indent="-457200">
              <a:buAutoNum type="alphaLcParenR"/>
              <a:tabLst>
                <a:tab pos="225425" algn="l"/>
                <a:tab pos="1541463" algn="l"/>
              </a:tabLst>
            </a:pPr>
            <a:r>
              <a:rPr lang="en-US" sz="2800" dirty="0" smtClean="0">
                <a:solidFill>
                  <a:schemeClr val="bg1"/>
                </a:solidFill>
              </a:rPr>
              <a:t>48</a:t>
            </a:r>
          </a:p>
          <a:p>
            <a:pPr>
              <a:tabLst>
                <a:tab pos="225425" algn="l"/>
                <a:tab pos="1541463" algn="l"/>
              </a:tabLst>
            </a:pPr>
            <a:endParaRPr lang="en-US" sz="2000" dirty="0" smtClean="0">
              <a:solidFill>
                <a:schemeClr val="bg1"/>
              </a:solidFill>
            </a:endParaRPr>
          </a:p>
        </p:txBody>
      </p:sp>
      <p:sp>
        <p:nvSpPr>
          <p:cNvPr id="7" name="Oval 6"/>
          <p:cNvSpPr/>
          <p:nvPr/>
        </p:nvSpPr>
        <p:spPr>
          <a:xfrm>
            <a:off x="152400" y="5183833"/>
            <a:ext cx="1143000" cy="454967"/>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0003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76200"/>
            <a:ext cx="8686800" cy="533400"/>
          </a:xfrm>
        </p:spPr>
        <p:txBody>
          <a:bodyPr>
            <a:normAutofit fontScale="90000"/>
          </a:bodyPr>
          <a:lstStyle/>
          <a:p>
            <a:r>
              <a:rPr lang="en-US" dirty="0"/>
              <a:t>Activity #1: Calling </a:t>
            </a:r>
            <a:r>
              <a:rPr lang="en-US" dirty="0" smtClean="0"/>
              <a:t>Convention Example</a:t>
            </a:r>
            <a:endParaRPr lang="en-US" dirty="0"/>
          </a:p>
        </p:txBody>
      </p:sp>
      <p:sp>
        <p:nvSpPr>
          <p:cNvPr id="3" name="Content Placeholder 2"/>
          <p:cNvSpPr>
            <a:spLocks noGrp="1"/>
          </p:cNvSpPr>
          <p:nvPr>
            <p:ph idx="1"/>
            <p:custDataLst>
              <p:tags r:id="rId2"/>
            </p:custDataLst>
          </p:nvPr>
        </p:nvSpPr>
        <p:spPr>
          <a:xfrm>
            <a:off x="228600" y="685800"/>
            <a:ext cx="3657600" cy="1733994"/>
          </a:xfrm>
        </p:spPr>
        <p:txBody>
          <a:bodyPr>
            <a:normAutofit/>
          </a:bodyPr>
          <a:lstStyle/>
          <a:p>
            <a:pPr>
              <a:lnSpc>
                <a:spcPct val="90000"/>
              </a:lnSpc>
            </a:pPr>
            <a:r>
              <a:rPr lang="en-US" sz="1600" dirty="0" err="1" smtClean="0">
                <a:latin typeface="Consolas" pitchFamily="49" charset="0"/>
              </a:rPr>
              <a:t>int</a:t>
            </a:r>
            <a:r>
              <a:rPr lang="en-US" sz="1600" dirty="0" smtClean="0">
                <a:latin typeface="Consolas" pitchFamily="49" charset="0"/>
              </a:rPr>
              <a:t> test(</a:t>
            </a:r>
            <a:r>
              <a:rPr lang="en-US" sz="1600" dirty="0" err="1" smtClean="0">
                <a:latin typeface="Consolas" pitchFamily="49" charset="0"/>
              </a:rPr>
              <a:t>int</a:t>
            </a:r>
            <a:r>
              <a:rPr lang="en-US" sz="1600" dirty="0" smtClean="0">
                <a:latin typeface="Consolas" pitchFamily="49" charset="0"/>
              </a:rPr>
              <a:t> a, </a:t>
            </a:r>
            <a:r>
              <a:rPr lang="en-US" sz="1600" dirty="0" err="1" smtClean="0">
                <a:latin typeface="Consolas" pitchFamily="49" charset="0"/>
              </a:rPr>
              <a:t>int</a:t>
            </a:r>
            <a:r>
              <a:rPr lang="en-US" sz="1600" dirty="0" smtClean="0">
                <a:latin typeface="Consolas" pitchFamily="49" charset="0"/>
              </a:rPr>
              <a:t> b) {</a:t>
            </a:r>
          </a:p>
          <a:p>
            <a:pPr>
              <a:lnSpc>
                <a:spcPct val="90000"/>
              </a:lnSpc>
            </a:pPr>
            <a:r>
              <a:rPr lang="en-US" sz="1600" dirty="0">
                <a:latin typeface="Consolas" pitchFamily="49" charset="0"/>
              </a:rPr>
              <a:t> </a:t>
            </a:r>
            <a:r>
              <a:rPr lang="en-US" sz="1600" dirty="0" smtClean="0">
                <a:latin typeface="Consolas" pitchFamily="49" charset="0"/>
              </a:rPr>
              <a:t>   </a:t>
            </a:r>
            <a:r>
              <a:rPr lang="en-US" sz="1600" dirty="0" err="1" smtClean="0">
                <a:latin typeface="Consolas" pitchFamily="49" charset="0"/>
              </a:rPr>
              <a:t>int</a:t>
            </a:r>
            <a:r>
              <a:rPr lang="en-US" sz="1600" dirty="0" smtClean="0">
                <a:latin typeface="Consolas" pitchFamily="49" charset="0"/>
              </a:rPr>
              <a:t> </a:t>
            </a:r>
            <a:r>
              <a:rPr lang="en-US" sz="1600" dirty="0" err="1" smtClean="0">
                <a:latin typeface="Consolas" pitchFamily="49" charset="0"/>
              </a:rPr>
              <a:t>tmp</a:t>
            </a:r>
            <a:r>
              <a:rPr lang="en-US" sz="1600" dirty="0" smtClean="0">
                <a:latin typeface="Consolas" pitchFamily="49" charset="0"/>
              </a:rPr>
              <a:t> = (</a:t>
            </a:r>
            <a:r>
              <a:rPr lang="en-US" sz="1600" dirty="0" err="1" smtClean="0">
                <a:latin typeface="Consolas" pitchFamily="49" charset="0"/>
              </a:rPr>
              <a:t>a&amp;b</a:t>
            </a:r>
            <a:r>
              <a:rPr lang="en-US" sz="1600" dirty="0" smtClean="0">
                <a:latin typeface="Consolas" pitchFamily="49" charset="0"/>
              </a:rPr>
              <a:t>)+(</a:t>
            </a:r>
            <a:r>
              <a:rPr lang="en-US" sz="1600" dirty="0" err="1" smtClean="0">
                <a:latin typeface="Consolas" pitchFamily="49" charset="0"/>
              </a:rPr>
              <a:t>a|b</a:t>
            </a:r>
            <a:r>
              <a:rPr lang="en-US" sz="1600" dirty="0" smtClean="0">
                <a:latin typeface="Consolas" pitchFamily="49" charset="0"/>
              </a:rPr>
              <a:t>);</a:t>
            </a:r>
          </a:p>
          <a:p>
            <a:pPr>
              <a:lnSpc>
                <a:spcPct val="90000"/>
              </a:lnSpc>
            </a:pPr>
            <a:r>
              <a:rPr lang="en-US" sz="1600" dirty="0">
                <a:latin typeface="Consolas" pitchFamily="49" charset="0"/>
              </a:rPr>
              <a:t> </a:t>
            </a:r>
            <a:r>
              <a:rPr lang="en-US" sz="1600" dirty="0" smtClean="0">
                <a:latin typeface="Consolas" pitchFamily="49" charset="0"/>
              </a:rPr>
              <a:t>   </a:t>
            </a:r>
            <a:r>
              <a:rPr lang="en-US" sz="1600" dirty="0" err="1" smtClean="0">
                <a:latin typeface="Consolas" pitchFamily="49" charset="0"/>
              </a:rPr>
              <a:t>int</a:t>
            </a:r>
            <a:r>
              <a:rPr lang="en-US" sz="1600" dirty="0" smtClean="0">
                <a:latin typeface="Consolas" pitchFamily="49" charset="0"/>
              </a:rPr>
              <a:t> s = sum(tmp,1,2,3,4,5);</a:t>
            </a:r>
          </a:p>
          <a:p>
            <a:pPr>
              <a:lnSpc>
                <a:spcPct val="90000"/>
              </a:lnSpc>
            </a:pPr>
            <a:r>
              <a:rPr lang="en-US" sz="1600" dirty="0">
                <a:latin typeface="Consolas" pitchFamily="49" charset="0"/>
              </a:rPr>
              <a:t> </a:t>
            </a:r>
            <a:r>
              <a:rPr lang="en-US" sz="1600" dirty="0" smtClean="0">
                <a:latin typeface="Consolas" pitchFamily="49" charset="0"/>
              </a:rPr>
              <a:t>   </a:t>
            </a:r>
            <a:r>
              <a:rPr lang="en-US" sz="1600" dirty="0" err="1" smtClean="0">
                <a:latin typeface="Consolas" pitchFamily="49" charset="0"/>
              </a:rPr>
              <a:t>int</a:t>
            </a:r>
            <a:r>
              <a:rPr lang="en-US" sz="1600" dirty="0" smtClean="0">
                <a:latin typeface="Consolas" pitchFamily="49" charset="0"/>
              </a:rPr>
              <a:t> u = sum(</a:t>
            </a:r>
            <a:r>
              <a:rPr lang="en-US" sz="1600" dirty="0" err="1" smtClean="0">
                <a:latin typeface="Consolas" pitchFamily="49" charset="0"/>
              </a:rPr>
              <a:t>s,tmp,b,a,b,a</a:t>
            </a:r>
            <a:r>
              <a:rPr lang="en-US" sz="1600" dirty="0" smtClean="0">
                <a:latin typeface="Consolas" pitchFamily="49" charset="0"/>
              </a:rPr>
              <a:t>);</a:t>
            </a:r>
          </a:p>
          <a:p>
            <a:pPr>
              <a:lnSpc>
                <a:spcPct val="90000"/>
              </a:lnSpc>
            </a:pPr>
            <a:r>
              <a:rPr lang="en-US" sz="1600" dirty="0">
                <a:latin typeface="Consolas" pitchFamily="49" charset="0"/>
              </a:rPr>
              <a:t> </a:t>
            </a:r>
            <a:r>
              <a:rPr lang="en-US" sz="1600" dirty="0" smtClean="0">
                <a:latin typeface="Consolas" pitchFamily="49" charset="0"/>
              </a:rPr>
              <a:t>   return u + a + b;</a:t>
            </a:r>
          </a:p>
          <a:p>
            <a:pPr>
              <a:lnSpc>
                <a:spcPct val="90000"/>
              </a:lnSpc>
            </a:pPr>
            <a:r>
              <a:rPr lang="en-US" sz="1600" dirty="0" smtClean="0">
                <a:latin typeface="Consolas" pitchFamily="49" charset="0"/>
              </a:rPr>
              <a:t>}</a:t>
            </a:r>
          </a:p>
          <a:p>
            <a:pPr>
              <a:lnSpc>
                <a:spcPct val="90000"/>
              </a:lnSpc>
            </a:pPr>
            <a:endParaRPr lang="en-US" sz="1600" dirty="0">
              <a:latin typeface="Consolas" pitchFamily="49" charset="0"/>
            </a:endParaRPr>
          </a:p>
        </p:txBody>
      </p:sp>
      <p:sp>
        <p:nvSpPr>
          <p:cNvPr id="4" name="Content Placeholder 2" hidden="1"/>
          <p:cNvSpPr txBox="1">
            <a:spLocks/>
          </p:cNvSpPr>
          <p:nvPr>
            <p:custDataLst>
              <p:tags r:id="rId3"/>
            </p:custDataLst>
          </p:nvPr>
        </p:nvSpPr>
        <p:spPr>
          <a:xfrm>
            <a:off x="152400" y="2819400"/>
            <a:ext cx="8763000" cy="3886200"/>
          </a:xfrm>
          <a:prstGeom prst="rect">
            <a:avLst/>
          </a:prstGeom>
        </p:spPr>
        <p:txBody>
          <a:bodyPr vert="horz" lIns="91440" tIns="45720" rIns="91440" bIns="45720" rtlCol="0">
            <a:normAutofit fontScale="47500" lnSpcReduction="20000"/>
          </a:bodyPr>
          <a:lstStyle/>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s0 = a0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rPr>
              <a:t>s1</a:t>
            </a:r>
            <a:r>
              <a:rPr kumimoji="0" lang="en-US" sz="2400" b="0" i="0" u="none" strike="noStrike" kern="1200" cap="none" spc="0" normalizeH="0" noProof="0" dirty="0" smtClean="0">
                <a:ln>
                  <a:noFill/>
                </a:ln>
                <a:solidFill>
                  <a:schemeClr val="accent4"/>
                </a:solidFill>
                <a:effectLst/>
                <a:uLnTx/>
                <a:uFillTx/>
                <a:latin typeface="Consolas" pitchFamily="49" charset="0"/>
                <a:ea typeface="+mn-ea"/>
                <a:cs typeface="Arial" pitchFamily="34" charset="0"/>
              </a:rPr>
              <a:t> = a1</a:t>
            </a:r>
            <a:endPar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endParaRP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rPr>
              <a:t>t0</a:t>
            </a:r>
            <a:r>
              <a:rPr kumimoji="0" lang="en-US" sz="2400" b="0" i="0" u="none" strike="noStrike" kern="1200" cap="none" spc="0" normalizeH="0" noProof="0" dirty="0" smtClean="0">
                <a:ln>
                  <a:noFill/>
                </a:ln>
                <a:solidFill>
                  <a:schemeClr val="accent4"/>
                </a:solidFill>
                <a:effectLst/>
                <a:uLnTx/>
                <a:uFillTx/>
                <a:latin typeface="Consolas" pitchFamily="49" charset="0"/>
                <a:ea typeface="+mn-ea"/>
                <a:cs typeface="Arial" pitchFamily="34" charset="0"/>
              </a:rPr>
              <a:t> = a &amp; b</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baseline="0" dirty="0" smtClean="0">
                <a:solidFill>
                  <a:schemeClr val="accent4"/>
                </a:solidFill>
                <a:latin typeface="Consolas" pitchFamily="49" charset="0"/>
                <a:cs typeface="Arial" pitchFamily="34" charset="0"/>
              </a:rPr>
              <a:t>t1</a:t>
            </a:r>
            <a:r>
              <a:rPr lang="en-US" sz="2400" dirty="0" smtClean="0">
                <a:solidFill>
                  <a:schemeClr val="accent4"/>
                </a:solidFill>
                <a:latin typeface="Consolas" pitchFamily="49" charset="0"/>
                <a:cs typeface="Arial" pitchFamily="34" charset="0"/>
              </a:rPr>
              <a:t> = a | b</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rPr>
              <a:t>t</a:t>
            </a:r>
            <a:r>
              <a:rPr lang="en-US" sz="2400" dirty="0" smtClean="0">
                <a:solidFill>
                  <a:schemeClr val="accent4"/>
                </a:solidFill>
                <a:latin typeface="Consolas" pitchFamily="49" charset="0"/>
                <a:cs typeface="Arial" pitchFamily="34" charset="0"/>
              </a:rPr>
              <a:t>0 = t0 + t1 </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t0, 24(sp) # </a:t>
            </a:r>
            <a:r>
              <a:rPr lang="en-US" sz="2400" dirty="0" err="1" smtClean="0">
                <a:solidFill>
                  <a:schemeClr val="accent4"/>
                </a:solidFill>
                <a:latin typeface="Consolas" pitchFamily="49" charset="0"/>
                <a:cs typeface="Arial" pitchFamily="34" charset="0"/>
              </a:rPr>
              <a:t>tmp</a:t>
            </a:r>
            <a:endParaRPr lang="en-US" sz="2400" dirty="0" smtClean="0">
              <a:solidFill>
                <a:schemeClr val="accent4"/>
              </a:solidFill>
              <a:latin typeface="Consolas" pitchFamily="49" charset="0"/>
              <a:cs typeface="Arial" pitchFamily="34" charset="0"/>
            </a:endParaRP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a0 = t0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a1 = 1</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a2 = 2</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a3 = 3</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4, 0(sp)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5, 4(sp)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JAL sum</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NOP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LW t0, 24(sp)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a0 = v0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a1 = t0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a2 = s1</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a3 = s0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s1, 0(sp)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s0, 4(sp)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JAL sum</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NOP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v0 = v0 + s0 + s1</a:t>
            </a:r>
          </a:p>
        </p:txBody>
      </p:sp>
      <p:sp>
        <p:nvSpPr>
          <p:cNvPr id="6" name="TextBox 5"/>
          <p:cNvSpPr txBox="1"/>
          <p:nvPr>
            <p:custDataLst>
              <p:tags r:id="rId4"/>
            </p:custDataLst>
          </p:nvPr>
        </p:nvSpPr>
        <p:spPr>
          <a:xfrm>
            <a:off x="3886200" y="609600"/>
            <a:ext cx="2476500" cy="5867400"/>
          </a:xfrm>
          <a:prstGeom prst="rect">
            <a:avLst/>
          </a:prstGeom>
          <a:noFill/>
          <a:ln>
            <a:solidFill>
              <a:schemeClr val="bg1"/>
            </a:solidFill>
          </a:ln>
        </p:spPr>
        <p:txBody>
          <a:bodyPr wrap="none" lIns="0" tIns="0" rIns="0" bIns="0" rtlCol="0">
            <a:noAutofit/>
          </a:bodyPr>
          <a:lstStyle/>
          <a:p>
            <a:pPr>
              <a:tabLst>
                <a:tab pos="225425" algn="l"/>
                <a:tab pos="1541463" algn="l"/>
              </a:tabLst>
            </a:pPr>
            <a:r>
              <a:rPr lang="en-US" sz="2000" dirty="0" smtClean="0">
                <a:solidFill>
                  <a:schemeClr val="bg1"/>
                </a:solidFill>
              </a:rPr>
              <a:t> test:</a:t>
            </a:r>
          </a:p>
          <a:p>
            <a:pPr>
              <a:tabLst>
                <a:tab pos="225425" algn="l"/>
                <a:tab pos="1541463" algn="l"/>
              </a:tabLst>
            </a:pPr>
            <a:endParaRPr lang="en-US" sz="2000" dirty="0">
              <a:solidFill>
                <a:schemeClr val="bg1"/>
              </a:solidFill>
            </a:endParaRPr>
          </a:p>
          <a:p>
            <a:pPr>
              <a:tabLst>
                <a:tab pos="225425" algn="l"/>
                <a:tab pos="1541463" algn="l"/>
              </a:tabLst>
            </a:pPr>
            <a:endParaRPr lang="en-US" sz="2000" dirty="0" smtClean="0">
              <a:solidFill>
                <a:schemeClr val="accent1"/>
              </a:solidFill>
            </a:endParaRPr>
          </a:p>
          <a:p>
            <a:pPr>
              <a:tabLst>
                <a:tab pos="225425" algn="l"/>
                <a:tab pos="1541463" algn="l"/>
              </a:tabLst>
            </a:pPr>
            <a:r>
              <a:rPr lang="en-US" sz="2000" dirty="0" smtClean="0">
                <a:solidFill>
                  <a:schemeClr val="bg1"/>
                </a:solidFill>
              </a:rPr>
              <a:t>	MOVE $s0, $a0</a:t>
            </a:r>
          </a:p>
          <a:p>
            <a:pPr>
              <a:tabLst>
                <a:tab pos="225425" algn="l"/>
                <a:tab pos="1541463" algn="l"/>
              </a:tabLst>
            </a:pPr>
            <a:r>
              <a:rPr lang="en-US" sz="2000" dirty="0">
                <a:solidFill>
                  <a:schemeClr val="bg1"/>
                </a:solidFill>
              </a:rPr>
              <a:t>	</a:t>
            </a:r>
            <a:r>
              <a:rPr lang="en-US" sz="2000" dirty="0" smtClean="0">
                <a:solidFill>
                  <a:schemeClr val="bg1"/>
                </a:solidFill>
              </a:rPr>
              <a:t>MOVE $s1, $a1</a:t>
            </a:r>
          </a:p>
          <a:p>
            <a:pPr>
              <a:tabLst>
                <a:tab pos="225425" algn="l"/>
                <a:tab pos="1541463" algn="l"/>
              </a:tabLst>
            </a:pPr>
            <a:r>
              <a:rPr lang="en-US" sz="2000" dirty="0">
                <a:solidFill>
                  <a:schemeClr val="bg1"/>
                </a:solidFill>
              </a:rPr>
              <a:t>	</a:t>
            </a:r>
            <a:r>
              <a:rPr lang="en-US" sz="2000" dirty="0" smtClean="0">
                <a:solidFill>
                  <a:schemeClr val="bg1"/>
                </a:solidFill>
              </a:rPr>
              <a:t>AND $t0, $a0, $a1</a:t>
            </a:r>
          </a:p>
          <a:p>
            <a:pPr>
              <a:tabLst>
                <a:tab pos="225425" algn="l"/>
                <a:tab pos="1541463" algn="l"/>
              </a:tabLst>
            </a:pPr>
            <a:r>
              <a:rPr lang="en-US" sz="2000" dirty="0" smtClean="0">
                <a:solidFill>
                  <a:schemeClr val="bg1"/>
                </a:solidFill>
              </a:rPr>
              <a:t>	OR $t1, $a0, $a1</a:t>
            </a:r>
          </a:p>
          <a:p>
            <a:pPr>
              <a:tabLst>
                <a:tab pos="225425" algn="l"/>
                <a:tab pos="1541463" algn="l"/>
              </a:tabLst>
            </a:pPr>
            <a:r>
              <a:rPr lang="en-US" sz="2000" dirty="0">
                <a:solidFill>
                  <a:schemeClr val="bg1"/>
                </a:solidFill>
              </a:rPr>
              <a:t>	</a:t>
            </a:r>
            <a:r>
              <a:rPr lang="en-US" sz="2000" dirty="0" smtClean="0">
                <a:solidFill>
                  <a:schemeClr val="bg1"/>
                </a:solidFill>
              </a:rPr>
              <a:t>ADD $t0, $t0, $t1</a:t>
            </a:r>
          </a:p>
          <a:p>
            <a:pPr>
              <a:tabLst>
                <a:tab pos="225425" algn="l"/>
                <a:tab pos="1541463" algn="l"/>
              </a:tabLst>
            </a:pPr>
            <a:r>
              <a:rPr lang="en-US" sz="2000" dirty="0">
                <a:solidFill>
                  <a:schemeClr val="bg1"/>
                </a:solidFill>
              </a:rPr>
              <a:t>	</a:t>
            </a:r>
            <a:r>
              <a:rPr lang="en-US" sz="2000" dirty="0" smtClean="0">
                <a:solidFill>
                  <a:schemeClr val="bg1"/>
                </a:solidFill>
              </a:rPr>
              <a:t>MOVE $a0, $t0</a:t>
            </a:r>
          </a:p>
          <a:p>
            <a:pPr>
              <a:tabLst>
                <a:tab pos="225425" algn="l"/>
                <a:tab pos="1541463" algn="l"/>
              </a:tabLst>
            </a:pPr>
            <a:r>
              <a:rPr lang="en-US" sz="2000" dirty="0">
                <a:solidFill>
                  <a:schemeClr val="bg1"/>
                </a:solidFill>
              </a:rPr>
              <a:t>	</a:t>
            </a:r>
            <a:r>
              <a:rPr lang="en-US" sz="2000" dirty="0" smtClean="0">
                <a:solidFill>
                  <a:schemeClr val="bg1"/>
                </a:solidFill>
              </a:rPr>
              <a:t>LI $a1, 1</a:t>
            </a:r>
          </a:p>
          <a:p>
            <a:pPr>
              <a:tabLst>
                <a:tab pos="225425" algn="l"/>
                <a:tab pos="1541463" algn="l"/>
              </a:tabLst>
            </a:pPr>
            <a:r>
              <a:rPr lang="en-US" sz="2000" dirty="0">
                <a:solidFill>
                  <a:schemeClr val="bg1"/>
                </a:solidFill>
              </a:rPr>
              <a:t>	</a:t>
            </a:r>
            <a:r>
              <a:rPr lang="en-US" sz="2000" dirty="0" smtClean="0">
                <a:solidFill>
                  <a:schemeClr val="bg1"/>
                </a:solidFill>
              </a:rPr>
              <a:t>LI $a2, 2</a:t>
            </a:r>
          </a:p>
          <a:p>
            <a:pPr>
              <a:tabLst>
                <a:tab pos="225425" algn="l"/>
                <a:tab pos="1541463" algn="l"/>
              </a:tabLst>
            </a:pPr>
            <a:r>
              <a:rPr lang="en-US" sz="2000" dirty="0">
                <a:solidFill>
                  <a:schemeClr val="bg1"/>
                </a:solidFill>
              </a:rPr>
              <a:t>	</a:t>
            </a:r>
            <a:r>
              <a:rPr lang="en-US" sz="2000" dirty="0" smtClean="0">
                <a:solidFill>
                  <a:schemeClr val="bg1"/>
                </a:solidFill>
              </a:rPr>
              <a:t>LI $a3, 3</a:t>
            </a:r>
          </a:p>
          <a:p>
            <a:pPr>
              <a:tabLst>
                <a:tab pos="225425" algn="l"/>
                <a:tab pos="1541463" algn="l"/>
              </a:tabLst>
            </a:pPr>
            <a:r>
              <a:rPr lang="en-US" sz="2000" dirty="0">
                <a:solidFill>
                  <a:schemeClr val="bg1"/>
                </a:solidFill>
              </a:rPr>
              <a:t>	</a:t>
            </a:r>
            <a:r>
              <a:rPr lang="en-US" sz="2000" dirty="0" smtClean="0">
                <a:solidFill>
                  <a:schemeClr val="bg1"/>
                </a:solidFill>
              </a:rPr>
              <a:t>LI $t1, 4</a:t>
            </a:r>
          </a:p>
          <a:p>
            <a:pPr>
              <a:tabLst>
                <a:tab pos="225425" algn="l"/>
                <a:tab pos="1541463" algn="l"/>
              </a:tabLst>
            </a:pPr>
            <a:r>
              <a:rPr lang="en-US" sz="2000" dirty="0">
                <a:solidFill>
                  <a:schemeClr val="bg1"/>
                </a:solidFill>
              </a:rPr>
              <a:t>	</a:t>
            </a:r>
            <a:r>
              <a:rPr lang="en-US" sz="2000" dirty="0" smtClean="0">
                <a:solidFill>
                  <a:schemeClr val="bg1"/>
                </a:solidFill>
              </a:rPr>
              <a:t>SW $t1 16($</a:t>
            </a:r>
            <a:r>
              <a:rPr lang="en-US" sz="2000" dirty="0" err="1" smtClean="0">
                <a:solidFill>
                  <a:schemeClr val="bg1"/>
                </a:solidFill>
              </a:rPr>
              <a:t>sp</a:t>
            </a:r>
            <a:r>
              <a:rPr lang="en-US" sz="2000" dirty="0" smtClean="0">
                <a:solidFill>
                  <a:schemeClr val="bg1"/>
                </a:solidFill>
              </a:rPr>
              <a:t>)</a:t>
            </a:r>
          </a:p>
          <a:p>
            <a:pPr>
              <a:tabLst>
                <a:tab pos="225425" algn="l"/>
                <a:tab pos="1541463" algn="l"/>
              </a:tabLst>
            </a:pPr>
            <a:r>
              <a:rPr lang="en-US" sz="2000" dirty="0">
                <a:solidFill>
                  <a:schemeClr val="bg1"/>
                </a:solidFill>
              </a:rPr>
              <a:t>	</a:t>
            </a:r>
            <a:r>
              <a:rPr lang="en-US" sz="2000" dirty="0" smtClean="0">
                <a:solidFill>
                  <a:schemeClr val="bg1"/>
                </a:solidFill>
              </a:rPr>
              <a:t>LI $t1, 5</a:t>
            </a:r>
          </a:p>
          <a:p>
            <a:pPr>
              <a:tabLst>
                <a:tab pos="225425" algn="l"/>
                <a:tab pos="1541463" algn="l"/>
              </a:tabLst>
            </a:pPr>
            <a:r>
              <a:rPr lang="en-US" sz="2000" dirty="0">
                <a:solidFill>
                  <a:schemeClr val="bg1"/>
                </a:solidFill>
              </a:rPr>
              <a:t>	</a:t>
            </a:r>
            <a:r>
              <a:rPr lang="en-US" sz="2000" dirty="0" smtClean="0">
                <a:solidFill>
                  <a:schemeClr val="bg1"/>
                </a:solidFill>
              </a:rPr>
              <a:t>SW $t1, 20($</a:t>
            </a:r>
            <a:r>
              <a:rPr lang="en-US" sz="2000" dirty="0" err="1" smtClean="0">
                <a:solidFill>
                  <a:schemeClr val="bg1"/>
                </a:solidFill>
              </a:rPr>
              <a:t>sp</a:t>
            </a:r>
            <a:r>
              <a:rPr lang="en-US" sz="2000" dirty="0" smtClean="0">
                <a:solidFill>
                  <a:schemeClr val="bg1"/>
                </a:solidFill>
              </a:rPr>
              <a:t>)</a:t>
            </a:r>
          </a:p>
          <a:p>
            <a:pPr>
              <a:tabLst>
                <a:tab pos="225425" algn="l"/>
                <a:tab pos="1541463" algn="l"/>
              </a:tabLst>
            </a:pPr>
            <a:r>
              <a:rPr lang="en-US" sz="2000" dirty="0">
                <a:solidFill>
                  <a:schemeClr val="bg1"/>
                </a:solidFill>
              </a:rPr>
              <a:t>	</a:t>
            </a:r>
            <a:r>
              <a:rPr lang="en-US" sz="2000" dirty="0" smtClean="0">
                <a:solidFill>
                  <a:schemeClr val="accent5">
                    <a:lumMod val="60000"/>
                    <a:lumOff val="40000"/>
                  </a:schemeClr>
                </a:solidFill>
              </a:rPr>
              <a:t>SW $t0, 24($</a:t>
            </a:r>
            <a:r>
              <a:rPr lang="en-US" sz="2000" dirty="0" err="1" smtClean="0">
                <a:solidFill>
                  <a:schemeClr val="accent5">
                    <a:lumMod val="60000"/>
                    <a:lumOff val="40000"/>
                  </a:schemeClr>
                </a:solidFill>
              </a:rPr>
              <a:t>sp</a:t>
            </a:r>
            <a:r>
              <a:rPr lang="en-US" sz="2000" dirty="0" smtClean="0">
                <a:solidFill>
                  <a:schemeClr val="accent5">
                    <a:lumMod val="60000"/>
                    <a:lumOff val="40000"/>
                  </a:schemeClr>
                </a:solidFill>
              </a:rPr>
              <a:t>)</a:t>
            </a:r>
          </a:p>
          <a:p>
            <a:pPr>
              <a:tabLst>
                <a:tab pos="225425" algn="l"/>
                <a:tab pos="1541463" algn="l"/>
              </a:tabLst>
            </a:pPr>
            <a:r>
              <a:rPr lang="en-US" sz="2000" dirty="0">
                <a:solidFill>
                  <a:schemeClr val="bg1"/>
                </a:solidFill>
              </a:rPr>
              <a:t>	</a:t>
            </a:r>
            <a:r>
              <a:rPr lang="en-US" sz="2000" dirty="0" smtClean="0">
                <a:solidFill>
                  <a:schemeClr val="bg1"/>
                </a:solidFill>
              </a:rPr>
              <a:t>JAL sum</a:t>
            </a:r>
          </a:p>
          <a:p>
            <a:pPr>
              <a:tabLst>
                <a:tab pos="225425" algn="l"/>
                <a:tab pos="1541463" algn="l"/>
              </a:tabLst>
            </a:pPr>
            <a:r>
              <a:rPr lang="en-US" sz="2000" dirty="0">
                <a:solidFill>
                  <a:schemeClr val="bg1"/>
                </a:solidFill>
              </a:rPr>
              <a:t>	</a:t>
            </a:r>
            <a:r>
              <a:rPr lang="en-US" sz="2000" dirty="0" smtClean="0">
                <a:solidFill>
                  <a:schemeClr val="accent5">
                    <a:lumMod val="60000"/>
                    <a:lumOff val="40000"/>
                  </a:schemeClr>
                </a:solidFill>
              </a:rPr>
              <a:t>NOP</a:t>
            </a:r>
          </a:p>
          <a:p>
            <a:pPr>
              <a:tabLst>
                <a:tab pos="225425" algn="l"/>
                <a:tab pos="1541463" algn="l"/>
              </a:tabLst>
            </a:pPr>
            <a:r>
              <a:rPr lang="en-US" sz="2000" dirty="0">
                <a:solidFill>
                  <a:schemeClr val="bg1"/>
                </a:solidFill>
              </a:rPr>
              <a:t>	</a:t>
            </a:r>
            <a:endParaRPr lang="en-US" sz="2000" dirty="0" smtClean="0">
              <a:solidFill>
                <a:schemeClr val="bg1"/>
              </a:solidFill>
            </a:endParaRPr>
          </a:p>
        </p:txBody>
      </p:sp>
      <p:sp>
        <p:nvSpPr>
          <p:cNvPr id="8" name="TextBox 7"/>
          <p:cNvSpPr txBox="1"/>
          <p:nvPr>
            <p:custDataLst>
              <p:tags r:id="rId5"/>
            </p:custDataLst>
          </p:nvPr>
        </p:nvSpPr>
        <p:spPr>
          <a:xfrm>
            <a:off x="6362700" y="609600"/>
            <a:ext cx="2628900" cy="5867400"/>
          </a:xfrm>
          <a:prstGeom prst="rect">
            <a:avLst/>
          </a:prstGeom>
          <a:noFill/>
          <a:ln>
            <a:solidFill>
              <a:schemeClr val="bg1"/>
            </a:solidFill>
          </a:ln>
        </p:spPr>
        <p:txBody>
          <a:bodyPr wrap="none" lIns="0" tIns="0" rIns="0" bIns="0" rtlCol="0">
            <a:noAutofit/>
          </a:bodyPr>
          <a:lstStyle/>
          <a:p>
            <a:pPr>
              <a:tabLst>
                <a:tab pos="225425" algn="l"/>
                <a:tab pos="1541463" algn="l"/>
              </a:tabLst>
            </a:pPr>
            <a:r>
              <a:rPr lang="en-US" sz="2000" dirty="0" smtClean="0">
                <a:solidFill>
                  <a:schemeClr val="bg1"/>
                </a:solidFill>
              </a:rPr>
              <a:t> </a:t>
            </a:r>
            <a:endParaRPr lang="en-US" sz="2000" dirty="0" smtClean="0">
              <a:solidFill>
                <a:schemeClr val="accent1"/>
              </a:solidFill>
            </a:endParaRPr>
          </a:p>
          <a:p>
            <a:pPr>
              <a:tabLst>
                <a:tab pos="225425" algn="l"/>
                <a:tab pos="1541463" algn="l"/>
              </a:tabLst>
            </a:pPr>
            <a:r>
              <a:rPr lang="en-US" sz="2000" dirty="0" smtClean="0">
                <a:solidFill>
                  <a:schemeClr val="bg1"/>
                </a:solidFill>
              </a:rPr>
              <a:t>	</a:t>
            </a:r>
            <a:r>
              <a:rPr lang="en-US" sz="2000" dirty="0" smtClean="0">
                <a:solidFill>
                  <a:schemeClr val="accent5">
                    <a:lumMod val="60000"/>
                    <a:lumOff val="40000"/>
                  </a:schemeClr>
                </a:solidFill>
              </a:rPr>
              <a:t>LW $t0, 24($</a:t>
            </a:r>
            <a:r>
              <a:rPr lang="en-US" sz="2000" dirty="0" err="1" smtClean="0">
                <a:solidFill>
                  <a:schemeClr val="accent5">
                    <a:lumMod val="60000"/>
                    <a:lumOff val="40000"/>
                  </a:schemeClr>
                </a:solidFill>
              </a:rPr>
              <a:t>sp</a:t>
            </a:r>
            <a:r>
              <a:rPr lang="en-US" sz="2000" dirty="0" smtClean="0">
                <a:solidFill>
                  <a:schemeClr val="accent5">
                    <a:lumMod val="60000"/>
                    <a:lumOff val="40000"/>
                  </a:schemeClr>
                </a:solidFill>
              </a:rPr>
              <a:t>)</a:t>
            </a:r>
          </a:p>
          <a:p>
            <a:pPr>
              <a:tabLst>
                <a:tab pos="225425" algn="l"/>
                <a:tab pos="1541463" algn="l"/>
              </a:tabLst>
            </a:pPr>
            <a:r>
              <a:rPr lang="en-US" sz="2000" dirty="0">
                <a:solidFill>
                  <a:schemeClr val="bg1"/>
                </a:solidFill>
              </a:rPr>
              <a:t>	</a:t>
            </a:r>
            <a:r>
              <a:rPr lang="en-US" sz="2000" dirty="0" smtClean="0">
                <a:solidFill>
                  <a:schemeClr val="bg1"/>
                </a:solidFill>
              </a:rPr>
              <a:t>MOVE $a0, </a:t>
            </a:r>
            <a:r>
              <a:rPr lang="en-US" sz="2000" dirty="0" smtClean="0">
                <a:solidFill>
                  <a:schemeClr val="accent5">
                    <a:lumMod val="60000"/>
                    <a:lumOff val="40000"/>
                  </a:schemeClr>
                </a:solidFill>
              </a:rPr>
              <a:t>$v0 # s</a:t>
            </a:r>
          </a:p>
          <a:p>
            <a:pPr>
              <a:tabLst>
                <a:tab pos="225425" algn="l"/>
                <a:tab pos="1541463" algn="l"/>
              </a:tabLst>
            </a:pPr>
            <a:r>
              <a:rPr lang="en-US" sz="2000" dirty="0">
                <a:solidFill>
                  <a:schemeClr val="bg1"/>
                </a:solidFill>
              </a:rPr>
              <a:t>	</a:t>
            </a:r>
            <a:r>
              <a:rPr lang="en-US" sz="2000" dirty="0" smtClean="0">
                <a:solidFill>
                  <a:schemeClr val="bg1"/>
                </a:solidFill>
              </a:rPr>
              <a:t>MOVE $a1, </a:t>
            </a:r>
            <a:r>
              <a:rPr lang="en-US" sz="2000" dirty="0" smtClean="0">
                <a:solidFill>
                  <a:schemeClr val="accent5">
                    <a:lumMod val="60000"/>
                    <a:lumOff val="40000"/>
                  </a:schemeClr>
                </a:solidFill>
              </a:rPr>
              <a:t>$t0 # </a:t>
            </a:r>
            <a:r>
              <a:rPr lang="en-US" sz="2000" dirty="0" err="1" smtClean="0">
                <a:solidFill>
                  <a:schemeClr val="accent5">
                    <a:lumMod val="60000"/>
                    <a:lumOff val="40000"/>
                  </a:schemeClr>
                </a:solidFill>
              </a:rPr>
              <a:t>tmp</a:t>
            </a:r>
            <a:endParaRPr lang="en-US" sz="2000" dirty="0" smtClean="0">
              <a:solidFill>
                <a:schemeClr val="accent5">
                  <a:lumMod val="60000"/>
                  <a:lumOff val="40000"/>
                </a:schemeClr>
              </a:solidFill>
            </a:endParaRPr>
          </a:p>
          <a:p>
            <a:pPr>
              <a:tabLst>
                <a:tab pos="225425" algn="l"/>
                <a:tab pos="1541463" algn="l"/>
              </a:tabLst>
            </a:pPr>
            <a:r>
              <a:rPr lang="en-US" sz="2000" dirty="0">
                <a:solidFill>
                  <a:schemeClr val="bg1"/>
                </a:solidFill>
              </a:rPr>
              <a:t>	</a:t>
            </a:r>
            <a:r>
              <a:rPr lang="en-US" sz="2000" dirty="0" smtClean="0">
                <a:solidFill>
                  <a:schemeClr val="bg1"/>
                </a:solidFill>
              </a:rPr>
              <a:t>MOVE $a2, </a:t>
            </a:r>
            <a:r>
              <a:rPr lang="en-US" sz="2000" dirty="0" smtClean="0">
                <a:solidFill>
                  <a:schemeClr val="accent5">
                    <a:lumMod val="60000"/>
                    <a:lumOff val="40000"/>
                  </a:schemeClr>
                </a:solidFill>
              </a:rPr>
              <a:t>$s1 # b</a:t>
            </a:r>
          </a:p>
          <a:p>
            <a:pPr>
              <a:tabLst>
                <a:tab pos="225425" algn="l"/>
                <a:tab pos="1541463" algn="l"/>
              </a:tabLst>
            </a:pPr>
            <a:r>
              <a:rPr lang="en-US" sz="2000" dirty="0" smtClean="0">
                <a:solidFill>
                  <a:schemeClr val="bg1"/>
                </a:solidFill>
              </a:rPr>
              <a:t>	MOVE $a3, </a:t>
            </a:r>
            <a:r>
              <a:rPr lang="en-US" sz="2000" dirty="0" smtClean="0">
                <a:solidFill>
                  <a:schemeClr val="accent5">
                    <a:lumMod val="60000"/>
                    <a:lumOff val="40000"/>
                  </a:schemeClr>
                </a:solidFill>
              </a:rPr>
              <a:t>$s0 # a</a:t>
            </a:r>
          </a:p>
          <a:p>
            <a:pPr>
              <a:tabLst>
                <a:tab pos="225425" algn="l"/>
                <a:tab pos="1541463" algn="l"/>
              </a:tabLst>
            </a:pPr>
            <a:r>
              <a:rPr lang="en-US" sz="2000" dirty="0">
                <a:solidFill>
                  <a:schemeClr val="bg1"/>
                </a:solidFill>
              </a:rPr>
              <a:t>	</a:t>
            </a:r>
            <a:r>
              <a:rPr lang="en-US" sz="2000" dirty="0" smtClean="0">
                <a:solidFill>
                  <a:schemeClr val="bg1"/>
                </a:solidFill>
              </a:rPr>
              <a:t>SW $s1, 16($</a:t>
            </a:r>
            <a:r>
              <a:rPr lang="en-US" sz="2000" dirty="0" err="1" smtClean="0">
                <a:solidFill>
                  <a:schemeClr val="bg1"/>
                </a:solidFill>
              </a:rPr>
              <a:t>sp</a:t>
            </a:r>
            <a:r>
              <a:rPr lang="en-US" sz="2000" dirty="0" smtClean="0">
                <a:solidFill>
                  <a:schemeClr val="bg1"/>
                </a:solidFill>
              </a:rPr>
              <a:t>)</a:t>
            </a:r>
          </a:p>
          <a:p>
            <a:pPr>
              <a:tabLst>
                <a:tab pos="225425" algn="l"/>
                <a:tab pos="1541463" algn="l"/>
              </a:tabLst>
            </a:pPr>
            <a:r>
              <a:rPr lang="en-US" sz="2000" dirty="0">
                <a:solidFill>
                  <a:schemeClr val="bg1"/>
                </a:solidFill>
              </a:rPr>
              <a:t>	</a:t>
            </a:r>
            <a:r>
              <a:rPr lang="en-US" sz="2000" dirty="0" smtClean="0">
                <a:solidFill>
                  <a:schemeClr val="bg1"/>
                </a:solidFill>
              </a:rPr>
              <a:t>SW $s0, 20($</a:t>
            </a:r>
            <a:r>
              <a:rPr lang="en-US" sz="2000" dirty="0" err="1" smtClean="0">
                <a:solidFill>
                  <a:schemeClr val="bg1"/>
                </a:solidFill>
              </a:rPr>
              <a:t>sp</a:t>
            </a:r>
            <a:r>
              <a:rPr lang="en-US" sz="2000" dirty="0" smtClean="0">
                <a:solidFill>
                  <a:schemeClr val="bg1"/>
                </a:solidFill>
              </a:rPr>
              <a:t>)</a:t>
            </a:r>
          </a:p>
          <a:p>
            <a:pPr>
              <a:tabLst>
                <a:tab pos="225425" algn="l"/>
                <a:tab pos="1541463" algn="l"/>
              </a:tabLst>
            </a:pPr>
            <a:r>
              <a:rPr lang="en-US" sz="2000" dirty="0">
                <a:solidFill>
                  <a:schemeClr val="bg1"/>
                </a:solidFill>
              </a:rPr>
              <a:t>	</a:t>
            </a:r>
            <a:r>
              <a:rPr lang="en-US" sz="2000" dirty="0" smtClean="0">
                <a:solidFill>
                  <a:schemeClr val="bg1"/>
                </a:solidFill>
              </a:rPr>
              <a:t>JAL sum</a:t>
            </a:r>
          </a:p>
          <a:p>
            <a:pPr>
              <a:tabLst>
                <a:tab pos="225425" algn="l"/>
                <a:tab pos="1541463" algn="l"/>
              </a:tabLst>
            </a:pPr>
            <a:r>
              <a:rPr lang="en-US" sz="2000" dirty="0">
                <a:solidFill>
                  <a:schemeClr val="bg1"/>
                </a:solidFill>
              </a:rPr>
              <a:t>	</a:t>
            </a:r>
            <a:r>
              <a:rPr lang="en-US" sz="2000" dirty="0" smtClean="0">
                <a:solidFill>
                  <a:schemeClr val="accent5">
                    <a:lumMod val="60000"/>
                    <a:lumOff val="40000"/>
                  </a:schemeClr>
                </a:solidFill>
              </a:rPr>
              <a:t>NOP</a:t>
            </a:r>
          </a:p>
          <a:p>
            <a:pPr>
              <a:tabLst>
                <a:tab pos="225425" algn="l"/>
                <a:tab pos="1541463" algn="l"/>
              </a:tabLst>
            </a:pPr>
            <a:endParaRPr lang="en-US" sz="2000" dirty="0" smtClean="0">
              <a:solidFill>
                <a:schemeClr val="bg1"/>
              </a:solidFill>
            </a:endParaRPr>
          </a:p>
          <a:p>
            <a:pPr>
              <a:tabLst>
                <a:tab pos="225425" algn="l"/>
                <a:tab pos="1541463" algn="l"/>
              </a:tabLst>
            </a:pPr>
            <a:r>
              <a:rPr lang="en-US" sz="2000" dirty="0">
                <a:solidFill>
                  <a:schemeClr val="bg1"/>
                </a:solidFill>
              </a:rPr>
              <a:t>	</a:t>
            </a:r>
            <a:r>
              <a:rPr lang="en-US" sz="2000" dirty="0" smtClean="0">
                <a:solidFill>
                  <a:schemeClr val="accent5">
                    <a:lumMod val="60000"/>
                    <a:lumOff val="40000"/>
                  </a:schemeClr>
                </a:solidFill>
              </a:rPr>
              <a:t># add u (v0) and a (s0)</a:t>
            </a:r>
          </a:p>
          <a:p>
            <a:pPr>
              <a:tabLst>
                <a:tab pos="225425" algn="l"/>
                <a:tab pos="1541463" algn="l"/>
              </a:tabLst>
            </a:pPr>
            <a:r>
              <a:rPr lang="en-US" sz="2000" dirty="0">
                <a:solidFill>
                  <a:schemeClr val="bg1"/>
                </a:solidFill>
              </a:rPr>
              <a:t>	</a:t>
            </a:r>
            <a:r>
              <a:rPr lang="en-US" sz="2000" dirty="0" smtClean="0">
                <a:solidFill>
                  <a:schemeClr val="bg1"/>
                </a:solidFill>
              </a:rPr>
              <a:t>ADD $v0, $v0, $s0</a:t>
            </a:r>
          </a:p>
          <a:p>
            <a:pPr>
              <a:tabLst>
                <a:tab pos="225425" algn="l"/>
                <a:tab pos="1541463" algn="l"/>
              </a:tabLst>
            </a:pPr>
            <a:r>
              <a:rPr lang="en-US" sz="2000" dirty="0">
                <a:solidFill>
                  <a:schemeClr val="bg1"/>
                </a:solidFill>
              </a:rPr>
              <a:t>	</a:t>
            </a:r>
            <a:r>
              <a:rPr lang="en-US" sz="2000" dirty="0" smtClean="0">
                <a:solidFill>
                  <a:schemeClr val="bg1"/>
                </a:solidFill>
              </a:rPr>
              <a:t>ADD $v0, $v0, $s1</a:t>
            </a:r>
          </a:p>
          <a:p>
            <a:pPr>
              <a:tabLst>
                <a:tab pos="225425" algn="l"/>
                <a:tab pos="1541463" algn="l"/>
              </a:tabLst>
            </a:pPr>
            <a:r>
              <a:rPr lang="en-US" sz="2000" dirty="0">
                <a:solidFill>
                  <a:schemeClr val="bg1"/>
                </a:solidFill>
              </a:rPr>
              <a:t>	</a:t>
            </a:r>
            <a:r>
              <a:rPr lang="en-US" sz="2000" dirty="0">
                <a:solidFill>
                  <a:schemeClr val="accent1"/>
                </a:solidFill>
              </a:rPr>
              <a:t> </a:t>
            </a:r>
            <a:r>
              <a:rPr lang="en-US" sz="2000" dirty="0">
                <a:solidFill>
                  <a:schemeClr val="accent5">
                    <a:lumMod val="60000"/>
                    <a:lumOff val="40000"/>
                  </a:schemeClr>
                </a:solidFill>
              </a:rPr>
              <a:t># </a:t>
            </a:r>
            <a:r>
              <a:rPr lang="en-US" sz="2000" dirty="0" smtClean="0">
                <a:solidFill>
                  <a:schemeClr val="accent5">
                    <a:lumMod val="60000"/>
                    <a:lumOff val="40000"/>
                  </a:schemeClr>
                </a:solidFill>
              </a:rPr>
              <a:t>$v0 = u + a + b</a:t>
            </a:r>
          </a:p>
        </p:txBody>
      </p:sp>
      <p:cxnSp>
        <p:nvCxnSpPr>
          <p:cNvPr id="9" name="Straight Connector 8"/>
          <p:cNvCxnSpPr/>
          <p:nvPr>
            <p:custDataLst>
              <p:tags r:id="rId6"/>
            </p:custDataLst>
          </p:nvPr>
        </p:nvCxnSpPr>
        <p:spPr>
          <a:xfrm rot="5400000">
            <a:off x="-838200" y="44958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custDataLst>
              <p:tags r:id="rId7"/>
            </p:custDataLst>
          </p:nvPr>
        </p:nvCxnSpPr>
        <p:spPr>
          <a:xfrm rot="5400000">
            <a:off x="1524000" y="44958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custDataLst>
              <p:tags r:id="rId8"/>
            </p:custDataLst>
          </p:nvPr>
        </p:nvSpPr>
        <p:spPr>
          <a:xfrm>
            <a:off x="1219200" y="26670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ra</a:t>
            </a:r>
            <a:endParaRPr lang="en-US" sz="2400" dirty="0"/>
          </a:p>
        </p:txBody>
      </p:sp>
      <p:sp>
        <p:nvSpPr>
          <p:cNvPr id="12" name="Rectangle 11"/>
          <p:cNvSpPr/>
          <p:nvPr>
            <p:custDataLst>
              <p:tags r:id="rId9"/>
            </p:custDataLst>
          </p:nvPr>
        </p:nvSpPr>
        <p:spPr>
          <a:xfrm>
            <a:off x="1219200" y="30480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fp</a:t>
            </a:r>
            <a:endParaRPr lang="en-US" sz="2400" dirty="0"/>
          </a:p>
        </p:txBody>
      </p:sp>
      <p:sp>
        <p:nvSpPr>
          <p:cNvPr id="13" name="Rectangle 12"/>
          <p:cNvSpPr/>
          <p:nvPr>
            <p:custDataLst>
              <p:tags r:id="rId10"/>
            </p:custDataLst>
          </p:nvPr>
        </p:nvSpPr>
        <p:spPr>
          <a:xfrm>
            <a:off x="1219200" y="3429000"/>
            <a:ext cx="2362200" cy="762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regs</a:t>
            </a:r>
            <a:r>
              <a:rPr lang="en-US" sz="2400" dirty="0" smtClean="0"/>
              <a:t/>
            </a:r>
            <a:br>
              <a:rPr lang="en-US" sz="2400" dirty="0" smtClean="0"/>
            </a:br>
            <a:r>
              <a:rPr lang="en-US" sz="2400" dirty="0" smtClean="0"/>
              <a:t>($s0  and $s1)</a:t>
            </a:r>
            <a:endParaRPr lang="en-US" sz="2400" dirty="0"/>
          </a:p>
        </p:txBody>
      </p:sp>
      <p:sp>
        <p:nvSpPr>
          <p:cNvPr id="14" name="Rectangle 13"/>
          <p:cNvSpPr/>
          <p:nvPr>
            <p:custDataLst>
              <p:tags r:id="rId11"/>
            </p:custDataLst>
          </p:nvPr>
        </p:nvSpPr>
        <p:spPr>
          <a:xfrm>
            <a:off x="1219200" y="4191000"/>
            <a:ext cx="2362200" cy="1143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locals</a:t>
            </a:r>
          </a:p>
          <a:p>
            <a:pPr algn="ctr"/>
            <a:r>
              <a:rPr lang="en-US" sz="2400" dirty="0" smtClean="0"/>
              <a:t>($t0)</a:t>
            </a:r>
            <a:endParaRPr lang="en-US" sz="2400" dirty="0"/>
          </a:p>
        </p:txBody>
      </p:sp>
      <p:sp>
        <p:nvSpPr>
          <p:cNvPr id="15" name="Rectangle 14"/>
          <p:cNvSpPr/>
          <p:nvPr>
            <p:custDataLst>
              <p:tags r:id="rId12"/>
            </p:custDataLst>
          </p:nvPr>
        </p:nvSpPr>
        <p:spPr>
          <a:xfrm>
            <a:off x="1219200" y="5334000"/>
            <a:ext cx="2362200" cy="10668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dirty="0"/>
              <a:t>o</a:t>
            </a:r>
            <a:r>
              <a:rPr lang="en-US" sz="2400" dirty="0" smtClean="0"/>
              <a:t>utgoing </a:t>
            </a:r>
            <a:r>
              <a:rPr lang="en-US" sz="2400" dirty="0" err="1" smtClean="0"/>
              <a:t>args</a:t>
            </a:r>
            <a:endParaRPr lang="en-US" sz="2400" dirty="0" smtClean="0"/>
          </a:p>
          <a:p>
            <a:pPr algn="ctr"/>
            <a:r>
              <a:rPr lang="en-US" sz="2400" dirty="0"/>
              <a:t>s</a:t>
            </a:r>
            <a:r>
              <a:rPr lang="en-US" sz="2400" dirty="0" smtClean="0"/>
              <a:t>pace for a0 - a3</a:t>
            </a:r>
          </a:p>
          <a:p>
            <a:pPr algn="ctr"/>
            <a:r>
              <a:rPr lang="en-US" sz="2400" dirty="0" smtClean="0"/>
              <a:t>and 5</a:t>
            </a:r>
            <a:r>
              <a:rPr lang="en-US" sz="2400" baseline="30000" dirty="0" smtClean="0"/>
              <a:t>th</a:t>
            </a:r>
            <a:r>
              <a:rPr lang="en-US" sz="2400" dirty="0" smtClean="0"/>
              <a:t> and 6</a:t>
            </a:r>
            <a:r>
              <a:rPr lang="en-US" sz="2400" baseline="30000" dirty="0" smtClean="0"/>
              <a:t>th</a:t>
            </a:r>
            <a:r>
              <a:rPr lang="en-US" sz="2400" dirty="0" smtClean="0"/>
              <a:t> </a:t>
            </a:r>
            <a:r>
              <a:rPr lang="en-US" sz="2400" dirty="0" err="1" smtClean="0"/>
              <a:t>arg</a:t>
            </a:r>
            <a:endParaRPr lang="en-US" sz="2400" dirty="0"/>
          </a:p>
        </p:txBody>
      </p:sp>
      <p:sp>
        <p:nvSpPr>
          <p:cNvPr id="16" name="TextBox 15"/>
          <p:cNvSpPr txBox="1"/>
          <p:nvPr>
            <p:custDataLst>
              <p:tags r:id="rId13"/>
            </p:custDataLst>
          </p:nvPr>
        </p:nvSpPr>
        <p:spPr>
          <a:xfrm>
            <a:off x="152400" y="2590800"/>
            <a:ext cx="1098378" cy="523220"/>
          </a:xfrm>
          <a:prstGeom prst="rect">
            <a:avLst/>
          </a:prstGeom>
          <a:noFill/>
        </p:spPr>
        <p:txBody>
          <a:bodyPr wrap="none" rtlCol="0">
            <a:spAutoFit/>
          </a:bodyPr>
          <a:lstStyle/>
          <a:p>
            <a:r>
              <a:rPr lang="en-US" sz="2800" dirty="0" smtClean="0">
                <a:solidFill>
                  <a:schemeClr val="bg1"/>
                </a:solidFill>
              </a:rPr>
              <a:t>$</a:t>
            </a:r>
            <a:r>
              <a:rPr lang="en-US" sz="2800" dirty="0" err="1" smtClean="0">
                <a:solidFill>
                  <a:schemeClr val="bg1"/>
                </a:solidFill>
              </a:rPr>
              <a:t>fp</a:t>
            </a:r>
            <a:r>
              <a:rPr lang="en-US" sz="2800" dirty="0" smtClean="0">
                <a:solidFill>
                  <a:schemeClr val="bg1"/>
                </a:solidFill>
              </a:rPr>
              <a:t> </a:t>
            </a:r>
            <a:r>
              <a:rPr lang="en-US" sz="2800" dirty="0" smtClean="0">
                <a:solidFill>
                  <a:schemeClr val="bg1"/>
                </a:solidFill>
                <a:sym typeface="Wingdings" pitchFamily="2" charset="2"/>
              </a:rPr>
              <a:t></a:t>
            </a:r>
            <a:endParaRPr lang="en-US" sz="2800" dirty="0" smtClean="0">
              <a:solidFill>
                <a:schemeClr val="bg1"/>
              </a:solidFill>
            </a:endParaRPr>
          </a:p>
        </p:txBody>
      </p:sp>
      <p:sp>
        <p:nvSpPr>
          <p:cNvPr id="17" name="TextBox 16"/>
          <p:cNvSpPr txBox="1"/>
          <p:nvPr>
            <p:custDataLst>
              <p:tags r:id="rId14"/>
            </p:custDataLst>
          </p:nvPr>
        </p:nvSpPr>
        <p:spPr>
          <a:xfrm>
            <a:off x="152400" y="6029980"/>
            <a:ext cx="1130438" cy="523220"/>
          </a:xfrm>
          <a:prstGeom prst="rect">
            <a:avLst/>
          </a:prstGeom>
          <a:noFill/>
        </p:spPr>
        <p:txBody>
          <a:bodyPr wrap="none" rtlCol="0">
            <a:spAutoFit/>
          </a:bodyPr>
          <a:lstStyle/>
          <a:p>
            <a:r>
              <a:rPr lang="en-US" sz="2800" dirty="0" smtClean="0">
                <a:solidFill>
                  <a:schemeClr val="bg1"/>
                </a:solidFill>
              </a:rPr>
              <a:t>$sp </a:t>
            </a:r>
            <a:r>
              <a:rPr lang="en-US" sz="2800" dirty="0" smtClean="0">
                <a:solidFill>
                  <a:schemeClr val="bg1"/>
                </a:solidFill>
                <a:sym typeface="Wingdings" pitchFamily="2" charset="2"/>
              </a:rPr>
              <a:t></a:t>
            </a:r>
            <a:endParaRPr lang="en-US" sz="2800" dirty="0" smtClean="0">
              <a:solidFill>
                <a:schemeClr val="bg1"/>
              </a:solidFill>
            </a:endParaRPr>
          </a:p>
        </p:txBody>
      </p:sp>
      <p:sp>
        <p:nvSpPr>
          <p:cNvPr id="5" name="TextBox 4"/>
          <p:cNvSpPr txBox="1"/>
          <p:nvPr/>
        </p:nvSpPr>
        <p:spPr>
          <a:xfrm>
            <a:off x="4114800" y="990600"/>
            <a:ext cx="1300228" cy="461665"/>
          </a:xfrm>
          <a:prstGeom prst="rect">
            <a:avLst/>
          </a:prstGeom>
          <a:noFill/>
          <a:ln>
            <a:solidFill>
              <a:schemeClr val="bg1"/>
            </a:solidFill>
          </a:ln>
        </p:spPr>
        <p:txBody>
          <a:bodyPr wrap="none" rtlCol="0">
            <a:spAutoFit/>
          </a:bodyPr>
          <a:lstStyle/>
          <a:p>
            <a:r>
              <a:rPr lang="en-US" sz="2400" dirty="0" smtClean="0">
                <a:solidFill>
                  <a:schemeClr val="bg1"/>
                </a:solidFill>
              </a:rPr>
              <a:t>Prologue</a:t>
            </a:r>
          </a:p>
        </p:txBody>
      </p:sp>
      <p:sp>
        <p:nvSpPr>
          <p:cNvPr id="19" name="TextBox 18"/>
          <p:cNvSpPr txBox="1"/>
          <p:nvPr/>
        </p:nvSpPr>
        <p:spPr>
          <a:xfrm>
            <a:off x="6635563" y="5253335"/>
            <a:ext cx="1260281" cy="461665"/>
          </a:xfrm>
          <a:prstGeom prst="rect">
            <a:avLst/>
          </a:prstGeom>
          <a:noFill/>
          <a:ln>
            <a:solidFill>
              <a:schemeClr val="bg1"/>
            </a:solidFill>
          </a:ln>
        </p:spPr>
        <p:txBody>
          <a:bodyPr wrap="none" rtlCol="0">
            <a:spAutoFit/>
          </a:bodyPr>
          <a:lstStyle/>
          <a:p>
            <a:r>
              <a:rPr lang="en-US" sz="2400" dirty="0" smtClean="0">
                <a:solidFill>
                  <a:schemeClr val="bg1"/>
                </a:solidFill>
              </a:rPr>
              <a:t>Epilogue</a:t>
            </a:r>
          </a:p>
        </p:txBody>
      </p:sp>
    </p:spTree>
    <p:extLst>
      <p:ext uri="{BB962C8B-B14F-4D97-AF65-F5344CB8AC3E}">
        <p14:creationId xmlns:p14="http://schemas.microsoft.com/office/powerpoint/2010/main" val="13750889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76200"/>
            <a:ext cx="8686800" cy="533400"/>
          </a:xfrm>
        </p:spPr>
        <p:txBody>
          <a:bodyPr>
            <a:normAutofit fontScale="90000"/>
          </a:bodyPr>
          <a:lstStyle/>
          <a:p>
            <a:r>
              <a:rPr lang="en-US" dirty="0"/>
              <a:t>Activity #1: Calling </a:t>
            </a:r>
            <a:r>
              <a:rPr lang="en-US" dirty="0" smtClean="0"/>
              <a:t>Convention Example</a:t>
            </a:r>
            <a:endParaRPr lang="en-US" dirty="0"/>
          </a:p>
        </p:txBody>
      </p:sp>
      <p:sp>
        <p:nvSpPr>
          <p:cNvPr id="3" name="Content Placeholder 2"/>
          <p:cNvSpPr>
            <a:spLocks noGrp="1"/>
          </p:cNvSpPr>
          <p:nvPr>
            <p:ph idx="1"/>
            <p:custDataLst>
              <p:tags r:id="rId2"/>
            </p:custDataLst>
          </p:nvPr>
        </p:nvSpPr>
        <p:spPr>
          <a:xfrm>
            <a:off x="228600" y="685800"/>
            <a:ext cx="3657600" cy="1733994"/>
          </a:xfrm>
        </p:spPr>
        <p:txBody>
          <a:bodyPr>
            <a:normAutofit/>
          </a:bodyPr>
          <a:lstStyle/>
          <a:p>
            <a:pPr>
              <a:lnSpc>
                <a:spcPct val="90000"/>
              </a:lnSpc>
            </a:pPr>
            <a:r>
              <a:rPr lang="en-US" sz="1600" dirty="0" err="1" smtClean="0">
                <a:latin typeface="Consolas" pitchFamily="49" charset="0"/>
              </a:rPr>
              <a:t>int</a:t>
            </a:r>
            <a:r>
              <a:rPr lang="en-US" sz="1600" dirty="0" smtClean="0">
                <a:latin typeface="Consolas" pitchFamily="49" charset="0"/>
              </a:rPr>
              <a:t> test(</a:t>
            </a:r>
            <a:r>
              <a:rPr lang="en-US" sz="1600" dirty="0" err="1" smtClean="0">
                <a:latin typeface="Consolas" pitchFamily="49" charset="0"/>
              </a:rPr>
              <a:t>int</a:t>
            </a:r>
            <a:r>
              <a:rPr lang="en-US" sz="1600" dirty="0" smtClean="0">
                <a:latin typeface="Consolas" pitchFamily="49" charset="0"/>
              </a:rPr>
              <a:t> a, </a:t>
            </a:r>
            <a:r>
              <a:rPr lang="en-US" sz="1600" dirty="0" err="1" smtClean="0">
                <a:latin typeface="Consolas" pitchFamily="49" charset="0"/>
              </a:rPr>
              <a:t>int</a:t>
            </a:r>
            <a:r>
              <a:rPr lang="en-US" sz="1600" dirty="0" smtClean="0">
                <a:latin typeface="Consolas" pitchFamily="49" charset="0"/>
              </a:rPr>
              <a:t> b) {</a:t>
            </a:r>
          </a:p>
          <a:p>
            <a:pPr>
              <a:lnSpc>
                <a:spcPct val="90000"/>
              </a:lnSpc>
            </a:pPr>
            <a:r>
              <a:rPr lang="en-US" sz="1600" dirty="0">
                <a:latin typeface="Consolas" pitchFamily="49" charset="0"/>
              </a:rPr>
              <a:t> </a:t>
            </a:r>
            <a:r>
              <a:rPr lang="en-US" sz="1600" dirty="0" smtClean="0">
                <a:latin typeface="Consolas" pitchFamily="49" charset="0"/>
              </a:rPr>
              <a:t>   </a:t>
            </a:r>
            <a:r>
              <a:rPr lang="en-US" sz="1600" dirty="0" err="1" smtClean="0">
                <a:latin typeface="Consolas" pitchFamily="49" charset="0"/>
              </a:rPr>
              <a:t>int</a:t>
            </a:r>
            <a:r>
              <a:rPr lang="en-US" sz="1600" dirty="0" smtClean="0">
                <a:latin typeface="Consolas" pitchFamily="49" charset="0"/>
              </a:rPr>
              <a:t> </a:t>
            </a:r>
            <a:r>
              <a:rPr lang="en-US" sz="1600" dirty="0" err="1" smtClean="0">
                <a:latin typeface="Consolas" pitchFamily="49" charset="0"/>
              </a:rPr>
              <a:t>tmp</a:t>
            </a:r>
            <a:r>
              <a:rPr lang="en-US" sz="1600" dirty="0" smtClean="0">
                <a:latin typeface="Consolas" pitchFamily="49" charset="0"/>
              </a:rPr>
              <a:t> = (</a:t>
            </a:r>
            <a:r>
              <a:rPr lang="en-US" sz="1600" dirty="0" err="1" smtClean="0">
                <a:latin typeface="Consolas" pitchFamily="49" charset="0"/>
              </a:rPr>
              <a:t>a&amp;b</a:t>
            </a:r>
            <a:r>
              <a:rPr lang="en-US" sz="1600" dirty="0" smtClean="0">
                <a:latin typeface="Consolas" pitchFamily="49" charset="0"/>
              </a:rPr>
              <a:t>)+(</a:t>
            </a:r>
            <a:r>
              <a:rPr lang="en-US" sz="1600" dirty="0" err="1" smtClean="0">
                <a:latin typeface="Consolas" pitchFamily="49" charset="0"/>
              </a:rPr>
              <a:t>a|b</a:t>
            </a:r>
            <a:r>
              <a:rPr lang="en-US" sz="1600" dirty="0" smtClean="0">
                <a:latin typeface="Consolas" pitchFamily="49" charset="0"/>
              </a:rPr>
              <a:t>);</a:t>
            </a:r>
          </a:p>
          <a:p>
            <a:pPr>
              <a:lnSpc>
                <a:spcPct val="90000"/>
              </a:lnSpc>
            </a:pPr>
            <a:r>
              <a:rPr lang="en-US" sz="1600" dirty="0">
                <a:latin typeface="Consolas" pitchFamily="49" charset="0"/>
              </a:rPr>
              <a:t> </a:t>
            </a:r>
            <a:r>
              <a:rPr lang="en-US" sz="1600" dirty="0" smtClean="0">
                <a:latin typeface="Consolas" pitchFamily="49" charset="0"/>
              </a:rPr>
              <a:t>   </a:t>
            </a:r>
            <a:r>
              <a:rPr lang="en-US" sz="1600" dirty="0" err="1" smtClean="0">
                <a:latin typeface="Consolas" pitchFamily="49" charset="0"/>
              </a:rPr>
              <a:t>int</a:t>
            </a:r>
            <a:r>
              <a:rPr lang="en-US" sz="1600" dirty="0" smtClean="0">
                <a:latin typeface="Consolas" pitchFamily="49" charset="0"/>
              </a:rPr>
              <a:t> s = sum(tmp,1,2,3,4,5);</a:t>
            </a:r>
          </a:p>
          <a:p>
            <a:pPr>
              <a:lnSpc>
                <a:spcPct val="90000"/>
              </a:lnSpc>
            </a:pPr>
            <a:r>
              <a:rPr lang="en-US" sz="1600" dirty="0">
                <a:latin typeface="Consolas" pitchFamily="49" charset="0"/>
              </a:rPr>
              <a:t> </a:t>
            </a:r>
            <a:r>
              <a:rPr lang="en-US" sz="1600" dirty="0" smtClean="0">
                <a:latin typeface="Consolas" pitchFamily="49" charset="0"/>
              </a:rPr>
              <a:t>   </a:t>
            </a:r>
            <a:r>
              <a:rPr lang="en-US" sz="1600" dirty="0" err="1" smtClean="0">
                <a:latin typeface="Consolas" pitchFamily="49" charset="0"/>
              </a:rPr>
              <a:t>int</a:t>
            </a:r>
            <a:r>
              <a:rPr lang="en-US" sz="1600" dirty="0" smtClean="0">
                <a:latin typeface="Consolas" pitchFamily="49" charset="0"/>
              </a:rPr>
              <a:t> u = sum(</a:t>
            </a:r>
            <a:r>
              <a:rPr lang="en-US" sz="1600" dirty="0" err="1" smtClean="0">
                <a:latin typeface="Consolas" pitchFamily="49" charset="0"/>
              </a:rPr>
              <a:t>s,tmp,b,a,b,a</a:t>
            </a:r>
            <a:r>
              <a:rPr lang="en-US" sz="1600" dirty="0" smtClean="0">
                <a:latin typeface="Consolas" pitchFamily="49" charset="0"/>
              </a:rPr>
              <a:t>);</a:t>
            </a:r>
          </a:p>
          <a:p>
            <a:pPr>
              <a:lnSpc>
                <a:spcPct val="90000"/>
              </a:lnSpc>
            </a:pPr>
            <a:r>
              <a:rPr lang="en-US" sz="1600" dirty="0">
                <a:latin typeface="Consolas" pitchFamily="49" charset="0"/>
              </a:rPr>
              <a:t> </a:t>
            </a:r>
            <a:r>
              <a:rPr lang="en-US" sz="1600" dirty="0" smtClean="0">
                <a:latin typeface="Consolas" pitchFamily="49" charset="0"/>
              </a:rPr>
              <a:t>   return u + a + b;</a:t>
            </a:r>
          </a:p>
          <a:p>
            <a:pPr>
              <a:lnSpc>
                <a:spcPct val="90000"/>
              </a:lnSpc>
            </a:pPr>
            <a:r>
              <a:rPr lang="en-US" sz="1600" dirty="0" smtClean="0">
                <a:latin typeface="Consolas" pitchFamily="49" charset="0"/>
              </a:rPr>
              <a:t>}</a:t>
            </a:r>
          </a:p>
          <a:p>
            <a:pPr>
              <a:lnSpc>
                <a:spcPct val="90000"/>
              </a:lnSpc>
            </a:pPr>
            <a:endParaRPr lang="en-US" sz="1600" dirty="0">
              <a:latin typeface="Consolas" pitchFamily="49" charset="0"/>
            </a:endParaRPr>
          </a:p>
        </p:txBody>
      </p:sp>
      <p:sp>
        <p:nvSpPr>
          <p:cNvPr id="4" name="Content Placeholder 2" hidden="1"/>
          <p:cNvSpPr txBox="1">
            <a:spLocks/>
          </p:cNvSpPr>
          <p:nvPr>
            <p:custDataLst>
              <p:tags r:id="rId3"/>
            </p:custDataLst>
          </p:nvPr>
        </p:nvSpPr>
        <p:spPr>
          <a:xfrm>
            <a:off x="152400" y="2819400"/>
            <a:ext cx="8763000" cy="3886200"/>
          </a:xfrm>
          <a:prstGeom prst="rect">
            <a:avLst/>
          </a:prstGeom>
        </p:spPr>
        <p:txBody>
          <a:bodyPr vert="horz" lIns="91440" tIns="45720" rIns="91440" bIns="45720" rtlCol="0">
            <a:normAutofit fontScale="47500" lnSpcReduction="20000"/>
          </a:bodyPr>
          <a:lstStyle/>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s0 = a0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rPr>
              <a:t>s1</a:t>
            </a:r>
            <a:r>
              <a:rPr kumimoji="0" lang="en-US" sz="2400" b="0" i="0" u="none" strike="noStrike" kern="1200" cap="none" spc="0" normalizeH="0" noProof="0" dirty="0" smtClean="0">
                <a:ln>
                  <a:noFill/>
                </a:ln>
                <a:solidFill>
                  <a:schemeClr val="accent4"/>
                </a:solidFill>
                <a:effectLst/>
                <a:uLnTx/>
                <a:uFillTx/>
                <a:latin typeface="Consolas" pitchFamily="49" charset="0"/>
                <a:ea typeface="+mn-ea"/>
                <a:cs typeface="Arial" pitchFamily="34" charset="0"/>
              </a:rPr>
              <a:t> = a1</a:t>
            </a:r>
            <a:endPar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endParaRP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rPr>
              <a:t>t0</a:t>
            </a:r>
            <a:r>
              <a:rPr kumimoji="0" lang="en-US" sz="2400" b="0" i="0" u="none" strike="noStrike" kern="1200" cap="none" spc="0" normalizeH="0" noProof="0" dirty="0" smtClean="0">
                <a:ln>
                  <a:noFill/>
                </a:ln>
                <a:solidFill>
                  <a:schemeClr val="accent4"/>
                </a:solidFill>
                <a:effectLst/>
                <a:uLnTx/>
                <a:uFillTx/>
                <a:latin typeface="Consolas" pitchFamily="49" charset="0"/>
                <a:ea typeface="+mn-ea"/>
                <a:cs typeface="Arial" pitchFamily="34" charset="0"/>
              </a:rPr>
              <a:t> = a &amp; b</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baseline="0" dirty="0" smtClean="0">
                <a:solidFill>
                  <a:schemeClr val="accent4"/>
                </a:solidFill>
                <a:latin typeface="Consolas" pitchFamily="49" charset="0"/>
                <a:cs typeface="Arial" pitchFamily="34" charset="0"/>
              </a:rPr>
              <a:t>t1</a:t>
            </a:r>
            <a:r>
              <a:rPr lang="en-US" sz="2400" dirty="0" smtClean="0">
                <a:solidFill>
                  <a:schemeClr val="accent4"/>
                </a:solidFill>
                <a:latin typeface="Consolas" pitchFamily="49" charset="0"/>
                <a:cs typeface="Arial" pitchFamily="34" charset="0"/>
              </a:rPr>
              <a:t> = a | b</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rPr>
              <a:t>t</a:t>
            </a:r>
            <a:r>
              <a:rPr lang="en-US" sz="2400" dirty="0" smtClean="0">
                <a:solidFill>
                  <a:schemeClr val="accent4"/>
                </a:solidFill>
                <a:latin typeface="Consolas" pitchFamily="49" charset="0"/>
                <a:cs typeface="Arial" pitchFamily="34" charset="0"/>
              </a:rPr>
              <a:t>0 = t0 + t1 </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t0, 24(sp) # </a:t>
            </a:r>
            <a:r>
              <a:rPr lang="en-US" sz="2400" dirty="0" err="1" smtClean="0">
                <a:solidFill>
                  <a:schemeClr val="accent4"/>
                </a:solidFill>
                <a:latin typeface="Consolas" pitchFamily="49" charset="0"/>
                <a:cs typeface="Arial" pitchFamily="34" charset="0"/>
              </a:rPr>
              <a:t>tmp</a:t>
            </a:r>
            <a:endParaRPr lang="en-US" sz="2400" dirty="0" smtClean="0">
              <a:solidFill>
                <a:schemeClr val="accent4"/>
              </a:solidFill>
              <a:latin typeface="Consolas" pitchFamily="49" charset="0"/>
              <a:cs typeface="Arial" pitchFamily="34" charset="0"/>
            </a:endParaRP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a0 = t0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a1 = 1</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a2 = 2</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a3 = 3</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4, 0(sp)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5, 4(sp)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JAL sum</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NOP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LW t0, 24(sp)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a0 = v0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a1 = t0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a2 = s1</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a3 = s0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s1, 0(sp)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s0, 4(sp)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JAL sum</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NOP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v0 = v0 + s0 + s1</a:t>
            </a:r>
          </a:p>
        </p:txBody>
      </p:sp>
      <p:sp>
        <p:nvSpPr>
          <p:cNvPr id="6" name="TextBox 5"/>
          <p:cNvSpPr txBox="1"/>
          <p:nvPr>
            <p:custDataLst>
              <p:tags r:id="rId4"/>
            </p:custDataLst>
          </p:nvPr>
        </p:nvSpPr>
        <p:spPr>
          <a:xfrm>
            <a:off x="3886200" y="609600"/>
            <a:ext cx="2476500" cy="5896131"/>
          </a:xfrm>
          <a:prstGeom prst="rect">
            <a:avLst/>
          </a:prstGeom>
          <a:noFill/>
          <a:ln>
            <a:solidFill>
              <a:schemeClr val="bg1"/>
            </a:solidFill>
          </a:ln>
        </p:spPr>
        <p:txBody>
          <a:bodyPr wrap="none" lIns="0" tIns="0" rIns="0" bIns="0" rtlCol="0">
            <a:noAutofit/>
          </a:bodyPr>
          <a:lstStyle/>
          <a:p>
            <a:pPr>
              <a:tabLst>
                <a:tab pos="225425" algn="l"/>
                <a:tab pos="1541463" algn="l"/>
              </a:tabLst>
            </a:pPr>
            <a:r>
              <a:rPr lang="en-US" sz="2000" dirty="0" smtClean="0">
                <a:solidFill>
                  <a:schemeClr val="bg1"/>
                </a:solidFill>
              </a:rPr>
              <a:t> test:</a:t>
            </a:r>
          </a:p>
          <a:p>
            <a:pPr>
              <a:tabLst>
                <a:tab pos="225425" algn="l"/>
                <a:tab pos="1541463" algn="l"/>
              </a:tabLst>
            </a:pPr>
            <a:endParaRPr lang="en-US" sz="2000" dirty="0">
              <a:solidFill>
                <a:schemeClr val="bg1"/>
              </a:solidFill>
            </a:endParaRPr>
          </a:p>
          <a:p>
            <a:pPr>
              <a:tabLst>
                <a:tab pos="225425" algn="l"/>
                <a:tab pos="1541463" algn="l"/>
              </a:tabLst>
            </a:pPr>
            <a:endParaRPr lang="en-US" sz="2000" dirty="0" smtClean="0">
              <a:solidFill>
                <a:schemeClr val="accent1"/>
              </a:solidFill>
            </a:endParaRPr>
          </a:p>
          <a:p>
            <a:pPr>
              <a:tabLst>
                <a:tab pos="225425" algn="l"/>
                <a:tab pos="1541463" algn="l"/>
              </a:tabLst>
            </a:pPr>
            <a:r>
              <a:rPr lang="en-US" sz="2000" dirty="0" smtClean="0">
                <a:solidFill>
                  <a:schemeClr val="bg1"/>
                </a:solidFill>
              </a:rPr>
              <a:t>	MOVE $s0, $a0</a:t>
            </a:r>
          </a:p>
          <a:p>
            <a:pPr>
              <a:tabLst>
                <a:tab pos="225425" algn="l"/>
                <a:tab pos="1541463" algn="l"/>
              </a:tabLst>
            </a:pPr>
            <a:r>
              <a:rPr lang="en-US" sz="2000" dirty="0">
                <a:solidFill>
                  <a:schemeClr val="bg1"/>
                </a:solidFill>
              </a:rPr>
              <a:t>	</a:t>
            </a:r>
            <a:r>
              <a:rPr lang="en-US" sz="2000" dirty="0" smtClean="0">
                <a:solidFill>
                  <a:schemeClr val="bg1"/>
                </a:solidFill>
              </a:rPr>
              <a:t>MOVE $s1, $a1</a:t>
            </a:r>
          </a:p>
          <a:p>
            <a:pPr>
              <a:tabLst>
                <a:tab pos="225425" algn="l"/>
                <a:tab pos="1541463" algn="l"/>
              </a:tabLst>
            </a:pPr>
            <a:r>
              <a:rPr lang="en-US" sz="2000" dirty="0">
                <a:solidFill>
                  <a:schemeClr val="bg1"/>
                </a:solidFill>
              </a:rPr>
              <a:t>	</a:t>
            </a:r>
            <a:r>
              <a:rPr lang="en-US" sz="2000" dirty="0" smtClean="0">
                <a:solidFill>
                  <a:schemeClr val="bg1"/>
                </a:solidFill>
              </a:rPr>
              <a:t>AND $t0, $a0, $a1</a:t>
            </a:r>
          </a:p>
          <a:p>
            <a:pPr>
              <a:tabLst>
                <a:tab pos="225425" algn="l"/>
                <a:tab pos="1541463" algn="l"/>
              </a:tabLst>
            </a:pPr>
            <a:r>
              <a:rPr lang="en-US" sz="2000" dirty="0" smtClean="0">
                <a:solidFill>
                  <a:schemeClr val="bg1"/>
                </a:solidFill>
              </a:rPr>
              <a:t>	OR $t1, $a0, $a1</a:t>
            </a:r>
          </a:p>
          <a:p>
            <a:pPr>
              <a:tabLst>
                <a:tab pos="225425" algn="l"/>
                <a:tab pos="1541463" algn="l"/>
              </a:tabLst>
            </a:pPr>
            <a:r>
              <a:rPr lang="en-US" sz="2000" dirty="0">
                <a:solidFill>
                  <a:schemeClr val="bg1"/>
                </a:solidFill>
              </a:rPr>
              <a:t>	</a:t>
            </a:r>
            <a:r>
              <a:rPr lang="en-US" sz="2000" dirty="0" smtClean="0">
                <a:solidFill>
                  <a:schemeClr val="bg1"/>
                </a:solidFill>
              </a:rPr>
              <a:t>ADD $t0, $t0, $t1</a:t>
            </a:r>
          </a:p>
          <a:p>
            <a:pPr>
              <a:tabLst>
                <a:tab pos="225425" algn="l"/>
                <a:tab pos="1541463" algn="l"/>
              </a:tabLst>
            </a:pPr>
            <a:r>
              <a:rPr lang="en-US" sz="2000" dirty="0">
                <a:solidFill>
                  <a:schemeClr val="bg1"/>
                </a:solidFill>
              </a:rPr>
              <a:t>	</a:t>
            </a:r>
            <a:r>
              <a:rPr lang="en-US" sz="2000" dirty="0" smtClean="0">
                <a:solidFill>
                  <a:schemeClr val="bg1"/>
                </a:solidFill>
              </a:rPr>
              <a:t>MOVE $a0, $t0</a:t>
            </a:r>
          </a:p>
          <a:p>
            <a:pPr>
              <a:tabLst>
                <a:tab pos="225425" algn="l"/>
                <a:tab pos="1541463" algn="l"/>
              </a:tabLst>
            </a:pPr>
            <a:r>
              <a:rPr lang="en-US" sz="2000" dirty="0">
                <a:solidFill>
                  <a:schemeClr val="bg1"/>
                </a:solidFill>
              </a:rPr>
              <a:t>	</a:t>
            </a:r>
            <a:r>
              <a:rPr lang="en-US" sz="2000" dirty="0" smtClean="0">
                <a:solidFill>
                  <a:schemeClr val="bg1"/>
                </a:solidFill>
              </a:rPr>
              <a:t>LI $a1, 1</a:t>
            </a:r>
          </a:p>
          <a:p>
            <a:pPr>
              <a:tabLst>
                <a:tab pos="225425" algn="l"/>
                <a:tab pos="1541463" algn="l"/>
              </a:tabLst>
            </a:pPr>
            <a:r>
              <a:rPr lang="en-US" sz="2000" dirty="0">
                <a:solidFill>
                  <a:schemeClr val="bg1"/>
                </a:solidFill>
              </a:rPr>
              <a:t>	</a:t>
            </a:r>
            <a:r>
              <a:rPr lang="en-US" sz="2000" dirty="0" smtClean="0">
                <a:solidFill>
                  <a:schemeClr val="bg1"/>
                </a:solidFill>
              </a:rPr>
              <a:t>LI $a2, 2</a:t>
            </a:r>
          </a:p>
          <a:p>
            <a:pPr>
              <a:tabLst>
                <a:tab pos="225425" algn="l"/>
                <a:tab pos="1541463" algn="l"/>
              </a:tabLst>
            </a:pPr>
            <a:r>
              <a:rPr lang="en-US" sz="2000" dirty="0">
                <a:solidFill>
                  <a:schemeClr val="bg1"/>
                </a:solidFill>
              </a:rPr>
              <a:t>	</a:t>
            </a:r>
            <a:r>
              <a:rPr lang="en-US" sz="2000" dirty="0" smtClean="0">
                <a:solidFill>
                  <a:schemeClr val="bg1"/>
                </a:solidFill>
              </a:rPr>
              <a:t>LI $a3, 3</a:t>
            </a:r>
          </a:p>
          <a:p>
            <a:pPr>
              <a:tabLst>
                <a:tab pos="225425" algn="l"/>
                <a:tab pos="1541463" algn="l"/>
              </a:tabLst>
            </a:pPr>
            <a:r>
              <a:rPr lang="en-US" sz="2000" dirty="0">
                <a:solidFill>
                  <a:schemeClr val="bg1"/>
                </a:solidFill>
              </a:rPr>
              <a:t>	</a:t>
            </a:r>
            <a:r>
              <a:rPr lang="en-US" sz="2000" dirty="0" smtClean="0">
                <a:solidFill>
                  <a:schemeClr val="bg1"/>
                </a:solidFill>
              </a:rPr>
              <a:t>LI $t1, 4</a:t>
            </a:r>
          </a:p>
          <a:p>
            <a:pPr>
              <a:tabLst>
                <a:tab pos="225425" algn="l"/>
                <a:tab pos="1541463" algn="l"/>
              </a:tabLst>
            </a:pPr>
            <a:r>
              <a:rPr lang="en-US" sz="2000" dirty="0">
                <a:solidFill>
                  <a:schemeClr val="bg1"/>
                </a:solidFill>
              </a:rPr>
              <a:t>	</a:t>
            </a:r>
            <a:r>
              <a:rPr lang="en-US" sz="2000" dirty="0" smtClean="0">
                <a:solidFill>
                  <a:schemeClr val="bg1"/>
                </a:solidFill>
              </a:rPr>
              <a:t>SW $t1 16($</a:t>
            </a:r>
            <a:r>
              <a:rPr lang="en-US" sz="2000" dirty="0" err="1" smtClean="0">
                <a:solidFill>
                  <a:schemeClr val="bg1"/>
                </a:solidFill>
              </a:rPr>
              <a:t>sp</a:t>
            </a:r>
            <a:r>
              <a:rPr lang="en-US" sz="2000" dirty="0" smtClean="0">
                <a:solidFill>
                  <a:schemeClr val="bg1"/>
                </a:solidFill>
              </a:rPr>
              <a:t>)</a:t>
            </a:r>
          </a:p>
          <a:p>
            <a:pPr>
              <a:tabLst>
                <a:tab pos="225425" algn="l"/>
                <a:tab pos="1541463" algn="l"/>
              </a:tabLst>
            </a:pPr>
            <a:r>
              <a:rPr lang="en-US" sz="2000" dirty="0">
                <a:solidFill>
                  <a:schemeClr val="bg1"/>
                </a:solidFill>
              </a:rPr>
              <a:t>	</a:t>
            </a:r>
            <a:r>
              <a:rPr lang="en-US" sz="2000" dirty="0" smtClean="0">
                <a:solidFill>
                  <a:schemeClr val="bg1"/>
                </a:solidFill>
              </a:rPr>
              <a:t>LI $t1, 5</a:t>
            </a:r>
          </a:p>
          <a:p>
            <a:pPr>
              <a:tabLst>
                <a:tab pos="225425" algn="l"/>
                <a:tab pos="1541463" algn="l"/>
              </a:tabLst>
            </a:pPr>
            <a:r>
              <a:rPr lang="en-US" sz="2000" dirty="0">
                <a:solidFill>
                  <a:schemeClr val="bg1"/>
                </a:solidFill>
              </a:rPr>
              <a:t>	</a:t>
            </a:r>
            <a:r>
              <a:rPr lang="en-US" sz="2000" dirty="0" smtClean="0">
                <a:solidFill>
                  <a:schemeClr val="bg1"/>
                </a:solidFill>
              </a:rPr>
              <a:t>SW $t1, 20($</a:t>
            </a:r>
            <a:r>
              <a:rPr lang="en-US" sz="2000" dirty="0" err="1" smtClean="0">
                <a:solidFill>
                  <a:schemeClr val="bg1"/>
                </a:solidFill>
              </a:rPr>
              <a:t>sp</a:t>
            </a:r>
            <a:r>
              <a:rPr lang="en-US" sz="2000" dirty="0" smtClean="0">
                <a:solidFill>
                  <a:schemeClr val="bg1"/>
                </a:solidFill>
              </a:rPr>
              <a:t>)</a:t>
            </a:r>
          </a:p>
          <a:p>
            <a:pPr>
              <a:tabLst>
                <a:tab pos="225425" algn="l"/>
                <a:tab pos="1541463" algn="l"/>
              </a:tabLst>
            </a:pPr>
            <a:r>
              <a:rPr lang="en-US" sz="2000" dirty="0">
                <a:solidFill>
                  <a:schemeClr val="bg1"/>
                </a:solidFill>
              </a:rPr>
              <a:t>	</a:t>
            </a:r>
            <a:r>
              <a:rPr lang="en-US" sz="2000" dirty="0" smtClean="0">
                <a:solidFill>
                  <a:schemeClr val="accent5">
                    <a:lumMod val="60000"/>
                    <a:lumOff val="40000"/>
                  </a:schemeClr>
                </a:solidFill>
              </a:rPr>
              <a:t>SW $t0, 24($</a:t>
            </a:r>
            <a:r>
              <a:rPr lang="en-US" sz="2000" dirty="0" err="1" smtClean="0">
                <a:solidFill>
                  <a:schemeClr val="accent5">
                    <a:lumMod val="60000"/>
                    <a:lumOff val="40000"/>
                  </a:schemeClr>
                </a:solidFill>
              </a:rPr>
              <a:t>sp</a:t>
            </a:r>
            <a:r>
              <a:rPr lang="en-US" sz="2000" dirty="0" smtClean="0">
                <a:solidFill>
                  <a:schemeClr val="accent5">
                    <a:lumMod val="60000"/>
                    <a:lumOff val="40000"/>
                  </a:schemeClr>
                </a:solidFill>
              </a:rPr>
              <a:t>)</a:t>
            </a:r>
          </a:p>
          <a:p>
            <a:pPr>
              <a:tabLst>
                <a:tab pos="225425" algn="l"/>
                <a:tab pos="1541463" algn="l"/>
              </a:tabLst>
            </a:pPr>
            <a:r>
              <a:rPr lang="en-US" sz="2000" dirty="0">
                <a:solidFill>
                  <a:schemeClr val="bg1"/>
                </a:solidFill>
              </a:rPr>
              <a:t>	</a:t>
            </a:r>
            <a:r>
              <a:rPr lang="en-US" sz="2000" dirty="0" smtClean="0">
                <a:solidFill>
                  <a:schemeClr val="bg1"/>
                </a:solidFill>
              </a:rPr>
              <a:t>JAL sum</a:t>
            </a:r>
          </a:p>
          <a:p>
            <a:pPr>
              <a:tabLst>
                <a:tab pos="225425" algn="l"/>
                <a:tab pos="1541463" algn="l"/>
              </a:tabLst>
            </a:pPr>
            <a:r>
              <a:rPr lang="en-US" sz="2000" dirty="0">
                <a:solidFill>
                  <a:schemeClr val="bg1"/>
                </a:solidFill>
              </a:rPr>
              <a:t>	</a:t>
            </a:r>
            <a:r>
              <a:rPr lang="en-US" sz="2000" dirty="0" smtClean="0">
                <a:solidFill>
                  <a:schemeClr val="accent5">
                    <a:lumMod val="60000"/>
                    <a:lumOff val="40000"/>
                  </a:schemeClr>
                </a:solidFill>
              </a:rPr>
              <a:t>NOP</a:t>
            </a:r>
          </a:p>
          <a:p>
            <a:pPr>
              <a:tabLst>
                <a:tab pos="225425" algn="l"/>
                <a:tab pos="1541463" algn="l"/>
              </a:tabLst>
            </a:pPr>
            <a:r>
              <a:rPr lang="en-US" sz="2000" dirty="0">
                <a:solidFill>
                  <a:schemeClr val="bg1"/>
                </a:solidFill>
              </a:rPr>
              <a:t>	</a:t>
            </a:r>
            <a:endParaRPr lang="en-US" sz="2000" dirty="0" smtClean="0">
              <a:solidFill>
                <a:schemeClr val="bg1"/>
              </a:solidFill>
            </a:endParaRPr>
          </a:p>
        </p:txBody>
      </p:sp>
      <p:sp>
        <p:nvSpPr>
          <p:cNvPr id="8" name="TextBox 7"/>
          <p:cNvSpPr txBox="1"/>
          <p:nvPr>
            <p:custDataLst>
              <p:tags r:id="rId5"/>
            </p:custDataLst>
          </p:nvPr>
        </p:nvSpPr>
        <p:spPr>
          <a:xfrm>
            <a:off x="6362700" y="609600"/>
            <a:ext cx="2628900" cy="5896131"/>
          </a:xfrm>
          <a:prstGeom prst="rect">
            <a:avLst/>
          </a:prstGeom>
          <a:noFill/>
          <a:ln>
            <a:solidFill>
              <a:schemeClr val="bg1"/>
            </a:solidFill>
          </a:ln>
        </p:spPr>
        <p:txBody>
          <a:bodyPr wrap="none" lIns="0" tIns="0" rIns="0" bIns="0" rtlCol="0">
            <a:noAutofit/>
          </a:bodyPr>
          <a:lstStyle/>
          <a:p>
            <a:pPr>
              <a:tabLst>
                <a:tab pos="225425" algn="l"/>
                <a:tab pos="1541463" algn="l"/>
              </a:tabLst>
            </a:pPr>
            <a:r>
              <a:rPr lang="en-US" sz="2000" dirty="0" smtClean="0">
                <a:solidFill>
                  <a:schemeClr val="bg1"/>
                </a:solidFill>
              </a:rPr>
              <a:t> </a:t>
            </a:r>
            <a:endParaRPr lang="en-US" sz="2000" dirty="0" smtClean="0">
              <a:solidFill>
                <a:schemeClr val="accent1"/>
              </a:solidFill>
            </a:endParaRPr>
          </a:p>
          <a:p>
            <a:pPr>
              <a:tabLst>
                <a:tab pos="225425" algn="l"/>
                <a:tab pos="1541463" algn="l"/>
              </a:tabLst>
            </a:pPr>
            <a:r>
              <a:rPr lang="en-US" sz="2000" dirty="0" smtClean="0">
                <a:solidFill>
                  <a:schemeClr val="bg1"/>
                </a:solidFill>
              </a:rPr>
              <a:t>	</a:t>
            </a:r>
            <a:r>
              <a:rPr lang="en-US" sz="2000" dirty="0" smtClean="0">
                <a:solidFill>
                  <a:schemeClr val="accent5">
                    <a:lumMod val="60000"/>
                    <a:lumOff val="40000"/>
                  </a:schemeClr>
                </a:solidFill>
              </a:rPr>
              <a:t>LW $t0, 24($</a:t>
            </a:r>
            <a:r>
              <a:rPr lang="en-US" sz="2000" dirty="0" err="1" smtClean="0">
                <a:solidFill>
                  <a:schemeClr val="accent5">
                    <a:lumMod val="60000"/>
                    <a:lumOff val="40000"/>
                  </a:schemeClr>
                </a:solidFill>
              </a:rPr>
              <a:t>sp</a:t>
            </a:r>
            <a:r>
              <a:rPr lang="en-US" sz="2000" dirty="0" smtClean="0">
                <a:solidFill>
                  <a:schemeClr val="accent5">
                    <a:lumMod val="60000"/>
                    <a:lumOff val="40000"/>
                  </a:schemeClr>
                </a:solidFill>
              </a:rPr>
              <a:t>)</a:t>
            </a:r>
          </a:p>
          <a:p>
            <a:pPr>
              <a:tabLst>
                <a:tab pos="225425" algn="l"/>
                <a:tab pos="1541463" algn="l"/>
              </a:tabLst>
            </a:pPr>
            <a:r>
              <a:rPr lang="en-US" sz="2000" dirty="0">
                <a:solidFill>
                  <a:schemeClr val="bg1"/>
                </a:solidFill>
              </a:rPr>
              <a:t>	</a:t>
            </a:r>
            <a:r>
              <a:rPr lang="en-US" sz="2000" dirty="0" smtClean="0">
                <a:solidFill>
                  <a:schemeClr val="bg1"/>
                </a:solidFill>
              </a:rPr>
              <a:t>MOVE $a0, </a:t>
            </a:r>
            <a:r>
              <a:rPr lang="en-US" sz="2000" dirty="0" smtClean="0">
                <a:solidFill>
                  <a:schemeClr val="accent5">
                    <a:lumMod val="60000"/>
                    <a:lumOff val="40000"/>
                  </a:schemeClr>
                </a:solidFill>
              </a:rPr>
              <a:t>$v0 # s</a:t>
            </a:r>
          </a:p>
          <a:p>
            <a:pPr>
              <a:tabLst>
                <a:tab pos="225425" algn="l"/>
                <a:tab pos="1541463" algn="l"/>
              </a:tabLst>
            </a:pPr>
            <a:r>
              <a:rPr lang="en-US" sz="2000" dirty="0">
                <a:solidFill>
                  <a:schemeClr val="bg1"/>
                </a:solidFill>
              </a:rPr>
              <a:t>	</a:t>
            </a:r>
            <a:r>
              <a:rPr lang="en-US" sz="2000" dirty="0" smtClean="0">
                <a:solidFill>
                  <a:schemeClr val="bg1"/>
                </a:solidFill>
              </a:rPr>
              <a:t>MOVE $a1, </a:t>
            </a:r>
            <a:r>
              <a:rPr lang="en-US" sz="2000" dirty="0" smtClean="0">
                <a:solidFill>
                  <a:schemeClr val="accent5">
                    <a:lumMod val="60000"/>
                    <a:lumOff val="40000"/>
                  </a:schemeClr>
                </a:solidFill>
              </a:rPr>
              <a:t>$t0 # </a:t>
            </a:r>
            <a:r>
              <a:rPr lang="en-US" sz="2000" dirty="0" err="1" smtClean="0">
                <a:solidFill>
                  <a:schemeClr val="accent5">
                    <a:lumMod val="60000"/>
                    <a:lumOff val="40000"/>
                  </a:schemeClr>
                </a:solidFill>
              </a:rPr>
              <a:t>tmp</a:t>
            </a:r>
            <a:endParaRPr lang="en-US" sz="2000" dirty="0" smtClean="0">
              <a:solidFill>
                <a:schemeClr val="accent5">
                  <a:lumMod val="60000"/>
                  <a:lumOff val="40000"/>
                </a:schemeClr>
              </a:solidFill>
            </a:endParaRPr>
          </a:p>
          <a:p>
            <a:pPr>
              <a:tabLst>
                <a:tab pos="225425" algn="l"/>
                <a:tab pos="1541463" algn="l"/>
              </a:tabLst>
            </a:pPr>
            <a:r>
              <a:rPr lang="en-US" sz="2000" dirty="0">
                <a:solidFill>
                  <a:schemeClr val="bg1"/>
                </a:solidFill>
              </a:rPr>
              <a:t>	</a:t>
            </a:r>
            <a:r>
              <a:rPr lang="en-US" sz="2000" dirty="0" smtClean="0">
                <a:solidFill>
                  <a:schemeClr val="bg1"/>
                </a:solidFill>
              </a:rPr>
              <a:t>MOVE $a2, </a:t>
            </a:r>
            <a:r>
              <a:rPr lang="en-US" sz="2000" dirty="0" smtClean="0">
                <a:solidFill>
                  <a:schemeClr val="accent5">
                    <a:lumMod val="60000"/>
                    <a:lumOff val="40000"/>
                  </a:schemeClr>
                </a:solidFill>
              </a:rPr>
              <a:t>$s1 # b</a:t>
            </a:r>
          </a:p>
          <a:p>
            <a:pPr>
              <a:tabLst>
                <a:tab pos="225425" algn="l"/>
                <a:tab pos="1541463" algn="l"/>
              </a:tabLst>
            </a:pPr>
            <a:r>
              <a:rPr lang="en-US" sz="2000" dirty="0" smtClean="0">
                <a:solidFill>
                  <a:schemeClr val="bg1"/>
                </a:solidFill>
              </a:rPr>
              <a:t>	MOVE $a3, </a:t>
            </a:r>
            <a:r>
              <a:rPr lang="en-US" sz="2000" dirty="0" smtClean="0">
                <a:solidFill>
                  <a:schemeClr val="accent5">
                    <a:lumMod val="60000"/>
                    <a:lumOff val="40000"/>
                  </a:schemeClr>
                </a:solidFill>
              </a:rPr>
              <a:t>$s0 # a</a:t>
            </a:r>
          </a:p>
          <a:p>
            <a:pPr>
              <a:tabLst>
                <a:tab pos="225425" algn="l"/>
                <a:tab pos="1541463" algn="l"/>
              </a:tabLst>
            </a:pPr>
            <a:r>
              <a:rPr lang="en-US" sz="2000" dirty="0">
                <a:solidFill>
                  <a:schemeClr val="bg1"/>
                </a:solidFill>
              </a:rPr>
              <a:t>	</a:t>
            </a:r>
            <a:r>
              <a:rPr lang="en-US" sz="2000" dirty="0" smtClean="0">
                <a:solidFill>
                  <a:schemeClr val="bg1"/>
                </a:solidFill>
              </a:rPr>
              <a:t>SW $s1, 16($</a:t>
            </a:r>
            <a:r>
              <a:rPr lang="en-US" sz="2000" dirty="0" err="1" smtClean="0">
                <a:solidFill>
                  <a:schemeClr val="bg1"/>
                </a:solidFill>
              </a:rPr>
              <a:t>sp</a:t>
            </a:r>
            <a:r>
              <a:rPr lang="en-US" sz="2000" dirty="0" smtClean="0">
                <a:solidFill>
                  <a:schemeClr val="bg1"/>
                </a:solidFill>
              </a:rPr>
              <a:t>)</a:t>
            </a:r>
          </a:p>
          <a:p>
            <a:pPr>
              <a:tabLst>
                <a:tab pos="225425" algn="l"/>
                <a:tab pos="1541463" algn="l"/>
              </a:tabLst>
            </a:pPr>
            <a:r>
              <a:rPr lang="en-US" sz="2000" dirty="0">
                <a:solidFill>
                  <a:schemeClr val="bg1"/>
                </a:solidFill>
              </a:rPr>
              <a:t>	</a:t>
            </a:r>
            <a:r>
              <a:rPr lang="en-US" sz="2000" dirty="0" smtClean="0">
                <a:solidFill>
                  <a:schemeClr val="bg1"/>
                </a:solidFill>
              </a:rPr>
              <a:t>SW $s0, 20($</a:t>
            </a:r>
            <a:r>
              <a:rPr lang="en-US" sz="2000" dirty="0" err="1" smtClean="0">
                <a:solidFill>
                  <a:schemeClr val="bg1"/>
                </a:solidFill>
              </a:rPr>
              <a:t>sp</a:t>
            </a:r>
            <a:r>
              <a:rPr lang="en-US" sz="2000" dirty="0" smtClean="0">
                <a:solidFill>
                  <a:schemeClr val="bg1"/>
                </a:solidFill>
              </a:rPr>
              <a:t>)</a:t>
            </a:r>
          </a:p>
          <a:p>
            <a:pPr>
              <a:tabLst>
                <a:tab pos="225425" algn="l"/>
                <a:tab pos="1541463" algn="l"/>
              </a:tabLst>
            </a:pPr>
            <a:r>
              <a:rPr lang="en-US" sz="2000" dirty="0">
                <a:solidFill>
                  <a:schemeClr val="bg1"/>
                </a:solidFill>
              </a:rPr>
              <a:t>	</a:t>
            </a:r>
            <a:r>
              <a:rPr lang="en-US" sz="2000" dirty="0" smtClean="0">
                <a:solidFill>
                  <a:schemeClr val="bg1"/>
                </a:solidFill>
              </a:rPr>
              <a:t>JAL sum</a:t>
            </a:r>
          </a:p>
          <a:p>
            <a:pPr>
              <a:tabLst>
                <a:tab pos="225425" algn="l"/>
                <a:tab pos="1541463" algn="l"/>
              </a:tabLst>
            </a:pPr>
            <a:r>
              <a:rPr lang="en-US" sz="2000" dirty="0">
                <a:solidFill>
                  <a:schemeClr val="bg1"/>
                </a:solidFill>
              </a:rPr>
              <a:t>	</a:t>
            </a:r>
            <a:r>
              <a:rPr lang="en-US" sz="2000" dirty="0" smtClean="0">
                <a:solidFill>
                  <a:schemeClr val="accent5">
                    <a:lumMod val="60000"/>
                    <a:lumOff val="40000"/>
                  </a:schemeClr>
                </a:solidFill>
              </a:rPr>
              <a:t>NOP</a:t>
            </a:r>
          </a:p>
          <a:p>
            <a:pPr>
              <a:tabLst>
                <a:tab pos="225425" algn="l"/>
                <a:tab pos="1541463" algn="l"/>
              </a:tabLst>
            </a:pPr>
            <a:endParaRPr lang="en-US" sz="2000" dirty="0" smtClean="0">
              <a:solidFill>
                <a:schemeClr val="bg1"/>
              </a:solidFill>
            </a:endParaRPr>
          </a:p>
          <a:p>
            <a:pPr>
              <a:tabLst>
                <a:tab pos="225425" algn="l"/>
                <a:tab pos="1541463" algn="l"/>
              </a:tabLst>
            </a:pPr>
            <a:r>
              <a:rPr lang="en-US" sz="2000" dirty="0">
                <a:solidFill>
                  <a:schemeClr val="bg1"/>
                </a:solidFill>
              </a:rPr>
              <a:t>	</a:t>
            </a:r>
            <a:r>
              <a:rPr lang="en-US" sz="2000" dirty="0" smtClean="0">
                <a:solidFill>
                  <a:schemeClr val="accent5">
                    <a:lumMod val="60000"/>
                    <a:lumOff val="40000"/>
                  </a:schemeClr>
                </a:solidFill>
              </a:rPr>
              <a:t># add u (v0) and a (s0)</a:t>
            </a:r>
          </a:p>
          <a:p>
            <a:pPr>
              <a:tabLst>
                <a:tab pos="225425" algn="l"/>
                <a:tab pos="1541463" algn="l"/>
              </a:tabLst>
            </a:pPr>
            <a:r>
              <a:rPr lang="en-US" sz="2000" dirty="0">
                <a:solidFill>
                  <a:schemeClr val="bg1"/>
                </a:solidFill>
              </a:rPr>
              <a:t>	</a:t>
            </a:r>
            <a:r>
              <a:rPr lang="en-US" sz="2000" dirty="0" smtClean="0">
                <a:solidFill>
                  <a:schemeClr val="bg1"/>
                </a:solidFill>
              </a:rPr>
              <a:t>ADD $v0, $v0, $s0</a:t>
            </a:r>
          </a:p>
          <a:p>
            <a:pPr>
              <a:tabLst>
                <a:tab pos="225425" algn="l"/>
                <a:tab pos="1541463" algn="l"/>
              </a:tabLst>
            </a:pPr>
            <a:r>
              <a:rPr lang="en-US" sz="2000" dirty="0">
                <a:solidFill>
                  <a:schemeClr val="bg1"/>
                </a:solidFill>
              </a:rPr>
              <a:t>	</a:t>
            </a:r>
            <a:r>
              <a:rPr lang="en-US" sz="2000" dirty="0" smtClean="0">
                <a:solidFill>
                  <a:schemeClr val="bg1"/>
                </a:solidFill>
              </a:rPr>
              <a:t>ADD $v0, $v0, $s1</a:t>
            </a:r>
          </a:p>
          <a:p>
            <a:pPr>
              <a:tabLst>
                <a:tab pos="225425" algn="l"/>
                <a:tab pos="1541463" algn="l"/>
              </a:tabLst>
            </a:pPr>
            <a:r>
              <a:rPr lang="en-US" sz="2000" dirty="0">
                <a:solidFill>
                  <a:schemeClr val="bg1"/>
                </a:solidFill>
              </a:rPr>
              <a:t>	</a:t>
            </a:r>
            <a:r>
              <a:rPr lang="en-US" sz="2000" dirty="0">
                <a:solidFill>
                  <a:schemeClr val="accent1"/>
                </a:solidFill>
              </a:rPr>
              <a:t> </a:t>
            </a:r>
            <a:r>
              <a:rPr lang="en-US" sz="2000" dirty="0">
                <a:solidFill>
                  <a:schemeClr val="accent5">
                    <a:lumMod val="60000"/>
                    <a:lumOff val="40000"/>
                  </a:schemeClr>
                </a:solidFill>
              </a:rPr>
              <a:t># </a:t>
            </a:r>
            <a:r>
              <a:rPr lang="en-US" sz="2000" dirty="0" smtClean="0">
                <a:solidFill>
                  <a:schemeClr val="accent5">
                    <a:lumMod val="60000"/>
                    <a:lumOff val="40000"/>
                  </a:schemeClr>
                </a:solidFill>
              </a:rPr>
              <a:t>$v0 = u + a + b</a:t>
            </a:r>
          </a:p>
        </p:txBody>
      </p:sp>
      <p:cxnSp>
        <p:nvCxnSpPr>
          <p:cNvPr id="9" name="Straight Connector 8"/>
          <p:cNvCxnSpPr/>
          <p:nvPr>
            <p:custDataLst>
              <p:tags r:id="rId6"/>
            </p:custDataLst>
          </p:nvPr>
        </p:nvCxnSpPr>
        <p:spPr>
          <a:xfrm>
            <a:off x="1066800" y="2133600"/>
            <a:ext cx="0" cy="457200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custDataLst>
              <p:tags r:id="rId7"/>
            </p:custDataLst>
          </p:nvPr>
        </p:nvCxnSpPr>
        <p:spPr>
          <a:xfrm>
            <a:off x="3429000" y="2133600"/>
            <a:ext cx="0" cy="457200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custDataLst>
              <p:tags r:id="rId8"/>
            </p:custDataLst>
          </p:nvPr>
        </p:nvSpPr>
        <p:spPr>
          <a:xfrm>
            <a:off x="1066800" y="2362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ra</a:t>
            </a:r>
            <a:endParaRPr lang="en-US" sz="2400" dirty="0"/>
          </a:p>
        </p:txBody>
      </p:sp>
      <p:sp>
        <p:nvSpPr>
          <p:cNvPr id="12" name="Rectangle 11"/>
          <p:cNvSpPr/>
          <p:nvPr>
            <p:custDataLst>
              <p:tags r:id="rId9"/>
            </p:custDataLst>
          </p:nvPr>
        </p:nvSpPr>
        <p:spPr>
          <a:xfrm>
            <a:off x="1066800" y="2743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fp</a:t>
            </a:r>
            <a:endParaRPr lang="en-US" sz="2400" dirty="0"/>
          </a:p>
        </p:txBody>
      </p:sp>
      <p:sp>
        <p:nvSpPr>
          <p:cNvPr id="16" name="TextBox 15"/>
          <p:cNvSpPr txBox="1"/>
          <p:nvPr>
            <p:custDataLst>
              <p:tags r:id="rId10"/>
            </p:custDataLst>
          </p:nvPr>
        </p:nvSpPr>
        <p:spPr>
          <a:xfrm>
            <a:off x="0" y="2209800"/>
            <a:ext cx="1098378" cy="523220"/>
          </a:xfrm>
          <a:prstGeom prst="rect">
            <a:avLst/>
          </a:prstGeom>
          <a:noFill/>
        </p:spPr>
        <p:txBody>
          <a:bodyPr wrap="none" rtlCol="0">
            <a:spAutoFit/>
          </a:bodyPr>
          <a:lstStyle/>
          <a:p>
            <a:r>
              <a:rPr lang="en-US" sz="2800" dirty="0" smtClean="0">
                <a:solidFill>
                  <a:schemeClr val="bg1"/>
                </a:solidFill>
              </a:rPr>
              <a:t>$</a:t>
            </a:r>
            <a:r>
              <a:rPr lang="en-US" sz="2800" dirty="0" err="1" smtClean="0">
                <a:solidFill>
                  <a:schemeClr val="bg1"/>
                </a:solidFill>
              </a:rPr>
              <a:t>fp</a:t>
            </a:r>
            <a:r>
              <a:rPr lang="en-US" sz="2800" dirty="0" smtClean="0">
                <a:solidFill>
                  <a:schemeClr val="bg1"/>
                </a:solidFill>
              </a:rPr>
              <a:t> </a:t>
            </a:r>
            <a:r>
              <a:rPr lang="en-US" sz="2800" dirty="0" smtClean="0">
                <a:solidFill>
                  <a:schemeClr val="bg1"/>
                </a:solidFill>
                <a:sym typeface="Wingdings" pitchFamily="2" charset="2"/>
              </a:rPr>
              <a:t></a:t>
            </a:r>
            <a:endParaRPr lang="en-US" sz="2800" dirty="0" smtClean="0">
              <a:solidFill>
                <a:schemeClr val="bg1"/>
              </a:solidFill>
            </a:endParaRPr>
          </a:p>
        </p:txBody>
      </p:sp>
      <p:sp>
        <p:nvSpPr>
          <p:cNvPr id="17" name="TextBox 16"/>
          <p:cNvSpPr txBox="1"/>
          <p:nvPr>
            <p:custDataLst>
              <p:tags r:id="rId11"/>
            </p:custDataLst>
          </p:nvPr>
        </p:nvSpPr>
        <p:spPr>
          <a:xfrm>
            <a:off x="0" y="6258580"/>
            <a:ext cx="1130438" cy="523220"/>
          </a:xfrm>
          <a:prstGeom prst="rect">
            <a:avLst/>
          </a:prstGeom>
          <a:noFill/>
        </p:spPr>
        <p:txBody>
          <a:bodyPr wrap="none" rtlCol="0">
            <a:spAutoFit/>
          </a:bodyPr>
          <a:lstStyle/>
          <a:p>
            <a:r>
              <a:rPr lang="en-US" sz="2800" dirty="0" smtClean="0">
                <a:solidFill>
                  <a:schemeClr val="bg1"/>
                </a:solidFill>
              </a:rPr>
              <a:t>$sp </a:t>
            </a:r>
            <a:r>
              <a:rPr lang="en-US" sz="2800" dirty="0" smtClean="0">
                <a:solidFill>
                  <a:schemeClr val="bg1"/>
                </a:solidFill>
                <a:sym typeface="Wingdings" pitchFamily="2" charset="2"/>
              </a:rPr>
              <a:t></a:t>
            </a:r>
            <a:endParaRPr lang="en-US" sz="2800" dirty="0" smtClean="0">
              <a:solidFill>
                <a:schemeClr val="bg1"/>
              </a:solidFill>
            </a:endParaRPr>
          </a:p>
        </p:txBody>
      </p:sp>
      <p:sp>
        <p:nvSpPr>
          <p:cNvPr id="5" name="TextBox 4"/>
          <p:cNvSpPr txBox="1"/>
          <p:nvPr/>
        </p:nvSpPr>
        <p:spPr>
          <a:xfrm>
            <a:off x="4114800" y="990600"/>
            <a:ext cx="1300228" cy="461665"/>
          </a:xfrm>
          <a:prstGeom prst="rect">
            <a:avLst/>
          </a:prstGeom>
          <a:noFill/>
          <a:ln>
            <a:solidFill>
              <a:schemeClr val="bg1"/>
            </a:solidFill>
          </a:ln>
        </p:spPr>
        <p:txBody>
          <a:bodyPr wrap="none" rtlCol="0">
            <a:spAutoFit/>
          </a:bodyPr>
          <a:lstStyle/>
          <a:p>
            <a:r>
              <a:rPr lang="en-US" sz="2400" dirty="0" smtClean="0">
                <a:solidFill>
                  <a:schemeClr val="bg1"/>
                </a:solidFill>
              </a:rPr>
              <a:t>Prologue</a:t>
            </a:r>
          </a:p>
        </p:txBody>
      </p:sp>
      <p:sp>
        <p:nvSpPr>
          <p:cNvPr id="19" name="TextBox 18"/>
          <p:cNvSpPr txBox="1"/>
          <p:nvPr/>
        </p:nvSpPr>
        <p:spPr>
          <a:xfrm>
            <a:off x="6635563" y="5253335"/>
            <a:ext cx="1260281" cy="461665"/>
          </a:xfrm>
          <a:prstGeom prst="rect">
            <a:avLst/>
          </a:prstGeom>
          <a:noFill/>
          <a:ln>
            <a:solidFill>
              <a:schemeClr val="bg1"/>
            </a:solidFill>
          </a:ln>
        </p:spPr>
        <p:txBody>
          <a:bodyPr wrap="none" rtlCol="0">
            <a:spAutoFit/>
          </a:bodyPr>
          <a:lstStyle/>
          <a:p>
            <a:r>
              <a:rPr lang="en-US" sz="2400" dirty="0" smtClean="0">
                <a:solidFill>
                  <a:schemeClr val="bg1"/>
                </a:solidFill>
              </a:rPr>
              <a:t>Epilogue</a:t>
            </a:r>
          </a:p>
        </p:txBody>
      </p:sp>
      <p:sp>
        <p:nvSpPr>
          <p:cNvPr id="18" name="Rectangle 17"/>
          <p:cNvSpPr/>
          <p:nvPr>
            <p:custDataLst>
              <p:tags r:id="rId12"/>
            </p:custDataLst>
          </p:nvPr>
        </p:nvSpPr>
        <p:spPr>
          <a:xfrm>
            <a:off x="1066800" y="3124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reg</a:t>
            </a:r>
            <a:r>
              <a:rPr lang="en-US" sz="2400" dirty="0" smtClean="0"/>
              <a:t> $s1</a:t>
            </a:r>
            <a:endParaRPr lang="en-US" sz="2400" dirty="0"/>
          </a:p>
        </p:txBody>
      </p:sp>
      <p:sp>
        <p:nvSpPr>
          <p:cNvPr id="20" name="Rectangle 19"/>
          <p:cNvSpPr/>
          <p:nvPr>
            <p:custDataLst>
              <p:tags r:id="rId13"/>
            </p:custDataLst>
          </p:nvPr>
        </p:nvSpPr>
        <p:spPr>
          <a:xfrm>
            <a:off x="1066800" y="3505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reg</a:t>
            </a:r>
            <a:r>
              <a:rPr lang="en-US" sz="2400" dirty="0" smtClean="0"/>
              <a:t> $s0</a:t>
            </a:r>
            <a:endParaRPr lang="en-US" sz="2400" dirty="0"/>
          </a:p>
        </p:txBody>
      </p:sp>
      <p:sp>
        <p:nvSpPr>
          <p:cNvPr id="21" name="Rectangle 20"/>
          <p:cNvSpPr/>
          <p:nvPr>
            <p:custDataLst>
              <p:tags r:id="rId14"/>
            </p:custDataLst>
          </p:nvPr>
        </p:nvSpPr>
        <p:spPr>
          <a:xfrm>
            <a:off x="1066800" y="3886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l</a:t>
            </a:r>
            <a:r>
              <a:rPr lang="en-US" sz="2400" dirty="0" smtClean="0"/>
              <a:t>ocal $t0</a:t>
            </a:r>
            <a:endParaRPr lang="en-US" sz="2400" dirty="0"/>
          </a:p>
        </p:txBody>
      </p:sp>
      <p:sp>
        <p:nvSpPr>
          <p:cNvPr id="22" name="Rectangle 21"/>
          <p:cNvSpPr/>
          <p:nvPr>
            <p:custDataLst>
              <p:tags r:id="rId15"/>
            </p:custDataLst>
          </p:nvPr>
        </p:nvSpPr>
        <p:spPr>
          <a:xfrm>
            <a:off x="1066800" y="4267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outgoing 6</a:t>
            </a:r>
            <a:r>
              <a:rPr lang="en-US" sz="2400" baseline="30000" dirty="0" smtClean="0"/>
              <a:t>th</a:t>
            </a:r>
            <a:r>
              <a:rPr lang="en-US" sz="2400" dirty="0" smtClean="0"/>
              <a:t> </a:t>
            </a:r>
            <a:r>
              <a:rPr lang="en-US" sz="2400" dirty="0" err="1" smtClean="0"/>
              <a:t>arg</a:t>
            </a:r>
            <a:endParaRPr lang="en-US" sz="2400" dirty="0"/>
          </a:p>
        </p:txBody>
      </p:sp>
      <p:sp>
        <p:nvSpPr>
          <p:cNvPr id="24" name="Rectangle 23"/>
          <p:cNvSpPr/>
          <p:nvPr>
            <p:custDataLst>
              <p:tags r:id="rId16"/>
            </p:custDataLst>
          </p:nvPr>
        </p:nvSpPr>
        <p:spPr>
          <a:xfrm>
            <a:off x="1066800" y="4648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o</a:t>
            </a:r>
            <a:r>
              <a:rPr lang="en-US" sz="2400" dirty="0" smtClean="0"/>
              <a:t>utgoing 5</a:t>
            </a:r>
            <a:r>
              <a:rPr lang="en-US" sz="2400" baseline="30000" dirty="0" smtClean="0"/>
              <a:t>th</a:t>
            </a:r>
            <a:r>
              <a:rPr lang="en-US" sz="2400" dirty="0" smtClean="0"/>
              <a:t> </a:t>
            </a:r>
            <a:r>
              <a:rPr lang="en-US" sz="2400" dirty="0" err="1" smtClean="0"/>
              <a:t>arg</a:t>
            </a:r>
            <a:endParaRPr lang="en-US" sz="2400" dirty="0"/>
          </a:p>
        </p:txBody>
      </p:sp>
      <p:sp>
        <p:nvSpPr>
          <p:cNvPr id="25" name="Rectangle 24"/>
          <p:cNvSpPr/>
          <p:nvPr>
            <p:custDataLst>
              <p:tags r:id="rId17"/>
            </p:custDataLst>
          </p:nvPr>
        </p:nvSpPr>
        <p:spPr>
          <a:xfrm>
            <a:off x="1066800" y="5029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a:t>
            </a:r>
            <a:r>
              <a:rPr lang="en-US" sz="2400" dirty="0" smtClean="0"/>
              <a:t>pace for $a3</a:t>
            </a:r>
            <a:endParaRPr lang="en-US" sz="2400" dirty="0"/>
          </a:p>
        </p:txBody>
      </p:sp>
      <p:sp>
        <p:nvSpPr>
          <p:cNvPr id="26" name="Rectangle 25"/>
          <p:cNvSpPr/>
          <p:nvPr>
            <p:custDataLst>
              <p:tags r:id="rId18"/>
            </p:custDataLst>
          </p:nvPr>
        </p:nvSpPr>
        <p:spPr>
          <a:xfrm>
            <a:off x="1066800" y="5410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a:t>
            </a:r>
            <a:r>
              <a:rPr lang="en-US" sz="2400" dirty="0" smtClean="0"/>
              <a:t>pace for $a2</a:t>
            </a:r>
            <a:endParaRPr lang="en-US" sz="2400" dirty="0"/>
          </a:p>
        </p:txBody>
      </p:sp>
      <p:sp>
        <p:nvSpPr>
          <p:cNvPr id="27" name="Rectangle 26"/>
          <p:cNvSpPr/>
          <p:nvPr>
            <p:custDataLst>
              <p:tags r:id="rId19"/>
            </p:custDataLst>
          </p:nvPr>
        </p:nvSpPr>
        <p:spPr>
          <a:xfrm>
            <a:off x="1066800" y="5791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a:t>
            </a:r>
            <a:r>
              <a:rPr lang="en-US" sz="2400" dirty="0" smtClean="0"/>
              <a:t>pace for $a1</a:t>
            </a:r>
            <a:endParaRPr lang="en-US" sz="2400" dirty="0"/>
          </a:p>
        </p:txBody>
      </p:sp>
      <p:sp>
        <p:nvSpPr>
          <p:cNvPr id="29" name="Rectangle 28"/>
          <p:cNvSpPr/>
          <p:nvPr>
            <p:custDataLst>
              <p:tags r:id="rId20"/>
            </p:custDataLst>
          </p:nvPr>
        </p:nvSpPr>
        <p:spPr>
          <a:xfrm>
            <a:off x="1066800" y="6172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a:t>
            </a:r>
            <a:r>
              <a:rPr lang="en-US" sz="2400" dirty="0" smtClean="0"/>
              <a:t>pace for $a0</a:t>
            </a:r>
            <a:endParaRPr lang="en-US" sz="2400" dirty="0"/>
          </a:p>
        </p:txBody>
      </p:sp>
      <p:sp>
        <p:nvSpPr>
          <p:cNvPr id="33" name="TextBox 32"/>
          <p:cNvSpPr txBox="1"/>
          <p:nvPr/>
        </p:nvSpPr>
        <p:spPr>
          <a:xfrm>
            <a:off x="752290" y="5791200"/>
            <a:ext cx="314510" cy="400110"/>
          </a:xfrm>
          <a:prstGeom prst="rect">
            <a:avLst/>
          </a:prstGeom>
          <a:noFill/>
        </p:spPr>
        <p:txBody>
          <a:bodyPr wrap="none" rtlCol="0">
            <a:spAutoFit/>
          </a:bodyPr>
          <a:lstStyle/>
          <a:p>
            <a:r>
              <a:rPr lang="en-US" sz="2000" dirty="0" smtClean="0">
                <a:solidFill>
                  <a:schemeClr val="bg1"/>
                </a:solidFill>
              </a:rPr>
              <a:t>4</a:t>
            </a:r>
          </a:p>
        </p:txBody>
      </p:sp>
      <p:sp>
        <p:nvSpPr>
          <p:cNvPr id="34" name="TextBox 33"/>
          <p:cNvSpPr txBox="1"/>
          <p:nvPr/>
        </p:nvSpPr>
        <p:spPr>
          <a:xfrm>
            <a:off x="752290" y="5410200"/>
            <a:ext cx="314510" cy="400110"/>
          </a:xfrm>
          <a:prstGeom prst="rect">
            <a:avLst/>
          </a:prstGeom>
          <a:noFill/>
        </p:spPr>
        <p:txBody>
          <a:bodyPr wrap="none" rtlCol="0">
            <a:spAutoFit/>
          </a:bodyPr>
          <a:lstStyle/>
          <a:p>
            <a:r>
              <a:rPr lang="en-US" sz="2000" dirty="0">
                <a:solidFill>
                  <a:schemeClr val="bg1"/>
                </a:solidFill>
              </a:rPr>
              <a:t>8</a:t>
            </a:r>
            <a:endParaRPr lang="en-US" sz="2000" dirty="0" smtClean="0">
              <a:solidFill>
                <a:schemeClr val="bg1"/>
              </a:solidFill>
            </a:endParaRPr>
          </a:p>
        </p:txBody>
      </p:sp>
      <p:sp>
        <p:nvSpPr>
          <p:cNvPr id="35" name="TextBox 34"/>
          <p:cNvSpPr txBox="1"/>
          <p:nvPr/>
        </p:nvSpPr>
        <p:spPr>
          <a:xfrm>
            <a:off x="609600" y="5029200"/>
            <a:ext cx="444352" cy="400110"/>
          </a:xfrm>
          <a:prstGeom prst="rect">
            <a:avLst/>
          </a:prstGeom>
          <a:noFill/>
        </p:spPr>
        <p:txBody>
          <a:bodyPr wrap="none" rtlCol="0">
            <a:spAutoFit/>
          </a:bodyPr>
          <a:lstStyle/>
          <a:p>
            <a:r>
              <a:rPr lang="en-US" sz="2000" dirty="0" smtClean="0">
                <a:solidFill>
                  <a:schemeClr val="bg1"/>
                </a:solidFill>
              </a:rPr>
              <a:t>12</a:t>
            </a:r>
          </a:p>
        </p:txBody>
      </p:sp>
      <p:sp>
        <p:nvSpPr>
          <p:cNvPr id="36" name="TextBox 35"/>
          <p:cNvSpPr txBox="1"/>
          <p:nvPr/>
        </p:nvSpPr>
        <p:spPr>
          <a:xfrm>
            <a:off x="609600" y="4648200"/>
            <a:ext cx="444352" cy="400110"/>
          </a:xfrm>
          <a:prstGeom prst="rect">
            <a:avLst/>
          </a:prstGeom>
          <a:noFill/>
        </p:spPr>
        <p:txBody>
          <a:bodyPr wrap="none" rtlCol="0">
            <a:spAutoFit/>
          </a:bodyPr>
          <a:lstStyle/>
          <a:p>
            <a:r>
              <a:rPr lang="en-US" sz="2000" dirty="0" smtClean="0">
                <a:solidFill>
                  <a:schemeClr val="bg1"/>
                </a:solidFill>
              </a:rPr>
              <a:t>16</a:t>
            </a:r>
          </a:p>
        </p:txBody>
      </p:sp>
      <p:sp>
        <p:nvSpPr>
          <p:cNvPr id="37" name="TextBox 36"/>
          <p:cNvSpPr txBox="1"/>
          <p:nvPr/>
        </p:nvSpPr>
        <p:spPr>
          <a:xfrm>
            <a:off x="752290" y="6153090"/>
            <a:ext cx="314510" cy="400110"/>
          </a:xfrm>
          <a:prstGeom prst="rect">
            <a:avLst/>
          </a:prstGeom>
          <a:noFill/>
        </p:spPr>
        <p:txBody>
          <a:bodyPr wrap="none" rtlCol="0">
            <a:spAutoFit/>
          </a:bodyPr>
          <a:lstStyle/>
          <a:p>
            <a:r>
              <a:rPr lang="en-US" sz="2000" dirty="0">
                <a:solidFill>
                  <a:schemeClr val="bg1"/>
                </a:solidFill>
              </a:rPr>
              <a:t>0</a:t>
            </a:r>
            <a:endParaRPr lang="en-US" sz="2000" dirty="0" smtClean="0">
              <a:solidFill>
                <a:schemeClr val="bg1"/>
              </a:solidFill>
            </a:endParaRPr>
          </a:p>
        </p:txBody>
      </p:sp>
      <p:sp>
        <p:nvSpPr>
          <p:cNvPr id="38" name="TextBox 37"/>
          <p:cNvSpPr txBox="1"/>
          <p:nvPr/>
        </p:nvSpPr>
        <p:spPr>
          <a:xfrm>
            <a:off x="609600" y="4267200"/>
            <a:ext cx="444352" cy="400110"/>
          </a:xfrm>
          <a:prstGeom prst="rect">
            <a:avLst/>
          </a:prstGeom>
          <a:noFill/>
        </p:spPr>
        <p:txBody>
          <a:bodyPr wrap="none" rtlCol="0">
            <a:spAutoFit/>
          </a:bodyPr>
          <a:lstStyle/>
          <a:p>
            <a:r>
              <a:rPr lang="en-US" sz="2000" dirty="0" smtClean="0">
                <a:solidFill>
                  <a:schemeClr val="bg1"/>
                </a:solidFill>
              </a:rPr>
              <a:t>20</a:t>
            </a:r>
          </a:p>
        </p:txBody>
      </p:sp>
      <p:sp>
        <p:nvSpPr>
          <p:cNvPr id="39" name="TextBox 38"/>
          <p:cNvSpPr txBox="1"/>
          <p:nvPr/>
        </p:nvSpPr>
        <p:spPr>
          <a:xfrm>
            <a:off x="609600" y="3886200"/>
            <a:ext cx="444352" cy="400110"/>
          </a:xfrm>
          <a:prstGeom prst="rect">
            <a:avLst/>
          </a:prstGeom>
          <a:noFill/>
        </p:spPr>
        <p:txBody>
          <a:bodyPr wrap="none" rtlCol="0">
            <a:spAutoFit/>
          </a:bodyPr>
          <a:lstStyle/>
          <a:p>
            <a:r>
              <a:rPr lang="en-US" sz="2000" dirty="0" smtClean="0">
                <a:solidFill>
                  <a:schemeClr val="bg1"/>
                </a:solidFill>
              </a:rPr>
              <a:t>24</a:t>
            </a:r>
          </a:p>
        </p:txBody>
      </p:sp>
      <p:sp>
        <p:nvSpPr>
          <p:cNvPr id="40" name="TextBox 39"/>
          <p:cNvSpPr txBox="1"/>
          <p:nvPr/>
        </p:nvSpPr>
        <p:spPr>
          <a:xfrm>
            <a:off x="609600" y="3562290"/>
            <a:ext cx="444352" cy="400110"/>
          </a:xfrm>
          <a:prstGeom prst="rect">
            <a:avLst/>
          </a:prstGeom>
          <a:noFill/>
        </p:spPr>
        <p:txBody>
          <a:bodyPr wrap="none" rtlCol="0">
            <a:spAutoFit/>
          </a:bodyPr>
          <a:lstStyle/>
          <a:p>
            <a:r>
              <a:rPr lang="en-US" sz="2000" dirty="0" smtClean="0">
                <a:solidFill>
                  <a:schemeClr val="bg1"/>
                </a:solidFill>
              </a:rPr>
              <a:t>28</a:t>
            </a:r>
          </a:p>
        </p:txBody>
      </p:sp>
      <p:sp>
        <p:nvSpPr>
          <p:cNvPr id="41" name="TextBox 40"/>
          <p:cNvSpPr txBox="1"/>
          <p:nvPr/>
        </p:nvSpPr>
        <p:spPr>
          <a:xfrm>
            <a:off x="609600" y="3181290"/>
            <a:ext cx="444352" cy="400110"/>
          </a:xfrm>
          <a:prstGeom prst="rect">
            <a:avLst/>
          </a:prstGeom>
          <a:noFill/>
        </p:spPr>
        <p:txBody>
          <a:bodyPr wrap="none" rtlCol="0">
            <a:spAutoFit/>
          </a:bodyPr>
          <a:lstStyle/>
          <a:p>
            <a:r>
              <a:rPr lang="en-US" sz="2000" dirty="0" smtClean="0">
                <a:solidFill>
                  <a:schemeClr val="bg1"/>
                </a:solidFill>
              </a:rPr>
              <a:t>32</a:t>
            </a:r>
          </a:p>
        </p:txBody>
      </p:sp>
      <p:sp>
        <p:nvSpPr>
          <p:cNvPr id="42" name="TextBox 41"/>
          <p:cNvSpPr txBox="1"/>
          <p:nvPr/>
        </p:nvSpPr>
        <p:spPr>
          <a:xfrm>
            <a:off x="609600" y="2800290"/>
            <a:ext cx="444352" cy="400110"/>
          </a:xfrm>
          <a:prstGeom prst="rect">
            <a:avLst/>
          </a:prstGeom>
          <a:noFill/>
        </p:spPr>
        <p:txBody>
          <a:bodyPr wrap="none" rtlCol="0">
            <a:spAutoFit/>
          </a:bodyPr>
          <a:lstStyle/>
          <a:p>
            <a:r>
              <a:rPr lang="en-US" sz="2000" dirty="0" smtClean="0">
                <a:solidFill>
                  <a:schemeClr val="bg1"/>
                </a:solidFill>
              </a:rPr>
              <a:t>36</a:t>
            </a:r>
          </a:p>
        </p:txBody>
      </p:sp>
      <p:sp>
        <p:nvSpPr>
          <p:cNvPr id="43" name="TextBox 42"/>
          <p:cNvSpPr txBox="1"/>
          <p:nvPr/>
        </p:nvSpPr>
        <p:spPr>
          <a:xfrm>
            <a:off x="609600" y="2419290"/>
            <a:ext cx="444352" cy="400110"/>
          </a:xfrm>
          <a:prstGeom prst="rect">
            <a:avLst/>
          </a:prstGeom>
          <a:noFill/>
        </p:spPr>
        <p:txBody>
          <a:bodyPr wrap="none" rtlCol="0">
            <a:spAutoFit/>
          </a:bodyPr>
          <a:lstStyle/>
          <a:p>
            <a:r>
              <a:rPr lang="en-US" sz="2000" dirty="0" smtClean="0">
                <a:solidFill>
                  <a:schemeClr val="bg1"/>
                </a:solidFill>
              </a:rPr>
              <a:t>40</a:t>
            </a:r>
          </a:p>
        </p:txBody>
      </p:sp>
    </p:spTree>
    <p:extLst>
      <p:ext uri="{BB962C8B-B14F-4D97-AF65-F5344CB8AC3E}">
        <p14:creationId xmlns:p14="http://schemas.microsoft.com/office/powerpoint/2010/main" val="20860270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0" y="228600"/>
            <a:ext cx="9144000" cy="533400"/>
          </a:xfrm>
        </p:spPr>
        <p:txBody>
          <a:bodyPr>
            <a:normAutofit fontScale="90000"/>
          </a:bodyPr>
          <a:lstStyle/>
          <a:p>
            <a:r>
              <a:rPr lang="en-US" dirty="0"/>
              <a:t>Activity </a:t>
            </a:r>
            <a:r>
              <a:rPr lang="en-US" dirty="0" smtClean="0"/>
              <a:t>#2: </a:t>
            </a:r>
            <a:r>
              <a:rPr lang="en-US" dirty="0"/>
              <a:t>Calling </a:t>
            </a:r>
            <a:r>
              <a:rPr lang="en-US" dirty="0" smtClean="0"/>
              <a:t>Convention Example: </a:t>
            </a:r>
            <a:br>
              <a:rPr lang="en-US" dirty="0" smtClean="0"/>
            </a:br>
            <a:r>
              <a:rPr lang="en-US" dirty="0" smtClean="0"/>
              <a:t>Prologue, Epilogue</a:t>
            </a:r>
            <a:endParaRPr lang="en-US" dirty="0"/>
          </a:p>
        </p:txBody>
      </p:sp>
      <p:sp>
        <p:nvSpPr>
          <p:cNvPr id="4" name="Content Placeholder 2" hidden="1"/>
          <p:cNvSpPr txBox="1">
            <a:spLocks/>
          </p:cNvSpPr>
          <p:nvPr>
            <p:custDataLst>
              <p:tags r:id="rId2"/>
            </p:custDataLst>
          </p:nvPr>
        </p:nvSpPr>
        <p:spPr>
          <a:xfrm>
            <a:off x="76200" y="381000"/>
            <a:ext cx="2057400" cy="6172200"/>
          </a:xfrm>
          <a:prstGeom prst="rect">
            <a:avLst/>
          </a:prstGeom>
        </p:spPr>
        <p:txBody>
          <a:bodyPr vert="horz" lIns="91440" tIns="45720" rIns="91440" bIns="45720" rtlCol="0">
            <a:normAutofit fontScale="85000" lnSpcReduction="10000"/>
          </a:bodyPr>
          <a:lstStyle/>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ADDIU $sp, $sp, -40</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SW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ra</a:t>
            </a: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 36($sp)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SW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fp</a:t>
            </a: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 32($sp)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SW $s0, 28($sp)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SW $s5, 24($sp)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ADDIU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fp</a:t>
            </a: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 $sp, 40</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LW $s5, 24($sp)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LW $s0, 28($sp)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LW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fp</a:t>
            </a: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 32($sp)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LW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ra</a:t>
            </a: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 36($sp)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ADDIU $sp, $sp, 40</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JR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ra</a:t>
            </a:r>
            <a:endParaRPr kumimoji="0" lang="en-US" b="0" i="0" u="none" strike="noStrike" kern="1200" cap="none" spc="0" normalizeH="0" baseline="0" noProof="0" dirty="0">
              <a:ln>
                <a:noFill/>
              </a:ln>
              <a:solidFill>
                <a:schemeClr val="accent4"/>
              </a:solidFill>
              <a:effectLst/>
              <a:uLnTx/>
              <a:uFillTx/>
              <a:latin typeface="Calibri" pitchFamily="34" charset="0"/>
              <a:ea typeface="+mn-ea"/>
              <a:cs typeface="Arial" pitchFamily="34" charset="0"/>
            </a:endParaRPr>
          </a:p>
        </p:txBody>
      </p:sp>
      <p:sp>
        <p:nvSpPr>
          <p:cNvPr id="8" name="Content Placeholder 2"/>
          <p:cNvSpPr>
            <a:spLocks noGrp="1"/>
          </p:cNvSpPr>
          <p:nvPr>
            <p:ph idx="1"/>
            <p:custDataLst>
              <p:tags r:id="rId3"/>
            </p:custDataLst>
          </p:nvPr>
        </p:nvSpPr>
        <p:spPr>
          <a:xfrm>
            <a:off x="6781800" y="1219200"/>
            <a:ext cx="2438400" cy="6172200"/>
          </a:xfrm>
        </p:spPr>
        <p:txBody>
          <a:bodyPr>
            <a:normAutofit/>
          </a:bodyPr>
          <a:lstStyle/>
          <a:p>
            <a:r>
              <a:rPr lang="en-US" sz="2200" dirty="0" smtClean="0"/>
              <a:t># allocate frame</a:t>
            </a:r>
          </a:p>
          <a:p>
            <a:r>
              <a:rPr lang="en-US" sz="2200" dirty="0" smtClean="0"/>
              <a:t># save $</a:t>
            </a:r>
            <a:r>
              <a:rPr lang="en-US" sz="2200" dirty="0" err="1" smtClean="0"/>
              <a:t>ra</a:t>
            </a:r>
            <a:endParaRPr lang="en-US" sz="2200" dirty="0" smtClean="0"/>
          </a:p>
          <a:p>
            <a:r>
              <a:rPr lang="en-US" sz="2200" dirty="0" smtClean="0"/>
              <a:t># save old $</a:t>
            </a:r>
            <a:r>
              <a:rPr lang="en-US" sz="2200" dirty="0" err="1" smtClean="0"/>
              <a:t>fp</a:t>
            </a:r>
            <a:endParaRPr lang="en-US" sz="2200" dirty="0" smtClean="0"/>
          </a:p>
          <a:p>
            <a:r>
              <a:rPr lang="en-US" sz="2200" dirty="0" smtClean="0"/>
              <a:t># </a:t>
            </a:r>
            <a:r>
              <a:rPr lang="en-US" sz="2200" dirty="0" err="1" smtClean="0"/>
              <a:t>callee</a:t>
            </a:r>
            <a:r>
              <a:rPr lang="en-US" sz="2200" dirty="0" smtClean="0"/>
              <a:t> save ...</a:t>
            </a:r>
          </a:p>
          <a:p>
            <a:r>
              <a:rPr lang="en-US" sz="2200" dirty="0" smtClean="0"/>
              <a:t># </a:t>
            </a:r>
            <a:r>
              <a:rPr lang="en-US" sz="2200" dirty="0" err="1" smtClean="0"/>
              <a:t>callee</a:t>
            </a:r>
            <a:r>
              <a:rPr lang="en-US" sz="2200" dirty="0" smtClean="0"/>
              <a:t> save ...</a:t>
            </a:r>
          </a:p>
          <a:p>
            <a:r>
              <a:rPr lang="en-US" sz="2200" dirty="0" smtClean="0"/>
              <a:t># set new frame </a:t>
            </a:r>
            <a:r>
              <a:rPr lang="en-US" sz="2200" dirty="0" err="1" smtClean="0"/>
              <a:t>ptr</a:t>
            </a:r>
            <a:endParaRPr lang="en-US" sz="2200" dirty="0" smtClean="0"/>
          </a:p>
          <a:p>
            <a:r>
              <a:rPr lang="en-US" sz="1400" dirty="0" smtClean="0"/>
              <a:t>	...</a:t>
            </a:r>
          </a:p>
          <a:p>
            <a:r>
              <a:rPr lang="en-US" sz="1400" dirty="0" smtClean="0"/>
              <a:t>	...</a:t>
            </a:r>
          </a:p>
          <a:p>
            <a:r>
              <a:rPr lang="en-US" sz="2200" dirty="0" smtClean="0"/>
              <a:t># restore …</a:t>
            </a:r>
          </a:p>
          <a:p>
            <a:r>
              <a:rPr lang="en-US" sz="2200" dirty="0" smtClean="0"/>
              <a:t># restore …</a:t>
            </a:r>
          </a:p>
          <a:p>
            <a:r>
              <a:rPr lang="en-US" sz="2200" dirty="0" smtClean="0"/>
              <a:t># restore old $</a:t>
            </a:r>
            <a:r>
              <a:rPr lang="en-US" sz="2200" dirty="0" err="1" smtClean="0"/>
              <a:t>fp</a:t>
            </a:r>
            <a:endParaRPr lang="en-US" sz="2200" dirty="0" smtClean="0"/>
          </a:p>
          <a:p>
            <a:r>
              <a:rPr lang="en-US" sz="2200" dirty="0" smtClean="0"/>
              <a:t># restore $</a:t>
            </a:r>
            <a:r>
              <a:rPr lang="en-US" sz="2200" dirty="0" err="1" smtClean="0"/>
              <a:t>ra</a:t>
            </a:r>
            <a:endParaRPr lang="en-US" sz="2200" dirty="0" smtClean="0"/>
          </a:p>
          <a:p>
            <a:r>
              <a:rPr lang="en-US" sz="2200" dirty="0" smtClean="0"/>
              <a:t># </a:t>
            </a:r>
            <a:r>
              <a:rPr lang="en-US" sz="2200" dirty="0" err="1" smtClean="0"/>
              <a:t>dealloc</a:t>
            </a:r>
            <a:r>
              <a:rPr lang="en-US" sz="2200" dirty="0" smtClean="0"/>
              <a:t> frame</a:t>
            </a:r>
          </a:p>
        </p:txBody>
      </p:sp>
      <p:sp>
        <p:nvSpPr>
          <p:cNvPr id="9" name="Content Placeholder 2"/>
          <p:cNvSpPr txBox="1">
            <a:spLocks/>
          </p:cNvSpPr>
          <p:nvPr>
            <p:custDataLst>
              <p:tags r:id="rId4"/>
            </p:custDataLst>
          </p:nvPr>
        </p:nvSpPr>
        <p:spPr>
          <a:xfrm>
            <a:off x="3886200" y="838200"/>
            <a:ext cx="3505200" cy="6248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lang="en-US" sz="2600" noProof="0" dirty="0" smtClean="0">
                <a:solidFill>
                  <a:schemeClr val="bg1"/>
                </a:solidFill>
                <a:latin typeface="Calibri" pitchFamily="34" charset="0"/>
                <a:cs typeface="Arial" pitchFamily="34" charset="0"/>
              </a:rPr>
              <a:t>test:</a:t>
            </a:r>
            <a:r>
              <a:rPr lang="en-US" sz="2800" noProof="0" dirty="0" smtClean="0">
                <a:solidFill>
                  <a:schemeClr val="bg1"/>
                </a:solidFill>
                <a:latin typeface="Calibri" pitchFamily="34" charset="0"/>
                <a:cs typeface="Arial" pitchFamily="34" charset="0"/>
              </a:rPr>
              <a:t> 	</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kumimoji="0" lang="en-US" sz="2800" b="0" i="0" u="none" strike="noStrike" kern="1200" cap="none" spc="0" normalizeH="0" baseline="0" dirty="0">
                <a:ln>
                  <a:noFill/>
                </a:ln>
                <a:solidFill>
                  <a:schemeClr val="bg1"/>
                </a:solidFill>
                <a:effectLst/>
                <a:uLnTx/>
                <a:uFillTx/>
                <a:latin typeface="Calibri" pitchFamily="34" charset="0"/>
                <a:ea typeface="+mn-ea"/>
                <a:cs typeface="Arial" pitchFamily="34" charset="0"/>
              </a:rPr>
              <a:t>	</a:t>
            </a:r>
            <a:endParaRPr lang="en-US" sz="2400" baseline="0" noProof="0" dirty="0">
              <a:solidFill>
                <a:schemeClr val="accent1"/>
              </a:solidFill>
              <a:latin typeface="Calibri" pitchFamily="34" charset="0"/>
              <a:cs typeface="Arial" pitchFamily="34" charset="0"/>
            </a:endParaRPr>
          </a:p>
        </p:txBody>
      </p:sp>
      <p:cxnSp>
        <p:nvCxnSpPr>
          <p:cNvPr id="6" name="Straight Connector 5"/>
          <p:cNvCxnSpPr/>
          <p:nvPr>
            <p:custDataLst>
              <p:tags r:id="rId5"/>
            </p:custDataLst>
          </p:nvPr>
        </p:nvCxnSpPr>
        <p:spPr>
          <a:xfrm>
            <a:off x="1066800" y="2133600"/>
            <a:ext cx="0" cy="457200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custDataLst>
              <p:tags r:id="rId6"/>
            </p:custDataLst>
          </p:nvPr>
        </p:nvCxnSpPr>
        <p:spPr>
          <a:xfrm>
            <a:off x="3429000" y="2133600"/>
            <a:ext cx="0" cy="457200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custDataLst>
              <p:tags r:id="rId7"/>
            </p:custDataLst>
          </p:nvPr>
        </p:nvSpPr>
        <p:spPr>
          <a:xfrm>
            <a:off x="1066800" y="2362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ra</a:t>
            </a:r>
            <a:endParaRPr lang="en-US" sz="2400" dirty="0"/>
          </a:p>
        </p:txBody>
      </p:sp>
      <p:sp>
        <p:nvSpPr>
          <p:cNvPr id="11" name="Rectangle 10"/>
          <p:cNvSpPr/>
          <p:nvPr>
            <p:custDataLst>
              <p:tags r:id="rId8"/>
            </p:custDataLst>
          </p:nvPr>
        </p:nvSpPr>
        <p:spPr>
          <a:xfrm>
            <a:off x="1066800" y="2743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fp</a:t>
            </a:r>
            <a:endParaRPr lang="en-US" sz="2400" dirty="0"/>
          </a:p>
        </p:txBody>
      </p:sp>
      <p:sp>
        <p:nvSpPr>
          <p:cNvPr id="12" name="TextBox 11"/>
          <p:cNvSpPr txBox="1"/>
          <p:nvPr>
            <p:custDataLst>
              <p:tags r:id="rId9"/>
            </p:custDataLst>
          </p:nvPr>
        </p:nvSpPr>
        <p:spPr>
          <a:xfrm>
            <a:off x="0" y="2209800"/>
            <a:ext cx="1098378" cy="523220"/>
          </a:xfrm>
          <a:prstGeom prst="rect">
            <a:avLst/>
          </a:prstGeom>
          <a:noFill/>
        </p:spPr>
        <p:txBody>
          <a:bodyPr wrap="none" rtlCol="0">
            <a:spAutoFit/>
          </a:bodyPr>
          <a:lstStyle/>
          <a:p>
            <a:r>
              <a:rPr lang="en-US" sz="2800" dirty="0" smtClean="0">
                <a:solidFill>
                  <a:schemeClr val="bg1"/>
                </a:solidFill>
              </a:rPr>
              <a:t>$</a:t>
            </a:r>
            <a:r>
              <a:rPr lang="en-US" sz="2800" dirty="0" err="1" smtClean="0">
                <a:solidFill>
                  <a:schemeClr val="bg1"/>
                </a:solidFill>
              </a:rPr>
              <a:t>fp</a:t>
            </a:r>
            <a:r>
              <a:rPr lang="en-US" sz="2800" dirty="0" smtClean="0">
                <a:solidFill>
                  <a:schemeClr val="bg1"/>
                </a:solidFill>
              </a:rPr>
              <a:t> </a:t>
            </a:r>
            <a:r>
              <a:rPr lang="en-US" sz="2800" dirty="0" smtClean="0">
                <a:solidFill>
                  <a:schemeClr val="bg1"/>
                </a:solidFill>
                <a:sym typeface="Wingdings" pitchFamily="2" charset="2"/>
              </a:rPr>
              <a:t></a:t>
            </a:r>
            <a:endParaRPr lang="en-US" sz="2800" dirty="0" smtClean="0">
              <a:solidFill>
                <a:schemeClr val="bg1"/>
              </a:solidFill>
            </a:endParaRPr>
          </a:p>
        </p:txBody>
      </p:sp>
      <p:sp>
        <p:nvSpPr>
          <p:cNvPr id="13" name="TextBox 12"/>
          <p:cNvSpPr txBox="1"/>
          <p:nvPr>
            <p:custDataLst>
              <p:tags r:id="rId10"/>
            </p:custDataLst>
          </p:nvPr>
        </p:nvSpPr>
        <p:spPr>
          <a:xfrm>
            <a:off x="0" y="6258580"/>
            <a:ext cx="1130438" cy="523220"/>
          </a:xfrm>
          <a:prstGeom prst="rect">
            <a:avLst/>
          </a:prstGeom>
          <a:noFill/>
        </p:spPr>
        <p:txBody>
          <a:bodyPr wrap="none" rtlCol="0">
            <a:spAutoFit/>
          </a:bodyPr>
          <a:lstStyle/>
          <a:p>
            <a:r>
              <a:rPr lang="en-US" sz="2800" dirty="0" smtClean="0">
                <a:solidFill>
                  <a:schemeClr val="bg1"/>
                </a:solidFill>
              </a:rPr>
              <a:t>$sp </a:t>
            </a:r>
            <a:r>
              <a:rPr lang="en-US" sz="2800" dirty="0" smtClean="0">
                <a:solidFill>
                  <a:schemeClr val="bg1"/>
                </a:solidFill>
                <a:sym typeface="Wingdings" pitchFamily="2" charset="2"/>
              </a:rPr>
              <a:t></a:t>
            </a:r>
            <a:endParaRPr lang="en-US" sz="2800" dirty="0" smtClean="0">
              <a:solidFill>
                <a:schemeClr val="bg1"/>
              </a:solidFill>
            </a:endParaRPr>
          </a:p>
        </p:txBody>
      </p:sp>
      <p:sp>
        <p:nvSpPr>
          <p:cNvPr id="14" name="Rectangle 13"/>
          <p:cNvSpPr/>
          <p:nvPr>
            <p:custDataLst>
              <p:tags r:id="rId11"/>
            </p:custDataLst>
          </p:nvPr>
        </p:nvSpPr>
        <p:spPr>
          <a:xfrm>
            <a:off x="1066800" y="3124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reg</a:t>
            </a:r>
            <a:r>
              <a:rPr lang="en-US" sz="2400" dirty="0" smtClean="0"/>
              <a:t> $s1</a:t>
            </a:r>
            <a:endParaRPr lang="en-US" sz="2400" dirty="0"/>
          </a:p>
        </p:txBody>
      </p:sp>
      <p:sp>
        <p:nvSpPr>
          <p:cNvPr id="15" name="Rectangle 14"/>
          <p:cNvSpPr/>
          <p:nvPr>
            <p:custDataLst>
              <p:tags r:id="rId12"/>
            </p:custDataLst>
          </p:nvPr>
        </p:nvSpPr>
        <p:spPr>
          <a:xfrm>
            <a:off x="1066800" y="3505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reg</a:t>
            </a:r>
            <a:r>
              <a:rPr lang="en-US" sz="2400" dirty="0" smtClean="0"/>
              <a:t> $s0</a:t>
            </a:r>
            <a:endParaRPr lang="en-US" sz="2400" dirty="0"/>
          </a:p>
        </p:txBody>
      </p:sp>
      <p:sp>
        <p:nvSpPr>
          <p:cNvPr id="16" name="Rectangle 15"/>
          <p:cNvSpPr/>
          <p:nvPr>
            <p:custDataLst>
              <p:tags r:id="rId13"/>
            </p:custDataLst>
          </p:nvPr>
        </p:nvSpPr>
        <p:spPr>
          <a:xfrm>
            <a:off x="1066800" y="3886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l</a:t>
            </a:r>
            <a:r>
              <a:rPr lang="en-US" sz="2400" dirty="0" smtClean="0"/>
              <a:t>ocal $t0</a:t>
            </a:r>
            <a:endParaRPr lang="en-US" sz="2400" dirty="0"/>
          </a:p>
        </p:txBody>
      </p:sp>
      <p:sp>
        <p:nvSpPr>
          <p:cNvPr id="17" name="Rectangle 16"/>
          <p:cNvSpPr/>
          <p:nvPr>
            <p:custDataLst>
              <p:tags r:id="rId14"/>
            </p:custDataLst>
          </p:nvPr>
        </p:nvSpPr>
        <p:spPr>
          <a:xfrm>
            <a:off x="1066800" y="4267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outgoing 6</a:t>
            </a:r>
            <a:r>
              <a:rPr lang="en-US" sz="2400" baseline="30000" dirty="0" smtClean="0"/>
              <a:t>th</a:t>
            </a:r>
            <a:r>
              <a:rPr lang="en-US" sz="2400" dirty="0" smtClean="0"/>
              <a:t> </a:t>
            </a:r>
            <a:r>
              <a:rPr lang="en-US" sz="2400" dirty="0" err="1" smtClean="0"/>
              <a:t>arg</a:t>
            </a:r>
            <a:endParaRPr lang="en-US" sz="2400" dirty="0"/>
          </a:p>
        </p:txBody>
      </p:sp>
      <p:sp>
        <p:nvSpPr>
          <p:cNvPr id="18" name="Rectangle 17"/>
          <p:cNvSpPr/>
          <p:nvPr>
            <p:custDataLst>
              <p:tags r:id="rId15"/>
            </p:custDataLst>
          </p:nvPr>
        </p:nvSpPr>
        <p:spPr>
          <a:xfrm>
            <a:off x="1066800" y="4648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o</a:t>
            </a:r>
            <a:r>
              <a:rPr lang="en-US" sz="2400" dirty="0" smtClean="0"/>
              <a:t>utgoing 5</a:t>
            </a:r>
            <a:r>
              <a:rPr lang="en-US" sz="2400" baseline="30000" dirty="0" smtClean="0"/>
              <a:t>th</a:t>
            </a:r>
            <a:r>
              <a:rPr lang="en-US" sz="2400" dirty="0" smtClean="0"/>
              <a:t> </a:t>
            </a:r>
            <a:r>
              <a:rPr lang="en-US" sz="2400" dirty="0" err="1" smtClean="0"/>
              <a:t>arg</a:t>
            </a:r>
            <a:endParaRPr lang="en-US" sz="2400" dirty="0"/>
          </a:p>
        </p:txBody>
      </p:sp>
      <p:sp>
        <p:nvSpPr>
          <p:cNvPr id="19" name="Rectangle 18"/>
          <p:cNvSpPr/>
          <p:nvPr>
            <p:custDataLst>
              <p:tags r:id="rId16"/>
            </p:custDataLst>
          </p:nvPr>
        </p:nvSpPr>
        <p:spPr>
          <a:xfrm>
            <a:off x="1066800" y="5029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a:t>
            </a:r>
            <a:r>
              <a:rPr lang="en-US" sz="2400" dirty="0" smtClean="0"/>
              <a:t>pace for $a3</a:t>
            </a:r>
            <a:endParaRPr lang="en-US" sz="2400" dirty="0"/>
          </a:p>
        </p:txBody>
      </p:sp>
      <p:sp>
        <p:nvSpPr>
          <p:cNvPr id="20" name="Rectangle 19"/>
          <p:cNvSpPr/>
          <p:nvPr>
            <p:custDataLst>
              <p:tags r:id="rId17"/>
            </p:custDataLst>
          </p:nvPr>
        </p:nvSpPr>
        <p:spPr>
          <a:xfrm>
            <a:off x="1066800" y="5410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a:t>
            </a:r>
            <a:r>
              <a:rPr lang="en-US" sz="2400" dirty="0" smtClean="0"/>
              <a:t>pace for $a2</a:t>
            </a:r>
            <a:endParaRPr lang="en-US" sz="2400" dirty="0"/>
          </a:p>
        </p:txBody>
      </p:sp>
      <p:sp>
        <p:nvSpPr>
          <p:cNvPr id="21" name="Rectangle 20"/>
          <p:cNvSpPr/>
          <p:nvPr>
            <p:custDataLst>
              <p:tags r:id="rId18"/>
            </p:custDataLst>
          </p:nvPr>
        </p:nvSpPr>
        <p:spPr>
          <a:xfrm>
            <a:off x="1066800" y="5791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a:t>
            </a:r>
            <a:r>
              <a:rPr lang="en-US" sz="2400" dirty="0" smtClean="0"/>
              <a:t>pace for $a1</a:t>
            </a:r>
            <a:endParaRPr lang="en-US" sz="2400" dirty="0"/>
          </a:p>
        </p:txBody>
      </p:sp>
      <p:sp>
        <p:nvSpPr>
          <p:cNvPr id="22" name="Rectangle 21"/>
          <p:cNvSpPr/>
          <p:nvPr>
            <p:custDataLst>
              <p:tags r:id="rId19"/>
            </p:custDataLst>
          </p:nvPr>
        </p:nvSpPr>
        <p:spPr>
          <a:xfrm>
            <a:off x="1066800" y="6172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a:t>
            </a:r>
            <a:r>
              <a:rPr lang="en-US" sz="2400" dirty="0" smtClean="0"/>
              <a:t>pace for $a0</a:t>
            </a:r>
            <a:endParaRPr lang="en-US" sz="2400" dirty="0"/>
          </a:p>
        </p:txBody>
      </p:sp>
      <p:sp>
        <p:nvSpPr>
          <p:cNvPr id="23" name="TextBox 22"/>
          <p:cNvSpPr txBox="1"/>
          <p:nvPr/>
        </p:nvSpPr>
        <p:spPr>
          <a:xfrm>
            <a:off x="752290" y="5791200"/>
            <a:ext cx="314510" cy="400110"/>
          </a:xfrm>
          <a:prstGeom prst="rect">
            <a:avLst/>
          </a:prstGeom>
          <a:noFill/>
        </p:spPr>
        <p:txBody>
          <a:bodyPr wrap="none" rtlCol="0">
            <a:spAutoFit/>
          </a:bodyPr>
          <a:lstStyle/>
          <a:p>
            <a:r>
              <a:rPr lang="en-US" sz="2000" dirty="0" smtClean="0">
                <a:solidFill>
                  <a:schemeClr val="bg1"/>
                </a:solidFill>
              </a:rPr>
              <a:t>4</a:t>
            </a:r>
          </a:p>
        </p:txBody>
      </p:sp>
      <p:sp>
        <p:nvSpPr>
          <p:cNvPr id="24" name="TextBox 23"/>
          <p:cNvSpPr txBox="1"/>
          <p:nvPr/>
        </p:nvSpPr>
        <p:spPr>
          <a:xfrm>
            <a:off x="752290" y="5410200"/>
            <a:ext cx="314510" cy="400110"/>
          </a:xfrm>
          <a:prstGeom prst="rect">
            <a:avLst/>
          </a:prstGeom>
          <a:noFill/>
        </p:spPr>
        <p:txBody>
          <a:bodyPr wrap="none" rtlCol="0">
            <a:spAutoFit/>
          </a:bodyPr>
          <a:lstStyle/>
          <a:p>
            <a:r>
              <a:rPr lang="en-US" sz="2000" dirty="0">
                <a:solidFill>
                  <a:schemeClr val="bg1"/>
                </a:solidFill>
              </a:rPr>
              <a:t>8</a:t>
            </a:r>
            <a:endParaRPr lang="en-US" sz="2000" dirty="0" smtClean="0">
              <a:solidFill>
                <a:schemeClr val="bg1"/>
              </a:solidFill>
            </a:endParaRPr>
          </a:p>
        </p:txBody>
      </p:sp>
      <p:sp>
        <p:nvSpPr>
          <p:cNvPr id="25" name="TextBox 24"/>
          <p:cNvSpPr txBox="1"/>
          <p:nvPr/>
        </p:nvSpPr>
        <p:spPr>
          <a:xfrm>
            <a:off x="609600" y="5029200"/>
            <a:ext cx="444352" cy="400110"/>
          </a:xfrm>
          <a:prstGeom prst="rect">
            <a:avLst/>
          </a:prstGeom>
          <a:noFill/>
        </p:spPr>
        <p:txBody>
          <a:bodyPr wrap="none" rtlCol="0">
            <a:spAutoFit/>
          </a:bodyPr>
          <a:lstStyle/>
          <a:p>
            <a:r>
              <a:rPr lang="en-US" sz="2000" dirty="0" smtClean="0">
                <a:solidFill>
                  <a:schemeClr val="bg1"/>
                </a:solidFill>
              </a:rPr>
              <a:t>12</a:t>
            </a:r>
          </a:p>
        </p:txBody>
      </p:sp>
      <p:sp>
        <p:nvSpPr>
          <p:cNvPr id="26" name="TextBox 25"/>
          <p:cNvSpPr txBox="1"/>
          <p:nvPr/>
        </p:nvSpPr>
        <p:spPr>
          <a:xfrm>
            <a:off x="609600" y="4648200"/>
            <a:ext cx="444352" cy="400110"/>
          </a:xfrm>
          <a:prstGeom prst="rect">
            <a:avLst/>
          </a:prstGeom>
          <a:noFill/>
        </p:spPr>
        <p:txBody>
          <a:bodyPr wrap="none" rtlCol="0">
            <a:spAutoFit/>
          </a:bodyPr>
          <a:lstStyle/>
          <a:p>
            <a:r>
              <a:rPr lang="en-US" sz="2000" dirty="0" smtClean="0">
                <a:solidFill>
                  <a:schemeClr val="bg1"/>
                </a:solidFill>
              </a:rPr>
              <a:t>16</a:t>
            </a:r>
          </a:p>
        </p:txBody>
      </p:sp>
      <p:sp>
        <p:nvSpPr>
          <p:cNvPr id="27" name="TextBox 26"/>
          <p:cNvSpPr txBox="1"/>
          <p:nvPr/>
        </p:nvSpPr>
        <p:spPr>
          <a:xfrm>
            <a:off x="752290" y="6153090"/>
            <a:ext cx="314510" cy="400110"/>
          </a:xfrm>
          <a:prstGeom prst="rect">
            <a:avLst/>
          </a:prstGeom>
          <a:noFill/>
        </p:spPr>
        <p:txBody>
          <a:bodyPr wrap="none" rtlCol="0">
            <a:spAutoFit/>
          </a:bodyPr>
          <a:lstStyle/>
          <a:p>
            <a:r>
              <a:rPr lang="en-US" sz="2000" dirty="0">
                <a:solidFill>
                  <a:schemeClr val="bg1"/>
                </a:solidFill>
              </a:rPr>
              <a:t>0</a:t>
            </a:r>
            <a:endParaRPr lang="en-US" sz="2000" dirty="0" smtClean="0">
              <a:solidFill>
                <a:schemeClr val="bg1"/>
              </a:solidFill>
            </a:endParaRPr>
          </a:p>
        </p:txBody>
      </p:sp>
      <p:sp>
        <p:nvSpPr>
          <p:cNvPr id="28" name="TextBox 27"/>
          <p:cNvSpPr txBox="1"/>
          <p:nvPr/>
        </p:nvSpPr>
        <p:spPr>
          <a:xfrm>
            <a:off x="609600" y="4267200"/>
            <a:ext cx="444352" cy="400110"/>
          </a:xfrm>
          <a:prstGeom prst="rect">
            <a:avLst/>
          </a:prstGeom>
          <a:noFill/>
        </p:spPr>
        <p:txBody>
          <a:bodyPr wrap="none" rtlCol="0">
            <a:spAutoFit/>
          </a:bodyPr>
          <a:lstStyle/>
          <a:p>
            <a:r>
              <a:rPr lang="en-US" sz="2000" dirty="0" smtClean="0">
                <a:solidFill>
                  <a:schemeClr val="bg1"/>
                </a:solidFill>
              </a:rPr>
              <a:t>20</a:t>
            </a:r>
          </a:p>
        </p:txBody>
      </p:sp>
      <p:sp>
        <p:nvSpPr>
          <p:cNvPr id="29" name="TextBox 28"/>
          <p:cNvSpPr txBox="1"/>
          <p:nvPr/>
        </p:nvSpPr>
        <p:spPr>
          <a:xfrm>
            <a:off x="609600" y="3886200"/>
            <a:ext cx="444352" cy="400110"/>
          </a:xfrm>
          <a:prstGeom prst="rect">
            <a:avLst/>
          </a:prstGeom>
          <a:noFill/>
        </p:spPr>
        <p:txBody>
          <a:bodyPr wrap="none" rtlCol="0">
            <a:spAutoFit/>
          </a:bodyPr>
          <a:lstStyle/>
          <a:p>
            <a:r>
              <a:rPr lang="en-US" sz="2000" dirty="0" smtClean="0">
                <a:solidFill>
                  <a:schemeClr val="bg1"/>
                </a:solidFill>
              </a:rPr>
              <a:t>24</a:t>
            </a:r>
          </a:p>
        </p:txBody>
      </p:sp>
      <p:sp>
        <p:nvSpPr>
          <p:cNvPr id="30" name="TextBox 29"/>
          <p:cNvSpPr txBox="1"/>
          <p:nvPr/>
        </p:nvSpPr>
        <p:spPr>
          <a:xfrm>
            <a:off x="609600" y="3562290"/>
            <a:ext cx="444352" cy="400110"/>
          </a:xfrm>
          <a:prstGeom prst="rect">
            <a:avLst/>
          </a:prstGeom>
          <a:noFill/>
        </p:spPr>
        <p:txBody>
          <a:bodyPr wrap="none" rtlCol="0">
            <a:spAutoFit/>
          </a:bodyPr>
          <a:lstStyle/>
          <a:p>
            <a:r>
              <a:rPr lang="en-US" sz="2000" dirty="0" smtClean="0">
                <a:solidFill>
                  <a:schemeClr val="bg1"/>
                </a:solidFill>
              </a:rPr>
              <a:t>28</a:t>
            </a:r>
          </a:p>
        </p:txBody>
      </p:sp>
      <p:sp>
        <p:nvSpPr>
          <p:cNvPr id="31" name="TextBox 30"/>
          <p:cNvSpPr txBox="1"/>
          <p:nvPr/>
        </p:nvSpPr>
        <p:spPr>
          <a:xfrm>
            <a:off x="609600" y="3181290"/>
            <a:ext cx="444352" cy="400110"/>
          </a:xfrm>
          <a:prstGeom prst="rect">
            <a:avLst/>
          </a:prstGeom>
          <a:noFill/>
        </p:spPr>
        <p:txBody>
          <a:bodyPr wrap="none" rtlCol="0">
            <a:spAutoFit/>
          </a:bodyPr>
          <a:lstStyle/>
          <a:p>
            <a:r>
              <a:rPr lang="en-US" sz="2000" dirty="0" smtClean="0">
                <a:solidFill>
                  <a:schemeClr val="bg1"/>
                </a:solidFill>
              </a:rPr>
              <a:t>32</a:t>
            </a:r>
          </a:p>
        </p:txBody>
      </p:sp>
      <p:sp>
        <p:nvSpPr>
          <p:cNvPr id="32" name="TextBox 31"/>
          <p:cNvSpPr txBox="1"/>
          <p:nvPr/>
        </p:nvSpPr>
        <p:spPr>
          <a:xfrm>
            <a:off x="609600" y="2800290"/>
            <a:ext cx="444352" cy="400110"/>
          </a:xfrm>
          <a:prstGeom prst="rect">
            <a:avLst/>
          </a:prstGeom>
          <a:noFill/>
        </p:spPr>
        <p:txBody>
          <a:bodyPr wrap="none" rtlCol="0">
            <a:spAutoFit/>
          </a:bodyPr>
          <a:lstStyle/>
          <a:p>
            <a:r>
              <a:rPr lang="en-US" sz="2000" dirty="0" smtClean="0">
                <a:solidFill>
                  <a:schemeClr val="bg1"/>
                </a:solidFill>
              </a:rPr>
              <a:t>36</a:t>
            </a:r>
          </a:p>
        </p:txBody>
      </p:sp>
      <p:sp>
        <p:nvSpPr>
          <p:cNvPr id="33" name="TextBox 32"/>
          <p:cNvSpPr txBox="1"/>
          <p:nvPr/>
        </p:nvSpPr>
        <p:spPr>
          <a:xfrm>
            <a:off x="609600" y="2419290"/>
            <a:ext cx="444352" cy="400110"/>
          </a:xfrm>
          <a:prstGeom prst="rect">
            <a:avLst/>
          </a:prstGeom>
          <a:noFill/>
        </p:spPr>
        <p:txBody>
          <a:bodyPr wrap="none" rtlCol="0">
            <a:spAutoFit/>
          </a:bodyPr>
          <a:lstStyle/>
          <a:p>
            <a:r>
              <a:rPr lang="en-US" sz="2000" dirty="0" smtClean="0">
                <a:solidFill>
                  <a:schemeClr val="bg1"/>
                </a:solidFill>
              </a:rPr>
              <a:t>40</a:t>
            </a:r>
          </a:p>
        </p:txBody>
      </p:sp>
    </p:spTree>
    <p:extLst>
      <p:ext uri="{BB962C8B-B14F-4D97-AF65-F5344CB8AC3E}">
        <p14:creationId xmlns:p14="http://schemas.microsoft.com/office/powerpoint/2010/main" val="1023179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781800" y="1219200"/>
            <a:ext cx="2438400" cy="6172200"/>
          </a:xfrm>
        </p:spPr>
        <p:txBody>
          <a:bodyPr>
            <a:normAutofit/>
          </a:bodyPr>
          <a:lstStyle/>
          <a:p>
            <a:r>
              <a:rPr lang="en-US" sz="2200" dirty="0" smtClean="0"/>
              <a:t># allocate frame</a:t>
            </a:r>
          </a:p>
          <a:p>
            <a:r>
              <a:rPr lang="en-US" sz="2200" dirty="0" smtClean="0"/>
              <a:t># save $</a:t>
            </a:r>
            <a:r>
              <a:rPr lang="en-US" sz="2200" dirty="0" err="1" smtClean="0"/>
              <a:t>ra</a:t>
            </a:r>
            <a:endParaRPr lang="en-US" sz="2200" dirty="0" smtClean="0"/>
          </a:p>
          <a:p>
            <a:r>
              <a:rPr lang="en-US" sz="2200" dirty="0" smtClean="0"/>
              <a:t># save old $</a:t>
            </a:r>
            <a:r>
              <a:rPr lang="en-US" sz="2200" dirty="0" err="1" smtClean="0"/>
              <a:t>fp</a:t>
            </a:r>
            <a:endParaRPr lang="en-US" sz="2200" dirty="0" smtClean="0"/>
          </a:p>
          <a:p>
            <a:r>
              <a:rPr lang="en-US" sz="2200" dirty="0" smtClean="0"/>
              <a:t># </a:t>
            </a:r>
            <a:r>
              <a:rPr lang="en-US" sz="2200" dirty="0" err="1" smtClean="0"/>
              <a:t>callee</a:t>
            </a:r>
            <a:r>
              <a:rPr lang="en-US" sz="2200" dirty="0" smtClean="0"/>
              <a:t> save ...</a:t>
            </a:r>
          </a:p>
          <a:p>
            <a:r>
              <a:rPr lang="en-US" sz="2200" dirty="0" smtClean="0"/>
              <a:t># </a:t>
            </a:r>
            <a:r>
              <a:rPr lang="en-US" sz="2200" dirty="0" err="1" smtClean="0"/>
              <a:t>callee</a:t>
            </a:r>
            <a:r>
              <a:rPr lang="en-US" sz="2200" dirty="0" smtClean="0"/>
              <a:t> save ...</a:t>
            </a:r>
          </a:p>
          <a:p>
            <a:r>
              <a:rPr lang="en-US" sz="2200" dirty="0" smtClean="0"/>
              <a:t># set new frame </a:t>
            </a:r>
            <a:r>
              <a:rPr lang="en-US" sz="2200" dirty="0" err="1" smtClean="0"/>
              <a:t>ptr</a:t>
            </a:r>
            <a:endParaRPr lang="en-US" sz="2200" dirty="0" smtClean="0"/>
          </a:p>
          <a:p>
            <a:r>
              <a:rPr lang="en-US" sz="1400" dirty="0" smtClean="0"/>
              <a:t>	...</a:t>
            </a:r>
          </a:p>
          <a:p>
            <a:r>
              <a:rPr lang="en-US" sz="1400" dirty="0" smtClean="0"/>
              <a:t>	...</a:t>
            </a:r>
          </a:p>
          <a:p>
            <a:r>
              <a:rPr lang="en-US" sz="2200" dirty="0" smtClean="0"/>
              <a:t># restore …</a:t>
            </a:r>
          </a:p>
          <a:p>
            <a:r>
              <a:rPr lang="en-US" sz="2200" dirty="0" smtClean="0"/>
              <a:t># restore …</a:t>
            </a:r>
          </a:p>
          <a:p>
            <a:r>
              <a:rPr lang="en-US" sz="2200" dirty="0" smtClean="0"/>
              <a:t># restore old $</a:t>
            </a:r>
            <a:r>
              <a:rPr lang="en-US" sz="2200" dirty="0" err="1" smtClean="0"/>
              <a:t>fp</a:t>
            </a:r>
            <a:endParaRPr lang="en-US" sz="2200" dirty="0" smtClean="0"/>
          </a:p>
          <a:p>
            <a:r>
              <a:rPr lang="en-US" sz="2200" dirty="0" smtClean="0"/>
              <a:t># restore $</a:t>
            </a:r>
            <a:r>
              <a:rPr lang="en-US" sz="2200" dirty="0" err="1" smtClean="0"/>
              <a:t>ra</a:t>
            </a:r>
            <a:endParaRPr lang="en-US" sz="2200" dirty="0" smtClean="0"/>
          </a:p>
          <a:p>
            <a:r>
              <a:rPr lang="en-US" sz="2200" dirty="0" smtClean="0"/>
              <a:t># </a:t>
            </a:r>
            <a:r>
              <a:rPr lang="en-US" sz="2200" dirty="0" err="1" smtClean="0"/>
              <a:t>dealloc</a:t>
            </a:r>
            <a:r>
              <a:rPr lang="en-US" sz="2200" dirty="0" smtClean="0"/>
              <a:t> frame</a:t>
            </a:r>
          </a:p>
        </p:txBody>
      </p:sp>
      <p:sp>
        <p:nvSpPr>
          <p:cNvPr id="4" name="Content Placeholder 2" hidden="1"/>
          <p:cNvSpPr txBox="1">
            <a:spLocks/>
          </p:cNvSpPr>
          <p:nvPr>
            <p:custDataLst>
              <p:tags r:id="rId2"/>
            </p:custDataLst>
          </p:nvPr>
        </p:nvSpPr>
        <p:spPr>
          <a:xfrm>
            <a:off x="76200" y="381000"/>
            <a:ext cx="2057400" cy="6172200"/>
          </a:xfrm>
          <a:prstGeom prst="rect">
            <a:avLst/>
          </a:prstGeom>
        </p:spPr>
        <p:txBody>
          <a:bodyPr vert="horz" lIns="91440" tIns="45720" rIns="91440" bIns="45720" rtlCol="0">
            <a:normAutofit fontScale="85000" lnSpcReduction="10000"/>
          </a:bodyPr>
          <a:lstStyle/>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ADDIU $sp, $sp, -40</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SW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ra</a:t>
            </a: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 36($sp)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SW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fp</a:t>
            </a: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 32($sp)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SW $s0, 28($sp)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SW $s5, 24($sp)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ADDIU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fp</a:t>
            </a: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 $sp, 40</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LW $s5, 24($sp)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LW $s0, 28($sp)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LW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fp</a:t>
            </a: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 32($sp)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LW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ra</a:t>
            </a: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 36($sp)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ADDIU $sp, $sp, 40</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JR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ra</a:t>
            </a:r>
            <a:endParaRPr kumimoji="0" lang="en-US" b="0" i="0" u="none" strike="noStrike" kern="1200" cap="none" spc="0" normalizeH="0" baseline="0" noProof="0" dirty="0">
              <a:ln>
                <a:noFill/>
              </a:ln>
              <a:solidFill>
                <a:schemeClr val="accent4"/>
              </a:solidFill>
              <a:effectLst/>
              <a:uLnTx/>
              <a:uFillTx/>
              <a:latin typeface="Calibri" pitchFamily="34" charset="0"/>
              <a:ea typeface="+mn-ea"/>
              <a:cs typeface="Arial" pitchFamily="34" charset="0"/>
            </a:endParaRPr>
          </a:p>
        </p:txBody>
      </p:sp>
      <p:sp>
        <p:nvSpPr>
          <p:cNvPr id="5" name="Content Placeholder 2"/>
          <p:cNvSpPr txBox="1">
            <a:spLocks/>
          </p:cNvSpPr>
          <p:nvPr>
            <p:custDataLst>
              <p:tags r:id="rId3"/>
            </p:custDataLst>
          </p:nvPr>
        </p:nvSpPr>
        <p:spPr>
          <a:xfrm>
            <a:off x="3886200" y="838200"/>
            <a:ext cx="3505200" cy="6248400"/>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lang="en-US" sz="2800" noProof="0" dirty="0" smtClean="0">
                <a:solidFill>
                  <a:schemeClr val="bg1"/>
                </a:solidFill>
                <a:latin typeface="Calibri" pitchFamily="34" charset="0"/>
                <a:cs typeface="Arial" pitchFamily="34" charset="0"/>
              </a:rPr>
              <a:t>test: 	</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kumimoji="0" lang="en-US" sz="2800" b="0" i="0" u="none" strike="noStrike" kern="1200" cap="none" spc="0" normalizeH="0" baseline="0" dirty="0">
                <a:ln>
                  <a:noFill/>
                </a:ln>
                <a:solidFill>
                  <a:schemeClr val="bg1"/>
                </a:solidFill>
                <a:effectLst/>
                <a:uLnTx/>
                <a:uFillTx/>
                <a:latin typeface="Calibri" pitchFamily="34" charset="0"/>
                <a:ea typeface="+mn-ea"/>
                <a:cs typeface="Arial" pitchFamily="34" charset="0"/>
              </a:rPr>
              <a:t>	</a:t>
            </a:r>
            <a:r>
              <a:rPr kumimoji="0" lang="en-US" sz="2400" b="0" i="0" u="none" strike="noStrike" kern="1200" cap="none" spc="0" normalizeH="0" baseline="0" dirty="0" smtClean="0">
                <a:ln>
                  <a:noFill/>
                </a:ln>
                <a:solidFill>
                  <a:schemeClr val="bg1"/>
                </a:solidFill>
                <a:effectLst/>
                <a:uLnTx/>
                <a:uFillTx/>
                <a:latin typeface="Calibri" pitchFamily="34" charset="0"/>
                <a:cs typeface="Arial" pitchFamily="34" charset="0"/>
              </a:rPr>
              <a:t>ADDIU $</a:t>
            </a:r>
            <a:r>
              <a:rPr kumimoji="0" lang="en-US" sz="2400" b="0" i="0" u="none" strike="noStrike" kern="1200" cap="none" spc="0" normalizeH="0" baseline="0" dirty="0" err="1" smtClean="0">
                <a:ln>
                  <a:noFill/>
                </a:ln>
                <a:solidFill>
                  <a:schemeClr val="bg1"/>
                </a:solidFill>
                <a:effectLst/>
                <a:uLnTx/>
                <a:uFillTx/>
                <a:latin typeface="Calibri" pitchFamily="34" charset="0"/>
                <a:cs typeface="Arial" pitchFamily="34" charset="0"/>
              </a:rPr>
              <a:t>sp</a:t>
            </a:r>
            <a:r>
              <a:rPr kumimoji="0" lang="en-US" sz="2400" b="0" i="0" u="none" strike="noStrike" kern="1200" cap="none" spc="0" normalizeH="0" baseline="0" dirty="0" smtClean="0">
                <a:ln>
                  <a:noFill/>
                </a:ln>
                <a:solidFill>
                  <a:schemeClr val="bg1"/>
                </a:solidFill>
                <a:effectLst/>
                <a:uLnTx/>
                <a:uFillTx/>
                <a:latin typeface="Calibri" pitchFamily="34" charset="0"/>
                <a:cs typeface="Arial" pitchFamily="34" charset="0"/>
              </a:rPr>
              <a:t>, $</a:t>
            </a:r>
            <a:r>
              <a:rPr kumimoji="0" lang="en-US" sz="2400" b="0" i="0" u="none" strike="noStrike" kern="1200" cap="none" spc="0" normalizeH="0" baseline="0" dirty="0" err="1" smtClean="0">
                <a:ln>
                  <a:noFill/>
                </a:ln>
                <a:solidFill>
                  <a:schemeClr val="bg1"/>
                </a:solidFill>
                <a:effectLst/>
                <a:uLnTx/>
                <a:uFillTx/>
                <a:latin typeface="Calibri" pitchFamily="34" charset="0"/>
                <a:cs typeface="Arial" pitchFamily="34" charset="0"/>
              </a:rPr>
              <a:t>sp</a:t>
            </a:r>
            <a:r>
              <a:rPr kumimoji="0" lang="en-US" sz="2400" b="0" i="0" u="none" strike="noStrike" kern="1200" cap="none" spc="0" normalizeH="0" baseline="0" dirty="0" smtClean="0">
                <a:ln>
                  <a:noFill/>
                </a:ln>
                <a:solidFill>
                  <a:schemeClr val="bg1"/>
                </a:solidFill>
                <a:effectLst/>
                <a:uLnTx/>
                <a:uFillTx/>
                <a:latin typeface="Calibri" pitchFamily="34" charset="0"/>
                <a:cs typeface="Arial" pitchFamily="34" charset="0"/>
              </a:rPr>
              <a:t>, -44</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lang="en-US" sz="2400" noProof="0" dirty="0">
                <a:solidFill>
                  <a:schemeClr val="bg1"/>
                </a:solidFill>
                <a:latin typeface="Calibri" pitchFamily="34" charset="0"/>
                <a:cs typeface="Arial" pitchFamily="34" charset="0"/>
              </a:rPr>
              <a:t>	</a:t>
            </a:r>
            <a:r>
              <a:rPr lang="en-US" sz="2400" noProof="0" dirty="0" smtClean="0">
                <a:solidFill>
                  <a:schemeClr val="bg1"/>
                </a:solidFill>
                <a:latin typeface="Calibri" pitchFamily="34" charset="0"/>
                <a:cs typeface="Arial" pitchFamily="34" charset="0"/>
              </a:rPr>
              <a:t>SW $</a:t>
            </a:r>
            <a:r>
              <a:rPr lang="en-US" sz="2400" noProof="0" dirty="0" err="1" smtClean="0">
                <a:solidFill>
                  <a:schemeClr val="bg1"/>
                </a:solidFill>
                <a:latin typeface="Calibri" pitchFamily="34" charset="0"/>
                <a:cs typeface="Arial" pitchFamily="34" charset="0"/>
              </a:rPr>
              <a:t>ra</a:t>
            </a:r>
            <a:r>
              <a:rPr lang="en-US" sz="2400" noProof="0" dirty="0" smtClean="0">
                <a:solidFill>
                  <a:schemeClr val="bg1"/>
                </a:solidFill>
                <a:latin typeface="Calibri" pitchFamily="34" charset="0"/>
                <a:cs typeface="Arial" pitchFamily="34" charset="0"/>
              </a:rPr>
              <a:t>, 40($</a:t>
            </a:r>
            <a:r>
              <a:rPr lang="en-US" sz="2400" noProof="0" dirty="0" err="1" smtClean="0">
                <a:solidFill>
                  <a:schemeClr val="bg1"/>
                </a:solidFill>
                <a:latin typeface="Calibri" pitchFamily="34" charset="0"/>
                <a:cs typeface="Arial" pitchFamily="34" charset="0"/>
              </a:rPr>
              <a:t>sp</a:t>
            </a:r>
            <a:r>
              <a:rPr lang="en-US" sz="2400" noProof="0" dirty="0" smtClean="0">
                <a:solidFill>
                  <a:schemeClr val="bg1"/>
                </a:solidFill>
                <a:latin typeface="Calibri" pitchFamily="34" charset="0"/>
                <a:cs typeface="Arial" pitchFamily="34" charset="0"/>
              </a:rPr>
              <a:t>)</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kumimoji="0" lang="en-US" sz="2400" b="0" i="0" u="none" strike="noStrike" kern="1200" cap="none" spc="0" normalizeH="0" baseline="0" dirty="0">
                <a:ln>
                  <a:noFill/>
                </a:ln>
                <a:solidFill>
                  <a:schemeClr val="bg1"/>
                </a:solidFill>
                <a:effectLst/>
                <a:uLnTx/>
                <a:uFillTx/>
                <a:latin typeface="Calibri" pitchFamily="34" charset="0"/>
                <a:cs typeface="Arial" pitchFamily="34" charset="0"/>
              </a:rPr>
              <a:t>	</a:t>
            </a:r>
            <a:r>
              <a:rPr kumimoji="0" lang="en-US" sz="2400" b="0" i="0" u="none" strike="noStrike" kern="1200" cap="none" spc="0" normalizeH="0" baseline="0" dirty="0" smtClean="0">
                <a:ln>
                  <a:noFill/>
                </a:ln>
                <a:solidFill>
                  <a:schemeClr val="bg1"/>
                </a:solidFill>
                <a:effectLst/>
                <a:uLnTx/>
                <a:uFillTx/>
                <a:latin typeface="Calibri" pitchFamily="34" charset="0"/>
                <a:cs typeface="Arial" pitchFamily="34" charset="0"/>
              </a:rPr>
              <a:t>SW</a:t>
            </a:r>
            <a:r>
              <a:rPr kumimoji="0" lang="en-US" sz="2400" b="0" i="0" u="none" strike="noStrike" kern="1200" cap="none" spc="0" normalizeH="0" dirty="0" smtClean="0">
                <a:ln>
                  <a:noFill/>
                </a:ln>
                <a:solidFill>
                  <a:schemeClr val="bg1"/>
                </a:solidFill>
                <a:effectLst/>
                <a:uLnTx/>
                <a:uFillTx/>
                <a:latin typeface="Calibri" pitchFamily="34" charset="0"/>
                <a:cs typeface="Arial" pitchFamily="34" charset="0"/>
              </a:rPr>
              <a:t> $</a:t>
            </a:r>
            <a:r>
              <a:rPr kumimoji="0" lang="en-US" sz="2400" b="0" i="0" u="none" strike="noStrike" kern="1200" cap="none" spc="0" normalizeH="0" dirty="0" err="1" smtClean="0">
                <a:ln>
                  <a:noFill/>
                </a:ln>
                <a:solidFill>
                  <a:schemeClr val="bg1"/>
                </a:solidFill>
                <a:effectLst/>
                <a:uLnTx/>
                <a:uFillTx/>
                <a:latin typeface="Calibri" pitchFamily="34" charset="0"/>
                <a:cs typeface="Arial" pitchFamily="34" charset="0"/>
              </a:rPr>
              <a:t>fp</a:t>
            </a:r>
            <a:r>
              <a:rPr kumimoji="0" lang="en-US" sz="2400" b="0" i="0" u="none" strike="noStrike" kern="1200" cap="none" spc="0" normalizeH="0" dirty="0" smtClean="0">
                <a:ln>
                  <a:noFill/>
                </a:ln>
                <a:solidFill>
                  <a:schemeClr val="bg1"/>
                </a:solidFill>
                <a:effectLst/>
                <a:uLnTx/>
                <a:uFillTx/>
                <a:latin typeface="Calibri" pitchFamily="34" charset="0"/>
                <a:cs typeface="Arial" pitchFamily="34" charset="0"/>
              </a:rPr>
              <a:t>, 36($</a:t>
            </a:r>
            <a:r>
              <a:rPr kumimoji="0" lang="en-US" sz="2400" b="0" i="0" u="none" strike="noStrike" kern="1200" cap="none" spc="0" normalizeH="0" dirty="0" err="1" smtClean="0">
                <a:ln>
                  <a:noFill/>
                </a:ln>
                <a:solidFill>
                  <a:schemeClr val="bg1"/>
                </a:solidFill>
                <a:effectLst/>
                <a:uLnTx/>
                <a:uFillTx/>
                <a:latin typeface="Calibri" pitchFamily="34" charset="0"/>
                <a:cs typeface="Arial" pitchFamily="34" charset="0"/>
              </a:rPr>
              <a:t>sp</a:t>
            </a:r>
            <a:r>
              <a:rPr kumimoji="0" lang="en-US" sz="2400" b="0" i="0" u="none" strike="noStrike" kern="1200" cap="none" spc="0" normalizeH="0" dirty="0" smtClean="0">
                <a:ln>
                  <a:noFill/>
                </a:ln>
                <a:solidFill>
                  <a:schemeClr val="bg1"/>
                </a:solidFill>
                <a:effectLst/>
                <a:uLnTx/>
                <a:uFillTx/>
                <a:latin typeface="Calibri" pitchFamily="34" charset="0"/>
                <a:cs typeface="Arial" pitchFamily="34" charset="0"/>
              </a:rPr>
              <a:t>)</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lang="en-US" sz="2400" baseline="0" noProof="0" dirty="0">
                <a:solidFill>
                  <a:schemeClr val="bg1"/>
                </a:solidFill>
                <a:latin typeface="Calibri" pitchFamily="34" charset="0"/>
                <a:cs typeface="Arial" pitchFamily="34" charset="0"/>
              </a:rPr>
              <a:t>	</a:t>
            </a:r>
            <a:r>
              <a:rPr lang="en-US" sz="2400" baseline="0" noProof="0" dirty="0" smtClean="0">
                <a:solidFill>
                  <a:schemeClr val="bg1"/>
                </a:solidFill>
                <a:latin typeface="Calibri" pitchFamily="34" charset="0"/>
                <a:cs typeface="Arial" pitchFamily="34" charset="0"/>
              </a:rPr>
              <a:t>SW $s1, 32($</a:t>
            </a:r>
            <a:r>
              <a:rPr lang="en-US" sz="2400" baseline="0" noProof="0" dirty="0" err="1" smtClean="0">
                <a:solidFill>
                  <a:schemeClr val="bg1"/>
                </a:solidFill>
                <a:latin typeface="Calibri" pitchFamily="34" charset="0"/>
                <a:cs typeface="Arial" pitchFamily="34" charset="0"/>
              </a:rPr>
              <a:t>sp</a:t>
            </a:r>
            <a:r>
              <a:rPr lang="en-US" sz="2400" baseline="0" noProof="0" dirty="0" smtClean="0">
                <a:solidFill>
                  <a:schemeClr val="bg1"/>
                </a:solidFill>
                <a:latin typeface="Calibri" pitchFamily="34" charset="0"/>
                <a:cs typeface="Arial" pitchFamily="34" charset="0"/>
              </a:rPr>
              <a:t>)</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lang="en-US" sz="2400" dirty="0">
                <a:solidFill>
                  <a:schemeClr val="bg1"/>
                </a:solidFill>
                <a:latin typeface="Calibri" pitchFamily="34" charset="0"/>
                <a:cs typeface="Arial" pitchFamily="34" charset="0"/>
              </a:rPr>
              <a:t>	</a:t>
            </a:r>
            <a:r>
              <a:rPr lang="en-US" sz="2400" dirty="0" smtClean="0">
                <a:solidFill>
                  <a:schemeClr val="bg1"/>
                </a:solidFill>
                <a:latin typeface="Calibri" pitchFamily="34" charset="0"/>
                <a:cs typeface="Arial" pitchFamily="34" charset="0"/>
              </a:rPr>
              <a:t>SW $s0, 28($</a:t>
            </a:r>
            <a:r>
              <a:rPr lang="en-US" sz="2400" dirty="0" err="1" smtClean="0">
                <a:solidFill>
                  <a:schemeClr val="bg1"/>
                </a:solidFill>
                <a:latin typeface="Calibri" pitchFamily="34" charset="0"/>
                <a:cs typeface="Arial" pitchFamily="34" charset="0"/>
              </a:rPr>
              <a:t>sp</a:t>
            </a:r>
            <a:r>
              <a:rPr lang="en-US" sz="2400" baseline="0" noProof="0" dirty="0" smtClean="0">
                <a:solidFill>
                  <a:schemeClr val="bg1"/>
                </a:solidFill>
                <a:latin typeface="Calibri" pitchFamily="34" charset="0"/>
                <a:cs typeface="Arial" pitchFamily="34" charset="0"/>
              </a:rPr>
              <a:t>)</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lang="en-US" sz="2400" dirty="0">
                <a:solidFill>
                  <a:schemeClr val="bg1"/>
                </a:solidFill>
                <a:latin typeface="Calibri" pitchFamily="34" charset="0"/>
                <a:cs typeface="Arial" pitchFamily="34" charset="0"/>
              </a:rPr>
              <a:t>	</a:t>
            </a:r>
            <a:r>
              <a:rPr lang="en-US" sz="2400" dirty="0" smtClean="0">
                <a:solidFill>
                  <a:schemeClr val="bg1"/>
                </a:solidFill>
                <a:latin typeface="Calibri" pitchFamily="34" charset="0"/>
                <a:cs typeface="Arial" pitchFamily="34" charset="0"/>
              </a:rPr>
              <a:t>ADDIU $</a:t>
            </a:r>
            <a:r>
              <a:rPr lang="en-US" sz="2400" dirty="0" err="1" smtClean="0">
                <a:solidFill>
                  <a:schemeClr val="bg1"/>
                </a:solidFill>
                <a:latin typeface="Calibri" pitchFamily="34" charset="0"/>
                <a:cs typeface="Arial" pitchFamily="34" charset="0"/>
              </a:rPr>
              <a:t>fp</a:t>
            </a:r>
            <a:r>
              <a:rPr lang="en-US" sz="2400" dirty="0" smtClean="0">
                <a:solidFill>
                  <a:schemeClr val="bg1"/>
                </a:solidFill>
                <a:latin typeface="Calibri" pitchFamily="34" charset="0"/>
                <a:cs typeface="Arial" pitchFamily="34" charset="0"/>
              </a:rPr>
              <a:t>, $</a:t>
            </a:r>
            <a:r>
              <a:rPr lang="en-US" sz="2400" dirty="0" err="1" smtClean="0">
                <a:solidFill>
                  <a:schemeClr val="bg1"/>
                </a:solidFill>
                <a:latin typeface="Calibri" pitchFamily="34" charset="0"/>
                <a:cs typeface="Arial" pitchFamily="34" charset="0"/>
              </a:rPr>
              <a:t>sp</a:t>
            </a:r>
            <a:r>
              <a:rPr lang="en-US" sz="2400" dirty="0" smtClean="0">
                <a:solidFill>
                  <a:schemeClr val="bg1"/>
                </a:solidFill>
                <a:latin typeface="Calibri" pitchFamily="34" charset="0"/>
                <a:cs typeface="Arial" pitchFamily="34" charset="0"/>
              </a:rPr>
              <a:t>, 40</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endParaRPr lang="en-US" sz="2400" baseline="0" noProof="0" dirty="0">
              <a:solidFill>
                <a:schemeClr val="bg1"/>
              </a:solidFill>
              <a:latin typeface="Calibri"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endParaRPr lang="en-US" sz="2400" dirty="0" smtClean="0">
              <a:solidFill>
                <a:schemeClr val="bg1"/>
              </a:solidFill>
              <a:latin typeface="Calibri"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lang="en-US" sz="2400" dirty="0">
                <a:solidFill>
                  <a:schemeClr val="bg1"/>
                </a:solidFill>
                <a:latin typeface="Calibri" pitchFamily="34" charset="0"/>
                <a:cs typeface="Arial" pitchFamily="34" charset="0"/>
              </a:rPr>
              <a:t>	</a:t>
            </a:r>
            <a:r>
              <a:rPr lang="en-US" sz="2400" dirty="0" smtClean="0">
                <a:solidFill>
                  <a:schemeClr val="bg1"/>
                </a:solidFill>
                <a:latin typeface="Calibri" pitchFamily="34" charset="0"/>
                <a:cs typeface="Arial" pitchFamily="34" charset="0"/>
              </a:rPr>
              <a:t>LW $s0, 28($</a:t>
            </a:r>
            <a:r>
              <a:rPr lang="en-US" sz="2400" dirty="0" err="1" smtClean="0">
                <a:solidFill>
                  <a:schemeClr val="bg1"/>
                </a:solidFill>
                <a:latin typeface="Calibri" pitchFamily="34" charset="0"/>
                <a:cs typeface="Arial" pitchFamily="34" charset="0"/>
              </a:rPr>
              <a:t>sp</a:t>
            </a:r>
            <a:r>
              <a:rPr lang="en-US" sz="2400" dirty="0" smtClean="0">
                <a:solidFill>
                  <a:schemeClr val="bg1"/>
                </a:solidFill>
                <a:latin typeface="Calibri" pitchFamily="34" charset="0"/>
                <a:cs typeface="Arial" pitchFamily="34" charset="0"/>
              </a:rPr>
              <a:t>)</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lang="en-US" sz="2400" baseline="0" noProof="0" dirty="0">
                <a:solidFill>
                  <a:schemeClr val="bg1"/>
                </a:solidFill>
                <a:latin typeface="Calibri" pitchFamily="34" charset="0"/>
                <a:cs typeface="Arial" pitchFamily="34" charset="0"/>
              </a:rPr>
              <a:t>	</a:t>
            </a:r>
            <a:r>
              <a:rPr lang="en-US" sz="2400" baseline="0" noProof="0" dirty="0" smtClean="0">
                <a:solidFill>
                  <a:schemeClr val="bg1"/>
                </a:solidFill>
                <a:latin typeface="Calibri" pitchFamily="34" charset="0"/>
                <a:cs typeface="Arial" pitchFamily="34" charset="0"/>
              </a:rPr>
              <a:t>LW</a:t>
            </a:r>
            <a:r>
              <a:rPr lang="en-US" sz="2400" noProof="0" dirty="0" smtClean="0">
                <a:solidFill>
                  <a:schemeClr val="bg1"/>
                </a:solidFill>
                <a:latin typeface="Calibri" pitchFamily="34" charset="0"/>
                <a:cs typeface="Arial" pitchFamily="34" charset="0"/>
              </a:rPr>
              <a:t> $s1, 32($</a:t>
            </a:r>
            <a:r>
              <a:rPr lang="en-US" sz="2400" noProof="0" dirty="0" err="1" smtClean="0">
                <a:solidFill>
                  <a:schemeClr val="bg1"/>
                </a:solidFill>
                <a:latin typeface="Calibri" pitchFamily="34" charset="0"/>
                <a:cs typeface="Arial" pitchFamily="34" charset="0"/>
              </a:rPr>
              <a:t>sp</a:t>
            </a:r>
            <a:r>
              <a:rPr lang="en-US" sz="2400" noProof="0" dirty="0" smtClean="0">
                <a:solidFill>
                  <a:schemeClr val="bg1"/>
                </a:solidFill>
                <a:latin typeface="Calibri" pitchFamily="34" charset="0"/>
                <a:cs typeface="Arial" pitchFamily="34" charset="0"/>
              </a:rPr>
              <a:t>)</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lang="en-US" sz="2400" baseline="0" dirty="0">
                <a:solidFill>
                  <a:schemeClr val="bg1"/>
                </a:solidFill>
                <a:latin typeface="Calibri" pitchFamily="34" charset="0"/>
                <a:cs typeface="Arial" pitchFamily="34" charset="0"/>
              </a:rPr>
              <a:t>	</a:t>
            </a:r>
            <a:r>
              <a:rPr lang="en-US" sz="2400" baseline="0" dirty="0" smtClean="0">
                <a:solidFill>
                  <a:schemeClr val="bg1"/>
                </a:solidFill>
                <a:latin typeface="Calibri" pitchFamily="34" charset="0"/>
                <a:cs typeface="Arial" pitchFamily="34" charset="0"/>
              </a:rPr>
              <a:t>LW $</a:t>
            </a:r>
            <a:r>
              <a:rPr lang="en-US" sz="2400" baseline="0" dirty="0" err="1" smtClean="0">
                <a:solidFill>
                  <a:schemeClr val="bg1"/>
                </a:solidFill>
                <a:latin typeface="Calibri" pitchFamily="34" charset="0"/>
                <a:cs typeface="Arial" pitchFamily="34" charset="0"/>
              </a:rPr>
              <a:t>fp</a:t>
            </a:r>
            <a:r>
              <a:rPr lang="en-US" sz="2400" baseline="0" dirty="0" smtClean="0">
                <a:solidFill>
                  <a:schemeClr val="bg1"/>
                </a:solidFill>
                <a:latin typeface="Calibri" pitchFamily="34" charset="0"/>
                <a:cs typeface="Arial" pitchFamily="34" charset="0"/>
              </a:rPr>
              <a:t>, 36($</a:t>
            </a:r>
            <a:r>
              <a:rPr lang="en-US" sz="2400" baseline="0" dirty="0" err="1" smtClean="0">
                <a:solidFill>
                  <a:schemeClr val="bg1"/>
                </a:solidFill>
                <a:latin typeface="Calibri" pitchFamily="34" charset="0"/>
                <a:cs typeface="Arial" pitchFamily="34" charset="0"/>
              </a:rPr>
              <a:t>sp</a:t>
            </a:r>
            <a:r>
              <a:rPr lang="en-US" sz="2400" baseline="0" dirty="0" smtClean="0">
                <a:solidFill>
                  <a:schemeClr val="bg1"/>
                </a:solidFill>
                <a:latin typeface="Calibri" pitchFamily="34" charset="0"/>
                <a:cs typeface="Arial" pitchFamily="34" charset="0"/>
              </a:rPr>
              <a:t>)</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lang="en-US" sz="2400" noProof="0" dirty="0">
                <a:solidFill>
                  <a:schemeClr val="bg1"/>
                </a:solidFill>
                <a:latin typeface="Calibri" pitchFamily="34" charset="0"/>
                <a:cs typeface="Arial" pitchFamily="34" charset="0"/>
              </a:rPr>
              <a:t>	</a:t>
            </a:r>
            <a:r>
              <a:rPr lang="en-US" sz="2400" noProof="0" dirty="0" smtClean="0">
                <a:solidFill>
                  <a:schemeClr val="bg1"/>
                </a:solidFill>
                <a:latin typeface="Calibri" pitchFamily="34" charset="0"/>
                <a:cs typeface="Arial" pitchFamily="34" charset="0"/>
              </a:rPr>
              <a:t>LW $</a:t>
            </a:r>
            <a:r>
              <a:rPr lang="en-US" sz="2400" noProof="0" dirty="0" err="1" smtClean="0">
                <a:solidFill>
                  <a:schemeClr val="bg1"/>
                </a:solidFill>
                <a:latin typeface="Calibri" pitchFamily="34" charset="0"/>
                <a:cs typeface="Arial" pitchFamily="34" charset="0"/>
              </a:rPr>
              <a:t>ra</a:t>
            </a:r>
            <a:r>
              <a:rPr lang="en-US" sz="2400" noProof="0" dirty="0" smtClean="0">
                <a:solidFill>
                  <a:schemeClr val="bg1"/>
                </a:solidFill>
                <a:latin typeface="Calibri" pitchFamily="34" charset="0"/>
                <a:cs typeface="Arial" pitchFamily="34" charset="0"/>
              </a:rPr>
              <a:t>, 40($</a:t>
            </a:r>
            <a:r>
              <a:rPr lang="en-US" sz="2400" noProof="0" dirty="0" err="1" smtClean="0">
                <a:solidFill>
                  <a:schemeClr val="bg1"/>
                </a:solidFill>
                <a:latin typeface="Calibri" pitchFamily="34" charset="0"/>
                <a:cs typeface="Arial" pitchFamily="34" charset="0"/>
              </a:rPr>
              <a:t>sp</a:t>
            </a:r>
            <a:r>
              <a:rPr lang="en-US" sz="2400" noProof="0" dirty="0" smtClean="0">
                <a:solidFill>
                  <a:schemeClr val="bg1"/>
                </a:solidFill>
                <a:latin typeface="Calibri" pitchFamily="34" charset="0"/>
                <a:cs typeface="Arial" pitchFamily="34" charset="0"/>
              </a:rPr>
              <a:t>)</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lang="en-US" sz="2400" baseline="0" dirty="0">
                <a:solidFill>
                  <a:schemeClr val="bg1"/>
                </a:solidFill>
                <a:latin typeface="Calibri" pitchFamily="34" charset="0"/>
                <a:cs typeface="Arial" pitchFamily="34" charset="0"/>
              </a:rPr>
              <a:t>	</a:t>
            </a:r>
            <a:r>
              <a:rPr lang="en-US" sz="2400" baseline="0" dirty="0" smtClean="0">
                <a:solidFill>
                  <a:schemeClr val="bg1"/>
                </a:solidFill>
                <a:latin typeface="Calibri" pitchFamily="34" charset="0"/>
                <a:cs typeface="Arial" pitchFamily="34" charset="0"/>
              </a:rPr>
              <a:t>ADDIU $</a:t>
            </a:r>
            <a:r>
              <a:rPr lang="en-US" sz="2400" baseline="0" dirty="0" err="1" smtClean="0">
                <a:solidFill>
                  <a:schemeClr val="bg1"/>
                </a:solidFill>
                <a:latin typeface="Calibri" pitchFamily="34" charset="0"/>
                <a:cs typeface="Arial" pitchFamily="34" charset="0"/>
              </a:rPr>
              <a:t>sp</a:t>
            </a:r>
            <a:r>
              <a:rPr lang="en-US" sz="2400" baseline="0" dirty="0" smtClean="0">
                <a:solidFill>
                  <a:schemeClr val="bg1"/>
                </a:solidFill>
                <a:latin typeface="Calibri" pitchFamily="34" charset="0"/>
                <a:cs typeface="Arial" pitchFamily="34" charset="0"/>
              </a:rPr>
              <a:t>, $</a:t>
            </a:r>
            <a:r>
              <a:rPr lang="en-US" sz="2400" baseline="0" dirty="0" err="1" smtClean="0">
                <a:solidFill>
                  <a:schemeClr val="bg1"/>
                </a:solidFill>
                <a:latin typeface="Calibri" pitchFamily="34" charset="0"/>
                <a:cs typeface="Arial" pitchFamily="34" charset="0"/>
              </a:rPr>
              <a:t>sp</a:t>
            </a:r>
            <a:r>
              <a:rPr lang="en-US" sz="2400" baseline="0" dirty="0" smtClean="0">
                <a:solidFill>
                  <a:schemeClr val="bg1"/>
                </a:solidFill>
                <a:latin typeface="Calibri" pitchFamily="34" charset="0"/>
                <a:cs typeface="Arial" pitchFamily="34" charset="0"/>
              </a:rPr>
              <a:t>, 44</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lang="en-US" sz="2400" noProof="0" dirty="0">
                <a:solidFill>
                  <a:schemeClr val="bg1"/>
                </a:solidFill>
                <a:latin typeface="Calibri" pitchFamily="34" charset="0"/>
                <a:cs typeface="Arial" pitchFamily="34" charset="0"/>
              </a:rPr>
              <a:t>	</a:t>
            </a:r>
            <a:r>
              <a:rPr lang="en-US" sz="2400" noProof="0" dirty="0" smtClean="0">
                <a:solidFill>
                  <a:schemeClr val="bg1"/>
                </a:solidFill>
                <a:latin typeface="Calibri" pitchFamily="34" charset="0"/>
                <a:cs typeface="Arial" pitchFamily="34" charset="0"/>
              </a:rPr>
              <a:t>JR $</a:t>
            </a:r>
            <a:r>
              <a:rPr lang="en-US" sz="2400" noProof="0" dirty="0" err="1" smtClean="0">
                <a:solidFill>
                  <a:schemeClr val="bg1"/>
                </a:solidFill>
                <a:latin typeface="Calibri" pitchFamily="34" charset="0"/>
                <a:cs typeface="Arial" pitchFamily="34" charset="0"/>
              </a:rPr>
              <a:t>ra</a:t>
            </a:r>
            <a:endParaRPr lang="en-US" sz="2400" noProof="0" dirty="0" smtClean="0">
              <a:solidFill>
                <a:schemeClr val="bg1"/>
              </a:solidFill>
              <a:latin typeface="Calibri"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lang="en-US" sz="2400" baseline="0" dirty="0">
                <a:solidFill>
                  <a:schemeClr val="bg1"/>
                </a:solidFill>
                <a:latin typeface="Calibri" pitchFamily="34" charset="0"/>
                <a:cs typeface="Arial" pitchFamily="34" charset="0"/>
              </a:rPr>
              <a:t>	</a:t>
            </a:r>
            <a:r>
              <a:rPr lang="en-US" sz="2400" baseline="0" dirty="0" smtClean="0">
                <a:solidFill>
                  <a:schemeClr val="accent5">
                    <a:lumMod val="60000"/>
                    <a:lumOff val="40000"/>
                  </a:schemeClr>
                </a:solidFill>
                <a:latin typeface="Calibri" pitchFamily="34" charset="0"/>
                <a:cs typeface="Arial" pitchFamily="34" charset="0"/>
              </a:rPr>
              <a:t>NOP</a:t>
            </a:r>
            <a:endParaRPr lang="en-US" sz="2400" baseline="0" noProof="0" dirty="0">
              <a:solidFill>
                <a:schemeClr val="accent5">
                  <a:lumMod val="60000"/>
                  <a:lumOff val="40000"/>
                </a:schemeClr>
              </a:solidFill>
              <a:latin typeface="Calibri" pitchFamily="34" charset="0"/>
              <a:cs typeface="Arial" pitchFamily="34" charset="0"/>
            </a:endParaRPr>
          </a:p>
        </p:txBody>
      </p:sp>
      <p:sp>
        <p:nvSpPr>
          <p:cNvPr id="8" name="Title 1"/>
          <p:cNvSpPr>
            <a:spLocks noGrp="1"/>
          </p:cNvSpPr>
          <p:nvPr>
            <p:ph type="title"/>
            <p:custDataLst>
              <p:tags r:id="rId4"/>
            </p:custDataLst>
          </p:nvPr>
        </p:nvSpPr>
        <p:spPr>
          <a:xfrm>
            <a:off x="0" y="228600"/>
            <a:ext cx="9144000" cy="533400"/>
          </a:xfrm>
        </p:spPr>
        <p:txBody>
          <a:bodyPr>
            <a:normAutofit fontScale="90000"/>
          </a:bodyPr>
          <a:lstStyle/>
          <a:p>
            <a:r>
              <a:rPr lang="en-US" dirty="0"/>
              <a:t>Activity </a:t>
            </a:r>
            <a:r>
              <a:rPr lang="en-US" dirty="0" smtClean="0"/>
              <a:t>#2: </a:t>
            </a:r>
            <a:r>
              <a:rPr lang="en-US" dirty="0"/>
              <a:t>Calling </a:t>
            </a:r>
            <a:r>
              <a:rPr lang="en-US" dirty="0" smtClean="0"/>
              <a:t>Convention Example: </a:t>
            </a:r>
            <a:br>
              <a:rPr lang="en-US" dirty="0" smtClean="0"/>
            </a:br>
            <a:r>
              <a:rPr lang="en-US" dirty="0" smtClean="0"/>
              <a:t>Prologue, Epilogue</a:t>
            </a:r>
            <a:endParaRPr lang="en-US" dirty="0"/>
          </a:p>
        </p:txBody>
      </p:sp>
      <p:sp>
        <p:nvSpPr>
          <p:cNvPr id="9" name="TextBox 8"/>
          <p:cNvSpPr txBox="1"/>
          <p:nvPr/>
        </p:nvSpPr>
        <p:spPr>
          <a:xfrm>
            <a:off x="4495800" y="3657599"/>
            <a:ext cx="2153090" cy="677108"/>
          </a:xfrm>
          <a:prstGeom prst="rect">
            <a:avLst/>
          </a:prstGeom>
          <a:noFill/>
          <a:ln>
            <a:solidFill>
              <a:schemeClr val="bg1"/>
            </a:solidFill>
          </a:ln>
        </p:spPr>
        <p:txBody>
          <a:bodyPr wrap="none" rtlCol="0">
            <a:spAutoFit/>
          </a:bodyPr>
          <a:lstStyle/>
          <a:p>
            <a:r>
              <a:rPr lang="en-US" sz="2400" dirty="0" smtClean="0">
                <a:solidFill>
                  <a:schemeClr val="bg1"/>
                </a:solidFill>
              </a:rPr>
              <a:t>Body</a:t>
            </a:r>
          </a:p>
          <a:p>
            <a:r>
              <a:rPr lang="en-US" sz="1400" dirty="0" smtClean="0">
                <a:solidFill>
                  <a:schemeClr val="bg1"/>
                </a:solidFill>
              </a:rPr>
              <a:t>(previous slide, Activity #1)</a:t>
            </a:r>
          </a:p>
        </p:txBody>
      </p:sp>
      <p:cxnSp>
        <p:nvCxnSpPr>
          <p:cNvPr id="14" name="Straight Connector 13"/>
          <p:cNvCxnSpPr/>
          <p:nvPr>
            <p:custDataLst>
              <p:tags r:id="rId5"/>
            </p:custDataLst>
          </p:nvPr>
        </p:nvCxnSpPr>
        <p:spPr>
          <a:xfrm>
            <a:off x="1066800" y="2133600"/>
            <a:ext cx="0" cy="457200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custDataLst>
              <p:tags r:id="rId6"/>
            </p:custDataLst>
          </p:nvPr>
        </p:nvCxnSpPr>
        <p:spPr>
          <a:xfrm>
            <a:off x="3429000" y="2133600"/>
            <a:ext cx="0" cy="457200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custDataLst>
              <p:tags r:id="rId7"/>
            </p:custDataLst>
          </p:nvPr>
        </p:nvSpPr>
        <p:spPr>
          <a:xfrm>
            <a:off x="1066800" y="2362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ra</a:t>
            </a:r>
            <a:endParaRPr lang="en-US" sz="2400" dirty="0"/>
          </a:p>
        </p:txBody>
      </p:sp>
      <p:sp>
        <p:nvSpPr>
          <p:cNvPr id="17" name="Rectangle 16"/>
          <p:cNvSpPr/>
          <p:nvPr>
            <p:custDataLst>
              <p:tags r:id="rId8"/>
            </p:custDataLst>
          </p:nvPr>
        </p:nvSpPr>
        <p:spPr>
          <a:xfrm>
            <a:off x="1066800" y="2743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fp</a:t>
            </a:r>
            <a:endParaRPr lang="en-US" sz="2400" dirty="0"/>
          </a:p>
        </p:txBody>
      </p:sp>
      <p:sp>
        <p:nvSpPr>
          <p:cNvPr id="18" name="TextBox 17"/>
          <p:cNvSpPr txBox="1"/>
          <p:nvPr>
            <p:custDataLst>
              <p:tags r:id="rId9"/>
            </p:custDataLst>
          </p:nvPr>
        </p:nvSpPr>
        <p:spPr>
          <a:xfrm>
            <a:off x="0" y="2209800"/>
            <a:ext cx="1098378" cy="523220"/>
          </a:xfrm>
          <a:prstGeom prst="rect">
            <a:avLst/>
          </a:prstGeom>
          <a:noFill/>
        </p:spPr>
        <p:txBody>
          <a:bodyPr wrap="none" rtlCol="0">
            <a:spAutoFit/>
          </a:bodyPr>
          <a:lstStyle/>
          <a:p>
            <a:r>
              <a:rPr lang="en-US" sz="2800" dirty="0" smtClean="0">
                <a:solidFill>
                  <a:schemeClr val="bg1"/>
                </a:solidFill>
              </a:rPr>
              <a:t>$</a:t>
            </a:r>
            <a:r>
              <a:rPr lang="en-US" sz="2800" dirty="0" err="1" smtClean="0">
                <a:solidFill>
                  <a:schemeClr val="bg1"/>
                </a:solidFill>
              </a:rPr>
              <a:t>fp</a:t>
            </a:r>
            <a:r>
              <a:rPr lang="en-US" sz="2800" dirty="0" smtClean="0">
                <a:solidFill>
                  <a:schemeClr val="bg1"/>
                </a:solidFill>
              </a:rPr>
              <a:t> </a:t>
            </a:r>
            <a:r>
              <a:rPr lang="en-US" sz="2800" dirty="0" smtClean="0">
                <a:solidFill>
                  <a:schemeClr val="bg1"/>
                </a:solidFill>
                <a:sym typeface="Wingdings" pitchFamily="2" charset="2"/>
              </a:rPr>
              <a:t></a:t>
            </a:r>
            <a:endParaRPr lang="en-US" sz="2800" dirty="0" smtClean="0">
              <a:solidFill>
                <a:schemeClr val="bg1"/>
              </a:solidFill>
            </a:endParaRPr>
          </a:p>
        </p:txBody>
      </p:sp>
      <p:sp>
        <p:nvSpPr>
          <p:cNvPr id="19" name="TextBox 18"/>
          <p:cNvSpPr txBox="1"/>
          <p:nvPr>
            <p:custDataLst>
              <p:tags r:id="rId10"/>
            </p:custDataLst>
          </p:nvPr>
        </p:nvSpPr>
        <p:spPr>
          <a:xfrm>
            <a:off x="0" y="6258580"/>
            <a:ext cx="1130438" cy="523220"/>
          </a:xfrm>
          <a:prstGeom prst="rect">
            <a:avLst/>
          </a:prstGeom>
          <a:noFill/>
        </p:spPr>
        <p:txBody>
          <a:bodyPr wrap="none" rtlCol="0">
            <a:spAutoFit/>
          </a:bodyPr>
          <a:lstStyle/>
          <a:p>
            <a:r>
              <a:rPr lang="en-US" sz="2800" dirty="0" smtClean="0">
                <a:solidFill>
                  <a:schemeClr val="bg1"/>
                </a:solidFill>
              </a:rPr>
              <a:t>$sp </a:t>
            </a:r>
            <a:r>
              <a:rPr lang="en-US" sz="2800" dirty="0" smtClean="0">
                <a:solidFill>
                  <a:schemeClr val="bg1"/>
                </a:solidFill>
                <a:sym typeface="Wingdings" pitchFamily="2" charset="2"/>
              </a:rPr>
              <a:t></a:t>
            </a:r>
            <a:endParaRPr lang="en-US" sz="2800" dirty="0" smtClean="0">
              <a:solidFill>
                <a:schemeClr val="bg1"/>
              </a:solidFill>
            </a:endParaRPr>
          </a:p>
        </p:txBody>
      </p:sp>
      <p:sp>
        <p:nvSpPr>
          <p:cNvPr id="20" name="Rectangle 19"/>
          <p:cNvSpPr/>
          <p:nvPr>
            <p:custDataLst>
              <p:tags r:id="rId11"/>
            </p:custDataLst>
          </p:nvPr>
        </p:nvSpPr>
        <p:spPr>
          <a:xfrm>
            <a:off x="1066800" y="3124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reg</a:t>
            </a:r>
            <a:r>
              <a:rPr lang="en-US" sz="2400" dirty="0" smtClean="0"/>
              <a:t> $s1</a:t>
            </a:r>
            <a:endParaRPr lang="en-US" sz="2400" dirty="0"/>
          </a:p>
        </p:txBody>
      </p:sp>
      <p:sp>
        <p:nvSpPr>
          <p:cNvPr id="21" name="Rectangle 20"/>
          <p:cNvSpPr/>
          <p:nvPr>
            <p:custDataLst>
              <p:tags r:id="rId12"/>
            </p:custDataLst>
          </p:nvPr>
        </p:nvSpPr>
        <p:spPr>
          <a:xfrm>
            <a:off x="1066800" y="3505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reg</a:t>
            </a:r>
            <a:r>
              <a:rPr lang="en-US" sz="2400" dirty="0" smtClean="0"/>
              <a:t> $s0</a:t>
            </a:r>
            <a:endParaRPr lang="en-US" sz="2400" dirty="0"/>
          </a:p>
        </p:txBody>
      </p:sp>
      <p:sp>
        <p:nvSpPr>
          <p:cNvPr id="22" name="Rectangle 21"/>
          <p:cNvSpPr/>
          <p:nvPr>
            <p:custDataLst>
              <p:tags r:id="rId13"/>
            </p:custDataLst>
          </p:nvPr>
        </p:nvSpPr>
        <p:spPr>
          <a:xfrm>
            <a:off x="1066800" y="3886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l</a:t>
            </a:r>
            <a:r>
              <a:rPr lang="en-US" sz="2400" dirty="0" smtClean="0"/>
              <a:t>ocal $t0</a:t>
            </a:r>
            <a:endParaRPr lang="en-US" sz="2400" dirty="0"/>
          </a:p>
        </p:txBody>
      </p:sp>
      <p:sp>
        <p:nvSpPr>
          <p:cNvPr id="23" name="Rectangle 22"/>
          <p:cNvSpPr/>
          <p:nvPr>
            <p:custDataLst>
              <p:tags r:id="rId14"/>
            </p:custDataLst>
          </p:nvPr>
        </p:nvSpPr>
        <p:spPr>
          <a:xfrm>
            <a:off x="1066800" y="4267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outgoing 6</a:t>
            </a:r>
            <a:r>
              <a:rPr lang="en-US" sz="2400" baseline="30000" dirty="0" smtClean="0"/>
              <a:t>th</a:t>
            </a:r>
            <a:r>
              <a:rPr lang="en-US" sz="2400" dirty="0" smtClean="0"/>
              <a:t> </a:t>
            </a:r>
            <a:r>
              <a:rPr lang="en-US" sz="2400" dirty="0" err="1" smtClean="0"/>
              <a:t>arg</a:t>
            </a:r>
            <a:endParaRPr lang="en-US" sz="2400" dirty="0"/>
          </a:p>
        </p:txBody>
      </p:sp>
      <p:sp>
        <p:nvSpPr>
          <p:cNvPr id="24" name="Rectangle 23"/>
          <p:cNvSpPr/>
          <p:nvPr>
            <p:custDataLst>
              <p:tags r:id="rId15"/>
            </p:custDataLst>
          </p:nvPr>
        </p:nvSpPr>
        <p:spPr>
          <a:xfrm>
            <a:off x="1066800" y="4648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o</a:t>
            </a:r>
            <a:r>
              <a:rPr lang="en-US" sz="2400" dirty="0" smtClean="0"/>
              <a:t>utgoing 5</a:t>
            </a:r>
            <a:r>
              <a:rPr lang="en-US" sz="2400" baseline="30000" dirty="0" smtClean="0"/>
              <a:t>th</a:t>
            </a:r>
            <a:r>
              <a:rPr lang="en-US" sz="2400" dirty="0" smtClean="0"/>
              <a:t> </a:t>
            </a:r>
            <a:r>
              <a:rPr lang="en-US" sz="2400" dirty="0" err="1" smtClean="0"/>
              <a:t>arg</a:t>
            </a:r>
            <a:endParaRPr lang="en-US" sz="2400" dirty="0"/>
          </a:p>
        </p:txBody>
      </p:sp>
      <p:sp>
        <p:nvSpPr>
          <p:cNvPr id="25" name="Rectangle 24"/>
          <p:cNvSpPr/>
          <p:nvPr>
            <p:custDataLst>
              <p:tags r:id="rId16"/>
            </p:custDataLst>
          </p:nvPr>
        </p:nvSpPr>
        <p:spPr>
          <a:xfrm>
            <a:off x="1066800" y="5029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a:t>
            </a:r>
            <a:r>
              <a:rPr lang="en-US" sz="2400" dirty="0" smtClean="0"/>
              <a:t>pace for $a3</a:t>
            </a:r>
            <a:endParaRPr lang="en-US" sz="2400" dirty="0"/>
          </a:p>
        </p:txBody>
      </p:sp>
      <p:sp>
        <p:nvSpPr>
          <p:cNvPr id="26" name="Rectangle 25"/>
          <p:cNvSpPr/>
          <p:nvPr>
            <p:custDataLst>
              <p:tags r:id="rId17"/>
            </p:custDataLst>
          </p:nvPr>
        </p:nvSpPr>
        <p:spPr>
          <a:xfrm>
            <a:off x="1066800" y="5410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a:t>
            </a:r>
            <a:r>
              <a:rPr lang="en-US" sz="2400" dirty="0" smtClean="0"/>
              <a:t>pace for $a2</a:t>
            </a:r>
            <a:endParaRPr lang="en-US" sz="2400" dirty="0"/>
          </a:p>
        </p:txBody>
      </p:sp>
      <p:sp>
        <p:nvSpPr>
          <p:cNvPr id="27" name="Rectangle 26"/>
          <p:cNvSpPr/>
          <p:nvPr>
            <p:custDataLst>
              <p:tags r:id="rId18"/>
            </p:custDataLst>
          </p:nvPr>
        </p:nvSpPr>
        <p:spPr>
          <a:xfrm>
            <a:off x="1066800" y="5791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a:t>
            </a:r>
            <a:r>
              <a:rPr lang="en-US" sz="2400" dirty="0" smtClean="0"/>
              <a:t>pace for $a1</a:t>
            </a:r>
            <a:endParaRPr lang="en-US" sz="2400" dirty="0"/>
          </a:p>
        </p:txBody>
      </p:sp>
      <p:sp>
        <p:nvSpPr>
          <p:cNvPr id="28" name="Rectangle 27"/>
          <p:cNvSpPr/>
          <p:nvPr>
            <p:custDataLst>
              <p:tags r:id="rId19"/>
            </p:custDataLst>
          </p:nvPr>
        </p:nvSpPr>
        <p:spPr>
          <a:xfrm>
            <a:off x="1066800" y="6172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a:t>
            </a:r>
            <a:r>
              <a:rPr lang="en-US" sz="2400" dirty="0" smtClean="0"/>
              <a:t>pace for $a0</a:t>
            </a:r>
            <a:endParaRPr lang="en-US" sz="2400" dirty="0"/>
          </a:p>
        </p:txBody>
      </p:sp>
      <p:sp>
        <p:nvSpPr>
          <p:cNvPr id="29" name="TextBox 28"/>
          <p:cNvSpPr txBox="1"/>
          <p:nvPr/>
        </p:nvSpPr>
        <p:spPr>
          <a:xfrm>
            <a:off x="752290" y="5791200"/>
            <a:ext cx="314510" cy="400110"/>
          </a:xfrm>
          <a:prstGeom prst="rect">
            <a:avLst/>
          </a:prstGeom>
          <a:noFill/>
        </p:spPr>
        <p:txBody>
          <a:bodyPr wrap="none" rtlCol="0">
            <a:spAutoFit/>
          </a:bodyPr>
          <a:lstStyle/>
          <a:p>
            <a:r>
              <a:rPr lang="en-US" sz="2000" dirty="0" smtClean="0">
                <a:solidFill>
                  <a:schemeClr val="bg1"/>
                </a:solidFill>
              </a:rPr>
              <a:t>4</a:t>
            </a:r>
          </a:p>
        </p:txBody>
      </p:sp>
      <p:sp>
        <p:nvSpPr>
          <p:cNvPr id="30" name="TextBox 29"/>
          <p:cNvSpPr txBox="1"/>
          <p:nvPr/>
        </p:nvSpPr>
        <p:spPr>
          <a:xfrm>
            <a:off x="752290" y="5410200"/>
            <a:ext cx="314510" cy="400110"/>
          </a:xfrm>
          <a:prstGeom prst="rect">
            <a:avLst/>
          </a:prstGeom>
          <a:noFill/>
        </p:spPr>
        <p:txBody>
          <a:bodyPr wrap="none" rtlCol="0">
            <a:spAutoFit/>
          </a:bodyPr>
          <a:lstStyle/>
          <a:p>
            <a:r>
              <a:rPr lang="en-US" sz="2000" dirty="0">
                <a:solidFill>
                  <a:schemeClr val="bg1"/>
                </a:solidFill>
              </a:rPr>
              <a:t>8</a:t>
            </a:r>
            <a:endParaRPr lang="en-US" sz="2000" dirty="0" smtClean="0">
              <a:solidFill>
                <a:schemeClr val="bg1"/>
              </a:solidFill>
            </a:endParaRPr>
          </a:p>
        </p:txBody>
      </p:sp>
      <p:sp>
        <p:nvSpPr>
          <p:cNvPr id="31" name="TextBox 30"/>
          <p:cNvSpPr txBox="1"/>
          <p:nvPr/>
        </p:nvSpPr>
        <p:spPr>
          <a:xfrm>
            <a:off x="609600" y="5029200"/>
            <a:ext cx="444352" cy="400110"/>
          </a:xfrm>
          <a:prstGeom prst="rect">
            <a:avLst/>
          </a:prstGeom>
          <a:noFill/>
        </p:spPr>
        <p:txBody>
          <a:bodyPr wrap="none" rtlCol="0">
            <a:spAutoFit/>
          </a:bodyPr>
          <a:lstStyle/>
          <a:p>
            <a:r>
              <a:rPr lang="en-US" sz="2000" dirty="0" smtClean="0">
                <a:solidFill>
                  <a:schemeClr val="bg1"/>
                </a:solidFill>
              </a:rPr>
              <a:t>12</a:t>
            </a:r>
          </a:p>
        </p:txBody>
      </p:sp>
      <p:sp>
        <p:nvSpPr>
          <p:cNvPr id="32" name="TextBox 31"/>
          <p:cNvSpPr txBox="1"/>
          <p:nvPr/>
        </p:nvSpPr>
        <p:spPr>
          <a:xfrm>
            <a:off x="609600" y="4648200"/>
            <a:ext cx="444352" cy="400110"/>
          </a:xfrm>
          <a:prstGeom prst="rect">
            <a:avLst/>
          </a:prstGeom>
          <a:noFill/>
        </p:spPr>
        <p:txBody>
          <a:bodyPr wrap="none" rtlCol="0">
            <a:spAutoFit/>
          </a:bodyPr>
          <a:lstStyle/>
          <a:p>
            <a:r>
              <a:rPr lang="en-US" sz="2000" dirty="0" smtClean="0">
                <a:solidFill>
                  <a:schemeClr val="bg1"/>
                </a:solidFill>
              </a:rPr>
              <a:t>16</a:t>
            </a:r>
          </a:p>
        </p:txBody>
      </p:sp>
      <p:sp>
        <p:nvSpPr>
          <p:cNvPr id="33" name="TextBox 32"/>
          <p:cNvSpPr txBox="1"/>
          <p:nvPr/>
        </p:nvSpPr>
        <p:spPr>
          <a:xfrm>
            <a:off x="752290" y="6153090"/>
            <a:ext cx="314510" cy="400110"/>
          </a:xfrm>
          <a:prstGeom prst="rect">
            <a:avLst/>
          </a:prstGeom>
          <a:noFill/>
        </p:spPr>
        <p:txBody>
          <a:bodyPr wrap="none" rtlCol="0">
            <a:spAutoFit/>
          </a:bodyPr>
          <a:lstStyle/>
          <a:p>
            <a:r>
              <a:rPr lang="en-US" sz="2000" dirty="0">
                <a:solidFill>
                  <a:schemeClr val="bg1"/>
                </a:solidFill>
              </a:rPr>
              <a:t>0</a:t>
            </a:r>
            <a:endParaRPr lang="en-US" sz="2000" dirty="0" smtClean="0">
              <a:solidFill>
                <a:schemeClr val="bg1"/>
              </a:solidFill>
            </a:endParaRPr>
          </a:p>
        </p:txBody>
      </p:sp>
      <p:sp>
        <p:nvSpPr>
          <p:cNvPr id="34" name="TextBox 33"/>
          <p:cNvSpPr txBox="1"/>
          <p:nvPr/>
        </p:nvSpPr>
        <p:spPr>
          <a:xfrm>
            <a:off x="609600" y="4267200"/>
            <a:ext cx="444352" cy="400110"/>
          </a:xfrm>
          <a:prstGeom prst="rect">
            <a:avLst/>
          </a:prstGeom>
          <a:noFill/>
        </p:spPr>
        <p:txBody>
          <a:bodyPr wrap="none" rtlCol="0">
            <a:spAutoFit/>
          </a:bodyPr>
          <a:lstStyle/>
          <a:p>
            <a:r>
              <a:rPr lang="en-US" sz="2000" dirty="0" smtClean="0">
                <a:solidFill>
                  <a:schemeClr val="bg1"/>
                </a:solidFill>
              </a:rPr>
              <a:t>20</a:t>
            </a:r>
          </a:p>
        </p:txBody>
      </p:sp>
      <p:sp>
        <p:nvSpPr>
          <p:cNvPr id="35" name="TextBox 34"/>
          <p:cNvSpPr txBox="1"/>
          <p:nvPr/>
        </p:nvSpPr>
        <p:spPr>
          <a:xfrm>
            <a:off x="609600" y="3886200"/>
            <a:ext cx="444352" cy="400110"/>
          </a:xfrm>
          <a:prstGeom prst="rect">
            <a:avLst/>
          </a:prstGeom>
          <a:noFill/>
        </p:spPr>
        <p:txBody>
          <a:bodyPr wrap="none" rtlCol="0">
            <a:spAutoFit/>
          </a:bodyPr>
          <a:lstStyle/>
          <a:p>
            <a:r>
              <a:rPr lang="en-US" sz="2000" dirty="0" smtClean="0">
                <a:solidFill>
                  <a:schemeClr val="bg1"/>
                </a:solidFill>
              </a:rPr>
              <a:t>24</a:t>
            </a:r>
          </a:p>
        </p:txBody>
      </p:sp>
      <p:sp>
        <p:nvSpPr>
          <p:cNvPr id="36" name="TextBox 35"/>
          <p:cNvSpPr txBox="1"/>
          <p:nvPr/>
        </p:nvSpPr>
        <p:spPr>
          <a:xfrm>
            <a:off x="609600" y="3562290"/>
            <a:ext cx="444352" cy="400110"/>
          </a:xfrm>
          <a:prstGeom prst="rect">
            <a:avLst/>
          </a:prstGeom>
          <a:noFill/>
        </p:spPr>
        <p:txBody>
          <a:bodyPr wrap="none" rtlCol="0">
            <a:spAutoFit/>
          </a:bodyPr>
          <a:lstStyle/>
          <a:p>
            <a:r>
              <a:rPr lang="en-US" sz="2000" dirty="0" smtClean="0">
                <a:solidFill>
                  <a:schemeClr val="bg1"/>
                </a:solidFill>
              </a:rPr>
              <a:t>28</a:t>
            </a:r>
          </a:p>
        </p:txBody>
      </p:sp>
      <p:sp>
        <p:nvSpPr>
          <p:cNvPr id="37" name="TextBox 36"/>
          <p:cNvSpPr txBox="1"/>
          <p:nvPr/>
        </p:nvSpPr>
        <p:spPr>
          <a:xfrm>
            <a:off x="609600" y="3181290"/>
            <a:ext cx="444352" cy="400110"/>
          </a:xfrm>
          <a:prstGeom prst="rect">
            <a:avLst/>
          </a:prstGeom>
          <a:noFill/>
        </p:spPr>
        <p:txBody>
          <a:bodyPr wrap="none" rtlCol="0">
            <a:spAutoFit/>
          </a:bodyPr>
          <a:lstStyle/>
          <a:p>
            <a:r>
              <a:rPr lang="en-US" sz="2000" dirty="0" smtClean="0">
                <a:solidFill>
                  <a:schemeClr val="bg1"/>
                </a:solidFill>
              </a:rPr>
              <a:t>32</a:t>
            </a:r>
          </a:p>
        </p:txBody>
      </p:sp>
      <p:sp>
        <p:nvSpPr>
          <p:cNvPr id="38" name="TextBox 37"/>
          <p:cNvSpPr txBox="1"/>
          <p:nvPr/>
        </p:nvSpPr>
        <p:spPr>
          <a:xfrm>
            <a:off x="609600" y="2800290"/>
            <a:ext cx="444352" cy="400110"/>
          </a:xfrm>
          <a:prstGeom prst="rect">
            <a:avLst/>
          </a:prstGeom>
          <a:noFill/>
        </p:spPr>
        <p:txBody>
          <a:bodyPr wrap="none" rtlCol="0">
            <a:spAutoFit/>
          </a:bodyPr>
          <a:lstStyle/>
          <a:p>
            <a:r>
              <a:rPr lang="en-US" sz="2000" dirty="0" smtClean="0">
                <a:solidFill>
                  <a:schemeClr val="bg1"/>
                </a:solidFill>
              </a:rPr>
              <a:t>36</a:t>
            </a:r>
          </a:p>
        </p:txBody>
      </p:sp>
      <p:sp>
        <p:nvSpPr>
          <p:cNvPr id="39" name="TextBox 38"/>
          <p:cNvSpPr txBox="1"/>
          <p:nvPr/>
        </p:nvSpPr>
        <p:spPr>
          <a:xfrm>
            <a:off x="609600" y="2419290"/>
            <a:ext cx="444352" cy="400110"/>
          </a:xfrm>
          <a:prstGeom prst="rect">
            <a:avLst/>
          </a:prstGeom>
          <a:noFill/>
        </p:spPr>
        <p:txBody>
          <a:bodyPr wrap="none" rtlCol="0">
            <a:spAutoFit/>
          </a:bodyPr>
          <a:lstStyle/>
          <a:p>
            <a:r>
              <a:rPr lang="en-US" sz="2000" dirty="0" smtClean="0">
                <a:solidFill>
                  <a:schemeClr val="bg1"/>
                </a:solidFill>
              </a:rPr>
              <a:t>40</a:t>
            </a:r>
          </a:p>
        </p:txBody>
      </p:sp>
      <p:grpSp>
        <p:nvGrpSpPr>
          <p:cNvPr id="41" name="Group 40"/>
          <p:cNvGrpSpPr/>
          <p:nvPr/>
        </p:nvGrpSpPr>
        <p:grpSpPr>
          <a:xfrm>
            <a:off x="2514600" y="914400"/>
            <a:ext cx="1992086" cy="2286000"/>
            <a:chOff x="2514600" y="914400"/>
            <a:chExt cx="1992086" cy="2286000"/>
          </a:xfrm>
        </p:grpSpPr>
        <p:grpSp>
          <p:nvGrpSpPr>
            <p:cNvPr id="7" name="Group 6"/>
            <p:cNvGrpSpPr/>
            <p:nvPr/>
          </p:nvGrpSpPr>
          <p:grpSpPr>
            <a:xfrm>
              <a:off x="2514600" y="914400"/>
              <a:ext cx="1507105" cy="1231106"/>
              <a:chOff x="93095" y="3245274"/>
              <a:chExt cx="1507105" cy="1231106"/>
            </a:xfrm>
          </p:grpSpPr>
          <p:sp>
            <p:nvSpPr>
              <p:cNvPr id="2" name="TextBox 1"/>
              <p:cNvSpPr txBox="1"/>
              <p:nvPr/>
            </p:nvSpPr>
            <p:spPr>
              <a:xfrm>
                <a:off x="169295" y="3245274"/>
                <a:ext cx="1430905" cy="1231106"/>
              </a:xfrm>
              <a:prstGeom prst="rect">
                <a:avLst/>
              </a:prstGeom>
              <a:noFill/>
            </p:spPr>
            <p:txBody>
              <a:bodyPr wrap="none" lIns="0" tIns="0" rIns="0" bIns="0" rtlCol="0">
                <a:spAutoFit/>
              </a:bodyPr>
              <a:lstStyle/>
              <a:p>
                <a:r>
                  <a:rPr lang="en-US" sz="2000" dirty="0" smtClean="0">
                    <a:solidFill>
                      <a:schemeClr val="accent5">
                        <a:lumMod val="60000"/>
                        <a:lumOff val="40000"/>
                      </a:schemeClr>
                    </a:solidFill>
                  </a:rPr>
                  <a:t>Space for $t0 </a:t>
                </a:r>
              </a:p>
              <a:p>
                <a:r>
                  <a:rPr lang="en-US" sz="2000" dirty="0" smtClean="0">
                    <a:solidFill>
                      <a:schemeClr val="accent5">
                        <a:lumMod val="60000"/>
                        <a:lumOff val="40000"/>
                      </a:schemeClr>
                    </a:solidFill>
                  </a:rPr>
                  <a:t>and six </a:t>
                </a:r>
                <a:r>
                  <a:rPr lang="en-US" sz="2000" dirty="0" err="1" smtClean="0">
                    <a:solidFill>
                      <a:schemeClr val="accent5">
                        <a:lumMod val="60000"/>
                        <a:lumOff val="40000"/>
                      </a:schemeClr>
                    </a:solidFill>
                  </a:rPr>
                  <a:t>args</a:t>
                </a:r>
                <a:r>
                  <a:rPr lang="en-US" sz="2000" dirty="0" smtClean="0">
                    <a:solidFill>
                      <a:schemeClr val="accent5">
                        <a:lumMod val="60000"/>
                        <a:lumOff val="40000"/>
                      </a:schemeClr>
                    </a:solidFill>
                  </a:rPr>
                  <a:t> </a:t>
                </a:r>
              </a:p>
              <a:p>
                <a:r>
                  <a:rPr lang="en-US" sz="2000" dirty="0" smtClean="0">
                    <a:solidFill>
                      <a:schemeClr val="accent5">
                        <a:lumMod val="60000"/>
                        <a:lumOff val="40000"/>
                      </a:schemeClr>
                    </a:solidFill>
                  </a:rPr>
                  <a:t>to pass to </a:t>
                </a:r>
              </a:p>
              <a:p>
                <a:r>
                  <a:rPr lang="en-US" sz="2000" dirty="0" smtClean="0">
                    <a:solidFill>
                      <a:schemeClr val="accent5">
                        <a:lumMod val="60000"/>
                        <a:lumOff val="40000"/>
                      </a:schemeClr>
                    </a:solidFill>
                  </a:rPr>
                  <a:t>subroutine</a:t>
                </a:r>
                <a:endParaRPr lang="en-US" sz="2000" dirty="0">
                  <a:solidFill>
                    <a:schemeClr val="accent5">
                      <a:lumMod val="60000"/>
                      <a:lumOff val="40000"/>
                    </a:schemeClr>
                  </a:solidFill>
                </a:endParaRPr>
              </a:p>
            </p:txBody>
          </p:sp>
          <p:sp>
            <p:nvSpPr>
              <p:cNvPr id="6" name="Rounded Rectangle 5"/>
              <p:cNvSpPr/>
              <p:nvPr/>
            </p:nvSpPr>
            <p:spPr>
              <a:xfrm>
                <a:off x="93095" y="3245274"/>
                <a:ext cx="1430905" cy="1231106"/>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Freeform 39"/>
            <p:cNvSpPr/>
            <p:nvPr/>
          </p:nvSpPr>
          <p:spPr>
            <a:xfrm>
              <a:off x="3429000" y="2139043"/>
              <a:ext cx="1077686" cy="1061357"/>
            </a:xfrm>
            <a:custGeom>
              <a:avLst/>
              <a:gdLst>
                <a:gd name="connsiteX0" fmla="*/ 0 w 1077686"/>
                <a:gd name="connsiteY0" fmla="*/ 0 h 1140833"/>
                <a:gd name="connsiteX1" fmla="*/ 571500 w 1077686"/>
                <a:gd name="connsiteY1" fmla="*/ 1012371 h 1140833"/>
                <a:gd name="connsiteX2" fmla="*/ 1077686 w 1077686"/>
                <a:gd name="connsiteY2" fmla="*/ 1126671 h 1140833"/>
              </a:gdLst>
              <a:ahLst/>
              <a:cxnLst>
                <a:cxn ang="0">
                  <a:pos x="connsiteX0" y="connsiteY0"/>
                </a:cxn>
                <a:cxn ang="0">
                  <a:pos x="connsiteX1" y="connsiteY1"/>
                </a:cxn>
                <a:cxn ang="0">
                  <a:pos x="connsiteX2" y="connsiteY2"/>
                </a:cxn>
              </a:cxnLst>
              <a:rect l="l" t="t" r="r" b="b"/>
              <a:pathLst>
                <a:path w="1077686" h="1140833">
                  <a:moveTo>
                    <a:pt x="0" y="0"/>
                  </a:moveTo>
                  <a:cubicBezTo>
                    <a:pt x="195943" y="412296"/>
                    <a:pt x="391886" y="824593"/>
                    <a:pt x="571500" y="1012371"/>
                  </a:cubicBezTo>
                  <a:cubicBezTo>
                    <a:pt x="751114" y="1200150"/>
                    <a:pt x="1077686" y="1126671"/>
                    <a:pt x="1077686" y="1126671"/>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1362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Can we optimize the assembly code at all?</a:t>
            </a:r>
            <a:endParaRPr lang="en-US" dirty="0"/>
          </a:p>
        </p:txBody>
      </p:sp>
    </p:spTree>
    <p:extLst>
      <p:ext uri="{BB962C8B-B14F-4D97-AF65-F5344CB8AC3E}">
        <p14:creationId xmlns:p14="http://schemas.microsoft.com/office/powerpoint/2010/main" val="26571547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a:t>Activity </a:t>
            </a:r>
            <a:r>
              <a:rPr lang="en-US" dirty="0" smtClean="0"/>
              <a:t>#3: </a:t>
            </a:r>
            <a:r>
              <a:rPr lang="en-US" dirty="0"/>
              <a:t>Calling </a:t>
            </a:r>
            <a:r>
              <a:rPr lang="en-US" dirty="0" smtClean="0"/>
              <a:t>Convention Example</a:t>
            </a:r>
            <a:endParaRPr lang="en-US" dirty="0"/>
          </a:p>
        </p:txBody>
      </p:sp>
      <p:sp>
        <p:nvSpPr>
          <p:cNvPr id="3" name="Content Placeholder 2"/>
          <p:cNvSpPr>
            <a:spLocks noGrp="1"/>
          </p:cNvSpPr>
          <p:nvPr>
            <p:ph idx="1"/>
            <p:custDataLst>
              <p:tags r:id="rId2"/>
            </p:custDataLst>
          </p:nvPr>
        </p:nvSpPr>
        <p:spPr>
          <a:xfrm>
            <a:off x="228600" y="685800"/>
            <a:ext cx="3657600" cy="1733994"/>
          </a:xfrm>
        </p:spPr>
        <p:txBody>
          <a:bodyPr>
            <a:normAutofit fontScale="92500" lnSpcReduction="20000"/>
          </a:bodyPr>
          <a:lstStyle/>
          <a:p>
            <a:pPr>
              <a:lnSpc>
                <a:spcPct val="90000"/>
              </a:lnSpc>
            </a:pPr>
            <a:r>
              <a:rPr lang="en-US" sz="1600" dirty="0" err="1" smtClean="0">
                <a:latin typeface="Consolas" pitchFamily="49" charset="0"/>
              </a:rPr>
              <a:t>int</a:t>
            </a:r>
            <a:r>
              <a:rPr lang="en-US" sz="1600" dirty="0" smtClean="0">
                <a:latin typeface="Consolas" pitchFamily="49" charset="0"/>
              </a:rPr>
              <a:t> test(</a:t>
            </a:r>
            <a:r>
              <a:rPr lang="en-US" sz="1600" dirty="0" err="1" smtClean="0">
                <a:latin typeface="Consolas" pitchFamily="49" charset="0"/>
              </a:rPr>
              <a:t>int</a:t>
            </a:r>
            <a:r>
              <a:rPr lang="en-US" sz="1600" dirty="0" smtClean="0">
                <a:latin typeface="Consolas" pitchFamily="49" charset="0"/>
              </a:rPr>
              <a:t> a, </a:t>
            </a:r>
            <a:r>
              <a:rPr lang="en-US" sz="1600" dirty="0" err="1" smtClean="0">
                <a:latin typeface="Consolas" pitchFamily="49" charset="0"/>
              </a:rPr>
              <a:t>int</a:t>
            </a:r>
            <a:r>
              <a:rPr lang="en-US" sz="1600" dirty="0" smtClean="0">
                <a:latin typeface="Consolas" pitchFamily="49" charset="0"/>
              </a:rPr>
              <a:t> b) {</a:t>
            </a:r>
          </a:p>
          <a:p>
            <a:pPr>
              <a:lnSpc>
                <a:spcPct val="90000"/>
              </a:lnSpc>
            </a:pPr>
            <a:r>
              <a:rPr lang="en-US" sz="1600" dirty="0" smtClean="0">
                <a:latin typeface="Consolas" pitchFamily="49" charset="0"/>
              </a:rPr>
              <a:t>	</a:t>
            </a:r>
            <a:r>
              <a:rPr lang="en-US" sz="1600" dirty="0" err="1" smtClean="0">
                <a:latin typeface="Consolas" pitchFamily="49" charset="0"/>
              </a:rPr>
              <a:t>int</a:t>
            </a:r>
            <a:r>
              <a:rPr lang="en-US" sz="1600" dirty="0" smtClean="0">
                <a:latin typeface="Consolas" pitchFamily="49" charset="0"/>
              </a:rPr>
              <a:t> </a:t>
            </a:r>
            <a:r>
              <a:rPr lang="en-US" sz="1600" dirty="0" err="1" smtClean="0">
                <a:latin typeface="Consolas" pitchFamily="49" charset="0"/>
              </a:rPr>
              <a:t>tmp</a:t>
            </a:r>
            <a:r>
              <a:rPr lang="en-US" sz="1600" dirty="0" smtClean="0">
                <a:latin typeface="Consolas" pitchFamily="49" charset="0"/>
              </a:rPr>
              <a:t> = (</a:t>
            </a:r>
            <a:r>
              <a:rPr lang="en-US" sz="1600" dirty="0" err="1" smtClean="0">
                <a:latin typeface="Consolas" pitchFamily="49" charset="0"/>
              </a:rPr>
              <a:t>a&amp;b</a:t>
            </a:r>
            <a:r>
              <a:rPr lang="en-US" sz="1600" dirty="0" smtClean="0">
                <a:latin typeface="Consolas" pitchFamily="49" charset="0"/>
              </a:rPr>
              <a:t>)+(</a:t>
            </a:r>
            <a:r>
              <a:rPr lang="en-US" sz="1600" dirty="0" err="1" smtClean="0">
                <a:latin typeface="Consolas" pitchFamily="49" charset="0"/>
              </a:rPr>
              <a:t>a|b</a:t>
            </a:r>
            <a:r>
              <a:rPr lang="en-US" sz="1600" dirty="0" smtClean="0">
                <a:latin typeface="Consolas" pitchFamily="49" charset="0"/>
              </a:rPr>
              <a:t>);</a:t>
            </a:r>
          </a:p>
          <a:p>
            <a:pPr>
              <a:lnSpc>
                <a:spcPct val="90000"/>
              </a:lnSpc>
            </a:pPr>
            <a:r>
              <a:rPr lang="en-US" sz="1600" dirty="0" smtClean="0">
                <a:latin typeface="Consolas" pitchFamily="49" charset="0"/>
              </a:rPr>
              <a:t>	</a:t>
            </a:r>
            <a:r>
              <a:rPr lang="en-US" sz="1600" dirty="0" err="1" smtClean="0">
                <a:latin typeface="Consolas" pitchFamily="49" charset="0"/>
              </a:rPr>
              <a:t>int</a:t>
            </a:r>
            <a:r>
              <a:rPr lang="en-US" sz="1600" dirty="0" smtClean="0">
                <a:latin typeface="Consolas" pitchFamily="49" charset="0"/>
              </a:rPr>
              <a:t> s = sum(tmp,1,2,3,4,5);</a:t>
            </a:r>
          </a:p>
          <a:p>
            <a:pPr>
              <a:lnSpc>
                <a:spcPct val="90000"/>
              </a:lnSpc>
            </a:pPr>
            <a:r>
              <a:rPr lang="en-US" sz="1600" dirty="0" smtClean="0">
                <a:latin typeface="Consolas" pitchFamily="49" charset="0"/>
              </a:rPr>
              <a:t>	</a:t>
            </a:r>
            <a:r>
              <a:rPr lang="en-US" sz="1600" dirty="0" err="1" smtClean="0">
                <a:latin typeface="Consolas" pitchFamily="49" charset="0"/>
              </a:rPr>
              <a:t>int</a:t>
            </a:r>
            <a:r>
              <a:rPr lang="en-US" sz="1600" dirty="0" smtClean="0">
                <a:latin typeface="Consolas" pitchFamily="49" charset="0"/>
              </a:rPr>
              <a:t> u = sum(</a:t>
            </a:r>
            <a:r>
              <a:rPr lang="en-US" sz="1600" dirty="0" err="1" smtClean="0">
                <a:latin typeface="Consolas" pitchFamily="49" charset="0"/>
              </a:rPr>
              <a:t>s,tmp,b,a,b,a</a:t>
            </a:r>
            <a:r>
              <a:rPr lang="en-US" sz="1600" dirty="0" smtClean="0">
                <a:latin typeface="Consolas" pitchFamily="49" charset="0"/>
              </a:rPr>
              <a:t>);</a:t>
            </a:r>
          </a:p>
          <a:p>
            <a:pPr>
              <a:lnSpc>
                <a:spcPct val="90000"/>
              </a:lnSpc>
            </a:pPr>
            <a:r>
              <a:rPr lang="en-US" sz="1600" dirty="0" smtClean="0">
                <a:latin typeface="Consolas" pitchFamily="49" charset="0"/>
              </a:rPr>
              <a:t>	return u + a + b;</a:t>
            </a:r>
          </a:p>
          <a:p>
            <a:pPr>
              <a:lnSpc>
                <a:spcPct val="90000"/>
              </a:lnSpc>
            </a:pPr>
            <a:r>
              <a:rPr lang="en-US" sz="1600" dirty="0" smtClean="0">
                <a:latin typeface="Consolas" pitchFamily="49" charset="0"/>
              </a:rPr>
              <a:t>}</a:t>
            </a:r>
          </a:p>
          <a:p>
            <a:pPr>
              <a:lnSpc>
                <a:spcPct val="90000"/>
              </a:lnSpc>
            </a:pPr>
            <a:endParaRPr lang="en-US" sz="1600" dirty="0">
              <a:latin typeface="Consolas" pitchFamily="49" charset="0"/>
            </a:endParaRPr>
          </a:p>
        </p:txBody>
      </p:sp>
      <p:sp>
        <p:nvSpPr>
          <p:cNvPr id="4" name="Content Placeholder 2" hidden="1"/>
          <p:cNvSpPr txBox="1">
            <a:spLocks/>
          </p:cNvSpPr>
          <p:nvPr>
            <p:custDataLst>
              <p:tags r:id="rId3"/>
            </p:custDataLst>
          </p:nvPr>
        </p:nvSpPr>
        <p:spPr>
          <a:xfrm>
            <a:off x="152400" y="2819400"/>
            <a:ext cx="8763000" cy="3886200"/>
          </a:xfrm>
          <a:prstGeom prst="rect">
            <a:avLst/>
          </a:prstGeom>
        </p:spPr>
        <p:txBody>
          <a:bodyPr vert="horz" lIns="91440" tIns="45720" rIns="91440" bIns="45720" rtlCol="0">
            <a:normAutofit fontScale="47500" lnSpcReduction="20000"/>
          </a:bodyPr>
          <a:lstStyle/>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s0 = a0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rPr>
              <a:t>s1</a:t>
            </a:r>
            <a:r>
              <a:rPr kumimoji="0" lang="en-US" sz="2400" b="0" i="0" u="none" strike="noStrike" kern="1200" cap="none" spc="0" normalizeH="0" noProof="0" dirty="0" smtClean="0">
                <a:ln>
                  <a:noFill/>
                </a:ln>
                <a:solidFill>
                  <a:schemeClr val="accent4"/>
                </a:solidFill>
                <a:effectLst/>
                <a:uLnTx/>
                <a:uFillTx/>
                <a:latin typeface="Consolas" pitchFamily="49" charset="0"/>
                <a:ea typeface="+mn-ea"/>
                <a:cs typeface="Arial" pitchFamily="34" charset="0"/>
              </a:rPr>
              <a:t> = a1</a:t>
            </a:r>
            <a:endPar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endParaRP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rPr>
              <a:t>t0</a:t>
            </a:r>
            <a:r>
              <a:rPr kumimoji="0" lang="en-US" sz="2400" b="0" i="0" u="none" strike="noStrike" kern="1200" cap="none" spc="0" normalizeH="0" noProof="0" dirty="0" smtClean="0">
                <a:ln>
                  <a:noFill/>
                </a:ln>
                <a:solidFill>
                  <a:schemeClr val="accent4"/>
                </a:solidFill>
                <a:effectLst/>
                <a:uLnTx/>
                <a:uFillTx/>
                <a:latin typeface="Consolas" pitchFamily="49" charset="0"/>
                <a:ea typeface="+mn-ea"/>
                <a:cs typeface="Arial" pitchFamily="34" charset="0"/>
              </a:rPr>
              <a:t> = a &amp; b</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baseline="0" dirty="0" smtClean="0">
                <a:solidFill>
                  <a:schemeClr val="accent4"/>
                </a:solidFill>
                <a:latin typeface="Consolas" pitchFamily="49" charset="0"/>
                <a:cs typeface="Arial" pitchFamily="34" charset="0"/>
              </a:rPr>
              <a:t>t1</a:t>
            </a:r>
            <a:r>
              <a:rPr lang="en-US" sz="2400" dirty="0" smtClean="0">
                <a:solidFill>
                  <a:schemeClr val="accent4"/>
                </a:solidFill>
                <a:latin typeface="Consolas" pitchFamily="49" charset="0"/>
                <a:cs typeface="Arial" pitchFamily="34" charset="0"/>
              </a:rPr>
              <a:t> = a | b</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rPr>
              <a:t>t</a:t>
            </a:r>
            <a:r>
              <a:rPr lang="en-US" sz="2400" dirty="0" smtClean="0">
                <a:solidFill>
                  <a:schemeClr val="accent4"/>
                </a:solidFill>
                <a:latin typeface="Consolas" pitchFamily="49" charset="0"/>
                <a:cs typeface="Arial" pitchFamily="34" charset="0"/>
              </a:rPr>
              <a:t>0 = t0 + t1 </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t0, 24(sp) # </a:t>
            </a:r>
            <a:r>
              <a:rPr lang="en-US" sz="2400" dirty="0" err="1" smtClean="0">
                <a:solidFill>
                  <a:schemeClr val="accent4"/>
                </a:solidFill>
                <a:latin typeface="Consolas" pitchFamily="49" charset="0"/>
                <a:cs typeface="Arial" pitchFamily="34" charset="0"/>
              </a:rPr>
              <a:t>tmp</a:t>
            </a:r>
            <a:endParaRPr lang="en-US" sz="2400" dirty="0" smtClean="0">
              <a:solidFill>
                <a:schemeClr val="accent4"/>
              </a:solidFill>
              <a:latin typeface="Consolas" pitchFamily="49" charset="0"/>
              <a:cs typeface="Arial" pitchFamily="34" charset="0"/>
            </a:endParaRP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a0 = t0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a1 = 1</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a2 = 2</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a3 = 3</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4, 0(sp)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5, 4(sp)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JAL sum</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NOP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LW t0, 24(sp)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a0 = v0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a1 = t0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a2 = s1</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a3 = s0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s1, 0(sp)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s0, 4(sp)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JAL sum</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NOP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v0 = v0 + s0 + s1</a:t>
            </a:r>
          </a:p>
        </p:txBody>
      </p:sp>
      <p:sp>
        <p:nvSpPr>
          <p:cNvPr id="6" name="TextBox 5"/>
          <p:cNvSpPr txBox="1"/>
          <p:nvPr>
            <p:custDataLst>
              <p:tags r:id="rId4"/>
            </p:custDataLst>
          </p:nvPr>
        </p:nvSpPr>
        <p:spPr>
          <a:xfrm>
            <a:off x="3886200" y="609600"/>
            <a:ext cx="2476500" cy="5867400"/>
          </a:xfrm>
          <a:prstGeom prst="rect">
            <a:avLst/>
          </a:prstGeom>
          <a:noFill/>
          <a:ln>
            <a:solidFill>
              <a:schemeClr val="bg1"/>
            </a:solidFill>
          </a:ln>
        </p:spPr>
        <p:txBody>
          <a:bodyPr wrap="none" lIns="0" tIns="0" rIns="0" bIns="0" rtlCol="0">
            <a:noAutofit/>
          </a:bodyPr>
          <a:lstStyle/>
          <a:p>
            <a:pPr>
              <a:tabLst>
                <a:tab pos="225425" algn="l"/>
                <a:tab pos="1541463" algn="l"/>
              </a:tabLst>
            </a:pPr>
            <a:r>
              <a:rPr lang="en-US" sz="2000" dirty="0" smtClean="0">
                <a:solidFill>
                  <a:schemeClr val="bg1"/>
                </a:solidFill>
              </a:rPr>
              <a:t> test:</a:t>
            </a:r>
          </a:p>
          <a:p>
            <a:pPr>
              <a:tabLst>
                <a:tab pos="225425" algn="l"/>
                <a:tab pos="1541463" algn="l"/>
              </a:tabLst>
            </a:pPr>
            <a:endParaRPr lang="en-US" sz="2000" dirty="0">
              <a:solidFill>
                <a:schemeClr val="bg1"/>
              </a:solidFill>
            </a:endParaRPr>
          </a:p>
          <a:p>
            <a:pPr>
              <a:tabLst>
                <a:tab pos="225425" algn="l"/>
                <a:tab pos="1541463" algn="l"/>
              </a:tabLst>
            </a:pPr>
            <a:endParaRPr lang="en-US" sz="2000" dirty="0" smtClean="0">
              <a:solidFill>
                <a:schemeClr val="accent1"/>
              </a:solidFill>
            </a:endParaRPr>
          </a:p>
          <a:p>
            <a:pPr>
              <a:tabLst>
                <a:tab pos="225425" algn="l"/>
                <a:tab pos="1541463" algn="l"/>
              </a:tabLst>
            </a:pPr>
            <a:r>
              <a:rPr lang="en-US" sz="2000" dirty="0" smtClean="0">
                <a:solidFill>
                  <a:schemeClr val="bg1"/>
                </a:solidFill>
              </a:rPr>
              <a:t>	MOVE $s0, $a0</a:t>
            </a:r>
          </a:p>
          <a:p>
            <a:pPr>
              <a:tabLst>
                <a:tab pos="225425" algn="l"/>
                <a:tab pos="1541463" algn="l"/>
              </a:tabLst>
            </a:pPr>
            <a:r>
              <a:rPr lang="en-US" sz="2000" dirty="0">
                <a:solidFill>
                  <a:schemeClr val="bg1"/>
                </a:solidFill>
              </a:rPr>
              <a:t>	</a:t>
            </a:r>
            <a:r>
              <a:rPr lang="en-US" sz="2000" dirty="0" smtClean="0">
                <a:solidFill>
                  <a:schemeClr val="bg1"/>
                </a:solidFill>
              </a:rPr>
              <a:t>MOVE $s1, $a1</a:t>
            </a:r>
          </a:p>
          <a:p>
            <a:pPr>
              <a:tabLst>
                <a:tab pos="225425" algn="l"/>
                <a:tab pos="1541463" algn="l"/>
              </a:tabLst>
            </a:pPr>
            <a:r>
              <a:rPr lang="en-US" sz="2000" dirty="0">
                <a:solidFill>
                  <a:schemeClr val="bg1"/>
                </a:solidFill>
              </a:rPr>
              <a:t>	</a:t>
            </a:r>
            <a:r>
              <a:rPr lang="en-US" sz="2000" dirty="0" smtClean="0">
                <a:solidFill>
                  <a:schemeClr val="bg1"/>
                </a:solidFill>
              </a:rPr>
              <a:t>AND $t0, $a0, $a1</a:t>
            </a:r>
          </a:p>
          <a:p>
            <a:pPr>
              <a:tabLst>
                <a:tab pos="225425" algn="l"/>
                <a:tab pos="1541463" algn="l"/>
              </a:tabLst>
            </a:pPr>
            <a:r>
              <a:rPr lang="en-US" sz="2000" dirty="0" smtClean="0">
                <a:solidFill>
                  <a:schemeClr val="bg1"/>
                </a:solidFill>
              </a:rPr>
              <a:t>	OR $t1, $a0, $a1</a:t>
            </a:r>
          </a:p>
          <a:p>
            <a:pPr>
              <a:tabLst>
                <a:tab pos="225425" algn="l"/>
                <a:tab pos="1541463" algn="l"/>
              </a:tabLst>
            </a:pPr>
            <a:r>
              <a:rPr lang="en-US" sz="2000" dirty="0">
                <a:solidFill>
                  <a:schemeClr val="bg1"/>
                </a:solidFill>
              </a:rPr>
              <a:t>	</a:t>
            </a:r>
            <a:r>
              <a:rPr lang="en-US" sz="2000" dirty="0" smtClean="0">
                <a:solidFill>
                  <a:schemeClr val="bg1"/>
                </a:solidFill>
              </a:rPr>
              <a:t>ADD $t0, $t0, $t1</a:t>
            </a:r>
          </a:p>
          <a:p>
            <a:pPr>
              <a:tabLst>
                <a:tab pos="225425" algn="l"/>
                <a:tab pos="1541463" algn="l"/>
              </a:tabLst>
            </a:pPr>
            <a:r>
              <a:rPr lang="en-US" sz="2000" dirty="0">
                <a:solidFill>
                  <a:schemeClr val="bg1"/>
                </a:solidFill>
              </a:rPr>
              <a:t>	</a:t>
            </a:r>
            <a:r>
              <a:rPr lang="en-US" sz="2000" dirty="0" smtClean="0">
                <a:solidFill>
                  <a:schemeClr val="bg1"/>
                </a:solidFill>
              </a:rPr>
              <a:t>MOVE $a0, $t0</a:t>
            </a:r>
          </a:p>
          <a:p>
            <a:pPr>
              <a:tabLst>
                <a:tab pos="225425" algn="l"/>
                <a:tab pos="1541463" algn="l"/>
              </a:tabLst>
            </a:pPr>
            <a:r>
              <a:rPr lang="en-US" sz="2000" dirty="0">
                <a:solidFill>
                  <a:schemeClr val="bg1"/>
                </a:solidFill>
              </a:rPr>
              <a:t>	</a:t>
            </a:r>
            <a:r>
              <a:rPr lang="en-US" sz="2000" dirty="0" smtClean="0">
                <a:solidFill>
                  <a:schemeClr val="bg1"/>
                </a:solidFill>
              </a:rPr>
              <a:t>LI $a1, 1</a:t>
            </a:r>
          </a:p>
          <a:p>
            <a:pPr>
              <a:tabLst>
                <a:tab pos="225425" algn="l"/>
                <a:tab pos="1541463" algn="l"/>
              </a:tabLst>
            </a:pPr>
            <a:r>
              <a:rPr lang="en-US" sz="2000" dirty="0">
                <a:solidFill>
                  <a:schemeClr val="bg1"/>
                </a:solidFill>
              </a:rPr>
              <a:t>	</a:t>
            </a:r>
            <a:r>
              <a:rPr lang="en-US" sz="2000" dirty="0" smtClean="0">
                <a:solidFill>
                  <a:schemeClr val="bg1"/>
                </a:solidFill>
              </a:rPr>
              <a:t>LI $a2, 2</a:t>
            </a:r>
          </a:p>
          <a:p>
            <a:pPr>
              <a:tabLst>
                <a:tab pos="225425" algn="l"/>
                <a:tab pos="1541463" algn="l"/>
              </a:tabLst>
            </a:pPr>
            <a:r>
              <a:rPr lang="en-US" sz="2000" dirty="0">
                <a:solidFill>
                  <a:schemeClr val="bg1"/>
                </a:solidFill>
              </a:rPr>
              <a:t>	</a:t>
            </a:r>
            <a:r>
              <a:rPr lang="en-US" sz="2000" dirty="0" smtClean="0">
                <a:solidFill>
                  <a:schemeClr val="bg1"/>
                </a:solidFill>
              </a:rPr>
              <a:t>LI $a3, 3</a:t>
            </a:r>
          </a:p>
          <a:p>
            <a:pPr>
              <a:tabLst>
                <a:tab pos="225425" algn="l"/>
                <a:tab pos="1541463" algn="l"/>
              </a:tabLst>
            </a:pPr>
            <a:r>
              <a:rPr lang="en-US" sz="2000" dirty="0">
                <a:solidFill>
                  <a:schemeClr val="bg1"/>
                </a:solidFill>
              </a:rPr>
              <a:t>	</a:t>
            </a:r>
            <a:r>
              <a:rPr lang="en-US" sz="2000" dirty="0" smtClean="0">
                <a:solidFill>
                  <a:schemeClr val="bg1"/>
                </a:solidFill>
              </a:rPr>
              <a:t>LI $t1, 4</a:t>
            </a:r>
          </a:p>
          <a:p>
            <a:pPr>
              <a:tabLst>
                <a:tab pos="225425" algn="l"/>
                <a:tab pos="1541463" algn="l"/>
              </a:tabLst>
            </a:pPr>
            <a:r>
              <a:rPr lang="en-US" sz="2000" dirty="0">
                <a:solidFill>
                  <a:schemeClr val="bg1"/>
                </a:solidFill>
              </a:rPr>
              <a:t>	</a:t>
            </a:r>
            <a:r>
              <a:rPr lang="en-US" sz="2000" dirty="0" smtClean="0">
                <a:solidFill>
                  <a:schemeClr val="bg1"/>
                </a:solidFill>
              </a:rPr>
              <a:t>SW $t1 16($</a:t>
            </a:r>
            <a:r>
              <a:rPr lang="en-US" sz="2000" dirty="0" err="1" smtClean="0">
                <a:solidFill>
                  <a:schemeClr val="bg1"/>
                </a:solidFill>
              </a:rPr>
              <a:t>sp</a:t>
            </a:r>
            <a:r>
              <a:rPr lang="en-US" sz="2000" dirty="0" smtClean="0">
                <a:solidFill>
                  <a:schemeClr val="bg1"/>
                </a:solidFill>
              </a:rPr>
              <a:t>)</a:t>
            </a:r>
          </a:p>
          <a:p>
            <a:pPr>
              <a:tabLst>
                <a:tab pos="225425" algn="l"/>
                <a:tab pos="1541463" algn="l"/>
              </a:tabLst>
            </a:pPr>
            <a:r>
              <a:rPr lang="en-US" sz="2000" dirty="0">
                <a:solidFill>
                  <a:schemeClr val="bg1"/>
                </a:solidFill>
              </a:rPr>
              <a:t>	</a:t>
            </a:r>
            <a:r>
              <a:rPr lang="en-US" sz="2000" dirty="0" smtClean="0">
                <a:solidFill>
                  <a:schemeClr val="bg1"/>
                </a:solidFill>
              </a:rPr>
              <a:t>LI $t1, 5</a:t>
            </a:r>
          </a:p>
          <a:p>
            <a:pPr>
              <a:tabLst>
                <a:tab pos="225425" algn="l"/>
                <a:tab pos="1541463" algn="l"/>
              </a:tabLst>
            </a:pPr>
            <a:r>
              <a:rPr lang="en-US" sz="2000" dirty="0">
                <a:solidFill>
                  <a:schemeClr val="bg1"/>
                </a:solidFill>
              </a:rPr>
              <a:t>	</a:t>
            </a:r>
            <a:r>
              <a:rPr lang="en-US" sz="2000" dirty="0" smtClean="0">
                <a:solidFill>
                  <a:schemeClr val="bg1"/>
                </a:solidFill>
              </a:rPr>
              <a:t>SW $t1, 20($</a:t>
            </a:r>
            <a:r>
              <a:rPr lang="en-US" sz="2000" dirty="0" err="1" smtClean="0">
                <a:solidFill>
                  <a:schemeClr val="bg1"/>
                </a:solidFill>
              </a:rPr>
              <a:t>sp</a:t>
            </a:r>
            <a:r>
              <a:rPr lang="en-US" sz="2000" dirty="0" smtClean="0">
                <a:solidFill>
                  <a:schemeClr val="bg1"/>
                </a:solidFill>
              </a:rPr>
              <a:t>)</a:t>
            </a:r>
          </a:p>
          <a:p>
            <a:pPr>
              <a:tabLst>
                <a:tab pos="225425" algn="l"/>
                <a:tab pos="1541463" algn="l"/>
              </a:tabLst>
            </a:pPr>
            <a:r>
              <a:rPr lang="en-US" sz="2000" dirty="0">
                <a:solidFill>
                  <a:schemeClr val="accent5">
                    <a:lumMod val="60000"/>
                    <a:lumOff val="40000"/>
                  </a:schemeClr>
                </a:solidFill>
              </a:rPr>
              <a:t>	</a:t>
            </a:r>
            <a:r>
              <a:rPr lang="en-US" sz="2000" dirty="0" smtClean="0">
                <a:solidFill>
                  <a:schemeClr val="accent5">
                    <a:lumMod val="60000"/>
                    <a:lumOff val="40000"/>
                  </a:schemeClr>
                </a:solidFill>
              </a:rPr>
              <a:t>SW $t0, 24($</a:t>
            </a:r>
            <a:r>
              <a:rPr lang="en-US" sz="2000" dirty="0" err="1" smtClean="0">
                <a:solidFill>
                  <a:schemeClr val="accent5">
                    <a:lumMod val="60000"/>
                    <a:lumOff val="40000"/>
                  </a:schemeClr>
                </a:solidFill>
              </a:rPr>
              <a:t>sp</a:t>
            </a:r>
            <a:r>
              <a:rPr lang="en-US" sz="2000" dirty="0" smtClean="0">
                <a:solidFill>
                  <a:schemeClr val="accent5">
                    <a:lumMod val="60000"/>
                    <a:lumOff val="40000"/>
                  </a:schemeClr>
                </a:solidFill>
              </a:rPr>
              <a:t>)</a:t>
            </a:r>
          </a:p>
          <a:p>
            <a:pPr>
              <a:tabLst>
                <a:tab pos="225425" algn="l"/>
                <a:tab pos="1541463" algn="l"/>
              </a:tabLst>
            </a:pPr>
            <a:r>
              <a:rPr lang="en-US" sz="2000" dirty="0">
                <a:solidFill>
                  <a:schemeClr val="bg1"/>
                </a:solidFill>
              </a:rPr>
              <a:t>	</a:t>
            </a:r>
            <a:r>
              <a:rPr lang="en-US" sz="2000" dirty="0" smtClean="0">
                <a:solidFill>
                  <a:schemeClr val="bg1"/>
                </a:solidFill>
              </a:rPr>
              <a:t>JAL sum</a:t>
            </a:r>
          </a:p>
          <a:p>
            <a:pPr>
              <a:tabLst>
                <a:tab pos="225425" algn="l"/>
                <a:tab pos="1541463" algn="l"/>
              </a:tabLst>
            </a:pPr>
            <a:r>
              <a:rPr lang="en-US" sz="2000" dirty="0">
                <a:solidFill>
                  <a:schemeClr val="bg1"/>
                </a:solidFill>
              </a:rPr>
              <a:t>	</a:t>
            </a:r>
            <a:r>
              <a:rPr lang="en-US" sz="2000" dirty="0" smtClean="0">
                <a:solidFill>
                  <a:schemeClr val="accent5">
                    <a:lumMod val="60000"/>
                    <a:lumOff val="40000"/>
                  </a:schemeClr>
                </a:solidFill>
              </a:rPr>
              <a:t>NOP</a:t>
            </a:r>
          </a:p>
          <a:p>
            <a:pPr>
              <a:tabLst>
                <a:tab pos="225425" algn="l"/>
                <a:tab pos="1541463" algn="l"/>
              </a:tabLst>
            </a:pPr>
            <a:r>
              <a:rPr lang="en-US" sz="2000" dirty="0">
                <a:solidFill>
                  <a:schemeClr val="bg1"/>
                </a:solidFill>
              </a:rPr>
              <a:t>	</a:t>
            </a:r>
            <a:endParaRPr lang="en-US" sz="2000" dirty="0" smtClean="0">
              <a:solidFill>
                <a:schemeClr val="bg1"/>
              </a:solidFill>
            </a:endParaRPr>
          </a:p>
        </p:txBody>
      </p:sp>
      <p:sp>
        <p:nvSpPr>
          <p:cNvPr id="8" name="TextBox 7"/>
          <p:cNvSpPr txBox="1"/>
          <p:nvPr>
            <p:custDataLst>
              <p:tags r:id="rId5"/>
            </p:custDataLst>
          </p:nvPr>
        </p:nvSpPr>
        <p:spPr>
          <a:xfrm>
            <a:off x="6362700" y="609600"/>
            <a:ext cx="2628900" cy="5867400"/>
          </a:xfrm>
          <a:prstGeom prst="rect">
            <a:avLst/>
          </a:prstGeom>
          <a:noFill/>
          <a:ln>
            <a:solidFill>
              <a:schemeClr val="bg1"/>
            </a:solidFill>
          </a:ln>
        </p:spPr>
        <p:txBody>
          <a:bodyPr wrap="none" lIns="0" tIns="0" rIns="0" bIns="0" rtlCol="0">
            <a:noAutofit/>
          </a:bodyPr>
          <a:lstStyle/>
          <a:p>
            <a:pPr>
              <a:tabLst>
                <a:tab pos="225425" algn="l"/>
                <a:tab pos="1541463" algn="l"/>
              </a:tabLst>
            </a:pPr>
            <a:r>
              <a:rPr lang="en-US" sz="2000" dirty="0" smtClean="0">
                <a:solidFill>
                  <a:schemeClr val="bg1"/>
                </a:solidFill>
              </a:rPr>
              <a:t> </a:t>
            </a:r>
            <a:endParaRPr lang="en-US" sz="2000" dirty="0" smtClean="0">
              <a:solidFill>
                <a:schemeClr val="accent1"/>
              </a:solidFill>
            </a:endParaRPr>
          </a:p>
          <a:p>
            <a:pPr>
              <a:tabLst>
                <a:tab pos="225425" algn="l"/>
                <a:tab pos="1541463" algn="l"/>
              </a:tabLst>
            </a:pPr>
            <a:r>
              <a:rPr lang="en-US" sz="2000" dirty="0" smtClean="0">
                <a:solidFill>
                  <a:schemeClr val="bg1"/>
                </a:solidFill>
              </a:rPr>
              <a:t>	</a:t>
            </a:r>
            <a:r>
              <a:rPr lang="en-US" sz="2000" dirty="0" smtClean="0">
                <a:solidFill>
                  <a:schemeClr val="accent5">
                    <a:lumMod val="60000"/>
                    <a:lumOff val="40000"/>
                  </a:schemeClr>
                </a:solidFill>
              </a:rPr>
              <a:t>LW $t0, 24($</a:t>
            </a:r>
            <a:r>
              <a:rPr lang="en-US" sz="2000" dirty="0" err="1" smtClean="0">
                <a:solidFill>
                  <a:schemeClr val="accent5">
                    <a:lumMod val="60000"/>
                    <a:lumOff val="40000"/>
                  </a:schemeClr>
                </a:solidFill>
              </a:rPr>
              <a:t>sp</a:t>
            </a:r>
            <a:r>
              <a:rPr lang="en-US" sz="2000" dirty="0" smtClean="0">
                <a:solidFill>
                  <a:schemeClr val="accent5">
                    <a:lumMod val="60000"/>
                    <a:lumOff val="40000"/>
                  </a:schemeClr>
                </a:solidFill>
              </a:rPr>
              <a:t>)</a:t>
            </a:r>
          </a:p>
          <a:p>
            <a:pPr>
              <a:tabLst>
                <a:tab pos="225425" algn="l"/>
                <a:tab pos="1541463" algn="l"/>
              </a:tabLst>
            </a:pPr>
            <a:r>
              <a:rPr lang="en-US" sz="2000" dirty="0">
                <a:solidFill>
                  <a:schemeClr val="bg1"/>
                </a:solidFill>
              </a:rPr>
              <a:t>	</a:t>
            </a:r>
            <a:r>
              <a:rPr lang="en-US" sz="2000" dirty="0" smtClean="0">
                <a:solidFill>
                  <a:schemeClr val="bg1"/>
                </a:solidFill>
              </a:rPr>
              <a:t>MOVE $a0, </a:t>
            </a:r>
            <a:r>
              <a:rPr lang="en-US" sz="2000" dirty="0" smtClean="0">
                <a:solidFill>
                  <a:schemeClr val="accent5">
                    <a:lumMod val="60000"/>
                    <a:lumOff val="40000"/>
                  </a:schemeClr>
                </a:solidFill>
              </a:rPr>
              <a:t>$v0 # s</a:t>
            </a:r>
          </a:p>
          <a:p>
            <a:pPr>
              <a:tabLst>
                <a:tab pos="225425" algn="l"/>
                <a:tab pos="1541463" algn="l"/>
              </a:tabLst>
            </a:pPr>
            <a:r>
              <a:rPr lang="en-US" sz="2000" dirty="0">
                <a:solidFill>
                  <a:schemeClr val="bg1"/>
                </a:solidFill>
              </a:rPr>
              <a:t>	</a:t>
            </a:r>
            <a:r>
              <a:rPr lang="en-US" sz="2000" dirty="0" smtClean="0">
                <a:solidFill>
                  <a:schemeClr val="bg1"/>
                </a:solidFill>
              </a:rPr>
              <a:t>MOVE $a1, </a:t>
            </a:r>
            <a:r>
              <a:rPr lang="en-US" sz="2000" dirty="0" smtClean="0">
                <a:solidFill>
                  <a:schemeClr val="accent5">
                    <a:lumMod val="60000"/>
                    <a:lumOff val="40000"/>
                  </a:schemeClr>
                </a:solidFill>
              </a:rPr>
              <a:t>$t0 # </a:t>
            </a:r>
            <a:r>
              <a:rPr lang="en-US" sz="2000" dirty="0" err="1" smtClean="0">
                <a:solidFill>
                  <a:schemeClr val="accent5">
                    <a:lumMod val="60000"/>
                    <a:lumOff val="40000"/>
                  </a:schemeClr>
                </a:solidFill>
              </a:rPr>
              <a:t>tmp</a:t>
            </a:r>
            <a:endParaRPr lang="en-US" sz="2000" dirty="0" smtClean="0">
              <a:solidFill>
                <a:schemeClr val="accent5">
                  <a:lumMod val="60000"/>
                  <a:lumOff val="40000"/>
                </a:schemeClr>
              </a:solidFill>
            </a:endParaRPr>
          </a:p>
          <a:p>
            <a:pPr>
              <a:tabLst>
                <a:tab pos="225425" algn="l"/>
                <a:tab pos="1541463" algn="l"/>
              </a:tabLst>
            </a:pPr>
            <a:r>
              <a:rPr lang="en-US" sz="2000" dirty="0">
                <a:solidFill>
                  <a:schemeClr val="bg1"/>
                </a:solidFill>
              </a:rPr>
              <a:t>	</a:t>
            </a:r>
            <a:r>
              <a:rPr lang="en-US" sz="2000" dirty="0" smtClean="0">
                <a:solidFill>
                  <a:schemeClr val="bg1"/>
                </a:solidFill>
              </a:rPr>
              <a:t>MOVE $a2, </a:t>
            </a:r>
            <a:r>
              <a:rPr lang="en-US" sz="2000" dirty="0" smtClean="0">
                <a:solidFill>
                  <a:schemeClr val="accent5">
                    <a:lumMod val="60000"/>
                    <a:lumOff val="40000"/>
                  </a:schemeClr>
                </a:solidFill>
              </a:rPr>
              <a:t>$s1 # b</a:t>
            </a:r>
          </a:p>
          <a:p>
            <a:pPr>
              <a:tabLst>
                <a:tab pos="225425" algn="l"/>
                <a:tab pos="1541463" algn="l"/>
              </a:tabLst>
            </a:pPr>
            <a:r>
              <a:rPr lang="en-US" sz="2000" dirty="0" smtClean="0">
                <a:solidFill>
                  <a:schemeClr val="bg1"/>
                </a:solidFill>
              </a:rPr>
              <a:t>	MOVE $a3, </a:t>
            </a:r>
            <a:r>
              <a:rPr lang="en-US" sz="2000" dirty="0" smtClean="0">
                <a:solidFill>
                  <a:schemeClr val="accent5">
                    <a:lumMod val="60000"/>
                    <a:lumOff val="40000"/>
                  </a:schemeClr>
                </a:solidFill>
              </a:rPr>
              <a:t>$s0 # a</a:t>
            </a:r>
          </a:p>
          <a:p>
            <a:pPr>
              <a:tabLst>
                <a:tab pos="225425" algn="l"/>
                <a:tab pos="1541463" algn="l"/>
              </a:tabLst>
            </a:pPr>
            <a:r>
              <a:rPr lang="en-US" sz="2000" dirty="0">
                <a:solidFill>
                  <a:schemeClr val="bg1"/>
                </a:solidFill>
              </a:rPr>
              <a:t>	</a:t>
            </a:r>
            <a:r>
              <a:rPr lang="en-US" sz="2000" dirty="0" smtClean="0">
                <a:solidFill>
                  <a:schemeClr val="bg1"/>
                </a:solidFill>
              </a:rPr>
              <a:t>SW $s1, 16($</a:t>
            </a:r>
            <a:r>
              <a:rPr lang="en-US" sz="2000" dirty="0" err="1" smtClean="0">
                <a:solidFill>
                  <a:schemeClr val="bg1"/>
                </a:solidFill>
              </a:rPr>
              <a:t>sp</a:t>
            </a:r>
            <a:r>
              <a:rPr lang="en-US" sz="2000" dirty="0" smtClean="0">
                <a:solidFill>
                  <a:schemeClr val="bg1"/>
                </a:solidFill>
              </a:rPr>
              <a:t>)</a:t>
            </a:r>
          </a:p>
          <a:p>
            <a:pPr>
              <a:tabLst>
                <a:tab pos="225425" algn="l"/>
                <a:tab pos="1541463" algn="l"/>
              </a:tabLst>
            </a:pPr>
            <a:r>
              <a:rPr lang="en-US" sz="2000" dirty="0">
                <a:solidFill>
                  <a:schemeClr val="bg1"/>
                </a:solidFill>
              </a:rPr>
              <a:t>	</a:t>
            </a:r>
            <a:r>
              <a:rPr lang="en-US" sz="2000" dirty="0" smtClean="0">
                <a:solidFill>
                  <a:schemeClr val="bg1"/>
                </a:solidFill>
              </a:rPr>
              <a:t>SW $s0, 20($</a:t>
            </a:r>
            <a:r>
              <a:rPr lang="en-US" sz="2000" dirty="0" err="1" smtClean="0">
                <a:solidFill>
                  <a:schemeClr val="bg1"/>
                </a:solidFill>
              </a:rPr>
              <a:t>sp</a:t>
            </a:r>
            <a:r>
              <a:rPr lang="en-US" sz="2000" dirty="0" smtClean="0">
                <a:solidFill>
                  <a:schemeClr val="bg1"/>
                </a:solidFill>
              </a:rPr>
              <a:t>)</a:t>
            </a:r>
          </a:p>
          <a:p>
            <a:pPr>
              <a:tabLst>
                <a:tab pos="225425" algn="l"/>
                <a:tab pos="1541463" algn="l"/>
              </a:tabLst>
            </a:pPr>
            <a:r>
              <a:rPr lang="en-US" sz="2000" dirty="0">
                <a:solidFill>
                  <a:schemeClr val="bg1"/>
                </a:solidFill>
              </a:rPr>
              <a:t>	</a:t>
            </a:r>
            <a:r>
              <a:rPr lang="en-US" sz="2000" dirty="0" smtClean="0">
                <a:solidFill>
                  <a:schemeClr val="bg1"/>
                </a:solidFill>
              </a:rPr>
              <a:t>JAL sum</a:t>
            </a:r>
          </a:p>
          <a:p>
            <a:pPr>
              <a:tabLst>
                <a:tab pos="225425" algn="l"/>
                <a:tab pos="1541463" algn="l"/>
              </a:tabLst>
            </a:pPr>
            <a:r>
              <a:rPr lang="en-US" sz="2000" dirty="0">
                <a:solidFill>
                  <a:schemeClr val="bg1"/>
                </a:solidFill>
              </a:rPr>
              <a:t>	</a:t>
            </a:r>
            <a:r>
              <a:rPr lang="en-US" sz="2000" dirty="0" smtClean="0">
                <a:solidFill>
                  <a:schemeClr val="accent5">
                    <a:lumMod val="60000"/>
                    <a:lumOff val="40000"/>
                  </a:schemeClr>
                </a:solidFill>
              </a:rPr>
              <a:t>NOP</a:t>
            </a:r>
          </a:p>
          <a:p>
            <a:pPr>
              <a:tabLst>
                <a:tab pos="225425" algn="l"/>
                <a:tab pos="1541463" algn="l"/>
              </a:tabLst>
            </a:pPr>
            <a:endParaRPr lang="en-US" sz="2000" dirty="0" smtClean="0">
              <a:solidFill>
                <a:schemeClr val="bg1"/>
              </a:solidFill>
            </a:endParaRPr>
          </a:p>
          <a:p>
            <a:pPr>
              <a:tabLst>
                <a:tab pos="225425" algn="l"/>
                <a:tab pos="1541463" algn="l"/>
              </a:tabLst>
            </a:pPr>
            <a:r>
              <a:rPr lang="en-US" sz="2000" dirty="0">
                <a:solidFill>
                  <a:schemeClr val="bg1"/>
                </a:solidFill>
              </a:rPr>
              <a:t>	</a:t>
            </a:r>
            <a:r>
              <a:rPr lang="en-US" sz="2000" dirty="0" smtClean="0">
                <a:solidFill>
                  <a:schemeClr val="accent5">
                    <a:lumMod val="60000"/>
                    <a:lumOff val="40000"/>
                  </a:schemeClr>
                </a:solidFill>
              </a:rPr>
              <a:t># add u (v0) and a (s0)</a:t>
            </a:r>
          </a:p>
          <a:p>
            <a:pPr>
              <a:tabLst>
                <a:tab pos="225425" algn="l"/>
                <a:tab pos="1541463" algn="l"/>
              </a:tabLst>
            </a:pPr>
            <a:r>
              <a:rPr lang="en-US" sz="2000" dirty="0">
                <a:solidFill>
                  <a:schemeClr val="bg1"/>
                </a:solidFill>
              </a:rPr>
              <a:t>	</a:t>
            </a:r>
            <a:r>
              <a:rPr lang="en-US" sz="2000" dirty="0" smtClean="0">
                <a:solidFill>
                  <a:schemeClr val="bg1"/>
                </a:solidFill>
              </a:rPr>
              <a:t>ADD $v0, $v0, $s0</a:t>
            </a:r>
          </a:p>
          <a:p>
            <a:pPr>
              <a:tabLst>
                <a:tab pos="225425" algn="l"/>
                <a:tab pos="1541463" algn="l"/>
              </a:tabLst>
            </a:pPr>
            <a:r>
              <a:rPr lang="en-US" sz="2000" dirty="0">
                <a:solidFill>
                  <a:schemeClr val="bg1"/>
                </a:solidFill>
              </a:rPr>
              <a:t>	</a:t>
            </a:r>
            <a:r>
              <a:rPr lang="en-US" sz="2000" dirty="0" smtClean="0">
                <a:solidFill>
                  <a:schemeClr val="bg1"/>
                </a:solidFill>
              </a:rPr>
              <a:t>ADD $v0, $v0, $s1</a:t>
            </a:r>
          </a:p>
          <a:p>
            <a:pPr>
              <a:tabLst>
                <a:tab pos="225425" algn="l"/>
                <a:tab pos="1541463" algn="l"/>
              </a:tabLst>
            </a:pPr>
            <a:r>
              <a:rPr lang="en-US" sz="2000" dirty="0">
                <a:solidFill>
                  <a:schemeClr val="bg1"/>
                </a:solidFill>
              </a:rPr>
              <a:t>	</a:t>
            </a:r>
            <a:r>
              <a:rPr lang="en-US" sz="2000" dirty="0">
                <a:solidFill>
                  <a:schemeClr val="accent1"/>
                </a:solidFill>
              </a:rPr>
              <a:t> </a:t>
            </a:r>
            <a:r>
              <a:rPr lang="en-US" sz="2000" dirty="0">
                <a:solidFill>
                  <a:schemeClr val="accent5">
                    <a:lumMod val="60000"/>
                    <a:lumOff val="40000"/>
                  </a:schemeClr>
                </a:solidFill>
              </a:rPr>
              <a:t># </a:t>
            </a:r>
            <a:r>
              <a:rPr lang="en-US" sz="2000" dirty="0" smtClean="0">
                <a:solidFill>
                  <a:schemeClr val="accent5">
                    <a:lumMod val="60000"/>
                    <a:lumOff val="40000"/>
                  </a:schemeClr>
                </a:solidFill>
              </a:rPr>
              <a:t>$v0 = u + a + b</a:t>
            </a:r>
          </a:p>
        </p:txBody>
      </p:sp>
      <p:sp>
        <p:nvSpPr>
          <p:cNvPr id="5" name="TextBox 4"/>
          <p:cNvSpPr txBox="1"/>
          <p:nvPr/>
        </p:nvSpPr>
        <p:spPr>
          <a:xfrm>
            <a:off x="4114800" y="990600"/>
            <a:ext cx="1300228" cy="461665"/>
          </a:xfrm>
          <a:prstGeom prst="rect">
            <a:avLst/>
          </a:prstGeom>
          <a:noFill/>
          <a:ln>
            <a:solidFill>
              <a:schemeClr val="bg1"/>
            </a:solidFill>
          </a:ln>
        </p:spPr>
        <p:txBody>
          <a:bodyPr wrap="none" rtlCol="0">
            <a:spAutoFit/>
          </a:bodyPr>
          <a:lstStyle/>
          <a:p>
            <a:r>
              <a:rPr lang="en-US" sz="2400" dirty="0" smtClean="0">
                <a:solidFill>
                  <a:schemeClr val="bg1"/>
                </a:solidFill>
              </a:rPr>
              <a:t>Prologue</a:t>
            </a:r>
          </a:p>
        </p:txBody>
      </p:sp>
      <p:sp>
        <p:nvSpPr>
          <p:cNvPr id="19" name="TextBox 18"/>
          <p:cNvSpPr txBox="1"/>
          <p:nvPr/>
        </p:nvSpPr>
        <p:spPr>
          <a:xfrm>
            <a:off x="6635563" y="5253335"/>
            <a:ext cx="1260281" cy="461665"/>
          </a:xfrm>
          <a:prstGeom prst="rect">
            <a:avLst/>
          </a:prstGeom>
          <a:noFill/>
          <a:ln>
            <a:solidFill>
              <a:schemeClr val="bg1"/>
            </a:solidFill>
          </a:ln>
        </p:spPr>
        <p:txBody>
          <a:bodyPr wrap="none" rtlCol="0">
            <a:spAutoFit/>
          </a:bodyPr>
          <a:lstStyle/>
          <a:p>
            <a:r>
              <a:rPr lang="en-US" sz="2400" dirty="0" smtClean="0">
                <a:solidFill>
                  <a:schemeClr val="bg1"/>
                </a:solidFill>
              </a:rPr>
              <a:t>Epilogue</a:t>
            </a:r>
          </a:p>
        </p:txBody>
      </p:sp>
      <p:sp>
        <p:nvSpPr>
          <p:cNvPr id="20" name="TextBox 19"/>
          <p:cNvSpPr txBox="1"/>
          <p:nvPr>
            <p:custDataLst>
              <p:tags r:id="rId6"/>
            </p:custDataLst>
          </p:nvPr>
        </p:nvSpPr>
        <p:spPr>
          <a:xfrm>
            <a:off x="228600" y="2628925"/>
            <a:ext cx="3810000" cy="4343400"/>
          </a:xfrm>
          <a:prstGeom prst="rect">
            <a:avLst/>
          </a:prstGeom>
          <a:noFill/>
        </p:spPr>
        <p:txBody>
          <a:bodyPr wrap="none" lIns="0" tIns="0" rIns="0" bIns="0" rtlCol="0">
            <a:noAutofit/>
          </a:bodyPr>
          <a:lstStyle/>
          <a:p>
            <a:pPr>
              <a:tabLst>
                <a:tab pos="225425" algn="l"/>
                <a:tab pos="1541463" algn="l"/>
              </a:tabLst>
            </a:pPr>
            <a:r>
              <a:rPr lang="en-US" sz="2800" dirty="0" smtClean="0">
                <a:solidFill>
                  <a:schemeClr val="accent5">
                    <a:lumMod val="60000"/>
                    <a:lumOff val="40000"/>
                  </a:schemeClr>
                </a:solidFill>
                <a:latin typeface="Helvetica" pitchFamily="34" charset="0"/>
                <a:cs typeface="Helvetica" pitchFamily="34" charset="0"/>
              </a:rPr>
              <a:t>How can we optimize </a:t>
            </a:r>
          </a:p>
          <a:p>
            <a:pPr>
              <a:tabLst>
                <a:tab pos="225425" algn="l"/>
                <a:tab pos="1541463" algn="l"/>
              </a:tabLst>
            </a:pPr>
            <a:r>
              <a:rPr lang="en-US" sz="2800" dirty="0" smtClean="0">
                <a:solidFill>
                  <a:schemeClr val="accent5">
                    <a:lumMod val="60000"/>
                    <a:lumOff val="40000"/>
                  </a:schemeClr>
                </a:solidFill>
                <a:latin typeface="Helvetica" pitchFamily="34" charset="0"/>
                <a:cs typeface="Helvetica" pitchFamily="34" charset="0"/>
              </a:rPr>
              <a:t>the assembly code?</a:t>
            </a:r>
          </a:p>
          <a:p>
            <a:pPr>
              <a:tabLst>
                <a:tab pos="225425" algn="l"/>
                <a:tab pos="1541463" algn="l"/>
              </a:tabLst>
            </a:pPr>
            <a:endParaRPr lang="en-US" sz="2000" dirty="0" smtClean="0">
              <a:solidFill>
                <a:schemeClr val="bg1"/>
              </a:solidFill>
            </a:endParaRPr>
          </a:p>
        </p:txBody>
      </p:sp>
      <p:sp>
        <p:nvSpPr>
          <p:cNvPr id="7" name="Oval 6"/>
          <p:cNvSpPr/>
          <p:nvPr/>
        </p:nvSpPr>
        <p:spPr>
          <a:xfrm>
            <a:off x="4038600" y="3352800"/>
            <a:ext cx="1085850" cy="3048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400800" y="2133600"/>
            <a:ext cx="2381250" cy="3048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592062" y="3477986"/>
            <a:ext cx="473752" cy="2726871"/>
          </a:xfrm>
          <a:custGeom>
            <a:avLst/>
            <a:gdLst>
              <a:gd name="connsiteX0" fmla="*/ 424767 w 473752"/>
              <a:gd name="connsiteY0" fmla="*/ 0 h 2726871"/>
              <a:gd name="connsiteX1" fmla="*/ 224 w 473752"/>
              <a:gd name="connsiteY1" fmla="*/ 1240971 h 2726871"/>
              <a:gd name="connsiteX2" fmla="*/ 473752 w 473752"/>
              <a:gd name="connsiteY2" fmla="*/ 2726871 h 2726871"/>
            </a:gdLst>
            <a:ahLst/>
            <a:cxnLst>
              <a:cxn ang="0">
                <a:pos x="connsiteX0" y="connsiteY0"/>
              </a:cxn>
              <a:cxn ang="0">
                <a:pos x="connsiteX1" y="connsiteY1"/>
              </a:cxn>
              <a:cxn ang="0">
                <a:pos x="connsiteX2" y="connsiteY2"/>
              </a:cxn>
            </a:cxnLst>
            <a:rect l="l" t="t" r="r" b="b"/>
            <a:pathLst>
              <a:path w="473752" h="2726871">
                <a:moveTo>
                  <a:pt x="424767" y="0"/>
                </a:moveTo>
                <a:cubicBezTo>
                  <a:pt x="208413" y="393246"/>
                  <a:pt x="-7940" y="786493"/>
                  <a:pt x="224" y="1240971"/>
                </a:cubicBezTo>
                <a:cubicBezTo>
                  <a:pt x="8388" y="1695449"/>
                  <a:pt x="241070" y="2211160"/>
                  <a:pt x="473752" y="2726871"/>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6154030" y="2318657"/>
            <a:ext cx="361070" cy="1175657"/>
          </a:xfrm>
          <a:custGeom>
            <a:avLst/>
            <a:gdLst>
              <a:gd name="connsiteX0" fmla="*/ 246770 w 361070"/>
              <a:gd name="connsiteY0" fmla="*/ 0 h 1175657"/>
              <a:gd name="connsiteX1" fmla="*/ 1841 w 361070"/>
              <a:gd name="connsiteY1" fmla="*/ 571500 h 1175657"/>
              <a:gd name="connsiteX2" fmla="*/ 361070 w 361070"/>
              <a:gd name="connsiteY2" fmla="*/ 1175657 h 1175657"/>
            </a:gdLst>
            <a:ahLst/>
            <a:cxnLst>
              <a:cxn ang="0">
                <a:pos x="connsiteX0" y="connsiteY0"/>
              </a:cxn>
              <a:cxn ang="0">
                <a:pos x="connsiteX1" y="connsiteY1"/>
              </a:cxn>
              <a:cxn ang="0">
                <a:pos x="connsiteX2" y="connsiteY2"/>
              </a:cxn>
            </a:cxnLst>
            <a:rect l="l" t="t" r="r" b="b"/>
            <a:pathLst>
              <a:path w="361070" h="1175657">
                <a:moveTo>
                  <a:pt x="246770" y="0"/>
                </a:moveTo>
                <a:cubicBezTo>
                  <a:pt x="114780" y="187778"/>
                  <a:pt x="-17209" y="375557"/>
                  <a:pt x="1841" y="571500"/>
                </a:cubicBezTo>
                <a:cubicBezTo>
                  <a:pt x="20891" y="767443"/>
                  <a:pt x="190980" y="971550"/>
                  <a:pt x="361070" y="1175657"/>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flipH="1">
            <a:off x="4038600" y="6248400"/>
            <a:ext cx="685800" cy="0"/>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6553200" y="3505200"/>
            <a:ext cx="685800" cy="0"/>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8159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0"/>
                            </p:stCondLst>
                            <p:childTnLst>
                              <p:par>
                                <p:cTn id="8" presetID="22" presetClass="entr" presetSubtype="1"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left)">
                                      <p:cBhvr>
                                        <p:cTn id="14" dur="5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22" presetClass="entr" presetSubtype="1"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up)">
                                      <p:cBhvr>
                                        <p:cTn id="21" dur="500"/>
                                        <p:tgtEl>
                                          <p:spTgt spid="11"/>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left)">
                                      <p:cBhvr>
                                        <p:cTn id="2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10" grpId="0" animBg="1"/>
      <p:bldP spid="11"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705600" y="1219200"/>
            <a:ext cx="2438400" cy="6172200"/>
          </a:xfrm>
        </p:spPr>
        <p:txBody>
          <a:bodyPr>
            <a:normAutofit/>
          </a:bodyPr>
          <a:lstStyle/>
          <a:p>
            <a:r>
              <a:rPr lang="en-US" sz="2200" dirty="0" smtClean="0"/>
              <a:t># allocate frame</a:t>
            </a:r>
          </a:p>
          <a:p>
            <a:r>
              <a:rPr lang="en-US" sz="2200" dirty="0" smtClean="0"/>
              <a:t># save $</a:t>
            </a:r>
            <a:r>
              <a:rPr lang="en-US" sz="2200" dirty="0" err="1" smtClean="0"/>
              <a:t>ra</a:t>
            </a:r>
            <a:endParaRPr lang="en-US" sz="2200" dirty="0" smtClean="0"/>
          </a:p>
          <a:p>
            <a:r>
              <a:rPr lang="en-US" sz="2200" dirty="0" smtClean="0"/>
              <a:t># save old $</a:t>
            </a:r>
            <a:r>
              <a:rPr lang="en-US" sz="2200" dirty="0" err="1" smtClean="0"/>
              <a:t>fp</a:t>
            </a:r>
            <a:endParaRPr lang="en-US" sz="2200" dirty="0" smtClean="0"/>
          </a:p>
          <a:p>
            <a:r>
              <a:rPr lang="en-US" sz="2200" dirty="0" smtClean="0"/>
              <a:t># </a:t>
            </a:r>
            <a:r>
              <a:rPr lang="en-US" sz="2200" dirty="0" err="1" smtClean="0"/>
              <a:t>callee</a:t>
            </a:r>
            <a:r>
              <a:rPr lang="en-US" sz="2200" dirty="0" smtClean="0"/>
              <a:t> save ...</a:t>
            </a:r>
          </a:p>
          <a:p>
            <a:r>
              <a:rPr lang="en-US" sz="2200" dirty="0" smtClean="0"/>
              <a:t># </a:t>
            </a:r>
            <a:r>
              <a:rPr lang="en-US" sz="2200" dirty="0" err="1" smtClean="0"/>
              <a:t>callee</a:t>
            </a:r>
            <a:r>
              <a:rPr lang="en-US" sz="2200" dirty="0" smtClean="0"/>
              <a:t> save ...</a:t>
            </a:r>
          </a:p>
          <a:p>
            <a:r>
              <a:rPr lang="en-US" sz="2200" dirty="0" smtClean="0"/>
              <a:t># set new frame </a:t>
            </a:r>
            <a:r>
              <a:rPr lang="en-US" sz="2200" dirty="0" err="1" smtClean="0"/>
              <a:t>ptr</a:t>
            </a:r>
            <a:endParaRPr lang="en-US" sz="2200" dirty="0" smtClean="0"/>
          </a:p>
          <a:p>
            <a:r>
              <a:rPr lang="en-US" sz="2200" dirty="0" smtClean="0"/>
              <a:t>	...</a:t>
            </a:r>
          </a:p>
          <a:p>
            <a:r>
              <a:rPr lang="en-US" sz="2200" dirty="0" smtClean="0"/>
              <a:t>	...</a:t>
            </a:r>
          </a:p>
          <a:p>
            <a:r>
              <a:rPr lang="en-US" sz="2200" dirty="0" smtClean="0"/>
              <a:t># restore …</a:t>
            </a:r>
          </a:p>
          <a:p>
            <a:r>
              <a:rPr lang="en-US" sz="2200" dirty="0" smtClean="0"/>
              <a:t># restore …</a:t>
            </a:r>
          </a:p>
          <a:p>
            <a:r>
              <a:rPr lang="en-US" sz="2200" dirty="0" smtClean="0"/>
              <a:t># restore old $</a:t>
            </a:r>
            <a:r>
              <a:rPr lang="en-US" sz="2200" dirty="0" err="1" smtClean="0"/>
              <a:t>fp</a:t>
            </a:r>
            <a:endParaRPr lang="en-US" sz="2200" dirty="0" smtClean="0"/>
          </a:p>
          <a:p>
            <a:r>
              <a:rPr lang="en-US" sz="2200" dirty="0" smtClean="0"/>
              <a:t># restore $</a:t>
            </a:r>
            <a:r>
              <a:rPr lang="en-US" sz="2200" dirty="0" err="1" smtClean="0"/>
              <a:t>ra</a:t>
            </a:r>
            <a:endParaRPr lang="en-US" sz="2200" dirty="0" smtClean="0"/>
          </a:p>
          <a:p>
            <a:r>
              <a:rPr lang="en-US" sz="2200" dirty="0" smtClean="0"/>
              <a:t># </a:t>
            </a:r>
            <a:r>
              <a:rPr lang="en-US" sz="2200" dirty="0" err="1" smtClean="0"/>
              <a:t>dealloc</a:t>
            </a:r>
            <a:r>
              <a:rPr lang="en-US" sz="2200" dirty="0" smtClean="0"/>
              <a:t> frame</a:t>
            </a:r>
          </a:p>
        </p:txBody>
      </p:sp>
      <p:sp>
        <p:nvSpPr>
          <p:cNvPr id="4" name="Content Placeholder 2" hidden="1"/>
          <p:cNvSpPr txBox="1">
            <a:spLocks/>
          </p:cNvSpPr>
          <p:nvPr>
            <p:custDataLst>
              <p:tags r:id="rId2"/>
            </p:custDataLst>
          </p:nvPr>
        </p:nvSpPr>
        <p:spPr>
          <a:xfrm>
            <a:off x="76200" y="381000"/>
            <a:ext cx="2057400" cy="6172200"/>
          </a:xfrm>
          <a:prstGeom prst="rect">
            <a:avLst/>
          </a:prstGeom>
        </p:spPr>
        <p:txBody>
          <a:bodyPr vert="horz" lIns="91440" tIns="45720" rIns="91440" bIns="45720" rtlCol="0">
            <a:normAutofit fontScale="85000" lnSpcReduction="10000"/>
          </a:bodyPr>
          <a:lstStyle/>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ADDIU $sp, $sp, -40</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SW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ra</a:t>
            </a: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 36($sp)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SW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fp</a:t>
            </a: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 32($sp)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SW $s0, 28($sp)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SW $s5, 24($sp)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ADDIU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fp</a:t>
            </a: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 $sp, 40</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LW $s5, 24($sp)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LW $s0, 28($sp)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LW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fp</a:t>
            </a: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 32($sp)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LW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ra</a:t>
            </a: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 36($sp)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ADDIU $sp, $sp, 40</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JR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ra</a:t>
            </a:r>
            <a:endParaRPr kumimoji="0" lang="en-US" b="0" i="0" u="none" strike="noStrike" kern="1200" cap="none" spc="0" normalizeH="0" baseline="0" noProof="0" dirty="0">
              <a:ln>
                <a:noFill/>
              </a:ln>
              <a:solidFill>
                <a:schemeClr val="accent4"/>
              </a:solidFill>
              <a:effectLst/>
              <a:uLnTx/>
              <a:uFillTx/>
              <a:latin typeface="Calibri" pitchFamily="34" charset="0"/>
              <a:ea typeface="+mn-ea"/>
              <a:cs typeface="Arial" pitchFamily="34" charset="0"/>
            </a:endParaRPr>
          </a:p>
        </p:txBody>
      </p:sp>
      <p:sp>
        <p:nvSpPr>
          <p:cNvPr id="5" name="Content Placeholder 2"/>
          <p:cNvSpPr txBox="1">
            <a:spLocks/>
          </p:cNvSpPr>
          <p:nvPr>
            <p:custDataLst>
              <p:tags r:id="rId3"/>
            </p:custDataLst>
          </p:nvPr>
        </p:nvSpPr>
        <p:spPr>
          <a:xfrm>
            <a:off x="3657600" y="838200"/>
            <a:ext cx="3505200" cy="6248400"/>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lang="en-US" sz="2800" noProof="0" dirty="0" smtClean="0">
                <a:solidFill>
                  <a:schemeClr val="bg1"/>
                </a:solidFill>
                <a:latin typeface="Calibri" pitchFamily="34" charset="0"/>
                <a:cs typeface="Arial" pitchFamily="34" charset="0"/>
              </a:rPr>
              <a:t>test: 	</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kumimoji="0" lang="en-US" sz="2800" b="0" i="0" u="none" strike="noStrike" kern="1200" cap="none" spc="0" normalizeH="0" baseline="0" dirty="0">
                <a:ln>
                  <a:noFill/>
                </a:ln>
                <a:solidFill>
                  <a:schemeClr val="bg1"/>
                </a:solidFill>
                <a:effectLst/>
                <a:uLnTx/>
                <a:uFillTx/>
                <a:latin typeface="Calibri" pitchFamily="34" charset="0"/>
                <a:ea typeface="+mn-ea"/>
                <a:cs typeface="Arial" pitchFamily="34" charset="0"/>
              </a:rPr>
              <a:t>	</a:t>
            </a:r>
            <a:r>
              <a:rPr kumimoji="0" lang="en-US" sz="2400" b="0" i="0" u="none" strike="noStrike" kern="1200" cap="none" spc="0" normalizeH="0" baseline="0" dirty="0" smtClean="0">
                <a:ln>
                  <a:noFill/>
                </a:ln>
                <a:solidFill>
                  <a:schemeClr val="bg1"/>
                </a:solidFill>
                <a:effectLst/>
                <a:uLnTx/>
                <a:uFillTx/>
                <a:latin typeface="Calibri" pitchFamily="34" charset="0"/>
                <a:cs typeface="Arial" pitchFamily="34" charset="0"/>
              </a:rPr>
              <a:t>ADDIU $</a:t>
            </a:r>
            <a:r>
              <a:rPr kumimoji="0" lang="en-US" sz="2400" b="0" i="0" u="none" strike="noStrike" kern="1200" cap="none" spc="0" normalizeH="0" baseline="0" dirty="0" err="1" smtClean="0">
                <a:ln>
                  <a:noFill/>
                </a:ln>
                <a:solidFill>
                  <a:schemeClr val="bg1"/>
                </a:solidFill>
                <a:effectLst/>
                <a:uLnTx/>
                <a:uFillTx/>
                <a:latin typeface="Calibri" pitchFamily="34" charset="0"/>
                <a:cs typeface="Arial" pitchFamily="34" charset="0"/>
              </a:rPr>
              <a:t>sp</a:t>
            </a:r>
            <a:r>
              <a:rPr kumimoji="0" lang="en-US" sz="2400" b="0" i="0" u="none" strike="noStrike" kern="1200" cap="none" spc="0" normalizeH="0" baseline="0" dirty="0" smtClean="0">
                <a:ln>
                  <a:noFill/>
                </a:ln>
                <a:solidFill>
                  <a:schemeClr val="bg1"/>
                </a:solidFill>
                <a:effectLst/>
                <a:uLnTx/>
                <a:uFillTx/>
                <a:latin typeface="Calibri" pitchFamily="34" charset="0"/>
                <a:cs typeface="Arial" pitchFamily="34" charset="0"/>
              </a:rPr>
              <a:t>, $</a:t>
            </a:r>
            <a:r>
              <a:rPr kumimoji="0" lang="en-US" sz="2400" b="0" i="0" u="none" strike="noStrike" kern="1200" cap="none" spc="0" normalizeH="0" baseline="0" dirty="0" err="1" smtClean="0">
                <a:ln>
                  <a:noFill/>
                </a:ln>
                <a:solidFill>
                  <a:schemeClr val="bg1"/>
                </a:solidFill>
                <a:effectLst/>
                <a:uLnTx/>
                <a:uFillTx/>
                <a:latin typeface="Calibri" pitchFamily="34" charset="0"/>
                <a:cs typeface="Arial" pitchFamily="34" charset="0"/>
              </a:rPr>
              <a:t>sp</a:t>
            </a:r>
            <a:r>
              <a:rPr kumimoji="0" lang="en-US" sz="2400" b="0" i="0" u="none" strike="noStrike" kern="1200" cap="none" spc="0" normalizeH="0" baseline="0" dirty="0" smtClean="0">
                <a:ln>
                  <a:noFill/>
                </a:ln>
                <a:solidFill>
                  <a:schemeClr val="bg1"/>
                </a:solidFill>
                <a:effectLst/>
                <a:uLnTx/>
                <a:uFillTx/>
                <a:latin typeface="Calibri" pitchFamily="34" charset="0"/>
                <a:cs typeface="Arial" pitchFamily="34" charset="0"/>
              </a:rPr>
              <a:t>, -44</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lang="en-US" sz="2400" noProof="0" dirty="0">
                <a:solidFill>
                  <a:schemeClr val="bg1"/>
                </a:solidFill>
                <a:latin typeface="Calibri" pitchFamily="34" charset="0"/>
                <a:cs typeface="Arial" pitchFamily="34" charset="0"/>
              </a:rPr>
              <a:t>	</a:t>
            </a:r>
            <a:r>
              <a:rPr lang="en-US" sz="2400" noProof="0" dirty="0" smtClean="0">
                <a:solidFill>
                  <a:schemeClr val="bg1"/>
                </a:solidFill>
                <a:latin typeface="Calibri" pitchFamily="34" charset="0"/>
                <a:cs typeface="Arial" pitchFamily="34" charset="0"/>
              </a:rPr>
              <a:t>SW $</a:t>
            </a:r>
            <a:r>
              <a:rPr lang="en-US" sz="2400" noProof="0" dirty="0" err="1" smtClean="0">
                <a:solidFill>
                  <a:schemeClr val="bg1"/>
                </a:solidFill>
                <a:latin typeface="Calibri" pitchFamily="34" charset="0"/>
                <a:cs typeface="Arial" pitchFamily="34" charset="0"/>
              </a:rPr>
              <a:t>ra</a:t>
            </a:r>
            <a:r>
              <a:rPr lang="en-US" sz="2400" noProof="0" dirty="0" smtClean="0">
                <a:solidFill>
                  <a:schemeClr val="bg1"/>
                </a:solidFill>
                <a:latin typeface="Calibri" pitchFamily="34" charset="0"/>
                <a:cs typeface="Arial" pitchFamily="34" charset="0"/>
              </a:rPr>
              <a:t>, 40($</a:t>
            </a:r>
            <a:r>
              <a:rPr lang="en-US" sz="2400" noProof="0" dirty="0" err="1" smtClean="0">
                <a:solidFill>
                  <a:schemeClr val="bg1"/>
                </a:solidFill>
                <a:latin typeface="Calibri" pitchFamily="34" charset="0"/>
                <a:cs typeface="Arial" pitchFamily="34" charset="0"/>
              </a:rPr>
              <a:t>sp</a:t>
            </a:r>
            <a:r>
              <a:rPr lang="en-US" sz="2400" noProof="0" dirty="0" smtClean="0">
                <a:solidFill>
                  <a:schemeClr val="bg1"/>
                </a:solidFill>
                <a:latin typeface="Calibri" pitchFamily="34" charset="0"/>
                <a:cs typeface="Arial" pitchFamily="34" charset="0"/>
              </a:rPr>
              <a:t>)</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kumimoji="0" lang="en-US" sz="2400" b="0" i="0" u="none" strike="noStrike" kern="1200" cap="none" spc="0" normalizeH="0" baseline="0" dirty="0">
                <a:ln>
                  <a:noFill/>
                </a:ln>
                <a:solidFill>
                  <a:schemeClr val="bg1"/>
                </a:solidFill>
                <a:effectLst/>
                <a:uLnTx/>
                <a:uFillTx/>
                <a:latin typeface="Calibri" pitchFamily="34" charset="0"/>
                <a:cs typeface="Arial" pitchFamily="34" charset="0"/>
              </a:rPr>
              <a:t>	</a:t>
            </a:r>
            <a:r>
              <a:rPr kumimoji="0" lang="en-US" sz="2400" b="0" i="0" u="none" strike="noStrike" kern="1200" cap="none" spc="0" normalizeH="0" baseline="0" dirty="0" smtClean="0">
                <a:ln>
                  <a:noFill/>
                </a:ln>
                <a:solidFill>
                  <a:schemeClr val="bg1"/>
                </a:solidFill>
                <a:effectLst/>
                <a:uLnTx/>
                <a:uFillTx/>
                <a:latin typeface="Calibri" pitchFamily="34" charset="0"/>
                <a:cs typeface="Arial" pitchFamily="34" charset="0"/>
              </a:rPr>
              <a:t>SW</a:t>
            </a:r>
            <a:r>
              <a:rPr kumimoji="0" lang="en-US" sz="2400" b="0" i="0" u="none" strike="noStrike" kern="1200" cap="none" spc="0" normalizeH="0" dirty="0" smtClean="0">
                <a:ln>
                  <a:noFill/>
                </a:ln>
                <a:solidFill>
                  <a:schemeClr val="bg1"/>
                </a:solidFill>
                <a:effectLst/>
                <a:uLnTx/>
                <a:uFillTx/>
                <a:latin typeface="Calibri" pitchFamily="34" charset="0"/>
                <a:cs typeface="Arial" pitchFamily="34" charset="0"/>
              </a:rPr>
              <a:t> $</a:t>
            </a:r>
            <a:r>
              <a:rPr kumimoji="0" lang="en-US" sz="2400" b="0" i="0" u="none" strike="noStrike" kern="1200" cap="none" spc="0" normalizeH="0" dirty="0" err="1" smtClean="0">
                <a:ln>
                  <a:noFill/>
                </a:ln>
                <a:solidFill>
                  <a:schemeClr val="bg1"/>
                </a:solidFill>
                <a:effectLst/>
                <a:uLnTx/>
                <a:uFillTx/>
                <a:latin typeface="Calibri" pitchFamily="34" charset="0"/>
                <a:cs typeface="Arial" pitchFamily="34" charset="0"/>
              </a:rPr>
              <a:t>fp</a:t>
            </a:r>
            <a:r>
              <a:rPr kumimoji="0" lang="en-US" sz="2400" b="0" i="0" u="none" strike="noStrike" kern="1200" cap="none" spc="0" normalizeH="0" dirty="0" smtClean="0">
                <a:ln>
                  <a:noFill/>
                </a:ln>
                <a:solidFill>
                  <a:schemeClr val="bg1"/>
                </a:solidFill>
                <a:effectLst/>
                <a:uLnTx/>
                <a:uFillTx/>
                <a:latin typeface="Calibri" pitchFamily="34" charset="0"/>
                <a:cs typeface="Arial" pitchFamily="34" charset="0"/>
              </a:rPr>
              <a:t>, 36($</a:t>
            </a:r>
            <a:r>
              <a:rPr kumimoji="0" lang="en-US" sz="2400" b="0" i="0" u="none" strike="noStrike" kern="1200" cap="none" spc="0" normalizeH="0" dirty="0" err="1" smtClean="0">
                <a:ln>
                  <a:noFill/>
                </a:ln>
                <a:solidFill>
                  <a:schemeClr val="bg1"/>
                </a:solidFill>
                <a:effectLst/>
                <a:uLnTx/>
                <a:uFillTx/>
                <a:latin typeface="Calibri" pitchFamily="34" charset="0"/>
                <a:cs typeface="Arial" pitchFamily="34" charset="0"/>
              </a:rPr>
              <a:t>sp</a:t>
            </a:r>
            <a:r>
              <a:rPr kumimoji="0" lang="en-US" sz="2400" b="0" i="0" u="none" strike="noStrike" kern="1200" cap="none" spc="0" normalizeH="0" dirty="0" smtClean="0">
                <a:ln>
                  <a:noFill/>
                </a:ln>
                <a:solidFill>
                  <a:schemeClr val="bg1"/>
                </a:solidFill>
                <a:effectLst/>
                <a:uLnTx/>
                <a:uFillTx/>
                <a:latin typeface="Calibri" pitchFamily="34" charset="0"/>
                <a:cs typeface="Arial" pitchFamily="34" charset="0"/>
              </a:rPr>
              <a:t>)</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lang="en-US" sz="2400" baseline="0" noProof="0" dirty="0">
                <a:solidFill>
                  <a:schemeClr val="bg1"/>
                </a:solidFill>
                <a:latin typeface="Calibri" pitchFamily="34" charset="0"/>
                <a:cs typeface="Arial" pitchFamily="34" charset="0"/>
              </a:rPr>
              <a:t>	</a:t>
            </a:r>
            <a:r>
              <a:rPr lang="en-US" sz="2400" baseline="0" noProof="0" dirty="0" smtClean="0">
                <a:solidFill>
                  <a:schemeClr val="bg1"/>
                </a:solidFill>
                <a:latin typeface="Calibri" pitchFamily="34" charset="0"/>
                <a:cs typeface="Arial" pitchFamily="34" charset="0"/>
              </a:rPr>
              <a:t>SW $s1, 32($</a:t>
            </a:r>
            <a:r>
              <a:rPr lang="en-US" sz="2400" baseline="0" noProof="0" dirty="0" err="1" smtClean="0">
                <a:solidFill>
                  <a:schemeClr val="bg1"/>
                </a:solidFill>
                <a:latin typeface="Calibri" pitchFamily="34" charset="0"/>
                <a:cs typeface="Arial" pitchFamily="34" charset="0"/>
              </a:rPr>
              <a:t>sp</a:t>
            </a:r>
            <a:r>
              <a:rPr lang="en-US" sz="2400" baseline="0" noProof="0" dirty="0" smtClean="0">
                <a:solidFill>
                  <a:schemeClr val="bg1"/>
                </a:solidFill>
                <a:latin typeface="Calibri" pitchFamily="34" charset="0"/>
                <a:cs typeface="Arial" pitchFamily="34" charset="0"/>
              </a:rPr>
              <a:t>)</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lang="en-US" sz="2400" dirty="0">
                <a:solidFill>
                  <a:schemeClr val="bg1"/>
                </a:solidFill>
                <a:latin typeface="Calibri" pitchFamily="34" charset="0"/>
                <a:cs typeface="Arial" pitchFamily="34" charset="0"/>
              </a:rPr>
              <a:t>	</a:t>
            </a:r>
            <a:r>
              <a:rPr lang="en-US" sz="2400" dirty="0" smtClean="0">
                <a:solidFill>
                  <a:schemeClr val="bg1"/>
                </a:solidFill>
                <a:latin typeface="Calibri" pitchFamily="34" charset="0"/>
                <a:cs typeface="Arial" pitchFamily="34" charset="0"/>
              </a:rPr>
              <a:t>SW $s0, 28($</a:t>
            </a:r>
            <a:r>
              <a:rPr lang="en-US" sz="2400" dirty="0" err="1" smtClean="0">
                <a:solidFill>
                  <a:schemeClr val="bg1"/>
                </a:solidFill>
                <a:latin typeface="Calibri" pitchFamily="34" charset="0"/>
                <a:cs typeface="Arial" pitchFamily="34" charset="0"/>
              </a:rPr>
              <a:t>sp</a:t>
            </a:r>
            <a:r>
              <a:rPr lang="en-US" sz="2400" baseline="0" noProof="0" dirty="0" smtClean="0">
                <a:solidFill>
                  <a:schemeClr val="bg1"/>
                </a:solidFill>
                <a:latin typeface="Calibri" pitchFamily="34" charset="0"/>
                <a:cs typeface="Arial" pitchFamily="34" charset="0"/>
              </a:rPr>
              <a:t>)</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lang="en-US" sz="2400" dirty="0">
                <a:solidFill>
                  <a:schemeClr val="bg1"/>
                </a:solidFill>
                <a:latin typeface="Calibri" pitchFamily="34" charset="0"/>
                <a:cs typeface="Arial" pitchFamily="34" charset="0"/>
              </a:rPr>
              <a:t>	</a:t>
            </a:r>
            <a:r>
              <a:rPr lang="en-US" sz="2400" dirty="0" smtClean="0">
                <a:solidFill>
                  <a:schemeClr val="bg1"/>
                </a:solidFill>
                <a:latin typeface="Calibri" pitchFamily="34" charset="0"/>
                <a:cs typeface="Arial" pitchFamily="34" charset="0"/>
              </a:rPr>
              <a:t>ADDIU $</a:t>
            </a:r>
            <a:r>
              <a:rPr lang="en-US" sz="2400" dirty="0" err="1" smtClean="0">
                <a:solidFill>
                  <a:schemeClr val="bg1"/>
                </a:solidFill>
                <a:latin typeface="Calibri" pitchFamily="34" charset="0"/>
                <a:cs typeface="Arial" pitchFamily="34" charset="0"/>
              </a:rPr>
              <a:t>fp</a:t>
            </a:r>
            <a:r>
              <a:rPr lang="en-US" sz="2400" dirty="0" smtClean="0">
                <a:solidFill>
                  <a:schemeClr val="bg1"/>
                </a:solidFill>
                <a:latin typeface="Calibri" pitchFamily="34" charset="0"/>
                <a:cs typeface="Arial" pitchFamily="34" charset="0"/>
              </a:rPr>
              <a:t>, $</a:t>
            </a:r>
            <a:r>
              <a:rPr lang="en-US" sz="2400" dirty="0" err="1" smtClean="0">
                <a:solidFill>
                  <a:schemeClr val="bg1"/>
                </a:solidFill>
                <a:latin typeface="Calibri" pitchFamily="34" charset="0"/>
                <a:cs typeface="Arial" pitchFamily="34" charset="0"/>
              </a:rPr>
              <a:t>sp</a:t>
            </a:r>
            <a:r>
              <a:rPr lang="en-US" sz="2400" dirty="0" smtClean="0">
                <a:solidFill>
                  <a:schemeClr val="bg1"/>
                </a:solidFill>
                <a:latin typeface="Calibri" pitchFamily="34" charset="0"/>
                <a:cs typeface="Arial" pitchFamily="34" charset="0"/>
              </a:rPr>
              <a:t>, 40</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endParaRPr lang="en-US" sz="2400" baseline="0" noProof="0" dirty="0">
              <a:solidFill>
                <a:schemeClr val="bg1"/>
              </a:solidFill>
              <a:latin typeface="Calibri"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endParaRPr lang="en-US" sz="2400" dirty="0" smtClean="0">
              <a:solidFill>
                <a:schemeClr val="bg1"/>
              </a:solidFill>
              <a:latin typeface="Calibri"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lang="en-US" sz="2400" dirty="0">
                <a:solidFill>
                  <a:schemeClr val="bg1"/>
                </a:solidFill>
                <a:latin typeface="Calibri" pitchFamily="34" charset="0"/>
                <a:cs typeface="Arial" pitchFamily="34" charset="0"/>
              </a:rPr>
              <a:t>	</a:t>
            </a:r>
            <a:r>
              <a:rPr lang="en-US" sz="2400" dirty="0" smtClean="0">
                <a:solidFill>
                  <a:schemeClr val="bg1"/>
                </a:solidFill>
                <a:latin typeface="Calibri" pitchFamily="34" charset="0"/>
                <a:cs typeface="Arial" pitchFamily="34" charset="0"/>
              </a:rPr>
              <a:t>LW $s0, 28($</a:t>
            </a:r>
            <a:r>
              <a:rPr lang="en-US" sz="2400" dirty="0" err="1" smtClean="0">
                <a:solidFill>
                  <a:schemeClr val="bg1"/>
                </a:solidFill>
                <a:latin typeface="Calibri" pitchFamily="34" charset="0"/>
                <a:cs typeface="Arial" pitchFamily="34" charset="0"/>
              </a:rPr>
              <a:t>sp</a:t>
            </a:r>
            <a:r>
              <a:rPr lang="en-US" sz="2400" dirty="0" smtClean="0">
                <a:solidFill>
                  <a:schemeClr val="bg1"/>
                </a:solidFill>
                <a:latin typeface="Calibri" pitchFamily="34" charset="0"/>
                <a:cs typeface="Arial" pitchFamily="34" charset="0"/>
              </a:rPr>
              <a:t>)</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lang="en-US" sz="2400" baseline="0" noProof="0" dirty="0">
                <a:solidFill>
                  <a:schemeClr val="bg1"/>
                </a:solidFill>
                <a:latin typeface="Calibri" pitchFamily="34" charset="0"/>
                <a:cs typeface="Arial" pitchFamily="34" charset="0"/>
              </a:rPr>
              <a:t>	</a:t>
            </a:r>
            <a:r>
              <a:rPr lang="en-US" sz="2400" baseline="0" noProof="0" dirty="0" smtClean="0">
                <a:solidFill>
                  <a:schemeClr val="bg1"/>
                </a:solidFill>
                <a:latin typeface="Calibri" pitchFamily="34" charset="0"/>
                <a:cs typeface="Arial" pitchFamily="34" charset="0"/>
              </a:rPr>
              <a:t>LW</a:t>
            </a:r>
            <a:r>
              <a:rPr lang="en-US" sz="2400" noProof="0" dirty="0" smtClean="0">
                <a:solidFill>
                  <a:schemeClr val="bg1"/>
                </a:solidFill>
                <a:latin typeface="Calibri" pitchFamily="34" charset="0"/>
                <a:cs typeface="Arial" pitchFamily="34" charset="0"/>
              </a:rPr>
              <a:t> $s1, 32($</a:t>
            </a:r>
            <a:r>
              <a:rPr lang="en-US" sz="2400" noProof="0" dirty="0" err="1" smtClean="0">
                <a:solidFill>
                  <a:schemeClr val="bg1"/>
                </a:solidFill>
                <a:latin typeface="Calibri" pitchFamily="34" charset="0"/>
                <a:cs typeface="Arial" pitchFamily="34" charset="0"/>
              </a:rPr>
              <a:t>sp</a:t>
            </a:r>
            <a:r>
              <a:rPr lang="en-US" sz="2400" noProof="0" dirty="0" smtClean="0">
                <a:solidFill>
                  <a:schemeClr val="bg1"/>
                </a:solidFill>
                <a:latin typeface="Calibri" pitchFamily="34" charset="0"/>
                <a:cs typeface="Arial" pitchFamily="34" charset="0"/>
              </a:rPr>
              <a:t>)</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lang="en-US" sz="2400" baseline="0" dirty="0">
                <a:solidFill>
                  <a:schemeClr val="bg1"/>
                </a:solidFill>
                <a:latin typeface="Calibri" pitchFamily="34" charset="0"/>
                <a:cs typeface="Arial" pitchFamily="34" charset="0"/>
              </a:rPr>
              <a:t>	</a:t>
            </a:r>
            <a:r>
              <a:rPr lang="en-US" sz="2400" baseline="0" dirty="0" smtClean="0">
                <a:solidFill>
                  <a:schemeClr val="bg1"/>
                </a:solidFill>
                <a:latin typeface="Calibri" pitchFamily="34" charset="0"/>
                <a:cs typeface="Arial" pitchFamily="34" charset="0"/>
              </a:rPr>
              <a:t>LW $</a:t>
            </a:r>
            <a:r>
              <a:rPr lang="en-US" sz="2400" baseline="0" dirty="0" err="1" smtClean="0">
                <a:solidFill>
                  <a:schemeClr val="bg1"/>
                </a:solidFill>
                <a:latin typeface="Calibri" pitchFamily="34" charset="0"/>
                <a:cs typeface="Arial" pitchFamily="34" charset="0"/>
              </a:rPr>
              <a:t>fp</a:t>
            </a:r>
            <a:r>
              <a:rPr lang="en-US" sz="2400" baseline="0" dirty="0" smtClean="0">
                <a:solidFill>
                  <a:schemeClr val="bg1"/>
                </a:solidFill>
                <a:latin typeface="Calibri" pitchFamily="34" charset="0"/>
                <a:cs typeface="Arial" pitchFamily="34" charset="0"/>
              </a:rPr>
              <a:t>, 36($</a:t>
            </a:r>
            <a:r>
              <a:rPr lang="en-US" sz="2400" baseline="0" dirty="0" err="1" smtClean="0">
                <a:solidFill>
                  <a:schemeClr val="bg1"/>
                </a:solidFill>
                <a:latin typeface="Calibri" pitchFamily="34" charset="0"/>
                <a:cs typeface="Arial" pitchFamily="34" charset="0"/>
              </a:rPr>
              <a:t>sp</a:t>
            </a:r>
            <a:r>
              <a:rPr lang="en-US" sz="2400" baseline="0" dirty="0" smtClean="0">
                <a:solidFill>
                  <a:schemeClr val="bg1"/>
                </a:solidFill>
                <a:latin typeface="Calibri" pitchFamily="34" charset="0"/>
                <a:cs typeface="Arial" pitchFamily="34" charset="0"/>
              </a:rPr>
              <a:t>)</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lang="en-US" sz="2400" noProof="0" dirty="0">
                <a:solidFill>
                  <a:schemeClr val="bg1"/>
                </a:solidFill>
                <a:latin typeface="Calibri" pitchFamily="34" charset="0"/>
                <a:cs typeface="Arial" pitchFamily="34" charset="0"/>
              </a:rPr>
              <a:t>	</a:t>
            </a:r>
            <a:r>
              <a:rPr lang="en-US" sz="2400" noProof="0" dirty="0" smtClean="0">
                <a:solidFill>
                  <a:schemeClr val="bg1"/>
                </a:solidFill>
                <a:latin typeface="Calibri" pitchFamily="34" charset="0"/>
                <a:cs typeface="Arial" pitchFamily="34" charset="0"/>
              </a:rPr>
              <a:t>LW $</a:t>
            </a:r>
            <a:r>
              <a:rPr lang="en-US" sz="2400" noProof="0" dirty="0" err="1" smtClean="0">
                <a:solidFill>
                  <a:schemeClr val="bg1"/>
                </a:solidFill>
                <a:latin typeface="Calibri" pitchFamily="34" charset="0"/>
                <a:cs typeface="Arial" pitchFamily="34" charset="0"/>
              </a:rPr>
              <a:t>ra</a:t>
            </a:r>
            <a:r>
              <a:rPr lang="en-US" sz="2400" noProof="0" dirty="0" smtClean="0">
                <a:solidFill>
                  <a:schemeClr val="bg1"/>
                </a:solidFill>
                <a:latin typeface="Calibri" pitchFamily="34" charset="0"/>
                <a:cs typeface="Arial" pitchFamily="34" charset="0"/>
              </a:rPr>
              <a:t>, 40($</a:t>
            </a:r>
            <a:r>
              <a:rPr lang="en-US" sz="2400" noProof="0" dirty="0" err="1" smtClean="0">
                <a:solidFill>
                  <a:schemeClr val="bg1"/>
                </a:solidFill>
                <a:latin typeface="Calibri" pitchFamily="34" charset="0"/>
                <a:cs typeface="Arial" pitchFamily="34" charset="0"/>
              </a:rPr>
              <a:t>sp</a:t>
            </a:r>
            <a:r>
              <a:rPr lang="en-US" sz="2400" noProof="0" dirty="0" smtClean="0">
                <a:solidFill>
                  <a:schemeClr val="bg1"/>
                </a:solidFill>
                <a:latin typeface="Calibri" pitchFamily="34" charset="0"/>
                <a:cs typeface="Arial" pitchFamily="34" charset="0"/>
              </a:rPr>
              <a:t>)</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lang="en-US" sz="2400" baseline="0" dirty="0">
                <a:solidFill>
                  <a:schemeClr val="bg1"/>
                </a:solidFill>
                <a:latin typeface="Calibri" pitchFamily="34" charset="0"/>
                <a:cs typeface="Arial" pitchFamily="34" charset="0"/>
              </a:rPr>
              <a:t>	</a:t>
            </a:r>
            <a:r>
              <a:rPr lang="en-US" sz="2400" baseline="0" dirty="0" smtClean="0">
                <a:solidFill>
                  <a:schemeClr val="bg1"/>
                </a:solidFill>
                <a:latin typeface="Calibri" pitchFamily="34" charset="0"/>
                <a:cs typeface="Arial" pitchFamily="34" charset="0"/>
              </a:rPr>
              <a:t>ADDIU $</a:t>
            </a:r>
            <a:r>
              <a:rPr lang="en-US" sz="2400" baseline="0" dirty="0" err="1" smtClean="0">
                <a:solidFill>
                  <a:schemeClr val="bg1"/>
                </a:solidFill>
                <a:latin typeface="Calibri" pitchFamily="34" charset="0"/>
                <a:cs typeface="Arial" pitchFamily="34" charset="0"/>
              </a:rPr>
              <a:t>sp</a:t>
            </a:r>
            <a:r>
              <a:rPr lang="en-US" sz="2400" baseline="0" dirty="0" smtClean="0">
                <a:solidFill>
                  <a:schemeClr val="bg1"/>
                </a:solidFill>
                <a:latin typeface="Calibri" pitchFamily="34" charset="0"/>
                <a:cs typeface="Arial" pitchFamily="34" charset="0"/>
              </a:rPr>
              <a:t>, $</a:t>
            </a:r>
            <a:r>
              <a:rPr lang="en-US" sz="2400" baseline="0" dirty="0" err="1" smtClean="0">
                <a:solidFill>
                  <a:schemeClr val="bg1"/>
                </a:solidFill>
                <a:latin typeface="Calibri" pitchFamily="34" charset="0"/>
                <a:cs typeface="Arial" pitchFamily="34" charset="0"/>
              </a:rPr>
              <a:t>sp</a:t>
            </a:r>
            <a:r>
              <a:rPr lang="en-US" sz="2400" baseline="0" dirty="0" smtClean="0">
                <a:solidFill>
                  <a:schemeClr val="bg1"/>
                </a:solidFill>
                <a:latin typeface="Calibri" pitchFamily="34" charset="0"/>
                <a:cs typeface="Arial" pitchFamily="34" charset="0"/>
              </a:rPr>
              <a:t>, 44</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lang="en-US" sz="2400" noProof="0" dirty="0">
                <a:solidFill>
                  <a:schemeClr val="bg1"/>
                </a:solidFill>
                <a:latin typeface="Calibri" pitchFamily="34" charset="0"/>
                <a:cs typeface="Arial" pitchFamily="34" charset="0"/>
              </a:rPr>
              <a:t>	</a:t>
            </a:r>
            <a:r>
              <a:rPr lang="en-US" sz="2400" noProof="0" dirty="0" smtClean="0">
                <a:solidFill>
                  <a:schemeClr val="bg1"/>
                </a:solidFill>
                <a:latin typeface="Calibri" pitchFamily="34" charset="0"/>
                <a:cs typeface="Arial" pitchFamily="34" charset="0"/>
              </a:rPr>
              <a:t>JR $</a:t>
            </a:r>
            <a:r>
              <a:rPr lang="en-US" sz="2400" noProof="0" dirty="0" err="1" smtClean="0">
                <a:solidFill>
                  <a:schemeClr val="bg1"/>
                </a:solidFill>
                <a:latin typeface="Calibri" pitchFamily="34" charset="0"/>
                <a:cs typeface="Arial" pitchFamily="34" charset="0"/>
              </a:rPr>
              <a:t>ra</a:t>
            </a:r>
            <a:endParaRPr lang="en-US" sz="2400" noProof="0" dirty="0" smtClean="0">
              <a:solidFill>
                <a:schemeClr val="bg1"/>
              </a:solidFill>
              <a:latin typeface="Calibri"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lang="en-US" sz="2400" baseline="0" dirty="0">
                <a:solidFill>
                  <a:schemeClr val="bg1"/>
                </a:solidFill>
                <a:latin typeface="Calibri" pitchFamily="34" charset="0"/>
                <a:cs typeface="Arial" pitchFamily="34" charset="0"/>
              </a:rPr>
              <a:t>	</a:t>
            </a:r>
            <a:r>
              <a:rPr lang="en-US" sz="2400" baseline="0" dirty="0" smtClean="0">
                <a:solidFill>
                  <a:schemeClr val="accent5">
                    <a:lumMod val="60000"/>
                    <a:lumOff val="40000"/>
                  </a:schemeClr>
                </a:solidFill>
                <a:latin typeface="Calibri" pitchFamily="34" charset="0"/>
                <a:cs typeface="Arial" pitchFamily="34" charset="0"/>
              </a:rPr>
              <a:t>NOP</a:t>
            </a:r>
            <a:endParaRPr lang="en-US" sz="2400" baseline="0" noProof="0" dirty="0">
              <a:solidFill>
                <a:schemeClr val="accent5">
                  <a:lumMod val="60000"/>
                  <a:lumOff val="40000"/>
                </a:schemeClr>
              </a:solidFill>
              <a:latin typeface="Calibri" pitchFamily="34" charset="0"/>
              <a:cs typeface="Arial" pitchFamily="34" charset="0"/>
            </a:endParaRPr>
          </a:p>
        </p:txBody>
      </p:sp>
      <p:sp>
        <p:nvSpPr>
          <p:cNvPr id="8" name="Title 1"/>
          <p:cNvSpPr>
            <a:spLocks noGrp="1"/>
          </p:cNvSpPr>
          <p:nvPr>
            <p:ph type="title"/>
            <p:custDataLst>
              <p:tags r:id="rId4"/>
            </p:custDataLst>
          </p:nvPr>
        </p:nvSpPr>
        <p:spPr>
          <a:xfrm>
            <a:off x="0" y="228600"/>
            <a:ext cx="9144000" cy="533400"/>
          </a:xfrm>
        </p:spPr>
        <p:txBody>
          <a:bodyPr>
            <a:normAutofit fontScale="90000"/>
          </a:bodyPr>
          <a:lstStyle/>
          <a:p>
            <a:r>
              <a:rPr lang="en-US" dirty="0"/>
              <a:t>Activity </a:t>
            </a:r>
            <a:r>
              <a:rPr lang="en-US" dirty="0" smtClean="0"/>
              <a:t>#3: </a:t>
            </a:r>
            <a:r>
              <a:rPr lang="en-US" dirty="0"/>
              <a:t>Calling </a:t>
            </a:r>
            <a:r>
              <a:rPr lang="en-US" dirty="0" smtClean="0"/>
              <a:t>Convention Example: </a:t>
            </a:r>
            <a:br>
              <a:rPr lang="en-US" dirty="0" smtClean="0"/>
            </a:br>
            <a:r>
              <a:rPr lang="en-US" dirty="0" smtClean="0"/>
              <a:t>Prologue, Epilogue</a:t>
            </a:r>
            <a:endParaRPr lang="en-US" dirty="0"/>
          </a:p>
        </p:txBody>
      </p:sp>
      <p:sp>
        <p:nvSpPr>
          <p:cNvPr id="6" name="TextBox 5"/>
          <p:cNvSpPr txBox="1"/>
          <p:nvPr/>
        </p:nvSpPr>
        <p:spPr>
          <a:xfrm>
            <a:off x="4495800" y="3657599"/>
            <a:ext cx="814647" cy="461665"/>
          </a:xfrm>
          <a:prstGeom prst="rect">
            <a:avLst/>
          </a:prstGeom>
          <a:noFill/>
          <a:ln>
            <a:solidFill>
              <a:schemeClr val="bg1"/>
            </a:solidFill>
          </a:ln>
        </p:spPr>
        <p:txBody>
          <a:bodyPr wrap="none" rtlCol="0">
            <a:spAutoFit/>
          </a:bodyPr>
          <a:lstStyle/>
          <a:p>
            <a:r>
              <a:rPr lang="en-US" sz="2400" dirty="0" smtClean="0">
                <a:solidFill>
                  <a:schemeClr val="bg1"/>
                </a:solidFill>
              </a:rPr>
              <a:t>Body</a:t>
            </a:r>
          </a:p>
        </p:txBody>
      </p:sp>
      <p:sp>
        <p:nvSpPr>
          <p:cNvPr id="9" name="Oval 8"/>
          <p:cNvSpPr/>
          <p:nvPr/>
        </p:nvSpPr>
        <p:spPr>
          <a:xfrm>
            <a:off x="3943350" y="5791199"/>
            <a:ext cx="2686050" cy="3048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696580" y="5943599"/>
            <a:ext cx="342020" cy="762000"/>
          </a:xfrm>
          <a:custGeom>
            <a:avLst/>
            <a:gdLst>
              <a:gd name="connsiteX0" fmla="*/ 246770 w 361070"/>
              <a:gd name="connsiteY0" fmla="*/ 0 h 1175657"/>
              <a:gd name="connsiteX1" fmla="*/ 1841 w 361070"/>
              <a:gd name="connsiteY1" fmla="*/ 571500 h 1175657"/>
              <a:gd name="connsiteX2" fmla="*/ 361070 w 361070"/>
              <a:gd name="connsiteY2" fmla="*/ 1175657 h 1175657"/>
            </a:gdLst>
            <a:ahLst/>
            <a:cxnLst>
              <a:cxn ang="0">
                <a:pos x="connsiteX0" y="connsiteY0"/>
              </a:cxn>
              <a:cxn ang="0">
                <a:pos x="connsiteX1" y="connsiteY1"/>
              </a:cxn>
              <a:cxn ang="0">
                <a:pos x="connsiteX2" y="connsiteY2"/>
              </a:cxn>
            </a:cxnLst>
            <a:rect l="l" t="t" r="r" b="b"/>
            <a:pathLst>
              <a:path w="361070" h="1175657">
                <a:moveTo>
                  <a:pt x="246770" y="0"/>
                </a:moveTo>
                <a:cubicBezTo>
                  <a:pt x="114780" y="187778"/>
                  <a:pt x="-17209" y="375557"/>
                  <a:pt x="1841" y="571500"/>
                </a:cubicBezTo>
                <a:cubicBezTo>
                  <a:pt x="20891" y="767443"/>
                  <a:pt x="190980" y="971550"/>
                  <a:pt x="361070" y="1175657"/>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flipH="1">
            <a:off x="4095750" y="6705599"/>
            <a:ext cx="685800" cy="0"/>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780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22" presetClass="entr" presetSubtype="1"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animEffect transition="in" filter="wipe(up)">
                                      <p:cBhvr>
                                        <p:cTn id="9" dur="500"/>
                                        <p:tgtEl>
                                          <p:spTgt spid="10"/>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left)">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for Today</a:t>
            </a:r>
            <a:endParaRPr lang="en-US" dirty="0"/>
          </a:p>
        </p:txBody>
      </p:sp>
      <p:sp>
        <p:nvSpPr>
          <p:cNvPr id="3" name="Content Placeholder 2"/>
          <p:cNvSpPr>
            <a:spLocks noGrp="1"/>
          </p:cNvSpPr>
          <p:nvPr>
            <p:ph idx="1"/>
          </p:nvPr>
        </p:nvSpPr>
        <p:spPr>
          <a:xfrm>
            <a:off x="228600" y="609600"/>
            <a:ext cx="8686800" cy="6172200"/>
          </a:xfrm>
        </p:spPr>
        <p:txBody>
          <a:bodyPr>
            <a:normAutofit/>
          </a:bodyPr>
          <a:lstStyle/>
          <a:p>
            <a:r>
              <a:rPr lang="en-US" sz="2800" dirty="0" smtClean="0"/>
              <a:t>Review: Calling Conventions</a:t>
            </a:r>
          </a:p>
          <a:p>
            <a:pPr marL="573088" lvl="1" indent="-457200">
              <a:buFont typeface="Arial"/>
              <a:buChar char="•"/>
            </a:pPr>
            <a:r>
              <a:rPr lang="en-US" sz="2400" dirty="0"/>
              <a:t>call a</a:t>
            </a:r>
            <a:r>
              <a:rPr lang="en-US" sz="2400" dirty="0" smtClean="0"/>
              <a:t> </a:t>
            </a:r>
            <a:r>
              <a:rPr lang="en-US" sz="2400" dirty="0"/>
              <a:t>routine (i.e. transfer control to procedure)</a:t>
            </a:r>
          </a:p>
          <a:p>
            <a:pPr marL="573088" lvl="1" indent="-457200">
              <a:buFont typeface="Arial"/>
              <a:buChar char="•"/>
            </a:pPr>
            <a:r>
              <a:rPr lang="en-US" sz="2400" dirty="0"/>
              <a:t>pass arguments</a:t>
            </a:r>
          </a:p>
          <a:p>
            <a:pPr marL="1031875" lvl="2" indent="-457200">
              <a:buFont typeface="Arial"/>
              <a:buChar char="•"/>
            </a:pPr>
            <a:r>
              <a:rPr lang="en-US" sz="2000" dirty="0"/>
              <a:t>fixed length, variable length, </a:t>
            </a:r>
            <a:r>
              <a:rPr lang="en-US" sz="2000" dirty="0" smtClean="0"/>
              <a:t>recursively</a:t>
            </a:r>
            <a:endParaRPr lang="en-US" sz="2000" dirty="0"/>
          </a:p>
          <a:p>
            <a:pPr marL="573088" lvl="1" indent="-457200">
              <a:buFont typeface="Arial"/>
              <a:buChar char="•"/>
            </a:pPr>
            <a:r>
              <a:rPr lang="en-US" sz="2400" dirty="0"/>
              <a:t>return to the caller</a:t>
            </a:r>
          </a:p>
          <a:p>
            <a:pPr marL="1031875" lvl="2" indent="-457200">
              <a:buFont typeface="Arial"/>
              <a:buChar char="•"/>
            </a:pPr>
            <a:r>
              <a:rPr lang="en-US" sz="2000" dirty="0"/>
              <a:t>Putting results in a place where caller can find them</a:t>
            </a:r>
          </a:p>
          <a:p>
            <a:pPr marL="573088" lvl="1" indent="-457200">
              <a:buFont typeface="Arial"/>
              <a:buChar char="•"/>
            </a:pPr>
            <a:r>
              <a:rPr lang="en-US" sz="2400" dirty="0"/>
              <a:t>Manage register</a:t>
            </a:r>
          </a:p>
          <a:p>
            <a:pPr marL="115888" lvl="1" indent="0">
              <a:buNone/>
            </a:pPr>
            <a:r>
              <a:rPr lang="en-US" dirty="0" smtClean="0"/>
              <a:t>Today </a:t>
            </a:r>
          </a:p>
          <a:p>
            <a:pPr marL="573088" lvl="1" indent="-457200"/>
            <a:r>
              <a:rPr lang="en-US" sz="2400" dirty="0" smtClean="0"/>
              <a:t>More on Calling Conventions</a:t>
            </a:r>
            <a:endParaRPr lang="en-US" sz="2400" dirty="0"/>
          </a:p>
          <a:p>
            <a:pPr marL="573088" lvl="1" indent="-457200"/>
            <a:r>
              <a:rPr lang="en-US" sz="2400" dirty="0" err="1" smtClean="0"/>
              <a:t>globals</a:t>
            </a:r>
            <a:r>
              <a:rPr lang="en-US" sz="2400" dirty="0" smtClean="0"/>
              <a:t> </a:t>
            </a:r>
            <a:r>
              <a:rPr lang="en-US" sz="2400" dirty="0" err="1" smtClean="0"/>
              <a:t>vs</a:t>
            </a:r>
            <a:r>
              <a:rPr lang="en-US" sz="2400" dirty="0" smtClean="0"/>
              <a:t> local accessible data</a:t>
            </a:r>
          </a:p>
          <a:p>
            <a:pPr marL="573088" lvl="1" indent="-457200"/>
            <a:r>
              <a:rPr lang="en-US" sz="2400" dirty="0" err="1" smtClean="0"/>
              <a:t>callee</a:t>
            </a:r>
            <a:r>
              <a:rPr lang="en-US" sz="2400" dirty="0" smtClean="0"/>
              <a:t> </a:t>
            </a:r>
            <a:r>
              <a:rPr lang="en-US" sz="2400" dirty="0" err="1" smtClean="0"/>
              <a:t>vs</a:t>
            </a:r>
            <a:r>
              <a:rPr lang="en-US" sz="2400" dirty="0" smtClean="0"/>
              <a:t> caller saved registers</a:t>
            </a:r>
            <a:endParaRPr lang="en-US" sz="2400" dirty="0"/>
          </a:p>
          <a:p>
            <a:pPr marL="573088" lvl="1" indent="-457200"/>
            <a:r>
              <a:rPr lang="en-US" sz="2400" dirty="0" smtClean="0"/>
              <a:t>Calling Convention examples and debugging</a:t>
            </a:r>
          </a:p>
        </p:txBody>
      </p:sp>
      <p:sp>
        <p:nvSpPr>
          <p:cNvPr id="4" name="TextBox 3"/>
          <p:cNvSpPr txBox="1"/>
          <p:nvPr>
            <p:custDataLst>
              <p:tags r:id="rId1"/>
            </p:custDataLst>
          </p:nvPr>
        </p:nvSpPr>
        <p:spPr>
          <a:xfrm>
            <a:off x="381000" y="5867400"/>
            <a:ext cx="8229600" cy="838200"/>
          </a:xfrm>
          <a:prstGeom prst="rect">
            <a:avLst/>
          </a:prstGeom>
          <a:noFill/>
          <a:ln w="19050">
            <a:solidFill>
              <a:schemeClr val="accent5">
                <a:lumMod val="60000"/>
                <a:lumOff val="40000"/>
              </a:schemeClr>
            </a:solidFill>
          </a:ln>
        </p:spPr>
        <p:txBody>
          <a:bodyPr wrap="none" rtlCol="0" anchor="ctr">
            <a:noAutofit/>
          </a:bodyPr>
          <a:lstStyle/>
          <a:p>
            <a:pPr algn="ctr"/>
            <a:r>
              <a:rPr lang="en-US" sz="2800" dirty="0" smtClean="0">
                <a:solidFill>
                  <a:srgbClr val="FF0000"/>
                </a:solidFill>
              </a:rPr>
              <a:t>Warning:</a:t>
            </a:r>
            <a:r>
              <a:rPr lang="en-US" sz="2800" dirty="0" smtClean="0">
                <a:solidFill>
                  <a:schemeClr val="bg1"/>
                </a:solidFill>
              </a:rPr>
              <a:t> There is no one true MIPS calling convention.</a:t>
            </a:r>
          </a:p>
          <a:p>
            <a:pPr algn="ctr"/>
            <a:r>
              <a:rPr lang="en-US" sz="2800" dirty="0" smtClean="0">
                <a:solidFill>
                  <a:schemeClr val="bg1"/>
                </a:solidFill>
              </a:rPr>
              <a:t>lecture != book != </a:t>
            </a:r>
            <a:r>
              <a:rPr lang="en-US" sz="2800" dirty="0" err="1" smtClean="0">
                <a:solidFill>
                  <a:schemeClr val="bg1"/>
                </a:solidFill>
              </a:rPr>
              <a:t>gcc</a:t>
            </a:r>
            <a:r>
              <a:rPr lang="en-US" sz="2800" dirty="0" smtClean="0">
                <a:solidFill>
                  <a:schemeClr val="bg1"/>
                </a:solidFill>
              </a:rPr>
              <a:t> != </a:t>
            </a:r>
            <a:r>
              <a:rPr lang="en-US" sz="2800" dirty="0" err="1" smtClean="0">
                <a:solidFill>
                  <a:schemeClr val="bg1"/>
                </a:solidFill>
              </a:rPr>
              <a:t>spim</a:t>
            </a:r>
            <a:r>
              <a:rPr lang="en-US" sz="2800" dirty="0" smtClean="0">
                <a:solidFill>
                  <a:schemeClr val="bg1"/>
                </a:solidFill>
              </a:rPr>
              <a:t> != web</a:t>
            </a:r>
          </a:p>
        </p:txBody>
      </p:sp>
    </p:spTree>
    <p:extLst>
      <p:ext uri="{BB962C8B-B14F-4D97-AF65-F5344CB8AC3E}">
        <p14:creationId xmlns:p14="http://schemas.microsoft.com/office/powerpoint/2010/main" val="17158519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sz="3600" dirty="0"/>
              <a:t>Minimum stack size for a standard function?</a:t>
            </a:r>
          </a:p>
        </p:txBody>
      </p:sp>
    </p:spTree>
    <p:extLst>
      <p:ext uri="{BB962C8B-B14F-4D97-AF65-F5344CB8AC3E}">
        <p14:creationId xmlns:p14="http://schemas.microsoft.com/office/powerpoint/2010/main" val="5973031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sz="3600" dirty="0"/>
              <a:t>Minimum stack size for a standard function?</a:t>
            </a:r>
          </a:p>
        </p:txBody>
      </p:sp>
      <p:sp>
        <p:nvSpPr>
          <p:cNvPr id="3" name="Content Placeholder 2"/>
          <p:cNvSpPr>
            <a:spLocks noGrp="1"/>
          </p:cNvSpPr>
          <p:nvPr>
            <p:ph idx="1"/>
          </p:nvPr>
        </p:nvSpPr>
        <p:spPr/>
        <p:txBody>
          <a:bodyPr/>
          <a:lstStyle/>
          <a:p>
            <a:r>
              <a:rPr lang="en-US" dirty="0" smtClean="0">
                <a:solidFill>
                  <a:schemeClr val="accent5">
                    <a:lumMod val="60000"/>
                    <a:lumOff val="40000"/>
                  </a:schemeClr>
                </a:solidFill>
              </a:rPr>
              <a:t>24 bytes = 6x 4 bytes ($</a:t>
            </a:r>
            <a:r>
              <a:rPr lang="en-US" dirty="0" err="1" smtClean="0">
                <a:solidFill>
                  <a:schemeClr val="accent5">
                    <a:lumMod val="60000"/>
                    <a:lumOff val="40000"/>
                  </a:schemeClr>
                </a:solidFill>
              </a:rPr>
              <a:t>ra</a:t>
            </a:r>
            <a:r>
              <a:rPr lang="en-US" dirty="0" smtClean="0">
                <a:solidFill>
                  <a:schemeClr val="accent5">
                    <a:lumMod val="60000"/>
                    <a:lumOff val="40000"/>
                  </a:schemeClr>
                </a:solidFill>
              </a:rPr>
              <a:t> + $</a:t>
            </a:r>
            <a:r>
              <a:rPr lang="en-US" dirty="0" err="1" smtClean="0">
                <a:solidFill>
                  <a:schemeClr val="accent5">
                    <a:lumMod val="60000"/>
                    <a:lumOff val="40000"/>
                  </a:schemeClr>
                </a:solidFill>
              </a:rPr>
              <a:t>fp</a:t>
            </a:r>
            <a:r>
              <a:rPr lang="en-US" dirty="0" smtClean="0">
                <a:solidFill>
                  <a:schemeClr val="accent5">
                    <a:lumMod val="60000"/>
                    <a:lumOff val="40000"/>
                  </a:schemeClr>
                </a:solidFill>
              </a:rPr>
              <a:t> + 4 </a:t>
            </a:r>
            <a:r>
              <a:rPr lang="en-US" dirty="0" err="1" smtClean="0">
                <a:solidFill>
                  <a:schemeClr val="accent5">
                    <a:lumMod val="60000"/>
                    <a:lumOff val="40000"/>
                  </a:schemeClr>
                </a:solidFill>
              </a:rPr>
              <a:t>args</a:t>
            </a:r>
            <a:r>
              <a:rPr lang="en-US" dirty="0" smtClean="0">
                <a:solidFill>
                  <a:schemeClr val="accent5">
                    <a:lumMod val="60000"/>
                    <a:lumOff val="40000"/>
                  </a:schemeClr>
                </a:solidFill>
              </a:rPr>
              <a:t>)</a:t>
            </a:r>
            <a:endParaRPr lang="en-US" dirty="0">
              <a:solidFill>
                <a:schemeClr val="accent5">
                  <a:lumMod val="60000"/>
                  <a:lumOff val="40000"/>
                </a:schemeClr>
              </a:solidFill>
            </a:endParaRPr>
          </a:p>
        </p:txBody>
      </p:sp>
      <p:cxnSp>
        <p:nvCxnSpPr>
          <p:cNvPr id="5" name="Straight Connector 4"/>
          <p:cNvCxnSpPr/>
          <p:nvPr>
            <p:custDataLst>
              <p:tags r:id="rId2"/>
            </p:custDataLst>
          </p:nvPr>
        </p:nvCxnSpPr>
        <p:spPr>
          <a:xfrm rot="5400000">
            <a:off x="3429000" y="44196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custDataLst>
              <p:tags r:id="rId3"/>
            </p:custDataLst>
          </p:nvPr>
        </p:nvCxnSpPr>
        <p:spPr>
          <a:xfrm rot="5400000">
            <a:off x="5791200" y="44196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custDataLst>
              <p:tags r:id="rId4"/>
            </p:custDataLst>
          </p:nvPr>
        </p:nvSpPr>
        <p:spPr>
          <a:xfrm>
            <a:off x="5486400" y="25908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ra</a:t>
            </a:r>
            <a:endParaRPr lang="en-US" sz="2400" dirty="0"/>
          </a:p>
        </p:txBody>
      </p:sp>
      <p:sp>
        <p:nvSpPr>
          <p:cNvPr id="8" name="Rectangle 7"/>
          <p:cNvSpPr/>
          <p:nvPr>
            <p:custDataLst>
              <p:tags r:id="rId5"/>
            </p:custDataLst>
          </p:nvPr>
        </p:nvSpPr>
        <p:spPr>
          <a:xfrm>
            <a:off x="5486400" y="29718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fp</a:t>
            </a:r>
            <a:endParaRPr lang="en-US" sz="2400" dirty="0"/>
          </a:p>
        </p:txBody>
      </p:sp>
      <p:sp>
        <p:nvSpPr>
          <p:cNvPr id="9" name="Rectangle 8"/>
          <p:cNvSpPr/>
          <p:nvPr>
            <p:custDataLst>
              <p:tags r:id="rId6"/>
            </p:custDataLst>
          </p:nvPr>
        </p:nvSpPr>
        <p:spPr>
          <a:xfrm>
            <a:off x="5486400" y="3352800"/>
            <a:ext cx="2362200" cy="762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regs</a:t>
            </a:r>
            <a:r>
              <a:rPr lang="en-US" sz="2400" dirty="0" smtClean="0"/>
              <a:t/>
            </a:r>
            <a:br>
              <a:rPr lang="en-US" sz="2400" dirty="0" smtClean="0"/>
            </a:br>
            <a:r>
              <a:rPr lang="en-US" sz="2400" dirty="0" smtClean="0"/>
              <a:t>($s0  ... $s7)</a:t>
            </a:r>
            <a:endParaRPr lang="en-US" sz="2400" dirty="0"/>
          </a:p>
        </p:txBody>
      </p:sp>
      <p:sp>
        <p:nvSpPr>
          <p:cNvPr id="10" name="Rectangle 9"/>
          <p:cNvSpPr/>
          <p:nvPr>
            <p:custDataLst>
              <p:tags r:id="rId7"/>
            </p:custDataLst>
          </p:nvPr>
        </p:nvSpPr>
        <p:spPr>
          <a:xfrm>
            <a:off x="5486400" y="4114800"/>
            <a:ext cx="2362200" cy="1143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locals</a:t>
            </a:r>
            <a:endParaRPr lang="en-US" sz="2400" dirty="0"/>
          </a:p>
        </p:txBody>
      </p:sp>
      <p:sp>
        <p:nvSpPr>
          <p:cNvPr id="11" name="Rectangle 10"/>
          <p:cNvSpPr/>
          <p:nvPr>
            <p:custDataLst>
              <p:tags r:id="rId8"/>
            </p:custDataLst>
          </p:nvPr>
        </p:nvSpPr>
        <p:spPr>
          <a:xfrm>
            <a:off x="5486400" y="5257800"/>
            <a:ext cx="2362200" cy="10668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outgoing</a:t>
            </a:r>
            <a:br>
              <a:rPr lang="en-US" sz="2400" dirty="0" smtClean="0"/>
            </a:br>
            <a:r>
              <a:rPr lang="en-US" sz="2400" dirty="0" err="1" smtClean="0"/>
              <a:t>args</a:t>
            </a:r>
            <a:endParaRPr lang="en-US" sz="2400" dirty="0"/>
          </a:p>
        </p:txBody>
      </p:sp>
      <p:sp>
        <p:nvSpPr>
          <p:cNvPr id="14" name="TextBox 13"/>
          <p:cNvSpPr txBox="1"/>
          <p:nvPr>
            <p:custDataLst>
              <p:tags r:id="rId9"/>
            </p:custDataLst>
          </p:nvPr>
        </p:nvSpPr>
        <p:spPr>
          <a:xfrm>
            <a:off x="4419600" y="2514600"/>
            <a:ext cx="1098378" cy="523220"/>
          </a:xfrm>
          <a:prstGeom prst="rect">
            <a:avLst/>
          </a:prstGeom>
          <a:noFill/>
        </p:spPr>
        <p:txBody>
          <a:bodyPr wrap="none" rtlCol="0">
            <a:spAutoFit/>
          </a:bodyPr>
          <a:lstStyle/>
          <a:p>
            <a:r>
              <a:rPr lang="en-US" sz="2800" dirty="0" smtClean="0">
                <a:solidFill>
                  <a:schemeClr val="bg1"/>
                </a:solidFill>
              </a:rPr>
              <a:t>$</a:t>
            </a:r>
            <a:r>
              <a:rPr lang="en-US" sz="2800" dirty="0" err="1" smtClean="0">
                <a:solidFill>
                  <a:schemeClr val="bg1"/>
                </a:solidFill>
              </a:rPr>
              <a:t>fp</a:t>
            </a:r>
            <a:r>
              <a:rPr lang="en-US" sz="2800" dirty="0" smtClean="0">
                <a:solidFill>
                  <a:schemeClr val="bg1"/>
                </a:solidFill>
              </a:rPr>
              <a:t> </a:t>
            </a:r>
            <a:r>
              <a:rPr lang="en-US" sz="2800" dirty="0" smtClean="0">
                <a:solidFill>
                  <a:schemeClr val="bg1"/>
                </a:solidFill>
                <a:sym typeface="Wingdings" pitchFamily="2" charset="2"/>
              </a:rPr>
              <a:t></a:t>
            </a:r>
            <a:endParaRPr lang="en-US" sz="2800" dirty="0" smtClean="0">
              <a:solidFill>
                <a:schemeClr val="bg1"/>
              </a:solidFill>
            </a:endParaRPr>
          </a:p>
        </p:txBody>
      </p:sp>
      <p:sp>
        <p:nvSpPr>
          <p:cNvPr id="15" name="TextBox 14"/>
          <p:cNvSpPr txBox="1"/>
          <p:nvPr>
            <p:custDataLst>
              <p:tags r:id="rId10"/>
            </p:custDataLst>
          </p:nvPr>
        </p:nvSpPr>
        <p:spPr>
          <a:xfrm>
            <a:off x="4419600" y="5877580"/>
            <a:ext cx="1130438" cy="523220"/>
          </a:xfrm>
          <a:prstGeom prst="rect">
            <a:avLst/>
          </a:prstGeom>
          <a:noFill/>
        </p:spPr>
        <p:txBody>
          <a:bodyPr wrap="none" rtlCol="0">
            <a:spAutoFit/>
          </a:bodyPr>
          <a:lstStyle/>
          <a:p>
            <a:r>
              <a:rPr lang="en-US" sz="2800" dirty="0" smtClean="0">
                <a:solidFill>
                  <a:schemeClr val="bg1"/>
                </a:solidFill>
              </a:rPr>
              <a:t>$sp </a:t>
            </a:r>
            <a:r>
              <a:rPr lang="en-US" sz="2800" dirty="0" smtClean="0">
                <a:solidFill>
                  <a:schemeClr val="bg1"/>
                </a:solidFill>
                <a:sym typeface="Wingdings" pitchFamily="2" charset="2"/>
              </a:rPr>
              <a:t></a:t>
            </a:r>
            <a:endParaRPr lang="en-US" sz="2800" dirty="0" smtClean="0">
              <a:solidFill>
                <a:schemeClr val="bg1"/>
              </a:solidFill>
            </a:endParaRPr>
          </a:p>
        </p:txBody>
      </p:sp>
    </p:spTree>
    <p:extLst>
      <p:ext uri="{BB962C8B-B14F-4D97-AF65-F5344CB8AC3E}">
        <p14:creationId xmlns:p14="http://schemas.microsoft.com/office/powerpoint/2010/main" val="2190533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4" grpId="0"/>
      <p:bldP spid="1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p:txBody>
          <a:bodyPr>
            <a:normAutofit fontScale="90000"/>
          </a:bodyPr>
          <a:lstStyle/>
          <a:p>
            <a:r>
              <a:rPr lang="en-US" dirty="0" smtClean="0"/>
              <a:t>Leaf Functions</a:t>
            </a:r>
            <a:endParaRPr lang="en-US" dirty="0"/>
          </a:p>
        </p:txBody>
      </p:sp>
      <p:sp>
        <p:nvSpPr>
          <p:cNvPr id="4" name="Content Placeholder 3"/>
          <p:cNvSpPr>
            <a:spLocks noGrp="1"/>
          </p:cNvSpPr>
          <p:nvPr>
            <p:ph idx="1"/>
            <p:custDataLst>
              <p:tags r:id="rId2"/>
            </p:custDataLst>
          </p:nvPr>
        </p:nvSpPr>
        <p:spPr/>
        <p:txBody>
          <a:bodyPr/>
          <a:lstStyle/>
          <a:p>
            <a:r>
              <a:rPr lang="en-US" i="1" dirty="0" smtClean="0">
                <a:solidFill>
                  <a:schemeClr val="accent5">
                    <a:lumMod val="60000"/>
                    <a:lumOff val="40000"/>
                  </a:schemeClr>
                </a:solidFill>
              </a:rPr>
              <a:t>Leaf function </a:t>
            </a:r>
            <a:r>
              <a:rPr lang="en-US" dirty="0" smtClean="0"/>
              <a:t>does not invoke any other functions</a:t>
            </a:r>
          </a:p>
          <a:p>
            <a:r>
              <a:rPr lang="en-US" dirty="0" err="1" smtClean="0"/>
              <a:t>int</a:t>
            </a:r>
            <a:r>
              <a:rPr lang="en-US" dirty="0" smtClean="0"/>
              <a:t> f(</a:t>
            </a:r>
            <a:r>
              <a:rPr lang="en-US" dirty="0" err="1" smtClean="0"/>
              <a:t>int</a:t>
            </a:r>
            <a:r>
              <a:rPr lang="en-US" dirty="0" smtClean="0"/>
              <a:t> x, </a:t>
            </a:r>
            <a:r>
              <a:rPr lang="en-US" dirty="0" err="1" smtClean="0"/>
              <a:t>int</a:t>
            </a:r>
            <a:r>
              <a:rPr lang="en-US" dirty="0" smtClean="0"/>
              <a:t> y) { return (</a:t>
            </a:r>
            <a:r>
              <a:rPr lang="en-US" dirty="0" err="1" smtClean="0"/>
              <a:t>x+y</a:t>
            </a:r>
            <a:r>
              <a:rPr lang="en-US" dirty="0" smtClean="0"/>
              <a:t>); }</a:t>
            </a:r>
          </a:p>
          <a:p>
            <a:endParaRPr lang="en-US" dirty="0" smtClean="0"/>
          </a:p>
          <a:p>
            <a:r>
              <a:rPr lang="en-US" dirty="0" smtClean="0"/>
              <a:t>Optimizations?</a:t>
            </a:r>
          </a:p>
          <a:p>
            <a:r>
              <a:rPr lang="en-US" dirty="0" smtClean="0"/>
              <a:t>	No saved </a:t>
            </a:r>
            <a:r>
              <a:rPr lang="en-US" dirty="0" err="1" smtClean="0"/>
              <a:t>regs</a:t>
            </a:r>
            <a:r>
              <a:rPr lang="en-US" dirty="0" smtClean="0"/>
              <a:t> (or locals)</a:t>
            </a:r>
          </a:p>
          <a:p>
            <a:r>
              <a:rPr lang="en-US" dirty="0" smtClean="0"/>
              <a:t>	No outgoing </a:t>
            </a:r>
            <a:r>
              <a:rPr lang="en-US" dirty="0" err="1" smtClean="0"/>
              <a:t>args</a:t>
            </a:r>
            <a:endParaRPr lang="en-US" dirty="0" smtClean="0"/>
          </a:p>
          <a:p>
            <a:r>
              <a:rPr lang="en-US" dirty="0" smtClean="0"/>
              <a:t>	Don’t push $</a:t>
            </a:r>
            <a:r>
              <a:rPr lang="en-US" dirty="0" err="1" smtClean="0"/>
              <a:t>ra</a:t>
            </a:r>
            <a:endParaRPr lang="en-US" dirty="0" smtClean="0"/>
          </a:p>
          <a:p>
            <a:r>
              <a:rPr lang="en-US" dirty="0" smtClean="0"/>
              <a:t>	No frame at all?</a:t>
            </a:r>
          </a:p>
          <a:p>
            <a:r>
              <a:rPr lang="en-US" dirty="0"/>
              <a:t>	</a:t>
            </a:r>
            <a:r>
              <a:rPr lang="en-US" dirty="0" smtClean="0"/>
              <a:t>	</a:t>
            </a:r>
            <a:r>
              <a:rPr lang="en-US" dirty="0" smtClean="0">
                <a:solidFill>
                  <a:schemeClr val="accent5">
                    <a:lumMod val="60000"/>
                    <a:lumOff val="40000"/>
                  </a:schemeClr>
                </a:solidFill>
              </a:rPr>
              <a:t>Maybe.  </a:t>
            </a:r>
          </a:p>
          <a:p>
            <a:endParaRPr lang="en-US" dirty="0"/>
          </a:p>
        </p:txBody>
      </p:sp>
      <p:cxnSp>
        <p:nvCxnSpPr>
          <p:cNvPr id="6" name="Straight Connector 5"/>
          <p:cNvCxnSpPr/>
          <p:nvPr>
            <p:custDataLst>
              <p:tags r:id="rId3"/>
            </p:custDataLst>
          </p:nvPr>
        </p:nvCxnSpPr>
        <p:spPr>
          <a:xfrm rot="5400000">
            <a:off x="3429000" y="4412137"/>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custDataLst>
              <p:tags r:id="rId4"/>
            </p:custDataLst>
          </p:nvPr>
        </p:nvCxnSpPr>
        <p:spPr>
          <a:xfrm rot="5400000">
            <a:off x="5791200" y="4412137"/>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p:custDataLst>
              <p:tags r:id="rId5"/>
            </p:custDataLst>
          </p:nvPr>
        </p:nvSpPr>
        <p:spPr>
          <a:xfrm>
            <a:off x="5486400" y="2583337"/>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ra</a:t>
            </a:r>
            <a:endParaRPr lang="en-US" sz="2400" dirty="0"/>
          </a:p>
        </p:txBody>
      </p:sp>
      <p:sp>
        <p:nvSpPr>
          <p:cNvPr id="9" name="Rectangle 8"/>
          <p:cNvSpPr/>
          <p:nvPr>
            <p:custDataLst>
              <p:tags r:id="rId6"/>
            </p:custDataLst>
          </p:nvPr>
        </p:nvSpPr>
        <p:spPr>
          <a:xfrm>
            <a:off x="5486400" y="2964337"/>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fp</a:t>
            </a:r>
            <a:endParaRPr lang="en-US" sz="2400" dirty="0"/>
          </a:p>
        </p:txBody>
      </p:sp>
      <p:sp>
        <p:nvSpPr>
          <p:cNvPr id="10" name="Rectangle 9"/>
          <p:cNvSpPr/>
          <p:nvPr>
            <p:custDataLst>
              <p:tags r:id="rId7"/>
            </p:custDataLst>
          </p:nvPr>
        </p:nvSpPr>
        <p:spPr>
          <a:xfrm>
            <a:off x="5486400" y="3345337"/>
            <a:ext cx="2362200" cy="762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regs</a:t>
            </a:r>
            <a:r>
              <a:rPr lang="en-US" sz="2400" dirty="0" smtClean="0"/>
              <a:t/>
            </a:r>
            <a:br>
              <a:rPr lang="en-US" sz="2400" dirty="0" smtClean="0"/>
            </a:br>
            <a:r>
              <a:rPr lang="en-US" sz="2400" dirty="0" smtClean="0"/>
              <a:t>($s0  ... $s7)</a:t>
            </a:r>
            <a:endParaRPr lang="en-US" sz="2400" dirty="0"/>
          </a:p>
        </p:txBody>
      </p:sp>
      <p:sp>
        <p:nvSpPr>
          <p:cNvPr id="11" name="Rectangle 10"/>
          <p:cNvSpPr/>
          <p:nvPr>
            <p:custDataLst>
              <p:tags r:id="rId8"/>
            </p:custDataLst>
          </p:nvPr>
        </p:nvSpPr>
        <p:spPr>
          <a:xfrm>
            <a:off x="5486400" y="4107337"/>
            <a:ext cx="2362200" cy="1143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locals</a:t>
            </a:r>
            <a:endParaRPr lang="en-US" sz="2400" dirty="0"/>
          </a:p>
        </p:txBody>
      </p:sp>
      <p:sp>
        <p:nvSpPr>
          <p:cNvPr id="12" name="Rectangle 11"/>
          <p:cNvSpPr/>
          <p:nvPr>
            <p:custDataLst>
              <p:tags r:id="rId9"/>
            </p:custDataLst>
          </p:nvPr>
        </p:nvSpPr>
        <p:spPr>
          <a:xfrm>
            <a:off x="5486400" y="5250337"/>
            <a:ext cx="2362200" cy="10668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outgoing</a:t>
            </a:r>
            <a:br>
              <a:rPr lang="en-US" sz="2400" dirty="0" smtClean="0"/>
            </a:br>
            <a:r>
              <a:rPr lang="en-US" sz="2400" dirty="0" err="1" smtClean="0"/>
              <a:t>args</a:t>
            </a:r>
            <a:endParaRPr lang="en-US" sz="2400" dirty="0"/>
          </a:p>
        </p:txBody>
      </p:sp>
      <p:sp>
        <p:nvSpPr>
          <p:cNvPr id="13" name="TextBox 12"/>
          <p:cNvSpPr txBox="1"/>
          <p:nvPr>
            <p:custDataLst>
              <p:tags r:id="rId10"/>
            </p:custDataLst>
          </p:nvPr>
        </p:nvSpPr>
        <p:spPr>
          <a:xfrm>
            <a:off x="4419600" y="2507137"/>
            <a:ext cx="1098378" cy="523220"/>
          </a:xfrm>
          <a:prstGeom prst="rect">
            <a:avLst/>
          </a:prstGeom>
          <a:noFill/>
        </p:spPr>
        <p:txBody>
          <a:bodyPr wrap="none" rtlCol="0">
            <a:spAutoFit/>
          </a:bodyPr>
          <a:lstStyle/>
          <a:p>
            <a:r>
              <a:rPr lang="en-US" sz="2800" dirty="0" smtClean="0">
                <a:solidFill>
                  <a:schemeClr val="bg1"/>
                </a:solidFill>
              </a:rPr>
              <a:t>$</a:t>
            </a:r>
            <a:r>
              <a:rPr lang="en-US" sz="2800" dirty="0" err="1" smtClean="0">
                <a:solidFill>
                  <a:schemeClr val="bg1"/>
                </a:solidFill>
              </a:rPr>
              <a:t>fp</a:t>
            </a:r>
            <a:r>
              <a:rPr lang="en-US" sz="2800" dirty="0" smtClean="0">
                <a:solidFill>
                  <a:schemeClr val="bg1"/>
                </a:solidFill>
              </a:rPr>
              <a:t> </a:t>
            </a:r>
            <a:r>
              <a:rPr lang="en-US" sz="2800" dirty="0" smtClean="0">
                <a:solidFill>
                  <a:schemeClr val="bg1"/>
                </a:solidFill>
                <a:sym typeface="Wingdings" pitchFamily="2" charset="2"/>
              </a:rPr>
              <a:t></a:t>
            </a:r>
            <a:endParaRPr lang="en-US" sz="2800" dirty="0" smtClean="0">
              <a:solidFill>
                <a:schemeClr val="bg1"/>
              </a:solidFill>
            </a:endParaRPr>
          </a:p>
        </p:txBody>
      </p:sp>
      <p:sp>
        <p:nvSpPr>
          <p:cNvPr id="14" name="TextBox 13"/>
          <p:cNvSpPr txBox="1"/>
          <p:nvPr>
            <p:custDataLst>
              <p:tags r:id="rId11"/>
            </p:custDataLst>
          </p:nvPr>
        </p:nvSpPr>
        <p:spPr>
          <a:xfrm>
            <a:off x="4419600" y="5870117"/>
            <a:ext cx="1130438" cy="523220"/>
          </a:xfrm>
          <a:prstGeom prst="rect">
            <a:avLst/>
          </a:prstGeom>
          <a:noFill/>
        </p:spPr>
        <p:txBody>
          <a:bodyPr wrap="none" rtlCol="0">
            <a:spAutoFit/>
          </a:bodyPr>
          <a:lstStyle/>
          <a:p>
            <a:r>
              <a:rPr lang="en-US" sz="2800" dirty="0" smtClean="0">
                <a:solidFill>
                  <a:schemeClr val="bg1"/>
                </a:solidFill>
              </a:rPr>
              <a:t>$sp </a:t>
            </a:r>
            <a:r>
              <a:rPr lang="en-US" sz="2800" dirty="0" smtClean="0">
                <a:solidFill>
                  <a:schemeClr val="bg1"/>
                </a:solidFill>
                <a:sym typeface="Wingdings" pitchFamily="2" charset="2"/>
              </a:rPr>
              <a:t></a:t>
            </a:r>
            <a:endParaRPr lang="en-US" sz="2800" dirty="0" smtClean="0">
              <a:solidFill>
                <a:schemeClr val="bg1"/>
              </a:solidFill>
            </a:endParaRPr>
          </a:p>
        </p:txBody>
      </p:sp>
      <p:cxnSp>
        <p:nvCxnSpPr>
          <p:cNvPr id="3" name="Straight Connector 2"/>
          <p:cNvCxnSpPr/>
          <p:nvPr/>
        </p:nvCxnSpPr>
        <p:spPr>
          <a:xfrm>
            <a:off x="5517978" y="3345337"/>
            <a:ext cx="2330623" cy="762000"/>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5486400" y="3345337"/>
            <a:ext cx="2362201" cy="762000"/>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486400" y="5250337"/>
            <a:ext cx="2362201" cy="1066800"/>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5486400" y="5250337"/>
            <a:ext cx="2362201" cy="1066800"/>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486400" y="2583337"/>
            <a:ext cx="2362201" cy="381000"/>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5517978" y="2583337"/>
            <a:ext cx="2330623" cy="381000"/>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517978" y="4107337"/>
            <a:ext cx="2330623" cy="1143000"/>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5486400" y="4107337"/>
            <a:ext cx="2362201" cy="1143000"/>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517978" y="2964337"/>
            <a:ext cx="2330623" cy="381000"/>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288" name="Straight Connector 12287"/>
          <p:cNvCxnSpPr/>
          <p:nvPr/>
        </p:nvCxnSpPr>
        <p:spPr>
          <a:xfrm flipV="1">
            <a:off x="5486400" y="2964337"/>
            <a:ext cx="2362201" cy="381000"/>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3176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2"/>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0"/>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228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p:bldP spid="1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Given a running program (a process), how do we know what is going on (what function is executing, what arguments were passed to where, where is the stack and current stack frame, where is the code and data, </a:t>
            </a:r>
            <a:r>
              <a:rPr lang="en-US" dirty="0" err="1" smtClean="0"/>
              <a:t>etc</a:t>
            </a:r>
            <a:r>
              <a:rPr lang="en-US" dirty="0" smtClean="0"/>
              <a:t>)?</a:t>
            </a:r>
            <a:endParaRPr lang="en-US" dirty="0"/>
          </a:p>
        </p:txBody>
      </p:sp>
    </p:spTree>
    <p:extLst>
      <p:ext uri="{BB962C8B-B14F-4D97-AF65-F5344CB8AC3E}">
        <p14:creationId xmlns:p14="http://schemas.microsoft.com/office/powerpoint/2010/main" val="18650836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Anatomy of an executing program</a:t>
            </a:r>
            <a:endParaRPr lang="en-US" dirty="0"/>
          </a:p>
        </p:txBody>
      </p:sp>
      <p:sp>
        <p:nvSpPr>
          <p:cNvPr id="4" name="Rectangle 3"/>
          <p:cNvSpPr/>
          <p:nvPr>
            <p:custDataLst>
              <p:tags r:id="rId2"/>
            </p:custDataLst>
          </p:nvPr>
        </p:nvSpPr>
        <p:spPr>
          <a:xfrm>
            <a:off x="2819400" y="6096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5" name="TextBox 4"/>
          <p:cNvSpPr txBox="1"/>
          <p:nvPr>
            <p:custDataLst>
              <p:tags r:id="rId3"/>
            </p:custDataLst>
          </p:nvPr>
        </p:nvSpPr>
        <p:spPr>
          <a:xfrm>
            <a:off x="685800" y="5334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0xfffffffc</a:t>
            </a:r>
          </a:p>
        </p:txBody>
      </p:sp>
      <p:sp>
        <p:nvSpPr>
          <p:cNvPr id="6" name="TextBox 5"/>
          <p:cNvSpPr txBox="1"/>
          <p:nvPr>
            <p:custDataLst>
              <p:tags r:id="rId4"/>
            </p:custDataLst>
          </p:nvPr>
        </p:nvSpPr>
        <p:spPr>
          <a:xfrm>
            <a:off x="685800" y="6324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0x00000000</a:t>
            </a:r>
          </a:p>
        </p:txBody>
      </p:sp>
      <p:sp>
        <p:nvSpPr>
          <p:cNvPr id="7" name="TextBox 6"/>
          <p:cNvSpPr txBox="1"/>
          <p:nvPr>
            <p:custDataLst>
              <p:tags r:id="rId5"/>
            </p:custDataLst>
          </p:nvPr>
        </p:nvSpPr>
        <p:spPr>
          <a:xfrm>
            <a:off x="6324600" y="609600"/>
            <a:ext cx="776175" cy="523220"/>
          </a:xfrm>
          <a:prstGeom prst="rect">
            <a:avLst/>
          </a:prstGeom>
          <a:noFill/>
        </p:spPr>
        <p:txBody>
          <a:bodyPr wrap="none" rtlCol="0">
            <a:spAutoFit/>
          </a:bodyPr>
          <a:lstStyle/>
          <a:p>
            <a:r>
              <a:rPr lang="en-US" sz="2800" dirty="0" smtClean="0">
                <a:solidFill>
                  <a:schemeClr val="bg1"/>
                </a:solidFill>
                <a:latin typeface="Consolas" pitchFamily="49" charset="0"/>
              </a:rPr>
              <a:t>top</a:t>
            </a:r>
          </a:p>
        </p:txBody>
      </p:sp>
      <p:sp>
        <p:nvSpPr>
          <p:cNvPr id="8" name="TextBox 7"/>
          <p:cNvSpPr txBox="1"/>
          <p:nvPr>
            <p:custDataLst>
              <p:tags r:id="rId6"/>
            </p:custDataLst>
          </p:nvPr>
        </p:nvSpPr>
        <p:spPr>
          <a:xfrm>
            <a:off x="6400800" y="6324600"/>
            <a:ext cx="1367682" cy="523220"/>
          </a:xfrm>
          <a:prstGeom prst="rect">
            <a:avLst/>
          </a:prstGeom>
          <a:noFill/>
        </p:spPr>
        <p:txBody>
          <a:bodyPr wrap="none" rtlCol="0">
            <a:spAutoFit/>
          </a:bodyPr>
          <a:lstStyle/>
          <a:p>
            <a:r>
              <a:rPr lang="en-US" sz="2800" dirty="0" smtClean="0">
                <a:solidFill>
                  <a:schemeClr val="bg1"/>
                </a:solidFill>
                <a:latin typeface="Consolas" pitchFamily="49" charset="0"/>
              </a:rPr>
              <a:t>bottom</a:t>
            </a:r>
          </a:p>
        </p:txBody>
      </p:sp>
      <p:sp>
        <p:nvSpPr>
          <p:cNvPr id="9" name="TextBox 8"/>
          <p:cNvSpPr txBox="1"/>
          <p:nvPr>
            <p:custDataLst>
              <p:tags r:id="rId7"/>
            </p:custDataLst>
          </p:nvPr>
        </p:nvSpPr>
        <p:spPr>
          <a:xfrm>
            <a:off x="685800" y="21437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0x7ffffffc</a:t>
            </a:r>
          </a:p>
        </p:txBody>
      </p:sp>
      <p:sp>
        <p:nvSpPr>
          <p:cNvPr id="10" name="TextBox 9"/>
          <p:cNvSpPr txBox="1"/>
          <p:nvPr>
            <p:custDataLst>
              <p:tags r:id="rId8"/>
            </p:custDataLst>
          </p:nvPr>
        </p:nvSpPr>
        <p:spPr>
          <a:xfrm>
            <a:off x="685800" y="1752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0x80000000</a:t>
            </a:r>
          </a:p>
        </p:txBody>
      </p:sp>
      <p:sp>
        <p:nvSpPr>
          <p:cNvPr id="11" name="TextBox 10"/>
          <p:cNvSpPr txBox="1"/>
          <p:nvPr>
            <p:custDataLst>
              <p:tags r:id="rId9"/>
            </p:custDataLst>
          </p:nvPr>
        </p:nvSpPr>
        <p:spPr>
          <a:xfrm>
            <a:off x="685800" y="50393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0x10000000</a:t>
            </a:r>
          </a:p>
        </p:txBody>
      </p:sp>
      <p:sp>
        <p:nvSpPr>
          <p:cNvPr id="12" name="TextBox 11"/>
          <p:cNvSpPr txBox="1"/>
          <p:nvPr>
            <p:custDataLst>
              <p:tags r:id="rId10"/>
            </p:custDataLst>
          </p:nvPr>
        </p:nvSpPr>
        <p:spPr>
          <a:xfrm>
            <a:off x="663040" y="58775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0x00400000</a:t>
            </a:r>
          </a:p>
        </p:txBody>
      </p:sp>
      <p:sp>
        <p:nvSpPr>
          <p:cNvPr id="13" name="TextBox 12" hidden="1"/>
          <p:cNvSpPr txBox="1"/>
          <p:nvPr>
            <p:custDataLst>
              <p:tags r:id="rId11"/>
            </p:custDataLst>
          </p:nvPr>
        </p:nvSpPr>
        <p:spPr>
          <a:xfrm>
            <a:off x="3242297" y="1219200"/>
            <a:ext cx="2548903" cy="523220"/>
          </a:xfrm>
          <a:prstGeom prst="rect">
            <a:avLst/>
          </a:prstGeom>
          <a:noFill/>
        </p:spPr>
        <p:txBody>
          <a:bodyPr wrap="none" rtlCol="0">
            <a:spAutoFit/>
          </a:bodyPr>
          <a:lstStyle/>
          <a:p>
            <a:r>
              <a:rPr lang="en-US" sz="2800" dirty="0" smtClean="0">
                <a:solidFill>
                  <a:schemeClr val="accent4"/>
                </a:solidFill>
              </a:rPr>
              <a:t>system reserved</a:t>
            </a:r>
          </a:p>
        </p:txBody>
      </p:sp>
      <p:sp>
        <p:nvSpPr>
          <p:cNvPr id="14" name="TextBox 13" hidden="1"/>
          <p:cNvSpPr txBox="1"/>
          <p:nvPr>
            <p:custDataLst>
              <p:tags r:id="rId12"/>
            </p:custDataLst>
          </p:nvPr>
        </p:nvSpPr>
        <p:spPr>
          <a:xfrm>
            <a:off x="3200400" y="2819400"/>
            <a:ext cx="2998641" cy="523220"/>
          </a:xfrm>
          <a:prstGeom prst="rect">
            <a:avLst/>
          </a:prstGeom>
          <a:noFill/>
        </p:spPr>
        <p:txBody>
          <a:bodyPr wrap="none" rtlCol="0">
            <a:spAutoFit/>
          </a:bodyPr>
          <a:lstStyle/>
          <a:p>
            <a:r>
              <a:rPr lang="en-US" sz="2800" dirty="0" smtClean="0">
                <a:solidFill>
                  <a:schemeClr val="accent4"/>
                </a:solidFill>
              </a:rPr>
              <a:t>(stack grows down)</a:t>
            </a:r>
          </a:p>
        </p:txBody>
      </p:sp>
      <p:sp>
        <p:nvSpPr>
          <p:cNvPr id="15" name="TextBox 14" hidden="1"/>
          <p:cNvSpPr txBox="1"/>
          <p:nvPr>
            <p:custDataLst>
              <p:tags r:id="rId13"/>
            </p:custDataLst>
          </p:nvPr>
        </p:nvSpPr>
        <p:spPr>
          <a:xfrm>
            <a:off x="3391030" y="3820180"/>
            <a:ext cx="2541978" cy="523220"/>
          </a:xfrm>
          <a:prstGeom prst="rect">
            <a:avLst/>
          </a:prstGeom>
          <a:noFill/>
        </p:spPr>
        <p:txBody>
          <a:bodyPr wrap="none" rtlCol="0">
            <a:spAutoFit/>
          </a:bodyPr>
          <a:lstStyle/>
          <a:p>
            <a:r>
              <a:rPr lang="en-US" sz="2800" dirty="0" smtClean="0">
                <a:solidFill>
                  <a:schemeClr val="accent4"/>
                </a:solidFill>
              </a:rPr>
              <a:t>(heap grows up)</a:t>
            </a:r>
          </a:p>
        </p:txBody>
      </p:sp>
      <p:sp>
        <p:nvSpPr>
          <p:cNvPr id="16" name="TextBox 15" hidden="1"/>
          <p:cNvSpPr txBox="1"/>
          <p:nvPr>
            <p:custDataLst>
              <p:tags r:id="rId14"/>
            </p:custDataLst>
          </p:nvPr>
        </p:nvSpPr>
        <p:spPr>
          <a:xfrm>
            <a:off x="4114800" y="4876800"/>
            <a:ext cx="750270" cy="523220"/>
          </a:xfrm>
          <a:prstGeom prst="rect">
            <a:avLst/>
          </a:prstGeom>
          <a:noFill/>
        </p:spPr>
        <p:txBody>
          <a:bodyPr wrap="none" rtlCol="0">
            <a:spAutoFit/>
          </a:bodyPr>
          <a:lstStyle/>
          <a:p>
            <a:r>
              <a:rPr lang="en-US" sz="2800" dirty="0" smtClean="0">
                <a:solidFill>
                  <a:schemeClr val="accent4"/>
                </a:solidFill>
              </a:rPr>
              <a:t>text</a:t>
            </a:r>
          </a:p>
        </p:txBody>
      </p:sp>
      <p:sp>
        <p:nvSpPr>
          <p:cNvPr id="17" name="TextBox 16" hidden="1"/>
          <p:cNvSpPr txBox="1"/>
          <p:nvPr>
            <p:custDataLst>
              <p:tags r:id="rId15"/>
            </p:custDataLst>
          </p:nvPr>
        </p:nvSpPr>
        <p:spPr>
          <a:xfrm>
            <a:off x="3802080" y="5867400"/>
            <a:ext cx="1455720" cy="523220"/>
          </a:xfrm>
          <a:prstGeom prst="rect">
            <a:avLst/>
          </a:prstGeom>
          <a:noFill/>
        </p:spPr>
        <p:txBody>
          <a:bodyPr wrap="none" rtlCol="0">
            <a:spAutoFit/>
          </a:bodyPr>
          <a:lstStyle/>
          <a:p>
            <a:r>
              <a:rPr lang="en-US" sz="2800" dirty="0" smtClean="0">
                <a:solidFill>
                  <a:schemeClr val="accent4"/>
                </a:solidFill>
              </a:rPr>
              <a:t>reserved</a:t>
            </a:r>
          </a:p>
        </p:txBody>
      </p:sp>
      <p:sp>
        <p:nvSpPr>
          <p:cNvPr id="18" name="TextBox 17" hidden="1"/>
          <p:cNvSpPr txBox="1"/>
          <p:nvPr>
            <p:custDataLst>
              <p:tags r:id="rId16"/>
            </p:custDataLst>
          </p:nvPr>
        </p:nvSpPr>
        <p:spPr>
          <a:xfrm>
            <a:off x="3657600" y="4201180"/>
            <a:ext cx="1904496" cy="523220"/>
          </a:xfrm>
          <a:prstGeom prst="rect">
            <a:avLst/>
          </a:prstGeom>
          <a:noFill/>
        </p:spPr>
        <p:txBody>
          <a:bodyPr wrap="none" rtlCol="0">
            <a:spAutoFit/>
          </a:bodyPr>
          <a:lstStyle/>
          <a:p>
            <a:r>
              <a:rPr lang="en-US" sz="2800" dirty="0" smtClean="0">
                <a:solidFill>
                  <a:schemeClr val="accent4"/>
                </a:solidFill>
              </a:rPr>
              <a:t>(static) data</a:t>
            </a:r>
          </a:p>
        </p:txBody>
      </p:sp>
      <p:sp>
        <p:nvSpPr>
          <p:cNvPr id="19" name="TextBox 18" hidden="1"/>
          <p:cNvSpPr txBox="1"/>
          <p:nvPr>
            <p:custDataLst>
              <p:tags r:id="rId17"/>
            </p:custDataLst>
          </p:nvPr>
        </p:nvSpPr>
        <p:spPr>
          <a:xfrm>
            <a:off x="6553200" y="2819400"/>
            <a:ext cx="1234249" cy="523220"/>
          </a:xfrm>
          <a:prstGeom prst="rect">
            <a:avLst/>
          </a:prstGeom>
          <a:noFill/>
        </p:spPr>
        <p:txBody>
          <a:bodyPr wrap="none" rtlCol="0">
            <a:spAutoFit/>
          </a:bodyPr>
          <a:lstStyle/>
          <a:p>
            <a:r>
              <a:rPr lang="en-US" sz="2800" dirty="0" smtClean="0">
                <a:solidFill>
                  <a:schemeClr val="accent4"/>
                </a:solidFill>
              </a:rPr>
              <a:t>(.stack)</a:t>
            </a:r>
          </a:p>
        </p:txBody>
      </p:sp>
      <p:sp>
        <p:nvSpPr>
          <p:cNvPr id="20" name="TextBox 19" hidden="1"/>
          <p:cNvSpPr txBox="1"/>
          <p:nvPr>
            <p:custDataLst>
              <p:tags r:id="rId18"/>
            </p:custDataLst>
          </p:nvPr>
        </p:nvSpPr>
        <p:spPr>
          <a:xfrm>
            <a:off x="6623035" y="4201180"/>
            <a:ext cx="920765" cy="523220"/>
          </a:xfrm>
          <a:prstGeom prst="rect">
            <a:avLst/>
          </a:prstGeom>
          <a:noFill/>
        </p:spPr>
        <p:txBody>
          <a:bodyPr wrap="none" rtlCol="0">
            <a:spAutoFit/>
          </a:bodyPr>
          <a:lstStyle/>
          <a:p>
            <a:r>
              <a:rPr lang="en-US" sz="2800" dirty="0" smtClean="0">
                <a:solidFill>
                  <a:schemeClr val="accent4"/>
                </a:solidFill>
              </a:rPr>
              <a:t>.data</a:t>
            </a:r>
          </a:p>
        </p:txBody>
      </p:sp>
      <p:sp>
        <p:nvSpPr>
          <p:cNvPr id="21" name="TextBox 20" hidden="1"/>
          <p:cNvSpPr txBox="1"/>
          <p:nvPr>
            <p:custDataLst>
              <p:tags r:id="rId19"/>
            </p:custDataLst>
          </p:nvPr>
        </p:nvSpPr>
        <p:spPr>
          <a:xfrm>
            <a:off x="6705600" y="4953000"/>
            <a:ext cx="833946" cy="523220"/>
          </a:xfrm>
          <a:prstGeom prst="rect">
            <a:avLst/>
          </a:prstGeom>
          <a:noFill/>
        </p:spPr>
        <p:txBody>
          <a:bodyPr wrap="none" rtlCol="0">
            <a:spAutoFit/>
          </a:bodyPr>
          <a:lstStyle/>
          <a:p>
            <a:r>
              <a:rPr lang="en-US" sz="2800" dirty="0" smtClean="0">
                <a:solidFill>
                  <a:schemeClr val="accent4"/>
                </a:solidFill>
              </a:rPr>
              <a:t>.text</a:t>
            </a:r>
          </a:p>
        </p:txBody>
      </p:sp>
      <p:sp>
        <p:nvSpPr>
          <p:cNvPr id="23" name="Rectangle 7"/>
          <p:cNvSpPr>
            <a:spLocks noChangeArrowheads="1"/>
          </p:cNvSpPr>
          <p:nvPr>
            <p:custDataLst>
              <p:tags r:id="rId20"/>
            </p:custDataLst>
          </p:nvPr>
        </p:nvSpPr>
        <p:spPr bwMode="auto">
          <a:xfrm>
            <a:off x="28194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26" name="Rectangle 7"/>
          <p:cNvSpPr>
            <a:spLocks noChangeArrowheads="1"/>
          </p:cNvSpPr>
          <p:nvPr>
            <p:custDataLst>
              <p:tags r:id="rId21"/>
            </p:custDataLst>
          </p:nvPr>
        </p:nvSpPr>
        <p:spPr bwMode="auto">
          <a:xfrm>
            <a:off x="28194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29" name="Rectangle 7"/>
          <p:cNvSpPr>
            <a:spLocks noChangeArrowheads="1"/>
          </p:cNvSpPr>
          <p:nvPr>
            <p:custDataLst>
              <p:tags r:id="rId22"/>
            </p:custDataLst>
          </p:nvPr>
        </p:nvSpPr>
        <p:spPr bwMode="auto">
          <a:xfrm>
            <a:off x="28194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30" name="Rectangle 7"/>
          <p:cNvSpPr>
            <a:spLocks noChangeArrowheads="1"/>
          </p:cNvSpPr>
          <p:nvPr>
            <p:custDataLst>
              <p:tags r:id="rId23"/>
            </p:custDataLst>
          </p:nvPr>
        </p:nvSpPr>
        <p:spPr bwMode="auto">
          <a:xfrm>
            <a:off x="2819400" y="5562600"/>
            <a:ext cx="3505200" cy="9144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code (text)</a:t>
            </a:r>
            <a:endParaRPr lang="en-US" sz="2400" dirty="0">
              <a:solidFill>
                <a:schemeClr val="bg1"/>
              </a:solidFill>
            </a:endParaRPr>
          </a:p>
        </p:txBody>
      </p:sp>
      <p:sp>
        <p:nvSpPr>
          <p:cNvPr id="31" name="Rectangle 7"/>
          <p:cNvSpPr>
            <a:spLocks noChangeArrowheads="1"/>
          </p:cNvSpPr>
          <p:nvPr>
            <p:custDataLst>
              <p:tags r:id="rId24"/>
            </p:custDataLst>
          </p:nvPr>
        </p:nvSpPr>
        <p:spPr bwMode="auto">
          <a:xfrm>
            <a:off x="2819400" y="5105400"/>
            <a:ext cx="3505200" cy="4572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static data</a:t>
            </a:r>
            <a:endParaRPr lang="en-US" sz="2400" dirty="0">
              <a:solidFill>
                <a:schemeClr val="bg1"/>
              </a:solidFill>
            </a:endParaRPr>
          </a:p>
        </p:txBody>
      </p:sp>
      <p:sp>
        <p:nvSpPr>
          <p:cNvPr id="32" name="Rectangle 7"/>
          <p:cNvSpPr>
            <a:spLocks noChangeArrowheads="1"/>
          </p:cNvSpPr>
          <p:nvPr>
            <p:custDataLst>
              <p:tags r:id="rId25"/>
            </p:custDataLst>
          </p:nvPr>
        </p:nvSpPr>
        <p:spPr bwMode="auto">
          <a:xfrm>
            <a:off x="2819400" y="4343400"/>
            <a:ext cx="3505200" cy="7620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dynamic data (heap)</a:t>
            </a:r>
            <a:endParaRPr lang="en-US" sz="2400" dirty="0">
              <a:solidFill>
                <a:schemeClr val="bg1"/>
              </a:solidFill>
            </a:endParaRPr>
          </a:p>
        </p:txBody>
      </p:sp>
      <p:cxnSp>
        <p:nvCxnSpPr>
          <p:cNvPr id="22" name="Straight Arrow Connector 21"/>
          <p:cNvCxnSpPr>
            <a:stCxn id="26" idx="2"/>
          </p:cNvCxnSpPr>
          <p:nvPr/>
        </p:nvCxnSpPr>
        <p:spPr>
          <a:xfrm>
            <a:off x="4572000" y="3004810"/>
            <a:ext cx="0" cy="5003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32" idx="0"/>
          </p:cNvCxnSpPr>
          <p:nvPr/>
        </p:nvCxnSpPr>
        <p:spPr>
          <a:xfrm flipV="1">
            <a:off x="4572000" y="3733800"/>
            <a:ext cx="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315200" y="5100935"/>
            <a:ext cx="814390" cy="461665"/>
          </a:xfrm>
          <a:prstGeom prst="rect">
            <a:avLst/>
          </a:prstGeom>
          <a:noFill/>
        </p:spPr>
        <p:txBody>
          <a:bodyPr wrap="none" rtlCol="0">
            <a:spAutoFit/>
          </a:bodyPr>
          <a:lstStyle/>
          <a:p>
            <a:r>
              <a:rPr lang="en-US" sz="2400" dirty="0" smtClean="0">
                <a:solidFill>
                  <a:schemeClr val="accent1"/>
                </a:solidFill>
              </a:rPr>
              <a:t>.data</a:t>
            </a:r>
            <a:endParaRPr lang="en-US" sz="2400" dirty="0">
              <a:solidFill>
                <a:schemeClr val="accent1"/>
              </a:solidFill>
            </a:endParaRPr>
          </a:p>
        </p:txBody>
      </p:sp>
      <p:sp>
        <p:nvSpPr>
          <p:cNvPr id="33" name="TextBox 32"/>
          <p:cNvSpPr txBox="1"/>
          <p:nvPr/>
        </p:nvSpPr>
        <p:spPr>
          <a:xfrm>
            <a:off x="7339010" y="6091535"/>
            <a:ext cx="740011" cy="461665"/>
          </a:xfrm>
          <a:prstGeom prst="rect">
            <a:avLst/>
          </a:prstGeom>
          <a:noFill/>
        </p:spPr>
        <p:txBody>
          <a:bodyPr wrap="none" rtlCol="0">
            <a:spAutoFit/>
          </a:bodyPr>
          <a:lstStyle/>
          <a:p>
            <a:r>
              <a:rPr lang="en-US" sz="2400" dirty="0" smtClean="0">
                <a:solidFill>
                  <a:schemeClr val="accent1"/>
                </a:solidFill>
              </a:rPr>
              <a:t>.text</a:t>
            </a:r>
            <a:endParaRPr lang="en-US" sz="2400" dirty="0">
              <a:solidFill>
                <a:schemeClr val="accent1"/>
              </a:solidFill>
            </a:endParaRPr>
          </a:p>
        </p:txBody>
      </p:sp>
      <p:cxnSp>
        <p:nvCxnSpPr>
          <p:cNvPr id="34" name="Straight Arrow Connector 33"/>
          <p:cNvCxnSpPr/>
          <p:nvPr/>
        </p:nvCxnSpPr>
        <p:spPr>
          <a:xfrm flipH="1" flipV="1">
            <a:off x="6324600" y="6322367"/>
            <a:ext cx="1014410" cy="22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7" idx="1"/>
            <a:endCxn id="31" idx="3"/>
          </p:cNvCxnSpPr>
          <p:nvPr/>
        </p:nvCxnSpPr>
        <p:spPr>
          <a:xfrm flipH="1">
            <a:off x="6324600" y="5331768"/>
            <a:ext cx="990600" cy="2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8251589" y="5715000"/>
            <a:ext cx="506870" cy="461665"/>
          </a:xfrm>
          <a:prstGeom prst="rect">
            <a:avLst/>
          </a:prstGeom>
          <a:noFill/>
        </p:spPr>
        <p:txBody>
          <a:bodyPr wrap="none" rtlCol="0">
            <a:spAutoFit/>
          </a:bodyPr>
          <a:lstStyle/>
          <a:p>
            <a:r>
              <a:rPr lang="en-US" sz="2400" dirty="0" smtClean="0">
                <a:solidFill>
                  <a:schemeClr val="accent1"/>
                </a:solidFill>
              </a:rPr>
              <a:t>PC</a:t>
            </a:r>
            <a:endParaRPr lang="en-US" sz="2400" dirty="0">
              <a:solidFill>
                <a:schemeClr val="accent1"/>
              </a:solidFill>
            </a:endParaRPr>
          </a:p>
        </p:txBody>
      </p:sp>
      <p:cxnSp>
        <p:nvCxnSpPr>
          <p:cNvPr id="37" name="Straight Arrow Connector 36"/>
          <p:cNvCxnSpPr>
            <a:stCxn id="35" idx="1"/>
          </p:cNvCxnSpPr>
          <p:nvPr/>
        </p:nvCxnSpPr>
        <p:spPr>
          <a:xfrm flipH="1" flipV="1">
            <a:off x="6324601" y="5943601"/>
            <a:ext cx="1926988" cy="223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9615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par>
                          <p:cTn id="7" fill="hold">
                            <p:stCondLst>
                              <p:cond delay="0"/>
                            </p:stCondLst>
                            <p:childTnLst>
                              <p:par>
                                <p:cTn id="8" presetID="22" presetClass="entr" presetSubtype="2" fill="hold" nodeType="after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wipe(right)">
                                      <p:cBhvr>
                                        <p:cTn id="10" dur="500"/>
                                        <p:tgtEl>
                                          <p:spTgt spid="3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par>
                          <p:cTn id="15" fill="hold">
                            <p:stCondLst>
                              <p:cond delay="0"/>
                            </p:stCondLst>
                            <p:childTnLst>
                              <p:par>
                                <p:cTn id="16" presetID="22" presetClass="entr" presetSubtype="2" fill="hold" nodeType="after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wipe(right)">
                                      <p:cBhvr>
                                        <p:cTn id="18" dur="500"/>
                                        <p:tgtEl>
                                          <p:spTgt spid="3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up)">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down)">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childTnLst>
                          </p:cTn>
                        </p:par>
                        <p:par>
                          <p:cTn id="33" fill="hold">
                            <p:stCondLst>
                              <p:cond delay="0"/>
                            </p:stCondLst>
                            <p:childTnLst>
                              <p:par>
                                <p:cTn id="34" presetID="22" presetClass="entr" presetSubtype="2" fill="hold"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wipe(right)">
                                      <p:cBhvr>
                                        <p:cTn id="36"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3" grpId="0"/>
      <p:bldP spid="3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a:t>Activity </a:t>
            </a:r>
            <a:r>
              <a:rPr lang="en-US" dirty="0" smtClean="0"/>
              <a:t>#4: </a:t>
            </a:r>
            <a:r>
              <a:rPr lang="en-US" dirty="0"/>
              <a:t>Debugging</a:t>
            </a:r>
          </a:p>
        </p:txBody>
      </p:sp>
      <p:sp>
        <p:nvSpPr>
          <p:cNvPr id="3" name="Content Placeholder 2"/>
          <p:cNvSpPr>
            <a:spLocks noGrp="1"/>
          </p:cNvSpPr>
          <p:nvPr>
            <p:ph idx="4294967295"/>
            <p:custDataLst>
              <p:tags r:id="rId2"/>
            </p:custDataLst>
          </p:nvPr>
        </p:nvSpPr>
        <p:spPr>
          <a:xfrm>
            <a:off x="1295400" y="533400"/>
            <a:ext cx="3124200" cy="1905000"/>
          </a:xfrm>
        </p:spPr>
        <p:txBody>
          <a:bodyPr>
            <a:noAutofit/>
          </a:bodyPr>
          <a:lstStyle/>
          <a:p>
            <a:pPr marL="0" indent="0">
              <a:lnSpc>
                <a:spcPct val="80000"/>
              </a:lnSpc>
              <a:spcBef>
                <a:spcPts val="0"/>
              </a:spcBef>
              <a:tabLst>
                <a:tab pos="1662113" algn="l"/>
              </a:tabLst>
            </a:pPr>
            <a:r>
              <a:rPr lang="en-US" sz="2400" dirty="0" smtClean="0"/>
              <a:t>init(): 	0x400000</a:t>
            </a:r>
          </a:p>
          <a:p>
            <a:pPr marL="0" indent="0">
              <a:lnSpc>
                <a:spcPct val="80000"/>
              </a:lnSpc>
              <a:spcBef>
                <a:spcPts val="0"/>
              </a:spcBef>
              <a:tabLst>
                <a:tab pos="1662113" algn="l"/>
              </a:tabLst>
            </a:pPr>
            <a:r>
              <a:rPr lang="en-US" sz="2400" dirty="0" err="1" smtClean="0"/>
              <a:t>printf</a:t>
            </a:r>
            <a:r>
              <a:rPr lang="en-US" sz="2400" dirty="0" smtClean="0"/>
              <a:t>(s, …): 	0x4002B4</a:t>
            </a:r>
          </a:p>
          <a:p>
            <a:pPr marL="0" indent="0">
              <a:lnSpc>
                <a:spcPct val="80000"/>
              </a:lnSpc>
              <a:spcBef>
                <a:spcPts val="0"/>
              </a:spcBef>
              <a:tabLst>
                <a:tab pos="1662113" algn="l"/>
              </a:tabLst>
            </a:pPr>
            <a:r>
              <a:rPr lang="en-US" sz="2400" dirty="0" err="1" smtClean="0"/>
              <a:t>vnorm</a:t>
            </a:r>
            <a:r>
              <a:rPr lang="en-US" sz="2400" dirty="0" smtClean="0"/>
              <a:t>(</a:t>
            </a:r>
            <a:r>
              <a:rPr lang="en-US" sz="2400" dirty="0" err="1" smtClean="0"/>
              <a:t>a,b</a:t>
            </a:r>
            <a:r>
              <a:rPr lang="en-US" sz="2400" dirty="0" smtClean="0"/>
              <a:t>): 	0x40107C</a:t>
            </a:r>
          </a:p>
          <a:p>
            <a:pPr marL="0" indent="0">
              <a:lnSpc>
                <a:spcPct val="80000"/>
              </a:lnSpc>
              <a:spcBef>
                <a:spcPts val="0"/>
              </a:spcBef>
              <a:tabLst>
                <a:tab pos="1662113" algn="l"/>
              </a:tabLst>
            </a:pPr>
            <a:r>
              <a:rPr lang="en-US" sz="2400" dirty="0" smtClean="0"/>
              <a:t>main(</a:t>
            </a:r>
            <a:r>
              <a:rPr lang="en-US" sz="2400" dirty="0" err="1" smtClean="0"/>
              <a:t>a,b</a:t>
            </a:r>
            <a:r>
              <a:rPr lang="en-US" sz="2400" dirty="0" smtClean="0"/>
              <a:t>):	0x4010A0</a:t>
            </a:r>
          </a:p>
          <a:p>
            <a:pPr marL="0" indent="0">
              <a:lnSpc>
                <a:spcPct val="80000"/>
              </a:lnSpc>
              <a:spcBef>
                <a:spcPts val="0"/>
              </a:spcBef>
              <a:tabLst>
                <a:tab pos="1371600" algn="l"/>
              </a:tabLst>
            </a:pPr>
            <a:r>
              <a:rPr lang="en-US" sz="2400" dirty="0" smtClean="0"/>
              <a:t>pi:	0x10000000</a:t>
            </a:r>
          </a:p>
          <a:p>
            <a:pPr marL="0" indent="0">
              <a:lnSpc>
                <a:spcPct val="80000"/>
              </a:lnSpc>
              <a:spcBef>
                <a:spcPts val="0"/>
              </a:spcBef>
              <a:tabLst>
                <a:tab pos="1371600" algn="l"/>
              </a:tabLst>
            </a:pPr>
            <a:r>
              <a:rPr lang="en-US" sz="2400" dirty="0" smtClean="0"/>
              <a:t>str1:	0x10000004</a:t>
            </a:r>
          </a:p>
        </p:txBody>
      </p:sp>
      <p:sp>
        <p:nvSpPr>
          <p:cNvPr id="4" name="Rectangle 7"/>
          <p:cNvSpPr>
            <a:spLocks noChangeArrowheads="1"/>
          </p:cNvSpPr>
          <p:nvPr>
            <p:custDataLst>
              <p:tags r:id="rId3"/>
            </p:custDataLst>
          </p:nvPr>
        </p:nvSpPr>
        <p:spPr bwMode="auto">
          <a:xfrm>
            <a:off x="7162800" y="685800"/>
            <a:ext cx="1752600" cy="6172200"/>
          </a:xfrm>
          <a:prstGeom prst="rect">
            <a:avLst/>
          </a:prstGeom>
          <a:noFill/>
          <a:ln w="28575">
            <a:solidFill>
              <a:schemeClr val="accent5">
                <a:lumMod val="60000"/>
                <a:lumOff val="40000"/>
              </a:schemeClr>
            </a:solidFill>
            <a:miter lim="800000"/>
            <a:headEnd/>
            <a:tailEnd/>
          </a:ln>
          <a:effectLst/>
        </p:spPr>
        <p:txBody>
          <a:bodyPr wrap="none" anchor="ctr"/>
          <a:lstStyle/>
          <a:p>
            <a:endParaRPr lang="en-US"/>
          </a:p>
        </p:txBody>
      </p:sp>
      <p:sp>
        <p:nvSpPr>
          <p:cNvPr id="5" name="Rectangle 7"/>
          <p:cNvSpPr>
            <a:spLocks noChangeArrowheads="1"/>
          </p:cNvSpPr>
          <p:nvPr>
            <p:custDataLst>
              <p:tags r:id="rId4"/>
            </p:custDataLst>
          </p:nvPr>
        </p:nvSpPr>
        <p:spPr bwMode="auto">
          <a:xfrm>
            <a:off x="7162800" y="3581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7" name="Rectangle 7"/>
          <p:cNvSpPr>
            <a:spLocks noChangeArrowheads="1"/>
          </p:cNvSpPr>
          <p:nvPr>
            <p:custDataLst>
              <p:tags r:id="rId5"/>
            </p:custDataLst>
          </p:nvPr>
        </p:nvSpPr>
        <p:spPr bwMode="auto">
          <a:xfrm>
            <a:off x="7162800" y="3962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0x004010c4</a:t>
            </a:r>
            <a:endParaRPr lang="en-US" sz="2400" dirty="0">
              <a:solidFill>
                <a:schemeClr val="bg1"/>
              </a:solidFill>
            </a:endParaRPr>
          </a:p>
        </p:txBody>
      </p:sp>
      <p:sp>
        <p:nvSpPr>
          <p:cNvPr id="8" name="Rectangle 7"/>
          <p:cNvSpPr>
            <a:spLocks noChangeArrowheads="1"/>
          </p:cNvSpPr>
          <p:nvPr>
            <p:custDataLst>
              <p:tags r:id="rId6"/>
            </p:custDataLst>
          </p:nvPr>
        </p:nvSpPr>
        <p:spPr bwMode="auto">
          <a:xfrm>
            <a:off x="7162800" y="4724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9" name="Rectangle 7"/>
          <p:cNvSpPr>
            <a:spLocks noChangeArrowheads="1"/>
          </p:cNvSpPr>
          <p:nvPr>
            <p:custDataLst>
              <p:tags r:id="rId7"/>
            </p:custDataLst>
          </p:nvPr>
        </p:nvSpPr>
        <p:spPr bwMode="auto">
          <a:xfrm>
            <a:off x="7162800" y="3200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10" name="Rectangle 7"/>
          <p:cNvSpPr>
            <a:spLocks noChangeArrowheads="1"/>
          </p:cNvSpPr>
          <p:nvPr>
            <p:custDataLst>
              <p:tags r:id="rId8"/>
            </p:custDataLst>
          </p:nvPr>
        </p:nvSpPr>
        <p:spPr bwMode="auto">
          <a:xfrm>
            <a:off x="7162800" y="2057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0x7FFFFFF4</a:t>
            </a:r>
            <a:endParaRPr lang="en-US" sz="2400" dirty="0">
              <a:solidFill>
                <a:schemeClr val="bg1"/>
              </a:solidFill>
            </a:endParaRPr>
          </a:p>
        </p:txBody>
      </p:sp>
      <p:sp>
        <p:nvSpPr>
          <p:cNvPr id="11" name="Rectangle 7"/>
          <p:cNvSpPr>
            <a:spLocks noChangeArrowheads="1"/>
          </p:cNvSpPr>
          <p:nvPr>
            <p:custDataLst>
              <p:tags r:id="rId9"/>
            </p:custDataLst>
          </p:nvPr>
        </p:nvSpPr>
        <p:spPr bwMode="auto">
          <a:xfrm>
            <a:off x="7162800" y="2438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12" name="Rectangle 11"/>
          <p:cNvSpPr>
            <a:spLocks noChangeArrowheads="1"/>
          </p:cNvSpPr>
          <p:nvPr>
            <p:custDataLst>
              <p:tags r:id="rId10"/>
            </p:custDataLst>
          </p:nvPr>
        </p:nvSpPr>
        <p:spPr bwMode="auto">
          <a:xfrm>
            <a:off x="7162800" y="2819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13" name="Rectangle 7"/>
          <p:cNvSpPr>
            <a:spLocks noChangeArrowheads="1"/>
          </p:cNvSpPr>
          <p:nvPr>
            <p:custDataLst>
              <p:tags r:id="rId11"/>
            </p:custDataLst>
          </p:nvPr>
        </p:nvSpPr>
        <p:spPr bwMode="auto">
          <a:xfrm>
            <a:off x="7162800" y="1676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0x0040010c</a:t>
            </a:r>
            <a:endParaRPr lang="en-US" sz="2400" dirty="0">
              <a:solidFill>
                <a:schemeClr val="bg1"/>
              </a:solidFill>
            </a:endParaRPr>
          </a:p>
        </p:txBody>
      </p:sp>
      <p:sp>
        <p:nvSpPr>
          <p:cNvPr id="14" name="Rectangle 7"/>
          <p:cNvSpPr>
            <a:spLocks noChangeArrowheads="1"/>
          </p:cNvSpPr>
          <p:nvPr>
            <p:custDataLst>
              <p:tags r:id="rId12"/>
            </p:custDataLst>
          </p:nvPr>
        </p:nvSpPr>
        <p:spPr bwMode="auto">
          <a:xfrm>
            <a:off x="7162800" y="5486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0x00000015</a:t>
            </a:r>
            <a:endParaRPr lang="en-US" sz="2400" dirty="0">
              <a:solidFill>
                <a:schemeClr val="bg1"/>
              </a:solidFill>
            </a:endParaRPr>
          </a:p>
        </p:txBody>
      </p:sp>
      <p:sp>
        <p:nvSpPr>
          <p:cNvPr id="15" name="Rectangle 7"/>
          <p:cNvSpPr>
            <a:spLocks noChangeArrowheads="1"/>
          </p:cNvSpPr>
          <p:nvPr>
            <p:custDataLst>
              <p:tags r:id="rId13"/>
            </p:custDataLst>
          </p:nvPr>
        </p:nvSpPr>
        <p:spPr bwMode="auto">
          <a:xfrm>
            <a:off x="7162800" y="5867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0x10000004</a:t>
            </a:r>
            <a:endParaRPr lang="en-US" sz="2400" dirty="0">
              <a:solidFill>
                <a:schemeClr val="bg1"/>
              </a:solidFill>
            </a:endParaRPr>
          </a:p>
        </p:txBody>
      </p:sp>
      <p:sp>
        <p:nvSpPr>
          <p:cNvPr id="16" name="Rectangle 15"/>
          <p:cNvSpPr>
            <a:spLocks noChangeArrowheads="1"/>
          </p:cNvSpPr>
          <p:nvPr>
            <p:custDataLst>
              <p:tags r:id="rId14"/>
            </p:custDataLst>
          </p:nvPr>
        </p:nvSpPr>
        <p:spPr bwMode="auto">
          <a:xfrm>
            <a:off x="7162800" y="6248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0x00401090</a:t>
            </a:r>
            <a:endParaRPr lang="en-US" sz="2400" dirty="0">
              <a:solidFill>
                <a:schemeClr val="bg1"/>
              </a:solidFill>
            </a:endParaRPr>
          </a:p>
        </p:txBody>
      </p:sp>
      <p:sp>
        <p:nvSpPr>
          <p:cNvPr id="17" name="Rectangle 7"/>
          <p:cNvSpPr>
            <a:spLocks noChangeArrowheads="1"/>
          </p:cNvSpPr>
          <p:nvPr>
            <p:custDataLst>
              <p:tags r:id="rId15"/>
            </p:custDataLst>
          </p:nvPr>
        </p:nvSpPr>
        <p:spPr bwMode="auto">
          <a:xfrm>
            <a:off x="7162800" y="5105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23" name="Rectangle 7"/>
          <p:cNvSpPr>
            <a:spLocks noChangeArrowheads="1"/>
          </p:cNvSpPr>
          <p:nvPr>
            <p:custDataLst>
              <p:tags r:id="rId16"/>
            </p:custDataLst>
          </p:nvPr>
        </p:nvSpPr>
        <p:spPr bwMode="auto">
          <a:xfrm>
            <a:off x="7162800" y="1295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24" name="Rectangle 23"/>
          <p:cNvSpPr/>
          <p:nvPr>
            <p:custDataLst>
              <p:tags r:id="rId17"/>
            </p:custDataLst>
          </p:nvPr>
        </p:nvSpPr>
        <p:spPr>
          <a:xfrm>
            <a:off x="4648200" y="685800"/>
            <a:ext cx="2286000" cy="16002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Ins="0" rtlCol="0" anchor="ctr"/>
          <a:lstStyle/>
          <a:p>
            <a:r>
              <a:rPr lang="en-US" sz="2400" dirty="0" smtClean="0"/>
              <a:t>CPU:</a:t>
            </a:r>
          </a:p>
          <a:p>
            <a:r>
              <a:rPr lang="en-US" sz="2400" dirty="0" smtClean="0"/>
              <a:t>$pc=0x004003C0</a:t>
            </a:r>
          </a:p>
          <a:p>
            <a:r>
              <a:rPr lang="en-US" sz="2400" dirty="0" smtClean="0"/>
              <a:t>$sp=0x7FFFFFAC</a:t>
            </a:r>
          </a:p>
          <a:p>
            <a:r>
              <a:rPr lang="en-US" sz="2400" dirty="0" smtClean="0"/>
              <a:t>$</a:t>
            </a:r>
            <a:r>
              <a:rPr lang="en-US" sz="2400" dirty="0" err="1" smtClean="0"/>
              <a:t>ra</a:t>
            </a:r>
            <a:r>
              <a:rPr lang="en-US" sz="2400" dirty="0" smtClean="0"/>
              <a:t>=0x00401090</a:t>
            </a:r>
            <a:endParaRPr lang="en-US" sz="2400" dirty="0"/>
          </a:p>
        </p:txBody>
      </p:sp>
      <p:sp>
        <p:nvSpPr>
          <p:cNvPr id="33" name="TextBox 32"/>
          <p:cNvSpPr txBox="1"/>
          <p:nvPr>
            <p:custDataLst>
              <p:tags r:id="rId18"/>
            </p:custDataLst>
          </p:nvPr>
        </p:nvSpPr>
        <p:spPr>
          <a:xfrm>
            <a:off x="5791200" y="5867400"/>
            <a:ext cx="1371600" cy="381000"/>
          </a:xfrm>
          <a:prstGeom prst="rect">
            <a:avLst/>
          </a:prstGeom>
          <a:noFill/>
        </p:spPr>
        <p:txBody>
          <a:bodyPr wrap="none" lIns="0" tIns="0" rIns="0" bIns="0" rtlCol="0" anchor="ctr">
            <a:noAutofit/>
          </a:bodyPr>
          <a:lstStyle/>
          <a:p>
            <a:pPr algn="ctr"/>
            <a:r>
              <a:rPr lang="en-US" sz="2000" dirty="0" smtClean="0">
                <a:solidFill>
                  <a:schemeClr val="bg1"/>
                </a:solidFill>
              </a:rPr>
              <a:t>0x7FFFFFB0</a:t>
            </a:r>
          </a:p>
        </p:txBody>
      </p:sp>
      <p:sp>
        <p:nvSpPr>
          <p:cNvPr id="34" name="TextBox 33"/>
          <p:cNvSpPr txBox="1"/>
          <p:nvPr>
            <p:custDataLst>
              <p:tags r:id="rId19"/>
            </p:custDataLst>
          </p:nvPr>
        </p:nvSpPr>
        <p:spPr>
          <a:xfrm>
            <a:off x="228600" y="2514600"/>
            <a:ext cx="3352800" cy="4419600"/>
          </a:xfrm>
          <a:prstGeom prst="rect">
            <a:avLst/>
          </a:prstGeom>
          <a:noFill/>
        </p:spPr>
        <p:txBody>
          <a:bodyPr wrap="none" lIns="0" tIns="0" rIns="0" bIns="0" rtlCol="0">
            <a:noAutofit/>
          </a:bodyPr>
          <a:lstStyle/>
          <a:p>
            <a:pPr>
              <a:lnSpc>
                <a:spcPct val="130000"/>
              </a:lnSpc>
            </a:pPr>
            <a:r>
              <a:rPr lang="en-US" sz="2800" dirty="0" smtClean="0">
                <a:solidFill>
                  <a:schemeClr val="bg1"/>
                </a:solidFill>
              </a:rPr>
              <a:t>What </a:t>
            </a:r>
            <a:r>
              <a:rPr lang="en-US" sz="2800" dirty="0" err="1" smtClean="0">
                <a:solidFill>
                  <a:schemeClr val="bg1"/>
                </a:solidFill>
              </a:rPr>
              <a:t>func</a:t>
            </a:r>
            <a:r>
              <a:rPr lang="en-US" sz="2800" dirty="0" smtClean="0">
                <a:solidFill>
                  <a:schemeClr val="bg1"/>
                </a:solidFill>
              </a:rPr>
              <a:t> is running?</a:t>
            </a:r>
          </a:p>
          <a:p>
            <a:pPr>
              <a:lnSpc>
                <a:spcPct val="130000"/>
              </a:lnSpc>
            </a:pPr>
            <a:r>
              <a:rPr lang="en-US" sz="2800" dirty="0" smtClean="0">
                <a:solidFill>
                  <a:schemeClr val="bg1"/>
                </a:solidFill>
              </a:rPr>
              <a:t>Who called it?</a:t>
            </a:r>
          </a:p>
          <a:p>
            <a:pPr>
              <a:lnSpc>
                <a:spcPct val="130000"/>
              </a:lnSpc>
            </a:pPr>
            <a:r>
              <a:rPr lang="en-US" sz="2800" dirty="0" smtClean="0">
                <a:solidFill>
                  <a:schemeClr val="bg1"/>
                </a:solidFill>
              </a:rPr>
              <a:t>Has it called anything?</a:t>
            </a:r>
          </a:p>
          <a:p>
            <a:pPr>
              <a:lnSpc>
                <a:spcPct val="130000"/>
              </a:lnSpc>
            </a:pPr>
            <a:r>
              <a:rPr lang="en-US" sz="2800" dirty="0" smtClean="0">
                <a:solidFill>
                  <a:schemeClr val="bg1"/>
                </a:solidFill>
              </a:rPr>
              <a:t>Will it?</a:t>
            </a:r>
          </a:p>
          <a:p>
            <a:pPr>
              <a:lnSpc>
                <a:spcPct val="130000"/>
              </a:lnSpc>
            </a:pPr>
            <a:r>
              <a:rPr lang="en-US" sz="2800" dirty="0" err="1" smtClean="0">
                <a:solidFill>
                  <a:schemeClr val="bg1"/>
                </a:solidFill>
              </a:rPr>
              <a:t>Args</a:t>
            </a:r>
            <a:r>
              <a:rPr lang="en-US" sz="2800" dirty="0" smtClean="0">
                <a:solidFill>
                  <a:schemeClr val="bg1"/>
                </a:solidFill>
              </a:rPr>
              <a:t>?</a:t>
            </a:r>
          </a:p>
          <a:p>
            <a:pPr>
              <a:lnSpc>
                <a:spcPct val="130000"/>
              </a:lnSpc>
            </a:pPr>
            <a:r>
              <a:rPr lang="en-US" sz="2800" dirty="0" smtClean="0">
                <a:solidFill>
                  <a:schemeClr val="bg1"/>
                </a:solidFill>
              </a:rPr>
              <a:t>Stack depth?</a:t>
            </a:r>
          </a:p>
          <a:p>
            <a:pPr>
              <a:lnSpc>
                <a:spcPct val="130000"/>
              </a:lnSpc>
            </a:pPr>
            <a:r>
              <a:rPr lang="en-US" sz="2800" dirty="0" smtClean="0">
                <a:solidFill>
                  <a:schemeClr val="bg1"/>
                </a:solidFill>
              </a:rPr>
              <a:t>Call trace?</a:t>
            </a:r>
          </a:p>
        </p:txBody>
      </p:sp>
      <p:sp>
        <p:nvSpPr>
          <p:cNvPr id="22" name="Rectangle 21"/>
          <p:cNvSpPr>
            <a:spLocks noChangeArrowheads="1"/>
          </p:cNvSpPr>
          <p:nvPr>
            <p:custDataLst>
              <p:tags r:id="rId20"/>
            </p:custDataLst>
          </p:nvPr>
        </p:nvSpPr>
        <p:spPr bwMode="auto">
          <a:xfrm>
            <a:off x="7162800" y="4343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0x7FFFFFDC</a:t>
            </a:r>
            <a:endParaRPr lang="en-US" sz="2400" dirty="0">
              <a:solidFill>
                <a:schemeClr val="bg1"/>
              </a:solidFill>
            </a:endParaRPr>
          </a:p>
        </p:txBody>
      </p:sp>
    </p:spTree>
    <p:extLst>
      <p:ext uri="{BB962C8B-B14F-4D97-AF65-F5344CB8AC3E}">
        <p14:creationId xmlns:p14="http://schemas.microsoft.com/office/powerpoint/2010/main" val="2000584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4">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4">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4">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4">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4">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4">
                                            <p:txEl>
                                              <p:pRg st="5" end="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Left Brace 19"/>
          <p:cNvSpPr/>
          <p:nvPr/>
        </p:nvSpPr>
        <p:spPr>
          <a:xfrm>
            <a:off x="5510893" y="1845129"/>
            <a:ext cx="318407" cy="2117271"/>
          </a:xfrm>
          <a:prstGeom prst="lef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5">
                  <a:lumMod val="60000"/>
                  <a:lumOff val="40000"/>
                </a:schemeClr>
              </a:solidFill>
            </a:endParaRPr>
          </a:p>
        </p:txBody>
      </p:sp>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a:t>Activity </a:t>
            </a:r>
            <a:r>
              <a:rPr lang="en-US" smtClean="0"/>
              <a:t>#4: </a:t>
            </a:r>
            <a:r>
              <a:rPr lang="en-US" dirty="0"/>
              <a:t>Debugging</a:t>
            </a:r>
          </a:p>
        </p:txBody>
      </p:sp>
      <p:sp>
        <p:nvSpPr>
          <p:cNvPr id="3" name="Content Placeholder 2"/>
          <p:cNvSpPr>
            <a:spLocks noGrp="1"/>
          </p:cNvSpPr>
          <p:nvPr>
            <p:ph idx="4294967295"/>
            <p:custDataLst>
              <p:tags r:id="rId2"/>
            </p:custDataLst>
          </p:nvPr>
        </p:nvSpPr>
        <p:spPr>
          <a:xfrm>
            <a:off x="1295400" y="533400"/>
            <a:ext cx="3124200" cy="1905000"/>
          </a:xfrm>
        </p:spPr>
        <p:txBody>
          <a:bodyPr>
            <a:noAutofit/>
          </a:bodyPr>
          <a:lstStyle/>
          <a:p>
            <a:pPr marL="0" indent="0">
              <a:lnSpc>
                <a:spcPct val="80000"/>
              </a:lnSpc>
              <a:spcBef>
                <a:spcPts val="0"/>
              </a:spcBef>
              <a:tabLst>
                <a:tab pos="1662113" algn="l"/>
              </a:tabLst>
            </a:pPr>
            <a:r>
              <a:rPr lang="en-US" sz="2400" dirty="0" smtClean="0"/>
              <a:t>init(): 	0x400000</a:t>
            </a:r>
          </a:p>
          <a:p>
            <a:pPr marL="0" indent="0">
              <a:lnSpc>
                <a:spcPct val="80000"/>
              </a:lnSpc>
              <a:spcBef>
                <a:spcPts val="0"/>
              </a:spcBef>
              <a:tabLst>
                <a:tab pos="1662113" algn="l"/>
              </a:tabLst>
            </a:pPr>
            <a:r>
              <a:rPr lang="en-US" sz="2400" dirty="0" err="1" smtClean="0"/>
              <a:t>printf</a:t>
            </a:r>
            <a:r>
              <a:rPr lang="en-US" sz="2400" dirty="0" smtClean="0"/>
              <a:t>(s, …): 	0x4002B4</a:t>
            </a:r>
          </a:p>
          <a:p>
            <a:pPr marL="0" indent="0">
              <a:lnSpc>
                <a:spcPct val="80000"/>
              </a:lnSpc>
              <a:spcBef>
                <a:spcPts val="0"/>
              </a:spcBef>
              <a:tabLst>
                <a:tab pos="1662113" algn="l"/>
              </a:tabLst>
            </a:pPr>
            <a:r>
              <a:rPr lang="en-US" sz="2400" dirty="0" err="1" smtClean="0"/>
              <a:t>vnorm</a:t>
            </a:r>
            <a:r>
              <a:rPr lang="en-US" sz="2400" dirty="0" smtClean="0"/>
              <a:t>(</a:t>
            </a:r>
            <a:r>
              <a:rPr lang="en-US" sz="2400" dirty="0" err="1" smtClean="0"/>
              <a:t>a,b</a:t>
            </a:r>
            <a:r>
              <a:rPr lang="en-US" sz="2400" dirty="0" smtClean="0"/>
              <a:t>): 	0x40107C</a:t>
            </a:r>
          </a:p>
          <a:p>
            <a:pPr marL="0" indent="0">
              <a:lnSpc>
                <a:spcPct val="80000"/>
              </a:lnSpc>
              <a:spcBef>
                <a:spcPts val="0"/>
              </a:spcBef>
              <a:tabLst>
                <a:tab pos="1662113" algn="l"/>
              </a:tabLst>
            </a:pPr>
            <a:r>
              <a:rPr lang="en-US" sz="2400" dirty="0" smtClean="0"/>
              <a:t>main(</a:t>
            </a:r>
            <a:r>
              <a:rPr lang="en-US" sz="2400" dirty="0" err="1" smtClean="0"/>
              <a:t>a,b</a:t>
            </a:r>
            <a:r>
              <a:rPr lang="en-US" sz="2400" dirty="0" smtClean="0"/>
              <a:t>):	0x4010A0</a:t>
            </a:r>
          </a:p>
          <a:p>
            <a:pPr marL="0" indent="0">
              <a:lnSpc>
                <a:spcPct val="80000"/>
              </a:lnSpc>
              <a:spcBef>
                <a:spcPts val="0"/>
              </a:spcBef>
              <a:tabLst>
                <a:tab pos="1371600" algn="l"/>
              </a:tabLst>
            </a:pPr>
            <a:r>
              <a:rPr lang="en-US" sz="2400" dirty="0" smtClean="0"/>
              <a:t>pi:	0x10000000</a:t>
            </a:r>
          </a:p>
          <a:p>
            <a:pPr marL="0" indent="0">
              <a:lnSpc>
                <a:spcPct val="80000"/>
              </a:lnSpc>
              <a:spcBef>
                <a:spcPts val="0"/>
              </a:spcBef>
              <a:tabLst>
                <a:tab pos="1371600" algn="l"/>
              </a:tabLst>
            </a:pPr>
            <a:r>
              <a:rPr lang="en-US" sz="2400" dirty="0" smtClean="0"/>
              <a:t>str1:	0x10000004</a:t>
            </a:r>
          </a:p>
        </p:txBody>
      </p:sp>
      <p:sp>
        <p:nvSpPr>
          <p:cNvPr id="4" name="Rectangle 7"/>
          <p:cNvSpPr>
            <a:spLocks noChangeArrowheads="1"/>
          </p:cNvSpPr>
          <p:nvPr>
            <p:custDataLst>
              <p:tags r:id="rId3"/>
            </p:custDataLst>
          </p:nvPr>
        </p:nvSpPr>
        <p:spPr bwMode="auto">
          <a:xfrm>
            <a:off x="7162800" y="685800"/>
            <a:ext cx="1752600" cy="6172200"/>
          </a:xfrm>
          <a:prstGeom prst="rect">
            <a:avLst/>
          </a:prstGeom>
          <a:noFill/>
          <a:ln w="28575">
            <a:solidFill>
              <a:schemeClr val="accent5">
                <a:lumMod val="60000"/>
                <a:lumOff val="40000"/>
              </a:schemeClr>
            </a:solidFill>
            <a:miter lim="800000"/>
            <a:headEnd/>
            <a:tailEnd/>
          </a:ln>
          <a:effectLst/>
        </p:spPr>
        <p:txBody>
          <a:bodyPr wrap="none" anchor="ctr"/>
          <a:lstStyle/>
          <a:p>
            <a:endParaRPr lang="en-US"/>
          </a:p>
        </p:txBody>
      </p:sp>
      <p:sp>
        <p:nvSpPr>
          <p:cNvPr id="5" name="Rectangle 7"/>
          <p:cNvSpPr>
            <a:spLocks noChangeArrowheads="1"/>
          </p:cNvSpPr>
          <p:nvPr>
            <p:custDataLst>
              <p:tags r:id="rId4"/>
            </p:custDataLst>
          </p:nvPr>
        </p:nvSpPr>
        <p:spPr bwMode="auto">
          <a:xfrm>
            <a:off x="7162800" y="3581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7" name="Rectangle 7"/>
          <p:cNvSpPr>
            <a:spLocks noChangeArrowheads="1"/>
          </p:cNvSpPr>
          <p:nvPr>
            <p:custDataLst>
              <p:tags r:id="rId5"/>
            </p:custDataLst>
          </p:nvPr>
        </p:nvSpPr>
        <p:spPr bwMode="auto">
          <a:xfrm>
            <a:off x="7162800" y="3962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0x004010c4</a:t>
            </a:r>
            <a:endParaRPr lang="en-US" sz="2400" dirty="0">
              <a:solidFill>
                <a:schemeClr val="bg1"/>
              </a:solidFill>
            </a:endParaRPr>
          </a:p>
        </p:txBody>
      </p:sp>
      <p:sp>
        <p:nvSpPr>
          <p:cNvPr id="8" name="Rectangle 7"/>
          <p:cNvSpPr>
            <a:spLocks noChangeArrowheads="1"/>
          </p:cNvSpPr>
          <p:nvPr>
            <p:custDataLst>
              <p:tags r:id="rId6"/>
            </p:custDataLst>
          </p:nvPr>
        </p:nvSpPr>
        <p:spPr bwMode="auto">
          <a:xfrm>
            <a:off x="7162800" y="4724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9" name="Rectangle 7"/>
          <p:cNvSpPr>
            <a:spLocks noChangeArrowheads="1"/>
          </p:cNvSpPr>
          <p:nvPr>
            <p:custDataLst>
              <p:tags r:id="rId7"/>
            </p:custDataLst>
          </p:nvPr>
        </p:nvSpPr>
        <p:spPr bwMode="auto">
          <a:xfrm>
            <a:off x="7162800" y="3200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10" name="Rectangle 7"/>
          <p:cNvSpPr>
            <a:spLocks noChangeArrowheads="1"/>
          </p:cNvSpPr>
          <p:nvPr>
            <p:custDataLst>
              <p:tags r:id="rId8"/>
            </p:custDataLst>
          </p:nvPr>
        </p:nvSpPr>
        <p:spPr bwMode="auto">
          <a:xfrm>
            <a:off x="7162800" y="2057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0x7FFFFFF4</a:t>
            </a:r>
            <a:endParaRPr lang="en-US" sz="2400" dirty="0">
              <a:solidFill>
                <a:schemeClr val="bg1"/>
              </a:solidFill>
            </a:endParaRPr>
          </a:p>
        </p:txBody>
      </p:sp>
      <p:sp>
        <p:nvSpPr>
          <p:cNvPr id="11" name="Rectangle 7"/>
          <p:cNvSpPr>
            <a:spLocks noChangeArrowheads="1"/>
          </p:cNvSpPr>
          <p:nvPr>
            <p:custDataLst>
              <p:tags r:id="rId9"/>
            </p:custDataLst>
          </p:nvPr>
        </p:nvSpPr>
        <p:spPr bwMode="auto">
          <a:xfrm>
            <a:off x="7162800" y="2438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12" name="Rectangle 11"/>
          <p:cNvSpPr>
            <a:spLocks noChangeArrowheads="1"/>
          </p:cNvSpPr>
          <p:nvPr>
            <p:custDataLst>
              <p:tags r:id="rId10"/>
            </p:custDataLst>
          </p:nvPr>
        </p:nvSpPr>
        <p:spPr bwMode="auto">
          <a:xfrm>
            <a:off x="7162800" y="2819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13" name="Rectangle 7"/>
          <p:cNvSpPr>
            <a:spLocks noChangeArrowheads="1"/>
          </p:cNvSpPr>
          <p:nvPr>
            <p:custDataLst>
              <p:tags r:id="rId11"/>
            </p:custDataLst>
          </p:nvPr>
        </p:nvSpPr>
        <p:spPr bwMode="auto">
          <a:xfrm>
            <a:off x="7162800" y="1676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0x0040010c</a:t>
            </a:r>
            <a:endParaRPr lang="en-US" sz="2400" dirty="0">
              <a:solidFill>
                <a:schemeClr val="bg1"/>
              </a:solidFill>
            </a:endParaRPr>
          </a:p>
        </p:txBody>
      </p:sp>
      <p:sp>
        <p:nvSpPr>
          <p:cNvPr id="14" name="Rectangle 7"/>
          <p:cNvSpPr>
            <a:spLocks noChangeArrowheads="1"/>
          </p:cNvSpPr>
          <p:nvPr>
            <p:custDataLst>
              <p:tags r:id="rId12"/>
            </p:custDataLst>
          </p:nvPr>
        </p:nvSpPr>
        <p:spPr bwMode="auto">
          <a:xfrm>
            <a:off x="7162800" y="5486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0x00000015</a:t>
            </a:r>
            <a:endParaRPr lang="en-US" sz="2400" dirty="0">
              <a:solidFill>
                <a:schemeClr val="bg1"/>
              </a:solidFill>
            </a:endParaRPr>
          </a:p>
        </p:txBody>
      </p:sp>
      <p:sp>
        <p:nvSpPr>
          <p:cNvPr id="15" name="Rectangle 7"/>
          <p:cNvSpPr>
            <a:spLocks noChangeArrowheads="1"/>
          </p:cNvSpPr>
          <p:nvPr>
            <p:custDataLst>
              <p:tags r:id="rId13"/>
            </p:custDataLst>
          </p:nvPr>
        </p:nvSpPr>
        <p:spPr bwMode="auto">
          <a:xfrm>
            <a:off x="7162800" y="5867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0x10000004</a:t>
            </a:r>
            <a:endParaRPr lang="en-US" sz="2400" dirty="0">
              <a:solidFill>
                <a:schemeClr val="bg1"/>
              </a:solidFill>
            </a:endParaRPr>
          </a:p>
        </p:txBody>
      </p:sp>
      <p:sp>
        <p:nvSpPr>
          <p:cNvPr id="16" name="Rectangle 15"/>
          <p:cNvSpPr>
            <a:spLocks noChangeArrowheads="1"/>
          </p:cNvSpPr>
          <p:nvPr>
            <p:custDataLst>
              <p:tags r:id="rId14"/>
            </p:custDataLst>
          </p:nvPr>
        </p:nvSpPr>
        <p:spPr bwMode="auto">
          <a:xfrm>
            <a:off x="7162800" y="6248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0x00401090</a:t>
            </a:r>
            <a:endParaRPr lang="en-US" sz="2400" dirty="0">
              <a:solidFill>
                <a:schemeClr val="bg1"/>
              </a:solidFill>
            </a:endParaRPr>
          </a:p>
        </p:txBody>
      </p:sp>
      <p:sp>
        <p:nvSpPr>
          <p:cNvPr id="17" name="Rectangle 7"/>
          <p:cNvSpPr>
            <a:spLocks noChangeArrowheads="1"/>
          </p:cNvSpPr>
          <p:nvPr>
            <p:custDataLst>
              <p:tags r:id="rId15"/>
            </p:custDataLst>
          </p:nvPr>
        </p:nvSpPr>
        <p:spPr bwMode="auto">
          <a:xfrm>
            <a:off x="7162800" y="5105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23" name="Rectangle 7"/>
          <p:cNvSpPr>
            <a:spLocks noChangeArrowheads="1"/>
          </p:cNvSpPr>
          <p:nvPr>
            <p:custDataLst>
              <p:tags r:id="rId16"/>
            </p:custDataLst>
          </p:nvPr>
        </p:nvSpPr>
        <p:spPr bwMode="auto">
          <a:xfrm>
            <a:off x="7162800" y="1295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24" name="Rectangle 23"/>
          <p:cNvSpPr/>
          <p:nvPr>
            <p:custDataLst>
              <p:tags r:id="rId17"/>
            </p:custDataLst>
          </p:nvPr>
        </p:nvSpPr>
        <p:spPr>
          <a:xfrm>
            <a:off x="4648200" y="685800"/>
            <a:ext cx="2286000" cy="1600200"/>
          </a:xfrm>
          <a:prstGeom prst="rect">
            <a:avLst/>
          </a:prstGeom>
          <a:solidFill>
            <a:schemeClr val="bg2"/>
          </a:solid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Ins="0" rtlCol="0" anchor="ctr"/>
          <a:lstStyle/>
          <a:p>
            <a:r>
              <a:rPr lang="en-US" sz="2400" dirty="0" smtClean="0"/>
              <a:t>CPU:</a:t>
            </a:r>
          </a:p>
          <a:p>
            <a:r>
              <a:rPr lang="en-US" sz="2400" dirty="0" smtClean="0"/>
              <a:t>$pc=0x004003C0</a:t>
            </a:r>
          </a:p>
          <a:p>
            <a:r>
              <a:rPr lang="en-US" sz="2400" dirty="0" smtClean="0"/>
              <a:t>$sp=0x7FFFFFAC</a:t>
            </a:r>
          </a:p>
          <a:p>
            <a:r>
              <a:rPr lang="en-US" sz="2400" dirty="0" smtClean="0"/>
              <a:t>$</a:t>
            </a:r>
            <a:r>
              <a:rPr lang="en-US" sz="2400" dirty="0" err="1" smtClean="0"/>
              <a:t>ra</a:t>
            </a:r>
            <a:r>
              <a:rPr lang="en-US" sz="2400" dirty="0" smtClean="0"/>
              <a:t>=0x00401090</a:t>
            </a:r>
            <a:endParaRPr lang="en-US" sz="2400" dirty="0"/>
          </a:p>
        </p:txBody>
      </p:sp>
      <p:sp>
        <p:nvSpPr>
          <p:cNvPr id="33" name="TextBox 32"/>
          <p:cNvSpPr txBox="1"/>
          <p:nvPr>
            <p:custDataLst>
              <p:tags r:id="rId18"/>
            </p:custDataLst>
          </p:nvPr>
        </p:nvSpPr>
        <p:spPr>
          <a:xfrm>
            <a:off x="5791200" y="5867400"/>
            <a:ext cx="1371600" cy="381000"/>
          </a:xfrm>
          <a:prstGeom prst="rect">
            <a:avLst/>
          </a:prstGeom>
          <a:noFill/>
        </p:spPr>
        <p:txBody>
          <a:bodyPr wrap="none" lIns="0" tIns="0" rIns="0" bIns="0" rtlCol="0" anchor="ctr">
            <a:noAutofit/>
          </a:bodyPr>
          <a:lstStyle/>
          <a:p>
            <a:pPr algn="ctr"/>
            <a:r>
              <a:rPr lang="en-US" sz="2000" dirty="0" smtClean="0">
                <a:solidFill>
                  <a:schemeClr val="accent5">
                    <a:lumMod val="60000"/>
                    <a:lumOff val="40000"/>
                  </a:schemeClr>
                </a:solidFill>
              </a:rPr>
              <a:t>0x7FFFFFB0</a:t>
            </a:r>
          </a:p>
        </p:txBody>
      </p:sp>
      <p:sp>
        <p:nvSpPr>
          <p:cNvPr id="34" name="TextBox 33"/>
          <p:cNvSpPr txBox="1"/>
          <p:nvPr>
            <p:custDataLst>
              <p:tags r:id="rId19"/>
            </p:custDataLst>
          </p:nvPr>
        </p:nvSpPr>
        <p:spPr>
          <a:xfrm>
            <a:off x="228600" y="2514600"/>
            <a:ext cx="3352800" cy="4419600"/>
          </a:xfrm>
          <a:prstGeom prst="rect">
            <a:avLst/>
          </a:prstGeom>
          <a:noFill/>
        </p:spPr>
        <p:txBody>
          <a:bodyPr wrap="none" lIns="0" tIns="0" rIns="0" bIns="0" rtlCol="0">
            <a:noAutofit/>
          </a:bodyPr>
          <a:lstStyle/>
          <a:p>
            <a:pPr>
              <a:lnSpc>
                <a:spcPct val="130000"/>
              </a:lnSpc>
            </a:pPr>
            <a:r>
              <a:rPr lang="en-US" sz="2800" dirty="0" smtClean="0">
                <a:solidFill>
                  <a:schemeClr val="bg1"/>
                </a:solidFill>
              </a:rPr>
              <a:t>What </a:t>
            </a:r>
            <a:r>
              <a:rPr lang="en-US" sz="2800" dirty="0" err="1" smtClean="0">
                <a:solidFill>
                  <a:schemeClr val="bg1"/>
                </a:solidFill>
              </a:rPr>
              <a:t>func</a:t>
            </a:r>
            <a:r>
              <a:rPr lang="en-US" sz="2800" dirty="0" smtClean="0">
                <a:solidFill>
                  <a:schemeClr val="bg1"/>
                </a:solidFill>
              </a:rPr>
              <a:t> is running?</a:t>
            </a:r>
          </a:p>
          <a:p>
            <a:pPr>
              <a:lnSpc>
                <a:spcPct val="130000"/>
              </a:lnSpc>
            </a:pPr>
            <a:r>
              <a:rPr lang="en-US" sz="2800" dirty="0" smtClean="0">
                <a:solidFill>
                  <a:schemeClr val="bg1"/>
                </a:solidFill>
              </a:rPr>
              <a:t>Who called it?</a:t>
            </a:r>
          </a:p>
          <a:p>
            <a:pPr>
              <a:lnSpc>
                <a:spcPct val="130000"/>
              </a:lnSpc>
            </a:pPr>
            <a:r>
              <a:rPr lang="en-US" sz="2800" dirty="0" smtClean="0">
                <a:solidFill>
                  <a:schemeClr val="bg1"/>
                </a:solidFill>
              </a:rPr>
              <a:t>Has it called anything?</a:t>
            </a:r>
          </a:p>
          <a:p>
            <a:pPr>
              <a:lnSpc>
                <a:spcPct val="130000"/>
              </a:lnSpc>
            </a:pPr>
            <a:r>
              <a:rPr lang="en-US" sz="2800" dirty="0" smtClean="0">
                <a:solidFill>
                  <a:schemeClr val="bg1"/>
                </a:solidFill>
              </a:rPr>
              <a:t>Will it?</a:t>
            </a:r>
          </a:p>
          <a:p>
            <a:pPr>
              <a:lnSpc>
                <a:spcPct val="130000"/>
              </a:lnSpc>
            </a:pPr>
            <a:r>
              <a:rPr lang="en-US" sz="2800" dirty="0" err="1" smtClean="0">
                <a:solidFill>
                  <a:schemeClr val="bg1"/>
                </a:solidFill>
              </a:rPr>
              <a:t>Args</a:t>
            </a:r>
            <a:r>
              <a:rPr lang="en-US" sz="2800" dirty="0" smtClean="0">
                <a:solidFill>
                  <a:schemeClr val="bg1"/>
                </a:solidFill>
              </a:rPr>
              <a:t>?</a:t>
            </a:r>
          </a:p>
          <a:p>
            <a:pPr>
              <a:lnSpc>
                <a:spcPct val="130000"/>
              </a:lnSpc>
            </a:pPr>
            <a:r>
              <a:rPr lang="en-US" sz="2800" dirty="0" smtClean="0">
                <a:solidFill>
                  <a:schemeClr val="bg1"/>
                </a:solidFill>
              </a:rPr>
              <a:t>Stack depth?</a:t>
            </a:r>
          </a:p>
          <a:p>
            <a:pPr>
              <a:lnSpc>
                <a:spcPct val="130000"/>
              </a:lnSpc>
            </a:pPr>
            <a:r>
              <a:rPr lang="en-US" sz="2800" dirty="0" smtClean="0">
                <a:solidFill>
                  <a:schemeClr val="bg1"/>
                </a:solidFill>
              </a:rPr>
              <a:t>Call trace?</a:t>
            </a:r>
          </a:p>
        </p:txBody>
      </p:sp>
      <p:sp>
        <p:nvSpPr>
          <p:cNvPr id="22" name="Rectangle 21"/>
          <p:cNvSpPr>
            <a:spLocks noChangeArrowheads="1"/>
          </p:cNvSpPr>
          <p:nvPr>
            <p:custDataLst>
              <p:tags r:id="rId20"/>
            </p:custDataLst>
          </p:nvPr>
        </p:nvSpPr>
        <p:spPr bwMode="auto">
          <a:xfrm>
            <a:off x="7162800" y="4343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0x7FFFFFDC</a:t>
            </a:r>
            <a:endParaRPr lang="en-US" sz="2400" dirty="0">
              <a:solidFill>
                <a:schemeClr val="bg1"/>
              </a:solidFill>
            </a:endParaRPr>
          </a:p>
        </p:txBody>
      </p:sp>
      <p:sp>
        <p:nvSpPr>
          <p:cNvPr id="6" name="TextBox 5"/>
          <p:cNvSpPr txBox="1"/>
          <p:nvPr/>
        </p:nvSpPr>
        <p:spPr>
          <a:xfrm>
            <a:off x="3581400" y="2600980"/>
            <a:ext cx="995657" cy="523220"/>
          </a:xfrm>
          <a:prstGeom prst="rect">
            <a:avLst/>
          </a:prstGeom>
          <a:noFill/>
        </p:spPr>
        <p:txBody>
          <a:bodyPr wrap="none" rtlCol="0">
            <a:spAutoFit/>
          </a:bodyPr>
          <a:lstStyle/>
          <a:p>
            <a:r>
              <a:rPr lang="en-US" sz="2800" dirty="0" err="1" smtClean="0">
                <a:solidFill>
                  <a:schemeClr val="accent5">
                    <a:lumMod val="60000"/>
                    <a:lumOff val="40000"/>
                  </a:schemeClr>
                </a:solidFill>
              </a:rPr>
              <a:t>printf</a:t>
            </a:r>
            <a:endParaRPr lang="en-US" sz="2800" dirty="0">
              <a:solidFill>
                <a:schemeClr val="accent5">
                  <a:lumMod val="60000"/>
                  <a:lumOff val="40000"/>
                </a:schemeClr>
              </a:solidFill>
            </a:endParaRPr>
          </a:p>
        </p:txBody>
      </p:sp>
      <p:sp>
        <p:nvSpPr>
          <p:cNvPr id="25" name="TextBox 24"/>
          <p:cNvSpPr txBox="1"/>
          <p:nvPr/>
        </p:nvSpPr>
        <p:spPr>
          <a:xfrm>
            <a:off x="2362200" y="3058180"/>
            <a:ext cx="1136850" cy="523220"/>
          </a:xfrm>
          <a:prstGeom prst="rect">
            <a:avLst/>
          </a:prstGeom>
          <a:noFill/>
        </p:spPr>
        <p:txBody>
          <a:bodyPr wrap="none" rtlCol="0">
            <a:spAutoFit/>
          </a:bodyPr>
          <a:lstStyle/>
          <a:p>
            <a:r>
              <a:rPr lang="en-US" sz="2800" dirty="0" err="1" smtClean="0">
                <a:solidFill>
                  <a:schemeClr val="accent5">
                    <a:lumMod val="60000"/>
                    <a:lumOff val="40000"/>
                  </a:schemeClr>
                </a:solidFill>
              </a:rPr>
              <a:t>vnorm</a:t>
            </a:r>
            <a:endParaRPr lang="en-US" sz="2800" dirty="0">
              <a:solidFill>
                <a:schemeClr val="accent5">
                  <a:lumMod val="60000"/>
                  <a:lumOff val="40000"/>
                </a:schemeClr>
              </a:solidFill>
            </a:endParaRPr>
          </a:p>
        </p:txBody>
      </p:sp>
      <p:sp>
        <p:nvSpPr>
          <p:cNvPr id="26" name="TextBox 25"/>
          <p:cNvSpPr txBox="1"/>
          <p:nvPr/>
        </p:nvSpPr>
        <p:spPr>
          <a:xfrm>
            <a:off x="3499050" y="3629680"/>
            <a:ext cx="562975" cy="523220"/>
          </a:xfrm>
          <a:prstGeom prst="rect">
            <a:avLst/>
          </a:prstGeom>
          <a:noFill/>
        </p:spPr>
        <p:txBody>
          <a:bodyPr wrap="none" rtlCol="0">
            <a:spAutoFit/>
          </a:bodyPr>
          <a:lstStyle/>
          <a:p>
            <a:r>
              <a:rPr lang="en-US" sz="2800" dirty="0" smtClean="0">
                <a:solidFill>
                  <a:schemeClr val="accent5">
                    <a:lumMod val="60000"/>
                    <a:lumOff val="40000"/>
                  </a:schemeClr>
                </a:solidFill>
              </a:rPr>
              <a:t>no</a:t>
            </a:r>
            <a:endParaRPr lang="en-US" sz="2800" dirty="0">
              <a:solidFill>
                <a:schemeClr val="accent5">
                  <a:lumMod val="60000"/>
                  <a:lumOff val="40000"/>
                </a:schemeClr>
              </a:solidFill>
            </a:endParaRPr>
          </a:p>
        </p:txBody>
      </p:sp>
      <p:sp>
        <p:nvSpPr>
          <p:cNvPr id="27" name="TextBox 26"/>
          <p:cNvSpPr txBox="1"/>
          <p:nvPr/>
        </p:nvSpPr>
        <p:spPr>
          <a:xfrm>
            <a:off x="1209021" y="4180114"/>
            <a:ext cx="562975" cy="523220"/>
          </a:xfrm>
          <a:prstGeom prst="rect">
            <a:avLst/>
          </a:prstGeom>
          <a:noFill/>
        </p:spPr>
        <p:txBody>
          <a:bodyPr wrap="none" rtlCol="0">
            <a:spAutoFit/>
          </a:bodyPr>
          <a:lstStyle/>
          <a:p>
            <a:r>
              <a:rPr lang="en-US" sz="2800" dirty="0" smtClean="0">
                <a:solidFill>
                  <a:schemeClr val="accent5">
                    <a:lumMod val="60000"/>
                    <a:lumOff val="40000"/>
                  </a:schemeClr>
                </a:solidFill>
              </a:rPr>
              <a:t>no</a:t>
            </a:r>
            <a:endParaRPr lang="en-US" sz="2800" dirty="0">
              <a:solidFill>
                <a:schemeClr val="accent5">
                  <a:lumMod val="60000"/>
                  <a:lumOff val="40000"/>
                </a:schemeClr>
              </a:solidFill>
            </a:endParaRPr>
          </a:p>
        </p:txBody>
      </p:sp>
      <p:sp>
        <p:nvSpPr>
          <p:cNvPr id="28" name="TextBox 27"/>
          <p:cNvSpPr txBox="1"/>
          <p:nvPr/>
        </p:nvSpPr>
        <p:spPr>
          <a:xfrm>
            <a:off x="1771996" y="5796290"/>
            <a:ext cx="3642536" cy="523220"/>
          </a:xfrm>
          <a:prstGeom prst="rect">
            <a:avLst/>
          </a:prstGeom>
          <a:noFill/>
        </p:spPr>
        <p:txBody>
          <a:bodyPr wrap="none" rtlCol="0">
            <a:spAutoFit/>
          </a:bodyPr>
          <a:lstStyle/>
          <a:p>
            <a:r>
              <a:rPr lang="en-US" sz="2800" dirty="0" err="1" smtClean="0">
                <a:solidFill>
                  <a:schemeClr val="accent5">
                    <a:lumMod val="60000"/>
                    <a:lumOff val="40000"/>
                  </a:schemeClr>
                </a:solidFill>
              </a:rPr>
              <a:t>printf</a:t>
            </a:r>
            <a:r>
              <a:rPr lang="en-US" sz="2800" dirty="0" smtClean="0">
                <a:solidFill>
                  <a:schemeClr val="accent5">
                    <a:lumMod val="60000"/>
                    <a:lumOff val="40000"/>
                  </a:schemeClr>
                </a:solidFill>
              </a:rPr>
              <a:t>, </a:t>
            </a:r>
            <a:r>
              <a:rPr lang="en-US" sz="2800" dirty="0" err="1" smtClean="0">
                <a:solidFill>
                  <a:schemeClr val="accent5">
                    <a:lumMod val="60000"/>
                    <a:lumOff val="40000"/>
                  </a:schemeClr>
                </a:solidFill>
              </a:rPr>
              <a:t>vnorm</a:t>
            </a:r>
            <a:r>
              <a:rPr lang="en-US" sz="2800" dirty="0" smtClean="0">
                <a:solidFill>
                  <a:schemeClr val="accent5">
                    <a:lumMod val="60000"/>
                    <a:lumOff val="40000"/>
                  </a:schemeClr>
                </a:solidFill>
              </a:rPr>
              <a:t>, main, </a:t>
            </a:r>
            <a:r>
              <a:rPr lang="en-US" sz="2800" dirty="0" err="1" smtClean="0">
                <a:solidFill>
                  <a:schemeClr val="accent5">
                    <a:lumMod val="60000"/>
                    <a:lumOff val="40000"/>
                  </a:schemeClr>
                </a:solidFill>
              </a:rPr>
              <a:t>init</a:t>
            </a:r>
            <a:endParaRPr lang="en-US" sz="2800" dirty="0">
              <a:solidFill>
                <a:schemeClr val="accent5">
                  <a:lumMod val="60000"/>
                  <a:lumOff val="40000"/>
                </a:schemeClr>
              </a:solidFill>
            </a:endParaRPr>
          </a:p>
        </p:txBody>
      </p:sp>
      <p:sp>
        <p:nvSpPr>
          <p:cNvPr id="29" name="TextBox 28"/>
          <p:cNvSpPr txBox="1"/>
          <p:nvPr/>
        </p:nvSpPr>
        <p:spPr>
          <a:xfrm>
            <a:off x="1066800" y="4810780"/>
            <a:ext cx="2194832" cy="523220"/>
          </a:xfrm>
          <a:prstGeom prst="rect">
            <a:avLst/>
          </a:prstGeom>
          <a:noFill/>
        </p:spPr>
        <p:txBody>
          <a:bodyPr wrap="none" rtlCol="0">
            <a:spAutoFit/>
          </a:bodyPr>
          <a:lstStyle/>
          <a:p>
            <a:r>
              <a:rPr lang="en-US" sz="2800" dirty="0" smtClean="0">
                <a:solidFill>
                  <a:schemeClr val="accent5">
                    <a:lumMod val="60000"/>
                    <a:lumOff val="40000"/>
                  </a:schemeClr>
                </a:solidFill>
              </a:rPr>
              <a:t>Str1 and 0x15</a:t>
            </a:r>
            <a:endParaRPr lang="en-US" sz="2800" dirty="0">
              <a:solidFill>
                <a:schemeClr val="accent5">
                  <a:lumMod val="60000"/>
                  <a:lumOff val="40000"/>
                </a:schemeClr>
              </a:solidFill>
            </a:endParaRPr>
          </a:p>
        </p:txBody>
      </p:sp>
      <p:sp>
        <p:nvSpPr>
          <p:cNvPr id="30" name="TextBox 29"/>
          <p:cNvSpPr txBox="1"/>
          <p:nvPr/>
        </p:nvSpPr>
        <p:spPr>
          <a:xfrm>
            <a:off x="2148921" y="5295900"/>
            <a:ext cx="367408" cy="523220"/>
          </a:xfrm>
          <a:prstGeom prst="rect">
            <a:avLst/>
          </a:prstGeom>
          <a:noFill/>
        </p:spPr>
        <p:txBody>
          <a:bodyPr wrap="none" rtlCol="0">
            <a:spAutoFit/>
          </a:bodyPr>
          <a:lstStyle/>
          <a:p>
            <a:r>
              <a:rPr lang="en-US" sz="2800" dirty="0">
                <a:solidFill>
                  <a:schemeClr val="accent5">
                    <a:lumMod val="60000"/>
                    <a:lumOff val="40000"/>
                  </a:schemeClr>
                </a:solidFill>
              </a:rPr>
              <a:t>4</a:t>
            </a:r>
          </a:p>
        </p:txBody>
      </p:sp>
      <p:sp>
        <p:nvSpPr>
          <p:cNvPr id="31" name="TextBox 30"/>
          <p:cNvSpPr txBox="1"/>
          <p:nvPr>
            <p:custDataLst>
              <p:tags r:id="rId21"/>
            </p:custDataLst>
          </p:nvPr>
        </p:nvSpPr>
        <p:spPr>
          <a:xfrm>
            <a:off x="5791200" y="6248400"/>
            <a:ext cx="1371600" cy="381000"/>
          </a:xfrm>
          <a:prstGeom prst="rect">
            <a:avLst/>
          </a:prstGeom>
          <a:noFill/>
        </p:spPr>
        <p:txBody>
          <a:bodyPr wrap="none" lIns="0" tIns="0" rIns="0" bIns="0" rtlCol="0" anchor="ctr">
            <a:noAutofit/>
          </a:bodyPr>
          <a:lstStyle/>
          <a:p>
            <a:pPr algn="ctr"/>
            <a:r>
              <a:rPr lang="en-US" sz="2000" dirty="0" smtClean="0">
                <a:solidFill>
                  <a:schemeClr val="accent5">
                    <a:lumMod val="60000"/>
                    <a:lumOff val="40000"/>
                  </a:schemeClr>
                </a:solidFill>
              </a:rPr>
              <a:t>0x7FFFFFAC</a:t>
            </a:r>
          </a:p>
        </p:txBody>
      </p:sp>
      <p:sp>
        <p:nvSpPr>
          <p:cNvPr id="32" name="Oval 31"/>
          <p:cNvSpPr/>
          <p:nvPr/>
        </p:nvSpPr>
        <p:spPr>
          <a:xfrm>
            <a:off x="7162800" y="1676400"/>
            <a:ext cx="1752600" cy="3810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7162800" y="3962400"/>
            <a:ext cx="1752600" cy="3810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custDataLst>
              <p:tags r:id="rId22"/>
            </p:custDataLst>
          </p:nvPr>
        </p:nvSpPr>
        <p:spPr>
          <a:xfrm>
            <a:off x="5791200" y="5486400"/>
            <a:ext cx="1371600" cy="381000"/>
          </a:xfrm>
          <a:prstGeom prst="rect">
            <a:avLst/>
          </a:prstGeom>
          <a:noFill/>
        </p:spPr>
        <p:txBody>
          <a:bodyPr wrap="none" lIns="0" tIns="0" rIns="0" bIns="0" rtlCol="0" anchor="ctr">
            <a:noAutofit/>
          </a:bodyPr>
          <a:lstStyle/>
          <a:p>
            <a:pPr algn="ctr"/>
            <a:r>
              <a:rPr lang="en-US" sz="2000" dirty="0" smtClean="0">
                <a:solidFill>
                  <a:schemeClr val="accent5">
                    <a:lumMod val="60000"/>
                    <a:lumOff val="40000"/>
                  </a:schemeClr>
                </a:solidFill>
              </a:rPr>
              <a:t>0x7FFFFFB4</a:t>
            </a:r>
          </a:p>
        </p:txBody>
      </p:sp>
      <p:sp>
        <p:nvSpPr>
          <p:cNvPr id="37" name="TextBox 36"/>
          <p:cNvSpPr txBox="1"/>
          <p:nvPr>
            <p:custDataLst>
              <p:tags r:id="rId23"/>
            </p:custDataLst>
          </p:nvPr>
        </p:nvSpPr>
        <p:spPr>
          <a:xfrm>
            <a:off x="5791200" y="5105400"/>
            <a:ext cx="1371600" cy="381000"/>
          </a:xfrm>
          <a:prstGeom prst="rect">
            <a:avLst/>
          </a:prstGeom>
          <a:noFill/>
        </p:spPr>
        <p:txBody>
          <a:bodyPr wrap="none" lIns="0" tIns="0" rIns="0" bIns="0" rtlCol="0" anchor="ctr">
            <a:noAutofit/>
          </a:bodyPr>
          <a:lstStyle/>
          <a:p>
            <a:pPr algn="ctr"/>
            <a:r>
              <a:rPr lang="en-US" sz="2000" dirty="0" smtClean="0">
                <a:solidFill>
                  <a:schemeClr val="accent5">
                    <a:lumMod val="60000"/>
                    <a:lumOff val="40000"/>
                  </a:schemeClr>
                </a:solidFill>
              </a:rPr>
              <a:t>0x7FFFFFB8</a:t>
            </a:r>
          </a:p>
        </p:txBody>
      </p:sp>
      <p:sp>
        <p:nvSpPr>
          <p:cNvPr id="38" name="TextBox 37"/>
          <p:cNvSpPr txBox="1"/>
          <p:nvPr>
            <p:custDataLst>
              <p:tags r:id="rId24"/>
            </p:custDataLst>
          </p:nvPr>
        </p:nvSpPr>
        <p:spPr>
          <a:xfrm>
            <a:off x="5791200" y="4724400"/>
            <a:ext cx="1371600" cy="381000"/>
          </a:xfrm>
          <a:prstGeom prst="rect">
            <a:avLst/>
          </a:prstGeom>
          <a:noFill/>
        </p:spPr>
        <p:txBody>
          <a:bodyPr wrap="none" lIns="0" tIns="0" rIns="0" bIns="0" rtlCol="0" anchor="ctr">
            <a:noAutofit/>
          </a:bodyPr>
          <a:lstStyle/>
          <a:p>
            <a:pPr algn="ctr"/>
            <a:r>
              <a:rPr lang="en-US" sz="2000" dirty="0" smtClean="0">
                <a:solidFill>
                  <a:schemeClr val="accent5">
                    <a:lumMod val="60000"/>
                    <a:lumOff val="40000"/>
                  </a:schemeClr>
                </a:solidFill>
              </a:rPr>
              <a:t>0x7FFFFFBC</a:t>
            </a:r>
          </a:p>
        </p:txBody>
      </p:sp>
      <p:sp>
        <p:nvSpPr>
          <p:cNvPr id="39" name="TextBox 38"/>
          <p:cNvSpPr txBox="1"/>
          <p:nvPr>
            <p:custDataLst>
              <p:tags r:id="rId25"/>
            </p:custDataLst>
          </p:nvPr>
        </p:nvSpPr>
        <p:spPr>
          <a:xfrm>
            <a:off x="5791200" y="4343400"/>
            <a:ext cx="1371600" cy="381000"/>
          </a:xfrm>
          <a:prstGeom prst="rect">
            <a:avLst/>
          </a:prstGeom>
          <a:noFill/>
        </p:spPr>
        <p:txBody>
          <a:bodyPr wrap="none" lIns="0" tIns="0" rIns="0" bIns="0" rtlCol="0" anchor="ctr">
            <a:noAutofit/>
          </a:bodyPr>
          <a:lstStyle/>
          <a:p>
            <a:pPr algn="ctr"/>
            <a:r>
              <a:rPr lang="en-US" sz="2000" dirty="0" smtClean="0">
                <a:solidFill>
                  <a:schemeClr val="accent5">
                    <a:lumMod val="60000"/>
                    <a:lumOff val="40000"/>
                  </a:schemeClr>
                </a:solidFill>
              </a:rPr>
              <a:t>0x7FFFFFC0</a:t>
            </a:r>
          </a:p>
        </p:txBody>
      </p:sp>
      <p:sp>
        <p:nvSpPr>
          <p:cNvPr id="40" name="TextBox 39"/>
          <p:cNvSpPr txBox="1"/>
          <p:nvPr>
            <p:custDataLst>
              <p:tags r:id="rId26"/>
            </p:custDataLst>
          </p:nvPr>
        </p:nvSpPr>
        <p:spPr>
          <a:xfrm>
            <a:off x="5791200" y="3962400"/>
            <a:ext cx="1371600" cy="381000"/>
          </a:xfrm>
          <a:prstGeom prst="rect">
            <a:avLst/>
          </a:prstGeom>
          <a:noFill/>
        </p:spPr>
        <p:txBody>
          <a:bodyPr wrap="none" lIns="0" tIns="0" rIns="0" bIns="0" rtlCol="0" anchor="ctr">
            <a:noAutofit/>
          </a:bodyPr>
          <a:lstStyle/>
          <a:p>
            <a:pPr algn="ctr"/>
            <a:r>
              <a:rPr lang="en-US" sz="2000" dirty="0" smtClean="0">
                <a:solidFill>
                  <a:schemeClr val="accent5">
                    <a:lumMod val="60000"/>
                    <a:lumOff val="40000"/>
                  </a:schemeClr>
                </a:solidFill>
              </a:rPr>
              <a:t>0x7FFFFFC4</a:t>
            </a:r>
          </a:p>
        </p:txBody>
      </p:sp>
      <p:sp>
        <p:nvSpPr>
          <p:cNvPr id="41" name="TextBox 40"/>
          <p:cNvSpPr txBox="1"/>
          <p:nvPr>
            <p:custDataLst>
              <p:tags r:id="rId27"/>
            </p:custDataLst>
          </p:nvPr>
        </p:nvSpPr>
        <p:spPr>
          <a:xfrm>
            <a:off x="5791200" y="3581400"/>
            <a:ext cx="1371600" cy="381000"/>
          </a:xfrm>
          <a:prstGeom prst="rect">
            <a:avLst/>
          </a:prstGeom>
          <a:noFill/>
        </p:spPr>
        <p:txBody>
          <a:bodyPr wrap="none" lIns="0" tIns="0" rIns="0" bIns="0" rtlCol="0" anchor="ctr">
            <a:noAutofit/>
          </a:bodyPr>
          <a:lstStyle/>
          <a:p>
            <a:pPr algn="ctr"/>
            <a:r>
              <a:rPr lang="en-US" sz="2000" dirty="0" smtClean="0">
                <a:solidFill>
                  <a:schemeClr val="accent5">
                    <a:lumMod val="60000"/>
                    <a:lumOff val="40000"/>
                  </a:schemeClr>
                </a:solidFill>
              </a:rPr>
              <a:t>0x7FFFFFC8</a:t>
            </a:r>
          </a:p>
        </p:txBody>
      </p:sp>
      <p:sp>
        <p:nvSpPr>
          <p:cNvPr id="42" name="TextBox 41"/>
          <p:cNvSpPr txBox="1"/>
          <p:nvPr>
            <p:custDataLst>
              <p:tags r:id="rId28"/>
            </p:custDataLst>
          </p:nvPr>
        </p:nvSpPr>
        <p:spPr>
          <a:xfrm>
            <a:off x="5791200" y="3200400"/>
            <a:ext cx="1371600" cy="381000"/>
          </a:xfrm>
          <a:prstGeom prst="rect">
            <a:avLst/>
          </a:prstGeom>
          <a:noFill/>
        </p:spPr>
        <p:txBody>
          <a:bodyPr wrap="none" lIns="0" tIns="0" rIns="0" bIns="0" rtlCol="0" anchor="ctr">
            <a:noAutofit/>
          </a:bodyPr>
          <a:lstStyle/>
          <a:p>
            <a:pPr algn="ctr"/>
            <a:r>
              <a:rPr lang="en-US" sz="2000" dirty="0" smtClean="0">
                <a:solidFill>
                  <a:schemeClr val="accent5">
                    <a:lumMod val="60000"/>
                    <a:lumOff val="40000"/>
                  </a:schemeClr>
                </a:solidFill>
              </a:rPr>
              <a:t>0x7FFFFFCA</a:t>
            </a:r>
          </a:p>
        </p:txBody>
      </p:sp>
      <p:sp>
        <p:nvSpPr>
          <p:cNvPr id="43" name="TextBox 42"/>
          <p:cNvSpPr txBox="1"/>
          <p:nvPr>
            <p:custDataLst>
              <p:tags r:id="rId29"/>
            </p:custDataLst>
          </p:nvPr>
        </p:nvSpPr>
        <p:spPr>
          <a:xfrm>
            <a:off x="5791200" y="2819400"/>
            <a:ext cx="1371600" cy="381000"/>
          </a:xfrm>
          <a:prstGeom prst="rect">
            <a:avLst/>
          </a:prstGeom>
          <a:noFill/>
        </p:spPr>
        <p:txBody>
          <a:bodyPr wrap="none" lIns="0" tIns="0" rIns="0" bIns="0" rtlCol="0" anchor="ctr">
            <a:noAutofit/>
          </a:bodyPr>
          <a:lstStyle/>
          <a:p>
            <a:pPr algn="ctr"/>
            <a:r>
              <a:rPr lang="en-US" sz="2000" dirty="0" smtClean="0">
                <a:solidFill>
                  <a:schemeClr val="accent5">
                    <a:lumMod val="60000"/>
                    <a:lumOff val="40000"/>
                  </a:schemeClr>
                </a:solidFill>
              </a:rPr>
              <a:t>0x7FFFFFD0</a:t>
            </a:r>
          </a:p>
        </p:txBody>
      </p:sp>
      <p:sp>
        <p:nvSpPr>
          <p:cNvPr id="44" name="TextBox 43"/>
          <p:cNvSpPr txBox="1"/>
          <p:nvPr>
            <p:custDataLst>
              <p:tags r:id="rId30"/>
            </p:custDataLst>
          </p:nvPr>
        </p:nvSpPr>
        <p:spPr>
          <a:xfrm>
            <a:off x="5791200" y="2438400"/>
            <a:ext cx="1371600" cy="381000"/>
          </a:xfrm>
          <a:prstGeom prst="rect">
            <a:avLst/>
          </a:prstGeom>
          <a:noFill/>
        </p:spPr>
        <p:txBody>
          <a:bodyPr wrap="none" lIns="0" tIns="0" rIns="0" bIns="0" rtlCol="0" anchor="ctr">
            <a:noAutofit/>
          </a:bodyPr>
          <a:lstStyle/>
          <a:p>
            <a:pPr algn="ctr"/>
            <a:r>
              <a:rPr lang="en-US" sz="2000" dirty="0" smtClean="0">
                <a:solidFill>
                  <a:schemeClr val="accent5">
                    <a:lumMod val="60000"/>
                    <a:lumOff val="40000"/>
                  </a:schemeClr>
                </a:solidFill>
              </a:rPr>
              <a:t>0x7FFFFFD4</a:t>
            </a:r>
          </a:p>
        </p:txBody>
      </p:sp>
      <p:sp>
        <p:nvSpPr>
          <p:cNvPr id="45" name="TextBox 44"/>
          <p:cNvSpPr txBox="1"/>
          <p:nvPr>
            <p:custDataLst>
              <p:tags r:id="rId31"/>
            </p:custDataLst>
          </p:nvPr>
        </p:nvSpPr>
        <p:spPr>
          <a:xfrm>
            <a:off x="5791200" y="2133600"/>
            <a:ext cx="1295400" cy="381000"/>
          </a:xfrm>
          <a:prstGeom prst="rect">
            <a:avLst/>
          </a:prstGeom>
          <a:noFill/>
        </p:spPr>
        <p:txBody>
          <a:bodyPr wrap="none" lIns="0" tIns="0" rIns="0" bIns="0" rtlCol="0" anchor="ctr">
            <a:noAutofit/>
          </a:bodyPr>
          <a:lstStyle/>
          <a:p>
            <a:pPr algn="r"/>
            <a:r>
              <a:rPr lang="en-US" sz="2000" dirty="0" smtClean="0">
                <a:solidFill>
                  <a:schemeClr val="accent5">
                    <a:lumMod val="60000"/>
                    <a:lumOff val="40000"/>
                  </a:schemeClr>
                </a:solidFill>
              </a:rPr>
              <a:t>       0x7       …D8</a:t>
            </a:r>
          </a:p>
        </p:txBody>
      </p:sp>
      <p:sp>
        <p:nvSpPr>
          <p:cNvPr id="46" name="TextBox 45"/>
          <p:cNvSpPr txBox="1"/>
          <p:nvPr>
            <p:custDataLst>
              <p:tags r:id="rId32"/>
            </p:custDataLst>
          </p:nvPr>
        </p:nvSpPr>
        <p:spPr>
          <a:xfrm>
            <a:off x="6858000" y="1676400"/>
            <a:ext cx="304800" cy="381000"/>
          </a:xfrm>
          <a:prstGeom prst="rect">
            <a:avLst/>
          </a:prstGeom>
          <a:noFill/>
        </p:spPr>
        <p:txBody>
          <a:bodyPr wrap="none" lIns="0" tIns="0" rIns="0" bIns="0" rtlCol="0" anchor="ctr">
            <a:noAutofit/>
          </a:bodyPr>
          <a:lstStyle/>
          <a:p>
            <a:pPr algn="r"/>
            <a:r>
              <a:rPr lang="en-US" sz="2000" dirty="0" smtClean="0">
                <a:solidFill>
                  <a:schemeClr val="accent5">
                    <a:lumMod val="60000"/>
                    <a:lumOff val="40000"/>
                  </a:schemeClr>
                </a:solidFill>
              </a:rPr>
              <a:t>DC</a:t>
            </a:r>
          </a:p>
        </p:txBody>
      </p:sp>
      <p:sp>
        <p:nvSpPr>
          <p:cNvPr id="47" name="TextBox 46"/>
          <p:cNvSpPr txBox="1"/>
          <p:nvPr>
            <p:custDataLst>
              <p:tags r:id="rId33"/>
            </p:custDataLst>
          </p:nvPr>
        </p:nvSpPr>
        <p:spPr>
          <a:xfrm>
            <a:off x="6858000" y="1295400"/>
            <a:ext cx="304800" cy="381000"/>
          </a:xfrm>
          <a:prstGeom prst="rect">
            <a:avLst/>
          </a:prstGeom>
          <a:noFill/>
        </p:spPr>
        <p:txBody>
          <a:bodyPr wrap="none" lIns="0" tIns="0" rIns="0" bIns="0" rtlCol="0" anchor="ctr">
            <a:noAutofit/>
          </a:bodyPr>
          <a:lstStyle/>
          <a:p>
            <a:pPr algn="r"/>
            <a:r>
              <a:rPr lang="en-US" sz="2000" dirty="0" smtClean="0">
                <a:solidFill>
                  <a:schemeClr val="accent5">
                    <a:lumMod val="60000"/>
                    <a:lumOff val="40000"/>
                  </a:schemeClr>
                </a:solidFill>
              </a:rPr>
              <a:t>E0</a:t>
            </a:r>
          </a:p>
        </p:txBody>
      </p:sp>
      <p:sp>
        <p:nvSpPr>
          <p:cNvPr id="48" name="Oval 47"/>
          <p:cNvSpPr/>
          <p:nvPr/>
        </p:nvSpPr>
        <p:spPr>
          <a:xfrm>
            <a:off x="7162800" y="6248400"/>
            <a:ext cx="1752600" cy="3810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custDataLst>
              <p:tags r:id="rId34"/>
            </p:custDataLst>
          </p:nvPr>
        </p:nvSpPr>
        <p:spPr>
          <a:xfrm>
            <a:off x="7364186" y="152400"/>
            <a:ext cx="1371600" cy="381000"/>
          </a:xfrm>
          <a:prstGeom prst="rect">
            <a:avLst/>
          </a:prstGeom>
          <a:noFill/>
        </p:spPr>
        <p:txBody>
          <a:bodyPr wrap="none" lIns="0" tIns="0" rIns="0" bIns="0" rtlCol="0" anchor="ctr">
            <a:noAutofit/>
          </a:bodyPr>
          <a:lstStyle/>
          <a:p>
            <a:pPr algn="ctr"/>
            <a:r>
              <a:rPr lang="en-US" sz="2000" dirty="0" smtClean="0">
                <a:solidFill>
                  <a:schemeClr val="accent5">
                    <a:lumMod val="60000"/>
                    <a:lumOff val="40000"/>
                  </a:schemeClr>
                </a:solidFill>
              </a:rPr>
              <a:t>Memory</a:t>
            </a:r>
          </a:p>
        </p:txBody>
      </p:sp>
      <p:sp>
        <p:nvSpPr>
          <p:cNvPr id="50" name="TextBox 49"/>
          <p:cNvSpPr txBox="1"/>
          <p:nvPr>
            <p:custDataLst>
              <p:tags r:id="rId35"/>
            </p:custDataLst>
          </p:nvPr>
        </p:nvSpPr>
        <p:spPr>
          <a:xfrm>
            <a:off x="8839200" y="1676400"/>
            <a:ext cx="304800" cy="381000"/>
          </a:xfrm>
          <a:prstGeom prst="rect">
            <a:avLst/>
          </a:prstGeom>
          <a:noFill/>
        </p:spPr>
        <p:txBody>
          <a:bodyPr wrap="none" lIns="0" tIns="0" rIns="0" bIns="0" rtlCol="0" anchor="ctr">
            <a:noAutofit/>
          </a:bodyPr>
          <a:lstStyle/>
          <a:p>
            <a:pPr algn="r"/>
            <a:r>
              <a:rPr lang="en-US" sz="2000" b="1" dirty="0" err="1" smtClean="0">
                <a:solidFill>
                  <a:schemeClr val="accent5">
                    <a:lumMod val="60000"/>
                    <a:lumOff val="40000"/>
                  </a:schemeClr>
                </a:solidFill>
              </a:rPr>
              <a:t>ra</a:t>
            </a:r>
            <a:endParaRPr lang="en-US" sz="2000" b="1" dirty="0" smtClean="0">
              <a:solidFill>
                <a:schemeClr val="accent5">
                  <a:lumMod val="60000"/>
                  <a:lumOff val="40000"/>
                </a:schemeClr>
              </a:solidFill>
            </a:endParaRPr>
          </a:p>
        </p:txBody>
      </p:sp>
      <p:sp>
        <p:nvSpPr>
          <p:cNvPr id="51" name="TextBox 50"/>
          <p:cNvSpPr txBox="1"/>
          <p:nvPr>
            <p:custDataLst>
              <p:tags r:id="rId36"/>
            </p:custDataLst>
          </p:nvPr>
        </p:nvSpPr>
        <p:spPr>
          <a:xfrm>
            <a:off x="8839200" y="2057400"/>
            <a:ext cx="304800" cy="381000"/>
          </a:xfrm>
          <a:prstGeom prst="rect">
            <a:avLst/>
          </a:prstGeom>
          <a:noFill/>
        </p:spPr>
        <p:txBody>
          <a:bodyPr wrap="none" lIns="0" tIns="0" rIns="0" bIns="0" rtlCol="0" anchor="ctr">
            <a:noAutofit/>
          </a:bodyPr>
          <a:lstStyle/>
          <a:p>
            <a:pPr algn="r"/>
            <a:r>
              <a:rPr lang="en-US" sz="2000" b="1" dirty="0" err="1" smtClean="0">
                <a:solidFill>
                  <a:schemeClr val="accent5">
                    <a:lumMod val="60000"/>
                    <a:lumOff val="40000"/>
                  </a:schemeClr>
                </a:solidFill>
              </a:rPr>
              <a:t>fp</a:t>
            </a:r>
            <a:endParaRPr lang="en-US" sz="2000" b="1" dirty="0" smtClean="0">
              <a:solidFill>
                <a:schemeClr val="accent5">
                  <a:lumMod val="60000"/>
                  <a:lumOff val="40000"/>
                </a:schemeClr>
              </a:solidFill>
            </a:endParaRPr>
          </a:p>
        </p:txBody>
      </p:sp>
      <p:sp>
        <p:nvSpPr>
          <p:cNvPr id="52" name="TextBox 51"/>
          <p:cNvSpPr txBox="1"/>
          <p:nvPr>
            <p:custDataLst>
              <p:tags r:id="rId37"/>
            </p:custDataLst>
          </p:nvPr>
        </p:nvSpPr>
        <p:spPr>
          <a:xfrm>
            <a:off x="8839200" y="2438400"/>
            <a:ext cx="304800" cy="381000"/>
          </a:xfrm>
          <a:prstGeom prst="rect">
            <a:avLst/>
          </a:prstGeom>
          <a:noFill/>
        </p:spPr>
        <p:txBody>
          <a:bodyPr wrap="none" lIns="0" tIns="0" rIns="0" bIns="0" rtlCol="0" anchor="ctr">
            <a:noAutofit/>
          </a:bodyPr>
          <a:lstStyle/>
          <a:p>
            <a:pPr algn="r"/>
            <a:r>
              <a:rPr lang="en-US" sz="2000" b="1" dirty="0" smtClean="0">
                <a:solidFill>
                  <a:schemeClr val="accent5">
                    <a:lumMod val="60000"/>
                    <a:lumOff val="40000"/>
                  </a:schemeClr>
                </a:solidFill>
              </a:rPr>
              <a:t>a3</a:t>
            </a:r>
          </a:p>
        </p:txBody>
      </p:sp>
      <p:sp>
        <p:nvSpPr>
          <p:cNvPr id="53" name="TextBox 52"/>
          <p:cNvSpPr txBox="1"/>
          <p:nvPr>
            <p:custDataLst>
              <p:tags r:id="rId38"/>
            </p:custDataLst>
          </p:nvPr>
        </p:nvSpPr>
        <p:spPr>
          <a:xfrm>
            <a:off x="8839200" y="2819400"/>
            <a:ext cx="304800" cy="381000"/>
          </a:xfrm>
          <a:prstGeom prst="rect">
            <a:avLst/>
          </a:prstGeom>
          <a:noFill/>
        </p:spPr>
        <p:txBody>
          <a:bodyPr wrap="none" lIns="0" tIns="0" rIns="0" bIns="0" rtlCol="0" anchor="ctr">
            <a:noAutofit/>
          </a:bodyPr>
          <a:lstStyle/>
          <a:p>
            <a:pPr algn="r"/>
            <a:r>
              <a:rPr lang="en-US" sz="2000" b="1" dirty="0" smtClean="0">
                <a:solidFill>
                  <a:schemeClr val="accent5">
                    <a:lumMod val="60000"/>
                    <a:lumOff val="40000"/>
                  </a:schemeClr>
                </a:solidFill>
              </a:rPr>
              <a:t>a2</a:t>
            </a:r>
          </a:p>
        </p:txBody>
      </p:sp>
      <p:sp>
        <p:nvSpPr>
          <p:cNvPr id="54" name="TextBox 53"/>
          <p:cNvSpPr txBox="1"/>
          <p:nvPr>
            <p:custDataLst>
              <p:tags r:id="rId39"/>
            </p:custDataLst>
          </p:nvPr>
        </p:nvSpPr>
        <p:spPr>
          <a:xfrm>
            <a:off x="8839200" y="3200400"/>
            <a:ext cx="304800" cy="381000"/>
          </a:xfrm>
          <a:prstGeom prst="rect">
            <a:avLst/>
          </a:prstGeom>
          <a:noFill/>
        </p:spPr>
        <p:txBody>
          <a:bodyPr wrap="none" lIns="0" tIns="0" rIns="0" bIns="0" rtlCol="0" anchor="ctr">
            <a:noAutofit/>
          </a:bodyPr>
          <a:lstStyle/>
          <a:p>
            <a:pPr algn="r"/>
            <a:r>
              <a:rPr lang="en-US" sz="2000" b="1" dirty="0" smtClean="0">
                <a:solidFill>
                  <a:schemeClr val="accent5">
                    <a:lumMod val="60000"/>
                    <a:lumOff val="40000"/>
                  </a:schemeClr>
                </a:solidFill>
              </a:rPr>
              <a:t>a1</a:t>
            </a:r>
          </a:p>
        </p:txBody>
      </p:sp>
      <p:sp>
        <p:nvSpPr>
          <p:cNvPr id="55" name="TextBox 54"/>
          <p:cNvSpPr txBox="1"/>
          <p:nvPr>
            <p:custDataLst>
              <p:tags r:id="rId40"/>
            </p:custDataLst>
          </p:nvPr>
        </p:nvSpPr>
        <p:spPr>
          <a:xfrm>
            <a:off x="8839200" y="3505200"/>
            <a:ext cx="304800" cy="381000"/>
          </a:xfrm>
          <a:prstGeom prst="rect">
            <a:avLst/>
          </a:prstGeom>
          <a:noFill/>
        </p:spPr>
        <p:txBody>
          <a:bodyPr wrap="none" lIns="0" tIns="0" rIns="0" bIns="0" rtlCol="0" anchor="ctr">
            <a:noAutofit/>
          </a:bodyPr>
          <a:lstStyle/>
          <a:p>
            <a:pPr algn="r"/>
            <a:r>
              <a:rPr lang="en-US" sz="2000" b="1" dirty="0" smtClean="0">
                <a:solidFill>
                  <a:schemeClr val="accent5">
                    <a:lumMod val="60000"/>
                    <a:lumOff val="40000"/>
                  </a:schemeClr>
                </a:solidFill>
              </a:rPr>
              <a:t>a0</a:t>
            </a:r>
          </a:p>
        </p:txBody>
      </p:sp>
      <p:sp>
        <p:nvSpPr>
          <p:cNvPr id="56" name="TextBox 55"/>
          <p:cNvSpPr txBox="1"/>
          <p:nvPr>
            <p:custDataLst>
              <p:tags r:id="rId41"/>
            </p:custDataLst>
          </p:nvPr>
        </p:nvSpPr>
        <p:spPr>
          <a:xfrm>
            <a:off x="8839200" y="3962400"/>
            <a:ext cx="304800" cy="381000"/>
          </a:xfrm>
          <a:prstGeom prst="rect">
            <a:avLst/>
          </a:prstGeom>
          <a:noFill/>
        </p:spPr>
        <p:txBody>
          <a:bodyPr wrap="none" lIns="0" tIns="0" rIns="0" bIns="0" rtlCol="0" anchor="ctr">
            <a:noAutofit/>
          </a:bodyPr>
          <a:lstStyle/>
          <a:p>
            <a:pPr algn="r"/>
            <a:r>
              <a:rPr lang="en-US" sz="2000" b="1" dirty="0" err="1" smtClean="0">
                <a:solidFill>
                  <a:schemeClr val="accent5">
                    <a:lumMod val="60000"/>
                    <a:lumOff val="40000"/>
                  </a:schemeClr>
                </a:solidFill>
              </a:rPr>
              <a:t>ra</a:t>
            </a:r>
            <a:endParaRPr lang="en-US" sz="2000" b="1" dirty="0" smtClean="0">
              <a:solidFill>
                <a:schemeClr val="accent5">
                  <a:lumMod val="60000"/>
                  <a:lumOff val="40000"/>
                </a:schemeClr>
              </a:solidFill>
            </a:endParaRPr>
          </a:p>
        </p:txBody>
      </p:sp>
      <p:sp>
        <p:nvSpPr>
          <p:cNvPr id="57" name="TextBox 56"/>
          <p:cNvSpPr txBox="1"/>
          <p:nvPr>
            <p:custDataLst>
              <p:tags r:id="rId42"/>
            </p:custDataLst>
          </p:nvPr>
        </p:nvSpPr>
        <p:spPr>
          <a:xfrm>
            <a:off x="8839200" y="4343400"/>
            <a:ext cx="304800" cy="381000"/>
          </a:xfrm>
          <a:prstGeom prst="rect">
            <a:avLst/>
          </a:prstGeom>
          <a:noFill/>
        </p:spPr>
        <p:txBody>
          <a:bodyPr wrap="none" lIns="0" tIns="0" rIns="0" bIns="0" rtlCol="0" anchor="ctr">
            <a:noAutofit/>
          </a:bodyPr>
          <a:lstStyle/>
          <a:p>
            <a:pPr algn="r"/>
            <a:r>
              <a:rPr lang="en-US" sz="2000" b="1" dirty="0" err="1" smtClean="0">
                <a:solidFill>
                  <a:schemeClr val="accent5">
                    <a:lumMod val="60000"/>
                    <a:lumOff val="40000"/>
                  </a:schemeClr>
                </a:solidFill>
              </a:rPr>
              <a:t>fp</a:t>
            </a:r>
            <a:endParaRPr lang="en-US" sz="2000" b="1" dirty="0" smtClean="0">
              <a:solidFill>
                <a:schemeClr val="accent5">
                  <a:lumMod val="60000"/>
                  <a:lumOff val="40000"/>
                </a:schemeClr>
              </a:solidFill>
            </a:endParaRPr>
          </a:p>
        </p:txBody>
      </p:sp>
      <p:sp>
        <p:nvSpPr>
          <p:cNvPr id="58" name="TextBox 57"/>
          <p:cNvSpPr txBox="1"/>
          <p:nvPr>
            <p:custDataLst>
              <p:tags r:id="rId43"/>
            </p:custDataLst>
          </p:nvPr>
        </p:nvSpPr>
        <p:spPr>
          <a:xfrm>
            <a:off x="8839200" y="4724400"/>
            <a:ext cx="304800" cy="381000"/>
          </a:xfrm>
          <a:prstGeom prst="rect">
            <a:avLst/>
          </a:prstGeom>
          <a:noFill/>
        </p:spPr>
        <p:txBody>
          <a:bodyPr wrap="none" lIns="0" tIns="0" rIns="0" bIns="0" rtlCol="0" anchor="ctr">
            <a:noAutofit/>
          </a:bodyPr>
          <a:lstStyle/>
          <a:p>
            <a:pPr algn="r"/>
            <a:r>
              <a:rPr lang="en-US" sz="2000" b="1" dirty="0" smtClean="0">
                <a:solidFill>
                  <a:schemeClr val="accent5">
                    <a:lumMod val="60000"/>
                    <a:lumOff val="40000"/>
                  </a:schemeClr>
                </a:solidFill>
              </a:rPr>
              <a:t>a3</a:t>
            </a:r>
          </a:p>
        </p:txBody>
      </p:sp>
      <p:sp>
        <p:nvSpPr>
          <p:cNvPr id="59" name="TextBox 58"/>
          <p:cNvSpPr txBox="1"/>
          <p:nvPr>
            <p:custDataLst>
              <p:tags r:id="rId44"/>
            </p:custDataLst>
          </p:nvPr>
        </p:nvSpPr>
        <p:spPr>
          <a:xfrm>
            <a:off x="8839200" y="5105400"/>
            <a:ext cx="304800" cy="381000"/>
          </a:xfrm>
          <a:prstGeom prst="rect">
            <a:avLst/>
          </a:prstGeom>
          <a:noFill/>
        </p:spPr>
        <p:txBody>
          <a:bodyPr wrap="none" lIns="0" tIns="0" rIns="0" bIns="0" rtlCol="0" anchor="ctr">
            <a:noAutofit/>
          </a:bodyPr>
          <a:lstStyle/>
          <a:p>
            <a:pPr algn="r"/>
            <a:r>
              <a:rPr lang="en-US" sz="2000" b="1" dirty="0" smtClean="0">
                <a:solidFill>
                  <a:schemeClr val="accent5">
                    <a:lumMod val="60000"/>
                    <a:lumOff val="40000"/>
                  </a:schemeClr>
                </a:solidFill>
              </a:rPr>
              <a:t>a2</a:t>
            </a:r>
          </a:p>
        </p:txBody>
      </p:sp>
      <p:sp>
        <p:nvSpPr>
          <p:cNvPr id="60" name="TextBox 59"/>
          <p:cNvSpPr txBox="1"/>
          <p:nvPr>
            <p:custDataLst>
              <p:tags r:id="rId45"/>
            </p:custDataLst>
          </p:nvPr>
        </p:nvSpPr>
        <p:spPr>
          <a:xfrm>
            <a:off x="8839200" y="5486400"/>
            <a:ext cx="304800" cy="381000"/>
          </a:xfrm>
          <a:prstGeom prst="rect">
            <a:avLst/>
          </a:prstGeom>
          <a:noFill/>
        </p:spPr>
        <p:txBody>
          <a:bodyPr wrap="none" lIns="0" tIns="0" rIns="0" bIns="0" rtlCol="0" anchor="ctr">
            <a:noAutofit/>
          </a:bodyPr>
          <a:lstStyle/>
          <a:p>
            <a:pPr algn="r"/>
            <a:r>
              <a:rPr lang="en-US" sz="2000" b="1" dirty="0" smtClean="0">
                <a:solidFill>
                  <a:schemeClr val="accent5">
                    <a:lumMod val="60000"/>
                    <a:lumOff val="40000"/>
                  </a:schemeClr>
                </a:solidFill>
              </a:rPr>
              <a:t>a1</a:t>
            </a:r>
          </a:p>
        </p:txBody>
      </p:sp>
      <p:sp>
        <p:nvSpPr>
          <p:cNvPr id="61" name="TextBox 60"/>
          <p:cNvSpPr txBox="1"/>
          <p:nvPr>
            <p:custDataLst>
              <p:tags r:id="rId46"/>
            </p:custDataLst>
          </p:nvPr>
        </p:nvSpPr>
        <p:spPr>
          <a:xfrm>
            <a:off x="8839200" y="5867400"/>
            <a:ext cx="304800" cy="381000"/>
          </a:xfrm>
          <a:prstGeom prst="rect">
            <a:avLst/>
          </a:prstGeom>
          <a:noFill/>
        </p:spPr>
        <p:txBody>
          <a:bodyPr wrap="none" lIns="0" tIns="0" rIns="0" bIns="0" rtlCol="0" anchor="ctr">
            <a:noAutofit/>
          </a:bodyPr>
          <a:lstStyle/>
          <a:p>
            <a:pPr algn="r"/>
            <a:r>
              <a:rPr lang="en-US" sz="2000" b="1" dirty="0" smtClean="0">
                <a:solidFill>
                  <a:schemeClr val="accent5">
                    <a:lumMod val="60000"/>
                    <a:lumOff val="40000"/>
                  </a:schemeClr>
                </a:solidFill>
              </a:rPr>
              <a:t>a0</a:t>
            </a:r>
          </a:p>
        </p:txBody>
      </p:sp>
      <p:sp>
        <p:nvSpPr>
          <p:cNvPr id="62" name="TextBox 61"/>
          <p:cNvSpPr txBox="1"/>
          <p:nvPr>
            <p:custDataLst>
              <p:tags r:id="rId47"/>
            </p:custDataLst>
          </p:nvPr>
        </p:nvSpPr>
        <p:spPr>
          <a:xfrm>
            <a:off x="8839200" y="1295400"/>
            <a:ext cx="304800" cy="381000"/>
          </a:xfrm>
          <a:prstGeom prst="rect">
            <a:avLst/>
          </a:prstGeom>
          <a:noFill/>
        </p:spPr>
        <p:txBody>
          <a:bodyPr wrap="none" lIns="0" tIns="0" rIns="0" bIns="0" rtlCol="0" anchor="ctr">
            <a:noAutofit/>
          </a:bodyPr>
          <a:lstStyle/>
          <a:p>
            <a:pPr algn="r"/>
            <a:r>
              <a:rPr lang="en-US" sz="2000" b="1" dirty="0" smtClean="0">
                <a:solidFill>
                  <a:schemeClr val="accent5">
                    <a:lumMod val="60000"/>
                    <a:lumOff val="40000"/>
                  </a:schemeClr>
                </a:solidFill>
              </a:rPr>
              <a:t>a0</a:t>
            </a:r>
          </a:p>
        </p:txBody>
      </p:sp>
      <p:sp>
        <p:nvSpPr>
          <p:cNvPr id="63" name="TextBox 62"/>
          <p:cNvSpPr txBox="1"/>
          <p:nvPr>
            <p:custDataLst>
              <p:tags r:id="rId48"/>
            </p:custDataLst>
          </p:nvPr>
        </p:nvSpPr>
        <p:spPr>
          <a:xfrm>
            <a:off x="8839200" y="6248400"/>
            <a:ext cx="304800" cy="381000"/>
          </a:xfrm>
          <a:prstGeom prst="rect">
            <a:avLst/>
          </a:prstGeom>
          <a:noFill/>
        </p:spPr>
        <p:txBody>
          <a:bodyPr wrap="none" lIns="0" tIns="0" rIns="0" bIns="0" rtlCol="0" anchor="ctr">
            <a:noAutofit/>
          </a:bodyPr>
          <a:lstStyle/>
          <a:p>
            <a:pPr algn="r"/>
            <a:r>
              <a:rPr lang="en-US" sz="2000" b="1" dirty="0" err="1" smtClean="0">
                <a:solidFill>
                  <a:schemeClr val="accent5">
                    <a:lumMod val="60000"/>
                    <a:lumOff val="40000"/>
                  </a:schemeClr>
                </a:solidFill>
              </a:rPr>
              <a:t>ra</a:t>
            </a:r>
            <a:endParaRPr lang="en-US" sz="2000" b="1" dirty="0" smtClean="0">
              <a:solidFill>
                <a:schemeClr val="accent5">
                  <a:lumMod val="60000"/>
                  <a:lumOff val="40000"/>
                </a:schemeClr>
              </a:solidFill>
            </a:endParaRPr>
          </a:p>
        </p:txBody>
      </p:sp>
      <p:sp>
        <p:nvSpPr>
          <p:cNvPr id="64" name="TextBox 63"/>
          <p:cNvSpPr txBox="1"/>
          <p:nvPr>
            <p:custDataLst>
              <p:tags r:id="rId49"/>
            </p:custDataLst>
          </p:nvPr>
        </p:nvSpPr>
        <p:spPr>
          <a:xfrm>
            <a:off x="6858000" y="990600"/>
            <a:ext cx="304800" cy="381000"/>
          </a:xfrm>
          <a:prstGeom prst="rect">
            <a:avLst/>
          </a:prstGeom>
          <a:noFill/>
        </p:spPr>
        <p:txBody>
          <a:bodyPr wrap="none" lIns="0" tIns="0" rIns="0" bIns="0" rtlCol="0" anchor="ctr">
            <a:noAutofit/>
          </a:bodyPr>
          <a:lstStyle/>
          <a:p>
            <a:pPr algn="r"/>
            <a:r>
              <a:rPr lang="en-US" sz="2000" dirty="0" smtClean="0">
                <a:solidFill>
                  <a:schemeClr val="accent5">
                    <a:lumMod val="60000"/>
                    <a:lumOff val="40000"/>
                  </a:schemeClr>
                </a:solidFill>
              </a:rPr>
              <a:t>E4</a:t>
            </a:r>
          </a:p>
        </p:txBody>
      </p:sp>
      <p:sp>
        <p:nvSpPr>
          <p:cNvPr id="65" name="TextBox 64"/>
          <p:cNvSpPr txBox="1"/>
          <p:nvPr>
            <p:custDataLst>
              <p:tags r:id="rId50"/>
            </p:custDataLst>
          </p:nvPr>
        </p:nvSpPr>
        <p:spPr>
          <a:xfrm>
            <a:off x="6858000" y="762000"/>
            <a:ext cx="304800" cy="381000"/>
          </a:xfrm>
          <a:prstGeom prst="rect">
            <a:avLst/>
          </a:prstGeom>
          <a:noFill/>
        </p:spPr>
        <p:txBody>
          <a:bodyPr wrap="none" lIns="0" tIns="0" rIns="0" bIns="0" rtlCol="0" anchor="ctr">
            <a:noAutofit/>
          </a:bodyPr>
          <a:lstStyle/>
          <a:p>
            <a:pPr algn="r"/>
            <a:r>
              <a:rPr lang="en-US" sz="2000" dirty="0" smtClean="0">
                <a:solidFill>
                  <a:schemeClr val="accent5">
                    <a:lumMod val="60000"/>
                    <a:lumOff val="40000"/>
                  </a:schemeClr>
                </a:solidFill>
              </a:rPr>
              <a:t>E8</a:t>
            </a:r>
          </a:p>
        </p:txBody>
      </p:sp>
      <p:sp>
        <p:nvSpPr>
          <p:cNvPr id="66" name="TextBox 65"/>
          <p:cNvSpPr txBox="1"/>
          <p:nvPr>
            <p:custDataLst>
              <p:tags r:id="rId51"/>
            </p:custDataLst>
          </p:nvPr>
        </p:nvSpPr>
        <p:spPr>
          <a:xfrm>
            <a:off x="6858000" y="533400"/>
            <a:ext cx="304800" cy="381000"/>
          </a:xfrm>
          <a:prstGeom prst="rect">
            <a:avLst/>
          </a:prstGeom>
          <a:noFill/>
        </p:spPr>
        <p:txBody>
          <a:bodyPr wrap="none" lIns="0" tIns="0" rIns="0" bIns="0" rtlCol="0" anchor="ctr">
            <a:noAutofit/>
          </a:bodyPr>
          <a:lstStyle/>
          <a:p>
            <a:pPr algn="r"/>
            <a:r>
              <a:rPr lang="en-US" sz="2000" dirty="0" smtClean="0">
                <a:solidFill>
                  <a:schemeClr val="accent5">
                    <a:lumMod val="60000"/>
                    <a:lumOff val="40000"/>
                  </a:schemeClr>
                </a:solidFill>
              </a:rPr>
              <a:t>EA</a:t>
            </a:r>
          </a:p>
        </p:txBody>
      </p:sp>
      <p:sp>
        <p:nvSpPr>
          <p:cNvPr id="67" name="TextBox 66"/>
          <p:cNvSpPr txBox="1"/>
          <p:nvPr>
            <p:custDataLst>
              <p:tags r:id="rId52"/>
            </p:custDataLst>
          </p:nvPr>
        </p:nvSpPr>
        <p:spPr>
          <a:xfrm>
            <a:off x="6858000" y="304800"/>
            <a:ext cx="304800" cy="381000"/>
          </a:xfrm>
          <a:prstGeom prst="rect">
            <a:avLst/>
          </a:prstGeom>
          <a:noFill/>
        </p:spPr>
        <p:txBody>
          <a:bodyPr wrap="none" lIns="0" tIns="0" rIns="0" bIns="0" rtlCol="0" anchor="ctr">
            <a:noAutofit/>
          </a:bodyPr>
          <a:lstStyle/>
          <a:p>
            <a:pPr algn="r"/>
            <a:r>
              <a:rPr lang="en-US" sz="2000" dirty="0" smtClean="0">
                <a:solidFill>
                  <a:schemeClr val="accent5">
                    <a:lumMod val="60000"/>
                    <a:lumOff val="40000"/>
                  </a:schemeClr>
                </a:solidFill>
              </a:rPr>
              <a:t>…F0</a:t>
            </a:r>
          </a:p>
        </p:txBody>
      </p:sp>
      <p:sp>
        <p:nvSpPr>
          <p:cNvPr id="68" name="TextBox 67"/>
          <p:cNvSpPr txBox="1"/>
          <p:nvPr>
            <p:custDataLst>
              <p:tags r:id="rId53"/>
            </p:custDataLst>
          </p:nvPr>
        </p:nvSpPr>
        <p:spPr>
          <a:xfrm>
            <a:off x="6858000" y="76200"/>
            <a:ext cx="304800" cy="381000"/>
          </a:xfrm>
          <a:prstGeom prst="rect">
            <a:avLst/>
          </a:prstGeom>
          <a:noFill/>
        </p:spPr>
        <p:txBody>
          <a:bodyPr wrap="none" lIns="0" tIns="0" rIns="0" bIns="0" rtlCol="0" anchor="ctr">
            <a:noAutofit/>
          </a:bodyPr>
          <a:lstStyle/>
          <a:p>
            <a:pPr algn="r"/>
            <a:r>
              <a:rPr lang="en-US" sz="2000" dirty="0" smtClean="0">
                <a:solidFill>
                  <a:schemeClr val="accent5">
                    <a:lumMod val="60000"/>
                    <a:lumOff val="40000"/>
                  </a:schemeClr>
                </a:solidFill>
              </a:rPr>
              <a:t>…F4</a:t>
            </a:r>
          </a:p>
        </p:txBody>
      </p:sp>
      <p:sp>
        <p:nvSpPr>
          <p:cNvPr id="69" name="TextBox 68"/>
          <p:cNvSpPr txBox="1"/>
          <p:nvPr>
            <p:custDataLst>
              <p:tags r:id="rId54"/>
            </p:custDataLst>
          </p:nvPr>
        </p:nvSpPr>
        <p:spPr>
          <a:xfrm>
            <a:off x="8839200" y="990600"/>
            <a:ext cx="304800" cy="381000"/>
          </a:xfrm>
          <a:prstGeom prst="rect">
            <a:avLst/>
          </a:prstGeom>
          <a:noFill/>
        </p:spPr>
        <p:txBody>
          <a:bodyPr wrap="none" lIns="0" tIns="0" rIns="0" bIns="0" rtlCol="0" anchor="ctr">
            <a:noAutofit/>
          </a:bodyPr>
          <a:lstStyle/>
          <a:p>
            <a:pPr algn="r"/>
            <a:r>
              <a:rPr lang="en-US" sz="2000" b="1" dirty="0" smtClean="0">
                <a:solidFill>
                  <a:schemeClr val="accent5">
                    <a:lumMod val="60000"/>
                    <a:lumOff val="40000"/>
                  </a:schemeClr>
                </a:solidFill>
              </a:rPr>
              <a:t>a1</a:t>
            </a:r>
          </a:p>
        </p:txBody>
      </p:sp>
      <p:sp>
        <p:nvSpPr>
          <p:cNvPr id="70" name="TextBox 69"/>
          <p:cNvSpPr txBox="1"/>
          <p:nvPr>
            <p:custDataLst>
              <p:tags r:id="rId55"/>
            </p:custDataLst>
          </p:nvPr>
        </p:nvSpPr>
        <p:spPr>
          <a:xfrm>
            <a:off x="8839200" y="762000"/>
            <a:ext cx="304800" cy="381000"/>
          </a:xfrm>
          <a:prstGeom prst="rect">
            <a:avLst/>
          </a:prstGeom>
          <a:noFill/>
        </p:spPr>
        <p:txBody>
          <a:bodyPr wrap="none" lIns="0" tIns="0" rIns="0" bIns="0" rtlCol="0" anchor="ctr">
            <a:noAutofit/>
          </a:bodyPr>
          <a:lstStyle/>
          <a:p>
            <a:pPr algn="r"/>
            <a:r>
              <a:rPr lang="en-US" sz="2000" b="1" dirty="0" smtClean="0">
                <a:solidFill>
                  <a:schemeClr val="accent5">
                    <a:lumMod val="60000"/>
                    <a:lumOff val="40000"/>
                  </a:schemeClr>
                </a:solidFill>
              </a:rPr>
              <a:t>a2</a:t>
            </a:r>
          </a:p>
        </p:txBody>
      </p:sp>
      <p:sp>
        <p:nvSpPr>
          <p:cNvPr id="71" name="TextBox 70"/>
          <p:cNvSpPr txBox="1"/>
          <p:nvPr>
            <p:custDataLst>
              <p:tags r:id="rId56"/>
            </p:custDataLst>
          </p:nvPr>
        </p:nvSpPr>
        <p:spPr>
          <a:xfrm>
            <a:off x="8839200" y="533400"/>
            <a:ext cx="304800" cy="381000"/>
          </a:xfrm>
          <a:prstGeom prst="rect">
            <a:avLst/>
          </a:prstGeom>
          <a:noFill/>
        </p:spPr>
        <p:txBody>
          <a:bodyPr wrap="none" lIns="0" tIns="0" rIns="0" bIns="0" rtlCol="0" anchor="ctr">
            <a:noAutofit/>
          </a:bodyPr>
          <a:lstStyle/>
          <a:p>
            <a:pPr algn="r"/>
            <a:r>
              <a:rPr lang="en-US" sz="2000" b="1" dirty="0" smtClean="0">
                <a:solidFill>
                  <a:schemeClr val="accent5">
                    <a:lumMod val="60000"/>
                    <a:lumOff val="40000"/>
                  </a:schemeClr>
                </a:solidFill>
              </a:rPr>
              <a:t>a3</a:t>
            </a:r>
          </a:p>
        </p:txBody>
      </p:sp>
      <p:sp>
        <p:nvSpPr>
          <p:cNvPr id="72" name="TextBox 71"/>
          <p:cNvSpPr txBox="1"/>
          <p:nvPr>
            <p:custDataLst>
              <p:tags r:id="rId57"/>
            </p:custDataLst>
          </p:nvPr>
        </p:nvSpPr>
        <p:spPr>
          <a:xfrm>
            <a:off x="8839200" y="304800"/>
            <a:ext cx="304800" cy="381000"/>
          </a:xfrm>
          <a:prstGeom prst="rect">
            <a:avLst/>
          </a:prstGeom>
          <a:noFill/>
        </p:spPr>
        <p:txBody>
          <a:bodyPr wrap="none" lIns="0" tIns="0" rIns="0" bIns="0" rtlCol="0" anchor="ctr">
            <a:noAutofit/>
          </a:bodyPr>
          <a:lstStyle/>
          <a:p>
            <a:pPr algn="r"/>
            <a:r>
              <a:rPr lang="en-US" sz="2000" b="1" dirty="0" err="1" smtClean="0">
                <a:solidFill>
                  <a:schemeClr val="accent5">
                    <a:lumMod val="60000"/>
                    <a:lumOff val="40000"/>
                  </a:schemeClr>
                </a:solidFill>
              </a:rPr>
              <a:t>fp</a:t>
            </a:r>
            <a:endParaRPr lang="en-US" sz="2000" b="1" dirty="0" smtClean="0">
              <a:solidFill>
                <a:schemeClr val="accent5">
                  <a:lumMod val="60000"/>
                  <a:lumOff val="40000"/>
                </a:schemeClr>
              </a:solidFill>
            </a:endParaRPr>
          </a:p>
        </p:txBody>
      </p:sp>
      <p:sp>
        <p:nvSpPr>
          <p:cNvPr id="73" name="TextBox 72"/>
          <p:cNvSpPr txBox="1"/>
          <p:nvPr>
            <p:custDataLst>
              <p:tags r:id="rId58"/>
            </p:custDataLst>
          </p:nvPr>
        </p:nvSpPr>
        <p:spPr>
          <a:xfrm>
            <a:off x="8839200" y="76200"/>
            <a:ext cx="304800" cy="381000"/>
          </a:xfrm>
          <a:prstGeom prst="rect">
            <a:avLst/>
          </a:prstGeom>
          <a:noFill/>
        </p:spPr>
        <p:txBody>
          <a:bodyPr wrap="none" lIns="0" tIns="0" rIns="0" bIns="0" rtlCol="0" anchor="ctr">
            <a:noAutofit/>
          </a:bodyPr>
          <a:lstStyle/>
          <a:p>
            <a:pPr algn="r"/>
            <a:r>
              <a:rPr lang="en-US" sz="2000" b="1" dirty="0" err="1" smtClean="0">
                <a:solidFill>
                  <a:schemeClr val="accent5">
                    <a:lumMod val="60000"/>
                    <a:lumOff val="40000"/>
                  </a:schemeClr>
                </a:solidFill>
              </a:rPr>
              <a:t>ra</a:t>
            </a:r>
            <a:endParaRPr lang="en-US" sz="2000" b="1" dirty="0" smtClean="0">
              <a:solidFill>
                <a:schemeClr val="accent5">
                  <a:lumMod val="60000"/>
                  <a:lumOff val="40000"/>
                </a:schemeClr>
              </a:solidFill>
            </a:endParaRPr>
          </a:p>
        </p:txBody>
      </p:sp>
      <p:sp>
        <p:nvSpPr>
          <p:cNvPr id="74" name="Oval 73"/>
          <p:cNvSpPr/>
          <p:nvPr/>
        </p:nvSpPr>
        <p:spPr>
          <a:xfrm>
            <a:off x="4724400" y="1485900"/>
            <a:ext cx="2209800" cy="4191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19" name="Freeform 18"/>
          <p:cNvSpPr/>
          <p:nvPr/>
        </p:nvSpPr>
        <p:spPr>
          <a:xfrm>
            <a:off x="5192486" y="1845129"/>
            <a:ext cx="636814" cy="4555671"/>
          </a:xfrm>
          <a:custGeom>
            <a:avLst/>
            <a:gdLst>
              <a:gd name="connsiteX0" fmla="*/ 0 w 636814"/>
              <a:gd name="connsiteY0" fmla="*/ 0 h 4833257"/>
              <a:gd name="connsiteX1" fmla="*/ 195943 w 636814"/>
              <a:gd name="connsiteY1" fmla="*/ 2204357 h 4833257"/>
              <a:gd name="connsiteX2" fmla="*/ 636814 w 636814"/>
              <a:gd name="connsiteY2" fmla="*/ 4833257 h 4833257"/>
            </a:gdLst>
            <a:ahLst/>
            <a:cxnLst>
              <a:cxn ang="0">
                <a:pos x="connsiteX0" y="connsiteY0"/>
              </a:cxn>
              <a:cxn ang="0">
                <a:pos x="connsiteX1" y="connsiteY1"/>
              </a:cxn>
              <a:cxn ang="0">
                <a:pos x="connsiteX2" y="connsiteY2"/>
              </a:cxn>
            </a:cxnLst>
            <a:rect l="l" t="t" r="r" b="b"/>
            <a:pathLst>
              <a:path w="636814" h="4833257">
                <a:moveTo>
                  <a:pt x="0" y="0"/>
                </a:moveTo>
                <a:cubicBezTo>
                  <a:pt x="44903" y="699407"/>
                  <a:pt x="89807" y="1398814"/>
                  <a:pt x="195943" y="2204357"/>
                </a:cubicBezTo>
                <a:cubicBezTo>
                  <a:pt x="302079" y="3009900"/>
                  <a:pt x="469446" y="3921578"/>
                  <a:pt x="636814" y="4833257"/>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5" name="TextBox 74"/>
          <p:cNvSpPr txBox="1"/>
          <p:nvPr/>
        </p:nvSpPr>
        <p:spPr>
          <a:xfrm>
            <a:off x="1887345" y="4114800"/>
            <a:ext cx="2075055" cy="738664"/>
          </a:xfrm>
          <a:prstGeom prst="rect">
            <a:avLst/>
          </a:prstGeom>
          <a:noFill/>
        </p:spPr>
        <p:txBody>
          <a:bodyPr wrap="none" lIns="0" tIns="0" rIns="0" bIns="0" rtlCol="0">
            <a:spAutoFit/>
          </a:bodyPr>
          <a:lstStyle/>
          <a:p>
            <a:r>
              <a:rPr lang="en-US" sz="2400" dirty="0" smtClean="0">
                <a:solidFill>
                  <a:schemeClr val="accent5">
                    <a:lumMod val="60000"/>
                    <a:lumOff val="40000"/>
                  </a:schemeClr>
                </a:solidFill>
              </a:rPr>
              <a:t>b/c no space for </a:t>
            </a:r>
          </a:p>
          <a:p>
            <a:r>
              <a:rPr lang="en-US" sz="2400" dirty="0">
                <a:solidFill>
                  <a:schemeClr val="accent5">
                    <a:lumMod val="60000"/>
                    <a:lumOff val="40000"/>
                  </a:schemeClr>
                </a:solidFill>
              </a:rPr>
              <a:t>o</a:t>
            </a:r>
            <a:r>
              <a:rPr lang="en-US" sz="2400" dirty="0" smtClean="0">
                <a:solidFill>
                  <a:schemeClr val="accent5">
                    <a:lumMod val="60000"/>
                    <a:lumOff val="40000"/>
                  </a:schemeClr>
                </a:solidFill>
              </a:rPr>
              <a:t>utgoing </a:t>
            </a:r>
            <a:r>
              <a:rPr lang="en-US" sz="2400" dirty="0" err="1" smtClean="0">
                <a:solidFill>
                  <a:schemeClr val="accent5">
                    <a:lumMod val="60000"/>
                    <a:lumOff val="40000"/>
                  </a:schemeClr>
                </a:solidFill>
              </a:rPr>
              <a:t>args</a:t>
            </a:r>
            <a:endParaRPr lang="en-US" sz="2400" dirty="0">
              <a:solidFill>
                <a:schemeClr val="accent5">
                  <a:lumMod val="60000"/>
                  <a:lumOff val="40000"/>
                </a:schemeClr>
              </a:solidFill>
            </a:endParaRPr>
          </a:p>
        </p:txBody>
      </p:sp>
      <p:sp>
        <p:nvSpPr>
          <p:cNvPr id="76" name="TextBox 75"/>
          <p:cNvSpPr txBox="1"/>
          <p:nvPr>
            <p:custDataLst>
              <p:tags r:id="rId59"/>
            </p:custDataLst>
          </p:nvPr>
        </p:nvSpPr>
        <p:spPr>
          <a:xfrm>
            <a:off x="5791200" y="6553200"/>
            <a:ext cx="1371600" cy="381000"/>
          </a:xfrm>
          <a:prstGeom prst="rect">
            <a:avLst/>
          </a:prstGeom>
          <a:noFill/>
        </p:spPr>
        <p:txBody>
          <a:bodyPr wrap="none" lIns="0" tIns="0" rIns="0" bIns="0" rtlCol="0" anchor="ctr">
            <a:noAutofit/>
          </a:bodyPr>
          <a:lstStyle/>
          <a:p>
            <a:pPr algn="ctr"/>
            <a:r>
              <a:rPr lang="en-US" sz="2000" smtClean="0">
                <a:solidFill>
                  <a:schemeClr val="accent5">
                    <a:lumMod val="60000"/>
                    <a:lumOff val="40000"/>
                  </a:schemeClr>
                </a:solidFill>
              </a:rPr>
              <a:t>0x7FFFFFA8</a:t>
            </a:r>
            <a:endParaRPr lang="en-US" sz="2000" dirty="0" smtClean="0">
              <a:solidFill>
                <a:schemeClr val="accent5">
                  <a:lumMod val="60000"/>
                  <a:lumOff val="40000"/>
                </a:schemeClr>
              </a:solidFill>
            </a:endParaRPr>
          </a:p>
        </p:txBody>
      </p:sp>
      <p:sp>
        <p:nvSpPr>
          <p:cNvPr id="77" name="TextBox 76"/>
          <p:cNvSpPr txBox="1"/>
          <p:nvPr/>
        </p:nvSpPr>
        <p:spPr>
          <a:xfrm>
            <a:off x="5160155" y="2438400"/>
            <a:ext cx="707245" cy="400110"/>
          </a:xfrm>
          <a:prstGeom prst="rect">
            <a:avLst/>
          </a:prstGeom>
          <a:noFill/>
        </p:spPr>
        <p:txBody>
          <a:bodyPr wrap="none" rtlCol="0">
            <a:spAutoFit/>
          </a:bodyPr>
          <a:lstStyle/>
          <a:p>
            <a:r>
              <a:rPr lang="en-US" sz="2000" dirty="0" smtClean="0">
                <a:solidFill>
                  <a:schemeClr val="accent5">
                    <a:lumMod val="60000"/>
                    <a:lumOff val="40000"/>
                  </a:schemeClr>
                </a:solidFill>
              </a:rPr>
              <a:t>main</a:t>
            </a:r>
            <a:endParaRPr lang="en-US" sz="2000" dirty="0">
              <a:solidFill>
                <a:schemeClr val="accent5">
                  <a:lumMod val="60000"/>
                  <a:lumOff val="40000"/>
                </a:schemeClr>
              </a:solidFill>
            </a:endParaRPr>
          </a:p>
        </p:txBody>
      </p:sp>
      <p:sp>
        <p:nvSpPr>
          <p:cNvPr id="78" name="Left Brace 77"/>
          <p:cNvSpPr/>
          <p:nvPr/>
        </p:nvSpPr>
        <p:spPr>
          <a:xfrm>
            <a:off x="5532338" y="3962400"/>
            <a:ext cx="318407" cy="2286000"/>
          </a:xfrm>
          <a:prstGeom prst="lef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5">
                  <a:lumMod val="60000"/>
                  <a:lumOff val="40000"/>
                </a:schemeClr>
              </a:solidFill>
            </a:endParaRPr>
          </a:p>
        </p:txBody>
      </p:sp>
      <p:sp>
        <p:nvSpPr>
          <p:cNvPr id="79" name="TextBox 78"/>
          <p:cNvSpPr txBox="1"/>
          <p:nvPr/>
        </p:nvSpPr>
        <p:spPr>
          <a:xfrm>
            <a:off x="4926861" y="4572000"/>
            <a:ext cx="864339" cy="400110"/>
          </a:xfrm>
          <a:prstGeom prst="rect">
            <a:avLst/>
          </a:prstGeom>
          <a:noFill/>
        </p:spPr>
        <p:txBody>
          <a:bodyPr wrap="none" rtlCol="0">
            <a:spAutoFit/>
          </a:bodyPr>
          <a:lstStyle/>
          <a:p>
            <a:r>
              <a:rPr lang="en-US" sz="2000" dirty="0" err="1" smtClean="0">
                <a:solidFill>
                  <a:schemeClr val="accent5">
                    <a:lumMod val="60000"/>
                    <a:lumOff val="40000"/>
                  </a:schemeClr>
                </a:solidFill>
              </a:rPr>
              <a:t>vnorm</a:t>
            </a:r>
            <a:endParaRPr lang="en-US" sz="2000" dirty="0">
              <a:solidFill>
                <a:schemeClr val="accent5">
                  <a:lumMod val="60000"/>
                  <a:lumOff val="40000"/>
                </a:schemeClr>
              </a:solidFill>
            </a:endParaRPr>
          </a:p>
        </p:txBody>
      </p:sp>
      <p:sp>
        <p:nvSpPr>
          <p:cNvPr id="80" name="Oval 79"/>
          <p:cNvSpPr/>
          <p:nvPr/>
        </p:nvSpPr>
        <p:spPr>
          <a:xfrm>
            <a:off x="4724400" y="1066800"/>
            <a:ext cx="2209800" cy="4191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cxnSp>
        <p:nvCxnSpPr>
          <p:cNvPr id="14336" name="Straight Arrow Connector 14335"/>
          <p:cNvCxnSpPr>
            <a:stCxn id="80" idx="2"/>
          </p:cNvCxnSpPr>
          <p:nvPr/>
        </p:nvCxnSpPr>
        <p:spPr>
          <a:xfrm flipH="1" flipV="1">
            <a:off x="4267200" y="1143000"/>
            <a:ext cx="457200" cy="133350"/>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339" name="Straight Arrow Connector 14338"/>
          <p:cNvCxnSpPr>
            <a:stCxn id="48" idx="2"/>
          </p:cNvCxnSpPr>
          <p:nvPr/>
        </p:nvCxnSpPr>
        <p:spPr>
          <a:xfrm flipH="1" flipV="1">
            <a:off x="4267200" y="1371600"/>
            <a:ext cx="2895600" cy="5067300"/>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custDataLst>
              <p:tags r:id="rId60"/>
            </p:custDataLst>
          </p:nvPr>
        </p:nvSpPr>
        <p:spPr>
          <a:xfrm>
            <a:off x="7239000" y="6553200"/>
            <a:ext cx="1371600" cy="381000"/>
          </a:xfrm>
          <a:prstGeom prst="rect">
            <a:avLst/>
          </a:prstGeom>
          <a:noFill/>
          <a:ln>
            <a:solidFill>
              <a:schemeClr val="accent5">
                <a:lumMod val="60000"/>
                <a:lumOff val="40000"/>
              </a:schemeClr>
            </a:solidFill>
          </a:ln>
        </p:spPr>
        <p:txBody>
          <a:bodyPr wrap="none" lIns="0" tIns="0" rIns="0" bIns="0" rtlCol="0" anchor="ctr">
            <a:noAutofit/>
          </a:bodyPr>
          <a:lstStyle/>
          <a:p>
            <a:pPr algn="ctr"/>
            <a:r>
              <a:rPr lang="en-US" sz="2000" dirty="0" smtClean="0">
                <a:solidFill>
                  <a:schemeClr val="accent5">
                    <a:lumMod val="60000"/>
                    <a:lumOff val="40000"/>
                  </a:schemeClr>
                </a:solidFill>
              </a:rPr>
              <a:t>0x7FFFFFC4</a:t>
            </a:r>
          </a:p>
        </p:txBody>
      </p:sp>
      <p:sp>
        <p:nvSpPr>
          <p:cNvPr id="88" name="Left Brace 87"/>
          <p:cNvSpPr/>
          <p:nvPr/>
        </p:nvSpPr>
        <p:spPr>
          <a:xfrm>
            <a:off x="5641480" y="6248399"/>
            <a:ext cx="159204" cy="609601"/>
          </a:xfrm>
          <a:prstGeom prst="lef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5">
                  <a:lumMod val="60000"/>
                  <a:lumOff val="40000"/>
                </a:schemeClr>
              </a:solidFill>
            </a:endParaRPr>
          </a:p>
        </p:txBody>
      </p:sp>
      <p:sp>
        <p:nvSpPr>
          <p:cNvPr id="89" name="TextBox 88"/>
          <p:cNvSpPr txBox="1"/>
          <p:nvPr/>
        </p:nvSpPr>
        <p:spPr>
          <a:xfrm>
            <a:off x="4876800" y="6400800"/>
            <a:ext cx="765787" cy="400110"/>
          </a:xfrm>
          <a:prstGeom prst="rect">
            <a:avLst/>
          </a:prstGeom>
          <a:noFill/>
        </p:spPr>
        <p:txBody>
          <a:bodyPr wrap="none" rtlCol="0">
            <a:spAutoFit/>
          </a:bodyPr>
          <a:lstStyle/>
          <a:p>
            <a:r>
              <a:rPr lang="en-US" sz="2000" dirty="0" err="1" smtClean="0">
                <a:solidFill>
                  <a:schemeClr val="accent5">
                    <a:lumMod val="60000"/>
                    <a:lumOff val="40000"/>
                  </a:schemeClr>
                </a:solidFill>
              </a:rPr>
              <a:t>printf</a:t>
            </a:r>
            <a:endParaRPr lang="en-US" sz="2000" dirty="0">
              <a:solidFill>
                <a:schemeClr val="accent5">
                  <a:lumMod val="60000"/>
                  <a:lumOff val="40000"/>
                </a:schemeClr>
              </a:solidFill>
            </a:endParaRPr>
          </a:p>
        </p:txBody>
      </p:sp>
    </p:spTree>
    <p:extLst>
      <p:ext uri="{BB962C8B-B14F-4D97-AF65-F5344CB8AC3E}">
        <p14:creationId xmlns:p14="http://schemas.microsoft.com/office/powerpoint/2010/main" val="2171932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7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up)">
                                      <p:cBhvr>
                                        <p:cTn id="28" dur="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4339"/>
                                        </p:tgtEl>
                                        <p:attrNameLst>
                                          <p:attrName>style.visibility</p:attrName>
                                        </p:attrNameLst>
                                      </p:cBhvr>
                                      <p:to>
                                        <p:strVal val="visible"/>
                                      </p:to>
                                    </p:set>
                                    <p:animEffect transition="in" filter="wipe(down)">
                                      <p:cBhvr>
                                        <p:cTn id="37" dur="500"/>
                                        <p:tgtEl>
                                          <p:spTgt spid="14339"/>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6"/>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7"/>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75"/>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9"/>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63"/>
                                        </p:tgtEl>
                                        <p:attrNameLst>
                                          <p:attrName>style.visibility</p:attrName>
                                        </p:attrNameLst>
                                      </p:cBhvr>
                                      <p:to>
                                        <p:strVal val="visible"/>
                                      </p:to>
                                    </p:set>
                                  </p:childTnLst>
                                </p:cTn>
                              </p:par>
                            </p:childTnLst>
                          </p:cTn>
                        </p:par>
                        <p:par>
                          <p:cTn id="62" fill="hold">
                            <p:stCondLst>
                              <p:cond delay="0"/>
                            </p:stCondLst>
                            <p:childTnLst>
                              <p:par>
                                <p:cTn id="63" presetID="1" presetClass="entr" presetSubtype="0" fill="hold" grpId="0" nodeType="afterEffect">
                                  <p:stCondLst>
                                    <p:cond delay="0"/>
                                  </p:stCondLst>
                                  <p:childTnLst>
                                    <p:set>
                                      <p:cBhvr>
                                        <p:cTn id="64" dur="1" fill="hold">
                                          <p:stCondLst>
                                            <p:cond delay="0"/>
                                          </p:stCondLst>
                                        </p:cTn>
                                        <p:tgtEl>
                                          <p:spTgt spid="61"/>
                                        </p:tgtEl>
                                        <p:attrNameLst>
                                          <p:attrName>style.visibility</p:attrName>
                                        </p:attrNameLst>
                                      </p:cBhvr>
                                      <p:to>
                                        <p:strVal val="visible"/>
                                      </p:to>
                                    </p:set>
                                  </p:childTnLst>
                                </p:cTn>
                              </p:par>
                            </p:childTnLst>
                          </p:cTn>
                        </p:par>
                        <p:par>
                          <p:cTn id="65" fill="hold">
                            <p:stCondLst>
                              <p:cond delay="0"/>
                            </p:stCondLst>
                            <p:childTnLst>
                              <p:par>
                                <p:cTn id="66" presetID="1" presetClass="entr" presetSubtype="0" fill="hold" grpId="0" nodeType="afterEffect">
                                  <p:stCondLst>
                                    <p:cond delay="0"/>
                                  </p:stCondLst>
                                  <p:childTnLst>
                                    <p:set>
                                      <p:cBhvr>
                                        <p:cTn id="67" dur="1" fill="hold">
                                          <p:stCondLst>
                                            <p:cond delay="0"/>
                                          </p:stCondLst>
                                        </p:cTn>
                                        <p:tgtEl>
                                          <p:spTgt spid="60"/>
                                        </p:tgtEl>
                                        <p:attrNameLst>
                                          <p:attrName>style.visibility</p:attrName>
                                        </p:attrNameLst>
                                      </p:cBhvr>
                                      <p:to>
                                        <p:strVal val="visible"/>
                                      </p:to>
                                    </p:set>
                                  </p:childTnLst>
                                </p:cTn>
                              </p:par>
                            </p:childTnLst>
                          </p:cTn>
                        </p:par>
                        <p:par>
                          <p:cTn id="68" fill="hold">
                            <p:stCondLst>
                              <p:cond delay="0"/>
                            </p:stCondLst>
                            <p:childTnLst>
                              <p:par>
                                <p:cTn id="69" presetID="1" presetClass="entr" presetSubtype="0" fill="hold" grpId="0" nodeType="afterEffect">
                                  <p:stCondLst>
                                    <p:cond delay="0"/>
                                  </p:stCondLst>
                                  <p:childTnLst>
                                    <p:set>
                                      <p:cBhvr>
                                        <p:cTn id="70" dur="1" fill="hold">
                                          <p:stCondLst>
                                            <p:cond delay="0"/>
                                          </p:stCondLst>
                                        </p:cTn>
                                        <p:tgtEl>
                                          <p:spTgt spid="59"/>
                                        </p:tgtEl>
                                        <p:attrNameLst>
                                          <p:attrName>style.visibility</p:attrName>
                                        </p:attrNameLst>
                                      </p:cBhvr>
                                      <p:to>
                                        <p:strVal val="visible"/>
                                      </p:to>
                                    </p:set>
                                  </p:childTnLst>
                                </p:cTn>
                              </p:par>
                            </p:childTnLst>
                          </p:cTn>
                        </p:par>
                        <p:par>
                          <p:cTn id="71" fill="hold">
                            <p:stCondLst>
                              <p:cond delay="0"/>
                            </p:stCondLst>
                            <p:childTnLst>
                              <p:par>
                                <p:cTn id="72" presetID="1" presetClass="entr" presetSubtype="0" fill="hold" grpId="0" nodeType="afterEffect">
                                  <p:stCondLst>
                                    <p:cond delay="0"/>
                                  </p:stCondLst>
                                  <p:childTnLst>
                                    <p:set>
                                      <p:cBhvr>
                                        <p:cTn id="73" dur="1" fill="hold">
                                          <p:stCondLst>
                                            <p:cond delay="0"/>
                                          </p:stCondLst>
                                        </p:cTn>
                                        <p:tgtEl>
                                          <p:spTgt spid="58"/>
                                        </p:tgtEl>
                                        <p:attrNameLst>
                                          <p:attrName>style.visibility</p:attrName>
                                        </p:attrNameLst>
                                      </p:cBhvr>
                                      <p:to>
                                        <p:strVal val="visible"/>
                                      </p:to>
                                    </p:set>
                                  </p:childTnLst>
                                </p:cTn>
                              </p:par>
                            </p:childTnLst>
                          </p:cTn>
                        </p:par>
                        <p:par>
                          <p:cTn id="74" fill="hold">
                            <p:stCondLst>
                              <p:cond delay="0"/>
                            </p:stCondLst>
                            <p:childTnLst>
                              <p:par>
                                <p:cTn id="75" presetID="1" presetClass="entr" presetSubtype="0" fill="hold" grpId="0" nodeType="afterEffect">
                                  <p:stCondLst>
                                    <p:cond delay="0"/>
                                  </p:stCondLst>
                                  <p:childTnLst>
                                    <p:set>
                                      <p:cBhvr>
                                        <p:cTn id="76" dur="1" fill="hold">
                                          <p:stCondLst>
                                            <p:cond delay="0"/>
                                          </p:stCondLst>
                                        </p:cTn>
                                        <p:tgtEl>
                                          <p:spTgt spid="57"/>
                                        </p:tgtEl>
                                        <p:attrNameLst>
                                          <p:attrName>style.visibility</p:attrName>
                                        </p:attrNameLst>
                                      </p:cBhvr>
                                      <p:to>
                                        <p:strVal val="visible"/>
                                      </p:to>
                                    </p:set>
                                  </p:childTnLst>
                                </p:cTn>
                              </p:par>
                            </p:childTnLst>
                          </p:cTn>
                        </p:par>
                        <p:par>
                          <p:cTn id="77" fill="hold">
                            <p:stCondLst>
                              <p:cond delay="0"/>
                            </p:stCondLst>
                            <p:childTnLst>
                              <p:par>
                                <p:cTn id="78" presetID="1" presetClass="entr" presetSubtype="0" fill="hold" grpId="0" nodeType="afterEffect">
                                  <p:stCondLst>
                                    <p:cond delay="0"/>
                                  </p:stCondLst>
                                  <p:childTnLst>
                                    <p:set>
                                      <p:cBhvr>
                                        <p:cTn id="79" dur="1" fill="hold">
                                          <p:stCondLst>
                                            <p:cond delay="0"/>
                                          </p:stCondLst>
                                        </p:cTn>
                                        <p:tgtEl>
                                          <p:spTgt spid="56"/>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87"/>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35"/>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36"/>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37"/>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0"/>
                                          </p:stCondLst>
                                        </p:cTn>
                                        <p:tgtEl>
                                          <p:spTgt spid="38"/>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39"/>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40"/>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79"/>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78"/>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1" presetClass="entr" presetSubtype="0" fill="hold" grpId="0" nodeType="clickEffect">
                                  <p:stCondLst>
                                    <p:cond delay="0"/>
                                  </p:stCondLst>
                                  <p:childTnLst>
                                    <p:set>
                                      <p:cBhvr>
                                        <p:cTn id="109" dur="1" fill="hold">
                                          <p:stCondLst>
                                            <p:cond delay="0"/>
                                          </p:stCondLst>
                                        </p:cTn>
                                        <p:tgtEl>
                                          <p:spTgt spid="55"/>
                                        </p:tgtEl>
                                        <p:attrNameLst>
                                          <p:attrName>style.visibility</p:attrName>
                                        </p:attrNameLst>
                                      </p:cBhvr>
                                      <p:to>
                                        <p:strVal val="visible"/>
                                      </p:to>
                                    </p:set>
                                  </p:childTnLst>
                                </p:cTn>
                              </p:par>
                              <p:par>
                                <p:cTn id="110" presetID="1" presetClass="entr" presetSubtype="0" fill="hold" grpId="0" nodeType="withEffect">
                                  <p:stCondLst>
                                    <p:cond delay="0"/>
                                  </p:stCondLst>
                                  <p:childTnLst>
                                    <p:set>
                                      <p:cBhvr>
                                        <p:cTn id="111" dur="1" fill="hold">
                                          <p:stCondLst>
                                            <p:cond delay="0"/>
                                          </p:stCondLst>
                                        </p:cTn>
                                        <p:tgtEl>
                                          <p:spTgt spid="54"/>
                                        </p:tgtEl>
                                        <p:attrNameLst>
                                          <p:attrName>style.visibility</p:attrName>
                                        </p:attrNameLst>
                                      </p:cBhvr>
                                      <p:to>
                                        <p:strVal val="visible"/>
                                      </p:to>
                                    </p:set>
                                  </p:childTnLst>
                                </p:cTn>
                              </p:par>
                              <p:par>
                                <p:cTn id="112" presetID="1" presetClass="entr" presetSubtype="0" fill="hold" grpId="0" nodeType="withEffect">
                                  <p:stCondLst>
                                    <p:cond delay="0"/>
                                  </p:stCondLst>
                                  <p:childTnLst>
                                    <p:set>
                                      <p:cBhvr>
                                        <p:cTn id="113" dur="1" fill="hold">
                                          <p:stCondLst>
                                            <p:cond delay="0"/>
                                          </p:stCondLst>
                                        </p:cTn>
                                        <p:tgtEl>
                                          <p:spTgt spid="53"/>
                                        </p:tgtEl>
                                        <p:attrNameLst>
                                          <p:attrName>style.visibility</p:attrName>
                                        </p:attrNameLst>
                                      </p:cBhvr>
                                      <p:to>
                                        <p:strVal val="visible"/>
                                      </p:to>
                                    </p:set>
                                  </p:childTnLst>
                                </p:cTn>
                              </p:par>
                              <p:par>
                                <p:cTn id="114" presetID="1" presetClass="entr" presetSubtype="0" fill="hold" grpId="0" nodeType="withEffect">
                                  <p:stCondLst>
                                    <p:cond delay="0"/>
                                  </p:stCondLst>
                                  <p:childTnLst>
                                    <p:set>
                                      <p:cBhvr>
                                        <p:cTn id="115" dur="1" fill="hold">
                                          <p:stCondLst>
                                            <p:cond delay="0"/>
                                          </p:stCondLst>
                                        </p:cTn>
                                        <p:tgtEl>
                                          <p:spTgt spid="52"/>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0"/>
                                          </p:stCondLst>
                                        </p:cTn>
                                        <p:tgtEl>
                                          <p:spTgt spid="51"/>
                                        </p:tgtEl>
                                        <p:attrNameLst>
                                          <p:attrName>style.visibility</p:attrName>
                                        </p:attrNameLst>
                                      </p:cBhvr>
                                      <p:to>
                                        <p:strVal val="visible"/>
                                      </p:to>
                                    </p:set>
                                  </p:childTnLst>
                                </p:cTn>
                              </p:par>
                              <p:par>
                                <p:cTn id="118" presetID="1" presetClass="entr" presetSubtype="0" fill="hold" grpId="0" nodeType="withEffect">
                                  <p:stCondLst>
                                    <p:cond delay="0"/>
                                  </p:stCondLst>
                                  <p:childTnLst>
                                    <p:set>
                                      <p:cBhvr>
                                        <p:cTn id="119" dur="1" fill="hold">
                                          <p:stCondLst>
                                            <p:cond delay="0"/>
                                          </p:stCondLst>
                                        </p:cTn>
                                        <p:tgtEl>
                                          <p:spTgt spid="50"/>
                                        </p:tgtEl>
                                        <p:attrNameLst>
                                          <p:attrName>style.visibility</p:attrName>
                                        </p:attrNameLst>
                                      </p:cBhvr>
                                      <p:to>
                                        <p:strVal val="visible"/>
                                      </p:to>
                                    </p:se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32"/>
                                        </p:tgtEl>
                                        <p:attrNameLst>
                                          <p:attrName>style.visibility</p:attrName>
                                        </p:attrNameLst>
                                      </p:cBhvr>
                                      <p:to>
                                        <p:strVal val="visible"/>
                                      </p:to>
                                    </p:set>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grpId="0" nodeType="clickEffect">
                                  <p:stCondLst>
                                    <p:cond delay="0"/>
                                  </p:stCondLst>
                                  <p:childTnLst>
                                    <p:set>
                                      <p:cBhvr>
                                        <p:cTn id="127" dur="1" fill="hold">
                                          <p:stCondLst>
                                            <p:cond delay="0"/>
                                          </p:stCondLst>
                                        </p:cTn>
                                        <p:tgtEl>
                                          <p:spTgt spid="46"/>
                                        </p:tgtEl>
                                        <p:attrNameLst>
                                          <p:attrName>style.visibility</p:attrName>
                                        </p:attrNameLst>
                                      </p:cBhvr>
                                      <p:to>
                                        <p:strVal val="visible"/>
                                      </p:to>
                                    </p:set>
                                  </p:childTnLst>
                                </p:cTn>
                              </p:par>
                              <p:par>
                                <p:cTn id="128" presetID="1" presetClass="entr" presetSubtype="0" fill="hold" grpId="0" nodeType="withEffect">
                                  <p:stCondLst>
                                    <p:cond delay="0"/>
                                  </p:stCondLst>
                                  <p:childTnLst>
                                    <p:set>
                                      <p:cBhvr>
                                        <p:cTn id="129" dur="1" fill="hold">
                                          <p:stCondLst>
                                            <p:cond delay="0"/>
                                          </p:stCondLst>
                                        </p:cTn>
                                        <p:tgtEl>
                                          <p:spTgt spid="45"/>
                                        </p:tgtEl>
                                        <p:attrNameLst>
                                          <p:attrName>style.visibility</p:attrName>
                                        </p:attrNameLst>
                                      </p:cBhvr>
                                      <p:to>
                                        <p:strVal val="visible"/>
                                      </p:to>
                                    </p:set>
                                  </p:childTnLst>
                                </p:cTn>
                              </p:par>
                              <p:par>
                                <p:cTn id="130" presetID="1" presetClass="entr" presetSubtype="0" fill="hold" grpId="0" nodeType="withEffect">
                                  <p:stCondLst>
                                    <p:cond delay="0"/>
                                  </p:stCondLst>
                                  <p:childTnLst>
                                    <p:set>
                                      <p:cBhvr>
                                        <p:cTn id="131" dur="1" fill="hold">
                                          <p:stCondLst>
                                            <p:cond delay="0"/>
                                          </p:stCondLst>
                                        </p:cTn>
                                        <p:tgtEl>
                                          <p:spTgt spid="44"/>
                                        </p:tgtEl>
                                        <p:attrNameLst>
                                          <p:attrName>style.visibility</p:attrName>
                                        </p:attrNameLst>
                                      </p:cBhvr>
                                      <p:to>
                                        <p:strVal val="visible"/>
                                      </p:to>
                                    </p:set>
                                  </p:childTnLst>
                                </p:cTn>
                              </p:par>
                              <p:par>
                                <p:cTn id="132" presetID="1" presetClass="entr" presetSubtype="0" fill="hold" grpId="0" nodeType="withEffect">
                                  <p:stCondLst>
                                    <p:cond delay="0"/>
                                  </p:stCondLst>
                                  <p:childTnLst>
                                    <p:set>
                                      <p:cBhvr>
                                        <p:cTn id="133" dur="1" fill="hold">
                                          <p:stCondLst>
                                            <p:cond delay="0"/>
                                          </p:stCondLst>
                                        </p:cTn>
                                        <p:tgtEl>
                                          <p:spTgt spid="43"/>
                                        </p:tgtEl>
                                        <p:attrNameLst>
                                          <p:attrName>style.visibility</p:attrName>
                                        </p:attrNameLst>
                                      </p:cBhvr>
                                      <p:to>
                                        <p:strVal val="visible"/>
                                      </p:to>
                                    </p:set>
                                  </p:childTnLst>
                                </p:cTn>
                              </p:par>
                              <p:par>
                                <p:cTn id="134" presetID="1" presetClass="entr" presetSubtype="0" fill="hold" grpId="0" nodeType="withEffect">
                                  <p:stCondLst>
                                    <p:cond delay="0"/>
                                  </p:stCondLst>
                                  <p:childTnLst>
                                    <p:set>
                                      <p:cBhvr>
                                        <p:cTn id="135" dur="1" fill="hold">
                                          <p:stCondLst>
                                            <p:cond delay="0"/>
                                          </p:stCondLst>
                                        </p:cTn>
                                        <p:tgtEl>
                                          <p:spTgt spid="42"/>
                                        </p:tgtEl>
                                        <p:attrNameLst>
                                          <p:attrName>style.visibility</p:attrName>
                                        </p:attrNameLst>
                                      </p:cBhvr>
                                      <p:to>
                                        <p:strVal val="visible"/>
                                      </p:to>
                                    </p:set>
                                  </p:childTnLst>
                                </p:cTn>
                              </p:par>
                              <p:par>
                                <p:cTn id="136" presetID="1" presetClass="entr" presetSubtype="0" fill="hold" grpId="0" nodeType="withEffect">
                                  <p:stCondLst>
                                    <p:cond delay="0"/>
                                  </p:stCondLst>
                                  <p:childTnLst>
                                    <p:set>
                                      <p:cBhvr>
                                        <p:cTn id="137" dur="1" fill="hold">
                                          <p:stCondLst>
                                            <p:cond delay="0"/>
                                          </p:stCondLst>
                                        </p:cTn>
                                        <p:tgtEl>
                                          <p:spTgt spid="41"/>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grpId="0" nodeType="clickEffect">
                                  <p:stCondLst>
                                    <p:cond delay="0"/>
                                  </p:stCondLst>
                                  <p:childTnLst>
                                    <p:set>
                                      <p:cBhvr>
                                        <p:cTn id="141" dur="1" fill="hold">
                                          <p:stCondLst>
                                            <p:cond delay="0"/>
                                          </p:stCondLst>
                                        </p:cTn>
                                        <p:tgtEl>
                                          <p:spTgt spid="20"/>
                                        </p:tgtEl>
                                        <p:attrNameLst>
                                          <p:attrName>style.visibility</p:attrName>
                                        </p:attrNameLst>
                                      </p:cBhvr>
                                      <p:to>
                                        <p:strVal val="visible"/>
                                      </p:to>
                                    </p:set>
                                  </p:childTnLst>
                                </p:cTn>
                              </p:par>
                              <p:par>
                                <p:cTn id="142" presetID="1" presetClass="entr" presetSubtype="0" fill="hold" grpId="0" nodeType="withEffect">
                                  <p:stCondLst>
                                    <p:cond delay="0"/>
                                  </p:stCondLst>
                                  <p:childTnLst>
                                    <p:set>
                                      <p:cBhvr>
                                        <p:cTn id="143" dur="1" fill="hold">
                                          <p:stCondLst>
                                            <p:cond delay="0"/>
                                          </p:stCondLst>
                                        </p:cTn>
                                        <p:tgtEl>
                                          <p:spTgt spid="77"/>
                                        </p:tgtEl>
                                        <p:attrNameLst>
                                          <p:attrName>style.visibility</p:attrName>
                                        </p:attrNameLst>
                                      </p:cBhvr>
                                      <p:to>
                                        <p:strVal val="visible"/>
                                      </p:to>
                                    </p:set>
                                  </p:childTnLst>
                                </p:cTn>
                              </p:par>
                            </p:childTnLst>
                          </p:cTn>
                        </p:par>
                      </p:childTnLst>
                    </p:cTn>
                  </p:par>
                  <p:par>
                    <p:cTn id="144" fill="hold">
                      <p:stCondLst>
                        <p:cond delay="indefinite"/>
                      </p:stCondLst>
                      <p:childTnLst>
                        <p:par>
                          <p:cTn id="145" fill="hold">
                            <p:stCondLst>
                              <p:cond delay="0"/>
                            </p:stCondLst>
                            <p:childTnLst>
                              <p:par>
                                <p:cTn id="146" presetID="1" presetClass="entr" presetSubtype="0" fill="hold" grpId="0" nodeType="clickEffect">
                                  <p:stCondLst>
                                    <p:cond delay="0"/>
                                  </p:stCondLst>
                                  <p:childTnLst>
                                    <p:set>
                                      <p:cBhvr>
                                        <p:cTn id="147" dur="1" fill="hold">
                                          <p:stCondLst>
                                            <p:cond delay="0"/>
                                          </p:stCondLst>
                                        </p:cTn>
                                        <p:tgtEl>
                                          <p:spTgt spid="62"/>
                                        </p:tgtEl>
                                        <p:attrNameLst>
                                          <p:attrName>style.visibility</p:attrName>
                                        </p:attrNameLst>
                                      </p:cBhvr>
                                      <p:to>
                                        <p:strVal val="visible"/>
                                      </p:to>
                                    </p:set>
                                  </p:childTnLst>
                                </p:cTn>
                              </p:par>
                            </p:childTnLst>
                          </p:cTn>
                        </p:par>
                        <p:par>
                          <p:cTn id="148" fill="hold">
                            <p:stCondLst>
                              <p:cond delay="0"/>
                            </p:stCondLst>
                            <p:childTnLst>
                              <p:par>
                                <p:cTn id="149" presetID="1" presetClass="entr" presetSubtype="0" fill="hold" grpId="0" nodeType="afterEffect">
                                  <p:stCondLst>
                                    <p:cond delay="0"/>
                                  </p:stCondLst>
                                  <p:childTnLst>
                                    <p:set>
                                      <p:cBhvr>
                                        <p:cTn id="150" dur="1" fill="hold">
                                          <p:stCondLst>
                                            <p:cond delay="0"/>
                                          </p:stCondLst>
                                        </p:cTn>
                                        <p:tgtEl>
                                          <p:spTgt spid="69"/>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70"/>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71"/>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72"/>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73"/>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64"/>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65"/>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66"/>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67"/>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68"/>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47"/>
                                        </p:tgtEl>
                                        <p:attrNameLst>
                                          <p:attrName>style.visibility</p:attrName>
                                        </p:attrNameLst>
                                      </p:cBhvr>
                                      <p:to>
                                        <p:strVal val="visible"/>
                                      </p:to>
                                    </p:set>
                                  </p:childTnLst>
                                </p:cTn>
                              </p:par>
                            </p:childTnLst>
                          </p:cTn>
                        </p:par>
                      </p:childTnLst>
                    </p:cTn>
                  </p:par>
                  <p:par>
                    <p:cTn id="173" fill="hold">
                      <p:stCondLst>
                        <p:cond delay="indefinite"/>
                      </p:stCondLst>
                      <p:childTnLst>
                        <p:par>
                          <p:cTn id="174" fill="hold">
                            <p:stCondLst>
                              <p:cond delay="0"/>
                            </p:stCondLst>
                            <p:childTnLst>
                              <p:par>
                                <p:cTn id="175" presetID="1" presetClass="entr" presetSubtype="0" fill="hold" grpId="0" nodeType="clickEffect">
                                  <p:stCondLst>
                                    <p:cond delay="0"/>
                                  </p:stCondLst>
                                  <p:childTnLst>
                                    <p:set>
                                      <p:cBhvr>
                                        <p:cTn id="176" dur="1" fill="hold">
                                          <p:stCondLst>
                                            <p:cond delay="0"/>
                                          </p:stCondLst>
                                        </p:cTn>
                                        <p:tgtEl>
                                          <p:spTgt spid="30"/>
                                        </p:tgtEl>
                                        <p:attrNameLst>
                                          <p:attrName>style.visibility</p:attrName>
                                        </p:attrNameLst>
                                      </p:cBhvr>
                                      <p:to>
                                        <p:strVal val="visible"/>
                                      </p:to>
                                    </p:set>
                                  </p:childTnLst>
                                </p:cTn>
                              </p:par>
                            </p:childTnLst>
                          </p:cTn>
                        </p:par>
                      </p:childTnLst>
                    </p:cTn>
                  </p:par>
                  <p:par>
                    <p:cTn id="177" fill="hold">
                      <p:stCondLst>
                        <p:cond delay="indefinite"/>
                      </p:stCondLst>
                      <p:childTnLst>
                        <p:par>
                          <p:cTn id="178" fill="hold">
                            <p:stCondLst>
                              <p:cond delay="0"/>
                            </p:stCondLst>
                            <p:childTnLst>
                              <p:par>
                                <p:cTn id="179" presetID="1" presetClass="entr" presetSubtype="0" fill="hold" grpId="0" nodeType="clickEffect">
                                  <p:stCondLst>
                                    <p:cond delay="0"/>
                                  </p:stCondLst>
                                  <p:childTnLst>
                                    <p:set>
                                      <p:cBhvr>
                                        <p:cTn id="180" dur="1" fill="hold">
                                          <p:stCondLst>
                                            <p:cond delay="0"/>
                                          </p:stCondLst>
                                        </p:cTn>
                                        <p:tgtEl>
                                          <p:spTgt spid="28"/>
                                        </p:tgtEl>
                                        <p:attrNameLst>
                                          <p:attrName>style.visibility</p:attrName>
                                        </p:attrNameLst>
                                      </p:cBhvr>
                                      <p:to>
                                        <p:strVal val="visible"/>
                                      </p:to>
                                    </p:set>
                                  </p:childTnLst>
                                </p:cTn>
                              </p:par>
                            </p:childTnLst>
                          </p:cTn>
                        </p:par>
                      </p:childTnLst>
                    </p:cTn>
                  </p:par>
                  <p:par>
                    <p:cTn id="181" fill="hold">
                      <p:stCondLst>
                        <p:cond delay="indefinite"/>
                      </p:stCondLst>
                      <p:childTnLst>
                        <p:par>
                          <p:cTn id="182" fill="hold">
                            <p:stCondLst>
                              <p:cond delay="0"/>
                            </p:stCondLst>
                            <p:childTnLst>
                              <p:par>
                                <p:cTn id="183" presetID="1" presetClass="entr" presetSubtype="0" fill="hold" grpId="0" nodeType="clickEffect">
                                  <p:stCondLst>
                                    <p:cond delay="0"/>
                                  </p:stCondLst>
                                  <p:childTnLst>
                                    <p:set>
                                      <p:cBhvr>
                                        <p:cTn id="184" dur="1" fill="hold">
                                          <p:stCondLst>
                                            <p:cond delay="0"/>
                                          </p:stCondLst>
                                        </p:cTn>
                                        <p:tgtEl>
                                          <p:spTgt spid="89"/>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6" grpId="0"/>
      <p:bldP spid="25" grpId="0"/>
      <p:bldP spid="26" grpId="0"/>
      <p:bldP spid="27" grpId="0"/>
      <p:bldP spid="28" grpId="0"/>
      <p:bldP spid="29" grpId="0"/>
      <p:bldP spid="30" grpId="0"/>
      <p:bldP spid="31" grpId="0"/>
      <p:bldP spid="32" grpId="0" animBg="1"/>
      <p:bldP spid="35" grpId="0" animBg="1"/>
      <p:bldP spid="36" grpId="0"/>
      <p:bldP spid="37" grpId="0"/>
      <p:bldP spid="38" grpId="0"/>
      <p:bldP spid="39" grpId="0"/>
      <p:bldP spid="40" grpId="0"/>
      <p:bldP spid="41" grpId="0"/>
      <p:bldP spid="42" grpId="0"/>
      <p:bldP spid="43" grpId="0"/>
      <p:bldP spid="44" grpId="0"/>
      <p:bldP spid="45" grpId="0"/>
      <p:bldP spid="46" grpId="0"/>
      <p:bldP spid="47" grpId="0"/>
      <p:bldP spid="48" grpId="0" animBg="1"/>
      <p:bldP spid="50" grpId="0"/>
      <p:bldP spid="51" grpId="0"/>
      <p:bldP spid="52" grpId="0"/>
      <p:bldP spid="53" grpId="0"/>
      <p:bldP spid="54" grpId="0"/>
      <p:bldP spid="55" grpId="0"/>
      <p:bldP spid="56" grpId="0"/>
      <p:bldP spid="57" grpId="0"/>
      <p:bldP spid="58" grpId="0"/>
      <p:bldP spid="59" grpId="0"/>
      <p:bldP spid="60" grpId="0"/>
      <p:bldP spid="61" grpId="0"/>
      <p:bldP spid="62" grpId="0"/>
      <p:bldP spid="63" grpId="0"/>
      <p:bldP spid="64" grpId="0"/>
      <p:bldP spid="65" grpId="0"/>
      <p:bldP spid="66" grpId="0"/>
      <p:bldP spid="67" grpId="0"/>
      <p:bldP spid="68" grpId="0"/>
      <p:bldP spid="69" grpId="0"/>
      <p:bldP spid="70" grpId="0"/>
      <p:bldP spid="71" grpId="0"/>
      <p:bldP spid="72" grpId="0"/>
      <p:bldP spid="73" grpId="0"/>
      <p:bldP spid="74" grpId="0" animBg="1"/>
      <p:bldP spid="19" grpId="0" animBg="1"/>
      <p:bldP spid="75" grpId="0"/>
      <p:bldP spid="76" grpId="0"/>
      <p:bldP spid="77" grpId="0"/>
      <p:bldP spid="78" grpId="0" animBg="1"/>
      <p:bldP spid="79" grpId="0"/>
      <p:bldP spid="80" grpId="0" animBg="1"/>
      <p:bldP spid="87" grpId="0" animBg="1"/>
      <p:bldP spid="88" grpId="0" animBg="1"/>
      <p:bldP spid="89"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Recap</a:t>
            </a:r>
            <a:endParaRPr lang="en-US" dirty="0"/>
          </a:p>
        </p:txBody>
      </p:sp>
      <p:sp>
        <p:nvSpPr>
          <p:cNvPr id="3" name="Content Placeholder 2"/>
          <p:cNvSpPr>
            <a:spLocks noGrp="1"/>
          </p:cNvSpPr>
          <p:nvPr>
            <p:ph idx="1"/>
            <p:custDataLst>
              <p:tags r:id="rId2"/>
            </p:custDataLst>
          </p:nvPr>
        </p:nvSpPr>
        <p:spPr>
          <a:xfrm>
            <a:off x="228600" y="609600"/>
            <a:ext cx="8686800" cy="6400800"/>
          </a:xfrm>
        </p:spPr>
        <p:txBody>
          <a:bodyPr>
            <a:normAutofit fontScale="92500" lnSpcReduction="20000"/>
          </a:bodyPr>
          <a:lstStyle/>
          <a:p>
            <a:pPr lvl="1"/>
            <a:r>
              <a:rPr lang="en-US" dirty="0" smtClean="0"/>
              <a:t>How to write and Debug a MIPS program using calling convention</a:t>
            </a:r>
          </a:p>
          <a:p>
            <a:pPr lvl="1"/>
            <a:r>
              <a:rPr lang="en-US" dirty="0" smtClean="0">
                <a:solidFill>
                  <a:schemeClr val="accent5">
                    <a:lumMod val="60000"/>
                    <a:lumOff val="40000"/>
                  </a:schemeClr>
                </a:solidFill>
              </a:rPr>
              <a:t>first four </a:t>
            </a:r>
            <a:r>
              <a:rPr lang="en-US" dirty="0" err="1" smtClean="0"/>
              <a:t>arg</a:t>
            </a:r>
            <a:r>
              <a:rPr lang="en-US" dirty="0" smtClean="0"/>
              <a:t> words passed in $a0, $a1, $a2, $a3</a:t>
            </a:r>
          </a:p>
          <a:p>
            <a:pPr lvl="1"/>
            <a:r>
              <a:rPr lang="en-US" dirty="0" smtClean="0"/>
              <a:t>remaining </a:t>
            </a:r>
            <a:r>
              <a:rPr lang="en-US" dirty="0" err="1" smtClean="0"/>
              <a:t>arg</a:t>
            </a:r>
            <a:r>
              <a:rPr lang="en-US" dirty="0" smtClean="0"/>
              <a:t> words passed </a:t>
            </a:r>
            <a:r>
              <a:rPr lang="en-US" dirty="0" smtClean="0">
                <a:solidFill>
                  <a:schemeClr val="accent5">
                    <a:lumMod val="60000"/>
                    <a:lumOff val="40000"/>
                  </a:schemeClr>
                </a:solidFill>
              </a:rPr>
              <a:t>in parent’s stack frame</a:t>
            </a:r>
          </a:p>
          <a:p>
            <a:pPr lvl="1"/>
            <a:r>
              <a:rPr lang="en-US" dirty="0" smtClean="0"/>
              <a:t>return value (if any) in $v0, $v1</a:t>
            </a:r>
          </a:p>
          <a:p>
            <a:pPr lvl="1"/>
            <a:r>
              <a:rPr lang="en-US" dirty="0"/>
              <a:t>stack frame at $</a:t>
            </a:r>
            <a:r>
              <a:rPr lang="en-US" dirty="0" err="1"/>
              <a:t>sp</a:t>
            </a:r>
            <a:endParaRPr lang="en-US" dirty="0"/>
          </a:p>
          <a:p>
            <a:pPr lvl="2"/>
            <a:r>
              <a:rPr lang="en-US" dirty="0"/>
              <a:t>contains </a:t>
            </a:r>
            <a:r>
              <a:rPr lang="en-US" dirty="0">
                <a:solidFill>
                  <a:schemeClr val="accent5">
                    <a:lumMod val="60000"/>
                    <a:lumOff val="40000"/>
                  </a:schemeClr>
                </a:solidFill>
              </a:rPr>
              <a:t>$</a:t>
            </a:r>
            <a:r>
              <a:rPr lang="en-US" dirty="0" err="1">
                <a:solidFill>
                  <a:schemeClr val="accent5">
                    <a:lumMod val="60000"/>
                    <a:lumOff val="40000"/>
                  </a:schemeClr>
                </a:solidFill>
              </a:rPr>
              <a:t>ra</a:t>
            </a:r>
            <a:r>
              <a:rPr lang="en-US" dirty="0">
                <a:solidFill>
                  <a:schemeClr val="accent1"/>
                </a:solidFill>
              </a:rPr>
              <a:t> </a:t>
            </a:r>
            <a:r>
              <a:rPr lang="en-US" dirty="0"/>
              <a:t>(clobbered on JAL  </a:t>
            </a:r>
            <a:r>
              <a:rPr lang="en-US" dirty="0" smtClean="0"/>
              <a:t>to </a:t>
            </a:r>
            <a:r>
              <a:rPr lang="en-US" dirty="0"/>
              <a:t>sub-functions</a:t>
            </a:r>
            <a:r>
              <a:rPr lang="en-US" dirty="0" smtClean="0"/>
              <a:t>)</a:t>
            </a:r>
          </a:p>
          <a:p>
            <a:pPr lvl="2"/>
            <a:r>
              <a:rPr lang="en-US" dirty="0" smtClean="0"/>
              <a:t> contains </a:t>
            </a:r>
            <a:r>
              <a:rPr lang="en-US" dirty="0" smtClean="0">
                <a:solidFill>
                  <a:schemeClr val="accent5">
                    <a:lumMod val="60000"/>
                    <a:lumOff val="40000"/>
                  </a:schemeClr>
                </a:solidFill>
              </a:rPr>
              <a:t>$</a:t>
            </a:r>
            <a:r>
              <a:rPr lang="en-US" dirty="0" err="1" smtClean="0">
                <a:solidFill>
                  <a:schemeClr val="accent5">
                    <a:lumMod val="60000"/>
                    <a:lumOff val="40000"/>
                  </a:schemeClr>
                </a:solidFill>
              </a:rPr>
              <a:t>fp</a:t>
            </a:r>
            <a:endParaRPr lang="en-US" dirty="0">
              <a:solidFill>
                <a:schemeClr val="accent5">
                  <a:lumMod val="60000"/>
                  <a:lumOff val="40000"/>
                </a:schemeClr>
              </a:solidFill>
            </a:endParaRPr>
          </a:p>
          <a:p>
            <a:pPr lvl="2"/>
            <a:r>
              <a:rPr lang="en-US" dirty="0"/>
              <a:t>contains </a:t>
            </a:r>
            <a:r>
              <a:rPr lang="en-US" dirty="0">
                <a:solidFill>
                  <a:schemeClr val="accent5">
                    <a:lumMod val="60000"/>
                    <a:lumOff val="40000"/>
                  </a:schemeClr>
                </a:solidFill>
              </a:rPr>
              <a:t>local </a:t>
            </a:r>
            <a:r>
              <a:rPr lang="en-US" dirty="0" err="1">
                <a:solidFill>
                  <a:schemeClr val="accent5">
                    <a:lumMod val="60000"/>
                    <a:lumOff val="40000"/>
                  </a:schemeClr>
                </a:solidFill>
              </a:rPr>
              <a:t>vars</a:t>
            </a:r>
            <a:r>
              <a:rPr lang="en-US" dirty="0">
                <a:solidFill>
                  <a:schemeClr val="accent1"/>
                </a:solidFill>
              </a:rPr>
              <a:t> </a:t>
            </a:r>
            <a:r>
              <a:rPr lang="en-US" dirty="0"/>
              <a:t>(possibly </a:t>
            </a:r>
            <a:endParaRPr lang="en-US" dirty="0" smtClean="0"/>
          </a:p>
          <a:p>
            <a:pPr marL="688975" lvl="2" indent="0">
              <a:buNone/>
            </a:pPr>
            <a:r>
              <a:rPr lang="en-US" dirty="0"/>
              <a:t>	</a:t>
            </a:r>
            <a:r>
              <a:rPr lang="en-US" dirty="0" smtClean="0"/>
              <a:t>clobbered by </a:t>
            </a:r>
            <a:r>
              <a:rPr lang="en-US" dirty="0"/>
              <a:t>sub-functions)</a:t>
            </a:r>
          </a:p>
          <a:p>
            <a:pPr lvl="2"/>
            <a:r>
              <a:rPr lang="en-US" dirty="0">
                <a:solidFill>
                  <a:schemeClr val="accent5">
                    <a:lumMod val="60000"/>
                    <a:lumOff val="40000"/>
                  </a:schemeClr>
                </a:solidFill>
              </a:rPr>
              <a:t>contains extra arguments to </a:t>
            </a:r>
            <a:r>
              <a:rPr lang="en-US" dirty="0" smtClean="0">
                <a:solidFill>
                  <a:schemeClr val="accent5">
                    <a:lumMod val="60000"/>
                    <a:lumOff val="40000"/>
                  </a:schemeClr>
                </a:solidFill>
              </a:rPr>
              <a:t>sub-functions</a:t>
            </a:r>
          </a:p>
          <a:p>
            <a:pPr marL="688975" lvl="2" indent="0">
              <a:buNone/>
            </a:pPr>
            <a:r>
              <a:rPr lang="en-US" dirty="0" smtClean="0">
                <a:solidFill>
                  <a:schemeClr val="accent5">
                    <a:lumMod val="60000"/>
                    <a:lumOff val="40000"/>
                  </a:schemeClr>
                </a:solidFill>
              </a:rPr>
              <a:t>	(i.e. argument “spilling)</a:t>
            </a:r>
            <a:endParaRPr lang="en-US" dirty="0">
              <a:solidFill>
                <a:schemeClr val="accent5">
                  <a:lumMod val="60000"/>
                  <a:lumOff val="40000"/>
                </a:schemeClr>
              </a:solidFill>
            </a:endParaRPr>
          </a:p>
          <a:p>
            <a:pPr lvl="2"/>
            <a:r>
              <a:rPr lang="en-US" dirty="0">
                <a:solidFill>
                  <a:schemeClr val="accent5">
                    <a:lumMod val="60000"/>
                    <a:lumOff val="40000"/>
                  </a:schemeClr>
                </a:solidFill>
              </a:rPr>
              <a:t>contains space for first 4 arguments </a:t>
            </a:r>
            <a:endParaRPr lang="en-US" dirty="0" smtClean="0">
              <a:solidFill>
                <a:schemeClr val="accent5">
                  <a:lumMod val="60000"/>
                  <a:lumOff val="40000"/>
                </a:schemeClr>
              </a:solidFill>
            </a:endParaRPr>
          </a:p>
          <a:p>
            <a:pPr marL="688975" lvl="2" indent="0">
              <a:buNone/>
            </a:pPr>
            <a:r>
              <a:rPr lang="en-US" dirty="0">
                <a:solidFill>
                  <a:schemeClr val="accent5">
                    <a:lumMod val="60000"/>
                    <a:lumOff val="40000"/>
                  </a:schemeClr>
                </a:solidFill>
              </a:rPr>
              <a:t>	</a:t>
            </a:r>
            <a:r>
              <a:rPr lang="en-US" dirty="0" smtClean="0">
                <a:solidFill>
                  <a:schemeClr val="accent5">
                    <a:lumMod val="60000"/>
                    <a:lumOff val="40000"/>
                  </a:schemeClr>
                </a:solidFill>
              </a:rPr>
              <a:t>to sub-functions</a:t>
            </a:r>
          </a:p>
          <a:p>
            <a:pPr lvl="1"/>
            <a:r>
              <a:rPr lang="en-US" dirty="0" err="1" smtClean="0">
                <a:solidFill>
                  <a:schemeClr val="accent5">
                    <a:lumMod val="60000"/>
                    <a:lumOff val="40000"/>
                  </a:schemeClr>
                </a:solidFill>
              </a:rPr>
              <a:t>callee</a:t>
            </a:r>
            <a:r>
              <a:rPr lang="en-US" dirty="0" smtClean="0">
                <a:solidFill>
                  <a:schemeClr val="accent1"/>
                </a:solidFill>
              </a:rPr>
              <a:t> </a:t>
            </a:r>
            <a:r>
              <a:rPr lang="en-US" dirty="0" smtClean="0"/>
              <a:t>save </a:t>
            </a:r>
            <a:r>
              <a:rPr lang="en-US" dirty="0" err="1" smtClean="0"/>
              <a:t>regs</a:t>
            </a:r>
            <a:r>
              <a:rPr lang="en-US" dirty="0" smtClean="0"/>
              <a:t> are </a:t>
            </a:r>
            <a:r>
              <a:rPr lang="en-US" dirty="0" smtClean="0">
                <a:solidFill>
                  <a:schemeClr val="accent5">
                    <a:lumMod val="60000"/>
                    <a:lumOff val="40000"/>
                  </a:schemeClr>
                </a:solidFill>
              </a:rPr>
              <a:t>preserved</a:t>
            </a:r>
          </a:p>
          <a:p>
            <a:pPr lvl="1"/>
            <a:r>
              <a:rPr lang="en-US" dirty="0" smtClean="0">
                <a:solidFill>
                  <a:schemeClr val="accent5">
                    <a:lumMod val="60000"/>
                    <a:lumOff val="40000"/>
                  </a:schemeClr>
                </a:solidFill>
              </a:rPr>
              <a:t>caller</a:t>
            </a:r>
            <a:r>
              <a:rPr lang="en-US" dirty="0" smtClean="0">
                <a:solidFill>
                  <a:schemeClr val="accent1"/>
                </a:solidFill>
              </a:rPr>
              <a:t> </a:t>
            </a:r>
            <a:r>
              <a:rPr lang="en-US" dirty="0" smtClean="0"/>
              <a:t>save </a:t>
            </a:r>
            <a:r>
              <a:rPr lang="en-US" dirty="0" err="1" smtClean="0"/>
              <a:t>regs</a:t>
            </a:r>
            <a:r>
              <a:rPr lang="en-US" dirty="0" smtClean="0"/>
              <a:t>  are </a:t>
            </a:r>
            <a:r>
              <a:rPr lang="en-US" dirty="0" smtClean="0">
                <a:solidFill>
                  <a:schemeClr val="accent5">
                    <a:lumMod val="60000"/>
                    <a:lumOff val="40000"/>
                  </a:schemeClr>
                </a:solidFill>
              </a:rPr>
              <a:t>not</a:t>
            </a:r>
            <a:r>
              <a:rPr lang="en-US" dirty="0" smtClean="0">
                <a:solidFill>
                  <a:schemeClr val="accent1"/>
                </a:solidFill>
              </a:rPr>
              <a:t> </a:t>
            </a:r>
          </a:p>
          <a:p>
            <a:pPr lvl="1"/>
            <a:r>
              <a:rPr lang="en-US" dirty="0"/>
              <a:t>Global data accessed via </a:t>
            </a:r>
            <a:r>
              <a:rPr lang="en-US" dirty="0">
                <a:solidFill>
                  <a:schemeClr val="accent5">
                    <a:lumMod val="60000"/>
                    <a:lumOff val="40000"/>
                  </a:schemeClr>
                </a:solidFill>
              </a:rPr>
              <a:t>$</a:t>
            </a:r>
            <a:r>
              <a:rPr lang="en-US" dirty="0" err="1" smtClean="0">
                <a:solidFill>
                  <a:schemeClr val="accent5">
                    <a:lumMod val="60000"/>
                    <a:lumOff val="40000"/>
                  </a:schemeClr>
                </a:solidFill>
              </a:rPr>
              <a:t>gp</a:t>
            </a:r>
            <a:endParaRPr lang="en-US" dirty="0">
              <a:solidFill>
                <a:schemeClr val="accent5">
                  <a:lumMod val="60000"/>
                  <a:lumOff val="40000"/>
                </a:schemeClr>
              </a:solidFill>
            </a:endParaRPr>
          </a:p>
        </p:txBody>
      </p:sp>
      <p:cxnSp>
        <p:nvCxnSpPr>
          <p:cNvPr id="5" name="Straight Connector 4"/>
          <p:cNvCxnSpPr/>
          <p:nvPr>
            <p:custDataLst>
              <p:tags r:id="rId3"/>
            </p:custDataLst>
          </p:nvPr>
        </p:nvCxnSpPr>
        <p:spPr>
          <a:xfrm rot="5400000">
            <a:off x="4724400" y="41910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custDataLst>
              <p:tags r:id="rId4"/>
            </p:custDataLst>
          </p:nvPr>
        </p:nvCxnSpPr>
        <p:spPr>
          <a:xfrm rot="5400000">
            <a:off x="7086600" y="41910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custDataLst>
              <p:tags r:id="rId5"/>
            </p:custDataLst>
          </p:nvPr>
        </p:nvSpPr>
        <p:spPr>
          <a:xfrm>
            <a:off x="6781800" y="2362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ra</a:t>
            </a:r>
            <a:endParaRPr lang="en-US" sz="2400" dirty="0"/>
          </a:p>
        </p:txBody>
      </p:sp>
      <p:sp>
        <p:nvSpPr>
          <p:cNvPr id="8" name="Rectangle 7"/>
          <p:cNvSpPr/>
          <p:nvPr>
            <p:custDataLst>
              <p:tags r:id="rId6"/>
            </p:custDataLst>
          </p:nvPr>
        </p:nvSpPr>
        <p:spPr>
          <a:xfrm>
            <a:off x="6781800" y="2743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fp</a:t>
            </a:r>
            <a:endParaRPr lang="en-US" sz="2400" dirty="0"/>
          </a:p>
        </p:txBody>
      </p:sp>
      <p:sp>
        <p:nvSpPr>
          <p:cNvPr id="9" name="Rectangle 8"/>
          <p:cNvSpPr/>
          <p:nvPr>
            <p:custDataLst>
              <p:tags r:id="rId7"/>
            </p:custDataLst>
          </p:nvPr>
        </p:nvSpPr>
        <p:spPr>
          <a:xfrm>
            <a:off x="6781800" y="3124200"/>
            <a:ext cx="2362200" cy="762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regs</a:t>
            </a:r>
            <a:r>
              <a:rPr lang="en-US" sz="2400" dirty="0" smtClean="0"/>
              <a:t/>
            </a:r>
            <a:br>
              <a:rPr lang="en-US" sz="2400" dirty="0" smtClean="0"/>
            </a:br>
            <a:r>
              <a:rPr lang="en-US" sz="2400" dirty="0" smtClean="0"/>
              <a:t>($s0  ... $s7)</a:t>
            </a:r>
            <a:endParaRPr lang="en-US" sz="2400" dirty="0"/>
          </a:p>
        </p:txBody>
      </p:sp>
      <p:sp>
        <p:nvSpPr>
          <p:cNvPr id="10" name="Rectangle 9"/>
          <p:cNvSpPr/>
          <p:nvPr>
            <p:custDataLst>
              <p:tags r:id="rId8"/>
            </p:custDataLst>
          </p:nvPr>
        </p:nvSpPr>
        <p:spPr>
          <a:xfrm>
            <a:off x="6781800" y="3886200"/>
            <a:ext cx="2362200" cy="1143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locals</a:t>
            </a:r>
            <a:endParaRPr lang="en-US" sz="2400" dirty="0"/>
          </a:p>
        </p:txBody>
      </p:sp>
      <p:sp>
        <p:nvSpPr>
          <p:cNvPr id="11" name="Rectangle 10"/>
          <p:cNvSpPr/>
          <p:nvPr>
            <p:custDataLst>
              <p:tags r:id="rId9"/>
            </p:custDataLst>
          </p:nvPr>
        </p:nvSpPr>
        <p:spPr>
          <a:xfrm>
            <a:off x="6781800" y="5029200"/>
            <a:ext cx="2362200" cy="10668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outgoing</a:t>
            </a:r>
            <a:br>
              <a:rPr lang="en-US" sz="2400" dirty="0" smtClean="0"/>
            </a:br>
            <a:r>
              <a:rPr lang="en-US" sz="2400" dirty="0" err="1" smtClean="0"/>
              <a:t>args</a:t>
            </a:r>
            <a:endParaRPr lang="en-US" sz="2400" dirty="0"/>
          </a:p>
        </p:txBody>
      </p:sp>
      <p:sp>
        <p:nvSpPr>
          <p:cNvPr id="14" name="TextBox 13"/>
          <p:cNvSpPr txBox="1"/>
          <p:nvPr>
            <p:custDataLst>
              <p:tags r:id="rId10"/>
            </p:custDataLst>
          </p:nvPr>
        </p:nvSpPr>
        <p:spPr>
          <a:xfrm>
            <a:off x="5715000" y="2286000"/>
            <a:ext cx="1098378" cy="523220"/>
          </a:xfrm>
          <a:prstGeom prst="rect">
            <a:avLst/>
          </a:prstGeom>
          <a:noFill/>
        </p:spPr>
        <p:txBody>
          <a:bodyPr wrap="none" rtlCol="0">
            <a:spAutoFit/>
          </a:bodyPr>
          <a:lstStyle/>
          <a:p>
            <a:r>
              <a:rPr lang="en-US" sz="2800" dirty="0" smtClean="0">
                <a:solidFill>
                  <a:schemeClr val="bg1"/>
                </a:solidFill>
              </a:rPr>
              <a:t>$</a:t>
            </a:r>
            <a:r>
              <a:rPr lang="en-US" sz="2800" dirty="0" err="1" smtClean="0">
                <a:solidFill>
                  <a:schemeClr val="bg1"/>
                </a:solidFill>
              </a:rPr>
              <a:t>fp</a:t>
            </a:r>
            <a:r>
              <a:rPr lang="en-US" sz="2800" dirty="0" smtClean="0">
                <a:solidFill>
                  <a:schemeClr val="bg1"/>
                </a:solidFill>
              </a:rPr>
              <a:t> </a:t>
            </a:r>
            <a:r>
              <a:rPr lang="en-US" sz="2800" dirty="0" smtClean="0">
                <a:solidFill>
                  <a:schemeClr val="bg1"/>
                </a:solidFill>
                <a:sym typeface="Wingdings" pitchFamily="2" charset="2"/>
              </a:rPr>
              <a:t></a:t>
            </a:r>
            <a:endParaRPr lang="en-US" sz="2800" dirty="0" smtClean="0">
              <a:solidFill>
                <a:schemeClr val="bg1"/>
              </a:solidFill>
            </a:endParaRPr>
          </a:p>
        </p:txBody>
      </p:sp>
      <p:sp>
        <p:nvSpPr>
          <p:cNvPr id="15" name="TextBox 14"/>
          <p:cNvSpPr txBox="1"/>
          <p:nvPr>
            <p:custDataLst>
              <p:tags r:id="rId11"/>
            </p:custDataLst>
          </p:nvPr>
        </p:nvSpPr>
        <p:spPr>
          <a:xfrm>
            <a:off x="5715000" y="5648980"/>
            <a:ext cx="1130438" cy="523220"/>
          </a:xfrm>
          <a:prstGeom prst="rect">
            <a:avLst/>
          </a:prstGeom>
          <a:noFill/>
        </p:spPr>
        <p:txBody>
          <a:bodyPr wrap="none" rtlCol="0">
            <a:spAutoFit/>
          </a:bodyPr>
          <a:lstStyle/>
          <a:p>
            <a:r>
              <a:rPr lang="en-US" sz="2800" dirty="0" smtClean="0">
                <a:solidFill>
                  <a:schemeClr val="bg1"/>
                </a:solidFill>
              </a:rPr>
              <a:t>$sp </a:t>
            </a:r>
            <a:r>
              <a:rPr lang="en-US" sz="2800" dirty="0" smtClean="0">
                <a:solidFill>
                  <a:schemeClr val="bg1"/>
                </a:solidFill>
                <a:sym typeface="Wingdings" pitchFamily="2" charset="2"/>
              </a:rPr>
              <a:t></a:t>
            </a:r>
            <a:endParaRPr lang="en-US" sz="2800" dirty="0" smtClean="0">
              <a:solidFill>
                <a:schemeClr val="bg1"/>
              </a:solidFill>
            </a:endParaRPr>
          </a:p>
        </p:txBody>
      </p:sp>
    </p:spTree>
    <p:extLst>
      <p:ext uri="{BB962C8B-B14F-4D97-AF65-F5344CB8AC3E}">
        <p14:creationId xmlns:p14="http://schemas.microsoft.com/office/powerpoint/2010/main" val="403228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228600" y="0"/>
            <a:ext cx="8686800" cy="533400"/>
          </a:xfrm>
        </p:spPr>
        <p:txBody>
          <a:bodyPr>
            <a:normAutofit fontScale="90000"/>
          </a:bodyPr>
          <a:lstStyle/>
          <a:p>
            <a:r>
              <a:rPr lang="en-US" dirty="0"/>
              <a:t>MIPS Register Recap</a:t>
            </a:r>
          </a:p>
        </p:txBody>
      </p:sp>
      <p:sp>
        <p:nvSpPr>
          <p:cNvPr id="65539" name="Rectangle 3"/>
          <p:cNvSpPr>
            <a:spLocks noGrp="1" noChangeArrowheads="1"/>
          </p:cNvSpPr>
          <p:nvPr>
            <p:ph type="body" idx="1"/>
          </p:nvPr>
        </p:nvSpPr>
        <p:spPr/>
        <p:txBody>
          <a:bodyPr/>
          <a:lstStyle/>
          <a:p>
            <a:pPr>
              <a:lnSpc>
                <a:spcPct val="84000"/>
              </a:lnSpc>
            </a:pPr>
            <a:r>
              <a:rPr lang="en-US" sz="2800" dirty="0"/>
              <a:t>Return address: $31 (</a:t>
            </a:r>
            <a:r>
              <a:rPr lang="en-US" sz="2800" dirty="0" err="1"/>
              <a:t>ra</a:t>
            </a:r>
            <a:r>
              <a:rPr lang="en-US" sz="2800" dirty="0"/>
              <a:t>)</a:t>
            </a:r>
          </a:p>
          <a:p>
            <a:pPr>
              <a:lnSpc>
                <a:spcPct val="84000"/>
              </a:lnSpc>
            </a:pPr>
            <a:r>
              <a:rPr lang="en-US" sz="2800" dirty="0"/>
              <a:t>Stack pointer: $29 (</a:t>
            </a:r>
            <a:r>
              <a:rPr lang="en-US" sz="2800" dirty="0" err="1"/>
              <a:t>sp</a:t>
            </a:r>
            <a:r>
              <a:rPr lang="en-US" sz="2800" dirty="0"/>
              <a:t>)</a:t>
            </a:r>
          </a:p>
          <a:p>
            <a:pPr>
              <a:lnSpc>
                <a:spcPct val="84000"/>
              </a:lnSpc>
            </a:pPr>
            <a:r>
              <a:rPr lang="en-US" sz="2800" dirty="0"/>
              <a:t>Frame pointer: $30 (</a:t>
            </a:r>
            <a:r>
              <a:rPr lang="en-US" sz="2800" dirty="0" err="1"/>
              <a:t>fp</a:t>
            </a:r>
            <a:r>
              <a:rPr lang="en-US" sz="2800" dirty="0"/>
              <a:t>)</a:t>
            </a:r>
          </a:p>
          <a:p>
            <a:pPr>
              <a:lnSpc>
                <a:spcPct val="84000"/>
              </a:lnSpc>
            </a:pPr>
            <a:r>
              <a:rPr lang="en-US" sz="2800" dirty="0"/>
              <a:t>First four arguments: $4-$7  (a0-a3)</a:t>
            </a:r>
          </a:p>
          <a:p>
            <a:pPr>
              <a:lnSpc>
                <a:spcPct val="84000"/>
              </a:lnSpc>
            </a:pPr>
            <a:r>
              <a:rPr lang="en-US" sz="2800" dirty="0"/>
              <a:t>Return result: $2-$3 (v0-v1)</a:t>
            </a:r>
          </a:p>
          <a:p>
            <a:pPr>
              <a:lnSpc>
                <a:spcPct val="84000"/>
              </a:lnSpc>
            </a:pPr>
            <a:r>
              <a:rPr lang="en-US" sz="2800" dirty="0" err="1"/>
              <a:t>Callee</a:t>
            </a:r>
            <a:r>
              <a:rPr lang="en-US" sz="2800" dirty="0"/>
              <a:t>-save free </a:t>
            </a:r>
            <a:r>
              <a:rPr lang="en-US" sz="2800" dirty="0" err="1"/>
              <a:t>regs</a:t>
            </a:r>
            <a:r>
              <a:rPr lang="en-US" sz="2800" dirty="0"/>
              <a:t>: $16-$23 (s0-s7)</a:t>
            </a:r>
          </a:p>
          <a:p>
            <a:pPr>
              <a:lnSpc>
                <a:spcPct val="84000"/>
              </a:lnSpc>
            </a:pPr>
            <a:r>
              <a:rPr lang="en-US" sz="2800" dirty="0"/>
              <a:t>Caller-save free </a:t>
            </a:r>
            <a:r>
              <a:rPr lang="en-US" sz="2800" dirty="0" err="1"/>
              <a:t>regs</a:t>
            </a:r>
            <a:r>
              <a:rPr lang="en-US" sz="2800" dirty="0"/>
              <a:t>: $8-$15,$24,$25 (t0-t9)</a:t>
            </a:r>
          </a:p>
          <a:p>
            <a:pPr>
              <a:lnSpc>
                <a:spcPct val="84000"/>
              </a:lnSpc>
            </a:pPr>
            <a:r>
              <a:rPr lang="en-US" sz="2800" dirty="0"/>
              <a:t>Reserved: $26, $</a:t>
            </a:r>
            <a:r>
              <a:rPr lang="en-US" sz="2800" dirty="0" smtClean="0"/>
              <a:t>27 (k0-k1)</a:t>
            </a:r>
            <a:endParaRPr lang="en-US" sz="2800" dirty="0"/>
          </a:p>
          <a:p>
            <a:pPr>
              <a:lnSpc>
                <a:spcPct val="84000"/>
              </a:lnSpc>
            </a:pPr>
            <a:r>
              <a:rPr lang="en-US" sz="2800" dirty="0"/>
              <a:t>Global pointer: $28 (</a:t>
            </a:r>
            <a:r>
              <a:rPr lang="en-US" sz="2800" dirty="0" err="1"/>
              <a:t>gp</a:t>
            </a:r>
            <a:r>
              <a:rPr lang="en-US" sz="2800" dirty="0"/>
              <a:t>)</a:t>
            </a:r>
          </a:p>
          <a:p>
            <a:pPr>
              <a:lnSpc>
                <a:spcPct val="84000"/>
              </a:lnSpc>
            </a:pPr>
            <a:r>
              <a:rPr lang="en-US" sz="2800" dirty="0"/>
              <a:t>Assembler temporary: $1 (at)</a:t>
            </a:r>
          </a:p>
          <a:p>
            <a:pPr>
              <a:lnSpc>
                <a:spcPct val="84000"/>
              </a:lnSpc>
            </a:pPr>
            <a:endParaRPr lang="en-US" sz="2400" dirty="0"/>
          </a:p>
          <a:p>
            <a:pPr>
              <a:lnSpc>
                <a:spcPct val="84000"/>
              </a:lnSpc>
            </a:pPr>
            <a:endParaRPr lang="en-US" sz="2400" dirty="0"/>
          </a:p>
        </p:txBody>
      </p:sp>
    </p:spTree>
    <p:extLst>
      <p:ext uri="{BB962C8B-B14F-4D97-AF65-F5344CB8AC3E}">
        <p14:creationId xmlns:p14="http://schemas.microsoft.com/office/powerpoint/2010/main" val="1741310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MIPS Register Conventions</a:t>
            </a:r>
            <a:endParaRPr lang="en-US" dirty="0"/>
          </a:p>
        </p:txBody>
      </p:sp>
      <p:graphicFrame>
        <p:nvGraphicFramePr>
          <p:cNvPr id="4" name="Table 3"/>
          <p:cNvGraphicFramePr>
            <a:graphicFrameLocks noGrp="1"/>
          </p:cNvGraphicFramePr>
          <p:nvPr>
            <p:custDataLst>
              <p:tags r:id="rId2"/>
            </p:custDataLst>
            <p:extLst>
              <p:ext uri="{D42A27DB-BD31-4B8C-83A1-F6EECF244321}">
                <p14:modId xmlns:p14="http://schemas.microsoft.com/office/powerpoint/2010/main" val="3714519999"/>
              </p:ext>
            </p:extLst>
          </p:nvPr>
        </p:nvGraphicFramePr>
        <p:xfrm>
          <a:off x="228600" y="511654"/>
          <a:ext cx="3733800" cy="6273548"/>
        </p:xfrm>
        <a:graphic>
          <a:graphicData uri="http://schemas.openxmlformats.org/drawingml/2006/table">
            <a:tbl>
              <a:tblPr firstRow="1" bandRow="1">
                <a:tableStyleId>{5C22544A-7EE6-4342-B048-85BDC9FD1C3A}</a:tableStyleId>
              </a:tblPr>
              <a:tblGrid>
                <a:gridCol w="543098"/>
                <a:gridCol w="828502"/>
                <a:gridCol w="2362200"/>
              </a:tblGrid>
              <a:tr h="354877">
                <a:tc>
                  <a:txBody>
                    <a:bodyPr/>
                    <a:lstStyle/>
                    <a:p>
                      <a:pPr algn="ctr"/>
                      <a:r>
                        <a:rPr lang="en-US" sz="2400" b="0" dirty="0" smtClean="0">
                          <a:solidFill>
                            <a:schemeClr val="accent5">
                              <a:lumMod val="60000"/>
                              <a:lumOff val="40000"/>
                            </a:schemeClr>
                          </a:solidFill>
                          <a:latin typeface="+mj-lt"/>
                        </a:rPr>
                        <a:t>r0</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$zero</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zero</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94186">
                <a:tc>
                  <a:txBody>
                    <a:bodyPr/>
                    <a:lstStyle/>
                    <a:p>
                      <a:pPr algn="ctr"/>
                      <a:r>
                        <a:rPr lang="en-US" sz="2400" b="0" dirty="0" smtClean="0">
                          <a:solidFill>
                            <a:schemeClr val="accent5">
                              <a:lumMod val="60000"/>
                              <a:lumOff val="40000"/>
                            </a:schemeClr>
                          </a:solidFill>
                          <a:latin typeface="+mj-lt"/>
                        </a:rPr>
                        <a:t>r1</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assembler temp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r2</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$v0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0" dirty="0" smtClean="0">
                          <a:solidFill>
                            <a:schemeClr val="bg1"/>
                          </a:solidFill>
                          <a:latin typeface="+mj-lt"/>
                        </a:rPr>
                        <a:t>function</a:t>
                      </a:r>
                      <a:br>
                        <a:rPr lang="en-US" sz="2400" b="0" dirty="0" smtClean="0">
                          <a:solidFill>
                            <a:schemeClr val="bg1"/>
                          </a:solidFill>
                          <a:latin typeface="+mj-lt"/>
                        </a:rPr>
                      </a:br>
                      <a:r>
                        <a:rPr lang="en-US" sz="2400" b="0" dirty="0" smtClean="0">
                          <a:solidFill>
                            <a:schemeClr val="bg1"/>
                          </a:solidFill>
                          <a:latin typeface="+mj-lt"/>
                        </a:rPr>
                        <a:t>return values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r3</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$v1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r4</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algn="ctr"/>
                      <a:r>
                        <a:rPr lang="en-US" sz="2400" b="0" dirty="0" smtClean="0">
                          <a:solidFill>
                            <a:schemeClr val="bg1"/>
                          </a:solidFill>
                          <a:latin typeface="+mj-lt"/>
                        </a:rPr>
                        <a:t>function</a:t>
                      </a:r>
                      <a:br>
                        <a:rPr lang="en-US" sz="2400" b="0" dirty="0" smtClean="0">
                          <a:solidFill>
                            <a:schemeClr val="bg1"/>
                          </a:solidFill>
                          <a:latin typeface="+mj-lt"/>
                        </a:rPr>
                      </a:br>
                      <a:r>
                        <a:rPr lang="en-US" sz="2400" b="0" dirty="0" smtClean="0">
                          <a:solidFill>
                            <a:schemeClr val="bg1"/>
                          </a:solidFill>
                          <a:latin typeface="+mj-lt"/>
                        </a:rPr>
                        <a:t>arguments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r5</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r6</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r7</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dirty="0" smtClean="0">
                          <a:solidFill>
                            <a:schemeClr val="accent5">
                              <a:lumMod val="60000"/>
                              <a:lumOff val="40000"/>
                            </a:schemeClr>
                          </a:solidFill>
                        </a:rPr>
                        <a:t>r8</a:t>
                      </a:r>
                      <a:endParaRPr lang="en-US" sz="2400" dirty="0">
                        <a:solidFill>
                          <a:schemeClr val="accent5">
                            <a:lumMod val="60000"/>
                            <a:lumOff val="40000"/>
                          </a:schemeClr>
                        </a:solidFill>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$t0</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8">
                  <a:txBody>
                    <a:bodyPr/>
                    <a:lstStyle/>
                    <a:p>
                      <a:pPr algn="ctr"/>
                      <a:r>
                        <a:rPr lang="en-US" sz="2400" b="1" dirty="0" smtClean="0">
                          <a:solidFill>
                            <a:schemeClr val="bg1"/>
                          </a:solidFill>
                          <a:latin typeface="+mj-lt"/>
                        </a:rPr>
                        <a:t>temps</a:t>
                      </a:r>
                      <a:br>
                        <a:rPr lang="en-US" sz="2400" b="1" dirty="0" smtClean="0">
                          <a:solidFill>
                            <a:schemeClr val="bg1"/>
                          </a:solidFill>
                          <a:latin typeface="+mj-lt"/>
                        </a:rPr>
                      </a:br>
                      <a:r>
                        <a:rPr lang="en-US" sz="2400" b="1" dirty="0" smtClean="0">
                          <a:solidFill>
                            <a:schemeClr val="bg1"/>
                          </a:solidFill>
                          <a:latin typeface="+mj-lt"/>
                        </a:rPr>
                        <a:t>(caller save)</a:t>
                      </a:r>
                      <a:endParaRPr lang="en-US" sz="2400" b="1"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r9</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r10</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r11</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r12</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$t4</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r13</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$t5</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r14</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$t6</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r15</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$t7</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7" name="Table 6"/>
          <p:cNvGraphicFramePr>
            <a:graphicFrameLocks noGrp="1"/>
          </p:cNvGraphicFramePr>
          <p:nvPr>
            <p:custDataLst>
              <p:tags r:id="rId3"/>
            </p:custDataLst>
            <p:extLst>
              <p:ext uri="{D42A27DB-BD31-4B8C-83A1-F6EECF244321}">
                <p14:modId xmlns:p14="http://schemas.microsoft.com/office/powerpoint/2010/main" val="2111998839"/>
              </p:ext>
            </p:extLst>
          </p:nvPr>
        </p:nvGraphicFramePr>
        <p:xfrm>
          <a:off x="4038600" y="511653"/>
          <a:ext cx="4114800" cy="6193949"/>
        </p:xfrm>
        <a:graphic>
          <a:graphicData uri="http://schemas.openxmlformats.org/drawingml/2006/table">
            <a:tbl>
              <a:tblPr firstRow="1" bandRow="1">
                <a:tableStyleId>{5C22544A-7EE6-4342-B048-85BDC9FD1C3A}</a:tableStyleId>
              </a:tblPr>
              <a:tblGrid>
                <a:gridCol w="609600"/>
                <a:gridCol w="838200"/>
                <a:gridCol w="2667000"/>
              </a:tblGrid>
              <a:tr h="354877">
                <a:tc>
                  <a:txBody>
                    <a:bodyPr/>
                    <a:lstStyle/>
                    <a:p>
                      <a:pPr algn="ctr"/>
                      <a:r>
                        <a:rPr lang="en-US" sz="2400" b="0" dirty="0" smtClean="0">
                          <a:solidFill>
                            <a:schemeClr val="accent5">
                              <a:lumMod val="60000"/>
                              <a:lumOff val="40000"/>
                            </a:schemeClr>
                          </a:solidFill>
                          <a:latin typeface="+mj-lt"/>
                        </a:rPr>
                        <a:t>r16</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$s0</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8">
                  <a:txBody>
                    <a:bodyPr/>
                    <a:lstStyle/>
                    <a:p>
                      <a:pPr algn="ctr"/>
                      <a:r>
                        <a:rPr lang="en-US" sz="2400" b="1" dirty="0" smtClean="0">
                          <a:solidFill>
                            <a:schemeClr val="bg1"/>
                          </a:solidFill>
                          <a:latin typeface="+mj-lt"/>
                        </a:rPr>
                        <a:t>saved</a:t>
                      </a:r>
                      <a:br>
                        <a:rPr lang="en-US" sz="2400" b="1" dirty="0" smtClean="0">
                          <a:solidFill>
                            <a:schemeClr val="bg1"/>
                          </a:solidFill>
                          <a:latin typeface="+mj-lt"/>
                        </a:rPr>
                      </a:br>
                      <a:r>
                        <a:rPr lang="en-US" sz="2400" b="1" dirty="0" smtClean="0">
                          <a:solidFill>
                            <a:schemeClr val="bg1"/>
                          </a:solidFill>
                          <a:latin typeface="+mj-lt"/>
                        </a:rPr>
                        <a:t>(</a:t>
                      </a:r>
                      <a:r>
                        <a:rPr lang="en-US" sz="2400" b="1" dirty="0" err="1" smtClean="0">
                          <a:solidFill>
                            <a:schemeClr val="bg1"/>
                          </a:solidFill>
                          <a:latin typeface="+mj-lt"/>
                        </a:rPr>
                        <a:t>callee</a:t>
                      </a:r>
                      <a:r>
                        <a:rPr lang="en-US" sz="2400" b="1" baseline="0" dirty="0" smtClean="0">
                          <a:solidFill>
                            <a:schemeClr val="bg1"/>
                          </a:solidFill>
                          <a:latin typeface="+mj-lt"/>
                        </a:rPr>
                        <a:t> save)</a:t>
                      </a:r>
                      <a:endParaRPr lang="en-US" sz="2400" b="1" dirty="0" smtClean="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r17</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r18</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r19</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r20</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$s4</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r21</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$s5</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r22</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$s6</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r23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$s7</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rPr>
                        <a:t>r24</a:t>
                      </a:r>
                      <a:endParaRPr lang="en-US" sz="2400" b="0" dirty="0">
                        <a:solidFill>
                          <a:schemeClr val="accent5">
                            <a:lumMod val="60000"/>
                            <a:lumOff val="40000"/>
                          </a:schemeClr>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$t8</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1" dirty="0" smtClean="0">
                          <a:solidFill>
                            <a:schemeClr val="bg1"/>
                          </a:solidFill>
                          <a:latin typeface="+mj-lt"/>
                        </a:rPr>
                        <a:t>more temps</a:t>
                      </a:r>
                      <a:br>
                        <a:rPr lang="en-US" sz="2400" b="1" dirty="0" smtClean="0">
                          <a:solidFill>
                            <a:schemeClr val="bg1"/>
                          </a:solidFill>
                          <a:latin typeface="+mj-lt"/>
                        </a:rPr>
                      </a:br>
                      <a:r>
                        <a:rPr lang="en-US" sz="2400" b="1" dirty="0" smtClean="0">
                          <a:solidFill>
                            <a:schemeClr val="bg1"/>
                          </a:solidFill>
                          <a:latin typeface="+mj-lt"/>
                        </a:rPr>
                        <a:t>(caller</a:t>
                      </a:r>
                      <a:r>
                        <a:rPr lang="en-US" sz="2400" b="1" baseline="0" dirty="0" smtClean="0">
                          <a:solidFill>
                            <a:schemeClr val="bg1"/>
                          </a:solidFill>
                          <a:latin typeface="+mj-lt"/>
                        </a:rPr>
                        <a:t> save)</a:t>
                      </a:r>
                      <a:endParaRPr lang="en-US" sz="2400" b="1" dirty="0" smtClean="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r25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$t9</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r26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$k0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0" dirty="0" smtClean="0">
                          <a:solidFill>
                            <a:schemeClr val="bg1"/>
                          </a:solidFill>
                          <a:latin typeface="+mj-lt"/>
                        </a:rPr>
                        <a:t>reserved for</a:t>
                      </a:r>
                      <a:br>
                        <a:rPr lang="en-US" sz="2400" b="0" dirty="0" smtClean="0">
                          <a:solidFill>
                            <a:schemeClr val="bg1"/>
                          </a:solidFill>
                          <a:latin typeface="+mj-lt"/>
                        </a:rPr>
                      </a:br>
                      <a:r>
                        <a:rPr lang="en-US" sz="2400" b="0" dirty="0" smtClean="0">
                          <a:solidFill>
                            <a:schemeClr val="bg1"/>
                          </a:solidFill>
                          <a:latin typeface="+mj-lt"/>
                        </a:rPr>
                        <a:t>kernel</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r27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$k1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r28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gp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global data pointer</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r29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stack pointer</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r30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fp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frame pointer</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r31</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ra</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return address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799666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Recap: Conventions so far</a:t>
            </a:r>
            <a:endParaRPr lang="en-US" dirty="0"/>
          </a:p>
        </p:txBody>
      </p:sp>
      <p:sp>
        <p:nvSpPr>
          <p:cNvPr id="3" name="Content Placeholder 2"/>
          <p:cNvSpPr>
            <a:spLocks noGrp="1"/>
          </p:cNvSpPr>
          <p:nvPr>
            <p:ph idx="1"/>
            <p:custDataLst>
              <p:tags r:id="rId2"/>
            </p:custDataLst>
          </p:nvPr>
        </p:nvSpPr>
        <p:spPr>
          <a:xfrm>
            <a:off x="228600" y="609600"/>
            <a:ext cx="8686800" cy="6400800"/>
          </a:xfrm>
        </p:spPr>
        <p:txBody>
          <a:bodyPr>
            <a:normAutofit fontScale="92500" lnSpcReduction="10000"/>
          </a:bodyPr>
          <a:lstStyle/>
          <a:p>
            <a:pPr lvl="1"/>
            <a:r>
              <a:rPr lang="en-US" dirty="0" smtClean="0">
                <a:solidFill>
                  <a:schemeClr val="accent5">
                    <a:lumMod val="60000"/>
                    <a:lumOff val="40000"/>
                  </a:schemeClr>
                </a:solidFill>
              </a:rPr>
              <a:t>first four </a:t>
            </a:r>
            <a:r>
              <a:rPr lang="en-US" dirty="0" err="1" smtClean="0"/>
              <a:t>arg</a:t>
            </a:r>
            <a:r>
              <a:rPr lang="en-US" dirty="0" smtClean="0"/>
              <a:t> words passed in $a0, $a1, $a2, $a3</a:t>
            </a:r>
          </a:p>
          <a:p>
            <a:pPr lvl="1"/>
            <a:r>
              <a:rPr lang="en-US" dirty="0" smtClean="0"/>
              <a:t>remaining </a:t>
            </a:r>
            <a:r>
              <a:rPr lang="en-US" dirty="0" err="1" smtClean="0"/>
              <a:t>arg</a:t>
            </a:r>
            <a:r>
              <a:rPr lang="en-US" dirty="0" smtClean="0"/>
              <a:t> words passed </a:t>
            </a:r>
            <a:r>
              <a:rPr lang="en-US" dirty="0" smtClean="0">
                <a:solidFill>
                  <a:schemeClr val="accent5">
                    <a:lumMod val="60000"/>
                    <a:lumOff val="40000"/>
                  </a:schemeClr>
                </a:solidFill>
              </a:rPr>
              <a:t>in parent’s stack frame</a:t>
            </a:r>
          </a:p>
          <a:p>
            <a:pPr lvl="1"/>
            <a:r>
              <a:rPr lang="en-US" dirty="0" smtClean="0"/>
              <a:t>return value (if any) in $v0, $v1</a:t>
            </a:r>
          </a:p>
          <a:p>
            <a:pPr lvl="1"/>
            <a:r>
              <a:rPr lang="en-US" dirty="0"/>
              <a:t>stack frame at $</a:t>
            </a:r>
            <a:r>
              <a:rPr lang="en-US" dirty="0" err="1"/>
              <a:t>sp</a:t>
            </a:r>
            <a:endParaRPr lang="en-US" dirty="0"/>
          </a:p>
          <a:p>
            <a:pPr lvl="2"/>
            <a:r>
              <a:rPr lang="en-US" dirty="0"/>
              <a:t>contains </a:t>
            </a:r>
            <a:r>
              <a:rPr lang="en-US" dirty="0">
                <a:solidFill>
                  <a:schemeClr val="accent5">
                    <a:lumMod val="60000"/>
                    <a:lumOff val="40000"/>
                  </a:schemeClr>
                </a:solidFill>
              </a:rPr>
              <a:t>$</a:t>
            </a:r>
            <a:r>
              <a:rPr lang="en-US" dirty="0" err="1">
                <a:solidFill>
                  <a:schemeClr val="accent5">
                    <a:lumMod val="60000"/>
                    <a:lumOff val="40000"/>
                  </a:schemeClr>
                </a:solidFill>
              </a:rPr>
              <a:t>ra</a:t>
            </a:r>
            <a:r>
              <a:rPr lang="en-US" dirty="0">
                <a:solidFill>
                  <a:schemeClr val="accent5">
                    <a:lumMod val="60000"/>
                    <a:lumOff val="40000"/>
                  </a:schemeClr>
                </a:solidFill>
              </a:rPr>
              <a:t> </a:t>
            </a:r>
            <a:r>
              <a:rPr lang="en-US" dirty="0"/>
              <a:t>(clobbered on JAL  </a:t>
            </a:r>
            <a:r>
              <a:rPr lang="en-US" dirty="0" smtClean="0"/>
              <a:t>to </a:t>
            </a:r>
            <a:r>
              <a:rPr lang="en-US" dirty="0"/>
              <a:t>sub-functions</a:t>
            </a:r>
            <a:r>
              <a:rPr lang="en-US" dirty="0" smtClean="0"/>
              <a:t>)</a:t>
            </a:r>
          </a:p>
          <a:p>
            <a:pPr lvl="2"/>
            <a:r>
              <a:rPr lang="en-US" dirty="0" smtClean="0"/>
              <a:t> contains </a:t>
            </a:r>
            <a:r>
              <a:rPr lang="en-US" dirty="0" smtClean="0">
                <a:solidFill>
                  <a:schemeClr val="accent5">
                    <a:lumMod val="60000"/>
                    <a:lumOff val="40000"/>
                  </a:schemeClr>
                </a:solidFill>
              </a:rPr>
              <a:t>$</a:t>
            </a:r>
            <a:r>
              <a:rPr lang="en-US" dirty="0" err="1" smtClean="0">
                <a:solidFill>
                  <a:schemeClr val="accent5">
                    <a:lumMod val="60000"/>
                    <a:lumOff val="40000"/>
                  </a:schemeClr>
                </a:solidFill>
              </a:rPr>
              <a:t>fp</a:t>
            </a:r>
            <a:endParaRPr lang="en-US" dirty="0">
              <a:solidFill>
                <a:schemeClr val="accent5">
                  <a:lumMod val="60000"/>
                  <a:lumOff val="40000"/>
                </a:schemeClr>
              </a:solidFill>
            </a:endParaRPr>
          </a:p>
          <a:p>
            <a:pPr lvl="2"/>
            <a:r>
              <a:rPr lang="en-US" dirty="0"/>
              <a:t>contains </a:t>
            </a:r>
            <a:r>
              <a:rPr lang="en-US" dirty="0">
                <a:solidFill>
                  <a:schemeClr val="accent5">
                    <a:lumMod val="60000"/>
                    <a:lumOff val="40000"/>
                  </a:schemeClr>
                </a:solidFill>
              </a:rPr>
              <a:t>local </a:t>
            </a:r>
            <a:r>
              <a:rPr lang="en-US" dirty="0" err="1">
                <a:solidFill>
                  <a:schemeClr val="accent5">
                    <a:lumMod val="60000"/>
                    <a:lumOff val="40000"/>
                  </a:schemeClr>
                </a:solidFill>
              </a:rPr>
              <a:t>vars</a:t>
            </a:r>
            <a:r>
              <a:rPr lang="en-US" dirty="0">
                <a:solidFill>
                  <a:schemeClr val="accent5">
                    <a:lumMod val="60000"/>
                    <a:lumOff val="40000"/>
                  </a:schemeClr>
                </a:solidFill>
              </a:rPr>
              <a:t> </a:t>
            </a:r>
            <a:r>
              <a:rPr lang="en-US" dirty="0"/>
              <a:t>(possibly </a:t>
            </a:r>
            <a:endParaRPr lang="en-US" dirty="0" smtClean="0"/>
          </a:p>
          <a:p>
            <a:pPr marL="688975" lvl="2" indent="0">
              <a:buNone/>
            </a:pPr>
            <a:r>
              <a:rPr lang="en-US" dirty="0"/>
              <a:t>	</a:t>
            </a:r>
            <a:r>
              <a:rPr lang="en-US" dirty="0" smtClean="0"/>
              <a:t>clobbered by </a:t>
            </a:r>
            <a:r>
              <a:rPr lang="en-US" dirty="0"/>
              <a:t>sub-functions)</a:t>
            </a:r>
          </a:p>
          <a:p>
            <a:pPr lvl="2"/>
            <a:r>
              <a:rPr lang="en-US" dirty="0">
                <a:solidFill>
                  <a:schemeClr val="accent5">
                    <a:lumMod val="60000"/>
                    <a:lumOff val="40000"/>
                  </a:schemeClr>
                </a:solidFill>
              </a:rPr>
              <a:t>contains extra arguments to </a:t>
            </a:r>
            <a:r>
              <a:rPr lang="en-US" dirty="0" smtClean="0">
                <a:solidFill>
                  <a:schemeClr val="accent5">
                    <a:lumMod val="60000"/>
                    <a:lumOff val="40000"/>
                  </a:schemeClr>
                </a:solidFill>
              </a:rPr>
              <a:t>sub-functions</a:t>
            </a:r>
          </a:p>
          <a:p>
            <a:pPr marL="688975" lvl="2" indent="0">
              <a:buNone/>
            </a:pPr>
            <a:r>
              <a:rPr lang="en-US" dirty="0" smtClean="0">
                <a:solidFill>
                  <a:schemeClr val="accent5">
                    <a:lumMod val="60000"/>
                    <a:lumOff val="40000"/>
                  </a:schemeClr>
                </a:solidFill>
              </a:rPr>
              <a:t>	(i.e. argument “spilling”)</a:t>
            </a:r>
            <a:endParaRPr lang="en-US" dirty="0">
              <a:solidFill>
                <a:schemeClr val="accent5">
                  <a:lumMod val="60000"/>
                  <a:lumOff val="40000"/>
                </a:schemeClr>
              </a:solidFill>
            </a:endParaRPr>
          </a:p>
          <a:p>
            <a:pPr lvl="2"/>
            <a:r>
              <a:rPr lang="en-US" dirty="0">
                <a:solidFill>
                  <a:schemeClr val="accent5">
                    <a:lumMod val="60000"/>
                    <a:lumOff val="40000"/>
                  </a:schemeClr>
                </a:solidFill>
              </a:rPr>
              <a:t>contains space for first 4 arguments </a:t>
            </a:r>
            <a:endParaRPr lang="en-US" dirty="0" smtClean="0">
              <a:solidFill>
                <a:schemeClr val="accent5">
                  <a:lumMod val="60000"/>
                  <a:lumOff val="40000"/>
                </a:schemeClr>
              </a:solidFill>
            </a:endParaRPr>
          </a:p>
          <a:p>
            <a:pPr marL="688975" lvl="2" indent="0">
              <a:buNone/>
            </a:pPr>
            <a:r>
              <a:rPr lang="en-US" dirty="0">
                <a:solidFill>
                  <a:schemeClr val="accent5">
                    <a:lumMod val="60000"/>
                    <a:lumOff val="40000"/>
                  </a:schemeClr>
                </a:solidFill>
              </a:rPr>
              <a:t>	</a:t>
            </a:r>
            <a:r>
              <a:rPr lang="en-US" dirty="0" smtClean="0">
                <a:solidFill>
                  <a:schemeClr val="accent5">
                    <a:lumMod val="60000"/>
                    <a:lumOff val="40000"/>
                  </a:schemeClr>
                </a:solidFill>
              </a:rPr>
              <a:t>to sub-functions</a:t>
            </a:r>
          </a:p>
          <a:p>
            <a:pPr lvl="1"/>
            <a:r>
              <a:rPr lang="en-US" dirty="0" err="1" smtClean="0">
                <a:solidFill>
                  <a:schemeClr val="accent5">
                    <a:lumMod val="60000"/>
                    <a:lumOff val="40000"/>
                  </a:schemeClr>
                </a:solidFill>
              </a:rPr>
              <a:t>callee</a:t>
            </a:r>
            <a:r>
              <a:rPr lang="en-US" dirty="0" smtClean="0">
                <a:solidFill>
                  <a:schemeClr val="accent1"/>
                </a:solidFill>
              </a:rPr>
              <a:t> </a:t>
            </a:r>
            <a:r>
              <a:rPr lang="en-US" dirty="0" smtClean="0"/>
              <a:t>save </a:t>
            </a:r>
            <a:r>
              <a:rPr lang="en-US" dirty="0" err="1" smtClean="0"/>
              <a:t>regs</a:t>
            </a:r>
            <a:r>
              <a:rPr lang="en-US" dirty="0" smtClean="0"/>
              <a:t> are </a:t>
            </a:r>
            <a:r>
              <a:rPr lang="en-US" dirty="0" smtClean="0">
                <a:solidFill>
                  <a:schemeClr val="accent5">
                    <a:lumMod val="60000"/>
                    <a:lumOff val="40000"/>
                  </a:schemeClr>
                </a:solidFill>
              </a:rPr>
              <a:t>preserved</a:t>
            </a:r>
          </a:p>
          <a:p>
            <a:pPr lvl="1"/>
            <a:r>
              <a:rPr lang="en-US" dirty="0" smtClean="0">
                <a:solidFill>
                  <a:schemeClr val="accent5">
                    <a:lumMod val="60000"/>
                    <a:lumOff val="40000"/>
                  </a:schemeClr>
                </a:solidFill>
              </a:rPr>
              <a:t>caller</a:t>
            </a:r>
            <a:r>
              <a:rPr lang="en-US" dirty="0" smtClean="0">
                <a:solidFill>
                  <a:schemeClr val="accent1"/>
                </a:solidFill>
              </a:rPr>
              <a:t> </a:t>
            </a:r>
            <a:r>
              <a:rPr lang="en-US" dirty="0" smtClean="0"/>
              <a:t>save </a:t>
            </a:r>
            <a:r>
              <a:rPr lang="en-US" dirty="0" err="1" smtClean="0"/>
              <a:t>regs</a:t>
            </a:r>
            <a:r>
              <a:rPr lang="en-US" dirty="0" smtClean="0"/>
              <a:t>  are </a:t>
            </a:r>
            <a:r>
              <a:rPr lang="en-US" dirty="0" smtClean="0">
                <a:solidFill>
                  <a:schemeClr val="accent5">
                    <a:lumMod val="60000"/>
                    <a:lumOff val="40000"/>
                  </a:schemeClr>
                </a:solidFill>
              </a:rPr>
              <a:t>not</a:t>
            </a:r>
            <a:r>
              <a:rPr lang="en-US" dirty="0" smtClean="0">
                <a:solidFill>
                  <a:schemeClr val="accent1"/>
                </a:solidFill>
              </a:rPr>
              <a:t> </a:t>
            </a:r>
            <a:r>
              <a:rPr lang="en-US" dirty="0" smtClean="0">
                <a:solidFill>
                  <a:schemeClr val="bg1"/>
                </a:solidFill>
              </a:rPr>
              <a:t>preserved</a:t>
            </a:r>
          </a:p>
          <a:p>
            <a:pPr lvl="1"/>
            <a:r>
              <a:rPr lang="en-US" dirty="0"/>
              <a:t>Global data accessed via $</a:t>
            </a:r>
            <a:r>
              <a:rPr lang="en-US" dirty="0" err="1" smtClean="0"/>
              <a:t>gp</a:t>
            </a:r>
            <a:endParaRPr lang="en-US" dirty="0"/>
          </a:p>
        </p:txBody>
      </p:sp>
      <p:cxnSp>
        <p:nvCxnSpPr>
          <p:cNvPr id="5" name="Straight Connector 4"/>
          <p:cNvCxnSpPr/>
          <p:nvPr>
            <p:custDataLst>
              <p:tags r:id="rId3"/>
            </p:custDataLst>
          </p:nvPr>
        </p:nvCxnSpPr>
        <p:spPr>
          <a:xfrm rot="5400000">
            <a:off x="4379160" y="44958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custDataLst>
              <p:tags r:id="rId4"/>
            </p:custDataLst>
          </p:nvPr>
        </p:nvCxnSpPr>
        <p:spPr>
          <a:xfrm rot="5400000">
            <a:off x="6741360" y="44958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custDataLst>
              <p:tags r:id="rId5"/>
            </p:custDataLst>
          </p:nvPr>
        </p:nvSpPr>
        <p:spPr>
          <a:xfrm>
            <a:off x="6436560" y="26670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ra</a:t>
            </a:r>
            <a:endParaRPr lang="en-US" sz="2400" dirty="0"/>
          </a:p>
        </p:txBody>
      </p:sp>
      <p:sp>
        <p:nvSpPr>
          <p:cNvPr id="8" name="Rectangle 7"/>
          <p:cNvSpPr/>
          <p:nvPr>
            <p:custDataLst>
              <p:tags r:id="rId6"/>
            </p:custDataLst>
          </p:nvPr>
        </p:nvSpPr>
        <p:spPr>
          <a:xfrm>
            <a:off x="6436560" y="30480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fp</a:t>
            </a:r>
            <a:endParaRPr lang="en-US" sz="2400" dirty="0"/>
          </a:p>
        </p:txBody>
      </p:sp>
      <p:sp>
        <p:nvSpPr>
          <p:cNvPr id="9" name="Rectangle 8"/>
          <p:cNvSpPr/>
          <p:nvPr>
            <p:custDataLst>
              <p:tags r:id="rId7"/>
            </p:custDataLst>
          </p:nvPr>
        </p:nvSpPr>
        <p:spPr>
          <a:xfrm>
            <a:off x="6436560" y="3429000"/>
            <a:ext cx="2362200" cy="762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regs</a:t>
            </a:r>
            <a:r>
              <a:rPr lang="en-US" sz="2400" dirty="0" smtClean="0"/>
              <a:t/>
            </a:r>
            <a:br>
              <a:rPr lang="en-US" sz="2400" dirty="0" smtClean="0"/>
            </a:br>
            <a:r>
              <a:rPr lang="en-US" sz="2400" dirty="0" smtClean="0"/>
              <a:t>($s0  ... $s7)</a:t>
            </a:r>
            <a:endParaRPr lang="en-US" sz="2400" dirty="0"/>
          </a:p>
        </p:txBody>
      </p:sp>
      <p:sp>
        <p:nvSpPr>
          <p:cNvPr id="10" name="Rectangle 9"/>
          <p:cNvSpPr/>
          <p:nvPr>
            <p:custDataLst>
              <p:tags r:id="rId8"/>
            </p:custDataLst>
          </p:nvPr>
        </p:nvSpPr>
        <p:spPr>
          <a:xfrm>
            <a:off x="6436560" y="4191000"/>
            <a:ext cx="2362200" cy="1143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locals</a:t>
            </a:r>
            <a:endParaRPr lang="en-US" sz="2400" dirty="0"/>
          </a:p>
        </p:txBody>
      </p:sp>
      <p:sp>
        <p:nvSpPr>
          <p:cNvPr id="11" name="Rectangle 10"/>
          <p:cNvSpPr/>
          <p:nvPr>
            <p:custDataLst>
              <p:tags r:id="rId9"/>
            </p:custDataLst>
          </p:nvPr>
        </p:nvSpPr>
        <p:spPr>
          <a:xfrm>
            <a:off x="6436560" y="5334000"/>
            <a:ext cx="2362200" cy="10668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outgoing</a:t>
            </a:r>
            <a:br>
              <a:rPr lang="en-US" sz="2400" dirty="0" smtClean="0"/>
            </a:br>
            <a:r>
              <a:rPr lang="en-US" sz="2400" dirty="0" err="1" smtClean="0"/>
              <a:t>args</a:t>
            </a:r>
            <a:endParaRPr lang="en-US" sz="2400" dirty="0"/>
          </a:p>
        </p:txBody>
      </p:sp>
      <p:sp>
        <p:nvSpPr>
          <p:cNvPr id="14" name="TextBox 13"/>
          <p:cNvSpPr txBox="1"/>
          <p:nvPr>
            <p:custDataLst>
              <p:tags r:id="rId10"/>
            </p:custDataLst>
          </p:nvPr>
        </p:nvSpPr>
        <p:spPr>
          <a:xfrm>
            <a:off x="5369760" y="2590800"/>
            <a:ext cx="1098378" cy="523220"/>
          </a:xfrm>
          <a:prstGeom prst="rect">
            <a:avLst/>
          </a:prstGeom>
          <a:noFill/>
        </p:spPr>
        <p:txBody>
          <a:bodyPr wrap="none" rtlCol="0">
            <a:spAutoFit/>
          </a:bodyPr>
          <a:lstStyle/>
          <a:p>
            <a:r>
              <a:rPr lang="en-US" sz="2800" dirty="0" smtClean="0">
                <a:solidFill>
                  <a:schemeClr val="bg1"/>
                </a:solidFill>
              </a:rPr>
              <a:t>$</a:t>
            </a:r>
            <a:r>
              <a:rPr lang="en-US" sz="2800" dirty="0" err="1" smtClean="0">
                <a:solidFill>
                  <a:schemeClr val="bg1"/>
                </a:solidFill>
              </a:rPr>
              <a:t>fp</a:t>
            </a:r>
            <a:r>
              <a:rPr lang="en-US" sz="2800" dirty="0" smtClean="0">
                <a:solidFill>
                  <a:schemeClr val="bg1"/>
                </a:solidFill>
              </a:rPr>
              <a:t> </a:t>
            </a:r>
            <a:r>
              <a:rPr lang="en-US" sz="2800" dirty="0" smtClean="0">
                <a:solidFill>
                  <a:schemeClr val="bg1"/>
                </a:solidFill>
                <a:sym typeface="Wingdings" pitchFamily="2" charset="2"/>
              </a:rPr>
              <a:t></a:t>
            </a:r>
            <a:endParaRPr lang="en-US" sz="2800" dirty="0" smtClean="0">
              <a:solidFill>
                <a:schemeClr val="bg1"/>
              </a:solidFill>
            </a:endParaRPr>
          </a:p>
        </p:txBody>
      </p:sp>
      <p:sp>
        <p:nvSpPr>
          <p:cNvPr id="15" name="TextBox 14"/>
          <p:cNvSpPr txBox="1"/>
          <p:nvPr>
            <p:custDataLst>
              <p:tags r:id="rId11"/>
            </p:custDataLst>
          </p:nvPr>
        </p:nvSpPr>
        <p:spPr>
          <a:xfrm>
            <a:off x="5369760" y="5953780"/>
            <a:ext cx="1130438" cy="523220"/>
          </a:xfrm>
          <a:prstGeom prst="rect">
            <a:avLst/>
          </a:prstGeom>
          <a:noFill/>
        </p:spPr>
        <p:txBody>
          <a:bodyPr wrap="none" rtlCol="0">
            <a:spAutoFit/>
          </a:bodyPr>
          <a:lstStyle/>
          <a:p>
            <a:r>
              <a:rPr lang="en-US" sz="2800" dirty="0" smtClean="0">
                <a:solidFill>
                  <a:schemeClr val="bg1"/>
                </a:solidFill>
              </a:rPr>
              <a:t>$sp </a:t>
            </a:r>
            <a:r>
              <a:rPr lang="en-US" sz="2800" dirty="0" smtClean="0">
                <a:solidFill>
                  <a:schemeClr val="bg1"/>
                </a:solidFill>
                <a:sym typeface="Wingdings" pitchFamily="2" charset="2"/>
              </a:rPr>
              <a:t></a:t>
            </a:r>
            <a:endParaRPr lang="en-US" sz="2800" dirty="0" smtClean="0">
              <a:solidFill>
                <a:schemeClr val="bg1"/>
              </a:solidFill>
            </a:endParaRPr>
          </a:p>
        </p:txBody>
      </p:sp>
      <p:grpSp>
        <p:nvGrpSpPr>
          <p:cNvPr id="17" name="Group 16"/>
          <p:cNvGrpSpPr/>
          <p:nvPr/>
        </p:nvGrpSpPr>
        <p:grpSpPr>
          <a:xfrm>
            <a:off x="5791200" y="1419698"/>
            <a:ext cx="3007560" cy="1338742"/>
            <a:chOff x="5791200" y="1419698"/>
            <a:chExt cx="3007560" cy="1338742"/>
          </a:xfrm>
        </p:grpSpPr>
        <p:grpSp>
          <p:nvGrpSpPr>
            <p:cNvPr id="13" name="Group 12"/>
            <p:cNvGrpSpPr/>
            <p:nvPr/>
          </p:nvGrpSpPr>
          <p:grpSpPr>
            <a:xfrm>
              <a:off x="7162800" y="1419698"/>
              <a:ext cx="1635960" cy="1107996"/>
              <a:chOff x="7162800" y="1419698"/>
              <a:chExt cx="1635960" cy="1107996"/>
            </a:xfrm>
          </p:grpSpPr>
          <p:sp>
            <p:nvSpPr>
              <p:cNvPr id="4" name="TextBox 3"/>
              <p:cNvSpPr txBox="1"/>
              <p:nvPr/>
            </p:nvSpPr>
            <p:spPr>
              <a:xfrm>
                <a:off x="7274760" y="1419698"/>
                <a:ext cx="1493229" cy="1107996"/>
              </a:xfrm>
              <a:prstGeom prst="rect">
                <a:avLst/>
              </a:prstGeom>
              <a:noFill/>
            </p:spPr>
            <p:txBody>
              <a:bodyPr wrap="none" lIns="0" tIns="0" rIns="0" bIns="0" rtlCol="0">
                <a:spAutoFit/>
              </a:bodyPr>
              <a:lstStyle/>
              <a:p>
                <a:r>
                  <a:rPr lang="en-US" sz="2400" i="1" dirty="0" smtClean="0">
                    <a:solidFill>
                      <a:schemeClr val="accent5">
                        <a:lumMod val="60000"/>
                        <a:lumOff val="40000"/>
                      </a:schemeClr>
                    </a:solidFill>
                  </a:rPr>
                  <a:t>Bottom</a:t>
                </a:r>
                <a:r>
                  <a:rPr lang="en-US" sz="2400" dirty="0" smtClean="0">
                    <a:solidFill>
                      <a:schemeClr val="accent5">
                        <a:lumMod val="60000"/>
                        <a:lumOff val="40000"/>
                      </a:schemeClr>
                    </a:solidFill>
                  </a:rPr>
                  <a:t> of </a:t>
                </a:r>
              </a:p>
              <a:p>
                <a:r>
                  <a:rPr lang="en-US" sz="2400" dirty="0" smtClean="0">
                    <a:solidFill>
                      <a:schemeClr val="accent5">
                        <a:lumMod val="60000"/>
                        <a:lumOff val="40000"/>
                      </a:schemeClr>
                    </a:solidFill>
                  </a:rPr>
                  <a:t>current </a:t>
                </a:r>
              </a:p>
              <a:p>
                <a:r>
                  <a:rPr lang="en-US" sz="2400" b="1" i="1" dirty="0" smtClean="0">
                    <a:solidFill>
                      <a:schemeClr val="accent5">
                        <a:lumMod val="60000"/>
                        <a:lumOff val="40000"/>
                      </a:schemeClr>
                    </a:solidFill>
                  </a:rPr>
                  <a:t>stack frame</a:t>
                </a:r>
                <a:endParaRPr lang="en-US" sz="2400" b="1" i="1" dirty="0">
                  <a:solidFill>
                    <a:schemeClr val="accent5">
                      <a:lumMod val="60000"/>
                      <a:lumOff val="40000"/>
                    </a:schemeClr>
                  </a:solidFill>
                </a:endParaRPr>
              </a:p>
            </p:txBody>
          </p:sp>
          <p:sp>
            <p:nvSpPr>
              <p:cNvPr id="12" name="Rounded Rectangle 11"/>
              <p:cNvSpPr/>
              <p:nvPr/>
            </p:nvSpPr>
            <p:spPr>
              <a:xfrm>
                <a:off x="7162800" y="1419698"/>
                <a:ext cx="1635960" cy="1107996"/>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Freeform 15"/>
            <p:cNvSpPr/>
            <p:nvPr/>
          </p:nvSpPr>
          <p:spPr>
            <a:xfrm>
              <a:off x="5791200" y="1837857"/>
              <a:ext cx="1356360" cy="920583"/>
            </a:xfrm>
            <a:custGeom>
              <a:avLst/>
              <a:gdLst>
                <a:gd name="connsiteX0" fmla="*/ 1356360 w 1356360"/>
                <a:gd name="connsiteY0" fmla="*/ 6183 h 874863"/>
                <a:gd name="connsiteX1" fmla="*/ 396240 w 1356360"/>
                <a:gd name="connsiteY1" fmla="*/ 128103 h 874863"/>
                <a:gd name="connsiteX2" fmla="*/ 0 w 1356360"/>
                <a:gd name="connsiteY2" fmla="*/ 874863 h 874863"/>
              </a:gdLst>
              <a:ahLst/>
              <a:cxnLst>
                <a:cxn ang="0">
                  <a:pos x="connsiteX0" y="connsiteY0"/>
                </a:cxn>
                <a:cxn ang="0">
                  <a:pos x="connsiteX1" y="connsiteY1"/>
                </a:cxn>
                <a:cxn ang="0">
                  <a:pos x="connsiteX2" y="connsiteY2"/>
                </a:cxn>
              </a:cxnLst>
              <a:rect l="l" t="t" r="r" b="b"/>
              <a:pathLst>
                <a:path w="1356360" h="874863">
                  <a:moveTo>
                    <a:pt x="1356360" y="6183"/>
                  </a:moveTo>
                  <a:cubicBezTo>
                    <a:pt x="989330" y="-5247"/>
                    <a:pt x="622300" y="-16677"/>
                    <a:pt x="396240" y="128103"/>
                  </a:cubicBezTo>
                  <a:cubicBezTo>
                    <a:pt x="170180" y="272883"/>
                    <a:pt x="85090" y="573873"/>
                    <a:pt x="0" y="874863"/>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p:cNvGrpSpPr/>
          <p:nvPr/>
        </p:nvGrpSpPr>
        <p:grpSpPr>
          <a:xfrm>
            <a:off x="5157831" y="5029200"/>
            <a:ext cx="1270284" cy="1066800"/>
            <a:chOff x="5105400" y="4832866"/>
            <a:chExt cx="1270284" cy="1066800"/>
          </a:xfrm>
        </p:grpSpPr>
        <p:grpSp>
          <p:nvGrpSpPr>
            <p:cNvPr id="18" name="Group 17"/>
            <p:cNvGrpSpPr/>
            <p:nvPr/>
          </p:nvGrpSpPr>
          <p:grpSpPr>
            <a:xfrm>
              <a:off x="5105400" y="4832866"/>
              <a:ext cx="1270284" cy="738664"/>
              <a:chOff x="4988760" y="5030450"/>
              <a:chExt cx="1270284" cy="738664"/>
            </a:xfrm>
          </p:grpSpPr>
          <p:sp>
            <p:nvSpPr>
              <p:cNvPr id="19" name="Rounded Rectangle 18"/>
              <p:cNvSpPr/>
              <p:nvPr/>
            </p:nvSpPr>
            <p:spPr>
              <a:xfrm>
                <a:off x="4988760" y="5030450"/>
                <a:ext cx="1242969" cy="738664"/>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043134" y="5030450"/>
                <a:ext cx="1215910" cy="738664"/>
              </a:xfrm>
              <a:prstGeom prst="rect">
                <a:avLst/>
              </a:prstGeom>
              <a:noFill/>
            </p:spPr>
            <p:txBody>
              <a:bodyPr wrap="none" lIns="0" tIns="0" rIns="0" bIns="0" rtlCol="0">
                <a:spAutoFit/>
              </a:bodyPr>
              <a:lstStyle/>
              <a:p>
                <a:r>
                  <a:rPr lang="en-US" sz="2400" i="1" dirty="0" smtClean="0">
                    <a:solidFill>
                      <a:schemeClr val="accent5">
                        <a:lumMod val="60000"/>
                        <a:lumOff val="40000"/>
                      </a:schemeClr>
                    </a:solidFill>
                  </a:rPr>
                  <a:t>Top</a:t>
                </a:r>
                <a:r>
                  <a:rPr lang="en-US" sz="2400" dirty="0" smtClean="0">
                    <a:solidFill>
                      <a:schemeClr val="accent5">
                        <a:lumMod val="60000"/>
                        <a:lumOff val="40000"/>
                      </a:schemeClr>
                    </a:solidFill>
                  </a:rPr>
                  <a:t> of </a:t>
                </a:r>
              </a:p>
              <a:p>
                <a:r>
                  <a:rPr lang="en-US" sz="2400" b="1" i="1" dirty="0" smtClean="0">
                    <a:solidFill>
                      <a:schemeClr val="accent5">
                        <a:lumMod val="60000"/>
                        <a:lumOff val="40000"/>
                      </a:schemeClr>
                    </a:solidFill>
                  </a:rPr>
                  <a:t>the stack </a:t>
                </a:r>
                <a:endParaRPr lang="en-US" sz="2400" b="1" i="1" dirty="0">
                  <a:solidFill>
                    <a:schemeClr val="accent5">
                      <a:lumMod val="60000"/>
                      <a:lumOff val="40000"/>
                    </a:schemeClr>
                  </a:solidFill>
                </a:endParaRPr>
              </a:p>
            </p:txBody>
          </p:sp>
        </p:grpSp>
        <p:cxnSp>
          <p:nvCxnSpPr>
            <p:cNvPr id="22" name="Straight Arrow Connector 21"/>
            <p:cNvCxnSpPr>
              <a:stCxn id="19" idx="2"/>
            </p:cNvCxnSpPr>
            <p:nvPr/>
          </p:nvCxnSpPr>
          <p:spPr>
            <a:xfrm flipH="1">
              <a:off x="5726884" y="5571530"/>
              <a:ext cx="1" cy="328136"/>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96317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074" name="Rectangle 2"/>
          <p:cNvSpPr>
            <a:spLocks noGrp="1" noChangeArrowheads="1"/>
          </p:cNvSpPr>
          <p:nvPr>
            <p:ph type="title"/>
            <p:custDataLst>
              <p:tags r:id="rId1"/>
            </p:custDataLst>
          </p:nvPr>
        </p:nvSpPr>
        <p:spPr/>
        <p:txBody>
          <a:bodyPr>
            <a:normAutofit fontScale="90000"/>
          </a:bodyPr>
          <a:lstStyle/>
          <a:p>
            <a:r>
              <a:rPr lang="en-US" smtClean="0"/>
              <a:t>Globals and Locals</a:t>
            </a:r>
            <a:endParaRPr lang="en-US"/>
          </a:p>
        </p:txBody>
      </p:sp>
      <p:sp>
        <p:nvSpPr>
          <p:cNvPr id="3075075" name="Rectangle 3"/>
          <p:cNvSpPr>
            <a:spLocks noGrp="1" noChangeArrowheads="1"/>
          </p:cNvSpPr>
          <p:nvPr>
            <p:ph type="body" idx="1"/>
            <p:custDataLst>
              <p:tags r:id="rId2"/>
            </p:custDataLst>
          </p:nvPr>
        </p:nvSpPr>
        <p:spPr/>
        <p:txBody>
          <a:bodyPr>
            <a:normAutofit lnSpcReduction="10000"/>
          </a:bodyPr>
          <a:lstStyle/>
          <a:p>
            <a:r>
              <a:rPr lang="en-US" dirty="0" smtClean="0"/>
              <a:t>Global variables in data segment</a:t>
            </a:r>
          </a:p>
          <a:p>
            <a:pPr lvl="1"/>
            <a:r>
              <a:rPr lang="en-US" dirty="0" smtClean="0"/>
              <a:t>Exist for all time, accessible to all routines</a:t>
            </a:r>
          </a:p>
          <a:p>
            <a:r>
              <a:rPr lang="en-US" dirty="0" smtClean="0"/>
              <a:t>Dynamic variables in heap segment</a:t>
            </a:r>
          </a:p>
          <a:p>
            <a:pPr lvl="1"/>
            <a:r>
              <a:rPr lang="en-US" dirty="0" smtClean="0"/>
              <a:t>Exist between </a:t>
            </a:r>
            <a:r>
              <a:rPr lang="en-US" dirty="0" err="1" smtClean="0">
                <a:solidFill>
                  <a:schemeClr val="accent5">
                    <a:lumMod val="60000"/>
                    <a:lumOff val="40000"/>
                  </a:schemeClr>
                </a:solidFill>
              </a:rPr>
              <a:t>malloc</a:t>
            </a:r>
            <a:r>
              <a:rPr lang="en-US" dirty="0" smtClean="0">
                <a:solidFill>
                  <a:schemeClr val="accent5">
                    <a:lumMod val="60000"/>
                    <a:lumOff val="40000"/>
                  </a:schemeClr>
                </a:solidFill>
              </a:rPr>
              <a:t>() </a:t>
            </a:r>
            <a:r>
              <a:rPr lang="en-US" dirty="0" smtClean="0"/>
              <a:t>and </a:t>
            </a:r>
            <a:r>
              <a:rPr lang="en-US" dirty="0" smtClean="0">
                <a:solidFill>
                  <a:schemeClr val="accent5">
                    <a:lumMod val="60000"/>
                    <a:lumOff val="40000"/>
                  </a:schemeClr>
                </a:solidFill>
              </a:rPr>
              <a:t>free()</a:t>
            </a:r>
          </a:p>
          <a:p>
            <a:r>
              <a:rPr lang="en-US" dirty="0" smtClean="0"/>
              <a:t>Local variables in stack frame</a:t>
            </a:r>
          </a:p>
          <a:p>
            <a:pPr lvl="1"/>
            <a:r>
              <a:rPr lang="en-US" dirty="0" smtClean="0"/>
              <a:t>Exist solely for the duration of the stack frame</a:t>
            </a:r>
          </a:p>
          <a:p>
            <a:pPr lvl="1"/>
            <a:endParaRPr lang="en-US" dirty="0" smtClean="0"/>
          </a:p>
          <a:p>
            <a:r>
              <a:rPr lang="en-US" dirty="0" smtClean="0"/>
              <a:t>Dangling pointers into freed heap </a:t>
            </a:r>
            <a:r>
              <a:rPr lang="en-US" dirty="0" err="1" smtClean="0"/>
              <a:t>mem</a:t>
            </a:r>
            <a:r>
              <a:rPr lang="en-US" dirty="0" smtClean="0"/>
              <a:t> are bad</a:t>
            </a:r>
          </a:p>
          <a:p>
            <a:r>
              <a:rPr lang="en-US" dirty="0" smtClean="0"/>
              <a:t>Dangling pointers into old stack frames are bad</a:t>
            </a:r>
          </a:p>
          <a:p>
            <a:pPr lvl="1"/>
            <a:r>
              <a:rPr lang="en-US" dirty="0" smtClean="0"/>
              <a:t>C lets you create these, Java does not</a:t>
            </a:r>
          </a:p>
          <a:p>
            <a:pPr lvl="1"/>
            <a:r>
              <a:rPr lang="en-US" dirty="0" smtClean="0"/>
              <a:t>E.g. </a:t>
            </a:r>
            <a:r>
              <a:rPr lang="en-US" dirty="0" err="1" smtClean="0"/>
              <a:t>int</a:t>
            </a:r>
            <a:r>
              <a:rPr lang="en-US" dirty="0" smtClean="0"/>
              <a:t> *foo() { </a:t>
            </a:r>
            <a:r>
              <a:rPr lang="en-US" dirty="0" err="1" smtClean="0"/>
              <a:t>int</a:t>
            </a:r>
            <a:r>
              <a:rPr lang="en-US" dirty="0" smtClean="0"/>
              <a:t> a; return &amp;a; }</a:t>
            </a:r>
            <a:endParaRPr lang="en-US" dirty="0"/>
          </a:p>
        </p:txBody>
      </p:sp>
    </p:spTree>
    <p:extLst>
      <p:ext uri="{BB962C8B-B14F-4D97-AF65-F5344CB8AC3E}">
        <p14:creationId xmlns:p14="http://schemas.microsoft.com/office/powerpoint/2010/main" val="76390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07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07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07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075">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075">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0750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Anatomy of an executing program</a:t>
            </a:r>
            <a:endParaRPr lang="en-US" dirty="0"/>
          </a:p>
        </p:txBody>
      </p:sp>
      <p:sp>
        <p:nvSpPr>
          <p:cNvPr id="4" name="Rectangle 3"/>
          <p:cNvSpPr/>
          <p:nvPr>
            <p:custDataLst>
              <p:tags r:id="rId2"/>
            </p:custDataLst>
          </p:nvPr>
        </p:nvSpPr>
        <p:spPr>
          <a:xfrm>
            <a:off x="2819400" y="6096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5" name="TextBox 4"/>
          <p:cNvSpPr txBox="1"/>
          <p:nvPr>
            <p:custDataLst>
              <p:tags r:id="rId3"/>
            </p:custDataLst>
          </p:nvPr>
        </p:nvSpPr>
        <p:spPr>
          <a:xfrm>
            <a:off x="685800" y="5334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0xfffffffc</a:t>
            </a:r>
          </a:p>
        </p:txBody>
      </p:sp>
      <p:sp>
        <p:nvSpPr>
          <p:cNvPr id="6" name="TextBox 5"/>
          <p:cNvSpPr txBox="1"/>
          <p:nvPr>
            <p:custDataLst>
              <p:tags r:id="rId4"/>
            </p:custDataLst>
          </p:nvPr>
        </p:nvSpPr>
        <p:spPr>
          <a:xfrm>
            <a:off x="685800" y="6324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0x00000000</a:t>
            </a:r>
          </a:p>
        </p:txBody>
      </p:sp>
      <p:sp>
        <p:nvSpPr>
          <p:cNvPr id="7" name="TextBox 6"/>
          <p:cNvSpPr txBox="1"/>
          <p:nvPr>
            <p:custDataLst>
              <p:tags r:id="rId5"/>
            </p:custDataLst>
          </p:nvPr>
        </p:nvSpPr>
        <p:spPr>
          <a:xfrm>
            <a:off x="6324600" y="609600"/>
            <a:ext cx="776175" cy="523220"/>
          </a:xfrm>
          <a:prstGeom prst="rect">
            <a:avLst/>
          </a:prstGeom>
          <a:noFill/>
        </p:spPr>
        <p:txBody>
          <a:bodyPr wrap="none" rtlCol="0">
            <a:spAutoFit/>
          </a:bodyPr>
          <a:lstStyle/>
          <a:p>
            <a:r>
              <a:rPr lang="en-US" sz="2800" dirty="0" smtClean="0">
                <a:solidFill>
                  <a:schemeClr val="bg1"/>
                </a:solidFill>
                <a:latin typeface="Consolas" pitchFamily="49" charset="0"/>
              </a:rPr>
              <a:t>top</a:t>
            </a:r>
          </a:p>
        </p:txBody>
      </p:sp>
      <p:sp>
        <p:nvSpPr>
          <p:cNvPr id="8" name="TextBox 7"/>
          <p:cNvSpPr txBox="1"/>
          <p:nvPr>
            <p:custDataLst>
              <p:tags r:id="rId6"/>
            </p:custDataLst>
          </p:nvPr>
        </p:nvSpPr>
        <p:spPr>
          <a:xfrm>
            <a:off x="6400800" y="6324600"/>
            <a:ext cx="1367682" cy="523220"/>
          </a:xfrm>
          <a:prstGeom prst="rect">
            <a:avLst/>
          </a:prstGeom>
          <a:noFill/>
        </p:spPr>
        <p:txBody>
          <a:bodyPr wrap="none" rtlCol="0">
            <a:spAutoFit/>
          </a:bodyPr>
          <a:lstStyle/>
          <a:p>
            <a:r>
              <a:rPr lang="en-US" sz="2800" dirty="0" smtClean="0">
                <a:solidFill>
                  <a:schemeClr val="bg1"/>
                </a:solidFill>
                <a:latin typeface="Consolas" pitchFamily="49" charset="0"/>
              </a:rPr>
              <a:t>bottom</a:t>
            </a:r>
          </a:p>
        </p:txBody>
      </p:sp>
      <p:sp>
        <p:nvSpPr>
          <p:cNvPr id="9" name="TextBox 8"/>
          <p:cNvSpPr txBox="1"/>
          <p:nvPr>
            <p:custDataLst>
              <p:tags r:id="rId7"/>
            </p:custDataLst>
          </p:nvPr>
        </p:nvSpPr>
        <p:spPr>
          <a:xfrm>
            <a:off x="685800" y="21437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0x7ffffffc</a:t>
            </a:r>
          </a:p>
        </p:txBody>
      </p:sp>
      <p:sp>
        <p:nvSpPr>
          <p:cNvPr id="10" name="TextBox 9"/>
          <p:cNvSpPr txBox="1"/>
          <p:nvPr>
            <p:custDataLst>
              <p:tags r:id="rId8"/>
            </p:custDataLst>
          </p:nvPr>
        </p:nvSpPr>
        <p:spPr>
          <a:xfrm>
            <a:off x="685800" y="1752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0x80000000</a:t>
            </a:r>
          </a:p>
        </p:txBody>
      </p:sp>
      <p:sp>
        <p:nvSpPr>
          <p:cNvPr id="11" name="TextBox 10"/>
          <p:cNvSpPr txBox="1"/>
          <p:nvPr>
            <p:custDataLst>
              <p:tags r:id="rId9"/>
            </p:custDataLst>
          </p:nvPr>
        </p:nvSpPr>
        <p:spPr>
          <a:xfrm>
            <a:off x="685800" y="50393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0x10000000</a:t>
            </a:r>
          </a:p>
        </p:txBody>
      </p:sp>
      <p:sp>
        <p:nvSpPr>
          <p:cNvPr id="12" name="TextBox 11"/>
          <p:cNvSpPr txBox="1"/>
          <p:nvPr>
            <p:custDataLst>
              <p:tags r:id="rId10"/>
            </p:custDataLst>
          </p:nvPr>
        </p:nvSpPr>
        <p:spPr>
          <a:xfrm>
            <a:off x="663040" y="58775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0x00400000</a:t>
            </a:r>
          </a:p>
        </p:txBody>
      </p:sp>
      <p:sp>
        <p:nvSpPr>
          <p:cNvPr id="13" name="TextBox 12" hidden="1"/>
          <p:cNvSpPr txBox="1"/>
          <p:nvPr>
            <p:custDataLst>
              <p:tags r:id="rId11"/>
            </p:custDataLst>
          </p:nvPr>
        </p:nvSpPr>
        <p:spPr>
          <a:xfrm>
            <a:off x="3242297" y="1219200"/>
            <a:ext cx="2548903" cy="523220"/>
          </a:xfrm>
          <a:prstGeom prst="rect">
            <a:avLst/>
          </a:prstGeom>
          <a:noFill/>
        </p:spPr>
        <p:txBody>
          <a:bodyPr wrap="none" rtlCol="0">
            <a:spAutoFit/>
          </a:bodyPr>
          <a:lstStyle/>
          <a:p>
            <a:r>
              <a:rPr lang="en-US" sz="2800" dirty="0" smtClean="0">
                <a:solidFill>
                  <a:schemeClr val="accent4"/>
                </a:solidFill>
              </a:rPr>
              <a:t>system reserved</a:t>
            </a:r>
          </a:p>
        </p:txBody>
      </p:sp>
      <p:sp>
        <p:nvSpPr>
          <p:cNvPr id="14" name="TextBox 13" hidden="1"/>
          <p:cNvSpPr txBox="1"/>
          <p:nvPr>
            <p:custDataLst>
              <p:tags r:id="rId12"/>
            </p:custDataLst>
          </p:nvPr>
        </p:nvSpPr>
        <p:spPr>
          <a:xfrm>
            <a:off x="3200400" y="2819400"/>
            <a:ext cx="2998641" cy="523220"/>
          </a:xfrm>
          <a:prstGeom prst="rect">
            <a:avLst/>
          </a:prstGeom>
          <a:noFill/>
        </p:spPr>
        <p:txBody>
          <a:bodyPr wrap="none" rtlCol="0">
            <a:spAutoFit/>
          </a:bodyPr>
          <a:lstStyle/>
          <a:p>
            <a:r>
              <a:rPr lang="en-US" sz="2800" dirty="0" smtClean="0">
                <a:solidFill>
                  <a:schemeClr val="accent4"/>
                </a:solidFill>
              </a:rPr>
              <a:t>(stack grows down)</a:t>
            </a:r>
          </a:p>
        </p:txBody>
      </p:sp>
      <p:sp>
        <p:nvSpPr>
          <p:cNvPr id="15" name="TextBox 14" hidden="1"/>
          <p:cNvSpPr txBox="1"/>
          <p:nvPr>
            <p:custDataLst>
              <p:tags r:id="rId13"/>
            </p:custDataLst>
          </p:nvPr>
        </p:nvSpPr>
        <p:spPr>
          <a:xfrm>
            <a:off x="3391030" y="3820180"/>
            <a:ext cx="2541978" cy="523220"/>
          </a:xfrm>
          <a:prstGeom prst="rect">
            <a:avLst/>
          </a:prstGeom>
          <a:noFill/>
        </p:spPr>
        <p:txBody>
          <a:bodyPr wrap="none" rtlCol="0">
            <a:spAutoFit/>
          </a:bodyPr>
          <a:lstStyle/>
          <a:p>
            <a:r>
              <a:rPr lang="en-US" sz="2800" dirty="0" smtClean="0">
                <a:solidFill>
                  <a:schemeClr val="accent4"/>
                </a:solidFill>
              </a:rPr>
              <a:t>(heap grows up)</a:t>
            </a:r>
          </a:p>
        </p:txBody>
      </p:sp>
      <p:sp>
        <p:nvSpPr>
          <p:cNvPr id="16" name="TextBox 15" hidden="1"/>
          <p:cNvSpPr txBox="1"/>
          <p:nvPr>
            <p:custDataLst>
              <p:tags r:id="rId14"/>
            </p:custDataLst>
          </p:nvPr>
        </p:nvSpPr>
        <p:spPr>
          <a:xfrm>
            <a:off x="4114800" y="4876800"/>
            <a:ext cx="750270" cy="523220"/>
          </a:xfrm>
          <a:prstGeom prst="rect">
            <a:avLst/>
          </a:prstGeom>
          <a:noFill/>
        </p:spPr>
        <p:txBody>
          <a:bodyPr wrap="none" rtlCol="0">
            <a:spAutoFit/>
          </a:bodyPr>
          <a:lstStyle/>
          <a:p>
            <a:r>
              <a:rPr lang="en-US" sz="2800" dirty="0" smtClean="0">
                <a:solidFill>
                  <a:schemeClr val="accent4"/>
                </a:solidFill>
              </a:rPr>
              <a:t>text</a:t>
            </a:r>
          </a:p>
        </p:txBody>
      </p:sp>
      <p:sp>
        <p:nvSpPr>
          <p:cNvPr id="17" name="TextBox 16" hidden="1"/>
          <p:cNvSpPr txBox="1"/>
          <p:nvPr>
            <p:custDataLst>
              <p:tags r:id="rId15"/>
            </p:custDataLst>
          </p:nvPr>
        </p:nvSpPr>
        <p:spPr>
          <a:xfrm>
            <a:off x="3802080" y="5867400"/>
            <a:ext cx="1455720" cy="523220"/>
          </a:xfrm>
          <a:prstGeom prst="rect">
            <a:avLst/>
          </a:prstGeom>
          <a:noFill/>
        </p:spPr>
        <p:txBody>
          <a:bodyPr wrap="none" rtlCol="0">
            <a:spAutoFit/>
          </a:bodyPr>
          <a:lstStyle/>
          <a:p>
            <a:r>
              <a:rPr lang="en-US" sz="2800" dirty="0" smtClean="0">
                <a:solidFill>
                  <a:schemeClr val="accent4"/>
                </a:solidFill>
              </a:rPr>
              <a:t>reserved</a:t>
            </a:r>
          </a:p>
        </p:txBody>
      </p:sp>
      <p:sp>
        <p:nvSpPr>
          <p:cNvPr id="18" name="TextBox 17" hidden="1"/>
          <p:cNvSpPr txBox="1"/>
          <p:nvPr>
            <p:custDataLst>
              <p:tags r:id="rId16"/>
            </p:custDataLst>
          </p:nvPr>
        </p:nvSpPr>
        <p:spPr>
          <a:xfrm>
            <a:off x="3657600" y="4201180"/>
            <a:ext cx="1904496" cy="523220"/>
          </a:xfrm>
          <a:prstGeom prst="rect">
            <a:avLst/>
          </a:prstGeom>
          <a:noFill/>
        </p:spPr>
        <p:txBody>
          <a:bodyPr wrap="none" rtlCol="0">
            <a:spAutoFit/>
          </a:bodyPr>
          <a:lstStyle/>
          <a:p>
            <a:r>
              <a:rPr lang="en-US" sz="2800" dirty="0" smtClean="0">
                <a:solidFill>
                  <a:schemeClr val="accent4"/>
                </a:solidFill>
              </a:rPr>
              <a:t>(static) data</a:t>
            </a:r>
          </a:p>
        </p:txBody>
      </p:sp>
      <p:sp>
        <p:nvSpPr>
          <p:cNvPr id="19" name="TextBox 18" hidden="1"/>
          <p:cNvSpPr txBox="1"/>
          <p:nvPr>
            <p:custDataLst>
              <p:tags r:id="rId17"/>
            </p:custDataLst>
          </p:nvPr>
        </p:nvSpPr>
        <p:spPr>
          <a:xfrm>
            <a:off x="6553200" y="2819400"/>
            <a:ext cx="1234249" cy="523220"/>
          </a:xfrm>
          <a:prstGeom prst="rect">
            <a:avLst/>
          </a:prstGeom>
          <a:noFill/>
        </p:spPr>
        <p:txBody>
          <a:bodyPr wrap="none" rtlCol="0">
            <a:spAutoFit/>
          </a:bodyPr>
          <a:lstStyle/>
          <a:p>
            <a:r>
              <a:rPr lang="en-US" sz="2800" dirty="0" smtClean="0">
                <a:solidFill>
                  <a:schemeClr val="accent4"/>
                </a:solidFill>
              </a:rPr>
              <a:t>(.stack)</a:t>
            </a:r>
          </a:p>
        </p:txBody>
      </p:sp>
      <p:sp>
        <p:nvSpPr>
          <p:cNvPr id="20" name="TextBox 19" hidden="1"/>
          <p:cNvSpPr txBox="1"/>
          <p:nvPr>
            <p:custDataLst>
              <p:tags r:id="rId18"/>
            </p:custDataLst>
          </p:nvPr>
        </p:nvSpPr>
        <p:spPr>
          <a:xfrm>
            <a:off x="6623035" y="4201180"/>
            <a:ext cx="920765" cy="523220"/>
          </a:xfrm>
          <a:prstGeom prst="rect">
            <a:avLst/>
          </a:prstGeom>
          <a:noFill/>
        </p:spPr>
        <p:txBody>
          <a:bodyPr wrap="none" rtlCol="0">
            <a:spAutoFit/>
          </a:bodyPr>
          <a:lstStyle/>
          <a:p>
            <a:r>
              <a:rPr lang="en-US" sz="2800" dirty="0" smtClean="0">
                <a:solidFill>
                  <a:schemeClr val="accent4"/>
                </a:solidFill>
              </a:rPr>
              <a:t>.data</a:t>
            </a:r>
          </a:p>
        </p:txBody>
      </p:sp>
      <p:sp>
        <p:nvSpPr>
          <p:cNvPr id="21" name="TextBox 20" hidden="1"/>
          <p:cNvSpPr txBox="1"/>
          <p:nvPr>
            <p:custDataLst>
              <p:tags r:id="rId19"/>
            </p:custDataLst>
          </p:nvPr>
        </p:nvSpPr>
        <p:spPr>
          <a:xfrm>
            <a:off x="6705600" y="4953000"/>
            <a:ext cx="833946" cy="523220"/>
          </a:xfrm>
          <a:prstGeom prst="rect">
            <a:avLst/>
          </a:prstGeom>
          <a:noFill/>
        </p:spPr>
        <p:txBody>
          <a:bodyPr wrap="none" rtlCol="0">
            <a:spAutoFit/>
          </a:bodyPr>
          <a:lstStyle/>
          <a:p>
            <a:r>
              <a:rPr lang="en-US" sz="2800" dirty="0" smtClean="0">
                <a:solidFill>
                  <a:schemeClr val="accent4"/>
                </a:solidFill>
              </a:rPr>
              <a:t>.text</a:t>
            </a:r>
          </a:p>
        </p:txBody>
      </p:sp>
      <p:sp>
        <p:nvSpPr>
          <p:cNvPr id="23" name="Rectangle 7"/>
          <p:cNvSpPr>
            <a:spLocks noChangeArrowheads="1"/>
          </p:cNvSpPr>
          <p:nvPr>
            <p:custDataLst>
              <p:tags r:id="rId20"/>
            </p:custDataLst>
          </p:nvPr>
        </p:nvSpPr>
        <p:spPr bwMode="auto">
          <a:xfrm>
            <a:off x="28194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26" name="Rectangle 7"/>
          <p:cNvSpPr>
            <a:spLocks noChangeArrowheads="1"/>
          </p:cNvSpPr>
          <p:nvPr>
            <p:custDataLst>
              <p:tags r:id="rId21"/>
            </p:custDataLst>
          </p:nvPr>
        </p:nvSpPr>
        <p:spPr bwMode="auto">
          <a:xfrm>
            <a:off x="28194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29" name="Rectangle 7"/>
          <p:cNvSpPr>
            <a:spLocks noChangeArrowheads="1"/>
          </p:cNvSpPr>
          <p:nvPr>
            <p:custDataLst>
              <p:tags r:id="rId22"/>
            </p:custDataLst>
          </p:nvPr>
        </p:nvSpPr>
        <p:spPr bwMode="auto">
          <a:xfrm>
            <a:off x="28194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30" name="Rectangle 7"/>
          <p:cNvSpPr>
            <a:spLocks noChangeArrowheads="1"/>
          </p:cNvSpPr>
          <p:nvPr>
            <p:custDataLst>
              <p:tags r:id="rId23"/>
            </p:custDataLst>
          </p:nvPr>
        </p:nvSpPr>
        <p:spPr bwMode="auto">
          <a:xfrm>
            <a:off x="2819400" y="5562600"/>
            <a:ext cx="3505200" cy="9144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code (text)</a:t>
            </a:r>
            <a:endParaRPr lang="en-US" sz="2400" dirty="0">
              <a:solidFill>
                <a:schemeClr val="bg1"/>
              </a:solidFill>
            </a:endParaRPr>
          </a:p>
        </p:txBody>
      </p:sp>
      <p:sp>
        <p:nvSpPr>
          <p:cNvPr id="31" name="Rectangle 7"/>
          <p:cNvSpPr>
            <a:spLocks noChangeArrowheads="1"/>
          </p:cNvSpPr>
          <p:nvPr>
            <p:custDataLst>
              <p:tags r:id="rId24"/>
            </p:custDataLst>
          </p:nvPr>
        </p:nvSpPr>
        <p:spPr bwMode="auto">
          <a:xfrm>
            <a:off x="2819400" y="5105400"/>
            <a:ext cx="3505200" cy="4572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static data</a:t>
            </a:r>
            <a:endParaRPr lang="en-US" sz="2400" dirty="0">
              <a:solidFill>
                <a:schemeClr val="bg1"/>
              </a:solidFill>
            </a:endParaRPr>
          </a:p>
        </p:txBody>
      </p:sp>
      <p:sp>
        <p:nvSpPr>
          <p:cNvPr id="32" name="Rectangle 7"/>
          <p:cNvSpPr>
            <a:spLocks noChangeArrowheads="1"/>
          </p:cNvSpPr>
          <p:nvPr>
            <p:custDataLst>
              <p:tags r:id="rId25"/>
            </p:custDataLst>
          </p:nvPr>
        </p:nvSpPr>
        <p:spPr bwMode="auto">
          <a:xfrm>
            <a:off x="2819400" y="4343400"/>
            <a:ext cx="3505200" cy="7620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dynamic data (heap)</a:t>
            </a:r>
            <a:endParaRPr lang="en-US" sz="2400" dirty="0">
              <a:solidFill>
                <a:schemeClr val="bg1"/>
              </a:solidFill>
            </a:endParaRPr>
          </a:p>
        </p:txBody>
      </p:sp>
      <p:cxnSp>
        <p:nvCxnSpPr>
          <p:cNvPr id="22" name="Straight Arrow Connector 21"/>
          <p:cNvCxnSpPr>
            <a:stCxn id="26" idx="2"/>
          </p:cNvCxnSpPr>
          <p:nvPr/>
        </p:nvCxnSpPr>
        <p:spPr>
          <a:xfrm>
            <a:off x="4572000" y="3004810"/>
            <a:ext cx="0" cy="5003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32" idx="0"/>
          </p:cNvCxnSpPr>
          <p:nvPr/>
        </p:nvCxnSpPr>
        <p:spPr>
          <a:xfrm flipV="1">
            <a:off x="4572000" y="3733800"/>
            <a:ext cx="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315200" y="5100935"/>
            <a:ext cx="814390" cy="461665"/>
          </a:xfrm>
          <a:prstGeom prst="rect">
            <a:avLst/>
          </a:prstGeom>
          <a:noFill/>
        </p:spPr>
        <p:txBody>
          <a:bodyPr wrap="none" rtlCol="0">
            <a:spAutoFit/>
          </a:bodyPr>
          <a:lstStyle/>
          <a:p>
            <a:r>
              <a:rPr lang="en-US" sz="2400" dirty="0" smtClean="0">
                <a:solidFill>
                  <a:schemeClr val="accent1"/>
                </a:solidFill>
              </a:rPr>
              <a:t>.data</a:t>
            </a:r>
            <a:endParaRPr lang="en-US" sz="2400" dirty="0">
              <a:solidFill>
                <a:schemeClr val="accent1"/>
              </a:solidFill>
            </a:endParaRPr>
          </a:p>
        </p:txBody>
      </p:sp>
      <p:sp>
        <p:nvSpPr>
          <p:cNvPr id="33" name="TextBox 32"/>
          <p:cNvSpPr txBox="1"/>
          <p:nvPr/>
        </p:nvSpPr>
        <p:spPr>
          <a:xfrm>
            <a:off x="7339010" y="6091535"/>
            <a:ext cx="740011" cy="461665"/>
          </a:xfrm>
          <a:prstGeom prst="rect">
            <a:avLst/>
          </a:prstGeom>
          <a:noFill/>
        </p:spPr>
        <p:txBody>
          <a:bodyPr wrap="none" rtlCol="0">
            <a:spAutoFit/>
          </a:bodyPr>
          <a:lstStyle/>
          <a:p>
            <a:r>
              <a:rPr lang="en-US" sz="2400" dirty="0" smtClean="0">
                <a:solidFill>
                  <a:schemeClr val="accent1"/>
                </a:solidFill>
              </a:rPr>
              <a:t>.text</a:t>
            </a:r>
            <a:endParaRPr lang="en-US" sz="2400" dirty="0">
              <a:solidFill>
                <a:schemeClr val="accent1"/>
              </a:solidFill>
            </a:endParaRPr>
          </a:p>
        </p:txBody>
      </p:sp>
      <p:cxnSp>
        <p:nvCxnSpPr>
          <p:cNvPr id="34" name="Straight Arrow Connector 33"/>
          <p:cNvCxnSpPr/>
          <p:nvPr/>
        </p:nvCxnSpPr>
        <p:spPr>
          <a:xfrm flipH="1" flipV="1">
            <a:off x="6324600" y="6322367"/>
            <a:ext cx="1014410" cy="22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7" idx="1"/>
            <a:endCxn id="31" idx="3"/>
          </p:cNvCxnSpPr>
          <p:nvPr/>
        </p:nvCxnSpPr>
        <p:spPr>
          <a:xfrm flipH="1">
            <a:off x="6324600" y="5331768"/>
            <a:ext cx="990600" cy="2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8251589" y="5715000"/>
            <a:ext cx="506870" cy="461665"/>
          </a:xfrm>
          <a:prstGeom prst="rect">
            <a:avLst/>
          </a:prstGeom>
          <a:noFill/>
        </p:spPr>
        <p:txBody>
          <a:bodyPr wrap="none" rtlCol="0">
            <a:spAutoFit/>
          </a:bodyPr>
          <a:lstStyle/>
          <a:p>
            <a:r>
              <a:rPr lang="en-US" sz="2400" dirty="0" smtClean="0">
                <a:solidFill>
                  <a:schemeClr val="accent1"/>
                </a:solidFill>
              </a:rPr>
              <a:t>PC</a:t>
            </a:r>
            <a:endParaRPr lang="en-US" sz="2400" dirty="0">
              <a:solidFill>
                <a:schemeClr val="accent1"/>
              </a:solidFill>
            </a:endParaRPr>
          </a:p>
        </p:txBody>
      </p:sp>
      <p:cxnSp>
        <p:nvCxnSpPr>
          <p:cNvPr id="37" name="Straight Arrow Connector 36"/>
          <p:cNvCxnSpPr>
            <a:stCxn id="35" idx="1"/>
          </p:cNvCxnSpPr>
          <p:nvPr/>
        </p:nvCxnSpPr>
        <p:spPr>
          <a:xfrm flipH="1" flipV="1">
            <a:off x="6324601" y="5943601"/>
            <a:ext cx="1926988" cy="223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3975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par>
                          <p:cTn id="7" fill="hold">
                            <p:stCondLst>
                              <p:cond delay="0"/>
                            </p:stCondLst>
                            <p:childTnLst>
                              <p:par>
                                <p:cTn id="8" presetID="22" presetClass="entr" presetSubtype="2" fill="hold" nodeType="after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wipe(right)">
                                      <p:cBhvr>
                                        <p:cTn id="10" dur="500"/>
                                        <p:tgtEl>
                                          <p:spTgt spid="3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par>
                          <p:cTn id="15" fill="hold">
                            <p:stCondLst>
                              <p:cond delay="0"/>
                            </p:stCondLst>
                            <p:childTnLst>
                              <p:par>
                                <p:cTn id="16" presetID="22" presetClass="entr" presetSubtype="2" fill="hold" nodeType="after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wipe(right)">
                                      <p:cBhvr>
                                        <p:cTn id="18" dur="500"/>
                                        <p:tgtEl>
                                          <p:spTgt spid="3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up)">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down)">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childTnLst>
                          </p:cTn>
                        </p:par>
                        <p:par>
                          <p:cTn id="33" fill="hold">
                            <p:stCondLst>
                              <p:cond delay="0"/>
                            </p:stCondLst>
                            <p:childTnLst>
                              <p:par>
                                <p:cTn id="34" presetID="22" presetClass="entr" presetSubtype="2" fill="hold"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wipe(right)">
                                      <p:cBhvr>
                                        <p:cTn id="36"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3" grpId="0"/>
      <p:bldP spid="35" grpId="0"/>
    </p:bld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3410">
      <a:dk1>
        <a:srgbClr val="FFFFFF"/>
      </a:dk1>
      <a:lt1>
        <a:sysClr val="window" lastClr="FFFFFF"/>
      </a:lt1>
      <a:dk2>
        <a:srgbClr val="000000"/>
      </a:dk2>
      <a:lt2>
        <a:srgbClr val="D8D8D8"/>
      </a:lt2>
      <a:accent1>
        <a:srgbClr val="FFFF00"/>
      </a:accent1>
      <a:accent2>
        <a:srgbClr val="FF0000"/>
      </a:accent2>
      <a:accent3>
        <a:srgbClr val="7030A0"/>
      </a:accent3>
      <a:accent4>
        <a:srgbClr val="0070C0"/>
      </a:accent4>
      <a:accent5>
        <a:srgbClr val="00B0F0"/>
      </a:accent5>
      <a:accent6>
        <a:srgbClr val="FFC000"/>
      </a:accent6>
      <a:hlink>
        <a:srgbClr val="6565FF"/>
      </a:hlink>
      <a:folHlink>
        <a:srgbClr val="A2A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2769</TotalTime>
  <Words>4668</Words>
  <Application>Microsoft Office PowerPoint</Application>
  <PresentationFormat>On-screen Show (4:3)</PresentationFormat>
  <Paragraphs>1372</Paragraphs>
  <Slides>47</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Arial</vt:lpstr>
      <vt:lpstr>Calibri</vt:lpstr>
      <vt:lpstr>Consolas</vt:lpstr>
      <vt:lpstr>Helvetica</vt:lpstr>
      <vt:lpstr>Tahoma</vt:lpstr>
      <vt:lpstr>Wingdings</vt:lpstr>
      <vt:lpstr>Office Theme</vt:lpstr>
      <vt:lpstr>Calling Conventions</vt:lpstr>
      <vt:lpstr>Announcement</vt:lpstr>
      <vt:lpstr>Goals for Today</vt:lpstr>
      <vt:lpstr>Goals for Today</vt:lpstr>
      <vt:lpstr>MIPS Register Recap</vt:lpstr>
      <vt:lpstr>MIPS Register Conventions</vt:lpstr>
      <vt:lpstr>Recap: Conventions so far</vt:lpstr>
      <vt:lpstr>Globals and Locals</vt:lpstr>
      <vt:lpstr>Anatomy of an executing program</vt:lpstr>
      <vt:lpstr>MIPS Register Recap</vt:lpstr>
      <vt:lpstr>Caller-saved vs. Callee-saved</vt:lpstr>
      <vt:lpstr>Caller-saved vs. Callee-saved</vt:lpstr>
      <vt:lpstr>Caller-saved vs. Callee-saved</vt:lpstr>
      <vt:lpstr>Caller-saved vs. Callee-saved</vt:lpstr>
      <vt:lpstr>Caller-saved vs. Callee-saved</vt:lpstr>
      <vt:lpstr>Caller-saved vs. Callee-saved</vt:lpstr>
      <vt:lpstr>Caller-saved vs. Callee-saved</vt:lpstr>
      <vt:lpstr>Callee-Save</vt:lpstr>
      <vt:lpstr>Callee-Save</vt:lpstr>
      <vt:lpstr>Caller-Save</vt:lpstr>
      <vt:lpstr>Caller-Save</vt:lpstr>
      <vt:lpstr>MIPS Register Recap</vt:lpstr>
      <vt:lpstr>Recap: Conventions so far</vt:lpstr>
      <vt:lpstr>Frame Layout on Stack</vt:lpstr>
      <vt:lpstr>Frame Layout on Stack</vt:lpstr>
      <vt:lpstr>Frame Layout on Stack</vt:lpstr>
      <vt:lpstr>Frame Layout on Stack</vt:lpstr>
      <vt:lpstr>Frame Layout on Stack</vt:lpstr>
      <vt:lpstr>Buffer Overflow</vt:lpstr>
      <vt:lpstr>Activity #1: Calling Convention Example</vt:lpstr>
      <vt:lpstr>Activity #1: Calling Convention Example</vt:lpstr>
      <vt:lpstr>Activity #1: Calling Convention Example</vt:lpstr>
      <vt:lpstr>Activity #1: Calling Convention Example</vt:lpstr>
      <vt:lpstr>Activity #1: Calling Convention Example</vt:lpstr>
      <vt:lpstr>Activity #2: Calling Convention Example:  Prologue, Epilogue</vt:lpstr>
      <vt:lpstr>Activity #2: Calling Convention Example:  Prologue, Epilogue</vt:lpstr>
      <vt:lpstr>Next Goal</vt:lpstr>
      <vt:lpstr>Activity #3: Calling Convention Example</vt:lpstr>
      <vt:lpstr>Activity #3: Calling Convention Example:  Prologue, Epilogue</vt:lpstr>
      <vt:lpstr>Minimum stack size for a standard function?</vt:lpstr>
      <vt:lpstr>Minimum stack size for a standard function?</vt:lpstr>
      <vt:lpstr>Leaf Functions</vt:lpstr>
      <vt:lpstr>Next Goal</vt:lpstr>
      <vt:lpstr>Anatomy of an executing program</vt:lpstr>
      <vt:lpstr>Activity #4: Debugging</vt:lpstr>
      <vt:lpstr>Activity #4: Debugging</vt:lpstr>
      <vt:lpstr>Recap</vt:lpstr>
    </vt:vector>
  </TitlesOfParts>
  <Company>Cornell University Computing and Information Science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196</cp:revision>
  <cp:lastPrinted>2015-03-10T14:35:07Z</cp:lastPrinted>
  <dcterms:created xsi:type="dcterms:W3CDTF">2012-11-28T14:27:55Z</dcterms:created>
  <dcterms:modified xsi:type="dcterms:W3CDTF">2015-03-11T00:00:52Z</dcterms:modified>
</cp:coreProperties>
</file>