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6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7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9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10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11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notesSlides/notesSlide12.xml" ContentType="application/vnd.openxmlformats-officedocument.presentationml.notesSlide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13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14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15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notesSlides/notesSlide16.xml" ContentType="application/vnd.openxmlformats-officedocument.presentationml.notesSlide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notesSlides/notesSlide17.xml" ContentType="application/vnd.openxmlformats-officedocument.presentationml.notesSlide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notesSlides/notesSlide18.xml" ContentType="application/vnd.openxmlformats-officedocument.presentationml.notesSlide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notesSlides/notesSlide26.xml" ContentType="application/vnd.openxmlformats-officedocument.presentationml.notesSlide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notesSlides/notesSlide27.xml" ContentType="application/vnd.openxmlformats-officedocument.presentationml.notesSlide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notesSlides/notesSlide28.xml" ContentType="application/vnd.openxmlformats-officedocument.presentationml.notesSlide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notesSlides/notesSlide29.xml" ContentType="application/vnd.openxmlformats-officedocument.presentationml.notesSlide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notesSlides/notesSlide30.xml" ContentType="application/vnd.openxmlformats-officedocument.presentationml.notesSlide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notesSlides/notesSlide31.xml" ContentType="application/vnd.openxmlformats-officedocument.presentationml.notesSlide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notesSlides/notesSlide32.xml" ContentType="application/vnd.openxmlformats-officedocument.presentationml.notesSlide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notesSlides/notesSlide33.xml" ContentType="application/vnd.openxmlformats-officedocument.presentationml.notesSlide+xml"/>
  <Override PartName="/ppt/tags/tag938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notesSlides/notesSlide36.xml" ContentType="application/vnd.openxmlformats-officedocument.presentationml.notesSlide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310.xml" ContentType="application/vnd.openxmlformats-officedocument.presentationml.tags+xml"/>
  <Override PartName="/ppt/tags/tag3540.xml" ContentType="application/vnd.openxmlformats-officedocument.presentationml.tags+xml"/>
  <Override PartName="/ppt/tags/tag4710.xml" ContentType="application/vnd.openxmlformats-officedocument.presentationml.tags+xml"/>
  <Override PartName="/ppt/tags/tag5270.xml" ContentType="application/vnd.openxmlformats-officedocument.presentationml.tags+xml"/>
  <Override PartName="/ppt/tags/tag5290.xml" ContentType="application/vnd.openxmlformats-officedocument.presentationml.tags+xml"/>
  <Override PartName="/ppt/tags/tag5480.xml" ContentType="application/vnd.openxmlformats-officedocument.presentationml.tags+xml"/>
  <Override PartName="/ppt/tags/tag5670.xml" ContentType="application/vnd.openxmlformats-officedocument.presentationml.tags+xml"/>
  <Override PartName="/ppt/tags/tag5880.xml" ContentType="application/vnd.openxmlformats-officedocument.presentationml.tags+xml"/>
  <Override PartName="/ppt/tags/tag6600.xml" ContentType="application/vnd.openxmlformats-officedocument.presentationml.tags+xml"/>
  <Override PartName="/ppt/tags/tag6640.xml" ContentType="application/vnd.openxmlformats-officedocument.presentationml.tags+xml"/>
  <Override PartName="/ppt/tags/tag869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361" r:id="rId3"/>
    <p:sldId id="363" r:id="rId4"/>
    <p:sldId id="362" r:id="rId5"/>
    <p:sldId id="365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6" r:id="rId14"/>
    <p:sldId id="277" r:id="rId15"/>
    <p:sldId id="278" r:id="rId16"/>
    <p:sldId id="27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2" r:id="rId28"/>
    <p:sldId id="293" r:id="rId29"/>
    <p:sldId id="294" r:id="rId30"/>
    <p:sldId id="295" r:id="rId31"/>
    <p:sldId id="296" r:id="rId32"/>
    <p:sldId id="298" r:id="rId33"/>
    <p:sldId id="300" r:id="rId34"/>
    <p:sldId id="301" r:id="rId35"/>
    <p:sldId id="302" r:id="rId36"/>
    <p:sldId id="303" r:id="rId37"/>
    <p:sldId id="304" r:id="rId38"/>
    <p:sldId id="305" r:id="rId39"/>
    <p:sldId id="307" r:id="rId40"/>
    <p:sldId id="308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55" r:id="rId55"/>
    <p:sldId id="356" r:id="rId56"/>
    <p:sldId id="357" r:id="rId57"/>
    <p:sldId id="358" r:id="rId58"/>
    <p:sldId id="359" r:id="rId59"/>
    <p:sldId id="360" r:id="rId60"/>
    <p:sldId id="347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4" tIns="45197" rIns="90394" bIns="45197"/>
          <a:lstStyle/>
          <a:p>
            <a:r>
              <a:rPr lang="en-US" dirty="0" smtClean="0"/>
              <a:t>How are we going to stably store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2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14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20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73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Master-Slave</a:t>
            </a:r>
            <a:r>
              <a:rPr lang="en-US" baseline="0" dirty="0" smtClean="0"/>
              <a:t> Flip Flop</a:t>
            </a:r>
          </a:p>
          <a:p>
            <a:r>
              <a:rPr lang="en-US" dirty="0" smtClean="0"/>
              <a:t>- Outputs change only on falling edges</a:t>
            </a:r>
          </a:p>
          <a:p>
            <a:r>
              <a:rPr lang="en-US" dirty="0" smtClean="0"/>
              <a:t>- Data is captured on rising edges</a:t>
            </a:r>
          </a:p>
          <a:p>
            <a:r>
              <a:rPr lang="en-US" dirty="0" smtClean="0"/>
              <a:t>1 cycle delay</a:t>
            </a:r>
          </a:p>
          <a:p>
            <a:r>
              <a:rPr lang="en-US" dirty="0" smtClean="0"/>
              <a:t>but works out perfectly – data for the next stage is ready 1 cycle ahead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04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70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 slide</a:t>
            </a:r>
            <a:r>
              <a:rPr lang="en-US" baseline="0" dirty="0" smtClean="0"/>
              <a:t> would need to display up to 16, so would need a 16-segment LED decoder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38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8720" y="687917"/>
            <a:ext cx="4499075" cy="3427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86" tIns="43243" rIns="86486" bIns="43243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6099" y="4343703"/>
            <a:ext cx="5485805" cy="41229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74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099" y="4343704"/>
            <a:ext cx="5485805" cy="411389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099" y="4343704"/>
            <a:ext cx="5485805" cy="411389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9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8720" y="687917"/>
            <a:ext cx="4499075" cy="3427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86" tIns="43243" rIns="86486" bIns="43243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6099" y="4343703"/>
            <a:ext cx="5485805" cy="41229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N possible</a:t>
            </a:r>
            <a:r>
              <a:rPr lang="en-US" baseline="0" dirty="0" smtClean="0">
                <a:latin typeface="Calibri" pitchFamily="34" charset="0"/>
              </a:rPr>
              <a:t> inputs -&gt; </a:t>
            </a:r>
            <a:r>
              <a:rPr lang="en-US" dirty="0" smtClean="0">
                <a:latin typeface="Calibri" pitchFamily="34" charset="0"/>
              </a:rPr>
              <a:t>log2(N) wires</a:t>
            </a:r>
            <a:r>
              <a:rPr lang="en-US" baseline="0" dirty="0" smtClean="0">
                <a:latin typeface="Calibri" pitchFamily="34" charset="0"/>
              </a:rPr>
              <a:t> </a:t>
            </a:r>
            <a:r>
              <a:rPr lang="en-US" baseline="0" smtClean="0">
                <a:latin typeface="Calibri" pitchFamily="34" charset="0"/>
              </a:rPr>
              <a:t>to encode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3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0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3" y="4343704"/>
            <a:ext cx="5024438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398" tIns="45200" rIns="90398" bIns="45200"/>
          <a:lstStyle/>
          <a:p>
            <a:r>
              <a:rPr lang="en-US" dirty="0" smtClean="0"/>
              <a:t>Implementation . . .</a:t>
            </a:r>
          </a:p>
          <a:p>
            <a:r>
              <a:rPr lang="en-US" dirty="0" smtClean="0"/>
              <a:t>assume 8 choices, exactly one mark detected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28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8720" y="687917"/>
            <a:ext cx="4499075" cy="3427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86" tIns="43243" rIns="86486" bIns="43243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6099" y="4343703"/>
            <a:ext cx="5485805" cy="41229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29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Text Box 2"/>
          <p:cNvSpPr txBox="1">
            <a:spLocks noChangeArrowheads="1"/>
          </p:cNvSpPr>
          <p:nvPr/>
        </p:nvSpPr>
        <p:spPr bwMode="auto">
          <a:xfrm>
            <a:off x="1149744" y="687988"/>
            <a:ext cx="4556960" cy="34274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9854" tIns="44928" rIns="89854" bIns="44928" anchor="ctr"/>
          <a:lstStyle/>
          <a:p>
            <a:endParaRPr lang="en-US"/>
          </a:p>
        </p:txBody>
      </p:sp>
      <p:sp>
        <p:nvSpPr>
          <p:cNvPr id="1597443" name="Text Box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815" y="4343715"/>
            <a:ext cx="5026815" cy="41122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90394" tIns="45197" rIns="90394" bIns="45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3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9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18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17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r>
              <a:rPr lang="en-US" dirty="0" smtClean="0"/>
              <a:t>Put</a:t>
            </a:r>
            <a:r>
              <a:rPr lang="en-US" baseline="0" dirty="0" smtClean="0"/>
              <a:t> sequential logic term on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071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505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r>
              <a:rPr lang="en-US" dirty="0" smtClean="0"/>
              <a:t>Say left of slash is input and right is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67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7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/>
              <a:t>How to create state? Feedback. </a:t>
            </a:r>
          </a:p>
          <a:p>
            <a:endParaRPr lang="en-US" dirty="0"/>
          </a:p>
          <a:p>
            <a:r>
              <a:rPr lang="en-US" dirty="0"/>
              <a:t>Show how the signal works</a:t>
            </a:r>
          </a:p>
        </p:txBody>
      </p:sp>
    </p:spTree>
    <p:extLst>
      <p:ext uri="{BB962C8B-B14F-4D97-AF65-F5344CB8AC3E}">
        <p14:creationId xmlns:p14="http://schemas.microsoft.com/office/powerpoint/2010/main" val="4694279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19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66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r>
              <a:rPr lang="en-US" dirty="0" smtClean="0"/>
              <a:t>Also</a:t>
            </a:r>
            <a:r>
              <a:rPr lang="en-US" baseline="0" dirty="0" smtClean="0"/>
              <a:t> show a mealy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124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7" y="4342152"/>
            <a:ext cx="5028370" cy="411542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8" tIns="46149" rIns="92298" bIns="461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376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as a clicker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30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a mealy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moore</a:t>
            </a:r>
            <a:r>
              <a:rPr lang="en-US" baseline="0" dirty="0" smtClean="0"/>
              <a:t> machine, maybe clicker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18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a mealy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moore</a:t>
            </a:r>
            <a:r>
              <a:rPr lang="en-US" baseline="0" dirty="0" smtClean="0"/>
              <a:t> machine, maybe clicker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5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0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Can you store a value (with this circuit)?</a:t>
            </a:r>
          </a:p>
          <a:p>
            <a:r>
              <a:rPr lang="en-US" dirty="0" smtClean="0"/>
              <a:t>Can you change its value?</a:t>
            </a:r>
          </a:p>
          <a:p>
            <a:endParaRPr lang="en-US" dirty="0" smtClean="0"/>
          </a:p>
          <a:p>
            <a:r>
              <a:rPr lang="en-US" dirty="0" smtClean="0"/>
              <a:t>Q is comes from Latin language "</a:t>
            </a:r>
            <a:r>
              <a:rPr lang="en-US" dirty="0" err="1" smtClean="0"/>
              <a:t>quiscens</a:t>
            </a:r>
            <a:r>
              <a:rPr lang="en-US" dirty="0" smtClean="0"/>
              <a:t>" or "the present particle" or "what is present available" or "present output"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create state? Feedback. </a:t>
            </a:r>
          </a:p>
          <a:p>
            <a:endParaRPr lang="en-US" dirty="0"/>
          </a:p>
          <a:p>
            <a:r>
              <a:rPr lang="en-US" dirty="0"/>
              <a:t>Show how the signal works</a:t>
            </a:r>
          </a:p>
        </p:txBody>
      </p:sp>
    </p:spTree>
    <p:extLst>
      <p:ext uri="{BB962C8B-B14F-4D97-AF65-F5344CB8AC3E}">
        <p14:creationId xmlns:p14="http://schemas.microsoft.com/office/powerpoint/2010/main" val="332437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 0, 1</a:t>
            </a:r>
            <a:r>
              <a:rPr lang="en-US" baseline="0" dirty="0" smtClean="0"/>
              <a:t> =&gt;</a:t>
            </a:r>
            <a:r>
              <a:rPr lang="en-US" dirty="0" smtClean="0"/>
              <a:t> 0, 1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0, 0 =&gt; 0, 1</a:t>
            </a:r>
          </a:p>
          <a:p>
            <a:r>
              <a:rPr lang="en-US" baseline="0" dirty="0" smtClean="0"/>
              <a:t>then 1, 0 =&gt; 1, 0</a:t>
            </a:r>
          </a:p>
          <a:p>
            <a:r>
              <a:rPr lang="en-US" baseline="0" dirty="0" smtClean="0"/>
              <a:t>then 0, 0 =&gt; 1, 0, better yet “stay”</a:t>
            </a:r>
          </a:p>
          <a:p>
            <a:r>
              <a:rPr lang="en-US" baseline="0" dirty="0" smtClean="0"/>
              <a:t>1, 1 is forbidden, b/c going to 0, 0 after goes haywire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</a:t>
            </a:r>
          </a:p>
          <a:p>
            <a:r>
              <a:rPr lang="en-US" dirty="0" smtClean="0"/>
              <a:t>Start 1,1 =&gt; 0,0</a:t>
            </a:r>
          </a:p>
          <a:p>
            <a:r>
              <a:rPr lang="en-US" dirty="0" smtClean="0"/>
              <a:t>Alright. Now change S,R to 0, 0, what happens.</a:t>
            </a:r>
          </a:p>
          <a:p>
            <a:r>
              <a:rPr lang="en-US" dirty="0" smtClean="0"/>
              <a:t>1, 1=&gt;0, 0 -&gt; 0, 0=&gt; 0, 0 -&gt; 0, 0=&gt;1, 1   -&gt; 0, 0=&gt; 0, 0 -&gt; oscillations.</a:t>
            </a:r>
          </a:p>
          <a:p>
            <a:pPr defTabSz="914318">
              <a:defRPr/>
            </a:pPr>
            <a:r>
              <a:rPr lang="en-US" dirty="0" smtClean="0"/>
              <a:t>S R=&gt;Q,!</a:t>
            </a:r>
            <a:r>
              <a:rPr lang="en-US" baseline="0" dirty="0" smtClean="0"/>
              <a:t>Q -&gt; S,R=&gt;Q,!Q -&gt; S, R=&gt;Q,!Q -&gt; S,R =&gt; Q,!Q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14CF-AF73-443C-9A7B-A7C4BEC62E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5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in</a:t>
            </a:r>
            <a:r>
              <a:rPr lang="en-US" baseline="0" dirty="0" smtClean="0"/>
              <a:t> </a:t>
            </a:r>
            <a:r>
              <a:rPr lang="en-US" dirty="0" smtClean="0"/>
              <a:t>0, 0, 1</a:t>
            </a:r>
          </a:p>
          <a:p>
            <a:r>
              <a:rPr lang="en-US" dirty="0" smtClean="0"/>
              <a:t>Change</a:t>
            </a:r>
            <a:r>
              <a:rPr lang="en-US" baseline="0" dirty="0" smtClean="0"/>
              <a:t> to </a:t>
            </a:r>
            <a:r>
              <a:rPr lang="en-US" dirty="0" smtClean="0"/>
              <a:t>D = 1</a:t>
            </a:r>
          </a:p>
          <a:p>
            <a:r>
              <a:rPr lang="en-US" dirty="0" smtClean="0"/>
              <a:t>After NOT</a:t>
            </a:r>
            <a:r>
              <a:rPr lang="en-US" baseline="0" dirty="0" smtClean="0"/>
              <a:t> </a:t>
            </a:r>
            <a:r>
              <a:rPr lang="en-US" dirty="0" smtClean="0"/>
              <a:t>gate, R = 0</a:t>
            </a:r>
          </a:p>
          <a:p>
            <a:r>
              <a:rPr lang="en-US" dirty="0" smtClean="0"/>
              <a:t>After </a:t>
            </a:r>
            <a:r>
              <a:rPr lang="en-US" baseline="0" dirty="0" smtClean="0"/>
              <a:t>OR+NOT </a:t>
            </a:r>
            <a:r>
              <a:rPr lang="en-US" dirty="0" smtClean="0"/>
              <a:t>gates, /Q = 0 (R is already ready then), Q goes to 1</a:t>
            </a:r>
          </a:p>
          <a:p>
            <a:r>
              <a:rPr lang="en-US" dirty="0" smtClean="0"/>
              <a:t>Problem:</a:t>
            </a:r>
            <a:r>
              <a:rPr lang="en-US" baseline="0" dirty="0" smtClean="0"/>
              <a:t> No way to hold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BE562-429C-4B64-8B1D-A17CEEECF4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7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4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5"/>
            <a:ext cx="5025259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4" tIns="45197" rIns="90394" bIns="45197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0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0"/>
            <a:ext cx="7772400" cy="381000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011238"/>
            <a:ext cx="8283575" cy="505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50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0.png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3310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image" Target="../media/image50.png"/><Relationship Id="rId10" Type="http://schemas.openxmlformats.org/officeDocument/2006/relationships/tags" Target="../tags/tag46.xml"/><Relationship Id="rId19" Type="http://schemas.openxmlformats.org/officeDocument/2006/relationships/image" Target="../media/image2.png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tags" Target="../tags/tag3540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28" Type="http://schemas.openxmlformats.org/officeDocument/2006/relationships/image" Target="../media/image50.png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image" Target="../media/image2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34" Type="http://schemas.openxmlformats.org/officeDocument/2006/relationships/tags" Target="../tags/tag105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tags" Target="../tags/tag104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tags" Target="../tags/tag103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3" Type="http://schemas.openxmlformats.org/officeDocument/2006/relationships/tags" Target="../tags/tag108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26" Type="http://schemas.openxmlformats.org/officeDocument/2006/relationships/tags" Target="../tags/tag150.xml"/><Relationship Id="rId3" Type="http://schemas.openxmlformats.org/officeDocument/2006/relationships/tags" Target="../tags/tag127.xml"/><Relationship Id="rId21" Type="http://schemas.openxmlformats.org/officeDocument/2006/relationships/tags" Target="../tags/tag145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tags" Target="../tags/tag14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42" Type="http://schemas.openxmlformats.org/officeDocument/2006/relationships/tags" Target="../tags/tag4710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29" Type="http://schemas.openxmlformats.org/officeDocument/2006/relationships/tags" Target="../tags/tag181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slideLayout" Target="../slideLayouts/slideLayout4.xml"/><Relationship Id="rId43" Type="http://schemas.openxmlformats.org/officeDocument/2006/relationships/image" Target="../media/image24.png"/><Relationship Id="rId8" Type="http://schemas.openxmlformats.org/officeDocument/2006/relationships/tags" Target="../tags/tag160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26" Type="http://schemas.openxmlformats.org/officeDocument/2006/relationships/tags" Target="../tags/tag207.xml"/><Relationship Id="rId39" Type="http://schemas.openxmlformats.org/officeDocument/2006/relationships/tags" Target="../tags/tag220.xml"/><Relationship Id="rId21" Type="http://schemas.openxmlformats.org/officeDocument/2006/relationships/tags" Target="../tags/tag202.xml"/><Relationship Id="rId34" Type="http://schemas.openxmlformats.org/officeDocument/2006/relationships/tags" Target="../tags/tag215.xml"/><Relationship Id="rId42" Type="http://schemas.openxmlformats.org/officeDocument/2006/relationships/tags" Target="../tags/tag4710.xml"/><Relationship Id="rId7" Type="http://schemas.openxmlformats.org/officeDocument/2006/relationships/tags" Target="../tags/tag188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9" Type="http://schemas.openxmlformats.org/officeDocument/2006/relationships/tags" Target="../tags/tag210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tags" Target="../tags/tag205.xml"/><Relationship Id="rId32" Type="http://schemas.openxmlformats.org/officeDocument/2006/relationships/tags" Target="../tags/tag213.xml"/><Relationship Id="rId37" Type="http://schemas.openxmlformats.org/officeDocument/2006/relationships/tags" Target="../tags/tag218.xml"/><Relationship Id="rId40" Type="http://schemas.openxmlformats.org/officeDocument/2006/relationships/slideLayout" Target="../slideLayouts/slideLayout4.xml"/><Relationship Id="rId45" Type="http://schemas.openxmlformats.org/officeDocument/2006/relationships/image" Target="../media/image171.png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tags" Target="../tags/tag204.xml"/><Relationship Id="rId28" Type="http://schemas.openxmlformats.org/officeDocument/2006/relationships/tags" Target="../tags/tag209.xml"/><Relationship Id="rId36" Type="http://schemas.openxmlformats.org/officeDocument/2006/relationships/tags" Target="../tags/tag217.xml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31" Type="http://schemas.openxmlformats.org/officeDocument/2006/relationships/tags" Target="../tags/tag212.xml"/><Relationship Id="rId44" Type="http://schemas.openxmlformats.org/officeDocument/2006/relationships/tags" Target="../tags/tag5270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tags" Target="../tags/tag203.xml"/><Relationship Id="rId27" Type="http://schemas.openxmlformats.org/officeDocument/2006/relationships/tags" Target="../tags/tag208.xml"/><Relationship Id="rId30" Type="http://schemas.openxmlformats.org/officeDocument/2006/relationships/tags" Target="../tags/tag211.xml"/><Relationship Id="rId35" Type="http://schemas.openxmlformats.org/officeDocument/2006/relationships/tags" Target="../tags/tag216.xml"/><Relationship Id="rId43" Type="http://schemas.openxmlformats.org/officeDocument/2006/relationships/image" Target="../media/image24.png"/><Relationship Id="rId8" Type="http://schemas.openxmlformats.org/officeDocument/2006/relationships/tags" Target="../tags/tag189.xml"/><Relationship Id="rId3" Type="http://schemas.openxmlformats.org/officeDocument/2006/relationships/tags" Target="../tags/tag184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tags" Target="../tags/tag206.xml"/><Relationship Id="rId33" Type="http://schemas.openxmlformats.org/officeDocument/2006/relationships/tags" Target="../tags/tag214.xml"/><Relationship Id="rId38" Type="http://schemas.openxmlformats.org/officeDocument/2006/relationships/tags" Target="../tags/tag219.xml"/><Relationship Id="rId20" Type="http://schemas.openxmlformats.org/officeDocument/2006/relationships/tags" Target="../tags/tag201.xml"/><Relationship Id="rId41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26" Type="http://schemas.openxmlformats.org/officeDocument/2006/relationships/tags" Target="../tags/tag246.xml"/><Relationship Id="rId39" Type="http://schemas.openxmlformats.org/officeDocument/2006/relationships/tags" Target="../tags/tag259.xml"/><Relationship Id="rId21" Type="http://schemas.openxmlformats.org/officeDocument/2006/relationships/tags" Target="../tags/tag241.xml"/><Relationship Id="rId34" Type="http://schemas.openxmlformats.org/officeDocument/2006/relationships/tags" Target="../tags/tag254.xml"/><Relationship Id="rId42" Type="http://schemas.openxmlformats.org/officeDocument/2006/relationships/slideLayout" Target="../slideLayouts/slideLayout4.xml"/><Relationship Id="rId47" Type="http://schemas.openxmlformats.org/officeDocument/2006/relationships/image" Target="../media/image24.png"/><Relationship Id="rId50" Type="http://schemas.openxmlformats.org/officeDocument/2006/relationships/tags" Target="../tags/tag260.xml"/><Relationship Id="rId7" Type="http://schemas.openxmlformats.org/officeDocument/2006/relationships/tags" Target="../tags/tag227.xml"/><Relationship Id="rId2" Type="http://schemas.openxmlformats.org/officeDocument/2006/relationships/tags" Target="../tags/tag222.xml"/><Relationship Id="rId16" Type="http://schemas.openxmlformats.org/officeDocument/2006/relationships/tags" Target="../tags/tag236.xml"/><Relationship Id="rId29" Type="http://schemas.openxmlformats.org/officeDocument/2006/relationships/tags" Target="../tags/tag249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image" Target="../media/image180.png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image" Target="../media/image190.png"/><Relationship Id="rId10" Type="http://schemas.openxmlformats.org/officeDocument/2006/relationships/tags" Target="../tags/tag230.xml"/><Relationship Id="rId19" Type="http://schemas.openxmlformats.org/officeDocument/2006/relationships/tags" Target="../tags/tag239.xml"/><Relationship Id="rId31" Type="http://schemas.openxmlformats.org/officeDocument/2006/relationships/tags" Target="../tags/tag251.xml"/><Relationship Id="rId44" Type="http://schemas.openxmlformats.org/officeDocument/2006/relationships/tags" Target="../tags/tag5290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notesSlide" Target="../notesSlides/notesSlide11.xml"/><Relationship Id="rId48" Type="http://schemas.openxmlformats.org/officeDocument/2006/relationships/tags" Target="../tags/tag5670.xml"/><Relationship Id="rId8" Type="http://schemas.openxmlformats.org/officeDocument/2006/relationships/tags" Target="../tags/tag228.xml"/><Relationship Id="rId51" Type="http://schemas.openxmlformats.org/officeDocument/2006/relationships/image" Target="../media/image1.png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5480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1" Type="http://schemas.openxmlformats.org/officeDocument/2006/relationships/tags" Target="../tags/tag221.xml"/><Relationship Id="rId6" Type="http://schemas.openxmlformats.org/officeDocument/2006/relationships/tags" Target="../tags/tag226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287.xml"/><Relationship Id="rId21" Type="http://schemas.openxmlformats.org/officeDocument/2006/relationships/tags" Target="../tags/tag282.xml"/><Relationship Id="rId42" Type="http://schemas.openxmlformats.org/officeDocument/2006/relationships/tags" Target="../tags/tag303.xml"/><Relationship Id="rId47" Type="http://schemas.openxmlformats.org/officeDocument/2006/relationships/tags" Target="../tags/tag308.xml"/><Relationship Id="rId63" Type="http://schemas.openxmlformats.org/officeDocument/2006/relationships/tags" Target="../tags/tag324.xml"/><Relationship Id="rId68" Type="http://schemas.openxmlformats.org/officeDocument/2006/relationships/tags" Target="../tags/tag329.xml"/><Relationship Id="rId89" Type="http://schemas.openxmlformats.org/officeDocument/2006/relationships/image" Target="../media/image24.png"/><Relationship Id="rId16" Type="http://schemas.openxmlformats.org/officeDocument/2006/relationships/tags" Target="../tags/tag277.xml"/><Relationship Id="rId11" Type="http://schemas.openxmlformats.org/officeDocument/2006/relationships/tags" Target="../tags/tag272.xml"/><Relationship Id="rId24" Type="http://schemas.openxmlformats.org/officeDocument/2006/relationships/tags" Target="../tags/tag285.xml"/><Relationship Id="rId32" Type="http://schemas.openxmlformats.org/officeDocument/2006/relationships/tags" Target="../tags/tag293.xml"/><Relationship Id="rId37" Type="http://schemas.openxmlformats.org/officeDocument/2006/relationships/tags" Target="../tags/tag298.xml"/><Relationship Id="rId40" Type="http://schemas.openxmlformats.org/officeDocument/2006/relationships/tags" Target="../tags/tag301.xml"/><Relationship Id="rId45" Type="http://schemas.openxmlformats.org/officeDocument/2006/relationships/tags" Target="../tags/tag306.xml"/><Relationship Id="rId53" Type="http://schemas.openxmlformats.org/officeDocument/2006/relationships/tags" Target="../tags/tag314.xml"/><Relationship Id="rId58" Type="http://schemas.openxmlformats.org/officeDocument/2006/relationships/tags" Target="../tags/tag319.xml"/><Relationship Id="rId66" Type="http://schemas.openxmlformats.org/officeDocument/2006/relationships/tags" Target="../tags/tag327.xml"/><Relationship Id="rId74" Type="http://schemas.openxmlformats.org/officeDocument/2006/relationships/notesSlide" Target="../notesSlides/notesSlide12.xml"/><Relationship Id="rId5" Type="http://schemas.openxmlformats.org/officeDocument/2006/relationships/tags" Target="../tags/tag266.xml"/><Relationship Id="rId61" Type="http://schemas.openxmlformats.org/officeDocument/2006/relationships/tags" Target="../tags/tag322.xml"/><Relationship Id="rId90" Type="http://schemas.openxmlformats.org/officeDocument/2006/relationships/tags" Target="../tags/tag332.xml"/><Relationship Id="rId19" Type="http://schemas.openxmlformats.org/officeDocument/2006/relationships/tags" Target="../tags/tag280.xml"/><Relationship Id="rId14" Type="http://schemas.openxmlformats.org/officeDocument/2006/relationships/tags" Target="../tags/tag275.xml"/><Relationship Id="rId22" Type="http://schemas.openxmlformats.org/officeDocument/2006/relationships/tags" Target="../tags/tag283.xml"/><Relationship Id="rId27" Type="http://schemas.openxmlformats.org/officeDocument/2006/relationships/tags" Target="../tags/tag288.xml"/><Relationship Id="rId30" Type="http://schemas.openxmlformats.org/officeDocument/2006/relationships/tags" Target="../tags/tag291.xml"/><Relationship Id="rId35" Type="http://schemas.openxmlformats.org/officeDocument/2006/relationships/tags" Target="../tags/tag296.xml"/><Relationship Id="rId43" Type="http://schemas.openxmlformats.org/officeDocument/2006/relationships/tags" Target="../tags/tag304.xml"/><Relationship Id="rId48" Type="http://schemas.openxmlformats.org/officeDocument/2006/relationships/tags" Target="../tags/tag309.xml"/><Relationship Id="rId56" Type="http://schemas.openxmlformats.org/officeDocument/2006/relationships/tags" Target="../tags/tag317.xml"/><Relationship Id="rId64" Type="http://schemas.openxmlformats.org/officeDocument/2006/relationships/tags" Target="../tags/tag325.xml"/><Relationship Id="rId69" Type="http://schemas.openxmlformats.org/officeDocument/2006/relationships/tags" Target="../tags/tag330.xml"/><Relationship Id="rId8" Type="http://schemas.openxmlformats.org/officeDocument/2006/relationships/tags" Target="../tags/tag269.xml"/><Relationship Id="rId51" Type="http://schemas.openxmlformats.org/officeDocument/2006/relationships/tags" Target="../tags/tag312.xml"/><Relationship Id="rId72" Type="http://schemas.openxmlformats.org/officeDocument/2006/relationships/tags" Target="../tags/tag333.xml"/><Relationship Id="rId3" Type="http://schemas.openxmlformats.org/officeDocument/2006/relationships/tags" Target="../tags/tag264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5" Type="http://schemas.openxmlformats.org/officeDocument/2006/relationships/tags" Target="../tags/tag286.xml"/><Relationship Id="rId33" Type="http://schemas.openxmlformats.org/officeDocument/2006/relationships/tags" Target="../tags/tag294.xml"/><Relationship Id="rId38" Type="http://schemas.openxmlformats.org/officeDocument/2006/relationships/tags" Target="../tags/tag299.xml"/><Relationship Id="rId46" Type="http://schemas.openxmlformats.org/officeDocument/2006/relationships/tags" Target="../tags/tag307.xml"/><Relationship Id="rId59" Type="http://schemas.openxmlformats.org/officeDocument/2006/relationships/tags" Target="../tags/tag320.xml"/><Relationship Id="rId67" Type="http://schemas.openxmlformats.org/officeDocument/2006/relationships/tags" Target="../tags/tag328.xml"/><Relationship Id="rId20" Type="http://schemas.openxmlformats.org/officeDocument/2006/relationships/tags" Target="../tags/tag281.xml"/><Relationship Id="rId41" Type="http://schemas.openxmlformats.org/officeDocument/2006/relationships/tags" Target="../tags/tag302.xml"/><Relationship Id="rId54" Type="http://schemas.openxmlformats.org/officeDocument/2006/relationships/tags" Target="../tags/tag315.xml"/><Relationship Id="rId62" Type="http://schemas.openxmlformats.org/officeDocument/2006/relationships/tags" Target="../tags/tag323.xml"/><Relationship Id="rId70" Type="http://schemas.openxmlformats.org/officeDocument/2006/relationships/tags" Target="../tags/tag331.xml"/><Relationship Id="rId88" Type="http://schemas.openxmlformats.org/officeDocument/2006/relationships/tags" Target="../tags/tag5880.xml"/><Relationship Id="rId91" Type="http://schemas.openxmlformats.org/officeDocument/2006/relationships/image" Target="../media/image1.png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5" Type="http://schemas.openxmlformats.org/officeDocument/2006/relationships/tags" Target="../tags/tag276.xml"/><Relationship Id="rId23" Type="http://schemas.openxmlformats.org/officeDocument/2006/relationships/tags" Target="../tags/tag284.xml"/><Relationship Id="rId28" Type="http://schemas.openxmlformats.org/officeDocument/2006/relationships/tags" Target="../tags/tag289.xml"/><Relationship Id="rId36" Type="http://schemas.openxmlformats.org/officeDocument/2006/relationships/tags" Target="../tags/tag297.xml"/><Relationship Id="rId49" Type="http://schemas.openxmlformats.org/officeDocument/2006/relationships/tags" Target="../tags/tag310.xml"/><Relationship Id="rId57" Type="http://schemas.openxmlformats.org/officeDocument/2006/relationships/tags" Target="../tags/tag318.xml"/><Relationship Id="rId10" Type="http://schemas.openxmlformats.org/officeDocument/2006/relationships/tags" Target="../tags/tag271.xml"/><Relationship Id="rId31" Type="http://schemas.openxmlformats.org/officeDocument/2006/relationships/tags" Target="../tags/tag292.xml"/><Relationship Id="rId44" Type="http://schemas.openxmlformats.org/officeDocument/2006/relationships/tags" Target="../tags/tag305.xml"/><Relationship Id="rId52" Type="http://schemas.openxmlformats.org/officeDocument/2006/relationships/tags" Target="../tags/tag313.xml"/><Relationship Id="rId60" Type="http://schemas.openxmlformats.org/officeDocument/2006/relationships/tags" Target="../tags/tag321.xml"/><Relationship Id="rId65" Type="http://schemas.openxmlformats.org/officeDocument/2006/relationships/tags" Target="../tags/tag326.xml"/><Relationship Id="rId73" Type="http://schemas.openxmlformats.org/officeDocument/2006/relationships/slideLayout" Target="../slideLayouts/slideLayout4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39" Type="http://schemas.openxmlformats.org/officeDocument/2006/relationships/tags" Target="../tags/tag300.xml"/><Relationship Id="rId34" Type="http://schemas.openxmlformats.org/officeDocument/2006/relationships/tags" Target="../tags/tag295.xml"/><Relationship Id="rId50" Type="http://schemas.openxmlformats.org/officeDocument/2006/relationships/tags" Target="../tags/tag311.xml"/><Relationship Id="rId55" Type="http://schemas.openxmlformats.org/officeDocument/2006/relationships/tags" Target="../tags/tag316.xml"/><Relationship Id="rId7" Type="http://schemas.openxmlformats.org/officeDocument/2006/relationships/tags" Target="../tags/tag268.xml"/><Relationship Id="rId71" Type="http://schemas.openxmlformats.org/officeDocument/2006/relationships/tags" Target="../tags/tag332.xml"/><Relationship Id="rId2" Type="http://schemas.openxmlformats.org/officeDocument/2006/relationships/tags" Target="../tags/tag263.xml"/><Relationship Id="rId29" Type="http://schemas.openxmlformats.org/officeDocument/2006/relationships/tags" Target="../tags/tag290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359.xml"/><Relationship Id="rId21" Type="http://schemas.openxmlformats.org/officeDocument/2006/relationships/tags" Target="../tags/tag354.xml"/><Relationship Id="rId42" Type="http://schemas.openxmlformats.org/officeDocument/2006/relationships/tags" Target="../tags/tag375.xml"/><Relationship Id="rId47" Type="http://schemas.openxmlformats.org/officeDocument/2006/relationships/tags" Target="../tags/tag380.xml"/><Relationship Id="rId63" Type="http://schemas.openxmlformats.org/officeDocument/2006/relationships/tags" Target="../tags/tag396.xml"/><Relationship Id="rId68" Type="http://schemas.openxmlformats.org/officeDocument/2006/relationships/tags" Target="../tags/tag401.xml"/><Relationship Id="rId84" Type="http://schemas.openxmlformats.org/officeDocument/2006/relationships/tags" Target="../tags/tag417.xml"/><Relationship Id="rId89" Type="http://schemas.openxmlformats.org/officeDocument/2006/relationships/tags" Target="../tags/tag422.xml"/><Relationship Id="rId16" Type="http://schemas.openxmlformats.org/officeDocument/2006/relationships/tags" Target="../tags/tag349.xml"/><Relationship Id="rId11" Type="http://schemas.openxmlformats.org/officeDocument/2006/relationships/tags" Target="../tags/tag344.xml"/><Relationship Id="rId32" Type="http://schemas.openxmlformats.org/officeDocument/2006/relationships/tags" Target="../tags/tag365.xml"/><Relationship Id="rId37" Type="http://schemas.openxmlformats.org/officeDocument/2006/relationships/tags" Target="../tags/tag370.xml"/><Relationship Id="rId53" Type="http://schemas.openxmlformats.org/officeDocument/2006/relationships/tags" Target="../tags/tag386.xml"/><Relationship Id="rId58" Type="http://schemas.openxmlformats.org/officeDocument/2006/relationships/tags" Target="../tags/tag391.xml"/><Relationship Id="rId74" Type="http://schemas.openxmlformats.org/officeDocument/2006/relationships/tags" Target="../tags/tag407.xml"/><Relationship Id="rId79" Type="http://schemas.openxmlformats.org/officeDocument/2006/relationships/tags" Target="../tags/tag412.xml"/><Relationship Id="rId102" Type="http://schemas.openxmlformats.org/officeDocument/2006/relationships/tags" Target="../tags/tag6640.xml"/><Relationship Id="rId5" Type="http://schemas.openxmlformats.org/officeDocument/2006/relationships/tags" Target="../tags/tag338.xml"/><Relationship Id="rId90" Type="http://schemas.openxmlformats.org/officeDocument/2006/relationships/tags" Target="../tags/tag423.xml"/><Relationship Id="rId95" Type="http://schemas.openxmlformats.org/officeDocument/2006/relationships/tags" Target="../tags/tag428.xml"/><Relationship Id="rId22" Type="http://schemas.openxmlformats.org/officeDocument/2006/relationships/tags" Target="../tags/tag355.xml"/><Relationship Id="rId27" Type="http://schemas.openxmlformats.org/officeDocument/2006/relationships/tags" Target="../tags/tag360.xml"/><Relationship Id="rId43" Type="http://schemas.openxmlformats.org/officeDocument/2006/relationships/tags" Target="../tags/tag376.xml"/><Relationship Id="rId48" Type="http://schemas.openxmlformats.org/officeDocument/2006/relationships/tags" Target="../tags/tag381.xml"/><Relationship Id="rId64" Type="http://schemas.openxmlformats.org/officeDocument/2006/relationships/tags" Target="../tags/tag397.xml"/><Relationship Id="rId69" Type="http://schemas.openxmlformats.org/officeDocument/2006/relationships/tags" Target="../tags/tag402.xml"/><Relationship Id="rId80" Type="http://schemas.openxmlformats.org/officeDocument/2006/relationships/tags" Target="../tags/tag413.xml"/><Relationship Id="rId85" Type="http://schemas.openxmlformats.org/officeDocument/2006/relationships/tags" Target="../tags/tag418.xml"/><Relationship Id="rId12" Type="http://schemas.openxmlformats.org/officeDocument/2006/relationships/tags" Target="../tags/tag345.xml"/><Relationship Id="rId17" Type="http://schemas.openxmlformats.org/officeDocument/2006/relationships/tags" Target="../tags/tag350.xml"/><Relationship Id="rId33" Type="http://schemas.openxmlformats.org/officeDocument/2006/relationships/tags" Target="../tags/tag366.xml"/><Relationship Id="rId38" Type="http://schemas.openxmlformats.org/officeDocument/2006/relationships/tags" Target="../tags/tag371.xml"/><Relationship Id="rId59" Type="http://schemas.openxmlformats.org/officeDocument/2006/relationships/tags" Target="../tags/tag392.xml"/><Relationship Id="rId103" Type="http://schemas.openxmlformats.org/officeDocument/2006/relationships/image" Target="../media/image28.png"/><Relationship Id="rId20" Type="http://schemas.openxmlformats.org/officeDocument/2006/relationships/tags" Target="../tags/tag353.xml"/><Relationship Id="rId41" Type="http://schemas.openxmlformats.org/officeDocument/2006/relationships/tags" Target="../tags/tag374.xml"/><Relationship Id="rId54" Type="http://schemas.openxmlformats.org/officeDocument/2006/relationships/tags" Target="../tags/tag387.xml"/><Relationship Id="rId62" Type="http://schemas.openxmlformats.org/officeDocument/2006/relationships/tags" Target="../tags/tag395.xml"/><Relationship Id="rId70" Type="http://schemas.openxmlformats.org/officeDocument/2006/relationships/tags" Target="../tags/tag403.xml"/><Relationship Id="rId75" Type="http://schemas.openxmlformats.org/officeDocument/2006/relationships/tags" Target="../tags/tag408.xml"/><Relationship Id="rId83" Type="http://schemas.openxmlformats.org/officeDocument/2006/relationships/tags" Target="../tags/tag416.xml"/><Relationship Id="rId88" Type="http://schemas.openxmlformats.org/officeDocument/2006/relationships/tags" Target="../tags/tag421.xml"/><Relationship Id="rId91" Type="http://schemas.openxmlformats.org/officeDocument/2006/relationships/tags" Target="../tags/tag424.xml"/><Relationship Id="rId96" Type="http://schemas.openxmlformats.org/officeDocument/2006/relationships/tags" Target="../tags/tag429.xml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5" Type="http://schemas.openxmlformats.org/officeDocument/2006/relationships/tags" Target="../tags/tag348.xml"/><Relationship Id="rId23" Type="http://schemas.openxmlformats.org/officeDocument/2006/relationships/tags" Target="../tags/tag356.xml"/><Relationship Id="rId28" Type="http://schemas.openxmlformats.org/officeDocument/2006/relationships/tags" Target="../tags/tag361.xml"/><Relationship Id="rId36" Type="http://schemas.openxmlformats.org/officeDocument/2006/relationships/tags" Target="../tags/tag369.xml"/><Relationship Id="rId49" Type="http://schemas.openxmlformats.org/officeDocument/2006/relationships/tags" Target="../tags/tag382.xml"/><Relationship Id="rId57" Type="http://schemas.openxmlformats.org/officeDocument/2006/relationships/tags" Target="../tags/tag390.xml"/><Relationship Id="rId127" Type="http://schemas.openxmlformats.org/officeDocument/2006/relationships/image" Target="../media/image31.png"/><Relationship Id="rId10" Type="http://schemas.openxmlformats.org/officeDocument/2006/relationships/tags" Target="../tags/tag343.xml"/><Relationship Id="rId31" Type="http://schemas.openxmlformats.org/officeDocument/2006/relationships/tags" Target="../tags/tag364.xml"/><Relationship Id="rId44" Type="http://schemas.openxmlformats.org/officeDocument/2006/relationships/tags" Target="../tags/tag377.xml"/><Relationship Id="rId52" Type="http://schemas.openxmlformats.org/officeDocument/2006/relationships/tags" Target="../tags/tag385.xml"/><Relationship Id="rId60" Type="http://schemas.openxmlformats.org/officeDocument/2006/relationships/tags" Target="../tags/tag393.xml"/><Relationship Id="rId65" Type="http://schemas.openxmlformats.org/officeDocument/2006/relationships/tags" Target="../tags/tag398.xml"/><Relationship Id="rId73" Type="http://schemas.openxmlformats.org/officeDocument/2006/relationships/tags" Target="../tags/tag406.xml"/><Relationship Id="rId78" Type="http://schemas.openxmlformats.org/officeDocument/2006/relationships/tags" Target="../tags/tag411.xml"/><Relationship Id="rId81" Type="http://schemas.openxmlformats.org/officeDocument/2006/relationships/tags" Target="../tags/tag414.xml"/><Relationship Id="rId86" Type="http://schemas.openxmlformats.org/officeDocument/2006/relationships/tags" Target="../tags/tag419.xml"/><Relationship Id="rId94" Type="http://schemas.openxmlformats.org/officeDocument/2006/relationships/tags" Target="../tags/tag427.xml"/><Relationship Id="rId99" Type="http://schemas.openxmlformats.org/officeDocument/2006/relationships/notesSlide" Target="../notesSlides/notesSlide13.xml"/><Relationship Id="rId101" Type="http://schemas.openxmlformats.org/officeDocument/2006/relationships/image" Target="../media/image230.png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3" Type="http://schemas.openxmlformats.org/officeDocument/2006/relationships/tags" Target="../tags/tag346.xml"/><Relationship Id="rId18" Type="http://schemas.openxmlformats.org/officeDocument/2006/relationships/tags" Target="../tags/tag351.xml"/><Relationship Id="rId39" Type="http://schemas.openxmlformats.org/officeDocument/2006/relationships/tags" Target="../tags/tag372.xml"/><Relationship Id="rId34" Type="http://schemas.openxmlformats.org/officeDocument/2006/relationships/tags" Target="../tags/tag367.xml"/><Relationship Id="rId50" Type="http://schemas.openxmlformats.org/officeDocument/2006/relationships/tags" Target="../tags/tag383.xml"/><Relationship Id="rId55" Type="http://schemas.openxmlformats.org/officeDocument/2006/relationships/tags" Target="../tags/tag388.xml"/><Relationship Id="rId76" Type="http://schemas.openxmlformats.org/officeDocument/2006/relationships/tags" Target="../tags/tag409.xml"/><Relationship Id="rId97" Type="http://schemas.openxmlformats.org/officeDocument/2006/relationships/tags" Target="../tags/tag430.xml"/><Relationship Id="rId7" Type="http://schemas.openxmlformats.org/officeDocument/2006/relationships/tags" Target="../tags/tag340.xml"/><Relationship Id="rId71" Type="http://schemas.openxmlformats.org/officeDocument/2006/relationships/tags" Target="../tags/tag404.xml"/><Relationship Id="rId92" Type="http://schemas.openxmlformats.org/officeDocument/2006/relationships/tags" Target="../tags/tag425.xml"/><Relationship Id="rId2" Type="http://schemas.openxmlformats.org/officeDocument/2006/relationships/tags" Target="../tags/tag335.xml"/><Relationship Id="rId29" Type="http://schemas.openxmlformats.org/officeDocument/2006/relationships/tags" Target="../tags/tag362.xml"/><Relationship Id="rId24" Type="http://schemas.openxmlformats.org/officeDocument/2006/relationships/tags" Target="../tags/tag357.xml"/><Relationship Id="rId40" Type="http://schemas.openxmlformats.org/officeDocument/2006/relationships/tags" Target="../tags/tag373.xml"/><Relationship Id="rId45" Type="http://schemas.openxmlformats.org/officeDocument/2006/relationships/tags" Target="../tags/tag378.xml"/><Relationship Id="rId66" Type="http://schemas.openxmlformats.org/officeDocument/2006/relationships/tags" Target="../tags/tag399.xml"/><Relationship Id="rId87" Type="http://schemas.openxmlformats.org/officeDocument/2006/relationships/tags" Target="../tags/tag420.xml"/><Relationship Id="rId61" Type="http://schemas.openxmlformats.org/officeDocument/2006/relationships/tags" Target="../tags/tag394.xml"/><Relationship Id="rId82" Type="http://schemas.openxmlformats.org/officeDocument/2006/relationships/tags" Target="../tags/tag415.xml"/><Relationship Id="rId19" Type="http://schemas.openxmlformats.org/officeDocument/2006/relationships/tags" Target="../tags/tag352.xml"/><Relationship Id="rId14" Type="http://schemas.openxmlformats.org/officeDocument/2006/relationships/tags" Target="../tags/tag347.xml"/><Relationship Id="rId30" Type="http://schemas.openxmlformats.org/officeDocument/2006/relationships/tags" Target="../tags/tag363.xml"/><Relationship Id="rId35" Type="http://schemas.openxmlformats.org/officeDocument/2006/relationships/tags" Target="../tags/tag368.xml"/><Relationship Id="rId56" Type="http://schemas.openxmlformats.org/officeDocument/2006/relationships/tags" Target="../tags/tag389.xml"/><Relationship Id="rId77" Type="http://schemas.openxmlformats.org/officeDocument/2006/relationships/tags" Target="../tags/tag410.xml"/><Relationship Id="rId100" Type="http://schemas.openxmlformats.org/officeDocument/2006/relationships/tags" Target="../tags/tag6600.xml"/><Relationship Id="rId126" Type="http://schemas.openxmlformats.org/officeDocument/2006/relationships/tags" Target="../tags/tag8690.xml"/><Relationship Id="rId8" Type="http://schemas.openxmlformats.org/officeDocument/2006/relationships/tags" Target="../tags/tag341.xml"/><Relationship Id="rId51" Type="http://schemas.openxmlformats.org/officeDocument/2006/relationships/tags" Target="../tags/tag384.xml"/><Relationship Id="rId72" Type="http://schemas.openxmlformats.org/officeDocument/2006/relationships/tags" Target="../tags/tag405.xml"/><Relationship Id="rId93" Type="http://schemas.openxmlformats.org/officeDocument/2006/relationships/tags" Target="../tags/tag426.xml"/><Relationship Id="rId98" Type="http://schemas.openxmlformats.org/officeDocument/2006/relationships/slideLayout" Target="../slideLayouts/slideLayout2.xml"/><Relationship Id="rId3" Type="http://schemas.openxmlformats.org/officeDocument/2006/relationships/tags" Target="../tags/tag336.xml"/><Relationship Id="rId25" Type="http://schemas.openxmlformats.org/officeDocument/2006/relationships/tags" Target="../tags/tag358.xml"/><Relationship Id="rId46" Type="http://schemas.openxmlformats.org/officeDocument/2006/relationships/tags" Target="../tags/tag379.xml"/><Relationship Id="rId67" Type="http://schemas.openxmlformats.org/officeDocument/2006/relationships/tags" Target="../tags/tag40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456.xml"/><Relationship Id="rId21" Type="http://schemas.openxmlformats.org/officeDocument/2006/relationships/tags" Target="../tags/tag451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63" Type="http://schemas.openxmlformats.org/officeDocument/2006/relationships/tags" Target="../tags/tag493.xml"/><Relationship Id="rId68" Type="http://schemas.openxmlformats.org/officeDocument/2006/relationships/tags" Target="../tags/tag498.xml"/><Relationship Id="rId7" Type="http://schemas.openxmlformats.org/officeDocument/2006/relationships/tags" Target="../tags/tag43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9" Type="http://schemas.openxmlformats.org/officeDocument/2006/relationships/tags" Target="../tags/tag459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8" Type="http://schemas.openxmlformats.org/officeDocument/2006/relationships/tags" Target="../tags/tag488.xml"/><Relationship Id="rId66" Type="http://schemas.openxmlformats.org/officeDocument/2006/relationships/tags" Target="../tags/tag496.xml"/><Relationship Id="rId5" Type="http://schemas.openxmlformats.org/officeDocument/2006/relationships/tags" Target="../tags/tag435.xml"/><Relationship Id="rId61" Type="http://schemas.openxmlformats.org/officeDocument/2006/relationships/tags" Target="../tags/tag491.xml"/><Relationship Id="rId19" Type="http://schemas.openxmlformats.org/officeDocument/2006/relationships/tags" Target="../tags/tag44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tags" Target="../tags/tag486.xml"/><Relationship Id="rId64" Type="http://schemas.openxmlformats.org/officeDocument/2006/relationships/tags" Target="../tags/tag494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59" Type="http://schemas.openxmlformats.org/officeDocument/2006/relationships/tags" Target="../tags/tag489.xml"/><Relationship Id="rId67" Type="http://schemas.openxmlformats.org/officeDocument/2006/relationships/tags" Target="../tags/tag497.xml"/><Relationship Id="rId20" Type="http://schemas.openxmlformats.org/officeDocument/2006/relationships/tags" Target="../tags/tag450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62" Type="http://schemas.openxmlformats.org/officeDocument/2006/relationships/tags" Target="../tags/tag492.xml"/><Relationship Id="rId70" Type="http://schemas.openxmlformats.org/officeDocument/2006/relationships/notesSlide" Target="../notesSlides/notesSlide14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57" Type="http://schemas.openxmlformats.org/officeDocument/2006/relationships/tags" Target="../tags/tag487.xml"/><Relationship Id="rId10" Type="http://schemas.openxmlformats.org/officeDocument/2006/relationships/tags" Target="../tags/tag440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60" Type="http://schemas.openxmlformats.org/officeDocument/2006/relationships/tags" Target="../tags/tag490.xml"/><Relationship Id="rId65" Type="http://schemas.openxmlformats.org/officeDocument/2006/relationships/tags" Target="../tags/tag495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39" Type="http://schemas.openxmlformats.org/officeDocument/2006/relationships/tags" Target="../tags/tag469.xml"/><Relationship Id="rId34" Type="http://schemas.openxmlformats.org/officeDocument/2006/relationships/tags" Target="../tags/tag464.xml"/><Relationship Id="rId50" Type="http://schemas.openxmlformats.org/officeDocument/2006/relationships/tags" Target="../tags/tag480.xml"/><Relationship Id="rId55" Type="http://schemas.openxmlformats.org/officeDocument/2006/relationships/tags" Target="../tags/tag4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506.xml"/><Relationship Id="rId13" Type="http://schemas.openxmlformats.org/officeDocument/2006/relationships/tags" Target="../tags/tag511.xml"/><Relationship Id="rId18" Type="http://schemas.openxmlformats.org/officeDocument/2006/relationships/tags" Target="../tags/tag516.xml"/><Relationship Id="rId3" Type="http://schemas.openxmlformats.org/officeDocument/2006/relationships/tags" Target="../tags/tag501.xml"/><Relationship Id="rId21" Type="http://schemas.openxmlformats.org/officeDocument/2006/relationships/image" Target="../media/image1.jpeg"/><Relationship Id="rId7" Type="http://schemas.openxmlformats.org/officeDocument/2006/relationships/tags" Target="../tags/tag505.xml"/><Relationship Id="rId12" Type="http://schemas.openxmlformats.org/officeDocument/2006/relationships/tags" Target="../tags/tag510.xml"/><Relationship Id="rId17" Type="http://schemas.openxmlformats.org/officeDocument/2006/relationships/tags" Target="../tags/tag515.xml"/><Relationship Id="rId2" Type="http://schemas.openxmlformats.org/officeDocument/2006/relationships/tags" Target="../tags/tag500.xml"/><Relationship Id="rId16" Type="http://schemas.openxmlformats.org/officeDocument/2006/relationships/tags" Target="../tags/tag514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499.xml"/><Relationship Id="rId6" Type="http://schemas.openxmlformats.org/officeDocument/2006/relationships/tags" Target="../tags/tag504.xml"/><Relationship Id="rId11" Type="http://schemas.openxmlformats.org/officeDocument/2006/relationships/tags" Target="../tags/tag509.xml"/><Relationship Id="rId5" Type="http://schemas.openxmlformats.org/officeDocument/2006/relationships/tags" Target="../tags/tag503.xml"/><Relationship Id="rId15" Type="http://schemas.openxmlformats.org/officeDocument/2006/relationships/tags" Target="../tags/tag513.xml"/><Relationship Id="rId10" Type="http://schemas.openxmlformats.org/officeDocument/2006/relationships/tags" Target="../tags/tag508.xml"/><Relationship Id="rId19" Type="http://schemas.openxmlformats.org/officeDocument/2006/relationships/tags" Target="../tags/tag517.xml"/><Relationship Id="rId4" Type="http://schemas.openxmlformats.org/officeDocument/2006/relationships/tags" Target="../tags/tag502.xml"/><Relationship Id="rId9" Type="http://schemas.openxmlformats.org/officeDocument/2006/relationships/tags" Target="../tags/tag507.xml"/><Relationship Id="rId14" Type="http://schemas.openxmlformats.org/officeDocument/2006/relationships/tags" Target="../tags/tag5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525.xml"/><Relationship Id="rId13" Type="http://schemas.openxmlformats.org/officeDocument/2006/relationships/tags" Target="../tags/tag530.xml"/><Relationship Id="rId18" Type="http://schemas.openxmlformats.org/officeDocument/2006/relationships/tags" Target="../tags/tag535.xml"/><Relationship Id="rId26" Type="http://schemas.openxmlformats.org/officeDocument/2006/relationships/tags" Target="../tags/tag543.xml"/><Relationship Id="rId3" Type="http://schemas.openxmlformats.org/officeDocument/2006/relationships/tags" Target="../tags/tag520.xml"/><Relationship Id="rId21" Type="http://schemas.openxmlformats.org/officeDocument/2006/relationships/tags" Target="../tags/tag538.xml"/><Relationship Id="rId7" Type="http://schemas.openxmlformats.org/officeDocument/2006/relationships/tags" Target="../tags/tag524.xml"/><Relationship Id="rId12" Type="http://schemas.openxmlformats.org/officeDocument/2006/relationships/tags" Target="../tags/tag529.xml"/><Relationship Id="rId17" Type="http://schemas.openxmlformats.org/officeDocument/2006/relationships/tags" Target="../tags/tag534.xml"/><Relationship Id="rId25" Type="http://schemas.openxmlformats.org/officeDocument/2006/relationships/tags" Target="../tags/tag542.xml"/><Relationship Id="rId2" Type="http://schemas.openxmlformats.org/officeDocument/2006/relationships/tags" Target="../tags/tag519.xml"/><Relationship Id="rId16" Type="http://schemas.openxmlformats.org/officeDocument/2006/relationships/tags" Target="../tags/tag533.xml"/><Relationship Id="rId20" Type="http://schemas.openxmlformats.org/officeDocument/2006/relationships/tags" Target="../tags/tag537.xml"/><Relationship Id="rId29" Type="http://schemas.openxmlformats.org/officeDocument/2006/relationships/notesSlide" Target="../notesSlides/notesSlide15.xml"/><Relationship Id="rId1" Type="http://schemas.openxmlformats.org/officeDocument/2006/relationships/tags" Target="../tags/tag518.xml"/><Relationship Id="rId6" Type="http://schemas.openxmlformats.org/officeDocument/2006/relationships/tags" Target="../tags/tag523.xml"/><Relationship Id="rId11" Type="http://schemas.openxmlformats.org/officeDocument/2006/relationships/tags" Target="../tags/tag528.xml"/><Relationship Id="rId24" Type="http://schemas.openxmlformats.org/officeDocument/2006/relationships/tags" Target="../tags/tag541.xml"/><Relationship Id="rId5" Type="http://schemas.openxmlformats.org/officeDocument/2006/relationships/tags" Target="../tags/tag522.xml"/><Relationship Id="rId15" Type="http://schemas.openxmlformats.org/officeDocument/2006/relationships/tags" Target="../tags/tag532.xml"/><Relationship Id="rId23" Type="http://schemas.openxmlformats.org/officeDocument/2006/relationships/tags" Target="../tags/tag54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27.xml"/><Relationship Id="rId19" Type="http://schemas.openxmlformats.org/officeDocument/2006/relationships/tags" Target="../tags/tag536.xml"/><Relationship Id="rId4" Type="http://schemas.openxmlformats.org/officeDocument/2006/relationships/tags" Target="../tags/tag521.xml"/><Relationship Id="rId9" Type="http://schemas.openxmlformats.org/officeDocument/2006/relationships/tags" Target="../tags/tag526.xml"/><Relationship Id="rId14" Type="http://schemas.openxmlformats.org/officeDocument/2006/relationships/tags" Target="../tags/tag531.xml"/><Relationship Id="rId22" Type="http://schemas.openxmlformats.org/officeDocument/2006/relationships/tags" Target="../tags/tag539.xml"/><Relationship Id="rId27" Type="http://schemas.openxmlformats.org/officeDocument/2006/relationships/tags" Target="../tags/tag544.xml"/><Relationship Id="rId30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52.xml"/><Relationship Id="rId13" Type="http://schemas.openxmlformats.org/officeDocument/2006/relationships/tags" Target="../tags/tag557.xml"/><Relationship Id="rId18" Type="http://schemas.openxmlformats.org/officeDocument/2006/relationships/image" Target="../media/image2.jpeg"/><Relationship Id="rId3" Type="http://schemas.openxmlformats.org/officeDocument/2006/relationships/tags" Target="../tags/tag547.xml"/><Relationship Id="rId7" Type="http://schemas.openxmlformats.org/officeDocument/2006/relationships/tags" Target="../tags/tag551.xml"/><Relationship Id="rId12" Type="http://schemas.openxmlformats.org/officeDocument/2006/relationships/tags" Target="../tags/tag556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54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45.xml"/><Relationship Id="rId6" Type="http://schemas.openxmlformats.org/officeDocument/2006/relationships/tags" Target="../tags/tag550.xml"/><Relationship Id="rId11" Type="http://schemas.openxmlformats.org/officeDocument/2006/relationships/tags" Target="../tags/tag555.xml"/><Relationship Id="rId5" Type="http://schemas.openxmlformats.org/officeDocument/2006/relationships/tags" Target="../tags/tag549.xml"/><Relationship Id="rId15" Type="http://schemas.openxmlformats.org/officeDocument/2006/relationships/tags" Target="../tags/tag559.xml"/><Relationship Id="rId10" Type="http://schemas.openxmlformats.org/officeDocument/2006/relationships/tags" Target="../tags/tag554.xml"/><Relationship Id="rId4" Type="http://schemas.openxmlformats.org/officeDocument/2006/relationships/tags" Target="../tags/tag548.xml"/><Relationship Id="rId9" Type="http://schemas.openxmlformats.org/officeDocument/2006/relationships/tags" Target="../tags/tag553.xml"/><Relationship Id="rId14" Type="http://schemas.openxmlformats.org/officeDocument/2006/relationships/tags" Target="../tags/tag55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67.xml"/><Relationship Id="rId13" Type="http://schemas.openxmlformats.org/officeDocument/2006/relationships/notesSlide" Target="../notesSlides/notesSlide17.xml"/><Relationship Id="rId3" Type="http://schemas.openxmlformats.org/officeDocument/2006/relationships/tags" Target="../tags/tag562.xml"/><Relationship Id="rId7" Type="http://schemas.openxmlformats.org/officeDocument/2006/relationships/tags" Target="../tags/tag566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561.xml"/><Relationship Id="rId1" Type="http://schemas.openxmlformats.org/officeDocument/2006/relationships/tags" Target="../tags/tag560.xml"/><Relationship Id="rId6" Type="http://schemas.openxmlformats.org/officeDocument/2006/relationships/tags" Target="../tags/tag565.xml"/><Relationship Id="rId11" Type="http://schemas.openxmlformats.org/officeDocument/2006/relationships/tags" Target="../tags/tag570.xml"/><Relationship Id="rId5" Type="http://schemas.openxmlformats.org/officeDocument/2006/relationships/tags" Target="../tags/tag564.xml"/><Relationship Id="rId10" Type="http://schemas.openxmlformats.org/officeDocument/2006/relationships/tags" Target="../tags/tag569.xml"/><Relationship Id="rId4" Type="http://schemas.openxmlformats.org/officeDocument/2006/relationships/tags" Target="../tags/tag563.xml"/><Relationship Id="rId9" Type="http://schemas.openxmlformats.org/officeDocument/2006/relationships/tags" Target="../tags/tag568.xml"/><Relationship Id="rId1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78.xml"/><Relationship Id="rId13" Type="http://schemas.openxmlformats.org/officeDocument/2006/relationships/notesSlide" Target="../notesSlides/notesSlide18.xml"/><Relationship Id="rId3" Type="http://schemas.openxmlformats.org/officeDocument/2006/relationships/tags" Target="../tags/tag573.xml"/><Relationship Id="rId7" Type="http://schemas.openxmlformats.org/officeDocument/2006/relationships/tags" Target="../tags/tag577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572.xml"/><Relationship Id="rId1" Type="http://schemas.openxmlformats.org/officeDocument/2006/relationships/tags" Target="../tags/tag571.xml"/><Relationship Id="rId6" Type="http://schemas.openxmlformats.org/officeDocument/2006/relationships/tags" Target="../tags/tag576.xml"/><Relationship Id="rId11" Type="http://schemas.openxmlformats.org/officeDocument/2006/relationships/tags" Target="../tags/tag581.xml"/><Relationship Id="rId5" Type="http://schemas.openxmlformats.org/officeDocument/2006/relationships/tags" Target="../tags/tag575.xml"/><Relationship Id="rId10" Type="http://schemas.openxmlformats.org/officeDocument/2006/relationships/tags" Target="../tags/tag580.xml"/><Relationship Id="rId4" Type="http://schemas.openxmlformats.org/officeDocument/2006/relationships/tags" Target="../tags/tag574.xml"/><Relationship Id="rId9" Type="http://schemas.openxmlformats.org/officeDocument/2006/relationships/tags" Target="../tags/tag579.xml"/><Relationship Id="rId1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594.xml"/><Relationship Id="rId18" Type="http://schemas.openxmlformats.org/officeDocument/2006/relationships/tags" Target="../tags/tag599.xml"/><Relationship Id="rId26" Type="http://schemas.openxmlformats.org/officeDocument/2006/relationships/tags" Target="../tags/tag607.xml"/><Relationship Id="rId39" Type="http://schemas.openxmlformats.org/officeDocument/2006/relationships/tags" Target="../tags/tag620.xml"/><Relationship Id="rId21" Type="http://schemas.openxmlformats.org/officeDocument/2006/relationships/tags" Target="../tags/tag602.xml"/><Relationship Id="rId34" Type="http://schemas.openxmlformats.org/officeDocument/2006/relationships/tags" Target="../tags/tag615.xml"/><Relationship Id="rId7" Type="http://schemas.openxmlformats.org/officeDocument/2006/relationships/tags" Target="../tags/tag588.xml"/><Relationship Id="rId12" Type="http://schemas.openxmlformats.org/officeDocument/2006/relationships/tags" Target="../tags/tag593.xml"/><Relationship Id="rId17" Type="http://schemas.openxmlformats.org/officeDocument/2006/relationships/tags" Target="../tags/tag598.xml"/><Relationship Id="rId25" Type="http://schemas.openxmlformats.org/officeDocument/2006/relationships/tags" Target="../tags/tag606.xml"/><Relationship Id="rId33" Type="http://schemas.openxmlformats.org/officeDocument/2006/relationships/tags" Target="../tags/tag614.xml"/><Relationship Id="rId38" Type="http://schemas.openxmlformats.org/officeDocument/2006/relationships/tags" Target="../tags/tag619.xml"/><Relationship Id="rId2" Type="http://schemas.openxmlformats.org/officeDocument/2006/relationships/tags" Target="../tags/tag583.xml"/><Relationship Id="rId16" Type="http://schemas.openxmlformats.org/officeDocument/2006/relationships/tags" Target="../tags/tag597.xml"/><Relationship Id="rId20" Type="http://schemas.openxmlformats.org/officeDocument/2006/relationships/tags" Target="../tags/tag601.xml"/><Relationship Id="rId29" Type="http://schemas.openxmlformats.org/officeDocument/2006/relationships/tags" Target="../tags/tag610.xml"/><Relationship Id="rId1" Type="http://schemas.openxmlformats.org/officeDocument/2006/relationships/tags" Target="../tags/tag582.xml"/><Relationship Id="rId6" Type="http://schemas.openxmlformats.org/officeDocument/2006/relationships/tags" Target="../tags/tag587.xml"/><Relationship Id="rId11" Type="http://schemas.openxmlformats.org/officeDocument/2006/relationships/tags" Target="../tags/tag592.xml"/><Relationship Id="rId24" Type="http://schemas.openxmlformats.org/officeDocument/2006/relationships/tags" Target="../tags/tag605.xml"/><Relationship Id="rId32" Type="http://schemas.openxmlformats.org/officeDocument/2006/relationships/tags" Target="../tags/tag613.xml"/><Relationship Id="rId37" Type="http://schemas.openxmlformats.org/officeDocument/2006/relationships/tags" Target="../tags/tag618.xml"/><Relationship Id="rId40" Type="http://schemas.openxmlformats.org/officeDocument/2006/relationships/slideLayout" Target="../slideLayouts/slideLayout4.xml"/><Relationship Id="rId5" Type="http://schemas.openxmlformats.org/officeDocument/2006/relationships/tags" Target="../tags/tag586.xml"/><Relationship Id="rId15" Type="http://schemas.openxmlformats.org/officeDocument/2006/relationships/tags" Target="../tags/tag596.xml"/><Relationship Id="rId23" Type="http://schemas.openxmlformats.org/officeDocument/2006/relationships/tags" Target="../tags/tag604.xml"/><Relationship Id="rId28" Type="http://schemas.openxmlformats.org/officeDocument/2006/relationships/tags" Target="../tags/tag609.xml"/><Relationship Id="rId36" Type="http://schemas.openxmlformats.org/officeDocument/2006/relationships/tags" Target="../tags/tag617.xml"/><Relationship Id="rId10" Type="http://schemas.openxmlformats.org/officeDocument/2006/relationships/tags" Target="../tags/tag591.xml"/><Relationship Id="rId19" Type="http://schemas.openxmlformats.org/officeDocument/2006/relationships/tags" Target="../tags/tag600.xml"/><Relationship Id="rId31" Type="http://schemas.openxmlformats.org/officeDocument/2006/relationships/tags" Target="../tags/tag612.xml"/><Relationship Id="rId4" Type="http://schemas.openxmlformats.org/officeDocument/2006/relationships/tags" Target="../tags/tag585.xml"/><Relationship Id="rId9" Type="http://schemas.openxmlformats.org/officeDocument/2006/relationships/tags" Target="../tags/tag590.xml"/><Relationship Id="rId14" Type="http://schemas.openxmlformats.org/officeDocument/2006/relationships/tags" Target="../tags/tag595.xml"/><Relationship Id="rId22" Type="http://schemas.openxmlformats.org/officeDocument/2006/relationships/tags" Target="../tags/tag603.xml"/><Relationship Id="rId27" Type="http://schemas.openxmlformats.org/officeDocument/2006/relationships/tags" Target="../tags/tag608.xml"/><Relationship Id="rId30" Type="http://schemas.openxmlformats.org/officeDocument/2006/relationships/tags" Target="../tags/tag611.xml"/><Relationship Id="rId35" Type="http://schemas.openxmlformats.org/officeDocument/2006/relationships/tags" Target="../tags/tag616.xml"/><Relationship Id="rId8" Type="http://schemas.openxmlformats.org/officeDocument/2006/relationships/tags" Target="../tags/tag589.xml"/><Relationship Id="rId3" Type="http://schemas.openxmlformats.org/officeDocument/2006/relationships/tags" Target="../tags/tag58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628.xml"/><Relationship Id="rId13" Type="http://schemas.openxmlformats.org/officeDocument/2006/relationships/tags" Target="../tags/tag633.xml"/><Relationship Id="rId18" Type="http://schemas.openxmlformats.org/officeDocument/2006/relationships/tags" Target="../tags/tag638.xml"/><Relationship Id="rId26" Type="http://schemas.openxmlformats.org/officeDocument/2006/relationships/tags" Target="../tags/tag646.xml"/><Relationship Id="rId3" Type="http://schemas.openxmlformats.org/officeDocument/2006/relationships/tags" Target="../tags/tag623.xml"/><Relationship Id="rId21" Type="http://schemas.openxmlformats.org/officeDocument/2006/relationships/tags" Target="../tags/tag641.xml"/><Relationship Id="rId7" Type="http://schemas.openxmlformats.org/officeDocument/2006/relationships/tags" Target="../tags/tag627.xml"/><Relationship Id="rId12" Type="http://schemas.openxmlformats.org/officeDocument/2006/relationships/tags" Target="../tags/tag632.xml"/><Relationship Id="rId17" Type="http://schemas.openxmlformats.org/officeDocument/2006/relationships/tags" Target="../tags/tag637.xml"/><Relationship Id="rId25" Type="http://schemas.openxmlformats.org/officeDocument/2006/relationships/tags" Target="../tags/tag645.xml"/><Relationship Id="rId2" Type="http://schemas.openxmlformats.org/officeDocument/2006/relationships/tags" Target="../tags/tag622.xml"/><Relationship Id="rId16" Type="http://schemas.openxmlformats.org/officeDocument/2006/relationships/tags" Target="../tags/tag636.xml"/><Relationship Id="rId20" Type="http://schemas.openxmlformats.org/officeDocument/2006/relationships/tags" Target="../tags/tag640.xml"/><Relationship Id="rId29" Type="http://schemas.openxmlformats.org/officeDocument/2006/relationships/notesSlide" Target="../notesSlides/notesSlide19.xml"/><Relationship Id="rId1" Type="http://schemas.openxmlformats.org/officeDocument/2006/relationships/tags" Target="../tags/tag621.xml"/><Relationship Id="rId6" Type="http://schemas.openxmlformats.org/officeDocument/2006/relationships/tags" Target="../tags/tag626.xml"/><Relationship Id="rId11" Type="http://schemas.openxmlformats.org/officeDocument/2006/relationships/tags" Target="../tags/tag631.xml"/><Relationship Id="rId24" Type="http://schemas.openxmlformats.org/officeDocument/2006/relationships/tags" Target="../tags/tag644.xml"/><Relationship Id="rId5" Type="http://schemas.openxmlformats.org/officeDocument/2006/relationships/tags" Target="../tags/tag625.xml"/><Relationship Id="rId15" Type="http://schemas.openxmlformats.org/officeDocument/2006/relationships/tags" Target="../tags/tag635.xml"/><Relationship Id="rId23" Type="http://schemas.openxmlformats.org/officeDocument/2006/relationships/tags" Target="../tags/tag64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30.xml"/><Relationship Id="rId19" Type="http://schemas.openxmlformats.org/officeDocument/2006/relationships/tags" Target="../tags/tag639.xml"/><Relationship Id="rId4" Type="http://schemas.openxmlformats.org/officeDocument/2006/relationships/tags" Target="../tags/tag624.xml"/><Relationship Id="rId9" Type="http://schemas.openxmlformats.org/officeDocument/2006/relationships/tags" Target="../tags/tag629.xml"/><Relationship Id="rId14" Type="http://schemas.openxmlformats.org/officeDocument/2006/relationships/tags" Target="../tags/tag634.xml"/><Relationship Id="rId22" Type="http://schemas.openxmlformats.org/officeDocument/2006/relationships/tags" Target="../tags/tag642.xml"/><Relationship Id="rId27" Type="http://schemas.openxmlformats.org/officeDocument/2006/relationships/tags" Target="../tags/tag64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660.xml"/><Relationship Id="rId18" Type="http://schemas.openxmlformats.org/officeDocument/2006/relationships/tags" Target="../tags/tag665.xml"/><Relationship Id="rId26" Type="http://schemas.openxmlformats.org/officeDocument/2006/relationships/tags" Target="../tags/tag673.xml"/><Relationship Id="rId39" Type="http://schemas.openxmlformats.org/officeDocument/2006/relationships/tags" Target="../tags/tag686.xml"/><Relationship Id="rId21" Type="http://schemas.openxmlformats.org/officeDocument/2006/relationships/tags" Target="../tags/tag668.xml"/><Relationship Id="rId34" Type="http://schemas.openxmlformats.org/officeDocument/2006/relationships/tags" Target="../tags/tag681.xml"/><Relationship Id="rId42" Type="http://schemas.openxmlformats.org/officeDocument/2006/relationships/tags" Target="../tags/tag689.xml"/><Relationship Id="rId47" Type="http://schemas.openxmlformats.org/officeDocument/2006/relationships/tags" Target="../tags/tag694.xml"/><Relationship Id="rId50" Type="http://schemas.openxmlformats.org/officeDocument/2006/relationships/tags" Target="../tags/tag697.xml"/><Relationship Id="rId55" Type="http://schemas.openxmlformats.org/officeDocument/2006/relationships/image" Target="../media/image3.jpeg"/><Relationship Id="rId7" Type="http://schemas.openxmlformats.org/officeDocument/2006/relationships/tags" Target="../tags/tag654.xml"/><Relationship Id="rId2" Type="http://schemas.openxmlformats.org/officeDocument/2006/relationships/tags" Target="../tags/tag649.xml"/><Relationship Id="rId16" Type="http://schemas.openxmlformats.org/officeDocument/2006/relationships/tags" Target="../tags/tag663.xml"/><Relationship Id="rId29" Type="http://schemas.openxmlformats.org/officeDocument/2006/relationships/tags" Target="../tags/tag676.xml"/><Relationship Id="rId11" Type="http://schemas.openxmlformats.org/officeDocument/2006/relationships/tags" Target="../tags/tag658.xml"/><Relationship Id="rId24" Type="http://schemas.openxmlformats.org/officeDocument/2006/relationships/tags" Target="../tags/tag671.xml"/><Relationship Id="rId32" Type="http://schemas.openxmlformats.org/officeDocument/2006/relationships/tags" Target="../tags/tag679.xml"/><Relationship Id="rId37" Type="http://schemas.openxmlformats.org/officeDocument/2006/relationships/tags" Target="../tags/tag684.xml"/><Relationship Id="rId40" Type="http://schemas.openxmlformats.org/officeDocument/2006/relationships/tags" Target="../tags/tag687.xml"/><Relationship Id="rId45" Type="http://schemas.openxmlformats.org/officeDocument/2006/relationships/tags" Target="../tags/tag692.xml"/><Relationship Id="rId53" Type="http://schemas.openxmlformats.org/officeDocument/2006/relationships/slideLayout" Target="../slideLayouts/slideLayout4.xml"/><Relationship Id="rId5" Type="http://schemas.openxmlformats.org/officeDocument/2006/relationships/tags" Target="../tags/tag652.xml"/><Relationship Id="rId10" Type="http://schemas.openxmlformats.org/officeDocument/2006/relationships/tags" Target="../tags/tag657.xml"/><Relationship Id="rId19" Type="http://schemas.openxmlformats.org/officeDocument/2006/relationships/tags" Target="../tags/tag666.xml"/><Relationship Id="rId31" Type="http://schemas.openxmlformats.org/officeDocument/2006/relationships/tags" Target="../tags/tag678.xml"/><Relationship Id="rId44" Type="http://schemas.openxmlformats.org/officeDocument/2006/relationships/tags" Target="../tags/tag691.xml"/><Relationship Id="rId52" Type="http://schemas.openxmlformats.org/officeDocument/2006/relationships/tags" Target="../tags/tag699.xml"/><Relationship Id="rId4" Type="http://schemas.openxmlformats.org/officeDocument/2006/relationships/tags" Target="../tags/tag651.xml"/><Relationship Id="rId9" Type="http://schemas.openxmlformats.org/officeDocument/2006/relationships/tags" Target="../tags/tag656.xml"/><Relationship Id="rId14" Type="http://schemas.openxmlformats.org/officeDocument/2006/relationships/tags" Target="../tags/tag661.xml"/><Relationship Id="rId22" Type="http://schemas.openxmlformats.org/officeDocument/2006/relationships/tags" Target="../tags/tag669.xml"/><Relationship Id="rId27" Type="http://schemas.openxmlformats.org/officeDocument/2006/relationships/tags" Target="../tags/tag674.xml"/><Relationship Id="rId30" Type="http://schemas.openxmlformats.org/officeDocument/2006/relationships/tags" Target="../tags/tag677.xml"/><Relationship Id="rId35" Type="http://schemas.openxmlformats.org/officeDocument/2006/relationships/tags" Target="../tags/tag682.xml"/><Relationship Id="rId43" Type="http://schemas.openxmlformats.org/officeDocument/2006/relationships/tags" Target="../tags/tag690.xml"/><Relationship Id="rId48" Type="http://schemas.openxmlformats.org/officeDocument/2006/relationships/tags" Target="../tags/tag695.xml"/><Relationship Id="rId56" Type="http://schemas.openxmlformats.org/officeDocument/2006/relationships/image" Target="../media/image2.jpeg"/><Relationship Id="rId8" Type="http://schemas.openxmlformats.org/officeDocument/2006/relationships/tags" Target="../tags/tag655.xml"/><Relationship Id="rId51" Type="http://schemas.openxmlformats.org/officeDocument/2006/relationships/tags" Target="../tags/tag698.xml"/><Relationship Id="rId3" Type="http://schemas.openxmlformats.org/officeDocument/2006/relationships/tags" Target="../tags/tag650.xml"/><Relationship Id="rId12" Type="http://schemas.openxmlformats.org/officeDocument/2006/relationships/tags" Target="../tags/tag659.xml"/><Relationship Id="rId17" Type="http://schemas.openxmlformats.org/officeDocument/2006/relationships/tags" Target="../tags/tag664.xml"/><Relationship Id="rId25" Type="http://schemas.openxmlformats.org/officeDocument/2006/relationships/tags" Target="../tags/tag672.xml"/><Relationship Id="rId33" Type="http://schemas.openxmlformats.org/officeDocument/2006/relationships/tags" Target="../tags/tag680.xml"/><Relationship Id="rId38" Type="http://schemas.openxmlformats.org/officeDocument/2006/relationships/tags" Target="../tags/tag685.xml"/><Relationship Id="rId46" Type="http://schemas.openxmlformats.org/officeDocument/2006/relationships/tags" Target="../tags/tag693.xml"/><Relationship Id="rId20" Type="http://schemas.openxmlformats.org/officeDocument/2006/relationships/tags" Target="../tags/tag667.xml"/><Relationship Id="rId41" Type="http://schemas.openxmlformats.org/officeDocument/2006/relationships/tags" Target="../tags/tag688.xml"/><Relationship Id="rId54" Type="http://schemas.openxmlformats.org/officeDocument/2006/relationships/notesSlide" Target="../notesSlides/notesSlide21.xml"/><Relationship Id="rId1" Type="http://schemas.openxmlformats.org/officeDocument/2006/relationships/tags" Target="../tags/tag648.xml"/><Relationship Id="rId6" Type="http://schemas.openxmlformats.org/officeDocument/2006/relationships/tags" Target="../tags/tag653.xml"/><Relationship Id="rId15" Type="http://schemas.openxmlformats.org/officeDocument/2006/relationships/tags" Target="../tags/tag662.xml"/><Relationship Id="rId23" Type="http://schemas.openxmlformats.org/officeDocument/2006/relationships/tags" Target="../tags/tag670.xml"/><Relationship Id="rId28" Type="http://schemas.openxmlformats.org/officeDocument/2006/relationships/tags" Target="../tags/tag675.xml"/><Relationship Id="rId36" Type="http://schemas.openxmlformats.org/officeDocument/2006/relationships/tags" Target="../tags/tag683.xml"/><Relationship Id="rId49" Type="http://schemas.openxmlformats.org/officeDocument/2006/relationships/tags" Target="../tags/tag69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707.xml"/><Relationship Id="rId13" Type="http://schemas.openxmlformats.org/officeDocument/2006/relationships/tags" Target="../tags/tag712.xml"/><Relationship Id="rId18" Type="http://schemas.openxmlformats.org/officeDocument/2006/relationships/tags" Target="../tags/tag717.xml"/><Relationship Id="rId3" Type="http://schemas.openxmlformats.org/officeDocument/2006/relationships/tags" Target="../tags/tag702.xml"/><Relationship Id="rId7" Type="http://schemas.openxmlformats.org/officeDocument/2006/relationships/tags" Target="../tags/tag706.xml"/><Relationship Id="rId12" Type="http://schemas.openxmlformats.org/officeDocument/2006/relationships/tags" Target="../tags/tag711.xml"/><Relationship Id="rId17" Type="http://schemas.openxmlformats.org/officeDocument/2006/relationships/tags" Target="../tags/tag716.xml"/><Relationship Id="rId2" Type="http://schemas.openxmlformats.org/officeDocument/2006/relationships/tags" Target="../tags/tag701.xml"/><Relationship Id="rId16" Type="http://schemas.openxmlformats.org/officeDocument/2006/relationships/tags" Target="../tags/tag715.xml"/><Relationship Id="rId20" Type="http://schemas.openxmlformats.org/officeDocument/2006/relationships/notesSlide" Target="../notesSlides/notesSlide26.xml"/><Relationship Id="rId1" Type="http://schemas.openxmlformats.org/officeDocument/2006/relationships/tags" Target="../tags/tag700.xml"/><Relationship Id="rId6" Type="http://schemas.openxmlformats.org/officeDocument/2006/relationships/tags" Target="../tags/tag705.xml"/><Relationship Id="rId11" Type="http://schemas.openxmlformats.org/officeDocument/2006/relationships/tags" Target="../tags/tag710.xml"/><Relationship Id="rId5" Type="http://schemas.openxmlformats.org/officeDocument/2006/relationships/tags" Target="../tags/tag704.xml"/><Relationship Id="rId15" Type="http://schemas.openxmlformats.org/officeDocument/2006/relationships/tags" Target="../tags/tag714.xml"/><Relationship Id="rId10" Type="http://schemas.openxmlformats.org/officeDocument/2006/relationships/tags" Target="../tags/tag70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03.xml"/><Relationship Id="rId9" Type="http://schemas.openxmlformats.org/officeDocument/2006/relationships/tags" Target="../tags/tag708.xml"/><Relationship Id="rId14" Type="http://schemas.openxmlformats.org/officeDocument/2006/relationships/tags" Target="../tags/tag713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tags" Target="../tags/tag730.xml"/><Relationship Id="rId18" Type="http://schemas.openxmlformats.org/officeDocument/2006/relationships/tags" Target="../tags/tag735.xml"/><Relationship Id="rId26" Type="http://schemas.openxmlformats.org/officeDocument/2006/relationships/tags" Target="../tags/tag743.xml"/><Relationship Id="rId21" Type="http://schemas.openxmlformats.org/officeDocument/2006/relationships/tags" Target="../tags/tag738.xml"/><Relationship Id="rId34" Type="http://schemas.openxmlformats.org/officeDocument/2006/relationships/tags" Target="../tags/tag751.xml"/><Relationship Id="rId7" Type="http://schemas.openxmlformats.org/officeDocument/2006/relationships/tags" Target="../tags/tag724.xml"/><Relationship Id="rId12" Type="http://schemas.openxmlformats.org/officeDocument/2006/relationships/tags" Target="../tags/tag729.xml"/><Relationship Id="rId17" Type="http://schemas.openxmlformats.org/officeDocument/2006/relationships/tags" Target="../tags/tag734.xml"/><Relationship Id="rId25" Type="http://schemas.openxmlformats.org/officeDocument/2006/relationships/tags" Target="../tags/tag742.xml"/><Relationship Id="rId33" Type="http://schemas.openxmlformats.org/officeDocument/2006/relationships/tags" Target="../tags/tag750.xml"/><Relationship Id="rId38" Type="http://schemas.openxmlformats.org/officeDocument/2006/relationships/notesSlide" Target="../notesSlides/notesSlide27.xml"/><Relationship Id="rId2" Type="http://schemas.openxmlformats.org/officeDocument/2006/relationships/tags" Target="../tags/tag719.xml"/><Relationship Id="rId16" Type="http://schemas.openxmlformats.org/officeDocument/2006/relationships/tags" Target="../tags/tag733.xml"/><Relationship Id="rId20" Type="http://schemas.openxmlformats.org/officeDocument/2006/relationships/tags" Target="../tags/tag737.xml"/><Relationship Id="rId29" Type="http://schemas.openxmlformats.org/officeDocument/2006/relationships/tags" Target="../tags/tag746.xml"/><Relationship Id="rId1" Type="http://schemas.openxmlformats.org/officeDocument/2006/relationships/tags" Target="../tags/tag718.xml"/><Relationship Id="rId6" Type="http://schemas.openxmlformats.org/officeDocument/2006/relationships/tags" Target="../tags/tag723.xml"/><Relationship Id="rId11" Type="http://schemas.openxmlformats.org/officeDocument/2006/relationships/tags" Target="../tags/tag728.xml"/><Relationship Id="rId24" Type="http://schemas.openxmlformats.org/officeDocument/2006/relationships/tags" Target="../tags/tag741.xml"/><Relationship Id="rId32" Type="http://schemas.openxmlformats.org/officeDocument/2006/relationships/tags" Target="../tags/tag749.xml"/><Relationship Id="rId37" Type="http://schemas.openxmlformats.org/officeDocument/2006/relationships/slideLayout" Target="../slideLayouts/slideLayout4.xml"/><Relationship Id="rId5" Type="http://schemas.openxmlformats.org/officeDocument/2006/relationships/tags" Target="../tags/tag722.xml"/><Relationship Id="rId15" Type="http://schemas.openxmlformats.org/officeDocument/2006/relationships/tags" Target="../tags/tag732.xml"/><Relationship Id="rId23" Type="http://schemas.openxmlformats.org/officeDocument/2006/relationships/tags" Target="../tags/tag740.xml"/><Relationship Id="rId28" Type="http://schemas.openxmlformats.org/officeDocument/2006/relationships/tags" Target="../tags/tag745.xml"/><Relationship Id="rId36" Type="http://schemas.openxmlformats.org/officeDocument/2006/relationships/tags" Target="../tags/tag753.xml"/><Relationship Id="rId10" Type="http://schemas.openxmlformats.org/officeDocument/2006/relationships/tags" Target="../tags/tag727.xml"/><Relationship Id="rId19" Type="http://schemas.openxmlformats.org/officeDocument/2006/relationships/tags" Target="../tags/tag736.xml"/><Relationship Id="rId31" Type="http://schemas.openxmlformats.org/officeDocument/2006/relationships/tags" Target="../tags/tag748.xml"/><Relationship Id="rId4" Type="http://schemas.openxmlformats.org/officeDocument/2006/relationships/tags" Target="../tags/tag721.xml"/><Relationship Id="rId9" Type="http://schemas.openxmlformats.org/officeDocument/2006/relationships/tags" Target="../tags/tag726.xml"/><Relationship Id="rId14" Type="http://schemas.openxmlformats.org/officeDocument/2006/relationships/tags" Target="../tags/tag731.xml"/><Relationship Id="rId22" Type="http://schemas.openxmlformats.org/officeDocument/2006/relationships/tags" Target="../tags/tag739.xml"/><Relationship Id="rId27" Type="http://schemas.openxmlformats.org/officeDocument/2006/relationships/tags" Target="../tags/tag744.xml"/><Relationship Id="rId30" Type="http://schemas.openxmlformats.org/officeDocument/2006/relationships/tags" Target="../tags/tag747.xml"/><Relationship Id="rId35" Type="http://schemas.openxmlformats.org/officeDocument/2006/relationships/tags" Target="../tags/tag752.xml"/><Relationship Id="rId8" Type="http://schemas.openxmlformats.org/officeDocument/2006/relationships/tags" Target="../tags/tag725.xml"/><Relationship Id="rId3" Type="http://schemas.openxmlformats.org/officeDocument/2006/relationships/tags" Target="../tags/tag720.xml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tags" Target="../tags/tag766.xml"/><Relationship Id="rId18" Type="http://schemas.openxmlformats.org/officeDocument/2006/relationships/tags" Target="../tags/tag771.xml"/><Relationship Id="rId26" Type="http://schemas.openxmlformats.org/officeDocument/2006/relationships/tags" Target="../tags/tag779.xml"/><Relationship Id="rId21" Type="http://schemas.openxmlformats.org/officeDocument/2006/relationships/tags" Target="../tags/tag774.xml"/><Relationship Id="rId34" Type="http://schemas.openxmlformats.org/officeDocument/2006/relationships/tags" Target="../tags/tag787.xml"/><Relationship Id="rId7" Type="http://schemas.openxmlformats.org/officeDocument/2006/relationships/tags" Target="../tags/tag760.xml"/><Relationship Id="rId12" Type="http://schemas.openxmlformats.org/officeDocument/2006/relationships/tags" Target="../tags/tag765.xml"/><Relationship Id="rId17" Type="http://schemas.openxmlformats.org/officeDocument/2006/relationships/tags" Target="../tags/tag770.xml"/><Relationship Id="rId25" Type="http://schemas.openxmlformats.org/officeDocument/2006/relationships/tags" Target="../tags/tag778.xml"/><Relationship Id="rId33" Type="http://schemas.openxmlformats.org/officeDocument/2006/relationships/tags" Target="../tags/tag786.xml"/><Relationship Id="rId38" Type="http://schemas.openxmlformats.org/officeDocument/2006/relationships/notesSlide" Target="../notesSlides/notesSlide28.xml"/><Relationship Id="rId2" Type="http://schemas.openxmlformats.org/officeDocument/2006/relationships/tags" Target="../tags/tag755.xml"/><Relationship Id="rId16" Type="http://schemas.openxmlformats.org/officeDocument/2006/relationships/tags" Target="../tags/tag769.xml"/><Relationship Id="rId20" Type="http://schemas.openxmlformats.org/officeDocument/2006/relationships/tags" Target="../tags/tag773.xml"/><Relationship Id="rId29" Type="http://schemas.openxmlformats.org/officeDocument/2006/relationships/tags" Target="../tags/tag782.xml"/><Relationship Id="rId1" Type="http://schemas.openxmlformats.org/officeDocument/2006/relationships/tags" Target="../tags/tag754.xml"/><Relationship Id="rId6" Type="http://schemas.openxmlformats.org/officeDocument/2006/relationships/tags" Target="../tags/tag759.xml"/><Relationship Id="rId11" Type="http://schemas.openxmlformats.org/officeDocument/2006/relationships/tags" Target="../tags/tag764.xml"/><Relationship Id="rId24" Type="http://schemas.openxmlformats.org/officeDocument/2006/relationships/tags" Target="../tags/tag777.xml"/><Relationship Id="rId32" Type="http://schemas.openxmlformats.org/officeDocument/2006/relationships/tags" Target="../tags/tag785.xml"/><Relationship Id="rId37" Type="http://schemas.openxmlformats.org/officeDocument/2006/relationships/slideLayout" Target="../slideLayouts/slideLayout4.xml"/><Relationship Id="rId5" Type="http://schemas.openxmlformats.org/officeDocument/2006/relationships/tags" Target="../tags/tag758.xml"/><Relationship Id="rId15" Type="http://schemas.openxmlformats.org/officeDocument/2006/relationships/tags" Target="../tags/tag768.xml"/><Relationship Id="rId23" Type="http://schemas.openxmlformats.org/officeDocument/2006/relationships/tags" Target="../tags/tag776.xml"/><Relationship Id="rId28" Type="http://schemas.openxmlformats.org/officeDocument/2006/relationships/tags" Target="../tags/tag781.xml"/><Relationship Id="rId36" Type="http://schemas.openxmlformats.org/officeDocument/2006/relationships/tags" Target="../tags/tag789.xml"/><Relationship Id="rId10" Type="http://schemas.openxmlformats.org/officeDocument/2006/relationships/tags" Target="../tags/tag763.xml"/><Relationship Id="rId19" Type="http://schemas.openxmlformats.org/officeDocument/2006/relationships/tags" Target="../tags/tag772.xml"/><Relationship Id="rId31" Type="http://schemas.openxmlformats.org/officeDocument/2006/relationships/tags" Target="../tags/tag784.xml"/><Relationship Id="rId4" Type="http://schemas.openxmlformats.org/officeDocument/2006/relationships/tags" Target="../tags/tag757.xml"/><Relationship Id="rId9" Type="http://schemas.openxmlformats.org/officeDocument/2006/relationships/tags" Target="../tags/tag762.xml"/><Relationship Id="rId14" Type="http://schemas.openxmlformats.org/officeDocument/2006/relationships/tags" Target="../tags/tag767.xml"/><Relationship Id="rId22" Type="http://schemas.openxmlformats.org/officeDocument/2006/relationships/tags" Target="../tags/tag775.xml"/><Relationship Id="rId27" Type="http://schemas.openxmlformats.org/officeDocument/2006/relationships/tags" Target="../tags/tag780.xml"/><Relationship Id="rId30" Type="http://schemas.openxmlformats.org/officeDocument/2006/relationships/tags" Target="../tags/tag783.xml"/><Relationship Id="rId35" Type="http://schemas.openxmlformats.org/officeDocument/2006/relationships/tags" Target="../tags/tag788.xml"/><Relationship Id="rId8" Type="http://schemas.openxmlformats.org/officeDocument/2006/relationships/tags" Target="../tags/tag761.xml"/><Relationship Id="rId3" Type="http://schemas.openxmlformats.org/officeDocument/2006/relationships/tags" Target="../tags/tag756.xml"/></Relationships>
</file>

<file path=ppt/slides/_rels/slide49.xml.rels><?xml version="1.0" encoding="UTF-8" standalone="yes"?>
<Relationships xmlns="http://schemas.openxmlformats.org/package/2006/relationships"><Relationship Id="rId13" Type="http://schemas.openxmlformats.org/officeDocument/2006/relationships/tags" Target="../tags/tag802.xml"/><Relationship Id="rId18" Type="http://schemas.openxmlformats.org/officeDocument/2006/relationships/tags" Target="../tags/tag807.xml"/><Relationship Id="rId26" Type="http://schemas.openxmlformats.org/officeDocument/2006/relationships/tags" Target="../tags/tag815.xml"/><Relationship Id="rId21" Type="http://schemas.openxmlformats.org/officeDocument/2006/relationships/tags" Target="../tags/tag810.xml"/><Relationship Id="rId34" Type="http://schemas.openxmlformats.org/officeDocument/2006/relationships/tags" Target="../tags/tag823.xml"/><Relationship Id="rId7" Type="http://schemas.openxmlformats.org/officeDocument/2006/relationships/tags" Target="../tags/tag796.xml"/><Relationship Id="rId12" Type="http://schemas.openxmlformats.org/officeDocument/2006/relationships/tags" Target="../tags/tag801.xml"/><Relationship Id="rId17" Type="http://schemas.openxmlformats.org/officeDocument/2006/relationships/tags" Target="../tags/tag806.xml"/><Relationship Id="rId25" Type="http://schemas.openxmlformats.org/officeDocument/2006/relationships/tags" Target="../tags/tag814.xml"/><Relationship Id="rId33" Type="http://schemas.openxmlformats.org/officeDocument/2006/relationships/tags" Target="../tags/tag822.xml"/><Relationship Id="rId38" Type="http://schemas.openxmlformats.org/officeDocument/2006/relationships/notesSlide" Target="../notesSlides/notesSlide29.xml"/><Relationship Id="rId2" Type="http://schemas.openxmlformats.org/officeDocument/2006/relationships/tags" Target="../tags/tag791.xml"/><Relationship Id="rId16" Type="http://schemas.openxmlformats.org/officeDocument/2006/relationships/tags" Target="../tags/tag805.xml"/><Relationship Id="rId20" Type="http://schemas.openxmlformats.org/officeDocument/2006/relationships/tags" Target="../tags/tag809.xml"/><Relationship Id="rId29" Type="http://schemas.openxmlformats.org/officeDocument/2006/relationships/tags" Target="../tags/tag818.xml"/><Relationship Id="rId1" Type="http://schemas.openxmlformats.org/officeDocument/2006/relationships/tags" Target="../tags/tag790.xml"/><Relationship Id="rId6" Type="http://schemas.openxmlformats.org/officeDocument/2006/relationships/tags" Target="../tags/tag795.xml"/><Relationship Id="rId11" Type="http://schemas.openxmlformats.org/officeDocument/2006/relationships/tags" Target="../tags/tag800.xml"/><Relationship Id="rId24" Type="http://schemas.openxmlformats.org/officeDocument/2006/relationships/tags" Target="../tags/tag813.xml"/><Relationship Id="rId32" Type="http://schemas.openxmlformats.org/officeDocument/2006/relationships/tags" Target="../tags/tag821.xml"/><Relationship Id="rId37" Type="http://schemas.openxmlformats.org/officeDocument/2006/relationships/slideLayout" Target="../slideLayouts/slideLayout4.xml"/><Relationship Id="rId5" Type="http://schemas.openxmlformats.org/officeDocument/2006/relationships/tags" Target="../tags/tag794.xml"/><Relationship Id="rId15" Type="http://schemas.openxmlformats.org/officeDocument/2006/relationships/tags" Target="../tags/tag804.xml"/><Relationship Id="rId23" Type="http://schemas.openxmlformats.org/officeDocument/2006/relationships/tags" Target="../tags/tag812.xml"/><Relationship Id="rId28" Type="http://schemas.openxmlformats.org/officeDocument/2006/relationships/tags" Target="../tags/tag817.xml"/><Relationship Id="rId36" Type="http://schemas.openxmlformats.org/officeDocument/2006/relationships/tags" Target="../tags/tag825.xml"/><Relationship Id="rId10" Type="http://schemas.openxmlformats.org/officeDocument/2006/relationships/tags" Target="../tags/tag799.xml"/><Relationship Id="rId19" Type="http://schemas.openxmlformats.org/officeDocument/2006/relationships/tags" Target="../tags/tag808.xml"/><Relationship Id="rId31" Type="http://schemas.openxmlformats.org/officeDocument/2006/relationships/tags" Target="../tags/tag820.xml"/><Relationship Id="rId4" Type="http://schemas.openxmlformats.org/officeDocument/2006/relationships/tags" Target="../tags/tag793.xml"/><Relationship Id="rId9" Type="http://schemas.openxmlformats.org/officeDocument/2006/relationships/tags" Target="../tags/tag798.xml"/><Relationship Id="rId14" Type="http://schemas.openxmlformats.org/officeDocument/2006/relationships/tags" Target="../tags/tag803.xml"/><Relationship Id="rId22" Type="http://schemas.openxmlformats.org/officeDocument/2006/relationships/tags" Target="../tags/tag811.xml"/><Relationship Id="rId27" Type="http://schemas.openxmlformats.org/officeDocument/2006/relationships/tags" Target="../tags/tag816.xml"/><Relationship Id="rId30" Type="http://schemas.openxmlformats.org/officeDocument/2006/relationships/tags" Target="../tags/tag819.xml"/><Relationship Id="rId35" Type="http://schemas.openxmlformats.org/officeDocument/2006/relationships/tags" Target="../tags/tag824.xml"/><Relationship Id="rId8" Type="http://schemas.openxmlformats.org/officeDocument/2006/relationships/tags" Target="../tags/tag797.xml"/><Relationship Id="rId3" Type="http://schemas.openxmlformats.org/officeDocument/2006/relationships/tags" Target="../tags/tag79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833.xml"/><Relationship Id="rId13" Type="http://schemas.openxmlformats.org/officeDocument/2006/relationships/tags" Target="../tags/tag838.xml"/><Relationship Id="rId18" Type="http://schemas.openxmlformats.org/officeDocument/2006/relationships/tags" Target="../tags/tag843.xml"/><Relationship Id="rId3" Type="http://schemas.openxmlformats.org/officeDocument/2006/relationships/tags" Target="../tags/tag828.xml"/><Relationship Id="rId7" Type="http://schemas.openxmlformats.org/officeDocument/2006/relationships/tags" Target="../tags/tag832.xml"/><Relationship Id="rId12" Type="http://schemas.openxmlformats.org/officeDocument/2006/relationships/tags" Target="../tags/tag837.xml"/><Relationship Id="rId17" Type="http://schemas.openxmlformats.org/officeDocument/2006/relationships/tags" Target="../tags/tag842.xml"/><Relationship Id="rId2" Type="http://schemas.openxmlformats.org/officeDocument/2006/relationships/tags" Target="../tags/tag827.xml"/><Relationship Id="rId16" Type="http://schemas.openxmlformats.org/officeDocument/2006/relationships/tags" Target="../tags/tag841.xml"/><Relationship Id="rId20" Type="http://schemas.openxmlformats.org/officeDocument/2006/relationships/notesSlide" Target="../notesSlides/notesSlide30.xml"/><Relationship Id="rId1" Type="http://schemas.openxmlformats.org/officeDocument/2006/relationships/tags" Target="../tags/tag826.xml"/><Relationship Id="rId6" Type="http://schemas.openxmlformats.org/officeDocument/2006/relationships/tags" Target="../tags/tag831.xml"/><Relationship Id="rId11" Type="http://schemas.openxmlformats.org/officeDocument/2006/relationships/tags" Target="../tags/tag836.xml"/><Relationship Id="rId5" Type="http://schemas.openxmlformats.org/officeDocument/2006/relationships/tags" Target="../tags/tag830.xml"/><Relationship Id="rId15" Type="http://schemas.openxmlformats.org/officeDocument/2006/relationships/tags" Target="../tags/tag840.xml"/><Relationship Id="rId10" Type="http://schemas.openxmlformats.org/officeDocument/2006/relationships/tags" Target="../tags/tag83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29.xml"/><Relationship Id="rId9" Type="http://schemas.openxmlformats.org/officeDocument/2006/relationships/tags" Target="../tags/tag834.xml"/><Relationship Id="rId14" Type="http://schemas.openxmlformats.org/officeDocument/2006/relationships/tags" Target="../tags/tag839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851.xml"/><Relationship Id="rId13" Type="http://schemas.openxmlformats.org/officeDocument/2006/relationships/tags" Target="../tags/tag856.xml"/><Relationship Id="rId18" Type="http://schemas.openxmlformats.org/officeDocument/2006/relationships/tags" Target="../tags/tag861.xml"/><Relationship Id="rId3" Type="http://schemas.openxmlformats.org/officeDocument/2006/relationships/tags" Target="../tags/tag846.xml"/><Relationship Id="rId21" Type="http://schemas.openxmlformats.org/officeDocument/2006/relationships/tags" Target="../tags/tag864.xml"/><Relationship Id="rId7" Type="http://schemas.openxmlformats.org/officeDocument/2006/relationships/tags" Target="../tags/tag850.xml"/><Relationship Id="rId12" Type="http://schemas.openxmlformats.org/officeDocument/2006/relationships/tags" Target="../tags/tag855.xml"/><Relationship Id="rId17" Type="http://schemas.openxmlformats.org/officeDocument/2006/relationships/tags" Target="../tags/tag860.xml"/><Relationship Id="rId2" Type="http://schemas.openxmlformats.org/officeDocument/2006/relationships/tags" Target="../tags/tag845.xml"/><Relationship Id="rId16" Type="http://schemas.openxmlformats.org/officeDocument/2006/relationships/tags" Target="../tags/tag859.xml"/><Relationship Id="rId20" Type="http://schemas.openxmlformats.org/officeDocument/2006/relationships/tags" Target="../tags/tag863.xml"/><Relationship Id="rId1" Type="http://schemas.openxmlformats.org/officeDocument/2006/relationships/tags" Target="../tags/tag844.xml"/><Relationship Id="rId6" Type="http://schemas.openxmlformats.org/officeDocument/2006/relationships/tags" Target="../tags/tag849.xml"/><Relationship Id="rId11" Type="http://schemas.openxmlformats.org/officeDocument/2006/relationships/tags" Target="../tags/tag854.xml"/><Relationship Id="rId24" Type="http://schemas.openxmlformats.org/officeDocument/2006/relationships/notesSlide" Target="../notesSlides/notesSlide31.xml"/><Relationship Id="rId5" Type="http://schemas.openxmlformats.org/officeDocument/2006/relationships/tags" Target="../tags/tag848.xml"/><Relationship Id="rId15" Type="http://schemas.openxmlformats.org/officeDocument/2006/relationships/tags" Target="../tags/tag85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53.xml"/><Relationship Id="rId19" Type="http://schemas.openxmlformats.org/officeDocument/2006/relationships/tags" Target="../tags/tag862.xml"/><Relationship Id="rId4" Type="http://schemas.openxmlformats.org/officeDocument/2006/relationships/tags" Target="../tags/tag847.xml"/><Relationship Id="rId9" Type="http://schemas.openxmlformats.org/officeDocument/2006/relationships/tags" Target="../tags/tag852.xml"/><Relationship Id="rId14" Type="http://schemas.openxmlformats.org/officeDocument/2006/relationships/tags" Target="../tags/tag857.xml"/><Relationship Id="rId22" Type="http://schemas.openxmlformats.org/officeDocument/2006/relationships/tags" Target="../tags/tag865.xml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tags" Target="../tags/tag878.xml"/><Relationship Id="rId18" Type="http://schemas.openxmlformats.org/officeDocument/2006/relationships/tags" Target="../tags/tag883.xml"/><Relationship Id="rId26" Type="http://schemas.openxmlformats.org/officeDocument/2006/relationships/tags" Target="../tags/tag891.xml"/><Relationship Id="rId21" Type="http://schemas.openxmlformats.org/officeDocument/2006/relationships/tags" Target="../tags/tag886.xml"/><Relationship Id="rId34" Type="http://schemas.openxmlformats.org/officeDocument/2006/relationships/tags" Target="../tags/tag899.xml"/><Relationship Id="rId7" Type="http://schemas.openxmlformats.org/officeDocument/2006/relationships/tags" Target="../tags/tag872.xml"/><Relationship Id="rId12" Type="http://schemas.openxmlformats.org/officeDocument/2006/relationships/tags" Target="../tags/tag877.xml"/><Relationship Id="rId17" Type="http://schemas.openxmlformats.org/officeDocument/2006/relationships/tags" Target="../tags/tag882.xml"/><Relationship Id="rId25" Type="http://schemas.openxmlformats.org/officeDocument/2006/relationships/tags" Target="../tags/tag890.xml"/><Relationship Id="rId33" Type="http://schemas.openxmlformats.org/officeDocument/2006/relationships/tags" Target="../tags/tag898.xml"/><Relationship Id="rId38" Type="http://schemas.openxmlformats.org/officeDocument/2006/relationships/notesSlide" Target="../notesSlides/notesSlide32.xml"/><Relationship Id="rId2" Type="http://schemas.openxmlformats.org/officeDocument/2006/relationships/tags" Target="../tags/tag867.xml"/><Relationship Id="rId16" Type="http://schemas.openxmlformats.org/officeDocument/2006/relationships/tags" Target="../tags/tag881.xml"/><Relationship Id="rId20" Type="http://schemas.openxmlformats.org/officeDocument/2006/relationships/tags" Target="../tags/tag885.xml"/><Relationship Id="rId29" Type="http://schemas.openxmlformats.org/officeDocument/2006/relationships/tags" Target="../tags/tag894.xml"/><Relationship Id="rId1" Type="http://schemas.openxmlformats.org/officeDocument/2006/relationships/tags" Target="../tags/tag866.xml"/><Relationship Id="rId6" Type="http://schemas.openxmlformats.org/officeDocument/2006/relationships/tags" Target="../tags/tag871.xml"/><Relationship Id="rId11" Type="http://schemas.openxmlformats.org/officeDocument/2006/relationships/tags" Target="../tags/tag876.xml"/><Relationship Id="rId24" Type="http://schemas.openxmlformats.org/officeDocument/2006/relationships/tags" Target="../tags/tag889.xml"/><Relationship Id="rId32" Type="http://schemas.openxmlformats.org/officeDocument/2006/relationships/tags" Target="../tags/tag897.xml"/><Relationship Id="rId37" Type="http://schemas.openxmlformats.org/officeDocument/2006/relationships/slideLayout" Target="../slideLayouts/slideLayout4.xml"/><Relationship Id="rId5" Type="http://schemas.openxmlformats.org/officeDocument/2006/relationships/tags" Target="../tags/tag870.xml"/><Relationship Id="rId15" Type="http://schemas.openxmlformats.org/officeDocument/2006/relationships/tags" Target="../tags/tag880.xml"/><Relationship Id="rId23" Type="http://schemas.openxmlformats.org/officeDocument/2006/relationships/tags" Target="../tags/tag888.xml"/><Relationship Id="rId28" Type="http://schemas.openxmlformats.org/officeDocument/2006/relationships/tags" Target="../tags/tag893.xml"/><Relationship Id="rId36" Type="http://schemas.openxmlformats.org/officeDocument/2006/relationships/tags" Target="../tags/tag901.xml"/><Relationship Id="rId10" Type="http://schemas.openxmlformats.org/officeDocument/2006/relationships/tags" Target="../tags/tag875.xml"/><Relationship Id="rId19" Type="http://schemas.openxmlformats.org/officeDocument/2006/relationships/tags" Target="../tags/tag884.xml"/><Relationship Id="rId31" Type="http://schemas.openxmlformats.org/officeDocument/2006/relationships/tags" Target="../tags/tag896.xml"/><Relationship Id="rId4" Type="http://schemas.openxmlformats.org/officeDocument/2006/relationships/tags" Target="../tags/tag869.xml"/><Relationship Id="rId9" Type="http://schemas.openxmlformats.org/officeDocument/2006/relationships/tags" Target="../tags/tag874.xml"/><Relationship Id="rId14" Type="http://schemas.openxmlformats.org/officeDocument/2006/relationships/tags" Target="../tags/tag879.xml"/><Relationship Id="rId22" Type="http://schemas.openxmlformats.org/officeDocument/2006/relationships/tags" Target="../tags/tag887.xml"/><Relationship Id="rId27" Type="http://schemas.openxmlformats.org/officeDocument/2006/relationships/tags" Target="../tags/tag892.xml"/><Relationship Id="rId30" Type="http://schemas.openxmlformats.org/officeDocument/2006/relationships/tags" Target="../tags/tag895.xml"/><Relationship Id="rId35" Type="http://schemas.openxmlformats.org/officeDocument/2006/relationships/tags" Target="../tags/tag900.xml"/><Relationship Id="rId8" Type="http://schemas.openxmlformats.org/officeDocument/2006/relationships/tags" Target="../tags/tag873.xml"/><Relationship Id="rId3" Type="http://schemas.openxmlformats.org/officeDocument/2006/relationships/tags" Target="../tags/tag868.xml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tags" Target="../tags/tag914.xml"/><Relationship Id="rId18" Type="http://schemas.openxmlformats.org/officeDocument/2006/relationships/tags" Target="../tags/tag919.xml"/><Relationship Id="rId26" Type="http://schemas.openxmlformats.org/officeDocument/2006/relationships/tags" Target="../tags/tag927.xml"/><Relationship Id="rId21" Type="http://schemas.openxmlformats.org/officeDocument/2006/relationships/tags" Target="../tags/tag922.xml"/><Relationship Id="rId34" Type="http://schemas.openxmlformats.org/officeDocument/2006/relationships/tags" Target="../tags/tag935.xml"/><Relationship Id="rId7" Type="http://schemas.openxmlformats.org/officeDocument/2006/relationships/tags" Target="../tags/tag908.xml"/><Relationship Id="rId12" Type="http://schemas.openxmlformats.org/officeDocument/2006/relationships/tags" Target="../tags/tag913.xml"/><Relationship Id="rId17" Type="http://schemas.openxmlformats.org/officeDocument/2006/relationships/tags" Target="../tags/tag918.xml"/><Relationship Id="rId25" Type="http://schemas.openxmlformats.org/officeDocument/2006/relationships/tags" Target="../tags/tag926.xml"/><Relationship Id="rId33" Type="http://schemas.openxmlformats.org/officeDocument/2006/relationships/tags" Target="../tags/tag934.xml"/><Relationship Id="rId38" Type="http://schemas.openxmlformats.org/officeDocument/2006/relationships/notesSlide" Target="../notesSlides/notesSlide33.xml"/><Relationship Id="rId2" Type="http://schemas.openxmlformats.org/officeDocument/2006/relationships/tags" Target="../tags/tag903.xml"/><Relationship Id="rId16" Type="http://schemas.openxmlformats.org/officeDocument/2006/relationships/tags" Target="../tags/tag917.xml"/><Relationship Id="rId20" Type="http://schemas.openxmlformats.org/officeDocument/2006/relationships/tags" Target="../tags/tag921.xml"/><Relationship Id="rId29" Type="http://schemas.openxmlformats.org/officeDocument/2006/relationships/tags" Target="../tags/tag930.xml"/><Relationship Id="rId1" Type="http://schemas.openxmlformats.org/officeDocument/2006/relationships/tags" Target="../tags/tag902.xml"/><Relationship Id="rId6" Type="http://schemas.openxmlformats.org/officeDocument/2006/relationships/tags" Target="../tags/tag907.xml"/><Relationship Id="rId11" Type="http://schemas.openxmlformats.org/officeDocument/2006/relationships/tags" Target="../tags/tag912.xml"/><Relationship Id="rId24" Type="http://schemas.openxmlformats.org/officeDocument/2006/relationships/tags" Target="../tags/tag925.xml"/><Relationship Id="rId32" Type="http://schemas.openxmlformats.org/officeDocument/2006/relationships/tags" Target="../tags/tag933.xml"/><Relationship Id="rId37" Type="http://schemas.openxmlformats.org/officeDocument/2006/relationships/slideLayout" Target="../slideLayouts/slideLayout4.xml"/><Relationship Id="rId5" Type="http://schemas.openxmlformats.org/officeDocument/2006/relationships/tags" Target="../tags/tag906.xml"/><Relationship Id="rId15" Type="http://schemas.openxmlformats.org/officeDocument/2006/relationships/tags" Target="../tags/tag916.xml"/><Relationship Id="rId23" Type="http://schemas.openxmlformats.org/officeDocument/2006/relationships/tags" Target="../tags/tag924.xml"/><Relationship Id="rId28" Type="http://schemas.openxmlformats.org/officeDocument/2006/relationships/tags" Target="../tags/tag929.xml"/><Relationship Id="rId36" Type="http://schemas.openxmlformats.org/officeDocument/2006/relationships/tags" Target="../tags/tag937.xml"/><Relationship Id="rId10" Type="http://schemas.openxmlformats.org/officeDocument/2006/relationships/tags" Target="../tags/tag911.xml"/><Relationship Id="rId19" Type="http://schemas.openxmlformats.org/officeDocument/2006/relationships/tags" Target="../tags/tag920.xml"/><Relationship Id="rId31" Type="http://schemas.openxmlformats.org/officeDocument/2006/relationships/tags" Target="../tags/tag932.xml"/><Relationship Id="rId4" Type="http://schemas.openxmlformats.org/officeDocument/2006/relationships/tags" Target="../tags/tag905.xml"/><Relationship Id="rId9" Type="http://schemas.openxmlformats.org/officeDocument/2006/relationships/tags" Target="../tags/tag910.xml"/><Relationship Id="rId14" Type="http://schemas.openxmlformats.org/officeDocument/2006/relationships/tags" Target="../tags/tag915.xml"/><Relationship Id="rId22" Type="http://schemas.openxmlformats.org/officeDocument/2006/relationships/tags" Target="../tags/tag923.xml"/><Relationship Id="rId27" Type="http://schemas.openxmlformats.org/officeDocument/2006/relationships/tags" Target="../tags/tag928.xml"/><Relationship Id="rId30" Type="http://schemas.openxmlformats.org/officeDocument/2006/relationships/tags" Target="../tags/tag931.xml"/><Relationship Id="rId35" Type="http://schemas.openxmlformats.org/officeDocument/2006/relationships/tags" Target="../tags/tag936.xml"/><Relationship Id="rId8" Type="http://schemas.openxmlformats.org/officeDocument/2006/relationships/tags" Target="../tags/tag909.xml"/><Relationship Id="rId3" Type="http://schemas.openxmlformats.org/officeDocument/2006/relationships/tags" Target="../tags/tag90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tags" Target="../tags/tag946.xml"/><Relationship Id="rId13" Type="http://schemas.openxmlformats.org/officeDocument/2006/relationships/tags" Target="../tags/tag951.xml"/><Relationship Id="rId18" Type="http://schemas.openxmlformats.org/officeDocument/2006/relationships/tags" Target="../tags/tag956.xml"/><Relationship Id="rId3" Type="http://schemas.openxmlformats.org/officeDocument/2006/relationships/tags" Target="../tags/tag941.xml"/><Relationship Id="rId7" Type="http://schemas.openxmlformats.org/officeDocument/2006/relationships/tags" Target="../tags/tag945.xml"/><Relationship Id="rId12" Type="http://schemas.openxmlformats.org/officeDocument/2006/relationships/tags" Target="../tags/tag950.xml"/><Relationship Id="rId17" Type="http://schemas.openxmlformats.org/officeDocument/2006/relationships/tags" Target="../tags/tag955.xml"/><Relationship Id="rId2" Type="http://schemas.openxmlformats.org/officeDocument/2006/relationships/tags" Target="../tags/tag940.xml"/><Relationship Id="rId16" Type="http://schemas.openxmlformats.org/officeDocument/2006/relationships/tags" Target="../tags/tag954.xml"/><Relationship Id="rId20" Type="http://schemas.openxmlformats.org/officeDocument/2006/relationships/notesSlide" Target="../notesSlides/notesSlide36.xml"/><Relationship Id="rId1" Type="http://schemas.openxmlformats.org/officeDocument/2006/relationships/tags" Target="../tags/tag939.xml"/><Relationship Id="rId6" Type="http://schemas.openxmlformats.org/officeDocument/2006/relationships/tags" Target="../tags/tag944.xml"/><Relationship Id="rId11" Type="http://schemas.openxmlformats.org/officeDocument/2006/relationships/tags" Target="../tags/tag949.xml"/><Relationship Id="rId5" Type="http://schemas.openxmlformats.org/officeDocument/2006/relationships/tags" Target="../tags/tag943.xml"/><Relationship Id="rId15" Type="http://schemas.openxmlformats.org/officeDocument/2006/relationships/tags" Target="../tags/tag953.xml"/><Relationship Id="rId10" Type="http://schemas.openxmlformats.org/officeDocument/2006/relationships/tags" Target="../tags/tag94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42.xml"/><Relationship Id="rId9" Type="http://schemas.openxmlformats.org/officeDocument/2006/relationships/tags" Target="../tags/tag947.xml"/><Relationship Id="rId14" Type="http://schemas.openxmlformats.org/officeDocument/2006/relationships/tags" Target="../tags/tag95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964.xml"/><Relationship Id="rId13" Type="http://schemas.openxmlformats.org/officeDocument/2006/relationships/tags" Target="../tags/tag969.xml"/><Relationship Id="rId18" Type="http://schemas.openxmlformats.org/officeDocument/2006/relationships/tags" Target="../tags/tag974.xml"/><Relationship Id="rId3" Type="http://schemas.openxmlformats.org/officeDocument/2006/relationships/tags" Target="../tags/tag959.xml"/><Relationship Id="rId7" Type="http://schemas.openxmlformats.org/officeDocument/2006/relationships/tags" Target="../tags/tag963.xml"/><Relationship Id="rId12" Type="http://schemas.openxmlformats.org/officeDocument/2006/relationships/tags" Target="../tags/tag968.xml"/><Relationship Id="rId17" Type="http://schemas.openxmlformats.org/officeDocument/2006/relationships/tags" Target="../tags/tag973.xml"/><Relationship Id="rId2" Type="http://schemas.openxmlformats.org/officeDocument/2006/relationships/tags" Target="../tags/tag958.xml"/><Relationship Id="rId16" Type="http://schemas.openxmlformats.org/officeDocument/2006/relationships/tags" Target="../tags/tag972.xml"/><Relationship Id="rId1" Type="http://schemas.openxmlformats.org/officeDocument/2006/relationships/tags" Target="../tags/tag957.xml"/><Relationship Id="rId6" Type="http://schemas.openxmlformats.org/officeDocument/2006/relationships/tags" Target="../tags/tag962.xml"/><Relationship Id="rId11" Type="http://schemas.openxmlformats.org/officeDocument/2006/relationships/tags" Target="../tags/tag967.xml"/><Relationship Id="rId5" Type="http://schemas.openxmlformats.org/officeDocument/2006/relationships/tags" Target="../tags/tag961.xml"/><Relationship Id="rId15" Type="http://schemas.openxmlformats.org/officeDocument/2006/relationships/tags" Target="../tags/tag971.xml"/><Relationship Id="rId10" Type="http://schemas.openxmlformats.org/officeDocument/2006/relationships/tags" Target="../tags/tag96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60.xml"/><Relationship Id="rId9" Type="http://schemas.openxmlformats.org/officeDocument/2006/relationships/tags" Target="../tags/tag965.xml"/><Relationship Id="rId14" Type="http://schemas.openxmlformats.org/officeDocument/2006/relationships/tags" Target="../tags/tag970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tags" Target="../tags/tag982.xml"/><Relationship Id="rId13" Type="http://schemas.openxmlformats.org/officeDocument/2006/relationships/tags" Target="../tags/tag987.xml"/><Relationship Id="rId18" Type="http://schemas.openxmlformats.org/officeDocument/2006/relationships/tags" Target="../tags/tag992.xml"/><Relationship Id="rId3" Type="http://schemas.openxmlformats.org/officeDocument/2006/relationships/tags" Target="../tags/tag977.xml"/><Relationship Id="rId7" Type="http://schemas.openxmlformats.org/officeDocument/2006/relationships/tags" Target="../tags/tag981.xml"/><Relationship Id="rId12" Type="http://schemas.openxmlformats.org/officeDocument/2006/relationships/tags" Target="../tags/tag986.xml"/><Relationship Id="rId17" Type="http://schemas.openxmlformats.org/officeDocument/2006/relationships/tags" Target="../tags/tag991.xml"/><Relationship Id="rId2" Type="http://schemas.openxmlformats.org/officeDocument/2006/relationships/tags" Target="../tags/tag976.xml"/><Relationship Id="rId16" Type="http://schemas.openxmlformats.org/officeDocument/2006/relationships/tags" Target="../tags/tag990.xml"/><Relationship Id="rId1" Type="http://schemas.openxmlformats.org/officeDocument/2006/relationships/tags" Target="../tags/tag975.xml"/><Relationship Id="rId6" Type="http://schemas.openxmlformats.org/officeDocument/2006/relationships/tags" Target="../tags/tag980.xml"/><Relationship Id="rId11" Type="http://schemas.openxmlformats.org/officeDocument/2006/relationships/tags" Target="../tags/tag985.xml"/><Relationship Id="rId5" Type="http://schemas.openxmlformats.org/officeDocument/2006/relationships/tags" Target="../tags/tag979.xml"/><Relationship Id="rId15" Type="http://schemas.openxmlformats.org/officeDocument/2006/relationships/tags" Target="../tags/tag989.xml"/><Relationship Id="rId10" Type="http://schemas.openxmlformats.org/officeDocument/2006/relationships/tags" Target="../tags/tag98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78.xml"/><Relationship Id="rId9" Type="http://schemas.openxmlformats.org/officeDocument/2006/relationships/tags" Target="../tags/tag983.xml"/><Relationship Id="rId14" Type="http://schemas.openxmlformats.org/officeDocument/2006/relationships/tags" Target="../tags/tag98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4.xml"/><Relationship Id="rId1" Type="http://schemas.openxmlformats.org/officeDocument/2006/relationships/tags" Target="../tags/tag993.xml"/><Relationship Id="rId4" Type="http://schemas.openxmlformats.org/officeDocument/2006/relationships/notesSlide" Target="../notesSlides/notesSlide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and Finite State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3914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0"/>
            <a:ext cx="379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See P&amp;H Appendix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B.7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B.8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B.10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B.11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Attempt: 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/>
              <a:t>Devices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9800" y="1447800"/>
            <a:ext cx="2943225" cy="1371600"/>
            <a:chOff x="2209800" y="1447800"/>
            <a:chExt cx="2943225" cy="1371600"/>
          </a:xfrm>
        </p:grpSpPr>
        <p:sp>
          <p:nvSpPr>
            <p:cNvPr id="1569796" name="Line 4"/>
            <p:cNvSpPr>
              <a:spLocks noChangeShapeType="1"/>
            </p:cNvSpPr>
            <p:nvPr/>
          </p:nvSpPr>
          <p:spPr bwMode="auto">
            <a:xfrm flipH="1">
              <a:off x="2947988" y="17145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569797" name="Group 5"/>
            <p:cNvGrpSpPr>
              <a:grpSpLocks/>
            </p:cNvGrpSpPr>
            <p:nvPr/>
          </p:nvGrpSpPr>
          <p:grpSpPr bwMode="auto">
            <a:xfrm>
              <a:off x="3013075" y="1447800"/>
              <a:ext cx="1482725" cy="533400"/>
              <a:chOff x="3654" y="1680"/>
              <a:chExt cx="934" cy="336"/>
            </a:xfrm>
          </p:grpSpPr>
          <p:sp>
            <p:nvSpPr>
              <p:cNvPr id="1569798" name="AutoShape 6"/>
              <p:cNvSpPr>
                <a:spLocks noChangeArrowheads="1"/>
              </p:cNvSpPr>
              <p:nvPr/>
            </p:nvSpPr>
            <p:spPr bwMode="auto">
              <a:xfrm rot="5400000">
                <a:off x="3960" y="1656"/>
                <a:ext cx="336" cy="38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799" name="Oval 7"/>
              <p:cNvSpPr>
                <a:spLocks noChangeArrowheads="1"/>
              </p:cNvSpPr>
              <p:nvPr/>
            </p:nvSpPr>
            <p:spPr bwMode="auto">
              <a:xfrm>
                <a:off x="4326" y="1799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0" name="Line 8"/>
              <p:cNvSpPr>
                <a:spLocks noChangeShapeType="1"/>
              </p:cNvSpPr>
              <p:nvPr/>
            </p:nvSpPr>
            <p:spPr bwMode="auto">
              <a:xfrm flipH="1">
                <a:off x="3654" y="1847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1" name="Line 9"/>
              <p:cNvSpPr>
                <a:spLocks noChangeShapeType="1"/>
              </p:cNvSpPr>
              <p:nvPr/>
            </p:nvSpPr>
            <p:spPr bwMode="auto">
              <a:xfrm flipH="1" flipV="1">
                <a:off x="4422" y="1847"/>
                <a:ext cx="166" cy="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1569802" name="AutoShape 10"/>
            <p:cNvSpPr>
              <a:spLocks noChangeArrowheads="1"/>
            </p:cNvSpPr>
            <p:nvPr/>
          </p:nvSpPr>
          <p:spPr bwMode="auto">
            <a:xfrm rot="16200000">
              <a:off x="3660775" y="2247900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3" name="Oval 11"/>
            <p:cNvSpPr>
              <a:spLocks noChangeArrowheads="1"/>
            </p:cNvSpPr>
            <p:nvPr/>
          </p:nvSpPr>
          <p:spPr bwMode="auto">
            <a:xfrm>
              <a:off x="3459163" y="2463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4" name="Line 12"/>
            <p:cNvSpPr>
              <a:spLocks noChangeShapeType="1"/>
            </p:cNvSpPr>
            <p:nvPr/>
          </p:nvSpPr>
          <p:spPr bwMode="auto">
            <a:xfrm flipH="1">
              <a:off x="2951163" y="2551112"/>
              <a:ext cx="5191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5" name="Line 13"/>
            <p:cNvSpPr>
              <a:spLocks noChangeShapeType="1"/>
            </p:cNvSpPr>
            <p:nvPr/>
          </p:nvSpPr>
          <p:spPr bwMode="auto">
            <a:xfrm flipH="1" flipV="1">
              <a:off x="4232275" y="2551112"/>
              <a:ext cx="263525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6" name="Line 14"/>
            <p:cNvSpPr>
              <a:spLocks noChangeShapeType="1"/>
            </p:cNvSpPr>
            <p:nvPr/>
          </p:nvSpPr>
          <p:spPr bwMode="auto">
            <a:xfrm flipH="1" flipV="1">
              <a:off x="44608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7" name="Line 15"/>
            <p:cNvSpPr>
              <a:spLocks noChangeShapeType="1"/>
            </p:cNvSpPr>
            <p:nvPr/>
          </p:nvSpPr>
          <p:spPr bwMode="auto">
            <a:xfrm flipH="1" flipV="1">
              <a:off x="27082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8" name="Line 16"/>
            <p:cNvSpPr>
              <a:spLocks noChangeShapeType="1"/>
            </p:cNvSpPr>
            <p:nvPr/>
          </p:nvSpPr>
          <p:spPr bwMode="auto">
            <a:xfrm>
              <a:off x="2952750" y="1720850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9" name="Line 17"/>
            <p:cNvSpPr>
              <a:spLocks noChangeShapeType="1"/>
            </p:cNvSpPr>
            <p:nvPr/>
          </p:nvSpPr>
          <p:spPr bwMode="auto">
            <a:xfrm>
              <a:off x="4475163" y="1736725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10" name="Text Box 18"/>
            <p:cNvSpPr txBox="1">
              <a:spLocks noChangeArrowheads="1"/>
            </p:cNvSpPr>
            <p:nvPr/>
          </p:nvSpPr>
          <p:spPr bwMode="auto">
            <a:xfrm>
              <a:off x="2209800" y="1897062"/>
              <a:ext cx="3873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69811" name="Text Box 19"/>
            <p:cNvSpPr txBox="1">
              <a:spLocks noChangeArrowheads="1"/>
            </p:cNvSpPr>
            <p:nvPr/>
          </p:nvSpPr>
          <p:spPr bwMode="auto">
            <a:xfrm>
              <a:off x="4765675" y="1905000"/>
              <a:ext cx="387350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1569845" name="Text Box 53"/>
          <p:cNvSpPr txBox="1">
            <a:spLocks noChangeArrowheads="1"/>
          </p:cNvSpPr>
          <p:nvPr/>
        </p:nvSpPr>
        <p:spPr bwMode="auto">
          <a:xfrm>
            <a:off x="5646738" y="1838325"/>
            <a:ext cx="24225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 Simple Device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 bwMode="auto">
          <a:xfrm>
            <a:off x="479425" y="685800"/>
            <a:ext cx="8283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mtClean="0"/>
              <a:t>Stable and unstable equilibria?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811" name="Text Box 19"/>
          <p:cNvSpPr txBox="1">
            <a:spLocks noChangeArrowheads="1"/>
          </p:cNvSpPr>
          <p:nvPr/>
        </p:nvSpPr>
        <p:spPr bwMode="auto">
          <a:xfrm>
            <a:off x="5099050" y="2409031"/>
            <a:ext cx="387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5095333" y="2438400"/>
            <a:ext cx="407484" cy="4837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R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Third Attempt: Set-Reset Latch</a:t>
            </a:r>
            <a:endParaRPr lang="en-US" dirty="0"/>
          </a:p>
        </p:txBody>
      </p:sp>
      <p:sp>
        <p:nvSpPr>
          <p:cNvPr id="1569798" name="AutoShape 6"/>
          <p:cNvSpPr>
            <a:spLocks noChangeArrowheads="1"/>
          </p:cNvSpPr>
          <p:nvPr/>
        </p:nvSpPr>
        <p:spPr bwMode="auto">
          <a:xfrm rot="5400000">
            <a:off x="3498853" y="14097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799" name="Oval 7"/>
          <p:cNvSpPr>
            <a:spLocks noChangeArrowheads="1"/>
          </p:cNvSpPr>
          <p:nvPr/>
        </p:nvSpPr>
        <p:spPr bwMode="auto">
          <a:xfrm>
            <a:off x="4079878" y="1636713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0" name="Line 8"/>
          <p:cNvSpPr>
            <a:spLocks noChangeShapeType="1"/>
          </p:cNvSpPr>
          <p:nvPr/>
        </p:nvSpPr>
        <p:spPr bwMode="auto">
          <a:xfrm flipH="1">
            <a:off x="3361534" y="1712913"/>
            <a:ext cx="108744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1" name="Line 9"/>
          <p:cNvSpPr>
            <a:spLocks noChangeShapeType="1"/>
          </p:cNvSpPr>
          <p:nvPr/>
        </p:nvSpPr>
        <p:spPr bwMode="auto">
          <a:xfrm flipH="1" flipV="1">
            <a:off x="4232276" y="1712913"/>
            <a:ext cx="7207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2" name="AutoShape 10"/>
          <p:cNvSpPr>
            <a:spLocks noChangeArrowheads="1"/>
          </p:cNvSpPr>
          <p:nvPr/>
        </p:nvSpPr>
        <p:spPr bwMode="auto">
          <a:xfrm rot="16200000">
            <a:off x="3660775" y="22479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3459163" y="24638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4" name="Line 12"/>
          <p:cNvSpPr>
            <a:spLocks noChangeShapeType="1"/>
          </p:cNvSpPr>
          <p:nvPr/>
        </p:nvSpPr>
        <p:spPr bwMode="auto">
          <a:xfrm flipH="1">
            <a:off x="2743199" y="2551112"/>
            <a:ext cx="72707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 flipH="1" flipV="1">
            <a:off x="4232275" y="2551111"/>
            <a:ext cx="1111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7" name="AutoShape 6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2913762" y="1514474"/>
            <a:ext cx="439038" cy="382588"/>
          </a:xfrm>
          <a:prstGeom prst="moon">
            <a:avLst>
              <a:gd name="adj" fmla="val 7169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utoShape 6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371724"/>
            <a:ext cx="439038" cy="382588"/>
          </a:xfrm>
          <a:prstGeom prst="moon">
            <a:avLst>
              <a:gd name="adj" fmla="val 7169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43200" y="1828800"/>
            <a:ext cx="2492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569804" idx="1"/>
          </p:cNvCxnSpPr>
          <p:nvPr/>
        </p:nvCxnSpPr>
        <p:spPr>
          <a:xfrm flipH="1">
            <a:off x="2743199" y="1828800"/>
            <a:ext cx="2" cy="7223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657631" y="1631950"/>
            <a:ext cx="3732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53000" y="1705768"/>
            <a:ext cx="0" cy="732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4400" y="24384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686300" y="2667000"/>
            <a:ext cx="4191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 Box 19"/>
              <p:cNvSpPr txBox="1">
                <a:spLocks noChangeArrowheads="1"/>
              </p:cNvSpPr>
              <p:nvPr/>
            </p:nvSpPr>
            <p:spPr bwMode="auto">
              <a:xfrm>
                <a:off x="4987874" y="1447800"/>
                <a:ext cx="470000" cy="521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lnSpc>
                    <a:spcPct val="116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40458C"/>
                  </a:buClr>
                  <a:buSzPct val="100000"/>
                  <a:buFont typeface="Times New Roman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srgbClr val="FFFFFF"/>
                  </a:solidFill>
                  <a:latin typeface="Arial" charset="0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10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7874" y="1447800"/>
                <a:ext cx="470000" cy="52168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2267918" y="2303462"/>
            <a:ext cx="423514" cy="4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Q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69810" name="Text Box 18"/>
          <p:cNvSpPr txBox="1">
            <a:spLocks noChangeArrowheads="1"/>
          </p:cNvSpPr>
          <p:nvPr/>
        </p:nvSpPr>
        <p:spPr bwMode="auto">
          <a:xfrm>
            <a:off x="2269431" y="1382263"/>
            <a:ext cx="387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07" name="Text Box 18"/>
          <p:cNvSpPr txBox="1">
            <a:spLocks noChangeArrowheads="1"/>
          </p:cNvSpPr>
          <p:nvPr/>
        </p:nvSpPr>
        <p:spPr bwMode="auto">
          <a:xfrm>
            <a:off x="2284749" y="1371600"/>
            <a:ext cx="389851" cy="4837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S</a:t>
            </a:r>
            <a:endParaRPr lang="en-US" sz="2400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9811" grpId="0"/>
      <p:bldP spid="106" grpId="0" animBg="1"/>
      <p:bldP spid="103" grpId="0"/>
      <p:bldP spid="104" grpId="0"/>
      <p:bldP spid="1569810" grpId="0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Third Attempt: </a:t>
            </a:r>
            <a:r>
              <a:rPr lang="en-US" dirty="0" smtClean="0"/>
              <a:t>Set-Reset </a:t>
            </a:r>
            <a:r>
              <a:rPr lang="en-US" dirty="0"/>
              <a:t>Latch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4" y="3581400"/>
            <a:ext cx="5607050" cy="2667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Set-Reset (S-R) Latch</a:t>
            </a:r>
          </a:p>
          <a:p>
            <a:pPr>
              <a:lnSpc>
                <a:spcPct val="82000"/>
              </a:lnSpc>
            </a:pPr>
            <a:r>
              <a:rPr lang="en-US" sz="2400" dirty="0" smtClean="0"/>
              <a:t>Stores a value Q and </a:t>
            </a:r>
            <a:r>
              <a:rPr lang="en-US" sz="2400" dirty="0"/>
              <a:t>its complement</a:t>
            </a:r>
          </a:p>
          <a:p>
            <a:pPr>
              <a:lnSpc>
                <a:spcPct val="82000"/>
              </a:lnSpc>
            </a:pPr>
            <a:endParaRPr lang="en-US" sz="2400" dirty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3331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8725802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/>
                    <a:gridCol w="533400"/>
                    <a:gridCol w="533400"/>
                    <a:gridCol w="533400"/>
                  </a:tblGrid>
                  <a:tr h="2286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175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3331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2940363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/>
                    <a:gridCol w="533400"/>
                    <a:gridCol w="533400"/>
                    <a:gridCol w="533400"/>
                  </a:tblGrid>
                  <a:tr h="465265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"/>
                          <a:stretch>
                            <a:fillRect l="-320690" t="-15789" b="-459211"/>
                          </a:stretch>
                        </a:blipFill>
                      </a:tcPr>
                    </a:tc>
                  </a:tr>
                  <a:tr h="464503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5" name="Group 4"/>
          <p:cNvGrpSpPr/>
          <p:nvPr/>
        </p:nvGrpSpPr>
        <p:grpSpPr>
          <a:xfrm>
            <a:off x="2548286" y="1528556"/>
            <a:ext cx="2087066" cy="1739905"/>
            <a:chOff x="2548286" y="1528556"/>
            <a:chExt cx="2087066" cy="1739905"/>
          </a:xfrm>
        </p:grpSpPr>
        <p:sp>
          <p:nvSpPr>
            <p:cNvPr id="223239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2548286" y="152855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223251" name="Text Box 19"/>
            <p:cNvSpPr txBox="1">
              <a:spLocks noChangeArrowheads="1"/>
            </p:cNvSpPr>
            <p:nvPr/>
          </p:nvSpPr>
          <p:spPr bwMode="auto">
            <a:xfrm>
              <a:off x="4191000" y="2688408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2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3291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292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AutoShape 60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95978"/>
              </p:ext>
            </p:extLst>
          </p:nvPr>
        </p:nvGraphicFramePr>
        <p:xfrm>
          <a:off x="7162800" y="2057400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56"/>
                <a:gridCol w="314356"/>
                <a:gridCol w="535069"/>
                <a:gridCol w="665019"/>
              </a:tblGrid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NOR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Third Attempt: </a:t>
            </a:r>
            <a:r>
              <a:rPr lang="en-US" dirty="0" smtClean="0"/>
              <a:t>Set-Reset </a:t>
            </a:r>
            <a:r>
              <a:rPr lang="en-US" dirty="0"/>
              <a:t>Latch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4" y="3581400"/>
            <a:ext cx="5607050" cy="2667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Set-Reset (S-R) Latch</a:t>
            </a:r>
          </a:p>
          <a:p>
            <a:pPr>
              <a:lnSpc>
                <a:spcPct val="82000"/>
              </a:lnSpc>
            </a:pPr>
            <a:r>
              <a:rPr lang="en-US" sz="2400" dirty="0" smtClean="0"/>
              <a:t>Stores a value Q and </a:t>
            </a:r>
            <a:r>
              <a:rPr lang="en-US" sz="2400" dirty="0"/>
              <a:t>its complement</a:t>
            </a:r>
          </a:p>
          <a:p>
            <a:pPr>
              <a:lnSpc>
                <a:spcPct val="82000"/>
              </a:lnSpc>
            </a:pPr>
            <a:endParaRPr lang="en-US" sz="2400" dirty="0"/>
          </a:p>
          <a:p>
            <a:pPr>
              <a:lnSpc>
                <a:spcPct val="82000"/>
              </a:lnSpc>
              <a:buFont typeface="StarSymbol" charset="0"/>
              <a:buNone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548286" y="1528556"/>
            <a:ext cx="2087066" cy="1739905"/>
            <a:chOff x="2548286" y="1528556"/>
            <a:chExt cx="2087066" cy="1739905"/>
          </a:xfrm>
        </p:grpSpPr>
        <p:sp>
          <p:nvSpPr>
            <p:cNvPr id="223239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2548286" y="1528556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223251" name="Text Box 19"/>
            <p:cNvSpPr txBox="1">
              <a:spLocks noChangeArrowheads="1"/>
            </p:cNvSpPr>
            <p:nvPr/>
          </p:nvSpPr>
          <p:spPr bwMode="auto">
            <a:xfrm>
              <a:off x="4191000" y="2688408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29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3291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292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25" name="AutoShape 6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AutoShape 6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239000" y="795297"/>
            <a:ext cx="1676400" cy="1202776"/>
            <a:chOff x="7239000" y="795297"/>
            <a:chExt cx="1676400" cy="1202776"/>
          </a:xfrm>
        </p:grpSpPr>
        <p:sp>
          <p:nvSpPr>
            <p:cNvPr id="39" name="Rectangle 38"/>
            <p:cNvSpPr/>
            <p:nvPr>
              <p:custDataLst>
                <p:tags r:id="rId2"/>
              </p:custDataLst>
            </p:nvPr>
          </p:nvSpPr>
          <p:spPr bwMode="auto">
            <a:xfrm>
              <a:off x="7467600" y="871497"/>
              <a:ext cx="1219200" cy="1066800"/>
            </a:xfrm>
            <a:prstGeom prst="rect">
              <a:avLst/>
            </a:prstGeom>
            <a:noFill/>
            <a:ln w="38100" algn="ctr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>
              <p:custDataLst>
                <p:tags r:id="rId3"/>
              </p:custDataLst>
            </p:nvPr>
          </p:nvCxnSpPr>
          <p:spPr>
            <a:xfrm rot="10800000">
              <a:off x="7239000" y="11000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>
              <p:custDataLst>
                <p:tags r:id="rId4"/>
              </p:custDataLst>
            </p:nvPr>
          </p:nvCxnSpPr>
          <p:spPr>
            <a:xfrm rot="10800000">
              <a:off x="7239000" y="17096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"/>
              </p:custDataLst>
            </p:nvPr>
          </p:nvCxnSpPr>
          <p:spPr>
            <a:xfrm rot="10800000">
              <a:off x="8686800" y="11000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>
              <p:custDataLst>
                <p:tags r:id="rId6"/>
              </p:custDataLst>
            </p:nvPr>
          </p:nvCxnSpPr>
          <p:spPr>
            <a:xfrm rot="10800000">
              <a:off x="8686800" y="1709697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 Box 4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7600" y="795297"/>
              <a:ext cx="349250" cy="56197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>
                  <a:solidFill>
                    <a:srgbClr val="FFFFFF"/>
                  </a:solidFill>
                  <a:latin typeface="Calibri"/>
                </a:rPr>
                <a:t>S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52109" y="1404897"/>
              <a:ext cx="380232" cy="5620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Calibri"/>
                </a:rPr>
                <a:t>R</a:t>
              </a:r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795297"/>
              <a:ext cx="426720" cy="5620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Calibri"/>
                </a:rPr>
                <a:t>Q</a:t>
              </a:r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 Box 49"/>
                <p:cNvSpPr txBox="1"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259666" y="1404897"/>
                  <a:ext cx="518988" cy="59317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  <a:buFont typeface="Times New Roman" pitchFamily="18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51" name="Text 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8259666" y="1404897"/>
                  <a:ext cx="518988" cy="593176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Rectangle 52"/>
          <p:cNvSpPr/>
          <p:nvPr>
            <p:custDataLst>
              <p:tags r:id="rId1"/>
            </p:custDataLst>
          </p:nvPr>
        </p:nvSpPr>
        <p:spPr bwMode="auto">
          <a:xfrm>
            <a:off x="1881981" y="1357272"/>
            <a:ext cx="3071019" cy="1985347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4748759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/>
                    <a:gridCol w="533400"/>
                    <a:gridCol w="533400"/>
                    <a:gridCol w="533400"/>
                  </a:tblGrid>
                  <a:tr h="2286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175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3331" name="Group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2940363"/>
                  </p:ext>
                </p:extLst>
              </p:nvPr>
            </p:nvGraphicFramePr>
            <p:xfrm>
              <a:off x="381000" y="3581400"/>
              <a:ext cx="2133600" cy="2568068"/>
            </p:xfrm>
            <a:graphic>
              <a:graphicData uri="http://schemas.openxmlformats.org/drawingml/2006/table">
                <a:tbl>
                  <a:tblPr/>
                  <a:tblGrid>
                    <a:gridCol w="533400"/>
                    <a:gridCol w="533400"/>
                    <a:gridCol w="533400"/>
                    <a:gridCol w="533400"/>
                  </a:tblGrid>
                  <a:tr h="465265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R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Q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19"/>
                          <a:stretch>
                            <a:fillRect l="-320690" t="-15789" b="-459211"/>
                          </a:stretch>
                        </a:blipFill>
                      </a:tcPr>
                    </a:tc>
                  </a:tr>
                  <a:tr h="464503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6100"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49263" rtl="0" eaLnBrk="1" fontAlgn="base" latinLnBrk="0" hangingPunct="1">
                            <a:lnSpc>
                              <a:spcPct val="102000"/>
                            </a:lnSpc>
                            <a:spcBef>
                              <a:spcPts val="80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26000"/>
                            <a:buFont typeface="StarSymbol" charset="0"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350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Set-Reset (SR) Latch can store one bit and we can change the value of the stored bit.  But, SR Latch has a forbidden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9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avoid the forbidden state of S-R Latch?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29400" y="743128"/>
            <a:ext cx="2286000" cy="1311922"/>
          </a:xfrm>
          <a:prstGeom prst="rect">
            <a:avLst/>
          </a:prstGeom>
          <a:noFill/>
          <a:ln w="38100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Fourth Attempt: (</a:t>
            </a:r>
            <a:r>
              <a:rPr lang="en-US" dirty="0" err="1" smtClean="0"/>
              <a:t>Unclocked</a:t>
            </a:r>
            <a:r>
              <a:rPr lang="en-US" dirty="0" smtClean="0"/>
              <a:t>) D </a:t>
            </a:r>
            <a:r>
              <a:rPr lang="en-US" dirty="0"/>
              <a:t>Latch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81400"/>
            <a:ext cx="8001000" cy="3276600"/>
          </a:xfrm>
        </p:spPr>
        <p:txBody>
          <a:bodyPr>
            <a:normAutofit/>
          </a:bodyPr>
          <a:lstStyle/>
          <a:p>
            <a:pPr>
              <a:lnSpc>
                <a:spcPct val="82000"/>
              </a:lnSpc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Fill in the truth table?</a:t>
            </a:r>
          </a:p>
          <a:p>
            <a:pPr>
              <a:lnSpc>
                <a:spcPct val="82000"/>
              </a:lnSpc>
            </a:pPr>
            <a:endParaRPr lang="en-US" sz="2400" dirty="0" smtClean="0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 flipH="1" flipV="1">
            <a:off x="152400" y="1828006"/>
            <a:ext cx="3182144" cy="7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1097755" y="750054"/>
            <a:ext cx="533400" cy="776287"/>
            <a:chOff x="484190" y="1553369"/>
            <a:chExt cx="533400" cy="776287"/>
          </a:xfrm>
        </p:grpSpPr>
        <p:sp>
          <p:nvSpPr>
            <p:cNvPr id="225337" name="AutoShape 57"/>
            <p:cNvSpPr>
              <a:spLocks noChangeArrowheads="1"/>
            </p:cNvSpPr>
            <p:nvPr/>
          </p:nvSpPr>
          <p:spPr bwMode="auto">
            <a:xfrm>
              <a:off x="484190" y="1720056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338" name="Oval 58"/>
            <p:cNvSpPr>
              <a:spLocks noChangeArrowheads="1"/>
            </p:cNvSpPr>
            <p:nvPr/>
          </p:nvSpPr>
          <p:spPr bwMode="auto">
            <a:xfrm>
              <a:off x="674690" y="1553369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344" name="Line 64"/>
          <p:cNvSpPr>
            <a:spLocks noChangeShapeType="1"/>
          </p:cNvSpPr>
          <p:nvPr/>
        </p:nvSpPr>
        <p:spPr bwMode="auto">
          <a:xfrm flipH="1">
            <a:off x="1752599" y="1099838"/>
            <a:ext cx="3962400" cy="13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5345" name="Text Box 65"/>
          <p:cNvSpPr txBox="1">
            <a:spLocks noChangeArrowheads="1"/>
          </p:cNvSpPr>
          <p:nvPr/>
        </p:nvSpPr>
        <p:spPr bwMode="auto">
          <a:xfrm>
            <a:off x="0" y="1284821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81" name="Rectangle 80"/>
          <p:cNvSpPr/>
          <p:nvPr>
            <p:custDataLst>
              <p:tags r:id="rId2"/>
            </p:custDataLst>
          </p:nvPr>
        </p:nvSpPr>
        <p:spPr bwMode="auto">
          <a:xfrm>
            <a:off x="1881981" y="1357272"/>
            <a:ext cx="3071019" cy="1985347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3"/>
            </p:custDataLst>
          </p:nvPr>
        </p:nvSpPr>
        <p:spPr bwMode="auto">
          <a:xfrm>
            <a:off x="7467600" y="871497"/>
            <a:ext cx="1219200" cy="1066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>
            <p:custDataLst>
              <p:tags r:id="rId4"/>
            </p:custDataLst>
          </p:nvPr>
        </p:nvCxnSpPr>
        <p:spPr>
          <a:xfrm flipH="1">
            <a:off x="6477000" y="1100098"/>
            <a:ext cx="990601" cy="66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5"/>
            </p:custDataLst>
          </p:nvPr>
        </p:nvCxnSpPr>
        <p:spPr>
          <a:xfrm rot="10800000">
            <a:off x="7239000" y="17096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6"/>
            </p:custDataLst>
          </p:nvPr>
        </p:nvCxnSpPr>
        <p:spPr>
          <a:xfrm flipH="1">
            <a:off x="8686800" y="1099838"/>
            <a:ext cx="457200" cy="2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>
            <p:custDataLst>
              <p:tags r:id="rId7"/>
            </p:custDataLst>
          </p:nvPr>
        </p:nvCxnSpPr>
        <p:spPr>
          <a:xfrm flipH="1" flipV="1">
            <a:off x="8686800" y="1709697"/>
            <a:ext cx="4572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4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795297"/>
            <a:ext cx="349250" cy="56197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92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52109" y="1404897"/>
            <a:ext cx="38023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05800" y="7952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05800" y="14048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95" name="Straight Connector 94"/>
          <p:cNvCxnSpPr/>
          <p:nvPr>
            <p:custDataLst>
              <p:tags r:id="rId12"/>
            </p:custDataLst>
          </p:nvPr>
        </p:nvCxnSpPr>
        <p:spPr>
          <a:xfrm rot="10800000">
            <a:off x="8397818" y="154867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781800" y="1705768"/>
            <a:ext cx="112396" cy="393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779896" y="1113630"/>
            <a:ext cx="1904" cy="57227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4695" y="1640999"/>
            <a:ext cx="129540" cy="12954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1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724256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03" name="AutoShape 4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5400000">
            <a:off x="6858641" y="1610519"/>
            <a:ext cx="261609" cy="190499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cxnSp>
        <p:nvCxnSpPr>
          <p:cNvPr id="111" name="Straight Connector 110"/>
          <p:cNvCxnSpPr/>
          <p:nvPr>
            <p:custDataLst>
              <p:tags r:id="rId18"/>
            </p:custDataLst>
          </p:nvPr>
        </p:nvCxnSpPr>
        <p:spPr>
          <a:xfrm rot="10800000">
            <a:off x="7239000" y="11000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19"/>
            </p:custDataLst>
          </p:nvPr>
        </p:nvCxnSpPr>
        <p:spPr>
          <a:xfrm rot="10800000">
            <a:off x="8686800" y="11000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0"/>
            </p:custDataLst>
          </p:nvPr>
        </p:nvCxnSpPr>
        <p:spPr>
          <a:xfrm rot="10800000">
            <a:off x="8686800" y="1709697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4" name="Group 75"/>
              <p:cNvGraphicFramePr>
                <a:graphicFrameLocks noGrp="1"/>
              </p:cNvGraphicFramePr>
              <p:nvPr>
                <p:custDataLst>
                  <p:tags r:id="rId21"/>
                </p:custDataLst>
                <p:extLst>
                  <p:ext uri="{D42A27DB-BD31-4B8C-83A1-F6EECF244321}">
                    <p14:modId xmlns:p14="http://schemas.microsoft.com/office/powerpoint/2010/main" val="3135013064"/>
                  </p:ext>
                </p:extLst>
              </p:nvPr>
            </p:nvGraphicFramePr>
            <p:xfrm>
              <a:off x="6673794" y="2636020"/>
              <a:ext cx="1905000" cy="1981201"/>
            </p:xfrm>
            <a:graphic>
              <a:graphicData uri="http://schemas.openxmlformats.org/drawingml/2006/table">
                <a:tbl>
                  <a:tblPr/>
                  <a:tblGrid>
                    <a:gridCol w="635000"/>
                    <a:gridCol w="635000"/>
                    <a:gridCol w="635000"/>
                  </a:tblGrid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61605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4" name="Group 75"/>
              <p:cNvGraphicFramePr>
                <a:graphicFrameLocks noGrp="1"/>
              </p:cNvGraphicFramePr>
              <p:nvPr>
                <p:custDataLst>
                  <p:tags r:id="rId26"/>
                </p:custDataLst>
                <p:extLst>
                  <p:ext uri="{D42A27DB-BD31-4B8C-83A1-F6EECF244321}">
                    <p14:modId xmlns:p14="http://schemas.microsoft.com/office/powerpoint/2010/main" val="1283883426"/>
                  </p:ext>
                </p:extLst>
              </p:nvPr>
            </p:nvGraphicFramePr>
            <p:xfrm>
              <a:off x="6673794" y="2636020"/>
              <a:ext cx="1905000" cy="1981201"/>
            </p:xfrm>
            <a:graphic>
              <a:graphicData uri="http://schemas.openxmlformats.org/drawingml/2006/table">
                <a:tbl>
                  <a:tblPr/>
                  <a:tblGrid>
                    <a:gridCol w="635000"/>
                    <a:gridCol w="635000"/>
                    <a:gridCol w="635000"/>
                  </a:tblGrid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7"/>
                          <a:stretch>
                            <a:fillRect l="-209615" t="-5556" r="-962" b="-225926"/>
                          </a:stretch>
                        </a:blipFill>
                      </a:tcPr>
                    </a:tc>
                  </a:tr>
                  <a:tr h="661605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59798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67" name="Group 66"/>
          <p:cNvGrpSpPr/>
          <p:nvPr/>
        </p:nvGrpSpPr>
        <p:grpSpPr>
          <a:xfrm>
            <a:off x="2548286" y="1371600"/>
            <a:ext cx="2087066" cy="1896861"/>
            <a:chOff x="2548286" y="1371600"/>
            <a:chExt cx="2087066" cy="1896861"/>
          </a:xfrm>
        </p:grpSpPr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3698875" y="1873250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4968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11"/>
            <p:cNvSpPr>
              <a:spLocks noChangeArrowheads="1"/>
            </p:cNvSpPr>
            <p:nvPr/>
          </p:nvSpPr>
          <p:spPr bwMode="auto">
            <a:xfrm>
              <a:off x="3078163" y="2700338"/>
              <a:ext cx="152400" cy="152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Line 12"/>
            <p:cNvSpPr>
              <a:spLocks noChangeShapeType="1"/>
            </p:cNvSpPr>
            <p:nvPr/>
          </p:nvSpPr>
          <p:spPr bwMode="auto">
            <a:xfrm flipH="1" flipV="1">
              <a:off x="2819400" y="2776538"/>
              <a:ext cx="274320" cy="1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 flipH="1" flipV="1">
              <a:off x="3581400" y="2895600"/>
              <a:ext cx="5536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 flipH="1" flipV="1">
              <a:off x="3597932" y="2688408"/>
              <a:ext cx="537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06" name="Line 15"/>
            <p:cNvSpPr>
              <a:spLocks noChangeShapeType="1"/>
            </p:cNvSpPr>
            <p:nvPr/>
          </p:nvSpPr>
          <p:spPr bwMode="auto">
            <a:xfrm flipH="1" flipV="1">
              <a:off x="2837656" y="1828800"/>
              <a:ext cx="503238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2548286" y="1371600"/>
              <a:ext cx="423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sp>
          <p:nvSpPr>
            <p:cNvPr id="110" name="Text Box 19"/>
            <p:cNvSpPr txBox="1">
              <a:spLocks noChangeArrowheads="1"/>
            </p:cNvSpPr>
            <p:nvPr/>
          </p:nvSpPr>
          <p:spPr bwMode="auto">
            <a:xfrm>
              <a:off x="4191000" y="2438400"/>
              <a:ext cx="4443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6" name="Text 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14800" y="1571953"/>
                  <a:ext cx="500457" cy="524118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7" name="Text Box 60"/>
            <p:cNvSpPr txBox="1">
              <a:spLocks noChangeArrowheads="1"/>
            </p:cNvSpPr>
            <p:nvPr/>
          </p:nvSpPr>
          <p:spPr bwMode="auto">
            <a:xfrm>
              <a:off x="2575515" y="2745241"/>
              <a:ext cx="4635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Q</a:t>
              </a:r>
            </a:p>
          </p:txBody>
        </p:sp>
        <p:sp>
          <p:nvSpPr>
            <p:cNvPr id="118" name="AutoShape 6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251517" y="1760624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flipH="1" flipV="1">
              <a:off x="2837656" y="2057400"/>
              <a:ext cx="0" cy="731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AutoShape 6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0800000" flipH="1" flipV="1">
              <a:off x="3230563" y="259080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1" name="Line 15"/>
            <p:cNvSpPr>
              <a:spLocks noChangeShapeType="1"/>
            </p:cNvSpPr>
            <p:nvPr/>
          </p:nvSpPr>
          <p:spPr bwMode="auto">
            <a:xfrm flipH="1">
              <a:off x="4135019" y="1976894"/>
              <a:ext cx="1" cy="723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22" name="Line 61"/>
            <p:cNvSpPr>
              <a:spLocks noChangeShapeType="1"/>
            </p:cNvSpPr>
            <p:nvPr/>
          </p:nvSpPr>
          <p:spPr bwMode="auto">
            <a:xfrm flipV="1">
              <a:off x="3867150" y="1947863"/>
              <a:ext cx="26787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669601" y="2895600"/>
            <a:ext cx="2045399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225344" idx="0"/>
          </p:cNvCxnSpPr>
          <p:nvPr/>
        </p:nvCxnSpPr>
        <p:spPr>
          <a:xfrm flipH="1" flipV="1">
            <a:off x="5714999" y="1099838"/>
            <a:ext cx="2" cy="179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85800" y="1138198"/>
            <a:ext cx="0" cy="6906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25337" idx="3"/>
          </p:cNvCxnSpPr>
          <p:nvPr/>
        </p:nvCxnSpPr>
        <p:spPr>
          <a:xfrm>
            <a:off x="685800" y="1138198"/>
            <a:ext cx="290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75861"/>
              </p:ext>
            </p:extLst>
          </p:nvPr>
        </p:nvGraphicFramePr>
        <p:xfrm>
          <a:off x="7086600" y="4953000"/>
          <a:ext cx="1828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56"/>
                <a:gridCol w="314356"/>
                <a:gridCol w="535069"/>
                <a:gridCol w="665019"/>
              </a:tblGrid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NOR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696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225293" grpId="0" animBg="1"/>
      <p:bldP spid="225344" grpId="0" animBg="1"/>
      <p:bldP spid="225345" grpId="0"/>
      <p:bldP spid="97" grpId="0" animBg="1"/>
      <p:bldP spid="99" grpId="0" animBg="1"/>
      <p:bldP spid="100" grpId="0" animBg="1"/>
      <p:bldP spid="101" grpId="0"/>
      <p:bldP spid="1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Set-Reset (SR) Latch can store one bit and we can change the value of the stored bit.  But, SR Latch has a forbidden state.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Unclocked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D Latch can store and change a bit like an SR Latch while avoiding the forbidden state.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coordinate state changes to a D Latch?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>
            <p:custDataLst>
              <p:tags r:id="rId1"/>
            </p:custDataLst>
          </p:nvPr>
        </p:nvCxnSpPr>
        <p:spPr>
          <a:xfrm>
            <a:off x="1524000" y="3894081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"/>
            </p:custDataLst>
          </p:nvPr>
        </p:nvCxnSpPr>
        <p:spPr>
          <a:xfrm>
            <a:off x="1524000" y="4503681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593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Clocks</a:t>
            </a:r>
          </a:p>
        </p:txBody>
      </p:sp>
      <p:sp>
        <p:nvSpPr>
          <p:cNvPr id="1575939" name="Rectangle 3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228600" y="617481"/>
            <a:ext cx="8686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Clock</a:t>
            </a:r>
            <a:r>
              <a:rPr lang="en-US" dirty="0" smtClean="0"/>
              <a:t> helps coordinate state changes</a:t>
            </a:r>
            <a:endParaRPr lang="en-US" dirty="0"/>
          </a:p>
          <a:p>
            <a:pPr lvl="1"/>
            <a:r>
              <a:rPr lang="en-US" sz="3200" dirty="0" smtClean="0"/>
              <a:t>Usually generated </a:t>
            </a:r>
            <a:r>
              <a:rPr lang="en-US" sz="3200" dirty="0"/>
              <a:t>by an oscillating </a:t>
            </a:r>
            <a:r>
              <a:rPr lang="en-US" sz="3200" dirty="0" smtClean="0"/>
              <a:t>crystal</a:t>
            </a:r>
          </a:p>
          <a:p>
            <a:pPr lvl="1"/>
            <a:r>
              <a:rPr lang="en-US" sz="3200" dirty="0" smtClean="0"/>
              <a:t>Fixed period; frequency = 1/period</a:t>
            </a:r>
            <a:endParaRPr lang="en-US" sz="3200" dirty="0"/>
          </a:p>
        </p:txBody>
      </p:sp>
      <p:sp>
        <p:nvSpPr>
          <p:cNvPr id="1575940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5240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60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860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432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56" name="Text Box 2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77984" y="4406325"/>
            <a:ext cx="79861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period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57" name="Line 21" hidden="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860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8" name="Line 22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5052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9" name="Line 23" hidden="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86000" y="4419600"/>
            <a:ext cx="1219200" cy="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60" name="Text Box 2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4419600"/>
            <a:ext cx="5902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high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2" name="Text Box 26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4419600"/>
            <a:ext cx="52360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low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4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0139" y="3560668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75965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10139" y="4170268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575966" name="Text Box 30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6397" y="2362200"/>
            <a:ext cx="814454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falling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1575968" name="Text Box 32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686146" y="2362200"/>
            <a:ext cx="748923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rising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34" name="Right Brace 33" hidden="1"/>
          <p:cNvSpPr/>
          <p:nvPr>
            <p:custDataLst>
              <p:tags r:id="rId19"/>
            </p:custDataLst>
          </p:nvPr>
        </p:nvSpPr>
        <p:spPr>
          <a:xfrm rot="5400000">
            <a:off x="4267200" y="4038600"/>
            <a:ext cx="152400" cy="762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6" name="Right Brace 35" hidden="1"/>
          <p:cNvSpPr/>
          <p:nvPr>
            <p:custDataLst>
              <p:tags r:id="rId20"/>
            </p:custDataLst>
          </p:nvPr>
        </p:nvSpPr>
        <p:spPr>
          <a:xfrm rot="5400000">
            <a:off x="4914900" y="4229100"/>
            <a:ext cx="152400" cy="381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>
            <a:stCxn id="1575966" idx="2"/>
          </p:cNvCxnSpPr>
          <p:nvPr>
            <p:custDataLst>
              <p:tags r:id="rId21"/>
            </p:custDataLst>
          </p:nvPr>
        </p:nvCxnSpPr>
        <p:spPr>
          <a:xfrm rot="16200000" flipH="1">
            <a:off x="4934301" y="3257897"/>
            <a:ext cx="336625" cy="157979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>
            <a:stCxn id="1575968" idx="2"/>
          </p:cNvCxnSpPr>
          <p:nvPr>
            <p:custDataLst>
              <p:tags r:id="rId22"/>
            </p:custDataLst>
          </p:nvPr>
        </p:nvCxnSpPr>
        <p:spPr>
          <a:xfrm rot="5400000">
            <a:off x="5833794" y="3278385"/>
            <a:ext cx="336624" cy="117005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432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052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5052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9624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7244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7244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Line 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1816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Line 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1816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Line 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436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" name="Line 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4008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292960" y="4622800"/>
            <a:ext cx="825867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period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599112" y="2403475"/>
            <a:ext cx="710451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high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 flipV="1">
            <a:off x="3165475" y="3079674"/>
            <a:ext cx="457200" cy="7620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4885112" y="4906962"/>
            <a:ext cx="710451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clock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low</a:t>
            </a: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H="1" flipV="1">
            <a:off x="4572000" y="4648200"/>
            <a:ext cx="228600" cy="3048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807701" y="2667000"/>
            <a:ext cx="736099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rising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edge</a:t>
            </a: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H="1">
            <a:off x="6034086" y="3460674"/>
            <a:ext cx="976314" cy="709594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5091114" y="2869377"/>
            <a:ext cx="787395" cy="7349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falling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</a:b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edge</a:t>
            </a: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H="1">
            <a:off x="5270499" y="3606800"/>
            <a:ext cx="173831" cy="51588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2286000" y="4572000"/>
            <a:ext cx="0" cy="1524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>
            <a:off x="3505200" y="4572000"/>
            <a:ext cx="0" cy="15240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2286000" y="4648200"/>
            <a:ext cx="1219200" cy="0"/>
          </a:xfrm>
          <a:prstGeom prst="line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189163" y="3560668"/>
            <a:ext cx="1316037" cy="181619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962400" y="4343400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3788472"/>
            <a:ext cx="457200" cy="250127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807743" y="4107657"/>
            <a:ext cx="685800" cy="24288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5569743" y="4107657"/>
            <a:ext cx="685800" cy="242886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9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 animBg="1"/>
      <p:bldP spid="64" grpId="0" animBg="1"/>
      <p:bldP spid="65" grpId="0" animBg="1"/>
      <p:bldP spid="2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Make sure you are</a:t>
            </a:r>
            <a:endParaRPr lang="en-US" sz="3300" dirty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Registered for class, can access CMS</a:t>
            </a:r>
            <a:endParaRPr lang="en-US" sz="2800" dirty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Have a Section you can go to. </a:t>
            </a:r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i="1" dirty="0" smtClean="0"/>
              <a:t>Lab Sections are required.</a:t>
            </a:r>
          </a:p>
          <a:p>
            <a:pPr marL="1200150" lvl="1" indent="-457200"/>
            <a:r>
              <a:rPr lang="en-US" sz="2400" dirty="0">
                <a:solidFill>
                  <a:schemeClr val="bg1"/>
                </a:solidFill>
              </a:rPr>
              <a:t>“Make up” lab sections </a:t>
            </a:r>
            <a:r>
              <a:rPr lang="en-US" sz="2400" b="1" i="1" dirty="0">
                <a:solidFill>
                  <a:schemeClr val="bg1"/>
                </a:solidFill>
              </a:rPr>
              <a:t>only</a:t>
            </a:r>
            <a:r>
              <a:rPr lang="en-US" sz="2400" b="1" dirty="0">
                <a:solidFill>
                  <a:schemeClr val="bg1"/>
                </a:solidFill>
              </a:rPr>
              <a:t> 8:40am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Wed, </a:t>
            </a:r>
            <a:r>
              <a:rPr lang="en-US" sz="2400" b="1" dirty="0" err="1">
                <a:solidFill>
                  <a:schemeClr val="bg1"/>
                </a:solidFill>
              </a:rPr>
              <a:t>Thur</a:t>
            </a:r>
            <a:r>
              <a:rPr lang="en-US" sz="2400" b="1" dirty="0">
                <a:solidFill>
                  <a:schemeClr val="bg1"/>
                </a:solidFill>
              </a:rPr>
              <a:t>, or </a:t>
            </a:r>
            <a:r>
              <a:rPr lang="en-US" sz="2400" b="1" dirty="0" smtClean="0">
                <a:solidFill>
                  <a:schemeClr val="bg1"/>
                </a:solidFill>
              </a:rPr>
              <a:t>Fri</a:t>
            </a:r>
          </a:p>
          <a:p>
            <a:pPr marL="1200150" lvl="1" indent="-457200"/>
            <a:r>
              <a:rPr lang="en-US" sz="2400" dirty="0">
                <a:solidFill>
                  <a:schemeClr val="bg1"/>
                </a:solidFill>
              </a:rPr>
              <a:t>Bring laptop to </a:t>
            </a:r>
            <a:r>
              <a:rPr lang="en-US" sz="2400" dirty="0" smtClean="0">
                <a:solidFill>
                  <a:schemeClr val="bg1"/>
                </a:solidFill>
              </a:rPr>
              <a:t>Labs</a:t>
            </a:r>
            <a:endParaRPr lang="en-US" sz="2400" i="1" dirty="0" smtClean="0"/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Project partners are required for projects.</a:t>
            </a:r>
          </a:p>
          <a:p>
            <a:pPr marL="1200150" lvl="1" indent="-457200"/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Have project partner in same Lab Section, if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possible</a:t>
            </a:r>
          </a:p>
          <a:p>
            <a:pPr marL="0" indent="0">
              <a:buNone/>
            </a:pPr>
            <a:endParaRPr lang="en-US" sz="3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HW1 and Lab1 available today, after lecture</a:t>
            </a:r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i="1" dirty="0" smtClean="0"/>
              <a:t>Do HW1 problems with lecture, i.e. finish part1 and 2 this week</a:t>
            </a:r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Work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 </a:t>
            </a:r>
            <a:r>
              <a:rPr lang="en-US" sz="2800" dirty="0" smtClean="0">
                <a:solidFill>
                  <a:schemeClr val="bg1"/>
                </a:solidFill>
              </a:rPr>
              <a:t>on both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en-US" sz="2800" dirty="0" smtClean="0"/>
              <a:t>, use your resources</a:t>
            </a:r>
          </a:p>
          <a:p>
            <a:pPr lvl="1">
              <a:buFont typeface="Calibri" pitchFamily="34" charset="0"/>
              <a:buChar char="₋"/>
            </a:pPr>
            <a:r>
              <a:rPr lang="en-US" sz="2400" dirty="0" smtClean="0"/>
              <a:t>Lab Section, Piazza.com, Office Hours,  Homework Help Session,</a:t>
            </a:r>
          </a:p>
          <a:p>
            <a:pPr lvl="1">
              <a:buFont typeface="Calibri" pitchFamily="34" charset="0"/>
              <a:buChar char="₋"/>
            </a:pPr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867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Disciplines</a:t>
            </a:r>
            <a:endParaRPr lang="en-US" dirty="0"/>
          </a:p>
        </p:txBody>
      </p:sp>
      <p:sp>
        <p:nvSpPr>
          <p:cNvPr id="1577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Level sensitive</a:t>
            </a:r>
          </a:p>
          <a:p>
            <a:pPr lvl="1"/>
            <a:r>
              <a:rPr lang="en-US" dirty="0" smtClean="0"/>
              <a:t>State changes when clock is high (or low)</a:t>
            </a:r>
          </a:p>
          <a:p>
            <a:pPr lvl="1"/>
            <a:endParaRPr lang="en-US" dirty="0" smtClean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Edge triggered</a:t>
            </a:r>
          </a:p>
          <a:p>
            <a:pPr lvl="1"/>
            <a:r>
              <a:rPr lang="en-US" dirty="0" smtClean="0"/>
              <a:t>State changes at clock edge</a:t>
            </a:r>
          </a:p>
        </p:txBody>
      </p:sp>
      <p:sp>
        <p:nvSpPr>
          <p:cNvPr id="157798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15000" y="49530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8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324600" y="4343400"/>
            <a:ext cx="381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324600" y="4343400"/>
            <a:ext cx="0" cy="609600"/>
          </a:xfrm>
          <a:prstGeom prst="line">
            <a:avLst/>
          </a:prstGeom>
          <a:noFill/>
          <a:ln w="38100" cap="flat">
            <a:solidFill>
              <a:schemeClr val="accent5">
                <a:lumMod val="60000"/>
                <a:lumOff val="40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05400" y="55626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9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15000" y="5562600"/>
            <a:ext cx="0" cy="609600"/>
          </a:xfrm>
          <a:prstGeom prst="line">
            <a:avLst/>
          </a:prstGeom>
          <a:noFill/>
          <a:ln w="38100" cap="flat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79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15000" y="61722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0" name="Straight Connector 69"/>
          <p:cNvCxnSpPr/>
          <p:nvPr>
            <p:custDataLst>
              <p:tags r:id="rId9"/>
            </p:custDataLst>
          </p:nvPr>
        </p:nvCxnSpPr>
        <p:spPr>
          <a:xfrm rot="5400000" flipH="1" flipV="1">
            <a:off x="6019800" y="5867400"/>
            <a:ext cx="6096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10"/>
            </p:custDataLst>
          </p:nvPr>
        </p:nvCxnSpPr>
        <p:spPr>
          <a:xfrm rot="10800000">
            <a:off x="6324600" y="5562600"/>
            <a:ext cx="3810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11"/>
            </p:custDataLst>
          </p:nvPr>
        </p:nvCxnSpPr>
        <p:spPr>
          <a:xfrm rot="5400000" flipH="1" flipV="1">
            <a:off x="5410200" y="4648200"/>
            <a:ext cx="609600" cy="0"/>
          </a:xfrm>
          <a:prstGeom prst="line">
            <a:avLst/>
          </a:prstGeom>
          <a:ln w="3810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05400" y="43434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Rectangle 59"/>
          <p:cNvSpPr/>
          <p:nvPr>
            <p:custDataLst>
              <p:tags r:id="rId13"/>
            </p:custDataLst>
          </p:nvPr>
        </p:nvSpPr>
        <p:spPr>
          <a:xfrm>
            <a:off x="1371600" y="43434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positive edge-triggered</a:t>
            </a:r>
          </a:p>
        </p:txBody>
      </p:sp>
      <p:sp>
        <p:nvSpPr>
          <p:cNvPr id="62" name="Rectangle 61"/>
          <p:cNvSpPr/>
          <p:nvPr>
            <p:custDataLst>
              <p:tags r:id="rId14"/>
            </p:custDataLst>
          </p:nvPr>
        </p:nvSpPr>
        <p:spPr>
          <a:xfrm>
            <a:off x="1371600" y="557278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negative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edge-triggered</a:t>
            </a:r>
          </a:p>
        </p:txBody>
      </p:sp>
      <p:grpSp>
        <p:nvGrpSpPr>
          <p:cNvPr id="2" name="Group 1"/>
          <p:cNvGrpSpPr/>
          <p:nvPr/>
        </p:nvGrpSpPr>
        <p:grpSpPr>
          <a:xfrm flipV="1">
            <a:off x="4953000" y="1752600"/>
            <a:ext cx="1600200" cy="609600"/>
            <a:chOff x="4953000" y="1752600"/>
            <a:chExt cx="1600200" cy="609600"/>
          </a:xfrm>
        </p:grpSpPr>
        <p:sp>
          <p:nvSpPr>
            <p:cNvPr id="16" name="Line 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562600" y="2362200"/>
              <a:ext cx="609600" cy="0"/>
            </a:xfrm>
            <a:prstGeom prst="line">
              <a:avLst/>
            </a:prstGeom>
            <a:noFill/>
            <a:ln w="38100" cap="sq">
              <a:solidFill>
                <a:schemeClr val="accent5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172200" y="1752600"/>
              <a:ext cx="381000" cy="0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6172200" y="1752600"/>
              <a:ext cx="0" cy="60960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4" name="Straight Connector 23"/>
            <p:cNvCxnSpPr/>
            <p:nvPr>
              <p:custDataLst>
                <p:tags r:id="rId18"/>
              </p:custDataLst>
            </p:nvPr>
          </p:nvCxnSpPr>
          <p:spPr>
            <a:xfrm rot="5400000" flipH="1" flipV="1">
              <a:off x="5257800" y="2057400"/>
              <a:ext cx="6096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Line 7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953000" y="1752600"/>
              <a:ext cx="609600" cy="0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3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988" grpId="0" animBg="1"/>
      <p:bldP spid="1577989" grpId="0" animBg="1"/>
      <p:bldP spid="1577990" grpId="0" animBg="1"/>
      <p:bldP spid="1577991" grpId="0" animBg="1"/>
      <p:bldP spid="1577992" grpId="0" animBg="1"/>
      <p:bldP spid="1577993" grpId="0" animBg="1"/>
      <p:bldP spid="75" grpId="0" animBg="1"/>
      <p:bldP spid="60" grpId="0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9220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Clock Methodology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Negative edge, synchronous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2"/>
            <a:r>
              <a:rPr lang="en-US" dirty="0" smtClean="0"/>
              <a:t>Edge-Triggered: Signals must be stable near falling clock edge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Positive edge synchronous</a:t>
            </a:r>
          </a:p>
        </p:txBody>
      </p:sp>
      <p:sp>
        <p:nvSpPr>
          <p:cNvPr id="22" name="Text Box 6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494" y="2133600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</a:rPr>
              <a:t>clk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7" name="Straight Connector 26"/>
          <p:cNvCxnSpPr/>
          <p:nvPr>
            <p:custDataLst>
              <p:tags r:id="rId4"/>
            </p:custDataLst>
          </p:nvPr>
        </p:nvCxnSpPr>
        <p:spPr>
          <a:xfrm>
            <a:off x="685800" y="22098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>
          <a:xfrm>
            <a:off x="685800" y="28194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>
            <p:custDataLst>
              <p:tags r:id="rId6"/>
            </p:custDataLst>
          </p:nvPr>
        </p:nvSpPr>
        <p:spPr>
          <a:xfrm>
            <a:off x="1371600" y="3124200"/>
            <a:ext cx="24384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0" name="TextBox 29"/>
          <p:cNvSpPr txBox="1"/>
          <p:nvPr>
            <p:custDataLst>
              <p:tags r:id="rId7"/>
            </p:custDataLst>
          </p:nvPr>
        </p:nvSpPr>
        <p:spPr>
          <a:xfrm>
            <a:off x="3810000" y="3124200"/>
            <a:ext cx="6858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save</a:t>
            </a:r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243249" y="2819400"/>
            <a:ext cx="19571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2209800"/>
            <a:ext cx="107325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200400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9695" y="2209800"/>
            <a:ext cx="44055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224546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Line 3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315201" y="2819400"/>
            <a:ext cx="1143000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1" name="Line 3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296497" y="2209800"/>
            <a:ext cx="0" cy="60960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Line 3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291249" y="2819400"/>
            <a:ext cx="1957151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Line 3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48400" y="2209800"/>
            <a:ext cx="1073253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Line 3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Line 3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72546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>
            <p:custDataLst>
              <p:tags r:id="rId19"/>
            </p:custDataLst>
          </p:nvPr>
        </p:nvSpPr>
        <p:spPr>
          <a:xfrm>
            <a:off x="3574348" y="2286000"/>
            <a:ext cx="76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setup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sp>
        <p:nvSpPr>
          <p:cNvPr id="65" name="TextBox 64"/>
          <p:cNvSpPr txBox="1"/>
          <p:nvPr>
            <p:custDataLst>
              <p:tags r:id="rId20"/>
            </p:custDataLst>
          </p:nvPr>
        </p:nvSpPr>
        <p:spPr>
          <a:xfrm>
            <a:off x="4287433" y="2286000"/>
            <a:ext cx="67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hold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cxnSp>
        <p:nvCxnSpPr>
          <p:cNvPr id="67" name="Straight Arrow Connector 66"/>
          <p:cNvCxnSpPr/>
          <p:nvPr>
            <p:custDataLst>
              <p:tags r:id="rId21"/>
            </p:custDataLst>
          </p:nvPr>
        </p:nvCxnSpPr>
        <p:spPr>
          <a:xfrm rot="10800000">
            <a:off x="3810000" y="29718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>
            <p:custDataLst>
              <p:tags r:id="rId22"/>
            </p:custDataLst>
          </p:nvPr>
        </p:nvCxnSpPr>
        <p:spPr>
          <a:xfrm>
            <a:off x="4267200" y="29718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23"/>
            </p:custDataLst>
          </p:nvPr>
        </p:nvCxnSpPr>
        <p:spPr>
          <a:xfrm rot="5400000" flipH="1" flipV="1">
            <a:off x="4191000" y="2971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24"/>
            </p:custDataLst>
          </p:nvPr>
        </p:nvSpPr>
        <p:spPr>
          <a:xfrm>
            <a:off x="4495800" y="3124200"/>
            <a:ext cx="2438400" cy="36933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2" name="TextBox 31"/>
          <p:cNvSpPr txBox="1"/>
          <p:nvPr>
            <p:custDataLst>
              <p:tags r:id="rId25"/>
            </p:custDataLst>
          </p:nvPr>
        </p:nvSpPr>
        <p:spPr>
          <a:xfrm>
            <a:off x="6934200" y="3124200"/>
            <a:ext cx="685800" cy="36933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save</a:t>
            </a:r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>
          <a:xfrm>
            <a:off x="7620000" y="3124200"/>
            <a:ext cx="1295400" cy="369332"/>
          </a:xfrm>
          <a:custGeom>
            <a:avLst/>
            <a:gdLst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95400 w 1295400"/>
              <a:gd name="connsiteY2" fmla="*/ 369332 h 369332"/>
              <a:gd name="connsiteX3" fmla="*/ 0 w 1295400"/>
              <a:gd name="connsiteY3" fmla="*/ 369332 h 369332"/>
              <a:gd name="connsiteX4" fmla="*/ 0 w 1295400"/>
              <a:gd name="connsiteY4" fmla="*/ 0 h 369332"/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19200 w 1295400"/>
              <a:gd name="connsiteY2" fmla="*/ 228600 h 369332"/>
              <a:gd name="connsiteX3" fmla="*/ 1295400 w 1295400"/>
              <a:gd name="connsiteY3" fmla="*/ 369332 h 369332"/>
              <a:gd name="connsiteX4" fmla="*/ 0 w 1295400"/>
              <a:gd name="connsiteY4" fmla="*/ 369332 h 369332"/>
              <a:gd name="connsiteX5" fmla="*/ 0 w 1295400"/>
              <a:gd name="connsiteY5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400" h="369332">
                <a:moveTo>
                  <a:pt x="0" y="0"/>
                </a:moveTo>
                <a:lnTo>
                  <a:pt x="1295400" y="0"/>
                </a:lnTo>
                <a:lnTo>
                  <a:pt x="1219200" y="228600"/>
                </a:lnTo>
                <a:lnTo>
                  <a:pt x="129540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4" name="TextBox 33"/>
          <p:cNvSpPr txBox="1"/>
          <p:nvPr>
            <p:custDataLst>
              <p:tags r:id="rId27"/>
            </p:custDataLst>
          </p:nvPr>
        </p:nvSpPr>
        <p:spPr>
          <a:xfrm>
            <a:off x="1428340" y="2286000"/>
            <a:ext cx="151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combinational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cxnSp>
        <p:nvCxnSpPr>
          <p:cNvPr id="38" name="Straight Arrow Connector 37"/>
          <p:cNvCxnSpPr/>
          <p:nvPr>
            <p:custDataLst>
              <p:tags r:id="rId28"/>
            </p:custDataLst>
          </p:nvPr>
        </p:nvCxnSpPr>
        <p:spPr>
          <a:xfrm rot="10800000">
            <a:off x="1447800" y="2971800"/>
            <a:ext cx="2362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810000" y="2209800"/>
            <a:ext cx="0" cy="914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8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Fifth Attempt: D Latch with Clock</a:t>
            </a:r>
            <a:endParaRPr lang="en-US" dirty="0"/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609597" y="1571092"/>
            <a:ext cx="1993233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524000" y="2485492"/>
            <a:ext cx="10652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blipFill rotWithShape="1">
                <a:blip r:embed="rId43"/>
                <a:stretch>
                  <a:fillRect b="-10976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657600" y="26378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46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Fifth Attempt: D 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1494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9598" y="15710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752600" y="17996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362200" y="1679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4092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524000" y="24854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09600" y="27140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362200" y="25934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752600" y="1799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" y="23715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blipFill rotWithShape="1">
                <a:blip r:embed="rId43"/>
                <a:stretch>
                  <a:fillRect b="-10976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657600" y="2630273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38"/>
                </p:custDataLst>
                <p:extLst>
                  <p:ext uri="{D42A27DB-BD31-4B8C-83A1-F6EECF244321}">
                    <p14:modId xmlns:p14="http://schemas.microsoft.com/office/powerpoint/2010/main" val="679866124"/>
                  </p:ext>
                </p:extLst>
              </p:nvPr>
            </p:nvGraphicFramePr>
            <p:xfrm>
              <a:off x="4267200" y="3268981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44"/>
                </p:custDataLst>
                <p:extLst>
                  <p:ext uri="{D42A27DB-BD31-4B8C-83A1-F6EECF244321}">
                    <p14:modId xmlns:p14="http://schemas.microsoft.com/office/powerpoint/2010/main" val="1552979684"/>
                  </p:ext>
                </p:extLst>
              </p:nvPr>
            </p:nvGraphicFramePr>
            <p:xfrm>
              <a:off x="4267200" y="3268981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5"/>
                          <a:stretch>
                            <a:fillRect l="-281884" t="-7692" b="-442308"/>
                          </a:stretch>
                        </a:blipFill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9" name="Rectangle 3"/>
          <p:cNvSpPr txBox="1">
            <a:spLocks noChangeArrowheads="1"/>
          </p:cNvSpPr>
          <p:nvPr>
            <p:custDataLst>
              <p:tags r:id="rId39"/>
            </p:custDataLst>
          </p:nvPr>
        </p:nvSpPr>
        <p:spPr>
          <a:xfrm>
            <a:off x="4572000" y="2637892"/>
            <a:ext cx="43434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Fill in the truth table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2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Group 4"/>
              <p:cNvGraphicFramePr>
                <a:graphicFrameLocks noGrp="1"/>
              </p:cNvGraphicFramePr>
              <p:nvPr>
                <p:custDataLst>
                  <p:tags r:id="rId1"/>
                </p:custDataLst>
                <p:extLst>
                  <p:ext uri="{D42A27DB-BD31-4B8C-83A1-F6EECF244321}">
                    <p14:modId xmlns:p14="http://schemas.microsoft.com/office/powerpoint/2010/main" val="2444377586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Group 4"/>
              <p:cNvGraphicFramePr>
                <a:graphicFrameLocks noGrp="1"/>
              </p:cNvGraphicFramePr>
              <p:nvPr>
                <p:custDataLst>
                  <p:tags r:id="rId44"/>
                </p:custDataLst>
                <p:extLst>
                  <p:ext uri="{D42A27DB-BD31-4B8C-83A1-F6EECF244321}">
                    <p14:modId xmlns:p14="http://schemas.microsoft.com/office/powerpoint/2010/main" val="3822167338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5"/>
                          <a:stretch>
                            <a:fillRect l="-281884" t="-8654" b="-442308"/>
                          </a:stretch>
                        </a:blipFill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66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Fifth Attempt: D 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1494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609598" y="15710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752600" y="17996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362200" y="1679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24092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524000" y="24854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09600" y="27140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362200" y="25934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52600" y="1799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" y="23715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blipFill rotWithShape="1">
                <a:blip r:embed="rId47"/>
                <a:stretch>
                  <a:fillRect b="-10976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26378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0" name="Group 4"/>
              <p:cNvGraphicFramePr>
                <a:graphicFrameLocks noGrp="1"/>
              </p:cNvGraphicFramePr>
              <p:nvPr>
                <p:custDataLst>
                  <p:tags r:id="rId39"/>
                </p:custDataLst>
                <p:extLst>
                  <p:ext uri="{D42A27DB-BD31-4B8C-83A1-F6EECF244321}">
                    <p14:modId xmlns:p14="http://schemas.microsoft.com/office/powerpoint/2010/main" val="667571278"/>
                  </p:ext>
                </p:extLst>
              </p:nvPr>
            </p:nvGraphicFramePr>
            <p:xfrm>
              <a:off x="228600" y="33528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433917"/>
                    <a:gridCol w="433917"/>
                    <a:gridCol w="752122"/>
                    <a:gridCol w="752122"/>
                    <a:gridCol w="752122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8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+mn-lt"/>
                            </a:rPr>
                            <a:t>hold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reset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set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forbidden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0" name="Group 4"/>
              <p:cNvGraphicFramePr>
                <a:graphicFrameLocks noGrp="1"/>
              </p:cNvGraphicFramePr>
              <p:nvPr>
                <p:custDataLst>
                  <p:tags r:id="rId48"/>
                </p:custDataLst>
                <p:extLst>
                  <p:ext uri="{D42A27DB-BD31-4B8C-83A1-F6EECF244321}">
                    <p14:modId xmlns:p14="http://schemas.microsoft.com/office/powerpoint/2010/main" val="1223677894"/>
                  </p:ext>
                </p:extLst>
              </p:nvPr>
            </p:nvGraphicFramePr>
            <p:xfrm>
              <a:off x="228600" y="33528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433917"/>
                    <a:gridCol w="433917"/>
                    <a:gridCol w="752122"/>
                    <a:gridCol w="752122"/>
                    <a:gridCol w="752122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9"/>
                          <a:stretch>
                            <a:fillRect l="-232258" t="-7692" r="-104032" b="-44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9"/>
                          <a:stretch>
                            <a:fillRect l="-232258" t="-106667" r="-104032" b="-33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+mn-lt"/>
                            </a:rPr>
                            <a:t>hold</a:t>
                          </a: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reset</a:t>
                          </a: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set</a:t>
                          </a: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forbidden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40"/>
                </p:custDataLst>
                <p:extLst>
                  <p:ext uri="{D42A27DB-BD31-4B8C-83A1-F6EECF244321}">
                    <p14:modId xmlns:p14="http://schemas.microsoft.com/office/powerpoint/2010/main" val="719389640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6" name="Group 4"/>
              <p:cNvGraphicFramePr>
                <a:graphicFrameLocks noGrp="1"/>
              </p:cNvGraphicFramePr>
              <p:nvPr>
                <p:custDataLst>
                  <p:tags r:id="rId50"/>
                </p:custDataLst>
                <p:extLst>
                  <p:ext uri="{D42A27DB-BD31-4B8C-83A1-F6EECF244321}">
                    <p14:modId xmlns:p14="http://schemas.microsoft.com/office/powerpoint/2010/main" val="719389640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1"/>
                          <a:stretch>
                            <a:fillRect l="-281884" t="-7619" r="-3623" b="-438095"/>
                          </a:stretch>
                        </a:blipFill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Rectangle 3"/>
          <p:cNvSpPr txBox="1">
            <a:spLocks noChangeArrowheads="1"/>
          </p:cNvSpPr>
          <p:nvPr>
            <p:custDataLst>
              <p:tags r:id="rId41"/>
            </p:custDataLst>
          </p:nvPr>
        </p:nvSpPr>
        <p:spPr>
          <a:xfrm>
            <a:off x="4572000" y="2637892"/>
            <a:ext cx="43434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Fill in the truth table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Fifth Attempt: D </a:t>
            </a:r>
            <a:r>
              <a:rPr lang="en-US" dirty="0" smtClean="0"/>
              <a:t>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1494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9598" y="15710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752600" y="17996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362200" y="1679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4092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524000" y="24854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09600" y="27140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362200" y="25934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752600" y="1799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" y="23715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0064" name="Text Box 32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0064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3266146" y="2294636"/>
                <a:ext cx="391454" cy="494944"/>
              </a:xfrm>
              <a:prstGeom prst="rect">
                <a:avLst/>
              </a:prstGeom>
              <a:blipFill rotWithShape="1">
                <a:blip r:embed="rId89"/>
                <a:stretch>
                  <a:fillRect b="-10976"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0066" name="Line 3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657600" y="26378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0" name="Straight Connector 49"/>
          <p:cNvCxnSpPr/>
          <p:nvPr>
            <p:custDataLst>
              <p:tags r:id="rId38"/>
            </p:custDataLst>
          </p:nvPr>
        </p:nvCxnSpPr>
        <p:spPr>
          <a:xfrm>
            <a:off x="360746" y="3704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9"/>
            </p:custDataLst>
          </p:nvPr>
        </p:nvCxnSpPr>
        <p:spPr>
          <a:xfrm>
            <a:off x="360746" y="4212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0"/>
            </p:custDataLst>
          </p:nvPr>
        </p:nvCxnSpPr>
        <p:spPr>
          <a:xfrm>
            <a:off x="360746" y="4466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41"/>
            </p:custDataLst>
          </p:nvPr>
        </p:nvCxnSpPr>
        <p:spPr>
          <a:xfrm>
            <a:off x="360746" y="4974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42"/>
            </p:custDataLst>
          </p:nvPr>
        </p:nvCxnSpPr>
        <p:spPr>
          <a:xfrm>
            <a:off x="360746" y="5101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43"/>
            </p:custDataLst>
          </p:nvPr>
        </p:nvCxnSpPr>
        <p:spPr>
          <a:xfrm>
            <a:off x="377421" y="5609692"/>
            <a:ext cx="343503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2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60746" y="4212692"/>
            <a:ext cx="550272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7" name="Line 2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911018" y="3704692"/>
            <a:ext cx="38438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8" name="Line 2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911018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295400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0" name="Line 4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60746" y="4466692"/>
            <a:ext cx="105260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1413350" y="4974692"/>
            <a:ext cx="567849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2" name="Line 4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1981199" y="4466692"/>
            <a:ext cx="38100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3" name="Line 4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362200" y="4974692"/>
            <a:ext cx="1366876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5" name="Line 47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1981200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6" name="Line 4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362200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7" name="Text Box 62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" y="3666948"/>
            <a:ext cx="279366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Text Box 63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20048" y="4466692"/>
            <a:ext cx="191670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69" name="Text Box 64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08189" y="5076292"/>
            <a:ext cx="201492" cy="62914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7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1295397" y="4212692"/>
            <a:ext cx="45770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1753100" y="3704692"/>
            <a:ext cx="4186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2" name="Line 2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1753100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3" name="Line 2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171698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7" name="Line 26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171698" y="4212692"/>
            <a:ext cx="415147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8" name="Line 27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586846" y="3704692"/>
            <a:ext cx="384954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9" name="Line 2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2586846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1" name="Line 2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971800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7" name="Line 2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2971799" y="4212692"/>
            <a:ext cx="44879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8" name="Line 27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3420591" y="3704692"/>
            <a:ext cx="29181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9" name="Line 2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3420591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0" name="Line 29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3733800" y="3704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0" name="Rectangle 3"/>
          <p:cNvSpPr txBox="1">
            <a:spLocks noChangeArrowheads="1"/>
          </p:cNvSpPr>
          <p:nvPr>
            <p:custDataLst>
              <p:tags r:id="rId69"/>
            </p:custDataLst>
          </p:nvPr>
        </p:nvSpPr>
        <p:spPr>
          <a:xfrm>
            <a:off x="4572000" y="580492"/>
            <a:ext cx="43434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2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Level Sensitive D Latch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Clock high:</a:t>
            </a:r>
            <a:br>
              <a:rPr lang="en-US" sz="2800" dirty="0" smtClean="0"/>
            </a:br>
            <a:r>
              <a:rPr lang="en-US" sz="2800" dirty="0" smtClean="0">
                <a:sym typeface="Wingdings" pitchFamily="2" charset="2"/>
              </a:rPr>
              <a:t>   set/reset (according to D)</a:t>
            </a:r>
          </a:p>
          <a:p>
            <a:r>
              <a:rPr lang="en-US" sz="2800" dirty="0" smtClean="0"/>
              <a:t>Clock low:</a:t>
            </a:r>
            <a:br>
              <a:rPr lang="en-US" sz="2800" dirty="0" smtClean="0"/>
            </a:br>
            <a:r>
              <a:rPr lang="en-US" sz="2800" dirty="0" smtClean="0">
                <a:sym typeface="Wingdings" pitchFamily="2" charset="2"/>
              </a:rPr>
              <a:t>   keep state (ignore D)</a:t>
            </a:r>
            <a:endParaRPr lang="en-US" sz="2800" dirty="0" smtClean="0"/>
          </a:p>
        </p:txBody>
      </p:sp>
      <p:sp>
        <p:nvSpPr>
          <p:cNvPr id="84" name="Line 4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1407474" y="4466692"/>
            <a:ext cx="0" cy="508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1" name="Group 4"/>
              <p:cNvGraphicFramePr>
                <a:graphicFrameLocks noGrp="1"/>
              </p:cNvGraphicFramePr>
              <p:nvPr>
                <p:custDataLst>
                  <p:tags r:id="rId71"/>
                </p:custDataLst>
                <p:extLst>
                  <p:ext uri="{D42A27DB-BD31-4B8C-83A1-F6EECF244321}">
                    <p14:modId xmlns:p14="http://schemas.microsoft.com/office/powerpoint/2010/main" val="3625146163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3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32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FF"/>
                                        </a:solidFill>
                                        <a:effectLst/>
                                        <a:latin typeface="Cambria Math"/>
                                      </a:rPr>
                                      <m:t>Q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1" name="Group 4"/>
              <p:cNvGraphicFramePr>
                <a:graphicFrameLocks noGrp="1"/>
              </p:cNvGraphicFramePr>
              <p:nvPr>
                <p:custDataLst>
                  <p:tags r:id="rId90"/>
                </p:custDataLst>
                <p:extLst>
                  <p:ext uri="{D42A27DB-BD31-4B8C-83A1-F6EECF244321}">
                    <p14:modId xmlns:p14="http://schemas.microsoft.com/office/powerpoint/2010/main" val="3625146163"/>
                  </p:ext>
                </p:extLst>
              </p:nvPr>
            </p:nvGraphicFramePr>
            <p:xfrm>
              <a:off x="4267200" y="3276600"/>
              <a:ext cx="3124200" cy="3284219"/>
            </p:xfrm>
            <a:graphic>
              <a:graphicData uri="http://schemas.openxmlformats.org/drawingml/2006/table">
                <a:tbl>
                  <a:tblPr/>
                  <a:tblGrid>
                    <a:gridCol w="762000"/>
                    <a:gridCol w="685800"/>
                    <a:gridCol w="838200"/>
                    <a:gridCol w="838200"/>
                  </a:tblGrid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clk</a:t>
                          </a:r>
                          <a:endParaRPr kumimoji="0" lang="en-US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1"/>
                          <a:stretch>
                            <a:fillRect l="-281884" t="-7619" r="-3623" b="-438095"/>
                          </a:stretch>
                        </a:blipFill>
                      </a:tcPr>
                    </a:tc>
                  </a:tr>
                  <a:tr h="636259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accent5">
                                <a:lumMod val="60000"/>
                                <a:lumOff val="40000"/>
                              </a:schemeClr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70567"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2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3" name="Rectangle 3"/>
          <p:cNvSpPr txBox="1">
            <a:spLocks noChangeArrowheads="1"/>
          </p:cNvSpPr>
          <p:nvPr>
            <p:custDataLst>
              <p:tags r:id="rId72"/>
            </p:custDataLst>
          </p:nvPr>
        </p:nvSpPr>
        <p:spPr>
          <a:xfrm>
            <a:off x="4572000" y="2637892"/>
            <a:ext cx="43434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Fill output signal for Q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0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Sixth Attempt: Edge-Triggered D Flip-Flop</a:t>
            </a:r>
            <a:endParaRPr lang="en-US" sz="4000" dirty="0"/>
          </a:p>
        </p:txBody>
      </p:sp>
      <p:sp>
        <p:nvSpPr>
          <p:cNvPr id="15861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985954" y="526709"/>
            <a:ext cx="4158046" cy="2971800"/>
          </a:xfrm>
        </p:spPr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 Flip-Flop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Edge-Triggered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Data captured when clock is high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Output changes only on falling edges</a:t>
            </a:r>
            <a:endParaRPr lang="en-US" sz="2800" dirty="0"/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15861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39817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07757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05769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6183" name="Text Box 7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763289" y="1593509"/>
                <a:ext cx="545342" cy="66492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618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763289" y="1593509"/>
                <a:ext cx="545342" cy="664926"/>
              </a:xfrm>
              <a:prstGeom prst="rect">
                <a:avLst/>
              </a:prstGeom>
              <a:blipFill rotWithShape="1">
                <a:blip r:embed="rId101"/>
                <a:stretch>
                  <a:fillRect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6191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35292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9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03232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93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01244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6194" name="Text Box 18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658764" y="1593509"/>
                <a:ext cx="545342" cy="664926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6000"/>
                  </a:lnSpc>
                  <a:buClr>
                    <a:srgbClr val="40458C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86194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3658764" y="1593509"/>
                <a:ext cx="545342" cy="664926"/>
              </a:xfrm>
              <a:prstGeom prst="rect">
                <a:avLst/>
              </a:prstGeom>
              <a:blipFill rotWithShape="1">
                <a:blip r:embed="rId103"/>
                <a:stretch>
                  <a:fillRect/>
                </a:stretch>
              </a:blipFill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128595" y="1593509"/>
            <a:ext cx="35779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L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2" name="Text Box 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4071" y="1593509"/>
            <a:ext cx="357790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L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2" name="Text Box 6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4391" y="363805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3" name="Text Box 6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190" y="4509591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244" name="Text Box 6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5560" y="5314453"/>
            <a:ext cx="397866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X</a:t>
            </a:r>
          </a:p>
        </p:txBody>
      </p:sp>
      <p:sp>
        <p:nvSpPr>
          <p:cNvPr id="1586245" name="Text Box 6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3670" y="6076453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cxnSp>
        <p:nvCxnSpPr>
          <p:cNvPr id="94" name="Straight Connector 93"/>
          <p:cNvCxnSpPr/>
          <p:nvPr>
            <p:custDataLst>
              <p:tags r:id="rId17"/>
            </p:custDataLst>
          </p:nvPr>
        </p:nvCxnSpPr>
        <p:spPr>
          <a:xfrm>
            <a:off x="685800" y="35963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>
            <p:custDataLst>
              <p:tags r:id="rId18"/>
            </p:custDataLst>
          </p:nvPr>
        </p:nvCxnSpPr>
        <p:spPr>
          <a:xfrm>
            <a:off x="685800" y="42059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>
            <p:custDataLst>
              <p:tags r:id="rId19"/>
            </p:custDataLst>
          </p:nvPr>
        </p:nvCxnSpPr>
        <p:spPr>
          <a:xfrm>
            <a:off x="685800" y="45093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>
            <p:custDataLst>
              <p:tags r:id="rId20"/>
            </p:custDataLst>
          </p:nvPr>
        </p:nvCxnSpPr>
        <p:spPr>
          <a:xfrm>
            <a:off x="694426" y="512898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>
            <p:custDataLst>
              <p:tags r:id="rId21"/>
            </p:custDataLst>
          </p:nvPr>
        </p:nvCxnSpPr>
        <p:spPr>
          <a:xfrm>
            <a:off x="685800" y="58809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>
            <p:custDataLst>
              <p:tags r:id="rId22"/>
            </p:custDataLst>
          </p:nvPr>
        </p:nvCxnSpPr>
        <p:spPr>
          <a:xfrm>
            <a:off x="685800" y="5271323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23"/>
            </p:custDataLst>
          </p:nvPr>
        </p:nvCxnSpPr>
        <p:spPr>
          <a:xfrm>
            <a:off x="685800" y="60347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>
            <p:custDataLst>
              <p:tags r:id="rId24"/>
            </p:custDataLst>
          </p:nvPr>
        </p:nvCxnSpPr>
        <p:spPr>
          <a:xfrm>
            <a:off x="685800" y="6644357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010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05740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0574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7241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8" name="Line 2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724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9" name="Line 2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981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0" name="Line 2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81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1" name="Line 2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48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2" name="Line 2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629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3" name="Line 2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886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4" name="Line 2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886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5" name="Line 2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553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534150" y="4205957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91450" y="3596357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79145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8458200" y="3596357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2" name="Line 53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805953" y="5426077"/>
            <a:ext cx="132764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63" name="Line 55" hidden="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133600" y="480901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dirty="0"/>
          </a:p>
        </p:txBody>
      </p:sp>
      <p:sp>
        <p:nvSpPr>
          <p:cNvPr id="164" name="Line 58" hidden="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290392" y="4816475"/>
            <a:ext cx="1653208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5" name="Line 59" hidden="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290392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6" name="Line 64" hidden="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290392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7" name="Line 61" hidden="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943599" y="5410200"/>
            <a:ext cx="243199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8" name="Line 60" hidden="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43600" y="4800600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9" name="Line 65" hidden="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5943600" y="3124200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0" name="Line 71" hidden="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4613302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1" name="Line 56" hidden="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038600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2" name="Line 57" hidden="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038600" y="5426075"/>
            <a:ext cx="25179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3" name="Line 63" hidden="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4038600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4" name="Line 74" hidden="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698364" y="5578475"/>
            <a:ext cx="383738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Line 75" hidden="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6543261" y="6175375"/>
            <a:ext cx="1914939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72" hidden="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535751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7" name="Line 76" hidden="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535751" y="5578475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8" name="Line 54" hidden="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133599" y="4816475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9" name="Line 70" hidden="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2690854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0" name="Line 73" hidden="1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83424" y="6180138"/>
            <a:ext cx="1914940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1" name="Line 77" hidden="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690854" y="5583238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2" name="Line 62" hidden="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133600" y="3182937"/>
            <a:ext cx="0" cy="22098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26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685800" y="6646366"/>
            <a:ext cx="381000" cy="0"/>
          </a:xfrm>
          <a:prstGeom prst="line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7" name="Line 1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911216" y="128870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8" name="Line 1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879157" y="1983785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9" name="Line 1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2282817" y="1999985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0" name="Line 1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2301867" y="12954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1" name="Line 19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768592" y="12954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2" name="Line 19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895600" y="1981200"/>
            <a:ext cx="12847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3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191000" y="19812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0" name="Line 1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191000" y="1295400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-76200" y="831509"/>
            <a:ext cx="5062154" cy="2133600"/>
            <a:chOff x="76200" y="831509"/>
            <a:chExt cx="5062154" cy="2133600"/>
          </a:xfrm>
        </p:grpSpPr>
        <p:sp>
          <p:nvSpPr>
            <p:cNvPr id="153" name="Line 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H="1">
              <a:off x="682616" y="1288709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4" name="Line 1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H="1">
              <a:off x="682617" y="1994056"/>
              <a:ext cx="609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5" name="Line 11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H="1">
              <a:off x="2435217" y="1994056"/>
              <a:ext cx="152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6" name="Line 1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H="1">
              <a:off x="2435216" y="1288709"/>
              <a:ext cx="765183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57" name="Line 20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 flipH="1">
              <a:off x="3035292" y="1994056"/>
              <a:ext cx="152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58" name="Line 21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 flipH="1">
              <a:off x="4330692" y="1994056"/>
              <a:ext cx="3048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59" name="Line 22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flipH="1">
              <a:off x="4330692" y="1288709"/>
              <a:ext cx="3048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60" name="Line 25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 flipH="1">
              <a:off x="1063617" y="1993559"/>
              <a:ext cx="0" cy="59055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oval"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61" name="Line 26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flipH="1" flipV="1">
              <a:off x="3035292" y="1974509"/>
              <a:ext cx="0" cy="60960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3" name="Line 27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 flipV="1">
              <a:off x="1063617" y="2584109"/>
              <a:ext cx="1219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84" name="AutoShape 28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5400000">
              <a:off x="2282817" y="2403134"/>
              <a:ext cx="381000" cy="381000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682867" y="2507909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6" name="Text Box 78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651794" y="1136309"/>
              <a:ext cx="397866" cy="6635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X</a:t>
              </a:r>
            </a:p>
          </p:txBody>
        </p:sp>
        <p:sp>
          <p:nvSpPr>
            <p:cNvPr id="187" name="Rectangle 7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804854" y="831509"/>
              <a:ext cx="3687763" cy="2133600"/>
            </a:xfrm>
            <a:prstGeom prst="rect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8" name="Line 20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2844792" y="2584109"/>
              <a:ext cx="209548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89" name="Text Box 17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4645017" y="964859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 Box 18"/>
                <p:cNvSpPr txBox="1">
                  <a:spLocks noChangeArrowheads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4593012" y="1669212"/>
                  <a:ext cx="545342" cy="664926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6000"/>
                    </a:lnSpc>
                    <a:buClr>
                      <a:srgbClr val="40458C"/>
                    </a:buClr>
                    <a:buSzPct val="10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Q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90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>
                  <a:off x="4593012" y="1669212"/>
                  <a:ext cx="545342" cy="664926"/>
                </a:xfrm>
                <a:prstGeom prst="rect">
                  <a:avLst/>
                </a:prstGeom>
                <a:blipFill rotWithShape="1">
                  <a:blip r:embed="rId127"/>
                  <a:stretch>
                    <a:fillRect/>
                  </a:stretch>
                </a:blipFill>
                <a:ln w="25400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2" name="Text Box 66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47860" y="964362"/>
              <a:ext cx="437940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smtClean="0">
                  <a:solidFill>
                    <a:srgbClr val="FFFFFF"/>
                  </a:solidFill>
                  <a:latin typeface="Calibri"/>
                </a:rPr>
                <a:t>D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93" name="Text Box 67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76200" y="1626847"/>
              <a:ext cx="638316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err="1" smtClean="0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586222" name="Line 46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03052" y="4509591"/>
            <a:ext cx="2403061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23" name="Line 47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3123365" y="5119191"/>
            <a:ext cx="1081378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4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4224070" y="4509591"/>
            <a:ext cx="961224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5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191845" y="5119191"/>
            <a:ext cx="3406059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8" name="Line 52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185294" y="4509591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5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225504" y="4517949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6" name="Line 5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3123365" y="4509591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26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85800" y="5884366"/>
            <a:ext cx="381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723900" y="1524000"/>
            <a:ext cx="340158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486810" y="838200"/>
            <a:ext cx="155492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816308" y="1611868"/>
            <a:ext cx="155492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4384242" y="838200"/>
            <a:ext cx="155492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5108" y="838200"/>
            <a:ext cx="155492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7937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Activity#1:  Fill in timing graph and values for X and Q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179" grpId="0" build="p"/>
      <p:bldP spid="1586242" grpId="0"/>
      <p:bldP spid="1586243" grpId="0"/>
      <p:bldP spid="1586244" grpId="0"/>
      <p:bldP spid="1586245" grpId="0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05" grpId="0" animBg="1"/>
      <p:bldP spid="1586222" grpId="0" animBg="1"/>
      <p:bldP spid="1586223" grpId="0" animBg="1"/>
      <p:bldP spid="1586224" grpId="0" animBg="1"/>
      <p:bldP spid="1586225" grpId="0" animBg="1"/>
      <p:bldP spid="1586228" grpId="0" animBg="1"/>
      <p:bldP spid="152" grpId="0" animBg="1"/>
      <p:bldP spid="1586226" grpId="0" animBg="1"/>
      <p:bldP spid="104" grpId="0" animBg="1"/>
      <p:bldP spid="214" grpId="0" animBg="1"/>
      <p:bldP spid="203" grpId="0" animBg="1"/>
      <p:bldP spid="216" grpId="0" animBg="1"/>
      <p:bldP spid="211" grpId="0" animBg="1"/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Set-Reset (SR) Latch can store one bit and we can change the value of the stored bit.  But, SR Latch has a forbidden state.</a:t>
            </a:r>
          </a:p>
          <a:p>
            <a:endParaRPr lang="en-US" sz="3000" dirty="0"/>
          </a:p>
          <a:p>
            <a:r>
              <a:rPr lang="en-US" sz="3000" dirty="0" smtClean="0"/>
              <a:t>(</a:t>
            </a:r>
            <a:r>
              <a:rPr lang="en-US" sz="3000" dirty="0" err="1" smtClean="0"/>
              <a:t>Unclocked</a:t>
            </a:r>
            <a:r>
              <a:rPr lang="en-US" sz="3000" dirty="0" smtClean="0"/>
              <a:t>) D Latch can store and change a bit like an SR Latch while avoiding a forbidden state.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 Edge-Triggered D Flip-Flip (aka Master-Slave D Flip-Flip) stores one bit.  The bit can be changed in a synchronized fashion on the edge of a clock signal.</a:t>
            </a:r>
          </a:p>
        </p:txBody>
      </p:sp>
    </p:spTree>
    <p:extLst>
      <p:ext uri="{BB962C8B-B14F-4D97-AF65-F5344CB8AC3E}">
        <p14:creationId xmlns:p14="http://schemas.microsoft.com/office/powerpoint/2010/main" val="298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store more than one bit, N bits?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Registers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0" y="628650"/>
            <a:ext cx="5105400" cy="3352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 </a:t>
            </a:r>
            <a:r>
              <a:rPr lang="en-US" dirty="0"/>
              <a:t>flip-flops in parallel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shared clock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extra clocked inputs:</a:t>
            </a:r>
            <a:br>
              <a:rPr lang="en-US" dirty="0" smtClean="0"/>
            </a:br>
            <a:r>
              <a:rPr lang="en-US" dirty="0" err="1" smtClean="0"/>
              <a:t>write_enable</a:t>
            </a:r>
            <a:r>
              <a:rPr lang="en-US" dirty="0" smtClean="0"/>
              <a:t>, reset, …</a:t>
            </a:r>
            <a:endParaRPr lang="en-US" dirty="0"/>
          </a:p>
        </p:txBody>
      </p:sp>
      <p:sp>
        <p:nvSpPr>
          <p:cNvPr id="15882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8138" y="91123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912812" y="1058868"/>
            <a:ext cx="695325" cy="47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06487" y="1374780"/>
            <a:ext cx="501650" cy="47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4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020887" y="106363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49487" y="138685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2" name="Line 1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935287" y="106363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5" name="Line 2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435100" y="137478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6" name="Line 2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249487" y="137574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7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435097" y="164148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9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23404" y="134509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50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31912" y="83503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4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877887" y="2197105"/>
            <a:ext cx="7302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106487" y="2555880"/>
            <a:ext cx="5016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7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65187" y="3403595"/>
            <a:ext cx="746125" cy="79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8" name="Line 5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101725" y="3754438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00" name="Line 7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895350" y="4578345"/>
            <a:ext cx="715962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0" name="Line 9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106487" y="1390648"/>
            <a:ext cx="0" cy="4114802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1" name="Text Box 9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85800" y="540970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8322" name="Text Box 9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4487" y="704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D0</a:t>
            </a:r>
          </a:p>
        </p:txBody>
      </p:sp>
      <p:sp>
        <p:nvSpPr>
          <p:cNvPr id="1588323" name="Text Box 9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4487" y="417512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D3</a:t>
            </a:r>
          </a:p>
        </p:txBody>
      </p:sp>
      <p:sp>
        <p:nvSpPr>
          <p:cNvPr id="1588324" name="Text Box 10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4487" y="1847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D1</a:t>
            </a:r>
          </a:p>
        </p:txBody>
      </p:sp>
      <p:sp>
        <p:nvSpPr>
          <p:cNvPr id="1588325" name="Text Box 10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4487" y="30670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D2</a:t>
            </a:r>
          </a:p>
        </p:txBody>
      </p:sp>
      <p:sp>
        <p:nvSpPr>
          <p:cNvPr id="1588326" name="Rectangle 10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257800" y="4114800"/>
            <a:ext cx="1066800" cy="18288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7" name="Line 10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419600" y="5029200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8" name="Line 10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324600" y="5046663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9" name="Line 10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800600" y="4953000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0" name="Line 10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629400" y="4970463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1" name="Text Box 10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465290" y="4945063"/>
            <a:ext cx="367409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2" name="Text Box 10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497290" y="4970463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3" name="Line 10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588334" name="Line 11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57912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35" name="Line 11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7" name="Text Box 11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15673" y="4495800"/>
            <a:ext cx="966931" cy="12348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4-bit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4288" y="91123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3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611313" y="211138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4" name="Line 1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024062" y="226378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5" name="Line 1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252662" y="258700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938462" y="226378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7" name="Line 2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438275" y="257493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8" name="Line 2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2252662" y="257589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9" name="Line 2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1438272" y="284163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0" name="Oval 2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426579" y="254524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1" name="Rectangle 2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35087" y="203518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2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57463" y="211138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3" name="Rectangle 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11313" y="329565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1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24062" y="344805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1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52662" y="377127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6" name="Line 1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938462" y="344805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1438275" y="375920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8" name="Line 22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2252662" y="376016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9" name="Line 2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1438272" y="402590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0" name="Oval 2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426579" y="372951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1" name="Rectangle 2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335087" y="321945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57463" y="329565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3" name="Rectangle 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1611313" y="4470395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4" name="Line 1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24062" y="4622795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252662" y="4946022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6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2938462" y="4622795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8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 flipV="1">
            <a:off x="2252662" y="4934910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9" name="Line 2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1438272" y="5200645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Oval 2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426579" y="4904262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1" name="Rectangle 2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35087" y="4394195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557463" y="4470395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9" name="Line 54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1100138" y="4937120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0" name="Line 2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1438275" y="4933945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1" name="Text Box 9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433942" y="607645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160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326" grpId="0" animBg="1"/>
      <p:bldP spid="1588327" grpId="0" animBg="1"/>
      <p:bldP spid="1588328" grpId="0" animBg="1"/>
      <p:bldP spid="1588329" grpId="0" animBg="1"/>
      <p:bldP spid="1588330" grpId="0" animBg="1"/>
      <p:bldP spid="1588331" grpId="0"/>
      <p:bldP spid="1588332" grpId="0"/>
      <p:bldP spid="1588333" grpId="0" animBg="1"/>
      <p:bldP spid="1588334" grpId="0" animBg="1"/>
      <p:bldP spid="1588335" grpId="0" animBg="1"/>
      <p:bldP spid="1588337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 sure to go to </a:t>
            </a:r>
            <a:r>
              <a:rPr lang="en-US" sz="2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your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 Section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this week</a:t>
            </a:r>
          </a:p>
          <a:p>
            <a:r>
              <a:rPr lang="en-US" sz="2800" dirty="0" smtClean="0"/>
              <a:t>Completed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Lab1</a:t>
            </a:r>
            <a:r>
              <a:rPr lang="en-US" sz="2800" dirty="0" smtClean="0"/>
              <a:t> due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800" dirty="0" smtClean="0"/>
              <a:t> winter break, Friday, Feb </a:t>
            </a:r>
            <a:r>
              <a:rPr lang="en-US" sz="2800" dirty="0" smtClean="0"/>
              <a:t>13th</a:t>
            </a:r>
            <a:endParaRPr lang="en-US" sz="2800" dirty="0"/>
          </a:p>
          <a:p>
            <a:r>
              <a:rPr lang="en-US" sz="2800" dirty="0" smtClean="0"/>
              <a:t>Note, a Design Document is due when you submit Lab1 final circuit</a:t>
            </a:r>
          </a:p>
          <a:p>
            <a:r>
              <a:rPr lang="en-US" sz="2800" dirty="0" smtClean="0"/>
              <a:t>Work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Homework1 is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out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D</a:t>
            </a:r>
            <a:r>
              <a:rPr lang="en-US" sz="2800" dirty="0" smtClean="0"/>
              <a:t>ue a week before prelim1, Monday, February </a:t>
            </a:r>
            <a:r>
              <a:rPr lang="en-US" sz="2800" dirty="0" smtClean="0"/>
              <a:t>23rd</a:t>
            </a:r>
            <a:endParaRPr lang="en-US" sz="2800" dirty="0" smtClean="0"/>
          </a:p>
          <a:p>
            <a:r>
              <a:rPr lang="en-US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 on problems incrementally, as we cover them in lecture</a:t>
            </a:r>
          </a:p>
          <a:p>
            <a:r>
              <a:rPr lang="en-US" sz="2800" dirty="0" smtClean="0"/>
              <a:t>Office Hours for help</a:t>
            </a:r>
          </a:p>
          <a:p>
            <a:r>
              <a:rPr lang="en-US" sz="2800" dirty="0" smtClean="0"/>
              <a:t>Work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Work alone,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en-US" sz="2800" dirty="0" smtClean="0"/>
              <a:t> use your resources</a:t>
            </a:r>
          </a:p>
          <a:p>
            <a:pPr lvl="1"/>
            <a:r>
              <a:rPr lang="en-US" sz="2400" dirty="0" smtClean="0"/>
              <a:t>Lab Section, Piazza.com, Office Hours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392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Set-Reset (SR) Latch can store one bit and we can change the value of the stored bit.  But, SR Latch has a forbidden state.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Unclocked</a:t>
            </a:r>
            <a:r>
              <a:rPr lang="en-US" dirty="0" smtClean="0"/>
              <a:t>) D Latch can store and change a bit like an SR Latch while avoiding a forbidden state.</a:t>
            </a:r>
          </a:p>
          <a:p>
            <a:endParaRPr lang="en-US" dirty="0"/>
          </a:p>
          <a:p>
            <a:r>
              <a:rPr lang="en-US" dirty="0" smtClean="0"/>
              <a:t>An Edge-Triggered D Flip-Flip (aka Master-Slave D Flip-Flip) stores one bit.  The bit can be changed in a synchronized fashion on the edge of a clock signal.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-bit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register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stores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-bits.  It is be created with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D-Flip-Flops in parallel along with a shared clock.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What will this circuit do?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828799"/>
            <a:ext cx="1219200" cy="23622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" name="Line 10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600200" y="3276599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" name="Line 10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3294062"/>
            <a:ext cx="215265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" name="Line 10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8956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2" name="Line 1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29718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" name="Line 1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71800" y="4190999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" name="Text Box 1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42595" y="2885181"/>
            <a:ext cx="966932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4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-bit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 smtClean="0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 Box 10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92764" y="4495799"/>
            <a:ext cx="620683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Clk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0"/>
            </p:custDataLst>
          </p:nvPr>
        </p:nvCxnSpPr>
        <p:spPr>
          <a:xfrm flipH="1">
            <a:off x="5791200" y="4076699"/>
            <a:ext cx="19050" cy="140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1"/>
            </p:custDataLst>
          </p:nvPr>
        </p:nvCxnSpPr>
        <p:spPr>
          <a:xfrm rot="10800000">
            <a:off x="1600200" y="5486399"/>
            <a:ext cx="419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2"/>
            </p:custDataLst>
          </p:nvPr>
        </p:nvCxnSpPr>
        <p:spPr>
          <a:xfrm rot="5400000" flipH="1" flipV="1">
            <a:off x="495300" y="4381499"/>
            <a:ext cx="220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10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24500" y="2206217"/>
            <a:ext cx="571500" cy="358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pic>
        <p:nvPicPr>
          <p:cNvPr id="27" name="Picture 82" descr="8-segment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96000" y="1828799"/>
            <a:ext cx="581025" cy="754836"/>
          </a:xfrm>
          <a:prstGeom prst="rect">
            <a:avLst/>
          </a:prstGeom>
          <a:noFill/>
        </p:spPr>
      </p:pic>
      <p:pic>
        <p:nvPicPr>
          <p:cNvPr id="28" name="Picture 82" descr="8-segment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629400" y="1828799"/>
            <a:ext cx="581025" cy="754836"/>
          </a:xfrm>
          <a:prstGeom prst="rect">
            <a:avLst/>
          </a:prstGeom>
          <a:noFill/>
        </p:spPr>
      </p:pic>
      <p:cxnSp>
        <p:nvCxnSpPr>
          <p:cNvPr id="33" name="Straight Connector 32"/>
          <p:cNvCxnSpPr/>
          <p:nvPr>
            <p:custDataLst>
              <p:tags r:id="rId16"/>
            </p:custDataLst>
          </p:nvPr>
        </p:nvCxnSpPr>
        <p:spPr>
          <a:xfrm rot="5400000" flipH="1" flipV="1">
            <a:off x="3581400" y="2743199"/>
            <a:ext cx="1066800" cy="0"/>
          </a:xfrm>
          <a:prstGeom prst="line">
            <a:avLst/>
          </a:prstGeom>
          <a:ln w="285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4540134" y="2008666"/>
            <a:ext cx="984365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35" name="Line 10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42164" y="2209799"/>
            <a:ext cx="397971" cy="1442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86400" y="3494765"/>
            <a:ext cx="571500" cy="594026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3566500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+1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 flipH="1">
            <a:off x="5803232" y="3294063"/>
            <a:ext cx="7018" cy="22627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15000" y="49530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4872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923423" y="3128665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05000" y="2667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774642" y="32004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338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644284" y="21336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03442" y="16764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196484" y="2133600"/>
            <a:ext cx="210177" cy="199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55642" y="1676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5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Decoder Example: </a:t>
            </a:r>
            <a:r>
              <a:rPr lang="en-US" dirty="0"/>
              <a:t>7-Segment LED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42672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7-Segment LED</a:t>
            </a:r>
          </a:p>
          <a:p>
            <a:pPr lvl="1"/>
            <a:r>
              <a:rPr lang="en-US" dirty="0" smtClean="0"/>
              <a:t>photons emitted when electrons fall into holes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019800" y="14478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60579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65151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 rot="5400000" flipH="1" flipV="1">
            <a:off x="78867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 rot="5400000" flipH="1" flipV="1">
            <a:off x="74295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8"/>
            </p:custDataLst>
          </p:nvPr>
        </p:nvCxnSpPr>
        <p:spPr>
          <a:xfrm rot="5400000" flipH="1" flipV="1">
            <a:off x="60579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 rot="5400000" flipH="1" flipV="1">
            <a:off x="65151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10"/>
            </p:custDataLst>
          </p:nvPr>
        </p:nvCxnSpPr>
        <p:spPr>
          <a:xfrm rot="5400000" flipH="1" flipV="1">
            <a:off x="7886699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11"/>
            </p:custDataLst>
          </p:nvPr>
        </p:nvCxnSpPr>
        <p:spPr>
          <a:xfrm rot="5400000" flipH="1" flipV="1">
            <a:off x="7429499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 rot="5400000" flipH="1" flipV="1">
            <a:off x="6972300" y="4533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3"/>
            </p:custDataLst>
          </p:nvPr>
        </p:nvCxnSpPr>
        <p:spPr>
          <a:xfrm rot="5400000" flipH="1" flipV="1">
            <a:off x="6972300" y="1257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4"/>
            </p:custDataLst>
          </p:nvPr>
        </p:nvCxnSpPr>
        <p:spPr>
          <a:xfrm rot="10800000">
            <a:off x="7010400" y="1066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5"/>
            </p:custDataLst>
          </p:nvPr>
        </p:nvCxnSpPr>
        <p:spPr>
          <a:xfrm rot="10800000" flipV="1">
            <a:off x="7050384" y="990591"/>
            <a:ext cx="228600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 rot="10800000">
            <a:off x="7086600" y="914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 rot="10800000">
            <a:off x="7010400" y="4724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 rot="10800000" flipV="1">
            <a:off x="7050384" y="4800591"/>
            <a:ext cx="228600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 rot="10800000">
            <a:off x="7086600" y="4876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 bwMode="auto">
          <a:xfrm>
            <a:off x="58674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d7</a:t>
            </a:r>
          </a:p>
        </p:txBody>
      </p:sp>
      <p:sp>
        <p:nvSpPr>
          <p:cNvPr id="25" name="TextBox 24"/>
          <p:cNvSpPr txBox="1"/>
          <p:nvPr>
            <p:custDataLst>
              <p:tags r:id="rId21"/>
            </p:custDataLst>
          </p:nvPr>
        </p:nvSpPr>
        <p:spPr bwMode="auto">
          <a:xfrm>
            <a:off x="64008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d6</a:t>
            </a:r>
          </a:p>
        </p:txBody>
      </p:sp>
      <p:sp>
        <p:nvSpPr>
          <p:cNvPr id="26" name="TextBox 25"/>
          <p:cNvSpPr txBox="1"/>
          <p:nvPr>
            <p:custDataLst>
              <p:tags r:id="rId22"/>
            </p:custDataLst>
          </p:nvPr>
        </p:nvSpPr>
        <p:spPr bwMode="auto">
          <a:xfrm>
            <a:off x="73152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d5</a:t>
            </a:r>
          </a:p>
        </p:txBody>
      </p:sp>
      <p:sp>
        <p:nvSpPr>
          <p:cNvPr id="28" name="TextBox 27"/>
          <p:cNvSpPr txBox="1"/>
          <p:nvPr>
            <p:custDataLst>
              <p:tags r:id="rId23"/>
            </p:custDataLst>
          </p:nvPr>
        </p:nvSpPr>
        <p:spPr bwMode="auto">
          <a:xfrm>
            <a:off x="78486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d4</a:t>
            </a:r>
          </a:p>
        </p:txBody>
      </p:sp>
      <p:sp>
        <p:nvSpPr>
          <p:cNvPr id="29" name="TextBox 28"/>
          <p:cNvSpPr txBox="1"/>
          <p:nvPr>
            <p:custDataLst>
              <p:tags r:id="rId24"/>
            </p:custDataLst>
          </p:nvPr>
        </p:nvSpPr>
        <p:spPr bwMode="auto">
          <a:xfrm>
            <a:off x="58674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d3</a:t>
            </a:r>
          </a:p>
        </p:txBody>
      </p:sp>
      <p:sp>
        <p:nvSpPr>
          <p:cNvPr id="30" name="TextBox 29"/>
          <p:cNvSpPr txBox="1"/>
          <p:nvPr>
            <p:custDataLst>
              <p:tags r:id="rId25"/>
            </p:custDataLst>
          </p:nvPr>
        </p:nvSpPr>
        <p:spPr bwMode="auto">
          <a:xfrm>
            <a:off x="64008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d2</a:t>
            </a:r>
          </a:p>
        </p:txBody>
      </p:sp>
      <p:sp>
        <p:nvSpPr>
          <p:cNvPr id="31" name="TextBox 30"/>
          <p:cNvSpPr txBox="1"/>
          <p:nvPr>
            <p:custDataLst>
              <p:tags r:id="rId26"/>
            </p:custDataLst>
          </p:nvPr>
        </p:nvSpPr>
        <p:spPr bwMode="auto">
          <a:xfrm>
            <a:off x="73152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d1</a:t>
            </a:r>
          </a:p>
        </p:txBody>
      </p:sp>
      <p:sp>
        <p:nvSpPr>
          <p:cNvPr id="32" name="TextBox 31"/>
          <p:cNvSpPr txBox="1"/>
          <p:nvPr>
            <p:custDataLst>
              <p:tags r:id="rId27"/>
            </p:custDataLst>
          </p:nvPr>
        </p:nvSpPr>
        <p:spPr bwMode="auto">
          <a:xfrm>
            <a:off x="78486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d0</a:t>
            </a:r>
          </a:p>
        </p:txBody>
      </p:sp>
    </p:spTree>
    <p:extLst>
      <p:ext uri="{BB962C8B-B14F-4D97-AF65-F5344CB8AC3E}">
        <p14:creationId xmlns:p14="http://schemas.microsoft.com/office/powerpoint/2010/main" val="175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144000" cy="533400"/>
          </a:xfrm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Decoder Example: 7-Segment </a:t>
            </a:r>
            <a:r>
              <a:rPr lang="en-US" dirty="0"/>
              <a:t>LED Decoder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926012" y="1600200"/>
            <a:ext cx="3989387" cy="4876800"/>
          </a:xfrm>
          <a:ln/>
        </p:spPr>
        <p:txBody>
          <a:bodyPr/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3 inputs </a:t>
            </a:r>
          </a:p>
          <a:p>
            <a:pPr marL="341313" indent="-341313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encode 0 – 7 in binary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7</a:t>
            </a:r>
            <a:r>
              <a:rPr lang="en-US" dirty="0" smtClean="0"/>
              <a:t> outputs</a:t>
            </a:r>
          </a:p>
          <a:p>
            <a:pPr marL="341313" indent="-341313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one for each LED</a:t>
            </a:r>
            <a:endParaRPr lang="en-US" dirty="0"/>
          </a:p>
          <a:p>
            <a:pPr marL="341313" indent="-341313"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38400" y="17526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3584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25425" y="27432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25425" y="30480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25425" y="33528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9" name="Freeform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1289757"/>
            <a:ext cx="3420872" cy="1485193"/>
          </a:xfrm>
          <a:custGeom>
            <a:avLst/>
            <a:gdLst>
              <a:gd name="connsiteX0" fmla="*/ 0 w 9472"/>
              <a:gd name="connsiteY0" fmla="*/ 8022 h 10372"/>
              <a:gd name="connsiteX1" fmla="*/ 1222 w 9472"/>
              <a:gd name="connsiteY1" fmla="*/ 1813 h 10372"/>
              <a:gd name="connsiteX2" fmla="*/ 5727 w 9472"/>
              <a:gd name="connsiteY2" fmla="*/ 516 h 10372"/>
              <a:gd name="connsiteX3" fmla="*/ 9107 w 9472"/>
              <a:gd name="connsiteY3" fmla="*/ 4910 h 10372"/>
              <a:gd name="connsiteX4" fmla="*/ 7916 w 9472"/>
              <a:gd name="connsiteY4" fmla="*/ 10372 h 1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" h="10372">
                <a:moveTo>
                  <a:pt x="0" y="8022"/>
                </a:moveTo>
                <a:cubicBezTo>
                  <a:pt x="202" y="6991"/>
                  <a:pt x="268" y="3066"/>
                  <a:pt x="1222" y="1813"/>
                </a:cubicBezTo>
                <a:cubicBezTo>
                  <a:pt x="2176" y="560"/>
                  <a:pt x="4413" y="0"/>
                  <a:pt x="5727" y="516"/>
                </a:cubicBezTo>
                <a:cubicBezTo>
                  <a:pt x="7041" y="1032"/>
                  <a:pt x="8742" y="3269"/>
                  <a:pt x="9107" y="4910"/>
                </a:cubicBezTo>
                <a:cubicBezTo>
                  <a:pt x="9472" y="6551"/>
                  <a:pt x="8273" y="8776"/>
                  <a:pt x="7916" y="10372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0" name="Freeform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63663" y="1463675"/>
            <a:ext cx="2262187" cy="1263650"/>
          </a:xfrm>
          <a:custGeom>
            <a:avLst/>
            <a:gdLst/>
            <a:ahLst/>
            <a:cxnLst>
              <a:cxn ang="0">
                <a:pos x="0" y="796"/>
              </a:cxn>
              <a:cxn ang="0">
                <a:pos x="400" y="123"/>
              </a:cxn>
              <a:cxn ang="0">
                <a:pos x="1200" y="59"/>
              </a:cxn>
              <a:cxn ang="0">
                <a:pos x="1425" y="435"/>
              </a:cxn>
            </a:cxnLst>
            <a:rect l="0" t="0" r="r" b="b"/>
            <a:pathLst>
              <a:path w="1425" h="796">
                <a:moveTo>
                  <a:pt x="0" y="796"/>
                </a:moveTo>
                <a:cubicBezTo>
                  <a:pt x="68" y="684"/>
                  <a:pt x="200" y="246"/>
                  <a:pt x="400" y="123"/>
                </a:cubicBezTo>
                <a:cubicBezTo>
                  <a:pt x="600" y="0"/>
                  <a:pt x="1029" y="7"/>
                  <a:pt x="1200" y="59"/>
                </a:cubicBezTo>
                <a:cubicBezTo>
                  <a:pt x="1371" y="111"/>
                  <a:pt x="1378" y="357"/>
                  <a:pt x="1425" y="435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1" name="Freeform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63663" y="1922463"/>
            <a:ext cx="1736725" cy="960437"/>
          </a:xfrm>
          <a:custGeom>
            <a:avLst/>
            <a:gdLst/>
            <a:ahLst/>
            <a:cxnLst>
              <a:cxn ang="0">
                <a:pos x="0" y="605"/>
              </a:cxn>
              <a:cxn ang="0">
                <a:pos x="459" y="29"/>
              </a:cxn>
              <a:cxn ang="0">
                <a:pos x="1094" y="429"/>
              </a:cxn>
            </a:cxnLst>
            <a:rect l="0" t="0" r="r" b="b"/>
            <a:pathLst>
              <a:path w="1094" h="605">
                <a:moveTo>
                  <a:pt x="0" y="605"/>
                </a:moveTo>
                <a:cubicBezTo>
                  <a:pt x="76" y="509"/>
                  <a:pt x="277" y="58"/>
                  <a:pt x="459" y="29"/>
                </a:cubicBezTo>
                <a:cubicBezTo>
                  <a:pt x="641" y="0"/>
                  <a:pt x="962" y="346"/>
                  <a:pt x="1094" y="429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Freeform 18"/>
          <p:cNvSpPr/>
          <p:nvPr>
            <p:custDataLst>
              <p:tags r:id="rId10"/>
            </p:custDataLst>
          </p:nvPr>
        </p:nvSpPr>
        <p:spPr>
          <a:xfrm>
            <a:off x="1391234" y="2860463"/>
            <a:ext cx="2234616" cy="341525"/>
          </a:xfrm>
          <a:custGeom>
            <a:avLst/>
            <a:gdLst>
              <a:gd name="connsiteX0" fmla="*/ 2378562 w 2378562"/>
              <a:gd name="connsiteY0" fmla="*/ 524517 h 524517"/>
              <a:gd name="connsiteX1" fmla="*/ 1503431 w 2378562"/>
              <a:gd name="connsiteY1" fmla="*/ 25244 h 524517"/>
              <a:gd name="connsiteX2" fmla="*/ 0 w 2378562"/>
              <a:gd name="connsiteY2" fmla="*/ 373052 h 524517"/>
              <a:gd name="connsiteX0" fmla="*/ 2378562 w 2378562"/>
              <a:gd name="connsiteY0" fmla="*/ 300670 h 300670"/>
              <a:gd name="connsiteX1" fmla="*/ 1709154 w 2378562"/>
              <a:gd name="connsiteY1" fmla="*/ 25244 h 300670"/>
              <a:gd name="connsiteX2" fmla="*/ 0 w 2378562"/>
              <a:gd name="connsiteY2" fmla="*/ 149205 h 300670"/>
              <a:gd name="connsiteX0" fmla="*/ 2378562 w 2378562"/>
              <a:gd name="connsiteY0" fmla="*/ 297865 h 326939"/>
              <a:gd name="connsiteX1" fmla="*/ 2234616 w 2378562"/>
              <a:gd name="connsiteY1" fmla="*/ 281035 h 326939"/>
              <a:gd name="connsiteX2" fmla="*/ 1709154 w 2378562"/>
              <a:gd name="connsiteY2" fmla="*/ 22439 h 326939"/>
              <a:gd name="connsiteX3" fmla="*/ 0 w 2378562"/>
              <a:gd name="connsiteY3" fmla="*/ 146400 h 32693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343769"/>
              <a:gd name="connsiteX1" fmla="*/ 2234616 w 2378562"/>
              <a:gd name="connsiteY1" fmla="*/ 297865 h 343769"/>
              <a:gd name="connsiteX2" fmla="*/ 1709154 w 2378562"/>
              <a:gd name="connsiteY2" fmla="*/ 22439 h 343769"/>
              <a:gd name="connsiteX3" fmla="*/ 0 w 2378562"/>
              <a:gd name="connsiteY3" fmla="*/ 146400 h 34376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339938"/>
              <a:gd name="connsiteX1" fmla="*/ 2037766 w 2378562"/>
              <a:gd name="connsiteY1" fmla="*/ 339938 h 339938"/>
              <a:gd name="connsiteX2" fmla="*/ 1709154 w 2378562"/>
              <a:gd name="connsiteY2" fmla="*/ 22439 h 339938"/>
              <a:gd name="connsiteX3" fmla="*/ 0 w 2378562"/>
              <a:gd name="connsiteY3" fmla="*/ 146400 h 339938"/>
              <a:gd name="connsiteX0" fmla="*/ 2234616 w 2234616"/>
              <a:gd name="connsiteY0" fmla="*/ 341525 h 341525"/>
              <a:gd name="connsiteX1" fmla="*/ 2037766 w 2234616"/>
              <a:gd name="connsiteY1" fmla="*/ 339938 h 341525"/>
              <a:gd name="connsiteX2" fmla="*/ 1709154 w 2234616"/>
              <a:gd name="connsiteY2" fmla="*/ 22439 h 341525"/>
              <a:gd name="connsiteX3" fmla="*/ 0 w 2234616"/>
              <a:gd name="connsiteY3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616" h="341525">
                <a:moveTo>
                  <a:pt x="2234616" y="341525"/>
                </a:moveTo>
                <a:cubicBezTo>
                  <a:pt x="2059462" y="235163"/>
                  <a:pt x="1920429" y="46056"/>
                  <a:pt x="1709154" y="22439"/>
                </a:cubicBezTo>
                <a:cubicBezTo>
                  <a:pt x="1336718" y="0"/>
                  <a:pt x="248702" y="88432"/>
                  <a:pt x="0" y="146400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>
            <p:custDataLst>
              <p:tags r:id="rId11"/>
            </p:custDataLst>
          </p:nvPr>
        </p:nvSpPr>
        <p:spPr>
          <a:xfrm>
            <a:off x="1391234" y="3141497"/>
            <a:ext cx="1475382" cy="482444"/>
          </a:xfrm>
          <a:custGeom>
            <a:avLst/>
            <a:gdLst>
              <a:gd name="connsiteX0" fmla="*/ 1475382 w 1475382"/>
              <a:gd name="connsiteY0" fmla="*/ 482444 h 482444"/>
              <a:gd name="connsiteX1" fmla="*/ 645129 w 1475382"/>
              <a:gd name="connsiteY1" fmla="*/ 61708 h 482444"/>
              <a:gd name="connsiteX2" fmla="*/ 129026 w 1475382"/>
              <a:gd name="connsiteY2" fmla="*/ 112196 h 482444"/>
              <a:gd name="connsiteX3" fmla="*/ 0 w 1475382"/>
              <a:gd name="connsiteY3" fmla="*/ 168294 h 48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5382" h="482444">
                <a:moveTo>
                  <a:pt x="1475382" y="482444"/>
                </a:moveTo>
                <a:cubicBezTo>
                  <a:pt x="1172452" y="302930"/>
                  <a:pt x="869522" y="123416"/>
                  <a:pt x="645129" y="61708"/>
                </a:cubicBezTo>
                <a:cubicBezTo>
                  <a:pt x="420736" y="0"/>
                  <a:pt x="236548" y="94432"/>
                  <a:pt x="129026" y="112196"/>
                </a:cubicBezTo>
                <a:cubicBezTo>
                  <a:pt x="21505" y="129960"/>
                  <a:pt x="0" y="168294"/>
                  <a:pt x="0" y="168294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>
            <p:custDataLst>
              <p:tags r:id="rId12"/>
            </p:custDataLst>
          </p:nvPr>
        </p:nvSpPr>
        <p:spPr>
          <a:xfrm>
            <a:off x="1357108" y="3447077"/>
            <a:ext cx="2025611" cy="1243664"/>
          </a:xfrm>
          <a:custGeom>
            <a:avLst/>
            <a:gdLst>
              <a:gd name="connsiteX0" fmla="*/ 2023273 w 2023273"/>
              <a:gd name="connsiteY0" fmla="*/ 747040 h 1224809"/>
              <a:gd name="connsiteX1" fmla="*/ 1394974 w 2023273"/>
              <a:gd name="connsiteY1" fmla="*/ 1128507 h 1224809"/>
              <a:gd name="connsiteX2" fmla="*/ 228132 w 2023273"/>
              <a:gd name="connsiteY2" fmla="*/ 169229 h 1224809"/>
              <a:gd name="connsiteX3" fmla="*/ 26179 w 2023273"/>
              <a:gd name="connsiteY3" fmla="*/ 113131 h 1224809"/>
              <a:gd name="connsiteX0" fmla="*/ 2025611 w 2025611"/>
              <a:gd name="connsiteY0" fmla="*/ 765895 h 1243664"/>
              <a:gd name="connsiteX1" fmla="*/ 1397312 w 2025611"/>
              <a:gd name="connsiteY1" fmla="*/ 1147362 h 1243664"/>
              <a:gd name="connsiteX2" fmla="*/ 230470 w 2025611"/>
              <a:gd name="connsiteY2" fmla="*/ 188084 h 1243664"/>
              <a:gd name="connsiteX3" fmla="*/ 14492 w 2025611"/>
              <a:gd name="connsiteY3" fmla="*/ 18855 h 124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5611" h="1243664">
                <a:moveTo>
                  <a:pt x="2025611" y="765895"/>
                </a:moveTo>
                <a:cubicBezTo>
                  <a:pt x="1861056" y="1004779"/>
                  <a:pt x="1696502" y="1243664"/>
                  <a:pt x="1397312" y="1147362"/>
                </a:cubicBezTo>
                <a:cubicBezTo>
                  <a:pt x="1098122" y="1051060"/>
                  <a:pt x="460940" y="376168"/>
                  <a:pt x="230470" y="188084"/>
                </a:cubicBezTo>
                <a:cubicBezTo>
                  <a:pt x="0" y="0"/>
                  <a:pt x="47216" y="27270"/>
                  <a:pt x="14492" y="18855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>
            <p:custDataLst>
              <p:tags r:id="rId13"/>
            </p:custDataLst>
          </p:nvPr>
        </p:nvSpPr>
        <p:spPr>
          <a:xfrm>
            <a:off x="1396844" y="3724918"/>
            <a:ext cx="3263978" cy="1413674"/>
          </a:xfrm>
          <a:custGeom>
            <a:avLst/>
            <a:gdLst>
              <a:gd name="connsiteX0" fmla="*/ 2625394 w 3263978"/>
              <a:gd name="connsiteY0" fmla="*/ 0 h 1413674"/>
              <a:gd name="connsiteX1" fmla="*/ 3231254 w 3263978"/>
              <a:gd name="connsiteY1" fmla="*/ 319759 h 1413674"/>
              <a:gd name="connsiteX2" fmla="*/ 2429050 w 3263978"/>
              <a:gd name="connsiteY2" fmla="*/ 1234159 h 1413674"/>
              <a:gd name="connsiteX3" fmla="*/ 1312697 w 3263978"/>
              <a:gd name="connsiteY3" fmla="*/ 1222940 h 1413674"/>
              <a:gd name="connsiteX4" fmla="*/ 0 w 3263978"/>
              <a:gd name="connsiteY4" fmla="*/ 89757 h 141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3978" h="1413674">
                <a:moveTo>
                  <a:pt x="2625394" y="0"/>
                </a:moveTo>
                <a:cubicBezTo>
                  <a:pt x="2944686" y="57033"/>
                  <a:pt x="3263978" y="114066"/>
                  <a:pt x="3231254" y="319759"/>
                </a:cubicBezTo>
                <a:cubicBezTo>
                  <a:pt x="3198530" y="525452"/>
                  <a:pt x="2748809" y="1083629"/>
                  <a:pt x="2429050" y="1234159"/>
                </a:cubicBezTo>
                <a:cubicBezTo>
                  <a:pt x="2109291" y="1384689"/>
                  <a:pt x="1717539" y="1413674"/>
                  <a:pt x="1312697" y="1222940"/>
                </a:cubicBezTo>
                <a:cubicBezTo>
                  <a:pt x="907855" y="1032206"/>
                  <a:pt x="218783" y="278621"/>
                  <a:pt x="0" y="89757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 bwMode="auto">
          <a:xfrm rot="16200000">
            <a:off x="72326" y="2815526"/>
            <a:ext cx="179662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decode</a:t>
            </a: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" y="2133600"/>
            <a:ext cx="762000" cy="19050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4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05735472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6200"/>
            <a:ext cx="9144000" cy="50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009661375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49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6200"/>
            <a:ext cx="9144000" cy="50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37458284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582583518"/>
              </p:ext>
            </p:extLst>
          </p:nvPr>
        </p:nvGraphicFramePr>
        <p:xfrm>
          <a:off x="1904999" y="1864391"/>
          <a:ext cx="4419604" cy="4612608"/>
        </p:xfrm>
        <a:graphic>
          <a:graphicData uri="http://schemas.openxmlformats.org/drawingml/2006/table">
            <a:tbl>
              <a:tblPr/>
              <a:tblGrid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6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Building Blocks We have Seen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95350" y="1905000"/>
            <a:ext cx="1847850" cy="9144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encoder</a:t>
            </a:r>
            <a:endParaRPr lang="en-US" sz="2800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 rot="16200000" flipH="1">
            <a:off x="1562097" y="16383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1905000" y="1273672"/>
            <a:ext cx="609599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26" name="Straight Connector 25"/>
          <p:cNvCxnSpPr/>
          <p:nvPr>
            <p:custDataLst>
              <p:tags r:id="rId5"/>
            </p:custDataLst>
          </p:nvPr>
        </p:nvCxnSpPr>
        <p:spPr>
          <a:xfrm rot="10800000" flipV="1">
            <a:off x="1714493" y="16002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6"/>
            </p:custDataLst>
          </p:nvPr>
        </p:nvCxnSpPr>
        <p:spPr>
          <a:xfrm rot="16200000" flipH="1">
            <a:off x="1562098" y="30861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 bwMode="auto">
          <a:xfrm>
            <a:off x="1905001" y="2819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>
            <p:custDataLst>
              <p:tags r:id="rId8"/>
            </p:custDataLst>
          </p:nvPr>
        </p:nvCxnSpPr>
        <p:spPr>
          <a:xfrm rot="10800000" flipV="1">
            <a:off x="1714494" y="30480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9"/>
            </p:custDataLst>
          </p:nvPr>
        </p:nvSpPr>
        <p:spPr>
          <a:xfrm>
            <a:off x="3095618" y="2981200"/>
            <a:ext cx="1847850" cy="9144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decoder</a:t>
            </a:r>
            <a:endParaRPr lang="en-US" sz="2800" dirty="0"/>
          </a:p>
        </p:txBody>
      </p:sp>
      <p:cxnSp>
        <p:nvCxnSpPr>
          <p:cNvPr id="36" name="Straight Connector 35"/>
          <p:cNvCxnSpPr/>
          <p:nvPr>
            <p:custDataLst>
              <p:tags r:id="rId10"/>
            </p:custDataLst>
          </p:nvPr>
        </p:nvCxnSpPr>
        <p:spPr>
          <a:xfrm rot="16200000" flipH="1">
            <a:off x="3762365" y="27145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11"/>
            </p:custDataLst>
          </p:nvPr>
        </p:nvSpPr>
        <p:spPr bwMode="auto">
          <a:xfrm>
            <a:off x="4105268" y="23498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10800000" flipV="1">
            <a:off x="3914761" y="26764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3"/>
            </p:custDataLst>
          </p:nvPr>
        </p:nvCxnSpPr>
        <p:spPr>
          <a:xfrm rot="16200000" flipH="1">
            <a:off x="3762366" y="4162300"/>
            <a:ext cx="533400" cy="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4"/>
            </p:custDataLst>
          </p:nvPr>
        </p:nvSpPr>
        <p:spPr bwMode="auto">
          <a:xfrm>
            <a:off x="4105269" y="38956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1" name="Straight Connector 40"/>
          <p:cNvCxnSpPr/>
          <p:nvPr>
            <p:custDataLst>
              <p:tags r:id="rId15"/>
            </p:custDataLst>
          </p:nvPr>
        </p:nvCxnSpPr>
        <p:spPr>
          <a:xfrm rot="10800000" flipV="1">
            <a:off x="3914762" y="4124200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16"/>
            </p:custDataLst>
          </p:nvPr>
        </p:nvSpPr>
        <p:spPr>
          <a:xfrm rot="16200000">
            <a:off x="5170737" y="2732335"/>
            <a:ext cx="3831727" cy="914401"/>
          </a:xfrm>
          <a:custGeom>
            <a:avLst/>
            <a:gdLst>
              <a:gd name="connsiteX0" fmla="*/ 0 w 3831727"/>
              <a:gd name="connsiteY0" fmla="*/ 0 h 914400"/>
              <a:gd name="connsiteX1" fmla="*/ 3831727 w 3831727"/>
              <a:gd name="connsiteY1" fmla="*/ 0 h 914400"/>
              <a:gd name="connsiteX2" fmla="*/ 3831727 w 3831727"/>
              <a:gd name="connsiteY2" fmla="*/ 914400 h 914400"/>
              <a:gd name="connsiteX3" fmla="*/ 0 w 3831727"/>
              <a:gd name="connsiteY3" fmla="*/ 914400 h 914400"/>
              <a:gd name="connsiteX4" fmla="*/ 0 w 3831727"/>
              <a:gd name="connsiteY4" fmla="*/ 0 h 914400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0 w 3831727"/>
              <a:gd name="connsiteY3" fmla="*/ 914400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051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4289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27" h="914401">
                <a:moveTo>
                  <a:pt x="0" y="0"/>
                </a:moveTo>
                <a:lnTo>
                  <a:pt x="3831727" y="0"/>
                </a:lnTo>
                <a:lnTo>
                  <a:pt x="3428998" y="914401"/>
                </a:lnTo>
                <a:lnTo>
                  <a:pt x="380999" y="91440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Multiplexor</a:t>
            </a:r>
            <a:endParaRPr lang="en-US" sz="2800" dirty="0"/>
          </a:p>
        </p:txBody>
      </p:sp>
      <p:cxnSp>
        <p:nvCxnSpPr>
          <p:cNvPr id="43" name="Straight Connector 42"/>
          <p:cNvCxnSpPr/>
          <p:nvPr>
            <p:custDataLst>
              <p:tags r:id="rId17"/>
            </p:custDataLst>
          </p:nvPr>
        </p:nvCxnSpPr>
        <p:spPr>
          <a:xfrm>
            <a:off x="7562848" y="321945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18"/>
            </p:custDataLst>
          </p:nvPr>
        </p:nvSpPr>
        <p:spPr bwMode="auto">
          <a:xfrm>
            <a:off x="7562848" y="2588123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5" name="Straight Connector 44"/>
          <p:cNvCxnSpPr/>
          <p:nvPr>
            <p:custDataLst>
              <p:tags r:id="rId19"/>
            </p:custDataLst>
          </p:nvPr>
        </p:nvCxnSpPr>
        <p:spPr>
          <a:xfrm rot="5400000">
            <a:off x="7677147" y="3143251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0"/>
            </p:custDataLst>
          </p:nvPr>
        </p:nvCxnSpPr>
        <p:spPr>
          <a:xfrm rot="16200000" flipV="1">
            <a:off x="6819900" y="5295899"/>
            <a:ext cx="685800" cy="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>
            <p:custDataLst>
              <p:tags r:id="rId21"/>
            </p:custDataLst>
          </p:nvPr>
        </p:nvSpPr>
        <p:spPr bwMode="auto">
          <a:xfrm>
            <a:off x="7239001" y="4953001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10800000" flipV="1">
            <a:off x="7048494" y="5181601"/>
            <a:ext cx="228606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23"/>
            </p:custDataLst>
          </p:nvPr>
        </p:nvCxnSpPr>
        <p:spPr>
          <a:xfrm>
            <a:off x="5810248" y="1545727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>
            <p:custDataLst>
              <p:tags r:id="rId24"/>
            </p:custDataLst>
          </p:nvPr>
        </p:nvSpPr>
        <p:spPr bwMode="auto">
          <a:xfrm>
            <a:off x="5810248" y="914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0" name="Straight Connector 59"/>
          <p:cNvCxnSpPr/>
          <p:nvPr>
            <p:custDataLst>
              <p:tags r:id="rId25"/>
            </p:custDataLst>
          </p:nvPr>
        </p:nvCxnSpPr>
        <p:spPr>
          <a:xfrm rot="5400000">
            <a:off x="5924547" y="1469528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26"/>
            </p:custDataLst>
          </p:nvPr>
        </p:nvCxnSpPr>
        <p:spPr>
          <a:xfrm>
            <a:off x="5791200" y="2174375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>
            <p:custDataLst>
              <p:tags r:id="rId27"/>
            </p:custDataLst>
          </p:nvPr>
        </p:nvSpPr>
        <p:spPr bwMode="auto">
          <a:xfrm>
            <a:off x="5791200" y="15430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3" name="Straight Connector 62"/>
          <p:cNvCxnSpPr/>
          <p:nvPr>
            <p:custDataLst>
              <p:tags r:id="rId28"/>
            </p:custDataLst>
          </p:nvPr>
        </p:nvCxnSpPr>
        <p:spPr>
          <a:xfrm rot="5400000">
            <a:off x="5905499" y="2098176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9"/>
            </p:custDataLst>
          </p:nvPr>
        </p:nvCxnSpPr>
        <p:spPr>
          <a:xfrm>
            <a:off x="5791200" y="2860175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30"/>
            </p:custDataLst>
          </p:nvPr>
        </p:nvSpPr>
        <p:spPr bwMode="auto">
          <a:xfrm>
            <a:off x="5791200" y="22288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6" name="Straight Connector 65"/>
          <p:cNvCxnSpPr/>
          <p:nvPr>
            <p:custDataLst>
              <p:tags r:id="rId31"/>
            </p:custDataLst>
          </p:nvPr>
        </p:nvCxnSpPr>
        <p:spPr>
          <a:xfrm rot="5400000">
            <a:off x="5905499" y="2783976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32"/>
            </p:custDataLst>
          </p:nvPr>
        </p:nvCxnSpPr>
        <p:spPr>
          <a:xfrm>
            <a:off x="5791200" y="459105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>
            <p:custDataLst>
              <p:tags r:id="rId33"/>
            </p:custDataLst>
          </p:nvPr>
        </p:nvSpPr>
        <p:spPr bwMode="auto">
          <a:xfrm>
            <a:off x="5791200" y="39406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9" name="Straight Connector 68"/>
          <p:cNvCxnSpPr/>
          <p:nvPr>
            <p:custDataLst>
              <p:tags r:id="rId34"/>
            </p:custDataLst>
          </p:nvPr>
        </p:nvCxnSpPr>
        <p:spPr>
          <a:xfrm rot="5400000">
            <a:off x="5905499" y="4514851"/>
            <a:ext cx="266698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>
            <p:custDataLst>
              <p:tags r:id="rId35"/>
            </p:custDataLst>
          </p:nvPr>
        </p:nvSpPr>
        <p:spPr bwMode="auto">
          <a:xfrm rot="16200000">
            <a:off x="5509725" y="3211128"/>
            <a:ext cx="804147" cy="698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50" name="TextBox 49"/>
          <p:cNvSpPr txBox="1"/>
          <p:nvPr>
            <p:custDataLst>
              <p:tags r:id="rId36"/>
            </p:custDataLst>
          </p:nvPr>
        </p:nvSpPr>
        <p:spPr bwMode="auto">
          <a:xfrm>
            <a:off x="6629400" y="1273672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TextBox 50"/>
          <p:cNvSpPr txBox="1"/>
          <p:nvPr>
            <p:custDataLst>
              <p:tags r:id="rId37"/>
            </p:custDataLst>
          </p:nvPr>
        </p:nvSpPr>
        <p:spPr bwMode="auto">
          <a:xfrm>
            <a:off x="6629400" y="1915435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>
            <p:custDataLst>
              <p:tags r:id="rId38"/>
            </p:custDataLst>
          </p:nvPr>
        </p:nvSpPr>
        <p:spPr bwMode="auto">
          <a:xfrm>
            <a:off x="6629400" y="2560006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>
            <p:custDataLst>
              <p:tags r:id="rId39"/>
            </p:custDataLst>
          </p:nvPr>
        </p:nvSpPr>
        <p:spPr bwMode="auto">
          <a:xfrm>
            <a:off x="6629400" y="4191000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2800" baseline="300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18933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Encoders</a:t>
            </a:r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05113" y="685800"/>
            <a:ext cx="1498600" cy="4832350"/>
          </a:xfrm>
          <a:prstGeom prst="rect">
            <a:avLst/>
          </a:prstGeom>
          <a:noFill/>
          <a:ln w="2556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490072" y="99060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490072" y="1462315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4306888" y="2316162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59532" y="120241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3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490072" y="193403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490072" y="2405744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9532" y="1674133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59532" y="2145847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9532" y="2617561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690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03713" y="269875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313238" y="3840163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5" name="Line 2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490072" y="2877458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59532" y="308927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490072" y="3349172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490072" y="3820886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490071" y="4292602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59532" y="356098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59532" y="403270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59532" y="73070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>
            <p:custDataLst>
              <p:tags r:id="rId22"/>
            </p:custDataLst>
          </p:nvPr>
        </p:nvSpPr>
        <p:spPr bwMode="auto">
          <a:xfrm rot="16200000">
            <a:off x="2826100" y="2777352"/>
            <a:ext cx="155053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encoder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84060" y="4904469"/>
            <a:ext cx="33566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24"/>
            </p:custDataLst>
          </p:nvPr>
        </p:nvSpPr>
        <p:spPr bwMode="auto">
          <a:xfrm rot="5400000">
            <a:off x="4167639" y="2965493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1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492375" y="5213350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 bwMode="auto">
          <a:xfrm rot="5400000">
            <a:off x="2247858" y="4433246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5" name="Line 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314825" y="193675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7172" y="2662378"/>
            <a:ext cx="3798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Log</a:t>
            </a:r>
            <a:r>
              <a:rPr lang="en-US" sz="3200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(N) outputs wires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" y="2622550"/>
            <a:ext cx="241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 Input wires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027944"/>
            <a:ext cx="4755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e.g. Voting:</a:t>
            </a:r>
          </a:p>
          <a:p>
            <a:r>
              <a:rPr lang="en-US" sz="2800" dirty="0" smtClean="0"/>
              <a:t>Can only vote for one out of N </a:t>
            </a:r>
          </a:p>
          <a:p>
            <a:r>
              <a:rPr lang="en-US" sz="2800" dirty="0" smtClean="0"/>
              <a:t>candidates, so </a:t>
            </a:r>
            <a:r>
              <a:rPr lang="en-US" sz="2800" dirty="0"/>
              <a:t> </a:t>
            </a:r>
            <a:r>
              <a:rPr lang="en-US" sz="2800" dirty="0" smtClean="0"/>
              <a:t>N inputs.</a:t>
            </a:r>
          </a:p>
          <a:p>
            <a:endParaRPr lang="en-US" sz="2800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ut can encode vote efficiently </a:t>
            </a:r>
          </a:p>
          <a:p>
            <a:r>
              <a:rPr lang="en-US" sz="2800" dirty="0" smtClean="0"/>
              <a:t>with binary encoding.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745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 Encoder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Truth Table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1547813" y="1760538"/>
            <a:ext cx="1524000" cy="3421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4" name="Line 4"/>
          <p:cNvSpPr>
            <a:spLocks noChangeShapeType="1"/>
          </p:cNvSpPr>
          <p:nvPr/>
        </p:nvSpPr>
        <p:spPr bwMode="auto">
          <a:xfrm flipH="1">
            <a:off x="1243013" y="20653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5" name="Line 5"/>
          <p:cNvSpPr>
            <a:spLocks noChangeShapeType="1"/>
          </p:cNvSpPr>
          <p:nvPr/>
        </p:nvSpPr>
        <p:spPr bwMode="auto">
          <a:xfrm flipH="1">
            <a:off x="1243013" y="2979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6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320967" name="Text Box 7"/>
          <p:cNvSpPr txBox="1">
            <a:spLocks noChangeArrowheads="1"/>
          </p:cNvSpPr>
          <p:nvPr/>
        </p:nvSpPr>
        <p:spPr bwMode="auto">
          <a:xfrm>
            <a:off x="838200" y="2667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320968" name="Text Box 8"/>
          <p:cNvSpPr txBox="1">
            <a:spLocks noChangeArrowheads="1"/>
          </p:cNvSpPr>
          <p:nvPr/>
        </p:nvSpPr>
        <p:spPr bwMode="auto">
          <a:xfrm>
            <a:off x="1600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69" name="Line 9"/>
          <p:cNvSpPr>
            <a:spLocks noChangeShapeType="1"/>
          </p:cNvSpPr>
          <p:nvPr/>
        </p:nvSpPr>
        <p:spPr bwMode="auto">
          <a:xfrm flipH="1">
            <a:off x="12192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822325" y="3649663"/>
            <a:ext cx="3365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c</a:t>
            </a:r>
          </a:p>
        </p:txBody>
      </p:sp>
      <p:sp>
        <p:nvSpPr>
          <p:cNvPr id="1320971" name="Line 11"/>
          <p:cNvSpPr>
            <a:spLocks noChangeShapeType="1"/>
          </p:cNvSpPr>
          <p:nvPr/>
        </p:nvSpPr>
        <p:spPr bwMode="auto">
          <a:xfrm flipH="1">
            <a:off x="1219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2" name="Text Box 12"/>
          <p:cNvSpPr txBox="1">
            <a:spLocks noChangeArrowheads="1"/>
          </p:cNvSpPr>
          <p:nvPr/>
        </p:nvSpPr>
        <p:spPr bwMode="auto">
          <a:xfrm>
            <a:off x="814388" y="45640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320974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320975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320976" name="Line 1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7" name="Text Box 1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78" name="Text Box 18"/>
          <p:cNvSpPr txBox="1">
            <a:spLocks noChangeArrowheads="1"/>
          </p:cNvSpPr>
          <p:nvPr/>
        </p:nvSpPr>
        <p:spPr bwMode="auto">
          <a:xfrm>
            <a:off x="1228725" y="5257800"/>
            <a:ext cx="227647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 3-bit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encoder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with 4 inputs</a:t>
            </a:r>
            <a:br>
              <a:rPr lang="en-US" sz="1400" smtClean="0">
                <a:solidFill>
                  <a:srgbClr val="FFFFFF"/>
                </a:solidFill>
                <a:latin typeface="Arial" charset="0"/>
              </a:rPr>
            </a:b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for simplicity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320979" name="Group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6616"/>
              </p:ext>
            </p:extLst>
          </p:nvPr>
        </p:nvGraphicFramePr>
        <p:xfrm>
          <a:off x="4135438" y="1011238"/>
          <a:ext cx="4627562" cy="2819401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4812"/>
                <a:gridCol w="568325"/>
                <a:gridCol w="1057275"/>
                <a:gridCol w="649288"/>
                <a:gridCol w="568325"/>
                <a:gridCol w="5667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1044" name="Line 84"/>
          <p:cNvSpPr>
            <a:spLocks noChangeShapeType="1"/>
          </p:cNvSpPr>
          <p:nvPr/>
        </p:nvSpPr>
        <p:spPr bwMode="auto">
          <a:xfrm flipH="1">
            <a:off x="3051175" y="2751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5" name="Text Box 85"/>
          <p:cNvSpPr txBox="1">
            <a:spLocks noChangeArrowheads="1"/>
          </p:cNvSpPr>
          <p:nvPr/>
        </p:nvSpPr>
        <p:spPr bwMode="auto">
          <a:xfrm>
            <a:off x="3429000" y="24384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0</a:t>
            </a:r>
          </a:p>
        </p:txBody>
      </p:sp>
      <p:sp>
        <p:nvSpPr>
          <p:cNvPr id="1321046" name="Line 8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7" name="Text Box 8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1048" name="Line 88"/>
          <p:cNvSpPr>
            <a:spLocks noChangeShapeType="1"/>
          </p:cNvSpPr>
          <p:nvPr/>
        </p:nvSpPr>
        <p:spPr bwMode="auto">
          <a:xfrm flipH="1">
            <a:off x="30480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9" name="Text Box 89"/>
          <p:cNvSpPr txBox="1">
            <a:spLocks noChangeArrowheads="1"/>
          </p:cNvSpPr>
          <p:nvPr/>
        </p:nvSpPr>
        <p:spPr bwMode="auto">
          <a:xfrm>
            <a:off x="3429000" y="37338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648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Basic Building Blocks Example: Voting</a:t>
            </a:r>
            <a:endParaRPr lang="en-US" dirty="0"/>
          </a:p>
        </p:txBody>
      </p:sp>
      <p:sp>
        <p:nvSpPr>
          <p:cNvPr id="26" name="Text 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8803" y="4175006"/>
            <a:ext cx="1021731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Ballots</a:t>
            </a:r>
          </a:p>
        </p:txBody>
      </p:sp>
      <p:sp>
        <p:nvSpPr>
          <p:cNvPr id="27" name="Text 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1886" y="4423569"/>
            <a:ext cx="2207889" cy="105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The 3410 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optical scan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vote reader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machine</a:t>
            </a:r>
          </a:p>
        </p:txBody>
      </p:sp>
      <p:pic>
        <p:nvPicPr>
          <p:cNvPr id="125" name="Picture 1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5" cstate="print">
            <a:lum bright="-66000"/>
          </a:blip>
          <a:srcRect/>
          <a:stretch>
            <a:fillRect/>
          </a:stretch>
        </p:blipFill>
        <p:spPr bwMode="auto">
          <a:xfrm>
            <a:off x="2546350" y="1291431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126" name="Group 125"/>
          <p:cNvGrpSpPr/>
          <p:nvPr>
            <p:custDataLst>
              <p:tags r:id="rId5"/>
            </p:custDataLst>
          </p:nvPr>
        </p:nvGrpSpPr>
        <p:grpSpPr>
          <a:xfrm>
            <a:off x="304800" y="1371600"/>
            <a:ext cx="1447800" cy="2247900"/>
            <a:chOff x="304800" y="1371600"/>
            <a:chExt cx="1447800" cy="2247900"/>
          </a:xfrm>
        </p:grpSpPr>
        <p:sp>
          <p:nvSpPr>
            <p:cNvPr id="127" name="Rectangle 1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Oval 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Oval 1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0" name="Oval 1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1" name="Oval 1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2" name="Oval 1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Oval 1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Oval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35" name="Group 134"/>
          <p:cNvGrpSpPr/>
          <p:nvPr>
            <p:custDataLst>
              <p:tags r:id="rId6"/>
            </p:custDataLst>
          </p:nvPr>
        </p:nvGrpSpPr>
        <p:grpSpPr>
          <a:xfrm>
            <a:off x="457200" y="1524000"/>
            <a:ext cx="1447800" cy="2247900"/>
            <a:chOff x="304800" y="1371600"/>
            <a:chExt cx="1447800" cy="2247900"/>
          </a:xfrm>
        </p:grpSpPr>
        <p:sp>
          <p:nvSpPr>
            <p:cNvPr id="136" name="Rectangle 1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7" name="Oval 1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8" name="Oval 1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Oval 1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Oval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Oval 1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2" name="Oval 1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3" name="Oval 1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4" name="Group 143"/>
          <p:cNvGrpSpPr/>
          <p:nvPr>
            <p:custDataLst>
              <p:tags r:id="rId7"/>
            </p:custDataLst>
          </p:nvPr>
        </p:nvGrpSpPr>
        <p:grpSpPr>
          <a:xfrm>
            <a:off x="609600" y="1676400"/>
            <a:ext cx="1447800" cy="2247900"/>
            <a:chOff x="304800" y="1371600"/>
            <a:chExt cx="1447800" cy="2247900"/>
          </a:xfrm>
        </p:grpSpPr>
        <p:sp>
          <p:nvSpPr>
            <p:cNvPr id="145" name="Rectangle 1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Oval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Oval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" name="Oval 1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0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3" name="Rectangle 152"/>
          <p:cNvSpPr/>
          <p:nvPr>
            <p:custDataLst>
              <p:tags r:id="rId8"/>
            </p:custDataLst>
          </p:nvPr>
        </p:nvSpPr>
        <p:spPr>
          <a:xfrm rot="16200000">
            <a:off x="1524000" y="2552700"/>
            <a:ext cx="2133600" cy="457200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" name="Arc 153"/>
          <p:cNvSpPr/>
          <p:nvPr>
            <p:custDataLst>
              <p:tags r:id="rId9"/>
            </p:custDataLst>
          </p:nvPr>
        </p:nvSpPr>
        <p:spPr>
          <a:xfrm>
            <a:off x="2209800" y="26670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>
            <p:custDataLst>
              <p:tags r:id="rId10"/>
            </p:custDataLst>
          </p:nvPr>
        </p:nvSpPr>
        <p:spPr>
          <a:xfrm>
            <a:off x="2209800" y="29718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>
            <p:custDataLst>
              <p:tags r:id="rId11"/>
            </p:custDataLst>
          </p:nvPr>
        </p:nvSpPr>
        <p:spPr>
          <a:xfrm>
            <a:off x="2209800" y="3276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>
            <p:custDataLst>
              <p:tags r:id="rId12"/>
            </p:custDataLst>
          </p:nvPr>
        </p:nvSpPr>
        <p:spPr>
          <a:xfrm>
            <a:off x="2209800" y="3581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Arc 157"/>
          <p:cNvSpPr/>
          <p:nvPr>
            <p:custDataLst>
              <p:tags r:id="rId13"/>
            </p:custDataLst>
          </p:nvPr>
        </p:nvSpPr>
        <p:spPr>
          <a:xfrm>
            <a:off x="2209800" y="1752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Arc 158"/>
          <p:cNvSpPr/>
          <p:nvPr>
            <p:custDataLst>
              <p:tags r:id="rId14"/>
            </p:custDataLst>
          </p:nvPr>
        </p:nvSpPr>
        <p:spPr>
          <a:xfrm>
            <a:off x="2209800" y="2057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Arc 159"/>
          <p:cNvSpPr/>
          <p:nvPr>
            <p:custDataLst>
              <p:tags r:id="rId15"/>
            </p:custDataLst>
          </p:nvPr>
        </p:nvSpPr>
        <p:spPr>
          <a:xfrm>
            <a:off x="2209800" y="23622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3" idx="2"/>
          </p:cNvCxnSpPr>
          <p:nvPr>
            <p:custDataLst>
              <p:tags r:id="rId16"/>
            </p:custDataLst>
          </p:nvPr>
        </p:nvCxnSpPr>
        <p:spPr>
          <a:xfrm>
            <a:off x="2819400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>
            <p:custDataLst>
              <p:tags r:id="rId17"/>
            </p:custDataLst>
          </p:nvPr>
        </p:nvSpPr>
        <p:spPr>
          <a:xfrm>
            <a:off x="3429000" y="2171700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163" name="Straight Connector 162"/>
          <p:cNvCxnSpPr/>
          <p:nvPr>
            <p:custDataLst>
              <p:tags r:id="rId18"/>
            </p:custDataLst>
          </p:nvPr>
        </p:nvCxnSpPr>
        <p:spPr>
          <a:xfrm rot="5400000">
            <a:off x="3105150" y="268605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>
            <p:custDataLst>
              <p:tags r:id="rId19"/>
            </p:custDataLst>
          </p:nvPr>
        </p:nvSpPr>
        <p:spPr bwMode="auto">
          <a:xfrm>
            <a:off x="29718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165" name="Straight Connector 164"/>
          <p:cNvCxnSpPr/>
          <p:nvPr>
            <p:custDataLst>
              <p:tags r:id="rId20"/>
            </p:custDataLst>
          </p:nvPr>
        </p:nvCxnSpPr>
        <p:spPr>
          <a:xfrm>
            <a:off x="4419600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21"/>
            </p:custDataLst>
          </p:nvPr>
        </p:nvCxnSpPr>
        <p:spPr>
          <a:xfrm rot="5400000">
            <a:off x="4705350" y="268605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>
            <p:custDataLst>
              <p:tags r:id="rId22"/>
            </p:custDataLst>
          </p:nvPr>
        </p:nvSpPr>
        <p:spPr bwMode="auto">
          <a:xfrm>
            <a:off x="45720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168" name="Picture 167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7537992" y="21336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169" name="Straight Connector 168"/>
          <p:cNvCxnSpPr>
            <a:stCxn id="168" idx="1"/>
          </p:cNvCxnSpPr>
          <p:nvPr>
            <p:custDataLst>
              <p:tags r:id="rId24"/>
            </p:custDataLst>
          </p:nvPr>
        </p:nvCxnSpPr>
        <p:spPr>
          <a:xfrm rot="10800000">
            <a:off x="6928392" y="27813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5"/>
            </p:custDataLst>
          </p:nvPr>
        </p:nvCxnSpPr>
        <p:spPr>
          <a:xfrm rot="5400000" flipH="1" flipV="1">
            <a:off x="7137942" y="2705100"/>
            <a:ext cx="1905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>
            <p:custDataLst>
              <p:tags r:id="rId26"/>
            </p:custDataLst>
          </p:nvPr>
        </p:nvSpPr>
        <p:spPr bwMode="auto">
          <a:xfrm>
            <a:off x="7021893" y="2759572"/>
            <a:ext cx="390148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2" name="TextBox 171"/>
          <p:cNvSpPr txBox="1"/>
          <p:nvPr>
            <p:custDataLst>
              <p:tags r:id="rId27"/>
            </p:custDataLst>
          </p:nvPr>
        </p:nvSpPr>
        <p:spPr bwMode="auto">
          <a:xfrm>
            <a:off x="5300377" y="2325185"/>
            <a:ext cx="1252823" cy="951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</a:t>
            </a:r>
            <a:br>
              <a:rPr lang="en-US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73" name="Rectangle 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029200" y="2133600"/>
            <a:ext cx="1873250" cy="12954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93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448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online syllabus/schedule </a:t>
            </a:r>
            <a:endParaRPr lang="en-US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www.cs.cornell.edu/Courses/CS3410/2015sp/schedule.html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Slides and Reading for lectures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Office Hours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Pictures of all  TAs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Homework and Programming Assignments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Dates to keep in Mind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Prelims: Tue Mar 3rd and </a:t>
            </a:r>
            <a:r>
              <a:rPr lang="en-US" sz="2400" dirty="0" err="1">
                <a:solidFill>
                  <a:schemeClr val="bg1"/>
                </a:solidFill>
              </a:rPr>
              <a:t>Thur</a:t>
            </a:r>
            <a:r>
              <a:rPr lang="en-US" sz="2400" dirty="0">
                <a:solidFill>
                  <a:schemeClr val="bg1"/>
                </a:solidFill>
              </a:rPr>
              <a:t> April 30th </a:t>
            </a:r>
          </a:p>
          <a:p>
            <a:pPr marL="1085850" lvl="1" indent="-342900"/>
            <a:r>
              <a:rPr lang="en-US" sz="2400" i="1" dirty="0">
                <a:solidFill>
                  <a:schemeClr val="bg1"/>
                </a:solidFill>
              </a:rPr>
              <a:t>Lab 1: Due </a:t>
            </a:r>
            <a:r>
              <a:rPr lang="en-US" sz="2400" i="1" dirty="0" smtClean="0">
                <a:solidFill>
                  <a:schemeClr val="bg1"/>
                </a:solidFill>
              </a:rPr>
              <a:t>next Friday, Feb </a:t>
            </a:r>
            <a:r>
              <a:rPr lang="en-US" sz="2400" i="1" dirty="0">
                <a:solidFill>
                  <a:schemeClr val="bg1"/>
                </a:solidFill>
              </a:rPr>
              <a:t>13th  before Winter </a:t>
            </a:r>
            <a:r>
              <a:rPr lang="en-US" sz="2400" i="1" dirty="0" smtClean="0">
                <a:solidFill>
                  <a:schemeClr val="bg1"/>
                </a:solidFill>
              </a:rPr>
              <a:t>break</a:t>
            </a:r>
            <a:endParaRPr lang="en-US" sz="2400" i="1" dirty="0">
              <a:solidFill>
                <a:schemeClr val="bg1"/>
              </a:solidFill>
            </a:endParaRP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Proj2: Due  </a:t>
            </a:r>
            <a:r>
              <a:rPr lang="en-US" sz="2400" dirty="0" err="1">
                <a:solidFill>
                  <a:schemeClr val="bg1"/>
                </a:solidFill>
              </a:rPr>
              <a:t>Thur</a:t>
            </a:r>
            <a:r>
              <a:rPr lang="en-US" sz="2400" dirty="0">
                <a:solidFill>
                  <a:schemeClr val="bg1"/>
                </a:solidFill>
              </a:rPr>
              <a:t> Mar 26th before Spring break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Final Project: Due when final would be (not known until Feb 14th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Sched</a:t>
            </a:r>
            <a:r>
              <a:rPr lang="en-US" dirty="0" smtClean="0"/>
              <a:t>ule is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/>
              <a:t>We can now build interesting devices with sensors</a:t>
            </a:r>
          </a:p>
          <a:p>
            <a:pPr lvl="1"/>
            <a:r>
              <a:rPr lang="en-US" dirty="0"/>
              <a:t>Using </a:t>
            </a:r>
            <a:r>
              <a:rPr lang="en-US" dirty="0" err="1" smtClean="0"/>
              <a:t>combinationial</a:t>
            </a:r>
            <a:r>
              <a:rPr lang="en-US" dirty="0" smtClean="0"/>
              <a:t> </a:t>
            </a:r>
            <a:r>
              <a:rPr lang="en-US" dirty="0"/>
              <a:t>logic</a:t>
            </a:r>
          </a:p>
          <a:p>
            <a:endParaRPr lang="en-US" dirty="0"/>
          </a:p>
          <a:p>
            <a:r>
              <a:rPr lang="en-US" dirty="0"/>
              <a:t>We can also store data </a:t>
            </a:r>
            <a:r>
              <a:rPr lang="en-US" dirty="0" smtClean="0"/>
              <a:t>values (aka Sequential Logic)</a:t>
            </a:r>
            <a:endParaRPr lang="en-US" dirty="0"/>
          </a:p>
          <a:p>
            <a:pPr lvl="1"/>
            <a:r>
              <a:rPr lang="en-US" dirty="0"/>
              <a:t>In state-holding elements</a:t>
            </a:r>
          </a:p>
          <a:p>
            <a:pPr lvl="1"/>
            <a:r>
              <a:rPr lang="en-US" dirty="0"/>
              <a:t>Coupled with </a:t>
            </a:r>
            <a:r>
              <a:rPr lang="en-US" dirty="0" smtClean="0"/>
              <a:t>clocks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do we store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one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bit?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Attempts at storing (and changing) one bit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Set-Reset Latch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 Latch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 Flip-Flops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Master-Slave Flip-Flops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Register: storing more than one bit, N-bits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Basic Building Blocks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Decoders 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Encoders</a:t>
            </a:r>
          </a:p>
          <a:p>
            <a:r>
              <a:rPr lang="en-US" dirty="0" smtClean="0"/>
              <a:t>Finite State Machines (FSM)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design logic circuits with state?</a:t>
            </a:r>
          </a:p>
          <a:p>
            <a:pPr lvl="1"/>
            <a:r>
              <a:rPr lang="en-US" dirty="0" smtClean="0"/>
              <a:t>Types of FSMs: Mealy and Moore Machines</a:t>
            </a:r>
          </a:p>
          <a:p>
            <a:pPr lvl="1"/>
            <a:r>
              <a:rPr lang="en-US" dirty="0" smtClean="0"/>
              <a:t>Examples: Serial Adder and a Digital Door Lock</a:t>
            </a:r>
          </a:p>
        </p:txBody>
      </p:sp>
    </p:spTree>
    <p:extLst>
      <p:ext uri="{BB962C8B-B14F-4D97-AF65-F5344CB8AC3E}">
        <p14:creationId xmlns:p14="http://schemas.microsoft.com/office/powerpoint/2010/main" val="11070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ctrTitle" sz="quarter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449263" eaLnBrk="1" hangingPunct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>
                <a:latin typeface="Tahoma" charset="0"/>
              </a:rPr>
              <a:t>Finite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574640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design logic circuits with state?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</a:t>
            </a:r>
          </a:p>
        </p:txBody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electronic machine which has</a:t>
            </a:r>
          </a:p>
          <a:p>
            <a:pPr lvl="1"/>
            <a:r>
              <a:rPr lang="en-US"/>
              <a:t>external inputs</a:t>
            </a:r>
          </a:p>
          <a:p>
            <a:pPr lvl="1"/>
            <a:r>
              <a:rPr lang="en-US"/>
              <a:t>externally visible outputs</a:t>
            </a:r>
          </a:p>
          <a:p>
            <a:pPr lvl="1"/>
            <a:r>
              <a:rPr lang="en-US"/>
              <a:t>internal state</a:t>
            </a:r>
          </a:p>
          <a:p>
            <a:endParaRPr lang="en-US"/>
          </a:p>
          <a:p>
            <a:r>
              <a:rPr lang="en-US"/>
              <a:t>Output and next state depend on</a:t>
            </a:r>
          </a:p>
          <a:p>
            <a:pPr lvl="1"/>
            <a:r>
              <a:rPr lang="en-US"/>
              <a:t>inputs</a:t>
            </a:r>
          </a:p>
          <a:p>
            <a:pPr lvl="1"/>
            <a:r>
              <a:rPr lang="en-US"/>
              <a:t>current state</a:t>
            </a:r>
          </a:p>
        </p:txBody>
      </p:sp>
    </p:spTree>
    <p:extLst>
      <p:ext uri="{BB962C8B-B14F-4D97-AF65-F5344CB8AC3E}">
        <p14:creationId xmlns:p14="http://schemas.microsoft.com/office/powerpoint/2010/main" val="23305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>
            <a:normAutofit fontScale="90000"/>
          </a:bodyPr>
          <a:lstStyle/>
          <a:p>
            <a:r>
              <a:rPr lang="en-US"/>
              <a:t>Abstract Model of FSM</a:t>
            </a:r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524000"/>
            <a:ext cx="7958137" cy="48768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Machine is</a:t>
            </a:r>
          </a:p>
          <a:p>
            <a:pPr>
              <a:buFontTx/>
              <a:buNone/>
            </a:pPr>
            <a:r>
              <a:rPr lang="en-US" i="1" dirty="0"/>
              <a:t>			M</a:t>
            </a:r>
            <a:r>
              <a:rPr lang="en-US" dirty="0"/>
              <a:t> = (  </a:t>
            </a:r>
            <a:r>
              <a:rPr lang="en-US" i="1" dirty="0"/>
              <a:t>S,  I,  O, </a:t>
            </a:r>
            <a:r>
              <a:rPr lang="en-US" i="1" dirty="0">
                <a:sym typeface="Symbol" charset="0"/>
              </a:rPr>
              <a:t></a:t>
            </a:r>
            <a:r>
              <a:rPr lang="en-US" dirty="0"/>
              <a:t> )</a:t>
            </a:r>
          </a:p>
          <a:p>
            <a:pPr>
              <a:buFontTx/>
              <a:buNone/>
            </a:pPr>
            <a:r>
              <a:rPr lang="en-US" i="1" dirty="0"/>
              <a:t>S</a:t>
            </a:r>
            <a:r>
              <a:rPr lang="en-US" dirty="0"/>
              <a:t>:	Finite set of states</a:t>
            </a:r>
          </a:p>
          <a:p>
            <a:pPr>
              <a:buFontTx/>
              <a:buNone/>
            </a:pPr>
            <a:r>
              <a:rPr lang="en-US" i="1" dirty="0"/>
              <a:t>I</a:t>
            </a:r>
            <a:r>
              <a:rPr lang="en-US" dirty="0"/>
              <a:t>:	</a:t>
            </a:r>
            <a:r>
              <a:rPr lang="en-US" dirty="0" smtClean="0"/>
              <a:t>Finite </a:t>
            </a:r>
            <a:r>
              <a:rPr lang="en-US" dirty="0"/>
              <a:t>set of inputs</a:t>
            </a:r>
          </a:p>
          <a:p>
            <a:pPr>
              <a:buFontTx/>
              <a:buNone/>
            </a:pPr>
            <a:r>
              <a:rPr lang="en-US" i="1" dirty="0"/>
              <a:t>O</a:t>
            </a:r>
            <a:r>
              <a:rPr lang="en-US" dirty="0"/>
              <a:t>:	Finite set of outputs</a:t>
            </a:r>
          </a:p>
          <a:p>
            <a:pPr>
              <a:buFontTx/>
              <a:buNone/>
            </a:pPr>
            <a:r>
              <a:rPr lang="en-US" i="1" dirty="0">
                <a:sym typeface="Symbol" charset="0"/>
              </a:rPr>
              <a:t></a:t>
            </a:r>
            <a:r>
              <a:rPr lang="en-US" dirty="0"/>
              <a:t>:	</a:t>
            </a:r>
            <a:r>
              <a:rPr lang="en-US" dirty="0" smtClean="0"/>
              <a:t>State </a:t>
            </a:r>
            <a:r>
              <a:rPr lang="en-US" dirty="0"/>
              <a:t>transition </a:t>
            </a:r>
            <a:r>
              <a:rPr lang="en-US" dirty="0" smtClean="0"/>
              <a:t>function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state </a:t>
            </a:r>
            <a:r>
              <a:rPr lang="en-US" dirty="0"/>
              <a:t>depends on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 input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present state</a:t>
            </a:r>
          </a:p>
        </p:txBody>
      </p:sp>
    </p:spTree>
    <p:extLst>
      <p:ext uri="{BB962C8B-B14F-4D97-AF65-F5344CB8AC3E}">
        <p14:creationId xmlns:p14="http://schemas.microsoft.com/office/powerpoint/2010/main" val="12621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rmAutofit fontScale="90000"/>
          </a:bodyPr>
          <a:lstStyle/>
          <a:p>
            <a:r>
              <a:rPr lang="en-US" dirty="0"/>
              <a:t>Automata Model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Finite State Machine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inputs from external world</a:t>
            </a:r>
          </a:p>
          <a:p>
            <a:pPr lvl="1"/>
            <a:r>
              <a:rPr lang="en-US" dirty="0" smtClean="0"/>
              <a:t>outputs to external world</a:t>
            </a:r>
          </a:p>
          <a:p>
            <a:pPr lvl="1"/>
            <a:r>
              <a:rPr lang="en-US" dirty="0" smtClean="0"/>
              <a:t>internal state</a:t>
            </a:r>
          </a:p>
          <a:p>
            <a:pPr lvl="1"/>
            <a:r>
              <a:rPr lang="en-US" dirty="0" smtClean="0"/>
              <a:t>combinational logic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165990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699250" y="2514600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0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038600" y="2819400"/>
            <a:ext cx="692150" cy="510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6599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219200" y="3962400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219200" y="2133600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19400" y="2133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75450" y="2563412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Next </a:t>
            </a:r>
            <a:r>
              <a:rPr lang="en-US" sz="2800" b="1" dirty="0" smtClean="0"/>
              <a:t>State</a:t>
            </a:r>
            <a:endParaRPr lang="en-US" sz="2800" b="1" dirty="0"/>
          </a:p>
        </p:txBody>
      </p:sp>
      <p:sp>
        <p:nvSpPr>
          <p:cNvPr id="165991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1219200"/>
            <a:ext cx="17526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Current State</a:t>
            </a:r>
            <a:endParaRPr lang="en-US" sz="2800" b="1" dirty="0"/>
          </a:p>
        </p:txBody>
      </p:sp>
      <p:sp>
        <p:nvSpPr>
          <p:cNvPr id="1659918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514600"/>
            <a:ext cx="1143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Input</a:t>
            </a:r>
          </a:p>
        </p:txBody>
      </p:sp>
      <p:sp>
        <p:nvSpPr>
          <p:cNvPr id="1659923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19200" y="2133600"/>
            <a:ext cx="52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24" name="Line 2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0" y="251460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175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1447800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20" name="Rectangle 19"/>
          <p:cNvSpPr/>
          <p:nvPr>
            <p:custDataLst>
              <p:tags r:id="rId15"/>
            </p:custDataLst>
          </p:nvPr>
        </p:nvSpPr>
        <p:spPr>
          <a:xfrm>
            <a:off x="1752600" y="1295400"/>
            <a:ext cx="1066800" cy="1676400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Registers</a:t>
            </a:r>
            <a:endParaRPr lang="en-US" sz="2400" dirty="0"/>
          </a:p>
        </p:txBody>
      </p:sp>
      <p:sp>
        <p:nvSpPr>
          <p:cNvPr id="21" name="Oval 20"/>
          <p:cNvSpPr/>
          <p:nvPr>
            <p:custDataLst>
              <p:tags r:id="rId16"/>
            </p:custDataLst>
          </p:nvPr>
        </p:nvSpPr>
        <p:spPr>
          <a:xfrm>
            <a:off x="4572000" y="1219200"/>
            <a:ext cx="1524000" cy="1828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Comb.</a:t>
            </a:r>
            <a:br>
              <a:rPr lang="en-US" sz="2400" dirty="0" smtClean="0"/>
            </a:br>
            <a:r>
              <a:rPr lang="en-US" sz="2400" dirty="0" smtClean="0"/>
              <a:t>Logic</a:t>
            </a:r>
            <a:endParaRPr lang="en-US" sz="2400" dirty="0"/>
          </a:p>
        </p:txBody>
      </p:sp>
      <p:cxnSp>
        <p:nvCxnSpPr>
          <p:cNvPr id="19" name="Straight Connector 18"/>
          <p:cNvCxnSpPr/>
          <p:nvPr>
            <p:custDataLst>
              <p:tags r:id="rId17"/>
            </p:custDataLst>
          </p:nvPr>
        </p:nvCxnSpPr>
        <p:spPr>
          <a:xfrm rot="5400000" flipH="1" flipV="1">
            <a:off x="2476500" y="2857500"/>
            <a:ext cx="1524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8"/>
            </p:custDataLst>
          </p:nvPr>
        </p:nvCxnSpPr>
        <p:spPr>
          <a:xfrm rot="16200000" flipV="1">
            <a:off x="2552700" y="2857501"/>
            <a:ext cx="1524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8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Autofit/>
          </a:bodyPr>
          <a:lstStyle/>
          <a:p>
            <a:r>
              <a:rPr lang="en-US" dirty="0" smtClean="0"/>
              <a:t>FSM Example</a:t>
            </a:r>
            <a:endParaRPr lang="en-US" dirty="0"/>
          </a:p>
        </p:txBody>
      </p:sp>
      <p:sp>
        <p:nvSpPr>
          <p:cNvPr id="167629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258664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</a:rPr>
              <a:t>Legend</a:t>
            </a:r>
          </a:p>
        </p:txBody>
      </p:sp>
      <p:sp>
        <p:nvSpPr>
          <p:cNvPr id="167629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9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5" name="Arc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2000" y="1443640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452" y="1926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FFC000"/>
                </a:solidFill>
              </a:rPr>
              <a:t>state</a:t>
            </a:r>
          </a:p>
        </p:txBody>
      </p:sp>
      <p:sp>
        <p:nvSpPr>
          <p:cNvPr id="167629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7350" y="986440"/>
            <a:ext cx="201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input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output</a:t>
            </a:r>
          </a:p>
        </p:txBody>
      </p:sp>
      <p:sp>
        <p:nvSpPr>
          <p:cNvPr id="2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0978" y="1935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start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state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Oval 30"/>
          <p:cNvSpPr/>
          <p:nvPr>
            <p:custDataLst>
              <p:tags r:id="rId9"/>
            </p:custDataLst>
          </p:nvPr>
        </p:nvSpPr>
        <p:spPr>
          <a:xfrm>
            <a:off x="1386212" y="1679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28600" y="986440"/>
            <a:ext cx="2133600" cy="205740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51778" y="1554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6" name="Oval 35"/>
          <p:cNvSpPr/>
          <p:nvPr>
            <p:custDataLst>
              <p:tags r:id="rId13"/>
            </p:custDataLst>
          </p:nvPr>
        </p:nvSpPr>
        <p:spPr>
          <a:xfrm>
            <a:off x="3977012" y="1298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52952" y="1545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9" name="Oval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431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484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529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4" name="Arc 43"/>
          <p:cNvSpPr/>
          <p:nvPr>
            <p:custDataLst>
              <p:tags r:id="rId20"/>
            </p:custDataLst>
          </p:nvPr>
        </p:nvSpPr>
        <p:spPr>
          <a:xfrm>
            <a:off x="4419600" y="1062640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00600" y="60544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67000" y="98644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Arc 46"/>
          <p:cNvSpPr/>
          <p:nvPr>
            <p:custDataLst>
              <p:tags r:id="rId23"/>
            </p:custDataLst>
          </p:nvPr>
        </p:nvSpPr>
        <p:spPr>
          <a:xfrm>
            <a:off x="3200400" y="1367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62800" y="91024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Arc 48"/>
          <p:cNvSpPr/>
          <p:nvPr>
            <p:custDataLst>
              <p:tags r:id="rId25"/>
            </p:custDataLst>
          </p:nvPr>
        </p:nvSpPr>
        <p:spPr>
          <a:xfrm>
            <a:off x="6781800" y="1291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>
            <p:custDataLst>
              <p:tags r:id="rId26"/>
            </p:custDataLst>
          </p:nvPr>
        </p:nvSpPr>
        <p:spPr>
          <a:xfrm flipV="1">
            <a:off x="4495800" y="3424840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411064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289144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Arc 59"/>
          <p:cNvSpPr/>
          <p:nvPr>
            <p:custDataLst>
              <p:tags r:id="rId29"/>
            </p:custDataLst>
          </p:nvPr>
        </p:nvSpPr>
        <p:spPr>
          <a:xfrm>
            <a:off x="3200400" y="3272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38820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Arc 61"/>
          <p:cNvSpPr/>
          <p:nvPr>
            <p:custDataLst>
              <p:tags r:id="rId31"/>
            </p:custDataLst>
          </p:nvPr>
        </p:nvSpPr>
        <p:spPr>
          <a:xfrm>
            <a:off x="6781800" y="3196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>
            <p:custDataLst>
              <p:tags r:id="rId32"/>
            </p:custDataLst>
          </p:nvPr>
        </p:nvSpPr>
        <p:spPr>
          <a:xfrm flipH="1">
            <a:off x="4800600" y="1895008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24600" y="24342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5" name="Freeform 64"/>
          <p:cNvSpPr/>
          <p:nvPr>
            <p:custDataLst>
              <p:tags r:id="rId34"/>
            </p:custDataLst>
          </p:nvPr>
        </p:nvSpPr>
        <p:spPr>
          <a:xfrm rot="16200000" flipH="1">
            <a:off x="4401002" y="1544270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19600" y="251044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36"/>
            </p:custDataLst>
          </p:nvPr>
        </p:nvSpPr>
        <p:spPr>
          <a:xfrm>
            <a:off x="228600" y="4110640"/>
            <a:ext cx="30221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</a:p>
          <a:p>
            <a:r>
              <a:rPr lang="en-US" sz="2800" dirty="0" smtClean="0"/>
              <a:t>Output: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</a:p>
          <a:p>
            <a:r>
              <a:rPr lang="en-US" sz="2800" dirty="0" smtClean="0"/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or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384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Autofit/>
          </a:bodyPr>
          <a:lstStyle/>
          <a:p>
            <a:r>
              <a:rPr lang="en-US" dirty="0" smtClean="0"/>
              <a:t>FSM Example</a:t>
            </a:r>
            <a:endParaRPr lang="en-US" dirty="0"/>
          </a:p>
        </p:txBody>
      </p:sp>
      <p:sp>
        <p:nvSpPr>
          <p:cNvPr id="167629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258664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</a:rPr>
              <a:t>Legend</a:t>
            </a:r>
          </a:p>
        </p:txBody>
      </p:sp>
      <p:sp>
        <p:nvSpPr>
          <p:cNvPr id="167629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9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5" name="Arc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2000" y="1443640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452" y="1926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FFC000"/>
                </a:solidFill>
              </a:rPr>
              <a:t>state</a:t>
            </a:r>
          </a:p>
        </p:txBody>
      </p:sp>
      <p:sp>
        <p:nvSpPr>
          <p:cNvPr id="167629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7350" y="986440"/>
            <a:ext cx="201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input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output</a:t>
            </a:r>
          </a:p>
        </p:txBody>
      </p:sp>
      <p:sp>
        <p:nvSpPr>
          <p:cNvPr id="2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0978" y="1935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start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state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Oval 30"/>
          <p:cNvSpPr/>
          <p:nvPr>
            <p:custDataLst>
              <p:tags r:id="rId9"/>
            </p:custDataLst>
          </p:nvPr>
        </p:nvSpPr>
        <p:spPr>
          <a:xfrm>
            <a:off x="1386212" y="1679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28600" y="986440"/>
            <a:ext cx="2133600" cy="205740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51778" y="1554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6" name="Oval 35"/>
          <p:cNvSpPr/>
          <p:nvPr>
            <p:custDataLst>
              <p:tags r:id="rId13"/>
            </p:custDataLst>
          </p:nvPr>
        </p:nvSpPr>
        <p:spPr>
          <a:xfrm>
            <a:off x="3977012" y="1298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52952" y="1545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9" name="Oval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431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484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529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4" name="Arc 43"/>
          <p:cNvSpPr/>
          <p:nvPr>
            <p:custDataLst>
              <p:tags r:id="rId20"/>
            </p:custDataLst>
          </p:nvPr>
        </p:nvSpPr>
        <p:spPr>
          <a:xfrm>
            <a:off x="4419600" y="1062640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00600" y="60544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67000" y="98644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Arc 46"/>
          <p:cNvSpPr/>
          <p:nvPr>
            <p:custDataLst>
              <p:tags r:id="rId23"/>
            </p:custDataLst>
          </p:nvPr>
        </p:nvSpPr>
        <p:spPr>
          <a:xfrm>
            <a:off x="3200400" y="1367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62800" y="91024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Arc 48"/>
          <p:cNvSpPr/>
          <p:nvPr>
            <p:custDataLst>
              <p:tags r:id="rId25"/>
            </p:custDataLst>
          </p:nvPr>
        </p:nvSpPr>
        <p:spPr>
          <a:xfrm>
            <a:off x="6781800" y="1291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>
            <p:custDataLst>
              <p:tags r:id="rId26"/>
            </p:custDataLst>
          </p:nvPr>
        </p:nvSpPr>
        <p:spPr>
          <a:xfrm flipV="1">
            <a:off x="4495800" y="3424840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411064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289144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Arc 59"/>
          <p:cNvSpPr/>
          <p:nvPr>
            <p:custDataLst>
              <p:tags r:id="rId29"/>
            </p:custDataLst>
          </p:nvPr>
        </p:nvSpPr>
        <p:spPr>
          <a:xfrm>
            <a:off x="3200400" y="3272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38820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Arc 61"/>
          <p:cNvSpPr/>
          <p:nvPr>
            <p:custDataLst>
              <p:tags r:id="rId31"/>
            </p:custDataLst>
          </p:nvPr>
        </p:nvSpPr>
        <p:spPr>
          <a:xfrm>
            <a:off x="6781800" y="3196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>
            <p:custDataLst>
              <p:tags r:id="rId32"/>
            </p:custDataLst>
          </p:nvPr>
        </p:nvSpPr>
        <p:spPr>
          <a:xfrm flipH="1">
            <a:off x="4800600" y="1895008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24600" y="24342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5" name="Freeform 64"/>
          <p:cNvSpPr/>
          <p:nvPr>
            <p:custDataLst>
              <p:tags r:id="rId34"/>
            </p:custDataLst>
          </p:nvPr>
        </p:nvSpPr>
        <p:spPr>
          <a:xfrm rot="16200000" flipH="1">
            <a:off x="4401002" y="1544270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19600" y="251044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36"/>
            </p:custDataLst>
          </p:nvPr>
        </p:nvSpPr>
        <p:spPr>
          <a:xfrm>
            <a:off x="228600" y="4110640"/>
            <a:ext cx="43665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 =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800" dirty="0" smtClean="0"/>
              <a:t> or  =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</a:p>
          <a:p>
            <a:r>
              <a:rPr lang="en-US" sz="2800" dirty="0" smtClean="0"/>
              <a:t>Output:  =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r>
              <a:rPr lang="en-US" sz="2800" dirty="0" smtClean="0"/>
              <a:t> or  =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</a:p>
          <a:p>
            <a:r>
              <a:rPr lang="en-US" sz="2800" dirty="0" smtClean="0"/>
              <a:t>States:  =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 =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 =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or  =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582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Autofit/>
          </a:bodyPr>
          <a:lstStyle/>
          <a:p>
            <a:r>
              <a:rPr lang="en-US" dirty="0" smtClean="0"/>
              <a:t>FSM Example</a:t>
            </a:r>
            <a:endParaRPr lang="en-US" dirty="0"/>
          </a:p>
        </p:txBody>
      </p:sp>
      <p:sp>
        <p:nvSpPr>
          <p:cNvPr id="167629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257740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</a:rPr>
              <a:t>Legend</a:t>
            </a:r>
          </a:p>
        </p:txBody>
      </p:sp>
      <p:sp>
        <p:nvSpPr>
          <p:cNvPr id="167629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900" y="1739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5" name="Arc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2000" y="1434405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452" y="1917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1</a:t>
            </a: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0</a:t>
            </a:r>
            <a:endParaRPr lang="en-US" sz="2400" b="1" baseline="-25000" dirty="0">
              <a:solidFill>
                <a:srgbClr val="FFC000"/>
              </a:solidFill>
            </a:endParaRPr>
          </a:p>
        </p:txBody>
      </p:sp>
      <p:sp>
        <p:nvSpPr>
          <p:cNvPr id="167629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977205"/>
            <a:ext cx="217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400" b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400" b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400" b="1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2400" b="1" baseline="-25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…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739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0978" y="1926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1</a:t>
            </a:r>
            <a:r>
              <a:rPr lang="en-US" sz="2400" b="1" dirty="0" smtClean="0">
                <a:solidFill>
                  <a:srgbClr val="FFC000"/>
                </a:solidFill>
              </a:rPr>
              <a:t>S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31" name="Oval 30"/>
          <p:cNvSpPr/>
          <p:nvPr>
            <p:custDataLst>
              <p:tags r:id="rId9"/>
            </p:custDataLst>
          </p:nvPr>
        </p:nvSpPr>
        <p:spPr>
          <a:xfrm>
            <a:off x="1386212" y="1670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28600" y="977205"/>
            <a:ext cx="2133600" cy="205740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51778" y="1545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00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6" name="Oval 35"/>
          <p:cNvSpPr/>
          <p:nvPr>
            <p:custDataLst>
              <p:tags r:id="rId13"/>
            </p:custDataLst>
          </p:nvPr>
        </p:nvSpPr>
        <p:spPr>
          <a:xfrm>
            <a:off x="3977012" y="1289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52952" y="1536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01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9" name="Oval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3263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43152" y="3441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10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48400" y="3263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52952" y="3441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11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4" name="Arc 43"/>
          <p:cNvSpPr/>
          <p:nvPr>
            <p:custDataLst>
              <p:tags r:id="rId20"/>
            </p:custDataLst>
          </p:nvPr>
        </p:nvSpPr>
        <p:spPr>
          <a:xfrm>
            <a:off x="4419600" y="1053405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05400" y="53111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24200" y="901005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Arc 46"/>
          <p:cNvSpPr/>
          <p:nvPr>
            <p:custDataLst>
              <p:tags r:id="rId23"/>
            </p:custDataLst>
          </p:nvPr>
        </p:nvSpPr>
        <p:spPr>
          <a:xfrm>
            <a:off x="3200400" y="1358205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86600" y="75971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Arc 48"/>
          <p:cNvSpPr/>
          <p:nvPr>
            <p:custDataLst>
              <p:tags r:id="rId25"/>
            </p:custDataLst>
          </p:nvPr>
        </p:nvSpPr>
        <p:spPr>
          <a:xfrm>
            <a:off x="6781800" y="1282005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81600" y="4101405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0" y="2806005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Arc 59"/>
          <p:cNvSpPr/>
          <p:nvPr>
            <p:custDataLst>
              <p:tags r:id="rId28"/>
            </p:custDataLst>
          </p:nvPr>
        </p:nvSpPr>
        <p:spPr>
          <a:xfrm>
            <a:off x="3200400" y="3263205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387280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Arc 61"/>
          <p:cNvSpPr/>
          <p:nvPr>
            <p:custDataLst>
              <p:tags r:id="rId30"/>
            </p:custDataLst>
          </p:nvPr>
        </p:nvSpPr>
        <p:spPr>
          <a:xfrm>
            <a:off x="6781800" y="3187005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400800" y="2425005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5" name="Freeform 64"/>
          <p:cNvSpPr/>
          <p:nvPr>
            <p:custDataLst>
              <p:tags r:id="rId32"/>
            </p:custDataLst>
          </p:nvPr>
        </p:nvSpPr>
        <p:spPr>
          <a:xfrm rot="16200000" flipH="1">
            <a:off x="4401002" y="1535035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724400" y="2501205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b="1" dirty="0" smtClean="0"/>
              <a:t>/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Arc 42"/>
          <p:cNvSpPr/>
          <p:nvPr>
            <p:custDataLst>
              <p:tags r:id="rId34"/>
            </p:custDataLst>
          </p:nvPr>
        </p:nvSpPr>
        <p:spPr>
          <a:xfrm flipV="1">
            <a:off x="4495800" y="3415605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>
            <p:custDataLst>
              <p:tags r:id="rId35"/>
            </p:custDataLst>
          </p:nvPr>
        </p:nvSpPr>
        <p:spPr>
          <a:xfrm flipH="1">
            <a:off x="4800600" y="1885773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>
            <p:custDataLst>
              <p:tags r:id="rId36"/>
            </p:custDataLst>
          </p:nvPr>
        </p:nvSpPr>
        <p:spPr>
          <a:xfrm>
            <a:off x="228600" y="4101405"/>
            <a:ext cx="53502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dirty="0" smtClean="0"/>
              <a:t>=up or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</a:t>
            </a:r>
            <a:r>
              <a:rPr lang="en-US" sz="2800" dirty="0" smtClean="0"/>
              <a:t>=down</a:t>
            </a:r>
          </a:p>
          <a:p>
            <a:r>
              <a:rPr lang="en-US" sz="2800" dirty="0" smtClean="0"/>
              <a:t>Output: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  <a:r>
              <a:rPr lang="en-US" sz="2800" dirty="0" smtClean="0"/>
              <a:t>=on or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r>
              <a:rPr lang="en-US" sz="2800" dirty="0" smtClean="0"/>
              <a:t>=off</a:t>
            </a:r>
          </a:p>
          <a:p>
            <a:r>
              <a:rPr lang="en-US" sz="2800" dirty="0" smtClean="0"/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00</a:t>
            </a:r>
            <a:r>
              <a:rPr lang="en-US" sz="2800" dirty="0" smtClean="0"/>
              <a:t>=A, </a:t>
            </a:r>
            <a:r>
              <a:rPr lang="en-US" sz="2800" b="1" dirty="0" smtClean="0">
                <a:solidFill>
                  <a:schemeClr val="accent6"/>
                </a:solidFill>
              </a:rPr>
              <a:t>01</a:t>
            </a:r>
            <a:r>
              <a:rPr lang="en-US" sz="2800" dirty="0" smtClean="0"/>
              <a:t>=B, </a:t>
            </a:r>
            <a:r>
              <a:rPr lang="en-US" sz="2800" b="1" dirty="0" smtClean="0">
                <a:solidFill>
                  <a:schemeClr val="accent6"/>
                </a:solidFill>
              </a:rPr>
              <a:t>10</a:t>
            </a:r>
            <a:r>
              <a:rPr lang="en-US" sz="2800" dirty="0" smtClean="0"/>
              <a:t>=C, or </a:t>
            </a:r>
            <a:r>
              <a:rPr lang="en-US" sz="2800" b="1" dirty="0" smtClean="0">
                <a:solidFill>
                  <a:schemeClr val="accent6"/>
                </a:solidFill>
              </a:rPr>
              <a:t>11</a:t>
            </a:r>
            <a:r>
              <a:rPr lang="en-US" sz="2800" dirty="0" smtClean="0"/>
              <a:t>=D</a:t>
            </a:r>
          </a:p>
        </p:txBody>
      </p:sp>
    </p:spTree>
    <p:extLst>
      <p:ext uri="{BB962C8B-B14F-4D97-AF65-F5344CB8AC3E}">
        <p14:creationId xmlns:p14="http://schemas.microsoft.com/office/powerpoint/2010/main" val="2540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Collaboration, Late, Re-grading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2800" dirty="0" smtClean="0"/>
              <a:t>“Black Board” Collaboration Policy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Can discuss approach together on a “black board”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Do not copy solutions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 smtClean="0"/>
          </a:p>
          <a:p>
            <a:pPr marL="0" lvl="1" indent="0">
              <a:buSzPct val="85000"/>
              <a:buNone/>
            </a:pPr>
            <a:r>
              <a:rPr lang="en-US" dirty="0"/>
              <a:t>Late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Each person has a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total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“slip days”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slip days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for any individual </a:t>
            </a:r>
            <a:r>
              <a:rPr lang="en-US" sz="2400" dirty="0" smtClean="0"/>
              <a:t>assignment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Slip days deducted first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any</a:t>
            </a:r>
            <a:r>
              <a:rPr lang="en-US" sz="2400" dirty="0" smtClean="0"/>
              <a:t> late assignment,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cannot selectively apply slip days</a:t>
            </a:r>
            <a:endParaRPr lang="en-US" sz="24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For projects, slip days are deducted from all partners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25% </a:t>
            </a:r>
            <a:r>
              <a:rPr lang="en-US" sz="2400" dirty="0"/>
              <a:t>deducted per day late after slip days are </a:t>
            </a:r>
            <a:r>
              <a:rPr lang="en-US" sz="2400" dirty="0" smtClean="0"/>
              <a:t>exhausted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/>
          </a:p>
          <a:p>
            <a:pPr marL="0" lvl="1" indent="0">
              <a:buSzPct val="85000"/>
              <a:buNone/>
            </a:pPr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written request to lead TA,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and lead TA will pick a different grader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another written request,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lead TA will </a:t>
            </a:r>
            <a:r>
              <a:rPr lang="en-US" sz="2400" dirty="0" err="1"/>
              <a:t>regrade</a:t>
            </a:r>
            <a:r>
              <a:rPr lang="en-US" sz="2400" dirty="0"/>
              <a:t> directly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yet another written request for professor to </a:t>
            </a:r>
            <a:r>
              <a:rPr lang="en-US" sz="2400" dirty="0" err="1"/>
              <a:t>regrade</a:t>
            </a:r>
            <a:r>
              <a:rPr lang="en-US" sz="2400" dirty="0"/>
              <a:t>.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9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7620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 Case: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Mealy Machine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Outputs and next state depend on both</a:t>
            </a:r>
            <a:br>
              <a:rPr lang="en-US" dirty="0" smtClean="0"/>
            </a:br>
            <a:r>
              <a:rPr lang="en-US" dirty="0" smtClean="0"/>
              <a:t>current state and input</a:t>
            </a:r>
            <a:endParaRPr lang="en-US" dirty="0"/>
          </a:p>
        </p:txBody>
      </p:sp>
      <p:sp>
        <p:nvSpPr>
          <p:cNvPr id="16599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  <a:ln/>
        </p:spPr>
        <p:txBody>
          <a:bodyPr anchor="ctr">
            <a:normAutofit fontScale="90000"/>
          </a:bodyPr>
          <a:lstStyle/>
          <a:p>
            <a:r>
              <a:rPr lang="en-US" dirty="0" smtClean="0"/>
              <a:t>Mealy Machine</a:t>
            </a:r>
            <a:endParaRPr lang="en-US" dirty="0"/>
          </a:p>
        </p:txBody>
      </p:sp>
      <p:sp>
        <p:nvSpPr>
          <p:cNvPr id="165990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699250" y="2667000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0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038600" y="2971800"/>
            <a:ext cx="692150" cy="510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219200" y="4114800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219200" y="2286000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19400" y="2286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1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75450" y="2715812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Next State </a:t>
            </a:r>
          </a:p>
        </p:txBody>
      </p:sp>
      <p:sp>
        <p:nvSpPr>
          <p:cNvPr id="165991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1371600"/>
            <a:ext cx="17526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Current State</a:t>
            </a:r>
            <a:endParaRPr lang="en-US" sz="2800" b="1" dirty="0"/>
          </a:p>
        </p:txBody>
      </p:sp>
      <p:sp>
        <p:nvSpPr>
          <p:cNvPr id="1659918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667000"/>
            <a:ext cx="1143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Input</a:t>
            </a:r>
          </a:p>
        </p:txBody>
      </p:sp>
      <p:sp>
        <p:nvSpPr>
          <p:cNvPr id="1659923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19200" y="2286000"/>
            <a:ext cx="52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24" name="Line 2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0" y="266700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1905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1671293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20" name="Rectangle 19"/>
          <p:cNvSpPr/>
          <p:nvPr>
            <p:custDataLst>
              <p:tags r:id="rId15"/>
            </p:custDataLst>
          </p:nvPr>
        </p:nvSpPr>
        <p:spPr>
          <a:xfrm>
            <a:off x="1752600" y="1447800"/>
            <a:ext cx="1066800" cy="1676400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Registers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>
            <p:custDataLst>
              <p:tags r:id="rId16"/>
            </p:custDataLst>
          </p:nvPr>
        </p:nvSpPr>
        <p:spPr>
          <a:xfrm>
            <a:off x="4572000" y="1371600"/>
            <a:ext cx="1524000" cy="1828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>
            <p:custDataLst>
              <p:tags r:id="rId17"/>
            </p:custDataLst>
          </p:nvPr>
        </p:nvCxnSpPr>
        <p:spPr>
          <a:xfrm rot="5400000" flipH="1" flipV="1">
            <a:off x="2476500" y="3009899"/>
            <a:ext cx="152400" cy="7620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8"/>
            </p:custDataLst>
          </p:nvPr>
        </p:nvCxnSpPr>
        <p:spPr>
          <a:xfrm rot="16200000" flipV="1">
            <a:off x="2552700" y="3009900"/>
            <a:ext cx="152400" cy="7620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rmAutofit fontScale="90000"/>
          </a:bodyPr>
          <a:lstStyle/>
          <a:p>
            <a:r>
              <a:rPr lang="en-US" dirty="0" smtClean="0"/>
              <a:t>Moore Machine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5715000"/>
          </a:xfrm>
        </p:spPr>
        <p:txBody>
          <a:bodyPr/>
          <a:lstStyle/>
          <a:p>
            <a:r>
              <a:rPr lang="en-US" dirty="0" smtClean="0"/>
              <a:t>Special Case: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Moore Machine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Outputs depend only on current state</a:t>
            </a:r>
            <a:endParaRPr lang="en-US" dirty="0"/>
          </a:p>
        </p:txBody>
      </p:sp>
      <p:sp>
        <p:nvSpPr>
          <p:cNvPr id="23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699250" y="2667000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038600" y="2971801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219200" y="4114800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219200" y="2286000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19400" y="2286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75450" y="2715812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Next </a:t>
            </a:r>
            <a:r>
              <a:rPr lang="en-US" sz="2800" b="1" dirty="0" smtClean="0"/>
              <a:t>State</a:t>
            </a:r>
            <a:endParaRPr lang="en-US" sz="2800" b="1" dirty="0"/>
          </a:p>
        </p:txBody>
      </p:sp>
      <p:sp>
        <p:nvSpPr>
          <p:cNvPr id="46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1371600"/>
            <a:ext cx="17526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Current State</a:t>
            </a:r>
            <a:endParaRPr lang="en-US" sz="2800" b="1" dirty="0"/>
          </a:p>
        </p:txBody>
      </p:sp>
      <p:sp>
        <p:nvSpPr>
          <p:cNvPr id="47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667000"/>
            <a:ext cx="1143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Input</a:t>
            </a:r>
          </a:p>
        </p:txBody>
      </p:sp>
      <p:sp>
        <p:nvSpPr>
          <p:cNvPr id="48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19200" y="2286000"/>
            <a:ext cx="52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96000" y="2667000"/>
            <a:ext cx="603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96000" y="1905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1671293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52" name="Rectangle 51"/>
          <p:cNvSpPr/>
          <p:nvPr>
            <p:custDataLst>
              <p:tags r:id="rId15"/>
            </p:custDataLst>
          </p:nvPr>
        </p:nvSpPr>
        <p:spPr>
          <a:xfrm>
            <a:off x="1752600" y="1447800"/>
            <a:ext cx="1066800" cy="1676400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Registers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>
            <p:custDataLst>
              <p:tags r:id="rId16"/>
            </p:custDataLst>
          </p:nvPr>
        </p:nvSpPr>
        <p:spPr>
          <a:xfrm>
            <a:off x="4572000" y="1371600"/>
            <a:ext cx="1524000" cy="838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>
            <p:custDataLst>
              <p:tags r:id="rId17"/>
            </p:custDataLst>
          </p:nvPr>
        </p:nvSpPr>
        <p:spPr>
          <a:xfrm>
            <a:off x="4572000" y="2362200"/>
            <a:ext cx="1524000" cy="838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Line 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" name="Straight Connector 57"/>
          <p:cNvCxnSpPr>
            <a:stCxn id="56" idx="0"/>
          </p:cNvCxnSpPr>
          <p:nvPr>
            <p:custDataLst>
              <p:tags r:id="rId20"/>
            </p:custDataLst>
          </p:nvPr>
        </p:nvCxnSpPr>
        <p:spPr>
          <a:xfrm rot="5400000">
            <a:off x="3810000" y="2209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21"/>
            </p:custDataLst>
          </p:nvPr>
        </p:nvCxnSpPr>
        <p:spPr>
          <a:xfrm rot="5400000" flipH="1" flipV="1">
            <a:off x="2476500" y="3009899"/>
            <a:ext cx="152400" cy="7620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2"/>
            </p:custDataLst>
          </p:nvPr>
        </p:nvCxnSpPr>
        <p:spPr>
          <a:xfrm rot="16200000" flipV="1">
            <a:off x="2552700" y="3009900"/>
            <a:ext cx="152400" cy="7620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2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Autofit/>
          </a:bodyPr>
          <a:lstStyle/>
          <a:p>
            <a:r>
              <a:rPr lang="en-US" dirty="0" smtClean="0"/>
              <a:t>Moore Machine FSM Example</a:t>
            </a:r>
            <a:endParaRPr lang="en-US" dirty="0"/>
          </a:p>
        </p:txBody>
      </p:sp>
      <p:sp>
        <p:nvSpPr>
          <p:cNvPr id="167629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257740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</a:rPr>
              <a:t>Legend</a:t>
            </a:r>
          </a:p>
        </p:txBody>
      </p:sp>
      <p:sp>
        <p:nvSpPr>
          <p:cNvPr id="167629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900" y="1739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5" name="Arc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2000" y="1434405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452" y="1917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state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67629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2150" y="977205"/>
            <a:ext cx="98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input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739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0978" y="1926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err="1" smtClean="0">
                <a:solidFill>
                  <a:srgbClr val="FFC000"/>
                </a:solidFill>
              </a:rPr>
              <a:t>start</a:t>
            </a:r>
            <a:r>
              <a:rPr lang="en-US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Oval 30"/>
          <p:cNvSpPr/>
          <p:nvPr>
            <p:custDataLst>
              <p:tags r:id="rId9"/>
            </p:custDataLst>
          </p:nvPr>
        </p:nvSpPr>
        <p:spPr>
          <a:xfrm>
            <a:off x="1386212" y="1670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28600" y="977205"/>
            <a:ext cx="2133600" cy="2057400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51778" y="1545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6" name="Oval 35"/>
          <p:cNvSpPr/>
          <p:nvPr>
            <p:custDataLst>
              <p:tags r:id="rId13"/>
            </p:custDataLst>
          </p:nvPr>
        </p:nvSpPr>
        <p:spPr>
          <a:xfrm>
            <a:off x="3977012" y="1289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52952" y="1536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br>
              <a:rPr lang="en-US" sz="32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9" name="Oval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3263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43152" y="3441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48400" y="3263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52952" y="3441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4" name="Arc 43"/>
          <p:cNvSpPr/>
          <p:nvPr>
            <p:custDataLst>
              <p:tags r:id="rId20"/>
            </p:custDataLst>
          </p:nvPr>
        </p:nvSpPr>
        <p:spPr>
          <a:xfrm>
            <a:off x="4419600" y="1053405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00600" y="59620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24200" y="977205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Arc 46"/>
          <p:cNvSpPr/>
          <p:nvPr>
            <p:custDataLst>
              <p:tags r:id="rId23"/>
            </p:custDataLst>
          </p:nvPr>
        </p:nvSpPr>
        <p:spPr>
          <a:xfrm>
            <a:off x="3200400" y="1358205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62800" y="901005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Arc 48"/>
          <p:cNvSpPr/>
          <p:nvPr>
            <p:custDataLst>
              <p:tags r:id="rId25"/>
            </p:custDataLst>
          </p:nvPr>
        </p:nvSpPr>
        <p:spPr>
          <a:xfrm>
            <a:off x="6781800" y="1282005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>
            <p:custDataLst>
              <p:tags r:id="rId26"/>
            </p:custDataLst>
          </p:nvPr>
        </p:nvSpPr>
        <p:spPr>
          <a:xfrm flipV="1">
            <a:off x="4495800" y="3415605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2520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0" y="288220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Arc 59"/>
          <p:cNvSpPr/>
          <p:nvPr>
            <p:custDataLst>
              <p:tags r:id="rId29"/>
            </p:custDataLst>
          </p:nvPr>
        </p:nvSpPr>
        <p:spPr>
          <a:xfrm>
            <a:off x="3200400" y="3263205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3796605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Arc 61"/>
          <p:cNvSpPr/>
          <p:nvPr>
            <p:custDataLst>
              <p:tags r:id="rId31"/>
            </p:custDataLst>
          </p:nvPr>
        </p:nvSpPr>
        <p:spPr>
          <a:xfrm>
            <a:off x="6781800" y="3187005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>
            <p:custDataLst>
              <p:tags r:id="rId32"/>
            </p:custDataLst>
          </p:nvPr>
        </p:nvSpPr>
        <p:spPr>
          <a:xfrm flipH="1">
            <a:off x="4800600" y="1885773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24600" y="2425005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5" name="Freeform 64"/>
          <p:cNvSpPr/>
          <p:nvPr>
            <p:custDataLst>
              <p:tags r:id="rId34"/>
            </p:custDataLst>
          </p:nvPr>
        </p:nvSpPr>
        <p:spPr>
          <a:xfrm rot="16200000" flipH="1">
            <a:off x="4401002" y="1535035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876800" y="250120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36"/>
            </p:custDataLst>
          </p:nvPr>
        </p:nvSpPr>
        <p:spPr>
          <a:xfrm>
            <a:off x="228600" y="4101405"/>
            <a:ext cx="30221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endParaRPr lang="en-US" sz="2800" b="1" dirty="0" smtClean="0"/>
          </a:p>
          <a:p>
            <a:r>
              <a:rPr lang="en-US" sz="2800" dirty="0" smtClean="0"/>
              <a:t>Output: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800" b="1" dirty="0" smtClean="0"/>
          </a:p>
          <a:p>
            <a:r>
              <a:rPr lang="en-US" sz="2800" dirty="0" smtClean="0"/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or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492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anchor="ctr">
            <a:noAutofit/>
          </a:bodyPr>
          <a:lstStyle/>
          <a:p>
            <a:r>
              <a:rPr lang="en-US" dirty="0" smtClean="0"/>
              <a:t>Mealy Machine FSM Example</a:t>
            </a:r>
            <a:endParaRPr lang="en-US" dirty="0"/>
          </a:p>
        </p:txBody>
      </p:sp>
      <p:sp>
        <p:nvSpPr>
          <p:cNvPr id="1676293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258664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</a:rPr>
              <a:t>Legend</a:t>
            </a:r>
          </a:p>
        </p:txBody>
      </p:sp>
      <p:sp>
        <p:nvSpPr>
          <p:cNvPr id="167629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9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5" name="Arc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2000" y="1443640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629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452" y="1926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FFC000"/>
                </a:solidFill>
              </a:rPr>
              <a:t>state</a:t>
            </a:r>
          </a:p>
        </p:txBody>
      </p:sp>
      <p:sp>
        <p:nvSpPr>
          <p:cNvPr id="167629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7350" y="986440"/>
            <a:ext cx="201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input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output</a:t>
            </a:r>
          </a:p>
        </p:txBody>
      </p:sp>
      <p:sp>
        <p:nvSpPr>
          <p:cNvPr id="2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748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60978" y="1935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start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state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Oval 30"/>
          <p:cNvSpPr/>
          <p:nvPr>
            <p:custDataLst>
              <p:tags r:id="rId9"/>
            </p:custDataLst>
          </p:nvPr>
        </p:nvSpPr>
        <p:spPr>
          <a:xfrm>
            <a:off x="1386212" y="1679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228600" y="986440"/>
            <a:ext cx="2133600" cy="2057400"/>
          </a:xfrm>
          <a:prstGeom prst="rect">
            <a:avLst/>
          </a:prstGeom>
          <a:noFill/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51778" y="155434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6" name="Oval 35"/>
          <p:cNvSpPr/>
          <p:nvPr>
            <p:custDataLst>
              <p:tags r:id="rId13"/>
            </p:custDataLst>
          </p:nvPr>
        </p:nvSpPr>
        <p:spPr>
          <a:xfrm>
            <a:off x="3977012" y="1298432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1367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52952" y="1545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9" name="Oval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431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1" name="Oval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48400" y="3272440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52952" y="345071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4" name="Arc 43"/>
          <p:cNvSpPr/>
          <p:nvPr>
            <p:custDataLst>
              <p:tags r:id="rId20"/>
            </p:custDataLst>
          </p:nvPr>
        </p:nvSpPr>
        <p:spPr>
          <a:xfrm>
            <a:off x="4419600" y="1062640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00600" y="60544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67000" y="98644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Arc 46"/>
          <p:cNvSpPr/>
          <p:nvPr>
            <p:custDataLst>
              <p:tags r:id="rId23"/>
            </p:custDataLst>
          </p:nvPr>
        </p:nvSpPr>
        <p:spPr>
          <a:xfrm>
            <a:off x="3200400" y="1367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62800" y="91024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Arc 48"/>
          <p:cNvSpPr/>
          <p:nvPr>
            <p:custDataLst>
              <p:tags r:id="rId25"/>
            </p:custDataLst>
          </p:nvPr>
        </p:nvSpPr>
        <p:spPr>
          <a:xfrm>
            <a:off x="6781800" y="1291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>
            <p:custDataLst>
              <p:tags r:id="rId26"/>
            </p:custDataLst>
          </p:nvPr>
        </p:nvSpPr>
        <p:spPr>
          <a:xfrm flipV="1">
            <a:off x="4495800" y="3424840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411064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9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289144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0" name="Arc 59"/>
          <p:cNvSpPr/>
          <p:nvPr>
            <p:custDataLst>
              <p:tags r:id="rId29"/>
            </p:custDataLst>
          </p:nvPr>
        </p:nvSpPr>
        <p:spPr>
          <a:xfrm>
            <a:off x="3200400" y="3272440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38820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Arc 61"/>
          <p:cNvSpPr/>
          <p:nvPr>
            <p:custDataLst>
              <p:tags r:id="rId31"/>
            </p:custDataLst>
          </p:nvPr>
        </p:nvSpPr>
        <p:spPr>
          <a:xfrm>
            <a:off x="6781800" y="3196240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>
            <p:custDataLst>
              <p:tags r:id="rId32"/>
            </p:custDataLst>
          </p:nvPr>
        </p:nvSpPr>
        <p:spPr>
          <a:xfrm flipH="1">
            <a:off x="4800600" y="1895008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24600" y="243424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5" name="Freeform 64"/>
          <p:cNvSpPr/>
          <p:nvPr>
            <p:custDataLst>
              <p:tags r:id="rId34"/>
            </p:custDataLst>
          </p:nvPr>
        </p:nvSpPr>
        <p:spPr>
          <a:xfrm rot="16200000" flipH="1">
            <a:off x="4401002" y="1544270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19600" y="251044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>
            <p:custDataLst>
              <p:tags r:id="rId36"/>
            </p:custDataLst>
          </p:nvPr>
        </p:nvSpPr>
        <p:spPr>
          <a:xfrm>
            <a:off x="228600" y="4110640"/>
            <a:ext cx="30221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Input: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up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</a:t>
            </a:r>
          </a:p>
          <a:p>
            <a:r>
              <a:rPr lang="en-US" sz="2800" dirty="0" smtClean="0"/>
              <a:t>Output: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off</a:t>
            </a:r>
          </a:p>
          <a:p>
            <a:r>
              <a:rPr lang="en-US" sz="2800" dirty="0" smtClean="0"/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or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493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0"/>
            <a:ext cx="98298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Activity#2: Create a Logic Circuit for a Serial </a:t>
            </a:r>
            <a:r>
              <a:rPr lang="en-US" sz="3600" dirty="0"/>
              <a:t>Adder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two </a:t>
            </a:r>
            <a:r>
              <a:rPr lang="en-US" dirty="0" smtClean="0"/>
              <a:t>infinite input </a:t>
            </a:r>
            <a:r>
              <a:rPr lang="en-US" dirty="0"/>
              <a:t>bit streams</a:t>
            </a:r>
          </a:p>
          <a:p>
            <a:pPr lvl="1"/>
            <a:r>
              <a:rPr lang="en-US" dirty="0"/>
              <a:t>streams are sent with least-significant-bit (</a:t>
            </a:r>
            <a:r>
              <a:rPr lang="en-US" dirty="0" err="1"/>
              <a:t>lsb</a:t>
            </a:r>
            <a:r>
              <a:rPr lang="en-US" dirty="0"/>
              <a:t>)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many states are needed to represent FSM?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Draw and Fill in FSM diagram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57600" y="3048000"/>
            <a:ext cx="1447800" cy="1447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43000" y="2971800"/>
            <a:ext cx="1428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/>
              <a:t> …</a:t>
            </a:r>
            <a:r>
              <a:rPr lang="en-US" sz="2800" dirty="0"/>
              <a:t>10110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222375" y="3876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…01111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514600" y="3276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514600" y="425702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181600" y="379982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797550" y="3495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…00101</a:t>
            </a:r>
          </a:p>
        </p:txBody>
      </p:sp>
      <p:sp>
        <p:nvSpPr>
          <p:cNvPr id="18" name="Rectangle 17"/>
          <p:cNvSpPr/>
          <p:nvPr>
            <p:custDataLst>
              <p:tags r:id="rId1"/>
            </p:custDataLst>
          </p:nvPr>
        </p:nvSpPr>
        <p:spPr>
          <a:xfrm>
            <a:off x="457200" y="4382631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Strategy</a:t>
            </a:r>
            <a:r>
              <a:rPr lang="en-US" sz="2800" dirty="0" smtClean="0"/>
              <a:t>:</a:t>
            </a:r>
          </a:p>
          <a:p>
            <a:pPr marL="233363" indent="-233363"/>
            <a:r>
              <a:rPr lang="en-US" sz="2800" dirty="0" smtClean="0"/>
              <a:t>(1) Draw a state diagram (e.g. Mealy Machine)</a:t>
            </a:r>
          </a:p>
          <a:p>
            <a:pPr marL="233363" indent="-233363"/>
            <a:r>
              <a:rPr lang="en-US" sz="2800" dirty="0" smtClean="0"/>
              <a:t>(2) Write output and next-state tables</a:t>
            </a:r>
          </a:p>
          <a:p>
            <a:pPr marL="233363" indent="-233363"/>
            <a:r>
              <a:rPr lang="en-US" sz="2800" dirty="0" smtClean="0"/>
              <a:t>(3) Encode states, inputs, and outputs as bits</a:t>
            </a:r>
          </a:p>
          <a:p>
            <a:pPr marL="233363" indent="-233363"/>
            <a:r>
              <a:rPr lang="en-US" sz="2800" dirty="0" smtClean="0"/>
              <a:t>(4) Determine logic equations for next state and outputs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16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FSM: State Diagram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724400"/>
            <a:ext cx="93726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2000"/>
              </a:lnSpc>
            </a:pPr>
            <a:r>
              <a:rPr lang="en-US" sz="3000" u="sng" dirty="0">
                <a:solidFill>
                  <a:schemeClr val="accent1"/>
                </a:solidFill>
              </a:rPr>
              <a:t>    </a:t>
            </a:r>
            <a:r>
              <a:rPr lang="en-US" sz="3000" u="sng" dirty="0" smtClean="0">
                <a:solidFill>
                  <a:schemeClr val="accent1"/>
                </a:solidFill>
              </a:rPr>
              <a:t>  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dirty="0">
                <a:solidFill>
                  <a:schemeClr val="accent1"/>
                </a:solidFill>
              </a:rPr>
              <a:t>states</a:t>
            </a:r>
            <a:r>
              <a:rPr lang="en-US" sz="3000" dirty="0" smtClean="0"/>
              <a:t>:</a:t>
            </a:r>
          </a:p>
          <a:p>
            <a:pPr>
              <a:lnSpc>
                <a:spcPct val="92000"/>
              </a:lnSpc>
            </a:pPr>
            <a:r>
              <a:rPr lang="en-US" sz="3000" dirty="0" smtClean="0">
                <a:solidFill>
                  <a:schemeClr val="accent1"/>
                </a:solidFill>
              </a:rPr>
              <a:t>Inputs</a:t>
            </a:r>
            <a:r>
              <a:rPr lang="en-US" sz="3000" dirty="0" smtClean="0"/>
              <a:t>: 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???</a:t>
            </a:r>
            <a:r>
              <a:rPr lang="en-US" sz="3000" dirty="0" smtClean="0"/>
              <a:t> and </a:t>
            </a: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???</a:t>
            </a:r>
          </a:p>
          <a:p>
            <a:pPr>
              <a:lnSpc>
                <a:spcPct val="92000"/>
              </a:lnSpc>
            </a:pPr>
            <a:r>
              <a:rPr lang="en-US" sz="3000" dirty="0" smtClean="0">
                <a:solidFill>
                  <a:schemeClr val="accent1"/>
                </a:solidFill>
              </a:rPr>
              <a:t>Output</a:t>
            </a:r>
            <a:r>
              <a:rPr lang="en-US" sz="3000" dirty="0"/>
              <a:t>: </a:t>
            </a:r>
            <a:r>
              <a:rPr lang="en-U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???</a:t>
            </a:r>
          </a:p>
          <a:p>
            <a:pPr lvl="1">
              <a:lnSpc>
                <a:spcPct val="92000"/>
              </a:lnSpc>
            </a:pPr>
            <a:endParaRPr lang="en-US" sz="2600" dirty="0" smtClean="0"/>
          </a:p>
          <a:p>
            <a:pPr lvl="1">
              <a:lnSpc>
                <a:spcPct val="92000"/>
              </a:lnSpc>
            </a:pPr>
            <a:endParaRPr lang="en-US" sz="2600" dirty="0" smtClean="0"/>
          </a:p>
          <a:p>
            <a:pPr lvl="1">
              <a:lnSpc>
                <a:spcPct val="92000"/>
              </a:lnSpc>
              <a:buClr>
                <a:schemeClr val="bg2"/>
              </a:buClr>
            </a:pPr>
            <a:r>
              <a:rPr lang="en-US" sz="2600" dirty="0" smtClean="0">
                <a:solidFill>
                  <a:schemeClr val="bg2"/>
                </a:solidFill>
              </a:rPr>
              <a:t>.</a:t>
            </a:r>
            <a:endParaRPr lang="en-US" sz="2600" dirty="0">
              <a:solidFill>
                <a:schemeClr val="bg2"/>
              </a:solidFill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657600" y="3048000"/>
            <a:ext cx="1447800" cy="1447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143000" y="297180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…10110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1222375" y="3876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…01111</a:t>
            </a: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2514600" y="3276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>
            <a:off x="2514600" y="425702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5181600" y="379982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5797550" y="3495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…00101</a:t>
            </a:r>
          </a:p>
        </p:txBody>
      </p:sp>
    </p:spTree>
    <p:extLst>
      <p:ext uri="{BB962C8B-B14F-4D97-AF65-F5344CB8AC3E}">
        <p14:creationId xmlns:p14="http://schemas.microsoft.com/office/powerpoint/2010/main" val="23859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FSM: State Diagram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724400"/>
            <a:ext cx="9372600" cy="228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2000"/>
              </a:lnSpc>
            </a:pPr>
            <a:r>
              <a:rPr lang="en-US" sz="3000" u="sng" dirty="0">
                <a:solidFill>
                  <a:schemeClr val="accent1"/>
                </a:solidFill>
              </a:rPr>
              <a:t>    </a:t>
            </a:r>
            <a:r>
              <a:rPr lang="en-US" sz="3000" u="sng" dirty="0" smtClean="0">
                <a:solidFill>
                  <a:schemeClr val="accent1"/>
                </a:solidFill>
              </a:rPr>
              <a:t>  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dirty="0">
                <a:solidFill>
                  <a:schemeClr val="accent1"/>
                </a:solidFill>
              </a:rPr>
              <a:t>states</a:t>
            </a:r>
            <a:r>
              <a:rPr lang="en-US" sz="3000" dirty="0" smtClean="0"/>
              <a:t>:</a:t>
            </a:r>
          </a:p>
          <a:p>
            <a:pPr>
              <a:lnSpc>
                <a:spcPct val="92000"/>
              </a:lnSpc>
            </a:pPr>
            <a:r>
              <a:rPr lang="en-US" sz="3000" dirty="0" smtClean="0">
                <a:solidFill>
                  <a:schemeClr val="accent1"/>
                </a:solidFill>
              </a:rPr>
              <a:t>Inputs</a:t>
            </a:r>
            <a:r>
              <a:rPr lang="en-US" sz="3000" dirty="0" smtClean="0"/>
              <a:t>: 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???</a:t>
            </a:r>
            <a:r>
              <a:rPr lang="en-US" sz="3000" dirty="0" smtClean="0"/>
              <a:t> and </a:t>
            </a: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???</a:t>
            </a:r>
          </a:p>
          <a:p>
            <a:pPr>
              <a:lnSpc>
                <a:spcPct val="92000"/>
              </a:lnSpc>
            </a:pPr>
            <a:r>
              <a:rPr lang="en-US" sz="3000" dirty="0" smtClean="0">
                <a:solidFill>
                  <a:schemeClr val="accent1"/>
                </a:solidFill>
              </a:rPr>
              <a:t>Output</a:t>
            </a:r>
            <a:r>
              <a:rPr lang="en-US" sz="3000" dirty="0"/>
              <a:t>: </a:t>
            </a:r>
            <a:r>
              <a:rPr lang="en-U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???</a:t>
            </a:r>
          </a:p>
          <a:p>
            <a:pPr lvl="1">
              <a:lnSpc>
                <a:spcPct val="92000"/>
              </a:lnSpc>
            </a:pPr>
            <a:endParaRPr lang="en-US" sz="2600" dirty="0" smtClean="0"/>
          </a:p>
          <a:p>
            <a:pPr lvl="1">
              <a:lnSpc>
                <a:spcPct val="92000"/>
              </a:lnSpc>
            </a:pPr>
            <a:endParaRPr lang="en-US" sz="2600" dirty="0" smtClean="0"/>
          </a:p>
          <a:p>
            <a:pPr lvl="1">
              <a:lnSpc>
                <a:spcPct val="92000"/>
              </a:lnSpc>
              <a:buClr>
                <a:schemeClr val="bg2"/>
              </a:buClr>
            </a:pPr>
            <a:r>
              <a:rPr lang="en-US" sz="2600" dirty="0" smtClean="0">
                <a:solidFill>
                  <a:schemeClr val="bg2"/>
                </a:solidFill>
              </a:rPr>
              <a:t>.</a:t>
            </a:r>
            <a:endParaRPr lang="en-US" sz="2600" dirty="0">
              <a:solidFill>
                <a:schemeClr val="bg2"/>
              </a:solidFill>
            </a:endParaRPr>
          </a:p>
        </p:txBody>
      </p:sp>
      <p:sp>
        <p:nvSpPr>
          <p:cNvPr id="23" name="Oval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51778" y="1545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S0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5" name="Oval 24"/>
          <p:cNvSpPr/>
          <p:nvPr>
            <p:custDataLst>
              <p:tags r:id="rId3"/>
            </p:custDataLst>
          </p:nvPr>
        </p:nvSpPr>
        <p:spPr>
          <a:xfrm>
            <a:off x="3977012" y="1289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484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2952" y="1536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S1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8" name="Arc 27"/>
          <p:cNvSpPr/>
          <p:nvPr>
            <p:custDataLst>
              <p:tags r:id="rId6"/>
            </p:custDataLst>
          </p:nvPr>
        </p:nvSpPr>
        <p:spPr>
          <a:xfrm flipH="1">
            <a:off x="4572000" y="1053405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86025" y="1340426"/>
            <a:ext cx="93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0" name="Arc 29"/>
          <p:cNvSpPr/>
          <p:nvPr>
            <p:custDataLst>
              <p:tags r:id="rId8"/>
            </p:custDataLst>
          </p:nvPr>
        </p:nvSpPr>
        <p:spPr>
          <a:xfrm>
            <a:off x="3352800" y="1358205"/>
            <a:ext cx="7620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295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2" name="Arc 31"/>
          <p:cNvSpPr/>
          <p:nvPr>
            <p:custDataLst>
              <p:tags r:id="rId10"/>
            </p:custDataLst>
          </p:nvPr>
        </p:nvSpPr>
        <p:spPr>
          <a:xfrm>
            <a:off x="6858000" y="1282005"/>
            <a:ext cx="6858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>
            <p:custDataLst>
              <p:tags r:id="rId11"/>
            </p:custDataLst>
          </p:nvPr>
        </p:nvSpPr>
        <p:spPr>
          <a:xfrm rot="5400000">
            <a:off x="6327427" y="1898302"/>
            <a:ext cx="699195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2373312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609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787900" y="1701105"/>
            <a:ext cx="1460500" cy="35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89600" y="2362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90900" y="2373312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0" name="Rectangl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1" name="Rectangle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57700" y="2362200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2" name="Arc 41"/>
          <p:cNvSpPr/>
          <p:nvPr>
            <p:custDataLst>
              <p:tags r:id="rId18"/>
            </p:custDataLst>
          </p:nvPr>
        </p:nvSpPr>
        <p:spPr>
          <a:xfrm rot="16200000">
            <a:off x="4076700" y="1943100"/>
            <a:ext cx="6096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657600" y="3048000"/>
            <a:ext cx="1447800" cy="1447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143000" y="297180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…10110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1222375" y="3876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…01111</a:t>
            </a: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2514600" y="3276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>
            <a:off x="2514600" y="425702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5181600" y="379982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5797550" y="3495020"/>
            <a:ext cx="13468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…00101</a:t>
            </a:r>
          </a:p>
        </p:txBody>
      </p:sp>
    </p:spTree>
    <p:extLst>
      <p:ext uri="{BB962C8B-B14F-4D97-AF65-F5344CB8AC3E}">
        <p14:creationId xmlns:p14="http://schemas.microsoft.com/office/powerpoint/2010/main" val="3205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/>
      <p:bldP spid="38" grpId="0"/>
      <p:bldP spid="39" grpId="0"/>
      <p:bldP spid="40" grpId="0"/>
      <p:bldP spid="41" grpId="0"/>
      <p:bldP spid="4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FSM: State Diagram</a:t>
            </a:r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extLst/>
          </p:nvPr>
        </p:nvGraphicFramePr>
        <p:xfrm>
          <a:off x="209551" y="3002280"/>
          <a:ext cx="3448049" cy="3931920"/>
        </p:xfrm>
        <a:graphic>
          <a:graphicData uri="http://schemas.openxmlformats.org/drawingml/2006/table">
            <a:tbl>
              <a:tblPr/>
              <a:tblGrid>
                <a:gridCol w="428455"/>
                <a:gridCol w="489664"/>
                <a:gridCol w="1029223"/>
                <a:gridCol w="500235"/>
                <a:gridCol w="1000472"/>
              </a:tblGrid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Current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733800" y="3581400"/>
            <a:ext cx="5181600" cy="228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smtClean="0"/>
              <a:t>(2) Write down all input and state combinations</a:t>
            </a:r>
            <a:endParaRPr lang="en-US" sz="3000" dirty="0"/>
          </a:p>
        </p:txBody>
      </p:sp>
      <p:sp>
        <p:nvSpPr>
          <p:cNvPr id="28" name="Oval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51778" y="1545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S0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3977012" y="1289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484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2952" y="1536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S1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3" name="Arc 32"/>
          <p:cNvSpPr/>
          <p:nvPr>
            <p:custDataLst>
              <p:tags r:id="rId6"/>
            </p:custDataLst>
          </p:nvPr>
        </p:nvSpPr>
        <p:spPr>
          <a:xfrm flipH="1">
            <a:off x="4572000" y="1053405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86025" y="1340426"/>
            <a:ext cx="93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5" name="Arc 34"/>
          <p:cNvSpPr/>
          <p:nvPr>
            <p:custDataLst>
              <p:tags r:id="rId8"/>
            </p:custDataLst>
          </p:nvPr>
        </p:nvSpPr>
        <p:spPr>
          <a:xfrm>
            <a:off x="3352800" y="1358205"/>
            <a:ext cx="7620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295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7" name="Arc 36"/>
          <p:cNvSpPr/>
          <p:nvPr>
            <p:custDataLst>
              <p:tags r:id="rId10"/>
            </p:custDataLst>
          </p:nvPr>
        </p:nvSpPr>
        <p:spPr>
          <a:xfrm>
            <a:off x="6858000" y="1282005"/>
            <a:ext cx="6858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>
            <p:custDataLst>
              <p:tags r:id="rId11"/>
            </p:custDataLst>
          </p:nvPr>
        </p:nvSpPr>
        <p:spPr>
          <a:xfrm rot="5400000">
            <a:off x="6327427" y="1898302"/>
            <a:ext cx="699195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2373312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609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787900" y="1701105"/>
            <a:ext cx="1460500" cy="35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89600" y="2362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90900" y="2373312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4" name="Rectangl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57700" y="2362200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6" name="Arc 45"/>
          <p:cNvSpPr/>
          <p:nvPr>
            <p:custDataLst>
              <p:tags r:id="rId18"/>
            </p:custDataLst>
          </p:nvPr>
        </p:nvSpPr>
        <p:spPr>
          <a:xfrm rot="16200000">
            <a:off x="4076700" y="1943100"/>
            <a:ext cx="6096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FSM: State Diagram</a:t>
            </a:r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extLst/>
          </p:nvPr>
        </p:nvGraphicFramePr>
        <p:xfrm>
          <a:off x="209551" y="3002280"/>
          <a:ext cx="3448049" cy="3931920"/>
        </p:xfrm>
        <a:graphic>
          <a:graphicData uri="http://schemas.openxmlformats.org/drawingml/2006/table">
            <a:tbl>
              <a:tblPr/>
              <a:tblGrid>
                <a:gridCol w="428455"/>
                <a:gridCol w="489664"/>
                <a:gridCol w="1029223"/>
                <a:gridCol w="500235"/>
                <a:gridCol w="1000472"/>
              </a:tblGrid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Current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733800" y="3581400"/>
            <a:ext cx="5181600" cy="228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(3) Encode states, inputs, and outputs as bits</a:t>
            </a:r>
          </a:p>
        </p:txBody>
      </p:sp>
      <p:sp>
        <p:nvSpPr>
          <p:cNvPr id="28" name="Oval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51778" y="1545109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S0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3977012" y="1289197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48400" y="1358205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2952" y="153648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 smtClean="0">
                <a:solidFill>
                  <a:srgbClr val="FFC000"/>
                </a:solidFill>
              </a:rPr>
              <a:t>S1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3" name="Arc 32"/>
          <p:cNvSpPr/>
          <p:nvPr>
            <p:custDataLst>
              <p:tags r:id="rId6"/>
            </p:custDataLst>
          </p:nvPr>
        </p:nvSpPr>
        <p:spPr>
          <a:xfrm flipH="1">
            <a:off x="4572000" y="1053405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86025" y="1340426"/>
            <a:ext cx="93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5" name="Arc 34"/>
          <p:cNvSpPr/>
          <p:nvPr>
            <p:custDataLst>
              <p:tags r:id="rId8"/>
            </p:custDataLst>
          </p:nvPr>
        </p:nvSpPr>
        <p:spPr>
          <a:xfrm>
            <a:off x="3352800" y="1358205"/>
            <a:ext cx="7620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295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37" name="Arc 36"/>
          <p:cNvSpPr/>
          <p:nvPr>
            <p:custDataLst>
              <p:tags r:id="rId10"/>
            </p:custDataLst>
          </p:nvPr>
        </p:nvSpPr>
        <p:spPr>
          <a:xfrm>
            <a:off x="6858000" y="1282005"/>
            <a:ext cx="6858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>
            <p:custDataLst>
              <p:tags r:id="rId11"/>
            </p:custDataLst>
          </p:nvPr>
        </p:nvSpPr>
        <p:spPr>
          <a:xfrm rot="5400000">
            <a:off x="6327427" y="1898302"/>
            <a:ext cx="699195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2373312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609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787900" y="1701105"/>
            <a:ext cx="1460500" cy="35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89600" y="2362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90900" y="2373312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4" name="Rectangl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5" name="Rectangle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457700" y="2362200"/>
            <a:ext cx="102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__</a:t>
            </a:r>
            <a:r>
              <a:rPr lang="en-US" sz="2800" b="1" dirty="0" smtClean="0"/>
              <a:t>/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_</a:t>
            </a:r>
          </a:p>
        </p:txBody>
      </p:sp>
      <p:sp>
        <p:nvSpPr>
          <p:cNvPr id="46" name="Arc 45"/>
          <p:cNvSpPr/>
          <p:nvPr>
            <p:custDataLst>
              <p:tags r:id="rId18"/>
            </p:custDataLst>
          </p:nvPr>
        </p:nvSpPr>
        <p:spPr>
          <a:xfrm rot="16200000">
            <a:off x="4076700" y="1943100"/>
            <a:ext cx="6096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FSM: State Diagram</a:t>
            </a:r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extLst/>
          </p:nvPr>
        </p:nvGraphicFramePr>
        <p:xfrm>
          <a:off x="209551" y="3002280"/>
          <a:ext cx="3448049" cy="3931920"/>
        </p:xfrm>
        <a:graphic>
          <a:graphicData uri="http://schemas.openxmlformats.org/drawingml/2006/table">
            <a:tbl>
              <a:tblPr/>
              <a:tblGrid>
                <a:gridCol w="428455"/>
                <a:gridCol w="489664"/>
                <a:gridCol w="1029223"/>
                <a:gridCol w="500235"/>
                <a:gridCol w="1000472"/>
              </a:tblGrid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Current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</a:rPr>
                        <a:t>Next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733800" y="3581400"/>
            <a:ext cx="5181600" cy="228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(4) Determine logic equations for next state and outputs</a:t>
            </a:r>
          </a:p>
        </p:txBody>
      </p:sp>
    </p:spTree>
    <p:extLst>
      <p:ext uri="{BB962C8B-B14F-4D97-AF65-F5344CB8AC3E}">
        <p14:creationId xmlns:p14="http://schemas.microsoft.com/office/powerpoint/2010/main" val="30759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/>
              <a:t>Components</a:t>
            </a:r>
          </a:p>
        </p:txBody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</a:pPr>
            <a:r>
              <a:rPr lang="en-US" dirty="0"/>
              <a:t>Until now is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combinationial</a:t>
            </a:r>
            <a:r>
              <a:rPr lang="en-US" dirty="0" smtClean="0"/>
              <a:t> </a:t>
            </a:r>
            <a:r>
              <a:rPr lang="en-US" dirty="0"/>
              <a:t>logic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Output is computed when inputs are present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System has no internal state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Nothing computed in the present can depend on what happened in the past!</a:t>
            </a:r>
          </a:p>
          <a:p>
            <a:pPr lvl="1">
              <a:lnSpc>
                <a:spcPct val="92000"/>
              </a:lnSpc>
            </a:pPr>
            <a:endParaRPr lang="en-US" dirty="0"/>
          </a:p>
          <a:p>
            <a:pPr>
              <a:lnSpc>
                <a:spcPct val="92000"/>
              </a:lnSpc>
            </a:pPr>
            <a:endParaRPr lang="en-US" dirty="0" smtClean="0"/>
          </a:p>
          <a:p>
            <a:pPr>
              <a:lnSpc>
                <a:spcPct val="92000"/>
              </a:lnSpc>
            </a:pPr>
            <a:endParaRPr lang="en-US" sz="1200" dirty="0"/>
          </a:p>
          <a:p>
            <a:pPr>
              <a:lnSpc>
                <a:spcPct val="92000"/>
              </a:lnSpc>
            </a:pPr>
            <a:r>
              <a:rPr lang="en-US" dirty="0" smtClean="0"/>
              <a:t>Need </a:t>
            </a:r>
            <a:r>
              <a:rPr lang="en-US" dirty="0"/>
              <a:t>a way to record data</a:t>
            </a:r>
          </a:p>
          <a:p>
            <a:pPr>
              <a:lnSpc>
                <a:spcPct val="92000"/>
              </a:lnSpc>
            </a:pPr>
            <a:r>
              <a:rPr lang="en-US" dirty="0"/>
              <a:t>Need a way to build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stateful</a:t>
            </a:r>
            <a:r>
              <a:rPr lang="en-US" dirty="0"/>
              <a:t> circuits</a:t>
            </a:r>
          </a:p>
          <a:p>
            <a:pPr>
              <a:lnSpc>
                <a:spcPct val="92000"/>
              </a:lnSpc>
            </a:pPr>
            <a:r>
              <a:rPr lang="en-US" dirty="0"/>
              <a:t>Need a state-holding </a:t>
            </a:r>
            <a:r>
              <a:rPr lang="en-US" dirty="0" smtClean="0"/>
              <a:t>device</a:t>
            </a:r>
          </a:p>
          <a:p>
            <a:pPr>
              <a:lnSpc>
                <a:spcPct val="92000"/>
              </a:lnSpc>
            </a:pPr>
            <a:endParaRPr lang="en-US" sz="1200" dirty="0" smtClean="0"/>
          </a:p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Finite State Machines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762000" y="334833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3048000" y="32838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Combinational</a:t>
            </a:r>
            <a:br>
              <a:rPr lang="en-US" sz="2400" dirty="0" smtClean="0"/>
            </a:br>
            <a:r>
              <a:rPr lang="en-US" sz="2400" dirty="0" smtClean="0"/>
              <a:t>circuit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3424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Outputs</a:t>
            </a:r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1752600" y="3576935"/>
            <a:ext cx="1219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971800" y="3195935"/>
            <a:ext cx="22098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5181600" y="3653135"/>
            <a:ext cx="1219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 rot="5400000">
            <a:off x="2362200" y="3500735"/>
            <a:ext cx="152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2207362" y="3576935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cxnSp>
        <p:nvCxnSpPr>
          <p:cNvPr id="12" name="Straight Connector 11"/>
          <p:cNvCxnSpPr/>
          <p:nvPr>
            <p:custDataLst>
              <p:tags r:id="rId9"/>
            </p:custDataLst>
          </p:nvPr>
        </p:nvCxnSpPr>
        <p:spPr>
          <a:xfrm rot="5400000">
            <a:off x="5641238" y="3576935"/>
            <a:ext cx="152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454340" y="3653135"/>
            <a:ext cx="447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66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74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We can now build interesting devices with sensors</a:t>
            </a:r>
          </a:p>
          <a:p>
            <a:pPr lvl="1"/>
            <a:r>
              <a:rPr lang="en-US" dirty="0"/>
              <a:t>Using </a:t>
            </a:r>
            <a:r>
              <a:rPr lang="en-US" dirty="0" smtClean="0"/>
              <a:t>combinational logic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can also store data values</a:t>
            </a:r>
          </a:p>
          <a:p>
            <a:pPr lvl="1"/>
            <a:r>
              <a:rPr lang="en-US" dirty="0" smtClean="0"/>
              <a:t>Stateful circuit elements (D Flip Flops, Registers, …)</a:t>
            </a:r>
            <a:endParaRPr lang="en-US" dirty="0"/>
          </a:p>
          <a:p>
            <a:pPr lvl="1"/>
            <a:r>
              <a:rPr lang="en-US" dirty="0" smtClean="0"/>
              <a:t>Clock to synchronize state changes</a:t>
            </a:r>
          </a:p>
          <a:p>
            <a:pPr lvl="1"/>
            <a:r>
              <a:rPr lang="en-US" dirty="0" smtClean="0"/>
              <a:t>State Machines or Ad-Hoc Circuits</a:t>
            </a:r>
          </a:p>
        </p:txBody>
      </p:sp>
    </p:spTree>
    <p:extLst>
      <p:ext uri="{BB962C8B-B14F-4D97-AF65-F5344CB8AC3E}">
        <p14:creationId xmlns:p14="http://schemas.microsoft.com/office/powerpoint/2010/main" val="31673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store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one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bit?</a:t>
            </a:r>
          </a:p>
          <a:p>
            <a:pPr lvl="1"/>
            <a:r>
              <a:rPr lang="en-US" dirty="0" smtClean="0"/>
              <a:t>Attempts at storing (and changing) one bit</a:t>
            </a:r>
          </a:p>
          <a:p>
            <a:pPr lvl="2"/>
            <a:r>
              <a:rPr lang="en-US" dirty="0" smtClean="0"/>
              <a:t>Set-Reset Latch</a:t>
            </a:r>
          </a:p>
          <a:p>
            <a:pPr lvl="2"/>
            <a:r>
              <a:rPr lang="en-US" dirty="0" smtClean="0"/>
              <a:t>D Latch</a:t>
            </a:r>
          </a:p>
          <a:p>
            <a:pPr lvl="2"/>
            <a:r>
              <a:rPr lang="en-US" dirty="0" smtClean="0"/>
              <a:t>D Flip-Flops</a:t>
            </a:r>
          </a:p>
          <a:p>
            <a:pPr lvl="2"/>
            <a:r>
              <a:rPr lang="en-US" dirty="0" smtClean="0"/>
              <a:t>Master-Slave Flip-Flops</a:t>
            </a:r>
          </a:p>
          <a:p>
            <a:pPr lvl="1"/>
            <a:r>
              <a:rPr lang="en-US" dirty="0" smtClean="0"/>
              <a:t>Register: storing more than one bit, N-bits</a:t>
            </a:r>
          </a:p>
          <a:p>
            <a:r>
              <a:rPr lang="en-US" dirty="0" smtClean="0"/>
              <a:t>Basic Building Blocks</a:t>
            </a:r>
          </a:p>
          <a:p>
            <a:pPr lvl="1"/>
            <a:r>
              <a:rPr lang="en-US" dirty="0" smtClean="0"/>
              <a:t>Decoders and Encoders</a:t>
            </a:r>
          </a:p>
          <a:p>
            <a:r>
              <a:rPr lang="en-US" dirty="0" smtClean="0"/>
              <a:t>Finite State Machines (FSM)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design logic circuits with state?</a:t>
            </a:r>
          </a:p>
          <a:p>
            <a:pPr lvl="1"/>
            <a:r>
              <a:rPr lang="en-US" dirty="0" smtClean="0"/>
              <a:t>Types of FSMs: Mealy and Moore Machines</a:t>
            </a:r>
          </a:p>
          <a:p>
            <a:pPr lvl="1"/>
            <a:r>
              <a:rPr lang="en-US" dirty="0" smtClean="0"/>
              <a:t>Examples: Serial Adder and a Digital Door Lock</a:t>
            </a:r>
          </a:p>
        </p:txBody>
      </p:sp>
    </p:spTree>
    <p:extLst>
      <p:ext uri="{BB962C8B-B14F-4D97-AF65-F5344CB8AC3E}">
        <p14:creationId xmlns:p14="http://schemas.microsoft.com/office/powerpoint/2010/main" val="27012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store store </a:t>
            </a:r>
            <a:r>
              <a:rPr lang="en-US" b="1" i="1" dirty="0" smtClean="0"/>
              <a:t>one</a:t>
            </a:r>
            <a:r>
              <a:rPr lang="en-US" dirty="0" smtClean="0"/>
              <a:t> bit?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Attempt: Unstable Devices</a:t>
            </a:r>
            <a:endParaRPr lang="en-US" dirty="0"/>
          </a:p>
        </p:txBody>
      </p:sp>
      <p:grpSp>
        <p:nvGrpSpPr>
          <p:cNvPr id="21" name="Group 20"/>
          <p:cNvGrpSpPr/>
          <p:nvPr>
            <p:custDataLst>
              <p:tags r:id="rId2"/>
            </p:custDataLst>
          </p:nvPr>
        </p:nvGrpSpPr>
        <p:grpSpPr>
          <a:xfrm rot="3600000">
            <a:off x="3550774" y="2541758"/>
            <a:ext cx="2438399" cy="457202"/>
            <a:chOff x="3124200" y="1828800"/>
            <a:chExt cx="2438399" cy="457202"/>
          </a:xfrm>
        </p:grpSpPr>
        <p:sp>
          <p:nvSpPr>
            <p:cNvPr id="57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8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81" name="Straight Connector 80"/>
          <p:cNvCxnSpPr/>
          <p:nvPr>
            <p:custDataLst>
              <p:tags r:id="rId3"/>
            </p:custDataLst>
          </p:nvPr>
        </p:nvCxnSpPr>
        <p:spPr>
          <a:xfrm rot="5400000" flipH="1" flipV="1">
            <a:off x="2705100" y="4076700"/>
            <a:ext cx="533400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>
            <p:custDataLst>
              <p:tags r:id="rId4"/>
            </p:custDataLst>
          </p:nvPr>
        </p:nvSpPr>
        <p:spPr>
          <a:xfrm>
            <a:off x="3962400" y="762000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</a:t>
            </a:r>
          </a:p>
        </p:txBody>
      </p:sp>
      <p:sp>
        <p:nvSpPr>
          <p:cNvPr id="85" name="TextBox 84"/>
          <p:cNvSpPr txBox="1"/>
          <p:nvPr>
            <p:custDataLst>
              <p:tags r:id="rId5"/>
            </p:custDataLst>
          </p:nvPr>
        </p:nvSpPr>
        <p:spPr>
          <a:xfrm>
            <a:off x="2743200" y="4292025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</a:t>
            </a:r>
          </a:p>
        </p:txBody>
      </p:sp>
      <p:cxnSp>
        <p:nvCxnSpPr>
          <p:cNvPr id="19" name="Straight Connector 18"/>
          <p:cNvCxnSpPr/>
          <p:nvPr>
            <p:custDataLst>
              <p:tags r:id="rId6"/>
            </p:custDataLst>
          </p:nvPr>
        </p:nvCxnSpPr>
        <p:spPr>
          <a:xfrm rot="5400000">
            <a:off x="3933825" y="149542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>
            <p:custDataLst>
              <p:tags r:id="rId7"/>
            </p:custDataLst>
          </p:nvPr>
        </p:nvGrpSpPr>
        <p:grpSpPr>
          <a:xfrm rot="-3600000">
            <a:off x="2331574" y="2541759"/>
            <a:ext cx="2438399" cy="457202"/>
            <a:chOff x="3124200" y="1828800"/>
            <a:chExt cx="2438399" cy="457202"/>
          </a:xfrm>
        </p:grpSpPr>
        <p:sp>
          <p:nvSpPr>
            <p:cNvPr id="23" name="AutoShape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>
            <p:custDataLst>
              <p:tags r:id="rId8"/>
            </p:custDataLst>
          </p:nvPr>
        </p:nvGrpSpPr>
        <p:grpSpPr>
          <a:xfrm flipH="1">
            <a:off x="2943224" y="3581402"/>
            <a:ext cx="2438399" cy="457202"/>
            <a:chOff x="3124200" y="1828800"/>
            <a:chExt cx="2438399" cy="457202"/>
          </a:xfrm>
        </p:grpSpPr>
        <p:sp>
          <p:nvSpPr>
            <p:cNvPr id="29" name="AutoShap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Oval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3" name="Straight Connector 32"/>
          <p:cNvCxnSpPr/>
          <p:nvPr>
            <p:custDataLst>
              <p:tags r:id="rId9"/>
            </p:custDataLst>
          </p:nvPr>
        </p:nvCxnSpPr>
        <p:spPr>
          <a:xfrm rot="10800000" flipV="1">
            <a:off x="5362575" y="3505201"/>
            <a:ext cx="428624" cy="304798"/>
          </a:xfrm>
          <a:prstGeom prst="line">
            <a:avLst/>
          </a:prstGeom>
          <a:ln w="28575">
            <a:solidFill>
              <a:schemeClr val="tx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>
            <p:custDataLst>
              <p:tags r:id="rId10"/>
            </p:custDataLst>
          </p:nvPr>
        </p:nvSpPr>
        <p:spPr>
          <a:xfrm>
            <a:off x="5791199" y="3072826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369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5729</TotalTime>
  <Words>2824</Words>
  <Application>Microsoft Office PowerPoint</Application>
  <PresentationFormat>On-screen Show (4:3)</PresentationFormat>
  <Paragraphs>1081</Paragraphs>
  <Slides>60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 Unicode MS</vt:lpstr>
      <vt:lpstr>ＭＳ Ｐゴシック</vt:lpstr>
      <vt:lpstr>Arial</vt:lpstr>
      <vt:lpstr>Calibri</vt:lpstr>
      <vt:lpstr>Cambria Math</vt:lpstr>
      <vt:lpstr>Helvetica</vt:lpstr>
      <vt:lpstr>StarSymbol</vt:lpstr>
      <vt:lpstr>Symbol</vt:lpstr>
      <vt:lpstr>Tahoma</vt:lpstr>
      <vt:lpstr>Times New Roman</vt:lpstr>
      <vt:lpstr>Wingdings</vt:lpstr>
      <vt:lpstr>Office Theme</vt:lpstr>
      <vt:lpstr>State and Finite State Machines</vt:lpstr>
      <vt:lpstr>Announcements</vt:lpstr>
      <vt:lpstr>Announcements</vt:lpstr>
      <vt:lpstr>Announcements</vt:lpstr>
      <vt:lpstr>Collaboration, Late, Re-grading Policies</vt:lpstr>
      <vt:lpstr>Stateful Components</vt:lpstr>
      <vt:lpstr>Goals for Today</vt:lpstr>
      <vt:lpstr>Goal</vt:lpstr>
      <vt:lpstr>First Attempt: Unstable Devices</vt:lpstr>
      <vt:lpstr>Second Attempt: Bistable Devices</vt:lpstr>
      <vt:lpstr>Third Attempt: Set-Reset Latch</vt:lpstr>
      <vt:lpstr>Third Attempt: Set-Reset Latch</vt:lpstr>
      <vt:lpstr>Third Attempt: Set-Reset Latch</vt:lpstr>
      <vt:lpstr>Takeaway</vt:lpstr>
      <vt:lpstr>Next Goal</vt:lpstr>
      <vt:lpstr>Fourth Attempt: (Unclocked) D Latch</vt:lpstr>
      <vt:lpstr>Takeaway</vt:lpstr>
      <vt:lpstr>Next Goal</vt:lpstr>
      <vt:lpstr>Clocks</vt:lpstr>
      <vt:lpstr>Clock Disciplines</vt:lpstr>
      <vt:lpstr>Clock Methodology</vt:lpstr>
      <vt:lpstr>Fifth Attempt: D Latch with Clock</vt:lpstr>
      <vt:lpstr>Fifth Attempt: D Latch with Clock</vt:lpstr>
      <vt:lpstr>Fifth Attempt: D Latch with Clock</vt:lpstr>
      <vt:lpstr>Fifth Attempt: D Latch with Clock</vt:lpstr>
      <vt:lpstr>Sixth Attempt: Edge-Triggered D Flip-Flop</vt:lpstr>
      <vt:lpstr>Takeaway</vt:lpstr>
      <vt:lpstr>Next Goal</vt:lpstr>
      <vt:lpstr>Registers</vt:lpstr>
      <vt:lpstr>Takeaway</vt:lpstr>
      <vt:lpstr>An Example: What will this circuit do?</vt:lpstr>
      <vt:lpstr>Decoder Example: 7-Segment LED </vt:lpstr>
      <vt:lpstr>Decoder Example: 7-Segment LED Decoder</vt:lpstr>
      <vt:lpstr>7  Segment  LED  Decoder Implementation</vt:lpstr>
      <vt:lpstr>7  Segment  LED  Decoder Implementation</vt:lpstr>
      <vt:lpstr>Basic Building Blocks We have Seen</vt:lpstr>
      <vt:lpstr>Encoders</vt:lpstr>
      <vt:lpstr>Example Encoder Truth Table</vt:lpstr>
      <vt:lpstr>Basic Building Blocks Example: Voting</vt:lpstr>
      <vt:lpstr>Recap</vt:lpstr>
      <vt:lpstr>Goals for Today</vt:lpstr>
      <vt:lpstr>Finite State Machines</vt:lpstr>
      <vt:lpstr>Next Goal</vt:lpstr>
      <vt:lpstr>Finite State Machines</vt:lpstr>
      <vt:lpstr>Abstract Model of FSM</vt:lpstr>
      <vt:lpstr>Automata Model</vt:lpstr>
      <vt:lpstr>FSM Example</vt:lpstr>
      <vt:lpstr>FSM Example</vt:lpstr>
      <vt:lpstr>FSM Example</vt:lpstr>
      <vt:lpstr>Mealy Machine</vt:lpstr>
      <vt:lpstr>Moore Machine</vt:lpstr>
      <vt:lpstr>Moore Machine FSM Example</vt:lpstr>
      <vt:lpstr>Mealy Machine FSM Example</vt:lpstr>
      <vt:lpstr>Activity#2: Create a Logic Circuit for a Serial Adder</vt:lpstr>
      <vt:lpstr>FSM: State Diagram</vt:lpstr>
      <vt:lpstr>FSM: State Diagram</vt:lpstr>
      <vt:lpstr>FSM: State Diagram</vt:lpstr>
      <vt:lpstr>FSM: State Diagram</vt:lpstr>
      <vt:lpstr>FSM: State Diagram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197</cp:revision>
  <dcterms:created xsi:type="dcterms:W3CDTF">2012-11-28T14:27:55Z</dcterms:created>
  <dcterms:modified xsi:type="dcterms:W3CDTF">2015-02-03T15:34:58Z</dcterms:modified>
</cp:coreProperties>
</file>