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9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30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262" r:id="rId3"/>
    <p:sldId id="263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8" r:id="rId20"/>
    <p:sldId id="292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7" r:id="rId34"/>
    <p:sldId id="309" r:id="rId35"/>
    <p:sldId id="311" r:id="rId36"/>
    <p:sldId id="316" r:id="rId37"/>
    <p:sldId id="317" r:id="rId38"/>
    <p:sldId id="318" r:id="rId39"/>
    <p:sldId id="319" r:id="rId40"/>
    <p:sldId id="320" r:id="rId41"/>
    <p:sldId id="321" r:id="rId42"/>
    <p:sldId id="324" r:id="rId43"/>
    <p:sldId id="325" r:id="rId44"/>
    <p:sldId id="326" r:id="rId45"/>
    <p:sldId id="327" r:id="rId46"/>
    <p:sldId id="328" r:id="rId47"/>
    <p:sldId id="329" r:id="rId48"/>
    <p:sldId id="331" r:id="rId49"/>
    <p:sldId id="33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7786" autoAdjust="0"/>
  </p:normalViewPr>
  <p:slideViewPr>
    <p:cSldViewPr>
      <p:cViewPr varScale="1">
        <p:scale>
          <a:sx n="48" d="100"/>
          <a:sy n="48" d="100"/>
        </p:scale>
        <p:origin x="1042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78720" y="687917"/>
            <a:ext cx="4499075" cy="3427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486" tIns="43243" rIns="86486" bIns="43243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099" y="4343703"/>
            <a:ext cx="5485805" cy="41229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Pictures show the Bombe built by Alan Turing to break the enigma machine ciphers.</a:t>
            </a:r>
          </a:p>
          <a:p>
            <a:r>
              <a:rPr lang="en-US" dirty="0" smtClean="0">
                <a:latin typeface="Calibri" pitchFamily="34" charset="0"/>
              </a:rPr>
              <a:t>They were Fixed-Program Computers came before stored-program computers (general purpose)</a:t>
            </a:r>
          </a:p>
          <a:p>
            <a:r>
              <a:rPr lang="en-US" dirty="0" smtClean="0">
                <a:latin typeface="Calibri" pitchFamily="34" charset="0"/>
              </a:rPr>
              <a:t>The former required re-wiring (e.g. ENIAC took 3 weeks to “re-wire”).</a:t>
            </a: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42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80" indent="-228580">
              <a:buAutoNum type="arabicParenR"/>
            </a:pPr>
            <a:r>
              <a:rPr lang="en-US" dirty="0" smtClean="0"/>
              <a:t>Can get logic circuit from truth table</a:t>
            </a:r>
          </a:p>
          <a:p>
            <a:pPr marL="228580" indent="-228580">
              <a:buAutoNum type="arabicParenR"/>
            </a:pPr>
            <a:r>
              <a:rPr lang="en-US" dirty="0" smtClean="0"/>
              <a:t>Minimize</a:t>
            </a:r>
            <a:r>
              <a:rPr lang="en-US" baseline="0" dirty="0" smtClean="0"/>
              <a:t> logic circuit through algebraic reductions or </a:t>
            </a:r>
            <a:r>
              <a:rPr lang="en-US" baseline="0" dirty="0" err="1" smtClean="0"/>
              <a:t>Karnaugh</a:t>
            </a:r>
            <a:r>
              <a:rPr lang="en-US" baseline="0" dirty="0" smtClean="0"/>
              <a:t>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41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32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4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Apologize</a:t>
            </a:r>
            <a:r>
              <a:rPr lang="en-US" baseline="0" dirty="0" smtClean="0"/>
              <a:t> that there are three ways to represent the same logic equation</a:t>
            </a:r>
          </a:p>
          <a:p>
            <a:endParaRPr lang="en-US" dirty="0" smtClean="0"/>
          </a:p>
          <a:p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</a:p>
          <a:p>
            <a:r>
              <a:rPr lang="en-US" baseline="0" dirty="0" smtClean="0"/>
              <a:t>AND is “product”</a:t>
            </a:r>
          </a:p>
          <a:p>
            <a:r>
              <a:rPr lang="en-US" baseline="0" dirty="0" smtClean="0"/>
              <a:t>OR is “sum”</a:t>
            </a:r>
          </a:p>
          <a:p>
            <a:r>
              <a:rPr lang="en-US" baseline="0" dirty="0" smtClean="0"/>
              <a:t>Read </a:t>
            </a:r>
            <a:r>
              <a:rPr lang="en-US" baseline="0" dirty="0" err="1" smtClean="0"/>
              <a:t>outloud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21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Apologize</a:t>
            </a:r>
            <a:r>
              <a:rPr lang="en-US" baseline="0" dirty="0" smtClean="0"/>
              <a:t> that there are three ways to represent the same logic equation</a:t>
            </a:r>
          </a:p>
          <a:p>
            <a:endParaRPr lang="en-US" dirty="0" smtClean="0"/>
          </a:p>
          <a:p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</a:p>
          <a:p>
            <a:r>
              <a:rPr lang="en-US" baseline="0" dirty="0" smtClean="0"/>
              <a:t>AND is “product”</a:t>
            </a:r>
          </a:p>
          <a:p>
            <a:r>
              <a:rPr lang="en-US" baseline="0" dirty="0" smtClean="0"/>
              <a:t>OR is “sum”</a:t>
            </a:r>
          </a:p>
          <a:p>
            <a:r>
              <a:rPr lang="en-US" baseline="0" dirty="0" smtClean="0"/>
              <a:t>Read </a:t>
            </a:r>
            <a:r>
              <a:rPr lang="en-US" baseline="0" dirty="0" err="1" smtClean="0"/>
              <a:t>outloud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64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099" y="4343704"/>
            <a:ext cx="5485805" cy="41138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Minimization activity</a:t>
            </a:r>
          </a:p>
          <a:p>
            <a:r>
              <a:rPr lang="en-US" dirty="0" smtClean="0"/>
              <a:t>Maybe use picture to go through</a:t>
            </a:r>
          </a:p>
          <a:p>
            <a:endParaRPr lang="en-US" dirty="0" smtClean="0"/>
          </a:p>
          <a:p>
            <a:r>
              <a:rPr lang="en-US" dirty="0" smtClean="0"/>
              <a:t>Complement a+</a:t>
            </a:r>
            <a:r>
              <a:rPr lang="en-US" dirty="0">
                <a:latin typeface="Calibri" pitchFamily="34" charset="0"/>
                <a:cs typeface="Arial" pitchFamily="34" charset="0"/>
              </a:rPr>
              <a:t>ā</a:t>
            </a:r>
            <a:r>
              <a:rPr lang="en-US" dirty="0" smtClean="0"/>
              <a:t>=1 and a</a:t>
            </a:r>
            <a:r>
              <a:rPr lang="en-US" dirty="0">
                <a:latin typeface="Calibri" pitchFamily="34" charset="0"/>
                <a:cs typeface="Arial" pitchFamily="34" charset="0"/>
              </a:rPr>
              <a:t>ā</a:t>
            </a:r>
            <a:r>
              <a:rPr lang="en-US" dirty="0" smtClean="0"/>
              <a:t>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3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86099" y="4343704"/>
                <a:ext cx="5485805" cy="4113892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 smtClean="0"/>
                  <a:t>Minimization activity</a:t>
                </a:r>
              </a:p>
              <a:p>
                <a:r>
                  <a:rPr lang="en-US" dirty="0" smtClean="0"/>
                  <a:t>Maybe use picture to go through</a:t>
                </a:r>
              </a:p>
              <a:p>
                <a:endParaRPr lang="en-US" dirty="0" smtClean="0"/>
              </a:p>
              <a:p>
                <a:pPr marL="0" lvl="1" defTabSz="914318"/>
                <a:r>
                  <a:rPr lang="en-US" dirty="0" smtClean="0"/>
                  <a:t>De</a:t>
                </a:r>
                <a:r>
                  <a:rPr lang="en-US" baseline="0" dirty="0" smtClean="0"/>
                  <a:t> Morgan’s Law: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∙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dirty="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 ∙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lang="en-US" sz="3200" dirty="0">
                  <a:latin typeface="Calibri" pitchFamily="34" charset="0"/>
                  <a:cs typeface="Arial" pitchFamily="34" charset="0"/>
                </a:endParaRPr>
              </a:p>
              <a:p>
                <a:pPr marL="0" lvl="1" defTabSz="914318"/>
                <a:endParaRPr lang="en-US" sz="3200" dirty="0">
                  <a:latin typeface="Calibri" pitchFamily="34" charset="0"/>
                  <a:cs typeface="Arial" pitchFamily="34" charset="0"/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31839" y="4560889"/>
                <a:ext cx="5851525" cy="4319587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 smtClean="0"/>
                  <a:t>Minimization activity</a:t>
                </a:r>
              </a:p>
              <a:p>
                <a:r>
                  <a:rPr lang="en-US" dirty="0" smtClean="0"/>
                  <a:t>Maybe use picture to go through</a:t>
                </a:r>
              </a:p>
              <a:p>
                <a:endParaRPr lang="en-US" dirty="0" smtClean="0"/>
              </a:p>
              <a:p>
                <a:pPr marL="0" lvl="1" defTabSz="966612"/>
                <a:r>
                  <a:rPr lang="en-US" dirty="0" smtClean="0"/>
                  <a:t>De</a:t>
                </a:r>
                <a:r>
                  <a:rPr lang="en-US" baseline="0" dirty="0" smtClean="0"/>
                  <a:t> Morgan’s Law: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((a+b))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=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a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∙ </a:t>
                </a:r>
                <a:r>
                  <a:rPr lang="en-US" sz="3400" i="0" dirty="0">
                    <a:latin typeface="Cambria Math"/>
                    <a:cs typeface="Arial" pitchFamily="34" charset="0"/>
                  </a:rPr>
                  <a:t>b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and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((a ∙b))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 =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a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+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b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 ̅</a:t>
                </a:r>
                <a:endParaRPr lang="en-US" sz="3400" dirty="0">
                  <a:latin typeface="Calibri" pitchFamily="34" charset="0"/>
                  <a:cs typeface="Arial" pitchFamily="34" charset="0"/>
                </a:endParaRPr>
              </a:p>
              <a:p>
                <a:pPr marL="0" lvl="1" defTabSz="966612"/>
                <a:endParaRPr lang="en-US" sz="3400" dirty="0">
                  <a:latin typeface="Calibri" pitchFamily="34" charset="0"/>
                  <a:cs typeface="Arial" pitchFamily="34" charset="0"/>
                </a:endParaRPr>
              </a:p>
              <a:p>
                <a:endParaRPr lang="en-US" dirty="0" smtClean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523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099" y="4343704"/>
            <a:ext cx="5485805" cy="41138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a+b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</a:t>
            </a: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aa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ab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 + ac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 + a(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a(1 + 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))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0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takeway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at end of a block.  Possibly build on takeaways throughout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8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099" y="4343704"/>
            <a:ext cx="5485805" cy="41138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Think-Pair-Share: Why does minimization</a:t>
            </a:r>
            <a:r>
              <a:rPr lang="en-US" baseline="0" dirty="0" smtClean="0"/>
              <a:t>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8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71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3" y="4343704"/>
            <a:ext cx="5024438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398" tIns="45200" rIns="90398" bIns="4520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6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78720" y="687917"/>
            <a:ext cx="4499075" cy="3427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486" tIns="43243" rIns="86486" bIns="43243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099" y="4343703"/>
            <a:ext cx="5485805" cy="41229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Draw circuit</a:t>
            </a:r>
            <a:r>
              <a:rPr lang="en-US" baseline="0" dirty="0" smtClean="0">
                <a:latin typeface="Calibri" pitchFamily="34" charset="0"/>
              </a:rPr>
              <a:t> and go through out=true cases</a:t>
            </a:r>
          </a:p>
          <a:p>
            <a:r>
              <a:rPr lang="en-US" baseline="0" dirty="0" smtClean="0">
                <a:latin typeface="Calibri" pitchFamily="34" charset="0"/>
              </a:rPr>
              <a:t>Have not done cheaply yet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833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78720" y="687917"/>
            <a:ext cx="4499075" cy="3427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486" tIns="43243" rIns="86486" bIns="43243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099" y="4343703"/>
            <a:ext cx="5485805" cy="41229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Show what out equals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14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78720" y="687917"/>
            <a:ext cx="4499075" cy="3427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486" tIns="43243" rIns="86486" bIns="43243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099" y="4343703"/>
            <a:ext cx="5485805" cy="41229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Show what out equals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661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3" y="4343704"/>
            <a:ext cx="5024438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8" tIns="45200" rIns="90398" bIns="45200"/>
          <a:lstStyle/>
          <a:p>
            <a:r>
              <a:rPr lang="en-US" dirty="0" smtClean="0"/>
              <a:t>What is the truth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94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takeway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at end of a block.  Possibly build on takeaways throughout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8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Everything that we have shown them can be constructed in silicon.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63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89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467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397" tIns="45199" rIns="90397" bIns="4519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77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299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397" tIns="45199" rIns="90397" bIns="4519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505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504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</a:t>
            </a:r>
            <a:r>
              <a:rPr lang="en-US" smtClean="0"/>
              <a:t>state what they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30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state what they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518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3" y="4343704"/>
            <a:ext cx="5024438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8" tIns="45200" rIns="90398" bIns="4520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4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John Bardeen</a:t>
            </a:r>
          </a:p>
          <a:p>
            <a:r>
              <a:rPr lang="en-US" dirty="0" smtClean="0"/>
              <a:t>Walter Brattain</a:t>
            </a:r>
          </a:p>
          <a:p>
            <a:r>
              <a:rPr lang="en-US" dirty="0" smtClean="0"/>
              <a:t>William</a:t>
            </a:r>
            <a:r>
              <a:rPr lang="en-US" baseline="0" dirty="0" smtClean="0"/>
              <a:t> Shockley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754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3" y="4343704"/>
            <a:ext cx="5024438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398" tIns="45200" rIns="90398" bIns="4520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17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3" y="4343704"/>
            <a:ext cx="5024438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8" tIns="45200" rIns="90398" bIns="4520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86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79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E.g. logic statements:</a:t>
            </a:r>
          </a:p>
          <a:p>
            <a:r>
              <a:rPr lang="en-US" dirty="0" smtClean="0"/>
              <a:t>“Jane will only go to the cinema tonight if a good film is on AND she has enough</a:t>
            </a:r>
            <a:r>
              <a:rPr lang="en-US" baseline="0" dirty="0" smtClean="0"/>
              <a:t> </a:t>
            </a:r>
            <a:r>
              <a:rPr lang="en-US" dirty="0" smtClean="0"/>
              <a:t>money.”</a:t>
            </a:r>
          </a:p>
          <a:p>
            <a:r>
              <a:rPr lang="en-US" dirty="0" smtClean="0"/>
              <a:t>“Stuart will only go to the birthday party on Sunday if Katie OR </a:t>
            </a:r>
            <a:r>
              <a:rPr lang="en-US" dirty="0" err="1" smtClean="0"/>
              <a:t>Sujit</a:t>
            </a:r>
            <a:r>
              <a:rPr lang="en-US" baseline="0" dirty="0" smtClean="0"/>
              <a:t> </a:t>
            </a:r>
            <a:r>
              <a:rPr lang="en-US" dirty="0" smtClean="0"/>
              <a:t>is going too.”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23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takeway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at end of a block.  Possibly build on takeaways throughout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8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</a:t>
            </a:r>
            <a:r>
              <a:rPr lang="en-US" smtClean="0"/>
              <a:t>state what they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8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state what they do</a:t>
            </a:r>
          </a:p>
          <a:p>
            <a:endParaRPr lang="en-US" dirty="0" smtClean="0"/>
          </a:p>
          <a:p>
            <a:r>
              <a:rPr lang="en-US" dirty="0" smtClean="0"/>
              <a:t>Did you know? Logic gates allow the computer to do things such as add, divide, multiply, do simple yes and no reasoning in certain situations along with other things.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43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state what they do</a:t>
            </a:r>
          </a:p>
          <a:p>
            <a:endParaRPr lang="en-US" dirty="0" smtClean="0"/>
          </a:p>
          <a:p>
            <a:r>
              <a:rPr lang="en-US" dirty="0" smtClean="0"/>
              <a:t>Did you know? Logic gates allow the computer to do things such as add, divide, multiply, do simple yes and no reasoning in certain situations along with other things.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6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2015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8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0"/>
            <a:ext cx="7772400" cy="609600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1011238"/>
            <a:ext cx="8283575" cy="505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9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accent5">
                <a:lumMod val="60000"/>
                <a:lumOff val="40000"/>
              </a:schemeClr>
            </a:solidFill>
          </a:ln>
          <a:solidFill>
            <a:schemeClr val="accent5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tags" Target="../tags/tag11.xml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10" Type="http://schemas.openxmlformats.org/officeDocument/2006/relationships/tags" Target="../tags/tag29.xml"/><Relationship Id="rId19" Type="http://schemas.openxmlformats.org/officeDocument/2006/relationships/notesSlide" Target="../notesSlides/notesSlide22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10" Type="http://schemas.openxmlformats.org/officeDocument/2006/relationships/tags" Target="../tags/tag46.xml"/><Relationship Id="rId19" Type="http://schemas.openxmlformats.org/officeDocument/2006/relationships/notesSlide" Target="../notesSlides/notesSlide23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.jpe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3" Type="http://schemas.openxmlformats.org/officeDocument/2006/relationships/tags" Target="../tags/tag58.xml"/><Relationship Id="rId21" Type="http://schemas.openxmlformats.org/officeDocument/2006/relationships/tags" Target="../tags/tag76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notesSlide" Target="../notesSlides/notesSlide29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tags" Target="../tags/tag103.xml"/><Relationship Id="rId39" Type="http://schemas.openxmlformats.org/officeDocument/2006/relationships/tags" Target="../tags/tag116.xml"/><Relationship Id="rId21" Type="http://schemas.openxmlformats.org/officeDocument/2006/relationships/tags" Target="../tags/tag98.xml"/><Relationship Id="rId34" Type="http://schemas.openxmlformats.org/officeDocument/2006/relationships/tags" Target="../tags/tag111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tags" Target="../tags/tag97.xml"/><Relationship Id="rId29" Type="http://schemas.openxmlformats.org/officeDocument/2006/relationships/tags" Target="../tags/tag106.xml"/><Relationship Id="rId41" Type="http://schemas.openxmlformats.org/officeDocument/2006/relationships/notesSlide" Target="../notesSlides/notesSlide30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tags" Target="../tags/tag101.xml"/><Relationship Id="rId32" Type="http://schemas.openxmlformats.org/officeDocument/2006/relationships/tags" Target="../tags/tag109.xml"/><Relationship Id="rId37" Type="http://schemas.openxmlformats.org/officeDocument/2006/relationships/tags" Target="../tags/tag114.xml"/><Relationship Id="rId40" Type="http://schemas.openxmlformats.org/officeDocument/2006/relationships/slideLayout" Target="../slideLayouts/slideLayout6.xml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tags" Target="../tags/tag100.xml"/><Relationship Id="rId28" Type="http://schemas.openxmlformats.org/officeDocument/2006/relationships/tags" Target="../tags/tag105.xml"/><Relationship Id="rId36" Type="http://schemas.openxmlformats.org/officeDocument/2006/relationships/tags" Target="../tags/tag113.xml"/><Relationship Id="rId10" Type="http://schemas.openxmlformats.org/officeDocument/2006/relationships/tags" Target="../tags/tag87.xml"/><Relationship Id="rId19" Type="http://schemas.openxmlformats.org/officeDocument/2006/relationships/tags" Target="../tags/tag96.xml"/><Relationship Id="rId31" Type="http://schemas.openxmlformats.org/officeDocument/2006/relationships/tags" Target="../tags/tag108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tags" Target="../tags/tag99.xml"/><Relationship Id="rId27" Type="http://schemas.openxmlformats.org/officeDocument/2006/relationships/tags" Target="../tags/tag104.xml"/><Relationship Id="rId30" Type="http://schemas.openxmlformats.org/officeDocument/2006/relationships/tags" Target="../tags/tag107.xml"/><Relationship Id="rId35" Type="http://schemas.openxmlformats.org/officeDocument/2006/relationships/tags" Target="../tags/tag112.xml"/><Relationship Id="rId8" Type="http://schemas.openxmlformats.org/officeDocument/2006/relationships/tags" Target="../tags/tag85.xml"/><Relationship Id="rId3" Type="http://schemas.openxmlformats.org/officeDocument/2006/relationships/tags" Target="../tags/tag80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tags" Target="../tags/tag102.xml"/><Relationship Id="rId33" Type="http://schemas.openxmlformats.org/officeDocument/2006/relationships/tags" Target="../tags/tag110.xml"/><Relationship Id="rId38" Type="http://schemas.openxmlformats.org/officeDocument/2006/relationships/tags" Target="../tags/tag115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26" Type="http://schemas.openxmlformats.org/officeDocument/2006/relationships/tags" Target="../tags/tag142.xml"/><Relationship Id="rId39" Type="http://schemas.openxmlformats.org/officeDocument/2006/relationships/notesSlide" Target="../notesSlides/notesSlide31.xml"/><Relationship Id="rId21" Type="http://schemas.openxmlformats.org/officeDocument/2006/relationships/tags" Target="../tags/tag137.xml"/><Relationship Id="rId34" Type="http://schemas.openxmlformats.org/officeDocument/2006/relationships/tags" Target="../tags/tag150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5" Type="http://schemas.openxmlformats.org/officeDocument/2006/relationships/tags" Target="../tags/tag141.xml"/><Relationship Id="rId33" Type="http://schemas.openxmlformats.org/officeDocument/2006/relationships/tags" Target="../tags/tag149.xml"/><Relationship Id="rId38" Type="http://schemas.openxmlformats.org/officeDocument/2006/relationships/slideLayout" Target="../slideLayouts/slideLayout7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tags" Target="../tags/tag136.xml"/><Relationship Id="rId29" Type="http://schemas.openxmlformats.org/officeDocument/2006/relationships/tags" Target="../tags/tag145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tags" Target="../tags/tag140.xml"/><Relationship Id="rId32" Type="http://schemas.openxmlformats.org/officeDocument/2006/relationships/tags" Target="../tags/tag148.xml"/><Relationship Id="rId37" Type="http://schemas.openxmlformats.org/officeDocument/2006/relationships/tags" Target="../tags/tag153.xml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tags" Target="../tags/tag139.xml"/><Relationship Id="rId28" Type="http://schemas.openxmlformats.org/officeDocument/2006/relationships/tags" Target="../tags/tag144.xml"/><Relationship Id="rId36" Type="http://schemas.openxmlformats.org/officeDocument/2006/relationships/tags" Target="../tags/tag152.xml"/><Relationship Id="rId10" Type="http://schemas.openxmlformats.org/officeDocument/2006/relationships/tags" Target="../tags/tag126.xml"/><Relationship Id="rId19" Type="http://schemas.openxmlformats.org/officeDocument/2006/relationships/tags" Target="../tags/tag135.xml"/><Relationship Id="rId31" Type="http://schemas.openxmlformats.org/officeDocument/2006/relationships/tags" Target="../tags/tag147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tags" Target="../tags/tag138.xml"/><Relationship Id="rId27" Type="http://schemas.openxmlformats.org/officeDocument/2006/relationships/tags" Target="../tags/tag143.xml"/><Relationship Id="rId30" Type="http://schemas.openxmlformats.org/officeDocument/2006/relationships/tags" Target="../tags/tag146.xml"/><Relationship Id="rId35" Type="http://schemas.openxmlformats.org/officeDocument/2006/relationships/tags" Target="../tags/tag151.xml"/><Relationship Id="rId8" Type="http://schemas.openxmlformats.org/officeDocument/2006/relationships/tags" Target="../tags/tag124.xml"/><Relationship Id="rId3" Type="http://schemas.openxmlformats.org/officeDocument/2006/relationships/tags" Target="../tags/tag1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26" Type="http://schemas.openxmlformats.org/officeDocument/2006/relationships/tags" Target="../tags/tag179.xml"/><Relationship Id="rId39" Type="http://schemas.openxmlformats.org/officeDocument/2006/relationships/tags" Target="../tags/tag192.xml"/><Relationship Id="rId21" Type="http://schemas.openxmlformats.org/officeDocument/2006/relationships/tags" Target="../tags/tag174.xml"/><Relationship Id="rId34" Type="http://schemas.openxmlformats.org/officeDocument/2006/relationships/tags" Target="../tags/tag187.xml"/><Relationship Id="rId42" Type="http://schemas.openxmlformats.org/officeDocument/2006/relationships/tags" Target="../tags/tag195.xml"/><Relationship Id="rId47" Type="http://schemas.openxmlformats.org/officeDocument/2006/relationships/tags" Target="../tags/tag200.xml"/><Relationship Id="rId50" Type="http://schemas.openxmlformats.org/officeDocument/2006/relationships/tags" Target="../tags/tag203.xml"/><Relationship Id="rId7" Type="http://schemas.openxmlformats.org/officeDocument/2006/relationships/tags" Target="../tags/tag160.xml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9" Type="http://schemas.openxmlformats.org/officeDocument/2006/relationships/tags" Target="../tags/tag182.xml"/><Relationship Id="rId11" Type="http://schemas.openxmlformats.org/officeDocument/2006/relationships/tags" Target="../tags/tag164.xml"/><Relationship Id="rId24" Type="http://schemas.openxmlformats.org/officeDocument/2006/relationships/tags" Target="../tags/tag177.xml"/><Relationship Id="rId32" Type="http://schemas.openxmlformats.org/officeDocument/2006/relationships/tags" Target="../tags/tag185.xml"/><Relationship Id="rId37" Type="http://schemas.openxmlformats.org/officeDocument/2006/relationships/tags" Target="../tags/tag190.xml"/><Relationship Id="rId40" Type="http://schemas.openxmlformats.org/officeDocument/2006/relationships/tags" Target="../tags/tag193.xml"/><Relationship Id="rId45" Type="http://schemas.openxmlformats.org/officeDocument/2006/relationships/tags" Target="../tags/tag198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158.xml"/><Relationship Id="rId10" Type="http://schemas.openxmlformats.org/officeDocument/2006/relationships/tags" Target="../tags/tag163.xml"/><Relationship Id="rId19" Type="http://schemas.openxmlformats.org/officeDocument/2006/relationships/tags" Target="../tags/tag172.xml"/><Relationship Id="rId31" Type="http://schemas.openxmlformats.org/officeDocument/2006/relationships/tags" Target="../tags/tag184.xml"/><Relationship Id="rId44" Type="http://schemas.openxmlformats.org/officeDocument/2006/relationships/tags" Target="../tags/tag197.xml"/><Relationship Id="rId52" Type="http://schemas.openxmlformats.org/officeDocument/2006/relationships/tags" Target="../tags/tag205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tags" Target="../tags/tag175.xml"/><Relationship Id="rId27" Type="http://schemas.openxmlformats.org/officeDocument/2006/relationships/tags" Target="../tags/tag180.xml"/><Relationship Id="rId30" Type="http://schemas.openxmlformats.org/officeDocument/2006/relationships/tags" Target="../tags/tag183.xml"/><Relationship Id="rId35" Type="http://schemas.openxmlformats.org/officeDocument/2006/relationships/tags" Target="../tags/tag188.xml"/><Relationship Id="rId43" Type="http://schemas.openxmlformats.org/officeDocument/2006/relationships/tags" Target="../tags/tag196.xml"/><Relationship Id="rId48" Type="http://schemas.openxmlformats.org/officeDocument/2006/relationships/tags" Target="../tags/tag201.xml"/><Relationship Id="rId8" Type="http://schemas.openxmlformats.org/officeDocument/2006/relationships/tags" Target="../tags/tag161.xml"/><Relationship Id="rId51" Type="http://schemas.openxmlformats.org/officeDocument/2006/relationships/tags" Target="../tags/tag204.xml"/><Relationship Id="rId3" Type="http://schemas.openxmlformats.org/officeDocument/2006/relationships/tags" Target="../tags/tag156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tags" Target="../tags/tag178.xml"/><Relationship Id="rId33" Type="http://schemas.openxmlformats.org/officeDocument/2006/relationships/tags" Target="../tags/tag186.xml"/><Relationship Id="rId38" Type="http://schemas.openxmlformats.org/officeDocument/2006/relationships/tags" Target="../tags/tag191.xml"/><Relationship Id="rId46" Type="http://schemas.openxmlformats.org/officeDocument/2006/relationships/tags" Target="../tags/tag199.xml"/><Relationship Id="rId20" Type="http://schemas.openxmlformats.org/officeDocument/2006/relationships/tags" Target="../tags/tag173.xml"/><Relationship Id="rId41" Type="http://schemas.openxmlformats.org/officeDocument/2006/relationships/tags" Target="../tags/tag194.xml"/><Relationship Id="rId54" Type="http://schemas.openxmlformats.org/officeDocument/2006/relationships/notesSlide" Target="../notesSlides/notesSlide36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5" Type="http://schemas.openxmlformats.org/officeDocument/2006/relationships/tags" Target="../tags/tag168.xml"/><Relationship Id="rId23" Type="http://schemas.openxmlformats.org/officeDocument/2006/relationships/tags" Target="../tags/tag176.xml"/><Relationship Id="rId28" Type="http://schemas.openxmlformats.org/officeDocument/2006/relationships/tags" Target="../tags/tag181.xml"/><Relationship Id="rId36" Type="http://schemas.openxmlformats.org/officeDocument/2006/relationships/tags" Target="../tags/tag189.xml"/><Relationship Id="rId49" Type="http://schemas.openxmlformats.org/officeDocument/2006/relationships/tags" Target="../tags/tag20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Gates and Logic:</a:t>
            </a:r>
            <a:br>
              <a:rPr lang="en-US" dirty="0" smtClean="0"/>
            </a:br>
            <a:r>
              <a:rPr lang="en-US" dirty="0" smtClean="0"/>
              <a:t>From switches to Transistors</a:t>
            </a:r>
            <a:r>
              <a:rPr lang="en-US" smtClean="0"/>
              <a:t>,      Logic Gates </a:t>
            </a:r>
            <a:r>
              <a:rPr lang="en-US" dirty="0" smtClean="0"/>
              <a:t>and Logic Circuits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543800" cy="2057400"/>
          </a:xfrm>
        </p:spPr>
        <p:txBody>
          <a:bodyPr/>
          <a:lstStyle/>
          <a:p>
            <a:r>
              <a:rPr lang="en-US" b="1" dirty="0" smtClean="0"/>
              <a:t>Prof. Hakim Weatherspoon</a:t>
            </a:r>
          </a:p>
          <a:p>
            <a:r>
              <a:rPr lang="en-US" b="1" dirty="0" smtClean="0"/>
              <a:t>CS 3410, Spring 2015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324600"/>
            <a:ext cx="4534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See: P&amp;H </a:t>
            </a:r>
            <a:r>
              <a:rPr lang="en-US">
                <a:solidFill>
                  <a:schemeClr val="accent5">
                    <a:lumMod val="60000"/>
                    <a:lumOff val="40000"/>
                  </a:schemeClr>
                </a:solidFill>
              </a:rPr>
              <a:t>Appendix </a:t>
            </a:r>
            <a:r>
              <a:rPr lang="en-US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B.2 </a:t>
            </a:r>
            <a:r>
              <a:rPr lang="en-US">
                <a:solidFill>
                  <a:schemeClr val="accent5">
                    <a:lumMod val="60000"/>
                    <a:lumOff val="40000"/>
                  </a:schemeClr>
                </a:solidFill>
              </a:rPr>
              <a:t>and </a:t>
            </a:r>
            <a:r>
              <a:rPr lang="en-US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B.3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(Also</a:t>
            </a:r>
            <a:r>
              <a:rPr lang="en-US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B.1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978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Functions: Logic Gates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38200"/>
            <a:ext cx="8496300" cy="601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Logic Gates</a:t>
            </a:r>
            <a:endParaRPr lang="en-US" sz="2800" dirty="0"/>
          </a:p>
          <a:p>
            <a:pPr lvl="1">
              <a:lnSpc>
                <a:spcPct val="82000"/>
              </a:lnSpc>
            </a:pPr>
            <a:r>
              <a:rPr lang="en-US" sz="2400" dirty="0" smtClean="0"/>
              <a:t>digital circuit that either </a:t>
            </a:r>
            <a:r>
              <a:rPr lang="en-US" sz="2400" dirty="0"/>
              <a:t>allows a </a:t>
            </a:r>
            <a:r>
              <a:rPr lang="en-US" sz="2400" dirty="0" smtClean="0"/>
              <a:t>signal to </a:t>
            </a:r>
            <a:r>
              <a:rPr lang="en-US" sz="2400" dirty="0"/>
              <a:t>pass through it or </a:t>
            </a:r>
            <a:r>
              <a:rPr lang="en-US" sz="2400" dirty="0" smtClean="0"/>
              <a:t>not.</a:t>
            </a:r>
          </a:p>
          <a:p>
            <a:pPr lvl="1">
              <a:lnSpc>
                <a:spcPct val="82000"/>
              </a:lnSpc>
            </a:pPr>
            <a:r>
              <a:rPr lang="en-US" sz="2400" dirty="0" smtClean="0"/>
              <a:t>Used to build logic functions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There are seven basic logic gates: </a:t>
            </a:r>
            <a:endParaRPr lang="en-US" sz="2400" dirty="0" smtClean="0"/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OR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NOT</a:t>
            </a:r>
            <a:r>
              <a:rPr lang="en-US" sz="2400" dirty="0" smtClean="0"/>
              <a:t>, </a:t>
            </a: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chemeClr val="accent2"/>
                </a:solidFill>
              </a:rPr>
              <a:t>NAND</a:t>
            </a:r>
            <a:r>
              <a:rPr lang="en-US" sz="2400" dirty="0" smtClean="0"/>
              <a:t> (not AND), </a:t>
            </a:r>
            <a:r>
              <a:rPr lang="en-US" sz="2400" dirty="0" smtClean="0">
                <a:solidFill>
                  <a:schemeClr val="accent2"/>
                </a:solidFill>
              </a:rPr>
              <a:t>NOR</a:t>
            </a:r>
            <a:r>
              <a:rPr lang="en-US" sz="2400" dirty="0" smtClean="0"/>
              <a:t> (not OR), </a:t>
            </a:r>
            <a:r>
              <a:rPr lang="en-US" sz="2400" dirty="0" smtClean="0">
                <a:solidFill>
                  <a:schemeClr val="accent2"/>
                </a:solidFill>
              </a:rPr>
              <a:t>XOR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accent2"/>
                </a:solidFill>
              </a:rPr>
              <a:t>XNOR</a:t>
            </a:r>
            <a:r>
              <a:rPr lang="en-US" sz="2400" dirty="0" smtClean="0"/>
              <a:t> (not XOR) [later]</a:t>
            </a:r>
            <a:endParaRPr lang="en-US" sz="2400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6510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4986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7303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180065"/>
              </p:ext>
            </p:extLst>
          </p:nvPr>
        </p:nvGraphicFramePr>
        <p:xfrm>
          <a:off x="32004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856124"/>
              </p:ext>
            </p:extLst>
          </p:nvPr>
        </p:nvGraphicFramePr>
        <p:xfrm>
          <a:off x="32004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497612"/>
              </p:ext>
            </p:extLst>
          </p:nvPr>
        </p:nvGraphicFramePr>
        <p:xfrm>
          <a:off x="3249613" y="6858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/>
                <a:gridCol w="541014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32897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600200" y="36707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000" y="19943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0" y="23753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0" y="9144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957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38200"/>
            <a:ext cx="8496300" cy="601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Logic Gates</a:t>
            </a:r>
            <a:endParaRPr lang="en-US" sz="2800" dirty="0"/>
          </a:p>
          <a:p>
            <a:pPr lvl="1">
              <a:lnSpc>
                <a:spcPct val="82000"/>
              </a:lnSpc>
            </a:pPr>
            <a:r>
              <a:rPr lang="en-US" sz="2400" dirty="0" smtClean="0"/>
              <a:t>digital circuit that either </a:t>
            </a:r>
            <a:r>
              <a:rPr lang="en-US" sz="2400" dirty="0"/>
              <a:t>allows a </a:t>
            </a:r>
            <a:r>
              <a:rPr lang="en-US" sz="2400" dirty="0" smtClean="0"/>
              <a:t>signal to </a:t>
            </a:r>
            <a:r>
              <a:rPr lang="en-US" sz="2400" dirty="0"/>
              <a:t>pass through it or </a:t>
            </a:r>
            <a:r>
              <a:rPr lang="en-US" sz="2400" dirty="0" smtClean="0"/>
              <a:t>not.</a:t>
            </a:r>
          </a:p>
          <a:p>
            <a:pPr lvl="1">
              <a:lnSpc>
                <a:spcPct val="82000"/>
              </a:lnSpc>
            </a:pPr>
            <a:r>
              <a:rPr lang="en-US" sz="2400" dirty="0" smtClean="0"/>
              <a:t>Used to build logic functions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There are seven basic logic gates: </a:t>
            </a:r>
            <a:endParaRPr lang="en-US" sz="2400" dirty="0" smtClean="0"/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OR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NOT</a:t>
            </a:r>
            <a:r>
              <a:rPr lang="en-US" sz="2400" dirty="0" smtClean="0"/>
              <a:t>, </a:t>
            </a: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NAND</a:t>
            </a:r>
            <a:r>
              <a:rPr lang="en-US" sz="2400" dirty="0" smtClean="0"/>
              <a:t> (not AND),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NOR</a:t>
            </a:r>
            <a:r>
              <a:rPr lang="en-US" sz="2400" dirty="0" smtClean="0"/>
              <a:t> (not OR), </a:t>
            </a:r>
            <a:r>
              <a:rPr lang="en-US" sz="2400" dirty="0" smtClean="0">
                <a:solidFill>
                  <a:schemeClr val="accent2"/>
                </a:solidFill>
              </a:rPr>
              <a:t>XOR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accent2"/>
                </a:solidFill>
              </a:rPr>
              <a:t>XNOR</a:t>
            </a:r>
            <a:r>
              <a:rPr lang="en-US" sz="2400" dirty="0" smtClean="0"/>
              <a:t> (not XOR) [later]</a:t>
            </a:r>
            <a:endParaRPr lang="en-US" sz="2400" dirty="0"/>
          </a:p>
        </p:txBody>
      </p:sp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Functions: Logic Gates</a:t>
            </a:r>
            <a:endParaRPr lang="en-US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6510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4986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7303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761469"/>
              </p:ext>
            </p:extLst>
          </p:nvPr>
        </p:nvGraphicFramePr>
        <p:xfrm>
          <a:off x="32004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410126"/>
              </p:ext>
            </p:extLst>
          </p:nvPr>
        </p:nvGraphicFramePr>
        <p:xfrm>
          <a:off x="32004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427556"/>
              </p:ext>
            </p:extLst>
          </p:nvPr>
        </p:nvGraphicFramePr>
        <p:xfrm>
          <a:off x="3249613" y="6858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/>
                <a:gridCol w="541014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32897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600200" y="36707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000" y="19943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0" y="23753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0" y="9144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graphicFrame>
        <p:nvGraphicFramePr>
          <p:cNvPr id="4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744351"/>
              </p:ext>
            </p:extLst>
          </p:nvPr>
        </p:nvGraphicFramePr>
        <p:xfrm>
          <a:off x="78994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577432"/>
              </p:ext>
            </p:extLst>
          </p:nvPr>
        </p:nvGraphicFramePr>
        <p:xfrm>
          <a:off x="78994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019800" y="1947862"/>
            <a:ext cx="1752602" cy="685800"/>
            <a:chOff x="5791200" y="1947862"/>
            <a:chExt cx="1752602" cy="685800"/>
          </a:xfrm>
        </p:grpSpPr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91200" y="19943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91200" y="23753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46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0" y="3200400"/>
            <a:ext cx="1574800" cy="812800"/>
            <a:chOff x="5867400" y="3200400"/>
            <a:chExt cx="1574800" cy="812800"/>
          </a:xfrm>
        </p:grpSpPr>
        <p:sp>
          <p:nvSpPr>
            <p:cNvPr id="36" name="AutoShape 15"/>
            <p:cNvSpPr>
              <a:spLocks noChangeArrowheads="1"/>
            </p:cNvSpPr>
            <p:nvPr/>
          </p:nvSpPr>
          <p:spPr bwMode="auto">
            <a:xfrm flipH="1">
              <a:off x="6072188" y="3200400"/>
              <a:ext cx="933450" cy="812800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 flipH="1">
              <a:off x="5997575" y="344646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Line 17"/>
            <p:cNvSpPr>
              <a:spLocks noChangeShapeType="1"/>
            </p:cNvSpPr>
            <p:nvPr/>
          </p:nvSpPr>
          <p:spPr bwMode="auto">
            <a:xfrm flipH="1">
              <a:off x="5997575" y="379571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 flipH="1">
              <a:off x="7162800" y="358140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67400" y="32897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7400" y="36707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7010400" y="35052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76800" y="1828800"/>
            <a:ext cx="11015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NAND:</a:t>
            </a:r>
            <a:endParaRPr lang="en-US" sz="2600" dirty="0"/>
          </a:p>
        </p:txBody>
      </p:sp>
      <p:sp>
        <p:nvSpPr>
          <p:cNvPr id="48" name="TextBox 47"/>
          <p:cNvSpPr txBox="1"/>
          <p:nvPr/>
        </p:nvSpPr>
        <p:spPr>
          <a:xfrm>
            <a:off x="4899609" y="2905035"/>
            <a:ext cx="8915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NOR: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945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</a:t>
            </a:r>
            <a:r>
              <a:rPr lang="en-US" dirty="0" smtClean="0"/>
              <a:t>Switches </a:t>
            </a:r>
            <a:r>
              <a:rPr lang="en-US" dirty="0"/>
              <a:t>to </a:t>
            </a:r>
            <a:r>
              <a:rPr lang="en-US" dirty="0" smtClean="0"/>
              <a:t>Logic Gates </a:t>
            </a:r>
            <a:r>
              <a:rPr lang="en-US" dirty="0"/>
              <a:t>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From switches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Truth Tables</a:t>
            </a:r>
          </a:p>
          <a:p>
            <a:r>
              <a:rPr lang="en-US" dirty="0"/>
              <a:t>Logic  Circuits</a:t>
            </a:r>
          </a:p>
          <a:p>
            <a:pPr lvl="1"/>
            <a:r>
              <a:rPr lang="en-US" dirty="0" smtClean="0"/>
              <a:t>Identity </a:t>
            </a:r>
            <a:r>
              <a:rPr lang="en-US" dirty="0"/>
              <a:t>Laws</a:t>
            </a:r>
          </a:p>
          <a:p>
            <a:pPr lvl="1"/>
            <a:r>
              <a:rPr lang="en-US" dirty="0"/>
              <a:t>From Truth Tables to Circuits (Sum of Products)</a:t>
            </a:r>
          </a:p>
          <a:p>
            <a:r>
              <a:rPr lang="en-US" dirty="0"/>
              <a:t>Logic Circuit Minimization</a:t>
            </a:r>
          </a:p>
          <a:p>
            <a:pPr lvl="1"/>
            <a:r>
              <a:rPr lang="en-US" dirty="0"/>
              <a:t>Algebraic Manipulations</a:t>
            </a:r>
          </a:p>
          <a:p>
            <a:pPr lvl="1"/>
            <a:r>
              <a:rPr lang="en-US" dirty="0" smtClean="0"/>
              <a:t>Truth </a:t>
            </a:r>
            <a:r>
              <a:rPr lang="en-US" dirty="0"/>
              <a:t>Tables (</a:t>
            </a:r>
            <a:r>
              <a:rPr lang="en-US" dirty="0" err="1"/>
              <a:t>Karnaugh</a:t>
            </a:r>
            <a:r>
              <a:rPr lang="en-US" dirty="0"/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638800"/>
          </a:xfrm>
        </p:spPr>
        <p:txBody>
          <a:bodyPr/>
          <a:lstStyle/>
          <a:p>
            <a:r>
              <a:rPr lang="en-US" dirty="0" smtClean="0"/>
              <a:t>Given a Logic function, create a Logic Circuit that implements the Logic Function…</a:t>
            </a:r>
          </a:p>
          <a:p>
            <a:r>
              <a:rPr lang="en-US" dirty="0" smtClean="0"/>
              <a:t>…and,  </a:t>
            </a:r>
            <a:r>
              <a:rPr lang="en-US" i="1" dirty="0" smtClean="0"/>
              <a:t>with the minimum number of logic gates</a:t>
            </a:r>
          </a:p>
          <a:p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ewer gates: A cheaper ($$$) circuit!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152400" y="838200"/>
            <a:ext cx="84963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800" dirty="0" smtClean="0"/>
              <a:t>NOT: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AND: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OR: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XOR:</a:t>
            </a: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.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Gates</a:t>
            </a:r>
            <a:endParaRPr lang="en-US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8415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6891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9208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972688"/>
              </p:ext>
            </p:extLst>
          </p:nvPr>
        </p:nvGraphicFramePr>
        <p:xfrm>
          <a:off x="33909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821820"/>
              </p:ext>
            </p:extLst>
          </p:nvPr>
        </p:nvGraphicFramePr>
        <p:xfrm>
          <a:off x="33909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312687"/>
              </p:ext>
            </p:extLst>
          </p:nvPr>
        </p:nvGraphicFramePr>
        <p:xfrm>
          <a:off x="3440113" y="6858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/>
                <a:gridCol w="541014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0700" y="32897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90700" y="36707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14500" y="19943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714500" y="23753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85900" y="10668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866901" y="4800292"/>
            <a:ext cx="1041399" cy="838508"/>
            <a:chOff x="4114800" y="4672288"/>
            <a:chExt cx="1076323" cy="838508"/>
          </a:xfrm>
        </p:grpSpPr>
        <p:sp>
          <p:nvSpPr>
            <p:cNvPr id="32" name="AutoShape 1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4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76641"/>
              </p:ext>
            </p:extLst>
          </p:nvPr>
        </p:nvGraphicFramePr>
        <p:xfrm>
          <a:off x="3390900" y="4648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1663700" y="506095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H="1">
            <a:off x="1663700" y="541020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 flipH="1">
            <a:off x="2908300" y="523240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562100" y="49661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562100" y="53471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584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152400" y="838200"/>
            <a:ext cx="84963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800" dirty="0" smtClean="0"/>
              <a:t>NOT: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AND: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OR: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XOR:</a:t>
            </a: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Gates</a:t>
            </a:r>
            <a:endParaRPr lang="en-US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8415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6891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9208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85913"/>
              </p:ext>
            </p:extLst>
          </p:nvPr>
        </p:nvGraphicFramePr>
        <p:xfrm>
          <a:off x="33909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873698"/>
              </p:ext>
            </p:extLst>
          </p:nvPr>
        </p:nvGraphicFramePr>
        <p:xfrm>
          <a:off x="33909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255590"/>
              </p:ext>
            </p:extLst>
          </p:nvPr>
        </p:nvGraphicFramePr>
        <p:xfrm>
          <a:off x="3440113" y="6858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/>
                <a:gridCol w="541014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0700" y="32897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90700" y="36707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14500" y="19943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714500" y="23753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85900" y="10668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866901" y="4800292"/>
            <a:ext cx="1041399" cy="838508"/>
            <a:chOff x="4114800" y="4672288"/>
            <a:chExt cx="1076323" cy="838508"/>
          </a:xfrm>
        </p:grpSpPr>
        <p:sp>
          <p:nvSpPr>
            <p:cNvPr id="32" name="AutoShap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4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75012"/>
              </p:ext>
            </p:extLst>
          </p:nvPr>
        </p:nvGraphicFramePr>
        <p:xfrm>
          <a:off x="3390900" y="4648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1663700" y="506095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H="1">
            <a:off x="1663700" y="541020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 flipH="1">
            <a:off x="2908300" y="523240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562100" y="49661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562100" y="53471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graphicFrame>
        <p:nvGraphicFramePr>
          <p:cNvPr id="38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256123"/>
              </p:ext>
            </p:extLst>
          </p:nvPr>
        </p:nvGraphicFramePr>
        <p:xfrm>
          <a:off x="78994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837450"/>
              </p:ext>
            </p:extLst>
          </p:nvPr>
        </p:nvGraphicFramePr>
        <p:xfrm>
          <a:off x="78994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6019800" y="1947862"/>
            <a:ext cx="1752602" cy="685800"/>
            <a:chOff x="5791200" y="1947862"/>
            <a:chExt cx="1752602" cy="685800"/>
          </a:xfrm>
        </p:grpSpPr>
        <p:sp>
          <p:nvSpPr>
            <p:cNvPr id="43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91200" y="19943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91200" y="23753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096000" y="3200400"/>
            <a:ext cx="1574800" cy="812800"/>
            <a:chOff x="5867400" y="3200400"/>
            <a:chExt cx="1574800" cy="812800"/>
          </a:xfrm>
        </p:grpSpPr>
        <p:sp>
          <p:nvSpPr>
            <p:cNvPr id="51" name="AutoShape 15"/>
            <p:cNvSpPr>
              <a:spLocks noChangeArrowheads="1"/>
            </p:cNvSpPr>
            <p:nvPr/>
          </p:nvSpPr>
          <p:spPr bwMode="auto">
            <a:xfrm flipH="1">
              <a:off x="6072188" y="3200400"/>
              <a:ext cx="933450" cy="812800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 flipH="1">
              <a:off x="5997575" y="344646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" name="Line 17"/>
            <p:cNvSpPr>
              <a:spLocks noChangeShapeType="1"/>
            </p:cNvSpPr>
            <p:nvPr/>
          </p:nvSpPr>
          <p:spPr bwMode="auto">
            <a:xfrm flipH="1">
              <a:off x="5997575" y="379571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 flipH="1">
              <a:off x="7162800" y="358140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867400" y="32897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67400" y="36707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57" name="Oval 11"/>
            <p:cNvSpPr>
              <a:spLocks noChangeArrowheads="1"/>
            </p:cNvSpPr>
            <p:nvPr/>
          </p:nvSpPr>
          <p:spPr bwMode="auto">
            <a:xfrm>
              <a:off x="7010400" y="35052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876800" y="1828800"/>
            <a:ext cx="11015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NAND:</a:t>
            </a:r>
            <a:endParaRPr lang="en-US" sz="2600" dirty="0"/>
          </a:p>
        </p:txBody>
      </p:sp>
      <p:sp>
        <p:nvSpPr>
          <p:cNvPr id="59" name="TextBox 58"/>
          <p:cNvSpPr txBox="1"/>
          <p:nvPr/>
        </p:nvSpPr>
        <p:spPr>
          <a:xfrm>
            <a:off x="4899609" y="2905035"/>
            <a:ext cx="8915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NOR:</a:t>
            </a:r>
            <a:endParaRPr lang="en-US" sz="2600" dirty="0"/>
          </a:p>
        </p:txBody>
      </p:sp>
      <p:graphicFrame>
        <p:nvGraphicFramePr>
          <p:cNvPr id="6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352417"/>
              </p:ext>
            </p:extLst>
          </p:nvPr>
        </p:nvGraphicFramePr>
        <p:xfrm>
          <a:off x="7899400" y="4648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943600" y="4800292"/>
            <a:ext cx="1803400" cy="838508"/>
            <a:chOff x="5943600" y="4800292"/>
            <a:chExt cx="1803400" cy="838508"/>
          </a:xfrm>
        </p:grpSpPr>
        <p:grpSp>
          <p:nvGrpSpPr>
            <p:cNvPr id="60" name="Group 59"/>
            <p:cNvGrpSpPr/>
            <p:nvPr/>
          </p:nvGrpSpPr>
          <p:grpSpPr>
            <a:xfrm>
              <a:off x="6248401" y="4800292"/>
              <a:ext cx="1041399" cy="838508"/>
              <a:chOff x="4114800" y="4672288"/>
              <a:chExt cx="1076323" cy="838508"/>
            </a:xfrm>
          </p:grpSpPr>
          <p:sp>
            <p:nvSpPr>
              <p:cNvPr id="61" name="AutoShape 14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 flipH="1">
                <a:off x="4257674" y="4697997"/>
                <a:ext cx="933449" cy="812799"/>
              </a:xfrm>
              <a:prstGeom prst="moon">
                <a:avLst>
                  <a:gd name="adj" fmla="val 87500"/>
                </a:avLst>
              </a:prstGeom>
              <a:noFill/>
              <a:ln w="254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4114800" y="4672288"/>
                <a:ext cx="112685" cy="838507"/>
              </a:xfrm>
              <a:custGeom>
                <a:avLst/>
                <a:gdLst>
                  <a:gd name="connsiteX0" fmla="*/ 0 w 135084"/>
                  <a:gd name="connsiteY0" fmla="*/ 0 h 749508"/>
                  <a:gd name="connsiteX1" fmla="*/ 134912 w 135084"/>
                  <a:gd name="connsiteY1" fmla="*/ 419725 h 749508"/>
                  <a:gd name="connsiteX2" fmla="*/ 29981 w 135084"/>
                  <a:gd name="connsiteY2" fmla="*/ 749508 h 74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084" h="749508">
                    <a:moveTo>
                      <a:pt x="0" y="0"/>
                    </a:moveTo>
                    <a:cubicBezTo>
                      <a:pt x="64957" y="147403"/>
                      <a:pt x="129915" y="294807"/>
                      <a:pt x="134912" y="419725"/>
                    </a:cubicBezTo>
                    <a:cubicBezTo>
                      <a:pt x="139909" y="544643"/>
                      <a:pt x="34978" y="647075"/>
                      <a:pt x="29981" y="74950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Line 16"/>
            <p:cNvSpPr>
              <a:spLocks noChangeShapeType="1"/>
            </p:cNvSpPr>
            <p:nvPr/>
          </p:nvSpPr>
          <p:spPr bwMode="auto">
            <a:xfrm flipH="1">
              <a:off x="6045200" y="506095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5" name="Line 17"/>
            <p:cNvSpPr>
              <a:spLocks noChangeShapeType="1"/>
            </p:cNvSpPr>
            <p:nvPr/>
          </p:nvSpPr>
          <p:spPr bwMode="auto">
            <a:xfrm flipH="1">
              <a:off x="6045200" y="541020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" name="Line 18"/>
            <p:cNvSpPr>
              <a:spLocks noChangeShapeType="1"/>
            </p:cNvSpPr>
            <p:nvPr/>
          </p:nvSpPr>
          <p:spPr bwMode="auto">
            <a:xfrm flipH="1">
              <a:off x="7467600" y="5219545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943600" y="49661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43600" y="53471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7304378" y="5142512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026785" y="4231957"/>
            <a:ext cx="10647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XNOR: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161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74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200"/>
                <a:ext cx="8496300" cy="60198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NOT: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:r>
                  <a:rPr lang="en-US" sz="2400" dirty="0"/>
                  <a:t>ā</a:t>
                </a:r>
                <a:r>
                  <a:rPr lang="en-US" sz="2400" dirty="0" smtClean="0"/>
                  <a:t>         = !a        = </a:t>
                </a:r>
                <a:r>
                  <a:rPr lang="en-US" sz="2400" dirty="0" smtClean="0">
                    <a:sym typeface="Symbol" pitchFamily="18" charset="2"/>
                  </a:rPr>
                  <a:t>a</a:t>
                </a: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AND</a:t>
                </a:r>
                <a:r>
                  <a:rPr lang="en-US" sz="2800" dirty="0"/>
                  <a:t>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∙ b   = a &amp; b  = a </a:t>
                </a:r>
                <a:r>
                  <a:rPr lang="en-US" sz="2400" dirty="0">
                    <a:sym typeface="Symbol" pitchFamily="18" charset="2"/>
                  </a:rPr>
                  <a:t> </a:t>
                </a:r>
                <a:r>
                  <a:rPr lang="en-US" sz="2400" dirty="0" smtClean="0"/>
                  <a:t>b</a:t>
                </a:r>
                <a:endParaRPr lang="en-US" sz="2400" dirty="0"/>
              </a:p>
              <a:p>
                <a:pPr>
                  <a:lnSpc>
                    <a:spcPct val="82000"/>
                  </a:lnSpc>
                </a:pPr>
                <a:endParaRPr lang="en-US" sz="2800" dirty="0"/>
              </a:p>
              <a:p>
                <a:pPr>
                  <a:lnSpc>
                    <a:spcPct val="82000"/>
                  </a:lnSpc>
                </a:pPr>
                <a:r>
                  <a:rPr lang="en-US" sz="2800" dirty="0"/>
                  <a:t>OR: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+ b  = a | b  = a </a:t>
                </a:r>
                <a:r>
                  <a:rPr lang="en-US" sz="2400" dirty="0">
                    <a:sym typeface="Symbol" pitchFamily="18" charset="2"/>
                  </a:rPr>
                  <a:t></a:t>
                </a:r>
                <a:r>
                  <a:rPr lang="en-US" sz="2400" dirty="0" smtClean="0"/>
                  <a:t> b</a:t>
                </a: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XOR: 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</a:t>
                </a:r>
                <a:r>
                  <a:rPr lang="en-US" sz="2400" dirty="0" smtClean="0">
                    <a:sym typeface="Symbol"/>
                  </a:rPr>
                  <a:t> </a:t>
                </a:r>
                <a:r>
                  <a:rPr lang="en-US" sz="2400" dirty="0" smtClean="0"/>
                  <a:t>b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+ </a:t>
                </a:r>
                <a:r>
                  <a:rPr lang="en-US" sz="2400" dirty="0" err="1" smtClean="0"/>
                  <a:t>āb</a:t>
                </a: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Logic Equations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Constants: true = 1, false = 0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Variables: a, b, out, …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Operators (above): AND, OR, NOT, etc.</a:t>
                </a:r>
                <a:endParaRPr lang="en-US" sz="2400" dirty="0"/>
              </a:p>
            </p:txBody>
          </p:sp>
        </mc:Choice>
        <mc:Fallback xmlns="">
          <p:sp>
            <p:nvSpPr>
              <p:cNvPr id="1257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200"/>
                <a:ext cx="8496300" cy="6019800"/>
              </a:xfrm>
              <a:blipFill rotWithShape="1">
                <a:blip r:embed="rId3"/>
                <a:stretch>
                  <a:fillRect l="-1435" t="-2634" b="-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54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74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200"/>
                <a:ext cx="8496300" cy="60198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NOT: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:r>
                  <a:rPr lang="en-US" sz="2400" dirty="0"/>
                  <a:t>ā</a:t>
                </a:r>
                <a:r>
                  <a:rPr lang="en-US" sz="2400" dirty="0" smtClean="0"/>
                  <a:t>         = !a        = </a:t>
                </a:r>
                <a:r>
                  <a:rPr lang="en-US" sz="2400" dirty="0" smtClean="0">
                    <a:sym typeface="Symbol" pitchFamily="18" charset="2"/>
                  </a:rPr>
                  <a:t>a</a:t>
                </a: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AND</a:t>
                </a:r>
                <a:r>
                  <a:rPr lang="en-US" sz="2800" dirty="0"/>
                  <a:t>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∙ b   = a &amp; b  = a </a:t>
                </a:r>
                <a:r>
                  <a:rPr lang="en-US" sz="2400" dirty="0">
                    <a:sym typeface="Symbol" pitchFamily="18" charset="2"/>
                  </a:rPr>
                  <a:t> </a:t>
                </a:r>
                <a:r>
                  <a:rPr lang="en-US" sz="2400" dirty="0" smtClean="0"/>
                  <a:t>b</a:t>
                </a:r>
                <a:endParaRPr lang="en-US" sz="2400" dirty="0"/>
              </a:p>
              <a:p>
                <a:pPr>
                  <a:lnSpc>
                    <a:spcPct val="82000"/>
                  </a:lnSpc>
                </a:pPr>
                <a:endParaRPr lang="en-US" sz="2800" dirty="0"/>
              </a:p>
              <a:p>
                <a:pPr>
                  <a:lnSpc>
                    <a:spcPct val="82000"/>
                  </a:lnSpc>
                </a:pPr>
                <a:r>
                  <a:rPr lang="en-US" sz="2800" dirty="0"/>
                  <a:t>OR: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+ b  = a | b  = a </a:t>
                </a:r>
                <a:r>
                  <a:rPr lang="en-US" sz="2400" dirty="0">
                    <a:sym typeface="Symbol" pitchFamily="18" charset="2"/>
                  </a:rPr>
                  <a:t></a:t>
                </a:r>
                <a:r>
                  <a:rPr lang="en-US" sz="2400" dirty="0" smtClean="0"/>
                  <a:t> b</a:t>
                </a: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XOR: 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</a:t>
                </a:r>
                <a:r>
                  <a:rPr lang="en-US" sz="2400" dirty="0" smtClean="0">
                    <a:sym typeface="Symbol"/>
                  </a:rPr>
                  <a:t> </a:t>
                </a:r>
                <a:r>
                  <a:rPr lang="en-US" sz="2400" dirty="0" smtClean="0"/>
                  <a:t>b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+ </a:t>
                </a:r>
                <a:r>
                  <a:rPr lang="en-US" sz="2400" dirty="0" err="1" smtClean="0"/>
                  <a:t>āb</a:t>
                </a: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Logic Equations</a:t>
                </a:r>
                <a:endParaRPr lang="en-US" sz="2800" dirty="0"/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Constants: true = 1, false = 0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Variables: a, b, out, …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Operators (above): AND, OR, NOT, etc.</a:t>
                </a:r>
                <a:endParaRPr lang="en-US" sz="2400" dirty="0"/>
              </a:p>
            </p:txBody>
          </p:sp>
        </mc:Choice>
        <mc:Fallback xmlns="">
          <p:sp>
            <p:nvSpPr>
              <p:cNvPr id="1257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200"/>
                <a:ext cx="8496300" cy="6019800"/>
              </a:xfrm>
              <a:blipFill rotWithShape="1">
                <a:blip r:embed="rId3"/>
                <a:stretch>
                  <a:fillRect l="-1435" t="-2634" b="-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4229100" y="838200"/>
                <a:ext cx="5219700" cy="6019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Calibri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 lvl="1">
                  <a:lnSpc>
                    <a:spcPct val="82000"/>
                  </a:lnSpc>
                </a:pP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NAND</a:t>
                </a:r>
                <a:r>
                  <a:rPr lang="en-US" sz="2800" dirty="0"/>
                  <a:t>:</a:t>
                </a:r>
              </a:p>
              <a:p>
                <a:pPr lvl="1">
                  <a:lnSpc>
                    <a:spcPct val="82000"/>
                  </a:lnSpc>
                  <a:buClr>
                    <a:schemeClr val="accent5">
                      <a:lumMod val="60000"/>
                      <a:lumOff val="40000"/>
                    </a:schemeClr>
                  </a:buClr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∙</m:t>
                        </m:r>
                        <m:r>
                          <a:rPr lang="en-US" sz="2400" b="0" i="0" dirty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  = !(a &amp; b)  = </a:t>
                </a:r>
                <a:r>
                  <a:rPr lang="en-US" sz="2400" dirty="0">
                    <a:sym typeface="Symbol" pitchFamily="18" charset="2"/>
                  </a:rPr>
                  <a:t> </a:t>
                </a:r>
                <a:r>
                  <a:rPr lang="en-US" sz="2400" dirty="0" smtClean="0">
                    <a:sym typeface="Symbol" pitchFamily="18" charset="2"/>
                  </a:rPr>
                  <a:t>(</a:t>
                </a:r>
                <a:r>
                  <a:rPr lang="en-US" sz="2400" dirty="0" smtClean="0"/>
                  <a:t>a </a:t>
                </a:r>
                <a:r>
                  <a:rPr lang="en-US" sz="2400" dirty="0">
                    <a:sym typeface="Symbol" pitchFamily="18" charset="2"/>
                  </a:rPr>
                  <a:t> </a:t>
                </a:r>
                <a:r>
                  <a:rPr lang="en-US" sz="2400" dirty="0" smtClean="0"/>
                  <a:t>b)</a:t>
                </a:r>
                <a:endParaRPr lang="en-US" sz="2400" dirty="0"/>
              </a:p>
              <a:p>
                <a:pPr>
                  <a:lnSpc>
                    <a:spcPct val="82000"/>
                  </a:lnSpc>
                </a:pPr>
                <a:endParaRPr lang="en-US" sz="2800" dirty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NOR</a:t>
                </a:r>
                <a:r>
                  <a:rPr lang="en-US" sz="2800" dirty="0"/>
                  <a:t>:</a:t>
                </a:r>
              </a:p>
              <a:p>
                <a:pPr lvl="1">
                  <a:lnSpc>
                    <a:spcPct val="82000"/>
                  </a:lnSpc>
                  <a:buClr>
                    <a:schemeClr val="accent5">
                      <a:lumMod val="60000"/>
                      <a:lumOff val="40000"/>
                    </a:schemeClr>
                  </a:buClr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= !(a | b)  = </a:t>
                </a:r>
                <a:r>
                  <a:rPr lang="en-US" sz="2400" dirty="0">
                    <a:sym typeface="Symbol" pitchFamily="18" charset="2"/>
                  </a:rPr>
                  <a:t> </a:t>
                </a:r>
                <a:r>
                  <a:rPr lang="en-US" sz="2400" dirty="0" smtClean="0">
                    <a:sym typeface="Symbol" pitchFamily="18" charset="2"/>
                  </a:rPr>
                  <a:t>(</a:t>
                </a:r>
                <a:r>
                  <a:rPr lang="en-US" sz="2400" dirty="0" smtClean="0"/>
                  <a:t>a </a:t>
                </a:r>
                <a:r>
                  <a:rPr lang="en-US" sz="2400" dirty="0">
                    <a:sym typeface="Symbol" pitchFamily="18" charset="2"/>
                  </a:rPr>
                  <a:t></a:t>
                </a:r>
                <a:r>
                  <a:rPr lang="en-US" sz="2400" dirty="0" smtClean="0"/>
                  <a:t> b)</a:t>
                </a:r>
                <a:endParaRPr lang="en-US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XNOR: </a:t>
                </a:r>
              </a:p>
              <a:p>
                <a:pPr lvl="1">
                  <a:lnSpc>
                    <a:spcPct val="82000"/>
                  </a:lnSpc>
                  <a:buClr>
                    <a:schemeClr val="accent5">
                      <a:lumMod val="60000"/>
                      <a:lumOff val="40000"/>
                    </a:schemeClr>
                  </a:buClr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ym typeface="Symbol"/>
                          </a:rPr>
                          <m:t></m:t>
                        </m:r>
                        <m:r>
                          <a:rPr lang="en-US" sz="2400" b="0" i="0" dirty="0" smtClean="0"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  <a:sym typeface="Symbol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= </a:t>
                </a:r>
                <a:r>
                  <a:rPr lang="en-US" sz="2400" dirty="0" err="1" smtClean="0"/>
                  <a:t>ab</a:t>
                </a:r>
                <a:r>
                  <a:rPr lang="en-US" sz="24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/>
              </a:p>
              <a:p>
                <a:pPr lvl="1">
                  <a:lnSpc>
                    <a:spcPct val="82000"/>
                  </a:lnSpc>
                </a:pPr>
                <a:endParaRPr lang="en-US" sz="2400" dirty="0" smtClean="0"/>
              </a:p>
              <a:p>
                <a:pPr lvl="1">
                  <a:lnSpc>
                    <a:spcPct val="82000"/>
                  </a:lnSpc>
                </a:pPr>
                <a:endParaRPr lang="en-US" sz="2400" dirty="0" smtClean="0"/>
              </a:p>
              <a:p>
                <a:pPr lvl="1">
                  <a:lnSpc>
                    <a:spcPct val="82000"/>
                  </a:lnSpc>
                  <a:buClr>
                    <a:schemeClr val="bg2"/>
                  </a:buClr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838200"/>
                <a:ext cx="5219700" cy="6019800"/>
              </a:xfrm>
              <a:prstGeom prst="rect">
                <a:avLst/>
              </a:prstGeom>
              <a:blipFill rotWithShape="1">
                <a:blip r:embed="rId4"/>
                <a:stretch>
                  <a:fillRect l="-2453" b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1447800" y="838200"/>
            <a:ext cx="1066800" cy="449580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1828800"/>
            <a:ext cx="1066800" cy="335280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0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Identities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609600"/>
            <a:ext cx="8610600" cy="62484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313" marR="0" lvl="0" indent="-341313" algn="l" defTabSz="914400" rtl="0" eaLnBrk="1" fontAlgn="auto" latinLnBrk="0" hangingPunct="1">
              <a:lnSpc>
                <a:spcPct val="82000"/>
              </a:lnSpc>
              <a:spcBef>
                <a:spcPts val="700"/>
              </a:spcBef>
              <a:spcAft>
                <a:spcPts val="0"/>
              </a:spcAft>
              <a:buClr>
                <a:srgbClr val="FFFF66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Identities useful for manipulating logic equations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SzTx/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For optimization &amp; ease of implementation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+ 0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+ 1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ā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0 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 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ā  =  </a:t>
            </a:r>
          </a:p>
        </p:txBody>
      </p:sp>
    </p:spTree>
    <p:extLst>
      <p:ext uri="{BB962C8B-B14F-4D97-AF65-F5344CB8AC3E}">
        <p14:creationId xmlns:p14="http://schemas.microsoft.com/office/powerpoint/2010/main" val="4317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228600" y="609600"/>
                <a:ext cx="8610600" cy="62484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1313" marR="0" lvl="0" indent="-341313" algn="l" defTabSz="914400" rtl="0" eaLnBrk="1" fontAlgn="auto" latinLnBrk="0" hangingPunct="1">
                  <a:lnSpc>
                    <a:spcPct val="82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rgbClr val="FFFF66"/>
                  </a:buClr>
                  <a:buSzPct val="80000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Identities useful for manipulating logic equations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5">
                      <a:lumMod val="60000"/>
                      <a:lumOff val="40000"/>
                    </a:schemeClr>
                  </a:buClr>
                  <a:buSzTx/>
                  <a:buFont typeface="Arial" pitchFamily="34" charset="0"/>
                  <a:buChar char="–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For optimization &amp; ease of implementation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dirty="0">
                  <a:latin typeface="Calibri" pitchFamily="34" charset="0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 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 ∙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 + a b    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a(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b+c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)     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 Math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c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28600" y="609600"/>
                <a:ext cx="8610600" cy="6248400"/>
              </a:xfrm>
              <a:prstGeom prst="rect">
                <a:avLst/>
              </a:prstGeom>
              <a:blipFill rotWithShape="1">
                <a:blip r:embed="rId6"/>
                <a:stretch>
                  <a:fillRect l="-1487" t="-204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</a:t>
            </a:r>
            <a:r>
              <a:rPr lang="en-US" dirty="0" smtClean="0"/>
              <a:t>Switches </a:t>
            </a:r>
            <a:r>
              <a:rPr lang="en-US" dirty="0"/>
              <a:t>to </a:t>
            </a:r>
            <a:r>
              <a:rPr lang="en-US" dirty="0" smtClean="0"/>
              <a:t>Logic Gates </a:t>
            </a:r>
            <a:r>
              <a:rPr lang="en-US" dirty="0"/>
              <a:t>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/>
              <a:t>Logic Gates</a:t>
            </a:r>
          </a:p>
          <a:p>
            <a:pPr lvl="1"/>
            <a:r>
              <a:rPr lang="en-US" dirty="0" smtClean="0"/>
              <a:t>From switches</a:t>
            </a:r>
            <a:endParaRPr lang="en-US" dirty="0"/>
          </a:p>
          <a:p>
            <a:pPr lvl="1"/>
            <a:r>
              <a:rPr lang="en-US" dirty="0"/>
              <a:t>Truth Tables</a:t>
            </a:r>
          </a:p>
          <a:p>
            <a:r>
              <a:rPr lang="en-US" dirty="0"/>
              <a:t>Logic  Circuits</a:t>
            </a:r>
          </a:p>
          <a:p>
            <a:pPr lvl="1"/>
            <a:r>
              <a:rPr lang="en-US" dirty="0" smtClean="0"/>
              <a:t>Identity </a:t>
            </a:r>
            <a:r>
              <a:rPr lang="en-US" dirty="0"/>
              <a:t>Laws</a:t>
            </a:r>
          </a:p>
          <a:p>
            <a:pPr lvl="1"/>
            <a:r>
              <a:rPr lang="en-US" dirty="0"/>
              <a:t>From Truth Tables to Circuits (Sum of Products)</a:t>
            </a:r>
          </a:p>
          <a:p>
            <a:r>
              <a:rPr lang="en-US" dirty="0"/>
              <a:t>Logic Circuit Minimization</a:t>
            </a:r>
          </a:p>
          <a:p>
            <a:pPr lvl="1"/>
            <a:r>
              <a:rPr lang="en-US" dirty="0"/>
              <a:t>Algebraic Manipulations</a:t>
            </a:r>
          </a:p>
          <a:p>
            <a:pPr lvl="1"/>
            <a:r>
              <a:rPr lang="en-US" dirty="0" smtClean="0"/>
              <a:t>Truth </a:t>
            </a:r>
            <a:r>
              <a:rPr lang="en-US" dirty="0"/>
              <a:t>Tables (</a:t>
            </a:r>
            <a:r>
              <a:rPr lang="en-US" dirty="0" err="1"/>
              <a:t>Karnaugh</a:t>
            </a:r>
            <a:r>
              <a:rPr lang="en-US" dirty="0"/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5562600"/>
          </a:xfrm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functions: gates ↔ truth tables ↔ equations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Example: (</a:t>
            </a:r>
            <a:r>
              <a:rPr lang="en-US" dirty="0" err="1" smtClean="0">
                <a:solidFill>
                  <a:srgbClr val="FFFFFF"/>
                </a:solidFill>
              </a:rPr>
              <a:t>a+b</a:t>
            </a:r>
            <a:r>
              <a:rPr lang="en-US" dirty="0" smtClean="0">
                <a:solidFill>
                  <a:srgbClr val="FFFFFF"/>
                </a:solidFill>
              </a:rPr>
              <a:t>)(</a:t>
            </a:r>
            <a:r>
              <a:rPr lang="en-US" dirty="0" err="1" smtClean="0">
                <a:solidFill>
                  <a:srgbClr val="FFFFFF"/>
                </a:solidFill>
              </a:rPr>
              <a:t>a+c</a:t>
            </a:r>
            <a:r>
              <a:rPr lang="en-US" dirty="0" smtClean="0">
                <a:solidFill>
                  <a:srgbClr val="FFFFFF"/>
                </a:solidFill>
              </a:rPr>
              <a:t>) = a + </a:t>
            </a:r>
            <a:r>
              <a:rPr lang="en-US" dirty="0" err="1" smtClean="0">
                <a:solidFill>
                  <a:srgbClr val="FFFFFF"/>
                </a:solidFill>
              </a:rPr>
              <a:t>bc</a:t>
            </a:r>
            <a:endParaRPr lang="en-US" dirty="0" smtClean="0">
              <a:solidFill>
                <a:srgbClr val="FFFFFF"/>
              </a:solidFill>
            </a:endParaRPr>
          </a:p>
        </p:txBody>
      </p:sp>
      <p:graphicFrame>
        <p:nvGraphicFramePr>
          <p:cNvPr id="7" name="Group 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69740556"/>
              </p:ext>
            </p:extLst>
          </p:nvPr>
        </p:nvGraphicFramePr>
        <p:xfrm>
          <a:off x="609600" y="1639885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  <a:gridCol w="1209043"/>
                <a:gridCol w="1101421"/>
                <a:gridCol w="1428869"/>
                <a:gridCol w="1318956"/>
                <a:gridCol w="1099130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08770230"/>
              </p:ext>
            </p:extLst>
          </p:nvPr>
        </p:nvGraphicFramePr>
        <p:xfrm>
          <a:off x="609600" y="1639885"/>
          <a:ext cx="1538781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1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(two symbols: true and false) is the basis of Logic Design</a:t>
            </a:r>
          </a:p>
          <a:p>
            <a:endParaRPr lang="en-US" dirty="0"/>
          </a:p>
          <a:p>
            <a:r>
              <a:rPr lang="en-US" dirty="0" smtClean="0"/>
              <a:t>More than one Logic Circuit can implement same Logic function.  Use Algebra (Identities) or Truth Tables to show equivalence.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</a:t>
            </a:r>
            <a:r>
              <a:rPr lang="en-US" dirty="0" smtClean="0"/>
              <a:t>Switches </a:t>
            </a:r>
            <a:r>
              <a:rPr lang="en-US" dirty="0"/>
              <a:t>to </a:t>
            </a:r>
            <a:r>
              <a:rPr lang="en-US" dirty="0" smtClean="0"/>
              <a:t>Logic Gates </a:t>
            </a:r>
            <a:r>
              <a:rPr lang="en-US" dirty="0"/>
              <a:t>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From switches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Truth Tables</a:t>
            </a:r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Logic  Circuits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Identity 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Laws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From Truth Tables to Circuits (Sum of Products)</a:t>
            </a:r>
          </a:p>
          <a:p>
            <a:r>
              <a:rPr lang="en-US" dirty="0"/>
              <a:t>Logic Circuit Minimization</a:t>
            </a:r>
          </a:p>
          <a:p>
            <a:pPr lvl="1"/>
            <a:r>
              <a:rPr lang="en-US" dirty="0"/>
              <a:t>Algebraic Manipulations</a:t>
            </a:r>
          </a:p>
          <a:p>
            <a:pPr lvl="1"/>
            <a:r>
              <a:rPr lang="en-US" dirty="0" smtClean="0"/>
              <a:t>Truth </a:t>
            </a:r>
            <a:r>
              <a:rPr lang="en-US" dirty="0"/>
              <a:t>Tables (</a:t>
            </a:r>
            <a:r>
              <a:rPr lang="en-US" dirty="0" err="1"/>
              <a:t>Karnaugh</a:t>
            </a:r>
            <a:r>
              <a:rPr lang="en-US" dirty="0"/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</p:spPr>
        <p:txBody>
          <a:bodyPr/>
          <a:lstStyle/>
          <a:p>
            <a:r>
              <a:rPr lang="en-US" dirty="0" smtClean="0"/>
              <a:t>How to standardize minimizing logic circuits?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Minimization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93003"/>
            <a:ext cx="9144000" cy="685800"/>
          </a:xfrm>
          <a:ln/>
        </p:spPr>
        <p:txBody>
          <a:bodyPr>
            <a:normAutofit/>
          </a:bodyPr>
          <a:lstStyle/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How to </a:t>
            </a:r>
            <a:r>
              <a:rPr lang="en-US" sz="2800" dirty="0"/>
              <a:t>implement a desired </a:t>
            </a:r>
            <a:r>
              <a:rPr lang="en-US" sz="2800" dirty="0" smtClean="0"/>
              <a:t>logic function? </a:t>
            </a: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96685830"/>
              </p:ext>
            </p:extLst>
          </p:nvPr>
        </p:nvGraphicFramePr>
        <p:xfrm>
          <a:off x="457200" y="13788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/>
                <a:gridCol w="344531"/>
                <a:gridCol w="403149"/>
                <a:gridCol w="847985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615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Minimization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93003"/>
            <a:ext cx="8686800" cy="685800"/>
          </a:xfrm>
          <a:ln/>
        </p:spPr>
        <p:txBody>
          <a:bodyPr/>
          <a:lstStyle/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How to </a:t>
            </a:r>
            <a:r>
              <a:rPr lang="en-US" sz="2800" dirty="0"/>
              <a:t>implement a desired </a:t>
            </a:r>
            <a:r>
              <a:rPr lang="en-US" sz="2800" dirty="0" smtClean="0"/>
              <a:t>logic function?</a:t>
            </a: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24181650"/>
              </p:ext>
            </p:extLst>
          </p:nvPr>
        </p:nvGraphicFramePr>
        <p:xfrm>
          <a:off x="457200" y="13788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/>
                <a:gridCol w="344531"/>
                <a:gridCol w="403149"/>
                <a:gridCol w="847985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>
            <p:custDataLst>
              <p:tags r:id="rId4"/>
            </p:custDataLst>
          </p:nvPr>
        </p:nvSpPr>
        <p:spPr bwMode="auto">
          <a:xfrm>
            <a:off x="3771900" y="1226403"/>
            <a:ext cx="5219700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marL="514350" indent="-514350">
              <a:buClr>
                <a:schemeClr val="accent5">
                  <a:lumMod val="60000"/>
                  <a:lumOff val="40000"/>
                </a:schemeClr>
              </a:buClr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latin typeface="+mj-lt"/>
              </a:rPr>
              <a:t>Write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minterms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  <a:p>
            <a:pPr marL="514350" indent="-514350">
              <a:buClr>
                <a:schemeClr val="accent5">
                  <a:lumMod val="60000"/>
                  <a:lumOff val="40000"/>
                </a:schemeClr>
              </a:buClr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sum of products:</a:t>
            </a:r>
          </a:p>
          <a:p>
            <a:pPr marL="341313" indent="-341313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latin typeface="+mj-lt"/>
              </a:rPr>
              <a:t>OR of all minterms where out=1</a:t>
            </a: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11907709"/>
              </p:ext>
            </p:extLst>
          </p:nvPr>
        </p:nvGraphicFramePr>
        <p:xfrm>
          <a:off x="2339974" y="1378803"/>
          <a:ext cx="1329338" cy="4038597"/>
        </p:xfrm>
        <a:graphic>
          <a:graphicData uri="http://schemas.openxmlformats.org/drawingml/2006/table">
            <a:tbl>
              <a:tblPr/>
              <a:tblGrid>
                <a:gridCol w="1329338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minterm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>
          <a:xfrm>
            <a:off x="2667000" y="18931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7"/>
            </p:custDataLst>
          </p:nvPr>
        </p:nvCxnSpPr>
        <p:spPr>
          <a:xfrm>
            <a:off x="2952750" y="18931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3200400" y="18931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9"/>
            </p:custDataLst>
          </p:nvPr>
        </p:nvCxnSpPr>
        <p:spPr>
          <a:xfrm>
            <a:off x="2667000" y="23313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0"/>
            </p:custDataLst>
          </p:nvPr>
        </p:nvCxnSpPr>
        <p:spPr>
          <a:xfrm>
            <a:off x="2952750" y="23313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1"/>
            </p:custDataLst>
          </p:nvPr>
        </p:nvCxnSpPr>
        <p:spPr>
          <a:xfrm>
            <a:off x="2667000" y="27694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2"/>
            </p:custDataLst>
          </p:nvPr>
        </p:nvCxnSpPr>
        <p:spPr>
          <a:xfrm>
            <a:off x="3200400" y="27694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3"/>
            </p:custDataLst>
          </p:nvPr>
        </p:nvCxnSpPr>
        <p:spPr>
          <a:xfrm>
            <a:off x="2667000" y="32076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14"/>
            </p:custDataLst>
          </p:nvPr>
        </p:nvCxnSpPr>
        <p:spPr>
          <a:xfrm>
            <a:off x="2952750" y="36838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5"/>
            </p:custDataLst>
          </p:nvPr>
        </p:nvCxnSpPr>
        <p:spPr>
          <a:xfrm>
            <a:off x="3200400" y="36838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6"/>
            </p:custDataLst>
          </p:nvPr>
        </p:nvCxnSpPr>
        <p:spPr>
          <a:xfrm>
            <a:off x="2952750" y="41220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7"/>
            </p:custDataLst>
          </p:nvPr>
        </p:nvCxnSpPr>
        <p:spPr>
          <a:xfrm>
            <a:off x="3200400" y="458872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420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Minimization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93003"/>
            <a:ext cx="8686800" cy="685800"/>
          </a:xfrm>
          <a:ln/>
        </p:spPr>
        <p:txBody>
          <a:bodyPr/>
          <a:lstStyle/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How to </a:t>
            </a:r>
            <a:r>
              <a:rPr lang="en-US" sz="2800" dirty="0"/>
              <a:t>implement a desired </a:t>
            </a:r>
            <a:r>
              <a:rPr lang="en-US" sz="2800" dirty="0" smtClean="0"/>
              <a:t>logic function?</a:t>
            </a: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54787718"/>
              </p:ext>
            </p:extLst>
          </p:nvPr>
        </p:nvGraphicFramePr>
        <p:xfrm>
          <a:off x="457200" y="13788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/>
                <a:gridCol w="344531"/>
                <a:gridCol w="403149"/>
                <a:gridCol w="847985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>
            <p:custDataLst>
              <p:tags r:id="rId4"/>
            </p:custDataLst>
          </p:nvPr>
        </p:nvSpPr>
        <p:spPr bwMode="auto">
          <a:xfrm>
            <a:off x="3771900" y="1226403"/>
            <a:ext cx="5219700" cy="1633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marL="514350" indent="-514350">
              <a:buClr>
                <a:schemeClr val="accent5">
                  <a:lumMod val="60000"/>
                  <a:lumOff val="40000"/>
                </a:schemeClr>
              </a:buClr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latin typeface="+mj-lt"/>
              </a:rPr>
              <a:t>Write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minterms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  <a:p>
            <a:pPr marL="514350" indent="-514350">
              <a:buClr>
                <a:schemeClr val="accent5">
                  <a:lumMod val="60000"/>
                  <a:lumOff val="40000"/>
                </a:schemeClr>
              </a:buClr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sum of products:</a:t>
            </a:r>
          </a:p>
          <a:p>
            <a:pPr marL="341313" indent="-341313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latin typeface="+mj-lt"/>
              </a:rPr>
              <a:t>OR of all minterms where out=1</a:t>
            </a:r>
          </a:p>
          <a:p>
            <a:pPr marL="341313" indent="-341313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dirty="0" smtClean="0">
              <a:latin typeface="+mj-lt"/>
            </a:endParaRP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96315614"/>
              </p:ext>
            </p:extLst>
          </p:nvPr>
        </p:nvGraphicFramePr>
        <p:xfrm>
          <a:off x="2339974" y="1378803"/>
          <a:ext cx="1329338" cy="4038597"/>
        </p:xfrm>
        <a:graphic>
          <a:graphicData uri="http://schemas.openxmlformats.org/drawingml/2006/table">
            <a:tbl>
              <a:tblPr/>
              <a:tblGrid>
                <a:gridCol w="1329338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minterm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>
          <a:xfrm>
            <a:off x="2667000" y="18931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7"/>
            </p:custDataLst>
          </p:nvPr>
        </p:nvCxnSpPr>
        <p:spPr>
          <a:xfrm>
            <a:off x="2952750" y="18931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3200400" y="18931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9"/>
            </p:custDataLst>
          </p:nvPr>
        </p:nvCxnSpPr>
        <p:spPr>
          <a:xfrm>
            <a:off x="2667000" y="23313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0"/>
            </p:custDataLst>
          </p:nvPr>
        </p:nvCxnSpPr>
        <p:spPr>
          <a:xfrm>
            <a:off x="2952750" y="23313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1"/>
            </p:custDataLst>
          </p:nvPr>
        </p:nvCxnSpPr>
        <p:spPr>
          <a:xfrm>
            <a:off x="2667000" y="27694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2"/>
            </p:custDataLst>
          </p:nvPr>
        </p:nvCxnSpPr>
        <p:spPr>
          <a:xfrm>
            <a:off x="3200400" y="27694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3"/>
            </p:custDataLst>
          </p:nvPr>
        </p:nvCxnSpPr>
        <p:spPr>
          <a:xfrm>
            <a:off x="2667000" y="32076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14"/>
            </p:custDataLst>
          </p:nvPr>
        </p:nvCxnSpPr>
        <p:spPr>
          <a:xfrm>
            <a:off x="2952750" y="36838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5"/>
            </p:custDataLst>
          </p:nvPr>
        </p:nvCxnSpPr>
        <p:spPr>
          <a:xfrm>
            <a:off x="3200400" y="36838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6"/>
            </p:custDataLst>
          </p:nvPr>
        </p:nvCxnSpPr>
        <p:spPr>
          <a:xfrm>
            <a:off x="2952750" y="41220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7"/>
            </p:custDataLst>
          </p:nvPr>
        </p:nvCxnSpPr>
        <p:spPr>
          <a:xfrm>
            <a:off x="3200400" y="458872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675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Karnaugh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990600"/>
            <a:ext cx="8686800" cy="5486400"/>
          </a:xfrm>
        </p:spPr>
        <p:txBody>
          <a:bodyPr>
            <a:normAutofit/>
          </a:bodyPr>
          <a:lstStyle/>
          <a:p>
            <a:pPr marL="284163" lvl="4" indent="-28416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does one find the most efficient equation?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Manipulate algebraically until…?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Use Karnaugh maps (optimize visually)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Use a software optimizer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For large circuits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Decomposition &amp; reuse of building blocks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5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358" name="Group 1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634970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1359" name="Rectangle 111"/>
              <p:cNvSpPr>
                <a:spLocks noChangeArrowheads="1"/>
              </p:cNvSpPr>
              <p:nvPr/>
            </p:nvSpPr>
            <p:spPr bwMode="auto">
              <a:xfrm>
                <a:off x="3810000" y="1143000"/>
                <a:ext cx="4799013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rgbClr val="FFFFFF"/>
                    </a:solidFill>
                    <a:latin typeface="Tahoma" pitchFamily="34" charset="0"/>
                  </a:rPr>
                  <a:t>Sum of </a:t>
                </a:r>
                <a:r>
                  <a:rPr lang="en-US" sz="2800" dirty="0" err="1">
                    <a:solidFill>
                      <a:srgbClr val="FFFFFF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 yields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 smtClean="0"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bc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c 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1359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143000"/>
                <a:ext cx="4799013" cy="1066800"/>
              </a:xfrm>
              <a:prstGeom prst="rect">
                <a:avLst/>
              </a:prstGeom>
              <a:blipFill rotWithShape="1">
                <a:blip r:embed="rId3"/>
                <a:stretch>
                  <a:fillRect t="-12571" r="-31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0" y="1676400"/>
            <a:ext cx="6096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43600" y="1676400"/>
            <a:ext cx="8382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58000" y="1676400"/>
            <a:ext cx="8382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96200" y="1676400"/>
            <a:ext cx="8382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7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3667125"/>
            <a:ext cx="409575" cy="75247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 anchor="ctr" anchorCtr="0">
            <a:normAutofit fontScale="90000"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/>
              <a:t>A switch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0" y="838200"/>
            <a:ext cx="4184009" cy="1295400"/>
          </a:xfrm>
          <a:ln/>
        </p:spPr>
        <p:txBody>
          <a:bodyPr/>
          <a:lstStyle/>
          <a:p>
            <a:pPr marL="341277" indent="-341277"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dirty="0"/>
              <a:t>Acts as a </a:t>
            </a:r>
            <a:r>
              <a:rPr lang="en-US" i="1" dirty="0"/>
              <a:t>conductor</a:t>
            </a:r>
            <a:r>
              <a:rPr lang="en-US" dirty="0"/>
              <a:t> or </a:t>
            </a:r>
            <a:r>
              <a:rPr lang="en-US" i="1" dirty="0" smtClean="0"/>
              <a:t>insulator</a:t>
            </a:r>
            <a:endParaRPr lang="en-US" dirty="0"/>
          </a:p>
        </p:txBody>
      </p:sp>
      <p:sp>
        <p:nvSpPr>
          <p:cNvPr id="5130" name="AutoShap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4419600"/>
            <a:ext cx="228600" cy="228600"/>
          </a:xfrm>
          <a:prstGeom prst="downArrow">
            <a:avLst>
              <a:gd name="adj1" fmla="val 36481"/>
              <a:gd name="adj2" fmla="val 30505"/>
            </a:avLst>
          </a:prstGeom>
          <a:solidFill>
            <a:schemeClr val="accent5">
              <a:lumMod val="60000"/>
              <a:lumOff val="40000"/>
            </a:schemeClr>
          </a:solidFill>
          <a:ln w="1836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4637687" y="2133600"/>
            <a:ext cx="4184009" cy="1244601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277" marR="0" lvl="0" indent="-341277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66"/>
              </a:buClr>
              <a:buSzPct val="80000"/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Can be used to build amazing things…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http://static.politifact.com.s3.amazonaws.com/photos%2FLight_switch_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9" y="762000"/>
            <a:ext cx="2857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1295400" y="4849813"/>
            <a:ext cx="381000" cy="3810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2819400" y="5038725"/>
            <a:ext cx="762000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Oval 26"/>
          <p:cNvSpPr>
            <a:spLocks noChangeArrowheads="1"/>
          </p:cNvSpPr>
          <p:nvPr/>
        </p:nvSpPr>
        <p:spPr bwMode="auto">
          <a:xfrm>
            <a:off x="2438400" y="4849813"/>
            <a:ext cx="381000" cy="3810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 flipV="1">
            <a:off x="1685925" y="4419600"/>
            <a:ext cx="914400" cy="60960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1694591" y="5040313"/>
            <a:ext cx="752475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V="1">
            <a:off x="1676400" y="5029200"/>
            <a:ext cx="752475" cy="0"/>
          </a:xfrm>
          <a:prstGeom prst="line">
            <a:avLst/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42471" y="6172200"/>
            <a:ext cx="381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Bombe used to break the German </a:t>
            </a:r>
          </a:p>
          <a:p>
            <a:r>
              <a:rPr lang="en-US" dirty="0" smtClean="0"/>
              <a:t>Enigma machine during World War II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505200" y="3521076"/>
            <a:ext cx="1600200" cy="1127124"/>
            <a:chOff x="3505200" y="3521076"/>
            <a:chExt cx="1600200" cy="112712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43" y="4043362"/>
            <a:ext cx="3714371" cy="199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C:\Users\hweather\AppData\Local\Microsoft\Windows\Temporary Internet Files\Content.IE5\568C2J3L\IMG_20111004_15523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96" y="335280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447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31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028547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75" name="Rectangle 55"/>
          <p:cNvSpPr>
            <a:spLocks noChangeArrowheads="1"/>
          </p:cNvSpPr>
          <p:nvPr/>
        </p:nvSpPr>
        <p:spPr bwMode="auto">
          <a:xfrm>
            <a:off x="3810000" y="1143000"/>
            <a:ext cx="479901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1313" indent="-341313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</a:rPr>
              <a:t>Sum of </a:t>
            </a:r>
            <a:r>
              <a:rPr lang="en-US" sz="2800" dirty="0" err="1">
                <a:solidFill>
                  <a:srgbClr val="FFFFFF"/>
                </a:solidFill>
                <a:latin typeface="Tahoma" pitchFamily="34" charset="0"/>
              </a:rPr>
              <a:t>minterms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</a:rPr>
              <a:t> yields</a:t>
            </a:r>
          </a:p>
          <a:p>
            <a:pPr marL="741363" lvl="1" indent="-284163">
              <a:lnSpc>
                <a:spcPct val="102000"/>
              </a:lnSpc>
              <a:spcBef>
                <a:spcPts val="700"/>
              </a:spcBef>
              <a:buSzPct val="60000"/>
              <a:buFont typeface="Wingdings" pitchFamily="2" charset="2"/>
              <a:buChar char=""/>
            </a:pPr>
            <a:r>
              <a:rPr lang="en-US" sz="2400" dirty="0" smtClean="0">
                <a:solidFill>
                  <a:srgbClr val="FFFFFF"/>
                </a:solidFill>
                <a:latin typeface="Tahoma" pitchFamily="34" charset="0"/>
              </a:rPr>
              <a:t>out =</a:t>
            </a:r>
            <a:endParaRPr lang="en-US" sz="2400" dirty="0">
              <a:solidFill>
                <a:srgbClr val="FFFFFF"/>
              </a:solidFill>
              <a:latin typeface="Tahoma" pitchFamily="34" charset="0"/>
            </a:endParaRPr>
          </a:p>
          <a:p>
            <a:pPr lvl="1">
              <a:lnSpc>
                <a:spcPct val="102000"/>
              </a:lnSpc>
              <a:spcBef>
                <a:spcPts val="700"/>
              </a:spcBef>
              <a:buSzPct val="60000"/>
            </a:pPr>
            <a:endParaRPr lang="en-US" sz="2800" dirty="0">
              <a:solidFill>
                <a:srgbClr val="40458C"/>
              </a:solidFill>
              <a:latin typeface="Tahoma" pitchFamily="34" charset="0"/>
            </a:endParaRPr>
          </a:p>
          <a:p>
            <a:pPr marL="341313" indent="-341313"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r>
              <a:rPr lang="en-US" sz="2800" dirty="0" err="1">
                <a:solidFill>
                  <a:srgbClr val="FFFFFF"/>
                </a:solidFill>
                <a:latin typeface="Tahoma" pitchFamily="34" charset="0"/>
              </a:rPr>
              <a:t>Karnaugh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</a:rPr>
              <a:t> maps identify which inputs are (</a:t>
            </a:r>
            <a:r>
              <a:rPr lang="en-US" sz="2800" dirty="0" err="1">
                <a:solidFill>
                  <a:srgbClr val="FFFFFF"/>
                </a:solidFill>
                <a:latin typeface="Tahoma" pitchFamily="34" charset="0"/>
              </a:rPr>
              <a:t>ir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</a:rPr>
              <a:t>)relevant to the output</a:t>
            </a:r>
          </a:p>
        </p:txBody>
      </p:sp>
      <p:graphicFrame>
        <p:nvGraphicFramePr>
          <p:cNvPr id="184380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461793"/>
              </p:ext>
            </p:extLst>
          </p:nvPr>
        </p:nvGraphicFramePr>
        <p:xfrm>
          <a:off x="1219200" y="5410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97" name="Line 77"/>
          <p:cNvSpPr>
            <a:spLocks noChangeShapeType="1"/>
          </p:cNvSpPr>
          <p:nvPr/>
        </p:nvSpPr>
        <p:spPr bwMode="auto">
          <a:xfrm flipH="1" flipV="1">
            <a:off x="838200" y="5029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4398" name="Text Box 78"/>
          <p:cNvSpPr txBox="1">
            <a:spLocks noChangeArrowheads="1"/>
          </p:cNvSpPr>
          <p:nvPr/>
        </p:nvSpPr>
        <p:spPr bwMode="auto">
          <a:xfrm>
            <a:off x="1219200" y="4953000"/>
            <a:ext cx="20201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01      11      10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399" name="Text Box 79"/>
          <p:cNvSpPr txBox="1">
            <a:spLocks noChangeArrowheads="1"/>
          </p:cNvSpPr>
          <p:nvPr/>
        </p:nvSpPr>
        <p:spPr bwMode="auto">
          <a:xfrm>
            <a:off x="814388" y="5402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4400" name="Text Box 80"/>
          <p:cNvSpPr txBox="1">
            <a:spLocks noChangeArrowheads="1"/>
          </p:cNvSpPr>
          <p:nvPr/>
        </p:nvSpPr>
        <p:spPr bwMode="auto">
          <a:xfrm>
            <a:off x="838200" y="5943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4401" name="Text Box 81"/>
          <p:cNvSpPr txBox="1">
            <a:spLocks noChangeArrowheads="1"/>
          </p:cNvSpPr>
          <p:nvPr/>
        </p:nvSpPr>
        <p:spPr bwMode="auto">
          <a:xfrm>
            <a:off x="609600" y="48768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4402" name="Text Box 82"/>
          <p:cNvSpPr txBox="1">
            <a:spLocks noChangeArrowheads="1"/>
          </p:cNvSpPr>
          <p:nvPr/>
        </p:nvSpPr>
        <p:spPr bwMode="auto">
          <a:xfrm>
            <a:off x="838200" y="4724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(2)</a:t>
            </a:r>
          </a:p>
        </p:txBody>
      </p:sp>
    </p:spTree>
    <p:extLst>
      <p:ext uri="{BB962C8B-B14F-4D97-AF65-F5344CB8AC3E}">
        <p14:creationId xmlns:p14="http://schemas.microsoft.com/office/powerpoint/2010/main" val="39011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34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20887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5399" name="Rectangle 55"/>
              <p:cNvSpPr>
                <a:spLocks noChangeArrowheads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rgbClr val="FFFFFF"/>
                    </a:solidFill>
                    <a:latin typeface="Tahoma" pitchFamily="34" charset="0"/>
                  </a:rPr>
                  <a:t>Sum of </a:t>
                </a:r>
                <a:r>
                  <a:rPr lang="en-US" sz="2800" dirty="0" err="1">
                    <a:solidFill>
                      <a:srgbClr val="FFFFFF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 yields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bc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c</a:t>
                </a:r>
                <a:endParaRPr lang="en-US" sz="2400" dirty="0" smtClean="0">
                  <a:solidFill>
                    <a:srgbClr val="FFFFFF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 smtClean="0">
                  <a:solidFill>
                    <a:srgbClr val="40458C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err="1" smtClean="0">
                    <a:solidFill>
                      <a:srgbClr val="FFFFFF"/>
                    </a:solidFill>
                    <a:latin typeface="Tahoma" pitchFamily="34" charset="0"/>
                  </a:rPr>
                  <a:t>Karnaugh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ahoma" pitchFamily="34" charset="0"/>
                  </a:rPr>
                  <a:t> 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map minimization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Cover all 1’s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Group adjacent blocks of 2</a:t>
                </a:r>
                <a:r>
                  <a:rPr lang="en-US" sz="2400" baseline="30000" dirty="0">
                    <a:solidFill>
                      <a:srgbClr val="FFFFFF"/>
                    </a:solidFill>
                    <a:latin typeface="Tahoma" pitchFamily="34" charset="0"/>
                  </a:rPr>
                  <a:t>n</a:t>
                </a:r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 1’s that yield a rectangular shape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Encode the common features of the rectangle</a:t>
                </a:r>
              </a:p>
              <a:p>
                <a:pPr marL="1143000" lvl="2" indent="-228600">
                  <a:lnSpc>
                    <a:spcPct val="102000"/>
                  </a:lnSpc>
                  <a:spcBef>
                    <a:spcPts val="600"/>
                  </a:spcBef>
                  <a:buClr>
                    <a:srgbClr val="6F89F7"/>
                  </a:buClr>
                  <a:buSzPct val="95000"/>
                  <a:buFont typeface="Wingdings" pitchFamily="2" charset="2"/>
                  <a:buChar char=""/>
                </a:pPr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out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c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5399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blipFill rotWithShape="1">
                <a:blip r:embed="rId3"/>
                <a:stretch>
                  <a:fillRect t="-3323" r="-3431" b="-261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5404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184861"/>
              </p:ext>
            </p:extLst>
          </p:nvPr>
        </p:nvGraphicFramePr>
        <p:xfrm>
          <a:off x="1219200" y="5410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421" name="Line 77"/>
          <p:cNvSpPr>
            <a:spLocks noChangeShapeType="1"/>
          </p:cNvSpPr>
          <p:nvPr/>
        </p:nvSpPr>
        <p:spPr bwMode="auto">
          <a:xfrm flipH="1" flipV="1">
            <a:off x="838200" y="5029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5422" name="Text Box 78"/>
          <p:cNvSpPr txBox="1">
            <a:spLocks noChangeArrowheads="1"/>
          </p:cNvSpPr>
          <p:nvPr/>
        </p:nvSpPr>
        <p:spPr bwMode="auto">
          <a:xfrm>
            <a:off x="1219200" y="4953000"/>
            <a:ext cx="20201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</a:t>
            </a: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dirty="0">
                <a:solidFill>
                  <a:srgbClr val="FFFFFF"/>
                </a:solidFill>
              </a:rPr>
              <a:t>01 </a:t>
            </a:r>
            <a:r>
              <a:rPr lang="en-US" dirty="0" smtClean="0">
                <a:solidFill>
                  <a:srgbClr val="FFFFFF"/>
                </a:solidFill>
              </a:rPr>
              <a:t>     </a:t>
            </a:r>
            <a:r>
              <a:rPr lang="en-US" dirty="0">
                <a:solidFill>
                  <a:srgbClr val="FFFFFF"/>
                </a:solidFill>
              </a:rPr>
              <a:t>11 </a:t>
            </a:r>
            <a:r>
              <a:rPr lang="en-US" dirty="0" smtClean="0">
                <a:solidFill>
                  <a:srgbClr val="FFFFFF"/>
                </a:solidFill>
              </a:rPr>
              <a:t>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5423" name="Text Box 79"/>
          <p:cNvSpPr txBox="1">
            <a:spLocks noChangeArrowheads="1"/>
          </p:cNvSpPr>
          <p:nvPr/>
        </p:nvSpPr>
        <p:spPr bwMode="auto">
          <a:xfrm>
            <a:off x="814388" y="5402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5424" name="Text Box 80"/>
          <p:cNvSpPr txBox="1">
            <a:spLocks noChangeArrowheads="1"/>
          </p:cNvSpPr>
          <p:nvPr/>
        </p:nvSpPr>
        <p:spPr bwMode="auto">
          <a:xfrm>
            <a:off x="838200" y="5943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5425" name="Text Box 81"/>
          <p:cNvSpPr txBox="1">
            <a:spLocks noChangeArrowheads="1"/>
          </p:cNvSpPr>
          <p:nvPr/>
        </p:nvSpPr>
        <p:spPr bwMode="auto">
          <a:xfrm>
            <a:off x="609600" y="48768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5426" name="Text Box 82"/>
          <p:cNvSpPr txBox="1">
            <a:spLocks noChangeArrowheads="1"/>
          </p:cNvSpPr>
          <p:nvPr/>
        </p:nvSpPr>
        <p:spPr bwMode="auto">
          <a:xfrm>
            <a:off x="838200" y="4724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5427" name="AutoShape 83"/>
          <p:cNvSpPr>
            <a:spLocks noChangeArrowheads="1"/>
          </p:cNvSpPr>
          <p:nvPr/>
        </p:nvSpPr>
        <p:spPr bwMode="auto">
          <a:xfrm>
            <a:off x="2819400" y="54864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5428" name="AutoShape 84"/>
          <p:cNvSpPr>
            <a:spLocks noChangeArrowheads="1"/>
          </p:cNvSpPr>
          <p:nvPr/>
        </p:nvSpPr>
        <p:spPr bwMode="auto">
          <a:xfrm>
            <a:off x="1285875" y="5972175"/>
            <a:ext cx="923925" cy="4572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(2)</a:t>
            </a:r>
          </a:p>
        </p:txBody>
      </p:sp>
    </p:spTree>
    <p:extLst>
      <p:ext uri="{BB962C8B-B14F-4D97-AF65-F5344CB8AC3E}">
        <p14:creationId xmlns:p14="http://schemas.microsoft.com/office/powerpoint/2010/main" val="404610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27" grpId="0" animBg="1"/>
      <p:bldP spid="1854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534400" cy="989013"/>
          </a:xfrm>
        </p:spPr>
        <p:txBody>
          <a:bodyPr/>
          <a:lstStyle/>
          <a:p>
            <a:r>
              <a:rPr lang="en-US" dirty="0" err="1"/>
              <a:t>Karnaugh</a:t>
            </a:r>
            <a:r>
              <a:rPr lang="en-US" dirty="0"/>
              <a:t> Minimization Tricks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423" name="Rectangle 55"/>
              <p:cNvSpPr>
                <a:spLocks noChangeArrowheads="1"/>
              </p:cNvSpPr>
              <p:nvPr/>
            </p:nvSpPr>
            <p:spPr bwMode="auto">
              <a:xfrm>
                <a:off x="3810000" y="1905000"/>
                <a:ext cx="4799013" cy="403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rgbClr val="FFFFFF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 can overlap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out = 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 </a:t>
                </a:r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+ </a:t>
                </a:r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 </a:t>
                </a:r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+ </a:t>
                </a:r>
                <a:r>
                  <a:rPr lang="en-US" sz="2400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ab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>
                  <a:solidFill>
                    <a:srgbClr val="40458C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>
                  <a:solidFill>
                    <a:srgbClr val="40458C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err="1">
                    <a:solidFill>
                      <a:srgbClr val="FFFFFF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 can span 2, 4, 8 or more cells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 </a:t>
                </a:r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+ </a:t>
                </a:r>
                <a:r>
                  <a:rPr lang="en-US" sz="2400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ab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6423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905000"/>
                <a:ext cx="4799013" cy="4038600"/>
              </a:xfrm>
              <a:prstGeom prst="rect">
                <a:avLst/>
              </a:prstGeom>
              <a:blipFill rotWithShape="1">
                <a:blip r:embed="rId3"/>
                <a:stretch>
                  <a:fillRect t="-33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64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121566"/>
              </p:ext>
            </p:extLst>
          </p:nvPr>
        </p:nvGraphicFramePr>
        <p:xfrm>
          <a:off x="1219200" y="22098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45" name="Line 77"/>
          <p:cNvSpPr>
            <a:spLocks noChangeShapeType="1"/>
          </p:cNvSpPr>
          <p:nvPr/>
        </p:nvSpPr>
        <p:spPr bwMode="auto">
          <a:xfrm flipH="1" flipV="1">
            <a:off x="838200" y="18288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46" name="Text Box 78"/>
          <p:cNvSpPr txBox="1">
            <a:spLocks noChangeArrowheads="1"/>
          </p:cNvSpPr>
          <p:nvPr/>
        </p:nvSpPr>
        <p:spPr bwMode="auto">
          <a:xfrm>
            <a:off x="1219200" y="17526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</a:t>
            </a: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dirty="0">
                <a:solidFill>
                  <a:srgbClr val="FFFFFF"/>
                </a:solidFill>
              </a:rPr>
              <a:t>01  </a:t>
            </a:r>
            <a:r>
              <a:rPr lang="en-US" dirty="0" smtClean="0">
                <a:solidFill>
                  <a:srgbClr val="FFFFFF"/>
                </a:solidFill>
              </a:rPr>
              <a:t>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6447" name="Text Box 79"/>
          <p:cNvSpPr txBox="1">
            <a:spLocks noChangeArrowheads="1"/>
          </p:cNvSpPr>
          <p:nvPr/>
        </p:nvSpPr>
        <p:spPr bwMode="auto">
          <a:xfrm>
            <a:off x="814388" y="22018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6448" name="Text Box 80"/>
          <p:cNvSpPr txBox="1">
            <a:spLocks noChangeArrowheads="1"/>
          </p:cNvSpPr>
          <p:nvPr/>
        </p:nvSpPr>
        <p:spPr bwMode="auto">
          <a:xfrm>
            <a:off x="838200" y="2743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6449" name="Text Box 81"/>
          <p:cNvSpPr txBox="1">
            <a:spLocks noChangeArrowheads="1"/>
          </p:cNvSpPr>
          <p:nvPr/>
        </p:nvSpPr>
        <p:spPr bwMode="auto">
          <a:xfrm>
            <a:off x="609600" y="16764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6450" name="Text Box 82"/>
          <p:cNvSpPr txBox="1">
            <a:spLocks noChangeArrowheads="1"/>
          </p:cNvSpPr>
          <p:nvPr/>
        </p:nvSpPr>
        <p:spPr bwMode="auto">
          <a:xfrm>
            <a:off x="838200" y="1524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graphicFrame>
        <p:nvGraphicFramePr>
          <p:cNvPr id="186458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023312"/>
              </p:ext>
            </p:extLst>
          </p:nvPr>
        </p:nvGraphicFramePr>
        <p:xfrm>
          <a:off x="1295400" y="40386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75" name="Line 107"/>
          <p:cNvSpPr>
            <a:spLocks noChangeShapeType="1"/>
          </p:cNvSpPr>
          <p:nvPr/>
        </p:nvSpPr>
        <p:spPr bwMode="auto">
          <a:xfrm flipH="1" flipV="1">
            <a:off x="914400" y="36576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76" name="Text Box 108"/>
          <p:cNvSpPr txBox="1">
            <a:spLocks noChangeArrowheads="1"/>
          </p:cNvSpPr>
          <p:nvPr/>
        </p:nvSpPr>
        <p:spPr bwMode="auto">
          <a:xfrm>
            <a:off x="1295400" y="35814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</a:t>
            </a: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dirty="0">
                <a:solidFill>
                  <a:srgbClr val="FFFFFF"/>
                </a:solidFill>
              </a:rPr>
              <a:t>01  </a:t>
            </a:r>
            <a:r>
              <a:rPr lang="en-US" dirty="0" smtClean="0">
                <a:solidFill>
                  <a:srgbClr val="FFFFFF"/>
                </a:solidFill>
              </a:rPr>
              <a:t>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6477" name="Text Box 109"/>
          <p:cNvSpPr txBox="1">
            <a:spLocks noChangeArrowheads="1"/>
          </p:cNvSpPr>
          <p:nvPr/>
        </p:nvSpPr>
        <p:spPr bwMode="auto">
          <a:xfrm>
            <a:off x="890588" y="40306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6478" name="Text Box 110"/>
          <p:cNvSpPr txBox="1">
            <a:spLocks noChangeArrowheads="1"/>
          </p:cNvSpPr>
          <p:nvPr/>
        </p:nvSpPr>
        <p:spPr bwMode="auto">
          <a:xfrm>
            <a:off x="914400" y="4572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6479" name="Text Box 111"/>
          <p:cNvSpPr txBox="1">
            <a:spLocks noChangeArrowheads="1"/>
          </p:cNvSpPr>
          <p:nvPr/>
        </p:nvSpPr>
        <p:spPr bwMode="auto">
          <a:xfrm>
            <a:off x="685800" y="35052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6483" name="Text Box 115"/>
          <p:cNvSpPr txBox="1">
            <a:spLocks noChangeArrowheads="1"/>
          </p:cNvSpPr>
          <p:nvPr/>
        </p:nvSpPr>
        <p:spPr bwMode="auto">
          <a:xfrm>
            <a:off x="914400" y="32766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0" y="2438400"/>
            <a:ext cx="457200" cy="3595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91200" y="2438400"/>
            <a:ext cx="762000" cy="3595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553200" y="2438400"/>
            <a:ext cx="762000" cy="3595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181600" y="4974431"/>
            <a:ext cx="457200" cy="3595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638800" y="4898231"/>
            <a:ext cx="762000" cy="3595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75" grpId="0" animBg="1"/>
      <p:bldP spid="186476" grpId="0"/>
      <p:bldP spid="186477" grpId="0"/>
      <p:bldP spid="186478" grpId="0"/>
      <p:bldP spid="186479" grpId="0"/>
      <p:bldP spid="186483" grpId="0"/>
      <p:bldP spid="2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Karnaugh Minimization Tricks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91000" y="1905000"/>
                <a:ext cx="4418013" cy="4113213"/>
              </a:xfrm>
            </p:spPr>
            <p:txBody>
              <a:bodyPr/>
              <a:lstStyle/>
              <a:p>
                <a:r>
                  <a:rPr lang="en-US" sz="2800" dirty="0" smtClean="0"/>
                  <a:t>The map wraps around</a:t>
                </a:r>
              </a:p>
              <a:p>
                <a:pPr lvl="1"/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d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out =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lvl="1"/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7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91000" y="1905000"/>
                <a:ext cx="4418013" cy="4113213"/>
              </a:xfrm>
              <a:blipFill rotWithShape="1">
                <a:blip r:embed="rId2"/>
                <a:stretch>
                  <a:fillRect l="-2901" t="-1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739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641643"/>
              </p:ext>
            </p:extLst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23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24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7425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87427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7428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506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87429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87430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graphicFrame>
        <p:nvGraphicFramePr>
          <p:cNvPr id="187476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191527"/>
              </p:ext>
            </p:extLst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495300"/>
                <a:gridCol w="533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63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64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</a:t>
            </a: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dirty="0">
                <a:solidFill>
                  <a:srgbClr val="FFFFFF"/>
                </a:solidFill>
              </a:rPr>
              <a:t>01  </a:t>
            </a:r>
            <a:r>
              <a:rPr lang="en-US" dirty="0" smtClean="0">
                <a:solidFill>
                  <a:srgbClr val="FFFFFF"/>
                </a:solidFill>
              </a:rPr>
              <a:t>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7465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87466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87467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7468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5064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87469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87470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15000" y="2438400"/>
            <a:ext cx="457200" cy="3595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4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23" grpId="0" animBg="1"/>
      <p:bldP spid="187424" grpId="0"/>
      <p:bldP spid="187425" grpId="0"/>
      <p:bldP spid="187426" grpId="0"/>
      <p:bldP spid="187428" grpId="0"/>
      <p:bldP spid="187429" grpId="0"/>
      <p:bldP spid="187430" grpId="0"/>
      <p:bldP spid="187467" grpId="0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905000"/>
            <a:ext cx="4953000" cy="4953000"/>
          </a:xfrm>
        </p:spPr>
        <p:txBody>
          <a:bodyPr/>
          <a:lstStyle/>
          <a:p>
            <a:r>
              <a:rPr lang="en-US" sz="2800" dirty="0"/>
              <a:t>“Don’t care” values can be interpreted individually in whatever way is convenient</a:t>
            </a:r>
          </a:p>
          <a:p>
            <a:pPr lvl="1"/>
            <a:r>
              <a:rPr lang="en-US" sz="2400" dirty="0"/>
              <a:t>assume all x’s = 1</a:t>
            </a:r>
          </a:p>
          <a:p>
            <a:pPr lvl="1"/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out = d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400" dirty="0"/>
              <a:t>assume middle x’s = 0</a:t>
            </a:r>
          </a:p>
          <a:p>
            <a:pPr lvl="1"/>
            <a:r>
              <a:rPr lang="en-US" sz="2400" dirty="0"/>
              <a:t>assume 4</a:t>
            </a:r>
            <a:r>
              <a:rPr lang="en-US" sz="2400" baseline="30000" dirty="0"/>
              <a:t>th</a:t>
            </a:r>
            <a:r>
              <a:rPr lang="en-US" sz="2400" dirty="0"/>
              <a:t> column x = 1</a:t>
            </a:r>
          </a:p>
          <a:p>
            <a:pPr lvl="1"/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out =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Karnaugh Minimization Tricks (3)</a:t>
            </a:r>
          </a:p>
        </p:txBody>
      </p:sp>
      <p:graphicFrame>
        <p:nvGraphicFramePr>
          <p:cNvPr id="19046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375229"/>
              </p:ext>
            </p:extLst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0495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496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0497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90498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90499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90500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506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90501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90502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graphicFrame>
        <p:nvGraphicFramePr>
          <p:cNvPr id="19050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12439"/>
              </p:ext>
            </p:extLst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495300"/>
                <a:gridCol w="533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0535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36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0537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90538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90539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90540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5064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90541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90542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15000" y="3810000"/>
            <a:ext cx="457200" cy="3595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4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Multiplexer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962025"/>
            <a:ext cx="5105400" cy="5681663"/>
          </a:xfrm>
        </p:spPr>
        <p:txBody>
          <a:bodyPr/>
          <a:lstStyle/>
          <a:p>
            <a:r>
              <a:rPr lang="en-US" dirty="0"/>
              <a:t>A multiplexer selects between multiple inputs</a:t>
            </a:r>
          </a:p>
          <a:p>
            <a:pPr lvl="1"/>
            <a:r>
              <a:rPr lang="en-US" dirty="0"/>
              <a:t>out = a, if d = 0</a:t>
            </a:r>
          </a:p>
          <a:p>
            <a:pPr lvl="1"/>
            <a:r>
              <a:rPr lang="en-US" dirty="0"/>
              <a:t>out = b, if d = 1</a:t>
            </a:r>
          </a:p>
          <a:p>
            <a:pPr lvl="1"/>
            <a:endParaRPr lang="en-US" dirty="0"/>
          </a:p>
          <a:p>
            <a:r>
              <a:rPr lang="en-US" dirty="0"/>
              <a:t>Build truth table</a:t>
            </a:r>
          </a:p>
          <a:p>
            <a:r>
              <a:rPr lang="en-US" dirty="0"/>
              <a:t>Minimize diagram</a:t>
            </a:r>
          </a:p>
          <a:p>
            <a:r>
              <a:rPr lang="en-US" dirty="0"/>
              <a:t>Derive logic diagram</a:t>
            </a:r>
          </a:p>
        </p:txBody>
      </p:sp>
      <p:grpSp>
        <p:nvGrpSpPr>
          <p:cNvPr id="21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22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3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4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5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6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7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28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9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d</a:t>
              </a:r>
            </a:p>
          </p:txBody>
        </p:sp>
      </p:grpSp>
      <p:graphicFrame>
        <p:nvGraphicFramePr>
          <p:cNvPr id="1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593914"/>
              </p:ext>
            </p:extLst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0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9144000" cy="5638800"/>
          </a:xfrm>
        </p:spPr>
        <p:txBody>
          <a:bodyPr/>
          <a:lstStyle/>
          <a:p>
            <a:r>
              <a:rPr lang="en-US" dirty="0" smtClean="0"/>
              <a:t>Binary (two symbols: true and false) is the basis of Logic Design</a:t>
            </a:r>
          </a:p>
          <a:p>
            <a:endParaRPr lang="en-US" dirty="0"/>
          </a:p>
          <a:p>
            <a:r>
              <a:rPr lang="en-US" dirty="0" smtClean="0"/>
              <a:t>More than one Logic Circuit can implement same Logic function.  Use Algebra (Identities) or Truth Tables to show equivalence.</a:t>
            </a:r>
          </a:p>
          <a:p>
            <a:endParaRPr lang="en-US" dirty="0"/>
          </a:p>
          <a:p>
            <a:r>
              <a:rPr lang="en-US" dirty="0" smtClean="0"/>
              <a:t>Any logic function can be implemented as “sum of products”.  </a:t>
            </a:r>
            <a:r>
              <a:rPr lang="en-US" dirty="0" err="1" smtClean="0"/>
              <a:t>Karnaugh</a:t>
            </a:r>
            <a:r>
              <a:rPr lang="en-US" dirty="0" smtClean="0"/>
              <a:t> Maps minimize number of gates.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Transistors to Gates 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From 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transistors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Truth Tables</a:t>
            </a:r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Logic  Circuits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Identity 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Laws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From Truth Tables to Circuits (Sum of Products)</a:t>
            </a:r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Logic Circuit Minimization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Algebraic Manipulations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Truth 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Tables (</a:t>
            </a:r>
            <a:r>
              <a:rPr lang="en-US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Karnaugh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Activity#4 How do we build </a:t>
            </a:r>
            <a:r>
              <a:rPr lang="en-US" i="1" dirty="0" smtClean="0"/>
              <a:t>electronic</a:t>
            </a:r>
            <a:r>
              <a:rPr lang="en-US" dirty="0" smtClean="0"/>
              <a:t> switches?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Transistors:</a:t>
            </a:r>
          </a:p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6:10 minutes (watch from </a:t>
            </a:r>
            <a:r>
              <a:rPr lang="en-US" sz="2800" dirty="0" err="1">
                <a:solidFill>
                  <a:schemeClr val="bg1"/>
                </a:solidFill>
              </a:rPr>
              <a:t>from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41s </a:t>
            </a:r>
            <a:r>
              <a:rPr lang="en-US" sz="2800" dirty="0">
                <a:solidFill>
                  <a:schemeClr val="bg1"/>
                </a:solidFill>
              </a:rPr>
              <a:t>to 7:00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http://</a:t>
            </a:r>
            <a:r>
              <a:rPr lang="en-US" sz="2800" dirty="0" smtClean="0">
                <a:solidFill>
                  <a:schemeClr val="bg1"/>
                </a:solidFill>
              </a:rPr>
              <a:t>www.youtube.com/watch?v=QO5FgM7MLGg</a:t>
            </a:r>
          </a:p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Fill our Transistor Worksheet with info from Video </a:t>
            </a:r>
          </a:p>
        </p:txBody>
      </p:sp>
    </p:spTree>
    <p:extLst>
      <p:ext uri="{BB962C8B-B14F-4D97-AF65-F5344CB8AC3E}">
        <p14:creationId xmlns:p14="http://schemas.microsoft.com/office/powerpoint/2010/main" val="12196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ChangeArrowheads="1"/>
          </p:cNvSpPr>
          <p:nvPr/>
        </p:nvSpPr>
        <p:spPr bwMode="auto">
          <a:xfrm>
            <a:off x="228600" y="1012825"/>
            <a:ext cx="4454525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NMOS </a:t>
            </a:r>
            <a:r>
              <a:rPr lang="en-US" sz="2800" dirty="0">
                <a:latin typeface="Helvetica" charset="0"/>
              </a:rPr>
              <a:t>Transistor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 smtClean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Connect source to drain when gate = 1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N-channel</a:t>
            </a:r>
            <a:endParaRPr lang="en-US" sz="2800" dirty="0">
              <a:latin typeface="Helvetica" charset="0"/>
            </a:endParaRPr>
          </a:p>
        </p:txBody>
      </p:sp>
      <p:sp>
        <p:nvSpPr>
          <p:cNvPr id="1218582" name="Text Box 22"/>
          <p:cNvSpPr txBox="1">
            <a:spLocks noChangeArrowheads="1"/>
          </p:cNvSpPr>
          <p:nvPr/>
        </p:nvSpPr>
        <p:spPr bwMode="auto">
          <a:xfrm>
            <a:off x="1066800" y="1366661"/>
            <a:ext cx="449162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D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3" name="Text Box 23"/>
          <p:cNvSpPr txBox="1">
            <a:spLocks noChangeArrowheads="1"/>
          </p:cNvSpPr>
          <p:nvPr/>
        </p:nvSpPr>
        <p:spPr bwMode="auto">
          <a:xfrm>
            <a:off x="304800" y="3124200"/>
            <a:ext cx="1050288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S</a:t>
            </a:r>
            <a:r>
              <a:rPr lang="en-US" dirty="0" smtClean="0">
                <a:latin typeface="Arial" charset="0"/>
              </a:rPr>
              <a:t> 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5" name="Text Box 25"/>
          <p:cNvSpPr txBox="1">
            <a:spLocks noChangeArrowheads="1"/>
          </p:cNvSpPr>
          <p:nvPr/>
        </p:nvSpPr>
        <p:spPr bwMode="auto">
          <a:xfrm>
            <a:off x="76200" y="2281061"/>
            <a:ext cx="458780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73" name="Line 13"/>
          <p:cNvSpPr>
            <a:spLocks noChangeShapeType="1"/>
          </p:cNvSpPr>
          <p:nvPr/>
        </p:nvSpPr>
        <p:spPr bwMode="auto">
          <a:xfrm>
            <a:off x="457200" y="2547938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4" name="Line 14"/>
          <p:cNvSpPr>
            <a:spLocks noChangeShapeType="1"/>
          </p:cNvSpPr>
          <p:nvPr/>
        </p:nvSpPr>
        <p:spPr bwMode="auto">
          <a:xfrm>
            <a:off x="1524000" y="16335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5" name="Line 15"/>
          <p:cNvSpPr>
            <a:spLocks noChangeShapeType="1"/>
          </p:cNvSpPr>
          <p:nvPr/>
        </p:nvSpPr>
        <p:spPr bwMode="auto">
          <a:xfrm>
            <a:off x="1524000" y="30051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6" name="Line 16"/>
          <p:cNvSpPr>
            <a:spLocks noChangeShapeType="1"/>
          </p:cNvSpPr>
          <p:nvPr/>
        </p:nvSpPr>
        <p:spPr bwMode="auto">
          <a:xfrm>
            <a:off x="1219200" y="20907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7" name="Line 17"/>
          <p:cNvSpPr>
            <a:spLocks noChangeShapeType="1"/>
          </p:cNvSpPr>
          <p:nvPr/>
        </p:nvSpPr>
        <p:spPr bwMode="auto">
          <a:xfrm>
            <a:off x="1219200" y="30051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8" name="Line 18"/>
          <p:cNvSpPr>
            <a:spLocks noChangeShapeType="1"/>
          </p:cNvSpPr>
          <p:nvPr/>
        </p:nvSpPr>
        <p:spPr bwMode="auto">
          <a:xfrm>
            <a:off x="1219200" y="20907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9" name="Line 19"/>
          <p:cNvSpPr>
            <a:spLocks noChangeShapeType="1"/>
          </p:cNvSpPr>
          <p:nvPr/>
        </p:nvSpPr>
        <p:spPr bwMode="auto">
          <a:xfrm>
            <a:off x="1066800" y="20907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19200" y="3462338"/>
            <a:ext cx="650875" cy="195262"/>
            <a:chOff x="6996113" y="3538538"/>
            <a:chExt cx="650875" cy="19526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996113" y="3538538"/>
              <a:ext cx="65087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148513" y="36576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390826" y="1587656"/>
            <a:ext cx="650875" cy="2069944"/>
            <a:chOff x="7882041" y="1663856"/>
            <a:chExt cx="650875" cy="2069944"/>
          </a:xfrm>
        </p:grpSpPr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882041" y="3538538"/>
              <a:ext cx="650875" cy="195262"/>
              <a:chOff x="6996113" y="3538538"/>
              <a:chExt cx="650875" cy="19526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3733800" y="1587656"/>
            <a:ext cx="650875" cy="2069944"/>
            <a:chOff x="8528283" y="1663856"/>
            <a:chExt cx="650875" cy="2069944"/>
          </a:xfrm>
        </p:grpSpPr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>
              <a:off x="8680682" y="2121057"/>
              <a:ext cx="171659" cy="9428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528283" y="3538538"/>
              <a:ext cx="650875" cy="195262"/>
              <a:chOff x="6996113" y="3538538"/>
              <a:chExt cx="650875" cy="195262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Text Box 24"/>
          <p:cNvSpPr txBox="1">
            <a:spLocks noChangeArrowheads="1"/>
          </p:cNvSpPr>
          <p:nvPr/>
        </p:nvSpPr>
        <p:spPr bwMode="auto">
          <a:xfrm>
            <a:off x="1752600" y="2337505"/>
            <a:ext cx="957313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V</a:t>
            </a:r>
            <a:r>
              <a:rPr lang="en-US" baseline="-25000" dirty="0" smtClean="0">
                <a:latin typeface="Arial" charset="0"/>
              </a:rPr>
              <a:t>S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2971800" y="2344292"/>
            <a:ext cx="104708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</a:t>
            </a:r>
            <a:r>
              <a:rPr lang="en-US" dirty="0" smtClean="0"/>
              <a:t>MOS </a:t>
            </a:r>
            <a:r>
              <a:rPr lang="en-US" dirty="0"/>
              <a:t>and P</a:t>
            </a:r>
            <a:r>
              <a:rPr lang="en-US" dirty="0" smtClean="0"/>
              <a:t>MOS </a:t>
            </a:r>
            <a:r>
              <a:rPr lang="en-US" dirty="0"/>
              <a:t>Transistors</a:t>
            </a:r>
          </a:p>
        </p:txBody>
      </p:sp>
      <p:sp>
        <p:nvSpPr>
          <p:cNvPr id="1218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38737" y="990600"/>
            <a:ext cx="4386263" cy="546576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 smtClean="0"/>
              <a:t>PMOS Transistor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Connect source to drain when gate = 0</a:t>
            </a:r>
          </a:p>
          <a:p>
            <a:r>
              <a:rPr lang="en-US" sz="2800" dirty="0" smtClean="0"/>
              <a:t>P-channel</a:t>
            </a:r>
            <a:endParaRPr lang="en-US" sz="2800" dirty="0"/>
          </a:p>
        </p:txBody>
      </p:sp>
      <p:sp>
        <p:nvSpPr>
          <p:cNvPr id="1218565" name="Line 5"/>
          <p:cNvSpPr>
            <a:spLocks noChangeShapeType="1"/>
          </p:cNvSpPr>
          <p:nvPr/>
        </p:nvSpPr>
        <p:spPr bwMode="auto">
          <a:xfrm>
            <a:off x="4964112" y="26035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6" name="Line 6"/>
          <p:cNvSpPr>
            <a:spLocks noChangeShapeType="1"/>
          </p:cNvSpPr>
          <p:nvPr/>
        </p:nvSpPr>
        <p:spPr bwMode="auto">
          <a:xfrm>
            <a:off x="6259512" y="16891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7" name="Line 7"/>
          <p:cNvSpPr>
            <a:spLocks noChangeShapeType="1"/>
          </p:cNvSpPr>
          <p:nvPr/>
        </p:nvSpPr>
        <p:spPr bwMode="auto">
          <a:xfrm>
            <a:off x="6259512" y="30607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8" name="Line 8"/>
          <p:cNvSpPr>
            <a:spLocks noChangeShapeType="1"/>
          </p:cNvSpPr>
          <p:nvPr/>
        </p:nvSpPr>
        <p:spPr bwMode="auto">
          <a:xfrm>
            <a:off x="5954712" y="21463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9" name="Line 9"/>
          <p:cNvSpPr>
            <a:spLocks noChangeShapeType="1"/>
          </p:cNvSpPr>
          <p:nvPr/>
        </p:nvSpPr>
        <p:spPr bwMode="auto">
          <a:xfrm>
            <a:off x="5954712" y="30607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0" name="Line 10"/>
          <p:cNvSpPr>
            <a:spLocks noChangeShapeType="1"/>
          </p:cNvSpPr>
          <p:nvPr/>
        </p:nvSpPr>
        <p:spPr bwMode="auto">
          <a:xfrm>
            <a:off x="5954712" y="21463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1" name="Line 11"/>
          <p:cNvSpPr>
            <a:spLocks noChangeShapeType="1"/>
          </p:cNvSpPr>
          <p:nvPr/>
        </p:nvSpPr>
        <p:spPr bwMode="auto">
          <a:xfrm>
            <a:off x="5802312" y="21463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2" name="Oval 12"/>
          <p:cNvSpPr>
            <a:spLocks noChangeArrowheads="1"/>
          </p:cNvSpPr>
          <p:nvPr/>
        </p:nvSpPr>
        <p:spPr bwMode="auto">
          <a:xfrm>
            <a:off x="5572124" y="2528887"/>
            <a:ext cx="155575" cy="1555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80" name="Text Box 20"/>
          <p:cNvSpPr txBox="1">
            <a:spLocks noChangeArrowheads="1"/>
          </p:cNvSpPr>
          <p:nvPr/>
        </p:nvSpPr>
        <p:spPr bwMode="auto">
          <a:xfrm>
            <a:off x="5802312" y="1350962"/>
            <a:ext cx="441146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S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1" name="Text Box 21"/>
          <p:cNvSpPr txBox="1">
            <a:spLocks noChangeArrowheads="1"/>
          </p:cNvSpPr>
          <p:nvPr/>
        </p:nvSpPr>
        <p:spPr bwMode="auto">
          <a:xfrm>
            <a:off x="5040312" y="3179762"/>
            <a:ext cx="105830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D</a:t>
            </a:r>
            <a:r>
              <a:rPr lang="en-US" dirty="0" smtClean="0">
                <a:latin typeface="Arial" charset="0"/>
              </a:rPr>
              <a:t> 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4" name="Text Box 24"/>
          <p:cNvSpPr txBox="1">
            <a:spLocks noChangeArrowheads="1"/>
          </p:cNvSpPr>
          <p:nvPr/>
        </p:nvSpPr>
        <p:spPr bwMode="auto">
          <a:xfrm>
            <a:off x="4805362" y="2206625"/>
            <a:ext cx="458780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934074" y="3533775"/>
            <a:ext cx="650875" cy="195262"/>
            <a:chOff x="6996113" y="3538538"/>
            <a:chExt cx="650875" cy="195262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996113" y="3538538"/>
              <a:ext cx="65087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148513" y="36576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8199437" y="1659093"/>
            <a:ext cx="650875" cy="2069944"/>
            <a:chOff x="7882041" y="1663856"/>
            <a:chExt cx="650875" cy="2069944"/>
          </a:xfrm>
        </p:grpSpPr>
        <p:sp>
          <p:nvSpPr>
            <p:cNvPr id="57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7882041" y="3538538"/>
              <a:ext cx="650875" cy="195262"/>
              <a:chOff x="6996113" y="3538538"/>
              <a:chExt cx="650875" cy="195262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Group 63"/>
          <p:cNvGrpSpPr/>
          <p:nvPr/>
        </p:nvGrpSpPr>
        <p:grpSpPr>
          <a:xfrm>
            <a:off x="6980236" y="1659093"/>
            <a:ext cx="650875" cy="2069944"/>
            <a:chOff x="8528283" y="1663856"/>
            <a:chExt cx="650875" cy="2069944"/>
          </a:xfrm>
        </p:grpSpPr>
        <p:sp>
          <p:nvSpPr>
            <p:cNvPr id="65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 flipH="1">
              <a:off x="8680682" y="2151064"/>
              <a:ext cx="173036" cy="8810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8528283" y="3538538"/>
              <a:ext cx="650875" cy="195262"/>
              <a:chOff x="6996113" y="3538538"/>
              <a:chExt cx="650875" cy="195262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Text Box 24"/>
          <p:cNvSpPr txBox="1">
            <a:spLocks noChangeArrowheads="1"/>
          </p:cNvSpPr>
          <p:nvPr/>
        </p:nvSpPr>
        <p:spPr bwMode="auto">
          <a:xfrm>
            <a:off x="6335712" y="2328373"/>
            <a:ext cx="957313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V</a:t>
            </a:r>
            <a:r>
              <a:rPr lang="en-US" baseline="-25000" dirty="0" smtClean="0">
                <a:latin typeface="Arial" charset="0"/>
              </a:rPr>
              <a:t>S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4" name="Text Box 24"/>
          <p:cNvSpPr txBox="1">
            <a:spLocks noChangeArrowheads="1"/>
          </p:cNvSpPr>
          <p:nvPr/>
        </p:nvSpPr>
        <p:spPr bwMode="auto">
          <a:xfrm>
            <a:off x="7607818" y="2399854"/>
            <a:ext cx="104708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0 V</a:t>
            </a:r>
            <a:endParaRPr lang="en-US" baseline="-25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4013" y="1011238"/>
            <a:ext cx="3328987" cy="5054600"/>
          </a:xfrm>
        </p:spPr>
        <p:txBody>
          <a:bodyPr/>
          <a:lstStyle/>
          <a:p>
            <a:r>
              <a:rPr lang="en-US" dirty="0"/>
              <a:t>Either (OR)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Both (AND)</a:t>
            </a:r>
          </a:p>
          <a:p>
            <a:endParaRPr lang="en-US" dirty="0"/>
          </a:p>
        </p:txBody>
      </p:sp>
      <p:grpSp>
        <p:nvGrpSpPr>
          <p:cNvPr id="1212420" name="Group 4"/>
          <p:cNvGrpSpPr>
            <a:grpSpLocks/>
          </p:cNvGrpSpPr>
          <p:nvPr/>
        </p:nvGrpSpPr>
        <p:grpSpPr bwMode="auto">
          <a:xfrm>
            <a:off x="762000" y="2743200"/>
            <a:ext cx="3048000" cy="811213"/>
            <a:chOff x="384" y="1745"/>
            <a:chExt cx="1920" cy="511"/>
          </a:xfrm>
        </p:grpSpPr>
        <p:sp>
          <p:nvSpPr>
            <p:cNvPr id="1212421" name="Line 5"/>
            <p:cNvSpPr>
              <a:spLocks noChangeShapeType="1"/>
            </p:cNvSpPr>
            <p:nvPr/>
          </p:nvSpPr>
          <p:spPr bwMode="auto">
            <a:xfrm>
              <a:off x="38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22" name="Oval 6"/>
            <p:cNvSpPr>
              <a:spLocks noChangeArrowheads="1"/>
            </p:cNvSpPr>
            <p:nvPr/>
          </p:nvSpPr>
          <p:spPr bwMode="auto">
            <a:xfrm>
              <a:off x="86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23" name="Line 7"/>
            <p:cNvSpPr>
              <a:spLocks noChangeShapeType="1"/>
            </p:cNvSpPr>
            <p:nvPr/>
          </p:nvSpPr>
          <p:spPr bwMode="auto">
            <a:xfrm>
              <a:off x="182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24" name="Oval 8"/>
            <p:cNvSpPr>
              <a:spLocks noChangeArrowheads="1"/>
            </p:cNvSpPr>
            <p:nvPr/>
          </p:nvSpPr>
          <p:spPr bwMode="auto">
            <a:xfrm>
              <a:off x="158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25" name="Line 9"/>
            <p:cNvSpPr>
              <a:spLocks noChangeShapeType="1"/>
            </p:cNvSpPr>
            <p:nvPr/>
          </p:nvSpPr>
          <p:spPr bwMode="auto">
            <a:xfrm flipV="1">
              <a:off x="1110" y="1745"/>
              <a:ext cx="57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2426" name="Group 10"/>
          <p:cNvGrpSpPr>
            <a:grpSpLocks/>
          </p:cNvGrpSpPr>
          <p:nvPr/>
        </p:nvGrpSpPr>
        <p:grpSpPr bwMode="auto">
          <a:xfrm>
            <a:off x="762000" y="1600200"/>
            <a:ext cx="3048000" cy="811213"/>
            <a:chOff x="384" y="1745"/>
            <a:chExt cx="1920" cy="511"/>
          </a:xfrm>
        </p:grpSpPr>
        <p:sp>
          <p:nvSpPr>
            <p:cNvPr id="1212427" name="Line 11"/>
            <p:cNvSpPr>
              <a:spLocks noChangeShapeType="1"/>
            </p:cNvSpPr>
            <p:nvPr/>
          </p:nvSpPr>
          <p:spPr bwMode="auto">
            <a:xfrm>
              <a:off x="38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28" name="Oval 12"/>
            <p:cNvSpPr>
              <a:spLocks noChangeArrowheads="1"/>
            </p:cNvSpPr>
            <p:nvPr/>
          </p:nvSpPr>
          <p:spPr bwMode="auto">
            <a:xfrm>
              <a:off x="86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29" name="Line 13"/>
            <p:cNvSpPr>
              <a:spLocks noChangeShapeType="1"/>
            </p:cNvSpPr>
            <p:nvPr/>
          </p:nvSpPr>
          <p:spPr bwMode="auto">
            <a:xfrm>
              <a:off x="182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30" name="Oval 14"/>
            <p:cNvSpPr>
              <a:spLocks noChangeArrowheads="1"/>
            </p:cNvSpPr>
            <p:nvPr/>
          </p:nvSpPr>
          <p:spPr bwMode="auto">
            <a:xfrm>
              <a:off x="158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31" name="Line 15"/>
            <p:cNvSpPr>
              <a:spLocks noChangeShapeType="1"/>
            </p:cNvSpPr>
            <p:nvPr/>
          </p:nvSpPr>
          <p:spPr bwMode="auto">
            <a:xfrm flipV="1">
              <a:off x="1110" y="1745"/>
              <a:ext cx="57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2432" name="Group 16"/>
          <p:cNvGrpSpPr>
            <a:grpSpLocks/>
          </p:cNvGrpSpPr>
          <p:nvPr/>
        </p:nvGrpSpPr>
        <p:grpSpPr bwMode="auto">
          <a:xfrm>
            <a:off x="533400" y="5486400"/>
            <a:ext cx="3048000" cy="811213"/>
            <a:chOff x="384" y="1745"/>
            <a:chExt cx="1920" cy="511"/>
          </a:xfrm>
        </p:grpSpPr>
        <p:sp>
          <p:nvSpPr>
            <p:cNvPr id="1212433" name="Line 17"/>
            <p:cNvSpPr>
              <a:spLocks noChangeShapeType="1"/>
            </p:cNvSpPr>
            <p:nvPr/>
          </p:nvSpPr>
          <p:spPr bwMode="auto">
            <a:xfrm>
              <a:off x="38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34" name="Oval 18"/>
            <p:cNvSpPr>
              <a:spLocks noChangeArrowheads="1"/>
            </p:cNvSpPr>
            <p:nvPr/>
          </p:nvSpPr>
          <p:spPr bwMode="auto">
            <a:xfrm>
              <a:off x="86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35" name="Line 19"/>
            <p:cNvSpPr>
              <a:spLocks noChangeShapeType="1"/>
            </p:cNvSpPr>
            <p:nvPr/>
          </p:nvSpPr>
          <p:spPr bwMode="auto">
            <a:xfrm>
              <a:off x="182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36" name="Oval 20"/>
            <p:cNvSpPr>
              <a:spLocks noChangeArrowheads="1"/>
            </p:cNvSpPr>
            <p:nvPr/>
          </p:nvSpPr>
          <p:spPr bwMode="auto">
            <a:xfrm>
              <a:off x="158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37" name="Line 21"/>
            <p:cNvSpPr>
              <a:spLocks noChangeShapeType="1"/>
            </p:cNvSpPr>
            <p:nvPr/>
          </p:nvSpPr>
          <p:spPr bwMode="auto">
            <a:xfrm flipV="1">
              <a:off x="1110" y="1745"/>
              <a:ext cx="57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2438" name="Group 22"/>
          <p:cNvGrpSpPr>
            <a:grpSpLocks/>
          </p:cNvGrpSpPr>
          <p:nvPr/>
        </p:nvGrpSpPr>
        <p:grpSpPr bwMode="auto">
          <a:xfrm>
            <a:off x="533400" y="4419600"/>
            <a:ext cx="3048000" cy="811213"/>
            <a:chOff x="384" y="1745"/>
            <a:chExt cx="1920" cy="511"/>
          </a:xfrm>
        </p:grpSpPr>
        <p:sp>
          <p:nvSpPr>
            <p:cNvPr id="1212439" name="Line 23"/>
            <p:cNvSpPr>
              <a:spLocks noChangeShapeType="1"/>
            </p:cNvSpPr>
            <p:nvPr/>
          </p:nvSpPr>
          <p:spPr bwMode="auto">
            <a:xfrm>
              <a:off x="38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40" name="Oval 24"/>
            <p:cNvSpPr>
              <a:spLocks noChangeArrowheads="1"/>
            </p:cNvSpPr>
            <p:nvPr/>
          </p:nvSpPr>
          <p:spPr bwMode="auto">
            <a:xfrm>
              <a:off x="86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41" name="Line 25"/>
            <p:cNvSpPr>
              <a:spLocks noChangeShapeType="1"/>
            </p:cNvSpPr>
            <p:nvPr/>
          </p:nvSpPr>
          <p:spPr bwMode="auto">
            <a:xfrm>
              <a:off x="182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42" name="Oval 26"/>
            <p:cNvSpPr>
              <a:spLocks noChangeArrowheads="1"/>
            </p:cNvSpPr>
            <p:nvPr/>
          </p:nvSpPr>
          <p:spPr bwMode="auto">
            <a:xfrm>
              <a:off x="158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43" name="Line 27"/>
            <p:cNvSpPr>
              <a:spLocks noChangeShapeType="1"/>
            </p:cNvSpPr>
            <p:nvPr/>
          </p:nvSpPr>
          <p:spPr bwMode="auto">
            <a:xfrm flipV="1">
              <a:off x="1110" y="1745"/>
              <a:ext cx="57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2444" name="Line 28"/>
          <p:cNvSpPr>
            <a:spLocks noChangeShapeType="1"/>
          </p:cNvSpPr>
          <p:nvPr/>
        </p:nvSpPr>
        <p:spPr bwMode="auto">
          <a:xfrm flipV="1">
            <a:off x="762000" y="18288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5" name="Text Box 29"/>
          <p:cNvSpPr txBox="1">
            <a:spLocks noChangeArrowheads="1"/>
          </p:cNvSpPr>
          <p:nvPr/>
        </p:nvSpPr>
        <p:spPr bwMode="auto">
          <a:xfrm>
            <a:off x="609600" y="1295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 dirty="0"/>
              <a:t>+</a:t>
            </a:r>
          </a:p>
        </p:txBody>
      </p:sp>
      <p:sp>
        <p:nvSpPr>
          <p:cNvPr id="1212446" name="Litebulb"/>
          <p:cNvSpPr>
            <a:spLocks noEditPoints="1" noChangeArrowheads="1"/>
          </p:cNvSpPr>
          <p:nvPr/>
        </p:nvSpPr>
        <p:spPr bwMode="auto">
          <a:xfrm>
            <a:off x="4038600" y="12192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47" name="Line 31"/>
          <p:cNvSpPr>
            <a:spLocks noChangeShapeType="1"/>
          </p:cNvSpPr>
          <p:nvPr/>
        </p:nvSpPr>
        <p:spPr bwMode="auto">
          <a:xfrm>
            <a:off x="3810000" y="2209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8" name="Line 32"/>
          <p:cNvSpPr>
            <a:spLocks noChangeShapeType="1"/>
          </p:cNvSpPr>
          <p:nvPr/>
        </p:nvSpPr>
        <p:spPr bwMode="auto">
          <a:xfrm>
            <a:off x="3810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9" name="Line 33"/>
          <p:cNvSpPr>
            <a:spLocks noChangeShapeType="1"/>
          </p:cNvSpPr>
          <p:nvPr/>
        </p:nvSpPr>
        <p:spPr bwMode="auto">
          <a:xfrm flipV="1">
            <a:off x="45720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0" name="Line 34"/>
          <p:cNvSpPr>
            <a:spLocks noChangeShapeType="1"/>
          </p:cNvSpPr>
          <p:nvPr/>
        </p:nvSpPr>
        <p:spPr bwMode="auto">
          <a:xfrm flipH="1" flipV="1">
            <a:off x="47244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4953000" y="21336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1212452" name="Line 36"/>
          <p:cNvSpPr>
            <a:spLocks noChangeShapeType="1"/>
          </p:cNvSpPr>
          <p:nvPr/>
        </p:nvSpPr>
        <p:spPr bwMode="auto">
          <a:xfrm>
            <a:off x="3581400" y="5029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3" name="Line 37"/>
          <p:cNvSpPr>
            <a:spLocks noChangeShapeType="1"/>
          </p:cNvSpPr>
          <p:nvPr/>
        </p:nvSpPr>
        <p:spPr bwMode="auto">
          <a:xfrm>
            <a:off x="3581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4" name="Line 38"/>
          <p:cNvSpPr>
            <a:spLocks noChangeShapeType="1"/>
          </p:cNvSpPr>
          <p:nvPr/>
        </p:nvSpPr>
        <p:spPr bwMode="auto">
          <a:xfrm flipV="1">
            <a:off x="43434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5" name="Line 39"/>
          <p:cNvSpPr>
            <a:spLocks noChangeShapeType="1"/>
          </p:cNvSpPr>
          <p:nvPr/>
        </p:nvSpPr>
        <p:spPr bwMode="auto">
          <a:xfrm flipH="1">
            <a:off x="533400" y="53340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6" name="Line 40"/>
          <p:cNvSpPr>
            <a:spLocks noChangeShapeType="1"/>
          </p:cNvSpPr>
          <p:nvPr/>
        </p:nvSpPr>
        <p:spPr bwMode="auto">
          <a:xfrm flipH="1" flipV="1">
            <a:off x="533400" y="5334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7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58" name="Line 42"/>
          <p:cNvSpPr>
            <a:spLocks noChangeShapeType="1"/>
          </p:cNvSpPr>
          <p:nvPr/>
        </p:nvSpPr>
        <p:spPr bwMode="auto">
          <a:xfrm flipH="1" flipV="1">
            <a:off x="4495800" y="5029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9" name="Text Box 43"/>
          <p:cNvSpPr txBox="1">
            <a:spLocks noChangeArrowheads="1"/>
          </p:cNvSpPr>
          <p:nvPr/>
        </p:nvSpPr>
        <p:spPr bwMode="auto">
          <a:xfrm>
            <a:off x="4724400" y="4724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graphicFrame>
        <p:nvGraphicFramePr>
          <p:cNvPr id="4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60177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graphicFrame>
        <p:nvGraphicFramePr>
          <p:cNvPr id="5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706816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5867400" y="1661081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378502" y="4551334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939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ChangeArrowheads="1"/>
          </p:cNvSpPr>
          <p:nvPr/>
        </p:nvSpPr>
        <p:spPr bwMode="auto">
          <a:xfrm>
            <a:off x="228600" y="1012825"/>
            <a:ext cx="4454525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NMOS </a:t>
            </a:r>
            <a:r>
              <a:rPr lang="en-US" sz="2800" dirty="0">
                <a:latin typeface="Helvetica" charset="0"/>
              </a:rPr>
              <a:t>Transistor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 smtClean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Connect source to drain when gate = 1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N-channel</a:t>
            </a:r>
            <a:endParaRPr lang="en-US" sz="2800" dirty="0">
              <a:latin typeface="Helvetica" charset="0"/>
            </a:endParaRPr>
          </a:p>
        </p:txBody>
      </p:sp>
      <p:sp>
        <p:nvSpPr>
          <p:cNvPr id="1218582" name="Text Box 22"/>
          <p:cNvSpPr txBox="1">
            <a:spLocks noChangeArrowheads="1"/>
          </p:cNvSpPr>
          <p:nvPr/>
        </p:nvSpPr>
        <p:spPr bwMode="auto">
          <a:xfrm>
            <a:off x="1066800" y="1366661"/>
            <a:ext cx="449162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D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3" name="Text Box 23"/>
          <p:cNvSpPr txBox="1">
            <a:spLocks noChangeArrowheads="1"/>
          </p:cNvSpPr>
          <p:nvPr/>
        </p:nvSpPr>
        <p:spPr bwMode="auto">
          <a:xfrm>
            <a:off x="304800" y="3124200"/>
            <a:ext cx="1050288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S</a:t>
            </a:r>
            <a:r>
              <a:rPr lang="en-US" dirty="0" smtClean="0">
                <a:latin typeface="Arial" charset="0"/>
              </a:rPr>
              <a:t> 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5" name="Text Box 25"/>
          <p:cNvSpPr txBox="1">
            <a:spLocks noChangeArrowheads="1"/>
          </p:cNvSpPr>
          <p:nvPr/>
        </p:nvSpPr>
        <p:spPr bwMode="auto">
          <a:xfrm>
            <a:off x="76200" y="2281061"/>
            <a:ext cx="458780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73" name="Line 13"/>
          <p:cNvSpPr>
            <a:spLocks noChangeShapeType="1"/>
          </p:cNvSpPr>
          <p:nvPr/>
        </p:nvSpPr>
        <p:spPr bwMode="auto">
          <a:xfrm>
            <a:off x="457200" y="2547938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4" name="Line 14"/>
          <p:cNvSpPr>
            <a:spLocks noChangeShapeType="1"/>
          </p:cNvSpPr>
          <p:nvPr/>
        </p:nvSpPr>
        <p:spPr bwMode="auto">
          <a:xfrm>
            <a:off x="1524000" y="16335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5" name="Line 15"/>
          <p:cNvSpPr>
            <a:spLocks noChangeShapeType="1"/>
          </p:cNvSpPr>
          <p:nvPr/>
        </p:nvSpPr>
        <p:spPr bwMode="auto">
          <a:xfrm>
            <a:off x="1524000" y="30051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6" name="Line 16"/>
          <p:cNvSpPr>
            <a:spLocks noChangeShapeType="1"/>
          </p:cNvSpPr>
          <p:nvPr/>
        </p:nvSpPr>
        <p:spPr bwMode="auto">
          <a:xfrm>
            <a:off x="1219200" y="20907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7" name="Line 17"/>
          <p:cNvSpPr>
            <a:spLocks noChangeShapeType="1"/>
          </p:cNvSpPr>
          <p:nvPr/>
        </p:nvSpPr>
        <p:spPr bwMode="auto">
          <a:xfrm>
            <a:off x="1219200" y="30051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8" name="Line 18"/>
          <p:cNvSpPr>
            <a:spLocks noChangeShapeType="1"/>
          </p:cNvSpPr>
          <p:nvPr/>
        </p:nvSpPr>
        <p:spPr bwMode="auto">
          <a:xfrm>
            <a:off x="1219200" y="20907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9" name="Line 19"/>
          <p:cNvSpPr>
            <a:spLocks noChangeShapeType="1"/>
          </p:cNvSpPr>
          <p:nvPr/>
        </p:nvSpPr>
        <p:spPr bwMode="auto">
          <a:xfrm>
            <a:off x="1066800" y="20907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19200" y="3462338"/>
            <a:ext cx="650875" cy="195262"/>
            <a:chOff x="6996113" y="3538538"/>
            <a:chExt cx="650875" cy="19526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996113" y="3538538"/>
              <a:ext cx="65087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148513" y="36576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390826" y="1587656"/>
            <a:ext cx="650875" cy="2069944"/>
            <a:chOff x="7882041" y="1663856"/>
            <a:chExt cx="650875" cy="2069944"/>
          </a:xfrm>
        </p:grpSpPr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882041" y="3538538"/>
              <a:ext cx="650875" cy="195262"/>
              <a:chOff x="6996113" y="3538538"/>
              <a:chExt cx="650875" cy="19526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3733800" y="1587656"/>
            <a:ext cx="650875" cy="2069944"/>
            <a:chOff x="8528283" y="1663856"/>
            <a:chExt cx="650875" cy="2069944"/>
          </a:xfrm>
        </p:grpSpPr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>
              <a:off x="8680682" y="2121057"/>
              <a:ext cx="171659" cy="9428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528283" y="3538538"/>
              <a:ext cx="650875" cy="195262"/>
              <a:chOff x="6996113" y="3538538"/>
              <a:chExt cx="650875" cy="195262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Text Box 24"/>
          <p:cNvSpPr txBox="1">
            <a:spLocks noChangeArrowheads="1"/>
          </p:cNvSpPr>
          <p:nvPr/>
        </p:nvSpPr>
        <p:spPr bwMode="auto">
          <a:xfrm>
            <a:off x="1752600" y="2337505"/>
            <a:ext cx="82907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1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2971800" y="2344292"/>
            <a:ext cx="82907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0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</a:t>
            </a:r>
            <a:r>
              <a:rPr lang="en-US" dirty="0" smtClean="0"/>
              <a:t>MOS </a:t>
            </a:r>
            <a:r>
              <a:rPr lang="en-US" dirty="0"/>
              <a:t>and P</a:t>
            </a:r>
            <a:r>
              <a:rPr lang="en-US" dirty="0" smtClean="0"/>
              <a:t>MOS </a:t>
            </a:r>
            <a:r>
              <a:rPr lang="en-US" dirty="0"/>
              <a:t>Transistors</a:t>
            </a:r>
          </a:p>
        </p:txBody>
      </p:sp>
      <p:sp>
        <p:nvSpPr>
          <p:cNvPr id="1218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38737" y="990600"/>
            <a:ext cx="4386263" cy="546576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 smtClean="0"/>
              <a:t>PMOS Transistor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Connect source to drain when gate = 0</a:t>
            </a:r>
          </a:p>
          <a:p>
            <a:r>
              <a:rPr lang="en-US" sz="2800" dirty="0" smtClean="0"/>
              <a:t>P-channel</a:t>
            </a:r>
            <a:endParaRPr lang="en-US" sz="2800" dirty="0"/>
          </a:p>
        </p:txBody>
      </p:sp>
      <p:sp>
        <p:nvSpPr>
          <p:cNvPr id="1218565" name="Line 5"/>
          <p:cNvSpPr>
            <a:spLocks noChangeShapeType="1"/>
          </p:cNvSpPr>
          <p:nvPr/>
        </p:nvSpPr>
        <p:spPr bwMode="auto">
          <a:xfrm>
            <a:off x="4964112" y="26035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6" name="Line 6"/>
          <p:cNvSpPr>
            <a:spLocks noChangeShapeType="1"/>
          </p:cNvSpPr>
          <p:nvPr/>
        </p:nvSpPr>
        <p:spPr bwMode="auto">
          <a:xfrm>
            <a:off x="6259512" y="16891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7" name="Line 7"/>
          <p:cNvSpPr>
            <a:spLocks noChangeShapeType="1"/>
          </p:cNvSpPr>
          <p:nvPr/>
        </p:nvSpPr>
        <p:spPr bwMode="auto">
          <a:xfrm>
            <a:off x="6259512" y="30607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8" name="Line 8"/>
          <p:cNvSpPr>
            <a:spLocks noChangeShapeType="1"/>
          </p:cNvSpPr>
          <p:nvPr/>
        </p:nvSpPr>
        <p:spPr bwMode="auto">
          <a:xfrm>
            <a:off x="5954712" y="21463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9" name="Line 9"/>
          <p:cNvSpPr>
            <a:spLocks noChangeShapeType="1"/>
          </p:cNvSpPr>
          <p:nvPr/>
        </p:nvSpPr>
        <p:spPr bwMode="auto">
          <a:xfrm>
            <a:off x="5954712" y="30607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0" name="Line 10"/>
          <p:cNvSpPr>
            <a:spLocks noChangeShapeType="1"/>
          </p:cNvSpPr>
          <p:nvPr/>
        </p:nvSpPr>
        <p:spPr bwMode="auto">
          <a:xfrm>
            <a:off x="5954712" y="21463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1" name="Line 11"/>
          <p:cNvSpPr>
            <a:spLocks noChangeShapeType="1"/>
          </p:cNvSpPr>
          <p:nvPr/>
        </p:nvSpPr>
        <p:spPr bwMode="auto">
          <a:xfrm>
            <a:off x="5802312" y="21463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2" name="Oval 12"/>
          <p:cNvSpPr>
            <a:spLocks noChangeArrowheads="1"/>
          </p:cNvSpPr>
          <p:nvPr/>
        </p:nvSpPr>
        <p:spPr bwMode="auto">
          <a:xfrm>
            <a:off x="5572124" y="2528887"/>
            <a:ext cx="155575" cy="1555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80" name="Text Box 20"/>
          <p:cNvSpPr txBox="1">
            <a:spLocks noChangeArrowheads="1"/>
          </p:cNvSpPr>
          <p:nvPr/>
        </p:nvSpPr>
        <p:spPr bwMode="auto">
          <a:xfrm>
            <a:off x="5802312" y="1350962"/>
            <a:ext cx="441146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S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1" name="Text Box 21"/>
          <p:cNvSpPr txBox="1">
            <a:spLocks noChangeArrowheads="1"/>
          </p:cNvSpPr>
          <p:nvPr/>
        </p:nvSpPr>
        <p:spPr bwMode="auto">
          <a:xfrm>
            <a:off x="5040312" y="3179762"/>
            <a:ext cx="105830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D</a:t>
            </a:r>
            <a:r>
              <a:rPr lang="en-US" dirty="0" smtClean="0">
                <a:latin typeface="Arial" charset="0"/>
              </a:rPr>
              <a:t> 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4" name="Text Box 24"/>
          <p:cNvSpPr txBox="1">
            <a:spLocks noChangeArrowheads="1"/>
          </p:cNvSpPr>
          <p:nvPr/>
        </p:nvSpPr>
        <p:spPr bwMode="auto">
          <a:xfrm>
            <a:off x="4805362" y="2206625"/>
            <a:ext cx="458780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934074" y="3533775"/>
            <a:ext cx="650875" cy="195262"/>
            <a:chOff x="6996113" y="3538538"/>
            <a:chExt cx="650875" cy="195262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996113" y="3538538"/>
              <a:ext cx="65087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148513" y="36576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8199437" y="1659093"/>
            <a:ext cx="650875" cy="2069944"/>
            <a:chOff x="7882041" y="1663856"/>
            <a:chExt cx="650875" cy="2069944"/>
          </a:xfrm>
        </p:grpSpPr>
        <p:sp>
          <p:nvSpPr>
            <p:cNvPr id="57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7882041" y="3538538"/>
              <a:ext cx="650875" cy="195262"/>
              <a:chOff x="6996113" y="3538538"/>
              <a:chExt cx="650875" cy="195262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Group 63"/>
          <p:cNvGrpSpPr/>
          <p:nvPr/>
        </p:nvGrpSpPr>
        <p:grpSpPr>
          <a:xfrm>
            <a:off x="6980236" y="1659093"/>
            <a:ext cx="650875" cy="2069944"/>
            <a:chOff x="8528283" y="1663856"/>
            <a:chExt cx="650875" cy="2069944"/>
          </a:xfrm>
        </p:grpSpPr>
        <p:sp>
          <p:nvSpPr>
            <p:cNvPr id="65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 flipH="1">
              <a:off x="8680682" y="2151064"/>
              <a:ext cx="173036" cy="8810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8528283" y="3538538"/>
              <a:ext cx="650875" cy="195262"/>
              <a:chOff x="6996113" y="3538538"/>
              <a:chExt cx="650875" cy="195262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Text Box 24"/>
          <p:cNvSpPr txBox="1">
            <a:spLocks noChangeArrowheads="1"/>
          </p:cNvSpPr>
          <p:nvPr/>
        </p:nvSpPr>
        <p:spPr bwMode="auto">
          <a:xfrm>
            <a:off x="6335712" y="2328373"/>
            <a:ext cx="82907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</a:t>
            </a:r>
            <a:r>
              <a:rPr lang="en-US" dirty="0">
                <a:latin typeface="Arial" charset="0"/>
              </a:rPr>
              <a:t>1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4" name="Text Box 24"/>
          <p:cNvSpPr txBox="1">
            <a:spLocks noChangeArrowheads="1"/>
          </p:cNvSpPr>
          <p:nvPr/>
        </p:nvSpPr>
        <p:spPr bwMode="auto">
          <a:xfrm>
            <a:off x="7607818" y="2399854"/>
            <a:ext cx="82907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0</a:t>
            </a:r>
            <a:endParaRPr lang="en-US" baseline="-25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Inverter</a:t>
            </a:r>
          </a:p>
        </p:txBody>
      </p:sp>
      <p:graphicFrame>
        <p:nvGraphicFramePr>
          <p:cNvPr id="1222659" name="Group 3"/>
          <p:cNvGraphicFramePr>
            <a:graphicFrameLocks noGrp="1"/>
          </p:cNvGraphicFramePr>
          <p:nvPr>
            <p:ph idx="1"/>
          </p:nvPr>
        </p:nvGraphicFramePr>
        <p:xfrm>
          <a:off x="762000" y="4267200"/>
          <a:ext cx="1524000" cy="155448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2673" name="Rectangle 17"/>
          <p:cNvSpPr>
            <a:spLocks noChangeArrowheads="1"/>
          </p:cNvSpPr>
          <p:nvPr/>
        </p:nvSpPr>
        <p:spPr bwMode="auto">
          <a:xfrm>
            <a:off x="5410200" y="1381125"/>
            <a:ext cx="41148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Function: NOT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Called an inverter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Symbol: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Useful for taking the inverse of an input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12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1200" dirty="0">
                <a:latin typeface="Helvetica" charset="0"/>
              </a:rPr>
              <a:t>CMOS: complementary-symmetry metal</a:t>
            </a:r>
            <a:r>
              <a:rPr lang="en-US" sz="1200" b="1" dirty="0">
                <a:latin typeface="Helvetica" charset="0"/>
              </a:rPr>
              <a:t>–oxide–semiconductor</a:t>
            </a:r>
            <a:endParaRPr lang="en-US" sz="1200" dirty="0">
              <a:latin typeface="Helvetica" charset="0"/>
            </a:endParaRPr>
          </a:p>
        </p:txBody>
      </p:sp>
      <p:sp>
        <p:nvSpPr>
          <p:cNvPr id="1222674" name="AutoShape 18"/>
          <p:cNvSpPr>
            <a:spLocks noChangeArrowheads="1"/>
          </p:cNvSpPr>
          <p:nvPr/>
        </p:nvSpPr>
        <p:spPr bwMode="auto">
          <a:xfrm rot="5400000">
            <a:off x="6591300" y="2867025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5" name="Oval 19"/>
          <p:cNvSpPr>
            <a:spLocks noChangeArrowheads="1"/>
          </p:cNvSpPr>
          <p:nvPr/>
        </p:nvSpPr>
        <p:spPr bwMode="auto">
          <a:xfrm>
            <a:off x="7172325" y="3094038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6" name="Line 20"/>
          <p:cNvSpPr>
            <a:spLocks noChangeShapeType="1"/>
          </p:cNvSpPr>
          <p:nvPr/>
        </p:nvSpPr>
        <p:spPr bwMode="auto">
          <a:xfrm flipH="1">
            <a:off x="6105525" y="3170238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7" name="Line 21"/>
          <p:cNvSpPr>
            <a:spLocks noChangeShapeType="1"/>
          </p:cNvSpPr>
          <p:nvPr/>
        </p:nvSpPr>
        <p:spPr bwMode="auto">
          <a:xfrm flipH="1" flipV="1">
            <a:off x="7324725" y="3170238"/>
            <a:ext cx="263525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2678" name="Text Box 22"/>
          <p:cNvSpPr txBox="1">
            <a:spLocks noChangeArrowheads="1"/>
          </p:cNvSpPr>
          <p:nvPr/>
        </p:nvSpPr>
        <p:spPr bwMode="auto">
          <a:xfrm>
            <a:off x="5559425" y="2940050"/>
            <a:ext cx="4222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in</a:t>
            </a:r>
          </a:p>
        </p:txBody>
      </p:sp>
      <p:sp>
        <p:nvSpPr>
          <p:cNvPr id="1222679" name="Text Box 23"/>
          <p:cNvSpPr txBox="1">
            <a:spLocks noChangeArrowheads="1"/>
          </p:cNvSpPr>
          <p:nvPr/>
        </p:nvSpPr>
        <p:spPr bwMode="auto">
          <a:xfrm>
            <a:off x="7696200" y="2905125"/>
            <a:ext cx="608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out</a:t>
            </a:r>
          </a:p>
        </p:txBody>
      </p:sp>
      <p:sp>
        <p:nvSpPr>
          <p:cNvPr id="1222680" name="Text Box 24"/>
          <p:cNvSpPr txBox="1">
            <a:spLocks noChangeArrowheads="1"/>
          </p:cNvSpPr>
          <p:nvPr/>
        </p:nvSpPr>
        <p:spPr bwMode="auto">
          <a:xfrm>
            <a:off x="685800" y="5791200"/>
            <a:ext cx="16414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Truth table</a:t>
            </a:r>
          </a:p>
        </p:txBody>
      </p:sp>
      <p:sp>
        <p:nvSpPr>
          <p:cNvPr id="20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872209" y="2560085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624663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447255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447256" y="277722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447256" y="234184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359163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877575" y="1754087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7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30029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628144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453845" y="1536949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453845" y="197122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453845" y="153694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364530" y="1536949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3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31168" y="1718815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-76200" y="1858796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71885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7"/>
            </p:custDataLst>
          </p:nvPr>
        </p:nvCxnSpPr>
        <p:spPr>
          <a:xfrm rot="5400000">
            <a:off x="469689" y="2157709"/>
            <a:ext cx="810407" cy="53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>
            <p:custDataLst>
              <p:tags r:id="rId18"/>
            </p:custDataLst>
          </p:nvPr>
        </p:nvCxnSpPr>
        <p:spPr>
          <a:xfrm rot="10800000">
            <a:off x="418556" y="2127253"/>
            <a:ext cx="451945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19"/>
            </p:custDataLst>
          </p:nvPr>
        </p:nvCxnSpPr>
        <p:spPr>
          <a:xfrm>
            <a:off x="1624664" y="2127253"/>
            <a:ext cx="459021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281701" y="30051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24588" y="3200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34101" y="3124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ine 1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1341641" y="1321988"/>
            <a:ext cx="514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7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246776" y="898954"/>
            <a:ext cx="1881244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 smtClean="0">
                <a:solidFill>
                  <a:srgbClr val="FFFFFF"/>
                </a:solidFill>
              </a:rPr>
              <a:t>supply</a:t>
            </a:r>
            <a:r>
              <a:rPr lang="en-US" dirty="0" smtClean="0">
                <a:solidFill>
                  <a:srgbClr val="FFFFFF"/>
                </a:solidFill>
              </a:rPr>
              <a:t> (aka logic 1)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9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115686" y="3248083"/>
            <a:ext cx="1849504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(ground is logic 0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97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673" grpId="0"/>
      <p:bldP spid="1222674" grpId="0" animBg="1"/>
      <p:bldP spid="1222675" grpId="0" animBg="1"/>
      <p:bldP spid="1222676" grpId="0" animBg="1"/>
      <p:bldP spid="1222677" grpId="0" animBg="1"/>
      <p:bldP spid="1222678" grpId="0"/>
      <p:bldP spid="1222679" grpId="0"/>
      <p:bldP spid="122268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NAND Gate</a:t>
            </a:r>
          </a:p>
        </p:txBody>
      </p:sp>
      <p:graphicFrame>
        <p:nvGraphicFramePr>
          <p:cNvPr id="12247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648977"/>
              </p:ext>
            </p:extLst>
          </p:nvPr>
        </p:nvGraphicFramePr>
        <p:xfrm>
          <a:off x="304825" y="4067700"/>
          <a:ext cx="1600200" cy="25908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6858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4733" name="Rectangle 29"/>
          <p:cNvSpPr>
            <a:spLocks noChangeArrowheads="1"/>
          </p:cNvSpPr>
          <p:nvPr/>
        </p:nvSpPr>
        <p:spPr bwMode="auto">
          <a:xfrm>
            <a:off x="4495800" y="1017588"/>
            <a:ext cx="41148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latin typeface="Helvetica" charset="0"/>
              </a:rPr>
              <a:t>Function: NAND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latin typeface="Helvetica" charset="0"/>
              </a:rPr>
              <a:t>Symbol: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</p:txBody>
      </p:sp>
      <p:sp>
        <p:nvSpPr>
          <p:cNvPr id="1224734" name="AutoShape 30"/>
          <p:cNvSpPr>
            <a:spLocks noChangeArrowheads="1"/>
          </p:cNvSpPr>
          <p:nvPr/>
        </p:nvSpPr>
        <p:spPr bwMode="auto">
          <a:xfrm>
            <a:off x="5486400" y="2160588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4735" name="Line 31"/>
          <p:cNvSpPr>
            <a:spLocks noChangeShapeType="1"/>
          </p:cNvSpPr>
          <p:nvPr/>
        </p:nvSpPr>
        <p:spPr bwMode="auto">
          <a:xfrm flipH="1">
            <a:off x="5181600" y="231298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4736" name="Line 32"/>
          <p:cNvSpPr>
            <a:spLocks noChangeShapeType="1"/>
          </p:cNvSpPr>
          <p:nvPr/>
        </p:nvSpPr>
        <p:spPr bwMode="auto">
          <a:xfrm flipH="1">
            <a:off x="5181600" y="269398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4737" name="Text Box 33"/>
          <p:cNvSpPr txBox="1">
            <a:spLocks noChangeArrowheads="1"/>
          </p:cNvSpPr>
          <p:nvPr/>
        </p:nvSpPr>
        <p:spPr bwMode="auto">
          <a:xfrm>
            <a:off x="4800600" y="238918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1224738" name="Text Box 34"/>
          <p:cNvSpPr txBox="1">
            <a:spLocks noChangeArrowheads="1"/>
          </p:cNvSpPr>
          <p:nvPr/>
        </p:nvSpPr>
        <p:spPr bwMode="auto">
          <a:xfrm>
            <a:off x="4800600" y="200818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1224739" name="Oval 35"/>
          <p:cNvSpPr>
            <a:spLocks noChangeArrowheads="1"/>
          </p:cNvSpPr>
          <p:nvPr/>
        </p:nvSpPr>
        <p:spPr bwMode="auto">
          <a:xfrm>
            <a:off x="6324600" y="2416175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4740" name="Line 36"/>
          <p:cNvSpPr>
            <a:spLocks noChangeShapeType="1"/>
          </p:cNvSpPr>
          <p:nvPr/>
        </p:nvSpPr>
        <p:spPr bwMode="auto">
          <a:xfrm flipH="1">
            <a:off x="6478587" y="249396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4741" name="Text Box 37"/>
          <p:cNvSpPr txBox="1">
            <a:spLocks noChangeArrowheads="1"/>
          </p:cNvSpPr>
          <p:nvPr/>
        </p:nvSpPr>
        <p:spPr bwMode="auto">
          <a:xfrm>
            <a:off x="6858000" y="2160588"/>
            <a:ext cx="608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out</a:t>
            </a:r>
          </a:p>
        </p:txBody>
      </p:sp>
      <p:sp>
        <p:nvSpPr>
          <p:cNvPr id="28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450756" y="3542291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203210" y="3759429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025802" y="332405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25803" y="3759429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025803" y="3324051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3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937710" y="332405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4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456122" y="2736293"/>
            <a:ext cx="47146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5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26788" y="1295140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206691" y="2953430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7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32392" y="2519155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8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032392" y="2953430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9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032392" y="251915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0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943077" y="2519155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2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261613" y="1293554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84650" y="3293733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4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73262" y="2109188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19200" y="898954"/>
            <a:ext cx="708615" cy="396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 smtClean="0">
                <a:solidFill>
                  <a:srgbClr val="FFFFFF"/>
                </a:solidFill>
                <a:latin typeface="+mj-lt"/>
              </a:rPr>
              <a:t>supply</a:t>
            </a:r>
            <a:endParaRPr lang="en-US" baseline="-25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7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91083" y="2452463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Line 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37077" y="1728313"/>
            <a:ext cx="18737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547127" y="1511175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0" name="Line 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47127" y="1945450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1" name="Line 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547127" y="151117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2" name="Line 1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457812" y="1511175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3" name="Oval 1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324450" y="1693041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4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50127" y="1444482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Line 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721422" y="1956528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6" name="Line 1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527113" y="2288315"/>
            <a:ext cx="1444687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7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529366" y="129355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8" name="Line 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939655" y="1726726"/>
            <a:ext cx="18737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9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349705" y="1509588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0" name="Line 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349705" y="194386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1" name="Line 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349705" y="1509587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2" name="Line 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260390" y="1509588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3" name="Oval 1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127028" y="1691454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4" name="Text Box 3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52705" y="1442895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5" name="Line 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1524000" y="1954941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6" name="Line 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209800" y="2302016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7" name="Line 1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447371" y="1291967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33515" y="898954"/>
            <a:ext cx="708615" cy="396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>
                <a:solidFill>
                  <a:srgbClr val="FFFFFF"/>
                </a:solidFill>
              </a:rPr>
              <a:t>supply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1863725" y="3962400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106612" y="415766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016125" y="4081462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8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698500"/>
          </a:xfrm>
        </p:spPr>
        <p:txBody>
          <a:bodyPr>
            <a:normAutofit fontScale="90000"/>
          </a:bodyPr>
          <a:lstStyle/>
          <a:p>
            <a:r>
              <a:rPr lang="en-US" dirty="0"/>
              <a:t>NOR Gate</a:t>
            </a:r>
          </a:p>
        </p:txBody>
      </p:sp>
      <p:graphicFrame>
        <p:nvGraphicFramePr>
          <p:cNvPr id="1255477" name="Group 5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3153832"/>
              </p:ext>
            </p:extLst>
          </p:nvPr>
        </p:nvGraphicFramePr>
        <p:xfrm>
          <a:off x="365775" y="4114800"/>
          <a:ext cx="1371600" cy="2639060"/>
        </p:xfrm>
        <a:graphic>
          <a:graphicData uri="http://schemas.openxmlformats.org/drawingml/2006/table">
            <a:tbl>
              <a:tblPr/>
              <a:tblGrid>
                <a:gridCol w="360363"/>
                <a:gridCol w="325437"/>
                <a:gridCol w="6858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55503" name="Rectangle 79"/>
          <p:cNvSpPr>
            <a:spLocks noChangeArrowheads="1"/>
          </p:cNvSpPr>
          <p:nvPr/>
        </p:nvSpPr>
        <p:spPr bwMode="auto">
          <a:xfrm>
            <a:off x="4800600" y="952864"/>
            <a:ext cx="41148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Function: NOR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Symbol: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</p:txBody>
      </p:sp>
      <p:sp>
        <p:nvSpPr>
          <p:cNvPr id="1255504" name="AutoShape 80"/>
          <p:cNvSpPr>
            <a:spLocks noChangeArrowheads="1"/>
          </p:cNvSpPr>
          <p:nvPr/>
        </p:nvSpPr>
        <p:spPr bwMode="auto">
          <a:xfrm flipH="1">
            <a:off x="5432425" y="2159773"/>
            <a:ext cx="1022350" cy="889000"/>
          </a:xfrm>
          <a:prstGeom prst="moon">
            <a:avLst>
              <a:gd name="adj" fmla="val 7169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55505" name="Line 81"/>
          <p:cNvSpPr>
            <a:spLocks noChangeShapeType="1"/>
          </p:cNvSpPr>
          <p:nvPr/>
        </p:nvSpPr>
        <p:spPr bwMode="auto">
          <a:xfrm flipH="1">
            <a:off x="5351463" y="242964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5506" name="Line 82"/>
          <p:cNvSpPr>
            <a:spLocks noChangeShapeType="1"/>
          </p:cNvSpPr>
          <p:nvPr/>
        </p:nvSpPr>
        <p:spPr bwMode="auto">
          <a:xfrm flipH="1">
            <a:off x="5351463" y="281064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5507" name="Text Box 83"/>
          <p:cNvSpPr txBox="1">
            <a:spLocks noChangeArrowheads="1"/>
          </p:cNvSpPr>
          <p:nvPr/>
        </p:nvSpPr>
        <p:spPr bwMode="auto">
          <a:xfrm>
            <a:off x="4970463" y="250584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1255508" name="Text Box 84"/>
          <p:cNvSpPr txBox="1">
            <a:spLocks noChangeArrowheads="1"/>
          </p:cNvSpPr>
          <p:nvPr/>
        </p:nvSpPr>
        <p:spPr bwMode="auto">
          <a:xfrm>
            <a:off x="4970463" y="212484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1255509" name="Oval 85"/>
          <p:cNvSpPr>
            <a:spLocks noChangeArrowheads="1"/>
          </p:cNvSpPr>
          <p:nvPr/>
        </p:nvSpPr>
        <p:spPr bwMode="auto">
          <a:xfrm>
            <a:off x="6465888" y="2532835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5510" name="Line 86"/>
          <p:cNvSpPr>
            <a:spLocks noChangeShapeType="1"/>
          </p:cNvSpPr>
          <p:nvPr/>
        </p:nvSpPr>
        <p:spPr bwMode="auto">
          <a:xfrm flipH="1">
            <a:off x="6619875" y="261062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5511" name="Text Box 87"/>
          <p:cNvSpPr txBox="1">
            <a:spLocks noChangeArrowheads="1"/>
          </p:cNvSpPr>
          <p:nvPr/>
        </p:nvSpPr>
        <p:spPr bwMode="auto">
          <a:xfrm>
            <a:off x="6999288" y="2277248"/>
            <a:ext cx="608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out</a:t>
            </a:r>
          </a:p>
        </p:txBody>
      </p:sp>
      <p:sp>
        <p:nvSpPr>
          <p:cNvPr id="63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2059448" y="1727665"/>
            <a:ext cx="405804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4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818335" y="129890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5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640927" y="151604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6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640928" y="1514936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7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640928" y="195031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8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552835" y="151604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9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071247" y="2538073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341913" y="3745262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1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2821816" y="1937351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2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647517" y="2320934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3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647517" y="232093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4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647517" y="2755211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5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558202" y="2320934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6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2424840" y="2500598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7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515379" y="1283360"/>
            <a:ext cx="514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9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99775" y="148462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Text Box 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38512" y="2736275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2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8400" y="898954"/>
            <a:ext cx="708615" cy="396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>
                <a:solidFill>
                  <a:srgbClr val="FFFFFF"/>
                </a:solidFill>
              </a:rPr>
              <a:t>supply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3" name="Text Box 3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06208" y="2265485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752202" y="3546053"/>
            <a:ext cx="310294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5" name="Line 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3162252" y="3328914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6" name="Line 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3162252" y="332891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7" name="Line 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3162252" y="3763191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8" name="Line 1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072937" y="3328914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9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465252" y="329600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Line 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336547" y="2985565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1" name="Line 1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2142238" y="2985566"/>
            <a:ext cx="1444687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2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2144491" y="3764777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3" name="Line 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1554779" y="3548742"/>
            <a:ext cx="320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4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1964830" y="3330501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5" name="Line 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1964830" y="3330502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1964830" y="376477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7" name="Line 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1875515" y="3330501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8" name="Text Box 3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267830" y="3297587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9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139125" y="2987152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0" name="Line 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2824925" y="2756314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3" name="Oval 1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flipV="1">
            <a:off x="2443925" y="1698151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787525" y="39957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030412" y="4191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939925" y="41148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006725" y="39957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249612" y="4191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159125" y="41148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0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 (Revisited)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38200"/>
            <a:ext cx="8191500" cy="5791200"/>
          </a:xfrm>
        </p:spPr>
        <p:txBody>
          <a:bodyPr>
            <a:normAutofit lnSpcReduction="10000"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NAND and NOR are universal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Can implement </a:t>
            </a:r>
            <a:r>
              <a:rPr lang="en-US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any</a:t>
            </a:r>
            <a:r>
              <a:rPr lang="en-US" sz="2400" dirty="0"/>
              <a:t> function with NAND or just NOR gates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useful for manufacturing</a:t>
            </a:r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23368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21844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24161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68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 (Revisited)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38200"/>
            <a:ext cx="7770813" cy="601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NAND and NOR are universal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Can implement </a:t>
            </a:r>
            <a:r>
              <a:rPr lang="en-US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any</a:t>
            </a:r>
            <a:r>
              <a:rPr lang="en-US" sz="2400" dirty="0"/>
              <a:t> function with NAND or just NOR gates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useful for </a:t>
            </a:r>
            <a:r>
              <a:rPr lang="en-US" sz="2400" dirty="0" smtClean="0"/>
              <a:t>manufacturing</a:t>
            </a:r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23368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21844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24161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4876800" y="2016919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4572000" y="2169319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4572000" y="2550319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294187" y="22455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b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294187" y="18645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a</a:t>
            </a: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5715000" y="2272507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5868988" y="2350294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6" name="Group 32"/>
          <p:cNvGrpSpPr>
            <a:grpSpLocks/>
          </p:cNvGrpSpPr>
          <p:nvPr/>
        </p:nvGrpSpPr>
        <p:grpSpPr bwMode="auto">
          <a:xfrm>
            <a:off x="5934075" y="2083594"/>
            <a:ext cx="1482725" cy="533400"/>
            <a:chOff x="3654" y="1680"/>
            <a:chExt cx="934" cy="336"/>
          </a:xfrm>
        </p:grpSpPr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2" name="Group 34"/>
          <p:cNvGrpSpPr>
            <a:grpSpLocks/>
          </p:cNvGrpSpPr>
          <p:nvPr/>
        </p:nvGrpSpPr>
        <p:grpSpPr bwMode="auto">
          <a:xfrm>
            <a:off x="5791200" y="3312319"/>
            <a:ext cx="1482725" cy="533400"/>
            <a:chOff x="3654" y="1680"/>
            <a:chExt cx="934" cy="336"/>
          </a:xfrm>
        </p:grpSpPr>
        <p:sp>
          <p:nvSpPr>
            <p:cNvPr id="33" name="AutoShape 35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4370387" y="34647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b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4370387" y="30837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a</a:t>
            </a:r>
          </a:p>
        </p:txBody>
      </p:sp>
      <p:sp>
        <p:nvSpPr>
          <p:cNvPr id="39" name="AutoShape 49"/>
          <p:cNvSpPr>
            <a:spLocks noChangeArrowheads="1"/>
          </p:cNvSpPr>
          <p:nvPr/>
        </p:nvSpPr>
        <p:spPr bwMode="auto">
          <a:xfrm>
            <a:off x="4876800" y="950119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" name="Line 50"/>
          <p:cNvSpPr>
            <a:spLocks noChangeShapeType="1"/>
          </p:cNvSpPr>
          <p:nvPr/>
        </p:nvSpPr>
        <p:spPr bwMode="auto">
          <a:xfrm flipH="1">
            <a:off x="4572000" y="1102519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" name="Line 51"/>
          <p:cNvSpPr>
            <a:spLocks noChangeShapeType="1"/>
          </p:cNvSpPr>
          <p:nvPr/>
        </p:nvSpPr>
        <p:spPr bwMode="auto">
          <a:xfrm flipH="1">
            <a:off x="4572000" y="1483519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Oval 53"/>
          <p:cNvSpPr>
            <a:spLocks noChangeArrowheads="1"/>
          </p:cNvSpPr>
          <p:nvPr/>
        </p:nvSpPr>
        <p:spPr bwMode="auto">
          <a:xfrm>
            <a:off x="5715000" y="1205707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Line 54"/>
          <p:cNvSpPr>
            <a:spLocks noChangeShapeType="1"/>
          </p:cNvSpPr>
          <p:nvPr/>
        </p:nvSpPr>
        <p:spPr bwMode="auto">
          <a:xfrm flipH="1">
            <a:off x="5868988" y="1283494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" name="Line 60"/>
          <p:cNvSpPr>
            <a:spLocks noChangeShapeType="1"/>
          </p:cNvSpPr>
          <p:nvPr/>
        </p:nvSpPr>
        <p:spPr bwMode="auto">
          <a:xfrm>
            <a:off x="4572000" y="1102519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Line 61"/>
          <p:cNvSpPr>
            <a:spLocks noChangeShapeType="1"/>
          </p:cNvSpPr>
          <p:nvPr/>
        </p:nvSpPr>
        <p:spPr bwMode="auto">
          <a:xfrm flipH="1">
            <a:off x="4419600" y="1254919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AutoShape 15"/>
          <p:cNvSpPr>
            <a:spLocks noChangeArrowheads="1"/>
          </p:cNvSpPr>
          <p:nvPr/>
        </p:nvSpPr>
        <p:spPr bwMode="auto">
          <a:xfrm flipH="1">
            <a:off x="4791742" y="3171362"/>
            <a:ext cx="833511" cy="812199"/>
          </a:xfrm>
          <a:prstGeom prst="moon">
            <a:avLst>
              <a:gd name="adj" fmla="val 7169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 flipH="1">
            <a:off x="4725118" y="3417243"/>
            <a:ext cx="24948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 flipH="1">
            <a:off x="4725118" y="3766234"/>
            <a:ext cx="24948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" name="Oval 24"/>
          <p:cNvSpPr>
            <a:spLocks noChangeArrowheads="1"/>
          </p:cNvSpPr>
          <p:nvPr/>
        </p:nvSpPr>
        <p:spPr bwMode="auto">
          <a:xfrm>
            <a:off x="5644120" y="3499577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4294187" y="9144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10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Logic Gates</a:t>
            </a:r>
          </a:p>
        </p:txBody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1038" y="1041400"/>
            <a:ext cx="4422775" cy="5445125"/>
          </a:xfrm>
        </p:spPr>
        <p:txBody>
          <a:bodyPr/>
          <a:lstStyle/>
          <a:p>
            <a:r>
              <a:rPr lang="en-US" sz="2800"/>
              <a:t>One can buy gates separately</a:t>
            </a:r>
          </a:p>
          <a:p>
            <a:pPr lvl="1"/>
            <a:r>
              <a:rPr lang="en-US" sz="2400"/>
              <a:t>ex. 74xxx series of integrated circuits</a:t>
            </a:r>
          </a:p>
          <a:p>
            <a:pPr lvl="1"/>
            <a:r>
              <a:rPr lang="en-US" sz="2400"/>
              <a:t>cost ~$1 per chip, mostly for packaging and testing</a:t>
            </a:r>
          </a:p>
          <a:p>
            <a:endParaRPr lang="en-US" sz="2800"/>
          </a:p>
          <a:p>
            <a:r>
              <a:rPr lang="en-US" sz="2800"/>
              <a:t>Cumbersome, but possible to build devices using gates put together manually</a:t>
            </a:r>
          </a:p>
        </p:txBody>
      </p:sp>
      <p:pic>
        <p:nvPicPr>
          <p:cNvPr id="1300484" name="Picture 4" descr="The image “http://upload.wikimedia.org/wikipedia/commons/thumb/2/26/7400.jpg/180px-7400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487488"/>
            <a:ext cx="345916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0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Then and Now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23183"/>
            <a:ext cx="4984750" cy="2055813"/>
          </a:xfrm>
        </p:spPr>
        <p:txBody>
          <a:bodyPr/>
          <a:lstStyle/>
          <a:p>
            <a:r>
              <a:rPr lang="en-US" sz="2800" dirty="0"/>
              <a:t>The first transistor</a:t>
            </a:r>
          </a:p>
          <a:p>
            <a:pPr lvl="1"/>
            <a:r>
              <a:rPr lang="en-US" sz="2400" dirty="0"/>
              <a:t>on a workbench at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AT</a:t>
            </a:r>
            <a:r>
              <a:rPr lang="en-US" sz="2400" dirty="0"/>
              <a:t>&amp;T Bell Labs in </a:t>
            </a:r>
            <a:r>
              <a:rPr lang="en-US" sz="2400" dirty="0" smtClean="0"/>
              <a:t>1947</a:t>
            </a:r>
          </a:p>
          <a:p>
            <a:pPr lvl="1"/>
            <a:r>
              <a:rPr lang="en-US" sz="2400" dirty="0"/>
              <a:t>Bardeen, Brattain, and Shockley</a:t>
            </a:r>
          </a:p>
        </p:txBody>
      </p:sp>
      <p:pic>
        <p:nvPicPr>
          <p:cNvPr id="1220612" name="Picture 4" descr="tran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053504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0614" name="Rectangle 6"/>
          <p:cNvSpPr>
            <a:spLocks noChangeArrowheads="1"/>
          </p:cNvSpPr>
          <p:nvPr/>
        </p:nvSpPr>
        <p:spPr bwMode="auto">
          <a:xfrm>
            <a:off x="4493503" y="4523183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An Intel </a:t>
            </a:r>
            <a:r>
              <a:rPr lang="en-US" sz="2800" dirty="0" err="1" smtClean="0">
                <a:latin typeface="Helvetica" charset="0"/>
              </a:rPr>
              <a:t>Haswell</a:t>
            </a:r>
            <a:endParaRPr lang="en-US" sz="2800" dirty="0">
              <a:latin typeface="Helvetica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1.4 billion transistors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177 square millimeters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Four processing cores</a:t>
            </a:r>
            <a:endParaRPr lang="en-US" dirty="0">
              <a:latin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4249579"/>
            <a:ext cx="4475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http://techguru3d.com/4th-gen-intel-haswell-processors-architecture-and-lineup/</a:t>
            </a:r>
          </a:p>
        </p:txBody>
      </p:sp>
      <p:pic>
        <p:nvPicPr>
          <p:cNvPr id="1026" name="Picture 2" descr="http://techguru3d.com/wp-content/uploads/2013/06/Intel-Haswell-Co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03" y="1053504"/>
            <a:ext cx="5112897" cy="318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6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Picture: Abstraction</a:t>
            </a:r>
            <a:endParaRPr lang="en-US" dirty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638800"/>
          </a:xfrm>
        </p:spPr>
        <p:txBody>
          <a:bodyPr/>
          <a:lstStyle/>
          <a:p>
            <a:r>
              <a:rPr lang="en-US" dirty="0" smtClean="0"/>
              <a:t>Hide complexity through simple abstractions</a:t>
            </a:r>
            <a:endParaRPr lang="en-US" dirty="0"/>
          </a:p>
          <a:p>
            <a:pPr lvl="1"/>
            <a:r>
              <a:rPr lang="en-US" dirty="0" smtClean="0"/>
              <a:t>Simplicity</a:t>
            </a:r>
          </a:p>
          <a:p>
            <a:pPr lvl="2"/>
            <a:r>
              <a:rPr lang="en-US" dirty="0" smtClean="0"/>
              <a:t>Box diagram represents inputs and outputs</a:t>
            </a:r>
          </a:p>
          <a:p>
            <a:pPr lvl="1"/>
            <a:r>
              <a:rPr lang="en-US" dirty="0" smtClean="0"/>
              <a:t>Complexity</a:t>
            </a:r>
          </a:p>
          <a:p>
            <a:pPr lvl="2"/>
            <a:r>
              <a:rPr lang="en-US" dirty="0" smtClean="0"/>
              <a:t>Hides underlying NMOS- and PMOS-transistors and atomic interactions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3429000"/>
            <a:ext cx="3046446" cy="2514600"/>
            <a:chOff x="0" y="3429000"/>
            <a:chExt cx="3046446" cy="2514600"/>
          </a:xfrm>
        </p:grpSpPr>
        <p:sp>
          <p:nvSpPr>
            <p:cNvPr id="28" name="Line 1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895073" y="4904541"/>
              <a:ext cx="486954" cy="5511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647527" y="5121679"/>
              <a:ext cx="1224" cy="21713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 type="oval"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4" name="Line 18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1470119" y="4686300"/>
              <a:ext cx="1223" cy="43537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470120" y="5121679"/>
              <a:ext cx="177408" cy="1103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6" name="Line 2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1470120" y="4686301"/>
              <a:ext cx="177408" cy="1102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7" name="Line 2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1382027" y="4686300"/>
              <a:ext cx="1223" cy="43537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8" name="Line 4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900439" y="4098543"/>
              <a:ext cx="353592" cy="1102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1652893" y="3664267"/>
              <a:ext cx="1224" cy="21713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 type="oval"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1651008" y="4315680"/>
              <a:ext cx="1885" cy="384687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1476709" y="3881405"/>
              <a:ext cx="1224" cy="435379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53" name="Line 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1476709" y="4315680"/>
              <a:ext cx="177408" cy="1103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58" name="Line 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1476709" y="3881404"/>
              <a:ext cx="177408" cy="1103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59" name="Line 1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387394" y="3881405"/>
              <a:ext cx="1223" cy="435379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0" name="Oval 1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254032" y="4063271"/>
              <a:ext cx="90539" cy="73849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1430" tIns="45715" rIns="91430" bIns="45715" anchor="ctr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4" name="Line 1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627104" y="5354358"/>
              <a:ext cx="1491284" cy="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5" name="Line 1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893366" y="3664267"/>
              <a:ext cx="1225022" cy="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6" name="Text Box 30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0" y="4334506"/>
              <a:ext cx="414176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>
                  <a:solidFill>
                    <a:srgbClr val="FFFFFF"/>
                  </a:solidFill>
                  <a:latin typeface="+mj-lt"/>
                </a:rPr>
                <a:t>in</a:t>
              </a:r>
            </a:p>
          </p:txBody>
        </p:sp>
        <p:sp>
          <p:nvSpPr>
            <p:cNvPr id="67" name="Text Box 30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438308" y="4303485"/>
              <a:ext cx="608138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out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8" name="Text Box 30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1356" y="3589351"/>
              <a:ext cx="667194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 err="1" smtClean="0">
                  <a:solidFill>
                    <a:srgbClr val="FFFFFF"/>
                  </a:solidFill>
                  <a:latin typeface="+mj-lt"/>
                </a:rPr>
                <a:t>Vdd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9" name="Text Box 30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81255" y="5338817"/>
              <a:ext cx="583388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 err="1" smtClean="0">
                  <a:solidFill>
                    <a:srgbClr val="FFFFFF"/>
                  </a:solidFill>
                  <a:latin typeface="+mj-lt"/>
                </a:rPr>
                <a:t>Vss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cxnSp>
          <p:nvCxnSpPr>
            <p:cNvPr id="70" name="Straight Connector 69"/>
            <p:cNvCxnSpPr/>
            <p:nvPr>
              <p:custDataLst>
                <p:tags r:id="rId50"/>
              </p:custDataLst>
            </p:nvPr>
          </p:nvCxnSpPr>
          <p:spPr>
            <a:xfrm rot="5400000">
              <a:off x="492553" y="4502165"/>
              <a:ext cx="810407" cy="53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>
              <p:custDataLst>
                <p:tags r:id="rId51"/>
              </p:custDataLst>
            </p:nvPr>
          </p:nvCxnSpPr>
          <p:spPr>
            <a:xfrm flipH="1" flipV="1">
              <a:off x="360840" y="4451809"/>
              <a:ext cx="532526" cy="19900"/>
            </a:xfrm>
            <a:prstGeom prst="line">
              <a:avLst/>
            </a:prstGeom>
            <a:ln w="28575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>
              <p:custDataLst>
                <p:tags r:id="rId52"/>
              </p:custDataLst>
            </p:nvPr>
          </p:nvCxnSpPr>
          <p:spPr>
            <a:xfrm>
              <a:off x="1647528" y="4471709"/>
              <a:ext cx="94171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449233" y="3429000"/>
              <a:ext cx="2049586" cy="2514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6172200"/>
            <a:ext cx="2897921" cy="533399"/>
            <a:chOff x="0" y="6172200"/>
            <a:chExt cx="2897921" cy="533399"/>
          </a:xfrm>
        </p:grpSpPr>
        <p:sp>
          <p:nvSpPr>
            <p:cNvPr id="75" name="Line 6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1849572" y="6457981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6" name="AutoShape 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5400000">
              <a:off x="1121853" y="6134100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7" name="Oval 1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701291" y="6359525"/>
              <a:ext cx="152400" cy="152400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8" name="Line 11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461075" y="6435726"/>
              <a:ext cx="632204" cy="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9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0" y="6190342"/>
              <a:ext cx="414176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>
                  <a:solidFill>
                    <a:srgbClr val="FFFFFF"/>
                  </a:solidFill>
                  <a:latin typeface="+mj-lt"/>
                </a:rPr>
                <a:t>in</a:t>
              </a:r>
            </a:p>
          </p:txBody>
        </p:sp>
        <p:sp>
          <p:nvSpPr>
            <p:cNvPr id="80" name="Text Box 3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289783" y="6190342"/>
              <a:ext cx="608138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out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07689" y="5714073"/>
            <a:ext cx="2567868" cy="1183852"/>
            <a:chOff x="3907689" y="5714073"/>
            <a:chExt cx="2567868" cy="1183852"/>
          </a:xfrm>
        </p:grpSpPr>
        <p:sp>
          <p:nvSpPr>
            <p:cNvPr id="63" name="TextBox 62"/>
            <p:cNvSpPr txBox="1"/>
            <p:nvPr/>
          </p:nvSpPr>
          <p:spPr bwMode="auto">
            <a:xfrm>
              <a:off x="5867400" y="6056075"/>
              <a:ext cx="608157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out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525272" y="5943599"/>
              <a:ext cx="1062161" cy="7912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Line 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4200631" y="5967201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Line 6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4239188" y="6321474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Line 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4197348" y="6685869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 bwMode="auto">
            <a:xfrm>
              <a:off x="3934922" y="5714073"/>
              <a:ext cx="329235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86" name="TextBox 85"/>
            <p:cNvSpPr txBox="1"/>
            <p:nvPr/>
          </p:nvSpPr>
          <p:spPr bwMode="auto">
            <a:xfrm>
              <a:off x="3907689" y="6019800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87" name="TextBox 86"/>
            <p:cNvSpPr txBox="1"/>
            <p:nvPr/>
          </p:nvSpPr>
          <p:spPr bwMode="auto">
            <a:xfrm>
              <a:off x="3962400" y="6400800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b</a:t>
              </a:r>
              <a:endParaRPr lang="en-US" dirty="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8" name="Line 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5597469" y="6319044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76600" y="3276600"/>
            <a:ext cx="5942878" cy="2514600"/>
            <a:chOff x="3276600" y="3276600"/>
            <a:chExt cx="5942878" cy="2514600"/>
          </a:xfrm>
        </p:grpSpPr>
        <p:sp>
          <p:nvSpPr>
            <p:cNvPr id="30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739833" y="3640168"/>
              <a:ext cx="838200" cy="685801"/>
            </a:xfrm>
            <a:prstGeom prst="flowChartDelay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1" name="Line 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3380165" y="3792568"/>
              <a:ext cx="2361256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2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5433446" y="4173568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6574858" y="3976718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5" name="AutoShap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51336" y="4791706"/>
              <a:ext cx="838200" cy="685801"/>
            </a:xfrm>
            <a:prstGeom prst="flowChartDelay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Line 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044949" y="4944106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" name="Line 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380165" y="5325106"/>
              <a:ext cx="972758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8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5186360" y="5129844"/>
              <a:ext cx="1696472" cy="4762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0" name="AutoShap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7472740" y="4190664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1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6882832" y="4421188"/>
              <a:ext cx="666107" cy="18714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" name="Line 1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882832" y="4785977"/>
              <a:ext cx="666108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Line 1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8415713" y="4597063"/>
              <a:ext cx="603251" cy="793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0" name="AutoShap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5400000">
              <a:off x="4705727" y="3849687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1" name="Oval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85165" y="4075112"/>
              <a:ext cx="152400" cy="152400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2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044949" y="4151313"/>
              <a:ext cx="632204" cy="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4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rot="5400000" flipH="1">
              <a:off x="6718795" y="4950013"/>
              <a:ext cx="348629" cy="20556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5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rot="5400000" flipH="1">
              <a:off x="3657134" y="4542302"/>
              <a:ext cx="775630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6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380165" y="4530262"/>
              <a:ext cx="664784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7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rot="5400000" flipH="1">
              <a:off x="6670873" y="4188673"/>
              <a:ext cx="444469" cy="205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711894" y="3276600"/>
              <a:ext cx="4986395" cy="2514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 bwMode="auto">
            <a:xfrm>
              <a:off x="3291027" y="3617675"/>
              <a:ext cx="329235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3276600" y="5217875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b</a:t>
              </a:r>
              <a:endParaRPr lang="en-US" dirty="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 bwMode="auto">
            <a:xfrm>
              <a:off x="3276600" y="4379675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d</a:t>
              </a:r>
              <a:endParaRPr lang="en-US" dirty="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8611321" y="4419600"/>
              <a:ext cx="608157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66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Most modern devices are made from billions of on /off switches called transistors</a:t>
            </a:r>
          </a:p>
          <a:p>
            <a:pPr lvl="1"/>
            <a:r>
              <a:rPr lang="en-US" dirty="0" smtClean="0"/>
              <a:t>We will build a processor in this course!</a:t>
            </a:r>
          </a:p>
          <a:p>
            <a:pPr lvl="1"/>
            <a:r>
              <a:rPr lang="en-US" dirty="0" smtClean="0"/>
              <a:t>Transistors made from semiconductor materials:</a:t>
            </a:r>
          </a:p>
          <a:p>
            <a:pPr lvl="2"/>
            <a:r>
              <a:rPr lang="en-US" dirty="0" smtClean="0"/>
              <a:t>MOSFET – Metal Oxide Semiconductor Field Effect Transistor</a:t>
            </a:r>
          </a:p>
          <a:p>
            <a:pPr lvl="2"/>
            <a:r>
              <a:rPr lang="en-US" dirty="0" smtClean="0"/>
              <a:t>NMOS, PMOS – Negative MOS and Positive MOS</a:t>
            </a:r>
          </a:p>
          <a:p>
            <a:pPr lvl="2"/>
            <a:r>
              <a:rPr lang="en-US" dirty="0" smtClean="0"/>
              <a:t>CMOS – complementary MOS made from PMOS and NMOS transistors</a:t>
            </a:r>
            <a:endParaRPr lang="en-US" dirty="0"/>
          </a:p>
          <a:p>
            <a:pPr lvl="1"/>
            <a:r>
              <a:rPr lang="en-US" dirty="0" smtClean="0"/>
              <a:t>Transistors used to make logic gates and logic circuits</a:t>
            </a:r>
            <a:endParaRPr lang="en-US" dirty="0"/>
          </a:p>
          <a:p>
            <a:r>
              <a:rPr lang="en-US" dirty="0" smtClean="0"/>
              <a:t>We can now implement any logic circuit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do it efficiently, using </a:t>
            </a:r>
            <a:r>
              <a:rPr lang="en-US" dirty="0" err="1"/>
              <a:t>Karnaugh</a:t>
            </a:r>
            <a:r>
              <a:rPr lang="en-US" dirty="0"/>
              <a:t> maps to find the minimal terms required</a:t>
            </a:r>
          </a:p>
          <a:p>
            <a:pPr lvl="1"/>
            <a:r>
              <a:rPr lang="en-US" dirty="0"/>
              <a:t>Can use either NAND or NOR gates to implement the logic circuit</a:t>
            </a:r>
          </a:p>
          <a:p>
            <a:pPr lvl="1"/>
            <a:r>
              <a:rPr lang="en-US" dirty="0"/>
              <a:t>Can use P- and N-transistors to implement NAND or NOR gates</a:t>
            </a:r>
          </a:p>
        </p:txBody>
      </p:sp>
    </p:spTree>
    <p:extLst>
      <p:ext uri="{BB962C8B-B14F-4D97-AF65-F5344CB8AC3E}">
        <p14:creationId xmlns:p14="http://schemas.microsoft.com/office/powerpoint/2010/main" val="34290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4013" y="1011238"/>
            <a:ext cx="3328987" cy="5054600"/>
          </a:xfrm>
        </p:spPr>
        <p:txBody>
          <a:bodyPr/>
          <a:lstStyle/>
          <a:p>
            <a:r>
              <a:rPr lang="en-US" dirty="0"/>
              <a:t>Either (OR)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Both (AND)</a:t>
            </a:r>
          </a:p>
          <a:p>
            <a:endParaRPr lang="en-US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23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200400" y="26908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>
            <a:off x="533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5" name="Line 19"/>
          <p:cNvSpPr>
            <a:spLocks noChangeShapeType="1"/>
          </p:cNvSpPr>
          <p:nvPr/>
        </p:nvSpPr>
        <p:spPr bwMode="auto">
          <a:xfrm>
            <a:off x="2971800" y="5507779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9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6" name="Litebulb"/>
          <p:cNvSpPr>
            <a:spLocks noEditPoints="1" noChangeArrowheads="1"/>
          </p:cNvSpPr>
          <p:nvPr/>
        </p:nvSpPr>
        <p:spPr bwMode="auto">
          <a:xfrm>
            <a:off x="4038600" y="12192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47" name="Line 31"/>
          <p:cNvSpPr>
            <a:spLocks noChangeShapeType="1"/>
          </p:cNvSpPr>
          <p:nvPr/>
        </p:nvSpPr>
        <p:spPr bwMode="auto">
          <a:xfrm>
            <a:off x="3810000" y="2690813"/>
            <a:ext cx="0" cy="890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8" name="Line 32"/>
          <p:cNvSpPr>
            <a:spLocks noChangeShapeType="1"/>
          </p:cNvSpPr>
          <p:nvPr/>
        </p:nvSpPr>
        <p:spPr bwMode="auto">
          <a:xfrm>
            <a:off x="3810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9" name="Line 33"/>
          <p:cNvSpPr>
            <a:spLocks noChangeShapeType="1"/>
          </p:cNvSpPr>
          <p:nvPr/>
        </p:nvSpPr>
        <p:spPr bwMode="auto">
          <a:xfrm flipV="1">
            <a:off x="45720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0" name="Line 34"/>
          <p:cNvSpPr>
            <a:spLocks noChangeShapeType="1"/>
          </p:cNvSpPr>
          <p:nvPr/>
        </p:nvSpPr>
        <p:spPr bwMode="auto">
          <a:xfrm flipH="1" flipV="1">
            <a:off x="47244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4953000" y="21336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1212453" name="Line 37"/>
          <p:cNvSpPr>
            <a:spLocks noChangeShapeType="1"/>
          </p:cNvSpPr>
          <p:nvPr/>
        </p:nvSpPr>
        <p:spPr bwMode="auto">
          <a:xfrm>
            <a:off x="3747540" y="6105525"/>
            <a:ext cx="59585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4" name="Line 38"/>
          <p:cNvSpPr>
            <a:spLocks noChangeShapeType="1"/>
          </p:cNvSpPr>
          <p:nvPr/>
        </p:nvSpPr>
        <p:spPr bwMode="auto">
          <a:xfrm flipV="1">
            <a:off x="43434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7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58" name="Line 42"/>
          <p:cNvSpPr>
            <a:spLocks noChangeShapeType="1"/>
          </p:cNvSpPr>
          <p:nvPr/>
        </p:nvSpPr>
        <p:spPr bwMode="auto">
          <a:xfrm flipH="1" flipV="1">
            <a:off x="4495800" y="5029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9" name="Text Box 43"/>
          <p:cNvSpPr txBox="1">
            <a:spLocks noChangeArrowheads="1"/>
          </p:cNvSpPr>
          <p:nvPr/>
        </p:nvSpPr>
        <p:spPr bwMode="auto">
          <a:xfrm>
            <a:off x="4724400" y="4724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58" name="AutoShape 30"/>
          <p:cNvSpPr>
            <a:spLocks noChangeArrowheads="1"/>
          </p:cNvSpPr>
          <p:nvPr/>
        </p:nvSpPr>
        <p:spPr bwMode="auto">
          <a:xfrm>
            <a:off x="1295400" y="4648200"/>
            <a:ext cx="1676400" cy="1770062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AutoShape 15"/>
          <p:cNvSpPr>
            <a:spLocks noChangeArrowheads="1"/>
          </p:cNvSpPr>
          <p:nvPr/>
        </p:nvSpPr>
        <p:spPr bwMode="auto">
          <a:xfrm flipH="1">
            <a:off x="1295399" y="1930400"/>
            <a:ext cx="1904998" cy="1651000"/>
          </a:xfrm>
          <a:prstGeom prst="moon">
            <a:avLst>
              <a:gd name="adj" fmla="val 78771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flipH="1" flipV="1">
            <a:off x="3747540" y="5507779"/>
            <a:ext cx="0" cy="5977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017348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423346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5867400" y="1661081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10806" y="2438400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1676400" y="5206425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11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4013" y="1011238"/>
            <a:ext cx="3328987" cy="5054600"/>
          </a:xfrm>
        </p:spPr>
        <p:txBody>
          <a:bodyPr/>
          <a:lstStyle/>
          <a:p>
            <a:r>
              <a:rPr lang="en-US" dirty="0"/>
              <a:t>Either (OR)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Both (AND)</a:t>
            </a:r>
          </a:p>
          <a:p>
            <a:endParaRPr lang="en-US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23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200400" y="26908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>
            <a:off x="533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5" name="Line 19"/>
          <p:cNvSpPr>
            <a:spLocks noChangeShapeType="1"/>
          </p:cNvSpPr>
          <p:nvPr/>
        </p:nvSpPr>
        <p:spPr bwMode="auto">
          <a:xfrm>
            <a:off x="2971800" y="5507779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9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6" name="Litebulb"/>
          <p:cNvSpPr>
            <a:spLocks noEditPoints="1" noChangeArrowheads="1"/>
          </p:cNvSpPr>
          <p:nvPr/>
        </p:nvSpPr>
        <p:spPr bwMode="auto">
          <a:xfrm>
            <a:off x="4038600" y="12192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47" name="Line 31"/>
          <p:cNvSpPr>
            <a:spLocks noChangeShapeType="1"/>
          </p:cNvSpPr>
          <p:nvPr/>
        </p:nvSpPr>
        <p:spPr bwMode="auto">
          <a:xfrm>
            <a:off x="3810000" y="2690813"/>
            <a:ext cx="0" cy="890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8" name="Line 32"/>
          <p:cNvSpPr>
            <a:spLocks noChangeShapeType="1"/>
          </p:cNvSpPr>
          <p:nvPr/>
        </p:nvSpPr>
        <p:spPr bwMode="auto">
          <a:xfrm>
            <a:off x="3810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9" name="Line 33"/>
          <p:cNvSpPr>
            <a:spLocks noChangeShapeType="1"/>
          </p:cNvSpPr>
          <p:nvPr/>
        </p:nvSpPr>
        <p:spPr bwMode="auto">
          <a:xfrm flipV="1">
            <a:off x="45720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0" name="Line 34"/>
          <p:cNvSpPr>
            <a:spLocks noChangeShapeType="1"/>
          </p:cNvSpPr>
          <p:nvPr/>
        </p:nvSpPr>
        <p:spPr bwMode="auto">
          <a:xfrm flipH="1" flipV="1">
            <a:off x="47244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4953000" y="21336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1212453" name="Line 37"/>
          <p:cNvSpPr>
            <a:spLocks noChangeShapeType="1"/>
          </p:cNvSpPr>
          <p:nvPr/>
        </p:nvSpPr>
        <p:spPr bwMode="auto">
          <a:xfrm>
            <a:off x="3747540" y="6105525"/>
            <a:ext cx="59585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4" name="Line 38"/>
          <p:cNvSpPr>
            <a:spLocks noChangeShapeType="1"/>
          </p:cNvSpPr>
          <p:nvPr/>
        </p:nvSpPr>
        <p:spPr bwMode="auto">
          <a:xfrm flipV="1">
            <a:off x="43434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7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58" name="Line 42"/>
          <p:cNvSpPr>
            <a:spLocks noChangeShapeType="1"/>
          </p:cNvSpPr>
          <p:nvPr/>
        </p:nvSpPr>
        <p:spPr bwMode="auto">
          <a:xfrm flipH="1" flipV="1">
            <a:off x="4495800" y="5029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9" name="Text Box 43"/>
          <p:cNvSpPr txBox="1">
            <a:spLocks noChangeArrowheads="1"/>
          </p:cNvSpPr>
          <p:nvPr/>
        </p:nvSpPr>
        <p:spPr bwMode="auto">
          <a:xfrm>
            <a:off x="4724400" y="4724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58" name="AutoShape 30"/>
          <p:cNvSpPr>
            <a:spLocks noChangeArrowheads="1"/>
          </p:cNvSpPr>
          <p:nvPr/>
        </p:nvSpPr>
        <p:spPr bwMode="auto">
          <a:xfrm>
            <a:off x="1295400" y="4648200"/>
            <a:ext cx="1676400" cy="1770062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AutoShape 15"/>
          <p:cNvSpPr>
            <a:spLocks noChangeArrowheads="1"/>
          </p:cNvSpPr>
          <p:nvPr/>
        </p:nvSpPr>
        <p:spPr bwMode="auto">
          <a:xfrm flipH="1">
            <a:off x="1295399" y="1930400"/>
            <a:ext cx="1904998" cy="1651000"/>
          </a:xfrm>
          <a:prstGeom prst="moon">
            <a:avLst>
              <a:gd name="adj" fmla="val 78771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flipH="1" flipV="1">
            <a:off x="3747540" y="5507779"/>
            <a:ext cx="0" cy="5977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547408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563370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867400" y="1661081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77200" y="2438400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= OFF</a:t>
            </a:r>
          </a:p>
          <a:p>
            <a:r>
              <a:rPr lang="en-US" dirty="0" smtClean="0"/>
              <a:t>1 = 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910806" y="2438400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676400" y="5206425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77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799" y="4525962"/>
            <a:ext cx="4648201" cy="210343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Did you know?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George Boole </a:t>
            </a:r>
            <a:r>
              <a:rPr lang="en-US" sz="2400" dirty="0"/>
              <a:t>Inventor of the idea of logic gates. He was born in Lincoln, England and he was the son of a shoemaker in a low class family. </a:t>
            </a:r>
          </a:p>
          <a:p>
            <a:endParaRPr lang="en-US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23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200400" y="26908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>
            <a:off x="533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5" name="Line 19"/>
          <p:cNvSpPr>
            <a:spLocks noChangeShapeType="1"/>
          </p:cNvSpPr>
          <p:nvPr/>
        </p:nvSpPr>
        <p:spPr bwMode="auto">
          <a:xfrm>
            <a:off x="2971800" y="5507779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9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AutoShape 30"/>
          <p:cNvSpPr>
            <a:spLocks noChangeArrowheads="1"/>
          </p:cNvSpPr>
          <p:nvPr/>
        </p:nvSpPr>
        <p:spPr bwMode="auto">
          <a:xfrm>
            <a:off x="1295400" y="4648200"/>
            <a:ext cx="1676400" cy="1770062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AutoShape 15"/>
          <p:cNvSpPr>
            <a:spLocks noChangeArrowheads="1"/>
          </p:cNvSpPr>
          <p:nvPr/>
        </p:nvSpPr>
        <p:spPr bwMode="auto">
          <a:xfrm flipH="1">
            <a:off x="1295399" y="1930400"/>
            <a:ext cx="1904998" cy="1651000"/>
          </a:xfrm>
          <a:prstGeom prst="moon">
            <a:avLst>
              <a:gd name="adj" fmla="val 78771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pic>
        <p:nvPicPr>
          <p:cNvPr id="33" name="Picture 32"/>
          <p:cNvPicPr/>
          <p:nvPr/>
        </p:nvPicPr>
        <p:blipFill>
          <a:blip r:embed="rId3"/>
          <a:srcRect t="1176"/>
          <a:stretch>
            <a:fillRect/>
          </a:stretch>
        </p:blipFill>
        <p:spPr bwMode="auto">
          <a:xfrm>
            <a:off x="5791200" y="685800"/>
            <a:ext cx="2209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5029200" y="3348335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/>
                <a:cs typeface="Comic Sans MS"/>
              </a:rPr>
              <a:t>George Boole,(1815-1864)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910806" y="2438400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676400" y="5206425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902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(two symbols: true and false) is the basis of Logic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Functions: Logic Gates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38200"/>
            <a:ext cx="8496300" cy="601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Logic Gates</a:t>
            </a:r>
            <a:endParaRPr lang="en-US" sz="2800" dirty="0"/>
          </a:p>
          <a:p>
            <a:pPr lvl="1">
              <a:lnSpc>
                <a:spcPct val="82000"/>
              </a:lnSpc>
            </a:pPr>
            <a:r>
              <a:rPr lang="en-US" sz="2400" dirty="0" smtClean="0"/>
              <a:t>digital circuit that either </a:t>
            </a:r>
            <a:r>
              <a:rPr lang="en-US" sz="2400" dirty="0"/>
              <a:t>allows a </a:t>
            </a:r>
            <a:r>
              <a:rPr lang="en-US" sz="2400" dirty="0" smtClean="0"/>
              <a:t>signal to </a:t>
            </a:r>
            <a:r>
              <a:rPr lang="en-US" sz="2400" dirty="0"/>
              <a:t>pass through it or </a:t>
            </a:r>
            <a:r>
              <a:rPr lang="en-US" sz="2400" dirty="0" smtClean="0"/>
              <a:t>not.</a:t>
            </a:r>
          </a:p>
          <a:p>
            <a:pPr lvl="1">
              <a:lnSpc>
                <a:spcPct val="82000"/>
              </a:lnSpc>
            </a:pPr>
            <a:r>
              <a:rPr lang="en-US" sz="2400" dirty="0" smtClean="0"/>
              <a:t>Used to build logic functions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There are seven basic logic gates: </a:t>
            </a:r>
            <a:endParaRPr lang="en-US" sz="2400" dirty="0" smtClean="0"/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OR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NOT</a:t>
            </a:r>
            <a:r>
              <a:rPr lang="en-US" sz="2400" dirty="0" smtClean="0"/>
              <a:t>, </a:t>
            </a: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chemeClr val="accent2"/>
                </a:solidFill>
              </a:rPr>
              <a:t>NAND</a:t>
            </a:r>
            <a:r>
              <a:rPr lang="en-US" sz="2400" dirty="0" smtClean="0"/>
              <a:t> (not AND), </a:t>
            </a:r>
            <a:r>
              <a:rPr lang="en-US" sz="2400" dirty="0" smtClean="0">
                <a:solidFill>
                  <a:schemeClr val="accent2"/>
                </a:solidFill>
              </a:rPr>
              <a:t>NOR</a:t>
            </a:r>
            <a:r>
              <a:rPr lang="en-US" sz="2400" dirty="0" smtClean="0"/>
              <a:t> (not OR), </a:t>
            </a:r>
            <a:r>
              <a:rPr lang="en-US" sz="2400" dirty="0" smtClean="0">
                <a:solidFill>
                  <a:schemeClr val="accent2"/>
                </a:solidFill>
              </a:rPr>
              <a:t>XOR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accent2"/>
                </a:solidFill>
              </a:rPr>
              <a:t>XNOR</a:t>
            </a:r>
            <a:r>
              <a:rPr lang="en-US" sz="2400" dirty="0" smtClean="0"/>
              <a:t> (not XOR) [later]</a:t>
            </a:r>
            <a:endParaRPr lang="en-US" sz="2400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6510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4986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7303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229471"/>
              </p:ext>
            </p:extLst>
          </p:nvPr>
        </p:nvGraphicFramePr>
        <p:xfrm>
          <a:off x="32004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883155"/>
              </p:ext>
            </p:extLst>
          </p:nvPr>
        </p:nvGraphicFramePr>
        <p:xfrm>
          <a:off x="32004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27823"/>
              </p:ext>
            </p:extLst>
          </p:nvPr>
        </p:nvGraphicFramePr>
        <p:xfrm>
          <a:off x="3249613" y="6858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/>
                <a:gridCol w="541014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32897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600200" y="36707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000" y="19943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0" y="23753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0" y="9144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7033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3292</TotalTime>
  <Words>3073</Words>
  <Application>Microsoft Office PowerPoint</Application>
  <PresentationFormat>On-screen Show (4:3)</PresentationFormat>
  <Paragraphs>1514</Paragraphs>
  <Slides>49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Arial Unicode MS</vt:lpstr>
      <vt:lpstr>ＭＳ Ｐゴシック</vt:lpstr>
      <vt:lpstr>Arial</vt:lpstr>
      <vt:lpstr>Calibri</vt:lpstr>
      <vt:lpstr>Cambria Math</vt:lpstr>
      <vt:lpstr>Comic Sans MS</vt:lpstr>
      <vt:lpstr>Helvetica</vt:lpstr>
      <vt:lpstr>StarSymbol</vt:lpstr>
      <vt:lpstr>Symbol</vt:lpstr>
      <vt:lpstr>Tahoma</vt:lpstr>
      <vt:lpstr>Times New Roman</vt:lpstr>
      <vt:lpstr>Wingdings</vt:lpstr>
      <vt:lpstr>Office Theme</vt:lpstr>
      <vt:lpstr>Gates and Logic: From switches to Transistors,      Logic Gates and Logic Circuits</vt:lpstr>
      <vt:lpstr>Goals for Today</vt:lpstr>
      <vt:lpstr>A switch</vt:lpstr>
      <vt:lpstr>Basic Building Blocks: Switches to Logic Gates</vt:lpstr>
      <vt:lpstr>Basic Building Blocks: Switches to Logic Gates</vt:lpstr>
      <vt:lpstr>Basic Building Blocks: Switches to Logic Gates</vt:lpstr>
      <vt:lpstr>Basic Building Blocks: Switches to Logic Gates</vt:lpstr>
      <vt:lpstr>Takeaway</vt:lpstr>
      <vt:lpstr>Building Functions: Logic Gates</vt:lpstr>
      <vt:lpstr>Building Functions: Logic Gates</vt:lpstr>
      <vt:lpstr>Building Functions: Logic Gates</vt:lpstr>
      <vt:lpstr>Goals for Today</vt:lpstr>
      <vt:lpstr>Next Goal</vt:lpstr>
      <vt:lpstr>Logic Gates</vt:lpstr>
      <vt:lpstr>Logic Gates</vt:lpstr>
      <vt:lpstr>Logic Equations</vt:lpstr>
      <vt:lpstr>Logic Equations</vt:lpstr>
      <vt:lpstr>Identities</vt:lpstr>
      <vt:lpstr>Identities</vt:lpstr>
      <vt:lpstr>Logic Manipulation</vt:lpstr>
      <vt:lpstr>Takeaway</vt:lpstr>
      <vt:lpstr>PowerPoint Presentation</vt:lpstr>
      <vt:lpstr>Goals for Today</vt:lpstr>
      <vt:lpstr>Next Goal</vt:lpstr>
      <vt:lpstr>Logic Minimization</vt:lpstr>
      <vt:lpstr>Logic Minimization</vt:lpstr>
      <vt:lpstr>Logic Minimization</vt:lpstr>
      <vt:lpstr>Karnaugh Maps</vt:lpstr>
      <vt:lpstr>Minimization with Karnaugh maps (1)</vt:lpstr>
      <vt:lpstr>Minimization with Karnaugh maps (2)</vt:lpstr>
      <vt:lpstr>Minimization with Karnaugh maps (2)</vt:lpstr>
      <vt:lpstr>Karnaugh Minimization Tricks (1)</vt:lpstr>
      <vt:lpstr>Karnaugh Minimization Tricks (2)</vt:lpstr>
      <vt:lpstr>Karnaugh Minimization Tricks (3)</vt:lpstr>
      <vt:lpstr>Multiplexer</vt:lpstr>
      <vt:lpstr>Takeaway</vt:lpstr>
      <vt:lpstr>Goals for Today</vt:lpstr>
      <vt:lpstr>Activity#4 How do we build electronic switches?</vt:lpstr>
      <vt:lpstr>NMOS and PMOS Transistors</vt:lpstr>
      <vt:lpstr>NMOS and PMOS Transistors</vt:lpstr>
      <vt:lpstr>Inverter</vt:lpstr>
      <vt:lpstr>NAND Gate</vt:lpstr>
      <vt:lpstr>NOR Gate</vt:lpstr>
      <vt:lpstr>Building Functions (Revisited)</vt:lpstr>
      <vt:lpstr>Building Functions (Revisited)</vt:lpstr>
      <vt:lpstr>Logic Gates</vt:lpstr>
      <vt:lpstr>Then and Now</vt:lpstr>
      <vt:lpstr>Big Picture: Abstraction</vt:lpstr>
      <vt:lpstr>Summary</vt:lpstr>
    </vt:vector>
  </TitlesOfParts>
  <Company>Cornell University Computing and Information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183</cp:revision>
  <dcterms:created xsi:type="dcterms:W3CDTF">2012-11-28T14:27:55Z</dcterms:created>
  <dcterms:modified xsi:type="dcterms:W3CDTF">2015-01-27T14:49:32Z</dcterms:modified>
</cp:coreProperties>
</file>