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40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5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54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55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56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70.xml" ContentType="application/vnd.openxmlformats-officedocument.presentationml.tags+xml"/>
  <Override PartName="/ppt/tags/tag1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33" r:id="rId48"/>
    <p:sldId id="334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35" r:id="rId63"/>
    <p:sldId id="337" r:id="rId64"/>
    <p:sldId id="33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48" d="100"/>
          <a:sy n="48" d="100"/>
        </p:scale>
        <p:origin x="59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0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1" tIns="46647" rIns="93291" bIns="46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vert="horz" lIns="93291" tIns="46647" rIns="93291" bIns="46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29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2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4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11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02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6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Put, NOT, AND, OR labels in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Galaxy note 3 picture: http://www.anandtech.com/show/6768/samsung-details-exynos-5-octa-architecture-power-at-isscc-13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r>
              <a:rPr lang="en-US" baseline="0" dirty="0" smtClean="0"/>
              <a:t>Ask rows in audience to fill in different rows of </a:t>
            </a:r>
            <a:r>
              <a:rPr lang="en-US" baseline="0" dirty="0" err="1" smtClean="0"/>
              <a:t>tabel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06" indent="-233206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33206" indent="-233206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04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86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26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89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2620" y="4422135"/>
                <a:ext cx="5617871" cy="4188171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Galaxy note </a:t>
            </a:r>
            <a:r>
              <a:rPr lang="en-US" baseline="0" smtClean="0"/>
              <a:t>3 picture: http://www.anandtech.com/show/6768/samsung-details-exynos-5-octa-architecture-power-at-isscc-13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7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2620" y="4422135"/>
                <a:ext cx="5617871" cy="4188171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60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10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Think-Pair-Share: Why does minimization</a:t>
            </a:r>
            <a:r>
              <a:rPr lang="en-US" baseline="0" dirty="0" smtClean="0"/>
              <a:t>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8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3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35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4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Galaxy note </a:t>
            </a:r>
            <a:r>
              <a:rPr lang="en-US" baseline="0" smtClean="0"/>
              <a:t>3 picture: http://www.anandtech.com/show/6768/samsung-details-exynos-5-octa-architecture-power-at-isscc-13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79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255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r>
              <a:rPr lang="en-US" dirty="0" smtClean="0"/>
              <a:t>What is the truth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6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634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5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15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21" y="4422132"/>
            <a:ext cx="5617871" cy="41881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272" tIns="46636" rIns="93272" bIns="466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1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21" y="4422132"/>
            <a:ext cx="5617871" cy="41881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272" tIns="46636" rIns="93272" bIns="466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604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627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38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428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98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299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89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96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3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384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0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9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086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4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008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876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008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450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335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3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5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3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3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096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notesSlide" Target="../notesSlides/notesSlide17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notesSlide" Target="../notesSlides/notesSlide1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" Type="http://schemas.openxmlformats.org/officeDocument/2006/relationships/tags" Target="../tags/tag75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5.png"/><Relationship Id="rId5" Type="http://schemas.openxmlformats.org/officeDocument/2006/relationships/tags" Target="../tags/tag100.xml"/><Relationship Id="rId4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104.xml"/><Relationship Id="rId7" Type="http://schemas.openxmlformats.org/officeDocument/2006/relationships/image" Target="../media/image15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2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tags" Target="../tags/tag107.xml"/><Relationship Id="rId12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070.xml"/><Relationship Id="rId11" Type="http://schemas.openxmlformats.org/officeDocument/2006/relationships/image" Target="../media/image80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3" Type="http://schemas.openxmlformats.org/officeDocument/2006/relationships/tags" Target="../tags/tag111.xml"/><Relationship Id="rId12" Type="http://schemas.openxmlformats.org/officeDocument/2006/relationships/image" Target="../media/image80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11" Type="http://schemas.openxmlformats.org/officeDocument/2006/relationships/tags" Target="../tags/tag1100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4.xml"/><Relationship Id="rId1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19" Type="http://schemas.openxmlformats.org/officeDocument/2006/relationships/notesSlide" Target="../notesSlides/notesSlide39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3" Type="http://schemas.openxmlformats.org/officeDocument/2006/relationships/tags" Target="../tags/tag143.xml"/><Relationship Id="rId21" Type="http://schemas.openxmlformats.org/officeDocument/2006/relationships/tags" Target="../tags/tag144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notesSlide" Target="../notesSlides/notesSlide40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10" Type="http://schemas.openxmlformats.org/officeDocument/2006/relationships/tags" Target="../tags/tag15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notesSlide" Target="../notesSlides/notesSlide53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jpe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notesSlide" Target="../notesSlides/notesSlide54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9" Type="http://schemas.openxmlformats.org/officeDocument/2006/relationships/tags" Target="../tags/tag244.xml"/><Relationship Id="rId21" Type="http://schemas.openxmlformats.org/officeDocument/2006/relationships/tags" Target="../tags/tag226.xml"/><Relationship Id="rId34" Type="http://schemas.openxmlformats.org/officeDocument/2006/relationships/tags" Target="../tags/tag239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41" Type="http://schemas.openxmlformats.org/officeDocument/2006/relationships/notesSlide" Target="../notesSlides/notesSlide55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tags" Target="../tags/tag237.xml"/><Relationship Id="rId37" Type="http://schemas.openxmlformats.org/officeDocument/2006/relationships/tags" Target="../tags/tag242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36" Type="http://schemas.openxmlformats.org/officeDocument/2006/relationships/tags" Target="../tags/tag241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Relationship Id="rId35" Type="http://schemas.openxmlformats.org/officeDocument/2006/relationships/tags" Target="../tags/tag240.xml"/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33" Type="http://schemas.openxmlformats.org/officeDocument/2006/relationships/tags" Target="../tags/tag238.xml"/><Relationship Id="rId38" Type="http://schemas.openxmlformats.org/officeDocument/2006/relationships/tags" Target="../tags/tag243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9" Type="http://schemas.openxmlformats.org/officeDocument/2006/relationships/tags" Target="../tags/tag283.xml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41" Type="http://schemas.openxmlformats.org/officeDocument/2006/relationships/notesSlide" Target="../notesSlides/notesSlide5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tags" Target="../tags/tag281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tags" Target="../tags/tag280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38" Type="http://schemas.openxmlformats.org/officeDocument/2006/relationships/tags" Target="../tags/tag28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notesSlide" Target="../notesSlides/notesSlide57.xml"/><Relationship Id="rId21" Type="http://schemas.openxmlformats.org/officeDocument/2006/relationships/tags" Target="../tags/tag304.xml"/><Relationship Id="rId34" Type="http://schemas.openxmlformats.org/officeDocument/2006/relationships/tags" Target="../tags/tag317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tags" Target="../tags/tag312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tags" Target="../tags/tag314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8" Type="http://schemas.openxmlformats.org/officeDocument/2006/relationships/tags" Target="../tags/tag291.xml"/><Relationship Id="rId3" Type="http://schemas.openxmlformats.org/officeDocument/2006/relationships/tags" Target="../tags/tag28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tags" Target="../tags/tag346.xml"/><Relationship Id="rId39" Type="http://schemas.openxmlformats.org/officeDocument/2006/relationships/tags" Target="../tags/tag359.xml"/><Relationship Id="rId21" Type="http://schemas.openxmlformats.org/officeDocument/2006/relationships/tags" Target="../tags/tag341.xml"/><Relationship Id="rId34" Type="http://schemas.openxmlformats.org/officeDocument/2006/relationships/tags" Target="../tags/tag354.xml"/><Relationship Id="rId42" Type="http://schemas.openxmlformats.org/officeDocument/2006/relationships/tags" Target="../tags/tag362.xml"/><Relationship Id="rId47" Type="http://schemas.openxmlformats.org/officeDocument/2006/relationships/tags" Target="../tags/tag367.xml"/><Relationship Id="rId50" Type="http://schemas.openxmlformats.org/officeDocument/2006/relationships/tags" Target="../tags/tag370.xml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9" Type="http://schemas.openxmlformats.org/officeDocument/2006/relationships/tags" Target="../tags/tag349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32" Type="http://schemas.openxmlformats.org/officeDocument/2006/relationships/tags" Target="../tags/tag352.xml"/><Relationship Id="rId37" Type="http://schemas.openxmlformats.org/officeDocument/2006/relationships/tags" Target="../tags/tag357.xml"/><Relationship Id="rId40" Type="http://schemas.openxmlformats.org/officeDocument/2006/relationships/tags" Target="../tags/tag360.xml"/><Relationship Id="rId45" Type="http://schemas.openxmlformats.org/officeDocument/2006/relationships/tags" Target="../tags/tag36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25.xml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tags" Target="../tags/tag351.xml"/><Relationship Id="rId44" Type="http://schemas.openxmlformats.org/officeDocument/2006/relationships/tags" Target="../tags/tag364.xml"/><Relationship Id="rId52" Type="http://schemas.openxmlformats.org/officeDocument/2006/relationships/tags" Target="../tags/tag372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tags" Target="../tags/tag347.xml"/><Relationship Id="rId30" Type="http://schemas.openxmlformats.org/officeDocument/2006/relationships/tags" Target="../tags/tag350.xml"/><Relationship Id="rId35" Type="http://schemas.openxmlformats.org/officeDocument/2006/relationships/tags" Target="../tags/tag355.xml"/><Relationship Id="rId43" Type="http://schemas.openxmlformats.org/officeDocument/2006/relationships/tags" Target="../tags/tag363.xml"/><Relationship Id="rId48" Type="http://schemas.openxmlformats.org/officeDocument/2006/relationships/tags" Target="../tags/tag368.xml"/><Relationship Id="rId8" Type="http://schemas.openxmlformats.org/officeDocument/2006/relationships/tags" Target="../tags/tag328.xml"/><Relationship Id="rId51" Type="http://schemas.openxmlformats.org/officeDocument/2006/relationships/tags" Target="../tags/tag371.xml"/><Relationship Id="rId3" Type="http://schemas.openxmlformats.org/officeDocument/2006/relationships/tags" Target="../tags/tag323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33" Type="http://schemas.openxmlformats.org/officeDocument/2006/relationships/tags" Target="../tags/tag353.xml"/><Relationship Id="rId38" Type="http://schemas.openxmlformats.org/officeDocument/2006/relationships/tags" Target="../tags/tag358.xml"/><Relationship Id="rId46" Type="http://schemas.openxmlformats.org/officeDocument/2006/relationships/tags" Target="../tags/tag366.xml"/><Relationship Id="rId20" Type="http://schemas.openxmlformats.org/officeDocument/2006/relationships/tags" Target="../tags/tag340.xml"/><Relationship Id="rId41" Type="http://schemas.openxmlformats.org/officeDocument/2006/relationships/tags" Target="../tags/tag361.xml"/><Relationship Id="rId54" Type="http://schemas.openxmlformats.org/officeDocument/2006/relationships/notesSlide" Target="../notesSlides/notesSlide63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tags" Target="../tags/tag348.xml"/><Relationship Id="rId36" Type="http://schemas.openxmlformats.org/officeDocument/2006/relationships/tags" Target="../tags/tag356.xml"/><Relationship Id="rId49" Type="http://schemas.openxmlformats.org/officeDocument/2006/relationships/tags" Target="../tags/tag3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Gates and Logic:</a:t>
            </a:r>
            <a:br>
              <a:rPr lang="en-US" dirty="0" smtClean="0"/>
            </a:br>
            <a:r>
              <a:rPr lang="en-US" dirty="0" smtClean="0"/>
              <a:t>From switches to Transistors</a:t>
            </a:r>
            <a:r>
              <a:rPr lang="en-US" smtClean="0"/>
              <a:t>,      Logic Gates </a:t>
            </a:r>
            <a:r>
              <a:rPr lang="en-US" dirty="0" smtClean="0"/>
              <a:t>and Logic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458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See: P&amp;H Appendix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B.2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B.3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(Also,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see 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97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91728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97421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145570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88261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819783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112257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35000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64733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011962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 flipV="1">
            <a:off x="1914525" y="2743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1914525" y="1600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1295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819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2438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Line 21"/>
          <p:cNvSpPr>
            <a:spLocks noChangeShapeType="1"/>
          </p:cNvSpPr>
          <p:nvPr/>
        </p:nvSpPr>
        <p:spPr bwMode="auto">
          <a:xfrm flipV="1">
            <a:off x="1685925" y="54864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651833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733800" y="914400"/>
            <a:ext cx="1600200" cy="1127124"/>
            <a:chOff x="3505200" y="3521076"/>
            <a:chExt cx="1600200" cy="112712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55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5" grpId="0" animBg="1"/>
      <p:bldP spid="1212425" grpId="1" animBg="1"/>
      <p:bldP spid="1212425" grpId="2" animBg="1"/>
      <p:bldP spid="1212431" grpId="0" animBg="1"/>
      <p:bldP spid="1212437" grpId="0" animBg="1"/>
      <p:bldP spid="1212437" grpId="1" animBg="1"/>
      <p:bldP spid="1212437" grpId="2" animBg="1"/>
      <p:bldP spid="1212443" grpId="0" animBg="1"/>
      <p:bldP spid="63" grpId="0" animBg="1"/>
      <p:bldP spid="64" grpId="0" animBg="1"/>
      <p:bldP spid="64" grpId="1" animBg="1"/>
      <p:bldP spid="64" grpId="2" animBg="1"/>
      <p:bldP spid="59" grpId="0" animBg="1"/>
      <p:bldP spid="60" grpId="0" animBg="1"/>
      <p:bldP spid="60" grpId="1" animBg="1"/>
      <p:bldP spid="6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grpSp>
        <p:nvGrpSpPr>
          <p:cNvPr id="1212420" name="Group 4"/>
          <p:cNvGrpSpPr>
            <a:grpSpLocks/>
          </p:cNvGrpSpPr>
          <p:nvPr/>
        </p:nvGrpSpPr>
        <p:grpSpPr bwMode="auto">
          <a:xfrm>
            <a:off x="762000" y="2743200"/>
            <a:ext cx="3048000" cy="811213"/>
            <a:chOff x="384" y="1745"/>
            <a:chExt cx="1920" cy="511"/>
          </a:xfrm>
        </p:grpSpPr>
        <p:sp>
          <p:nvSpPr>
            <p:cNvPr id="1212421" name="Line 5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2" name="Oval 6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3" name="Line 7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4" name="Oval 8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5" name="Line 9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26" name="Group 10"/>
          <p:cNvGrpSpPr>
            <a:grpSpLocks/>
          </p:cNvGrpSpPr>
          <p:nvPr/>
        </p:nvGrpSpPr>
        <p:grpSpPr bwMode="auto">
          <a:xfrm>
            <a:off x="762000" y="1600200"/>
            <a:ext cx="3048000" cy="811213"/>
            <a:chOff x="384" y="1745"/>
            <a:chExt cx="1920" cy="511"/>
          </a:xfrm>
        </p:grpSpPr>
        <p:sp>
          <p:nvSpPr>
            <p:cNvPr id="1212427" name="Line 11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8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9" name="Line 13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0" name="Oval 14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1" name="Line 15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2" name="Group 16"/>
          <p:cNvGrpSpPr>
            <a:grpSpLocks/>
          </p:cNvGrpSpPr>
          <p:nvPr/>
        </p:nvGrpSpPr>
        <p:grpSpPr bwMode="auto">
          <a:xfrm>
            <a:off x="533400" y="5486400"/>
            <a:ext cx="3048000" cy="811213"/>
            <a:chOff x="384" y="1745"/>
            <a:chExt cx="1920" cy="511"/>
          </a:xfrm>
        </p:grpSpPr>
        <p:sp>
          <p:nvSpPr>
            <p:cNvPr id="1212433" name="Line 17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4" name="Oval 18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5" name="Line 19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6" name="Oval 20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7" name="Line 21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8" name="Group 22"/>
          <p:cNvGrpSpPr>
            <a:grpSpLocks/>
          </p:cNvGrpSpPr>
          <p:nvPr/>
        </p:nvGrpSpPr>
        <p:grpSpPr bwMode="auto">
          <a:xfrm>
            <a:off x="533400" y="4419600"/>
            <a:ext cx="3048000" cy="811213"/>
            <a:chOff x="384" y="1745"/>
            <a:chExt cx="1920" cy="511"/>
          </a:xfrm>
        </p:grpSpPr>
        <p:sp>
          <p:nvSpPr>
            <p:cNvPr id="1212439" name="Line 23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0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1" name="Line 25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2" name="Oval 26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3" name="Line 27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 dirty="0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graphicFrame>
        <p:nvGraphicFramePr>
          <p:cNvPr id="4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781367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graphicFrame>
        <p:nvGraphicFramePr>
          <p:cNvPr id="5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844731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93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604234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904679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11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67060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202422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24384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= OFF</a:t>
            </a:r>
          </a:p>
          <a:p>
            <a:r>
              <a:rPr lang="en-US" dirty="0" smtClean="0"/>
              <a:t>1 = 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7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799" y="4525962"/>
            <a:ext cx="4648201" cy="21034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Did you know?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George Boole </a:t>
            </a:r>
            <a:r>
              <a:rPr lang="en-US" sz="2400" dirty="0"/>
              <a:t>Inventor of the idea of logic gates. He was born in Lincoln, England and he was the son of a shoemaker in a low class family. 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029200" y="334833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George Boole,(1815-1864)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0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229471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883155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27823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03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80065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56124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497612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957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761469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410126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27556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aphicFrame>
        <p:nvGraphicFramePr>
          <p:cNvPr id="4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44351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577432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4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Fill in the truth table, given the following Logic Circuit made from </a:t>
            </a:r>
            <a:r>
              <a:rPr lang="en-US" dirty="0"/>
              <a:t>L</a:t>
            </a:r>
            <a:r>
              <a:rPr lang="en-US" dirty="0" smtClean="0"/>
              <a:t>ogic AND, OR, and NOT gates.</a:t>
            </a:r>
          </a:p>
          <a:p>
            <a:r>
              <a:rPr lang="en-US" dirty="0" smtClean="0"/>
              <a:t>What does the logic circuit do?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Activity#1: Logic Gates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42268"/>
              </p:ext>
            </p:extLst>
          </p:nvPr>
        </p:nvGraphicFramePr>
        <p:xfrm>
          <a:off x="572263" y="33528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291027" y="4561636"/>
            <a:ext cx="329235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76599" y="4944461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495870" y="5190493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30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  <a:endParaRPr lang="en-US" dirty="0"/>
          </a:p>
        </p:txBody>
      </p:sp>
      <p:pic>
        <p:nvPicPr>
          <p:cNvPr id="2052" name="Picture 4" descr="http://www.cs.cornell.edu/Courses/CS3410/2014sp/images/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86891"/>
            <a:ext cx="3505200" cy="41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XOR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1 if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 is 1, but not both; </a:t>
            </a:r>
            <a:r>
              <a:rPr lang="en-US" dirty="0"/>
              <a:t> 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0 otherwise.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/>
              <a:t>, only if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= 1 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 = 0 </a:t>
            </a:r>
          </a:p>
          <a:p>
            <a:r>
              <a:rPr lang="en-US" dirty="0"/>
              <a:t>	</a:t>
            </a:r>
            <a:r>
              <a:rPr lang="en-US" dirty="0" smtClean="0"/>
              <a:t>				OR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= 0 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19600" y="5134961"/>
            <a:ext cx="0" cy="306625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Activity#1: Logic Gates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1551"/>
              </p:ext>
            </p:extLst>
          </p:nvPr>
        </p:nvGraphicFramePr>
        <p:xfrm>
          <a:off x="572263" y="33528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291027" y="4561636"/>
            <a:ext cx="329235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76599" y="4944461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495870" y="5190493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30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XOR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1 if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 is 1, but not both; </a:t>
            </a:r>
            <a:r>
              <a:rPr lang="en-US" dirty="0"/>
              <a:t> 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0 otherwise.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/>
              <a:t>, only if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= 1 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 = 0 </a:t>
            </a:r>
          </a:p>
          <a:p>
            <a:r>
              <a:rPr lang="en-US" dirty="0"/>
              <a:t>	</a:t>
            </a:r>
            <a:r>
              <a:rPr lang="en-US" dirty="0" smtClean="0"/>
              <a:t>				OR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= 0 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Activity#1: Logic Gates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99269"/>
              </p:ext>
            </p:extLst>
          </p:nvPr>
        </p:nvGraphicFramePr>
        <p:xfrm>
          <a:off x="572263" y="33528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4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620262" y="5226768"/>
            <a:ext cx="55088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3620259" y="4868260"/>
            <a:ext cx="550882" cy="68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291027" y="4561636"/>
            <a:ext cx="329235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76599" y="4944461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800" y="4672288"/>
            <a:ext cx="1076323" cy="838508"/>
            <a:chOff x="4114800" y="4672288"/>
            <a:chExt cx="1076323" cy="838508"/>
          </a:xfrm>
        </p:grpSpPr>
        <p:sp>
          <p:nvSpPr>
            <p:cNvPr id="40" name="AutoShap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5191123" y="5091541"/>
            <a:ext cx="55088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292160" y="4676918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40580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Activity#2: 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/>
          <a:lstStyle/>
          <a:p>
            <a:r>
              <a:rPr lang="en-US" dirty="0" smtClean="0"/>
              <a:t>Fill in the truth table, given the following Logic Circuit made from </a:t>
            </a:r>
            <a:r>
              <a:rPr lang="en-US" dirty="0"/>
              <a:t>L</a:t>
            </a:r>
            <a:r>
              <a:rPr lang="en-US" dirty="0" smtClean="0"/>
              <a:t>ogic AND, OR, and NOT gates.</a:t>
            </a:r>
          </a:p>
          <a:p>
            <a:r>
              <a:rPr lang="en-US" dirty="0" smtClean="0"/>
              <a:t>What does the logic circuit do?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600" y="4464768"/>
            <a:ext cx="5752086" cy="2088432"/>
            <a:chOff x="3276600" y="3389075"/>
            <a:chExt cx="5752086" cy="2088432"/>
          </a:xfrm>
        </p:grpSpPr>
        <p:sp>
          <p:nvSpPr>
            <p:cNvPr id="5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291027" y="33890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276600" y="49530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3276600" y="41510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8495870" y="4114800"/>
              <a:ext cx="53281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2246"/>
              </p:ext>
            </p:extLst>
          </p:nvPr>
        </p:nvGraphicFramePr>
        <p:xfrm>
          <a:off x="572263" y="3352800"/>
          <a:ext cx="22471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4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Activity#2: 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Multiplexor</a:t>
            </a:r>
            <a:r>
              <a:rPr lang="en-US" dirty="0" smtClean="0"/>
              <a:t>: select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) between two inputs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) and set one as the output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)?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, if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 = 0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, if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 = 1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42670"/>
              </p:ext>
            </p:extLst>
          </p:nvPr>
        </p:nvGraphicFramePr>
        <p:xfrm>
          <a:off x="572263" y="3352800"/>
          <a:ext cx="22471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76600" y="4464768"/>
            <a:ext cx="5752086" cy="2088432"/>
            <a:chOff x="3276600" y="3389075"/>
            <a:chExt cx="5752086" cy="2088432"/>
          </a:xfrm>
        </p:grpSpPr>
        <p:sp>
          <p:nvSpPr>
            <p:cNvPr id="32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291027" y="33890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3276600" y="49530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276600" y="41510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8495870" y="4114800"/>
              <a:ext cx="53281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5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/>
          <a:lstStyle/>
          <a:p>
            <a:r>
              <a:rPr lang="en-US" dirty="0" smtClean="0"/>
              <a:t>Given a Logic function, create a Logic Circuit that implements the Logic Function…</a:t>
            </a:r>
          </a:p>
          <a:p>
            <a:r>
              <a:rPr lang="en-US" dirty="0" smtClean="0"/>
              <a:t>…and,  </a:t>
            </a:r>
            <a:r>
              <a:rPr lang="en-US" i="1" dirty="0" smtClean="0"/>
              <a:t>with the minimum number of logic gates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ewer gates: A cheaper ($$$) circuit!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72688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21820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312687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76641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8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85913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73698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255590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75012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graphicFrame>
        <p:nvGraphicFramePr>
          <p:cNvPr id="3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56123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37450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59" name="TextBox 58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  <p:graphicFrame>
        <p:nvGraphicFramePr>
          <p:cNvPr id="6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52417"/>
              </p:ext>
            </p:extLst>
          </p:nvPr>
        </p:nvGraphicFramePr>
        <p:xfrm>
          <a:off x="78994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43600" y="4800292"/>
            <a:ext cx="1803400" cy="838508"/>
            <a:chOff x="5943600" y="4800292"/>
            <a:chExt cx="1803400" cy="838508"/>
          </a:xfrm>
        </p:grpSpPr>
        <p:grpSp>
          <p:nvGrpSpPr>
            <p:cNvPr id="60" name="Group 59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61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26785" y="4231957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XNOR: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61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∙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  = !(a &amp;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b)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NOR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!(a |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b)</a:t>
                </a:r>
                <a:endParaRPr lang="en-US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XNOR: 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</m:t>
                        </m:r>
                        <m:r>
                          <a:rPr lang="en-US" sz="2400" b="0" i="0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err="1" smtClean="0"/>
                  <a:t>ab</a:t>
                </a:r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  <a:buClr>
                    <a:schemeClr val="bg2"/>
                  </a:buClr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  <a:blipFill rotWithShape="1">
                <a:blip r:embed="rId4"/>
                <a:stretch>
                  <a:fillRect l="-2453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447800" y="838200"/>
            <a:ext cx="1066800" cy="4495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28800"/>
            <a:ext cx="1066800" cy="3352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</a:p>
          <a:p>
            <a:r>
              <a:rPr lang="en-US" dirty="0"/>
              <a:t>	</a:t>
            </a:r>
            <a:r>
              <a:rPr lang="en-US" dirty="0" smtClean="0"/>
              <a:t>	e.g. Galaxy Note 3</a:t>
            </a:r>
            <a:endParaRPr lang="en-US" dirty="0"/>
          </a:p>
        </p:txBody>
      </p:sp>
      <p:pic>
        <p:nvPicPr>
          <p:cNvPr id="4106" name="Picture 10" descr="http://www.fansue.com/shop/images/products/1591000301/1591000301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5051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4317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371600" y="1524000"/>
            <a:ext cx="2590800" cy="533400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</a:t>
            </a:r>
          </a:p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</a:t>
            </a:r>
          </a:p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</a:t>
            </a:r>
          </a:p>
          <a:p>
            <a:pPr marL="1028700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4191000" y="3514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953000" y="3325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6477000" y="3514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6096000" y="3325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5343525" y="2895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4191000" y="2371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4953000" y="2182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6477000" y="2371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6096000" y="2182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V="1">
            <a:off x="5343525" y="1752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4191000" y="1981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tebulb"/>
          <p:cNvSpPr>
            <a:spLocks noEditPoints="1" noChangeArrowheads="1"/>
          </p:cNvSpPr>
          <p:nvPr/>
        </p:nvSpPr>
        <p:spPr bwMode="auto">
          <a:xfrm>
            <a:off x="7467600" y="1371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7239000" y="2362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7239000" y="3733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80010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 flipH="1" flipV="1">
            <a:off x="8153400" y="2590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419600" y="1905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19600" y="3058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7162800" y="1066800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4114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Oval 18"/>
          <p:cNvSpPr>
            <a:spLocks noChangeArrowheads="1"/>
          </p:cNvSpPr>
          <p:nvPr/>
        </p:nvSpPr>
        <p:spPr bwMode="auto">
          <a:xfrm>
            <a:off x="4876800" y="6248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>
            <a:off x="6400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6019800" y="6248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 flipV="1">
            <a:off x="5267325" y="5818187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>
            <a:off x="4114800" y="53705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Oval 24"/>
          <p:cNvSpPr>
            <a:spLocks noChangeArrowheads="1"/>
          </p:cNvSpPr>
          <p:nvPr/>
        </p:nvSpPr>
        <p:spPr bwMode="auto">
          <a:xfrm>
            <a:off x="48768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25"/>
          <p:cNvSpPr>
            <a:spLocks noChangeShapeType="1"/>
          </p:cNvSpPr>
          <p:nvPr/>
        </p:nvSpPr>
        <p:spPr bwMode="auto">
          <a:xfrm>
            <a:off x="6400800" y="53705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60198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flipV="1">
            <a:off x="5267325" y="4751387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6"/>
          <p:cNvSpPr>
            <a:spLocks noChangeShapeType="1"/>
          </p:cNvSpPr>
          <p:nvPr/>
        </p:nvSpPr>
        <p:spPr bwMode="auto">
          <a:xfrm>
            <a:off x="7162800" y="536098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>
            <a:off x="7162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 flipV="1">
            <a:off x="7924800" y="5589587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39"/>
          <p:cNvSpPr>
            <a:spLocks noChangeShapeType="1"/>
          </p:cNvSpPr>
          <p:nvPr/>
        </p:nvSpPr>
        <p:spPr bwMode="auto">
          <a:xfrm flipH="1">
            <a:off x="4114800" y="5665787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40"/>
          <p:cNvSpPr>
            <a:spLocks noChangeShapeType="1"/>
          </p:cNvSpPr>
          <p:nvPr/>
        </p:nvSpPr>
        <p:spPr bwMode="auto">
          <a:xfrm flipH="1" flipV="1">
            <a:off x="4114800" y="5665787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tebulb"/>
          <p:cNvSpPr>
            <a:spLocks noEditPoints="1" noChangeArrowheads="1"/>
          </p:cNvSpPr>
          <p:nvPr/>
        </p:nvSpPr>
        <p:spPr bwMode="auto">
          <a:xfrm>
            <a:off x="7391400" y="4141787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 flipH="1" flipV="1">
            <a:off x="8077200" y="5360987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4472456" y="491396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84512" y="598076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02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7086600" y="3852863"/>
            <a:ext cx="1600200" cy="1127124"/>
            <a:chOff x="3505200" y="3521076"/>
            <a:chExt cx="1600200" cy="1127124"/>
          </a:xfrm>
        </p:grpSpPr>
        <p:cxnSp>
          <p:nvCxnSpPr>
            <p:cNvPr id="107" name="Straight Connector 106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4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9" grpId="0" animBg="1"/>
      <p:bldP spid="59" grpId="1" animBg="1"/>
      <p:bldP spid="59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86" grpId="0" animBg="1"/>
      <p:bldP spid="86" grpId="1" animBg="1"/>
      <p:bldP spid="91" grpId="0" animBg="1"/>
      <p:bldP spid="91" grpId="1" animBg="1"/>
      <p:bldP spid="91" grpId="2" animBg="1"/>
      <p:bldP spid="104" grpId="0" animBg="1"/>
      <p:bldP spid="104" grpId="1" animBg="1"/>
      <p:bldP spid="104" grpId="2" animBg="1"/>
      <p:bldP spid="105" grpId="0" animBg="1"/>
      <p:bldP spid="10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5">
                      <a:lumMod val="60000"/>
                      <a:lumOff val="40000"/>
                    </a:schemeClr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blipFill rotWithShape="1"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5">
                      <a:lumMod val="60000"/>
                      <a:lumOff val="40000"/>
                    </a:schemeClr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blipFill rotWithShape="1">
                <a:blip r:embed="rId7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71600" y="1905000"/>
                <a:ext cx="4038600" cy="53340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1028700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028700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196975" marR="0" lvl="1" indent="-395288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</a:t>
                </a:r>
              </a:p>
              <a:p>
                <a:pPr marL="1196975" marR="0" lvl="1" indent="-395288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631825" marR="0" lvl="1" indent="11271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ab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+ ac</a:t>
                </a:r>
              </a:p>
              <a:p>
                <a:pPr marL="631825" marR="0" lvl="1" indent="11271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027113" lvl="1" indent="-282575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371600" y="1905000"/>
                <a:ext cx="4038600" cy="5334000"/>
              </a:xfrm>
              <a:prstGeom prst="rect">
                <a:avLst/>
              </a:prstGeom>
              <a:blipFill rotWithShape="1">
                <a:blip r:embed="rId9"/>
                <a:stretch>
                  <a:fillRect t="-28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65898" y="1752600"/>
            <a:ext cx="1574800" cy="812800"/>
            <a:chOff x="5867400" y="3200400"/>
            <a:chExt cx="1574800" cy="812800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10400" y="1752600"/>
            <a:ext cx="1751013" cy="685800"/>
            <a:chOff x="7010400" y="1752600"/>
            <a:chExt cx="1751013" cy="685800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7620000" y="1752600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7163320" y="1905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7163320" y="2286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8456613" y="208915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799094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2180094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7467600" y="1828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7467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0" y="182880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↔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43398" y="2743200"/>
            <a:ext cx="1752602" cy="685800"/>
            <a:chOff x="5791200" y="1947862"/>
            <a:chExt cx="1752602" cy="68580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03575" y="2667000"/>
            <a:ext cx="1583225" cy="812800"/>
            <a:chOff x="7103575" y="2667000"/>
            <a:chExt cx="1583225" cy="812800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 flipH="1">
              <a:off x="7466013" y="26670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H="1">
              <a:off x="7233171" y="29130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H="1">
              <a:off x="7233171" y="32623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>
              <a:off x="8407400" y="30797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7512571" y="28194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7512571" y="32004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3575" y="2743200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3575" y="3124200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96000" y="2768025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↔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99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#3: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+ 0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+ 1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+ ā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0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1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ā    =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 </a:t>
                </a:r>
                <a:r>
                  <a:rPr lang="en-US" sz="3200" dirty="0" smtClean="0">
                    <a:cs typeface="Arial" pitchFamily="34" charset="0"/>
                  </a:rPr>
                  <a:t>     </a:t>
                </a:r>
                <a:r>
                  <a:rPr lang="en-US" sz="3200" dirty="0">
                    <a:cs typeface="Arial" pitchFamily="34" charset="0"/>
                  </a:rPr>
                  <a:t>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a + a b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a(</a:t>
                </a:r>
                <a:r>
                  <a:rPr lang="en-US" sz="3200" dirty="0" err="1">
                    <a:cs typeface="Arial" pitchFamily="34" charset="0"/>
                  </a:rPr>
                  <a:t>b+c</a:t>
                </a:r>
                <a:r>
                  <a:rPr lang="en-US" sz="3200" dirty="0">
                    <a:cs typeface="Arial" pitchFamily="34" charset="0"/>
                  </a:rPr>
                  <a:t>)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c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blipFill rotWithShape="1">
                <a:blip r:embed="rId11"/>
                <a:stretch>
                  <a:fillRect l="-1769" t="-25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914400" y="838200"/>
                <a:ext cx="2590800" cy="53340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a</a:t>
                </a:r>
              </a:p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1</a:t>
                </a:r>
              </a:p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1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    0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    a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    0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  <a:p>
                <a:pPr marL="1028700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 smtClean="0"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cs typeface="Arial" pitchFamily="34" charset="0"/>
                  </a:rPr>
                  <a:t>  </a:t>
                </a:r>
                <a:r>
                  <a:rPr lang="en-US" sz="3200" dirty="0">
                    <a:cs typeface="Arial" pitchFamily="34" charset="0"/>
                  </a:rPr>
                  <a:t>    </a:t>
                </a:r>
                <a:r>
                  <a:rPr lang="en-US" sz="32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>
                  <a:cs typeface="Arial" pitchFamily="34" charset="0"/>
                </a:endParaRPr>
              </a:p>
              <a:p>
                <a:pPr marL="1196975" lvl="1" indent="-395288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    a</a:t>
                </a:r>
              </a:p>
              <a:p>
                <a:pPr marL="631825" lvl="1" indent="11271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    </a:t>
                </a:r>
                <a:r>
                  <a:rPr lang="en-US" sz="3200" dirty="0" err="1">
                    <a:cs typeface="Arial" pitchFamily="34" charset="0"/>
                  </a:rPr>
                  <a:t>ab</a:t>
                </a:r>
                <a:r>
                  <a:rPr lang="en-US" sz="3200" dirty="0">
                    <a:cs typeface="Arial" pitchFamily="34" charset="0"/>
                  </a:rPr>
                  <a:t> + ac</a:t>
                </a:r>
              </a:p>
              <a:p>
                <a:pPr marL="1027113" lvl="1" indent="-282575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smtClean="0">
                    <a:cs typeface="Arial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mtClean="0">
                            <a:latin typeface="Cambria Math"/>
                            <a:cs typeface="Arial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914400" y="838200"/>
                <a:ext cx="2590800" cy="5334000"/>
              </a:xfrm>
              <a:prstGeom prst="rect">
                <a:avLst/>
              </a:prstGeom>
              <a:blipFill rotWithShape="0">
                <a:blip r:embed="rId13"/>
                <a:stretch>
                  <a:fillRect t="-2971" r="-706" b="-116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410200" cy="409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Show that the Logic equations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/>
              <a:t>b</a:t>
            </a:r>
            <a:r>
              <a:rPr lang="en-US" sz="3200" dirty="0" smtClean="0"/>
              <a:t>elow are equivalent.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 smtClean="0"/>
              <a:t>)	= a + </a:t>
            </a:r>
            <a:r>
              <a:rPr lang="en-US" sz="3200" dirty="0" err="1" smtClean="0"/>
              <a:t>bc</a:t>
            </a: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/>
              <a:t>(</a:t>
            </a:r>
            <a:r>
              <a:rPr lang="en-US" sz="3200" dirty="0" err="1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/>
              <a:t>)	</a:t>
            </a:r>
            <a:r>
              <a:rPr lang="en-US" sz="3200" dirty="0" smtClean="0"/>
              <a:t>=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		</a:t>
            </a: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29000" y="609600"/>
            <a:ext cx="0" cy="6096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#3: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+ 0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+ 1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ā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0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1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ā    =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     </a:t>
                </a: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a + a b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a(</a:t>
                </a:r>
                <a:r>
                  <a:rPr lang="en-US" sz="3200" dirty="0" err="1">
                    <a:latin typeface="Calibri" pitchFamily="34" charset="0"/>
                    <a:cs typeface="Arial" pitchFamily="34" charset="0"/>
                  </a:rPr>
                  <a:t>b+c</a:t>
                </a: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)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c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blipFill rotWithShape="1">
                <a:blip r:embed="rId12"/>
                <a:stretch>
                  <a:fillRect l="-1769" t="-25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914400" y="838200"/>
                <a:ext cx="2590800" cy="53340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a</a:t>
                </a:r>
              </a:p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1</a:t>
                </a:r>
              </a:p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1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 0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 a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 0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028700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 smtClean="0">
                  <a:latin typeface="Calibri" pitchFamily="34" charset="0"/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  </a:t>
                </a: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1196975" lvl="1" indent="-395288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  a</a:t>
                </a:r>
              </a:p>
              <a:p>
                <a:pPr marL="631825" lvl="1" indent="11271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  </a:t>
                </a:r>
                <a:r>
                  <a:rPr lang="en-US" sz="3200" dirty="0" err="1">
                    <a:latin typeface="Calibri" pitchFamily="34" charset="0"/>
                    <a:cs typeface="Arial" pitchFamily="34" charset="0"/>
                  </a:rPr>
                  <a:t>ab</a:t>
                </a: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+ ac</a:t>
                </a:r>
              </a:p>
              <a:p>
                <a:pPr marL="1027113" lvl="1" indent="-282575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914400" y="838200"/>
                <a:ext cx="2590800" cy="5334000"/>
              </a:xfrm>
              <a:prstGeom prst="rect">
                <a:avLst/>
              </a:prstGeom>
              <a:blipFill rotWithShape="0">
                <a:blip r:embed="rId14"/>
                <a:stretch>
                  <a:fillRect t="-2971" r="-706" b="-116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410200" cy="63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Show that the Logic equations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/>
              <a:t>b</a:t>
            </a:r>
            <a:r>
              <a:rPr lang="en-US" sz="3200" dirty="0" smtClean="0"/>
              <a:t>elow are equivalent.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 smtClean="0"/>
              <a:t>)	= a + </a:t>
            </a:r>
            <a:r>
              <a:rPr lang="en-US" sz="3200" dirty="0" err="1" smtClean="0"/>
              <a:t>bc</a:t>
            </a: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/>
              <a:t>(</a:t>
            </a:r>
            <a:r>
              <a:rPr lang="en-US" sz="3200" dirty="0" err="1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/>
              <a:t>)	</a:t>
            </a:r>
            <a:r>
              <a:rPr lang="en-US" sz="3200" dirty="0" smtClean="0"/>
              <a:t>=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aa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+ ac +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bc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	= a + a(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b+c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 +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bc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	= a(1 + (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b+c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)) +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bc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	= a +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bc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		</a:t>
            </a: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29000" y="609600"/>
            <a:ext cx="0" cy="6096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9740556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08770230"/>
              </p:ext>
            </p:extLst>
          </p:nvPr>
        </p:nvGraphicFramePr>
        <p:xfrm>
          <a:off x="609600" y="16398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1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5914476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5283240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9280783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1524000"/>
            <a:ext cx="1066800" cy="5181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1524000"/>
            <a:ext cx="1066800" cy="5181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261548" y="1199188"/>
            <a:ext cx="2434652" cy="374779"/>
          </a:xfrm>
          <a:custGeom>
            <a:avLst/>
            <a:gdLst>
              <a:gd name="connsiteX0" fmla="*/ 0 w 2248524"/>
              <a:gd name="connsiteY0" fmla="*/ 374779 h 374779"/>
              <a:gd name="connsiteX1" fmla="*/ 1109272 w 2248524"/>
              <a:gd name="connsiteY1" fmla="*/ 25 h 374779"/>
              <a:gd name="connsiteX2" fmla="*/ 2248524 w 2248524"/>
              <a:gd name="connsiteY2" fmla="*/ 359789 h 37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8524" h="374779">
                <a:moveTo>
                  <a:pt x="0" y="374779"/>
                </a:moveTo>
                <a:cubicBezTo>
                  <a:pt x="367259" y="188651"/>
                  <a:pt x="734518" y="2523"/>
                  <a:pt x="1109272" y="25"/>
                </a:cubicBezTo>
                <a:cubicBezTo>
                  <a:pt x="1484026" y="-2473"/>
                  <a:pt x="1866275" y="178658"/>
                  <a:pt x="2248524" y="359789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</a:p>
          <a:p>
            <a:r>
              <a:rPr lang="en-US" dirty="0"/>
              <a:t>	</a:t>
            </a:r>
            <a:r>
              <a:rPr lang="en-US" dirty="0" smtClean="0"/>
              <a:t>	e.g. Galaxy Note 3</a:t>
            </a:r>
          </a:p>
          <a:p>
            <a:r>
              <a:rPr lang="en-US" dirty="0"/>
              <a:t>	</a:t>
            </a:r>
            <a:r>
              <a:rPr lang="en-US" dirty="0" smtClean="0"/>
              <a:t>with the </a:t>
            </a:r>
            <a:r>
              <a:rPr lang="en-US" dirty="0" err="1" smtClean="0"/>
              <a:t>big.LITTLE</a:t>
            </a:r>
            <a:r>
              <a:rPr lang="en-US" dirty="0" smtClean="0"/>
              <a:t> 8-core ARM processor </a:t>
            </a:r>
            <a:endParaRPr lang="en-US" dirty="0"/>
          </a:p>
        </p:txBody>
      </p:sp>
      <p:pic>
        <p:nvPicPr>
          <p:cNvPr id="5122" name="Picture 2" descr="http://images.anandtech.com/doci/6768/Screen%20Shot%202013-02-20%20at%2012.41.44%20PM_575px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90" y="2971800"/>
            <a:ext cx="47897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</p:spPr>
        <p:txBody>
          <a:bodyPr/>
          <a:lstStyle/>
          <a:p>
            <a:r>
              <a:rPr lang="en-US" dirty="0" smtClean="0"/>
              <a:t>How to standardize minimizing logic circuits?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9144000" cy="685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 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96685830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15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4181650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minterms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1907709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20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4787718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4"/>
                </p:custDataLst>
              </p:nvPr>
            </p:nvSpPr>
            <p:spPr bwMode="auto">
              <a:xfrm>
                <a:off x="3771900" y="1226403"/>
                <a:ext cx="5219700" cy="20739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 rtlCol="0">
                <a:spAutoFit/>
              </a:bodyPr>
              <a:lstStyle/>
              <a:p>
                <a:pPr marL="514350" indent="-514350">
                  <a:buClr>
                    <a:schemeClr val="accent5">
                      <a:lumMod val="60000"/>
                      <a:lumOff val="40000"/>
                    </a:schemeClr>
                  </a:buClr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latin typeface="+mj-lt"/>
                  </a:rPr>
                  <a:t>Write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</a:rPr>
                  <a:t>minterms</a:t>
                </a:r>
                <a:endParaRPr lang="en-US" sz="28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pPr marL="514350" indent="-514350">
                  <a:buClr>
                    <a:schemeClr val="accent5">
                      <a:lumMod val="60000"/>
                      <a:lumOff val="40000"/>
                    </a:schemeClr>
                  </a:buClr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</a:rPr>
                  <a:t>sum of products:</a:t>
                </a:r>
              </a:p>
              <a:p>
                <a:pPr marL="341313" indent="-341313">
                  <a:buClr>
                    <a:schemeClr val="accent5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latin typeface="+mj-lt"/>
                  </a:rPr>
                  <a:t>OR of all minterms where out=1</a:t>
                </a:r>
              </a:p>
              <a:p>
                <a:pPr marL="341313" indent="-341313">
                  <a:buClr>
                    <a:schemeClr val="accent5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US" sz="1600" dirty="0" smtClean="0">
                  <a:latin typeface="+mj-lt"/>
                </a:endParaRPr>
              </a:p>
              <a:p>
                <a:pPr marL="798513" lvl="1" indent="-341313">
                  <a:buClr>
                    <a:schemeClr val="accent5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latin typeface="+mj-lt"/>
                  </a:rPr>
                  <a:t>E.g. </a:t>
                </a:r>
                <a:r>
                  <a:rPr lang="en-US" sz="2800" dirty="0">
                    <a:solidFill>
                      <a:srgbClr val="FFFFFF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FFFF"/>
                    </a:solidFill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 err="1">
                    <a:solidFill>
                      <a:srgbClr val="FFFFFF"/>
                    </a:solidFill>
                  </a:rPr>
                  <a:t>bc</a:t>
                </a:r>
                <a:r>
                  <a:rPr lang="en-US" sz="2800" dirty="0">
                    <a:solidFill>
                      <a:srgbClr val="FFFFFF"/>
                    </a:solidFill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</a:rPr>
                  <a:t>c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771900" y="1226403"/>
                <a:ext cx="5219700" cy="2073967"/>
              </a:xfrm>
              <a:prstGeom prst="rect">
                <a:avLst/>
              </a:prstGeom>
              <a:blipFill rotWithShape="1">
                <a:blip r:embed="rId22"/>
                <a:stretch>
                  <a:fillRect l="-2453" t="-2941" r="-584" b="-764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57200" y="56460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+mj-lt"/>
              </a:rPr>
              <a:t>corollary: </a:t>
            </a:r>
            <a:r>
              <a:rPr lang="en-US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any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combinational circuit </a:t>
            </a:r>
            <a:r>
              <a:rPr lang="en-US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can be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implemented in two levels of logic (ignoring inverters)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96315614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1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7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419600" y="3200400"/>
            <a:ext cx="4495800" cy="2420938"/>
            <a:chOff x="4419600" y="3429000"/>
            <a:chExt cx="4495800" cy="2420938"/>
          </a:xfrm>
        </p:grpSpPr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>
              <a:off x="6019800" y="3524250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93"/>
            <p:cNvSpPr>
              <a:spLocks noChangeShapeType="1"/>
            </p:cNvSpPr>
            <p:nvPr/>
          </p:nvSpPr>
          <p:spPr bwMode="auto">
            <a:xfrm flipH="1" flipV="1">
              <a:off x="4719682" y="3640138"/>
              <a:ext cx="11477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Text Box 94"/>
            <p:cNvSpPr txBox="1">
              <a:spLocks noChangeArrowheads="1"/>
            </p:cNvSpPr>
            <p:nvPr/>
          </p:nvSpPr>
          <p:spPr bwMode="auto">
            <a:xfrm>
              <a:off x="4419600" y="3863799"/>
              <a:ext cx="300082" cy="38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Arial" charset="0"/>
                </a:rPr>
                <a:t>c</a:t>
              </a:r>
              <a:endParaRPr lang="en-US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Line 95"/>
            <p:cNvSpPr>
              <a:spLocks noChangeShapeType="1"/>
            </p:cNvSpPr>
            <p:nvPr/>
          </p:nvSpPr>
          <p:spPr bwMode="auto">
            <a:xfrm flipH="1" flipV="1">
              <a:off x="6857998" y="3838575"/>
              <a:ext cx="3048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Text Box 96"/>
            <p:cNvSpPr txBox="1">
              <a:spLocks noChangeArrowheads="1"/>
            </p:cNvSpPr>
            <p:nvPr/>
          </p:nvSpPr>
          <p:spPr bwMode="auto">
            <a:xfrm>
              <a:off x="8307387" y="4038600"/>
              <a:ext cx="608013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30" name="Text Box 100"/>
            <p:cNvSpPr txBox="1">
              <a:spLocks noChangeArrowheads="1"/>
            </p:cNvSpPr>
            <p:nvPr/>
          </p:nvSpPr>
          <p:spPr bwMode="auto">
            <a:xfrm>
              <a:off x="4419600" y="3640138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31" name="Text Box 102"/>
            <p:cNvSpPr txBox="1">
              <a:spLocks noChangeArrowheads="1"/>
            </p:cNvSpPr>
            <p:nvPr/>
          </p:nvSpPr>
          <p:spPr bwMode="auto">
            <a:xfrm>
              <a:off x="4419600" y="3429000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32" name="Oval 107"/>
            <p:cNvSpPr>
              <a:spLocks noChangeArrowheads="1"/>
            </p:cNvSpPr>
            <p:nvPr/>
          </p:nvSpPr>
          <p:spPr bwMode="auto">
            <a:xfrm>
              <a:off x="5886654" y="3563938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34" name="Group 112"/>
            <p:cNvGrpSpPr>
              <a:grpSpLocks/>
            </p:cNvGrpSpPr>
            <p:nvPr/>
          </p:nvGrpSpPr>
          <p:grpSpPr bwMode="auto">
            <a:xfrm>
              <a:off x="7162800" y="4249738"/>
              <a:ext cx="1358900" cy="812800"/>
              <a:chOff x="4645" y="3035"/>
              <a:chExt cx="856" cy="512"/>
            </a:xfrm>
          </p:grpSpPr>
          <p:sp>
            <p:nvSpPr>
              <p:cNvPr id="35" name="AutoShape 113"/>
              <p:cNvSpPr>
                <a:spLocks noChangeArrowheads="1"/>
              </p:cNvSpPr>
              <p:nvPr/>
            </p:nvSpPr>
            <p:spPr bwMode="auto">
              <a:xfrm flipH="1">
                <a:off x="4732" y="3035"/>
                <a:ext cx="588" cy="512"/>
              </a:xfrm>
              <a:prstGeom prst="moon">
                <a:avLst>
                  <a:gd name="adj" fmla="val 7169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6" name="Line 114"/>
              <p:cNvSpPr>
                <a:spLocks noChangeShapeType="1"/>
              </p:cNvSpPr>
              <p:nvPr/>
            </p:nvSpPr>
            <p:spPr bwMode="auto">
              <a:xfrm flipH="1">
                <a:off x="4645" y="3131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7" name="Line 115"/>
              <p:cNvSpPr>
                <a:spLocks noChangeShapeType="1"/>
              </p:cNvSpPr>
              <p:nvPr/>
            </p:nvSpPr>
            <p:spPr bwMode="auto">
              <a:xfrm flipH="1">
                <a:off x="4645" y="3467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8" name="Line 116"/>
              <p:cNvSpPr>
                <a:spLocks noChangeShapeType="1"/>
              </p:cNvSpPr>
              <p:nvPr/>
            </p:nvSpPr>
            <p:spPr bwMode="auto">
              <a:xfrm flipH="1">
                <a:off x="5325" y="3295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9" name="Oval 107"/>
            <p:cNvSpPr>
              <a:spLocks noChangeArrowheads="1"/>
            </p:cNvSpPr>
            <p:nvPr/>
          </p:nvSpPr>
          <p:spPr bwMode="auto">
            <a:xfrm>
              <a:off x="5886654" y="3792538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0" name="Line 101"/>
            <p:cNvSpPr>
              <a:spLocks noChangeShapeType="1"/>
            </p:cNvSpPr>
            <p:nvPr/>
          </p:nvSpPr>
          <p:spPr bwMode="auto">
            <a:xfrm flipH="1" flipV="1">
              <a:off x="6838746" y="4630738"/>
              <a:ext cx="705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1" name="AutoShape 92"/>
            <p:cNvSpPr>
              <a:spLocks noChangeArrowheads="1"/>
            </p:cNvSpPr>
            <p:nvPr/>
          </p:nvSpPr>
          <p:spPr bwMode="auto">
            <a:xfrm>
              <a:off x="6000546" y="4325938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5867400" y="4365626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3" name="AutoShape 92"/>
            <p:cNvSpPr>
              <a:spLocks noChangeArrowheads="1"/>
            </p:cNvSpPr>
            <p:nvPr/>
          </p:nvSpPr>
          <p:spPr bwMode="auto">
            <a:xfrm>
              <a:off x="6000546" y="5164138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" name="Oval 107"/>
            <p:cNvSpPr>
              <a:spLocks noChangeArrowheads="1"/>
            </p:cNvSpPr>
            <p:nvPr/>
          </p:nvSpPr>
          <p:spPr bwMode="auto">
            <a:xfrm>
              <a:off x="5867400" y="5432426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5" name="Line 93"/>
            <p:cNvSpPr>
              <a:spLocks noChangeShapeType="1"/>
            </p:cNvSpPr>
            <p:nvPr/>
          </p:nvSpPr>
          <p:spPr bwMode="auto">
            <a:xfrm flipH="1" flipV="1">
              <a:off x="4719682" y="3853748"/>
              <a:ext cx="11669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6" name="Line 93"/>
            <p:cNvSpPr>
              <a:spLocks noChangeShapeType="1"/>
            </p:cNvSpPr>
            <p:nvPr/>
          </p:nvSpPr>
          <p:spPr bwMode="auto">
            <a:xfrm flipH="1" flipV="1">
              <a:off x="4719682" y="4084794"/>
              <a:ext cx="1280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392119" y="3640138"/>
              <a:ext cx="0" cy="1639888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392120" y="5280026"/>
              <a:ext cx="6084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81600" y="3838575"/>
              <a:ext cx="0" cy="167005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2"/>
            </p:cNvCxnSpPr>
            <p:nvPr/>
          </p:nvCxnSpPr>
          <p:spPr>
            <a:xfrm flipH="1">
              <a:off x="5181600" y="5508626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953000" y="5737226"/>
              <a:ext cx="10475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53000" y="4084793"/>
              <a:ext cx="0" cy="1652433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392119" y="4478338"/>
              <a:ext cx="475281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181600" y="4706938"/>
              <a:ext cx="81894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953000" y="4935538"/>
              <a:ext cx="104754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62800" y="3838575"/>
              <a:ext cx="0" cy="563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162800" y="4911009"/>
              <a:ext cx="0" cy="597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43" idx="3"/>
            </p:cNvCxnSpPr>
            <p:nvPr/>
          </p:nvCxnSpPr>
          <p:spPr>
            <a:xfrm flipH="1" flipV="1">
              <a:off x="6838746" y="5507038"/>
              <a:ext cx="32405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228600" y="2286000"/>
            <a:ext cx="3733800" cy="43815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52400" y="3143250"/>
            <a:ext cx="3733800" cy="43815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" y="4057650"/>
            <a:ext cx="3733800" cy="43815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1842" y="3207603"/>
            <a:ext cx="3570157" cy="258359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75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34970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 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1359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 rotWithShape="1">
                <a:blip r:embed="rId3"/>
                <a:stretch>
                  <a:fillRect t="-12571" r="-31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2895600" cy="3810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164174"/>
            <a:ext cx="2895600" cy="264826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468974"/>
            <a:ext cx="2895600" cy="264826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810000"/>
            <a:ext cx="2895600" cy="264826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722150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4375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maps identify which inputs are (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ir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)relevant to the output</a:t>
                </a:r>
              </a:p>
            </p:txBody>
          </p:sp>
        </mc:Choice>
        <mc:Fallback xmlns="">
          <p:sp>
            <p:nvSpPr>
              <p:cNvPr id="184375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 r="-6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16137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01      11      10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54864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60198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19275" y="54864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60198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54864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09875" y="60198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54864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0" y="6019800"/>
            <a:ext cx="238125" cy="257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415184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4375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maps identify which inputs are (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ir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)relevant to the output</a:t>
                </a:r>
              </a:p>
            </p:txBody>
          </p:sp>
        </mc:Choice>
        <mc:Fallback xmlns="">
          <p:sp>
            <p:nvSpPr>
              <p:cNvPr id="184375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 r="-6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90231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01      11      10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5738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0887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</a:t>
                </a:r>
                <a:endParaRPr lang="en-US" sz="2400" dirty="0" smtClean="0">
                  <a:solidFill>
                    <a:srgbClr val="FFFFFF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rgbClr val="FFFFFF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 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map minimization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Cover all 1’s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Group adjacent blocks of 2</a:t>
                </a:r>
                <a:r>
                  <a:rPr lang="en-US" sz="2400" baseline="30000" dirty="0">
                    <a:solidFill>
                      <a:srgbClr val="FFFFFF"/>
                    </a:solidFill>
                    <a:latin typeface="Tahoma" pitchFamily="34" charset="0"/>
                  </a:rPr>
                  <a:t>n</a:t>
                </a: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1’s that yield a rectangular shape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Encode the common features of the rectangle</a:t>
                </a:r>
              </a:p>
              <a:p>
                <a:pPr marL="1143000" lvl="2" indent="-228600">
                  <a:lnSpc>
                    <a:spcPct val="102000"/>
                  </a:lnSpc>
                  <a:spcBef>
                    <a:spcPts val="600"/>
                  </a:spcBef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 r="-3431" b="-26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84861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</a:t>
            </a:r>
            <a:r>
              <a:rPr lang="en-US" dirty="0" smtClean="0">
                <a:solidFill>
                  <a:srgbClr val="FFFFFF"/>
                </a:solidFill>
              </a:rPr>
              <a:t>     </a:t>
            </a:r>
            <a:r>
              <a:rPr lang="en-US" dirty="0">
                <a:solidFill>
                  <a:srgbClr val="FFFFFF"/>
                </a:solidFill>
              </a:rPr>
              <a:t>11 </a:t>
            </a:r>
            <a:r>
              <a:rPr lang="en-US" dirty="0" smtClean="0">
                <a:solidFill>
                  <a:srgbClr val="FFFFFF"/>
                </a:solidFill>
              </a:rPr>
              <a:t>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8400" y="5660231"/>
            <a:ext cx="609600" cy="5413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5638800"/>
            <a:ext cx="457200" cy="5413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  <p:bldP spid="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</a:p>
          <a:p>
            <a:r>
              <a:rPr lang="en-US" dirty="0"/>
              <a:t>	</a:t>
            </a:r>
            <a:r>
              <a:rPr lang="en-US" dirty="0" smtClean="0"/>
              <a:t>	e.g. Galaxy Note 3</a:t>
            </a:r>
          </a:p>
          <a:p>
            <a:r>
              <a:rPr lang="en-US" dirty="0" smtClean="0"/>
              <a:t>	with </a:t>
            </a:r>
            <a:r>
              <a:rPr lang="en-US" dirty="0"/>
              <a:t>the </a:t>
            </a:r>
            <a:r>
              <a:rPr lang="en-US" dirty="0" err="1"/>
              <a:t>big.LITTLE</a:t>
            </a:r>
            <a:r>
              <a:rPr lang="en-US" dirty="0"/>
              <a:t> 8-core ARM processor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63845"/>
              </p:ext>
            </p:extLst>
          </p:nvPr>
        </p:nvGraphicFramePr>
        <p:xfrm>
          <a:off x="1219200" y="3505200"/>
          <a:ext cx="64008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big</a:t>
                      </a:r>
                      <a:r>
                        <a:rPr lang="en-US" sz="2000" baseline="0" dirty="0" smtClean="0"/>
                        <a:t> Quad Core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LITTLE Quad Core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Architecture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ARM v7a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ARM v7a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Samsung 28nm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Samsung 28nm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200MHz~1.8GHz+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200MHz~1.2GHz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19mm2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3.8mm2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Power-ratio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L1 Cache Size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KB</a:t>
                      </a:r>
                      <a:r>
                        <a:rPr lang="en-US" sz="2000" baseline="0" dirty="0" smtClean="0"/>
                        <a:t> I/D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KB I/D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L2 Cache Size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MB Data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512 KB</a:t>
                      </a:r>
                      <a:r>
                        <a:rPr lang="en-US" sz="2000" baseline="0" dirty="0" smtClean="0"/>
                        <a:t> Data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3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21566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23312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4384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1200" y="2438400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53200" y="2438400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81600" y="4974431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38800" y="4898231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51" grpId="0" animBg="1"/>
      <p:bldP spid="186452" grpId="0" animBg="1"/>
      <p:bldP spid="186457" grpId="0" animBg="1"/>
      <p:bldP spid="186475" grpId="0" animBg="1"/>
      <p:bldP spid="186476" grpId="0"/>
      <p:bldP spid="186477" grpId="0"/>
      <p:bldP spid="186478" grpId="0"/>
      <p:bldP spid="186479" grpId="0"/>
      <p:bldP spid="186480" grpId="0" animBg="1"/>
      <p:bldP spid="186481" grpId="0" animBg="1"/>
      <p:bldP spid="186483" grpId="0"/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Minterms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14588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55086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490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/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 rotWithShape="1">
                <a:blip r:embed="rId2"/>
                <a:stretch>
                  <a:fillRect l="-2901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41643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91527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5000" y="24384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8200" y="4953000"/>
            <a:ext cx="1524000" cy="3698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 animBg="1"/>
      <p:bldP spid="187424" grpId="0"/>
      <p:bldP spid="187425" grpId="0"/>
      <p:bldP spid="187426" grpId="0"/>
      <p:bldP spid="187428" grpId="0"/>
      <p:bldP spid="187429" grpId="0"/>
      <p:bldP spid="187430" grpId="0"/>
      <p:bldP spid="187431" grpId="0" animBg="1"/>
      <p:bldP spid="187432" grpId="0" animBg="1"/>
      <p:bldP spid="187433" grpId="0" animBg="1"/>
      <p:bldP spid="187434" grpId="0" animBg="1"/>
      <p:bldP spid="187467" grpId="0"/>
      <p:bldP spid="187471" grpId="0" animBg="1"/>
      <p:bldP spid="187473" grpId="0" animBg="1"/>
      <p:bldP spid="30" grpId="0" animBg="1"/>
      <p:bldP spid="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/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 rotWithShape="1">
                <a:blip r:embed="rId2"/>
                <a:stretch>
                  <a:fillRect l="-2901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96360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65535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</p:spPr>
            <p:txBody>
              <a:bodyPr/>
              <a:lstStyle/>
              <a:p>
                <a:r>
                  <a:rPr lang="en-US" sz="2800" dirty="0"/>
                  <a:t>“Don’t care” values can be interpreted individually in whatever way is convenient</a:t>
                </a:r>
              </a:p>
              <a:p>
                <a:pPr lvl="1"/>
                <a:r>
                  <a:rPr lang="en-US" sz="2400" dirty="0"/>
                  <a:t>assume all x’s = 1</a:t>
                </a:r>
              </a:p>
              <a:p>
                <a:pPr lvl="1"/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d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400" dirty="0"/>
                  <a:t>assume middle x’s = 0</a:t>
                </a:r>
              </a:p>
              <a:p>
                <a:pPr lvl="1"/>
                <a:r>
                  <a:rPr lang="en-US" sz="2400" dirty="0"/>
                  <a:t>assume 4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column x = 1</a:t>
                </a:r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  <a:blipFill rotWithShape="1">
                <a:blip r:embed="rId2"/>
                <a:stretch>
                  <a:fillRect l="-2586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75229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12439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5000" y="38100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15000" y="57912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3" grpId="0" animBg="1"/>
      <p:bldP spid="190504" grpId="0" animBg="1"/>
      <p:bldP spid="190505" grpId="0" animBg="1"/>
      <p:bldP spid="190506" grpId="0" animBg="1"/>
      <p:bldP spid="190544" grpId="0" animBg="1"/>
      <p:bldP spid="28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</p:spPr>
            <p:txBody>
              <a:bodyPr/>
              <a:lstStyle/>
              <a:p>
                <a:r>
                  <a:rPr lang="en-US" sz="2800" dirty="0"/>
                  <a:t>“Don’t care” values can be interpreted individually in whatever way is convenient</a:t>
                </a:r>
              </a:p>
              <a:p>
                <a:pPr lvl="1"/>
                <a:r>
                  <a:rPr lang="en-US" sz="2400" dirty="0"/>
                  <a:t>assume all x’s = 1</a:t>
                </a:r>
              </a:p>
              <a:p>
                <a:pPr lvl="1"/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d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400" dirty="0"/>
                  <a:t>assume middle x’s = 0</a:t>
                </a:r>
              </a:p>
              <a:p>
                <a:pPr lvl="1"/>
                <a:r>
                  <a:rPr lang="en-US" sz="2400" dirty="0"/>
                  <a:t>assume 4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column x = 1</a:t>
                </a:r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  <a:blipFill rotWithShape="1">
                <a:blip r:embed="rId2"/>
                <a:stretch>
                  <a:fillRect l="-2586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827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43176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 dirty="0"/>
              <a:t>A multiplexer selects between multiple inputs</a:t>
            </a:r>
          </a:p>
          <a:p>
            <a:pPr lvl="1"/>
            <a:r>
              <a:rPr lang="en-US" dirty="0"/>
              <a:t>out = a, if d = 0</a:t>
            </a:r>
          </a:p>
          <a:p>
            <a:pPr lvl="1"/>
            <a:r>
              <a:rPr lang="en-US" dirty="0"/>
              <a:t>out = b, if d = 1</a:t>
            </a:r>
          </a:p>
          <a:p>
            <a:pPr lvl="1"/>
            <a:endParaRPr lang="en-US" dirty="0"/>
          </a:p>
          <a:p>
            <a:r>
              <a:rPr lang="en-US" dirty="0"/>
              <a:t>Build truth table</a:t>
            </a:r>
          </a:p>
          <a:p>
            <a:r>
              <a:rPr lang="en-US" dirty="0"/>
              <a:t>Minimize diagram</a:t>
            </a:r>
          </a:p>
          <a:p>
            <a:r>
              <a:rPr lang="en-US" dirty="0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93914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047325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88247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  <a:buFontTx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 charset="0"/>
                  </a:rPr>
                  <a:t>Build a truth table</a:t>
                </a: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elvetica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elvetica" charset="0"/>
                  </a:rPr>
                  <a:t>bd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elvetica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elvetica" charset="0"/>
                  </a:rPr>
                  <a:t> + 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elvetica" charset="0"/>
                  </a:rPr>
                  <a:t> + </a:t>
                </a:r>
                <a:r>
                  <a:rPr lang="en-US" sz="2400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elvetica" charset="0"/>
                  </a:rPr>
                  <a:t>abd</a:t>
                </a:r>
                <a:endPara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Helvetica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endParaRPr lang="en-US" sz="2800" dirty="0" smtClean="0">
                  <a:solidFill>
                    <a:srgbClr val="FFFFFF"/>
                  </a:solidFill>
                  <a:latin typeface="Helvetica" charset="0"/>
                </a:endParaRPr>
              </a:p>
            </p:txBody>
          </p:sp>
        </mc:Choice>
        <mc:Fallback xmlns="">
          <p:sp>
            <p:nvSpPr>
              <p:cNvPr id="1288247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4701" t="-16000" b="-47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3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230971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Build the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</a:rPr>
              <a:t>Karnaugh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 map</a:t>
            </a: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11424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68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973854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Build the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</a:rPr>
              <a:t>Karnaugh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 map</a:t>
            </a: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88110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4826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/>
              <a:t>Logic Gates</a:t>
            </a:r>
          </a:p>
          <a:p>
            <a:pPr lvl="1"/>
            <a:r>
              <a:rPr lang="en-US" dirty="0" smtClean="0"/>
              <a:t>From switches</a:t>
            </a:r>
            <a:endParaRPr lang="en-US" dirty="0"/>
          </a:p>
          <a:p>
            <a:pPr lvl="1"/>
            <a:r>
              <a:rPr lang="en-US" dirty="0"/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  <a:buFontTx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 charset="0"/>
                  </a:rPr>
                  <a:t>Derive Minimal Logic Equation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  <a:buFontTx/>
                  <a:buChar char="•"/>
                </a:pPr>
                <a:endParaRPr lang="en-US" sz="3200" dirty="0">
                  <a:solidFill>
                    <a:srgbClr val="FFFFFF"/>
                  </a:solidFill>
                  <a:latin typeface="Helvetica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  <a:buFontTx/>
                  <a:buChar char="•"/>
                </a:pPr>
                <a:endParaRPr lang="en-US" sz="3200" dirty="0" smtClean="0">
                  <a:solidFill>
                    <a:srgbClr val="FFFFFF"/>
                  </a:solidFill>
                  <a:latin typeface="Helvetica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</a:pPr>
                <a:endParaRPr lang="en-US" sz="3200" dirty="0" smtClean="0">
                  <a:solidFill>
                    <a:srgbClr val="FFFFFF"/>
                  </a:solidFill>
                  <a:latin typeface="Helvetica" charset="0"/>
                </a:endParaRPr>
              </a:p>
              <a:p>
                <a:pPr marL="342900" lvl="1" indent="-342900"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  <a:buFontTx/>
                  <a:buChar char="•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bd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Helvetica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endParaRPr lang="en-US" sz="2800" dirty="0" smtClean="0">
                  <a:solidFill>
                    <a:srgbClr val="FFFFFF"/>
                  </a:solidFill>
                  <a:latin typeface="Helvetica" charset="0"/>
                </a:endParaRPr>
              </a:p>
            </p:txBody>
          </p:sp>
        </mc:Choice>
        <mc:Fallback xmlns="">
          <p:sp>
            <p:nvSpPr>
              <p:cNvPr id="61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4701" t="-16000" b="-34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-185738"/>
            <a:ext cx="8534400" cy="98901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Multiplexer Implementation</a:t>
            </a:r>
          </a:p>
        </p:txBody>
      </p:sp>
      <p:sp>
        <p:nvSpPr>
          <p:cNvPr id="1294428" name="AutoShape 92"/>
          <p:cNvSpPr>
            <a:spLocks noChangeArrowheads="1"/>
          </p:cNvSpPr>
          <p:nvPr/>
        </p:nvSpPr>
        <p:spPr bwMode="auto">
          <a:xfrm>
            <a:off x="5961063" y="521811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29" name="Line 93"/>
          <p:cNvSpPr>
            <a:spLocks noChangeShapeType="1"/>
          </p:cNvSpPr>
          <p:nvPr/>
        </p:nvSpPr>
        <p:spPr bwMode="auto">
          <a:xfrm flipH="1" flipV="1">
            <a:off x="4675188" y="5370512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0" name="Text Box 94"/>
          <p:cNvSpPr txBox="1">
            <a:spLocks noChangeArrowheads="1"/>
          </p:cNvSpPr>
          <p:nvPr/>
        </p:nvSpPr>
        <p:spPr bwMode="auto">
          <a:xfrm>
            <a:off x="4132263" y="56562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294431" name="Line 95"/>
          <p:cNvSpPr>
            <a:spLocks noChangeShapeType="1"/>
          </p:cNvSpPr>
          <p:nvPr/>
        </p:nvSpPr>
        <p:spPr bwMode="auto">
          <a:xfrm flipH="1" flipV="1">
            <a:off x="6789738" y="5551487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2" name="Text Box 96"/>
          <p:cNvSpPr txBox="1">
            <a:spLocks noChangeArrowheads="1"/>
          </p:cNvSpPr>
          <p:nvPr/>
        </p:nvSpPr>
        <p:spPr bwMode="auto">
          <a:xfrm>
            <a:off x="8324850" y="5580062"/>
            <a:ext cx="608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out</a:t>
            </a:r>
          </a:p>
        </p:txBody>
      </p:sp>
      <p:sp>
        <p:nvSpPr>
          <p:cNvPr id="1294433" name="AutoShape 97"/>
          <p:cNvSpPr>
            <a:spLocks noChangeArrowheads="1"/>
          </p:cNvSpPr>
          <p:nvPr/>
        </p:nvSpPr>
        <p:spPr bwMode="auto">
          <a:xfrm>
            <a:off x="4970463" y="611346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4" name="Line 98"/>
          <p:cNvSpPr>
            <a:spLocks noChangeShapeType="1"/>
          </p:cNvSpPr>
          <p:nvPr/>
        </p:nvSpPr>
        <p:spPr bwMode="auto">
          <a:xfrm flipH="1">
            <a:off x="4665663" y="6265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5" name="Line 99"/>
          <p:cNvSpPr>
            <a:spLocks noChangeShapeType="1"/>
          </p:cNvSpPr>
          <p:nvPr/>
        </p:nvSpPr>
        <p:spPr bwMode="auto">
          <a:xfrm flipH="1">
            <a:off x="4665663" y="6646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6" name="Text Box 100"/>
          <p:cNvSpPr txBox="1">
            <a:spLocks noChangeArrowheads="1"/>
          </p:cNvSpPr>
          <p:nvPr/>
        </p:nvSpPr>
        <p:spPr bwMode="auto">
          <a:xfrm>
            <a:off x="4284663" y="63420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294437" name="Line 101"/>
          <p:cNvSpPr>
            <a:spLocks noChangeShapeType="1"/>
          </p:cNvSpPr>
          <p:nvPr/>
        </p:nvSpPr>
        <p:spPr bwMode="auto">
          <a:xfrm flipH="1" flipV="1">
            <a:off x="5808663" y="6418262"/>
            <a:ext cx="1431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8" name="Text Box 102"/>
          <p:cNvSpPr txBox="1">
            <a:spLocks noChangeArrowheads="1"/>
          </p:cNvSpPr>
          <p:nvPr/>
        </p:nvSpPr>
        <p:spPr bwMode="auto">
          <a:xfrm>
            <a:off x="4284663" y="50466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294439" name="Line 103"/>
          <p:cNvSpPr>
            <a:spLocks noChangeShapeType="1"/>
          </p:cNvSpPr>
          <p:nvPr/>
        </p:nvSpPr>
        <p:spPr bwMode="auto">
          <a:xfrm>
            <a:off x="4665663" y="573246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0" name="Line 104"/>
          <p:cNvSpPr>
            <a:spLocks noChangeShapeType="1"/>
          </p:cNvSpPr>
          <p:nvPr/>
        </p:nvSpPr>
        <p:spPr bwMode="auto">
          <a:xfrm>
            <a:off x="4437063" y="598011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1" name="Group 105"/>
          <p:cNvGrpSpPr>
            <a:grpSpLocks/>
          </p:cNvGrpSpPr>
          <p:nvPr/>
        </p:nvGrpSpPr>
        <p:grpSpPr bwMode="auto">
          <a:xfrm>
            <a:off x="4665663" y="5484812"/>
            <a:ext cx="1295400" cy="533400"/>
            <a:chOff x="3654" y="1680"/>
            <a:chExt cx="934" cy="336"/>
          </a:xfrm>
        </p:grpSpPr>
        <p:sp>
          <p:nvSpPr>
            <p:cNvPr id="1294442" name="AutoShape 10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3" name="Oval 10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4" name="Line 10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5" name="Line 10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294446" name="Line 110"/>
          <p:cNvSpPr>
            <a:spLocks noChangeShapeType="1"/>
          </p:cNvSpPr>
          <p:nvPr/>
        </p:nvSpPr>
        <p:spPr bwMode="auto">
          <a:xfrm>
            <a:off x="7256463" y="553243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7" name="Line 111"/>
          <p:cNvSpPr>
            <a:spLocks noChangeShapeType="1"/>
          </p:cNvSpPr>
          <p:nvPr/>
        </p:nvSpPr>
        <p:spPr bwMode="auto">
          <a:xfrm>
            <a:off x="7265988" y="6354762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8" name="Group 112"/>
          <p:cNvGrpSpPr>
            <a:grpSpLocks/>
          </p:cNvGrpSpPr>
          <p:nvPr/>
        </p:nvGrpSpPr>
        <p:grpSpPr bwMode="auto">
          <a:xfrm>
            <a:off x="7243763" y="5734050"/>
            <a:ext cx="1295400" cy="812800"/>
            <a:chOff x="4685" y="3035"/>
            <a:chExt cx="816" cy="512"/>
          </a:xfrm>
        </p:grpSpPr>
        <p:sp>
          <p:nvSpPr>
            <p:cNvPr id="1294449" name="AutoShape 113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0" name="Line 114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1" name="Line 115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2" name="Line 116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51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graphicFrame>
        <p:nvGraphicFramePr>
          <p:cNvPr id="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56853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799926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5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428" grpId="0" animBg="1"/>
      <p:bldP spid="1294429" grpId="0" animBg="1"/>
      <p:bldP spid="1294430" grpId="0"/>
      <p:bldP spid="1294431" grpId="0" animBg="1"/>
      <p:bldP spid="1294432" grpId="0"/>
      <p:bldP spid="1294433" grpId="0" animBg="1"/>
      <p:bldP spid="1294434" grpId="0" animBg="1"/>
      <p:bldP spid="1294435" grpId="0" animBg="1"/>
      <p:bldP spid="1294436" grpId="0"/>
      <p:bldP spid="1294437" grpId="0" animBg="1"/>
      <p:bldP spid="1294438" grpId="0"/>
      <p:bldP spid="1294439" grpId="0" animBg="1"/>
      <p:bldP spid="1294440" grpId="0" animBg="1"/>
      <p:bldP spid="1294446" grpId="0" animBg="1"/>
      <p:bldP spid="1294447" grpId="0" animBg="1"/>
      <p:bldP spid="63" grpId="0" animBg="1"/>
      <p:bldP spid="6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144000" cy="5638800"/>
          </a:xfrm>
        </p:spPr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</a:p>
          <a:p>
            <a:endParaRPr lang="en-US" dirty="0"/>
          </a:p>
          <a:p>
            <a:r>
              <a:rPr lang="en-US" dirty="0" smtClean="0"/>
              <a:t>Any logic function can be implemented as “sum of products”.  </a:t>
            </a:r>
            <a:r>
              <a:rPr lang="en-US" dirty="0" err="1" smtClean="0"/>
              <a:t>Karnaugh</a:t>
            </a:r>
            <a:r>
              <a:rPr lang="en-US" dirty="0" smtClean="0"/>
              <a:t> Maps minimize number of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09600"/>
            <a:ext cx="8478520" cy="6096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Dates to keep in Mind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72"/>
              </a:spcBef>
            </a:pPr>
            <a:r>
              <a:rPr lang="en-US" sz="2400" dirty="0" smtClean="0"/>
              <a:t>Prelims: Tue Mar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</a:t>
            </a:r>
            <a:r>
              <a:rPr lang="en-US" sz="2400" dirty="0" err="1" smtClean="0"/>
              <a:t>Thur</a:t>
            </a:r>
            <a:r>
              <a:rPr lang="en-US" sz="2400" dirty="0" smtClean="0"/>
              <a:t> April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Lab 1: Due Fri Feb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before Winter break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Proj2: Due  </a:t>
            </a:r>
            <a:r>
              <a:rPr lang="en-US" sz="2400" dirty="0" err="1" smtClean="0"/>
              <a:t>Thur</a:t>
            </a:r>
            <a:r>
              <a:rPr lang="en-US" sz="2400" dirty="0" smtClean="0"/>
              <a:t> Mar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before Spring break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Final Project: Due when final would be (not known until Feb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212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09600"/>
            <a:ext cx="847852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Lab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Sections (required)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Labs </a:t>
            </a:r>
            <a:r>
              <a:rPr lang="en-US" sz="2400" dirty="0">
                <a:solidFill>
                  <a:schemeClr val="bg1"/>
                </a:solidFill>
              </a:rPr>
              <a:t>sections are required.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Separate </a:t>
            </a:r>
            <a:r>
              <a:rPr lang="en-US" sz="2000" dirty="0">
                <a:solidFill>
                  <a:schemeClr val="bg1"/>
                </a:solidFill>
              </a:rPr>
              <a:t>than lecture and homework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Bring laptop to </a:t>
            </a:r>
            <a:r>
              <a:rPr lang="en-US" sz="2400" dirty="0" smtClean="0">
                <a:solidFill>
                  <a:schemeClr val="bg1"/>
                </a:solidFill>
              </a:rPr>
              <a:t>Labs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“Make up” lab sections </a:t>
            </a:r>
            <a:r>
              <a:rPr lang="en-US" sz="2400" b="1" i="1" dirty="0" smtClean="0">
                <a:solidFill>
                  <a:schemeClr val="bg1"/>
                </a:solidFill>
              </a:rPr>
              <a:t>only</a:t>
            </a:r>
            <a:r>
              <a:rPr lang="en-US" sz="2400" b="1" dirty="0" smtClean="0">
                <a:solidFill>
                  <a:schemeClr val="bg1"/>
                </a:solidFill>
              </a:rPr>
              <a:t> 8:40am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Wed, </a:t>
            </a:r>
            <a:r>
              <a:rPr lang="en-US" sz="2400" b="1" dirty="0" err="1" smtClean="0">
                <a:solidFill>
                  <a:schemeClr val="bg1"/>
                </a:solidFill>
              </a:rPr>
              <a:t>Thur</a:t>
            </a:r>
            <a:r>
              <a:rPr lang="en-US" sz="2400" b="1" dirty="0" smtClean="0">
                <a:solidFill>
                  <a:schemeClr val="bg1"/>
                </a:solidFill>
              </a:rPr>
              <a:t>, or Fri</a:t>
            </a:r>
            <a:endParaRPr lang="en-US" sz="2400" b="1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This</a:t>
            </a:r>
            <a:r>
              <a:rPr lang="en-US" sz="2400" dirty="0">
                <a:solidFill>
                  <a:schemeClr val="bg1"/>
                </a:solidFill>
              </a:rPr>
              <a:t> week: intro to </a:t>
            </a:r>
            <a:r>
              <a:rPr lang="en-US" sz="2400" dirty="0" err="1">
                <a:solidFill>
                  <a:schemeClr val="bg1"/>
                </a:solidFill>
              </a:rPr>
              <a:t>logisim</a:t>
            </a:r>
            <a:r>
              <a:rPr lang="en-US" sz="2400" dirty="0">
                <a:solidFill>
                  <a:schemeClr val="bg1"/>
                </a:solidFill>
              </a:rPr>
              <a:t> and building an adder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	T</a:t>
            </a:r>
            <a:r>
              <a:rPr lang="en-US" sz="2000" dirty="0" smtClean="0"/>
              <a:t>	2:55 – 4:10pm		Carpenter Hall 104 (Blue Room)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W	</a:t>
            </a:r>
            <a:r>
              <a:rPr lang="en-US" sz="2000" dirty="0" smtClean="0"/>
              <a:t>8:40—9:55am</a:t>
            </a:r>
            <a:r>
              <a:rPr lang="en-US" sz="2000" dirty="0"/>
              <a:t>		Carpenter Hall </a:t>
            </a:r>
            <a:r>
              <a:rPr lang="en-US" sz="2000" dirty="0" smtClean="0"/>
              <a:t>104 (Blue </a:t>
            </a:r>
            <a:r>
              <a:rPr lang="en-US" sz="2000" dirty="0"/>
              <a:t>Room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W	</a:t>
            </a:r>
            <a:r>
              <a:rPr lang="en-US" sz="2000" dirty="0" smtClean="0"/>
              <a:t>11:40am – 12:55pm</a:t>
            </a:r>
            <a:r>
              <a:rPr lang="en-US" sz="2000" dirty="0"/>
              <a:t>	Carpenter Hall </a:t>
            </a:r>
            <a:r>
              <a:rPr lang="en-US" sz="2000" dirty="0" smtClean="0"/>
              <a:t>104 (</a:t>
            </a:r>
            <a:r>
              <a:rPr lang="en-US" sz="2000" dirty="0" err="1" smtClean="0"/>
              <a:t>BlueRoom</a:t>
            </a:r>
            <a:r>
              <a:rPr lang="en-US" sz="2000" dirty="0"/>
              <a:t>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W	</a:t>
            </a:r>
            <a:r>
              <a:rPr lang="en-US" sz="2000" dirty="0" smtClean="0"/>
              <a:t>1:25 </a:t>
            </a:r>
            <a:r>
              <a:rPr lang="en-US" sz="2000" dirty="0"/>
              <a:t>– </a:t>
            </a:r>
            <a:r>
              <a:rPr lang="en-US" sz="2000" dirty="0" smtClean="0"/>
              <a:t>2:40pm</a:t>
            </a:r>
            <a:r>
              <a:rPr lang="en-US" sz="2000" dirty="0"/>
              <a:t>	</a:t>
            </a:r>
            <a:r>
              <a:rPr lang="en-US" sz="2000" dirty="0" smtClean="0"/>
              <a:t>	Carpenter </a:t>
            </a:r>
            <a:r>
              <a:rPr lang="en-US" sz="2000" dirty="0"/>
              <a:t>Hall 104 (</a:t>
            </a:r>
            <a:r>
              <a:rPr lang="en-US" sz="2000" dirty="0" err="1"/>
              <a:t>BlueRoom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	W	3:35 – 4:50pm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Room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7:30—8:45pm		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Phillips 318</a:t>
            </a:r>
            <a:endParaRPr lang="en-US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	R	8</a:t>
            </a:r>
            <a:r>
              <a:rPr lang="en-US" sz="2000" dirty="0" smtClean="0"/>
              <a:t>:40 </a:t>
            </a:r>
            <a:r>
              <a:rPr lang="en-US" sz="2000" dirty="0"/>
              <a:t>– 9</a:t>
            </a:r>
            <a:r>
              <a:rPr lang="en-US" sz="2000" dirty="0" smtClean="0"/>
              <a:t>:55pm</a:t>
            </a:r>
            <a:r>
              <a:rPr lang="en-US" sz="2000" dirty="0"/>
              <a:t>		Carpenter Hall 104 </a:t>
            </a:r>
            <a:r>
              <a:rPr lang="en-US" sz="2000" dirty="0" smtClean="0"/>
              <a:t>(Blue </a:t>
            </a:r>
            <a:r>
              <a:rPr lang="en-US" sz="2000" dirty="0"/>
              <a:t>Room)</a:t>
            </a:r>
            <a:br>
              <a:rPr lang="en-US" sz="2000" dirty="0"/>
            </a:br>
            <a:r>
              <a:rPr lang="en-US" sz="2000" dirty="0" smtClean="0"/>
              <a:t>	R	11:40 – 12:55pm		Carpenter </a:t>
            </a:r>
            <a:r>
              <a:rPr lang="en-US" sz="2000" dirty="0"/>
              <a:t>Hall </a:t>
            </a:r>
            <a:r>
              <a:rPr lang="en-US" sz="2000" dirty="0" smtClean="0"/>
              <a:t>104 (Blue </a:t>
            </a:r>
            <a:r>
              <a:rPr lang="en-US" sz="2000" dirty="0"/>
              <a:t>Room)</a:t>
            </a:r>
            <a:br>
              <a:rPr lang="en-US" sz="2000" dirty="0"/>
            </a:br>
            <a:r>
              <a:rPr lang="en-US" sz="2000" dirty="0" smtClean="0"/>
              <a:t>	R	2:55 – 4:10pm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Room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 smtClean="0"/>
              <a:t>	F	8:40 – 9:55am		</a:t>
            </a:r>
            <a:r>
              <a:rPr lang="en-US" sz="2000" dirty="0"/>
              <a:t>Carpenter Hall </a:t>
            </a:r>
            <a:r>
              <a:rPr lang="en-US" sz="2000" dirty="0" smtClean="0"/>
              <a:t>104 (Blue </a:t>
            </a:r>
            <a:r>
              <a:rPr lang="en-US" sz="2000" dirty="0"/>
              <a:t>Room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F	</a:t>
            </a:r>
            <a:r>
              <a:rPr lang="en-US" sz="2000" dirty="0" smtClean="0"/>
              <a:t>11:40am </a:t>
            </a:r>
            <a:r>
              <a:rPr lang="en-US" sz="2000" dirty="0"/>
              <a:t>– </a:t>
            </a:r>
            <a:r>
              <a:rPr lang="en-US" sz="2000" dirty="0" smtClean="0"/>
              <a:t>12:55pm</a:t>
            </a:r>
            <a:r>
              <a:rPr lang="en-US" sz="2000" dirty="0"/>
              <a:t>	</a:t>
            </a:r>
            <a:r>
              <a:rPr lang="en-US" sz="2000" dirty="0" smtClean="0"/>
              <a:t>Carpenter </a:t>
            </a:r>
            <a:r>
              <a:rPr lang="en-US" sz="2000" dirty="0"/>
              <a:t>Hall 104 (Blue Room)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/>
              <a:t>	F	</a:t>
            </a:r>
            <a:r>
              <a:rPr lang="en-US" sz="2000" dirty="0" smtClean="0"/>
              <a:t>1:25 </a:t>
            </a:r>
            <a:r>
              <a:rPr lang="en-US" sz="2000" dirty="0"/>
              <a:t>– </a:t>
            </a:r>
            <a:r>
              <a:rPr lang="en-US" sz="2000" dirty="0" smtClean="0"/>
              <a:t>2:40pm</a:t>
            </a:r>
            <a:r>
              <a:rPr lang="en-US" sz="2000" dirty="0"/>
              <a:t>	</a:t>
            </a:r>
            <a:r>
              <a:rPr lang="en-US" sz="2000" dirty="0" smtClean="0"/>
              <a:t>	Carpenter </a:t>
            </a:r>
            <a:r>
              <a:rPr lang="en-US" sz="2000" dirty="0"/>
              <a:t>Hall 104 (Blue Room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F	2:55 – 4:10pm		Carpenter Hall 104 (Blue Room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436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iClicker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4" y="886350"/>
            <a:ext cx="8977746" cy="6124050"/>
          </a:xfrm>
        </p:spPr>
        <p:txBody>
          <a:bodyPr>
            <a:normAutofit/>
          </a:bodyPr>
          <a:lstStyle/>
          <a:p>
            <a:pPr>
              <a:spcBef>
                <a:spcPts val="168"/>
              </a:spcBef>
            </a:pPr>
            <a:r>
              <a:rPr lang="en-US" dirty="0" smtClean="0"/>
              <a:t>Attempt to balance the </a:t>
            </a:r>
            <a:r>
              <a:rPr lang="en-US" dirty="0" err="1" smtClean="0"/>
              <a:t>iClicker</a:t>
            </a:r>
            <a:r>
              <a:rPr lang="en-US" dirty="0" smtClean="0"/>
              <a:t> graph</a:t>
            </a:r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r>
              <a:rPr lang="en-US" sz="2800" dirty="0" smtClean="0"/>
              <a:t>Register </a:t>
            </a:r>
            <a:r>
              <a:rPr lang="en-US" sz="2800" dirty="0" err="1" smtClean="0"/>
              <a:t>iClicker</a:t>
            </a:r>
            <a:endParaRPr lang="en-US" sz="2800" dirty="0" smtClean="0"/>
          </a:p>
          <a:p>
            <a:pPr lvl="1">
              <a:spcBef>
                <a:spcPts val="168"/>
              </a:spcBef>
            </a:pPr>
            <a:r>
              <a:rPr lang="en-US" sz="2400" dirty="0"/>
              <a:t>http://</a:t>
            </a:r>
            <a:r>
              <a:rPr lang="en-US" sz="2400" dirty="0" smtClean="0"/>
              <a:t>atcsupport.cit.cornell.edu/pollsrvc/</a:t>
            </a:r>
          </a:p>
          <a:p>
            <a:pPr lvl="1">
              <a:spcBef>
                <a:spcPts val="168"/>
              </a:spcBef>
            </a:pPr>
            <a:r>
              <a:rPr lang="en-US" sz="2400" dirty="0" err="1" smtClean="0"/>
              <a:t>iClicker</a:t>
            </a:r>
            <a:r>
              <a:rPr lang="en-US" sz="2400" dirty="0" smtClean="0"/>
              <a:t> GO</a:t>
            </a:r>
            <a:endParaRPr lang="en-US" sz="2400" dirty="0"/>
          </a:p>
          <a:p>
            <a:pPr marL="457200" lvl="1" indent="0">
              <a:spcBef>
                <a:spcPts val="168"/>
              </a:spcBef>
              <a:buNone/>
            </a:pPr>
            <a:r>
              <a:rPr lang="en-US" sz="2400" dirty="0" smtClean="0"/>
              <a:t>    http</a:t>
            </a:r>
            <a:r>
              <a:rPr lang="en-US" sz="2400" dirty="0"/>
              <a:t>://pollinghelp.cit.cornell.edu/iclicker-go/#</a:t>
            </a:r>
            <a:r>
              <a:rPr lang="en-US" sz="2400" dirty="0" smtClean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41908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Transistors to Gates 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transistors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Circuit Minimization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Truth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Tables (</a:t>
            </a:r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Karnaugh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Activity#4 How do we build </a:t>
            </a:r>
            <a:r>
              <a:rPr lang="en-US" i="1" dirty="0" smtClean="0"/>
              <a:t>electronic</a:t>
            </a:r>
            <a:r>
              <a:rPr lang="en-US" dirty="0" smtClean="0"/>
              <a:t> switches?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Transistors: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6:10 minutes (watch from </a:t>
            </a:r>
            <a:r>
              <a:rPr lang="en-US" sz="2800" dirty="0" err="1">
                <a:solidFill>
                  <a:schemeClr val="bg1"/>
                </a:solidFill>
              </a:rPr>
              <a:t>from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41s </a:t>
            </a:r>
            <a:r>
              <a:rPr lang="en-US" sz="2800" dirty="0">
                <a:solidFill>
                  <a:schemeClr val="bg1"/>
                </a:solidFill>
              </a:rPr>
              <a:t>to 7:00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</a:rPr>
              <a:t>www.youtube.com/watch?v=QO5FgM7MLGg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Fill our Transistor Worksheet with info from Video </a:t>
            </a:r>
          </a:p>
        </p:txBody>
      </p:sp>
    </p:spTree>
    <p:extLst>
      <p:ext uri="{BB962C8B-B14F-4D97-AF65-F5344CB8AC3E}">
        <p14:creationId xmlns:p14="http://schemas.microsoft.com/office/powerpoint/2010/main" val="1219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486400" y="1350962"/>
            <a:ext cx="986167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354118" y="3179762"/>
            <a:ext cx="51328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523496" y="1659093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32635" y="1659093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523496" y="1659093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32635" y="1659093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>
                <a:latin typeface="Arial" charset="0"/>
              </a:rPr>
              <a:t>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5486400" y="1350962"/>
            <a:ext cx="986167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5354118" y="3179762"/>
            <a:ext cx="51328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7220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2466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725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25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25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5916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7757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3002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2814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5384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384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5384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6453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3116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7620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7188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46968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41855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62466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8170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58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410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4164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4677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76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56376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4" name="Straight Connector 3"/>
          <p:cNvCxnSpPr>
            <a:endCxn id="28" idx="0"/>
          </p:cNvCxnSpPr>
          <p:nvPr/>
        </p:nvCxnSpPr>
        <p:spPr>
          <a:xfrm>
            <a:off x="1628144" y="1538051"/>
            <a:ext cx="1885" cy="4331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4" idx="0"/>
          </p:cNvCxnSpPr>
          <p:nvPr/>
        </p:nvCxnSpPr>
        <p:spPr>
          <a:xfrm>
            <a:off x="1447256" y="2341845"/>
            <a:ext cx="406918" cy="435377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3" idx="0"/>
          </p:cNvCxnSpPr>
          <p:nvPr/>
        </p:nvCxnSpPr>
        <p:spPr>
          <a:xfrm flipV="1">
            <a:off x="1447256" y="2355911"/>
            <a:ext cx="409120" cy="421312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1568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4724400"/>
            <a:ext cx="2257232" cy="609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3" grpId="0"/>
      <p:bldP spid="1222674" grpId="0" animBg="1"/>
      <p:bldP spid="1222675" grpId="0" animBg="1"/>
      <p:bldP spid="1222676" grpId="0" animBg="1"/>
      <p:bldP spid="1222677" grpId="0" animBg="1"/>
      <p:bldP spid="1222678" grpId="0"/>
      <p:bldP spid="1222679" grpId="0"/>
      <p:bldP spid="1222680" grpId="0"/>
      <p:bldP spid="2" grpId="0"/>
      <p:bldP spid="4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chemeClr val="accent5">
              <a:lumMod val="60000"/>
              <a:lumOff val="40000"/>
            </a:schemeClr>
          </a:solidFill>
          <a:ln w="1836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2000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42471" y="61722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Bombe used to break the German </a:t>
            </a:r>
          </a:p>
          <a:p>
            <a:r>
              <a:rPr lang="en-US" dirty="0" smtClean="0"/>
              <a:t>Enigma machine during World War II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62"/>
            <a:ext cx="3714371" cy="199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6" y="3352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47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1" grpId="0" animBg="1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7220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2466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725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25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25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5916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7757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3002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2814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5384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384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5384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6453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3116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7620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7188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46968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41855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62466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8170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58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410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4164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46776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76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6376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25962" y="2333059"/>
            <a:ext cx="1885" cy="4331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256" y="1524000"/>
            <a:ext cx="406918" cy="435377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256" y="1538066"/>
            <a:ext cx="409120" cy="421312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4677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1568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7200" y="5257800"/>
            <a:ext cx="2257232" cy="609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5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224476"/>
              </p:ext>
            </p:extLst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Truth table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2828159" y="1295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Line 1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129846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80560" y="2355910"/>
            <a:ext cx="145492" cy="4213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35212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133327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17351" y="153584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6"/>
            </p:custDataLst>
          </p:nvPr>
        </p:nvCxnSpPr>
        <p:spPr>
          <a:xfrm>
            <a:off x="3129847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828159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071046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80559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1828800"/>
            <a:ext cx="65302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 = 0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1752600"/>
            <a:ext cx="871031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 = 1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319328" y="1295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621015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09743" y="2355910"/>
            <a:ext cx="7477" cy="4213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26381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1" name="Line 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624496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2" name="Line 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471729" y="1535844"/>
            <a:ext cx="138015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103" name="Straight Connector 102"/>
          <p:cNvCxnSpPr/>
          <p:nvPr>
            <p:custDataLst>
              <p:tags r:id="rId14"/>
            </p:custDataLst>
          </p:nvPr>
        </p:nvCxnSpPr>
        <p:spPr>
          <a:xfrm>
            <a:off x="4621016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319328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562215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71728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05769" y="1828800"/>
            <a:ext cx="65302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 = 1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5369" y="1752600"/>
            <a:ext cx="871031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 = 0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Line 1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6838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2084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44343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44343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8" name="Line 2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44343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5534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7375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62620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62432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45002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0" name="Line 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45002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5002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1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36071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Oval 1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2734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Text Box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-8002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95" name="Text Box 3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16806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96" name="Straight Connector 95"/>
          <p:cNvCxnSpPr/>
          <p:nvPr>
            <p:custDataLst>
              <p:tags r:id="rId33"/>
            </p:custDataLst>
          </p:nvPr>
        </p:nvCxnSpPr>
        <p:spPr>
          <a:xfrm rot="5400000">
            <a:off x="46586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>
            <p:custDataLst>
              <p:tags r:id="rId34"/>
            </p:custDataLst>
          </p:nvPr>
        </p:nvCxnSpPr>
        <p:spPr>
          <a:xfrm rot="10800000">
            <a:off x="41473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>
            <p:custDataLst>
              <p:tags r:id="rId35"/>
            </p:custDataLst>
          </p:nvPr>
        </p:nvCxnSpPr>
        <p:spPr>
          <a:xfrm>
            <a:off x="162084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27788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52076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43028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Line 1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33782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5" name="Text Box 3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242956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Text Box 3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4295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1186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9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NAND Gate</a:t>
            </a: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48977"/>
              </p:ext>
            </p:extLst>
          </p:nvPr>
        </p:nvGraphicFramePr>
        <p:xfrm>
          <a:off x="304825" y="4067700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</p:txBody>
      </p:sp>
      <p:sp>
        <p:nvSpPr>
          <p:cNvPr id="1224734" name="AutoShape 30"/>
          <p:cNvSpPr>
            <a:spLocks noChangeArrowheads="1"/>
          </p:cNvSpPr>
          <p:nvPr/>
        </p:nvSpPr>
        <p:spPr bwMode="auto">
          <a:xfrm>
            <a:off x="5486400" y="2160588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4735" name="Line 31"/>
          <p:cNvSpPr>
            <a:spLocks noChangeShapeType="1"/>
          </p:cNvSpPr>
          <p:nvPr/>
        </p:nvSpPr>
        <p:spPr bwMode="auto">
          <a:xfrm flipH="1">
            <a:off x="5181600" y="2312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6" name="Line 32"/>
          <p:cNvSpPr>
            <a:spLocks noChangeShapeType="1"/>
          </p:cNvSpPr>
          <p:nvPr/>
        </p:nvSpPr>
        <p:spPr bwMode="auto">
          <a:xfrm flipH="1">
            <a:off x="5181600" y="2693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7" name="Text Box 33"/>
          <p:cNvSpPr txBox="1">
            <a:spLocks noChangeArrowheads="1"/>
          </p:cNvSpPr>
          <p:nvPr/>
        </p:nvSpPr>
        <p:spPr bwMode="auto">
          <a:xfrm>
            <a:off x="4800600" y="2389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24738" name="Text Box 34"/>
          <p:cNvSpPr txBox="1">
            <a:spLocks noChangeArrowheads="1"/>
          </p:cNvSpPr>
          <p:nvPr/>
        </p:nvSpPr>
        <p:spPr bwMode="auto">
          <a:xfrm>
            <a:off x="4800600" y="2008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24739" name="Oval 35"/>
          <p:cNvSpPr>
            <a:spLocks noChangeArrowheads="1"/>
          </p:cNvSpPr>
          <p:nvPr/>
        </p:nvSpPr>
        <p:spPr bwMode="auto">
          <a:xfrm>
            <a:off x="6324600" y="241617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4740" name="Line 36"/>
          <p:cNvSpPr>
            <a:spLocks noChangeShapeType="1"/>
          </p:cNvSpPr>
          <p:nvPr/>
        </p:nvSpPr>
        <p:spPr bwMode="auto">
          <a:xfrm flipH="1">
            <a:off x="6478587" y="24939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41" name="Text Box 37"/>
          <p:cNvSpPr txBox="1">
            <a:spLocks noChangeArrowheads="1"/>
          </p:cNvSpPr>
          <p:nvPr/>
        </p:nvSpPr>
        <p:spPr bwMode="auto">
          <a:xfrm>
            <a:off x="6858000" y="21605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3542291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3759429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37594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324051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2736293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29514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2953430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251915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295343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251915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251915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293554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2937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  <a:latin typeface="+mj-lt"/>
              </a:rPr>
              <a:t>supply</a:t>
            </a:r>
            <a:endParaRPr lang="en-US" baseline="-25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45246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1728313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151117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194545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151117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151117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24450" y="169304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444482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1956528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288315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29355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1726726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1509588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194386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1509587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1509588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1691454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4428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1954941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302016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291967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3962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1576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0814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62680" y="1524000"/>
            <a:ext cx="406918" cy="435377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562680" y="1538066"/>
            <a:ext cx="409120" cy="421312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71600" y="1524000"/>
            <a:ext cx="406918" cy="435377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371600" y="1538066"/>
            <a:ext cx="409120" cy="421312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209800" y="2538627"/>
            <a:ext cx="1885" cy="4331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209800" y="3352800"/>
            <a:ext cx="1885" cy="4331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95400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954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2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812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00400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6096000"/>
            <a:ext cx="2305412" cy="685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3153832"/>
              </p:ext>
            </p:extLst>
          </p:nvPr>
        </p:nvGraphicFramePr>
        <p:xfrm>
          <a:off x="365775" y="4114800"/>
          <a:ext cx="1371600" cy="2639060"/>
        </p:xfrm>
        <a:graphic>
          <a:graphicData uri="http://schemas.openxmlformats.org/drawingml/2006/table">
            <a:tbl>
              <a:tblPr/>
              <a:tblGrid>
                <a:gridCol w="360363"/>
                <a:gridCol w="325437"/>
                <a:gridCol w="685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19768" y="1538051"/>
            <a:ext cx="1885" cy="4331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00400" y="3352800"/>
            <a:ext cx="406918" cy="435377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200400" y="3366866"/>
            <a:ext cx="409120" cy="421312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827464" y="2323141"/>
            <a:ext cx="1885" cy="4331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981200" y="3298422"/>
            <a:ext cx="406918" cy="435377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981200" y="3312488"/>
            <a:ext cx="409120" cy="421312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984314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84314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4478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5908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06757" y="253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81" name="Oval 80"/>
          <p:cNvSpPr/>
          <p:nvPr/>
        </p:nvSpPr>
        <p:spPr>
          <a:xfrm>
            <a:off x="0" y="4572000"/>
            <a:ext cx="2305412" cy="685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78" grpId="0"/>
      <p:bldP spid="8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1915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7770813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</a:t>
            </a:r>
            <a:r>
              <a:rPr lang="en-US" sz="2400" dirty="0" smtClean="0"/>
              <a:t>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0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err="1" smtClean="0">
                <a:latin typeface="Helvetica" charset="0"/>
              </a:rPr>
              <a:t>Haswell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1.4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177 square 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Four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47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http://techguru3d.com/4th-gen-intel-haswell-processors-architecture-and-lineup/</a:t>
            </a:r>
          </a:p>
        </p:txBody>
      </p:sp>
      <p:pic>
        <p:nvPicPr>
          <p:cNvPr id="1026" name="Picture 2" descr="http://techguru3d.com/wp-content/uploads/2013/06/Intel-Haswell-C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03" y="1053504"/>
            <a:ext cx="5112897" cy="31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err="1" smtClean="0">
                <a:latin typeface="Helvetica" charset="0"/>
              </a:rPr>
              <a:t>Westmere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1.17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240 square 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Six processing cores</a:t>
            </a:r>
            <a:endParaRPr lang="en-US" dirty="0"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38" y="3796237"/>
            <a:ext cx="3789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www.theregister.co.uk</a:t>
            </a:r>
            <a:r>
              <a:rPr lang="en-US" sz="1000" dirty="0"/>
              <a:t>/2010/02/03/</a:t>
            </a:r>
            <a:r>
              <a:rPr lang="en-US" sz="1000" dirty="0" err="1"/>
              <a:t>intel_westmere_ep_preview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503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Abstraction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 smtClean="0"/>
              <a:t>Hide complexity through simple abstractions</a:t>
            </a:r>
            <a:endParaRPr lang="en-US" dirty="0"/>
          </a:p>
          <a:p>
            <a:pPr lvl="1"/>
            <a:r>
              <a:rPr lang="en-US" dirty="0" smtClean="0"/>
              <a:t>Simplicity</a:t>
            </a:r>
          </a:p>
          <a:p>
            <a:pPr lvl="2"/>
            <a:r>
              <a:rPr lang="en-US" dirty="0" smtClean="0"/>
              <a:t>Box diagram represents inputs and outputs</a:t>
            </a:r>
          </a:p>
          <a:p>
            <a:pPr lvl="1"/>
            <a:r>
              <a:rPr lang="en-US" dirty="0" smtClean="0"/>
              <a:t>Complexity</a:t>
            </a:r>
          </a:p>
          <a:p>
            <a:pPr lvl="2"/>
            <a:r>
              <a:rPr lang="en-US" dirty="0" smtClean="0"/>
              <a:t>Hides underlying NMOS- and PMOS-transistors and atomic interactions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429000"/>
            <a:ext cx="3046446" cy="2514600"/>
            <a:chOff x="0" y="3429000"/>
            <a:chExt cx="3046446" cy="2514600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5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0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38308" y="4303485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194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Vdd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38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Vss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360840" y="4451809"/>
              <a:ext cx="532526" cy="1990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9233" y="3429000"/>
              <a:ext cx="2049586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172200"/>
            <a:ext cx="2897921" cy="533399"/>
            <a:chOff x="0" y="6172200"/>
            <a:chExt cx="2897921" cy="533399"/>
          </a:xfrm>
        </p:grpSpPr>
        <p:sp>
          <p:nvSpPr>
            <p:cNvPr id="75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49572" y="645798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1075" y="6435726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6190342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7689" y="5714073"/>
            <a:ext cx="2567868" cy="1183852"/>
            <a:chOff x="3907689" y="5714073"/>
            <a:chExt cx="2567868" cy="1183852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934922" y="5714073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07689" y="6019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962400" y="6400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3276600"/>
            <a:ext cx="5942878" cy="2514600"/>
            <a:chOff x="3276600" y="3276600"/>
            <a:chExt cx="5942878" cy="2514600"/>
          </a:xfrm>
        </p:grpSpPr>
        <p:sp>
          <p:nvSpPr>
            <p:cNvPr id="3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1894" y="3276600"/>
              <a:ext cx="4986395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291027" y="36176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3276600" y="52178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276600" y="43796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8611321" y="4419600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940019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061846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143855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755306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 flipV="1">
            <a:off x="1914525" y="2743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1914525" y="1600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341394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3733800" y="914400"/>
            <a:ext cx="1600200" cy="1127124"/>
            <a:chOff x="3505200" y="3521076"/>
            <a:chExt cx="1600200" cy="112712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5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5" grpId="0" animBg="1"/>
      <p:bldP spid="1212425" grpId="1" animBg="1"/>
      <p:bldP spid="1212425" grpId="2" animBg="1"/>
      <p:bldP spid="1212431" grpId="0" animBg="1"/>
      <p:bldP spid="63" grpId="0" animBg="1"/>
      <p:bldP spid="64" grpId="0" animBg="1"/>
      <p:bldP spid="64" grpId="1" animBg="1"/>
      <p:bldP spid="64" grpId="2" animBg="1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modern devices are made from billions of on /off switches called transistors</a:t>
            </a:r>
          </a:p>
          <a:p>
            <a:pPr lvl="1"/>
            <a:r>
              <a:rPr lang="en-US" dirty="0" smtClean="0"/>
              <a:t>We will build a processor in this course!</a:t>
            </a:r>
          </a:p>
          <a:p>
            <a:pPr lvl="1"/>
            <a:r>
              <a:rPr lang="en-US" dirty="0" smtClean="0"/>
              <a:t>Transistors made from semiconductor materials:</a:t>
            </a:r>
          </a:p>
          <a:p>
            <a:pPr lvl="2"/>
            <a:r>
              <a:rPr lang="en-US" dirty="0" smtClean="0"/>
              <a:t>MOSFET – Metal Oxide Semiconductor Field Effect Transistor</a:t>
            </a:r>
          </a:p>
          <a:p>
            <a:pPr lvl="2"/>
            <a:r>
              <a:rPr lang="en-US" dirty="0" smtClean="0"/>
              <a:t>NMOS, PMOS – Negative MOS and Positive MOS</a:t>
            </a:r>
          </a:p>
          <a:p>
            <a:pPr lvl="2"/>
            <a:r>
              <a:rPr lang="en-US" dirty="0" smtClean="0"/>
              <a:t>CMOS – complementary MOS made from PMOS and NMOS transistors</a:t>
            </a:r>
            <a:endParaRPr lang="en-US" dirty="0"/>
          </a:p>
          <a:p>
            <a:pPr lvl="1"/>
            <a:r>
              <a:rPr lang="en-US" dirty="0" smtClean="0"/>
              <a:t>Transistors used to make logic gates and logic circuits</a:t>
            </a:r>
            <a:endParaRPr lang="en-US" dirty="0"/>
          </a:p>
          <a:p>
            <a:r>
              <a:rPr lang="en-US" dirty="0" smtClean="0"/>
              <a:t>We can now implement any logic circuit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do it efficiently, using </a:t>
            </a:r>
            <a:r>
              <a:rPr lang="en-US" dirty="0" err="1"/>
              <a:t>Karnaugh</a:t>
            </a:r>
            <a:r>
              <a:rPr lang="en-US" dirty="0"/>
              <a:t> maps to find the minimal terms required</a:t>
            </a:r>
          </a:p>
          <a:p>
            <a:pPr lvl="1"/>
            <a:r>
              <a:rPr lang="en-US" dirty="0"/>
              <a:t>Can use either NAND or NOR gates to implement the logic circuit</a:t>
            </a:r>
          </a:p>
          <a:p>
            <a:pPr lvl="1"/>
            <a:r>
              <a:rPr lang="en-US" dirty="0"/>
              <a:t>Can use P- and N-transistors to implement NAND or NOR gates</a:t>
            </a:r>
          </a:p>
        </p:txBody>
      </p:sp>
    </p:spTree>
    <p:extLst>
      <p:ext uri="{BB962C8B-B14F-4D97-AF65-F5344CB8AC3E}">
        <p14:creationId xmlns:p14="http://schemas.microsoft.com/office/powerpoint/2010/main" val="34290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275502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807359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899570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65684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741623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854589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986367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941733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03104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1295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819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2438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Line 21"/>
          <p:cNvSpPr>
            <a:spLocks noChangeShapeType="1"/>
          </p:cNvSpPr>
          <p:nvPr/>
        </p:nvSpPr>
        <p:spPr bwMode="auto">
          <a:xfrm flipV="1">
            <a:off x="1685925" y="54864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240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733800" y="914400"/>
            <a:ext cx="1600200" cy="1127124"/>
            <a:chOff x="3505200" y="3521076"/>
            <a:chExt cx="1600200" cy="112712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73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33" grpId="0" animBg="1"/>
      <p:bldP spid="1212434" grpId="0" animBg="1"/>
      <p:bldP spid="1212435" grpId="0" animBg="1"/>
      <p:bldP spid="1212436" grpId="0" animBg="1"/>
      <p:bldP spid="1212437" grpId="0" animBg="1"/>
      <p:bldP spid="1212437" grpId="1" animBg="1"/>
      <p:bldP spid="1212437" grpId="2" animBg="1"/>
      <p:bldP spid="1212437" grpId="3" animBg="1"/>
      <p:bldP spid="1212439" grpId="0" animBg="1"/>
      <p:bldP spid="1212440" grpId="0" animBg="1"/>
      <p:bldP spid="1212441" grpId="0" animBg="1"/>
      <p:bldP spid="1212442" grpId="0" animBg="1"/>
      <p:bldP spid="1212443" grpId="0" animBg="1"/>
      <p:bldP spid="1212443" grpId="1" animBg="1"/>
      <p:bldP spid="1212452" grpId="0" animBg="1"/>
      <p:bldP spid="1212453" grpId="0" animBg="1"/>
      <p:bldP spid="1212454" grpId="0" animBg="1"/>
      <p:bldP spid="1212455" grpId="0" animBg="1"/>
      <p:bldP spid="1212456" grpId="0" animBg="1"/>
      <p:bldP spid="1212457" grpId="0" animBg="1"/>
      <p:bldP spid="1212458" grpId="0" animBg="1"/>
      <p:bldP spid="1212459" grpId="0"/>
      <p:bldP spid="50" grpId="0"/>
      <p:bldP spid="51" grpId="0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</TotalTime>
  <Words>5031</Words>
  <Application>Microsoft Office PowerPoint</Application>
  <PresentationFormat>On-screen Show (4:3)</PresentationFormat>
  <Paragraphs>2693</Paragraphs>
  <Slides>80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Arial Unicode MS</vt:lpstr>
      <vt:lpstr>ＭＳ Ｐゴシック</vt:lpstr>
      <vt:lpstr>Arial</vt:lpstr>
      <vt:lpstr>Calibri</vt:lpstr>
      <vt:lpstr>Cambria Math</vt:lpstr>
      <vt:lpstr>Comic Sans MS</vt:lpstr>
      <vt:lpstr>Helvetica</vt:lpstr>
      <vt:lpstr>StarSymbol</vt:lpstr>
      <vt:lpstr>Symbol</vt:lpstr>
      <vt:lpstr>Tahoma</vt:lpstr>
      <vt:lpstr>Times New Roman</vt:lpstr>
      <vt:lpstr>Wingdings</vt:lpstr>
      <vt:lpstr>Office Theme</vt:lpstr>
      <vt:lpstr>Gates and Logic: From switches to Transistors,      Logic Gates and Logic Circuits</vt:lpstr>
      <vt:lpstr>Goals for Today</vt:lpstr>
      <vt:lpstr>Goals for Today</vt:lpstr>
      <vt:lpstr>Goals for Today</vt:lpstr>
      <vt:lpstr>Goals for Today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Building Functions: Logic Gates</vt:lpstr>
      <vt:lpstr>Building Functions: Logic Gates</vt:lpstr>
      <vt:lpstr>Building Functions: Logic Gates</vt:lpstr>
      <vt:lpstr>Activity#1: Logic Gates</vt:lpstr>
      <vt:lpstr>Activity#1: Logic Gates</vt:lpstr>
      <vt:lpstr>Activity#1: Logic Gates</vt:lpstr>
      <vt:lpstr>Activity#2: Logic Gates</vt:lpstr>
      <vt:lpstr>Activity#2: Logic Gates</vt:lpstr>
      <vt:lpstr>Goals for Today</vt:lpstr>
      <vt:lpstr>Next Goal</vt:lpstr>
      <vt:lpstr>Logic Gates</vt:lpstr>
      <vt:lpstr>Logic Gates</vt:lpstr>
      <vt:lpstr>Logic Equations</vt:lpstr>
      <vt:lpstr>Logic Equations</vt:lpstr>
      <vt:lpstr>Identities</vt:lpstr>
      <vt:lpstr>Identities</vt:lpstr>
      <vt:lpstr>Identities</vt:lpstr>
      <vt:lpstr>Identities</vt:lpstr>
      <vt:lpstr>Activity #3: Identities</vt:lpstr>
      <vt:lpstr>Activity #3: Identities</vt:lpstr>
      <vt:lpstr>Logic Manipulation</vt:lpstr>
      <vt:lpstr>Logic Manipulation</vt:lpstr>
      <vt:lpstr>Takeaway</vt:lpstr>
      <vt:lpstr>PowerPoint Presentation</vt:lpstr>
      <vt:lpstr>Goals for Today</vt:lpstr>
      <vt:lpstr>Next Goal</vt:lpstr>
      <vt:lpstr>Logic Minimization</vt:lpstr>
      <vt:lpstr>Logic Minimization</vt:lpstr>
      <vt:lpstr>Logic Minimization</vt:lpstr>
      <vt:lpstr>Karnaugh Maps</vt:lpstr>
      <vt:lpstr>Minimization with Karnaugh maps (1)</vt:lpstr>
      <vt:lpstr>Minimization with Karnaugh maps (2)</vt:lpstr>
      <vt:lpstr>Minimization with Karnaugh maps (2)</vt:lpstr>
      <vt:lpstr>Minimization with Karnaugh maps (2)</vt:lpstr>
      <vt:lpstr>Karnaugh Minimization Tricks (1)</vt:lpstr>
      <vt:lpstr>Karnaugh Minimization Tricks (1)</vt:lpstr>
      <vt:lpstr>Karnaugh Minimization Tricks (2)</vt:lpstr>
      <vt:lpstr>Karnaugh Minimization Tricks (2)</vt:lpstr>
      <vt:lpstr>Karnaugh Minimization Tricks (3)</vt:lpstr>
      <vt:lpstr>Karnaugh Minimization Tricks (3)</vt:lpstr>
      <vt:lpstr>Multiplexer</vt:lpstr>
      <vt:lpstr>Multiplexer Implementation</vt:lpstr>
      <vt:lpstr>Multiplexer Implementation</vt:lpstr>
      <vt:lpstr>Multiplexer Implementation</vt:lpstr>
      <vt:lpstr>Multiplexer Implementation</vt:lpstr>
      <vt:lpstr>Takeaway</vt:lpstr>
      <vt:lpstr>Administrivia</vt:lpstr>
      <vt:lpstr>Administrivia</vt:lpstr>
      <vt:lpstr>iClicker</vt:lpstr>
      <vt:lpstr>Goals for Today</vt:lpstr>
      <vt:lpstr>Activity#4 How do we build electronic switches?</vt:lpstr>
      <vt:lpstr>NMOS and PMOS Transistors</vt:lpstr>
      <vt:lpstr>NMOS and PMOS Transistors</vt:lpstr>
      <vt:lpstr>Inverter</vt:lpstr>
      <vt:lpstr>Inverter</vt:lpstr>
      <vt:lpstr>Inverter</vt:lpstr>
      <vt:lpstr>NAND Gate</vt:lpstr>
      <vt:lpstr>NOR Gate</vt:lpstr>
      <vt:lpstr>Building Functions (Revisited)</vt:lpstr>
      <vt:lpstr>Building Functions (Revisited)</vt:lpstr>
      <vt:lpstr>Logic Gates</vt:lpstr>
      <vt:lpstr>Then and Now</vt:lpstr>
      <vt:lpstr>Then and Now</vt:lpstr>
      <vt:lpstr>Big Picture: Abstraction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203</cp:revision>
  <cp:lastPrinted>2014-01-28T16:41:22Z</cp:lastPrinted>
  <dcterms:created xsi:type="dcterms:W3CDTF">2012-11-28T14:27:55Z</dcterms:created>
  <dcterms:modified xsi:type="dcterms:W3CDTF">2015-01-27T16:57:17Z</dcterms:modified>
</cp:coreProperties>
</file>