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1" r:id="rId18"/>
    <p:sldId id="272" r:id="rId19"/>
    <p:sldId id="286" r:id="rId20"/>
    <p:sldId id="287" r:id="rId21"/>
    <p:sldId id="273" r:id="rId22"/>
    <p:sldId id="288" r:id="rId23"/>
    <p:sldId id="276" r:id="rId24"/>
    <p:sldId id="289" r:id="rId25"/>
    <p:sldId id="290" r:id="rId26"/>
    <p:sldId id="277" r:id="rId27"/>
    <p:sldId id="278" r:id="rId28"/>
    <p:sldId id="279" r:id="rId29"/>
    <p:sldId id="280" r:id="rId30"/>
    <p:sldId id="281" r:id="rId31"/>
    <p:sldId id="282" r:id="rId32"/>
    <p:sldId id="291" r:id="rId33"/>
    <p:sldId id="283" r:id="rId3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64" y="1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7043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Make sure you “git push” if you want your teammates to get the changes you made to your code!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Git/Unix Lab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March 2015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Follow Along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$&gt; git push origin master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Basics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40722" y="1460499"/>
            <a:ext cx="8346078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git pull &lt;remote&gt; &lt;branch&gt;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</a:rPr>
              <a:t>&lt;remote&gt; usually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origin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</a:rPr>
              <a:t>&lt;branch&gt; is </a:t>
            </a: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 dirty="0">
                <a:solidFill>
                  <a:srgbClr val="000000"/>
                </a:solidFill>
              </a:rPr>
              <a:t> for now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git pull origin master </a:t>
            </a:r>
            <a:r>
              <a:rPr lang="en" dirty="0" smtClean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</a:t>
            </a:r>
            <a:r>
              <a:rPr lang="en-US" dirty="0" smtClean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smtClean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fetch </a:t>
            </a:r>
            <a:r>
              <a:rPr lang="en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changes made</a:t>
            </a:r>
          </a:p>
          <a:p>
            <a:pPr marL="4572000" lvl="0" indent="0" rtl="0">
              <a:spcBef>
                <a:spcPts val="0"/>
              </a:spcBef>
              <a:buNone/>
            </a:pPr>
            <a:r>
              <a:rPr lang="en" sz="24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smtClean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</a:t>
            </a:r>
            <a:r>
              <a:rPr lang="en-US" sz="2400" dirty="0" smtClean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400" dirty="0" smtClean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by </a:t>
            </a:r>
            <a:r>
              <a:rPr lang="en" sz="24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someone else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Useful Tip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git stash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Temporarily store your local changes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Makes sure you do not have conflicts when pulling</a:t>
            </a:r>
          </a:p>
          <a:p>
            <a:pPr marL="914400" lvl="1" indent="-381000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git stash pop </a:t>
            </a:r>
            <a:r>
              <a:rPr lang="en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#Reapply stashed changes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Basics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A typical sequence of instructions you will use: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$&gt; git stash </a:t>
            </a:r>
            <a:r>
              <a:rPr lang="en" sz="20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#Store local changes 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$&gt; git pull origin master </a:t>
            </a:r>
            <a:r>
              <a:rPr lang="en" sz="20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#Fetch changes from repo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$&gt; git stash pop </a:t>
            </a:r>
            <a:r>
              <a:rPr lang="en" sz="20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#Reapply local changes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$&gt; git add </a:t>
            </a: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-</a:t>
            </a:r>
            <a:r>
              <a:rPr lang="en-US" sz="2000" dirty="0">
                <a:latin typeface="Consolas"/>
                <a:ea typeface="Consolas"/>
                <a:cs typeface="Consolas"/>
                <a:sym typeface="Consolas"/>
              </a:rPr>
              <a:t>A</a:t>
            </a:r>
            <a:r>
              <a:rPr lang="en" sz="2000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. </a:t>
            </a:r>
            <a:r>
              <a:rPr lang="en" sz="20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#-A also adds deletions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$&gt; git commit -m “Changed file x.txt” </a:t>
            </a:r>
            <a:r>
              <a:rPr lang="en" sz="20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#Commit stage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" sz="2000" dirty="0">
                <a:latin typeface="Consolas"/>
                <a:ea typeface="Consolas"/>
                <a:cs typeface="Consolas"/>
                <a:sym typeface="Consolas"/>
              </a:rPr>
              <a:t>$&gt; git push origin master </a:t>
            </a:r>
            <a:r>
              <a:rPr lang="en" sz="2000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#Push changes to repo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 smtClean="0"/>
              <a:t>S</a:t>
            </a:r>
            <a:r>
              <a:rPr lang="en-US" dirty="0" smtClean="0"/>
              <a:t>hell S</a:t>
            </a:r>
            <a:r>
              <a:rPr lang="en" dirty="0" smtClean="0"/>
              <a:t>cripting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Shell Scripting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As you have probably noticed, the </a:t>
            </a:r>
            <a:r>
              <a:rPr lang="en-US" dirty="0" smtClean="0"/>
              <a:t>CS</a:t>
            </a:r>
            <a:r>
              <a:rPr lang="en" dirty="0" smtClean="0"/>
              <a:t>3410 </a:t>
            </a:r>
            <a:r>
              <a:rPr lang="en" dirty="0"/>
              <a:t>course VM has </a:t>
            </a:r>
            <a:r>
              <a:rPr lang="en" b="1" dirty="0"/>
              <a:t>no </a:t>
            </a:r>
            <a:r>
              <a:rPr lang="en" b="1" dirty="0" smtClean="0"/>
              <a:t>GU</a:t>
            </a:r>
            <a:r>
              <a:rPr lang="en-US" b="1" dirty="0" smtClean="0"/>
              <a:t>I.</a:t>
            </a:r>
            <a:endParaRPr lang="en" dirty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We</a:t>
            </a:r>
            <a:r>
              <a:rPr lang="en" dirty="0" smtClean="0"/>
              <a:t> </a:t>
            </a:r>
            <a:r>
              <a:rPr lang="en" dirty="0"/>
              <a:t>interact with a </a:t>
            </a:r>
            <a:r>
              <a:rPr lang="en" b="1" i="1" dirty="0"/>
              <a:t>command line interface</a:t>
            </a:r>
            <a:r>
              <a:rPr lang="en" dirty="0"/>
              <a:t> in order to tell the computer what we want it to do</a:t>
            </a:r>
            <a:r>
              <a:rPr lang="en" dirty="0" smtClean="0"/>
              <a:t>.</a:t>
            </a: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Shell Scripting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330397" y="1460499"/>
            <a:ext cx="8356403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Through the shell you can:</a:t>
            </a: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endParaRPr lang="en-US" dirty="0" smtClean="0"/>
          </a:p>
          <a:p>
            <a:pPr marL="457200" lvl="2" indent="-419100">
              <a:buFont typeface="Arial"/>
              <a:buChar char="●"/>
            </a:pPr>
            <a:r>
              <a:rPr lang="en-US" dirty="0" smtClean="0"/>
              <a:t>Run programs.</a:t>
            </a:r>
          </a:p>
          <a:p>
            <a:pPr marL="457200" lvl="2" indent="-419100">
              <a:buFont typeface="Arial"/>
              <a:buChar char="●"/>
            </a:pPr>
            <a:r>
              <a:rPr lang="en-US" dirty="0" smtClean="0"/>
              <a:t>Interact with the file system.</a:t>
            </a:r>
          </a:p>
          <a:p>
            <a:pPr marL="457200" lvl="2" indent="-419100">
              <a:buFont typeface="Arial"/>
              <a:buChar char="●"/>
            </a:pPr>
            <a:r>
              <a:rPr lang="en-US" dirty="0" smtClean="0"/>
              <a:t>Change settings.</a:t>
            </a:r>
          </a:p>
          <a:p>
            <a:pPr marL="457200" lvl="2" indent="-419100">
              <a:buFont typeface="Arial"/>
              <a:buChar char="●"/>
            </a:pPr>
            <a:r>
              <a:rPr lang="en-US" dirty="0" smtClean="0"/>
              <a:t>Send/receive e-mails.</a:t>
            </a:r>
          </a:p>
        </p:txBody>
      </p:sp>
    </p:spTree>
    <p:extLst>
      <p:ext uri="{BB962C8B-B14F-4D97-AF65-F5344CB8AC3E}">
        <p14:creationId xmlns:p14="http://schemas.microsoft.com/office/powerpoint/2010/main" val="2064586242"/>
      </p:ext>
    </p:extLst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Bash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51047" y="1460499"/>
            <a:ext cx="8335753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b="1" dirty="0" smtClean="0"/>
              <a:t>B</a:t>
            </a:r>
            <a:r>
              <a:rPr lang="en" b="1" dirty="0" smtClean="0"/>
              <a:t>ash </a:t>
            </a:r>
            <a:r>
              <a:rPr lang="en-US" dirty="0" smtClean="0"/>
              <a:t>Unix </a:t>
            </a:r>
            <a:r>
              <a:rPr lang="en" dirty="0" smtClean="0"/>
              <a:t>shell </a:t>
            </a:r>
            <a:r>
              <a:rPr lang="en-US" dirty="0" smtClean="0"/>
              <a:t>is the </a:t>
            </a:r>
            <a:r>
              <a:rPr lang="en" dirty="0" smtClean="0"/>
              <a:t>default</a:t>
            </a:r>
            <a:r>
              <a:rPr lang="en-US" dirty="0" smtClean="0"/>
              <a:t> shell on Linux and Mac OS X</a:t>
            </a:r>
            <a:r>
              <a:rPr lang="en" dirty="0" smtClean="0"/>
              <a:t>.</a:t>
            </a:r>
            <a:endParaRPr lang="en" dirty="0"/>
          </a:p>
          <a:p>
            <a:pPr marL="495300" lvl="0" indent="-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" dirty="0"/>
              <a:t>There are many (many, many) </a:t>
            </a:r>
            <a:r>
              <a:rPr lang="en" dirty="0" smtClean="0"/>
              <a:t>commands</a:t>
            </a:r>
            <a:r>
              <a:rPr lang="en-US" dirty="0" smtClean="0"/>
              <a:t>. H</a:t>
            </a:r>
            <a:r>
              <a:rPr lang="en" dirty="0" smtClean="0"/>
              <a:t>ere </a:t>
            </a:r>
            <a:r>
              <a:rPr lang="en" dirty="0"/>
              <a:t>we will present the most </a:t>
            </a:r>
            <a:r>
              <a:rPr lang="en" dirty="0" smtClean="0"/>
              <a:t>common/useful</a:t>
            </a:r>
            <a:r>
              <a:rPr lang="en-US" dirty="0" smtClean="0"/>
              <a:t>.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The File System</a:t>
            </a:r>
            <a:endParaRPr lang="en" dirty="0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37473" y="1404291"/>
            <a:ext cx="8755525" cy="3201401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endParaRPr lang="en-US" dirty="0" smtClean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Every file and directory has a path! </a:t>
            </a:r>
          </a:p>
          <a:p>
            <a:pPr marL="457200" lvl="1" indent="-419100">
              <a:buFont typeface="Arial"/>
              <a:buChar char="●"/>
            </a:pPr>
            <a:r>
              <a:rPr lang="en-US" dirty="0" smtClean="0"/>
              <a:t>Path: W</a:t>
            </a:r>
            <a:r>
              <a:rPr lang="en-US" dirty="0" smtClean="0"/>
              <a:t>here the file or directory is located in the file system.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/>
              <a:t>U</a:t>
            </a:r>
            <a:r>
              <a:rPr lang="en-US" dirty="0" smtClean="0"/>
              <a:t>nix</a:t>
            </a:r>
            <a:r>
              <a:rPr lang="en" dirty="0" smtClean="0"/>
              <a:t> </a:t>
            </a:r>
            <a:r>
              <a:rPr lang="en" dirty="0"/>
              <a:t>paths are delimited by forward </a:t>
            </a:r>
            <a:r>
              <a:rPr lang="en" dirty="0" smtClean="0"/>
              <a:t>slashes “</a:t>
            </a:r>
            <a:r>
              <a:rPr lang="en-US" dirty="0" smtClean="0"/>
              <a:t> </a:t>
            </a:r>
            <a:r>
              <a:rPr lang="en" dirty="0" smtClean="0"/>
              <a:t>/</a:t>
            </a:r>
            <a:r>
              <a:rPr lang="en-US" dirty="0" smtClean="0"/>
              <a:t> </a:t>
            </a:r>
            <a:r>
              <a:rPr lang="en" dirty="0" smtClean="0"/>
              <a:t>”</a:t>
            </a:r>
            <a:endParaRPr lang="en-US" dirty="0" smtClean="0"/>
          </a:p>
          <a:p>
            <a:pPr marL="38100" lvl="1"/>
            <a:r>
              <a:rPr lang="en-US" dirty="0" smtClean="0"/>
              <a:t>     e.g. /home/username/cs3410/pa1</a:t>
            </a:r>
            <a:endParaRPr lang="en-US" dirty="0" smtClean="0"/>
          </a:p>
          <a:p>
            <a:pPr marL="457200" lvl="1" indent="-419100">
              <a:buFont typeface="Arial"/>
              <a:buChar char="●"/>
            </a:pP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Special Directories</a:t>
            </a:r>
            <a:endParaRPr lang="en" dirty="0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89099" y="1285510"/>
            <a:ext cx="4326138" cy="3887673"/>
          </a:xfrm>
          <a:prstGeom prst="rect">
            <a:avLst/>
          </a:prstGeom>
        </p:spPr>
        <p:txBody>
          <a:bodyPr vert="horz" lIns="91425" tIns="91425" rIns="91425" bIns="91425" anchor="t" anchorCtr="0">
            <a:noAutofit/>
          </a:bodyPr>
          <a:lstStyle/>
          <a:p>
            <a:pPr marL="323850" lvl="0" indent="-285750">
              <a:buFont typeface="Arial"/>
              <a:buChar char="•"/>
            </a:pPr>
            <a:r>
              <a:rPr lang="en-US" sz="2000" b="1" dirty="0" smtClean="0"/>
              <a:t>Root Directory</a:t>
            </a:r>
          </a:p>
          <a:p>
            <a:pPr marL="323850" lvl="0" indent="-285750">
              <a:buFont typeface="Arial"/>
              <a:buChar char="•"/>
            </a:pPr>
            <a:r>
              <a:rPr lang="en-US" sz="1800" dirty="0" smtClean="0"/>
              <a:t>The Top-Most </a:t>
            </a:r>
            <a:r>
              <a:rPr lang="en-US" sz="1800" dirty="0" err="1"/>
              <a:t>d</a:t>
            </a:r>
            <a:r>
              <a:rPr lang="en-US" sz="1800" dirty="0" err="1" smtClean="0"/>
              <a:t>ir</a:t>
            </a:r>
            <a:r>
              <a:rPr lang="en-US" sz="1800" dirty="0" smtClean="0"/>
              <a:t>!</a:t>
            </a:r>
          </a:p>
          <a:p>
            <a:pPr marL="323850" lvl="2" indent="-285750">
              <a:buFont typeface="Arial"/>
              <a:buChar char="•"/>
            </a:pPr>
            <a:r>
              <a:rPr lang="en-US" sz="1800" dirty="0" smtClean="0"/>
              <a:t>“ / ”</a:t>
            </a:r>
            <a:endParaRPr lang="en-US" sz="1800" dirty="0"/>
          </a:p>
          <a:p>
            <a:pPr marL="323850" lvl="2" indent="-285750">
              <a:lnSpc>
                <a:spcPct val="140000"/>
              </a:lnSpc>
              <a:buFont typeface="Arial"/>
              <a:buChar char="•"/>
            </a:pPr>
            <a:r>
              <a:rPr lang="en-US" sz="2000" b="1" dirty="0" smtClean="0"/>
              <a:t>Home Directory</a:t>
            </a:r>
          </a:p>
          <a:p>
            <a:pPr marL="323850" lvl="2" indent="-285750">
              <a:buFont typeface="Arial"/>
              <a:buChar char="•"/>
            </a:pPr>
            <a:r>
              <a:rPr lang="en-US" sz="1800" dirty="0" smtClean="0"/>
              <a:t>Current User’s </a:t>
            </a:r>
            <a:r>
              <a:rPr lang="en-US" sz="1800" dirty="0" err="1" smtClean="0"/>
              <a:t>dir</a:t>
            </a:r>
            <a:r>
              <a:rPr lang="en-US" sz="1800" dirty="0" smtClean="0"/>
              <a:t>!</a:t>
            </a:r>
          </a:p>
          <a:p>
            <a:pPr marL="323850" lvl="2" indent="-285750">
              <a:buFont typeface="Arial"/>
              <a:buChar char="•"/>
            </a:pPr>
            <a:r>
              <a:rPr lang="en-US" sz="1800" dirty="0"/>
              <a:t>“ ~ ” </a:t>
            </a:r>
          </a:p>
          <a:p>
            <a:pPr marL="323850" lvl="2" indent="-285750">
              <a:lnSpc>
                <a:spcPct val="140000"/>
              </a:lnSpc>
              <a:buFont typeface="Arial"/>
              <a:buChar char="•"/>
            </a:pPr>
            <a:r>
              <a:rPr lang="en-US" sz="2000" b="1" dirty="0" smtClean="0"/>
              <a:t>Current Directory</a:t>
            </a:r>
          </a:p>
          <a:p>
            <a:pPr marL="323850" lvl="2" indent="-285750">
              <a:buFont typeface="Arial"/>
              <a:buChar char="•"/>
            </a:pPr>
            <a:r>
              <a:rPr lang="en-US" sz="1800" dirty="0" smtClean="0"/>
              <a:t>The </a:t>
            </a:r>
            <a:r>
              <a:rPr lang="en-US" sz="1800" dirty="0" err="1" smtClean="0"/>
              <a:t>dir</a:t>
            </a:r>
            <a:r>
              <a:rPr lang="en-US" sz="1800" dirty="0" smtClean="0"/>
              <a:t> you’re in!</a:t>
            </a:r>
            <a:endParaRPr lang="en" sz="1800" dirty="0"/>
          </a:p>
          <a:p>
            <a:pPr marL="323850" lvl="1" indent="-285750">
              <a:buFont typeface="Arial"/>
              <a:buChar char="•"/>
            </a:pPr>
            <a:r>
              <a:rPr lang="en-US" sz="1800" dirty="0" smtClean="0"/>
              <a:t>“ . ”</a:t>
            </a:r>
          </a:p>
          <a:p>
            <a:pPr marL="323850" lvl="2" indent="-285750">
              <a:lnSpc>
                <a:spcPct val="140000"/>
              </a:lnSpc>
              <a:buFont typeface="Arial"/>
              <a:buChar char="•"/>
            </a:pPr>
            <a:r>
              <a:rPr lang="en-US" sz="2000" b="1" dirty="0" smtClean="0"/>
              <a:t>Parent Directory</a:t>
            </a:r>
            <a:endParaRPr lang="en-US" sz="2000" b="1" dirty="0"/>
          </a:p>
          <a:p>
            <a:pPr marL="323850" lvl="2" indent="-285750">
              <a:buFont typeface="Arial"/>
              <a:buChar char="•"/>
            </a:pPr>
            <a:r>
              <a:rPr lang="en-US" sz="1800" dirty="0"/>
              <a:t>The </a:t>
            </a:r>
            <a:r>
              <a:rPr lang="en-US" sz="1800" dirty="0" err="1"/>
              <a:t>dir</a:t>
            </a:r>
            <a:r>
              <a:rPr lang="en-US" sz="1800" dirty="0"/>
              <a:t> </a:t>
            </a:r>
            <a:r>
              <a:rPr lang="en-US" sz="1800" dirty="0" smtClean="0"/>
              <a:t>above!</a:t>
            </a:r>
            <a:endParaRPr lang="en" sz="1800" dirty="0"/>
          </a:p>
          <a:p>
            <a:pPr marL="323850" lvl="1" indent="-285750">
              <a:buFont typeface="Arial"/>
              <a:buChar char="•"/>
            </a:pPr>
            <a:r>
              <a:rPr lang="en-US" sz="1800" dirty="0" smtClean="0"/>
              <a:t>“ .. ”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654" y="1409432"/>
            <a:ext cx="5287771" cy="3690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67401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Version Control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Keep track of changes to a project</a:t>
            </a:r>
          </a:p>
          <a:p>
            <a:pPr marL="457200" lvl="0" indent="-419100" rtl="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Serves as </a:t>
            </a:r>
            <a:r>
              <a:rPr lang="en" dirty="0" smtClean="0"/>
              <a:t>a </a:t>
            </a:r>
            <a:r>
              <a:rPr lang="en" dirty="0"/>
              <a:t>backup</a:t>
            </a:r>
          </a:p>
          <a:p>
            <a:pPr marL="457200" lvl="0" indent="-419100" rtl="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Revert to previous version</a:t>
            </a:r>
          </a:p>
          <a:p>
            <a:pPr marL="457200" lvl="0" indent="-419100" rtl="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Work on the same files concurrently</a:t>
            </a:r>
          </a:p>
          <a:p>
            <a:pPr marL="457200" lvl="0" indent="-419100" rtl="0">
              <a:lnSpc>
                <a:spcPct val="125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b="1" i="1" dirty="0"/>
              <a:t>Must-know in the tech industry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Special Directories</a:t>
            </a:r>
            <a:endParaRPr lang="en" dirty="0"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37474" y="1311357"/>
            <a:ext cx="8449326" cy="36759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US" dirty="0" smtClean="0"/>
          </a:p>
          <a:p>
            <a:pPr marL="457200" lvl="0" indent="-419100">
              <a:buFont typeface="Arial"/>
              <a:buChar char="●"/>
            </a:pPr>
            <a:r>
              <a:rPr lang="en-US" b="1" dirty="0" smtClean="0"/>
              <a:t>A</a:t>
            </a:r>
            <a:r>
              <a:rPr lang="en" b="1" dirty="0" smtClean="0"/>
              <a:t>bsolute </a:t>
            </a:r>
            <a:r>
              <a:rPr lang="en-US" b="1" dirty="0" smtClean="0"/>
              <a:t>paths</a:t>
            </a:r>
          </a:p>
          <a:p>
            <a:pPr marL="457200" lvl="1" indent="-419100">
              <a:buFont typeface="Arial"/>
              <a:buChar char="●"/>
            </a:pPr>
            <a:r>
              <a:rPr lang="en" dirty="0" smtClean="0"/>
              <a:t>start </a:t>
            </a:r>
            <a:r>
              <a:rPr lang="en" dirty="0"/>
              <a:t>with </a:t>
            </a:r>
            <a:r>
              <a:rPr lang="en" dirty="0" smtClean="0"/>
              <a:t>“</a:t>
            </a:r>
            <a:r>
              <a:rPr lang="en-US" dirty="0" smtClean="0"/>
              <a:t> </a:t>
            </a:r>
            <a:r>
              <a:rPr lang="en" dirty="0" smtClean="0"/>
              <a:t>/</a:t>
            </a:r>
            <a:r>
              <a:rPr lang="en-US" dirty="0" smtClean="0"/>
              <a:t> </a:t>
            </a:r>
            <a:r>
              <a:rPr lang="en" dirty="0" smtClean="0"/>
              <a:t>”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" dirty="0" smtClean="0"/>
              <a:t>the </a:t>
            </a:r>
            <a:r>
              <a:rPr lang="en" dirty="0"/>
              <a:t>root </a:t>
            </a:r>
            <a:r>
              <a:rPr lang="en" dirty="0" smtClean="0"/>
              <a:t>directory</a:t>
            </a:r>
            <a:endParaRPr lang="en-US" dirty="0" smtClean="0"/>
          </a:p>
          <a:p>
            <a:pPr marL="457200" lvl="1" indent="-419100">
              <a:buFont typeface="Arial"/>
              <a:buChar char="●"/>
            </a:pPr>
            <a:endParaRPr lang="en-US" dirty="0" smtClean="0"/>
          </a:p>
          <a:p>
            <a:pPr marL="457200" lvl="1" indent="-419100">
              <a:buFont typeface="Arial"/>
              <a:buChar char="●"/>
            </a:pPr>
            <a:endParaRPr lang="en-US" dirty="0" smtClean="0"/>
          </a:p>
          <a:p>
            <a:pPr marL="457200" lvl="1" indent="-419100">
              <a:buFont typeface="Arial"/>
              <a:buChar char="●"/>
            </a:pPr>
            <a:r>
              <a:rPr lang="en-US" sz="3000" b="1" dirty="0" smtClean="0"/>
              <a:t>Relative paths</a:t>
            </a:r>
          </a:p>
          <a:p>
            <a:pPr marL="457200" lvl="1" indent="-419100">
              <a:buFont typeface="Arial"/>
              <a:buChar char="●"/>
            </a:pPr>
            <a:r>
              <a:rPr lang="en" dirty="0"/>
              <a:t>start from your current </a:t>
            </a:r>
            <a:r>
              <a:rPr lang="en" dirty="0" smtClean="0"/>
              <a:t>directory</a:t>
            </a:r>
            <a:endParaRPr lang="en-US" dirty="0" smtClean="0"/>
          </a:p>
          <a:p>
            <a:pPr marL="457200" lvl="1" indent="-419100">
              <a:buFont typeface="Arial"/>
              <a:buChar char="●"/>
            </a:pPr>
            <a:endParaRPr lang="en" dirty="0"/>
          </a:p>
          <a:p>
            <a:pPr marL="457200" lvl="1" indent="-419100">
              <a:buFont typeface="Arial"/>
              <a:buChar char="●"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488322120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File System Commands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>
                <a:latin typeface="Courier New"/>
                <a:cs typeface="Courier New"/>
              </a:rPr>
              <a:t>c</a:t>
            </a:r>
            <a:r>
              <a:rPr lang="en-US" sz="2400" dirty="0" smtClean="0">
                <a:latin typeface="Courier New"/>
                <a:cs typeface="Courier New"/>
              </a:rPr>
              <a:t>d &lt;</a:t>
            </a:r>
            <a:r>
              <a:rPr lang="en-US" sz="2400" dirty="0" err="1" smtClean="0">
                <a:latin typeface="Courier New"/>
                <a:cs typeface="Courier New"/>
              </a:rPr>
              <a:t>dirpath</a:t>
            </a: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 smtClean="0"/>
              <a:t> : Change Directory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err="1">
                <a:latin typeface="Courier New"/>
                <a:cs typeface="Courier New"/>
              </a:rPr>
              <a:t>p</a:t>
            </a:r>
            <a:r>
              <a:rPr lang="en-US" sz="2400" dirty="0" err="1" smtClean="0">
                <a:latin typeface="Courier New"/>
                <a:cs typeface="Courier New"/>
              </a:rPr>
              <a:t>wd</a:t>
            </a:r>
            <a:r>
              <a:rPr lang="en-US" sz="2400" dirty="0" smtClean="0"/>
              <a:t> : Print Working Directory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err="1">
                <a:latin typeface="Courier New"/>
                <a:cs typeface="Courier New"/>
              </a:rPr>
              <a:t>l</a:t>
            </a:r>
            <a:r>
              <a:rPr lang="en-US" sz="2400" dirty="0" err="1" smtClean="0">
                <a:latin typeface="Courier New"/>
                <a:cs typeface="Courier New"/>
              </a:rPr>
              <a:t>s</a:t>
            </a:r>
            <a:r>
              <a:rPr lang="en-US" sz="2400" dirty="0" smtClean="0"/>
              <a:t> : List Directory contents</a:t>
            </a:r>
            <a:endParaRPr lang="en-US" sz="2400" dirty="0" smtClean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err="1">
                <a:latin typeface="Courier New"/>
                <a:cs typeface="Courier New"/>
              </a:rPr>
              <a:t>m</a:t>
            </a:r>
            <a:r>
              <a:rPr lang="en-US" sz="2400" dirty="0" err="1" smtClean="0">
                <a:latin typeface="Courier New"/>
                <a:cs typeface="Courier New"/>
              </a:rPr>
              <a:t>kdir</a:t>
            </a:r>
            <a:r>
              <a:rPr lang="en-US" sz="2400" dirty="0" smtClean="0">
                <a:latin typeface="Courier New"/>
                <a:cs typeface="Courier New"/>
              </a:rPr>
              <a:t> &lt;</a:t>
            </a:r>
            <a:r>
              <a:rPr lang="en-US" sz="2400" dirty="0" err="1" smtClean="0">
                <a:latin typeface="Courier New"/>
                <a:cs typeface="Courier New"/>
              </a:rPr>
              <a:t>dirname</a:t>
            </a:r>
            <a:r>
              <a:rPr lang="en-US" sz="2400" dirty="0" smtClean="0">
                <a:latin typeface="Courier New"/>
                <a:cs typeface="Courier New"/>
              </a:rPr>
              <a:t>&gt; </a:t>
            </a:r>
            <a:r>
              <a:rPr lang="en-US" sz="2400" dirty="0" smtClean="0"/>
              <a:t>: Make Directory</a:t>
            </a:r>
            <a:endParaRPr lang="en-US" sz="2400" dirty="0" smtClean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US" sz="2400" dirty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sz="2400" dirty="0" smtClean="0"/>
              <a:t>When you log in to VM you are in your Home Directory!</a:t>
            </a:r>
          </a:p>
          <a:p>
            <a:pPr marL="457200" lvl="1" indent="-419100">
              <a:buFont typeface="Arial"/>
              <a:buChar char="●"/>
            </a:pPr>
            <a:r>
              <a:rPr lang="en-US" dirty="0" smtClean="0"/>
              <a:t>You can always access it using “ ~ ”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File System Commands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116736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pwd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/home/username</a:t>
            </a: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dir1	file1</a:t>
            </a: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>
                <a:latin typeface="Courier New"/>
                <a:cs typeface="Courier New"/>
              </a:rPr>
              <a:t>d</a:t>
            </a:r>
            <a:r>
              <a:rPr lang="en-US" sz="2000" dirty="0" smtClean="0">
                <a:latin typeface="Courier New"/>
                <a:cs typeface="Courier New"/>
              </a:rPr>
              <a:t>ir2	file2</a:t>
            </a: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mkdir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dir1	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r>
              <a:rPr lang="en-US" sz="2000" dirty="0" smtClean="0">
                <a:latin typeface="Courier New"/>
                <a:cs typeface="Courier New"/>
              </a:rPr>
              <a:t>	file1</a:t>
            </a:r>
            <a:endParaRPr lang="en-US" sz="2000" dirty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dir2	</a:t>
            </a:r>
            <a:r>
              <a:rPr lang="en-US" sz="2000" dirty="0" smtClean="0">
                <a:latin typeface="Courier New"/>
                <a:cs typeface="Courier New"/>
              </a:rPr>
              <a:t>file1</a:t>
            </a:r>
            <a:endParaRPr lang="en" sz="2800" dirty="0">
              <a:latin typeface="Courier New"/>
              <a:cs typeface="Courier New"/>
            </a:endParaRPr>
          </a:p>
        </p:txBody>
      </p:sp>
      <p:sp>
        <p:nvSpPr>
          <p:cNvPr id="4" name="Shape 140"/>
          <p:cNvSpPr txBox="1">
            <a:spLocks/>
          </p:cNvSpPr>
          <p:nvPr/>
        </p:nvSpPr>
        <p:spPr>
          <a:xfrm>
            <a:off x="4736661" y="1458009"/>
            <a:ext cx="4116736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/>
            <a:r>
              <a:rPr lang="en-US" sz="2000" dirty="0" smtClean="0">
                <a:latin typeface="Courier New"/>
                <a:cs typeface="Courier New"/>
              </a:rPr>
              <a:t>$ cd ..</a:t>
            </a: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pwd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/home</a:t>
            </a: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$ cd ~/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pwd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/home/</a:t>
            </a:r>
            <a:r>
              <a:rPr lang="en-US" sz="2000" dirty="0" smtClean="0">
                <a:latin typeface="Courier New"/>
                <a:cs typeface="Courier New"/>
              </a:rPr>
              <a:t>username/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000" dirty="0" smtClean="0">
                <a:latin typeface="Courier New"/>
                <a:cs typeface="Courier New"/>
              </a:rPr>
              <a:t>$ cd /home</a:t>
            </a:r>
          </a:p>
          <a:p>
            <a:pPr marL="38100"/>
            <a:r>
              <a:rPr lang="en-US" sz="2000" dirty="0">
                <a:latin typeface="Courier New"/>
                <a:cs typeface="Courier New"/>
              </a:rPr>
              <a:t>$ </a:t>
            </a:r>
            <a:r>
              <a:rPr lang="en-US" sz="2000" dirty="0" err="1">
                <a:latin typeface="Courier New"/>
                <a:cs typeface="Courier New"/>
              </a:rPr>
              <a:t>pwd</a:t>
            </a:r>
            <a:endParaRPr lang="en-US" sz="2000" dirty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/</a:t>
            </a:r>
            <a:r>
              <a:rPr lang="en-US" sz="2000" dirty="0" smtClean="0">
                <a:latin typeface="Courier New"/>
                <a:cs typeface="Courier New"/>
              </a:rPr>
              <a:t>home</a:t>
            </a:r>
          </a:p>
          <a:p>
            <a:pPr marL="38100" lvl="0"/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3210795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Create </a:t>
            </a:r>
            <a:r>
              <a:rPr lang="en-US" dirty="0" smtClean="0"/>
              <a:t>&amp; </a:t>
            </a:r>
            <a:r>
              <a:rPr lang="en-US" dirty="0" smtClean="0"/>
              <a:t>Delete Commands</a:t>
            </a:r>
            <a:endParaRPr lang="en" dirty="0"/>
          </a:p>
        </p:txBody>
      </p:sp>
      <p:sp>
        <p:nvSpPr>
          <p:cNvPr id="4" name="Shape 140"/>
          <p:cNvSpPr txBox="1">
            <a:spLocks/>
          </p:cNvSpPr>
          <p:nvPr/>
        </p:nvSpPr>
        <p:spPr>
          <a:xfrm>
            <a:off x="457200" y="1460499"/>
            <a:ext cx="8463524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457200" indent="-419100">
              <a:buFont typeface="Arial"/>
              <a:buChar char="●"/>
            </a:pPr>
            <a:r>
              <a:rPr lang="en-US" sz="2400" dirty="0" err="1" smtClean="0">
                <a:latin typeface="Courier New"/>
                <a:cs typeface="Courier New"/>
              </a:rPr>
              <a:t>mkdir</a:t>
            </a:r>
            <a:r>
              <a:rPr lang="en-US" sz="2400" dirty="0" smtClean="0">
                <a:latin typeface="Courier New"/>
                <a:cs typeface="Courier New"/>
              </a:rPr>
              <a:t> &lt;</a:t>
            </a:r>
            <a:r>
              <a:rPr lang="en-US" sz="2400" dirty="0" err="1" smtClean="0">
                <a:latin typeface="Courier New"/>
                <a:cs typeface="Courier New"/>
              </a:rPr>
              <a:t>dirname</a:t>
            </a: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 smtClean="0"/>
              <a:t>: Make Directory</a:t>
            </a:r>
          </a:p>
          <a:p>
            <a:pPr marL="457200" indent="-419100">
              <a:buFont typeface="Arial"/>
              <a:buChar char="●"/>
            </a:pPr>
            <a:r>
              <a:rPr lang="en-US" sz="2400" dirty="0">
                <a:latin typeface="Courier New"/>
                <a:cs typeface="Courier New"/>
              </a:rPr>
              <a:t>t</a:t>
            </a:r>
            <a:r>
              <a:rPr lang="en-US" sz="2400" dirty="0" smtClean="0">
                <a:latin typeface="Courier New"/>
                <a:cs typeface="Courier New"/>
              </a:rPr>
              <a:t>ouch &lt;filename&gt;</a:t>
            </a:r>
            <a:r>
              <a:rPr lang="en-US" sz="2400" dirty="0" smtClean="0"/>
              <a:t>: Create an empty file</a:t>
            </a:r>
          </a:p>
          <a:p>
            <a:pPr marL="457200" indent="-419100">
              <a:buFont typeface="Arial"/>
              <a:buChar char="●"/>
            </a:pPr>
            <a:r>
              <a:rPr lang="en-US" sz="2400" dirty="0" err="1">
                <a:latin typeface="Courier New"/>
                <a:cs typeface="Courier New"/>
              </a:rPr>
              <a:t>r</a:t>
            </a:r>
            <a:r>
              <a:rPr lang="en-US" sz="2400" dirty="0" err="1" smtClean="0">
                <a:latin typeface="Courier New"/>
                <a:cs typeface="Courier New"/>
              </a:rPr>
              <a:t>m</a:t>
            </a:r>
            <a:r>
              <a:rPr lang="en-US" sz="2400" dirty="0" smtClean="0">
                <a:latin typeface="Courier New"/>
                <a:cs typeface="Courier New"/>
              </a:rPr>
              <a:t> &lt;filename&gt;</a:t>
            </a:r>
            <a:r>
              <a:rPr lang="en-US" sz="2400" dirty="0" smtClean="0"/>
              <a:t>: Remove the file</a:t>
            </a:r>
          </a:p>
          <a:p>
            <a:pPr marL="457200" indent="-419100">
              <a:buFont typeface="Arial"/>
              <a:buChar char="●"/>
            </a:pPr>
            <a:r>
              <a:rPr lang="en-US" sz="2400" dirty="0" err="1">
                <a:latin typeface="Courier New"/>
                <a:cs typeface="Courier New"/>
              </a:rPr>
              <a:t>r</a:t>
            </a:r>
            <a:r>
              <a:rPr lang="en-US" sz="2400" dirty="0" err="1" smtClean="0">
                <a:latin typeface="Courier New"/>
                <a:cs typeface="Courier New"/>
              </a:rPr>
              <a:t>m</a:t>
            </a:r>
            <a:r>
              <a:rPr lang="en-US" sz="2400" dirty="0" smtClean="0">
                <a:latin typeface="Courier New"/>
                <a:cs typeface="Courier New"/>
              </a:rPr>
              <a:t> –r &lt;</a:t>
            </a:r>
            <a:r>
              <a:rPr lang="en-US" sz="2400" dirty="0" err="1" smtClean="0">
                <a:latin typeface="Courier New"/>
                <a:cs typeface="Courier New"/>
              </a:rPr>
              <a:t>dirname</a:t>
            </a:r>
            <a:r>
              <a:rPr lang="en-US" sz="2400" dirty="0" smtClean="0">
                <a:latin typeface="Courier New"/>
                <a:cs typeface="Courier New"/>
              </a:rPr>
              <a:t>&gt;</a:t>
            </a:r>
            <a:r>
              <a:rPr lang="en-US" sz="2400" dirty="0" smtClean="0"/>
              <a:t>: Remove </a:t>
            </a:r>
            <a:r>
              <a:rPr lang="en-US" sz="2400" dirty="0" err="1" smtClean="0"/>
              <a:t>dir</a:t>
            </a:r>
            <a:r>
              <a:rPr lang="en-US" sz="2400" dirty="0" smtClean="0"/>
              <a:t> and files in it recursively</a:t>
            </a:r>
          </a:p>
          <a:p>
            <a:pPr marL="457200" indent="-419100">
              <a:buFont typeface="Arial"/>
              <a:buChar char="●"/>
            </a:pPr>
            <a:endParaRPr lang="en-US" sz="2400" dirty="0" smtClean="0"/>
          </a:p>
          <a:p>
            <a:pPr marL="457200" indent="-419100">
              <a:buFont typeface="Arial"/>
              <a:buChar char="●"/>
            </a:pPr>
            <a:r>
              <a:rPr lang="en-US" sz="2400" dirty="0" smtClean="0"/>
              <a:t>WARNING: There is no Trash in the Unix File System.</a:t>
            </a:r>
          </a:p>
          <a:p>
            <a:pPr marL="38100"/>
            <a:r>
              <a:rPr lang="en-US" sz="2400" dirty="0" smtClean="0"/>
              <a:t>     If you delete a file or directory, it is gone forever!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116736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pwd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/home/username</a:t>
            </a: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dir1	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r>
              <a:rPr lang="en-US" sz="2000" dirty="0" smtClean="0">
                <a:latin typeface="Courier New"/>
                <a:cs typeface="Courier New"/>
              </a:rPr>
              <a:t>	file2</a:t>
            </a: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dir2	file1</a:t>
            </a:r>
          </a:p>
          <a:p>
            <a:pPr marL="38100" lvl="0"/>
            <a:r>
              <a:rPr lang="en-US" sz="2000" dirty="0" smtClean="0">
                <a:latin typeface="Courier New"/>
                <a:cs typeface="Courier New"/>
              </a:rPr>
              <a:t>$ touch </a:t>
            </a:r>
            <a:r>
              <a:rPr lang="en-US" sz="2000" dirty="0" err="1">
                <a:latin typeface="Courier New"/>
                <a:cs typeface="Courier New"/>
              </a:rPr>
              <a:t>myfile</a:t>
            </a:r>
            <a:endParaRPr lang="en-US" sz="2000" dirty="0">
              <a:latin typeface="Courier New"/>
              <a:cs typeface="Courier New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dir1	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r>
              <a:rPr lang="en-US" sz="2000" dirty="0" smtClean="0">
                <a:latin typeface="Courier New"/>
                <a:cs typeface="Courier New"/>
              </a:rPr>
              <a:t>	file2</a:t>
            </a:r>
            <a:endParaRPr lang="en-US" sz="2000" dirty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dir2	</a:t>
            </a:r>
            <a:r>
              <a:rPr lang="en-US" sz="2000" dirty="0" smtClean="0">
                <a:latin typeface="Courier New"/>
                <a:cs typeface="Courier New"/>
              </a:rPr>
              <a:t>file1	</a:t>
            </a:r>
            <a:r>
              <a:rPr lang="en-US" sz="2000" dirty="0" err="1" smtClean="0">
                <a:latin typeface="Courier New"/>
                <a:cs typeface="Courier New"/>
              </a:rPr>
              <a:t>myfile</a:t>
            </a:r>
            <a:endParaRPr lang="en" sz="2800" dirty="0">
              <a:latin typeface="Courier New"/>
              <a:cs typeface="Courier New"/>
            </a:endParaRPr>
          </a:p>
        </p:txBody>
      </p:sp>
      <p:sp>
        <p:nvSpPr>
          <p:cNvPr id="4" name="Shape 140"/>
          <p:cNvSpPr txBox="1">
            <a:spLocks/>
          </p:cNvSpPr>
          <p:nvPr/>
        </p:nvSpPr>
        <p:spPr>
          <a:xfrm>
            <a:off x="4736661" y="1458009"/>
            <a:ext cx="4116736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"/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rm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myfile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ls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dir1	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r>
              <a:rPr lang="en-US" sz="2000" dirty="0">
                <a:latin typeface="Courier New"/>
                <a:cs typeface="Courier New"/>
              </a:rPr>
              <a:t>	file2</a:t>
            </a: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dir2	file1</a:t>
            </a: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 smtClean="0">
                <a:latin typeface="Courier New"/>
                <a:cs typeface="Courier New"/>
              </a:rPr>
              <a:t>rm</a:t>
            </a:r>
            <a:r>
              <a:rPr lang="en-US" sz="2000" dirty="0" smtClean="0">
                <a:latin typeface="Courier New"/>
                <a:cs typeface="Courier New"/>
              </a:rPr>
              <a:t> –r </a:t>
            </a:r>
            <a:r>
              <a:rPr lang="en-US" sz="2000" dirty="0" err="1" smtClean="0">
                <a:latin typeface="Courier New"/>
                <a:cs typeface="Courier New"/>
              </a:rPr>
              <a:t>mydir</a:t>
            </a:r>
            <a:endParaRPr lang="en-US" sz="2000" dirty="0" smtClean="0">
              <a:latin typeface="Courier New"/>
              <a:cs typeface="Courier New"/>
            </a:endParaRPr>
          </a:p>
          <a:p>
            <a:pPr marL="38100"/>
            <a:r>
              <a:rPr lang="en-US" sz="2000" dirty="0" smtClean="0">
                <a:latin typeface="Courier New"/>
                <a:cs typeface="Courier New"/>
              </a:rPr>
              <a:t>$ </a:t>
            </a:r>
            <a:r>
              <a:rPr lang="en-US" sz="2000" dirty="0" err="1">
                <a:latin typeface="Courier New"/>
                <a:cs typeface="Courier New"/>
              </a:rPr>
              <a:t>ls</a:t>
            </a:r>
            <a:endParaRPr lang="en-US" sz="2000" dirty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</a:t>
            </a:r>
            <a:r>
              <a:rPr lang="en-US" sz="2000" dirty="0" smtClean="0">
                <a:latin typeface="Courier New"/>
                <a:cs typeface="Courier New"/>
              </a:rPr>
              <a:t>ir1</a:t>
            </a: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file1</a:t>
            </a:r>
            <a:endParaRPr lang="en-US" sz="2000" dirty="0">
              <a:latin typeface="Courier New"/>
              <a:cs typeface="Courier New"/>
            </a:endParaRPr>
          </a:p>
          <a:p>
            <a:pPr marL="38100" lvl="0"/>
            <a:r>
              <a:rPr lang="en-US" sz="2000" dirty="0">
                <a:latin typeface="Courier New"/>
                <a:cs typeface="Courier New"/>
              </a:rPr>
              <a:t>dir2	</a:t>
            </a:r>
            <a:r>
              <a:rPr lang="en-US" sz="2000" dirty="0" smtClean="0">
                <a:latin typeface="Courier New"/>
                <a:cs typeface="Courier New"/>
              </a:rPr>
              <a:t>file2</a:t>
            </a:r>
            <a:endParaRPr lang="en-US" sz="2000" dirty="0">
              <a:latin typeface="Courier New"/>
              <a:cs typeface="Courier New"/>
            </a:endParaRPr>
          </a:p>
          <a:p>
            <a:pPr marL="38100" lvl="0"/>
            <a:endParaRPr lang="en-US" sz="2000" dirty="0" smtClean="0">
              <a:latin typeface="Courier New"/>
              <a:cs typeface="Courier New"/>
            </a:endParaRPr>
          </a:p>
          <a:p>
            <a:pPr marL="38100" lvl="0"/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7" name="Shape 15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Create </a:t>
            </a:r>
            <a:r>
              <a:rPr lang="en-US" dirty="0" smtClean="0"/>
              <a:t>&amp; </a:t>
            </a:r>
            <a:r>
              <a:rPr lang="en-US" dirty="0" smtClean="0"/>
              <a:t>Delete Commands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68945169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Command Options</a:t>
            </a:r>
            <a:endParaRPr lang="en" dirty="0"/>
          </a:p>
        </p:txBody>
      </p:sp>
      <p:sp>
        <p:nvSpPr>
          <p:cNvPr id="4" name="Shape 140"/>
          <p:cNvSpPr txBox="1">
            <a:spLocks/>
          </p:cNvSpPr>
          <p:nvPr/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457200" indent="-419100">
              <a:buFont typeface="Arial"/>
              <a:buChar char="●"/>
            </a:pPr>
            <a:r>
              <a:rPr lang="en-US" sz="2800" dirty="0" err="1" smtClean="0">
                <a:latin typeface="Courier New"/>
                <a:cs typeface="Courier New"/>
              </a:rPr>
              <a:t>rm</a:t>
            </a:r>
            <a:r>
              <a:rPr lang="en-US" sz="2800" dirty="0" smtClean="0">
                <a:latin typeface="Courier New"/>
                <a:cs typeface="Courier New"/>
              </a:rPr>
              <a:t> –r &lt;</a:t>
            </a:r>
            <a:r>
              <a:rPr lang="en-US" sz="2800" dirty="0" err="1" smtClean="0">
                <a:latin typeface="Courier New"/>
                <a:cs typeface="Courier New"/>
              </a:rPr>
              <a:t>dirname</a:t>
            </a:r>
            <a:r>
              <a:rPr lang="en-US" sz="2800" dirty="0" smtClean="0">
                <a:latin typeface="Courier New"/>
                <a:cs typeface="Courier New"/>
              </a:rPr>
              <a:t>&gt;</a:t>
            </a:r>
          </a:p>
          <a:p>
            <a:pPr marL="38100" lvl="1"/>
            <a:r>
              <a:rPr lang="en-US" dirty="0"/>
              <a:t> </a:t>
            </a:r>
            <a:r>
              <a:rPr lang="en-US" dirty="0" smtClean="0"/>
              <a:t>         -r makes the </a:t>
            </a:r>
            <a:r>
              <a:rPr lang="en-US" dirty="0" err="1" smtClean="0"/>
              <a:t>rm</a:t>
            </a:r>
            <a:r>
              <a:rPr lang="en-US" dirty="0" smtClean="0"/>
              <a:t> command run recursively!</a:t>
            </a:r>
          </a:p>
          <a:p>
            <a:pPr marL="38100"/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b="1" dirty="0" smtClean="0"/>
              <a:t>-r is an option that changes the command!</a:t>
            </a:r>
          </a:p>
          <a:p>
            <a:pPr marL="38100"/>
            <a:endParaRPr lang="en-US" sz="2400" b="1" dirty="0"/>
          </a:p>
          <a:p>
            <a:pPr marL="381000" indent="-342900">
              <a:buFont typeface="Arial"/>
              <a:buChar char="•"/>
            </a:pPr>
            <a:r>
              <a:rPr lang="en-US" sz="2400" b="1" dirty="0" smtClean="0"/>
              <a:t>How to know the command options and how to use them?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7088404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most helpful command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man </a:t>
            </a:r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&lt;cmd&gt;</a:t>
            </a:r>
          </a:p>
          <a:p>
            <a:pPr marL="914400" lvl="1" indent="-381000" rtl="0"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US" dirty="0" smtClean="0"/>
              <a:t>Opens </a:t>
            </a:r>
            <a:r>
              <a:rPr lang="en" dirty="0" smtClean="0"/>
              <a:t>the </a:t>
            </a:r>
            <a:r>
              <a:rPr lang="en" b="1" dirty="0"/>
              <a:t>man</a:t>
            </a:r>
            <a:r>
              <a:rPr lang="en" dirty="0"/>
              <a:t>ual page for the command </a:t>
            </a:r>
            <a:r>
              <a:rPr lang="en" i="1" dirty="0" smtClean="0"/>
              <a:t>cmd</a:t>
            </a:r>
            <a:endParaRPr lang="en-US" i="1" dirty="0" smtClean="0"/>
          </a:p>
          <a:p>
            <a:pPr marL="914400" lvl="1" indent="-381000" rtl="0"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US" dirty="0"/>
              <a:t>M</a:t>
            </a:r>
            <a:r>
              <a:rPr lang="en-US" dirty="0" smtClean="0"/>
              <a:t>an page includes: Usage, Description, Explanation</a:t>
            </a:r>
          </a:p>
          <a:p>
            <a:pPr marL="533400" lvl="1" rtl="0"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80000"/>
            </a:pPr>
            <a:endParaRPr lang="en" dirty="0"/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If the man page is confusing, you can always try googling the problem!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Command History</a:t>
            </a:r>
            <a:endParaRPr lang="en" dirty="0"/>
          </a:p>
        </p:txBody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All commands you run are saved!</a:t>
            </a:r>
          </a:p>
          <a:p>
            <a:pPr marL="38100" lvl="1">
              <a:spcAft>
                <a:spcPts val="1000"/>
              </a:spcAft>
            </a:pPr>
            <a:r>
              <a:rPr lang="en-US" dirty="0" smtClean="0"/>
              <a:t>     </a:t>
            </a:r>
            <a:r>
              <a:rPr lang="en-US" dirty="0" smtClean="0">
                <a:latin typeface="Courier New"/>
                <a:cs typeface="Courier New"/>
              </a:rPr>
              <a:t>$ history</a:t>
            </a:r>
            <a:endParaRPr lang="en-US" dirty="0" smtClean="0">
              <a:latin typeface="Courier New"/>
              <a:cs typeface="Courier New"/>
            </a:endParaRPr>
          </a:p>
          <a:p>
            <a:pPr marL="457200" lvl="1" indent="-419100">
              <a:spcAft>
                <a:spcPts val="1000"/>
              </a:spcAft>
              <a:buFont typeface="Arial"/>
              <a:buChar char="●"/>
            </a:pPr>
            <a:r>
              <a:rPr lang="en" dirty="0" smtClean="0"/>
              <a:t>Cycle </a:t>
            </a:r>
            <a:r>
              <a:rPr lang="en" dirty="0"/>
              <a:t>through previous commands with the arrow keys</a:t>
            </a:r>
          </a:p>
          <a:p>
            <a:pPr marL="457200" lvl="1" indent="-419100">
              <a:buFont typeface="Arial"/>
              <a:buChar char="●"/>
            </a:pPr>
            <a:r>
              <a:rPr lang="en" dirty="0"/>
              <a:t>Very helpful when executing a small set of commands frequently (</a:t>
            </a:r>
            <a:r>
              <a:rPr lang="en" dirty="0" smtClean="0"/>
              <a:t>e</a:t>
            </a:r>
            <a:r>
              <a:rPr lang="en-US" dirty="0" smtClean="0"/>
              <a:t>.</a:t>
            </a:r>
            <a:r>
              <a:rPr lang="en" dirty="0" smtClean="0"/>
              <a:t>g</a:t>
            </a:r>
            <a:r>
              <a:rPr lang="en-US" dirty="0" smtClean="0"/>
              <a:t>.</a:t>
            </a:r>
            <a:r>
              <a:rPr lang="en" dirty="0" smtClean="0"/>
              <a:t> </a:t>
            </a:r>
            <a:r>
              <a:rPr lang="en" dirty="0"/>
              <a:t>“nano arraylist.c” “gcc arraylist.c”)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Tab completion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1000"/>
              </a:spcAft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Pressing the tab key will automatically complete whatever you are typing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If there is more than one thing you could be typing (so tab completion will not work), press tab twice to see the list of possibilities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Redirection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$ </a:t>
            </a:r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command &gt; 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file</a:t>
            </a:r>
            <a:endParaRPr lang="en-US" dirty="0" smtClean="0">
              <a:latin typeface="Courier New"/>
              <a:ea typeface="Consolas"/>
              <a:cs typeface="Courier New"/>
              <a:sym typeface="Consolas"/>
            </a:endParaRPr>
          </a:p>
          <a:p>
            <a:pPr marL="495300" lvl="0" indent="-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dirty="0" smtClean="0"/>
              <a:t>S</a:t>
            </a:r>
            <a:r>
              <a:rPr lang="en" dirty="0" smtClean="0"/>
              <a:t>end </a:t>
            </a:r>
            <a:r>
              <a:rPr lang="en" dirty="0"/>
              <a:t>the output of the command to that </a:t>
            </a:r>
            <a:r>
              <a:rPr lang="en" dirty="0" smtClean="0"/>
              <a:t>file</a:t>
            </a:r>
            <a:r>
              <a:rPr lang="en-US" dirty="0" smtClean="0"/>
              <a:t>.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US" dirty="0" smtClean="0"/>
              <a:t>C</a:t>
            </a:r>
            <a:r>
              <a:rPr lang="en" dirty="0" smtClean="0"/>
              <a:t>reat</a:t>
            </a:r>
            <a:r>
              <a:rPr lang="en-US" dirty="0" err="1" smtClean="0"/>
              <a:t>es</a:t>
            </a:r>
            <a:r>
              <a:rPr lang="en-US" dirty="0" smtClean="0"/>
              <a:t> the file</a:t>
            </a:r>
            <a:r>
              <a:rPr lang="en" dirty="0" smtClean="0"/>
              <a:t> if </a:t>
            </a:r>
            <a:r>
              <a:rPr lang="en" dirty="0"/>
              <a:t>it does not </a:t>
            </a:r>
            <a:r>
              <a:rPr lang="en" dirty="0" smtClean="0"/>
              <a:t>exist</a:t>
            </a:r>
            <a:r>
              <a:rPr lang="en-US" dirty="0" smtClean="0"/>
              <a:t>.</a:t>
            </a:r>
            <a:endParaRPr lang="en" dirty="0"/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endParaRPr lang="en-US" dirty="0">
              <a:latin typeface="Consolas"/>
              <a:ea typeface="Consolas"/>
              <a:cs typeface="Consolas"/>
              <a:sym typeface="Consolas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r>
              <a:rPr lang="en-US" dirty="0" smtClean="0">
                <a:latin typeface="Courier New"/>
                <a:ea typeface="Consolas"/>
                <a:cs typeface="Courier New"/>
                <a:sym typeface="Consolas"/>
              </a:rPr>
              <a:t>$ 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ls </a:t>
            </a:r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~ &gt; 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homefiles.txt</a:t>
            </a:r>
            <a:endParaRPr lang="en-US" dirty="0">
              <a:latin typeface="Courier New"/>
              <a:ea typeface="Consolas"/>
              <a:cs typeface="Courier New"/>
              <a:sym typeface="Consolas"/>
            </a:endParaRPr>
          </a:p>
          <a:p>
            <a:pPr marL="3810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•"/>
            </a:pPr>
            <a:r>
              <a:rPr lang="en-US" sz="2400" dirty="0" smtClean="0">
                <a:latin typeface="+mn-lt"/>
                <a:ea typeface="Consolas"/>
                <a:cs typeface="Courier New"/>
                <a:sym typeface="Consolas"/>
              </a:rPr>
              <a:t>Writes list of files under Home Directory to </a:t>
            </a:r>
            <a:r>
              <a:rPr lang="en-US" sz="2400" dirty="0" err="1" smtClean="0">
                <a:latin typeface="+mn-lt"/>
                <a:ea typeface="Consolas"/>
                <a:cs typeface="Courier New"/>
                <a:sym typeface="Consolas"/>
              </a:rPr>
              <a:t>homefile</a:t>
            </a:r>
            <a:r>
              <a:rPr lang="en-US" sz="2400" dirty="0" err="1" smtClean="0">
                <a:latin typeface="+mn-lt"/>
                <a:ea typeface="Consolas"/>
                <a:cs typeface="Courier New"/>
                <a:sym typeface="Consolas"/>
              </a:rPr>
              <a:t>s.txt</a:t>
            </a:r>
            <a:endParaRPr lang="en-US" sz="2400" dirty="0" smtClean="0">
              <a:latin typeface="+mn-lt"/>
              <a:ea typeface="Consolas"/>
              <a:cs typeface="Courier New"/>
              <a:sym typeface="Consolas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endParaRPr lang="en-US" sz="2400" dirty="0" smtClean="0">
              <a:latin typeface="+mn-lt"/>
              <a:ea typeface="Consolas"/>
              <a:cs typeface="Courier New"/>
              <a:sym typeface="Consolas"/>
            </a:endParaRPr>
          </a:p>
          <a:p>
            <a:pPr marL="38100" lvl="0" rtl="0">
              <a:spcBef>
                <a:spcPts val="0"/>
              </a:spcBef>
              <a:buClr>
                <a:schemeClr val="dk2"/>
              </a:buClr>
              <a:buSzPct val="100000"/>
            </a:pPr>
            <a:endParaRPr lang="en" dirty="0">
              <a:latin typeface="Courier New"/>
              <a:ea typeface="Consolas"/>
              <a:cs typeface="Courier New"/>
              <a:sym typeface="Consolas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Origins of VC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Concurrent Versions System (CVS)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Released in 1986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Predecessor of Subversion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Darcs Advanced Revision Control System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Released in 2003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Predecessor of Git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Redirection</a:t>
            </a:r>
          </a:p>
        </p:txBody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/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$ command &gt; 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file</a:t>
            </a:r>
            <a:endParaRPr lang="en" dirty="0">
              <a:latin typeface="Courier New"/>
              <a:cs typeface="Courier New"/>
            </a:endParaRP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US" dirty="0" smtClean="0"/>
              <a:t>W</a:t>
            </a:r>
            <a:r>
              <a:rPr lang="en" dirty="0" smtClean="0"/>
              <a:t>ill </a:t>
            </a:r>
            <a:r>
              <a:rPr lang="en" u="sng" dirty="0"/>
              <a:t>overwrite</a:t>
            </a:r>
            <a:r>
              <a:rPr lang="en" dirty="0"/>
              <a:t> the contents of </a:t>
            </a:r>
            <a:r>
              <a:rPr lang="en" dirty="0" smtClean="0"/>
              <a:t>file</a:t>
            </a:r>
            <a:endParaRPr lang="en" i="1" dirty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38100"/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$ command 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&gt;</a:t>
            </a:r>
            <a:r>
              <a:rPr lang="en-US" dirty="0" smtClean="0">
                <a:latin typeface="Courier New"/>
                <a:ea typeface="Consolas"/>
                <a:cs typeface="Courier New"/>
                <a:sym typeface="Consolas"/>
              </a:rPr>
              <a:t>&gt;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 file</a:t>
            </a:r>
            <a:endParaRPr lang="en-US" dirty="0" smtClean="0">
              <a:latin typeface="Consolas"/>
              <a:ea typeface="Consolas"/>
              <a:cs typeface="Consolas"/>
              <a:sym typeface="Consolas"/>
            </a:endParaRPr>
          </a:p>
          <a:p>
            <a:pPr marL="914400" lvl="1" indent="-3810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US" dirty="0"/>
              <a:t>W</a:t>
            </a:r>
            <a:r>
              <a:rPr lang="en" dirty="0" smtClean="0"/>
              <a:t>ill </a:t>
            </a:r>
            <a:r>
              <a:rPr lang="en" u="sng" dirty="0"/>
              <a:t>append</a:t>
            </a:r>
            <a:r>
              <a:rPr lang="en" dirty="0"/>
              <a:t> the output of command to </a:t>
            </a:r>
            <a:r>
              <a:rPr lang="en" i="1" dirty="0"/>
              <a:t>file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Shell scripting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You can write programs to do all the things you want in the Unix shell!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endParaRPr lang="en-US" dirty="0"/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/>
              <a:t>A Shell script is a bunch of commands saved in one executable file.</a:t>
            </a:r>
          </a:p>
          <a:p>
            <a:pPr marL="381000" lvl="2" indent="-342900">
              <a:buFont typeface="Arial"/>
              <a:buChar char="•"/>
            </a:pPr>
            <a:r>
              <a:rPr lang="en-US" dirty="0" smtClean="0"/>
              <a:t>	Uses extension .</a:t>
            </a:r>
            <a:r>
              <a:rPr lang="en-US" dirty="0" err="1" smtClean="0"/>
              <a:t>sh</a:t>
            </a:r>
            <a:endParaRPr lang="en-US" dirty="0" smtClean="0"/>
          </a:p>
          <a:p>
            <a:pPr marL="38100" lvl="1"/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Count files in Directory</a:t>
            </a:r>
            <a:endParaRPr lang="en" dirty="0"/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5262801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100" lvl="0"/>
            <a:r>
              <a:rPr lang="en" sz="2400" dirty="0">
                <a:latin typeface="Courier New"/>
                <a:cs typeface="Courier New"/>
              </a:rPr>
              <a:t>#!/</a:t>
            </a:r>
            <a:r>
              <a:rPr lang="en" sz="2400" dirty="0" smtClean="0">
                <a:latin typeface="Courier New"/>
                <a:cs typeface="Courier New"/>
              </a:rPr>
              <a:t>bin/bash</a:t>
            </a:r>
            <a:endParaRPr lang="en-US" sz="2400" dirty="0" smtClean="0">
              <a:latin typeface="Courier New"/>
              <a:cs typeface="Courier New"/>
            </a:endParaRPr>
          </a:p>
          <a:p>
            <a:pPr marL="38100" lvl="0"/>
            <a:endParaRPr lang="en-US" sz="2400" dirty="0">
              <a:latin typeface="Courier New"/>
              <a:cs typeface="Courier New"/>
            </a:endParaRPr>
          </a:p>
          <a:p>
            <a:pPr marL="38100" lvl="0"/>
            <a:r>
              <a:rPr lang="en-US" sz="2400" dirty="0" smtClean="0">
                <a:latin typeface="Courier New"/>
                <a:cs typeface="Courier New"/>
              </a:rPr>
              <a:t>COUNTER=0</a:t>
            </a:r>
          </a:p>
          <a:p>
            <a:pPr marL="38100" lvl="0"/>
            <a:endParaRPr lang="en-US" sz="24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400" dirty="0" smtClean="0">
                <a:latin typeface="Courier New"/>
                <a:cs typeface="Courier New"/>
              </a:rPr>
              <a:t>for </a:t>
            </a:r>
            <a:r>
              <a:rPr lang="en-US" sz="2400" dirty="0" err="1">
                <a:latin typeface="Courier New"/>
                <a:cs typeface="Courier New"/>
              </a:rPr>
              <a:t>i</a:t>
            </a:r>
            <a:r>
              <a:rPr lang="en-US" sz="2400" dirty="0" smtClean="0">
                <a:latin typeface="Courier New"/>
                <a:cs typeface="Courier New"/>
              </a:rPr>
              <a:t> in $( </a:t>
            </a:r>
            <a:r>
              <a:rPr lang="en-US" sz="2400" dirty="0" err="1" smtClean="0">
                <a:latin typeface="Courier New"/>
                <a:cs typeface="Courier New"/>
              </a:rPr>
              <a:t>ls</a:t>
            </a:r>
            <a:r>
              <a:rPr lang="en-US" sz="2400" dirty="0" smtClean="0">
                <a:latin typeface="Courier New"/>
                <a:cs typeface="Courier New"/>
              </a:rPr>
              <a:t> ); do</a:t>
            </a:r>
          </a:p>
          <a:p>
            <a:pPr marL="38100" lvl="0"/>
            <a:r>
              <a:rPr lang="en-US" sz="2400" dirty="0" smtClean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COUNTER=$[$COUNTER+1]</a:t>
            </a:r>
            <a:r>
              <a:rPr lang="en-US" sz="2400" dirty="0" smtClean="0">
                <a:latin typeface="Courier New"/>
                <a:cs typeface="Courier New"/>
              </a:rPr>
              <a:t>;</a:t>
            </a:r>
          </a:p>
          <a:p>
            <a:pPr marL="38100" lvl="0"/>
            <a:r>
              <a:rPr lang="en-US" sz="2400" dirty="0" smtClean="0">
                <a:latin typeface="Courier New"/>
                <a:cs typeface="Courier New"/>
              </a:rPr>
              <a:t>done</a:t>
            </a:r>
          </a:p>
          <a:p>
            <a:pPr marL="38100" lvl="0"/>
            <a:endParaRPr lang="en-US" sz="2400" dirty="0">
              <a:latin typeface="Courier New"/>
              <a:cs typeface="Courier New"/>
            </a:endParaRPr>
          </a:p>
          <a:p>
            <a:pPr marL="38100" lvl="0"/>
            <a:r>
              <a:rPr lang="en-US" sz="2400" dirty="0">
                <a:latin typeface="Courier New"/>
                <a:cs typeface="Courier New"/>
              </a:rPr>
              <a:t>e</a:t>
            </a:r>
            <a:r>
              <a:rPr lang="en-US" sz="2400" dirty="0" smtClean="0">
                <a:latin typeface="Courier New"/>
                <a:cs typeface="Courier New"/>
              </a:rPr>
              <a:t>cho $COUNTER</a:t>
            </a:r>
          </a:p>
          <a:p>
            <a:pPr marL="38100" lvl="0"/>
            <a:endParaRPr lang="en-US" sz="2400" dirty="0" smtClean="0">
              <a:latin typeface="Courier New"/>
              <a:cs typeface="Courier New"/>
            </a:endParaRPr>
          </a:p>
          <a:p>
            <a:pPr marL="38100" lvl="0"/>
            <a:r>
              <a:rPr lang="en-US" sz="2400" dirty="0">
                <a:latin typeface="Courier New"/>
                <a:cs typeface="Courier New"/>
              </a:rPr>
              <a:t>	</a:t>
            </a:r>
            <a:endParaRPr lang="en-US" sz="2400" dirty="0" smtClean="0">
              <a:latin typeface="Courier New"/>
              <a:cs typeface="Courier New"/>
            </a:endParaRPr>
          </a:p>
          <a:p>
            <a:pPr marL="38100" lvl="0"/>
            <a:endParaRPr lang="en-US" sz="2400" dirty="0" smtClean="0">
              <a:latin typeface="Courier New"/>
              <a:cs typeface="Courier New"/>
            </a:endParaRPr>
          </a:p>
          <a:p>
            <a:pPr marL="38100" lvl="0"/>
            <a:endParaRPr lang="en-US" sz="2400" dirty="0">
              <a:latin typeface="Courier New"/>
              <a:cs typeface="Courier New"/>
            </a:endParaRPr>
          </a:p>
          <a:p>
            <a:pPr marL="38100" lvl="0"/>
            <a:endParaRPr lang="en" sz="2400" dirty="0">
              <a:latin typeface="Courier New"/>
              <a:cs typeface="Courier New"/>
            </a:endParaRPr>
          </a:p>
        </p:txBody>
      </p:sp>
      <p:sp>
        <p:nvSpPr>
          <p:cNvPr id="5" name="Shape 194"/>
          <p:cNvSpPr txBox="1">
            <a:spLocks/>
          </p:cNvSpPr>
          <p:nvPr/>
        </p:nvSpPr>
        <p:spPr>
          <a:xfrm>
            <a:off x="5554803" y="1509639"/>
            <a:ext cx="3693844" cy="3465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2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None/>
              <a:defRPr sz="1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9pPr>
          </a:lstStyle>
          <a:p>
            <a:pPr marL="381000" indent="-342900">
              <a:buFont typeface="Arial"/>
              <a:buChar char="•"/>
            </a:pPr>
            <a:r>
              <a:rPr lang="en-US" sz="2400" dirty="0" smtClean="0">
                <a:latin typeface="+mn-lt"/>
                <a:cs typeface="Courier New"/>
              </a:rPr>
              <a:t>Use bash interpreter</a:t>
            </a:r>
          </a:p>
          <a:p>
            <a:pPr marL="381000" indent="-342900">
              <a:buFont typeface="Arial"/>
              <a:buChar char="•"/>
            </a:pPr>
            <a:endParaRPr lang="en-US" sz="2400" dirty="0">
              <a:latin typeface="+mn-lt"/>
              <a:cs typeface="Courier New"/>
            </a:endParaRPr>
          </a:p>
          <a:p>
            <a:pPr marL="381000" indent="-342900">
              <a:buFont typeface="Arial"/>
              <a:buChar char="•"/>
            </a:pPr>
            <a:r>
              <a:rPr lang="en-US" sz="2400" dirty="0" smtClean="0">
                <a:latin typeface="+mn-lt"/>
                <a:cs typeface="Courier New"/>
              </a:rPr>
              <a:t>Initialize Counter</a:t>
            </a:r>
          </a:p>
          <a:p>
            <a:pPr marL="381000" indent="-342900">
              <a:buFont typeface="Arial"/>
              <a:buChar char="•"/>
            </a:pPr>
            <a:endParaRPr lang="en-US" sz="2400" dirty="0">
              <a:latin typeface="+mn-lt"/>
              <a:cs typeface="Courier New"/>
            </a:endParaRPr>
          </a:p>
          <a:p>
            <a:pPr marL="381000" indent="-342900">
              <a:buFont typeface="Arial"/>
              <a:buChar char="•"/>
            </a:pPr>
            <a:endParaRPr lang="en-US" sz="2400" dirty="0" smtClean="0">
              <a:latin typeface="+mn-lt"/>
              <a:cs typeface="Courier New"/>
            </a:endParaRPr>
          </a:p>
          <a:p>
            <a:pPr marL="381000" indent="-342900">
              <a:buFont typeface="Arial"/>
              <a:buChar char="•"/>
            </a:pPr>
            <a:r>
              <a:rPr lang="en-US" sz="2400" dirty="0" smtClean="0">
                <a:latin typeface="+mn-lt"/>
                <a:cs typeface="Courier New"/>
              </a:rPr>
              <a:t>Count</a:t>
            </a:r>
          </a:p>
          <a:p>
            <a:pPr marL="381000" indent="-342900">
              <a:buFont typeface="Arial"/>
              <a:buChar char="•"/>
            </a:pPr>
            <a:endParaRPr lang="en-US" sz="2400" dirty="0">
              <a:latin typeface="+mn-lt"/>
              <a:cs typeface="Courier New"/>
            </a:endParaRPr>
          </a:p>
          <a:p>
            <a:pPr marL="381000" indent="-342900">
              <a:buFont typeface="Arial"/>
              <a:buChar char="•"/>
            </a:pPr>
            <a:endParaRPr lang="en-US" sz="2400" dirty="0" smtClean="0">
              <a:latin typeface="+mn-lt"/>
              <a:cs typeface="Courier New"/>
            </a:endParaRPr>
          </a:p>
          <a:p>
            <a:pPr marL="381000" indent="-342900">
              <a:buFont typeface="Arial"/>
              <a:buChar char="•"/>
            </a:pPr>
            <a:r>
              <a:rPr lang="en-US" sz="2400" dirty="0" smtClean="0">
                <a:latin typeface="+mn-lt"/>
                <a:cs typeface="Courier New"/>
              </a:rPr>
              <a:t>Print</a:t>
            </a:r>
            <a:endParaRPr lang="en" sz="2400" dirty="0">
              <a:latin typeface="+mn-lt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509790308"/>
      </p:ext>
    </p:extLst>
  </p:cSld>
  <p:clrMapOvr>
    <a:masterClrMapping/>
  </p:clrMapOvr>
  <p:transition xmlns:p14="http://schemas.microsoft.com/office/powerpoint/2010/main" spd="slow">
    <p:cut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Shell scripting</a:t>
            </a:r>
          </a:p>
        </p:txBody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134226" y="1584411"/>
            <a:ext cx="8941374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-US" dirty="0" smtClean="0">
                <a:latin typeface="+mn-lt"/>
                <a:ea typeface="Consolas"/>
                <a:cs typeface="Courier New"/>
                <a:sym typeface="Consolas"/>
              </a:rPr>
              <a:t>The Shell file has to be executable!</a:t>
            </a:r>
          </a:p>
          <a:p>
            <a:pPr marL="457200" lvl="1" indent="-419100">
              <a:buFont typeface="Arial"/>
              <a:buChar char="●"/>
            </a:pPr>
            <a:r>
              <a:rPr lang="en-US" dirty="0" smtClean="0">
                <a:latin typeface="+mn-lt"/>
                <a:ea typeface="Consolas"/>
                <a:cs typeface="Courier New"/>
                <a:sym typeface="Consolas"/>
              </a:rPr>
              <a:t>Write script, name </a:t>
            </a:r>
            <a:r>
              <a:rPr lang="en-US" dirty="0" err="1" smtClean="0">
                <a:latin typeface="+mn-lt"/>
                <a:ea typeface="Consolas"/>
                <a:cs typeface="Courier New"/>
                <a:sym typeface="Consolas"/>
              </a:rPr>
              <a:t>filename.sh</a:t>
            </a:r>
            <a:endParaRPr lang="en-US" dirty="0" smtClean="0">
              <a:latin typeface="+mn-lt"/>
              <a:ea typeface="Consolas"/>
              <a:cs typeface="Courier New"/>
              <a:sym typeface="Consolas"/>
            </a:endParaRPr>
          </a:p>
          <a:p>
            <a:pPr marL="457200" lvl="1" indent="-419100">
              <a:buFont typeface="Arial"/>
              <a:buChar char="●"/>
            </a:pPr>
            <a:r>
              <a:rPr lang="en-US" dirty="0" smtClean="0">
                <a:latin typeface="+mn-lt"/>
                <a:ea typeface="Consolas"/>
                <a:cs typeface="Courier New"/>
                <a:sym typeface="Consolas"/>
              </a:rPr>
              <a:t>Make it executable and e</a:t>
            </a:r>
            <a:r>
              <a:rPr lang="en-US" dirty="0" smtClean="0">
                <a:latin typeface="+mn-lt"/>
                <a:ea typeface="Consolas"/>
                <a:cs typeface="Courier New"/>
                <a:sym typeface="Consolas"/>
              </a:rPr>
              <a:t>xecute!</a:t>
            </a:r>
          </a:p>
          <a:p>
            <a:pPr marL="457200" lvl="1" indent="-419100">
              <a:buFont typeface="Arial"/>
              <a:buChar char="●"/>
            </a:pPr>
            <a:endParaRPr lang="en-US" dirty="0" smtClean="0">
              <a:latin typeface="+mn-lt"/>
              <a:ea typeface="Consolas"/>
              <a:cs typeface="Courier New"/>
              <a:sym typeface="Consolas"/>
            </a:endParaRP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$ </a:t>
            </a:r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chmod +x 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file</a:t>
            </a:r>
            <a:r>
              <a:rPr lang="en-US" dirty="0" err="1" smtClean="0">
                <a:latin typeface="Courier New"/>
                <a:ea typeface="Consolas"/>
                <a:cs typeface="Courier New"/>
                <a:sym typeface="Consolas"/>
              </a:rPr>
              <a:t>name.sh</a:t>
            </a:r>
            <a:endParaRPr lang="en" dirty="0">
              <a:latin typeface="Courier New"/>
              <a:ea typeface="Consolas"/>
              <a:cs typeface="Courier New"/>
              <a:sym typeface="Consolas"/>
            </a:endParaRP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will make file executable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$ </a:t>
            </a:r>
            <a:r>
              <a:rPr lang="en" dirty="0">
                <a:latin typeface="Courier New"/>
                <a:ea typeface="Consolas"/>
                <a:cs typeface="Courier New"/>
                <a:sym typeface="Consolas"/>
              </a:rPr>
              <a:t>./</a:t>
            </a:r>
            <a:r>
              <a:rPr lang="en" dirty="0" smtClean="0">
                <a:latin typeface="Courier New"/>
                <a:ea typeface="Consolas"/>
                <a:cs typeface="Courier New"/>
                <a:sym typeface="Consolas"/>
              </a:rPr>
              <a:t>file</a:t>
            </a:r>
            <a:r>
              <a:rPr lang="en-US" dirty="0" err="1" smtClean="0">
                <a:latin typeface="Courier New"/>
                <a:ea typeface="Consolas"/>
                <a:cs typeface="Courier New"/>
                <a:sym typeface="Consolas"/>
              </a:rPr>
              <a:t>name.sh</a:t>
            </a:r>
            <a:endParaRPr lang="en" dirty="0">
              <a:latin typeface="Courier New"/>
              <a:ea typeface="Consolas"/>
              <a:cs typeface="Courier New"/>
              <a:sym typeface="Consolas"/>
            </a:endParaRP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execute that </a:t>
            </a:r>
            <a:r>
              <a:rPr lang="en" dirty="0" smtClean="0"/>
              <a:t>file</a:t>
            </a:r>
            <a:endParaRPr lang="en-US" dirty="0" smtClean="0"/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-US" dirty="0"/>
              <a:t>r</a:t>
            </a:r>
            <a:r>
              <a:rPr lang="en-US" dirty="0" smtClean="0"/>
              <a:t>equires “.” to be used explicitly! (You should </a:t>
            </a:r>
            <a:r>
              <a:rPr lang="en-US" dirty="0" err="1" smtClean="0"/>
              <a:t>google</a:t>
            </a:r>
            <a:r>
              <a:rPr lang="en-US" dirty="0" smtClean="0"/>
              <a:t> why!)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Version Control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3 widely used tools:</a:t>
            </a:r>
          </a:p>
          <a:p>
            <a:pPr marL="914400" lvl="1" indent="-3810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u="sng" dirty="0"/>
              <a:t>Git</a:t>
            </a:r>
            <a:r>
              <a:rPr lang="en" dirty="0"/>
              <a:t> (highly recommended)</a:t>
            </a:r>
          </a:p>
          <a:p>
            <a:pPr marL="914400" lvl="1" indent="-3810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Subversion (meh)</a:t>
            </a:r>
          </a:p>
          <a:p>
            <a:pPr marL="914400" lvl="1" indent="-3810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Mercurial (barely used)</a:t>
            </a:r>
          </a:p>
          <a:p>
            <a:pPr marL="457200" lvl="0" indent="-4191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2 main hosting websites (for git):</a:t>
            </a:r>
          </a:p>
          <a:p>
            <a:pPr marL="914400" lvl="1" indent="-3810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GitHub (5 private repos upon request)</a:t>
            </a:r>
          </a:p>
          <a:p>
            <a:pPr marL="914400" lvl="1" indent="-381000" rtl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Bitbucket (unlimited private repos)</a:t>
            </a:r>
          </a:p>
        </p:txBody>
      </p:sp>
      <p:sp>
        <p:nvSpPr>
          <p:cNvPr id="55" name="Shape 55"/>
          <p:cNvSpPr/>
          <p:nvPr/>
        </p:nvSpPr>
        <p:spPr>
          <a:xfrm>
            <a:off x="5419900" y="1620550"/>
            <a:ext cx="3224700" cy="1269600"/>
          </a:xfrm>
          <a:prstGeom prst="rect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/>
          <p:nvPr/>
        </p:nvSpPr>
        <p:spPr>
          <a:xfrm>
            <a:off x="5419900" y="1558594"/>
            <a:ext cx="3224700" cy="126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 dirty="0"/>
              <a:t>Note: Cornell requires you to use </a:t>
            </a:r>
            <a:r>
              <a:rPr lang="en" sz="2000" b="1" dirty="0"/>
              <a:t>private</a:t>
            </a:r>
            <a:r>
              <a:rPr lang="en" sz="2000" dirty="0"/>
              <a:t> repos for </a:t>
            </a:r>
            <a:r>
              <a:rPr lang="en" sz="2000" dirty="0" smtClean="0"/>
              <a:t>homeworks</a:t>
            </a:r>
            <a:r>
              <a:rPr lang="en-US" sz="2000" dirty="0" smtClean="0"/>
              <a:t> &amp; </a:t>
            </a:r>
            <a:r>
              <a:rPr lang="en" sz="2000" dirty="0" smtClean="0"/>
              <a:t>projects</a:t>
            </a:r>
            <a:r>
              <a:rPr lang="en" sz="2000"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Bitbucket - Follow Along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393960"/>
            <a:ext cx="8229600" cy="306716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/>
              <a:t>To do right now: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Create or log into your Bitbucket account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/>
              <a:t>Create a repository named CS3410-Unix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Basics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227147" y="1383393"/>
            <a:ext cx="8445780" cy="3623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add &lt;filename&gt;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Tells git to </a:t>
            </a:r>
            <a:r>
              <a:rPr lang="en-US" dirty="0" smtClean="0"/>
              <a:t>record </a:t>
            </a:r>
            <a:r>
              <a:rPr lang="en" dirty="0" smtClean="0"/>
              <a:t>the </a:t>
            </a:r>
            <a:r>
              <a:rPr lang="en" dirty="0"/>
              <a:t>changes you made to the file</a:t>
            </a:r>
          </a:p>
          <a:p>
            <a:pPr marL="1371600" lvl="2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 dirty="0"/>
              <a:t>creation / deletion / modification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git </a:t>
            </a:r>
            <a:r>
              <a:rPr lang="en" i="1" dirty="0"/>
              <a:t>stages</a:t>
            </a:r>
            <a:r>
              <a:rPr lang="en" dirty="0"/>
              <a:t> these changes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add README.md </a:t>
            </a:r>
            <a:r>
              <a:rPr lang="en" dirty="0">
                <a:solidFill>
                  <a:srgbClr val="999999"/>
                </a:solidFill>
                <a:latin typeface="Consolas"/>
                <a:ea typeface="Consolas"/>
                <a:cs typeface="Consolas"/>
                <a:sym typeface="Consolas"/>
              </a:rPr>
              <a:t>#Add changes in README</a:t>
            </a:r>
          </a:p>
          <a:p>
            <a:pPr marL="457200" lvl="0" indent="-4191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commit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Tells git to bundle the changes together into a </a:t>
            </a:r>
            <a:r>
              <a:rPr lang="en" i="1" dirty="0"/>
              <a:t>commit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Add a commit message with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-m</a:t>
            </a:r>
          </a:p>
          <a:p>
            <a:pPr marL="914400" lvl="1" indent="-381000" rtl="0">
              <a:lnSpc>
                <a:spcPct val="100000"/>
              </a:lnSpc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commit -m “Changed README.md”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Follow Along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Open your terminal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$&gt; git clone &lt;bitbucket path&gt;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$&gt; cd CS3410-Unix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Create netid.txt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Write your netid in netid.txt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Follow Along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$&gt; git add netid.txt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$&gt; git commit -m “Added netid.txt”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Git - Basics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08600" y="1460500"/>
            <a:ext cx="83781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push &lt;remote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&gt;</a:t>
            </a:r>
            <a:r>
              <a:rPr lang="en-US" dirty="0" smtClean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en" dirty="0" smtClean="0"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branch&gt;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Pushes your local commits to your online repo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&lt;remote&gt; is the url of your online repository</a:t>
            </a:r>
          </a:p>
          <a:p>
            <a:pPr marL="1371600" lvl="2" indent="-381000" rtl="0">
              <a:spcBef>
                <a:spcPts val="0"/>
              </a:spcBef>
              <a:buClr>
                <a:schemeClr val="dk2"/>
              </a:buClr>
              <a:buSzPct val="80000"/>
              <a:buFont typeface="Wingdings"/>
              <a:buChar char="§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origin </a:t>
            </a:r>
            <a:r>
              <a:rPr lang="en" dirty="0"/>
              <a:t>variable holds that url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&lt;branch&gt; will be 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master</a:t>
            </a:r>
            <a:r>
              <a:rPr lang="en" dirty="0"/>
              <a:t> for now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push origin master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git log</a:t>
            </a:r>
          </a:p>
          <a:p>
            <a:pPr marL="914400" lvl="1" indent="-381000" rtl="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 dirty="0"/>
              <a:t>Summary of all commits and their messages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1184</Words>
  <Application>Microsoft Macintosh PowerPoint</Application>
  <PresentationFormat>On-screen Show (16:9)</PresentationFormat>
  <Paragraphs>242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modern</vt:lpstr>
      <vt:lpstr>Git/Unix Lab</vt:lpstr>
      <vt:lpstr>Version Control</vt:lpstr>
      <vt:lpstr>Origins of VC</vt:lpstr>
      <vt:lpstr>Version Control</vt:lpstr>
      <vt:lpstr>Bitbucket - Follow Along</vt:lpstr>
      <vt:lpstr>Git - Basics</vt:lpstr>
      <vt:lpstr>Git - Follow Along</vt:lpstr>
      <vt:lpstr>Git - Follow Along</vt:lpstr>
      <vt:lpstr>Git - Basics</vt:lpstr>
      <vt:lpstr>Git - Follow Along</vt:lpstr>
      <vt:lpstr>Git - Basics</vt:lpstr>
      <vt:lpstr>Git - Useful Tip</vt:lpstr>
      <vt:lpstr>Git - Basics</vt:lpstr>
      <vt:lpstr>Shell Scripting</vt:lpstr>
      <vt:lpstr>Shell Scripting</vt:lpstr>
      <vt:lpstr>Shell Scripting</vt:lpstr>
      <vt:lpstr>Bash</vt:lpstr>
      <vt:lpstr>The File System</vt:lpstr>
      <vt:lpstr>Special Directories</vt:lpstr>
      <vt:lpstr>Special Directories</vt:lpstr>
      <vt:lpstr>File System Commands</vt:lpstr>
      <vt:lpstr>File System Commands</vt:lpstr>
      <vt:lpstr>Create &amp; Delete Commands</vt:lpstr>
      <vt:lpstr>Create &amp; Delete Commands</vt:lpstr>
      <vt:lpstr>Command Options</vt:lpstr>
      <vt:lpstr>The most helpful command</vt:lpstr>
      <vt:lpstr>Command History</vt:lpstr>
      <vt:lpstr>Tab completion</vt:lpstr>
      <vt:lpstr>Redirection</vt:lpstr>
      <vt:lpstr>Redirection</vt:lpstr>
      <vt:lpstr>Shell scripting</vt:lpstr>
      <vt:lpstr>Count files in Directory</vt:lpstr>
      <vt:lpstr>Shell scripting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Git/Unix Lab</dc:title>
  <cp:lastModifiedBy>Deniz</cp:lastModifiedBy>
  <cp:revision>184</cp:revision>
  <dcterms:modified xsi:type="dcterms:W3CDTF">2015-03-24T18:32:35Z</dcterms:modified>
</cp:coreProperties>
</file>