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81" r:id="rId6"/>
    <p:sldId id="282" r:id="rId7"/>
    <p:sldId id="285" r:id="rId8"/>
    <p:sldId id="283" r:id="rId9"/>
    <p:sldId id="284" r:id="rId10"/>
    <p:sldId id="262" r:id="rId11"/>
    <p:sldId id="265" r:id="rId12"/>
    <p:sldId id="263" r:id="rId13"/>
    <p:sldId id="267" r:id="rId14"/>
    <p:sldId id="266" r:id="rId15"/>
    <p:sldId id="268" r:id="rId16"/>
    <p:sldId id="269" r:id="rId17"/>
    <p:sldId id="270" r:id="rId18"/>
    <p:sldId id="286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9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6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8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D10D-09E8-4AAC-A171-6FDD7206428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83FA-6618-405B-9C93-69CC42FD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Cornell CS 3410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Can we run a program that requires 16 GB of memory?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03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Can we run a program that requires 16 GB of memory?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1" y="4037926"/>
            <a:ext cx="10130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amount of virtual memory is 2^32 bytes = 4 GB. Since only 4 GB are addressable, we cannot run a program that needs to address 16 GB.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If each entry in the single-level page table is 4 bytes long, how much space does the page-table occupy in memory?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0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If each entry in the single-level page table is 4 bytes long, how much space does the page-table occupy in memory?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1" y="4037926"/>
            <a:ext cx="10130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page size is 1 KB = 2^10 bytes, so the page-offset is 10 bits.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VPN field is 32 – 10 = 22 bits long.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page table thus has 2^22 entries.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Thus, the table takes up 4 * (2^22) bytes = 16 MB of memory.</a:t>
            </a:r>
          </a:p>
        </p:txBody>
      </p:sp>
    </p:spTree>
    <p:extLst>
      <p:ext uri="{BB962C8B-B14F-4D97-AF65-F5344CB8AC3E}">
        <p14:creationId xmlns:p14="http://schemas.microsoft.com/office/powerpoint/2010/main" val="24516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If each entry in the single-level page table is 4 bytes long, how much total physical memory does a 32 MB process occupy?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09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Virtual Memory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788339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byte-addressable virtual memory system with 32-bit virtual addresses, 32-bit physical addresses, and 1 KB pages.</a:t>
            </a:r>
          </a:p>
          <a:p>
            <a:endParaRPr lang="en-US" sz="2400" dirty="0"/>
          </a:p>
          <a:p>
            <a:r>
              <a:rPr lang="en-US" sz="2400" dirty="0" smtClean="0"/>
              <a:t>If each entry in the single-level page table is 4 bytes long, how much total physical memory does a 32 MB process occupy?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1" y="4037926"/>
            <a:ext cx="1013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16 MB page table + 32 MB process = 48 MB total</a:t>
            </a:r>
          </a:p>
        </p:txBody>
      </p:sp>
    </p:spTree>
    <p:extLst>
      <p:ext uri="{BB962C8B-B14F-4D97-AF65-F5344CB8AC3E}">
        <p14:creationId xmlns:p14="http://schemas.microsoft.com/office/powerpoint/2010/main" val="24910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Multicore Performance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program with 3 sequential parts: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first 10% can be parallelized to any extent.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next 30% can be run on up to 10 processors.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last 60% can’t be parallelized at all.</a:t>
            </a:r>
          </a:p>
          <a:p>
            <a:r>
              <a:rPr lang="en-US" sz="2400" dirty="0" smtClean="0"/>
              <a:t>The program takes 70 seconds on a single processor.</a:t>
            </a:r>
          </a:p>
          <a:p>
            <a:endParaRPr lang="en-US" sz="2400" dirty="0"/>
          </a:p>
          <a:p>
            <a:r>
              <a:rPr lang="en-US" sz="2400" dirty="0" smtClean="0"/>
              <a:t>How long will it take on 2 processors?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On </a:t>
            </a:r>
            <a:r>
              <a:rPr lang="en-US" sz="2400" i="1" dirty="0" smtClean="0"/>
              <a:t>n</a:t>
            </a:r>
            <a:r>
              <a:rPr lang="en-US" sz="2400" dirty="0" smtClean="0"/>
              <a:t> processors, as </a:t>
            </a:r>
            <a:r>
              <a:rPr lang="en-US" sz="2400" i="1" dirty="0" smtClean="0"/>
              <a:t>n</a:t>
            </a:r>
            <a:r>
              <a:rPr lang="en-US" sz="2400" dirty="0" smtClean="0"/>
              <a:t> goes to infinity?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2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Multicore Performance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program with 3 sequential parts: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first 10% can be parallelized to any extent.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next 30% can be run on up to 10 processors.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last 60% can’t be parallelized at all.</a:t>
            </a:r>
          </a:p>
          <a:p>
            <a:r>
              <a:rPr lang="en-US" sz="2400" dirty="0" smtClean="0"/>
              <a:t>The program takes 70 seconds on a single processor.</a:t>
            </a:r>
          </a:p>
          <a:p>
            <a:endParaRPr lang="en-US" sz="2400" dirty="0"/>
          </a:p>
          <a:p>
            <a:r>
              <a:rPr lang="en-US" sz="2400" dirty="0" smtClean="0"/>
              <a:t>How long will it take on 2 processors?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On </a:t>
            </a:r>
            <a:r>
              <a:rPr lang="en-US" sz="2400" i="1" dirty="0" smtClean="0"/>
              <a:t>n</a:t>
            </a:r>
            <a:r>
              <a:rPr lang="en-US" sz="2400" dirty="0" smtClean="0"/>
              <a:t> processors, as </a:t>
            </a:r>
            <a:r>
              <a:rPr lang="en-US" sz="2400" i="1" dirty="0" smtClean="0"/>
              <a:t>n</a:t>
            </a:r>
            <a:r>
              <a:rPr lang="en-US" sz="2400" dirty="0" smtClean="0"/>
              <a:t> goes to infinity?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2" y="4042854"/>
            <a:ext cx="1013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(70*.1)/2 + (70*.3)/2 + (70*.6) s = 3.5 + 10.5 + </a:t>
            </a:r>
            <a:r>
              <a:rPr lang="en-US" sz="2400" dirty="0" smtClean="0">
                <a:solidFill>
                  <a:srgbClr val="FF0000"/>
                </a:solidFill>
              </a:rPr>
              <a:t>42</a:t>
            </a:r>
            <a:r>
              <a:rPr lang="en-US" sz="2400" dirty="0" smtClean="0">
                <a:solidFill>
                  <a:srgbClr val="FF0000"/>
                </a:solidFill>
              </a:rPr>
              <a:t> s = 56 s</a:t>
            </a:r>
          </a:p>
        </p:txBody>
      </p:sp>
    </p:spTree>
    <p:extLst>
      <p:ext uri="{BB962C8B-B14F-4D97-AF65-F5344CB8AC3E}">
        <p14:creationId xmlns:p14="http://schemas.microsoft.com/office/powerpoint/2010/main" val="39953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Multicore Performance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program with 3 sequential parts: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first 10% can be parallelized to any extent.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next 30% can be run on up to 10 processors.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last 60% can’t be parallelized at all.</a:t>
            </a:r>
          </a:p>
          <a:p>
            <a:r>
              <a:rPr lang="en-US" sz="2400" dirty="0" smtClean="0"/>
              <a:t>The program takes 70 seconds on a single processor.</a:t>
            </a:r>
          </a:p>
          <a:p>
            <a:endParaRPr lang="en-US" sz="2400" dirty="0"/>
          </a:p>
          <a:p>
            <a:r>
              <a:rPr lang="en-US" sz="2400" dirty="0" smtClean="0"/>
              <a:t>How long will it take on 2 processors?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On </a:t>
            </a:r>
            <a:r>
              <a:rPr lang="en-US" sz="2400" i="1" dirty="0" smtClean="0"/>
              <a:t>n</a:t>
            </a:r>
            <a:r>
              <a:rPr lang="en-US" sz="2400" dirty="0" smtClean="0"/>
              <a:t> processors, as </a:t>
            </a:r>
            <a:r>
              <a:rPr lang="en-US" sz="2400" i="1" dirty="0" smtClean="0"/>
              <a:t>n</a:t>
            </a:r>
            <a:r>
              <a:rPr lang="en-US" sz="2400" dirty="0" smtClean="0"/>
              <a:t> goes to infinity?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2" y="4042854"/>
            <a:ext cx="1013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(70*.1)/2 + (70*.3)/2 + (70*.6) s = 3.5 + 10.5 + </a:t>
            </a:r>
            <a:r>
              <a:rPr lang="en-US" sz="2400" dirty="0" smtClean="0">
                <a:solidFill>
                  <a:srgbClr val="FF0000"/>
                </a:solidFill>
              </a:rPr>
              <a:t>42</a:t>
            </a:r>
            <a:r>
              <a:rPr lang="en-US" sz="2400" dirty="0" smtClean="0">
                <a:solidFill>
                  <a:srgbClr val="FF0000"/>
                </a:solidFill>
              </a:rPr>
              <a:t> s = 56 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228" y="5077282"/>
            <a:ext cx="1013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lim</a:t>
            </a:r>
            <a:r>
              <a:rPr lang="en-US" sz="2400" dirty="0" smtClean="0">
                <a:solidFill>
                  <a:srgbClr val="FF0000"/>
                </a:solidFill>
              </a:rPr>
              <a:t> n→</a:t>
            </a:r>
            <a:r>
              <a:rPr lang="en-US" sz="2400" dirty="0">
                <a:solidFill>
                  <a:srgbClr val="FF0000"/>
                </a:solidFill>
              </a:rPr>
              <a:t>∞</a:t>
            </a:r>
            <a:r>
              <a:rPr lang="en-US" sz="2400" dirty="0" smtClean="0">
                <a:solidFill>
                  <a:srgbClr val="FF0000"/>
                </a:solidFill>
              </a:rPr>
              <a:t> (70*.1)/n + (70*.3)/10 + (70*.6) s = 0 + 2.1 + 42 s = 44.1 s</a:t>
            </a:r>
          </a:p>
        </p:txBody>
      </p:sp>
    </p:spTree>
    <p:extLst>
      <p:ext uri="{BB962C8B-B14F-4D97-AF65-F5344CB8AC3E}">
        <p14:creationId xmlns:p14="http://schemas.microsoft.com/office/powerpoint/2010/main" val="28620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503256" y="2071560"/>
            <a:ext cx="419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 branch taken?</a:t>
            </a:r>
          </a:p>
          <a:p>
            <a:endParaRPr lang="en-US" sz="2400" dirty="0"/>
          </a:p>
          <a:p>
            <a:r>
              <a:rPr lang="en-US" sz="2400" dirty="0" smtClean="0"/>
              <a:t>Where are the data hazards?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71560"/>
            <a:ext cx="2860745" cy="220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caller/</a:t>
            </a:r>
            <a:r>
              <a:rPr lang="en-US" sz="2400" dirty="0" err="1" smtClean="0"/>
              <a:t>callee</a:t>
            </a:r>
            <a:r>
              <a:rPr lang="en-US" sz="2400" dirty="0"/>
              <a:t>-</a:t>
            </a:r>
            <a:r>
              <a:rPr lang="en-US" sz="2400" dirty="0" smtClean="0"/>
              <a:t>saved registers would you expect this C code to use? For each variable, would it make more sense to use a caller- or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-saved register?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18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503256" y="2071560"/>
            <a:ext cx="419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 branch taken?</a:t>
            </a:r>
          </a:p>
          <a:p>
            <a:endParaRPr lang="en-US" sz="2400" dirty="0"/>
          </a:p>
          <a:p>
            <a:r>
              <a:rPr lang="en-US" sz="2400" dirty="0" smtClean="0"/>
              <a:t>Where are the data hazards?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18092" y="2450428"/>
            <a:ext cx="949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Yes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004847"/>
            <a:ext cx="2811308" cy="212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95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in the chart.</a:t>
            </a:r>
          </a:p>
          <a:p>
            <a:endParaRPr lang="en-US" sz="2400" dirty="0"/>
          </a:p>
          <a:p>
            <a:r>
              <a:rPr lang="en-US" sz="2400" dirty="0" smtClean="0"/>
              <a:t>Assume 1 delay slot, predict not-taken, no bypasses, and branches resolved in EXE.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2" y="3415429"/>
            <a:ext cx="10639889" cy="277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95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in the chart.</a:t>
            </a:r>
          </a:p>
          <a:p>
            <a:endParaRPr lang="en-US" sz="2400" dirty="0"/>
          </a:p>
          <a:p>
            <a:r>
              <a:rPr lang="en-US" sz="2400" dirty="0" smtClean="0"/>
              <a:t>Assume 1 delay slot, predict not-taken, no bypasses, and branches resolved in EXE.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2" y="3381285"/>
            <a:ext cx="10310040" cy="29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95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in the chart.</a:t>
            </a:r>
          </a:p>
          <a:p>
            <a:endParaRPr lang="en-US" sz="2400" dirty="0"/>
          </a:p>
          <a:p>
            <a:r>
              <a:rPr lang="en-US" sz="2400" dirty="0" smtClean="0"/>
              <a:t>Assume 1 delay slot, predict not-taken, fully bypassed, and branches resolved in EXE.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2" y="3415429"/>
            <a:ext cx="10639889" cy="277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Hazards, Branches, &amp; Cycle charts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10595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in the chart.</a:t>
            </a:r>
          </a:p>
          <a:p>
            <a:endParaRPr lang="en-US" sz="2400" dirty="0"/>
          </a:p>
          <a:p>
            <a:r>
              <a:rPr lang="en-US" sz="2400" dirty="0" smtClean="0"/>
              <a:t>Assume 1 delay slot, predict not-taken, fully bypassed, and branches resolved in EXE.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72" y="3472053"/>
            <a:ext cx="9883475" cy="266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Cache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32-bit machine with 1024 different 16-byte direct-mapped cache lines.</a:t>
            </a:r>
          </a:p>
          <a:p>
            <a:endParaRPr lang="en-US" sz="2400" dirty="0"/>
          </a:p>
          <a:p>
            <a:r>
              <a:rPr lang="en-US" sz="2400" dirty="0" smtClean="0"/>
              <a:t>How many tag bits, index bits, and offset bits would you expect?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5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Cache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32-bit machine with 1024 different 16-byte direct-mapped cache lines.</a:t>
            </a:r>
          </a:p>
          <a:p>
            <a:endParaRPr lang="en-US" sz="2400" dirty="0"/>
          </a:p>
          <a:p>
            <a:r>
              <a:rPr lang="en-US" sz="2400" dirty="0" smtClean="0"/>
              <a:t>How many tag bits, index bits, and offset bits would you expect?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1392" y="4754953"/>
            <a:ext cx="10130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Offset: 16 bytes = 2^4 bytes, so 4 bits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Index: 1024 lines = 2^10 lines, so 10 bits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Tag: 32 – 4 – 10 = 18, so 18 bits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4" y="3280988"/>
            <a:ext cx="6733627" cy="118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Cache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32-bit machine with 1024 different 16-byte direct-mapped cache lines.</a:t>
            </a:r>
          </a:p>
          <a:p>
            <a:endParaRPr lang="en-US" sz="2400" dirty="0"/>
          </a:p>
          <a:p>
            <a:r>
              <a:rPr lang="en-US" sz="2400" dirty="0" smtClean="0"/>
              <a:t>For each of the following memory accesses, specify the tag, index, and whether it would be a miss or hit.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56" y="3583624"/>
            <a:ext cx="2432222" cy="26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Cache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91392" y="1335185"/>
            <a:ext cx="8398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32-bit machine with 1024 different 16-byte direct-mapped cache lines.</a:t>
            </a:r>
          </a:p>
          <a:p>
            <a:endParaRPr lang="en-US" sz="2400" dirty="0"/>
          </a:p>
          <a:p>
            <a:r>
              <a:rPr lang="en-US" sz="2400" dirty="0" smtClean="0"/>
              <a:t>For each of the following memory accesses, specify the tag, index, and whether it would be a miss or hit.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56" y="3583624"/>
            <a:ext cx="2432222" cy="2696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502" y="3533687"/>
            <a:ext cx="4359200" cy="279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caller/</a:t>
            </a:r>
            <a:r>
              <a:rPr lang="en-US" sz="2400" dirty="0" err="1" smtClean="0"/>
              <a:t>callee</a:t>
            </a:r>
            <a:r>
              <a:rPr lang="en-US" sz="2400" dirty="0"/>
              <a:t>-</a:t>
            </a:r>
            <a:r>
              <a:rPr lang="en-US" sz="2400" dirty="0" smtClean="0"/>
              <a:t>saved registers would you expect this C code to use? For each variable, would it make more sense to use a caller- or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-saved register?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15872" y="3795165"/>
            <a:ext cx="4491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 registers: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 </a:t>
            </a:r>
            <a:r>
              <a:rPr lang="en-US" sz="2400" dirty="0" err="1" smtClean="0">
                <a:solidFill>
                  <a:srgbClr val="FF0000"/>
                </a:solidFill>
              </a:rPr>
              <a:t>callee</a:t>
            </a:r>
            <a:r>
              <a:rPr lang="en-US" sz="2400" dirty="0" smtClean="0">
                <a:solidFill>
                  <a:srgbClr val="FF0000"/>
                </a:solidFill>
              </a:rPr>
              <a:t>-saved register for 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 is needed after the call to mod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 caller-saved registers for a and b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prologue for </a:t>
            </a:r>
            <a:r>
              <a:rPr lang="en-US" sz="2400" dirty="0" err="1" smtClean="0"/>
              <a:t>gcd</a:t>
            </a:r>
            <a:r>
              <a:rPr lang="en-US" sz="2400" dirty="0" smtClean="0"/>
              <a:t>().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prologue for </a:t>
            </a:r>
            <a:r>
              <a:rPr lang="en-US" sz="2400" dirty="0" err="1" smtClean="0"/>
              <a:t>gcd</a:t>
            </a:r>
            <a:r>
              <a:rPr lang="en-US" sz="2400" dirty="0" smtClean="0"/>
              <a:t>().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99688" y="2432674"/>
            <a:ext cx="449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addiu $sp, $sp, -28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sw $ra, 24($sp)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sw $fp, 20($sp)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sw $s0, 16($sp)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addiu $fp, $sp, 24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addiu $t0, $a0, 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addiu $t1, $a1, 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epilogue for </a:t>
            </a:r>
            <a:r>
              <a:rPr lang="en-US" sz="2400" dirty="0" err="1" smtClean="0"/>
              <a:t>gcd</a:t>
            </a:r>
            <a:r>
              <a:rPr lang="en-US" sz="2400" dirty="0" smtClean="0"/>
              <a:t>().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92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epilogue for </a:t>
            </a:r>
            <a:r>
              <a:rPr lang="en-US" sz="2400" dirty="0" err="1" smtClean="0"/>
              <a:t>gcd</a:t>
            </a:r>
            <a:r>
              <a:rPr lang="en-US" sz="2400" dirty="0" smtClean="0"/>
              <a:t>().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99688" y="2432674"/>
            <a:ext cx="4491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lw</a:t>
            </a:r>
            <a:r>
              <a:rPr lang="en-US" sz="2400" dirty="0" smtClean="0">
                <a:solidFill>
                  <a:srgbClr val="FF0000"/>
                </a:solidFill>
              </a:rPr>
              <a:t> $s0, 16($</a:t>
            </a:r>
            <a:r>
              <a:rPr lang="en-US" sz="2400" dirty="0" err="1" smtClean="0">
                <a:solidFill>
                  <a:srgbClr val="FF0000"/>
                </a:solidFill>
              </a:rPr>
              <a:t>sp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lw</a:t>
            </a:r>
            <a:r>
              <a:rPr lang="en-US" sz="2400" dirty="0" smtClean="0">
                <a:solidFill>
                  <a:srgbClr val="FF0000"/>
                </a:solidFill>
              </a:rPr>
              <a:t> $</a:t>
            </a:r>
            <a:r>
              <a:rPr lang="en-US" sz="2400" dirty="0" err="1" smtClean="0">
                <a:solidFill>
                  <a:srgbClr val="FF0000"/>
                </a:solidFill>
              </a:rPr>
              <a:t>fp</a:t>
            </a:r>
            <a:r>
              <a:rPr lang="en-US" sz="2400" dirty="0" smtClean="0">
                <a:solidFill>
                  <a:srgbClr val="FF0000"/>
                </a:solidFill>
              </a:rPr>
              <a:t>, 20($</a:t>
            </a:r>
            <a:r>
              <a:rPr lang="en-US" sz="2400" dirty="0" err="1" smtClean="0">
                <a:solidFill>
                  <a:srgbClr val="FF0000"/>
                </a:solidFill>
              </a:rPr>
              <a:t>sp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lw</a:t>
            </a:r>
            <a:r>
              <a:rPr lang="en-US" sz="2400" dirty="0" smtClean="0">
                <a:solidFill>
                  <a:srgbClr val="FF0000"/>
                </a:solidFill>
              </a:rPr>
              <a:t> $</a:t>
            </a:r>
            <a:r>
              <a:rPr lang="en-US" sz="2400" dirty="0" err="1" smtClean="0">
                <a:solidFill>
                  <a:srgbClr val="FF0000"/>
                </a:solidFill>
              </a:rPr>
              <a:t>ra</a:t>
            </a:r>
            <a:r>
              <a:rPr lang="en-US" sz="2400" dirty="0" smtClean="0">
                <a:solidFill>
                  <a:srgbClr val="FF0000"/>
                </a:solidFill>
              </a:rPr>
              <a:t>, 24($</a:t>
            </a:r>
            <a:r>
              <a:rPr lang="en-US" sz="2400" dirty="0" err="1" smtClean="0">
                <a:solidFill>
                  <a:srgbClr val="FF0000"/>
                </a:solidFill>
              </a:rPr>
              <a:t>sp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addiu</a:t>
            </a:r>
            <a:r>
              <a:rPr lang="en-US" sz="2400" dirty="0" smtClean="0">
                <a:solidFill>
                  <a:srgbClr val="FF0000"/>
                </a:solidFill>
              </a:rPr>
              <a:t> $</a:t>
            </a:r>
            <a:r>
              <a:rPr lang="en-US" sz="2400" dirty="0" err="1" smtClean="0">
                <a:solidFill>
                  <a:srgbClr val="FF0000"/>
                </a:solidFill>
              </a:rPr>
              <a:t>sp</a:t>
            </a:r>
            <a:r>
              <a:rPr lang="en-US" sz="2400" dirty="0" smtClean="0">
                <a:solidFill>
                  <a:srgbClr val="FF0000"/>
                </a:solidFill>
              </a:rPr>
              <a:t>, $</a:t>
            </a:r>
            <a:r>
              <a:rPr lang="en-US" sz="2400" dirty="0" err="1" smtClean="0">
                <a:solidFill>
                  <a:srgbClr val="FF0000"/>
                </a:solidFill>
              </a:rPr>
              <a:t>sp</a:t>
            </a:r>
            <a:r>
              <a:rPr lang="en-US" sz="2400" dirty="0" smtClean="0">
                <a:solidFill>
                  <a:srgbClr val="FF0000"/>
                </a:solidFill>
              </a:rPr>
              <a:t>, 28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jr</a:t>
            </a:r>
            <a:r>
              <a:rPr lang="en-US" sz="2400" dirty="0" smtClean="0">
                <a:solidFill>
                  <a:srgbClr val="FF0000"/>
                </a:solidFill>
              </a:rPr>
              <a:t> $</a:t>
            </a:r>
            <a:r>
              <a:rPr lang="en-US" sz="2400" dirty="0" err="1" smtClean="0">
                <a:solidFill>
                  <a:srgbClr val="FF0000"/>
                </a:solidFill>
              </a:rPr>
              <a:t>ra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nop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function call for mod().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Calling Conventions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t, a = x, b = y;</a:t>
            </a:r>
          </a:p>
          <a:p>
            <a:pPr marL="0" indent="0">
              <a:buNone/>
            </a:pPr>
            <a:r>
              <a:rPr lang="en-US" dirty="0" smtClean="0"/>
              <a:t>  while(b != 0) {</a:t>
            </a:r>
          </a:p>
          <a:p>
            <a:pPr marL="0" indent="0">
              <a:buNone/>
            </a:pPr>
            <a:r>
              <a:rPr lang="en-US" dirty="0" smtClean="0"/>
              <a:t>    t = b;</a:t>
            </a:r>
          </a:p>
          <a:p>
            <a:pPr marL="0" indent="0">
              <a:buNone/>
            </a:pPr>
            <a:r>
              <a:rPr lang="en-US" dirty="0" smtClean="0"/>
              <a:t>    b = mod(a, b);</a:t>
            </a:r>
          </a:p>
          <a:p>
            <a:pPr marL="0" indent="0">
              <a:buNone/>
            </a:pPr>
            <a:r>
              <a:rPr lang="en-US" dirty="0" smtClean="0"/>
              <a:t>    a = t;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2337" y="1553670"/>
            <a:ext cx="593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function call for mod().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99688" y="2432674"/>
            <a:ext cx="4491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addiu</a:t>
            </a:r>
            <a:r>
              <a:rPr lang="en-US" sz="2400" dirty="0" smtClean="0">
                <a:solidFill>
                  <a:srgbClr val="FF0000"/>
                </a:solidFill>
              </a:rPr>
              <a:t> $a0, $t0, 0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addiu</a:t>
            </a:r>
            <a:r>
              <a:rPr lang="en-US" sz="2400" dirty="0" smtClean="0">
                <a:solidFill>
                  <a:srgbClr val="FF0000"/>
                </a:solidFill>
              </a:rPr>
              <a:t> $a1, $t1, 0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jal</a:t>
            </a:r>
            <a:r>
              <a:rPr lang="en-US" sz="2400" dirty="0" smtClean="0">
                <a:solidFill>
                  <a:srgbClr val="FF0000"/>
                </a:solidFill>
              </a:rPr>
              <a:t> MOD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nop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1637</Words>
  <Application>Microsoft Office PowerPoint</Application>
  <PresentationFormat>Widescreen</PresentationFormat>
  <Paragraphs>222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Homework 2 Review</vt:lpstr>
      <vt:lpstr>Calling Conventions</vt:lpstr>
      <vt:lpstr>Calling Conventions</vt:lpstr>
      <vt:lpstr>Calling Conventions</vt:lpstr>
      <vt:lpstr>Calling Conventions</vt:lpstr>
      <vt:lpstr>Calling Conventions</vt:lpstr>
      <vt:lpstr>Calling Conventions</vt:lpstr>
      <vt:lpstr>Calling Conventions</vt:lpstr>
      <vt:lpstr>Calling Conventions</vt:lpstr>
      <vt:lpstr>Virtual Memory</vt:lpstr>
      <vt:lpstr>Virtual Memory</vt:lpstr>
      <vt:lpstr>Virtual Memory</vt:lpstr>
      <vt:lpstr>Virtual Memory</vt:lpstr>
      <vt:lpstr>Virtual Memory</vt:lpstr>
      <vt:lpstr>Virtual Memory</vt:lpstr>
      <vt:lpstr>Multicore Performance</vt:lpstr>
      <vt:lpstr>Multicore Performance</vt:lpstr>
      <vt:lpstr>Multicore Performance</vt:lpstr>
      <vt:lpstr>Hazards, Branches, &amp; Cycle charts</vt:lpstr>
      <vt:lpstr>Hazards, Branches, &amp; Cycle charts</vt:lpstr>
      <vt:lpstr>Hazards, Branches, &amp; Cycle charts</vt:lpstr>
      <vt:lpstr>Hazards, Branches, &amp; Cycle charts</vt:lpstr>
      <vt:lpstr>Hazards, Branches, &amp; Cycle charts</vt:lpstr>
      <vt:lpstr>Hazards, Branches, &amp; Cycle charts</vt:lpstr>
      <vt:lpstr>Cache</vt:lpstr>
      <vt:lpstr>Cache</vt:lpstr>
      <vt:lpstr>Cache</vt:lpstr>
      <vt:lpstr>Cache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2 Review</dc:title>
  <dc:creator>Akroy Venslaka</dc:creator>
  <cp:lastModifiedBy>Akroy Venslaka</cp:lastModifiedBy>
  <cp:revision>10</cp:revision>
  <dcterms:created xsi:type="dcterms:W3CDTF">2015-04-21T20:29:34Z</dcterms:created>
  <dcterms:modified xsi:type="dcterms:W3CDTF">2015-04-21T21:48:42Z</dcterms:modified>
</cp:coreProperties>
</file>