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48" autoAdjust="0"/>
  </p:normalViewPr>
  <p:slideViewPr>
    <p:cSldViewPr>
      <p:cViewPr varScale="1">
        <p:scale>
          <a:sx n="70" d="100"/>
          <a:sy n="70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91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561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926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03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875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765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825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15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464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812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82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1CF5DF1-C5F5-5A49-AA3A-8D4427F427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9ECDF27-1D26-284C-81A2-458C042E47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99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2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3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__4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3410 - Spring 2014</a:t>
            </a:r>
            <a:br>
              <a:rPr lang="en-US" dirty="0" smtClean="0"/>
            </a:br>
            <a:r>
              <a:rPr lang="en-US" dirty="0" smtClean="0"/>
              <a:t>Prelim 2 Review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Linkers and Program Layout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 2, 2012sp, Q2c:</a:t>
            </a:r>
          </a:p>
          <a:p>
            <a:pPr lvl="1"/>
            <a:r>
              <a:rPr lang="en-US" dirty="0" smtClean="0"/>
              <a:t>Bob links his Hello World program against 9001 static libraries. Amazingly, this works without any collisions. Why? </a:t>
            </a:r>
          </a:p>
          <a:p>
            <a:pPr lvl="1">
              <a:buNone/>
            </a:pPr>
            <a:r>
              <a:rPr lang="en-US" i="1" dirty="0" smtClean="0"/>
              <a:t>   </a:t>
            </a:r>
            <a:r>
              <a:rPr lang="en-US" sz="2400" i="1" dirty="0" smtClean="0">
                <a:solidFill>
                  <a:srgbClr val="FF0000"/>
                </a:solidFill>
              </a:rPr>
              <a:t>The linker chooses addresses for each library and fills in all the absolute addresses in each with the numbers that it chose. 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 2, 2013sp, Q4:</a:t>
            </a:r>
          </a:p>
          <a:p>
            <a:pPr lvl="1"/>
            <a:r>
              <a:rPr lang="en-US" dirty="0" smtClean="0"/>
              <a:t>Assume that we have a byte-addressed 32-bit processor with 32-bit words (i.e. a word is 4 bytes). Assume further that we have a cache consisting of </a:t>
            </a:r>
            <a:r>
              <a:rPr lang="en-US" b="1" dirty="0" smtClean="0"/>
              <a:t>eight 16-byte lines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 (cont.)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many bits are needed for the tag, index, and offset for the following cache architectures? </a:t>
            </a:r>
          </a:p>
          <a:p>
            <a:pPr lvl="1"/>
            <a:r>
              <a:rPr lang="en-US" dirty="0" smtClean="0"/>
              <a:t>Direct Mapped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Tag: 25, Index: 3, Offset: 4</a:t>
            </a:r>
          </a:p>
          <a:p>
            <a:pPr lvl="1"/>
            <a:r>
              <a:rPr lang="en-US" dirty="0" smtClean="0"/>
              <a:t>2-way Set Associative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Tag: 26, Index: 2, Offset: 4</a:t>
            </a:r>
          </a:p>
          <a:p>
            <a:pPr lvl="1"/>
            <a:r>
              <a:rPr lang="en-US" dirty="0" smtClean="0"/>
              <a:t>4-way Set Associative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Tag: 27, Index: 1, Offset: 4</a:t>
            </a:r>
          </a:p>
          <a:p>
            <a:pPr lvl="1"/>
            <a:r>
              <a:rPr lang="en-US" dirty="0" smtClean="0"/>
              <a:t>Fully Associative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Tag: 28, Index: 0, Offset: 4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52120" y="3284984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Offset is only determined by the size of the cache line.</a:t>
            </a:r>
          </a:p>
          <a:p>
            <a:pPr>
              <a:buFont typeface="Arial" pitchFamily="34" charset="0"/>
              <a:buChar char="•"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Index is determined by how caches are organized.</a:t>
            </a:r>
          </a:p>
          <a:p>
            <a:pPr>
              <a:buFont typeface="Arial" pitchFamily="34" charset="0"/>
              <a:buChar char="•"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Tag = 32 – index -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 (cont.)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each access and for each specified cache organization, indicate whether there is a cache hit, a cold (compulsory) miss, conflict miss, or capacity miss. 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96952"/>
            <a:ext cx="693039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16024"/>
            <a:ext cx="6762601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Virtual Memory (</a:t>
            </a:r>
            <a:r>
              <a:rPr lang="de-DE" sz="4000" dirty="0" smtClean="0"/>
              <a:t>2012 Prelim3, Q4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6381750" y="1682751"/>
            <a:ext cx="1317625" cy="5334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Stack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81750" y="2540001"/>
            <a:ext cx="1317625" cy="5334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Heap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81750" y="3413126"/>
            <a:ext cx="1317625" cy="5334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Data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1750" y="4302126"/>
            <a:ext cx="1317625" cy="5334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Code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0250" y="5429250"/>
            <a:ext cx="287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Memory layout of a single process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6875" y="1762125"/>
            <a:ext cx="58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8 </a:t>
            </a:r>
            <a:r>
              <a:rPr lang="en-US" dirty="0" err="1" smtClean="0">
                <a:solidFill>
                  <a:prstClr val="black"/>
                </a:solidFill>
              </a:rPr>
              <a:t>kB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6875" y="2603500"/>
            <a:ext cx="58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8 </a:t>
            </a:r>
            <a:r>
              <a:rPr lang="en-US" dirty="0" err="1" smtClean="0">
                <a:solidFill>
                  <a:prstClr val="black"/>
                </a:solidFill>
              </a:rPr>
              <a:t>kB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16875" y="3502025"/>
            <a:ext cx="58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8 </a:t>
            </a:r>
            <a:r>
              <a:rPr lang="en-US" dirty="0" err="1" smtClean="0">
                <a:solidFill>
                  <a:prstClr val="black"/>
                </a:solidFill>
              </a:rPr>
              <a:t>kB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6875" y="4413250"/>
            <a:ext cx="58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8 </a:t>
            </a:r>
            <a:r>
              <a:rPr lang="en-US" dirty="0" err="1" smtClean="0">
                <a:solidFill>
                  <a:prstClr val="black"/>
                </a:solidFill>
              </a:rPr>
              <a:t>kB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023" y="1381801"/>
            <a:ext cx="34004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Virtual Address: 32-bit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Page Size: 16 </a:t>
            </a:r>
            <a:r>
              <a:rPr lang="en-US" dirty="0" err="1" smtClean="0">
                <a:solidFill>
                  <a:prstClr val="black"/>
                </a:solidFill>
              </a:rPr>
              <a:t>kB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Single level page table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Each page table entry is 4 bytes</a:t>
            </a:r>
            <a:r>
              <a:rPr lang="zh-CN" altLang="en-US" dirty="0">
                <a:solidFill>
                  <a:prstClr val="black"/>
                </a:solidFill>
              </a:rPr>
              <a:t>.</a:t>
            </a:r>
            <a:endParaRPr lang="en-US" altLang="zh-CN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Each </a:t>
            </a:r>
            <a:r>
              <a:rPr lang="en-US" dirty="0">
                <a:solidFill>
                  <a:prstClr val="black"/>
                </a:solidFill>
              </a:rPr>
              <a:t>process segment requires a separate physical page. </a:t>
            </a: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199" y="3333750"/>
            <a:ext cx="271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Bits for page Offset?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3899584"/>
            <a:ext cx="2051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Bits for page table index?</a:t>
            </a: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640828"/>
            <a:ext cx="3400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Physical memory?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5074" y="3192435"/>
            <a:ext cx="260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16 </a:t>
            </a:r>
            <a:r>
              <a:rPr lang="en-US" dirty="0" err="1" smtClean="0">
                <a:solidFill>
                  <a:srgbClr val="FF0000"/>
                </a:solidFill>
              </a:rPr>
              <a:t>kB</a:t>
            </a:r>
            <a:r>
              <a:rPr lang="en-US" dirty="0" smtClean="0">
                <a:solidFill>
                  <a:srgbClr val="FF0000"/>
                </a:solidFill>
              </a:rPr>
              <a:t> = 2^14 B</a:t>
            </a: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So we need 14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0948" y="3883709"/>
            <a:ext cx="216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32-14 bits = 18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4023" y="5162460"/>
            <a:ext cx="3844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FF0000"/>
                </a:solidFill>
              </a:rPr>
              <a:t>Each segment size &lt; one page size</a:t>
            </a:r>
          </a:p>
          <a:p>
            <a:pPr defTabSz="457200"/>
            <a:r>
              <a:rPr lang="en-US" dirty="0">
                <a:solidFill>
                  <a:srgbClr val="FF0000"/>
                </a:solidFill>
              </a:rPr>
              <a:t>4*16 </a:t>
            </a:r>
            <a:r>
              <a:rPr lang="en-US" dirty="0" err="1">
                <a:solidFill>
                  <a:srgbClr val="FF0000"/>
                </a:solidFill>
              </a:rPr>
              <a:t>kB</a:t>
            </a:r>
            <a:r>
              <a:rPr lang="en-US" dirty="0">
                <a:solidFill>
                  <a:srgbClr val="FF0000"/>
                </a:solidFill>
              </a:rPr>
              <a:t> = 64 </a:t>
            </a:r>
            <a:r>
              <a:rPr lang="en-US" dirty="0" err="1">
                <a:solidFill>
                  <a:srgbClr val="FF0000"/>
                </a:solidFill>
              </a:rPr>
              <a:t>kB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defTabSz="457200"/>
            <a:endParaRPr lang="en-US" dirty="0" smtClean="0">
              <a:solidFill>
                <a:srgbClr val="FF0000"/>
              </a:solidFill>
            </a:endParaRP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2^18 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PTE’s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  <a:r>
              <a:rPr lang="zh-CN" altLang="en-US" dirty="0" smtClean="0">
                <a:solidFill>
                  <a:srgbClr val="FF0000"/>
                </a:solidFill>
              </a:rPr>
              <a:t> *</a:t>
            </a:r>
            <a:r>
              <a:rPr lang="en-US" dirty="0" smtClean="0">
                <a:solidFill>
                  <a:srgbClr val="FF0000"/>
                </a:solidFill>
              </a:rPr>
              <a:t> 4 bytes = 1 MB</a:t>
            </a: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Total: 64kB + 1MB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645844" y="3413126"/>
            <a:ext cx="814906" cy="221177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645843" y="3980081"/>
            <a:ext cx="824431" cy="25112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2557996" y="4780509"/>
            <a:ext cx="444500" cy="268803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1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(</a:t>
            </a:r>
            <a:r>
              <a:rPr lang="de-DE" dirty="0" smtClean="0"/>
              <a:t>2012 Prelim3, Q4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323" y="1492250"/>
            <a:ext cx="38290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Two level page table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Assume </a:t>
            </a:r>
            <a:r>
              <a:rPr lang="en-US" dirty="0">
                <a:solidFill>
                  <a:prstClr val="black"/>
                </a:solidFill>
              </a:rPr>
              <a:t>there are enough page table entries to fill a second-level page table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defTabSz="457200"/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(which means every entry in a second level page table will be used) </a:t>
            </a: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7525" y="2646362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27525" y="2798762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27525" y="2957512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27525" y="3109912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27525" y="3271837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27525" y="3424237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29300" y="2365553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29300" y="2517953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29300" y="2676703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29300" y="2829103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29300" y="2991028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29300" y="3143428"/>
            <a:ext cx="1143000" cy="1428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543800" y="1507072"/>
            <a:ext cx="1143000" cy="11537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43800" y="3063259"/>
            <a:ext cx="1143000" cy="11537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543800" y="4628097"/>
            <a:ext cx="1143000" cy="11537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6" name="Straight Arrow Connector 55"/>
          <p:cNvCxnSpPr>
            <a:stCxn id="5" idx="3"/>
          </p:cNvCxnSpPr>
          <p:nvPr/>
        </p:nvCxnSpPr>
        <p:spPr>
          <a:xfrm>
            <a:off x="5470525" y="2717800"/>
            <a:ext cx="358775" cy="101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3" idx="3"/>
            <a:endCxn id="49" idx="1"/>
          </p:cNvCxnSpPr>
          <p:nvPr/>
        </p:nvCxnSpPr>
        <p:spPr>
          <a:xfrm flipV="1">
            <a:off x="6972300" y="2083950"/>
            <a:ext cx="571500" cy="353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4" idx="3"/>
            <a:endCxn id="53" idx="1"/>
          </p:cNvCxnSpPr>
          <p:nvPr/>
        </p:nvCxnSpPr>
        <p:spPr>
          <a:xfrm>
            <a:off x="6972300" y="2589391"/>
            <a:ext cx="571500" cy="1050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5" idx="3"/>
          </p:cNvCxnSpPr>
          <p:nvPr/>
        </p:nvCxnSpPr>
        <p:spPr>
          <a:xfrm>
            <a:off x="6972300" y="2748141"/>
            <a:ext cx="571500" cy="2474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6" idx="3"/>
          </p:cNvCxnSpPr>
          <p:nvPr/>
        </p:nvCxnSpPr>
        <p:spPr>
          <a:xfrm>
            <a:off x="6972300" y="2900541"/>
            <a:ext cx="441325" cy="35764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543800" y="6207125"/>
            <a:ext cx="9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198" y="3646487"/>
            <a:ext cx="247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Bits for page offset?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66723" y="4075112"/>
            <a:ext cx="2057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Bits for second level page table?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7198" y="4738865"/>
            <a:ext cx="316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Bits for page directory?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603625" y="3646487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14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03624" y="4057962"/>
            <a:ext cx="356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zh-CN" dirty="0" smtClean="0">
                <a:solidFill>
                  <a:srgbClr val="FF0000"/>
                </a:solidFill>
              </a:rPr>
              <a:t>16kB</a:t>
            </a:r>
            <a:r>
              <a:rPr lang="en-US" dirty="0" smtClean="0">
                <a:solidFill>
                  <a:srgbClr val="FF0000"/>
                </a:solidFill>
              </a:rPr>
              <a:t>/4B=2^12</a:t>
            </a: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So we need 12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603624" y="4730750"/>
            <a:ext cx="2225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32-14-12 bits=6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>
            <a:off x="2889250" y="3746113"/>
            <a:ext cx="523874" cy="1798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>
            <a:off x="2898775" y="4263638"/>
            <a:ext cx="523874" cy="1798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2914650" y="4835138"/>
            <a:ext cx="523874" cy="1798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7198" y="5254425"/>
            <a:ext cx="2479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Physical memory(each </a:t>
            </a:r>
            <a:r>
              <a:rPr lang="en-US" dirty="0">
                <a:solidFill>
                  <a:prstClr val="black"/>
                </a:solidFill>
              </a:rPr>
              <a:t>process segment requires a separate second-level page </a:t>
            </a:r>
            <a:r>
              <a:rPr lang="en-US" dirty="0" smtClean="0">
                <a:solidFill>
                  <a:prstClr val="black"/>
                </a:solidFill>
              </a:rPr>
              <a:t>table)?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622675" y="5436511"/>
            <a:ext cx="3222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: 2^6</a:t>
            </a:r>
            <a:r>
              <a:rPr lang="zh-CN" altLang="en-US" dirty="0" smtClean="0">
                <a:solidFill>
                  <a:srgbClr val="FF0000"/>
                </a:solidFill>
              </a:rPr>
              <a:t> * </a:t>
            </a:r>
            <a:r>
              <a:rPr lang="en-US" altLang="zh-CN" dirty="0" smtClean="0">
                <a:solidFill>
                  <a:srgbClr val="FF0000"/>
                </a:solidFill>
              </a:rPr>
              <a:t>4B</a:t>
            </a:r>
            <a:r>
              <a:rPr lang="en-US" dirty="0" smtClean="0">
                <a:solidFill>
                  <a:srgbClr val="FF0000"/>
                </a:solidFill>
              </a:rPr>
              <a:t> &lt; 2^14B=&gt; 16 </a:t>
            </a:r>
            <a:r>
              <a:rPr lang="en-US" dirty="0" err="1" smtClean="0">
                <a:solidFill>
                  <a:srgbClr val="FF0000"/>
                </a:solidFill>
              </a:rPr>
              <a:t>kB</a:t>
            </a:r>
            <a:endParaRPr lang="en-US" dirty="0" smtClean="0">
              <a:solidFill>
                <a:srgbClr val="FF0000"/>
              </a:solidFill>
            </a:endParaRP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: 4 * 16 </a:t>
            </a:r>
            <a:r>
              <a:rPr lang="en-US" dirty="0" err="1" smtClean="0">
                <a:solidFill>
                  <a:srgbClr val="FF0000"/>
                </a:solidFill>
              </a:rPr>
              <a:t>kB</a:t>
            </a:r>
            <a:endParaRPr lang="en-US" dirty="0" smtClean="0">
              <a:solidFill>
                <a:srgbClr val="FF0000"/>
              </a:solidFill>
            </a:endParaRP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Pages: 4 * 16 </a:t>
            </a:r>
            <a:r>
              <a:rPr lang="en-US" dirty="0" err="1" smtClean="0">
                <a:solidFill>
                  <a:srgbClr val="FF0000"/>
                </a:solidFill>
              </a:rPr>
              <a:t>kB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Total: 16kB+4*16kB+4*16kB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Right Arrow 81"/>
          <p:cNvSpPr/>
          <p:nvPr/>
        </p:nvSpPr>
        <p:spPr>
          <a:xfrm>
            <a:off x="2932112" y="5835531"/>
            <a:ext cx="523874" cy="1798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6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7" grpId="0" animBg="1"/>
      <p:bldP spid="78" grpId="0" animBg="1"/>
      <p:bldP spid="79" grpId="0" animBg="1"/>
      <p:bldP spid="81" grpId="0"/>
      <p:bldP spid="8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118" y="1460541"/>
            <a:ext cx="168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User Program</a:t>
            </a:r>
          </a:p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18" y="1981432"/>
            <a:ext cx="2764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m</a:t>
            </a:r>
            <a:r>
              <a:rPr lang="en-US" dirty="0" smtClean="0">
                <a:solidFill>
                  <a:prstClr val="black"/>
                </a:solidFill>
              </a:rPr>
              <a:t>ain(){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…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err="1" smtClean="0">
                <a:solidFill>
                  <a:prstClr val="black"/>
                </a:solidFill>
              </a:rPr>
              <a:t>syscall</a:t>
            </a:r>
            <a:r>
              <a:rPr lang="en-US" dirty="0" smtClean="0">
                <a:solidFill>
                  <a:prstClr val="black"/>
                </a:solidFill>
              </a:rPr>
              <a:t>(arg1,arg2);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…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}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2118" y="4176315"/>
            <a:ext cx="15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User Stub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2118" y="4754828"/>
            <a:ext cx="2465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s</a:t>
            </a:r>
            <a:r>
              <a:rPr lang="en-US" dirty="0" err="1" smtClean="0">
                <a:solidFill>
                  <a:prstClr val="black"/>
                </a:solidFill>
              </a:rPr>
              <a:t>yscall</a:t>
            </a:r>
            <a:r>
              <a:rPr lang="en-US" dirty="0" smtClean="0">
                <a:solidFill>
                  <a:prstClr val="black"/>
                </a:solidFill>
              </a:rPr>
              <a:t>(arg1,arg2){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	trap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return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65060" y="4724942"/>
            <a:ext cx="38847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h</a:t>
            </a:r>
            <a:r>
              <a:rPr lang="en-US" dirty="0" smtClean="0">
                <a:solidFill>
                  <a:prstClr val="black"/>
                </a:solidFill>
              </a:rPr>
              <a:t>andler(){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	copy arguments from user memory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check arguments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err="1" smtClean="0">
                <a:solidFill>
                  <a:prstClr val="black"/>
                </a:solidFill>
              </a:rPr>
              <a:t>syscall</a:t>
            </a:r>
            <a:r>
              <a:rPr lang="en-US" dirty="0" smtClean="0">
                <a:solidFill>
                  <a:prstClr val="black"/>
                </a:solidFill>
              </a:rPr>
              <a:t>(arg1,arg2);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copy return value into user memory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return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}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5060" y="4176315"/>
            <a:ext cx="221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Kernel Stub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5060" y="141763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Kernel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65060" y="1920024"/>
            <a:ext cx="2853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s</a:t>
            </a:r>
            <a:r>
              <a:rPr lang="en-US" dirty="0" err="1" smtClean="0">
                <a:solidFill>
                  <a:prstClr val="black"/>
                </a:solidFill>
              </a:rPr>
              <a:t>yscall</a:t>
            </a:r>
            <a:r>
              <a:rPr lang="en-US" dirty="0" smtClean="0">
                <a:solidFill>
                  <a:prstClr val="black"/>
                </a:solidFill>
              </a:rPr>
              <a:t>(arg1,arg2){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	do operation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}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2006742" y="3458760"/>
            <a:ext cx="234434" cy="7175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5404419" y="3458760"/>
            <a:ext cx="234434" cy="7175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332602" y="3458760"/>
            <a:ext cx="266520" cy="71755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937460" y="3458760"/>
            <a:ext cx="266520" cy="71755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931724" y="5064610"/>
            <a:ext cx="1912675" cy="36063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Hardware Trap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2931724" y="5707487"/>
            <a:ext cx="1912675" cy="37631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 smtClean="0">
                <a:solidFill>
                  <a:prstClr val="white"/>
                </a:solidFill>
              </a:rPr>
              <a:t>Trap Return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25351" y="49078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47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260839"/>
            <a:ext cx="9312535" cy="5843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457200">
              <a:lnSpc>
                <a:spcPct val="84000"/>
              </a:lnSpc>
            </a:pPr>
            <a:r>
              <a:rPr lang="en-US" sz="2800" dirty="0">
                <a:solidFill>
                  <a:prstClr val="black"/>
                </a:solidFill>
              </a:rPr>
              <a:t>On an interrupt or </a:t>
            </a:r>
            <a:r>
              <a:rPr lang="en-US" sz="2800" dirty="0" smtClean="0">
                <a:solidFill>
                  <a:prstClr val="black"/>
                </a:solidFill>
              </a:rPr>
              <a:t>exception</a:t>
            </a:r>
          </a:p>
          <a:p>
            <a:pPr lvl="2" defTabSz="457200">
              <a:lnSpc>
                <a:spcPct val="84000"/>
              </a:lnSpc>
            </a:pPr>
            <a:r>
              <a:rPr lang="en-US" sz="2400" dirty="0">
                <a:solidFill>
                  <a:srgbClr val="3366FF"/>
                </a:solidFill>
              </a:rPr>
              <a:t>CPU saves PC of exception instruction (EPC) </a:t>
            </a:r>
          </a:p>
          <a:p>
            <a:pPr lvl="2" defTabSz="457200">
              <a:lnSpc>
                <a:spcPct val="84000"/>
              </a:lnSpc>
            </a:pPr>
            <a:r>
              <a:rPr lang="en-US" sz="2400" dirty="0">
                <a:solidFill>
                  <a:srgbClr val="3366FF"/>
                </a:solidFill>
              </a:rPr>
              <a:t>CPU Saves cause of the interrupt/privilege (Cause register)</a:t>
            </a:r>
          </a:p>
          <a:p>
            <a:pPr lvl="2" defTabSz="457200">
              <a:lnSpc>
                <a:spcPct val="84000"/>
              </a:lnSpc>
            </a:pPr>
            <a:r>
              <a:rPr lang="en-US" sz="2400" dirty="0">
                <a:solidFill>
                  <a:prstClr val="black"/>
                </a:solidFill>
              </a:rPr>
              <a:t>Switches the </a:t>
            </a:r>
            <a:r>
              <a:rPr lang="en-US" sz="2400" dirty="0" err="1">
                <a:solidFill>
                  <a:prstClr val="black"/>
                </a:solidFill>
              </a:rPr>
              <a:t>sp</a:t>
            </a:r>
            <a:r>
              <a:rPr lang="en-US" sz="2400" dirty="0">
                <a:solidFill>
                  <a:prstClr val="black"/>
                </a:solidFill>
              </a:rPr>
              <a:t> to the kernel stack</a:t>
            </a:r>
          </a:p>
          <a:p>
            <a:pPr lvl="2" defTabSz="457200">
              <a:lnSpc>
                <a:spcPct val="84000"/>
              </a:lnSpc>
            </a:pPr>
            <a:r>
              <a:rPr lang="en-US" sz="2400" dirty="0">
                <a:solidFill>
                  <a:prstClr val="black"/>
                </a:solidFill>
              </a:rPr>
              <a:t>Saves the old (user) SP value</a:t>
            </a:r>
          </a:p>
          <a:p>
            <a:pPr lvl="2" defTabSz="457200">
              <a:lnSpc>
                <a:spcPct val="84000"/>
              </a:lnSpc>
            </a:pPr>
            <a:r>
              <a:rPr lang="en-US" sz="2400" dirty="0">
                <a:solidFill>
                  <a:prstClr val="black"/>
                </a:solidFill>
              </a:rPr>
              <a:t>Saves the old (user) PC value</a:t>
            </a:r>
          </a:p>
          <a:p>
            <a:pPr lvl="2" defTabSz="457200">
              <a:lnSpc>
                <a:spcPct val="84000"/>
              </a:lnSpc>
            </a:pPr>
            <a:r>
              <a:rPr lang="en-US" sz="2400" dirty="0">
                <a:solidFill>
                  <a:prstClr val="black"/>
                </a:solidFill>
              </a:rPr>
              <a:t>Saves the old privilege mode</a:t>
            </a:r>
          </a:p>
          <a:p>
            <a:pPr lvl="2" defTabSz="457200">
              <a:lnSpc>
                <a:spcPct val="84000"/>
              </a:lnSpc>
            </a:pPr>
            <a:r>
              <a:rPr lang="en-US" sz="2400" dirty="0">
                <a:solidFill>
                  <a:prstClr val="black"/>
                </a:solidFill>
              </a:rPr>
              <a:t>Sets the new privilege mode to 1</a:t>
            </a:r>
          </a:p>
          <a:p>
            <a:pPr lvl="2" defTabSz="457200">
              <a:lnSpc>
                <a:spcPct val="84000"/>
              </a:lnSpc>
            </a:pPr>
            <a:r>
              <a:rPr lang="en-US" sz="2400" dirty="0">
                <a:solidFill>
                  <a:prstClr val="black"/>
                </a:solidFill>
              </a:rPr>
              <a:t>Sets the new PC to the kernel </a:t>
            </a:r>
            <a:r>
              <a:rPr lang="en-US" sz="2400" dirty="0">
                <a:solidFill>
                  <a:srgbClr val="3366FF"/>
                </a:solidFill>
              </a:rPr>
              <a:t>interrupt/exception handler</a:t>
            </a:r>
          </a:p>
          <a:p>
            <a:pPr lvl="1" defTabSz="457200">
              <a:lnSpc>
                <a:spcPct val="84000"/>
              </a:lnSpc>
            </a:pPr>
            <a:r>
              <a:rPr lang="en-US" sz="2800" dirty="0" smtClean="0">
                <a:solidFill>
                  <a:srgbClr val="3366FF"/>
                </a:solidFill>
              </a:rPr>
              <a:t>Kernel </a:t>
            </a:r>
            <a:r>
              <a:rPr lang="en-US" sz="2800" dirty="0">
                <a:solidFill>
                  <a:srgbClr val="3366FF"/>
                </a:solidFill>
              </a:rPr>
              <a:t>interrupt/exception handler handles the </a:t>
            </a:r>
            <a:r>
              <a:rPr lang="en-US" sz="2800" dirty="0" smtClean="0">
                <a:solidFill>
                  <a:srgbClr val="3366FF"/>
                </a:solidFill>
              </a:rPr>
              <a:t>event</a:t>
            </a:r>
          </a:p>
          <a:p>
            <a:pPr lvl="2" defTabSz="457200">
              <a:lnSpc>
                <a:spcPct val="84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Saves </a:t>
            </a:r>
            <a:r>
              <a:rPr lang="en-US" sz="2800" dirty="0">
                <a:solidFill>
                  <a:srgbClr val="3366FF"/>
                </a:solidFill>
              </a:rPr>
              <a:t>all </a:t>
            </a:r>
            <a:r>
              <a:rPr lang="en-US" sz="2800" dirty="0">
                <a:solidFill>
                  <a:prstClr val="black"/>
                </a:solidFill>
              </a:rPr>
              <a:t>registers</a:t>
            </a:r>
          </a:p>
          <a:p>
            <a:pPr lvl="2" defTabSz="457200">
              <a:lnSpc>
                <a:spcPct val="84000"/>
              </a:lnSpc>
            </a:pPr>
            <a:r>
              <a:rPr lang="en-US" sz="2800" dirty="0">
                <a:solidFill>
                  <a:prstClr val="black"/>
                </a:solidFill>
              </a:rPr>
              <a:t>Examines the </a:t>
            </a:r>
            <a:r>
              <a:rPr lang="en-US" sz="2800" dirty="0">
                <a:solidFill>
                  <a:srgbClr val="3366FF"/>
                </a:solidFill>
              </a:rPr>
              <a:t>cause</a:t>
            </a:r>
          </a:p>
          <a:p>
            <a:pPr lvl="2" defTabSz="457200">
              <a:lnSpc>
                <a:spcPct val="84000"/>
              </a:lnSpc>
            </a:pPr>
            <a:r>
              <a:rPr lang="en-US" sz="2800" dirty="0">
                <a:solidFill>
                  <a:prstClr val="black"/>
                </a:solidFill>
              </a:rPr>
              <a:t>Performs operation required</a:t>
            </a:r>
          </a:p>
          <a:p>
            <a:pPr lvl="2" defTabSz="457200">
              <a:lnSpc>
                <a:spcPct val="84000"/>
              </a:lnSpc>
            </a:pPr>
            <a:r>
              <a:rPr lang="en-US" sz="2800" dirty="0">
                <a:solidFill>
                  <a:srgbClr val="3366FF"/>
                </a:solidFill>
              </a:rPr>
              <a:t>Restores all registers</a:t>
            </a:r>
          </a:p>
          <a:p>
            <a:pPr lvl="2" defTabSz="457200">
              <a:lnSpc>
                <a:spcPct val="84000"/>
              </a:lnSpc>
            </a:pPr>
            <a:r>
              <a:rPr lang="en-US" sz="2800" dirty="0">
                <a:solidFill>
                  <a:prstClr val="black"/>
                </a:solidFill>
              </a:rPr>
              <a:t>Performs a “</a:t>
            </a:r>
            <a:r>
              <a:rPr lang="en-US" sz="2800" dirty="0">
                <a:solidFill>
                  <a:srgbClr val="3366FF"/>
                </a:solidFill>
              </a:rPr>
              <a:t>return from interrupt</a:t>
            </a:r>
            <a:r>
              <a:rPr lang="en-US" sz="2800" dirty="0">
                <a:solidFill>
                  <a:prstClr val="black"/>
                </a:solidFill>
              </a:rPr>
              <a:t>” instruction, which restores the privilege mode, SP and PC</a:t>
            </a:r>
          </a:p>
          <a:p>
            <a:pPr lvl="1" defTabSz="457200">
              <a:lnSpc>
                <a:spcPct val="84000"/>
              </a:lnSpc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67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Syscall</a:t>
            </a:r>
            <a:r>
              <a:rPr lang="en-US" dirty="0" smtClean="0"/>
              <a:t> V.S</a:t>
            </a:r>
            <a:r>
              <a:rPr lang="en-US" dirty="0" smtClean="0"/>
              <a:t>. Exceptions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8322790"/>
              </p:ext>
            </p:extLst>
          </p:nvPr>
        </p:nvGraphicFramePr>
        <p:xfrm>
          <a:off x="569913" y="1409700"/>
          <a:ext cx="8050212" cy="5230813"/>
        </p:xfrm>
        <a:graphic>
          <a:graphicData uri="http://schemas.openxmlformats.org/presentationml/2006/ole">
            <p:oleObj spid="_x0000_s7170" name="文档" r:id="rId3" imgW="5884679" imgH="3822977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751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 2 Coverage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</a:p>
          <a:p>
            <a:r>
              <a:rPr lang="en-US" dirty="0" smtClean="0"/>
              <a:t>Linkers</a:t>
            </a:r>
          </a:p>
          <a:p>
            <a:r>
              <a:rPr lang="en-US" dirty="0" smtClean="0"/>
              <a:t>Caches</a:t>
            </a:r>
          </a:p>
          <a:p>
            <a:r>
              <a:rPr lang="en-US" dirty="0" smtClean="0"/>
              <a:t>Virtual Memory</a:t>
            </a:r>
          </a:p>
          <a:p>
            <a:r>
              <a:rPr lang="en-US" dirty="0" smtClean="0"/>
              <a:t>Traps</a:t>
            </a:r>
          </a:p>
          <a:p>
            <a:r>
              <a:rPr lang="en-US" dirty="0" err="1" smtClean="0"/>
              <a:t>Multicore</a:t>
            </a:r>
            <a:r>
              <a:rPr lang="en-US" dirty="0" smtClean="0"/>
              <a:t> Architectures</a:t>
            </a:r>
          </a:p>
          <a:p>
            <a:r>
              <a:rPr lang="en-US" dirty="0" smtClean="0"/>
              <a:t>Synchronization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(</a:t>
            </a:r>
            <a:r>
              <a:rPr lang="de-DE" dirty="0" smtClean="0"/>
              <a:t>2012 Prelim3, Q5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73250"/>
            <a:ext cx="29400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err="1">
                <a:solidFill>
                  <a:prstClr val="black"/>
                </a:solidFill>
              </a:rPr>
              <a:t>m</a:t>
            </a:r>
            <a:r>
              <a:rPr lang="en-US" sz="2400" dirty="0" err="1" smtClean="0">
                <a:solidFill>
                  <a:prstClr val="black"/>
                </a:solidFill>
              </a:rPr>
              <a:t>utex_lock</a:t>
            </a:r>
            <a:r>
              <a:rPr lang="en-US" sz="2400" dirty="0" smtClean="0">
                <a:solidFill>
                  <a:prstClr val="black"/>
                </a:solidFill>
              </a:rPr>
              <a:t>(&amp;m)</a:t>
            </a:r>
          </a:p>
          <a:p>
            <a:pPr defTabSz="457200"/>
            <a:r>
              <a:rPr lang="en-US" sz="2400" dirty="0">
                <a:solidFill>
                  <a:prstClr val="black"/>
                </a:solidFill>
              </a:rPr>
              <a:t>o</a:t>
            </a:r>
            <a:r>
              <a:rPr lang="en-US" sz="2400" dirty="0" smtClean="0">
                <a:solidFill>
                  <a:prstClr val="black"/>
                </a:solidFill>
              </a:rPr>
              <a:t>peration</a:t>
            </a:r>
          </a:p>
          <a:p>
            <a:pPr defTabSz="457200"/>
            <a:r>
              <a:rPr lang="en-US" sz="2400" dirty="0" err="1">
                <a:solidFill>
                  <a:prstClr val="black"/>
                </a:solidFill>
              </a:rPr>
              <a:t>m</a:t>
            </a:r>
            <a:r>
              <a:rPr lang="en-US" sz="2400" dirty="0" err="1" smtClean="0">
                <a:solidFill>
                  <a:prstClr val="black"/>
                </a:solidFill>
              </a:rPr>
              <a:t>utex_unlock</a:t>
            </a:r>
            <a:r>
              <a:rPr lang="en-US" sz="2400" dirty="0" smtClean="0">
                <a:solidFill>
                  <a:prstClr val="black"/>
                </a:solidFill>
              </a:rPr>
              <a:t>(&amp;m)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7875" y="1873250"/>
            <a:ext cx="36512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utex_lock</a:t>
            </a:r>
            <a:endParaRPr lang="en-US" dirty="0">
              <a:solidFill>
                <a:srgbClr val="FF0000"/>
              </a:solidFill>
            </a:endParaRP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	try:</a:t>
            </a:r>
          </a:p>
          <a:p>
            <a:pPr defTabSz="457200"/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LI		$t1,	1</a:t>
            </a:r>
          </a:p>
          <a:p>
            <a:pPr defTabSz="457200"/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LL		$t0,	0($a0)</a:t>
            </a:r>
          </a:p>
          <a:p>
            <a:pPr defTabSz="457200"/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BNEZ	$t0,	try</a:t>
            </a:r>
          </a:p>
          <a:p>
            <a:pPr defTabSz="457200"/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SC		$t1,	0($a0)</a:t>
            </a:r>
          </a:p>
          <a:p>
            <a:pPr defTabSz="457200"/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BEQZ	$t1,	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7875" y="4349750"/>
            <a:ext cx="317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srgbClr val="FF0000"/>
                </a:solidFill>
              </a:rPr>
              <a:t>m</a:t>
            </a:r>
            <a:r>
              <a:rPr lang="en-US" dirty="0" err="1" smtClean="0">
                <a:solidFill>
                  <a:srgbClr val="FF0000"/>
                </a:solidFill>
              </a:rPr>
              <a:t>utex_unlock</a:t>
            </a:r>
            <a:endParaRPr lang="en-US" dirty="0" smtClean="0">
              <a:solidFill>
                <a:srgbClr val="FF0000"/>
              </a:solidFill>
            </a:endParaRPr>
          </a:p>
          <a:p>
            <a:pPr defTabSz="457200"/>
            <a:r>
              <a:rPr lang="en-US" dirty="0" smtClean="0">
                <a:solidFill>
                  <a:srgbClr val="FF0000"/>
                </a:solidFill>
              </a:rPr>
              <a:t>	SW	$zero,	0($a0)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763178"/>
            <a:ext cx="3979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srgbClr val="FF0000"/>
                </a:solidFill>
              </a:rPr>
              <a:t>Load-link returns the current value of a memory location, while a subsequent store-conditional to the same memory location will store a new value only if no updates have occurred to that location since the load-link. Together, this implements a lock-free atomic read-modify-write operation.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98430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(</a:t>
            </a:r>
            <a:r>
              <a:rPr lang="de-DE" dirty="0"/>
              <a:t>2012 Prelim3, Q5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8" y="1583671"/>
            <a:ext cx="80557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ES_tradnl" sz="2400" dirty="0" smtClean="0">
                <a:solidFill>
                  <a:prstClr val="black"/>
                </a:solidFill>
              </a:rPr>
              <a:t>C</a:t>
            </a:r>
            <a:r>
              <a:rPr lang="en-US" altLang="zh-CN" sz="2400" dirty="0" err="1" smtClean="0">
                <a:solidFill>
                  <a:prstClr val="black"/>
                </a:solidFill>
              </a:rPr>
              <a:t>ritical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Section:</a:t>
            </a:r>
            <a:r>
              <a:rPr lang="es-ES_tradnl" sz="2400" dirty="0" smtClean="0">
                <a:solidFill>
                  <a:prstClr val="black"/>
                </a:solidFill>
              </a:rPr>
              <a:t>x </a:t>
            </a:r>
            <a:r>
              <a:rPr lang="es-ES_tradnl" sz="2400" dirty="0">
                <a:solidFill>
                  <a:prstClr val="black"/>
                </a:solidFill>
              </a:rPr>
              <a:t>= </a:t>
            </a:r>
            <a:r>
              <a:rPr lang="es-ES_tradnl" sz="2400" dirty="0" err="1">
                <a:solidFill>
                  <a:prstClr val="black"/>
                </a:solidFill>
              </a:rPr>
              <a:t>max</a:t>
            </a:r>
            <a:r>
              <a:rPr lang="es-ES_tradnl" sz="2400" dirty="0">
                <a:solidFill>
                  <a:prstClr val="black"/>
                </a:solidFill>
              </a:rPr>
              <a:t>(x, y) </a:t>
            </a:r>
          </a:p>
          <a:p>
            <a:pPr defTabSz="457200"/>
            <a:r>
              <a:rPr lang="en-US" altLang="zh-CN" sz="2400" dirty="0" smtClean="0">
                <a:solidFill>
                  <a:prstClr val="black"/>
                </a:solidFill>
              </a:rPr>
              <a:t>x: global variable, shared; y: local variable</a:t>
            </a:r>
          </a:p>
          <a:p>
            <a:pPr defTabSz="457200"/>
            <a:r>
              <a:rPr lang="en-US" altLang="zh-CN" sz="2400" dirty="0" smtClean="0">
                <a:solidFill>
                  <a:prstClr val="black"/>
                </a:solidFill>
              </a:rPr>
              <a:t>&amp;</a:t>
            </a:r>
            <a:r>
              <a:rPr lang="es-ES_tradnl" altLang="zh-CN" sz="2400" dirty="0" smtClean="0">
                <a:solidFill>
                  <a:prstClr val="black"/>
                </a:solidFill>
              </a:rPr>
              <a:t>x</a:t>
            </a:r>
            <a:r>
              <a:rPr lang="en-US" altLang="zh-CN" sz="2400" dirty="0" smtClean="0">
                <a:solidFill>
                  <a:prstClr val="black"/>
                </a:solidFill>
              </a:rPr>
              <a:t>: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$a1</a:t>
            </a:r>
          </a:p>
          <a:p>
            <a:pPr defTabSz="457200"/>
            <a:r>
              <a:rPr lang="en-US" altLang="zh-CN" sz="2400" dirty="0" smtClean="0">
                <a:solidFill>
                  <a:prstClr val="black"/>
                </a:solidFill>
              </a:rPr>
              <a:t>y: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$a2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defTabSz="457200"/>
            <a:r>
              <a:rPr lang="en-US" sz="2400" dirty="0" smtClean="0">
                <a:solidFill>
                  <a:prstClr val="black"/>
                </a:solidFill>
              </a:rPr>
              <a:t>Implement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critical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section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using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LL/SC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without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using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err="1" smtClean="0">
                <a:solidFill>
                  <a:prstClr val="black"/>
                </a:solidFill>
              </a:rPr>
              <a:t>mutex_lock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and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err="1" smtClean="0">
                <a:solidFill>
                  <a:prstClr val="black"/>
                </a:solidFill>
              </a:rPr>
              <a:t>mutex_unlock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defTabSz="457200"/>
            <a:endParaRPr lang="es-ES_tradnl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847688"/>
            <a:ext cx="6237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srgbClr val="FF0000"/>
                </a:solidFill>
              </a:rPr>
              <a:t>try:</a:t>
            </a:r>
          </a:p>
          <a:p>
            <a:pPr defTabSz="457200"/>
            <a:r>
              <a:rPr lang="en-US" sz="2000" dirty="0" smtClean="0">
                <a:solidFill>
                  <a:srgbClr val="FF0000"/>
                </a:solidFill>
              </a:rPr>
              <a:t>	LL		$t0, 	0($a1)</a:t>
            </a:r>
          </a:p>
          <a:p>
            <a:pPr defTabSz="457200"/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BGE	$t0,	$a2,	next</a:t>
            </a:r>
          </a:p>
          <a:p>
            <a:pPr defTabSz="457200"/>
            <a:r>
              <a:rPr lang="en-US" sz="2000" dirty="0" smtClean="0">
                <a:solidFill>
                  <a:srgbClr val="FF0000"/>
                </a:solidFill>
              </a:rPr>
              <a:t>	NOP</a:t>
            </a:r>
          </a:p>
          <a:p>
            <a:pPr defTabSz="457200"/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MOVE	$t0,	$a2</a:t>
            </a:r>
          </a:p>
          <a:p>
            <a:pPr defTabSz="457200"/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ext:</a:t>
            </a:r>
          </a:p>
          <a:p>
            <a:pPr defTabSz="457200"/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SC		$t0,	0($a1)</a:t>
            </a:r>
          </a:p>
          <a:p>
            <a:pPr defTabSz="457200"/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BEQZ	$t0,	</a:t>
            </a:r>
            <a:r>
              <a:rPr lang="en-US" sz="2000" dirty="0" smtClean="0">
                <a:solidFill>
                  <a:srgbClr val="FF0000"/>
                </a:solidFill>
              </a:rPr>
              <a:t>try</a:t>
            </a:r>
          </a:p>
          <a:p>
            <a:pPr defTabSz="457200"/>
            <a:r>
              <a:rPr lang="en-US" sz="2000" dirty="0" smtClean="0">
                <a:solidFill>
                  <a:srgbClr val="FF0000"/>
                </a:solidFill>
              </a:rPr>
              <a:t>	NOP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9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Concurrency(Homework2 Q8)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0819093"/>
              </p:ext>
            </p:extLst>
          </p:nvPr>
        </p:nvGraphicFramePr>
        <p:xfrm>
          <a:off x="997696" y="1417637"/>
          <a:ext cx="7062373" cy="2518019"/>
        </p:xfrm>
        <a:graphic>
          <a:graphicData uri="http://schemas.openxmlformats.org/presentationml/2006/ole">
            <p:oleObj spid="_x0000_s8194" name="Document" r:id="rId3" imgW="6006600" imgH="2130120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9164" y="3750990"/>
            <a:ext cx="16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</a:rPr>
              <a:t>c</a:t>
            </a:r>
            <a:r>
              <a:rPr lang="en-US" sz="2800" dirty="0" smtClean="0">
                <a:solidFill>
                  <a:prstClr val="black"/>
                </a:solidFill>
              </a:rPr>
              <a:t>[0]?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640" y="4621174"/>
            <a:ext cx="3094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A:	LW	$t0,	0($s0)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ADDIU	$t0,	$t0, 2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SW	$t0,	0($s0)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B:	SW	$zero,	0($s0)	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=&gt;0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7815" y="4621174"/>
            <a:ext cx="3094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B:	SW	$zero,	0($s0)	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A:	LW	$t0,	0($s0)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ADDIU	$t0,	$t0, 2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SW	$t0,	0($s0)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=&gt;2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1683" y="4621174"/>
            <a:ext cx="3094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A:	LW	$t0,	0($s0)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ADDIU	$t0,	$t0, 2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B:	SW	$zero,	0($s0)</a:t>
            </a:r>
            <a:endParaRPr lang="en-US" dirty="0" smtClean="0">
              <a:solidFill>
                <a:prstClr val="black"/>
              </a:solidFill>
            </a:endParaRP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A:</a:t>
            </a: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SW	$t0,	0($s0)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=&gt;3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28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Concurrency(Homework2 Q8)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4171240"/>
              </p:ext>
            </p:extLst>
          </p:nvPr>
        </p:nvGraphicFramePr>
        <p:xfrm>
          <a:off x="1162694" y="3673705"/>
          <a:ext cx="7115115" cy="3137255"/>
        </p:xfrm>
        <a:graphic>
          <a:graphicData uri="http://schemas.openxmlformats.org/presentationml/2006/ole">
            <p:oleObj spid="_x0000_s9218" name="Document" r:id="rId3" imgW="6019578" imgH="2654202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4589154"/>
              </p:ext>
            </p:extLst>
          </p:nvPr>
        </p:nvGraphicFramePr>
        <p:xfrm>
          <a:off x="1562100" y="1282700"/>
          <a:ext cx="6019800" cy="2146300"/>
        </p:xfrm>
        <a:graphic>
          <a:graphicData uri="http://schemas.openxmlformats.org/presentationml/2006/ole">
            <p:oleObj spid="_x0000_s9219" name="Document" r:id="rId4" imgW="6006600" imgH="213012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7159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 2, 2013sp, Q5:</a:t>
            </a:r>
          </a:p>
          <a:p>
            <a:pPr lvl="1"/>
            <a:r>
              <a:rPr lang="en-US" dirty="0" smtClean="0"/>
              <a:t>Translate the following C code to MIPS assembly: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3114834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a|b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–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d&amp;e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q,tmp,a,b,c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q – z;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 (cont.)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386642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a|b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–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d&amp;e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q,tmp,a,b,c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q – z;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3429000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1: how many caller/</a:t>
            </a:r>
            <a:r>
              <a:rPr lang="en-US" dirty="0" err="1" smtClean="0"/>
              <a:t>callee</a:t>
            </a:r>
            <a:r>
              <a:rPr lang="en-US" dirty="0" smtClean="0"/>
              <a:t> save registers for which variables?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Callee</a:t>
            </a:r>
            <a:r>
              <a:rPr lang="en-US" dirty="0" smtClean="0">
                <a:solidFill>
                  <a:srgbClr val="FF0000"/>
                </a:solidFill>
              </a:rPr>
              <a:t> save (need the original value after a function call):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a, b, c, </a:t>
            </a:r>
            <a:r>
              <a:rPr lang="en-US" dirty="0" err="1" smtClean="0">
                <a:solidFill>
                  <a:srgbClr val="FF0000"/>
                </a:solidFill>
              </a:rPr>
              <a:t>tmp</a:t>
            </a:r>
            <a:r>
              <a:rPr lang="en-US" dirty="0" smtClean="0">
                <a:solidFill>
                  <a:srgbClr val="FF0000"/>
                </a:solidFill>
              </a:rPr>
              <a:t>, q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Caller save (do not need to preserve in a function call):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d ($a3), e, z ($v0)</a:t>
            </a:r>
          </a:p>
          <a:p>
            <a:r>
              <a:rPr lang="en-US" dirty="0" smtClean="0"/>
              <a:t>Question 2: how many outgoing arguments we should leave space for?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5: </a:t>
            </a:r>
            <a:r>
              <a:rPr lang="en-US" dirty="0" err="1" smtClean="0">
                <a:solidFill>
                  <a:srgbClr val="FF0000"/>
                </a:solidFill>
              </a:rPr>
              <a:t>bigfoo</a:t>
            </a:r>
            <a:r>
              <a:rPr lang="en-US" dirty="0" smtClean="0">
                <a:solidFill>
                  <a:srgbClr val="FF0000"/>
                </a:solidFill>
              </a:rPr>
              <a:t>(q, </a:t>
            </a:r>
            <a:r>
              <a:rPr lang="en-US" dirty="0" err="1" smtClean="0">
                <a:solidFill>
                  <a:srgbClr val="FF0000"/>
                </a:solidFill>
              </a:rPr>
              <a:t>tmp</a:t>
            </a:r>
            <a:r>
              <a:rPr lang="en-US" dirty="0" smtClean="0">
                <a:solidFill>
                  <a:srgbClr val="FF0000"/>
                </a:solidFill>
              </a:rPr>
              <a:t>, a, b, c)</a:t>
            </a:r>
          </a:p>
          <a:p>
            <a:r>
              <a:rPr lang="en-US" dirty="0" smtClean="0"/>
              <a:t>Question 3: what is the stack frame size?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ra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 smtClean="0">
                <a:solidFill>
                  <a:srgbClr val="FF0000"/>
                </a:solidFill>
              </a:rPr>
              <a:t>fp</a:t>
            </a:r>
            <a:r>
              <a:rPr lang="en-US" dirty="0" smtClean="0">
                <a:solidFill>
                  <a:srgbClr val="FF0000"/>
                </a:solidFill>
              </a:rPr>
              <a:t> + 5 </a:t>
            </a:r>
            <a:r>
              <a:rPr lang="en-US" dirty="0" err="1" smtClean="0">
                <a:solidFill>
                  <a:srgbClr val="FF0000"/>
                </a:solidFill>
              </a:rPr>
              <a:t>callee</a:t>
            </a:r>
            <a:r>
              <a:rPr lang="en-US" dirty="0" smtClean="0">
                <a:solidFill>
                  <a:srgbClr val="FF0000"/>
                </a:solidFill>
              </a:rPr>
              <a:t>-save + 5 outgoing </a:t>
            </a:r>
            <a:r>
              <a:rPr lang="en-US" dirty="0" err="1" smtClean="0">
                <a:solidFill>
                  <a:srgbClr val="FF0000"/>
                </a:solidFill>
              </a:rPr>
              <a:t>args</a:t>
            </a:r>
            <a:r>
              <a:rPr lang="en-US" dirty="0" smtClean="0">
                <a:solidFill>
                  <a:srgbClr val="FF0000"/>
                </a:solidFill>
              </a:rPr>
              <a:t> = 12 words = 48 bytes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 (cont.)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386642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a|b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–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d&amp;e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q,tmp,a,b,c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q – z;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394735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#prolog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ADDIU $sp, $sp, -48 # (== 5x outgoing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5x $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sxx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 $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44($sp)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 $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40($sp)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 $s0, 36($sp) # store, then $s0 = a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 $s1, 32($sp) # store, then $s1 = b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 $s2, 28($sp) # store, then $s2 = c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 $s3, 24($sp) # store, then $s3 =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a|b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– (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d&amp;e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 $s4, 20($sp) # store, then $s4 = q =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ADDIU $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$sp, 44</a:t>
            </a:r>
            <a:endParaRPr lang="en-US" sz="16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 (cont.)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386642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a|b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–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d&amp;e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q,tmp,a,b,c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q – z;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394735"/>
            <a:ext cx="80648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#Initializing local variables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$s0, $a0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$s1, $a1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$s2, $a2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 $t0, $s0, $s1 # $t0 = (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a|b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LW $t1, 64($sp) # 64 = 48(own stack) + 16(5th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parent)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 $t1, $a3, $t1 # $t1 = (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d&amp;e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pt-B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 $s3, $t0, $t1 # $s3 = tmp = (a|b) – (d&amp;e)</a:t>
            </a:r>
            <a:endParaRPr lang="en-US" sz="16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 (cont.)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386642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a|b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–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d&amp;e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q,tmp,a,b,c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q – z;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068960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#Calling </a:t>
            </a:r>
            <a:r>
              <a:rPr lang="en-US" sz="1600" i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littlefoo</a:t>
            </a:r>
            <a:endParaRPr lang="en-US" sz="1600" i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$a0, $s3 # $a0 =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JAL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NOP</a:t>
            </a:r>
          </a:p>
          <a:p>
            <a:endParaRPr lang="en-US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#Calling </a:t>
            </a:r>
            <a:r>
              <a:rPr lang="en-US" sz="1600" i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bigfoo</a:t>
            </a:r>
            <a:endParaRPr lang="en-US" sz="1600" i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$s4, $v0 # $s4 = q =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$a0, $s4 # $a0 = $s4 = q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$a1, $s3 # $a1 = $s3 =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$a2, $s0 # $a2 = $s0 = a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$a3, $s2 # $a3 = $s1 = b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 $s2, 16($sp) # 5th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$s2 = c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JAL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bigfoo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bigfoo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q,tmp,a,b,c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NOP </a:t>
            </a:r>
            <a:endParaRPr lang="en-US" sz="16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 (cont.)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386642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a|b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–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d&amp;e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littlefoo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bigfoo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q,tmp,a,b,c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q – z;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068960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#Generating return value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 $t0, $s3, $s4 # $t0 = tmp + q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 $v0, $t0, $v0 # $v0 = $t0 – z = (tmp + q) – z</a:t>
            </a:r>
          </a:p>
          <a:p>
            <a:endParaRPr lang="fr-FR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6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#epilog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LW $s4, 20($sp)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LW $s3, 24($sp)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LW $s2, 28($sp)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LW $s1, 32($sp)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LW $s0, 36($sp)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LW $fp, 40($sp)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LW $ra, 44($sp)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ADDIU $sp, $sp, 48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JR $ra </a:t>
            </a:r>
          </a:p>
          <a:p>
            <a:r>
              <a:rPr lang="fr-FR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NOP  </a:t>
            </a:r>
            <a:endParaRPr lang="en-US" sz="1600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Linkers and Program Layout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 2, 2012sp, Q2b:</a:t>
            </a:r>
          </a:p>
          <a:p>
            <a:pPr lvl="1"/>
            <a:r>
              <a:rPr lang="en-US" dirty="0" smtClean="0"/>
              <a:t>The global pointer, $</a:t>
            </a:r>
            <a:r>
              <a:rPr lang="en-US" dirty="0" err="1" smtClean="0"/>
              <a:t>gp</a:t>
            </a:r>
            <a:r>
              <a:rPr lang="en-US" dirty="0" smtClean="0"/>
              <a:t>, is usually initialized to the middle of the global data segment. Why the middle? </a:t>
            </a:r>
          </a:p>
          <a:p>
            <a:pPr lvl="1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	Load and store instructions use signed offsets. Having $</a:t>
            </a:r>
            <a:r>
              <a:rPr lang="en-US" sz="2400" i="1" dirty="0" err="1" smtClean="0">
                <a:solidFill>
                  <a:srgbClr val="FF0000"/>
                </a:solidFill>
              </a:rPr>
              <a:t>gp</a:t>
            </a:r>
            <a:r>
              <a:rPr lang="en-US" sz="2400" i="1" dirty="0" smtClean="0">
                <a:solidFill>
                  <a:srgbClr val="FF0000"/>
                </a:solidFill>
              </a:rPr>
              <a:t> point to the middle of the data segment allows a full 2^16 byte range of memory to be accessed using positive and negative offsets from $</a:t>
            </a:r>
            <a:r>
              <a:rPr lang="en-US" sz="2400" i="1" dirty="0" err="1" smtClean="0">
                <a:solidFill>
                  <a:srgbClr val="FF0000"/>
                </a:solidFill>
              </a:rPr>
              <a:t>gp</a:t>
            </a:r>
            <a:r>
              <a:rPr lang="en-US" sz="2400" i="1" dirty="0" smtClean="0">
                <a:solidFill>
                  <a:srgbClr val="FF0000"/>
                </a:solidFill>
              </a:rPr>
              <a:t>. 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1386</Words>
  <Application>Microsoft Office PowerPoint</Application>
  <PresentationFormat>全屏显示(4:3)</PresentationFormat>
  <Paragraphs>272</Paragraphs>
  <Slides>23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7" baseType="lpstr">
      <vt:lpstr>Office 主题</vt:lpstr>
      <vt:lpstr>Office Theme</vt:lpstr>
      <vt:lpstr>文档</vt:lpstr>
      <vt:lpstr>Document</vt:lpstr>
      <vt:lpstr>CS 3410 - Spring 2014 Prelim 2 Review</vt:lpstr>
      <vt:lpstr>Prelim 2 Coverage</vt:lpstr>
      <vt:lpstr>Calling Convention</vt:lpstr>
      <vt:lpstr>Calling Convention (cont.)</vt:lpstr>
      <vt:lpstr>Calling Convention (cont.)</vt:lpstr>
      <vt:lpstr>Calling Convention (cont.)</vt:lpstr>
      <vt:lpstr>Calling Convention (cont.)</vt:lpstr>
      <vt:lpstr>Calling Convention (cont.)</vt:lpstr>
      <vt:lpstr>Linkers and Program Layout</vt:lpstr>
      <vt:lpstr>Linkers and Program Layout</vt:lpstr>
      <vt:lpstr>Caches</vt:lpstr>
      <vt:lpstr>Caches (cont.)</vt:lpstr>
      <vt:lpstr>Caches (cont.)</vt:lpstr>
      <vt:lpstr>幻灯片 14</vt:lpstr>
      <vt:lpstr>Virtual Memory (2012 Prelim3, Q4)</vt:lpstr>
      <vt:lpstr>Virtual Memory (2012 Prelim3, Q4)</vt:lpstr>
      <vt:lpstr>Syscall</vt:lpstr>
      <vt:lpstr>Exceptions</vt:lpstr>
      <vt:lpstr>Syscall V.S. Exceptions</vt:lpstr>
      <vt:lpstr>Concurrency (2012 Prelim3, Q5)</vt:lpstr>
      <vt:lpstr>Concurrency (2012 Prelim3, Q5)</vt:lpstr>
      <vt:lpstr>Concurrency(Homework2 Q8)</vt:lpstr>
      <vt:lpstr>Concurrency(Homework2 Q8)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Zhiming</dc:creator>
  <cp:lastModifiedBy>Zhiming Shen</cp:lastModifiedBy>
  <cp:revision>61</cp:revision>
  <dcterms:created xsi:type="dcterms:W3CDTF">2014-04-23T15:43:49Z</dcterms:created>
  <dcterms:modified xsi:type="dcterms:W3CDTF">2014-04-29T21:03:33Z</dcterms:modified>
</cp:coreProperties>
</file>