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6.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7.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8.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9.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10.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notesSlides/notesSlide18.xml" ContentType="application/vnd.openxmlformats-officedocument.presentationml.notesSlide+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307" r:id="rId3"/>
    <p:sldId id="309" r:id="rId4"/>
    <p:sldId id="308" r:id="rId5"/>
    <p:sldId id="311" r:id="rId6"/>
    <p:sldId id="312" r:id="rId7"/>
    <p:sldId id="313" r:id="rId8"/>
    <p:sldId id="314" r:id="rId9"/>
    <p:sldId id="330" r:id="rId10"/>
    <p:sldId id="331" r:id="rId11"/>
    <p:sldId id="315" r:id="rId12"/>
    <p:sldId id="316" r:id="rId13"/>
    <p:sldId id="334" r:id="rId14"/>
    <p:sldId id="317" r:id="rId15"/>
    <p:sldId id="318" r:id="rId16"/>
    <p:sldId id="319" r:id="rId17"/>
    <p:sldId id="320" r:id="rId18"/>
    <p:sldId id="321" r:id="rId19"/>
    <p:sldId id="322" r:id="rId20"/>
    <p:sldId id="323" r:id="rId21"/>
    <p:sldId id="324" r:id="rId22"/>
    <p:sldId id="325" r:id="rId23"/>
    <p:sldId id="326" r:id="rId24"/>
    <p:sldId id="327" r:id="rId25"/>
    <p:sldId id="328" r:id="rId26"/>
    <p:sldId id="329" r:id="rId27"/>
    <p:sldId id="332" r:id="rId28"/>
    <p:sldId id="269" r:id="rId29"/>
    <p:sldId id="265" r:id="rId30"/>
    <p:sldId id="333" r:id="rId31"/>
    <p:sldId id="272" r:id="rId32"/>
    <p:sldId id="273" r:id="rId33"/>
    <p:sldId id="270" r:id="rId34"/>
    <p:sldId id="271" r:id="rId35"/>
    <p:sldId id="275" r:id="rId36"/>
    <p:sldId id="276" r:id="rId37"/>
    <p:sldId id="293"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77786" autoAdjust="0"/>
  </p:normalViewPr>
  <p:slideViewPr>
    <p:cSldViewPr>
      <p:cViewPr varScale="1">
        <p:scale>
          <a:sx n="56" d="100"/>
          <a:sy n="56" d="100"/>
        </p:scale>
        <p:origin x="1577" y="36"/>
      </p:cViewPr>
      <p:guideLst>
        <p:guide orient="horz" pos="2160"/>
        <p:guide pos="2880"/>
      </p:guideLst>
    </p:cSldViewPr>
  </p:slideViewPr>
  <p:outlineViewPr>
    <p:cViewPr>
      <p:scale>
        <a:sx n="33" d="100"/>
        <a:sy n="33" d="100"/>
      </p:scale>
      <p:origin x="0" y="9632"/>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70E512-9F9E-4156-953E-8350C511CBA9}" type="datetimeFigureOut">
              <a:rPr lang="en-US" smtClean="0"/>
              <a:t>4/15/2014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35C3C1-9691-443C-BBCF-BED84F38E74F}" type="slidenum">
              <a:rPr lang="en-US" smtClean="0"/>
              <a:t>‹#›</a:t>
            </a:fld>
            <a:endParaRPr lang="en-US"/>
          </a:p>
        </p:txBody>
      </p:sp>
    </p:spTree>
    <p:extLst>
      <p:ext uri="{BB962C8B-B14F-4D97-AF65-F5344CB8AC3E}">
        <p14:creationId xmlns:p14="http://schemas.microsoft.com/office/powerpoint/2010/main" val="3786404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did such a severe security</a:t>
            </a:r>
            <a:r>
              <a:rPr lang="en-US" baseline="0" dirty="0" smtClean="0"/>
              <a:t> bug occur</a:t>
            </a:r>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2</a:t>
            </a:fld>
            <a:endParaRPr lang="en-US"/>
          </a:p>
        </p:txBody>
      </p:sp>
    </p:spTree>
    <p:extLst>
      <p:ext uri="{BB962C8B-B14F-4D97-AF65-F5344CB8AC3E}">
        <p14:creationId xmlns:p14="http://schemas.microsoft.com/office/powerpoint/2010/main" val="21788134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8498"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3818499" name="Rectangle 3"/>
          <p:cNvSpPr>
            <a:spLocks noGrp="1" noChangeArrowheads="1"/>
          </p:cNvSpPr>
          <p:nvPr>
            <p:ph type="body" idx="1"/>
          </p:nvPr>
        </p:nvSpPr>
        <p:spPr bwMode="auto">
          <a:xfrm>
            <a:off x="731853" y="4560899"/>
            <a:ext cx="5851497" cy="4319555"/>
          </a:xfrm>
          <a:prstGeom prst="rect">
            <a:avLst/>
          </a:prstGeom>
          <a:noFill/>
          <a:ln>
            <a:miter lim="800000"/>
            <a:headEnd/>
            <a:tailEnd/>
          </a:ln>
        </p:spPr>
        <p:txBody>
          <a:bodyPr lIns="94986" tIns="47493" rIns="94986" bIns="47493"/>
          <a:lstStyle/>
          <a:p>
            <a:endParaRPr lang="en-US"/>
          </a:p>
        </p:txBody>
      </p:sp>
    </p:spTree>
    <p:extLst>
      <p:ext uri="{BB962C8B-B14F-4D97-AF65-F5344CB8AC3E}">
        <p14:creationId xmlns:p14="http://schemas.microsoft.com/office/powerpoint/2010/main" val="36188603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0786"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3830787" name="Rectangle 3"/>
          <p:cNvSpPr>
            <a:spLocks noGrp="1" noChangeArrowheads="1"/>
          </p:cNvSpPr>
          <p:nvPr>
            <p:ph type="body" idx="1"/>
          </p:nvPr>
        </p:nvSpPr>
        <p:spPr bwMode="auto">
          <a:xfrm>
            <a:off x="731853" y="4560899"/>
            <a:ext cx="5851497" cy="4319555"/>
          </a:xfrm>
          <a:prstGeom prst="rect">
            <a:avLst/>
          </a:prstGeom>
          <a:noFill/>
          <a:ln>
            <a:miter lim="800000"/>
            <a:headEnd/>
            <a:tailEnd/>
          </a:ln>
        </p:spPr>
        <p:txBody>
          <a:bodyPr lIns="94986" tIns="47493" rIns="94986" bIns="47493"/>
          <a:lstStyle/>
          <a:p>
            <a:endParaRPr lang="en-US"/>
          </a:p>
        </p:txBody>
      </p:sp>
    </p:spTree>
    <p:extLst>
      <p:ext uri="{BB962C8B-B14F-4D97-AF65-F5344CB8AC3E}">
        <p14:creationId xmlns:p14="http://schemas.microsoft.com/office/powerpoint/2010/main" val="11657285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0546"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20547" name="Rectangle 3"/>
          <p:cNvSpPr>
            <a:spLocks noGrp="1" noChangeArrowheads="1"/>
          </p:cNvSpPr>
          <p:nvPr>
            <p:ph type="body" idx="1"/>
          </p:nvPr>
        </p:nvSpPr>
        <p:spPr bwMode="auto">
          <a:xfrm>
            <a:off x="731853" y="4560899"/>
            <a:ext cx="5851497" cy="431955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986" tIns="47493" rIns="94986" bIns="47493"/>
          <a:lstStyle/>
          <a:p>
            <a:endParaRPr lang="en-US"/>
          </a:p>
        </p:txBody>
      </p:sp>
    </p:spTree>
    <p:extLst>
      <p:ext uri="{BB962C8B-B14F-4D97-AF65-F5344CB8AC3E}">
        <p14:creationId xmlns:p14="http://schemas.microsoft.com/office/powerpoint/2010/main" val="3888996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2594"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22595" name="Rectangle 3"/>
          <p:cNvSpPr>
            <a:spLocks noGrp="1" noChangeArrowheads="1"/>
          </p:cNvSpPr>
          <p:nvPr>
            <p:ph type="body" idx="1"/>
          </p:nvPr>
        </p:nvSpPr>
        <p:spPr bwMode="auto">
          <a:xfrm>
            <a:off x="731853" y="4560899"/>
            <a:ext cx="5851497" cy="431955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986" tIns="47493" rIns="94986" bIns="47493"/>
          <a:lstStyle/>
          <a:p>
            <a:endParaRPr lang="en-US" dirty="0"/>
          </a:p>
        </p:txBody>
      </p:sp>
    </p:spTree>
    <p:extLst>
      <p:ext uri="{BB962C8B-B14F-4D97-AF65-F5344CB8AC3E}">
        <p14:creationId xmlns:p14="http://schemas.microsoft.com/office/powerpoint/2010/main" val="1223460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4642"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24643" name="Rectangle 3"/>
          <p:cNvSpPr>
            <a:spLocks noGrp="1" noChangeArrowheads="1"/>
          </p:cNvSpPr>
          <p:nvPr>
            <p:ph type="body" idx="1"/>
          </p:nvPr>
        </p:nvSpPr>
        <p:spPr bwMode="auto">
          <a:xfrm>
            <a:off x="731853" y="4560899"/>
            <a:ext cx="5851497" cy="431955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986" tIns="47493" rIns="94986" bIns="47493"/>
          <a:lstStyle/>
          <a:p>
            <a:endParaRPr lang="en-US"/>
          </a:p>
        </p:txBody>
      </p:sp>
    </p:spTree>
    <p:extLst>
      <p:ext uri="{BB962C8B-B14F-4D97-AF65-F5344CB8AC3E}">
        <p14:creationId xmlns:p14="http://schemas.microsoft.com/office/powerpoint/2010/main" val="9476323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6690"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26691" name="Rectangle 3"/>
          <p:cNvSpPr>
            <a:spLocks noGrp="1" noChangeArrowheads="1"/>
          </p:cNvSpPr>
          <p:nvPr>
            <p:ph type="body" idx="1"/>
          </p:nvPr>
        </p:nvSpPr>
        <p:spPr bwMode="auto">
          <a:xfrm>
            <a:off x="731853" y="4560899"/>
            <a:ext cx="5851497" cy="431955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986" tIns="47493" rIns="94986" bIns="47493"/>
          <a:lstStyle/>
          <a:p>
            <a:endParaRPr lang="en-US"/>
          </a:p>
        </p:txBody>
      </p:sp>
    </p:spTree>
    <p:extLst>
      <p:ext uri="{BB962C8B-B14F-4D97-AF65-F5344CB8AC3E}">
        <p14:creationId xmlns:p14="http://schemas.microsoft.com/office/powerpoint/2010/main" val="34373505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8738"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28739" name="Rectangle 3"/>
          <p:cNvSpPr>
            <a:spLocks noGrp="1" noChangeArrowheads="1"/>
          </p:cNvSpPr>
          <p:nvPr>
            <p:ph type="body" idx="1"/>
          </p:nvPr>
        </p:nvSpPr>
        <p:spPr bwMode="auto">
          <a:xfrm>
            <a:off x="731853" y="4560899"/>
            <a:ext cx="5851497" cy="431955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986" tIns="47493" rIns="94986" bIns="47493"/>
          <a:lstStyle/>
          <a:p>
            <a:endParaRPr lang="en-US"/>
          </a:p>
        </p:txBody>
      </p:sp>
    </p:spTree>
    <p:extLst>
      <p:ext uri="{BB962C8B-B14F-4D97-AF65-F5344CB8AC3E}">
        <p14:creationId xmlns:p14="http://schemas.microsoft.com/office/powerpoint/2010/main" val="40134226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a </a:t>
            </a:r>
            <a:r>
              <a:rPr lang="en-US" dirty="0" err="1" smtClean="0"/>
              <a:t>syscall</a:t>
            </a:r>
            <a:r>
              <a:rPr lang="en-US" dirty="0" smtClean="0"/>
              <a:t>?  An (planned) exception.</a:t>
            </a:r>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28</a:t>
            </a:fld>
            <a:endParaRPr lang="en-US"/>
          </a:p>
        </p:txBody>
      </p:sp>
    </p:spTree>
    <p:extLst>
      <p:ext uri="{BB962C8B-B14F-4D97-AF65-F5344CB8AC3E}">
        <p14:creationId xmlns:p14="http://schemas.microsoft.com/office/powerpoint/2010/main" val="39694727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31843" y="4560892"/>
            <a:ext cx="5851525" cy="4319586"/>
          </a:xfrm>
          <a:prstGeom prst="rect">
            <a:avLst/>
          </a:prstGeom>
          <a:noFill/>
          <a:ln>
            <a:miter lim="800000"/>
            <a:headEnd/>
            <a:tailEnd/>
          </a:ln>
        </p:spPr>
        <p:txBody>
          <a:bodyPr lIns="96610" tIns="48304" rIns="96610" bIns="48304"/>
          <a:lstStyle/>
          <a:p>
            <a:endParaRPr lang="en-US" dirty="0"/>
          </a:p>
        </p:txBody>
      </p:sp>
    </p:spTree>
    <p:extLst>
      <p:ext uri="{BB962C8B-B14F-4D97-AF65-F5344CB8AC3E}">
        <p14:creationId xmlns:p14="http://schemas.microsoft.com/office/powerpoint/2010/main" val="16895184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31843" y="4560892"/>
            <a:ext cx="5851525" cy="4319586"/>
          </a:xfrm>
          <a:prstGeom prst="rect">
            <a:avLst/>
          </a:prstGeom>
          <a:noFill/>
          <a:ln>
            <a:miter lim="800000"/>
            <a:headEnd/>
            <a:tailEnd/>
          </a:ln>
        </p:spPr>
        <p:txBody>
          <a:bodyPr lIns="96610" tIns="48304" rIns="96610" bIns="48304"/>
          <a:lstStyle/>
          <a:p>
            <a:endParaRPr lang="en-US" dirty="0"/>
          </a:p>
        </p:txBody>
      </p:sp>
    </p:spTree>
    <p:extLst>
      <p:ext uri="{BB962C8B-B14F-4D97-AF65-F5344CB8AC3E}">
        <p14:creationId xmlns:p14="http://schemas.microsoft.com/office/powerpoint/2010/main" val="570689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did such a severe security</a:t>
            </a:r>
            <a:r>
              <a:rPr lang="en-US" baseline="0" dirty="0" smtClean="0"/>
              <a:t> </a:t>
            </a:r>
            <a:r>
              <a:rPr lang="en-US" baseline="0" smtClean="0"/>
              <a:t>bug occur</a:t>
            </a:r>
            <a:endParaRPr lang="en-US"/>
          </a:p>
        </p:txBody>
      </p:sp>
      <p:sp>
        <p:nvSpPr>
          <p:cNvPr id="4" name="Slide Number Placeholder 3"/>
          <p:cNvSpPr>
            <a:spLocks noGrp="1"/>
          </p:cNvSpPr>
          <p:nvPr>
            <p:ph type="sldNum" sz="quarter" idx="10"/>
          </p:nvPr>
        </p:nvSpPr>
        <p:spPr/>
        <p:txBody>
          <a:bodyPr/>
          <a:lstStyle/>
          <a:p>
            <a:fld id="{7B35C3C1-9691-443C-BBCF-BED84F38E74F}" type="slidenum">
              <a:rPr lang="en-US" smtClean="0"/>
              <a:t>3</a:t>
            </a:fld>
            <a:endParaRPr lang="en-US"/>
          </a:p>
        </p:txBody>
      </p:sp>
    </p:spTree>
    <p:extLst>
      <p:ext uri="{BB962C8B-B14F-4D97-AF65-F5344CB8AC3E}">
        <p14:creationId xmlns:p14="http://schemas.microsoft.com/office/powerpoint/2010/main" val="42717346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5538"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905539" name="Rectangle 3"/>
          <p:cNvSpPr>
            <a:spLocks noGrp="1" noChangeArrowheads="1"/>
          </p:cNvSpPr>
          <p:nvPr>
            <p:ph type="body" idx="1"/>
          </p:nvPr>
        </p:nvSpPr>
        <p:spPr bwMode="auto">
          <a:xfrm>
            <a:off x="731853" y="4560899"/>
            <a:ext cx="5851497" cy="431955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0265955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9634"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909635" name="Rectangle 3"/>
          <p:cNvSpPr>
            <a:spLocks noGrp="1" noChangeArrowheads="1"/>
          </p:cNvSpPr>
          <p:nvPr>
            <p:ph type="body" idx="1"/>
          </p:nvPr>
        </p:nvSpPr>
        <p:spPr bwMode="auto">
          <a:xfrm>
            <a:off x="731853" y="4560899"/>
            <a:ext cx="5851497" cy="431955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1803227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62" name="Rectangle 2"/>
          <p:cNvSpPr>
            <a:spLocks noGrp="1" noRot="1" noChangeAspect="1" noChangeArrowheads="1" noTextEdit="1"/>
          </p:cNvSpPr>
          <p:nvPr>
            <p:ph type="sldImg"/>
          </p:nvPr>
        </p:nvSpPr>
        <p:spPr bwMode="auto">
          <a:xfrm>
            <a:off x="1273175" y="619125"/>
            <a:ext cx="4783138" cy="3586163"/>
          </a:xfrm>
          <a:prstGeom prst="rect">
            <a:avLst/>
          </a:prstGeom>
          <a:solidFill>
            <a:srgbClr val="FFFFFF"/>
          </a:solidFill>
          <a:ln>
            <a:solidFill>
              <a:srgbClr val="000000"/>
            </a:solidFill>
            <a:miter lim="800000"/>
            <a:headEnd/>
            <a:tailEnd/>
          </a:ln>
        </p:spPr>
      </p:sp>
      <p:sp>
        <p:nvSpPr>
          <p:cNvPr id="3778563" name="Rectangle 3"/>
          <p:cNvSpPr>
            <a:spLocks noGrp="1" noChangeArrowheads="1"/>
          </p:cNvSpPr>
          <p:nvPr>
            <p:ph type="body" idx="1"/>
          </p:nvPr>
        </p:nvSpPr>
        <p:spPr bwMode="auto">
          <a:xfrm>
            <a:off x="550966" y="4559259"/>
            <a:ext cx="6302887" cy="4319554"/>
          </a:xfrm>
          <a:prstGeom prst="rect">
            <a:avLst/>
          </a:prstGeom>
          <a:solidFill>
            <a:srgbClr val="FFFFFF"/>
          </a:solidFill>
          <a:ln>
            <a:solidFill>
              <a:srgbClr val="000000"/>
            </a:solidFill>
            <a:miter lim="800000"/>
            <a:headEnd/>
            <a:tailEnd/>
          </a:ln>
        </p:spPr>
        <p:txBody>
          <a:bodyPr lIns="95906" tIns="47953" rIns="95906" bIns="47953"/>
          <a:lstStyle/>
          <a:p>
            <a:endParaRPr lang="en-US"/>
          </a:p>
        </p:txBody>
      </p:sp>
    </p:spTree>
    <p:extLst>
      <p:ext uri="{BB962C8B-B14F-4D97-AF65-F5344CB8AC3E}">
        <p14:creationId xmlns:p14="http://schemas.microsoft.com/office/powerpoint/2010/main" val="1999056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3394"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43395" name="Rectangle 3"/>
          <p:cNvSpPr>
            <a:spLocks noGrp="1" noChangeArrowheads="1"/>
          </p:cNvSpPr>
          <p:nvPr>
            <p:ph type="body" idx="1"/>
          </p:nvPr>
        </p:nvSpPr>
        <p:spPr bwMode="auto">
          <a:xfrm>
            <a:off x="731853" y="4560899"/>
            <a:ext cx="5851497" cy="431955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2630229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4402"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3814403" name="Rectangle 3"/>
          <p:cNvSpPr>
            <a:spLocks noGrp="1" noChangeArrowheads="1"/>
          </p:cNvSpPr>
          <p:nvPr>
            <p:ph type="body" idx="1"/>
          </p:nvPr>
        </p:nvSpPr>
        <p:spPr bwMode="auto">
          <a:xfrm>
            <a:off x="731853" y="4560899"/>
            <a:ext cx="5851497" cy="4319555"/>
          </a:xfrm>
          <a:prstGeom prst="rect">
            <a:avLst/>
          </a:prstGeom>
          <a:noFill/>
          <a:ln>
            <a:miter lim="800000"/>
            <a:headEnd/>
            <a:tailEnd/>
          </a:ln>
        </p:spPr>
        <p:txBody>
          <a:bodyPr lIns="94986" tIns="47493" rIns="94986" bIns="47493"/>
          <a:lstStyle/>
          <a:p>
            <a:endParaRPr lang="en-US"/>
          </a:p>
        </p:txBody>
      </p:sp>
    </p:spTree>
    <p:extLst>
      <p:ext uri="{BB962C8B-B14F-4D97-AF65-F5344CB8AC3E}">
        <p14:creationId xmlns:p14="http://schemas.microsoft.com/office/powerpoint/2010/main" val="14573349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4882"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34883" name="Rectangle 3"/>
          <p:cNvSpPr>
            <a:spLocks noGrp="1" noChangeArrowheads="1"/>
          </p:cNvSpPr>
          <p:nvPr>
            <p:ph type="body" idx="1"/>
          </p:nvPr>
        </p:nvSpPr>
        <p:spPr bwMode="auto">
          <a:xfrm>
            <a:off x="731853" y="4560899"/>
            <a:ext cx="5851497" cy="431955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986" tIns="47493" rIns="94986" bIns="47493"/>
          <a:lstStyle/>
          <a:p>
            <a:endParaRPr lang="en-US"/>
          </a:p>
        </p:txBody>
      </p:sp>
    </p:spTree>
    <p:extLst>
      <p:ext uri="{BB962C8B-B14F-4D97-AF65-F5344CB8AC3E}">
        <p14:creationId xmlns:p14="http://schemas.microsoft.com/office/powerpoint/2010/main" val="17908045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6930"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36931" name="Rectangle 3"/>
          <p:cNvSpPr>
            <a:spLocks noGrp="1" noChangeArrowheads="1"/>
          </p:cNvSpPr>
          <p:nvPr>
            <p:ph type="body" idx="1"/>
          </p:nvPr>
        </p:nvSpPr>
        <p:spPr bwMode="auto">
          <a:xfrm>
            <a:off x="731853" y="4560899"/>
            <a:ext cx="5851497" cy="431955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986" tIns="47493" rIns="94986" bIns="47493"/>
          <a:lstStyle/>
          <a:p>
            <a:endParaRPr lang="en-US"/>
          </a:p>
        </p:txBody>
      </p:sp>
    </p:spTree>
    <p:extLst>
      <p:ext uri="{BB962C8B-B14F-4D97-AF65-F5344CB8AC3E}">
        <p14:creationId xmlns:p14="http://schemas.microsoft.com/office/powerpoint/2010/main" val="721790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8978"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38979" name="Rectangle 3"/>
          <p:cNvSpPr>
            <a:spLocks noGrp="1" noChangeArrowheads="1"/>
          </p:cNvSpPr>
          <p:nvPr>
            <p:ph type="body" idx="1"/>
          </p:nvPr>
        </p:nvSpPr>
        <p:spPr bwMode="auto">
          <a:xfrm>
            <a:off x="731853" y="4560899"/>
            <a:ext cx="5851497" cy="431955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986" tIns="47493" rIns="94986" bIns="47493"/>
          <a:lstStyle/>
          <a:p>
            <a:endParaRPr lang="en-US"/>
          </a:p>
        </p:txBody>
      </p:sp>
    </p:spTree>
    <p:extLst>
      <p:ext uri="{BB962C8B-B14F-4D97-AF65-F5344CB8AC3E}">
        <p14:creationId xmlns:p14="http://schemas.microsoft.com/office/powerpoint/2010/main" val="33233928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1026"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3841027" name="Rectangle 3"/>
          <p:cNvSpPr>
            <a:spLocks noGrp="1" noChangeArrowheads="1"/>
          </p:cNvSpPr>
          <p:nvPr>
            <p:ph type="body" idx="1"/>
          </p:nvPr>
        </p:nvSpPr>
        <p:spPr bwMode="auto">
          <a:xfrm>
            <a:off x="731853" y="4560899"/>
            <a:ext cx="5851497" cy="4319555"/>
          </a:xfrm>
          <a:prstGeom prst="rect">
            <a:avLst/>
          </a:prstGeom>
          <a:noFill/>
          <a:ln>
            <a:miter lim="800000"/>
            <a:headEnd/>
            <a:tailEnd/>
          </a:ln>
        </p:spPr>
        <p:txBody>
          <a:bodyPr lIns="94986" tIns="47493" rIns="94986" bIns="47493"/>
          <a:lstStyle/>
          <a:p>
            <a:r>
              <a:rPr lang="en-US" smtClean="0"/>
              <a:t>most state</a:t>
            </a:r>
            <a:endParaRPr lang="en-US"/>
          </a:p>
        </p:txBody>
      </p:sp>
    </p:spTree>
    <p:extLst>
      <p:ext uri="{BB962C8B-B14F-4D97-AF65-F5344CB8AC3E}">
        <p14:creationId xmlns:p14="http://schemas.microsoft.com/office/powerpoint/2010/main" val="38230889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4402"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14403" name="Rectangle 3"/>
          <p:cNvSpPr>
            <a:spLocks noGrp="1" noChangeArrowheads="1"/>
          </p:cNvSpPr>
          <p:nvPr>
            <p:ph type="body" idx="1"/>
          </p:nvPr>
        </p:nvSpPr>
        <p:spPr bwMode="auto">
          <a:xfrm>
            <a:off x="731853" y="4560899"/>
            <a:ext cx="5851497" cy="431955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986" tIns="47493" rIns="94986" bIns="47493"/>
          <a:lstStyle/>
          <a:p>
            <a:endParaRPr lang="en-US"/>
          </a:p>
        </p:txBody>
      </p:sp>
    </p:spTree>
    <p:extLst>
      <p:ext uri="{BB962C8B-B14F-4D97-AF65-F5344CB8AC3E}">
        <p14:creationId xmlns:p14="http://schemas.microsoft.com/office/powerpoint/2010/main" val="1525102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did such a severe security</a:t>
            </a:r>
            <a:r>
              <a:rPr lang="en-US" baseline="0" dirty="0" smtClean="0"/>
              <a:t> </a:t>
            </a:r>
            <a:r>
              <a:rPr lang="en-US" baseline="0" smtClean="0"/>
              <a:t>bug occur</a:t>
            </a:r>
            <a:endParaRPr lang="en-US"/>
          </a:p>
        </p:txBody>
      </p:sp>
      <p:sp>
        <p:nvSpPr>
          <p:cNvPr id="4" name="Slide Number Placeholder 3"/>
          <p:cNvSpPr>
            <a:spLocks noGrp="1"/>
          </p:cNvSpPr>
          <p:nvPr>
            <p:ph type="sldNum" sz="quarter" idx="10"/>
          </p:nvPr>
        </p:nvSpPr>
        <p:spPr/>
        <p:txBody>
          <a:bodyPr/>
          <a:lstStyle/>
          <a:p>
            <a:fld id="{7B35C3C1-9691-443C-BBCF-BED84F38E74F}" type="slidenum">
              <a:rPr lang="en-US" smtClean="0"/>
              <a:t>4</a:t>
            </a:fld>
            <a:endParaRPr lang="en-US"/>
          </a:p>
        </p:txBody>
      </p:sp>
    </p:spTree>
    <p:extLst>
      <p:ext uri="{BB962C8B-B14F-4D97-AF65-F5344CB8AC3E}">
        <p14:creationId xmlns:p14="http://schemas.microsoft.com/office/powerpoint/2010/main" val="1824958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did such a severe security</a:t>
            </a:r>
            <a:r>
              <a:rPr lang="en-US" baseline="0" dirty="0" smtClean="0"/>
              <a:t> </a:t>
            </a:r>
            <a:r>
              <a:rPr lang="en-US" baseline="0" smtClean="0"/>
              <a:t>bug occur</a:t>
            </a:r>
            <a:endParaRPr lang="en-US"/>
          </a:p>
        </p:txBody>
      </p:sp>
      <p:sp>
        <p:nvSpPr>
          <p:cNvPr id="4" name="Slide Number Placeholder 3"/>
          <p:cNvSpPr>
            <a:spLocks noGrp="1"/>
          </p:cNvSpPr>
          <p:nvPr>
            <p:ph type="sldNum" sz="quarter" idx="10"/>
          </p:nvPr>
        </p:nvSpPr>
        <p:spPr/>
        <p:txBody>
          <a:bodyPr/>
          <a:lstStyle/>
          <a:p>
            <a:fld id="{7B35C3C1-9691-443C-BBCF-BED84F38E74F}" type="slidenum">
              <a:rPr lang="en-US" smtClean="0"/>
              <a:t>5</a:t>
            </a:fld>
            <a:endParaRPr lang="en-US"/>
          </a:p>
        </p:txBody>
      </p:sp>
    </p:spTree>
    <p:extLst>
      <p:ext uri="{BB962C8B-B14F-4D97-AF65-F5344CB8AC3E}">
        <p14:creationId xmlns:p14="http://schemas.microsoft.com/office/powerpoint/2010/main" val="4085942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E.g. what stops </a:t>
            </a:r>
            <a:r>
              <a:rPr lang="en-US" dirty="0" err="1" smtClean="0"/>
              <a:t>firefox</a:t>
            </a:r>
            <a:r>
              <a:rPr lang="en-US" dirty="0" smtClean="0"/>
              <a:t> from writing all over the address space of Skype?</a:t>
            </a:r>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10</a:t>
            </a:fld>
            <a:endParaRPr lang="en-US"/>
          </a:p>
        </p:txBody>
      </p:sp>
    </p:spTree>
    <p:extLst>
      <p:ext uri="{BB962C8B-B14F-4D97-AF65-F5344CB8AC3E}">
        <p14:creationId xmlns:p14="http://schemas.microsoft.com/office/powerpoint/2010/main" val="1465910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8258"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3808259" name="Rectangle 3"/>
          <p:cNvSpPr>
            <a:spLocks noGrp="1" noChangeArrowheads="1"/>
          </p:cNvSpPr>
          <p:nvPr>
            <p:ph type="body" idx="1"/>
          </p:nvPr>
        </p:nvSpPr>
        <p:spPr bwMode="auto">
          <a:xfrm>
            <a:off x="731853" y="4560899"/>
            <a:ext cx="5851497" cy="4319555"/>
          </a:xfrm>
          <a:prstGeom prst="rect">
            <a:avLst/>
          </a:prstGeom>
          <a:noFill/>
          <a:ln>
            <a:miter lim="800000"/>
            <a:headEnd/>
            <a:tailEnd/>
          </a:ln>
        </p:spPr>
        <p:txBody>
          <a:bodyPr lIns="94986" tIns="47493" rIns="94986" bIns="47493"/>
          <a:lstStyle/>
          <a:p>
            <a:r>
              <a:rPr lang="en-US" dirty="0" smtClean="0"/>
              <a:t>user/kernel/hardware</a:t>
            </a:r>
            <a:endParaRPr lang="en-US" dirty="0"/>
          </a:p>
        </p:txBody>
      </p:sp>
    </p:spTree>
    <p:extLst>
      <p:ext uri="{BB962C8B-B14F-4D97-AF65-F5344CB8AC3E}">
        <p14:creationId xmlns:p14="http://schemas.microsoft.com/office/powerpoint/2010/main" val="1470820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0306"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3810307" name="Rectangle 3"/>
          <p:cNvSpPr>
            <a:spLocks noGrp="1" noChangeArrowheads="1"/>
          </p:cNvSpPr>
          <p:nvPr>
            <p:ph type="body" idx="1"/>
          </p:nvPr>
        </p:nvSpPr>
        <p:spPr bwMode="auto">
          <a:xfrm>
            <a:off x="731853" y="4560899"/>
            <a:ext cx="5851497" cy="4319555"/>
          </a:xfrm>
          <a:prstGeom prst="rect">
            <a:avLst/>
          </a:prstGeom>
          <a:noFill/>
          <a:ln>
            <a:miter lim="800000"/>
            <a:headEnd/>
            <a:tailEnd/>
          </a:ln>
        </p:spPr>
        <p:txBody>
          <a:bodyPr lIns="94986" tIns="47493" rIns="94986" bIns="47493"/>
          <a:lstStyle/>
          <a:p>
            <a:r>
              <a:rPr lang="en-US" dirty="0" smtClean="0"/>
              <a:t>boot sequence</a:t>
            </a:r>
            <a:endParaRPr lang="en-US" dirty="0"/>
          </a:p>
        </p:txBody>
      </p:sp>
    </p:spTree>
    <p:extLst>
      <p:ext uri="{BB962C8B-B14F-4D97-AF65-F5344CB8AC3E}">
        <p14:creationId xmlns:p14="http://schemas.microsoft.com/office/powerpoint/2010/main" val="1465831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4402"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3814403" name="Rectangle 3"/>
          <p:cNvSpPr>
            <a:spLocks noGrp="1" noChangeArrowheads="1"/>
          </p:cNvSpPr>
          <p:nvPr>
            <p:ph type="body" idx="1"/>
          </p:nvPr>
        </p:nvSpPr>
        <p:spPr bwMode="auto">
          <a:xfrm>
            <a:off x="731853" y="4560899"/>
            <a:ext cx="5851497" cy="4319555"/>
          </a:xfrm>
          <a:prstGeom prst="rect">
            <a:avLst/>
          </a:prstGeom>
          <a:noFill/>
          <a:ln>
            <a:miter lim="800000"/>
            <a:headEnd/>
            <a:tailEnd/>
          </a:ln>
        </p:spPr>
        <p:txBody>
          <a:bodyPr lIns="94986" tIns="47493" rIns="94986" bIns="47493"/>
          <a:lstStyle/>
          <a:p>
            <a:endParaRPr lang="en-US"/>
          </a:p>
        </p:txBody>
      </p:sp>
    </p:spTree>
    <p:extLst>
      <p:ext uri="{BB962C8B-B14F-4D97-AF65-F5344CB8AC3E}">
        <p14:creationId xmlns:p14="http://schemas.microsoft.com/office/powerpoint/2010/main" val="3225919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6450"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3816451" name="Rectangle 3"/>
          <p:cNvSpPr>
            <a:spLocks noGrp="1" noChangeArrowheads="1"/>
          </p:cNvSpPr>
          <p:nvPr>
            <p:ph type="body" idx="1"/>
          </p:nvPr>
        </p:nvSpPr>
        <p:spPr bwMode="auto">
          <a:xfrm>
            <a:off x="731853" y="4560899"/>
            <a:ext cx="5851497" cy="4319555"/>
          </a:xfrm>
          <a:prstGeom prst="rect">
            <a:avLst/>
          </a:prstGeom>
          <a:noFill/>
          <a:ln>
            <a:miter lim="800000"/>
            <a:headEnd/>
            <a:tailEnd/>
          </a:ln>
        </p:spPr>
        <p:txBody>
          <a:bodyPr lIns="94986" tIns="47493" rIns="94986" bIns="47493"/>
          <a:lstStyle/>
          <a:p>
            <a:endParaRPr lang="en-US"/>
          </a:p>
        </p:txBody>
      </p:sp>
    </p:spTree>
    <p:extLst>
      <p:ext uri="{BB962C8B-B14F-4D97-AF65-F5344CB8AC3E}">
        <p14:creationId xmlns:p14="http://schemas.microsoft.com/office/powerpoint/2010/main" val="1920111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71600" y="3886200"/>
            <a:ext cx="6400800" cy="2057400"/>
          </a:xfrm>
        </p:spPr>
        <p:txBody>
          <a:bodyPr>
            <a:noAutofit/>
          </a:bodyPr>
          <a:lstStyle>
            <a:lvl1pPr marL="0" indent="0" algn="ctr">
              <a:buNone/>
              <a:defRPr sz="2800"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CS 3410, Spring 2014</a:t>
            </a:r>
          </a:p>
          <a:p>
            <a:r>
              <a:rPr lang="en-US" dirty="0" smtClean="0"/>
              <a:t>Computer Science</a:t>
            </a:r>
          </a:p>
          <a:p>
            <a:r>
              <a:rPr lang="en-US" dirty="0" smtClean="0"/>
              <a:t>Cornell University</a:t>
            </a:r>
            <a:endParaRPr lang="en-US" dirty="0"/>
          </a:p>
        </p:txBody>
      </p:sp>
      <p:sp>
        <p:nvSpPr>
          <p:cNvPr id="4" name="Date Placeholder 3"/>
          <p:cNvSpPr>
            <a:spLocks noGrp="1"/>
          </p:cNvSpPr>
          <p:nvPr>
            <p:ph type="dt" sz="half" idx="10"/>
          </p:nvPr>
        </p:nvSpPr>
        <p:spPr/>
        <p:txBody>
          <a:bodyPr/>
          <a:lstStyle/>
          <a:p>
            <a:fld id="{0291F04E-0558-49D7-83D7-0EA3FDD97FD3}"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985563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07442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1F04E-0558-49D7-83D7-0EA3FDD97FD3}"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169784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91F04E-0558-49D7-83D7-0EA3FDD97FD3}" type="datetimeFigureOut">
              <a:rPr lang="en-US" smtClean="0"/>
              <a:t>4/15/2014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8371661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52400"/>
            <a:ext cx="8686800" cy="533400"/>
          </a:xfrm>
          <a:prstGeom prst="rect">
            <a:avLst/>
          </a:prstGeom>
          <a:noFill/>
          <a:ln>
            <a:noFill/>
          </a:ln>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8600" y="838200"/>
            <a:ext cx="8686800" cy="5638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1F04E-0558-49D7-83D7-0EA3FDD97FD3}" type="datetimeFigureOut">
              <a:rPr lang="en-US" smtClean="0"/>
              <a:t>4/15/2014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0A56F-BD0F-4BDF-9912-D1E89E9626C0}" type="slidenum">
              <a:rPr lang="en-US" smtClean="0"/>
              <a:t>‹#›</a:t>
            </a:fld>
            <a:endParaRPr lang="en-US"/>
          </a:p>
        </p:txBody>
      </p:sp>
    </p:spTree>
    <p:extLst>
      <p:ext uri="{BB962C8B-B14F-4D97-AF65-F5344CB8AC3E}">
        <p14:creationId xmlns:p14="http://schemas.microsoft.com/office/powerpoint/2010/main" val="331588574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Lst>
  <p:txStyles>
    <p:titleStyle>
      <a:lvl1pPr algn="ctr" defTabSz="914400" rtl="0" eaLnBrk="1" latinLnBrk="0" hangingPunct="1">
        <a:spcBef>
          <a:spcPct val="0"/>
        </a:spcBef>
        <a:buNone/>
        <a:defRPr sz="4400" kern="1200">
          <a:ln>
            <a:solidFill>
              <a:schemeClr val="accent5">
                <a:lumMod val="60000"/>
                <a:lumOff val="40000"/>
              </a:schemeClr>
            </a:solidFill>
          </a:ln>
          <a:solidFill>
            <a:schemeClr val="accent5">
              <a:lumMod val="60000"/>
              <a:lumOff val="40000"/>
            </a:schemeClr>
          </a:solidFill>
          <a:latin typeface="+mj-lt"/>
          <a:ea typeface="+mj-ea"/>
          <a:cs typeface="+mj-cs"/>
        </a:defRPr>
      </a:lvl1pPr>
    </p:titleStyle>
    <p:body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s>
</file>

<file path=ppt/slides/_rels/slide12.xml.rels><?xml version="1.0" encoding="UTF-8" standalone="yes"?>
<Relationships xmlns="http://schemas.openxmlformats.org/package/2006/relationships"><Relationship Id="rId8" Type="http://schemas.openxmlformats.org/officeDocument/2006/relationships/tags" Target="../tags/tag10.xml"/><Relationship Id="rId13" Type="http://schemas.openxmlformats.org/officeDocument/2006/relationships/tags" Target="../tags/tag15.xml"/><Relationship Id="rId3" Type="http://schemas.openxmlformats.org/officeDocument/2006/relationships/tags" Target="../tags/tag5.xml"/><Relationship Id="rId7" Type="http://schemas.openxmlformats.org/officeDocument/2006/relationships/tags" Target="../tags/tag9.xml"/><Relationship Id="rId12" Type="http://schemas.openxmlformats.org/officeDocument/2006/relationships/tags" Target="../tags/tag14.xml"/><Relationship Id="rId17" Type="http://schemas.openxmlformats.org/officeDocument/2006/relationships/notesSlide" Target="../notesSlides/notesSlide6.xml"/><Relationship Id="rId2" Type="http://schemas.openxmlformats.org/officeDocument/2006/relationships/tags" Target="../tags/tag4.xml"/><Relationship Id="rId16"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tags" Target="../tags/tag13.xml"/><Relationship Id="rId5" Type="http://schemas.openxmlformats.org/officeDocument/2006/relationships/tags" Target="../tags/tag7.xml"/><Relationship Id="rId15" Type="http://schemas.openxmlformats.org/officeDocument/2006/relationships/tags" Target="../tags/tag17.xml"/><Relationship Id="rId10" Type="http://schemas.openxmlformats.org/officeDocument/2006/relationships/tags" Target="../tags/tag12.xml"/><Relationship Id="rId4" Type="http://schemas.openxmlformats.org/officeDocument/2006/relationships/tags" Target="../tags/tag6.xml"/><Relationship Id="rId9" Type="http://schemas.openxmlformats.org/officeDocument/2006/relationships/tags" Target="../tags/tag11.xml"/><Relationship Id="rId14" Type="http://schemas.openxmlformats.org/officeDocument/2006/relationships/tags" Target="../tags/tag16.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notesSlide" Target="../notesSlides/notesSlide8.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tags" Target="../tags/tag40.xml"/><Relationship Id="rId13" Type="http://schemas.openxmlformats.org/officeDocument/2006/relationships/tags" Target="../tags/tag45.xml"/><Relationship Id="rId18" Type="http://schemas.openxmlformats.org/officeDocument/2006/relationships/tags" Target="../tags/tag50.xml"/><Relationship Id="rId26" Type="http://schemas.openxmlformats.org/officeDocument/2006/relationships/slideLayout" Target="../slideLayouts/slideLayout2.xml"/><Relationship Id="rId3" Type="http://schemas.openxmlformats.org/officeDocument/2006/relationships/tags" Target="../tags/tag35.xml"/><Relationship Id="rId21" Type="http://schemas.openxmlformats.org/officeDocument/2006/relationships/tags" Target="../tags/tag53.xml"/><Relationship Id="rId7" Type="http://schemas.openxmlformats.org/officeDocument/2006/relationships/tags" Target="../tags/tag39.xml"/><Relationship Id="rId12" Type="http://schemas.openxmlformats.org/officeDocument/2006/relationships/tags" Target="../tags/tag44.xml"/><Relationship Id="rId17" Type="http://schemas.openxmlformats.org/officeDocument/2006/relationships/tags" Target="../tags/tag49.xml"/><Relationship Id="rId25" Type="http://schemas.openxmlformats.org/officeDocument/2006/relationships/tags" Target="../tags/tag57.xml"/><Relationship Id="rId2" Type="http://schemas.openxmlformats.org/officeDocument/2006/relationships/tags" Target="../tags/tag34.xml"/><Relationship Id="rId16" Type="http://schemas.openxmlformats.org/officeDocument/2006/relationships/tags" Target="../tags/tag48.xml"/><Relationship Id="rId20" Type="http://schemas.openxmlformats.org/officeDocument/2006/relationships/tags" Target="../tags/tag52.xml"/><Relationship Id="rId1" Type="http://schemas.openxmlformats.org/officeDocument/2006/relationships/tags" Target="../tags/tag33.xml"/><Relationship Id="rId6" Type="http://schemas.openxmlformats.org/officeDocument/2006/relationships/tags" Target="../tags/tag38.xml"/><Relationship Id="rId11" Type="http://schemas.openxmlformats.org/officeDocument/2006/relationships/tags" Target="../tags/tag43.xml"/><Relationship Id="rId24" Type="http://schemas.openxmlformats.org/officeDocument/2006/relationships/tags" Target="../tags/tag56.xml"/><Relationship Id="rId5" Type="http://schemas.openxmlformats.org/officeDocument/2006/relationships/tags" Target="../tags/tag37.xml"/><Relationship Id="rId15" Type="http://schemas.openxmlformats.org/officeDocument/2006/relationships/tags" Target="../tags/tag47.xml"/><Relationship Id="rId23" Type="http://schemas.openxmlformats.org/officeDocument/2006/relationships/tags" Target="../tags/tag55.xml"/><Relationship Id="rId10" Type="http://schemas.openxmlformats.org/officeDocument/2006/relationships/tags" Target="../tags/tag42.xml"/><Relationship Id="rId19" Type="http://schemas.openxmlformats.org/officeDocument/2006/relationships/tags" Target="../tags/tag51.xml"/><Relationship Id="rId4" Type="http://schemas.openxmlformats.org/officeDocument/2006/relationships/tags" Target="../tags/tag36.xml"/><Relationship Id="rId9" Type="http://schemas.openxmlformats.org/officeDocument/2006/relationships/tags" Target="../tags/tag41.xml"/><Relationship Id="rId14" Type="http://schemas.openxmlformats.org/officeDocument/2006/relationships/tags" Target="../tags/tag46.xml"/><Relationship Id="rId22" Type="http://schemas.openxmlformats.org/officeDocument/2006/relationships/tags" Target="../tags/tag54.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5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17" Type="http://schemas.openxmlformats.org/officeDocument/2006/relationships/tags" Target="../tags/tag175.xml"/><Relationship Id="rId21" Type="http://schemas.openxmlformats.org/officeDocument/2006/relationships/tags" Target="../tags/tag79.xml"/><Relationship Id="rId42" Type="http://schemas.openxmlformats.org/officeDocument/2006/relationships/tags" Target="../tags/tag100.xml"/><Relationship Id="rId63" Type="http://schemas.openxmlformats.org/officeDocument/2006/relationships/tags" Target="../tags/tag121.xml"/><Relationship Id="rId84" Type="http://schemas.openxmlformats.org/officeDocument/2006/relationships/tags" Target="../tags/tag142.xml"/><Relationship Id="rId138" Type="http://schemas.openxmlformats.org/officeDocument/2006/relationships/tags" Target="../tags/tag196.xml"/><Relationship Id="rId107" Type="http://schemas.openxmlformats.org/officeDocument/2006/relationships/tags" Target="../tags/tag165.xml"/><Relationship Id="rId11" Type="http://schemas.openxmlformats.org/officeDocument/2006/relationships/tags" Target="../tags/tag69.xml"/><Relationship Id="rId32" Type="http://schemas.openxmlformats.org/officeDocument/2006/relationships/tags" Target="../tags/tag90.xml"/><Relationship Id="rId53" Type="http://schemas.openxmlformats.org/officeDocument/2006/relationships/tags" Target="../tags/tag111.xml"/><Relationship Id="rId74" Type="http://schemas.openxmlformats.org/officeDocument/2006/relationships/tags" Target="../tags/tag132.xml"/><Relationship Id="rId128" Type="http://schemas.openxmlformats.org/officeDocument/2006/relationships/tags" Target="../tags/tag186.xml"/><Relationship Id="rId149" Type="http://schemas.openxmlformats.org/officeDocument/2006/relationships/notesSlide" Target="../notesSlides/notesSlide18.xml"/><Relationship Id="rId5" Type="http://schemas.openxmlformats.org/officeDocument/2006/relationships/tags" Target="../tags/tag63.xml"/><Relationship Id="rId95" Type="http://schemas.openxmlformats.org/officeDocument/2006/relationships/tags" Target="../tags/tag153.xml"/><Relationship Id="rId22" Type="http://schemas.openxmlformats.org/officeDocument/2006/relationships/tags" Target="../tags/tag80.xml"/><Relationship Id="rId27" Type="http://schemas.openxmlformats.org/officeDocument/2006/relationships/tags" Target="../tags/tag85.xml"/><Relationship Id="rId43" Type="http://schemas.openxmlformats.org/officeDocument/2006/relationships/tags" Target="../tags/tag101.xml"/><Relationship Id="rId48" Type="http://schemas.openxmlformats.org/officeDocument/2006/relationships/tags" Target="../tags/tag106.xml"/><Relationship Id="rId64" Type="http://schemas.openxmlformats.org/officeDocument/2006/relationships/tags" Target="../tags/tag122.xml"/><Relationship Id="rId69" Type="http://schemas.openxmlformats.org/officeDocument/2006/relationships/tags" Target="../tags/tag127.xml"/><Relationship Id="rId113" Type="http://schemas.openxmlformats.org/officeDocument/2006/relationships/tags" Target="../tags/tag171.xml"/><Relationship Id="rId118" Type="http://schemas.openxmlformats.org/officeDocument/2006/relationships/tags" Target="../tags/tag176.xml"/><Relationship Id="rId134" Type="http://schemas.openxmlformats.org/officeDocument/2006/relationships/tags" Target="../tags/tag192.xml"/><Relationship Id="rId139" Type="http://schemas.openxmlformats.org/officeDocument/2006/relationships/tags" Target="../tags/tag197.xml"/><Relationship Id="rId80" Type="http://schemas.openxmlformats.org/officeDocument/2006/relationships/tags" Target="../tags/tag138.xml"/><Relationship Id="rId85" Type="http://schemas.openxmlformats.org/officeDocument/2006/relationships/tags" Target="../tags/tag143.xml"/><Relationship Id="rId150" Type="http://schemas.openxmlformats.org/officeDocument/2006/relationships/image" Target="../media/image4.png"/><Relationship Id="rId12" Type="http://schemas.openxmlformats.org/officeDocument/2006/relationships/tags" Target="../tags/tag70.xml"/><Relationship Id="rId17" Type="http://schemas.openxmlformats.org/officeDocument/2006/relationships/tags" Target="../tags/tag75.xml"/><Relationship Id="rId33" Type="http://schemas.openxmlformats.org/officeDocument/2006/relationships/tags" Target="../tags/tag91.xml"/><Relationship Id="rId38" Type="http://schemas.openxmlformats.org/officeDocument/2006/relationships/tags" Target="../tags/tag96.xml"/><Relationship Id="rId59" Type="http://schemas.openxmlformats.org/officeDocument/2006/relationships/tags" Target="../tags/tag117.xml"/><Relationship Id="rId103" Type="http://schemas.openxmlformats.org/officeDocument/2006/relationships/tags" Target="../tags/tag161.xml"/><Relationship Id="rId108" Type="http://schemas.openxmlformats.org/officeDocument/2006/relationships/tags" Target="../tags/tag166.xml"/><Relationship Id="rId124" Type="http://schemas.openxmlformats.org/officeDocument/2006/relationships/tags" Target="../tags/tag182.xml"/><Relationship Id="rId129" Type="http://schemas.openxmlformats.org/officeDocument/2006/relationships/tags" Target="../tags/tag187.xml"/><Relationship Id="rId54" Type="http://schemas.openxmlformats.org/officeDocument/2006/relationships/tags" Target="../tags/tag112.xml"/><Relationship Id="rId70" Type="http://schemas.openxmlformats.org/officeDocument/2006/relationships/tags" Target="../tags/tag128.xml"/><Relationship Id="rId75" Type="http://schemas.openxmlformats.org/officeDocument/2006/relationships/tags" Target="../tags/tag133.xml"/><Relationship Id="rId91" Type="http://schemas.openxmlformats.org/officeDocument/2006/relationships/tags" Target="../tags/tag149.xml"/><Relationship Id="rId96" Type="http://schemas.openxmlformats.org/officeDocument/2006/relationships/tags" Target="../tags/tag154.xml"/><Relationship Id="rId140" Type="http://schemas.openxmlformats.org/officeDocument/2006/relationships/tags" Target="../tags/tag198.xml"/><Relationship Id="rId145" Type="http://schemas.openxmlformats.org/officeDocument/2006/relationships/tags" Target="../tags/tag203.xml"/><Relationship Id="rId1" Type="http://schemas.openxmlformats.org/officeDocument/2006/relationships/tags" Target="../tags/tag59.xml"/><Relationship Id="rId6" Type="http://schemas.openxmlformats.org/officeDocument/2006/relationships/tags" Target="../tags/tag64.xml"/><Relationship Id="rId23" Type="http://schemas.openxmlformats.org/officeDocument/2006/relationships/tags" Target="../tags/tag81.xml"/><Relationship Id="rId28" Type="http://schemas.openxmlformats.org/officeDocument/2006/relationships/tags" Target="../tags/tag86.xml"/><Relationship Id="rId49" Type="http://schemas.openxmlformats.org/officeDocument/2006/relationships/tags" Target="../tags/tag107.xml"/><Relationship Id="rId114" Type="http://schemas.openxmlformats.org/officeDocument/2006/relationships/tags" Target="../tags/tag172.xml"/><Relationship Id="rId119" Type="http://schemas.openxmlformats.org/officeDocument/2006/relationships/tags" Target="../tags/tag177.xml"/><Relationship Id="rId44" Type="http://schemas.openxmlformats.org/officeDocument/2006/relationships/tags" Target="../tags/tag102.xml"/><Relationship Id="rId60" Type="http://schemas.openxmlformats.org/officeDocument/2006/relationships/tags" Target="../tags/tag118.xml"/><Relationship Id="rId65" Type="http://schemas.openxmlformats.org/officeDocument/2006/relationships/tags" Target="../tags/tag123.xml"/><Relationship Id="rId81" Type="http://schemas.openxmlformats.org/officeDocument/2006/relationships/tags" Target="../tags/tag139.xml"/><Relationship Id="rId86" Type="http://schemas.openxmlformats.org/officeDocument/2006/relationships/tags" Target="../tags/tag144.xml"/><Relationship Id="rId130" Type="http://schemas.openxmlformats.org/officeDocument/2006/relationships/tags" Target="../tags/tag188.xml"/><Relationship Id="rId135" Type="http://schemas.openxmlformats.org/officeDocument/2006/relationships/tags" Target="../tags/tag193.xml"/><Relationship Id="rId13" Type="http://schemas.openxmlformats.org/officeDocument/2006/relationships/tags" Target="../tags/tag71.xml"/><Relationship Id="rId18" Type="http://schemas.openxmlformats.org/officeDocument/2006/relationships/tags" Target="../tags/tag76.xml"/><Relationship Id="rId39" Type="http://schemas.openxmlformats.org/officeDocument/2006/relationships/tags" Target="../tags/tag97.xml"/><Relationship Id="rId109" Type="http://schemas.openxmlformats.org/officeDocument/2006/relationships/tags" Target="../tags/tag167.xml"/><Relationship Id="rId34" Type="http://schemas.openxmlformats.org/officeDocument/2006/relationships/tags" Target="../tags/tag92.xml"/><Relationship Id="rId50" Type="http://schemas.openxmlformats.org/officeDocument/2006/relationships/tags" Target="../tags/tag108.xml"/><Relationship Id="rId55" Type="http://schemas.openxmlformats.org/officeDocument/2006/relationships/tags" Target="../tags/tag113.xml"/><Relationship Id="rId76" Type="http://schemas.openxmlformats.org/officeDocument/2006/relationships/tags" Target="../tags/tag134.xml"/><Relationship Id="rId97" Type="http://schemas.openxmlformats.org/officeDocument/2006/relationships/tags" Target="../tags/tag155.xml"/><Relationship Id="rId104" Type="http://schemas.openxmlformats.org/officeDocument/2006/relationships/tags" Target="../tags/tag162.xml"/><Relationship Id="rId120" Type="http://schemas.openxmlformats.org/officeDocument/2006/relationships/tags" Target="../tags/tag178.xml"/><Relationship Id="rId125" Type="http://schemas.openxmlformats.org/officeDocument/2006/relationships/tags" Target="../tags/tag183.xml"/><Relationship Id="rId141" Type="http://schemas.openxmlformats.org/officeDocument/2006/relationships/tags" Target="../tags/tag199.xml"/><Relationship Id="rId146" Type="http://schemas.openxmlformats.org/officeDocument/2006/relationships/tags" Target="../tags/tag204.xml"/><Relationship Id="rId7" Type="http://schemas.openxmlformats.org/officeDocument/2006/relationships/tags" Target="../tags/tag65.xml"/><Relationship Id="rId71" Type="http://schemas.openxmlformats.org/officeDocument/2006/relationships/tags" Target="../tags/tag129.xml"/><Relationship Id="rId92" Type="http://schemas.openxmlformats.org/officeDocument/2006/relationships/tags" Target="../tags/tag150.xml"/><Relationship Id="rId2" Type="http://schemas.openxmlformats.org/officeDocument/2006/relationships/tags" Target="../tags/tag60.xml"/><Relationship Id="rId29" Type="http://schemas.openxmlformats.org/officeDocument/2006/relationships/tags" Target="../tags/tag87.xml"/><Relationship Id="rId24" Type="http://schemas.openxmlformats.org/officeDocument/2006/relationships/tags" Target="../tags/tag82.xml"/><Relationship Id="rId40" Type="http://schemas.openxmlformats.org/officeDocument/2006/relationships/tags" Target="../tags/tag98.xml"/><Relationship Id="rId45" Type="http://schemas.openxmlformats.org/officeDocument/2006/relationships/tags" Target="../tags/tag103.xml"/><Relationship Id="rId66" Type="http://schemas.openxmlformats.org/officeDocument/2006/relationships/tags" Target="../tags/tag124.xml"/><Relationship Id="rId87" Type="http://schemas.openxmlformats.org/officeDocument/2006/relationships/tags" Target="../tags/tag145.xml"/><Relationship Id="rId110" Type="http://schemas.openxmlformats.org/officeDocument/2006/relationships/tags" Target="../tags/tag168.xml"/><Relationship Id="rId115" Type="http://schemas.openxmlformats.org/officeDocument/2006/relationships/tags" Target="../tags/tag173.xml"/><Relationship Id="rId131" Type="http://schemas.openxmlformats.org/officeDocument/2006/relationships/tags" Target="../tags/tag189.xml"/><Relationship Id="rId136" Type="http://schemas.openxmlformats.org/officeDocument/2006/relationships/tags" Target="../tags/tag194.xml"/><Relationship Id="rId61" Type="http://schemas.openxmlformats.org/officeDocument/2006/relationships/tags" Target="../tags/tag119.xml"/><Relationship Id="rId82" Type="http://schemas.openxmlformats.org/officeDocument/2006/relationships/tags" Target="../tags/tag140.xml"/><Relationship Id="rId19" Type="http://schemas.openxmlformats.org/officeDocument/2006/relationships/tags" Target="../tags/tag77.xml"/><Relationship Id="rId14" Type="http://schemas.openxmlformats.org/officeDocument/2006/relationships/tags" Target="../tags/tag72.xml"/><Relationship Id="rId30" Type="http://schemas.openxmlformats.org/officeDocument/2006/relationships/tags" Target="../tags/tag88.xml"/><Relationship Id="rId35" Type="http://schemas.openxmlformats.org/officeDocument/2006/relationships/tags" Target="../tags/tag93.xml"/><Relationship Id="rId56" Type="http://schemas.openxmlformats.org/officeDocument/2006/relationships/tags" Target="../tags/tag114.xml"/><Relationship Id="rId77" Type="http://schemas.openxmlformats.org/officeDocument/2006/relationships/tags" Target="../tags/tag135.xml"/><Relationship Id="rId100" Type="http://schemas.openxmlformats.org/officeDocument/2006/relationships/tags" Target="../tags/tag158.xml"/><Relationship Id="rId105" Type="http://schemas.openxmlformats.org/officeDocument/2006/relationships/tags" Target="../tags/tag163.xml"/><Relationship Id="rId126" Type="http://schemas.openxmlformats.org/officeDocument/2006/relationships/tags" Target="../tags/tag184.xml"/><Relationship Id="rId147" Type="http://schemas.openxmlformats.org/officeDocument/2006/relationships/tags" Target="../tags/tag205.xml"/><Relationship Id="rId8" Type="http://schemas.openxmlformats.org/officeDocument/2006/relationships/tags" Target="../tags/tag66.xml"/><Relationship Id="rId51" Type="http://schemas.openxmlformats.org/officeDocument/2006/relationships/tags" Target="../tags/tag109.xml"/><Relationship Id="rId72" Type="http://schemas.openxmlformats.org/officeDocument/2006/relationships/tags" Target="../tags/tag130.xml"/><Relationship Id="rId93" Type="http://schemas.openxmlformats.org/officeDocument/2006/relationships/tags" Target="../tags/tag151.xml"/><Relationship Id="rId98" Type="http://schemas.openxmlformats.org/officeDocument/2006/relationships/tags" Target="../tags/tag156.xml"/><Relationship Id="rId121" Type="http://schemas.openxmlformats.org/officeDocument/2006/relationships/tags" Target="../tags/tag179.xml"/><Relationship Id="rId142" Type="http://schemas.openxmlformats.org/officeDocument/2006/relationships/tags" Target="../tags/tag200.xml"/><Relationship Id="rId3" Type="http://schemas.openxmlformats.org/officeDocument/2006/relationships/tags" Target="../tags/tag61.xml"/><Relationship Id="rId25" Type="http://schemas.openxmlformats.org/officeDocument/2006/relationships/tags" Target="../tags/tag83.xml"/><Relationship Id="rId46" Type="http://schemas.openxmlformats.org/officeDocument/2006/relationships/tags" Target="../tags/tag104.xml"/><Relationship Id="rId67" Type="http://schemas.openxmlformats.org/officeDocument/2006/relationships/tags" Target="../tags/tag125.xml"/><Relationship Id="rId116" Type="http://schemas.openxmlformats.org/officeDocument/2006/relationships/tags" Target="../tags/tag174.xml"/><Relationship Id="rId137" Type="http://schemas.openxmlformats.org/officeDocument/2006/relationships/tags" Target="../tags/tag195.xml"/><Relationship Id="rId20" Type="http://schemas.openxmlformats.org/officeDocument/2006/relationships/tags" Target="../tags/tag78.xml"/><Relationship Id="rId41" Type="http://schemas.openxmlformats.org/officeDocument/2006/relationships/tags" Target="../tags/tag99.xml"/><Relationship Id="rId62" Type="http://schemas.openxmlformats.org/officeDocument/2006/relationships/tags" Target="../tags/tag120.xml"/><Relationship Id="rId83" Type="http://schemas.openxmlformats.org/officeDocument/2006/relationships/tags" Target="../tags/tag141.xml"/><Relationship Id="rId88" Type="http://schemas.openxmlformats.org/officeDocument/2006/relationships/tags" Target="../tags/tag146.xml"/><Relationship Id="rId111" Type="http://schemas.openxmlformats.org/officeDocument/2006/relationships/tags" Target="../tags/tag169.xml"/><Relationship Id="rId132" Type="http://schemas.openxmlformats.org/officeDocument/2006/relationships/tags" Target="../tags/tag190.xml"/><Relationship Id="rId15" Type="http://schemas.openxmlformats.org/officeDocument/2006/relationships/tags" Target="../tags/tag73.xml"/><Relationship Id="rId36" Type="http://schemas.openxmlformats.org/officeDocument/2006/relationships/tags" Target="../tags/tag94.xml"/><Relationship Id="rId57" Type="http://schemas.openxmlformats.org/officeDocument/2006/relationships/tags" Target="../tags/tag115.xml"/><Relationship Id="rId106" Type="http://schemas.openxmlformats.org/officeDocument/2006/relationships/tags" Target="../tags/tag164.xml"/><Relationship Id="rId127" Type="http://schemas.openxmlformats.org/officeDocument/2006/relationships/tags" Target="../tags/tag185.xml"/><Relationship Id="rId10" Type="http://schemas.openxmlformats.org/officeDocument/2006/relationships/tags" Target="../tags/tag68.xml"/><Relationship Id="rId31" Type="http://schemas.openxmlformats.org/officeDocument/2006/relationships/tags" Target="../tags/tag89.xml"/><Relationship Id="rId52" Type="http://schemas.openxmlformats.org/officeDocument/2006/relationships/tags" Target="../tags/tag110.xml"/><Relationship Id="rId73" Type="http://schemas.openxmlformats.org/officeDocument/2006/relationships/tags" Target="../tags/tag131.xml"/><Relationship Id="rId78" Type="http://schemas.openxmlformats.org/officeDocument/2006/relationships/tags" Target="../tags/tag136.xml"/><Relationship Id="rId94" Type="http://schemas.openxmlformats.org/officeDocument/2006/relationships/tags" Target="../tags/tag152.xml"/><Relationship Id="rId99" Type="http://schemas.openxmlformats.org/officeDocument/2006/relationships/tags" Target="../tags/tag157.xml"/><Relationship Id="rId101" Type="http://schemas.openxmlformats.org/officeDocument/2006/relationships/tags" Target="../tags/tag159.xml"/><Relationship Id="rId122" Type="http://schemas.openxmlformats.org/officeDocument/2006/relationships/tags" Target="../tags/tag180.xml"/><Relationship Id="rId143" Type="http://schemas.openxmlformats.org/officeDocument/2006/relationships/tags" Target="../tags/tag201.xml"/><Relationship Id="rId148" Type="http://schemas.openxmlformats.org/officeDocument/2006/relationships/slideLayout" Target="../slideLayouts/slideLayout4.xml"/><Relationship Id="rId4" Type="http://schemas.openxmlformats.org/officeDocument/2006/relationships/tags" Target="../tags/tag62.xml"/><Relationship Id="rId9" Type="http://schemas.openxmlformats.org/officeDocument/2006/relationships/tags" Target="../tags/tag67.xml"/><Relationship Id="rId26" Type="http://schemas.openxmlformats.org/officeDocument/2006/relationships/tags" Target="../tags/tag84.xml"/><Relationship Id="rId47" Type="http://schemas.openxmlformats.org/officeDocument/2006/relationships/tags" Target="../tags/tag105.xml"/><Relationship Id="rId68" Type="http://schemas.openxmlformats.org/officeDocument/2006/relationships/tags" Target="../tags/tag126.xml"/><Relationship Id="rId89" Type="http://schemas.openxmlformats.org/officeDocument/2006/relationships/tags" Target="../tags/tag147.xml"/><Relationship Id="rId112" Type="http://schemas.openxmlformats.org/officeDocument/2006/relationships/tags" Target="../tags/tag170.xml"/><Relationship Id="rId133" Type="http://schemas.openxmlformats.org/officeDocument/2006/relationships/tags" Target="../tags/tag191.xml"/><Relationship Id="rId16" Type="http://schemas.openxmlformats.org/officeDocument/2006/relationships/tags" Target="../tags/tag74.xml"/><Relationship Id="rId37" Type="http://schemas.openxmlformats.org/officeDocument/2006/relationships/tags" Target="../tags/tag95.xml"/><Relationship Id="rId58" Type="http://schemas.openxmlformats.org/officeDocument/2006/relationships/tags" Target="../tags/tag116.xml"/><Relationship Id="rId79" Type="http://schemas.openxmlformats.org/officeDocument/2006/relationships/tags" Target="../tags/tag137.xml"/><Relationship Id="rId102" Type="http://schemas.openxmlformats.org/officeDocument/2006/relationships/tags" Target="../tags/tag160.xml"/><Relationship Id="rId123" Type="http://schemas.openxmlformats.org/officeDocument/2006/relationships/tags" Target="../tags/tag181.xml"/><Relationship Id="rId144" Type="http://schemas.openxmlformats.org/officeDocument/2006/relationships/tags" Target="../tags/tag202.xml"/><Relationship Id="rId90" Type="http://schemas.openxmlformats.org/officeDocument/2006/relationships/tags" Target="../tags/tag14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17" Type="http://schemas.openxmlformats.org/officeDocument/2006/relationships/tags" Target="../tags/tag322.xml"/><Relationship Id="rId21" Type="http://schemas.openxmlformats.org/officeDocument/2006/relationships/tags" Target="../tags/tag226.xml"/><Relationship Id="rId42" Type="http://schemas.openxmlformats.org/officeDocument/2006/relationships/tags" Target="../tags/tag247.xml"/><Relationship Id="rId63" Type="http://schemas.openxmlformats.org/officeDocument/2006/relationships/tags" Target="../tags/tag268.xml"/><Relationship Id="rId84" Type="http://schemas.openxmlformats.org/officeDocument/2006/relationships/tags" Target="../tags/tag289.xml"/><Relationship Id="rId138" Type="http://schemas.openxmlformats.org/officeDocument/2006/relationships/tags" Target="../tags/tag343.xml"/><Relationship Id="rId107" Type="http://schemas.openxmlformats.org/officeDocument/2006/relationships/tags" Target="../tags/tag312.xml"/><Relationship Id="rId11" Type="http://schemas.openxmlformats.org/officeDocument/2006/relationships/tags" Target="../tags/tag216.xml"/><Relationship Id="rId32" Type="http://schemas.openxmlformats.org/officeDocument/2006/relationships/tags" Target="../tags/tag237.xml"/><Relationship Id="rId53" Type="http://schemas.openxmlformats.org/officeDocument/2006/relationships/tags" Target="../tags/tag258.xml"/><Relationship Id="rId74" Type="http://schemas.openxmlformats.org/officeDocument/2006/relationships/tags" Target="../tags/tag279.xml"/><Relationship Id="rId128" Type="http://schemas.openxmlformats.org/officeDocument/2006/relationships/tags" Target="../tags/tag333.xml"/><Relationship Id="rId149" Type="http://schemas.openxmlformats.org/officeDocument/2006/relationships/tags" Target="../tags/tag354.xml"/><Relationship Id="rId5" Type="http://schemas.openxmlformats.org/officeDocument/2006/relationships/tags" Target="../tags/tag210.xml"/><Relationship Id="rId95" Type="http://schemas.openxmlformats.org/officeDocument/2006/relationships/tags" Target="../tags/tag300.xml"/><Relationship Id="rId22" Type="http://schemas.openxmlformats.org/officeDocument/2006/relationships/tags" Target="../tags/tag227.xml"/><Relationship Id="rId27" Type="http://schemas.openxmlformats.org/officeDocument/2006/relationships/tags" Target="../tags/tag232.xml"/><Relationship Id="rId43" Type="http://schemas.openxmlformats.org/officeDocument/2006/relationships/tags" Target="../tags/tag248.xml"/><Relationship Id="rId48" Type="http://schemas.openxmlformats.org/officeDocument/2006/relationships/tags" Target="../tags/tag253.xml"/><Relationship Id="rId64" Type="http://schemas.openxmlformats.org/officeDocument/2006/relationships/tags" Target="../tags/tag269.xml"/><Relationship Id="rId69" Type="http://schemas.openxmlformats.org/officeDocument/2006/relationships/tags" Target="../tags/tag274.xml"/><Relationship Id="rId113" Type="http://schemas.openxmlformats.org/officeDocument/2006/relationships/tags" Target="../tags/tag318.xml"/><Relationship Id="rId118" Type="http://schemas.openxmlformats.org/officeDocument/2006/relationships/tags" Target="../tags/tag323.xml"/><Relationship Id="rId134" Type="http://schemas.openxmlformats.org/officeDocument/2006/relationships/tags" Target="../tags/tag339.xml"/><Relationship Id="rId139" Type="http://schemas.openxmlformats.org/officeDocument/2006/relationships/tags" Target="../tags/tag344.xml"/><Relationship Id="rId80" Type="http://schemas.openxmlformats.org/officeDocument/2006/relationships/tags" Target="../tags/tag285.xml"/><Relationship Id="rId85" Type="http://schemas.openxmlformats.org/officeDocument/2006/relationships/tags" Target="../tags/tag290.xml"/><Relationship Id="rId150" Type="http://schemas.openxmlformats.org/officeDocument/2006/relationships/slideLayout" Target="../slideLayouts/slideLayout4.xml"/><Relationship Id="rId12" Type="http://schemas.openxmlformats.org/officeDocument/2006/relationships/tags" Target="../tags/tag217.xml"/><Relationship Id="rId17" Type="http://schemas.openxmlformats.org/officeDocument/2006/relationships/tags" Target="../tags/tag222.xml"/><Relationship Id="rId33" Type="http://schemas.openxmlformats.org/officeDocument/2006/relationships/tags" Target="../tags/tag238.xml"/><Relationship Id="rId38" Type="http://schemas.openxmlformats.org/officeDocument/2006/relationships/tags" Target="../tags/tag243.xml"/><Relationship Id="rId59" Type="http://schemas.openxmlformats.org/officeDocument/2006/relationships/tags" Target="../tags/tag264.xml"/><Relationship Id="rId103" Type="http://schemas.openxmlformats.org/officeDocument/2006/relationships/tags" Target="../tags/tag308.xml"/><Relationship Id="rId108" Type="http://schemas.openxmlformats.org/officeDocument/2006/relationships/tags" Target="../tags/tag313.xml"/><Relationship Id="rId124" Type="http://schemas.openxmlformats.org/officeDocument/2006/relationships/tags" Target="../tags/tag329.xml"/><Relationship Id="rId129" Type="http://schemas.openxmlformats.org/officeDocument/2006/relationships/tags" Target="../tags/tag334.xml"/><Relationship Id="rId54" Type="http://schemas.openxmlformats.org/officeDocument/2006/relationships/tags" Target="../tags/tag259.xml"/><Relationship Id="rId70" Type="http://schemas.openxmlformats.org/officeDocument/2006/relationships/tags" Target="../tags/tag275.xml"/><Relationship Id="rId75" Type="http://schemas.openxmlformats.org/officeDocument/2006/relationships/tags" Target="../tags/tag280.xml"/><Relationship Id="rId91" Type="http://schemas.openxmlformats.org/officeDocument/2006/relationships/tags" Target="../tags/tag296.xml"/><Relationship Id="rId96" Type="http://schemas.openxmlformats.org/officeDocument/2006/relationships/tags" Target="../tags/tag301.xml"/><Relationship Id="rId140" Type="http://schemas.openxmlformats.org/officeDocument/2006/relationships/tags" Target="../tags/tag345.xml"/><Relationship Id="rId145" Type="http://schemas.openxmlformats.org/officeDocument/2006/relationships/tags" Target="../tags/tag350.xml"/><Relationship Id="rId1" Type="http://schemas.openxmlformats.org/officeDocument/2006/relationships/tags" Target="../tags/tag206.xml"/><Relationship Id="rId6" Type="http://schemas.openxmlformats.org/officeDocument/2006/relationships/tags" Target="../tags/tag211.xml"/><Relationship Id="rId23" Type="http://schemas.openxmlformats.org/officeDocument/2006/relationships/tags" Target="../tags/tag228.xml"/><Relationship Id="rId28" Type="http://schemas.openxmlformats.org/officeDocument/2006/relationships/tags" Target="../tags/tag233.xml"/><Relationship Id="rId49" Type="http://schemas.openxmlformats.org/officeDocument/2006/relationships/tags" Target="../tags/tag254.xml"/><Relationship Id="rId114" Type="http://schemas.openxmlformats.org/officeDocument/2006/relationships/tags" Target="../tags/tag319.xml"/><Relationship Id="rId119" Type="http://schemas.openxmlformats.org/officeDocument/2006/relationships/tags" Target="../tags/tag324.xml"/><Relationship Id="rId44" Type="http://schemas.openxmlformats.org/officeDocument/2006/relationships/tags" Target="../tags/tag249.xml"/><Relationship Id="rId60" Type="http://schemas.openxmlformats.org/officeDocument/2006/relationships/tags" Target="../tags/tag265.xml"/><Relationship Id="rId65" Type="http://schemas.openxmlformats.org/officeDocument/2006/relationships/tags" Target="../tags/tag270.xml"/><Relationship Id="rId81" Type="http://schemas.openxmlformats.org/officeDocument/2006/relationships/tags" Target="../tags/tag286.xml"/><Relationship Id="rId86" Type="http://schemas.openxmlformats.org/officeDocument/2006/relationships/tags" Target="../tags/tag291.xml"/><Relationship Id="rId130" Type="http://schemas.openxmlformats.org/officeDocument/2006/relationships/tags" Target="../tags/tag335.xml"/><Relationship Id="rId135" Type="http://schemas.openxmlformats.org/officeDocument/2006/relationships/tags" Target="../tags/tag340.xml"/><Relationship Id="rId151" Type="http://schemas.openxmlformats.org/officeDocument/2006/relationships/notesSlide" Target="../notesSlides/notesSlide19.xml"/><Relationship Id="rId13" Type="http://schemas.openxmlformats.org/officeDocument/2006/relationships/tags" Target="../tags/tag218.xml"/><Relationship Id="rId18" Type="http://schemas.openxmlformats.org/officeDocument/2006/relationships/tags" Target="../tags/tag223.xml"/><Relationship Id="rId39" Type="http://schemas.openxmlformats.org/officeDocument/2006/relationships/tags" Target="../tags/tag244.xml"/><Relationship Id="rId109" Type="http://schemas.openxmlformats.org/officeDocument/2006/relationships/tags" Target="../tags/tag314.xml"/><Relationship Id="rId34" Type="http://schemas.openxmlformats.org/officeDocument/2006/relationships/tags" Target="../tags/tag239.xml"/><Relationship Id="rId50" Type="http://schemas.openxmlformats.org/officeDocument/2006/relationships/tags" Target="../tags/tag255.xml"/><Relationship Id="rId55" Type="http://schemas.openxmlformats.org/officeDocument/2006/relationships/tags" Target="../tags/tag260.xml"/><Relationship Id="rId76" Type="http://schemas.openxmlformats.org/officeDocument/2006/relationships/tags" Target="../tags/tag281.xml"/><Relationship Id="rId97" Type="http://schemas.openxmlformats.org/officeDocument/2006/relationships/tags" Target="../tags/tag302.xml"/><Relationship Id="rId104" Type="http://schemas.openxmlformats.org/officeDocument/2006/relationships/tags" Target="../tags/tag309.xml"/><Relationship Id="rId120" Type="http://schemas.openxmlformats.org/officeDocument/2006/relationships/tags" Target="../tags/tag325.xml"/><Relationship Id="rId125" Type="http://schemas.openxmlformats.org/officeDocument/2006/relationships/tags" Target="../tags/tag330.xml"/><Relationship Id="rId141" Type="http://schemas.openxmlformats.org/officeDocument/2006/relationships/tags" Target="../tags/tag346.xml"/><Relationship Id="rId146" Type="http://schemas.openxmlformats.org/officeDocument/2006/relationships/tags" Target="../tags/tag351.xml"/><Relationship Id="rId7" Type="http://schemas.openxmlformats.org/officeDocument/2006/relationships/tags" Target="../tags/tag212.xml"/><Relationship Id="rId71" Type="http://schemas.openxmlformats.org/officeDocument/2006/relationships/tags" Target="../tags/tag276.xml"/><Relationship Id="rId92" Type="http://schemas.openxmlformats.org/officeDocument/2006/relationships/tags" Target="../tags/tag297.xml"/><Relationship Id="rId2" Type="http://schemas.openxmlformats.org/officeDocument/2006/relationships/tags" Target="../tags/tag207.xml"/><Relationship Id="rId29" Type="http://schemas.openxmlformats.org/officeDocument/2006/relationships/tags" Target="../tags/tag234.xml"/><Relationship Id="rId24" Type="http://schemas.openxmlformats.org/officeDocument/2006/relationships/tags" Target="../tags/tag229.xml"/><Relationship Id="rId40" Type="http://schemas.openxmlformats.org/officeDocument/2006/relationships/tags" Target="../tags/tag245.xml"/><Relationship Id="rId45" Type="http://schemas.openxmlformats.org/officeDocument/2006/relationships/tags" Target="../tags/tag250.xml"/><Relationship Id="rId66" Type="http://schemas.openxmlformats.org/officeDocument/2006/relationships/tags" Target="../tags/tag271.xml"/><Relationship Id="rId87" Type="http://schemas.openxmlformats.org/officeDocument/2006/relationships/tags" Target="../tags/tag292.xml"/><Relationship Id="rId110" Type="http://schemas.openxmlformats.org/officeDocument/2006/relationships/tags" Target="../tags/tag315.xml"/><Relationship Id="rId115" Type="http://schemas.openxmlformats.org/officeDocument/2006/relationships/tags" Target="../tags/tag320.xml"/><Relationship Id="rId131" Type="http://schemas.openxmlformats.org/officeDocument/2006/relationships/tags" Target="../tags/tag336.xml"/><Relationship Id="rId136" Type="http://schemas.openxmlformats.org/officeDocument/2006/relationships/tags" Target="../tags/tag341.xml"/><Relationship Id="rId61" Type="http://schemas.openxmlformats.org/officeDocument/2006/relationships/tags" Target="../tags/tag266.xml"/><Relationship Id="rId82" Type="http://schemas.openxmlformats.org/officeDocument/2006/relationships/tags" Target="../tags/tag287.xml"/><Relationship Id="rId152" Type="http://schemas.openxmlformats.org/officeDocument/2006/relationships/image" Target="../media/image4.png"/><Relationship Id="rId19" Type="http://schemas.openxmlformats.org/officeDocument/2006/relationships/tags" Target="../tags/tag224.xml"/><Relationship Id="rId14" Type="http://schemas.openxmlformats.org/officeDocument/2006/relationships/tags" Target="../tags/tag219.xml"/><Relationship Id="rId30" Type="http://schemas.openxmlformats.org/officeDocument/2006/relationships/tags" Target="../tags/tag235.xml"/><Relationship Id="rId35" Type="http://schemas.openxmlformats.org/officeDocument/2006/relationships/tags" Target="../tags/tag240.xml"/><Relationship Id="rId56" Type="http://schemas.openxmlformats.org/officeDocument/2006/relationships/tags" Target="../tags/tag261.xml"/><Relationship Id="rId77" Type="http://schemas.openxmlformats.org/officeDocument/2006/relationships/tags" Target="../tags/tag282.xml"/><Relationship Id="rId100" Type="http://schemas.openxmlformats.org/officeDocument/2006/relationships/tags" Target="../tags/tag305.xml"/><Relationship Id="rId105" Type="http://schemas.openxmlformats.org/officeDocument/2006/relationships/tags" Target="../tags/tag310.xml"/><Relationship Id="rId126" Type="http://schemas.openxmlformats.org/officeDocument/2006/relationships/tags" Target="../tags/tag331.xml"/><Relationship Id="rId147" Type="http://schemas.openxmlformats.org/officeDocument/2006/relationships/tags" Target="../tags/tag352.xml"/><Relationship Id="rId8" Type="http://schemas.openxmlformats.org/officeDocument/2006/relationships/tags" Target="../tags/tag213.xml"/><Relationship Id="rId51" Type="http://schemas.openxmlformats.org/officeDocument/2006/relationships/tags" Target="../tags/tag256.xml"/><Relationship Id="rId72" Type="http://schemas.openxmlformats.org/officeDocument/2006/relationships/tags" Target="../tags/tag277.xml"/><Relationship Id="rId93" Type="http://schemas.openxmlformats.org/officeDocument/2006/relationships/tags" Target="../tags/tag298.xml"/><Relationship Id="rId98" Type="http://schemas.openxmlformats.org/officeDocument/2006/relationships/tags" Target="../tags/tag303.xml"/><Relationship Id="rId121" Type="http://schemas.openxmlformats.org/officeDocument/2006/relationships/tags" Target="../tags/tag326.xml"/><Relationship Id="rId142" Type="http://schemas.openxmlformats.org/officeDocument/2006/relationships/tags" Target="../tags/tag347.xml"/><Relationship Id="rId3" Type="http://schemas.openxmlformats.org/officeDocument/2006/relationships/tags" Target="../tags/tag208.xml"/><Relationship Id="rId25" Type="http://schemas.openxmlformats.org/officeDocument/2006/relationships/tags" Target="../tags/tag230.xml"/><Relationship Id="rId46" Type="http://schemas.openxmlformats.org/officeDocument/2006/relationships/tags" Target="../tags/tag251.xml"/><Relationship Id="rId67" Type="http://schemas.openxmlformats.org/officeDocument/2006/relationships/tags" Target="../tags/tag272.xml"/><Relationship Id="rId116" Type="http://schemas.openxmlformats.org/officeDocument/2006/relationships/tags" Target="../tags/tag321.xml"/><Relationship Id="rId137" Type="http://schemas.openxmlformats.org/officeDocument/2006/relationships/tags" Target="../tags/tag342.xml"/><Relationship Id="rId20" Type="http://schemas.openxmlformats.org/officeDocument/2006/relationships/tags" Target="../tags/tag225.xml"/><Relationship Id="rId41" Type="http://schemas.openxmlformats.org/officeDocument/2006/relationships/tags" Target="../tags/tag246.xml"/><Relationship Id="rId62" Type="http://schemas.openxmlformats.org/officeDocument/2006/relationships/tags" Target="../tags/tag267.xml"/><Relationship Id="rId83" Type="http://schemas.openxmlformats.org/officeDocument/2006/relationships/tags" Target="../tags/tag288.xml"/><Relationship Id="rId88" Type="http://schemas.openxmlformats.org/officeDocument/2006/relationships/tags" Target="../tags/tag293.xml"/><Relationship Id="rId111" Type="http://schemas.openxmlformats.org/officeDocument/2006/relationships/tags" Target="../tags/tag316.xml"/><Relationship Id="rId132" Type="http://schemas.openxmlformats.org/officeDocument/2006/relationships/tags" Target="../tags/tag337.xml"/><Relationship Id="rId15" Type="http://schemas.openxmlformats.org/officeDocument/2006/relationships/tags" Target="../tags/tag220.xml"/><Relationship Id="rId36" Type="http://schemas.openxmlformats.org/officeDocument/2006/relationships/tags" Target="../tags/tag241.xml"/><Relationship Id="rId57" Type="http://schemas.openxmlformats.org/officeDocument/2006/relationships/tags" Target="../tags/tag262.xml"/><Relationship Id="rId106" Type="http://schemas.openxmlformats.org/officeDocument/2006/relationships/tags" Target="../tags/tag311.xml"/><Relationship Id="rId127" Type="http://schemas.openxmlformats.org/officeDocument/2006/relationships/tags" Target="../tags/tag332.xml"/><Relationship Id="rId10" Type="http://schemas.openxmlformats.org/officeDocument/2006/relationships/tags" Target="../tags/tag215.xml"/><Relationship Id="rId31" Type="http://schemas.openxmlformats.org/officeDocument/2006/relationships/tags" Target="../tags/tag236.xml"/><Relationship Id="rId52" Type="http://schemas.openxmlformats.org/officeDocument/2006/relationships/tags" Target="../tags/tag257.xml"/><Relationship Id="rId73" Type="http://schemas.openxmlformats.org/officeDocument/2006/relationships/tags" Target="../tags/tag278.xml"/><Relationship Id="rId78" Type="http://schemas.openxmlformats.org/officeDocument/2006/relationships/tags" Target="../tags/tag283.xml"/><Relationship Id="rId94" Type="http://schemas.openxmlformats.org/officeDocument/2006/relationships/tags" Target="../tags/tag299.xml"/><Relationship Id="rId99" Type="http://schemas.openxmlformats.org/officeDocument/2006/relationships/tags" Target="../tags/tag304.xml"/><Relationship Id="rId101" Type="http://schemas.openxmlformats.org/officeDocument/2006/relationships/tags" Target="../tags/tag306.xml"/><Relationship Id="rId122" Type="http://schemas.openxmlformats.org/officeDocument/2006/relationships/tags" Target="../tags/tag327.xml"/><Relationship Id="rId143" Type="http://schemas.openxmlformats.org/officeDocument/2006/relationships/tags" Target="../tags/tag348.xml"/><Relationship Id="rId148" Type="http://schemas.openxmlformats.org/officeDocument/2006/relationships/tags" Target="../tags/tag353.xml"/><Relationship Id="rId4" Type="http://schemas.openxmlformats.org/officeDocument/2006/relationships/tags" Target="../tags/tag209.xml"/><Relationship Id="rId9" Type="http://schemas.openxmlformats.org/officeDocument/2006/relationships/tags" Target="../tags/tag214.xml"/><Relationship Id="rId26" Type="http://schemas.openxmlformats.org/officeDocument/2006/relationships/tags" Target="../tags/tag231.xml"/><Relationship Id="rId47" Type="http://schemas.openxmlformats.org/officeDocument/2006/relationships/tags" Target="../tags/tag252.xml"/><Relationship Id="rId68" Type="http://schemas.openxmlformats.org/officeDocument/2006/relationships/tags" Target="../tags/tag273.xml"/><Relationship Id="rId89" Type="http://schemas.openxmlformats.org/officeDocument/2006/relationships/tags" Target="../tags/tag294.xml"/><Relationship Id="rId112" Type="http://schemas.openxmlformats.org/officeDocument/2006/relationships/tags" Target="../tags/tag317.xml"/><Relationship Id="rId133" Type="http://schemas.openxmlformats.org/officeDocument/2006/relationships/tags" Target="../tags/tag338.xml"/><Relationship Id="rId16" Type="http://schemas.openxmlformats.org/officeDocument/2006/relationships/tags" Target="../tags/tag221.xml"/><Relationship Id="rId37" Type="http://schemas.openxmlformats.org/officeDocument/2006/relationships/tags" Target="../tags/tag242.xml"/><Relationship Id="rId58" Type="http://schemas.openxmlformats.org/officeDocument/2006/relationships/tags" Target="../tags/tag263.xml"/><Relationship Id="rId79" Type="http://schemas.openxmlformats.org/officeDocument/2006/relationships/tags" Target="../tags/tag284.xml"/><Relationship Id="rId102" Type="http://schemas.openxmlformats.org/officeDocument/2006/relationships/tags" Target="../tags/tag307.xml"/><Relationship Id="rId123" Type="http://schemas.openxmlformats.org/officeDocument/2006/relationships/tags" Target="../tags/tag328.xml"/><Relationship Id="rId144" Type="http://schemas.openxmlformats.org/officeDocument/2006/relationships/tags" Target="../tags/tag349.xml"/><Relationship Id="rId90" Type="http://schemas.openxmlformats.org/officeDocument/2006/relationships/tags" Target="../tags/tag29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tags" Target="../tags/tag362.xml"/><Relationship Id="rId13" Type="http://schemas.openxmlformats.org/officeDocument/2006/relationships/tags" Target="../tags/tag367.xml"/><Relationship Id="rId18" Type="http://schemas.openxmlformats.org/officeDocument/2006/relationships/tags" Target="../tags/tag372.xml"/><Relationship Id="rId26" Type="http://schemas.openxmlformats.org/officeDocument/2006/relationships/slideLayout" Target="../slideLayouts/slideLayout2.xml"/><Relationship Id="rId3" Type="http://schemas.openxmlformats.org/officeDocument/2006/relationships/tags" Target="../tags/tag357.xml"/><Relationship Id="rId21" Type="http://schemas.openxmlformats.org/officeDocument/2006/relationships/tags" Target="../tags/tag375.xml"/><Relationship Id="rId7" Type="http://schemas.openxmlformats.org/officeDocument/2006/relationships/tags" Target="../tags/tag361.xml"/><Relationship Id="rId12" Type="http://schemas.openxmlformats.org/officeDocument/2006/relationships/tags" Target="../tags/tag366.xml"/><Relationship Id="rId17" Type="http://schemas.openxmlformats.org/officeDocument/2006/relationships/tags" Target="../tags/tag371.xml"/><Relationship Id="rId25" Type="http://schemas.openxmlformats.org/officeDocument/2006/relationships/tags" Target="../tags/tag379.xml"/><Relationship Id="rId2" Type="http://schemas.openxmlformats.org/officeDocument/2006/relationships/tags" Target="../tags/tag356.xml"/><Relationship Id="rId16" Type="http://schemas.openxmlformats.org/officeDocument/2006/relationships/tags" Target="../tags/tag370.xml"/><Relationship Id="rId20" Type="http://schemas.openxmlformats.org/officeDocument/2006/relationships/tags" Target="../tags/tag374.xml"/><Relationship Id="rId1" Type="http://schemas.openxmlformats.org/officeDocument/2006/relationships/tags" Target="../tags/tag355.xml"/><Relationship Id="rId6" Type="http://schemas.openxmlformats.org/officeDocument/2006/relationships/tags" Target="../tags/tag360.xml"/><Relationship Id="rId11" Type="http://schemas.openxmlformats.org/officeDocument/2006/relationships/tags" Target="../tags/tag365.xml"/><Relationship Id="rId24" Type="http://schemas.openxmlformats.org/officeDocument/2006/relationships/tags" Target="../tags/tag378.xml"/><Relationship Id="rId5" Type="http://schemas.openxmlformats.org/officeDocument/2006/relationships/tags" Target="../tags/tag359.xml"/><Relationship Id="rId15" Type="http://schemas.openxmlformats.org/officeDocument/2006/relationships/tags" Target="../tags/tag369.xml"/><Relationship Id="rId23" Type="http://schemas.openxmlformats.org/officeDocument/2006/relationships/tags" Target="../tags/tag377.xml"/><Relationship Id="rId10" Type="http://schemas.openxmlformats.org/officeDocument/2006/relationships/tags" Target="../tags/tag364.xml"/><Relationship Id="rId19" Type="http://schemas.openxmlformats.org/officeDocument/2006/relationships/tags" Target="../tags/tag373.xml"/><Relationship Id="rId4" Type="http://schemas.openxmlformats.org/officeDocument/2006/relationships/tags" Target="../tags/tag358.xml"/><Relationship Id="rId9" Type="http://schemas.openxmlformats.org/officeDocument/2006/relationships/tags" Target="../tags/tag363.xml"/><Relationship Id="rId14" Type="http://schemas.openxmlformats.org/officeDocument/2006/relationships/tags" Target="../tags/tag368.xml"/><Relationship Id="rId22" Type="http://schemas.openxmlformats.org/officeDocument/2006/relationships/tags" Target="../tags/tag37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1.xml"/><Relationship Id="rId1" Type="http://schemas.openxmlformats.org/officeDocument/2006/relationships/tags" Target="../tags/tag380.xml"/><Relationship Id="rId4" Type="http://schemas.openxmlformats.org/officeDocument/2006/relationships/notesSlide" Target="../notesSlides/notesSlide2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tags" Target="../tags/tag384.xml"/><Relationship Id="rId2" Type="http://schemas.openxmlformats.org/officeDocument/2006/relationships/tags" Target="../tags/tag383.xml"/><Relationship Id="rId1" Type="http://schemas.openxmlformats.org/officeDocument/2006/relationships/tags" Target="../tags/tag382.xml"/><Relationship Id="rId4"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6.xml"/><Relationship Id="rId1" Type="http://schemas.openxmlformats.org/officeDocument/2006/relationships/tags" Target="../tags/tag385.xml"/></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8.xml"/><Relationship Id="rId1" Type="http://schemas.openxmlformats.org/officeDocument/2006/relationships/tags" Target="../tags/tag387.xml"/><Relationship Id="rId4" Type="http://schemas.openxmlformats.org/officeDocument/2006/relationships/notesSlide" Target="../notesSlides/notesSlide2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Traps, Exceptions, System Calls, &amp; Privileged Mode</a:t>
            </a:r>
          </a:p>
        </p:txBody>
      </p:sp>
      <p:sp>
        <p:nvSpPr>
          <p:cNvPr id="3" name="Subtitle 2"/>
          <p:cNvSpPr>
            <a:spLocks noGrp="1"/>
          </p:cNvSpPr>
          <p:nvPr>
            <p:ph type="subTitle" idx="1"/>
          </p:nvPr>
        </p:nvSpPr>
        <p:spPr>
          <a:xfrm>
            <a:off x="609600" y="3886200"/>
            <a:ext cx="7848600" cy="2057400"/>
          </a:xfrm>
        </p:spPr>
        <p:txBody>
          <a:bodyPr/>
          <a:lstStyle/>
          <a:p>
            <a:r>
              <a:rPr lang="en-US" b="1" dirty="0" smtClean="0"/>
              <a:t>Prof. Kavita Bala and Prof. Hakim Weatherspoon</a:t>
            </a:r>
          </a:p>
          <a:p>
            <a:r>
              <a:rPr lang="en-US" b="1" dirty="0" smtClean="0"/>
              <a:t>CS 3410, Spring 2014</a:t>
            </a:r>
          </a:p>
          <a:p>
            <a:r>
              <a:rPr lang="en-US" dirty="0" smtClean="0"/>
              <a:t>Computer Science</a:t>
            </a:r>
          </a:p>
          <a:p>
            <a:r>
              <a:rPr lang="en-US" dirty="0" smtClean="0"/>
              <a:t>Cornell University</a:t>
            </a:r>
            <a:endParaRPr lang="en-US" dirty="0"/>
          </a:p>
        </p:txBody>
      </p:sp>
      <p:sp>
        <p:nvSpPr>
          <p:cNvPr id="4" name="TextBox 3"/>
          <p:cNvSpPr txBox="1"/>
          <p:nvPr/>
        </p:nvSpPr>
        <p:spPr>
          <a:xfrm>
            <a:off x="685800" y="6096000"/>
            <a:ext cx="4612866" cy="369332"/>
          </a:xfrm>
          <a:prstGeom prst="rect">
            <a:avLst/>
          </a:prstGeom>
          <a:noFill/>
        </p:spPr>
        <p:txBody>
          <a:bodyPr wrap="none" rtlCol="0">
            <a:spAutoFit/>
          </a:bodyPr>
          <a:lstStyle/>
          <a:p>
            <a:r>
              <a:rPr lang="nl-NL" dirty="0">
                <a:solidFill>
                  <a:schemeClr val="accent5">
                    <a:lumMod val="60000"/>
                    <a:lumOff val="40000"/>
                  </a:schemeClr>
                </a:solidFill>
                <a:cs typeface="Calibri"/>
              </a:rPr>
              <a:t>P&amp;H Chapter 4.9, pages </a:t>
            </a:r>
            <a:r>
              <a:rPr lang="nl-NL" dirty="0" smtClean="0">
                <a:solidFill>
                  <a:schemeClr val="accent5">
                    <a:lumMod val="60000"/>
                    <a:lumOff val="40000"/>
                  </a:schemeClr>
                </a:solidFill>
                <a:cs typeface="Calibri"/>
              </a:rPr>
              <a:t>445–452, </a:t>
            </a:r>
            <a:r>
              <a:rPr lang="nl-NL" dirty="0">
                <a:solidFill>
                  <a:schemeClr val="accent5">
                    <a:lumMod val="60000"/>
                    <a:lumOff val="40000"/>
                  </a:schemeClr>
                </a:solidFill>
                <a:cs typeface="Calibri"/>
              </a:rPr>
              <a:t>appendix </a:t>
            </a:r>
            <a:r>
              <a:rPr lang="nl-NL" dirty="0" smtClean="0">
                <a:solidFill>
                  <a:schemeClr val="accent5">
                    <a:lumMod val="60000"/>
                    <a:lumOff val="40000"/>
                  </a:schemeClr>
                </a:solidFill>
                <a:cs typeface="Calibri"/>
              </a:rPr>
              <a:t>A.7</a:t>
            </a:r>
            <a:endParaRPr lang="nl-NL" dirty="0">
              <a:solidFill>
                <a:schemeClr val="accent5">
                  <a:lumMod val="60000"/>
                  <a:lumOff val="40000"/>
                </a:schemeClr>
              </a:solidFill>
              <a:cs typeface="Calibri"/>
            </a:endParaRPr>
          </a:p>
        </p:txBody>
      </p:sp>
    </p:spTree>
    <p:extLst>
      <p:ext uri="{BB962C8B-B14F-4D97-AF65-F5344CB8AC3E}">
        <p14:creationId xmlns:p14="http://schemas.microsoft.com/office/powerpoint/2010/main" val="2481947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33400"/>
          </a:xfrm>
        </p:spPr>
        <p:txBody>
          <a:bodyPr>
            <a:noAutofit/>
          </a:bodyPr>
          <a:lstStyle/>
          <a:p>
            <a:r>
              <a:rPr lang="en-US" sz="3600" dirty="0" smtClean="0"/>
              <a:t>Next Goal</a:t>
            </a:r>
            <a:endParaRPr lang="en-US" sz="3600" dirty="0"/>
          </a:p>
        </p:txBody>
      </p:sp>
      <p:sp>
        <p:nvSpPr>
          <p:cNvPr id="3" name="Content Placeholder 2"/>
          <p:cNvSpPr>
            <a:spLocks noGrp="1"/>
          </p:cNvSpPr>
          <p:nvPr>
            <p:ph idx="1"/>
          </p:nvPr>
        </p:nvSpPr>
        <p:spPr/>
        <p:txBody>
          <a:bodyPr/>
          <a:lstStyle/>
          <a:p>
            <a:r>
              <a:rPr lang="en-US" dirty="0"/>
              <a:t>How do we protect programs from one another? How </a:t>
            </a:r>
            <a:r>
              <a:rPr lang="en-US" dirty="0" smtClean="0"/>
              <a:t>do we protect the operating system (OS) from programs? </a:t>
            </a:r>
          </a:p>
          <a:p>
            <a:endParaRPr lang="en-US" dirty="0" smtClean="0"/>
          </a:p>
        </p:txBody>
      </p:sp>
    </p:spTree>
    <p:extLst>
      <p:ext uri="{BB962C8B-B14F-4D97-AF65-F5344CB8AC3E}">
        <p14:creationId xmlns:p14="http://schemas.microsoft.com/office/powerpoint/2010/main" val="2346448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endParaRPr lang="en-US"/>
          </a:p>
        </p:txBody>
      </p:sp>
      <p:sp>
        <p:nvSpPr>
          <p:cNvPr id="3" name="Content Placeholder 2"/>
          <p:cNvSpPr>
            <a:spLocks noGrp="1"/>
          </p:cNvSpPr>
          <p:nvPr>
            <p:ph idx="1"/>
            <p:custDataLst>
              <p:tags r:id="rId2"/>
            </p:custDataLst>
          </p:nvPr>
        </p:nvSpPr>
        <p:spPr/>
        <p:txBody>
          <a:bodyPr anchor="ctr"/>
          <a:lstStyle/>
          <a:p>
            <a:pPr algn="ctr"/>
            <a:r>
              <a:rPr lang="en-US" dirty="0" smtClean="0">
                <a:solidFill>
                  <a:schemeClr val="accent5">
                    <a:lumMod val="60000"/>
                    <a:lumOff val="40000"/>
                  </a:schemeClr>
                </a:solidFill>
              </a:rPr>
              <a:t>Privileged Mode</a:t>
            </a:r>
          </a:p>
          <a:p>
            <a:pPr algn="ctr"/>
            <a:r>
              <a:rPr lang="en-US" dirty="0" smtClean="0">
                <a:solidFill>
                  <a:schemeClr val="accent5">
                    <a:lumMod val="60000"/>
                    <a:lumOff val="40000"/>
                  </a:schemeClr>
                </a:solidFill>
              </a:rPr>
              <a:t>aka Kernel Mode</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33247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7234" name="Rectangle 2"/>
          <p:cNvSpPr>
            <a:spLocks noGrp="1" noChangeArrowheads="1"/>
          </p:cNvSpPr>
          <p:nvPr>
            <p:ph type="title"/>
            <p:custDataLst>
              <p:tags r:id="rId1"/>
            </p:custDataLst>
          </p:nvPr>
        </p:nvSpPr>
        <p:spPr/>
        <p:txBody>
          <a:bodyPr>
            <a:normAutofit fontScale="90000"/>
          </a:bodyPr>
          <a:lstStyle/>
          <a:p>
            <a:r>
              <a:rPr lang="en-US" dirty="0" smtClean="0"/>
              <a:t>Operating System</a:t>
            </a:r>
            <a:endParaRPr lang="en-US" dirty="0"/>
          </a:p>
        </p:txBody>
      </p:sp>
      <p:sp>
        <p:nvSpPr>
          <p:cNvPr id="3807235" name="Rectangle 3"/>
          <p:cNvSpPr>
            <a:spLocks noGrp="1" noChangeArrowheads="1"/>
          </p:cNvSpPr>
          <p:nvPr>
            <p:ph idx="1"/>
            <p:custDataLst>
              <p:tags r:id="rId2"/>
            </p:custDataLst>
          </p:nvPr>
        </p:nvSpPr>
        <p:spPr>
          <a:xfrm>
            <a:off x="228600" y="533400"/>
            <a:ext cx="8686800" cy="3429000"/>
          </a:xfrm>
        </p:spPr>
        <p:txBody>
          <a:bodyPr>
            <a:normAutofit/>
          </a:bodyPr>
          <a:lstStyle/>
          <a:p>
            <a:r>
              <a:rPr lang="en-US" dirty="0" smtClean="0"/>
              <a:t>Some things not available to untrusted programs:</a:t>
            </a:r>
          </a:p>
          <a:p>
            <a:pPr lvl="1"/>
            <a:r>
              <a:rPr lang="en-US" dirty="0" smtClean="0"/>
              <a:t>MMU instructions, </a:t>
            </a:r>
            <a:r>
              <a:rPr lang="en-US" dirty="0"/>
              <a:t>Exception registers, HALT instruction, talk </a:t>
            </a:r>
            <a:r>
              <a:rPr lang="en-US" dirty="0" smtClean="0"/>
              <a:t>to I/O devices, OS memory, ...</a:t>
            </a:r>
          </a:p>
          <a:p>
            <a:r>
              <a:rPr lang="en-US" dirty="0" smtClean="0"/>
              <a:t>Need trusted mediator: </a:t>
            </a:r>
            <a:r>
              <a:rPr lang="en-US" dirty="0" smtClean="0">
                <a:solidFill>
                  <a:schemeClr val="accent5">
                    <a:lumMod val="60000"/>
                    <a:lumOff val="40000"/>
                  </a:schemeClr>
                </a:solidFill>
              </a:rPr>
              <a:t>Operating System (OS)</a:t>
            </a:r>
          </a:p>
          <a:p>
            <a:pPr lvl="1"/>
            <a:r>
              <a:rPr lang="en-US" i="1" dirty="0" smtClean="0">
                <a:solidFill>
                  <a:schemeClr val="accent5">
                    <a:lumMod val="60000"/>
                    <a:lumOff val="40000"/>
                  </a:schemeClr>
                </a:solidFill>
              </a:rPr>
              <a:t>Safe control transfer</a:t>
            </a:r>
            <a:endParaRPr lang="en-US" dirty="0" smtClean="0">
              <a:solidFill>
                <a:schemeClr val="accent5">
                  <a:lumMod val="60000"/>
                  <a:lumOff val="40000"/>
                </a:schemeClr>
              </a:solidFill>
            </a:endParaRPr>
          </a:p>
          <a:p>
            <a:pPr lvl="1"/>
            <a:r>
              <a:rPr lang="en-US" i="1" dirty="0" smtClean="0">
                <a:solidFill>
                  <a:schemeClr val="accent5">
                    <a:lumMod val="60000"/>
                    <a:lumOff val="40000"/>
                  </a:schemeClr>
                </a:solidFill>
              </a:rPr>
              <a:t>Data isolation</a:t>
            </a:r>
          </a:p>
        </p:txBody>
      </p:sp>
      <p:sp>
        <p:nvSpPr>
          <p:cNvPr id="5" name="Rectangle 4"/>
          <p:cNvSpPr/>
          <p:nvPr>
            <p:custDataLst>
              <p:tags r:id="rId3"/>
            </p:custDataLst>
          </p:nvPr>
        </p:nvSpPr>
        <p:spPr>
          <a:xfrm>
            <a:off x="4419600" y="3657600"/>
            <a:ext cx="685800" cy="4572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P1</a:t>
            </a:r>
            <a:endParaRPr lang="en-US" sz="2800" dirty="0"/>
          </a:p>
        </p:txBody>
      </p:sp>
      <p:sp>
        <p:nvSpPr>
          <p:cNvPr id="6" name="Rectangle 5"/>
          <p:cNvSpPr/>
          <p:nvPr>
            <p:custDataLst>
              <p:tags r:id="rId4"/>
            </p:custDataLst>
          </p:nvPr>
        </p:nvSpPr>
        <p:spPr>
          <a:xfrm>
            <a:off x="5334000" y="3657600"/>
            <a:ext cx="685800" cy="4572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P2</a:t>
            </a:r>
            <a:endParaRPr lang="en-US" sz="2800" dirty="0"/>
          </a:p>
        </p:txBody>
      </p:sp>
      <p:sp>
        <p:nvSpPr>
          <p:cNvPr id="7" name="Rectangle 6"/>
          <p:cNvSpPr/>
          <p:nvPr>
            <p:custDataLst>
              <p:tags r:id="rId5"/>
            </p:custDataLst>
          </p:nvPr>
        </p:nvSpPr>
        <p:spPr>
          <a:xfrm>
            <a:off x="6248400" y="3657600"/>
            <a:ext cx="685800" cy="4572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P3</a:t>
            </a:r>
            <a:endParaRPr lang="en-US" sz="2800" dirty="0"/>
          </a:p>
        </p:txBody>
      </p:sp>
      <p:sp>
        <p:nvSpPr>
          <p:cNvPr id="8" name="Rectangle 7"/>
          <p:cNvSpPr/>
          <p:nvPr>
            <p:custDataLst>
              <p:tags r:id="rId6"/>
            </p:custDataLst>
          </p:nvPr>
        </p:nvSpPr>
        <p:spPr>
          <a:xfrm>
            <a:off x="7162800" y="3657600"/>
            <a:ext cx="685800" cy="4572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P4</a:t>
            </a:r>
            <a:endParaRPr lang="en-US" sz="2800" dirty="0"/>
          </a:p>
        </p:txBody>
      </p:sp>
      <p:sp>
        <p:nvSpPr>
          <p:cNvPr id="9" name="Rectangle 8"/>
          <p:cNvSpPr/>
          <p:nvPr>
            <p:custDataLst>
              <p:tags r:id="rId7"/>
            </p:custDataLst>
          </p:nvPr>
        </p:nvSpPr>
        <p:spPr>
          <a:xfrm>
            <a:off x="4419600" y="4267200"/>
            <a:ext cx="3429000" cy="1295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11" name="TextBox 10"/>
          <p:cNvSpPr txBox="1"/>
          <p:nvPr>
            <p:custDataLst>
              <p:tags r:id="rId8"/>
            </p:custDataLst>
          </p:nvPr>
        </p:nvSpPr>
        <p:spPr>
          <a:xfrm>
            <a:off x="4495800" y="4343400"/>
            <a:ext cx="696024" cy="523220"/>
          </a:xfrm>
          <a:prstGeom prst="rect">
            <a:avLst/>
          </a:prstGeom>
          <a:noFill/>
        </p:spPr>
        <p:txBody>
          <a:bodyPr wrap="none" rtlCol="0">
            <a:spAutoFit/>
          </a:bodyPr>
          <a:lstStyle/>
          <a:p>
            <a:r>
              <a:rPr lang="en-US" sz="2800" dirty="0" smtClean="0">
                <a:solidFill>
                  <a:schemeClr val="bg1"/>
                </a:solidFill>
              </a:rPr>
              <a:t>VM</a:t>
            </a:r>
          </a:p>
        </p:txBody>
      </p:sp>
      <p:sp>
        <p:nvSpPr>
          <p:cNvPr id="12" name="TextBox 11"/>
          <p:cNvSpPr txBox="1"/>
          <p:nvPr>
            <p:custDataLst>
              <p:tags r:id="rId9"/>
            </p:custDataLst>
          </p:nvPr>
        </p:nvSpPr>
        <p:spPr>
          <a:xfrm>
            <a:off x="5363859" y="4343400"/>
            <a:ext cx="1646541" cy="523220"/>
          </a:xfrm>
          <a:prstGeom prst="rect">
            <a:avLst/>
          </a:prstGeom>
          <a:noFill/>
        </p:spPr>
        <p:txBody>
          <a:bodyPr wrap="none" rtlCol="0">
            <a:spAutoFit/>
          </a:bodyPr>
          <a:lstStyle/>
          <a:p>
            <a:r>
              <a:rPr lang="en-US" sz="2800" dirty="0" err="1" smtClean="0">
                <a:solidFill>
                  <a:schemeClr val="bg1"/>
                </a:solidFill>
              </a:rPr>
              <a:t>filesystem</a:t>
            </a:r>
            <a:endParaRPr lang="en-US" sz="2800" dirty="0" smtClean="0">
              <a:solidFill>
                <a:schemeClr val="bg1"/>
              </a:solidFill>
            </a:endParaRPr>
          </a:p>
        </p:txBody>
      </p:sp>
      <p:sp>
        <p:nvSpPr>
          <p:cNvPr id="13" name="TextBox 12"/>
          <p:cNvSpPr txBox="1"/>
          <p:nvPr>
            <p:custDataLst>
              <p:tags r:id="rId10"/>
            </p:custDataLst>
          </p:nvPr>
        </p:nvSpPr>
        <p:spPr>
          <a:xfrm>
            <a:off x="7102345" y="4343400"/>
            <a:ext cx="670055" cy="523220"/>
          </a:xfrm>
          <a:prstGeom prst="rect">
            <a:avLst/>
          </a:prstGeom>
          <a:noFill/>
        </p:spPr>
        <p:txBody>
          <a:bodyPr wrap="none" rtlCol="0">
            <a:spAutoFit/>
          </a:bodyPr>
          <a:lstStyle/>
          <a:p>
            <a:r>
              <a:rPr lang="en-US" sz="2800" dirty="0" smtClean="0">
                <a:solidFill>
                  <a:schemeClr val="bg1"/>
                </a:solidFill>
              </a:rPr>
              <a:t>net</a:t>
            </a:r>
          </a:p>
        </p:txBody>
      </p:sp>
      <p:sp>
        <p:nvSpPr>
          <p:cNvPr id="14" name="TextBox 13"/>
          <p:cNvSpPr txBox="1"/>
          <p:nvPr>
            <p:custDataLst>
              <p:tags r:id="rId11"/>
            </p:custDataLst>
          </p:nvPr>
        </p:nvSpPr>
        <p:spPr>
          <a:xfrm>
            <a:off x="5435048" y="5029200"/>
            <a:ext cx="1041952" cy="523220"/>
          </a:xfrm>
          <a:prstGeom prst="rect">
            <a:avLst/>
          </a:prstGeom>
          <a:noFill/>
        </p:spPr>
        <p:txBody>
          <a:bodyPr wrap="none" rtlCol="0">
            <a:spAutoFit/>
          </a:bodyPr>
          <a:lstStyle/>
          <a:p>
            <a:r>
              <a:rPr lang="en-US" sz="2800" dirty="0" smtClean="0">
                <a:solidFill>
                  <a:schemeClr val="bg1"/>
                </a:solidFill>
              </a:rPr>
              <a:t>driver</a:t>
            </a:r>
          </a:p>
        </p:txBody>
      </p:sp>
      <p:sp>
        <p:nvSpPr>
          <p:cNvPr id="15" name="TextBox 14"/>
          <p:cNvSpPr txBox="1"/>
          <p:nvPr>
            <p:custDataLst>
              <p:tags r:id="rId12"/>
            </p:custDataLst>
          </p:nvPr>
        </p:nvSpPr>
        <p:spPr>
          <a:xfrm>
            <a:off x="6806648" y="5029200"/>
            <a:ext cx="1041952" cy="523220"/>
          </a:xfrm>
          <a:prstGeom prst="rect">
            <a:avLst/>
          </a:prstGeom>
          <a:noFill/>
        </p:spPr>
        <p:txBody>
          <a:bodyPr wrap="none" rtlCol="0">
            <a:spAutoFit/>
          </a:bodyPr>
          <a:lstStyle/>
          <a:p>
            <a:r>
              <a:rPr lang="en-US" sz="2800" dirty="0" smtClean="0">
                <a:solidFill>
                  <a:schemeClr val="bg1"/>
                </a:solidFill>
              </a:rPr>
              <a:t>driver</a:t>
            </a:r>
          </a:p>
        </p:txBody>
      </p:sp>
      <p:sp>
        <p:nvSpPr>
          <p:cNvPr id="16" name="TextBox 15"/>
          <p:cNvSpPr txBox="1"/>
          <p:nvPr>
            <p:custDataLst>
              <p:tags r:id="rId13"/>
            </p:custDataLst>
          </p:nvPr>
        </p:nvSpPr>
        <p:spPr>
          <a:xfrm>
            <a:off x="5564456" y="5638800"/>
            <a:ext cx="760144" cy="523220"/>
          </a:xfrm>
          <a:prstGeom prst="rect">
            <a:avLst/>
          </a:prstGeom>
          <a:noFill/>
        </p:spPr>
        <p:txBody>
          <a:bodyPr wrap="none" rtlCol="0">
            <a:spAutoFit/>
          </a:bodyPr>
          <a:lstStyle/>
          <a:p>
            <a:r>
              <a:rPr lang="en-US" sz="2800" dirty="0" smtClean="0">
                <a:solidFill>
                  <a:schemeClr val="bg1"/>
                </a:solidFill>
              </a:rPr>
              <a:t>disk</a:t>
            </a:r>
          </a:p>
        </p:txBody>
      </p:sp>
      <p:sp>
        <p:nvSpPr>
          <p:cNvPr id="17" name="TextBox 16"/>
          <p:cNvSpPr txBox="1"/>
          <p:nvPr>
            <p:custDataLst>
              <p:tags r:id="rId14"/>
            </p:custDataLst>
          </p:nvPr>
        </p:nvSpPr>
        <p:spPr>
          <a:xfrm>
            <a:off x="7026145" y="5648980"/>
            <a:ext cx="670055" cy="523220"/>
          </a:xfrm>
          <a:prstGeom prst="rect">
            <a:avLst/>
          </a:prstGeom>
          <a:noFill/>
        </p:spPr>
        <p:txBody>
          <a:bodyPr wrap="none" rtlCol="0">
            <a:spAutoFit/>
          </a:bodyPr>
          <a:lstStyle/>
          <a:p>
            <a:r>
              <a:rPr lang="en-US" sz="2800" dirty="0" smtClean="0">
                <a:solidFill>
                  <a:schemeClr val="bg1"/>
                </a:solidFill>
              </a:rPr>
              <a:t>eth</a:t>
            </a:r>
          </a:p>
        </p:txBody>
      </p:sp>
      <p:sp>
        <p:nvSpPr>
          <p:cNvPr id="18" name="TextBox 17"/>
          <p:cNvSpPr txBox="1"/>
          <p:nvPr>
            <p:custDataLst>
              <p:tags r:id="rId15"/>
            </p:custDataLst>
          </p:nvPr>
        </p:nvSpPr>
        <p:spPr>
          <a:xfrm>
            <a:off x="4419600" y="5638800"/>
            <a:ext cx="1031051" cy="523220"/>
          </a:xfrm>
          <a:prstGeom prst="rect">
            <a:avLst/>
          </a:prstGeom>
          <a:noFill/>
        </p:spPr>
        <p:txBody>
          <a:bodyPr wrap="none" rtlCol="0">
            <a:spAutoFit/>
          </a:bodyPr>
          <a:lstStyle/>
          <a:p>
            <a:r>
              <a:rPr lang="en-US" sz="2800" dirty="0" smtClean="0">
                <a:solidFill>
                  <a:schemeClr val="bg1"/>
                </a:solidFill>
              </a:rPr>
              <a:t>MMU</a:t>
            </a:r>
          </a:p>
        </p:txBody>
      </p:sp>
      <p:sp>
        <p:nvSpPr>
          <p:cNvPr id="3" name="Oval 2"/>
          <p:cNvSpPr/>
          <p:nvPr/>
        </p:nvSpPr>
        <p:spPr>
          <a:xfrm>
            <a:off x="4038600" y="3276600"/>
            <a:ext cx="4419600" cy="9906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696390" y="3200400"/>
            <a:ext cx="1409297" cy="461665"/>
          </a:xfrm>
          <a:prstGeom prst="rect">
            <a:avLst/>
          </a:prstGeom>
          <a:noFill/>
        </p:spPr>
        <p:txBody>
          <a:bodyPr wrap="none" rtlCol="0">
            <a:spAutoFit/>
          </a:bodyPr>
          <a:lstStyle/>
          <a:p>
            <a:r>
              <a:rPr lang="en-US" sz="2400" dirty="0" smtClean="0">
                <a:solidFill>
                  <a:schemeClr val="accent5">
                    <a:lumMod val="60000"/>
                    <a:lumOff val="40000"/>
                  </a:schemeClr>
                </a:solidFill>
              </a:rPr>
              <a:t>untrusted</a:t>
            </a:r>
            <a:endParaRPr lang="en-US" sz="2400" dirty="0">
              <a:solidFill>
                <a:schemeClr val="accent5">
                  <a:lumMod val="60000"/>
                  <a:lumOff val="40000"/>
                </a:schemeClr>
              </a:solidFill>
            </a:endParaRPr>
          </a:p>
        </p:txBody>
      </p:sp>
    </p:spTree>
    <p:extLst>
      <p:ext uri="{BB962C8B-B14F-4D97-AF65-F5344CB8AC3E}">
        <p14:creationId xmlns:p14="http://schemas.microsoft.com/office/powerpoint/2010/main" val="2672175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0723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0723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80723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1" grpId="0"/>
      <p:bldP spid="12" grpId="0"/>
      <p:bldP spid="13" grpId="0"/>
      <p:bldP spid="14" grpId="0"/>
      <p:bldP spid="15" grpId="0"/>
      <p:bldP spid="16" grpId="0"/>
      <p:bldP spid="17" grpId="0"/>
      <p:bldP spid="18" grpId="0"/>
      <p:bldP spid="3" grpId="0" animBg="1"/>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Operating System</a:t>
            </a:r>
            <a:endParaRPr lang="en-US" dirty="0"/>
          </a:p>
        </p:txBody>
      </p:sp>
      <p:sp>
        <p:nvSpPr>
          <p:cNvPr id="3" name="Content Placeholder 2"/>
          <p:cNvSpPr>
            <a:spLocks noGrp="1"/>
          </p:cNvSpPr>
          <p:nvPr>
            <p:ph idx="1"/>
            <p:custDataLst>
              <p:tags r:id="rId2"/>
            </p:custDataLst>
          </p:nvPr>
        </p:nvSpPr>
        <p:spPr/>
        <p:txBody>
          <a:bodyPr>
            <a:normAutofit fontScale="92500"/>
          </a:bodyPr>
          <a:lstStyle/>
          <a:p>
            <a:r>
              <a:rPr lang="en-US" dirty="0" smtClean="0">
                <a:solidFill>
                  <a:schemeClr val="accent5">
                    <a:lumMod val="60000"/>
                    <a:lumOff val="40000"/>
                  </a:schemeClr>
                </a:solidFill>
              </a:rPr>
              <a:t> </a:t>
            </a:r>
            <a:r>
              <a:rPr lang="en-US" dirty="0">
                <a:solidFill>
                  <a:schemeClr val="accent5">
                    <a:lumMod val="60000"/>
                    <a:lumOff val="40000"/>
                  </a:schemeClr>
                </a:solidFill>
              </a:rPr>
              <a:t>T</a:t>
            </a:r>
            <a:r>
              <a:rPr lang="en-US" dirty="0" smtClean="0">
                <a:solidFill>
                  <a:schemeClr val="accent5">
                    <a:lumMod val="60000"/>
                    <a:lumOff val="40000"/>
                  </a:schemeClr>
                </a:solidFill>
              </a:rPr>
              <a:t>rusted </a:t>
            </a:r>
            <a:r>
              <a:rPr lang="en-US" dirty="0" smtClean="0">
                <a:solidFill>
                  <a:schemeClr val="accent5">
                    <a:lumMod val="60000"/>
                    <a:lumOff val="40000"/>
                  </a:schemeClr>
                </a:solidFill>
              </a:rPr>
              <a:t>mediator </a:t>
            </a:r>
            <a:r>
              <a:rPr lang="en-US" dirty="0" smtClean="0">
                <a:solidFill>
                  <a:schemeClr val="accent5">
                    <a:lumMod val="60000"/>
                    <a:lumOff val="40000"/>
                  </a:schemeClr>
                </a:solidFill>
              </a:rPr>
              <a:t>is </a:t>
            </a:r>
            <a:r>
              <a:rPr lang="en-US" smtClean="0">
                <a:solidFill>
                  <a:schemeClr val="accent5">
                    <a:lumMod val="60000"/>
                    <a:lumOff val="40000"/>
                  </a:schemeClr>
                </a:solidFill>
              </a:rPr>
              <a:t>useless without a </a:t>
            </a:r>
            <a:r>
              <a:rPr lang="en-US" dirty="0" smtClean="0">
                <a:solidFill>
                  <a:schemeClr val="accent5">
                    <a:lumMod val="60000"/>
                    <a:lumOff val="40000"/>
                  </a:schemeClr>
                </a:solidFill>
              </a:rPr>
              <a:t>“privileged </a:t>
            </a:r>
            <a:r>
              <a:rPr lang="en-US" smtClean="0">
                <a:solidFill>
                  <a:schemeClr val="accent5">
                    <a:lumMod val="60000"/>
                    <a:lumOff val="40000"/>
                  </a:schemeClr>
                </a:solidFill>
              </a:rPr>
              <a:t>mode</a:t>
            </a:r>
            <a:r>
              <a:rPr lang="en-US" smtClean="0">
                <a:solidFill>
                  <a:schemeClr val="accent5">
                    <a:lumMod val="60000"/>
                    <a:lumOff val="40000"/>
                  </a:schemeClr>
                </a:solidFill>
              </a:rPr>
              <a:t>”</a:t>
            </a:r>
            <a:r>
              <a:rPr lang="en-US" smtClean="0"/>
              <a:t>:</a:t>
            </a:r>
            <a:endParaRPr lang="en-US" dirty="0" smtClean="0"/>
          </a:p>
          <a:p>
            <a:pPr lvl="1"/>
            <a:r>
              <a:rPr lang="en-US" dirty="0" smtClean="0"/>
              <a:t>Any program can muck with TLB, </a:t>
            </a:r>
            <a:r>
              <a:rPr lang="en-US" dirty="0" err="1" smtClean="0"/>
              <a:t>PageTables</a:t>
            </a:r>
            <a:r>
              <a:rPr lang="en-US" dirty="0" smtClean="0"/>
              <a:t>, OS code…</a:t>
            </a:r>
          </a:p>
          <a:p>
            <a:pPr lvl="1"/>
            <a:r>
              <a:rPr lang="en-US" dirty="0" smtClean="0"/>
              <a:t>A program can intercept exceptions of other programs</a:t>
            </a:r>
          </a:p>
          <a:p>
            <a:pPr lvl="1"/>
            <a:r>
              <a:rPr lang="en-US" dirty="0" smtClean="0"/>
              <a:t>OS can crash if program messes up $sp, $</a:t>
            </a:r>
            <a:r>
              <a:rPr lang="en-US" dirty="0" err="1" smtClean="0"/>
              <a:t>fp</a:t>
            </a:r>
            <a:r>
              <a:rPr lang="en-US" dirty="0" smtClean="0"/>
              <a:t>, $</a:t>
            </a:r>
            <a:r>
              <a:rPr lang="en-US" dirty="0" err="1" smtClean="0"/>
              <a:t>gp</a:t>
            </a:r>
            <a:r>
              <a:rPr lang="en-US" dirty="0" smtClean="0"/>
              <a:t>, …</a:t>
            </a:r>
          </a:p>
          <a:p>
            <a:endParaRPr lang="en-US" dirty="0" smtClean="0"/>
          </a:p>
          <a:p>
            <a:r>
              <a:rPr lang="en-US" dirty="0" smtClean="0"/>
              <a:t>Wrong: Make these instructions and registers available only to “OS Code”</a:t>
            </a:r>
          </a:p>
          <a:p>
            <a:pPr lvl="1"/>
            <a:r>
              <a:rPr lang="en-US" dirty="0" smtClean="0"/>
              <a:t>“OS Code” == any code above 0x80000000</a:t>
            </a:r>
          </a:p>
          <a:p>
            <a:pPr lvl="1"/>
            <a:r>
              <a:rPr lang="en-US" dirty="0" smtClean="0"/>
              <a:t>Program can still JAL into middle of OS functions</a:t>
            </a:r>
          </a:p>
          <a:p>
            <a:pPr lvl="1"/>
            <a:r>
              <a:rPr lang="en-US" dirty="0" smtClean="0"/>
              <a:t>Program can still muck with OS memory, </a:t>
            </a:r>
            <a:r>
              <a:rPr lang="en-US" dirty="0" err="1" smtClean="0"/>
              <a:t>pagetables</a:t>
            </a:r>
            <a:r>
              <a:rPr lang="en-US" dirty="0" smtClean="0"/>
              <a:t>, …</a:t>
            </a:r>
          </a:p>
        </p:txBody>
      </p:sp>
    </p:spTree>
    <p:extLst>
      <p:ext uri="{BB962C8B-B14F-4D97-AF65-F5344CB8AC3E}">
        <p14:creationId xmlns:p14="http://schemas.microsoft.com/office/powerpoint/2010/main" val="2871540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282" name="Rectangle 2"/>
          <p:cNvSpPr>
            <a:spLocks noGrp="1" noChangeArrowheads="1"/>
          </p:cNvSpPr>
          <p:nvPr>
            <p:ph type="title"/>
            <p:custDataLst>
              <p:tags r:id="rId1"/>
            </p:custDataLst>
          </p:nvPr>
        </p:nvSpPr>
        <p:spPr/>
        <p:txBody>
          <a:bodyPr>
            <a:normAutofit fontScale="90000"/>
          </a:bodyPr>
          <a:lstStyle/>
          <a:p>
            <a:r>
              <a:rPr lang="en-US" smtClean="0"/>
              <a:t>Privilege Mode</a:t>
            </a:r>
            <a:endParaRPr lang="en-US"/>
          </a:p>
        </p:txBody>
      </p:sp>
      <p:sp>
        <p:nvSpPr>
          <p:cNvPr id="3809283" name="Rectangle 3"/>
          <p:cNvSpPr>
            <a:spLocks noGrp="1" noChangeArrowheads="1"/>
          </p:cNvSpPr>
          <p:nvPr>
            <p:ph idx="1"/>
            <p:custDataLst>
              <p:tags r:id="rId2"/>
            </p:custDataLst>
          </p:nvPr>
        </p:nvSpPr>
        <p:spPr>
          <a:xfrm>
            <a:off x="228600" y="533400"/>
            <a:ext cx="8686800" cy="5791200"/>
          </a:xfrm>
        </p:spPr>
        <p:txBody>
          <a:bodyPr>
            <a:noAutofit/>
          </a:bodyPr>
          <a:lstStyle/>
          <a:p>
            <a:r>
              <a:rPr lang="en-US" sz="2800" dirty="0" smtClean="0">
                <a:solidFill>
                  <a:schemeClr val="accent5">
                    <a:lumMod val="60000"/>
                    <a:lumOff val="40000"/>
                  </a:schemeClr>
                </a:solidFill>
              </a:rPr>
              <a:t>CPU Mode Bit / Privilege Level Status Register</a:t>
            </a:r>
          </a:p>
          <a:p>
            <a:r>
              <a:rPr lang="en-US" sz="2800" dirty="0" smtClean="0"/>
              <a:t>Mode 0 = untrusted = </a:t>
            </a:r>
            <a:r>
              <a:rPr lang="en-US" sz="2800" dirty="0" smtClean="0">
                <a:solidFill>
                  <a:schemeClr val="accent5">
                    <a:lumMod val="60000"/>
                    <a:lumOff val="40000"/>
                  </a:schemeClr>
                </a:solidFill>
              </a:rPr>
              <a:t>user domain</a:t>
            </a:r>
          </a:p>
          <a:p>
            <a:pPr lvl="1"/>
            <a:r>
              <a:rPr lang="en-US" sz="2400" dirty="0" smtClean="0"/>
              <a:t>“Privileged” instructions and registers are disabled by CPU</a:t>
            </a:r>
          </a:p>
          <a:p>
            <a:r>
              <a:rPr lang="en-US" sz="2800" dirty="0" smtClean="0"/>
              <a:t>Mode 1 = trusted = </a:t>
            </a:r>
            <a:r>
              <a:rPr lang="en-US" sz="2800" dirty="0" smtClean="0">
                <a:solidFill>
                  <a:schemeClr val="accent5">
                    <a:lumMod val="60000"/>
                    <a:lumOff val="40000"/>
                  </a:schemeClr>
                </a:solidFill>
              </a:rPr>
              <a:t>kernel domain</a:t>
            </a:r>
          </a:p>
          <a:p>
            <a:pPr lvl="1"/>
            <a:r>
              <a:rPr lang="en-US" sz="2400" dirty="0" smtClean="0"/>
              <a:t>All instructions and registers are enabled</a:t>
            </a:r>
          </a:p>
          <a:p>
            <a:r>
              <a:rPr lang="en-US" sz="2800" dirty="0" smtClean="0"/>
              <a:t>Boot sequence: </a:t>
            </a:r>
          </a:p>
          <a:p>
            <a:pPr lvl="1"/>
            <a:r>
              <a:rPr lang="en-US" sz="2400" dirty="0" smtClean="0"/>
              <a:t>load first sector of disk (containing OS code) to well known address in memory</a:t>
            </a:r>
          </a:p>
          <a:p>
            <a:pPr lvl="1"/>
            <a:r>
              <a:rPr lang="en-US" sz="2400" dirty="0" smtClean="0"/>
              <a:t>Mode </a:t>
            </a:r>
            <a:r>
              <a:rPr lang="en-US" sz="2400" dirty="0" smtClean="0">
                <a:sym typeface="Wingdings" pitchFamily="2" charset="2"/>
              </a:rPr>
              <a:t> </a:t>
            </a:r>
            <a:r>
              <a:rPr lang="en-US" sz="2400" dirty="0" smtClean="0"/>
              <a:t>1; PC </a:t>
            </a:r>
            <a:r>
              <a:rPr lang="en-US" sz="2400" dirty="0" smtClean="0">
                <a:sym typeface="Wingdings" pitchFamily="2" charset="2"/>
              </a:rPr>
              <a:t> </a:t>
            </a:r>
            <a:r>
              <a:rPr lang="en-US" sz="2400" dirty="0" smtClean="0"/>
              <a:t>well known address</a:t>
            </a:r>
          </a:p>
          <a:p>
            <a:r>
              <a:rPr lang="en-US" sz="2800" dirty="0" smtClean="0"/>
              <a:t>OS takes over…</a:t>
            </a:r>
          </a:p>
          <a:p>
            <a:pPr lvl="1"/>
            <a:r>
              <a:rPr lang="en-US" sz="2400" dirty="0" smtClean="0"/>
              <a:t>initialize devices, MMU, timers, etc.</a:t>
            </a:r>
          </a:p>
          <a:p>
            <a:pPr lvl="1"/>
            <a:r>
              <a:rPr lang="en-US" sz="2400" dirty="0" smtClean="0"/>
              <a:t>loads programs from disk, sets up </a:t>
            </a:r>
            <a:r>
              <a:rPr lang="en-US" sz="2400" dirty="0" err="1" smtClean="0"/>
              <a:t>pagetables</a:t>
            </a:r>
            <a:r>
              <a:rPr lang="en-US" sz="2400" dirty="0" smtClean="0"/>
              <a:t>, etc.</a:t>
            </a:r>
          </a:p>
          <a:p>
            <a:pPr lvl="1"/>
            <a:r>
              <a:rPr lang="en-US" sz="2400" dirty="0" smtClean="0"/>
              <a:t>Mode </a:t>
            </a:r>
            <a:r>
              <a:rPr lang="en-US" sz="2400" dirty="0" smtClean="0">
                <a:sym typeface="Wingdings" pitchFamily="2" charset="2"/>
              </a:rPr>
              <a:t> </a:t>
            </a:r>
            <a:r>
              <a:rPr lang="en-US" sz="2400" dirty="0" smtClean="0"/>
              <a:t>0; PC </a:t>
            </a:r>
            <a:r>
              <a:rPr lang="en-US" sz="2400" dirty="0" smtClean="0">
                <a:sym typeface="Wingdings" pitchFamily="2" charset="2"/>
              </a:rPr>
              <a:t> </a:t>
            </a:r>
            <a:r>
              <a:rPr lang="en-US" sz="2400" dirty="0" smtClean="0"/>
              <a:t>program entry point</a:t>
            </a:r>
          </a:p>
          <a:p>
            <a:r>
              <a:rPr lang="en-US" sz="1800" dirty="0" smtClean="0"/>
              <a:t>(note: x86 has 4 levels x 3 dimensions, but only virtual machines uses any  the middle)</a:t>
            </a:r>
          </a:p>
        </p:txBody>
      </p:sp>
    </p:spTree>
    <p:extLst>
      <p:ext uri="{BB962C8B-B14F-4D97-AF65-F5344CB8AC3E}">
        <p14:creationId xmlns:p14="http://schemas.microsoft.com/office/powerpoint/2010/main" val="3026282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0928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0928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80928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0928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80928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80928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80928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3378" name="Rectangle 2"/>
          <p:cNvSpPr>
            <a:spLocks noGrp="1" noChangeArrowheads="1"/>
          </p:cNvSpPr>
          <p:nvPr>
            <p:ph type="title"/>
            <p:custDataLst>
              <p:tags r:id="rId1"/>
            </p:custDataLst>
          </p:nvPr>
        </p:nvSpPr>
        <p:spPr/>
        <p:txBody>
          <a:bodyPr>
            <a:normAutofit fontScale="90000"/>
          </a:bodyPr>
          <a:lstStyle/>
          <a:p>
            <a:r>
              <a:rPr lang="en-US" smtClean="0"/>
              <a:t>Terminology</a:t>
            </a:r>
            <a:endParaRPr lang="en-US"/>
          </a:p>
        </p:txBody>
      </p:sp>
      <p:sp>
        <p:nvSpPr>
          <p:cNvPr id="3813379" name="Rectangle 3"/>
          <p:cNvSpPr>
            <a:spLocks noGrp="1" noChangeArrowheads="1"/>
          </p:cNvSpPr>
          <p:nvPr>
            <p:ph idx="1"/>
            <p:custDataLst>
              <p:tags r:id="rId2"/>
            </p:custDataLst>
          </p:nvPr>
        </p:nvSpPr>
        <p:spPr/>
        <p:txBody>
          <a:bodyPr>
            <a:normAutofit/>
          </a:bodyPr>
          <a:lstStyle/>
          <a:p>
            <a:r>
              <a:rPr lang="en-US" sz="2800" dirty="0" smtClean="0">
                <a:solidFill>
                  <a:schemeClr val="accent5">
                    <a:lumMod val="60000"/>
                    <a:lumOff val="40000"/>
                  </a:schemeClr>
                </a:solidFill>
              </a:rPr>
              <a:t>Trap:</a:t>
            </a:r>
            <a:r>
              <a:rPr lang="en-US" sz="2800" dirty="0" smtClean="0">
                <a:solidFill>
                  <a:schemeClr val="accent1"/>
                </a:solidFill>
              </a:rPr>
              <a:t> </a:t>
            </a:r>
            <a:r>
              <a:rPr lang="en-US" sz="2800" dirty="0" smtClean="0"/>
              <a:t>Any kind of a control transfer to the OS</a:t>
            </a:r>
          </a:p>
          <a:p>
            <a:endParaRPr lang="en-US" sz="2800" dirty="0" smtClean="0"/>
          </a:p>
          <a:p>
            <a:r>
              <a:rPr lang="en-US" sz="2800" dirty="0" err="1" smtClean="0">
                <a:solidFill>
                  <a:schemeClr val="accent5">
                    <a:lumMod val="60000"/>
                    <a:lumOff val="40000"/>
                  </a:schemeClr>
                </a:solidFill>
              </a:rPr>
              <a:t>Syscall</a:t>
            </a:r>
            <a:r>
              <a:rPr lang="en-US" sz="2800" dirty="0" smtClean="0">
                <a:solidFill>
                  <a:schemeClr val="accent5">
                    <a:lumMod val="60000"/>
                    <a:lumOff val="40000"/>
                  </a:schemeClr>
                </a:solidFill>
              </a:rPr>
              <a:t>:</a:t>
            </a:r>
            <a:r>
              <a:rPr lang="en-US" sz="2800" dirty="0" smtClean="0">
                <a:solidFill>
                  <a:schemeClr val="accent1"/>
                </a:solidFill>
              </a:rPr>
              <a:t> </a:t>
            </a:r>
            <a:r>
              <a:rPr lang="en-US" sz="2800" dirty="0" smtClean="0"/>
              <a:t>Synchronous (planned), program-to-kernel transfer</a:t>
            </a:r>
          </a:p>
          <a:p>
            <a:pPr lvl="1"/>
            <a:r>
              <a:rPr lang="en-US" sz="2400" dirty="0" smtClean="0"/>
              <a:t>SYSCALL instruction in MIPS (various on x86)</a:t>
            </a:r>
          </a:p>
          <a:p>
            <a:pPr lvl="1"/>
            <a:endParaRPr lang="en-US" sz="2400" dirty="0" smtClean="0"/>
          </a:p>
          <a:p>
            <a:r>
              <a:rPr lang="en-US" sz="2800" dirty="0" smtClean="0">
                <a:solidFill>
                  <a:schemeClr val="accent5">
                    <a:lumMod val="60000"/>
                    <a:lumOff val="40000"/>
                  </a:schemeClr>
                </a:solidFill>
              </a:rPr>
              <a:t>Exception:</a:t>
            </a:r>
            <a:r>
              <a:rPr lang="en-US" sz="2800" dirty="0" smtClean="0">
                <a:solidFill>
                  <a:schemeClr val="accent1"/>
                </a:solidFill>
              </a:rPr>
              <a:t> </a:t>
            </a:r>
            <a:r>
              <a:rPr lang="en-US" sz="2800" dirty="0"/>
              <a:t>S</a:t>
            </a:r>
            <a:r>
              <a:rPr lang="en-US" sz="2800" dirty="0" smtClean="0"/>
              <a:t>ynchronous, program-to-kernel transfer</a:t>
            </a:r>
          </a:p>
          <a:p>
            <a:pPr lvl="1"/>
            <a:r>
              <a:rPr lang="en-US" sz="2400" dirty="0" smtClean="0"/>
              <a:t>exceptional events: div by zero, page fault, page protection err, …</a:t>
            </a:r>
          </a:p>
          <a:p>
            <a:pPr lvl="1"/>
            <a:endParaRPr lang="en-US" sz="2400" dirty="0" smtClean="0"/>
          </a:p>
          <a:p>
            <a:r>
              <a:rPr lang="en-US" sz="2800" dirty="0" smtClean="0">
                <a:solidFill>
                  <a:schemeClr val="accent5">
                    <a:lumMod val="60000"/>
                    <a:lumOff val="40000"/>
                  </a:schemeClr>
                </a:solidFill>
              </a:rPr>
              <a:t>Interrupt:</a:t>
            </a:r>
            <a:r>
              <a:rPr lang="en-US" sz="2800" dirty="0" smtClean="0">
                <a:solidFill>
                  <a:schemeClr val="accent1"/>
                </a:solidFill>
              </a:rPr>
              <a:t> </a:t>
            </a:r>
            <a:r>
              <a:rPr lang="en-US" sz="2800" dirty="0" err="1" smtClean="0"/>
              <a:t>Aysnchronous</a:t>
            </a:r>
            <a:r>
              <a:rPr lang="en-US" sz="2800" dirty="0" smtClean="0"/>
              <a:t>, device-initiated transfer</a:t>
            </a:r>
          </a:p>
          <a:p>
            <a:pPr lvl="1"/>
            <a:r>
              <a:rPr lang="en-US" sz="2400" dirty="0" smtClean="0"/>
              <a:t>e.g. Network packet arrived, keyboard event, timer ticks</a:t>
            </a:r>
            <a:endParaRPr lang="en-US" sz="2400" dirty="0"/>
          </a:p>
        </p:txBody>
      </p:sp>
      <p:sp>
        <p:nvSpPr>
          <p:cNvPr id="4" name="TextBox 3"/>
          <p:cNvSpPr txBox="1"/>
          <p:nvPr>
            <p:custDataLst>
              <p:tags r:id="rId3"/>
            </p:custDataLst>
          </p:nvPr>
        </p:nvSpPr>
        <p:spPr>
          <a:xfrm>
            <a:off x="0" y="6334780"/>
            <a:ext cx="8072531" cy="523220"/>
          </a:xfrm>
          <a:prstGeom prst="rect">
            <a:avLst/>
          </a:prstGeom>
          <a:noFill/>
        </p:spPr>
        <p:txBody>
          <a:bodyPr wrap="none" rtlCol="0">
            <a:spAutoFit/>
          </a:bodyPr>
          <a:lstStyle/>
          <a:p>
            <a:r>
              <a:rPr lang="en-US" sz="2800" dirty="0" smtClean="0">
                <a:solidFill>
                  <a:schemeClr val="bg1"/>
                </a:solidFill>
              </a:rPr>
              <a:t>* real mechanisms, but nobody agrees on these terms</a:t>
            </a:r>
          </a:p>
        </p:txBody>
      </p:sp>
    </p:spTree>
    <p:extLst>
      <p:ext uri="{BB962C8B-B14F-4D97-AF65-F5344CB8AC3E}">
        <p14:creationId xmlns:p14="http://schemas.microsoft.com/office/powerpoint/2010/main" val="3126961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1337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13379">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813379">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813379">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13379">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813379">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blinds(horizontal)">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5426" name="Rectangle 2"/>
          <p:cNvSpPr>
            <a:spLocks noGrp="1" noChangeArrowheads="1"/>
          </p:cNvSpPr>
          <p:nvPr>
            <p:ph type="title"/>
            <p:custDataLst>
              <p:tags r:id="rId1"/>
            </p:custDataLst>
          </p:nvPr>
        </p:nvSpPr>
        <p:spPr/>
        <p:txBody>
          <a:bodyPr>
            <a:normAutofit fontScale="90000"/>
          </a:bodyPr>
          <a:lstStyle/>
          <a:p>
            <a:r>
              <a:rPr lang="en-US" smtClean="0"/>
              <a:t>Sample System Calls</a:t>
            </a:r>
            <a:endParaRPr lang="en-US"/>
          </a:p>
        </p:txBody>
      </p:sp>
      <p:sp>
        <p:nvSpPr>
          <p:cNvPr id="3815427" name="Rectangle 3"/>
          <p:cNvSpPr>
            <a:spLocks noGrp="1" noChangeArrowheads="1"/>
          </p:cNvSpPr>
          <p:nvPr>
            <p:ph idx="1"/>
            <p:custDataLst>
              <p:tags r:id="rId2"/>
            </p:custDataLst>
          </p:nvPr>
        </p:nvSpPr>
        <p:spPr/>
        <p:txBody>
          <a:bodyPr/>
          <a:lstStyle/>
          <a:p>
            <a:r>
              <a:rPr lang="en-US" dirty="0" smtClean="0">
                <a:solidFill>
                  <a:schemeClr val="accent5">
                    <a:lumMod val="60000"/>
                    <a:lumOff val="40000"/>
                  </a:schemeClr>
                </a:solidFill>
              </a:rPr>
              <a:t>System call examples:</a:t>
            </a:r>
          </a:p>
          <a:p>
            <a:r>
              <a:rPr lang="en-US" dirty="0" err="1" smtClean="0">
                <a:latin typeface="Consolas" pitchFamily="49" charset="0"/>
              </a:rPr>
              <a:t>putc</a:t>
            </a:r>
            <a:r>
              <a:rPr lang="en-US" dirty="0" smtClean="0">
                <a:latin typeface="Consolas" pitchFamily="49" charset="0"/>
              </a:rPr>
              <a:t>(): </a:t>
            </a:r>
            <a:r>
              <a:rPr lang="en-US" dirty="0" smtClean="0"/>
              <a:t>Print character to screen</a:t>
            </a:r>
          </a:p>
          <a:p>
            <a:pPr lvl="1"/>
            <a:r>
              <a:rPr lang="en-US" dirty="0" smtClean="0"/>
              <a:t>Need to multiplex screen between competing programs</a:t>
            </a:r>
          </a:p>
          <a:p>
            <a:r>
              <a:rPr lang="en-US" dirty="0" smtClean="0">
                <a:latin typeface="Consolas" pitchFamily="49" charset="0"/>
              </a:rPr>
              <a:t>send(): </a:t>
            </a:r>
            <a:r>
              <a:rPr lang="en-US" dirty="0" smtClean="0"/>
              <a:t>Send a packet on the network</a:t>
            </a:r>
          </a:p>
          <a:p>
            <a:pPr lvl="1"/>
            <a:r>
              <a:rPr lang="en-US" dirty="0" smtClean="0"/>
              <a:t>Need to manipulate the internals of a device </a:t>
            </a:r>
          </a:p>
          <a:p>
            <a:r>
              <a:rPr lang="en-US" dirty="0" err="1" smtClean="0">
                <a:latin typeface="Consolas" pitchFamily="49" charset="0"/>
              </a:rPr>
              <a:t>sbrk</a:t>
            </a:r>
            <a:r>
              <a:rPr lang="en-US" dirty="0" smtClean="0">
                <a:latin typeface="Consolas" pitchFamily="49" charset="0"/>
              </a:rPr>
              <a:t>(): </a:t>
            </a:r>
            <a:r>
              <a:rPr lang="en-US" dirty="0" smtClean="0"/>
              <a:t>Allocate a page</a:t>
            </a:r>
          </a:p>
          <a:p>
            <a:pPr lvl="1"/>
            <a:r>
              <a:rPr lang="en-US" dirty="0" smtClean="0"/>
              <a:t>Needs to update page tables &amp; MMU</a:t>
            </a:r>
          </a:p>
          <a:p>
            <a:r>
              <a:rPr lang="en-US" dirty="0" smtClean="0">
                <a:latin typeface="Consolas" pitchFamily="49" charset="0"/>
              </a:rPr>
              <a:t>sleep(): </a:t>
            </a:r>
            <a:r>
              <a:rPr lang="en-US" dirty="0" smtClean="0"/>
              <a:t>put current </a:t>
            </a:r>
            <a:r>
              <a:rPr lang="en-US" dirty="0" err="1" smtClean="0"/>
              <a:t>prog</a:t>
            </a:r>
            <a:r>
              <a:rPr lang="en-US" dirty="0" smtClean="0"/>
              <a:t> to sleep, wake other</a:t>
            </a:r>
          </a:p>
          <a:p>
            <a:pPr lvl="1"/>
            <a:r>
              <a:rPr lang="en-US" dirty="0" smtClean="0"/>
              <a:t>Need to update page table base register</a:t>
            </a:r>
          </a:p>
          <a:p>
            <a:endParaRPr lang="en-US" dirty="0"/>
          </a:p>
        </p:txBody>
      </p:sp>
    </p:spTree>
    <p:extLst>
      <p:ext uri="{BB962C8B-B14F-4D97-AF65-F5344CB8AC3E}">
        <p14:creationId xmlns:p14="http://schemas.microsoft.com/office/powerpoint/2010/main" val="1899169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1542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1542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15427">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1542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7474" name="Rectangle 2"/>
          <p:cNvSpPr>
            <a:spLocks noGrp="1" noChangeArrowheads="1"/>
          </p:cNvSpPr>
          <p:nvPr>
            <p:ph type="title"/>
            <p:custDataLst>
              <p:tags r:id="rId1"/>
            </p:custDataLst>
          </p:nvPr>
        </p:nvSpPr>
        <p:spPr/>
        <p:txBody>
          <a:bodyPr>
            <a:normAutofit fontScale="90000"/>
          </a:bodyPr>
          <a:lstStyle/>
          <a:p>
            <a:r>
              <a:rPr lang="en-US" smtClean="0"/>
              <a:t>System Calls</a:t>
            </a:r>
            <a:endParaRPr lang="en-US"/>
          </a:p>
        </p:txBody>
      </p:sp>
      <p:sp>
        <p:nvSpPr>
          <p:cNvPr id="3817475" name="Rectangle 3"/>
          <p:cNvSpPr>
            <a:spLocks noGrp="1" noChangeArrowheads="1"/>
          </p:cNvSpPr>
          <p:nvPr>
            <p:ph idx="1"/>
            <p:custDataLst>
              <p:tags r:id="rId2"/>
            </p:custDataLst>
          </p:nvPr>
        </p:nvSpPr>
        <p:spPr/>
        <p:txBody>
          <a:bodyPr>
            <a:normAutofit lnSpcReduction="10000"/>
          </a:bodyPr>
          <a:lstStyle/>
          <a:p>
            <a:r>
              <a:rPr lang="en-US" dirty="0" smtClean="0"/>
              <a:t>System call: Not just a function call</a:t>
            </a:r>
          </a:p>
          <a:p>
            <a:pPr lvl="1"/>
            <a:r>
              <a:rPr lang="en-US" dirty="0" smtClean="0"/>
              <a:t>Don’t let program jump just anywhere in OS code</a:t>
            </a:r>
          </a:p>
          <a:p>
            <a:pPr lvl="1"/>
            <a:r>
              <a:rPr lang="en-US" dirty="0" smtClean="0"/>
              <a:t>OS can’t trust program’s registers (sp, </a:t>
            </a:r>
            <a:r>
              <a:rPr lang="en-US" dirty="0" err="1" smtClean="0"/>
              <a:t>fp</a:t>
            </a:r>
            <a:r>
              <a:rPr lang="en-US" dirty="0" smtClean="0"/>
              <a:t>, </a:t>
            </a:r>
            <a:r>
              <a:rPr lang="en-US" dirty="0" err="1" smtClean="0"/>
              <a:t>gp</a:t>
            </a:r>
            <a:r>
              <a:rPr lang="en-US" dirty="0" smtClean="0"/>
              <a:t>, etc.)</a:t>
            </a:r>
          </a:p>
          <a:p>
            <a:pPr lvl="1">
              <a:buNone/>
            </a:pPr>
            <a:endParaRPr lang="en-US" dirty="0" smtClean="0"/>
          </a:p>
          <a:p>
            <a:r>
              <a:rPr lang="en-US" dirty="0" smtClean="0">
                <a:solidFill>
                  <a:schemeClr val="accent5">
                    <a:lumMod val="60000"/>
                    <a:lumOff val="40000"/>
                  </a:schemeClr>
                </a:solidFill>
              </a:rPr>
              <a:t>SYSCALL instruction:</a:t>
            </a:r>
            <a:r>
              <a:rPr lang="en-US" dirty="0" smtClean="0"/>
              <a:t> safe transfer of control to OS</a:t>
            </a:r>
          </a:p>
          <a:p>
            <a:pPr lvl="1"/>
            <a:r>
              <a:rPr lang="en-US" dirty="0" smtClean="0"/>
              <a:t>Mode </a:t>
            </a:r>
            <a:r>
              <a:rPr lang="en-US" dirty="0" smtClean="0">
                <a:sym typeface="Wingdings" pitchFamily="2" charset="2"/>
              </a:rPr>
              <a:t> 0; Cause  </a:t>
            </a:r>
            <a:r>
              <a:rPr lang="en-US" dirty="0" err="1" smtClean="0">
                <a:sym typeface="Wingdings" pitchFamily="2" charset="2"/>
              </a:rPr>
              <a:t>syscall</a:t>
            </a:r>
            <a:r>
              <a:rPr lang="en-US" dirty="0" smtClean="0">
                <a:sym typeface="Wingdings" pitchFamily="2" charset="2"/>
              </a:rPr>
              <a:t>; </a:t>
            </a:r>
            <a:r>
              <a:rPr lang="en-US" dirty="0" smtClean="0"/>
              <a:t>PC </a:t>
            </a:r>
            <a:r>
              <a:rPr lang="en-US" dirty="0" smtClean="0">
                <a:sym typeface="Wingdings" pitchFamily="2" charset="2"/>
              </a:rPr>
              <a:t></a:t>
            </a:r>
            <a:r>
              <a:rPr lang="en-US" dirty="0" smtClean="0"/>
              <a:t> exception vector</a:t>
            </a:r>
          </a:p>
          <a:p>
            <a:endParaRPr lang="en-US" dirty="0" smtClean="0"/>
          </a:p>
          <a:p>
            <a:r>
              <a:rPr lang="en-US" dirty="0" smtClean="0"/>
              <a:t>MIPS system call convention:</a:t>
            </a:r>
          </a:p>
          <a:p>
            <a:pPr lvl="1"/>
            <a:r>
              <a:rPr lang="en-US" dirty="0" smtClean="0"/>
              <a:t>user program mostly normal (save temps, save </a:t>
            </a:r>
            <a:r>
              <a:rPr lang="en-US" dirty="0" err="1" smtClean="0"/>
              <a:t>ra</a:t>
            </a:r>
            <a:r>
              <a:rPr lang="en-US" dirty="0" smtClean="0"/>
              <a:t>, …)</a:t>
            </a:r>
          </a:p>
          <a:p>
            <a:pPr lvl="1"/>
            <a:r>
              <a:rPr lang="en-US" dirty="0" smtClean="0"/>
              <a:t>but: $v0 = system call number, which </a:t>
            </a:r>
            <a:r>
              <a:rPr lang="en-US" dirty="0"/>
              <a:t>specifies the operation the application is </a:t>
            </a:r>
            <a:r>
              <a:rPr lang="en-US" dirty="0" smtClean="0"/>
              <a:t>requesting</a:t>
            </a:r>
            <a:endParaRPr lang="en-US" dirty="0"/>
          </a:p>
        </p:txBody>
      </p:sp>
    </p:spTree>
    <p:extLst>
      <p:ext uri="{BB962C8B-B14F-4D97-AF65-F5344CB8AC3E}">
        <p14:creationId xmlns:p14="http://schemas.microsoft.com/office/powerpoint/2010/main" val="4269754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1747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17475">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817475">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817475">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8174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Invoking System Calls</a:t>
            </a:r>
            <a:endParaRPr lang="en-US" dirty="0"/>
          </a:p>
        </p:txBody>
      </p:sp>
      <p:sp>
        <p:nvSpPr>
          <p:cNvPr id="3" name="Content Placeholder 2"/>
          <p:cNvSpPr>
            <a:spLocks noGrp="1"/>
          </p:cNvSpPr>
          <p:nvPr>
            <p:ph idx="1"/>
            <p:custDataLst>
              <p:tags r:id="rId2"/>
            </p:custDataLst>
          </p:nvPr>
        </p:nvSpPr>
        <p:spPr/>
        <p:txBody>
          <a:bodyPr>
            <a:normAutofit lnSpcReduction="10000"/>
          </a:bodyPr>
          <a:lstStyle/>
          <a:p>
            <a:pPr marL="1831975"/>
            <a:r>
              <a:rPr lang="en-US" dirty="0" err="1" smtClean="0">
                <a:latin typeface="Consolas" pitchFamily="49" charset="0"/>
              </a:rPr>
              <a:t>int</a:t>
            </a:r>
            <a:r>
              <a:rPr lang="en-US" dirty="0" smtClean="0">
                <a:latin typeface="Consolas" pitchFamily="49" charset="0"/>
              </a:rPr>
              <a:t> </a:t>
            </a:r>
            <a:r>
              <a:rPr lang="en-US" dirty="0" err="1" smtClean="0">
                <a:latin typeface="Consolas" pitchFamily="49" charset="0"/>
              </a:rPr>
              <a:t>getc</a:t>
            </a:r>
            <a:r>
              <a:rPr lang="en-US" dirty="0" smtClean="0">
                <a:latin typeface="Consolas" pitchFamily="49" charset="0"/>
              </a:rPr>
              <a:t>() {</a:t>
            </a:r>
          </a:p>
          <a:p>
            <a:pPr marL="1831975"/>
            <a:r>
              <a:rPr lang="en-US" dirty="0" smtClean="0">
                <a:latin typeface="Consolas" pitchFamily="49" charset="0"/>
              </a:rPr>
              <a:t>  </a:t>
            </a:r>
            <a:r>
              <a:rPr lang="en-US" dirty="0" err="1" smtClean="0">
                <a:latin typeface="Consolas" pitchFamily="49" charset="0"/>
              </a:rPr>
              <a:t>asm</a:t>
            </a:r>
            <a:r>
              <a:rPr lang="en-US" dirty="0" smtClean="0">
                <a:latin typeface="Consolas" pitchFamily="49" charset="0"/>
              </a:rPr>
              <a:t>("</a:t>
            </a:r>
            <a:r>
              <a:rPr lang="en-US" dirty="0" err="1" smtClean="0">
                <a:solidFill>
                  <a:schemeClr val="accent5">
                    <a:lumMod val="60000"/>
                    <a:lumOff val="40000"/>
                  </a:schemeClr>
                </a:solidFill>
                <a:latin typeface="Consolas" pitchFamily="49" charset="0"/>
              </a:rPr>
              <a:t>addiu</a:t>
            </a:r>
            <a:r>
              <a:rPr lang="en-US" dirty="0" smtClean="0">
                <a:solidFill>
                  <a:schemeClr val="accent5">
                    <a:lumMod val="60000"/>
                    <a:lumOff val="40000"/>
                  </a:schemeClr>
                </a:solidFill>
                <a:latin typeface="Consolas" pitchFamily="49" charset="0"/>
              </a:rPr>
              <a:t> $2, $0, 4</a:t>
            </a:r>
            <a:r>
              <a:rPr lang="en-US" dirty="0" smtClean="0">
                <a:latin typeface="Consolas" pitchFamily="49" charset="0"/>
              </a:rPr>
              <a:t>");</a:t>
            </a:r>
          </a:p>
          <a:p>
            <a:pPr marL="1831975"/>
            <a:r>
              <a:rPr lang="en-US" dirty="0" smtClean="0">
                <a:latin typeface="Consolas" pitchFamily="49" charset="0"/>
              </a:rPr>
              <a:t>  </a:t>
            </a:r>
            <a:r>
              <a:rPr lang="en-US" dirty="0" err="1" smtClean="0">
                <a:latin typeface="Consolas" pitchFamily="49" charset="0"/>
              </a:rPr>
              <a:t>asm</a:t>
            </a:r>
            <a:r>
              <a:rPr lang="en-US" dirty="0" smtClean="0">
                <a:latin typeface="Consolas" pitchFamily="49" charset="0"/>
              </a:rPr>
              <a:t>("</a:t>
            </a:r>
            <a:r>
              <a:rPr lang="en-US" dirty="0" err="1" smtClean="0">
                <a:solidFill>
                  <a:schemeClr val="accent5">
                    <a:lumMod val="60000"/>
                    <a:lumOff val="40000"/>
                  </a:schemeClr>
                </a:solidFill>
                <a:latin typeface="Consolas" pitchFamily="49" charset="0"/>
              </a:rPr>
              <a:t>syscall</a:t>
            </a:r>
            <a:r>
              <a:rPr lang="en-US" dirty="0" smtClean="0">
                <a:latin typeface="Consolas" pitchFamily="49" charset="0"/>
              </a:rPr>
              <a:t>");</a:t>
            </a:r>
          </a:p>
          <a:p>
            <a:pPr marL="1831975"/>
            <a:r>
              <a:rPr lang="en-US" dirty="0" smtClean="0">
                <a:latin typeface="Consolas" pitchFamily="49" charset="0"/>
              </a:rPr>
              <a:t>}</a:t>
            </a:r>
          </a:p>
          <a:p>
            <a:pPr marL="1831975"/>
            <a:endParaRPr lang="en-US" dirty="0" smtClean="0">
              <a:latin typeface="Consolas" pitchFamily="49" charset="0"/>
            </a:endParaRPr>
          </a:p>
          <a:p>
            <a:pPr marL="1831975"/>
            <a:r>
              <a:rPr lang="en-US" dirty="0" smtClean="0">
                <a:latin typeface="Consolas" pitchFamily="49" charset="0"/>
              </a:rPr>
              <a:t>char *gets(char *</a:t>
            </a:r>
            <a:r>
              <a:rPr lang="en-US" dirty="0" err="1" smtClean="0">
                <a:latin typeface="Consolas" pitchFamily="49" charset="0"/>
              </a:rPr>
              <a:t>buf</a:t>
            </a:r>
            <a:r>
              <a:rPr lang="en-US" dirty="0" smtClean="0">
                <a:latin typeface="Consolas" pitchFamily="49" charset="0"/>
              </a:rPr>
              <a:t>) {</a:t>
            </a:r>
          </a:p>
          <a:p>
            <a:pPr marL="1831975"/>
            <a:r>
              <a:rPr lang="en-US" dirty="0" smtClean="0">
                <a:latin typeface="Consolas" pitchFamily="49" charset="0"/>
              </a:rPr>
              <a:t>  while (...) {</a:t>
            </a:r>
          </a:p>
          <a:p>
            <a:pPr marL="1831975"/>
            <a:r>
              <a:rPr lang="en-US" dirty="0" smtClean="0">
                <a:latin typeface="Consolas" pitchFamily="49" charset="0"/>
              </a:rPr>
              <a:t>    </a:t>
            </a:r>
            <a:r>
              <a:rPr lang="en-US" dirty="0" err="1" smtClean="0">
                <a:latin typeface="Consolas" pitchFamily="49" charset="0"/>
              </a:rPr>
              <a:t>buf</a:t>
            </a:r>
            <a:r>
              <a:rPr lang="en-US" dirty="0" smtClean="0">
                <a:latin typeface="Consolas" pitchFamily="49" charset="0"/>
              </a:rPr>
              <a:t>[</a:t>
            </a:r>
            <a:r>
              <a:rPr lang="en-US" dirty="0" err="1" smtClean="0">
                <a:latin typeface="Consolas" pitchFamily="49" charset="0"/>
              </a:rPr>
              <a:t>i</a:t>
            </a:r>
            <a:r>
              <a:rPr lang="en-US" dirty="0" smtClean="0">
                <a:latin typeface="Consolas" pitchFamily="49" charset="0"/>
              </a:rPr>
              <a:t>] = </a:t>
            </a:r>
            <a:r>
              <a:rPr lang="en-US" dirty="0" err="1" smtClean="0">
                <a:latin typeface="Consolas" pitchFamily="49" charset="0"/>
              </a:rPr>
              <a:t>getc</a:t>
            </a:r>
            <a:r>
              <a:rPr lang="en-US" dirty="0" smtClean="0">
                <a:latin typeface="Consolas" pitchFamily="49" charset="0"/>
              </a:rPr>
              <a:t>();</a:t>
            </a:r>
          </a:p>
          <a:p>
            <a:pPr marL="1831975"/>
            <a:r>
              <a:rPr lang="en-US" dirty="0" smtClean="0">
                <a:latin typeface="Consolas" pitchFamily="49" charset="0"/>
              </a:rPr>
              <a:t>  }</a:t>
            </a:r>
          </a:p>
          <a:p>
            <a:pPr marL="1831975"/>
            <a:r>
              <a:rPr lang="en-US" dirty="0" smtClean="0">
                <a:latin typeface="Consolas" pitchFamily="49" charset="0"/>
              </a:rPr>
              <a:t>}</a:t>
            </a:r>
          </a:p>
        </p:txBody>
      </p:sp>
    </p:spTree>
    <p:extLst>
      <p:ext uri="{BB962C8B-B14F-4D97-AF65-F5344CB8AC3E}">
        <p14:creationId xmlns:p14="http://schemas.microsoft.com/office/powerpoint/2010/main" val="2741018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62" name="Rectangle 2"/>
          <p:cNvSpPr>
            <a:spLocks noGrp="1" noChangeArrowheads="1"/>
          </p:cNvSpPr>
          <p:nvPr>
            <p:ph type="title"/>
            <p:custDataLst>
              <p:tags r:id="rId1"/>
            </p:custDataLst>
          </p:nvPr>
        </p:nvSpPr>
        <p:spPr/>
        <p:txBody>
          <a:bodyPr>
            <a:normAutofit fontScale="90000"/>
          </a:bodyPr>
          <a:lstStyle/>
          <a:p>
            <a:r>
              <a:rPr lang="en-US" smtClean="0"/>
              <a:t>Libraries and Wrappers</a:t>
            </a:r>
            <a:endParaRPr lang="en-US"/>
          </a:p>
        </p:txBody>
      </p:sp>
      <p:sp>
        <p:nvSpPr>
          <p:cNvPr id="3829763" name="Rectangle 3"/>
          <p:cNvSpPr>
            <a:spLocks noGrp="1" noChangeArrowheads="1"/>
          </p:cNvSpPr>
          <p:nvPr>
            <p:ph idx="1"/>
            <p:custDataLst>
              <p:tags r:id="rId2"/>
            </p:custDataLst>
          </p:nvPr>
        </p:nvSpPr>
        <p:spPr/>
        <p:txBody>
          <a:bodyPr>
            <a:normAutofit lnSpcReduction="10000"/>
          </a:bodyPr>
          <a:lstStyle/>
          <a:p>
            <a:r>
              <a:rPr lang="en-US" dirty="0" smtClean="0"/>
              <a:t>Compilers do not emit SYSCALL instructions</a:t>
            </a:r>
          </a:p>
          <a:p>
            <a:pPr lvl="1"/>
            <a:r>
              <a:rPr lang="en-US" dirty="0" smtClean="0"/>
              <a:t>Compiler doesn’t know OS interface</a:t>
            </a:r>
          </a:p>
          <a:p>
            <a:r>
              <a:rPr lang="en-US" dirty="0" smtClean="0"/>
              <a:t>Libraries implement standard API from system API</a:t>
            </a:r>
          </a:p>
          <a:p>
            <a:r>
              <a:rPr lang="en-US" dirty="0" err="1" smtClean="0"/>
              <a:t>libc</a:t>
            </a:r>
            <a:r>
              <a:rPr lang="en-US" dirty="0" smtClean="0"/>
              <a:t> (standard C library):</a:t>
            </a:r>
          </a:p>
          <a:p>
            <a:pPr lvl="1"/>
            <a:r>
              <a:rPr lang="en-US" dirty="0" err="1" smtClean="0">
                <a:sym typeface="Wingdings" pitchFamily="2" charset="2"/>
              </a:rPr>
              <a:t>getc</a:t>
            </a:r>
            <a:r>
              <a:rPr lang="en-US" dirty="0" smtClean="0">
                <a:sym typeface="Wingdings" pitchFamily="2" charset="2"/>
              </a:rPr>
              <a:t>()  </a:t>
            </a:r>
            <a:r>
              <a:rPr lang="en-US" dirty="0" err="1" smtClean="0">
                <a:sym typeface="Wingdings" pitchFamily="2" charset="2"/>
              </a:rPr>
              <a:t>syscall</a:t>
            </a:r>
            <a:endParaRPr lang="en-US" dirty="0" smtClean="0">
              <a:sym typeface="Wingdings" pitchFamily="2" charset="2"/>
            </a:endParaRPr>
          </a:p>
          <a:p>
            <a:pPr lvl="1"/>
            <a:r>
              <a:rPr lang="en-US" dirty="0" err="1" smtClean="0">
                <a:sym typeface="Wingdings" pitchFamily="2" charset="2"/>
              </a:rPr>
              <a:t>sbrk</a:t>
            </a:r>
            <a:r>
              <a:rPr lang="en-US" dirty="0" smtClean="0">
                <a:sym typeface="Wingdings" pitchFamily="2" charset="2"/>
              </a:rPr>
              <a:t>()  </a:t>
            </a:r>
            <a:r>
              <a:rPr lang="en-US" dirty="0" err="1" smtClean="0">
                <a:sym typeface="Wingdings" pitchFamily="2" charset="2"/>
              </a:rPr>
              <a:t>syscall</a:t>
            </a:r>
            <a:endParaRPr lang="en-US" dirty="0" smtClean="0">
              <a:sym typeface="Wingdings" pitchFamily="2" charset="2"/>
            </a:endParaRPr>
          </a:p>
          <a:p>
            <a:pPr lvl="1"/>
            <a:r>
              <a:rPr lang="en-US" dirty="0" smtClean="0"/>
              <a:t>write() </a:t>
            </a:r>
            <a:r>
              <a:rPr lang="en-US" dirty="0" smtClean="0">
                <a:sym typeface="Wingdings" pitchFamily="2" charset="2"/>
              </a:rPr>
              <a:t> </a:t>
            </a:r>
            <a:r>
              <a:rPr lang="en-US" dirty="0" err="1" smtClean="0">
                <a:sym typeface="Wingdings" pitchFamily="2" charset="2"/>
              </a:rPr>
              <a:t>syscall</a:t>
            </a:r>
            <a:endParaRPr lang="en-US" dirty="0" smtClean="0">
              <a:sym typeface="Wingdings" pitchFamily="2" charset="2"/>
            </a:endParaRPr>
          </a:p>
          <a:p>
            <a:pPr lvl="1"/>
            <a:r>
              <a:rPr lang="en-US" dirty="0" smtClean="0">
                <a:sym typeface="Wingdings" pitchFamily="2" charset="2"/>
              </a:rPr>
              <a:t>gets()  </a:t>
            </a:r>
            <a:r>
              <a:rPr lang="en-US" dirty="0" err="1" smtClean="0">
                <a:sym typeface="Wingdings" pitchFamily="2" charset="2"/>
              </a:rPr>
              <a:t>getc</a:t>
            </a:r>
            <a:r>
              <a:rPr lang="en-US" dirty="0" smtClean="0">
                <a:sym typeface="Wingdings" pitchFamily="2" charset="2"/>
              </a:rPr>
              <a:t>()</a:t>
            </a:r>
            <a:endParaRPr lang="en-US" dirty="0" smtClean="0"/>
          </a:p>
          <a:p>
            <a:pPr lvl="1"/>
            <a:r>
              <a:rPr lang="en-US" dirty="0" err="1" smtClean="0"/>
              <a:t>printf</a:t>
            </a:r>
            <a:r>
              <a:rPr lang="en-US" dirty="0" smtClean="0"/>
              <a:t>() </a:t>
            </a:r>
            <a:r>
              <a:rPr lang="en-US" dirty="0" smtClean="0">
                <a:sym typeface="Wingdings" pitchFamily="2" charset="2"/>
              </a:rPr>
              <a:t> write()</a:t>
            </a:r>
          </a:p>
          <a:p>
            <a:pPr lvl="1"/>
            <a:r>
              <a:rPr lang="en-US" dirty="0" err="1" smtClean="0"/>
              <a:t>malloc</a:t>
            </a:r>
            <a:r>
              <a:rPr lang="en-US" dirty="0" smtClean="0"/>
              <a:t>() </a:t>
            </a:r>
            <a:r>
              <a:rPr lang="en-US" dirty="0" smtClean="0">
                <a:sym typeface="Wingdings" pitchFamily="2" charset="2"/>
              </a:rPr>
              <a:t> </a:t>
            </a:r>
            <a:r>
              <a:rPr lang="en-US" dirty="0" err="1" smtClean="0">
                <a:sym typeface="Wingdings" pitchFamily="2" charset="2"/>
              </a:rPr>
              <a:t>sbrk</a:t>
            </a:r>
            <a:r>
              <a:rPr lang="en-US" dirty="0" smtClean="0">
                <a:sym typeface="Wingdings" pitchFamily="2" charset="2"/>
              </a:rPr>
              <a:t>()</a:t>
            </a:r>
          </a:p>
          <a:p>
            <a:pPr lvl="1"/>
            <a:r>
              <a:rPr lang="en-US" dirty="0" smtClean="0">
                <a:sym typeface="Wingdings" pitchFamily="2" charset="2"/>
              </a:rPr>
              <a:t>…</a:t>
            </a:r>
          </a:p>
        </p:txBody>
      </p:sp>
    </p:spTree>
    <p:extLst>
      <p:ext uri="{BB962C8B-B14F-4D97-AF65-F5344CB8AC3E}">
        <p14:creationId xmlns:p14="http://schemas.microsoft.com/office/powerpoint/2010/main" val="813376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Heartbleed</a:t>
            </a:r>
            <a:r>
              <a:rPr lang="en-US" dirty="0" smtClean="0"/>
              <a:t> Security Bug</a:t>
            </a:r>
            <a:endParaRPr lang="en-US" dirty="0"/>
          </a:p>
        </p:txBody>
      </p:sp>
      <p:sp>
        <p:nvSpPr>
          <p:cNvPr id="3" name="Content Placeholder 2"/>
          <p:cNvSpPr>
            <a:spLocks noGrp="1"/>
          </p:cNvSpPr>
          <p:nvPr>
            <p:ph idx="1"/>
          </p:nvPr>
        </p:nvSpPr>
        <p:spPr/>
        <p:txBody>
          <a:bodyPr/>
          <a:lstStyle/>
          <a:p>
            <a:r>
              <a:rPr lang="en-US" dirty="0" smtClean="0"/>
              <a:t>“…worst vulnerability found since commercial traffic began to flow over the internet.” </a:t>
            </a:r>
            <a:r>
              <a:rPr lang="en-US" sz="2000" dirty="0" smtClean="0"/>
              <a:t>Forbes, “massive Internet Security Vulnerability—Here’s where you need to do,” Apr 10 2014</a:t>
            </a:r>
          </a:p>
          <a:p>
            <a:endParaRPr lang="en-US" dirty="0"/>
          </a:p>
          <a:p>
            <a:r>
              <a:rPr lang="en-US" dirty="0" smtClean="0"/>
              <a:t>17% (0.5million) secure web servers</a:t>
            </a:r>
          </a:p>
          <a:p>
            <a:r>
              <a:rPr lang="en-US" dirty="0"/>
              <a:t>v</a:t>
            </a:r>
            <a:r>
              <a:rPr lang="en-US" dirty="0" smtClean="0"/>
              <a:t>ulnerable to bug</a:t>
            </a:r>
            <a:r>
              <a:rPr lang="en-US" sz="2000" dirty="0" smtClean="0"/>
              <a:t>—</a:t>
            </a:r>
            <a:r>
              <a:rPr lang="en-US" sz="2000" dirty="0" err="1"/>
              <a:t>N</a:t>
            </a:r>
            <a:r>
              <a:rPr lang="en-US" sz="2000" dirty="0" err="1" smtClean="0"/>
              <a:t>etcraft</a:t>
            </a:r>
            <a:r>
              <a:rPr lang="en-US" sz="2000" dirty="0" smtClean="0"/>
              <a:t>, Ltd, Apr 8, 2014</a:t>
            </a:r>
          </a:p>
          <a:p>
            <a:pPr lvl="1"/>
            <a:r>
              <a:rPr lang="en-US" dirty="0" smtClean="0"/>
              <a:t>Amazon, Akamai, </a:t>
            </a:r>
            <a:r>
              <a:rPr lang="en-US" dirty="0" err="1" smtClean="0"/>
              <a:t>GitHub</a:t>
            </a:r>
            <a:r>
              <a:rPr lang="en-US" dirty="0" smtClean="0"/>
              <a:t>, Wikipedia, </a:t>
            </a:r>
            <a:r>
              <a:rPr lang="en-US" dirty="0" err="1" smtClean="0"/>
              <a:t>etc</a:t>
            </a:r>
            <a:endParaRPr lang="en-US" dirty="0" smtClean="0"/>
          </a:p>
          <a:p>
            <a:endParaRPr lang="en-US" dirty="0"/>
          </a:p>
        </p:txBody>
      </p:sp>
      <p:pic>
        <p:nvPicPr>
          <p:cNvPr id="1026" name="Picture 2" descr="Heartbleed Bu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4970" y="2133600"/>
            <a:ext cx="251663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9705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19522" name="Rectangle 2"/>
          <p:cNvSpPr>
            <a:spLocks noGrp="1" noChangeArrowheads="1"/>
          </p:cNvSpPr>
          <p:nvPr>
            <p:ph type="title"/>
          </p:nvPr>
        </p:nvSpPr>
        <p:spPr/>
        <p:txBody>
          <a:bodyPr>
            <a:normAutofit fontScale="90000"/>
          </a:bodyPr>
          <a:lstStyle/>
          <a:p>
            <a:endParaRPr lang="en-US"/>
          </a:p>
        </p:txBody>
      </p:sp>
      <p:sp>
        <p:nvSpPr>
          <p:cNvPr id="3819523" name="Rectangle 3"/>
          <p:cNvSpPr>
            <a:spLocks noGrp="1" noChangeArrowheads="1"/>
          </p:cNvSpPr>
          <p:nvPr>
            <p:ph type="body" idx="1"/>
          </p:nvPr>
        </p:nvSpPr>
        <p:spPr/>
        <p:txBody>
          <a:bodyPr/>
          <a:lstStyle/>
          <a:p>
            <a:endParaRPr lang="en-US" dirty="0"/>
          </a:p>
        </p:txBody>
      </p:sp>
      <p:pic>
        <p:nvPicPr>
          <p:cNvPr id="38195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7250" y="1655763"/>
            <a:ext cx="7239000" cy="442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2"/>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7415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1570" name="Rectangle 2"/>
          <p:cNvSpPr>
            <a:spLocks noGrp="1" noChangeArrowheads="1"/>
          </p:cNvSpPr>
          <p:nvPr>
            <p:ph type="title"/>
          </p:nvPr>
        </p:nvSpPr>
        <p:spPr/>
        <p:txBody>
          <a:bodyPr>
            <a:normAutofit fontScale="90000"/>
          </a:bodyPr>
          <a:lstStyle/>
          <a:p>
            <a:r>
              <a:rPr lang="en-US" sz="3600"/>
              <a:t>Where does OS live?</a:t>
            </a:r>
          </a:p>
        </p:txBody>
      </p:sp>
      <p:sp>
        <p:nvSpPr>
          <p:cNvPr id="3821571" name="Rectangle 3"/>
          <p:cNvSpPr>
            <a:spLocks noGrp="1" noChangeArrowheads="1"/>
          </p:cNvSpPr>
          <p:nvPr>
            <p:ph type="body" idx="1"/>
          </p:nvPr>
        </p:nvSpPr>
        <p:spPr/>
        <p:txBody>
          <a:bodyPr/>
          <a:lstStyle/>
          <a:p>
            <a:pPr>
              <a:lnSpc>
                <a:spcPct val="90000"/>
              </a:lnSpc>
            </a:pPr>
            <a:r>
              <a:rPr lang="en-US" dirty="0"/>
              <a:t>In its own address space?</a:t>
            </a:r>
          </a:p>
          <a:p>
            <a:pPr lvl="1">
              <a:lnSpc>
                <a:spcPct val="90000"/>
              </a:lnSpc>
            </a:pPr>
            <a:r>
              <a:rPr lang="en-US" dirty="0"/>
              <a:t>But then </a:t>
            </a:r>
            <a:r>
              <a:rPr lang="en-US" dirty="0" err="1"/>
              <a:t>syscall</a:t>
            </a:r>
            <a:r>
              <a:rPr lang="en-US" dirty="0"/>
              <a:t> would have to switch to a different address space </a:t>
            </a:r>
          </a:p>
          <a:p>
            <a:pPr lvl="1">
              <a:lnSpc>
                <a:spcPct val="90000"/>
              </a:lnSpc>
            </a:pPr>
            <a:r>
              <a:rPr lang="en-US" dirty="0"/>
              <a:t>Also harder to deal with </a:t>
            </a:r>
            <a:r>
              <a:rPr lang="en-US" dirty="0" err="1"/>
              <a:t>syscall</a:t>
            </a:r>
            <a:r>
              <a:rPr lang="en-US" dirty="0"/>
              <a:t> arguments passed as pointers</a:t>
            </a:r>
          </a:p>
          <a:p>
            <a:pPr lvl="1">
              <a:lnSpc>
                <a:spcPct val="90000"/>
              </a:lnSpc>
            </a:pPr>
            <a:endParaRPr lang="en-US" dirty="0"/>
          </a:p>
          <a:p>
            <a:pPr>
              <a:lnSpc>
                <a:spcPct val="90000"/>
              </a:lnSpc>
            </a:pPr>
            <a:r>
              <a:rPr lang="en-US" dirty="0"/>
              <a:t>So in the same address space as process</a:t>
            </a:r>
          </a:p>
          <a:p>
            <a:pPr lvl="1">
              <a:lnSpc>
                <a:spcPct val="90000"/>
              </a:lnSpc>
            </a:pPr>
            <a:r>
              <a:rPr lang="en-US" dirty="0"/>
              <a:t>Use protection bits to prevent user code from writing kernel</a:t>
            </a:r>
          </a:p>
          <a:p>
            <a:pPr lvl="1">
              <a:lnSpc>
                <a:spcPct val="90000"/>
              </a:lnSpc>
            </a:pPr>
            <a:r>
              <a:rPr lang="en-US" dirty="0"/>
              <a:t>Higher part of VM, lower part of physical memory</a:t>
            </a:r>
          </a:p>
        </p:txBody>
      </p:sp>
    </p:spTree>
    <p:extLst>
      <p:ext uri="{BB962C8B-B14F-4D97-AF65-F5344CB8AC3E}">
        <p14:creationId xmlns:p14="http://schemas.microsoft.com/office/powerpoint/2010/main" val="1567130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215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2157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82157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82157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821571">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8215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0" y="0"/>
            <a:ext cx="9144000" cy="533400"/>
          </a:xfrm>
        </p:spPr>
        <p:txBody>
          <a:bodyPr>
            <a:normAutofit fontScale="90000"/>
          </a:bodyPr>
          <a:lstStyle/>
          <a:p>
            <a:r>
              <a:rPr lang="en-US" dirty="0" smtClean="0"/>
              <a:t>Anatomy of an Executing Program</a:t>
            </a:r>
            <a:endParaRPr lang="en-US" dirty="0"/>
          </a:p>
        </p:txBody>
      </p:sp>
      <p:sp>
        <p:nvSpPr>
          <p:cNvPr id="4" name="Rectangle 3"/>
          <p:cNvSpPr/>
          <p:nvPr>
            <p:custDataLst>
              <p:tags r:id="rId2"/>
            </p:custDataLst>
          </p:nvPr>
        </p:nvSpPr>
        <p:spPr>
          <a:xfrm>
            <a:off x="2819400" y="609600"/>
            <a:ext cx="3505200" cy="6248400"/>
          </a:xfrm>
          <a:prstGeom prst="rect">
            <a:avLst/>
          </a:prstGeom>
          <a:ln w="28575">
            <a:solidFill>
              <a:schemeClr val="accent1"/>
            </a:solidFill>
          </a:ln>
        </p:spPr>
        <p:txBody>
          <a:bodyPr wrap="none" lIns="0" tIns="0" rIns="0" bIns="0" rtlCol="0" anchor="ctr">
            <a:noAutofit/>
          </a:bodyPr>
          <a:lstStyle/>
          <a:p>
            <a:pPr algn="ctr"/>
            <a:endParaRPr lang="en-US" sz="2800" dirty="0" err="1" smtClean="0">
              <a:solidFill>
                <a:schemeClr val="bg1"/>
              </a:solidFill>
            </a:endParaRPr>
          </a:p>
        </p:txBody>
      </p:sp>
      <p:sp>
        <p:nvSpPr>
          <p:cNvPr id="5" name="TextBox 4"/>
          <p:cNvSpPr txBox="1"/>
          <p:nvPr>
            <p:custDataLst>
              <p:tags r:id="rId3"/>
            </p:custDataLst>
          </p:nvPr>
        </p:nvSpPr>
        <p:spPr>
          <a:xfrm>
            <a:off x="685800" y="5334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0xfffffffc</a:t>
            </a:r>
          </a:p>
        </p:txBody>
      </p:sp>
      <p:sp>
        <p:nvSpPr>
          <p:cNvPr id="6" name="TextBox 5"/>
          <p:cNvSpPr txBox="1"/>
          <p:nvPr>
            <p:custDataLst>
              <p:tags r:id="rId4"/>
            </p:custDataLst>
          </p:nvPr>
        </p:nvSpPr>
        <p:spPr>
          <a:xfrm>
            <a:off x="685800" y="63246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0x00000000</a:t>
            </a:r>
          </a:p>
        </p:txBody>
      </p:sp>
      <p:sp>
        <p:nvSpPr>
          <p:cNvPr id="7" name="TextBox 6"/>
          <p:cNvSpPr txBox="1"/>
          <p:nvPr>
            <p:custDataLst>
              <p:tags r:id="rId5"/>
            </p:custDataLst>
          </p:nvPr>
        </p:nvSpPr>
        <p:spPr>
          <a:xfrm>
            <a:off x="6324600" y="609600"/>
            <a:ext cx="776175" cy="523220"/>
          </a:xfrm>
          <a:prstGeom prst="rect">
            <a:avLst/>
          </a:prstGeom>
          <a:noFill/>
        </p:spPr>
        <p:txBody>
          <a:bodyPr wrap="none" rtlCol="0">
            <a:spAutoFit/>
          </a:bodyPr>
          <a:lstStyle/>
          <a:p>
            <a:r>
              <a:rPr lang="en-US" sz="2800" dirty="0" smtClean="0">
                <a:solidFill>
                  <a:schemeClr val="bg1"/>
                </a:solidFill>
                <a:latin typeface="Consolas" pitchFamily="49" charset="0"/>
              </a:rPr>
              <a:t>top</a:t>
            </a:r>
          </a:p>
        </p:txBody>
      </p:sp>
      <p:sp>
        <p:nvSpPr>
          <p:cNvPr id="8" name="TextBox 7"/>
          <p:cNvSpPr txBox="1"/>
          <p:nvPr>
            <p:custDataLst>
              <p:tags r:id="rId6"/>
            </p:custDataLst>
          </p:nvPr>
        </p:nvSpPr>
        <p:spPr>
          <a:xfrm>
            <a:off x="6400800" y="6324600"/>
            <a:ext cx="1367682" cy="523220"/>
          </a:xfrm>
          <a:prstGeom prst="rect">
            <a:avLst/>
          </a:prstGeom>
          <a:noFill/>
        </p:spPr>
        <p:txBody>
          <a:bodyPr wrap="none" rtlCol="0">
            <a:spAutoFit/>
          </a:bodyPr>
          <a:lstStyle/>
          <a:p>
            <a:r>
              <a:rPr lang="en-US" sz="2800" dirty="0" smtClean="0">
                <a:solidFill>
                  <a:schemeClr val="bg1"/>
                </a:solidFill>
                <a:latin typeface="Consolas" pitchFamily="49" charset="0"/>
              </a:rPr>
              <a:t>bottom</a:t>
            </a:r>
          </a:p>
        </p:txBody>
      </p:sp>
      <p:sp>
        <p:nvSpPr>
          <p:cNvPr id="9" name="TextBox 8"/>
          <p:cNvSpPr txBox="1"/>
          <p:nvPr>
            <p:custDataLst>
              <p:tags r:id="rId7"/>
            </p:custDataLst>
          </p:nvPr>
        </p:nvSpPr>
        <p:spPr>
          <a:xfrm>
            <a:off x="685800" y="21437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0x7ffffffc</a:t>
            </a:r>
          </a:p>
        </p:txBody>
      </p:sp>
      <p:sp>
        <p:nvSpPr>
          <p:cNvPr id="10" name="TextBox 9"/>
          <p:cNvSpPr txBox="1"/>
          <p:nvPr>
            <p:custDataLst>
              <p:tags r:id="rId8"/>
            </p:custDataLst>
          </p:nvPr>
        </p:nvSpPr>
        <p:spPr>
          <a:xfrm>
            <a:off x="685800" y="17526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0x80000000</a:t>
            </a:r>
          </a:p>
        </p:txBody>
      </p:sp>
      <p:sp>
        <p:nvSpPr>
          <p:cNvPr id="11" name="TextBox 10"/>
          <p:cNvSpPr txBox="1"/>
          <p:nvPr>
            <p:custDataLst>
              <p:tags r:id="rId9"/>
            </p:custDataLst>
          </p:nvPr>
        </p:nvSpPr>
        <p:spPr>
          <a:xfrm>
            <a:off x="685800" y="50393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0x10000000</a:t>
            </a:r>
          </a:p>
        </p:txBody>
      </p:sp>
      <p:sp>
        <p:nvSpPr>
          <p:cNvPr id="12" name="TextBox 11"/>
          <p:cNvSpPr txBox="1"/>
          <p:nvPr>
            <p:custDataLst>
              <p:tags r:id="rId10"/>
            </p:custDataLst>
          </p:nvPr>
        </p:nvSpPr>
        <p:spPr>
          <a:xfrm>
            <a:off x="663040" y="58775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0x00400000</a:t>
            </a:r>
          </a:p>
        </p:txBody>
      </p:sp>
      <p:sp>
        <p:nvSpPr>
          <p:cNvPr id="13" name="TextBox 12" hidden="1"/>
          <p:cNvSpPr txBox="1"/>
          <p:nvPr>
            <p:custDataLst>
              <p:tags r:id="rId11"/>
            </p:custDataLst>
          </p:nvPr>
        </p:nvSpPr>
        <p:spPr>
          <a:xfrm>
            <a:off x="3242297" y="1219200"/>
            <a:ext cx="2548903" cy="523220"/>
          </a:xfrm>
          <a:prstGeom prst="rect">
            <a:avLst/>
          </a:prstGeom>
          <a:noFill/>
        </p:spPr>
        <p:txBody>
          <a:bodyPr wrap="none" rtlCol="0">
            <a:spAutoFit/>
          </a:bodyPr>
          <a:lstStyle/>
          <a:p>
            <a:r>
              <a:rPr lang="en-US" sz="2800" dirty="0" smtClean="0">
                <a:solidFill>
                  <a:schemeClr val="accent4"/>
                </a:solidFill>
              </a:rPr>
              <a:t>system reserved</a:t>
            </a:r>
          </a:p>
        </p:txBody>
      </p:sp>
      <p:sp>
        <p:nvSpPr>
          <p:cNvPr id="14" name="TextBox 13" hidden="1"/>
          <p:cNvSpPr txBox="1"/>
          <p:nvPr>
            <p:custDataLst>
              <p:tags r:id="rId12"/>
            </p:custDataLst>
          </p:nvPr>
        </p:nvSpPr>
        <p:spPr>
          <a:xfrm>
            <a:off x="3200400" y="2819400"/>
            <a:ext cx="2998641" cy="523220"/>
          </a:xfrm>
          <a:prstGeom prst="rect">
            <a:avLst/>
          </a:prstGeom>
          <a:noFill/>
        </p:spPr>
        <p:txBody>
          <a:bodyPr wrap="none" rtlCol="0">
            <a:spAutoFit/>
          </a:bodyPr>
          <a:lstStyle/>
          <a:p>
            <a:r>
              <a:rPr lang="en-US" sz="2800" dirty="0" smtClean="0">
                <a:solidFill>
                  <a:schemeClr val="accent4"/>
                </a:solidFill>
              </a:rPr>
              <a:t>(stack grows down)</a:t>
            </a:r>
          </a:p>
        </p:txBody>
      </p:sp>
      <p:sp>
        <p:nvSpPr>
          <p:cNvPr id="15" name="TextBox 14" hidden="1"/>
          <p:cNvSpPr txBox="1"/>
          <p:nvPr>
            <p:custDataLst>
              <p:tags r:id="rId13"/>
            </p:custDataLst>
          </p:nvPr>
        </p:nvSpPr>
        <p:spPr>
          <a:xfrm>
            <a:off x="3391030" y="3820180"/>
            <a:ext cx="2541978" cy="523220"/>
          </a:xfrm>
          <a:prstGeom prst="rect">
            <a:avLst/>
          </a:prstGeom>
          <a:noFill/>
        </p:spPr>
        <p:txBody>
          <a:bodyPr wrap="none" rtlCol="0">
            <a:spAutoFit/>
          </a:bodyPr>
          <a:lstStyle/>
          <a:p>
            <a:r>
              <a:rPr lang="en-US" sz="2800" dirty="0" smtClean="0">
                <a:solidFill>
                  <a:schemeClr val="accent4"/>
                </a:solidFill>
              </a:rPr>
              <a:t>(heap grows up)</a:t>
            </a:r>
          </a:p>
        </p:txBody>
      </p:sp>
      <p:sp>
        <p:nvSpPr>
          <p:cNvPr id="16" name="TextBox 15" hidden="1"/>
          <p:cNvSpPr txBox="1"/>
          <p:nvPr>
            <p:custDataLst>
              <p:tags r:id="rId14"/>
            </p:custDataLst>
          </p:nvPr>
        </p:nvSpPr>
        <p:spPr>
          <a:xfrm>
            <a:off x="4114800" y="4876800"/>
            <a:ext cx="750270" cy="523220"/>
          </a:xfrm>
          <a:prstGeom prst="rect">
            <a:avLst/>
          </a:prstGeom>
          <a:noFill/>
        </p:spPr>
        <p:txBody>
          <a:bodyPr wrap="none" rtlCol="0">
            <a:spAutoFit/>
          </a:bodyPr>
          <a:lstStyle/>
          <a:p>
            <a:r>
              <a:rPr lang="en-US" sz="2800" dirty="0" smtClean="0">
                <a:solidFill>
                  <a:schemeClr val="accent4"/>
                </a:solidFill>
              </a:rPr>
              <a:t>text</a:t>
            </a:r>
          </a:p>
        </p:txBody>
      </p:sp>
      <p:sp>
        <p:nvSpPr>
          <p:cNvPr id="17" name="TextBox 16" hidden="1"/>
          <p:cNvSpPr txBox="1"/>
          <p:nvPr>
            <p:custDataLst>
              <p:tags r:id="rId15"/>
            </p:custDataLst>
          </p:nvPr>
        </p:nvSpPr>
        <p:spPr>
          <a:xfrm>
            <a:off x="3802080" y="5867400"/>
            <a:ext cx="1455720" cy="523220"/>
          </a:xfrm>
          <a:prstGeom prst="rect">
            <a:avLst/>
          </a:prstGeom>
          <a:noFill/>
        </p:spPr>
        <p:txBody>
          <a:bodyPr wrap="none" rtlCol="0">
            <a:spAutoFit/>
          </a:bodyPr>
          <a:lstStyle/>
          <a:p>
            <a:r>
              <a:rPr lang="en-US" sz="2800" dirty="0" smtClean="0">
                <a:solidFill>
                  <a:schemeClr val="accent4"/>
                </a:solidFill>
              </a:rPr>
              <a:t>reserved</a:t>
            </a:r>
          </a:p>
        </p:txBody>
      </p:sp>
      <p:sp>
        <p:nvSpPr>
          <p:cNvPr id="18" name="TextBox 17" hidden="1"/>
          <p:cNvSpPr txBox="1"/>
          <p:nvPr>
            <p:custDataLst>
              <p:tags r:id="rId16"/>
            </p:custDataLst>
          </p:nvPr>
        </p:nvSpPr>
        <p:spPr>
          <a:xfrm>
            <a:off x="3657600" y="4201180"/>
            <a:ext cx="1904496" cy="523220"/>
          </a:xfrm>
          <a:prstGeom prst="rect">
            <a:avLst/>
          </a:prstGeom>
          <a:noFill/>
        </p:spPr>
        <p:txBody>
          <a:bodyPr wrap="none" rtlCol="0">
            <a:spAutoFit/>
          </a:bodyPr>
          <a:lstStyle/>
          <a:p>
            <a:r>
              <a:rPr lang="en-US" sz="2800" dirty="0" smtClean="0">
                <a:solidFill>
                  <a:schemeClr val="accent4"/>
                </a:solidFill>
              </a:rPr>
              <a:t>(static) data</a:t>
            </a:r>
          </a:p>
        </p:txBody>
      </p:sp>
      <p:sp>
        <p:nvSpPr>
          <p:cNvPr id="19" name="TextBox 18" hidden="1"/>
          <p:cNvSpPr txBox="1"/>
          <p:nvPr>
            <p:custDataLst>
              <p:tags r:id="rId17"/>
            </p:custDataLst>
          </p:nvPr>
        </p:nvSpPr>
        <p:spPr>
          <a:xfrm>
            <a:off x="6553200" y="2819400"/>
            <a:ext cx="1234249" cy="523220"/>
          </a:xfrm>
          <a:prstGeom prst="rect">
            <a:avLst/>
          </a:prstGeom>
          <a:noFill/>
        </p:spPr>
        <p:txBody>
          <a:bodyPr wrap="none" rtlCol="0">
            <a:spAutoFit/>
          </a:bodyPr>
          <a:lstStyle/>
          <a:p>
            <a:r>
              <a:rPr lang="en-US" sz="2800" dirty="0" smtClean="0">
                <a:solidFill>
                  <a:schemeClr val="accent4"/>
                </a:solidFill>
              </a:rPr>
              <a:t>(.stack)</a:t>
            </a:r>
          </a:p>
        </p:txBody>
      </p:sp>
      <p:sp>
        <p:nvSpPr>
          <p:cNvPr id="20" name="TextBox 19" hidden="1"/>
          <p:cNvSpPr txBox="1"/>
          <p:nvPr>
            <p:custDataLst>
              <p:tags r:id="rId18"/>
            </p:custDataLst>
          </p:nvPr>
        </p:nvSpPr>
        <p:spPr>
          <a:xfrm>
            <a:off x="6623035" y="4201180"/>
            <a:ext cx="920765" cy="523220"/>
          </a:xfrm>
          <a:prstGeom prst="rect">
            <a:avLst/>
          </a:prstGeom>
          <a:noFill/>
        </p:spPr>
        <p:txBody>
          <a:bodyPr wrap="none" rtlCol="0">
            <a:spAutoFit/>
          </a:bodyPr>
          <a:lstStyle/>
          <a:p>
            <a:r>
              <a:rPr lang="en-US" sz="2800" dirty="0" smtClean="0">
                <a:solidFill>
                  <a:schemeClr val="accent4"/>
                </a:solidFill>
              </a:rPr>
              <a:t>.data</a:t>
            </a:r>
          </a:p>
        </p:txBody>
      </p:sp>
      <p:sp>
        <p:nvSpPr>
          <p:cNvPr id="21" name="TextBox 20" hidden="1"/>
          <p:cNvSpPr txBox="1"/>
          <p:nvPr>
            <p:custDataLst>
              <p:tags r:id="rId19"/>
            </p:custDataLst>
          </p:nvPr>
        </p:nvSpPr>
        <p:spPr>
          <a:xfrm>
            <a:off x="6705600" y="4953000"/>
            <a:ext cx="833946" cy="523220"/>
          </a:xfrm>
          <a:prstGeom prst="rect">
            <a:avLst/>
          </a:prstGeom>
          <a:noFill/>
        </p:spPr>
        <p:txBody>
          <a:bodyPr wrap="none" rtlCol="0">
            <a:spAutoFit/>
          </a:bodyPr>
          <a:lstStyle/>
          <a:p>
            <a:r>
              <a:rPr lang="en-US" sz="2800" dirty="0" smtClean="0">
                <a:solidFill>
                  <a:schemeClr val="accent4"/>
                </a:solidFill>
              </a:rPr>
              <a:t>.text</a:t>
            </a:r>
          </a:p>
        </p:txBody>
      </p:sp>
      <p:sp>
        <p:nvSpPr>
          <p:cNvPr id="23" name="Rectangle 7"/>
          <p:cNvSpPr>
            <a:spLocks noChangeArrowheads="1"/>
          </p:cNvSpPr>
          <p:nvPr>
            <p:custDataLst>
              <p:tags r:id="rId20"/>
            </p:custDataLst>
          </p:nvPr>
        </p:nvSpPr>
        <p:spPr bwMode="auto">
          <a:xfrm>
            <a:off x="2819400" y="533400"/>
            <a:ext cx="3505200" cy="16764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26" name="Rectangle 7"/>
          <p:cNvSpPr>
            <a:spLocks noChangeArrowheads="1"/>
          </p:cNvSpPr>
          <p:nvPr>
            <p:custDataLst>
              <p:tags r:id="rId21"/>
            </p:custDataLst>
          </p:nvPr>
        </p:nvSpPr>
        <p:spPr bwMode="auto">
          <a:xfrm>
            <a:off x="2819400" y="2209800"/>
            <a:ext cx="3505200" cy="79501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b="1" dirty="0" smtClean="0">
                <a:solidFill>
                  <a:schemeClr val="bg1"/>
                </a:solidFill>
              </a:rPr>
              <a:t>stack</a:t>
            </a:r>
            <a:endParaRPr lang="en-US" sz="2400" b="1" dirty="0">
              <a:solidFill>
                <a:schemeClr val="bg1"/>
              </a:solidFill>
            </a:endParaRPr>
          </a:p>
        </p:txBody>
      </p:sp>
      <p:sp>
        <p:nvSpPr>
          <p:cNvPr id="29" name="Rectangle 7"/>
          <p:cNvSpPr>
            <a:spLocks noChangeArrowheads="1"/>
          </p:cNvSpPr>
          <p:nvPr>
            <p:custDataLst>
              <p:tags r:id="rId22"/>
            </p:custDataLst>
          </p:nvPr>
        </p:nvSpPr>
        <p:spPr bwMode="auto">
          <a:xfrm>
            <a:off x="2819400" y="6477000"/>
            <a:ext cx="3505200" cy="3810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30" name="Rectangle 7"/>
          <p:cNvSpPr>
            <a:spLocks noChangeArrowheads="1"/>
          </p:cNvSpPr>
          <p:nvPr>
            <p:custDataLst>
              <p:tags r:id="rId23"/>
            </p:custDataLst>
          </p:nvPr>
        </p:nvSpPr>
        <p:spPr bwMode="auto">
          <a:xfrm>
            <a:off x="2819400" y="5562600"/>
            <a:ext cx="3505200" cy="9144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code (text)</a:t>
            </a:r>
            <a:endParaRPr lang="en-US" sz="2400" dirty="0">
              <a:solidFill>
                <a:schemeClr val="bg1"/>
              </a:solidFill>
            </a:endParaRPr>
          </a:p>
        </p:txBody>
      </p:sp>
      <p:sp>
        <p:nvSpPr>
          <p:cNvPr id="31" name="Rectangle 7"/>
          <p:cNvSpPr>
            <a:spLocks noChangeArrowheads="1"/>
          </p:cNvSpPr>
          <p:nvPr>
            <p:custDataLst>
              <p:tags r:id="rId24"/>
            </p:custDataLst>
          </p:nvPr>
        </p:nvSpPr>
        <p:spPr bwMode="auto">
          <a:xfrm>
            <a:off x="2819400" y="5105400"/>
            <a:ext cx="3505200" cy="4572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static data</a:t>
            </a:r>
            <a:endParaRPr lang="en-US" sz="2400" dirty="0">
              <a:solidFill>
                <a:schemeClr val="bg1"/>
              </a:solidFill>
            </a:endParaRPr>
          </a:p>
        </p:txBody>
      </p:sp>
      <p:sp>
        <p:nvSpPr>
          <p:cNvPr id="32" name="Rectangle 7"/>
          <p:cNvSpPr>
            <a:spLocks noChangeArrowheads="1"/>
          </p:cNvSpPr>
          <p:nvPr>
            <p:custDataLst>
              <p:tags r:id="rId25"/>
            </p:custDataLst>
          </p:nvPr>
        </p:nvSpPr>
        <p:spPr bwMode="auto">
          <a:xfrm>
            <a:off x="2819400" y="4343400"/>
            <a:ext cx="3505200" cy="7620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dynamic data (heap)</a:t>
            </a:r>
            <a:endParaRPr lang="en-US" sz="2400" dirty="0">
              <a:solidFill>
                <a:schemeClr val="bg1"/>
              </a:solidFill>
            </a:endParaRPr>
          </a:p>
        </p:txBody>
      </p:sp>
      <p:cxnSp>
        <p:nvCxnSpPr>
          <p:cNvPr id="22" name="Straight Arrow Connector 21"/>
          <p:cNvCxnSpPr>
            <a:stCxn id="26" idx="2"/>
          </p:cNvCxnSpPr>
          <p:nvPr/>
        </p:nvCxnSpPr>
        <p:spPr>
          <a:xfrm>
            <a:off x="4572000" y="3004810"/>
            <a:ext cx="0" cy="5003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32" idx="0"/>
          </p:cNvCxnSpPr>
          <p:nvPr/>
        </p:nvCxnSpPr>
        <p:spPr>
          <a:xfrm flipV="1">
            <a:off x="4572000" y="3733800"/>
            <a:ext cx="0" cy="609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315200" y="5100935"/>
            <a:ext cx="814390" cy="461665"/>
          </a:xfrm>
          <a:prstGeom prst="rect">
            <a:avLst/>
          </a:prstGeom>
          <a:noFill/>
        </p:spPr>
        <p:txBody>
          <a:bodyPr wrap="none" rtlCol="0">
            <a:spAutoFit/>
          </a:bodyPr>
          <a:lstStyle/>
          <a:p>
            <a:r>
              <a:rPr lang="en-US" sz="2400" dirty="0" smtClean="0">
                <a:solidFill>
                  <a:schemeClr val="accent1"/>
                </a:solidFill>
              </a:rPr>
              <a:t>.data</a:t>
            </a:r>
            <a:endParaRPr lang="en-US" sz="2400" dirty="0">
              <a:solidFill>
                <a:schemeClr val="accent1"/>
              </a:solidFill>
            </a:endParaRPr>
          </a:p>
        </p:txBody>
      </p:sp>
      <p:sp>
        <p:nvSpPr>
          <p:cNvPr id="33" name="TextBox 32"/>
          <p:cNvSpPr txBox="1"/>
          <p:nvPr/>
        </p:nvSpPr>
        <p:spPr>
          <a:xfrm>
            <a:off x="7339010" y="5791200"/>
            <a:ext cx="740011" cy="461665"/>
          </a:xfrm>
          <a:prstGeom prst="rect">
            <a:avLst/>
          </a:prstGeom>
          <a:noFill/>
        </p:spPr>
        <p:txBody>
          <a:bodyPr wrap="none" rtlCol="0">
            <a:spAutoFit/>
          </a:bodyPr>
          <a:lstStyle/>
          <a:p>
            <a:r>
              <a:rPr lang="en-US" sz="2400" dirty="0" smtClean="0">
                <a:solidFill>
                  <a:schemeClr val="accent1"/>
                </a:solidFill>
              </a:rPr>
              <a:t>.text</a:t>
            </a:r>
            <a:endParaRPr lang="en-US" sz="2400" dirty="0">
              <a:solidFill>
                <a:schemeClr val="accent1"/>
              </a:solidFill>
            </a:endParaRPr>
          </a:p>
        </p:txBody>
      </p:sp>
      <p:cxnSp>
        <p:nvCxnSpPr>
          <p:cNvPr id="34" name="Straight Arrow Connector 33"/>
          <p:cNvCxnSpPr>
            <a:stCxn id="33" idx="1"/>
            <a:endCxn id="30" idx="3"/>
          </p:cNvCxnSpPr>
          <p:nvPr/>
        </p:nvCxnSpPr>
        <p:spPr>
          <a:xfrm flipH="1" flipV="1">
            <a:off x="6324600" y="6019800"/>
            <a:ext cx="1014410" cy="22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7" idx="1"/>
            <a:endCxn id="31" idx="3"/>
          </p:cNvCxnSpPr>
          <p:nvPr/>
        </p:nvCxnSpPr>
        <p:spPr>
          <a:xfrm flipH="1">
            <a:off x="6324600" y="5331768"/>
            <a:ext cx="990600" cy="2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42313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3618" name="Rectangle 2"/>
          <p:cNvSpPr>
            <a:spLocks noChangeArrowheads="1"/>
          </p:cNvSpPr>
          <p:nvPr/>
        </p:nvSpPr>
        <p:spPr bwMode="auto">
          <a:xfrm>
            <a:off x="6934200" y="1143000"/>
            <a:ext cx="1676400" cy="4876800"/>
          </a:xfrm>
          <a:prstGeom prst="rect">
            <a:avLst/>
          </a:prstGeom>
          <a:noFill/>
          <a:ln w="28575" algn="ctr">
            <a:solidFill>
              <a:schemeClr val="bg1"/>
            </a:solidFill>
            <a:miter lim="800000"/>
            <a:headEnd/>
            <a:tailEnd/>
          </a:ln>
          <a:effectLst/>
        </p:spPr>
        <p:txBody>
          <a:bodyPr wrap="square" anchor="ctr">
            <a:spAutoFit/>
          </a:bodyPr>
          <a:lstStyle/>
          <a:p>
            <a:endParaRPr lang="en-US"/>
          </a:p>
        </p:txBody>
      </p:sp>
      <p:sp>
        <p:nvSpPr>
          <p:cNvPr id="3823619" name="Rectangle 3"/>
          <p:cNvSpPr>
            <a:spLocks noGrp="1" noChangeArrowheads="1"/>
          </p:cNvSpPr>
          <p:nvPr>
            <p:ph type="title"/>
          </p:nvPr>
        </p:nvSpPr>
        <p:spPr/>
        <p:txBody>
          <a:bodyPr>
            <a:normAutofit fontScale="90000"/>
          </a:bodyPr>
          <a:lstStyle/>
          <a:p>
            <a:r>
              <a:rPr lang="en-US"/>
              <a:t>Full System Layout</a:t>
            </a:r>
          </a:p>
        </p:txBody>
      </p:sp>
      <p:sp>
        <p:nvSpPr>
          <p:cNvPr id="3823620" name="Rectangle 4"/>
          <p:cNvSpPr>
            <a:spLocks noGrp="1" noChangeArrowheads="1"/>
          </p:cNvSpPr>
          <p:nvPr>
            <p:ph type="body" idx="1"/>
          </p:nvPr>
        </p:nvSpPr>
        <p:spPr>
          <a:xfrm>
            <a:off x="228600" y="762000"/>
            <a:ext cx="5819459" cy="5303838"/>
          </a:xfrm>
        </p:spPr>
        <p:txBody>
          <a:bodyPr>
            <a:noAutofit/>
          </a:bodyPr>
          <a:lstStyle/>
          <a:p>
            <a:pPr>
              <a:lnSpc>
                <a:spcPct val="90000"/>
              </a:lnSpc>
            </a:pPr>
            <a:r>
              <a:rPr lang="en-US" sz="2800" dirty="0"/>
              <a:t>Typically all kernel text, most data</a:t>
            </a:r>
          </a:p>
          <a:p>
            <a:pPr lvl="1">
              <a:lnSpc>
                <a:spcPct val="90000"/>
              </a:lnSpc>
            </a:pPr>
            <a:r>
              <a:rPr lang="en-US" sz="2400" dirty="0"/>
              <a:t>At same VA in every address space</a:t>
            </a:r>
          </a:p>
          <a:p>
            <a:pPr lvl="1">
              <a:lnSpc>
                <a:spcPct val="90000"/>
              </a:lnSpc>
            </a:pPr>
            <a:r>
              <a:rPr lang="en-US" sz="2400" dirty="0"/>
              <a:t>Map kernel in contiguous physical memory when boot loader puts kernel into physical memory</a:t>
            </a:r>
          </a:p>
          <a:p>
            <a:pPr lvl="1">
              <a:lnSpc>
                <a:spcPct val="90000"/>
              </a:lnSpc>
            </a:pPr>
            <a:endParaRPr lang="en-US" sz="2400" dirty="0"/>
          </a:p>
          <a:p>
            <a:pPr>
              <a:lnSpc>
                <a:spcPct val="90000"/>
              </a:lnSpc>
            </a:pPr>
            <a:r>
              <a:rPr lang="en-US" sz="2800" dirty="0"/>
              <a:t>The OS is omnipresent and steps in where necessary to aid application execution</a:t>
            </a:r>
          </a:p>
          <a:p>
            <a:pPr lvl="1">
              <a:lnSpc>
                <a:spcPct val="90000"/>
              </a:lnSpc>
            </a:pPr>
            <a:r>
              <a:rPr lang="en-US" sz="2400" dirty="0"/>
              <a:t>Typically resides in high memory</a:t>
            </a:r>
          </a:p>
          <a:p>
            <a:pPr lvl="1">
              <a:lnSpc>
                <a:spcPct val="90000"/>
              </a:lnSpc>
            </a:pPr>
            <a:endParaRPr lang="en-US" sz="2400" dirty="0"/>
          </a:p>
          <a:p>
            <a:pPr>
              <a:lnSpc>
                <a:spcPct val="90000"/>
              </a:lnSpc>
            </a:pPr>
            <a:r>
              <a:rPr lang="en-US" sz="2800" dirty="0"/>
              <a:t>When an application needs to perform a privileged operation, it needs to invoke the OS</a:t>
            </a:r>
          </a:p>
        </p:txBody>
      </p:sp>
      <p:sp>
        <p:nvSpPr>
          <p:cNvPr id="3823621" name="Text Box 5"/>
          <p:cNvSpPr txBox="1">
            <a:spLocks noChangeArrowheads="1"/>
          </p:cNvSpPr>
          <p:nvPr/>
        </p:nvSpPr>
        <p:spPr bwMode="auto">
          <a:xfrm>
            <a:off x="7010400" y="2514600"/>
            <a:ext cx="1183850" cy="49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134000"/>
              </a:lnSpc>
              <a:buClr>
                <a:srgbClr val="40458C"/>
              </a:buClr>
              <a:buSzPct val="100000"/>
              <a:buFont typeface="Times New Roman" pitchFamily="18" charset="0"/>
              <a:buNone/>
            </a:pPr>
            <a:r>
              <a:rPr lang="en-US" sz="2200">
                <a:solidFill>
                  <a:schemeClr val="bg1"/>
                </a:solidFill>
                <a:latin typeface="Arial" charset="0"/>
              </a:rPr>
              <a:t>OS Text</a:t>
            </a:r>
          </a:p>
        </p:txBody>
      </p:sp>
      <p:sp>
        <p:nvSpPr>
          <p:cNvPr id="3823622" name="Text Box 6"/>
          <p:cNvSpPr txBox="1">
            <a:spLocks noChangeArrowheads="1"/>
          </p:cNvSpPr>
          <p:nvPr/>
        </p:nvSpPr>
        <p:spPr bwMode="auto">
          <a:xfrm>
            <a:off x="7010400" y="3276600"/>
            <a:ext cx="889987" cy="49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134000"/>
              </a:lnSpc>
              <a:buClr>
                <a:srgbClr val="40458C"/>
              </a:buClr>
              <a:buSzPct val="100000"/>
              <a:buFont typeface="Times New Roman" pitchFamily="18" charset="0"/>
              <a:buNone/>
            </a:pPr>
            <a:r>
              <a:rPr lang="en-US" sz="2200">
                <a:solidFill>
                  <a:schemeClr val="bg1"/>
                </a:solidFill>
                <a:latin typeface="Arial" charset="0"/>
              </a:rPr>
              <a:t>Stack</a:t>
            </a:r>
          </a:p>
        </p:txBody>
      </p:sp>
      <p:sp>
        <p:nvSpPr>
          <p:cNvPr id="3823623" name="Text Box 7"/>
          <p:cNvSpPr txBox="1">
            <a:spLocks noChangeArrowheads="1"/>
          </p:cNvSpPr>
          <p:nvPr/>
        </p:nvSpPr>
        <p:spPr bwMode="auto">
          <a:xfrm>
            <a:off x="6996113" y="4038600"/>
            <a:ext cx="859531" cy="49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134000"/>
              </a:lnSpc>
              <a:buClr>
                <a:srgbClr val="40458C"/>
              </a:buClr>
              <a:buSzPct val="100000"/>
              <a:buFont typeface="Times New Roman" pitchFamily="18" charset="0"/>
              <a:buNone/>
            </a:pPr>
            <a:r>
              <a:rPr lang="en-US" sz="2200">
                <a:solidFill>
                  <a:schemeClr val="bg1"/>
                </a:solidFill>
                <a:latin typeface="Arial" charset="0"/>
              </a:rPr>
              <a:t>Heap</a:t>
            </a:r>
          </a:p>
        </p:txBody>
      </p:sp>
      <p:sp>
        <p:nvSpPr>
          <p:cNvPr id="3823624" name="Text Box 8"/>
          <p:cNvSpPr txBox="1">
            <a:spLocks noChangeArrowheads="1"/>
          </p:cNvSpPr>
          <p:nvPr/>
        </p:nvSpPr>
        <p:spPr bwMode="auto">
          <a:xfrm>
            <a:off x="7010400" y="4572000"/>
            <a:ext cx="7747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134000"/>
              </a:lnSpc>
              <a:buClr>
                <a:srgbClr val="40458C"/>
              </a:buClr>
              <a:buSzPct val="100000"/>
              <a:buFont typeface="Times New Roman" pitchFamily="18" charset="0"/>
              <a:buNone/>
            </a:pPr>
            <a:r>
              <a:rPr lang="en-US" sz="2200">
                <a:solidFill>
                  <a:schemeClr val="bg1"/>
                </a:solidFill>
                <a:latin typeface="Arial" charset="0"/>
              </a:rPr>
              <a:t>Data</a:t>
            </a:r>
          </a:p>
        </p:txBody>
      </p:sp>
      <p:sp>
        <p:nvSpPr>
          <p:cNvPr id="3823625" name="Text Box 9"/>
          <p:cNvSpPr txBox="1">
            <a:spLocks noChangeArrowheads="1"/>
          </p:cNvSpPr>
          <p:nvPr/>
        </p:nvSpPr>
        <p:spPr bwMode="auto">
          <a:xfrm>
            <a:off x="7010400" y="5029200"/>
            <a:ext cx="728663"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134000"/>
              </a:lnSpc>
              <a:buClr>
                <a:srgbClr val="40458C"/>
              </a:buClr>
              <a:buSzPct val="100000"/>
              <a:buFont typeface="Times New Roman" pitchFamily="18" charset="0"/>
              <a:buNone/>
            </a:pPr>
            <a:r>
              <a:rPr lang="en-US" sz="2200">
                <a:solidFill>
                  <a:schemeClr val="bg1"/>
                </a:solidFill>
                <a:latin typeface="Arial" charset="0"/>
              </a:rPr>
              <a:t>Text</a:t>
            </a:r>
          </a:p>
        </p:txBody>
      </p:sp>
      <p:sp>
        <p:nvSpPr>
          <p:cNvPr id="3823626" name="Text Box 10"/>
          <p:cNvSpPr txBox="1">
            <a:spLocks noChangeArrowheads="1"/>
          </p:cNvSpPr>
          <p:nvPr/>
        </p:nvSpPr>
        <p:spPr bwMode="auto">
          <a:xfrm>
            <a:off x="7010400" y="2133600"/>
            <a:ext cx="1255713"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134000"/>
              </a:lnSpc>
              <a:buClr>
                <a:srgbClr val="40458C"/>
              </a:buClr>
              <a:buSzPct val="100000"/>
              <a:buFont typeface="Times New Roman" pitchFamily="18" charset="0"/>
              <a:buNone/>
            </a:pPr>
            <a:r>
              <a:rPr lang="en-US" sz="2200">
                <a:solidFill>
                  <a:schemeClr val="bg1"/>
                </a:solidFill>
                <a:latin typeface="Arial" charset="0"/>
              </a:rPr>
              <a:t>OS Data</a:t>
            </a:r>
          </a:p>
        </p:txBody>
      </p:sp>
      <p:sp>
        <p:nvSpPr>
          <p:cNvPr id="3823627" name="Text Box 11"/>
          <p:cNvSpPr txBox="1">
            <a:spLocks noChangeArrowheads="1"/>
          </p:cNvSpPr>
          <p:nvPr/>
        </p:nvSpPr>
        <p:spPr bwMode="auto">
          <a:xfrm>
            <a:off x="7010400" y="1752600"/>
            <a:ext cx="13335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134000"/>
              </a:lnSpc>
              <a:buClr>
                <a:srgbClr val="40458C"/>
              </a:buClr>
              <a:buSzPct val="100000"/>
              <a:buFont typeface="Times New Roman" pitchFamily="18" charset="0"/>
              <a:buNone/>
            </a:pPr>
            <a:r>
              <a:rPr lang="en-US" sz="2200">
                <a:solidFill>
                  <a:schemeClr val="bg1"/>
                </a:solidFill>
                <a:latin typeface="Arial" charset="0"/>
              </a:rPr>
              <a:t>OS Heap</a:t>
            </a:r>
          </a:p>
        </p:txBody>
      </p:sp>
      <p:sp>
        <p:nvSpPr>
          <p:cNvPr id="3823628" name="Text Box 12"/>
          <p:cNvSpPr txBox="1">
            <a:spLocks noChangeArrowheads="1"/>
          </p:cNvSpPr>
          <p:nvPr/>
        </p:nvSpPr>
        <p:spPr bwMode="auto">
          <a:xfrm>
            <a:off x="6934200" y="1066800"/>
            <a:ext cx="1363663"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134000"/>
              </a:lnSpc>
              <a:buClr>
                <a:srgbClr val="40458C"/>
              </a:buClr>
              <a:buSzPct val="100000"/>
              <a:buFont typeface="Times New Roman" pitchFamily="18" charset="0"/>
              <a:buNone/>
            </a:pPr>
            <a:r>
              <a:rPr lang="en-US" sz="2200">
                <a:solidFill>
                  <a:schemeClr val="bg1"/>
                </a:solidFill>
                <a:latin typeface="Arial" charset="0"/>
              </a:rPr>
              <a:t>OS Stack</a:t>
            </a:r>
          </a:p>
        </p:txBody>
      </p:sp>
      <p:sp>
        <p:nvSpPr>
          <p:cNvPr id="13" name="TextBox 12"/>
          <p:cNvSpPr txBox="1"/>
          <p:nvPr/>
        </p:nvSpPr>
        <p:spPr>
          <a:xfrm>
            <a:off x="5867400" y="5574268"/>
            <a:ext cx="1027845" cy="369332"/>
          </a:xfrm>
          <a:prstGeom prst="rect">
            <a:avLst/>
          </a:prstGeom>
          <a:noFill/>
        </p:spPr>
        <p:txBody>
          <a:bodyPr wrap="none" rtlCol="0">
            <a:spAutoFit/>
          </a:bodyPr>
          <a:lstStyle/>
          <a:p>
            <a:r>
              <a:rPr lang="en-US" dirty="0" smtClean="0">
                <a:solidFill>
                  <a:schemeClr val="bg1"/>
                </a:solidFill>
              </a:rPr>
              <a:t>0x000…0</a:t>
            </a:r>
          </a:p>
        </p:txBody>
      </p:sp>
      <p:sp>
        <p:nvSpPr>
          <p:cNvPr id="14" name="TextBox 13"/>
          <p:cNvSpPr txBox="1"/>
          <p:nvPr/>
        </p:nvSpPr>
        <p:spPr>
          <a:xfrm>
            <a:off x="6048060" y="3059668"/>
            <a:ext cx="886140" cy="369332"/>
          </a:xfrm>
          <a:prstGeom prst="rect">
            <a:avLst/>
          </a:prstGeom>
          <a:noFill/>
        </p:spPr>
        <p:txBody>
          <a:bodyPr wrap="none" rtlCol="0">
            <a:spAutoFit/>
          </a:bodyPr>
          <a:lstStyle/>
          <a:p>
            <a:r>
              <a:rPr lang="en-US" dirty="0" smtClean="0">
                <a:solidFill>
                  <a:schemeClr val="bg1"/>
                </a:solidFill>
              </a:rPr>
              <a:t>0x7ff…f</a:t>
            </a:r>
          </a:p>
        </p:txBody>
      </p:sp>
      <p:sp>
        <p:nvSpPr>
          <p:cNvPr id="15" name="TextBox 14"/>
          <p:cNvSpPr txBox="1"/>
          <p:nvPr/>
        </p:nvSpPr>
        <p:spPr>
          <a:xfrm>
            <a:off x="6048060" y="1066800"/>
            <a:ext cx="837409" cy="369332"/>
          </a:xfrm>
          <a:prstGeom prst="rect">
            <a:avLst/>
          </a:prstGeom>
          <a:noFill/>
        </p:spPr>
        <p:txBody>
          <a:bodyPr wrap="none" rtlCol="0">
            <a:spAutoFit/>
          </a:bodyPr>
          <a:lstStyle/>
          <a:p>
            <a:r>
              <a:rPr lang="en-US" dirty="0" smtClean="0">
                <a:solidFill>
                  <a:schemeClr val="bg1"/>
                </a:solidFill>
              </a:rPr>
              <a:t>0xfff…f</a:t>
            </a:r>
          </a:p>
        </p:txBody>
      </p:sp>
      <p:sp>
        <p:nvSpPr>
          <p:cNvPr id="16" name="TextBox 15"/>
          <p:cNvSpPr txBox="1"/>
          <p:nvPr/>
        </p:nvSpPr>
        <p:spPr>
          <a:xfrm>
            <a:off x="5943600" y="2590800"/>
            <a:ext cx="1027845" cy="369332"/>
          </a:xfrm>
          <a:prstGeom prst="rect">
            <a:avLst/>
          </a:prstGeom>
          <a:noFill/>
        </p:spPr>
        <p:txBody>
          <a:bodyPr wrap="none" rtlCol="0">
            <a:spAutoFit/>
          </a:bodyPr>
          <a:lstStyle/>
          <a:p>
            <a:r>
              <a:rPr lang="en-US" dirty="0" smtClean="0">
                <a:solidFill>
                  <a:schemeClr val="bg1"/>
                </a:solidFill>
              </a:rPr>
              <a:t>0x800…0</a:t>
            </a:r>
          </a:p>
        </p:txBody>
      </p:sp>
      <p:sp>
        <p:nvSpPr>
          <p:cNvPr id="17" name="Text Box 13"/>
          <p:cNvSpPr txBox="1">
            <a:spLocks noChangeArrowheads="1"/>
          </p:cNvSpPr>
          <p:nvPr>
            <p:custDataLst>
              <p:tags r:id="rId1"/>
            </p:custDataLst>
          </p:nvPr>
        </p:nvSpPr>
        <p:spPr bwMode="auto">
          <a:xfrm>
            <a:off x="7023064" y="5867400"/>
            <a:ext cx="1435136" cy="620170"/>
          </a:xfrm>
          <a:prstGeom prst="rect">
            <a:avLst/>
          </a:prstGeom>
          <a:noFill/>
          <a:ln w="28575" algn="ctr">
            <a:noFill/>
            <a:miter lim="800000"/>
            <a:headEnd/>
            <a:tailEnd/>
          </a:ln>
          <a:effectLst/>
        </p:spPr>
        <p:txBody>
          <a:bodyPr wrap="none">
            <a:spAutoFit/>
          </a:bodyPr>
          <a:lstStyle/>
          <a:p>
            <a:pPr algn="ctr" eaLnBrk="1" hangingPunct="1">
              <a:lnSpc>
                <a:spcPct val="134000"/>
              </a:lnSpc>
              <a:buClr>
                <a:srgbClr val="40458C"/>
              </a:buClr>
              <a:buSzPct val="100000"/>
              <a:buFont typeface="Times New Roman" pitchFamily="18" charset="0"/>
              <a:buNone/>
            </a:pPr>
            <a:r>
              <a:rPr lang="en-US" sz="2800" dirty="0">
                <a:solidFill>
                  <a:srgbClr val="FFFFFF"/>
                </a:solidFill>
                <a:latin typeface="Calibri"/>
              </a:rPr>
              <a:t>Memory</a:t>
            </a:r>
          </a:p>
        </p:txBody>
      </p:sp>
    </p:spTree>
    <p:extLst>
      <p:ext uri="{BB962C8B-B14F-4D97-AF65-F5344CB8AC3E}">
        <p14:creationId xmlns:p14="http://schemas.microsoft.com/office/powerpoint/2010/main" val="367627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5666" name="Rectangle 2"/>
          <p:cNvSpPr>
            <a:spLocks noGrp="1" noChangeArrowheads="1"/>
          </p:cNvSpPr>
          <p:nvPr>
            <p:ph type="title"/>
          </p:nvPr>
        </p:nvSpPr>
        <p:spPr/>
        <p:txBody>
          <a:bodyPr>
            <a:normAutofit fontScale="90000"/>
          </a:bodyPr>
          <a:lstStyle/>
          <a:p>
            <a:r>
              <a:rPr lang="en-US"/>
              <a:t>SYSCALL instruction</a:t>
            </a:r>
          </a:p>
        </p:txBody>
      </p:sp>
      <p:sp>
        <p:nvSpPr>
          <p:cNvPr id="3825667" name="Rectangle 3"/>
          <p:cNvSpPr>
            <a:spLocks noGrp="1" noChangeArrowheads="1"/>
          </p:cNvSpPr>
          <p:nvPr>
            <p:ph type="body" idx="1"/>
          </p:nvPr>
        </p:nvSpPr>
        <p:spPr/>
        <p:txBody>
          <a:bodyPr/>
          <a:lstStyle/>
          <a:p>
            <a:pPr>
              <a:lnSpc>
                <a:spcPct val="84000"/>
              </a:lnSpc>
            </a:pPr>
            <a:r>
              <a:rPr lang="en-US" dirty="0"/>
              <a:t>SYSCALL instruction does an atomic jump to a controlled </a:t>
            </a:r>
            <a:r>
              <a:rPr lang="en-US" dirty="0" smtClean="0"/>
              <a:t>location (i.e. MIPS 0x8000 0180)</a:t>
            </a:r>
            <a:endParaRPr lang="en-US" dirty="0"/>
          </a:p>
          <a:p>
            <a:pPr lvl="1">
              <a:lnSpc>
                <a:spcPct val="84000"/>
              </a:lnSpc>
            </a:pPr>
            <a:r>
              <a:rPr lang="en-US" dirty="0"/>
              <a:t>Switches the </a:t>
            </a:r>
            <a:r>
              <a:rPr lang="en-US" dirty="0" err="1"/>
              <a:t>sp</a:t>
            </a:r>
            <a:r>
              <a:rPr lang="en-US" dirty="0"/>
              <a:t> to the kernel stack</a:t>
            </a:r>
          </a:p>
          <a:p>
            <a:pPr lvl="1">
              <a:lnSpc>
                <a:spcPct val="84000"/>
              </a:lnSpc>
            </a:pPr>
            <a:r>
              <a:rPr lang="en-US" dirty="0"/>
              <a:t>Saves the old (user) SP value</a:t>
            </a:r>
          </a:p>
          <a:p>
            <a:pPr lvl="1">
              <a:lnSpc>
                <a:spcPct val="84000"/>
              </a:lnSpc>
            </a:pPr>
            <a:r>
              <a:rPr lang="en-US" dirty="0"/>
              <a:t>Saves the old (user) PC value (= return address)</a:t>
            </a:r>
          </a:p>
          <a:p>
            <a:pPr lvl="1">
              <a:lnSpc>
                <a:spcPct val="84000"/>
              </a:lnSpc>
            </a:pPr>
            <a:r>
              <a:rPr lang="en-US" dirty="0"/>
              <a:t>Saves the old privilege mode</a:t>
            </a:r>
          </a:p>
          <a:p>
            <a:pPr lvl="1">
              <a:lnSpc>
                <a:spcPct val="84000"/>
              </a:lnSpc>
            </a:pPr>
            <a:r>
              <a:rPr lang="en-US" dirty="0"/>
              <a:t>Sets the new privilege mode to 1</a:t>
            </a:r>
          </a:p>
          <a:p>
            <a:pPr lvl="1">
              <a:lnSpc>
                <a:spcPct val="84000"/>
              </a:lnSpc>
            </a:pPr>
            <a:r>
              <a:rPr lang="en-US" dirty="0"/>
              <a:t>Sets the new PC to the kernel </a:t>
            </a:r>
            <a:r>
              <a:rPr lang="en-US" dirty="0" err="1"/>
              <a:t>syscall</a:t>
            </a:r>
            <a:r>
              <a:rPr lang="en-US" dirty="0"/>
              <a:t> handler</a:t>
            </a:r>
          </a:p>
        </p:txBody>
      </p:sp>
    </p:spTree>
    <p:extLst>
      <p:ext uri="{BB962C8B-B14F-4D97-AF65-F5344CB8AC3E}">
        <p14:creationId xmlns:p14="http://schemas.microsoft.com/office/powerpoint/2010/main" val="20260795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7714" name="Rectangle 2"/>
          <p:cNvSpPr>
            <a:spLocks noGrp="1" noChangeArrowheads="1"/>
          </p:cNvSpPr>
          <p:nvPr>
            <p:ph type="title"/>
          </p:nvPr>
        </p:nvSpPr>
        <p:spPr/>
        <p:txBody>
          <a:bodyPr>
            <a:normAutofit fontScale="90000"/>
          </a:bodyPr>
          <a:lstStyle/>
          <a:p>
            <a:r>
              <a:rPr lang="en-US"/>
              <a:t>SYSCALL instruction</a:t>
            </a:r>
          </a:p>
        </p:txBody>
      </p:sp>
      <p:sp>
        <p:nvSpPr>
          <p:cNvPr id="3827715" name="Rectangle 3"/>
          <p:cNvSpPr>
            <a:spLocks noGrp="1" noChangeArrowheads="1"/>
          </p:cNvSpPr>
          <p:nvPr>
            <p:ph type="body" idx="1"/>
          </p:nvPr>
        </p:nvSpPr>
        <p:spPr/>
        <p:txBody>
          <a:bodyPr/>
          <a:lstStyle/>
          <a:p>
            <a:pPr>
              <a:lnSpc>
                <a:spcPct val="84000"/>
              </a:lnSpc>
            </a:pPr>
            <a:r>
              <a:rPr lang="en-US" dirty="0"/>
              <a:t>Kernel system call handler carries out the desired system call</a:t>
            </a:r>
          </a:p>
          <a:p>
            <a:pPr lvl="1">
              <a:lnSpc>
                <a:spcPct val="84000"/>
              </a:lnSpc>
            </a:pPr>
            <a:r>
              <a:rPr lang="en-US" dirty="0"/>
              <a:t>Saves </a:t>
            </a:r>
            <a:r>
              <a:rPr lang="en-US" dirty="0" err="1" smtClean="0"/>
              <a:t>callee</a:t>
            </a:r>
            <a:r>
              <a:rPr lang="en-US" dirty="0" smtClean="0"/>
              <a:t>-save </a:t>
            </a:r>
            <a:r>
              <a:rPr lang="en-US" dirty="0"/>
              <a:t>registers</a:t>
            </a:r>
          </a:p>
          <a:p>
            <a:pPr lvl="1">
              <a:lnSpc>
                <a:spcPct val="84000"/>
              </a:lnSpc>
            </a:pPr>
            <a:r>
              <a:rPr lang="en-US" dirty="0"/>
              <a:t>Examines the </a:t>
            </a:r>
            <a:r>
              <a:rPr lang="en-US" dirty="0" err="1"/>
              <a:t>syscall</a:t>
            </a:r>
            <a:r>
              <a:rPr lang="en-US" dirty="0"/>
              <a:t> number</a:t>
            </a:r>
          </a:p>
          <a:p>
            <a:pPr lvl="1">
              <a:lnSpc>
                <a:spcPct val="84000"/>
              </a:lnSpc>
            </a:pPr>
            <a:r>
              <a:rPr lang="en-US" dirty="0"/>
              <a:t>Checks arguments for sanity</a:t>
            </a:r>
          </a:p>
          <a:p>
            <a:pPr lvl="1">
              <a:lnSpc>
                <a:spcPct val="84000"/>
              </a:lnSpc>
            </a:pPr>
            <a:r>
              <a:rPr lang="en-US" dirty="0"/>
              <a:t>Performs operation</a:t>
            </a:r>
          </a:p>
          <a:p>
            <a:pPr lvl="1">
              <a:lnSpc>
                <a:spcPct val="84000"/>
              </a:lnSpc>
            </a:pPr>
            <a:r>
              <a:rPr lang="en-US" dirty="0"/>
              <a:t>Stores result in v0</a:t>
            </a:r>
          </a:p>
          <a:p>
            <a:pPr lvl="1">
              <a:lnSpc>
                <a:spcPct val="84000"/>
              </a:lnSpc>
            </a:pPr>
            <a:r>
              <a:rPr lang="en-US" dirty="0"/>
              <a:t>Restores </a:t>
            </a:r>
            <a:r>
              <a:rPr lang="en-US" dirty="0" err="1"/>
              <a:t>callee</a:t>
            </a:r>
            <a:r>
              <a:rPr lang="en-US" dirty="0"/>
              <a:t>-save registers</a:t>
            </a:r>
          </a:p>
          <a:p>
            <a:pPr lvl="1">
              <a:lnSpc>
                <a:spcPct val="84000"/>
              </a:lnSpc>
            </a:pPr>
            <a:r>
              <a:rPr lang="en-US" dirty="0"/>
              <a:t>Performs a “</a:t>
            </a:r>
            <a:r>
              <a:rPr lang="en-US" dirty="0">
                <a:solidFill>
                  <a:schemeClr val="accent5">
                    <a:lumMod val="60000"/>
                    <a:lumOff val="40000"/>
                  </a:schemeClr>
                </a:solidFill>
              </a:rPr>
              <a:t>return from </a:t>
            </a:r>
            <a:r>
              <a:rPr lang="en-US" dirty="0" err="1">
                <a:solidFill>
                  <a:schemeClr val="accent5">
                    <a:lumMod val="60000"/>
                    <a:lumOff val="40000"/>
                  </a:schemeClr>
                </a:solidFill>
              </a:rPr>
              <a:t>syscall</a:t>
            </a:r>
            <a:r>
              <a:rPr lang="en-US" dirty="0"/>
              <a:t>” </a:t>
            </a:r>
            <a:r>
              <a:rPr lang="en-US" dirty="0" smtClean="0"/>
              <a:t>(ERET) instruction</a:t>
            </a:r>
            <a:r>
              <a:rPr lang="en-US" dirty="0"/>
              <a:t>, which restores the privilege mode, SP and PC</a:t>
            </a:r>
          </a:p>
        </p:txBody>
      </p:sp>
    </p:spTree>
    <p:extLst>
      <p:ext uri="{BB962C8B-B14F-4D97-AF65-F5344CB8AC3E}">
        <p14:creationId xmlns:p14="http://schemas.microsoft.com/office/powerpoint/2010/main" val="29422638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p:txBody>
          <a:bodyPr>
            <a:normAutofit/>
          </a:bodyPr>
          <a:lstStyle/>
          <a:p>
            <a:r>
              <a:rPr lang="en-US" dirty="0"/>
              <a:t>Worst Internet security vulnerability found yet                       due systems practices 101 that we learn in CS3410, lack of bounds checking! </a:t>
            </a:r>
            <a:endParaRPr lang="en-US" dirty="0" smtClean="0"/>
          </a:p>
          <a:p>
            <a:endParaRPr lang="en-US" dirty="0">
              <a:solidFill>
                <a:schemeClr val="accent5">
                  <a:lumMod val="60000"/>
                  <a:lumOff val="40000"/>
                </a:schemeClr>
              </a:solidFill>
            </a:endParaRPr>
          </a:p>
          <a:p>
            <a:r>
              <a:rPr lang="en-US" dirty="0" smtClean="0">
                <a:solidFill>
                  <a:schemeClr val="accent5">
                    <a:lumMod val="60000"/>
                    <a:lumOff val="40000"/>
                  </a:schemeClr>
                </a:solidFill>
              </a:rPr>
              <a:t>It </a:t>
            </a:r>
            <a:r>
              <a:rPr lang="en-US" dirty="0">
                <a:solidFill>
                  <a:schemeClr val="accent5">
                    <a:lumMod val="60000"/>
                    <a:lumOff val="40000"/>
                  </a:schemeClr>
                </a:solidFill>
              </a:rPr>
              <a:t>is necessary to have a privileged mode (aka kernel mode) where a trusted mediator, the Operating System (OS), provides isolation between programs, protects shared resources, and provides safe control transfer.</a:t>
            </a:r>
          </a:p>
          <a:p>
            <a:endParaRPr lang="en-US" dirty="0"/>
          </a:p>
          <a:p>
            <a:endParaRPr lang="en-US" dirty="0" smtClean="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6486016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33400"/>
          </a:xfrm>
        </p:spPr>
        <p:txBody>
          <a:bodyPr>
            <a:noAutofit/>
          </a:bodyPr>
          <a:lstStyle/>
          <a:p>
            <a:r>
              <a:rPr lang="en-US" sz="3600" dirty="0" smtClean="0"/>
              <a:t>Next Goal</a:t>
            </a:r>
            <a:endParaRPr lang="en-US" sz="3600" dirty="0"/>
          </a:p>
        </p:txBody>
      </p:sp>
      <p:sp>
        <p:nvSpPr>
          <p:cNvPr id="3" name="Content Placeholder 2"/>
          <p:cNvSpPr>
            <a:spLocks noGrp="1"/>
          </p:cNvSpPr>
          <p:nvPr>
            <p:ph idx="1"/>
          </p:nvPr>
        </p:nvSpPr>
        <p:spPr/>
        <p:txBody>
          <a:bodyPr/>
          <a:lstStyle/>
          <a:p>
            <a:r>
              <a:rPr lang="en-US" dirty="0"/>
              <a:t>How do we protect programs from one another? How </a:t>
            </a:r>
            <a:r>
              <a:rPr lang="en-US" dirty="0" smtClean="0"/>
              <a:t>do we protect the operating system (OS) from programs?  </a:t>
            </a:r>
          </a:p>
          <a:p>
            <a:endParaRPr lang="en-US" dirty="0"/>
          </a:p>
          <a:p>
            <a:r>
              <a:rPr lang="en-US" dirty="0" smtClean="0">
                <a:solidFill>
                  <a:schemeClr val="accent5">
                    <a:lumMod val="60000"/>
                    <a:lumOff val="40000"/>
                  </a:schemeClr>
                </a:solidFill>
              </a:rPr>
              <a:t>How does the CPU (and software [OS]) handle </a:t>
            </a:r>
            <a:r>
              <a:rPr lang="en-US" b="1" i="1" dirty="0" smtClean="0">
                <a:solidFill>
                  <a:schemeClr val="accent5">
                    <a:lumMod val="60000"/>
                    <a:lumOff val="40000"/>
                  </a:schemeClr>
                </a:solidFill>
              </a:rPr>
              <a:t>exceptional</a:t>
            </a:r>
            <a:r>
              <a:rPr lang="en-US" dirty="0" smtClean="0">
                <a:solidFill>
                  <a:schemeClr val="accent5">
                    <a:lumMod val="60000"/>
                    <a:lumOff val="40000"/>
                  </a:schemeClr>
                </a:solidFill>
              </a:rPr>
              <a:t> conditions?  E.g. </a:t>
            </a:r>
            <a:r>
              <a:rPr lang="en-US" dirty="0" err="1" smtClean="0">
                <a:solidFill>
                  <a:schemeClr val="accent5">
                    <a:lumMod val="60000"/>
                    <a:lumOff val="40000"/>
                  </a:schemeClr>
                </a:solidFill>
              </a:rPr>
              <a:t>syscall</a:t>
            </a:r>
            <a:r>
              <a:rPr lang="en-US" dirty="0" smtClean="0">
                <a:solidFill>
                  <a:schemeClr val="accent5">
                    <a:lumMod val="60000"/>
                    <a:lumOff val="40000"/>
                  </a:schemeClr>
                </a:solidFill>
              </a:rPr>
              <a:t>, </a:t>
            </a:r>
            <a:r>
              <a:rPr lang="en-US" dirty="0" err="1" smtClean="0">
                <a:solidFill>
                  <a:schemeClr val="accent5">
                    <a:lumMod val="60000"/>
                    <a:lumOff val="40000"/>
                  </a:schemeClr>
                </a:solidFill>
              </a:rPr>
              <a:t>Div</a:t>
            </a:r>
            <a:r>
              <a:rPr lang="en-US" dirty="0" smtClean="0">
                <a:solidFill>
                  <a:schemeClr val="accent5">
                    <a:lumMod val="60000"/>
                    <a:lumOff val="40000"/>
                  </a:schemeClr>
                </a:solidFill>
              </a:rPr>
              <a:t> by 0, page fault, </a:t>
            </a:r>
            <a:r>
              <a:rPr lang="en-US" dirty="0" err="1" smtClean="0">
                <a:solidFill>
                  <a:schemeClr val="accent5">
                    <a:lumMod val="60000"/>
                    <a:lumOff val="40000"/>
                  </a:schemeClr>
                </a:solidFill>
              </a:rPr>
              <a:t>etc</a:t>
            </a:r>
            <a:r>
              <a:rPr lang="en-US" dirty="0" smtClean="0">
                <a:solidFill>
                  <a:schemeClr val="accent5">
                    <a:lumMod val="60000"/>
                    <a:lumOff val="40000"/>
                  </a:schemeClr>
                </a:solidFill>
              </a:rPr>
              <a:t>?</a:t>
            </a:r>
          </a:p>
          <a:p>
            <a:endParaRPr lang="en-US" dirty="0" smtClean="0">
              <a:solidFill>
                <a:schemeClr val="accent5">
                  <a:lumMod val="60000"/>
                  <a:lumOff val="40000"/>
                </a:schemeClr>
              </a:solidFill>
            </a:endParaRPr>
          </a:p>
          <a:p>
            <a:r>
              <a:rPr lang="en-US" dirty="0" smtClean="0">
                <a:solidFill>
                  <a:schemeClr val="accent5">
                    <a:lumMod val="60000"/>
                    <a:lumOff val="40000"/>
                  </a:schemeClr>
                </a:solidFill>
              </a:rPr>
              <a:t>What are exceptions and how are they handled?</a:t>
            </a:r>
          </a:p>
          <a:p>
            <a:endParaRPr lang="en-US" dirty="0"/>
          </a:p>
        </p:txBody>
      </p:sp>
    </p:spTree>
    <p:extLst>
      <p:ext uri="{BB962C8B-B14F-4D97-AF65-F5344CB8AC3E}">
        <p14:creationId xmlns:p14="http://schemas.microsoft.com/office/powerpoint/2010/main" val="2873884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Exceptions</a:t>
            </a:r>
            <a:endParaRPr lang="en-US" dirty="0"/>
          </a:p>
        </p:txBody>
      </p:sp>
      <p:sp>
        <p:nvSpPr>
          <p:cNvPr id="3" name="Content Placeholder 2"/>
          <p:cNvSpPr>
            <a:spLocks noGrp="1"/>
          </p:cNvSpPr>
          <p:nvPr>
            <p:ph idx="1"/>
          </p:nvPr>
        </p:nvSpPr>
        <p:spPr/>
        <p:txBody>
          <a:bodyPr/>
          <a:lstStyle/>
          <a:p>
            <a:r>
              <a:rPr lang="en-US" sz="3000" i="1" dirty="0" smtClean="0"/>
              <a:t>Exceptions are any </a:t>
            </a:r>
            <a:r>
              <a:rPr lang="en-US" sz="3000" i="1" dirty="0"/>
              <a:t>unexpected change in control flow.</a:t>
            </a:r>
          </a:p>
          <a:p>
            <a:r>
              <a:rPr lang="en-US" sz="3000" dirty="0"/>
              <a:t>  Interrupt -&gt; cause of control flow change external</a:t>
            </a:r>
          </a:p>
          <a:p>
            <a:r>
              <a:rPr lang="en-US" sz="3000" dirty="0"/>
              <a:t>  Exception -&gt; cause of control flow change internal</a:t>
            </a:r>
          </a:p>
          <a:p>
            <a:pPr lvl="1"/>
            <a:r>
              <a:rPr lang="en-US" dirty="0"/>
              <a:t>Exception: Divide by 0, overflow</a:t>
            </a:r>
          </a:p>
          <a:p>
            <a:pPr lvl="1"/>
            <a:r>
              <a:rPr lang="en-US" dirty="0"/>
              <a:t>Exception: Bad memory address</a:t>
            </a:r>
          </a:p>
          <a:p>
            <a:pPr lvl="1"/>
            <a:r>
              <a:rPr lang="en-US" dirty="0"/>
              <a:t>Exception: Page fault</a:t>
            </a:r>
          </a:p>
          <a:p>
            <a:pPr lvl="1"/>
            <a:r>
              <a:rPr lang="en-US" dirty="0"/>
              <a:t>Interrupt: Hardware interrupt (e.g. keyboard stroke</a:t>
            </a:r>
            <a:r>
              <a:rPr lang="en-US" dirty="0" smtClean="0"/>
              <a:t>)</a:t>
            </a:r>
          </a:p>
          <a:p>
            <a:pPr lvl="1"/>
            <a:endParaRPr lang="en-US" dirty="0"/>
          </a:p>
          <a:p>
            <a:r>
              <a:rPr lang="en-US" dirty="0" smtClean="0"/>
              <a:t>We need software to help resolve exceptions</a:t>
            </a:r>
          </a:p>
          <a:p>
            <a:pPr lvl="1"/>
            <a:r>
              <a:rPr lang="en-US" dirty="0" smtClean="0"/>
              <a:t>Exceptions are at the hardware/software boundary</a:t>
            </a:r>
            <a:endParaRPr lang="en-US" dirty="0"/>
          </a:p>
          <a:p>
            <a:endParaRPr lang="en-US" dirty="0"/>
          </a:p>
        </p:txBody>
      </p:sp>
    </p:spTree>
    <p:extLst>
      <p:ext uri="{BB962C8B-B14F-4D97-AF65-F5344CB8AC3E}">
        <p14:creationId xmlns:p14="http://schemas.microsoft.com/office/powerpoint/2010/main" val="3902860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52400" y="971490"/>
            <a:ext cx="8763000" cy="5810310"/>
            <a:chOff x="152400" y="514290"/>
            <a:chExt cx="8763000" cy="5810310"/>
          </a:xfrm>
        </p:grpSpPr>
        <p:grpSp>
          <p:nvGrpSpPr>
            <p:cNvPr id="2" name="Group 156"/>
            <p:cNvGrpSpPr/>
            <p:nvPr>
              <p:custDataLst>
                <p:tags r:id="rId2"/>
              </p:custDataLst>
            </p:nvPr>
          </p:nvGrpSpPr>
          <p:grpSpPr>
            <a:xfrm>
              <a:off x="2057400" y="514290"/>
              <a:ext cx="6858000" cy="5334000"/>
              <a:chOff x="2057400" y="457200"/>
              <a:chExt cx="6858000" cy="5334000"/>
            </a:xfrm>
          </p:grpSpPr>
          <p:sp>
            <p:nvSpPr>
              <p:cNvPr id="133" name="Right Triangle 132"/>
              <p:cNvSpPr/>
              <p:nvPr>
                <p:custDataLst>
                  <p:tags r:id="rId142"/>
                </p:custDataLst>
              </p:nvPr>
            </p:nvSpPr>
            <p:spPr>
              <a:xfrm rot="10800000">
                <a:off x="7620000" y="9144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ounded Rectangle 115"/>
              <p:cNvSpPr/>
              <p:nvPr>
                <p:custDataLst>
                  <p:tags r:id="rId143"/>
                </p:custDataLst>
              </p:nvPr>
            </p:nvSpPr>
            <p:spPr>
              <a:xfrm>
                <a:off x="7924800" y="457200"/>
                <a:ext cx="990600" cy="5334000"/>
              </a:xfrm>
              <a:prstGeom prst="roundRect">
                <a:avLst>
                  <a:gd name="adj" fmla="val 30422"/>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ounded Rectangle 116"/>
              <p:cNvSpPr/>
              <p:nvPr>
                <p:custDataLst>
                  <p:tags r:id="rId144"/>
                </p:custDataLst>
              </p:nvPr>
            </p:nvSpPr>
            <p:spPr>
              <a:xfrm>
                <a:off x="2057400" y="457200"/>
                <a:ext cx="914400" cy="3048000"/>
              </a:xfrm>
              <a:prstGeom prst="roundRect">
                <a:avLst>
                  <a:gd name="adj" fmla="val 30422"/>
                </a:avLst>
              </a:prstGeom>
              <a:solidFill>
                <a:schemeClr val="accent3">
                  <a:lumMod val="75000"/>
                </a:schemeClr>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ounded Rectangle 123"/>
              <p:cNvSpPr/>
              <p:nvPr>
                <p:custDataLst>
                  <p:tags r:id="rId145"/>
                </p:custDataLst>
              </p:nvPr>
            </p:nvSpPr>
            <p:spPr>
              <a:xfrm>
                <a:off x="2057400" y="457200"/>
                <a:ext cx="6400800" cy="609600"/>
              </a:xfrm>
              <a:prstGeom prst="roundRect">
                <a:avLst>
                  <a:gd name="adj" fmla="val 50000"/>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ight Triangle 127"/>
              <p:cNvSpPr/>
              <p:nvPr>
                <p:custDataLst>
                  <p:tags r:id="rId146"/>
                </p:custDataLst>
              </p:nvPr>
            </p:nvSpPr>
            <p:spPr>
              <a:xfrm rot="5400000">
                <a:off x="2552700" y="8763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TextBox 144"/>
              <p:cNvSpPr txBox="1"/>
              <p:nvPr>
                <p:custDataLst>
                  <p:tags r:id="rId147"/>
                </p:custDataLst>
              </p:nvPr>
            </p:nvSpPr>
            <p:spPr>
              <a:xfrm>
                <a:off x="8001000" y="5083314"/>
                <a:ext cx="838200" cy="707886"/>
              </a:xfrm>
              <a:prstGeom prst="rect">
                <a:avLst/>
              </a:prstGeom>
              <a:noFill/>
            </p:spPr>
            <p:txBody>
              <a:bodyPr wrap="square" rtlCol="0">
                <a:spAutoFit/>
              </a:bodyPr>
              <a:lstStyle/>
              <a:p>
                <a:pPr algn="ctr"/>
                <a:r>
                  <a:rPr lang="en-US" sz="2000" dirty="0" smtClean="0">
                    <a:solidFill>
                      <a:schemeClr val="bg1"/>
                    </a:solidFill>
                  </a:rPr>
                  <a:t>Write-</a:t>
                </a:r>
                <a:br>
                  <a:rPr lang="en-US" sz="2000" dirty="0" smtClean="0">
                    <a:solidFill>
                      <a:schemeClr val="bg1"/>
                    </a:solidFill>
                  </a:rPr>
                </a:br>
                <a:r>
                  <a:rPr lang="en-US" sz="2000" dirty="0" smtClean="0">
                    <a:solidFill>
                      <a:schemeClr val="bg1"/>
                    </a:solidFill>
                  </a:rPr>
                  <a:t>Back</a:t>
                </a:r>
              </a:p>
            </p:txBody>
          </p:sp>
        </p:grpSp>
        <p:grpSp>
          <p:nvGrpSpPr>
            <p:cNvPr id="3" name="Group 154"/>
            <p:cNvGrpSpPr/>
            <p:nvPr>
              <p:custDataLst>
                <p:tags r:id="rId3"/>
              </p:custDataLst>
            </p:nvPr>
          </p:nvGrpSpPr>
          <p:grpSpPr>
            <a:xfrm>
              <a:off x="5791200" y="1200090"/>
              <a:ext cx="2286000" cy="4648200"/>
              <a:chOff x="6629400" y="1143000"/>
              <a:chExt cx="1447800" cy="4648200"/>
            </a:xfrm>
          </p:grpSpPr>
          <p:sp>
            <p:nvSpPr>
              <p:cNvPr id="108" name="Rounded Rectangle 107"/>
              <p:cNvSpPr/>
              <p:nvPr>
                <p:custDataLst>
                  <p:tags r:id="rId140"/>
                </p:custDataLst>
              </p:nvPr>
            </p:nvSpPr>
            <p:spPr>
              <a:xfrm>
                <a:off x="6705600" y="1143000"/>
                <a:ext cx="1295400" cy="4648200"/>
              </a:xfrm>
              <a:prstGeom prst="roundRect">
                <a:avLst>
                  <a:gd name="adj" fmla="val 19208"/>
                </a:avLst>
              </a:prstGeom>
              <a:solidFill>
                <a:schemeClr val="accent4">
                  <a:lumMod val="75000"/>
                </a:schemeClr>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TextBox 141"/>
              <p:cNvSpPr txBox="1"/>
              <p:nvPr>
                <p:custDataLst>
                  <p:tags r:id="rId141"/>
                </p:custDataLst>
              </p:nvPr>
            </p:nvSpPr>
            <p:spPr>
              <a:xfrm>
                <a:off x="6629400" y="5334000"/>
                <a:ext cx="1447800" cy="400110"/>
              </a:xfrm>
              <a:prstGeom prst="rect">
                <a:avLst/>
              </a:prstGeom>
              <a:noFill/>
              <a:ln>
                <a:noFill/>
              </a:ln>
            </p:spPr>
            <p:txBody>
              <a:bodyPr wrap="square" rtlCol="0">
                <a:spAutoFit/>
              </a:bodyPr>
              <a:lstStyle/>
              <a:p>
                <a:pPr algn="ctr"/>
                <a:r>
                  <a:rPr lang="en-US" sz="2000" dirty="0" smtClean="0">
                    <a:solidFill>
                      <a:schemeClr val="bg1"/>
                    </a:solidFill>
                  </a:rPr>
                  <a:t>Memory</a:t>
                </a:r>
              </a:p>
            </p:txBody>
          </p:sp>
        </p:grpSp>
        <p:grpSp>
          <p:nvGrpSpPr>
            <p:cNvPr id="4" name="Group 148"/>
            <p:cNvGrpSpPr/>
            <p:nvPr>
              <p:custDataLst>
                <p:tags r:id="rId4"/>
              </p:custDataLst>
            </p:nvPr>
          </p:nvGrpSpPr>
          <p:grpSpPr>
            <a:xfrm>
              <a:off x="152400" y="1200090"/>
              <a:ext cx="1600200" cy="4670286"/>
              <a:chOff x="152400" y="1143000"/>
              <a:chExt cx="1676400" cy="4670286"/>
            </a:xfrm>
          </p:grpSpPr>
          <p:sp>
            <p:nvSpPr>
              <p:cNvPr id="93" name="Rounded Rectangle 92"/>
              <p:cNvSpPr/>
              <p:nvPr>
                <p:custDataLst>
                  <p:tags r:id="rId138"/>
                </p:custDataLst>
              </p:nvPr>
            </p:nvSpPr>
            <p:spPr>
              <a:xfrm>
                <a:off x="152400" y="1143000"/>
                <a:ext cx="1676400" cy="4648200"/>
              </a:xfrm>
              <a:prstGeom prst="roundRect">
                <a:avLst/>
              </a:prstGeom>
              <a:solidFill>
                <a:schemeClr val="accent4">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TextBox 136"/>
              <p:cNvSpPr txBox="1"/>
              <p:nvPr>
                <p:custDataLst>
                  <p:tags r:id="rId139"/>
                </p:custDataLst>
              </p:nvPr>
            </p:nvSpPr>
            <p:spPr>
              <a:xfrm>
                <a:off x="228600" y="5105400"/>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Fetch</a:t>
                </a:r>
              </a:p>
            </p:txBody>
          </p:sp>
        </p:grpSp>
        <p:grpSp>
          <p:nvGrpSpPr>
            <p:cNvPr id="5" name="Group 153"/>
            <p:cNvGrpSpPr/>
            <p:nvPr>
              <p:custDataLst>
                <p:tags r:id="rId5"/>
              </p:custDataLst>
            </p:nvPr>
          </p:nvGrpSpPr>
          <p:grpSpPr>
            <a:xfrm>
              <a:off x="3886200" y="1200090"/>
              <a:ext cx="2057400" cy="4648200"/>
              <a:chOff x="3886200" y="1143000"/>
              <a:chExt cx="2819400" cy="4648200"/>
            </a:xfrm>
          </p:grpSpPr>
          <p:sp>
            <p:nvSpPr>
              <p:cNvPr id="106" name="Rounded Rectangle 105"/>
              <p:cNvSpPr/>
              <p:nvPr>
                <p:custDataLst>
                  <p:tags r:id="rId136"/>
                </p:custDataLst>
              </p:nvPr>
            </p:nvSpPr>
            <p:spPr>
              <a:xfrm>
                <a:off x="3886200" y="1143000"/>
                <a:ext cx="2819400" cy="4648200"/>
              </a:xfrm>
              <a:prstGeom prst="roundRect">
                <a:avLst>
                  <a:gd name="adj" fmla="val 11944"/>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p:cNvSpPr txBox="1"/>
              <p:nvPr>
                <p:custDataLst>
                  <p:tags r:id="rId137"/>
                </p:custDataLst>
              </p:nvPr>
            </p:nvSpPr>
            <p:spPr>
              <a:xfrm>
                <a:off x="4648200" y="5391090"/>
                <a:ext cx="1447800" cy="400110"/>
              </a:xfrm>
              <a:prstGeom prst="rect">
                <a:avLst/>
              </a:prstGeom>
              <a:noFill/>
            </p:spPr>
            <p:txBody>
              <a:bodyPr wrap="square" rtlCol="0">
                <a:spAutoFit/>
              </a:bodyPr>
              <a:lstStyle/>
              <a:p>
                <a:pPr algn="ctr"/>
                <a:r>
                  <a:rPr lang="en-US" sz="2000" dirty="0" smtClean="0">
                    <a:solidFill>
                      <a:schemeClr val="bg1"/>
                    </a:solidFill>
                  </a:rPr>
                  <a:t>Execute</a:t>
                </a:r>
              </a:p>
            </p:txBody>
          </p:sp>
        </p:grpSp>
        <p:grpSp>
          <p:nvGrpSpPr>
            <p:cNvPr id="6" name="Group 152"/>
            <p:cNvGrpSpPr/>
            <p:nvPr>
              <p:custDataLst>
                <p:tags r:id="rId6"/>
              </p:custDataLst>
            </p:nvPr>
          </p:nvGrpSpPr>
          <p:grpSpPr>
            <a:xfrm>
              <a:off x="1752600" y="1200090"/>
              <a:ext cx="2133600" cy="4648201"/>
              <a:chOff x="1828800" y="1143000"/>
              <a:chExt cx="2057400" cy="4648201"/>
            </a:xfrm>
          </p:grpSpPr>
          <p:sp>
            <p:nvSpPr>
              <p:cNvPr id="111" name="Rounded Rectangle 110"/>
              <p:cNvSpPr/>
              <p:nvPr>
                <p:custDataLst>
                  <p:tags r:id="rId132"/>
                </p:custDataLst>
              </p:nvPr>
            </p:nvSpPr>
            <p:spPr>
              <a:xfrm>
                <a:off x="2751083" y="1143000"/>
                <a:ext cx="1135117" cy="4648200"/>
              </a:xfrm>
              <a:prstGeom prst="roundRect">
                <a:avLst>
                  <a:gd name="adj" fmla="val 30962"/>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ounded Rectangle 111"/>
              <p:cNvSpPr/>
              <p:nvPr>
                <p:custDataLst>
                  <p:tags r:id="rId133"/>
                </p:custDataLst>
              </p:nvPr>
            </p:nvSpPr>
            <p:spPr>
              <a:xfrm>
                <a:off x="1828800" y="3505200"/>
                <a:ext cx="2057400" cy="2286000"/>
              </a:xfrm>
              <a:prstGeom prst="roundRect">
                <a:avLst>
                  <a:gd name="adj" fmla="val 15859"/>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ight Triangle 114"/>
              <p:cNvSpPr/>
              <p:nvPr>
                <p:custDataLst>
                  <p:tags r:id="rId134"/>
                </p:custDataLst>
              </p:nvPr>
            </p:nvSpPr>
            <p:spPr>
              <a:xfrm rot="16200000">
                <a:off x="2458847" y="3132658"/>
                <a:ext cx="550314" cy="533400"/>
              </a:xfrm>
              <a:prstGeom prst="rtTriangle">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p:cNvSpPr txBox="1"/>
              <p:nvPr>
                <p:custDataLst>
                  <p:tags r:id="rId135"/>
                </p:custDataLst>
              </p:nvPr>
            </p:nvSpPr>
            <p:spPr>
              <a:xfrm>
                <a:off x="2133600" y="5083315"/>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Decode</a:t>
                </a:r>
              </a:p>
            </p:txBody>
          </p:sp>
        </p:grpSp>
        <p:sp>
          <p:nvSpPr>
            <p:cNvPr id="136" name="Arc 135"/>
            <p:cNvSpPr/>
            <p:nvPr>
              <p:custDataLst>
                <p:tags r:id="rId7"/>
              </p:custDataLst>
            </p:nvPr>
          </p:nvSpPr>
          <p:spPr>
            <a:xfrm rot="10800000" flipV="1">
              <a:off x="2743200" y="1200090"/>
              <a:ext cx="609600" cy="609600"/>
            </a:xfrm>
            <a:prstGeom prst="arc">
              <a:avLst/>
            </a:prstGeom>
            <a:ln w="762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Rounded Rectangle 126"/>
            <p:cNvSpPr/>
            <p:nvPr>
              <p:custDataLst>
                <p:tags r:id="rId8"/>
              </p:custDataLst>
            </p:nvPr>
          </p:nvSpPr>
          <p:spPr>
            <a:xfrm>
              <a:off x="5943600" y="1200090"/>
              <a:ext cx="1981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Connector 102"/>
            <p:cNvCxnSpPr>
              <a:endCxn id="104" idx="2"/>
            </p:cNvCxnSpPr>
            <p:nvPr>
              <p:custDataLst>
                <p:tags r:id="rId9"/>
              </p:custDataLst>
            </p:nvPr>
          </p:nvCxnSpPr>
          <p:spPr>
            <a:xfrm>
              <a:off x="8229600" y="5848290"/>
              <a:ext cx="3810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04" name="Arc 103"/>
            <p:cNvSpPr/>
            <p:nvPr>
              <p:custDataLst>
                <p:tags r:id="rId10"/>
              </p:custDataLst>
            </p:nvPr>
          </p:nvSpPr>
          <p:spPr>
            <a:xfrm rot="5400000">
              <a:off x="8305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Arc 104"/>
            <p:cNvSpPr/>
            <p:nvPr>
              <p:custDataLst>
                <p:tags r:id="rId11"/>
              </p:custDataLst>
            </p:nvPr>
          </p:nvSpPr>
          <p:spPr>
            <a:xfrm rot="10800000">
              <a:off x="7924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4" name="Straight Connector 133"/>
            <p:cNvCxnSpPr>
              <a:stCxn id="143" idx="2"/>
            </p:cNvCxnSpPr>
            <p:nvPr>
              <p:custDataLst>
                <p:tags r:id="rId12"/>
              </p:custDataLst>
            </p:nvPr>
          </p:nvCxnSpPr>
          <p:spPr>
            <a:xfrm rot="5400000">
              <a:off x="1828800" y="2343090"/>
              <a:ext cx="18288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8" name="Arc 147"/>
            <p:cNvSpPr/>
            <p:nvPr>
              <p:custDataLst>
                <p:tags r:id="rId13"/>
              </p:custDataLst>
            </p:nvPr>
          </p:nvSpPr>
          <p:spPr>
            <a:xfrm rot="16200000" flipV="1">
              <a:off x="7315200" y="11238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Text Box 11"/>
            <p:cNvSpPr txBox="1">
              <a:spLocks noChangeArrowheads="1"/>
            </p:cNvSpPr>
            <p:nvPr>
              <p:custDataLst>
                <p:tags r:id="rId14"/>
              </p:custDataLst>
            </p:nvPr>
          </p:nvSpPr>
          <p:spPr bwMode="auto">
            <a:xfrm>
              <a:off x="2667000" y="4191000"/>
              <a:ext cx="685800" cy="304800"/>
            </a:xfrm>
            <a:prstGeom prst="rect">
              <a:avLst/>
            </a:prstGeom>
            <a:solidFill>
              <a:schemeClr val="bg2"/>
            </a:solid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rPr>
                <a:t>extend</a:t>
              </a:r>
              <a:endParaRPr lang="en-US" sz="1600" dirty="0">
                <a:solidFill>
                  <a:srgbClr val="FFFFFF"/>
                </a:solidFill>
              </a:endParaRPr>
            </a:p>
          </p:txBody>
        </p:sp>
        <p:sp>
          <p:nvSpPr>
            <p:cNvPr id="151" name="Freeform 150"/>
            <p:cNvSpPr/>
            <p:nvPr>
              <p:custDataLst>
                <p:tags r:id="rId15"/>
              </p:custDataLst>
            </p:nvPr>
          </p:nvSpPr>
          <p:spPr>
            <a:xfrm>
              <a:off x="4953000" y="173349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9"/>
            <p:cNvSpPr>
              <a:spLocks noChangeArrowheads="1"/>
            </p:cNvSpPr>
            <p:nvPr>
              <p:custDataLst>
                <p:tags r:id="rId16"/>
              </p:custDataLst>
            </p:nvPr>
          </p:nvSpPr>
          <p:spPr bwMode="auto">
            <a:xfrm>
              <a:off x="4648200" y="27240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0" name="Rectangle 4"/>
            <p:cNvSpPr>
              <a:spLocks noChangeArrowheads="1"/>
            </p:cNvSpPr>
            <p:nvPr>
              <p:custDataLst>
                <p:tags r:id="rId17"/>
              </p:custDataLst>
            </p:nvPr>
          </p:nvSpPr>
          <p:spPr bwMode="auto">
            <a:xfrm>
              <a:off x="6400800" y="3257490"/>
              <a:ext cx="11430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endParaRPr lang="en-US"/>
            </a:p>
          </p:txBody>
        </p:sp>
        <p:sp>
          <p:nvSpPr>
            <p:cNvPr id="176" name="Rectangle 22"/>
            <p:cNvSpPr>
              <a:spLocks noChangeArrowheads="1"/>
            </p:cNvSpPr>
            <p:nvPr>
              <p:custDataLst>
                <p:tags r:id="rId18"/>
              </p:custDataLst>
            </p:nvPr>
          </p:nvSpPr>
          <p:spPr bwMode="auto">
            <a:xfrm>
              <a:off x="2362199" y="1809690"/>
              <a:ext cx="1143001" cy="1363663"/>
            </a:xfrm>
            <a:prstGeom prst="rect">
              <a:avLst/>
            </a:prstGeom>
            <a:solidFill>
              <a:schemeClr val="bg2"/>
            </a:solidFill>
            <a:ln w="25400" cap="sq" algn="ctr">
              <a:solidFill>
                <a:srgbClr val="FFFFFF"/>
              </a:solidFill>
              <a:miter lim="800000"/>
              <a:headEnd/>
              <a:tailEnd/>
            </a:ln>
            <a:effectLst/>
          </p:spPr>
          <p:txBody>
            <a:bodyPr anchor="ctr" anchorCtr="1">
              <a:noAutofit/>
            </a:bodyPr>
            <a:lstStyle/>
            <a:p>
              <a:pPr algn="ctr"/>
              <a:r>
                <a:rPr lang="en-US" dirty="0" smtClean="0">
                  <a:solidFill>
                    <a:schemeClr val="bg1"/>
                  </a:solidFill>
                </a:rPr>
                <a:t>register</a:t>
              </a:r>
              <a:br>
                <a:rPr lang="en-US" dirty="0" smtClean="0">
                  <a:solidFill>
                    <a:schemeClr val="bg1"/>
                  </a:solidFill>
                </a:rPr>
              </a:br>
              <a:r>
                <a:rPr lang="en-US" dirty="0" smtClean="0">
                  <a:solidFill>
                    <a:schemeClr val="bg1"/>
                  </a:solidFill>
                </a:rPr>
                <a:t>file</a:t>
              </a:r>
              <a:endParaRPr lang="en-US" dirty="0">
                <a:solidFill>
                  <a:schemeClr val="bg1"/>
                </a:solidFill>
              </a:endParaRPr>
            </a:p>
          </p:txBody>
        </p:sp>
        <p:sp>
          <p:nvSpPr>
            <p:cNvPr id="107" name="Oval 24"/>
            <p:cNvSpPr>
              <a:spLocks noChangeArrowheads="1"/>
            </p:cNvSpPr>
            <p:nvPr>
              <p:custDataLst>
                <p:tags r:id="rId19"/>
              </p:custDataLst>
            </p:nvPr>
          </p:nvSpPr>
          <p:spPr bwMode="auto">
            <a:xfrm>
              <a:off x="2362200" y="3581400"/>
              <a:ext cx="1219200" cy="457199"/>
            </a:xfrm>
            <a:prstGeom prst="ellipse">
              <a:avLst/>
            </a:prstGeom>
            <a:solidFill>
              <a:schemeClr val="bg2"/>
            </a:solidFill>
            <a:ln w="25400" cap="sq" algn="ctr">
              <a:solidFill>
                <a:schemeClr val="accent2"/>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smtClean="0">
                  <a:solidFill>
                    <a:srgbClr val="FFFFFF"/>
                  </a:solidFill>
                  <a:latin typeface="Calibri"/>
                </a:rPr>
                <a:t>control</a:t>
              </a:r>
              <a:endParaRPr lang="en-US" sz="1800" dirty="0">
                <a:solidFill>
                  <a:srgbClr val="FFFFFF"/>
                </a:solidFill>
                <a:latin typeface="Calibri"/>
              </a:endParaRPr>
            </a:p>
          </p:txBody>
        </p:sp>
        <p:sp>
          <p:nvSpPr>
            <p:cNvPr id="119" name="Rounded Rectangle 118"/>
            <p:cNvSpPr/>
            <p:nvPr>
              <p:custDataLst>
                <p:tags r:id="rId20"/>
              </p:custDataLst>
            </p:nvPr>
          </p:nvSpPr>
          <p:spPr>
            <a:xfrm>
              <a:off x="152400" y="1200090"/>
              <a:ext cx="1600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9753" name="Line 25"/>
            <p:cNvSpPr>
              <a:spLocks noChangeShapeType="1"/>
            </p:cNvSpPr>
            <p:nvPr>
              <p:custDataLst>
                <p:tags r:id="rId21"/>
              </p:custDataLst>
            </p:nvPr>
          </p:nvSpPr>
          <p:spPr bwMode="auto">
            <a:xfrm flipV="1">
              <a:off x="2514600"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2249775" name="Line 47"/>
            <p:cNvSpPr>
              <a:spLocks noChangeShapeType="1"/>
            </p:cNvSpPr>
            <p:nvPr>
              <p:custDataLst>
                <p:tags r:id="rId22"/>
              </p:custDataLst>
            </p:nvPr>
          </p:nvSpPr>
          <p:spPr bwMode="auto">
            <a:xfrm flipV="1">
              <a:off x="8686800" y="971490"/>
              <a:ext cx="0" cy="1676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23"/>
              </p:custDataLst>
            </p:nvPr>
          </p:nvSpPr>
          <p:spPr bwMode="auto">
            <a:xfrm flipV="1">
              <a:off x="2209800" y="2724090"/>
              <a:ext cx="1524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2249780" name="Text Box 52"/>
            <p:cNvSpPr txBox="1">
              <a:spLocks noChangeArrowheads="1"/>
            </p:cNvSpPr>
            <p:nvPr>
              <p:custDataLst>
                <p:tags r:id="rId24"/>
              </p:custDataLst>
            </p:nvPr>
          </p:nvSpPr>
          <p:spPr bwMode="auto">
            <a:xfrm>
              <a:off x="5105400" y="226689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err="1">
                  <a:solidFill>
                    <a:srgbClr val="FFFFFF"/>
                  </a:solidFill>
                  <a:latin typeface="Calibri"/>
                </a:rPr>
                <a:t>alu</a:t>
              </a:r>
              <a:endParaRPr lang="en-US" sz="1800" dirty="0">
                <a:solidFill>
                  <a:srgbClr val="FFFFFF"/>
                </a:solidFill>
                <a:latin typeface="Calibri"/>
              </a:endParaRPr>
            </a:p>
          </p:txBody>
        </p:sp>
        <p:sp>
          <p:nvSpPr>
            <p:cNvPr id="71" name="Line 49"/>
            <p:cNvSpPr>
              <a:spLocks noChangeShapeType="1"/>
            </p:cNvSpPr>
            <p:nvPr>
              <p:custDataLst>
                <p:tags r:id="rId25"/>
              </p:custDataLst>
            </p:nvPr>
          </p:nvSpPr>
          <p:spPr bwMode="auto">
            <a:xfrm flipH="1">
              <a:off x="2209800" y="971490"/>
              <a:ext cx="0" cy="1752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48" name="Line 44"/>
            <p:cNvSpPr>
              <a:spLocks noChangeShapeType="1"/>
            </p:cNvSpPr>
            <p:nvPr>
              <p:custDataLst>
                <p:tags r:id="rId26"/>
              </p:custDataLst>
            </p:nvPr>
          </p:nvSpPr>
          <p:spPr bwMode="auto">
            <a:xfrm>
              <a:off x="4800600" y="30288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0" name="Line 44"/>
            <p:cNvSpPr>
              <a:spLocks noChangeShapeType="1"/>
            </p:cNvSpPr>
            <p:nvPr>
              <p:custDataLst>
                <p:tags r:id="rId27"/>
              </p:custDataLst>
            </p:nvPr>
          </p:nvSpPr>
          <p:spPr bwMode="auto">
            <a:xfrm>
              <a:off x="4419600" y="33336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4" name="Line 49"/>
            <p:cNvSpPr>
              <a:spLocks noChangeShapeType="1"/>
            </p:cNvSpPr>
            <p:nvPr>
              <p:custDataLst>
                <p:tags r:id="rId28"/>
              </p:custDataLst>
            </p:nvPr>
          </p:nvSpPr>
          <p:spPr bwMode="auto">
            <a:xfrm>
              <a:off x="2057400" y="419100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8" name="Text Box 5"/>
            <p:cNvSpPr txBox="1">
              <a:spLocks noChangeArrowheads="1"/>
            </p:cNvSpPr>
            <p:nvPr>
              <p:custDataLst>
                <p:tags r:id="rId29"/>
              </p:custDataLst>
            </p:nvPr>
          </p:nvSpPr>
          <p:spPr bwMode="auto">
            <a:xfrm>
              <a:off x="6477000" y="3943290"/>
              <a:ext cx="976100" cy="413639"/>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memory</a:t>
              </a:r>
            </a:p>
          </p:txBody>
        </p:sp>
        <p:sp>
          <p:nvSpPr>
            <p:cNvPr id="80" name="Line 49"/>
            <p:cNvSpPr>
              <a:spLocks noChangeShapeType="1"/>
            </p:cNvSpPr>
            <p:nvPr>
              <p:custDataLst>
                <p:tags r:id="rId30"/>
              </p:custDataLst>
            </p:nvPr>
          </p:nvSpPr>
          <p:spPr bwMode="auto">
            <a:xfrm flipV="1">
              <a:off x="4191000" y="2876490"/>
              <a:ext cx="0" cy="914400"/>
            </a:xfrm>
            <a:prstGeom prst="line">
              <a:avLst/>
            </a:prstGeom>
            <a:noFill/>
            <a:ln w="25400" cap="sq">
              <a:solidFill>
                <a:srgbClr val="66FF33"/>
              </a:solidFill>
              <a:round/>
              <a:headEnd/>
              <a:tailEnd type="oval"/>
            </a:ln>
            <a:effectLst/>
          </p:spPr>
          <p:txBody>
            <a:bodyPr wrap="square" anchor="ctr" anchorCtr="1">
              <a:noAutofit/>
            </a:bodyPr>
            <a:lstStyle/>
            <a:p>
              <a:endParaRPr lang="en-US"/>
            </a:p>
          </p:txBody>
        </p:sp>
        <p:sp>
          <p:nvSpPr>
            <p:cNvPr id="82" name="Text Box 5"/>
            <p:cNvSpPr txBox="1">
              <a:spLocks noChangeArrowheads="1"/>
            </p:cNvSpPr>
            <p:nvPr>
              <p:custDataLst>
                <p:tags r:id="rId31"/>
              </p:custDataLst>
            </p:nvPr>
          </p:nvSpPr>
          <p:spPr bwMode="auto">
            <a:xfrm>
              <a:off x="63246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d</a:t>
              </a:r>
              <a:r>
                <a:rPr lang="en-US" baseline="-25000" dirty="0" smtClean="0">
                  <a:solidFill>
                    <a:srgbClr val="FFFFFF"/>
                  </a:solidFill>
                  <a:latin typeface="Calibri"/>
                </a:rPr>
                <a:t>in</a:t>
              </a:r>
              <a:endParaRPr lang="en-US" baseline="-25000" dirty="0">
                <a:solidFill>
                  <a:srgbClr val="FFFFFF"/>
                </a:solidFill>
                <a:latin typeface="Calibri"/>
              </a:endParaRPr>
            </a:p>
          </p:txBody>
        </p:sp>
        <p:sp>
          <p:nvSpPr>
            <p:cNvPr id="83" name="Text Box 5"/>
            <p:cNvSpPr txBox="1">
              <a:spLocks noChangeArrowheads="1"/>
            </p:cNvSpPr>
            <p:nvPr>
              <p:custDataLst>
                <p:tags r:id="rId32"/>
              </p:custDataLst>
            </p:nvPr>
          </p:nvSpPr>
          <p:spPr bwMode="auto">
            <a:xfrm>
              <a:off x="70104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endParaRPr lang="en-US" baseline="-25000" dirty="0">
                <a:solidFill>
                  <a:srgbClr val="FFFFFF"/>
                </a:solidFill>
                <a:latin typeface="Calibri"/>
              </a:endParaRPr>
            </a:p>
          </p:txBody>
        </p:sp>
        <p:sp>
          <p:nvSpPr>
            <p:cNvPr id="84" name="Line 45"/>
            <p:cNvSpPr>
              <a:spLocks noChangeShapeType="1"/>
            </p:cNvSpPr>
            <p:nvPr>
              <p:custDataLst>
                <p:tags r:id="rId33"/>
              </p:custDataLst>
            </p:nvPr>
          </p:nvSpPr>
          <p:spPr bwMode="auto">
            <a:xfrm flipV="1">
              <a:off x="6858000" y="43242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85" name="Text Box 5"/>
            <p:cNvSpPr txBox="1">
              <a:spLocks noChangeArrowheads="1"/>
            </p:cNvSpPr>
            <p:nvPr>
              <p:custDataLst>
                <p:tags r:id="rId34"/>
              </p:custDataLst>
            </p:nvPr>
          </p:nvSpPr>
          <p:spPr bwMode="auto">
            <a:xfrm>
              <a:off x="6400800" y="3181290"/>
              <a:ext cx="9761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addr</a:t>
              </a:r>
              <a:endParaRPr lang="en-US" dirty="0">
                <a:solidFill>
                  <a:srgbClr val="FFFFFF"/>
                </a:solidFill>
                <a:latin typeface="Calibri"/>
              </a:endParaRPr>
            </a:p>
          </p:txBody>
        </p:sp>
        <p:sp>
          <p:nvSpPr>
            <p:cNvPr id="86" name="Line 44"/>
            <p:cNvSpPr>
              <a:spLocks noChangeShapeType="1"/>
            </p:cNvSpPr>
            <p:nvPr>
              <p:custDataLst>
                <p:tags r:id="rId35"/>
              </p:custDataLst>
            </p:nvPr>
          </p:nvSpPr>
          <p:spPr bwMode="auto">
            <a:xfrm>
              <a:off x="6858000" y="2419290"/>
              <a:ext cx="0" cy="83820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88" name="Line 48"/>
            <p:cNvSpPr>
              <a:spLocks noChangeShapeType="1"/>
            </p:cNvSpPr>
            <p:nvPr>
              <p:custDataLst>
                <p:tags r:id="rId36"/>
              </p:custDataLst>
            </p:nvPr>
          </p:nvSpPr>
          <p:spPr bwMode="auto">
            <a:xfrm flipH="1">
              <a:off x="8534400" y="2647890"/>
              <a:ext cx="152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89" name="Line 44"/>
            <p:cNvSpPr>
              <a:spLocks noChangeShapeType="1"/>
            </p:cNvSpPr>
            <p:nvPr>
              <p:custDataLst>
                <p:tags r:id="rId37"/>
              </p:custDataLst>
            </p:nvPr>
          </p:nvSpPr>
          <p:spPr bwMode="auto">
            <a:xfrm>
              <a:off x="8229600" y="28764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0" name="Line 49"/>
            <p:cNvSpPr>
              <a:spLocks noChangeShapeType="1"/>
            </p:cNvSpPr>
            <p:nvPr>
              <p:custDataLst>
                <p:tags r:id="rId38"/>
              </p:custDataLst>
            </p:nvPr>
          </p:nvSpPr>
          <p:spPr bwMode="auto">
            <a:xfrm>
              <a:off x="8229600" y="287649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9" name="Line 45"/>
            <p:cNvSpPr>
              <a:spLocks noChangeShapeType="1"/>
            </p:cNvSpPr>
            <p:nvPr>
              <p:custDataLst>
                <p:tags r:id="rId39"/>
              </p:custDataLst>
            </p:nvPr>
          </p:nvSpPr>
          <p:spPr bwMode="auto">
            <a:xfrm flipV="1">
              <a:off x="84582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0" name="Line 45"/>
            <p:cNvSpPr>
              <a:spLocks noChangeShapeType="1"/>
            </p:cNvSpPr>
            <p:nvPr>
              <p:custDataLst>
                <p:tags r:id="rId40"/>
              </p:custDataLst>
            </p:nvPr>
          </p:nvSpPr>
          <p:spPr bwMode="auto">
            <a:xfrm flipV="1">
              <a:off x="53340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1" name="Line 45"/>
            <p:cNvSpPr>
              <a:spLocks noChangeShapeType="1"/>
            </p:cNvSpPr>
            <p:nvPr>
              <p:custDataLst>
                <p:tags r:id="rId41"/>
              </p:custDataLst>
            </p:nvPr>
          </p:nvSpPr>
          <p:spPr bwMode="auto">
            <a:xfrm flipV="1">
              <a:off x="4648200" y="34860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2" name="Line 45"/>
            <p:cNvSpPr>
              <a:spLocks noChangeShapeType="1"/>
            </p:cNvSpPr>
            <p:nvPr>
              <p:custDataLst>
                <p:tags r:id="rId42"/>
              </p:custDataLst>
            </p:nvPr>
          </p:nvSpPr>
          <p:spPr bwMode="auto">
            <a:xfrm flipV="1">
              <a:off x="2971800" y="4572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99" name="Line 25"/>
            <p:cNvSpPr>
              <a:spLocks noChangeShapeType="1"/>
            </p:cNvSpPr>
            <p:nvPr>
              <p:custDataLst>
                <p:tags r:id="rId43"/>
              </p:custDataLst>
            </p:nvPr>
          </p:nvSpPr>
          <p:spPr bwMode="auto">
            <a:xfrm flipV="1">
              <a:off x="28955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0" name="Line 25"/>
            <p:cNvSpPr>
              <a:spLocks noChangeShapeType="1"/>
            </p:cNvSpPr>
            <p:nvPr>
              <p:custDataLst>
                <p:tags r:id="rId44"/>
              </p:custDataLst>
            </p:nvPr>
          </p:nvSpPr>
          <p:spPr bwMode="auto">
            <a:xfrm flipV="1">
              <a:off x="31241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1" name="Line 25"/>
            <p:cNvSpPr>
              <a:spLocks noChangeShapeType="1"/>
            </p:cNvSpPr>
            <p:nvPr>
              <p:custDataLst>
                <p:tags r:id="rId45"/>
              </p:custDataLst>
            </p:nvPr>
          </p:nvSpPr>
          <p:spPr bwMode="auto">
            <a:xfrm flipV="1">
              <a:off x="33527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2" name="Line 34"/>
            <p:cNvSpPr>
              <a:spLocks noChangeShapeType="1"/>
            </p:cNvSpPr>
            <p:nvPr>
              <p:custDataLst>
                <p:tags r:id="rId46"/>
              </p:custDataLst>
            </p:nvPr>
          </p:nvSpPr>
          <p:spPr bwMode="auto">
            <a:xfrm flipV="1">
              <a:off x="2057400" y="3810000"/>
              <a:ext cx="3048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25" name="Rounded Rectangle 124"/>
            <p:cNvSpPr/>
            <p:nvPr>
              <p:custDataLst>
                <p:tags r:id="rId47"/>
              </p:custDataLst>
            </p:nvPr>
          </p:nvSpPr>
          <p:spPr>
            <a:xfrm>
              <a:off x="3886200" y="1200090"/>
              <a:ext cx="2057400" cy="4648200"/>
            </a:xfrm>
            <a:prstGeom prst="roundRect">
              <a:avLst>
                <a:gd name="adj" fmla="val 11944"/>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0" name="Straight Connector 139"/>
            <p:cNvCxnSpPr/>
            <p:nvPr>
              <p:custDataLst>
                <p:tags r:id="rId48"/>
              </p:custDataLst>
            </p:nvPr>
          </p:nvCxnSpPr>
          <p:spPr>
            <a:xfrm flipV="1">
              <a:off x="2057400" y="5848290"/>
              <a:ext cx="1600200" cy="2"/>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custDataLst>
                <p:tags r:id="rId49"/>
              </p:custDataLst>
            </p:nvPr>
          </p:nvCxnSpPr>
          <p:spPr>
            <a:xfrm rot="10800000">
              <a:off x="1905001" y="3562291"/>
              <a:ext cx="533402"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custDataLst>
                <p:tags r:id="rId50"/>
              </p:custDataLst>
            </p:nvPr>
          </p:nvCxnSpPr>
          <p:spPr>
            <a:xfrm rot="5400000">
              <a:off x="6553200" y="3181290"/>
              <a:ext cx="4724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custDataLst>
                <p:tags r:id="rId51"/>
              </p:custDataLst>
            </p:nvPr>
          </p:nvCxnSpPr>
          <p:spPr>
            <a:xfrm rot="16200000" flipH="1">
              <a:off x="800101" y="2000190"/>
              <a:ext cx="25146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94" name="Arc 93"/>
            <p:cNvSpPr/>
            <p:nvPr>
              <p:custDataLst>
                <p:tags r:id="rId52"/>
              </p:custDataLst>
            </p:nvPr>
          </p:nvSpPr>
          <p:spPr>
            <a:xfrm rot="5400000">
              <a:off x="32766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Arc 96"/>
            <p:cNvSpPr/>
            <p:nvPr>
              <p:custDataLst>
                <p:tags r:id="rId53"/>
              </p:custDataLst>
            </p:nvPr>
          </p:nvSpPr>
          <p:spPr>
            <a:xfrm rot="10800000">
              <a:off x="1752601"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3" name="Straight Connector 112"/>
            <p:cNvCxnSpPr/>
            <p:nvPr>
              <p:custDataLst>
                <p:tags r:id="rId54"/>
              </p:custDataLst>
            </p:nvPr>
          </p:nvCxnSpPr>
          <p:spPr>
            <a:xfrm rot="10800000">
              <a:off x="2057400" y="514290"/>
              <a:ext cx="65532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14" name="Arc 113"/>
            <p:cNvSpPr/>
            <p:nvPr>
              <p:custDataLst>
                <p:tags r:id="rId55"/>
              </p:custDataLst>
            </p:nvPr>
          </p:nvSpPr>
          <p:spPr>
            <a:xfrm>
              <a:off x="83058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Arc 117"/>
            <p:cNvSpPr/>
            <p:nvPr>
              <p:custDataLst>
                <p:tags r:id="rId56"/>
              </p:custDataLst>
            </p:nvPr>
          </p:nvSpPr>
          <p:spPr>
            <a:xfrm rot="5400000">
              <a:off x="2133601"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Arc 119"/>
            <p:cNvSpPr/>
            <p:nvPr>
              <p:custDataLst>
                <p:tags r:id="rId57"/>
              </p:custDataLst>
            </p:nvPr>
          </p:nvSpPr>
          <p:spPr>
            <a:xfrm rot="16200000">
              <a:off x="20574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Arc 120"/>
            <p:cNvSpPr/>
            <p:nvPr>
              <p:custDataLst>
                <p:tags r:id="rId58"/>
              </p:custDataLst>
            </p:nvPr>
          </p:nvSpPr>
          <p:spPr>
            <a:xfrm rot="10800000">
              <a:off x="2057400"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Arc 122"/>
            <p:cNvSpPr/>
            <p:nvPr>
              <p:custDataLst>
                <p:tags r:id="rId59"/>
              </p:custDataLst>
            </p:nvPr>
          </p:nvSpPr>
          <p:spPr>
            <a:xfrm rot="10800000" flipV="1">
              <a:off x="1752601" y="3562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Arc 134"/>
            <p:cNvSpPr/>
            <p:nvPr>
              <p:custDataLst>
                <p:tags r:id="rId60"/>
              </p:custDataLst>
            </p:nvPr>
          </p:nvSpPr>
          <p:spPr>
            <a:xfrm rot="16200000" flipV="1">
              <a:off x="3276600" y="12000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8" name="Straight Connector 137"/>
            <p:cNvCxnSpPr/>
            <p:nvPr>
              <p:custDataLst>
                <p:tags r:id="rId61"/>
              </p:custDataLst>
            </p:nvPr>
          </p:nvCxnSpPr>
          <p:spPr>
            <a:xfrm rot="10800000">
              <a:off x="3048000" y="1200090"/>
              <a:ext cx="533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3" name="Arc 142"/>
            <p:cNvSpPr/>
            <p:nvPr>
              <p:custDataLst>
                <p:tags r:id="rId62"/>
              </p:custDataLst>
            </p:nvPr>
          </p:nvSpPr>
          <p:spPr>
            <a:xfrm rot="10800000" flipV="1">
              <a:off x="2743200" y="1123890"/>
              <a:ext cx="609600" cy="609600"/>
            </a:xfrm>
            <a:prstGeom prst="arc">
              <a:avLst/>
            </a:prstGeom>
            <a:ln w="762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4" name="Straight Connector 143"/>
            <p:cNvCxnSpPr/>
            <p:nvPr>
              <p:custDataLst>
                <p:tags r:id="rId63"/>
              </p:custDataLst>
            </p:nvPr>
          </p:nvCxnSpPr>
          <p:spPr>
            <a:xfrm rot="10800000" flipV="1">
              <a:off x="3048000" y="1123888"/>
              <a:ext cx="46482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148" idx="0"/>
            </p:cNvCxnSpPr>
            <p:nvPr>
              <p:custDataLst>
                <p:tags r:id="rId64"/>
              </p:custDataLst>
            </p:nvPr>
          </p:nvCxnSpPr>
          <p:spPr>
            <a:xfrm rot="5400000">
              <a:off x="7886700" y="1466790"/>
              <a:ext cx="762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Line 8"/>
            <p:cNvSpPr>
              <a:spLocks noChangeShapeType="1"/>
            </p:cNvSpPr>
            <p:nvPr>
              <p:custDataLst>
                <p:tags r:id="rId65"/>
              </p:custDataLst>
            </p:nvPr>
          </p:nvSpPr>
          <p:spPr bwMode="auto">
            <a:xfrm>
              <a:off x="685798" y="2800290"/>
              <a:ext cx="2" cy="7620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59" name="Text Box 11"/>
            <p:cNvSpPr txBox="1">
              <a:spLocks noChangeArrowheads="1"/>
            </p:cNvSpPr>
            <p:nvPr>
              <p:custDataLst>
                <p:tags r:id="rId66"/>
              </p:custDataLst>
            </p:nvPr>
          </p:nvSpPr>
          <p:spPr bwMode="auto">
            <a:xfrm>
              <a:off x="304800" y="35622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66" name="Line 18"/>
            <p:cNvSpPr>
              <a:spLocks noChangeShapeType="1"/>
            </p:cNvSpPr>
            <p:nvPr>
              <p:custDataLst>
                <p:tags r:id="rId67"/>
              </p:custDataLst>
            </p:nvPr>
          </p:nvSpPr>
          <p:spPr bwMode="auto">
            <a:xfrm flipH="1">
              <a:off x="1219200" y="3181290"/>
              <a:ext cx="0" cy="114300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69" name="Line 21"/>
            <p:cNvSpPr>
              <a:spLocks noChangeShapeType="1"/>
            </p:cNvSpPr>
            <p:nvPr>
              <p:custDataLst>
                <p:tags r:id="rId68"/>
              </p:custDataLst>
            </p:nvPr>
          </p:nvSpPr>
          <p:spPr bwMode="auto">
            <a:xfrm>
              <a:off x="685798" y="3867088"/>
              <a:ext cx="2" cy="4572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73" name="Line 49"/>
            <p:cNvSpPr>
              <a:spLocks noChangeShapeType="1"/>
            </p:cNvSpPr>
            <p:nvPr>
              <p:custDataLst>
                <p:tags r:id="rId69"/>
              </p:custDataLst>
            </p:nvPr>
          </p:nvSpPr>
          <p:spPr bwMode="auto">
            <a:xfrm flipH="1" flipV="1">
              <a:off x="1295400" y="2266890"/>
              <a:ext cx="1524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75" name="Rectangle 4"/>
            <p:cNvSpPr>
              <a:spLocks noChangeArrowheads="1"/>
            </p:cNvSpPr>
            <p:nvPr>
              <p:custDataLst>
                <p:tags r:id="rId70"/>
              </p:custDataLst>
            </p:nvPr>
          </p:nvSpPr>
          <p:spPr bwMode="auto">
            <a:xfrm>
              <a:off x="304800" y="1733490"/>
              <a:ext cx="9906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pPr algn="ctr"/>
              <a:r>
                <a:rPr lang="en-US" dirty="0" smtClean="0">
                  <a:solidFill>
                    <a:schemeClr val="bg1"/>
                  </a:solidFill>
                </a:rPr>
                <a:t>memory</a:t>
              </a:r>
              <a:endParaRPr lang="en-US" dirty="0">
                <a:solidFill>
                  <a:schemeClr val="bg1"/>
                </a:solidFill>
              </a:endParaRPr>
            </a:p>
          </p:txBody>
        </p:sp>
        <p:sp>
          <p:nvSpPr>
            <p:cNvPr id="163" name="Oval 17"/>
            <p:cNvSpPr>
              <a:spLocks noChangeArrowheads="1"/>
            </p:cNvSpPr>
            <p:nvPr>
              <p:custDataLst>
                <p:tags r:id="rId71"/>
              </p:custDataLst>
            </p:nvPr>
          </p:nvSpPr>
          <p:spPr bwMode="auto">
            <a:xfrm>
              <a:off x="457200" y="4324290"/>
              <a:ext cx="990600" cy="6858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new</a:t>
              </a:r>
              <a:br>
                <a:rPr lang="en-US" dirty="0" smtClean="0">
                  <a:solidFill>
                    <a:srgbClr val="FFFFFF"/>
                  </a:solidFill>
                  <a:latin typeface="Calibri"/>
                </a:rPr>
              </a:br>
              <a:r>
                <a:rPr lang="en-US" dirty="0" smtClean="0">
                  <a:solidFill>
                    <a:srgbClr val="FFFFFF"/>
                  </a:solidFill>
                  <a:latin typeface="Calibri"/>
                </a:rPr>
                <a:t>pc</a:t>
              </a:r>
              <a:endParaRPr lang="en-US" dirty="0">
                <a:solidFill>
                  <a:srgbClr val="FFFFFF"/>
                </a:solidFill>
                <a:latin typeface="Calibri"/>
              </a:endParaRPr>
            </a:p>
          </p:txBody>
        </p:sp>
        <p:sp>
          <p:nvSpPr>
            <p:cNvPr id="166" name="Line 49"/>
            <p:cNvSpPr>
              <a:spLocks noChangeShapeType="1"/>
            </p:cNvSpPr>
            <p:nvPr>
              <p:custDataLst>
                <p:tags r:id="rId72"/>
              </p:custDataLst>
            </p:nvPr>
          </p:nvSpPr>
          <p:spPr bwMode="auto">
            <a:xfrm flipH="1" flipV="1">
              <a:off x="1447800" y="2266890"/>
              <a:ext cx="0" cy="1524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95" name="Line 18"/>
            <p:cNvSpPr>
              <a:spLocks noChangeShapeType="1"/>
            </p:cNvSpPr>
            <p:nvPr>
              <p:custDataLst>
                <p:tags r:id="rId73"/>
              </p:custDataLst>
            </p:nvPr>
          </p:nvSpPr>
          <p:spPr bwMode="auto">
            <a:xfrm>
              <a:off x="685800" y="3181290"/>
              <a:ext cx="533400" cy="0"/>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p>
          </p:txBody>
        </p:sp>
        <p:sp>
          <p:nvSpPr>
            <p:cNvPr id="167" name="Line 49"/>
            <p:cNvSpPr>
              <a:spLocks noChangeShapeType="1"/>
            </p:cNvSpPr>
            <p:nvPr>
              <p:custDataLst>
                <p:tags r:id="rId74"/>
              </p:custDataLst>
            </p:nvPr>
          </p:nvSpPr>
          <p:spPr bwMode="auto">
            <a:xfrm flipV="1">
              <a:off x="1447800" y="3790890"/>
              <a:ext cx="6096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2249771" name="Line 43"/>
            <p:cNvSpPr>
              <a:spLocks noChangeShapeType="1"/>
            </p:cNvSpPr>
            <p:nvPr>
              <p:custDataLst>
                <p:tags r:id="rId75"/>
              </p:custDataLst>
            </p:nvPr>
          </p:nvSpPr>
          <p:spPr bwMode="auto">
            <a:xfrm>
              <a:off x="3505200" y="2038290"/>
              <a:ext cx="14478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76"/>
              </p:custDataLst>
            </p:nvPr>
          </p:nvSpPr>
          <p:spPr bwMode="auto">
            <a:xfrm>
              <a:off x="3505200" y="2876490"/>
              <a:ext cx="114046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6" name="Line 48"/>
            <p:cNvSpPr>
              <a:spLocks noChangeShapeType="1"/>
            </p:cNvSpPr>
            <p:nvPr>
              <p:custDataLst>
                <p:tags r:id="rId77"/>
              </p:custDataLst>
            </p:nvPr>
          </p:nvSpPr>
          <p:spPr bwMode="auto">
            <a:xfrm flipH="1">
              <a:off x="5562600" y="2419290"/>
              <a:ext cx="2819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78"/>
              </p:custDataLst>
            </p:nvPr>
          </p:nvSpPr>
          <p:spPr bwMode="auto">
            <a:xfrm flipV="1">
              <a:off x="2209800" y="971490"/>
              <a:ext cx="64770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81" name="Line 44"/>
            <p:cNvSpPr>
              <a:spLocks noChangeShapeType="1"/>
            </p:cNvSpPr>
            <p:nvPr>
              <p:custDataLst>
                <p:tags r:id="rId79"/>
              </p:custDataLst>
            </p:nvPr>
          </p:nvSpPr>
          <p:spPr bwMode="auto">
            <a:xfrm>
              <a:off x="4191000" y="3759427"/>
              <a:ext cx="2209800" cy="31463"/>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1" name="Line 49"/>
            <p:cNvSpPr>
              <a:spLocks noChangeShapeType="1"/>
            </p:cNvSpPr>
            <p:nvPr>
              <p:custDataLst>
                <p:tags r:id="rId80"/>
              </p:custDataLst>
            </p:nvPr>
          </p:nvSpPr>
          <p:spPr bwMode="auto">
            <a:xfrm flipV="1">
              <a:off x="7543800" y="3790890"/>
              <a:ext cx="6858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6" name="Line 44"/>
            <p:cNvSpPr>
              <a:spLocks noChangeShapeType="1"/>
            </p:cNvSpPr>
            <p:nvPr>
              <p:custDataLst>
                <p:tags r:id="rId81"/>
              </p:custDataLst>
            </p:nvPr>
          </p:nvSpPr>
          <p:spPr bwMode="auto">
            <a:xfrm flipV="1">
              <a:off x="3352800" y="4343400"/>
              <a:ext cx="1066800" cy="0"/>
            </a:xfrm>
            <a:prstGeom prst="line">
              <a:avLst/>
            </a:prstGeom>
            <a:noFill/>
            <a:ln w="25400" cap="sq">
              <a:solidFill>
                <a:srgbClr val="66FF33"/>
              </a:solidFill>
              <a:round/>
              <a:headEnd type="none" w="med" len="med"/>
              <a:tailEnd type="none" w="med" len="med"/>
            </a:ln>
            <a:effectLst/>
          </p:spPr>
          <p:txBody>
            <a:bodyPr wrap="square" anchor="ctr" anchorCtr="1">
              <a:noAutofit/>
            </a:bodyPr>
            <a:lstStyle/>
            <a:p>
              <a:endParaRPr lang="en-US"/>
            </a:p>
          </p:txBody>
        </p:sp>
        <p:sp>
          <p:nvSpPr>
            <p:cNvPr id="147" name="Text Box 11"/>
            <p:cNvSpPr txBox="1">
              <a:spLocks noChangeArrowheads="1"/>
            </p:cNvSpPr>
            <p:nvPr>
              <p:custDataLst>
                <p:tags r:id="rId82"/>
              </p:custDataLst>
            </p:nvPr>
          </p:nvSpPr>
          <p:spPr bwMode="auto">
            <a:xfrm rot="16200000">
              <a:off x="-609596" y="3409888"/>
              <a:ext cx="4724398" cy="304799"/>
            </a:xfrm>
            <a:prstGeom prst="rect">
              <a:avLst/>
            </a:prstGeom>
            <a:solidFill>
              <a:schemeClr val="bg2">
                <a:lumMod val="50000"/>
                <a:lumOff val="50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49" name="Text Box 11"/>
            <p:cNvSpPr txBox="1">
              <a:spLocks noChangeArrowheads="1"/>
            </p:cNvSpPr>
            <p:nvPr>
              <p:custDataLst>
                <p:tags r:id="rId83"/>
              </p:custDataLst>
            </p:nvPr>
          </p:nvSpPr>
          <p:spPr bwMode="auto">
            <a:xfrm rot="16200000">
              <a:off x="1371600" y="36384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inst</a:t>
              </a:r>
              <a:endParaRPr lang="en-US" dirty="0">
                <a:solidFill>
                  <a:srgbClr val="FFFFFF"/>
                </a:solidFill>
                <a:latin typeface="+mj-lt"/>
              </a:endParaRPr>
            </a:p>
          </p:txBody>
        </p:sp>
        <p:sp>
          <p:nvSpPr>
            <p:cNvPr id="153" name="TextBox 152"/>
            <p:cNvSpPr txBox="1"/>
            <p:nvPr>
              <p:custDataLst>
                <p:tags r:id="rId84"/>
              </p:custDataLst>
            </p:nvPr>
          </p:nvSpPr>
          <p:spPr>
            <a:xfrm>
              <a:off x="1371600" y="5905380"/>
              <a:ext cx="762000" cy="400110"/>
            </a:xfrm>
            <a:prstGeom prst="rect">
              <a:avLst/>
            </a:prstGeom>
            <a:noFill/>
          </p:spPr>
          <p:txBody>
            <a:bodyPr wrap="square" rtlCol="0">
              <a:spAutoFit/>
            </a:bodyPr>
            <a:lstStyle/>
            <a:p>
              <a:pPr algn="ctr"/>
              <a:r>
                <a:rPr lang="en-US" sz="2000" dirty="0" smtClean="0">
                  <a:solidFill>
                    <a:schemeClr val="bg1"/>
                  </a:solidFill>
                </a:rPr>
                <a:t>IF/ID</a:t>
              </a:r>
            </a:p>
          </p:txBody>
        </p:sp>
        <p:sp>
          <p:nvSpPr>
            <p:cNvPr id="154" name="Text Box 11"/>
            <p:cNvSpPr txBox="1">
              <a:spLocks noChangeArrowheads="1"/>
            </p:cNvSpPr>
            <p:nvPr>
              <p:custDataLst>
                <p:tags r:id="rId85"/>
              </p:custDataLst>
            </p:nvPr>
          </p:nvSpPr>
          <p:spPr bwMode="auto">
            <a:xfrm rot="16200000">
              <a:off x="1524001" y="3409889"/>
              <a:ext cx="4724400" cy="304799"/>
            </a:xfrm>
            <a:prstGeom prst="rect">
              <a:avLst/>
            </a:prstGeom>
            <a:solidFill>
              <a:schemeClr val="bg2">
                <a:lumMod val="50000"/>
                <a:lumOff val="50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5" name="TextBox 154"/>
            <p:cNvSpPr txBox="1"/>
            <p:nvPr>
              <p:custDataLst>
                <p:tags r:id="rId86"/>
              </p:custDataLst>
            </p:nvPr>
          </p:nvSpPr>
          <p:spPr>
            <a:xfrm>
              <a:off x="3505200" y="5924490"/>
              <a:ext cx="762000" cy="400110"/>
            </a:xfrm>
            <a:prstGeom prst="rect">
              <a:avLst/>
            </a:prstGeom>
            <a:noFill/>
          </p:spPr>
          <p:txBody>
            <a:bodyPr wrap="square" rtlCol="0">
              <a:spAutoFit/>
            </a:bodyPr>
            <a:lstStyle/>
            <a:p>
              <a:pPr algn="ctr"/>
              <a:r>
                <a:rPr lang="en-US" sz="2000" dirty="0" smtClean="0">
                  <a:solidFill>
                    <a:schemeClr val="bg1"/>
                  </a:solidFill>
                </a:rPr>
                <a:t>ID/EX</a:t>
              </a:r>
            </a:p>
          </p:txBody>
        </p:sp>
        <p:sp>
          <p:nvSpPr>
            <p:cNvPr id="157" name="Text Box 11"/>
            <p:cNvSpPr txBox="1">
              <a:spLocks noChangeArrowheads="1"/>
            </p:cNvSpPr>
            <p:nvPr>
              <p:custDataLst>
                <p:tags r:id="rId87"/>
              </p:custDataLst>
            </p:nvPr>
          </p:nvSpPr>
          <p:spPr bwMode="auto">
            <a:xfrm rot="16200000">
              <a:off x="5562601" y="3409890"/>
              <a:ext cx="4724400" cy="304799"/>
            </a:xfrm>
            <a:prstGeom prst="rect">
              <a:avLst/>
            </a:prstGeom>
            <a:solidFill>
              <a:schemeClr val="bg2">
                <a:lumMod val="50000"/>
                <a:lumOff val="50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8" name="Text Box 11"/>
            <p:cNvSpPr txBox="1">
              <a:spLocks noChangeArrowheads="1"/>
            </p:cNvSpPr>
            <p:nvPr>
              <p:custDataLst>
                <p:tags r:id="rId88"/>
              </p:custDataLst>
            </p:nvPr>
          </p:nvSpPr>
          <p:spPr bwMode="auto">
            <a:xfrm rot="16200000">
              <a:off x="3581401" y="3409889"/>
              <a:ext cx="4724400" cy="304799"/>
            </a:xfrm>
            <a:prstGeom prst="rect">
              <a:avLst/>
            </a:prstGeom>
            <a:solidFill>
              <a:schemeClr val="bg2">
                <a:lumMod val="50000"/>
                <a:lumOff val="50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72" name="Rectangle 19"/>
            <p:cNvSpPr>
              <a:spLocks noChangeArrowheads="1"/>
            </p:cNvSpPr>
            <p:nvPr>
              <p:custDataLst>
                <p:tags r:id="rId89"/>
              </p:custDataLst>
            </p:nvPr>
          </p:nvSpPr>
          <p:spPr bwMode="auto">
            <a:xfrm>
              <a:off x="8382000" y="22668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5" name="TextBox 174"/>
            <p:cNvSpPr txBox="1"/>
            <p:nvPr>
              <p:custDataLst>
                <p:tags r:id="rId90"/>
              </p:custDataLst>
            </p:nvPr>
          </p:nvSpPr>
          <p:spPr>
            <a:xfrm>
              <a:off x="5334000" y="5924490"/>
              <a:ext cx="1219200" cy="400110"/>
            </a:xfrm>
            <a:prstGeom prst="rect">
              <a:avLst/>
            </a:prstGeom>
            <a:noFill/>
          </p:spPr>
          <p:txBody>
            <a:bodyPr wrap="square" rtlCol="0">
              <a:spAutoFit/>
            </a:bodyPr>
            <a:lstStyle/>
            <a:p>
              <a:pPr algn="ctr"/>
              <a:r>
                <a:rPr lang="en-US" sz="2000" dirty="0" smtClean="0">
                  <a:solidFill>
                    <a:schemeClr val="bg1"/>
                  </a:solidFill>
                </a:rPr>
                <a:t>EX/MEM</a:t>
              </a:r>
            </a:p>
          </p:txBody>
        </p:sp>
        <p:sp>
          <p:nvSpPr>
            <p:cNvPr id="179" name="TextBox 178"/>
            <p:cNvSpPr txBox="1"/>
            <p:nvPr>
              <p:custDataLst>
                <p:tags r:id="rId91"/>
              </p:custDataLst>
            </p:nvPr>
          </p:nvSpPr>
          <p:spPr>
            <a:xfrm>
              <a:off x="7315200" y="5924490"/>
              <a:ext cx="1295400" cy="400110"/>
            </a:xfrm>
            <a:prstGeom prst="rect">
              <a:avLst/>
            </a:prstGeom>
            <a:noFill/>
          </p:spPr>
          <p:txBody>
            <a:bodyPr wrap="square" rtlCol="0">
              <a:spAutoFit/>
            </a:bodyPr>
            <a:lstStyle/>
            <a:p>
              <a:pPr algn="ctr"/>
              <a:r>
                <a:rPr lang="en-US" sz="2000" dirty="0" smtClean="0">
                  <a:solidFill>
                    <a:schemeClr val="bg1"/>
                  </a:solidFill>
                </a:rPr>
                <a:t>MEM/WB</a:t>
              </a:r>
            </a:p>
          </p:txBody>
        </p:sp>
        <p:sp>
          <p:nvSpPr>
            <p:cNvPr id="180" name="Text Box 11"/>
            <p:cNvSpPr txBox="1">
              <a:spLocks noChangeArrowheads="1"/>
            </p:cNvSpPr>
            <p:nvPr>
              <p:custDataLst>
                <p:tags r:id="rId92"/>
              </p:custDataLst>
            </p:nvPr>
          </p:nvSpPr>
          <p:spPr bwMode="auto">
            <a:xfrm rot="16200000">
              <a:off x="3505200" y="426720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imm</a:t>
              </a:r>
              <a:endParaRPr lang="en-US" dirty="0">
                <a:solidFill>
                  <a:srgbClr val="FFFFFF"/>
                </a:solidFill>
                <a:latin typeface="+mj-lt"/>
              </a:endParaRPr>
            </a:p>
          </p:txBody>
        </p:sp>
        <p:sp>
          <p:nvSpPr>
            <p:cNvPr id="181" name="Text Box 11"/>
            <p:cNvSpPr txBox="1">
              <a:spLocks noChangeArrowheads="1"/>
            </p:cNvSpPr>
            <p:nvPr>
              <p:custDataLst>
                <p:tags r:id="rId93"/>
              </p:custDataLst>
            </p:nvPr>
          </p:nvSpPr>
          <p:spPr bwMode="auto">
            <a:xfrm rot="16200000">
              <a:off x="3505200" y="27240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82" name="Text Box 11"/>
            <p:cNvSpPr txBox="1">
              <a:spLocks noChangeArrowheads="1"/>
            </p:cNvSpPr>
            <p:nvPr>
              <p:custDataLst>
                <p:tags r:id="rId94"/>
              </p:custDataLst>
            </p:nvPr>
          </p:nvSpPr>
          <p:spPr bwMode="auto">
            <a:xfrm rot="16200000">
              <a:off x="3505200" y="1885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A</a:t>
              </a:r>
              <a:endParaRPr lang="en-US" dirty="0">
                <a:solidFill>
                  <a:srgbClr val="FFFFFF"/>
                </a:solidFill>
                <a:latin typeface="+mj-lt"/>
              </a:endParaRPr>
            </a:p>
          </p:txBody>
        </p:sp>
        <p:sp>
          <p:nvSpPr>
            <p:cNvPr id="183" name="Text Box 11"/>
            <p:cNvSpPr txBox="1">
              <a:spLocks noChangeArrowheads="1"/>
            </p:cNvSpPr>
            <p:nvPr>
              <p:custDataLst>
                <p:tags r:id="rId95"/>
              </p:custDataLst>
            </p:nvPr>
          </p:nvSpPr>
          <p:spPr bwMode="auto">
            <a:xfrm rot="16200000">
              <a:off x="3619504" y="5352991"/>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4" name="Line 25"/>
            <p:cNvSpPr>
              <a:spLocks noChangeShapeType="1"/>
            </p:cNvSpPr>
            <p:nvPr>
              <p:custDataLst>
                <p:tags r:id="rId96"/>
              </p:custDataLst>
            </p:nvPr>
          </p:nvSpPr>
          <p:spPr bwMode="auto">
            <a:xfrm flipV="1">
              <a:off x="3505199" y="55434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5" name="Text Box 11"/>
            <p:cNvSpPr txBox="1">
              <a:spLocks noChangeArrowheads="1"/>
            </p:cNvSpPr>
            <p:nvPr>
              <p:custDataLst>
                <p:tags r:id="rId97"/>
              </p:custDataLst>
            </p:nvPr>
          </p:nvSpPr>
          <p:spPr bwMode="auto">
            <a:xfrm rot="16200000">
              <a:off x="56769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6" name="Line 25"/>
            <p:cNvSpPr>
              <a:spLocks noChangeShapeType="1"/>
            </p:cNvSpPr>
            <p:nvPr>
              <p:custDataLst>
                <p:tags r:id="rId98"/>
              </p:custDataLst>
            </p:nvPr>
          </p:nvSpPr>
          <p:spPr bwMode="auto">
            <a:xfrm flipV="1">
              <a:off x="55625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7" name="Text Box 11"/>
            <p:cNvSpPr txBox="1">
              <a:spLocks noChangeArrowheads="1"/>
            </p:cNvSpPr>
            <p:nvPr>
              <p:custDataLst>
                <p:tags r:id="rId99"/>
              </p:custDataLst>
            </p:nvPr>
          </p:nvSpPr>
          <p:spPr bwMode="auto">
            <a:xfrm rot="16200000">
              <a:off x="76581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8" name="Line 25"/>
            <p:cNvSpPr>
              <a:spLocks noChangeShapeType="1"/>
            </p:cNvSpPr>
            <p:nvPr>
              <p:custDataLst>
                <p:tags r:id="rId100"/>
              </p:custDataLst>
            </p:nvPr>
          </p:nvSpPr>
          <p:spPr bwMode="auto">
            <a:xfrm flipV="1">
              <a:off x="75437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9" name="Text Box 11"/>
            <p:cNvSpPr txBox="1">
              <a:spLocks noChangeArrowheads="1"/>
            </p:cNvSpPr>
            <p:nvPr>
              <p:custDataLst>
                <p:tags r:id="rId101"/>
              </p:custDataLst>
            </p:nvPr>
          </p:nvSpPr>
          <p:spPr bwMode="auto">
            <a:xfrm rot="16200000">
              <a:off x="55626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90" name="Text Box 11"/>
            <p:cNvSpPr txBox="1">
              <a:spLocks noChangeArrowheads="1"/>
            </p:cNvSpPr>
            <p:nvPr>
              <p:custDataLst>
                <p:tags r:id="rId102"/>
              </p:custDataLst>
            </p:nvPr>
          </p:nvSpPr>
          <p:spPr bwMode="auto">
            <a:xfrm rot="16200000">
              <a:off x="5562600" y="22668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1" name="Text Box 11"/>
            <p:cNvSpPr txBox="1">
              <a:spLocks noChangeArrowheads="1"/>
            </p:cNvSpPr>
            <p:nvPr>
              <p:custDataLst>
                <p:tags r:id="rId103"/>
              </p:custDataLst>
            </p:nvPr>
          </p:nvSpPr>
          <p:spPr bwMode="auto">
            <a:xfrm rot="16200000">
              <a:off x="7543800" y="2266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2" name="Text Box 11"/>
            <p:cNvSpPr txBox="1">
              <a:spLocks noChangeArrowheads="1"/>
            </p:cNvSpPr>
            <p:nvPr>
              <p:custDataLst>
                <p:tags r:id="rId104"/>
              </p:custDataLst>
            </p:nvPr>
          </p:nvSpPr>
          <p:spPr bwMode="auto">
            <a:xfrm rot="16200000">
              <a:off x="75438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a:t>
              </a:r>
              <a:endParaRPr lang="en-US" dirty="0">
                <a:solidFill>
                  <a:srgbClr val="FFFFFF"/>
                </a:solidFill>
                <a:latin typeface="+mj-lt"/>
              </a:endParaRPr>
            </a:p>
          </p:txBody>
        </p:sp>
        <p:sp>
          <p:nvSpPr>
            <p:cNvPr id="193" name="Line 25"/>
            <p:cNvSpPr>
              <a:spLocks noChangeShapeType="1"/>
            </p:cNvSpPr>
            <p:nvPr>
              <p:custDataLst>
                <p:tags r:id="rId105"/>
              </p:custDataLst>
            </p:nvPr>
          </p:nvSpPr>
          <p:spPr bwMode="auto">
            <a:xfrm flipV="1">
              <a:off x="3505200"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4" name="Line 25"/>
            <p:cNvSpPr>
              <a:spLocks noChangeShapeType="1"/>
            </p:cNvSpPr>
            <p:nvPr>
              <p:custDataLst>
                <p:tags r:id="rId106"/>
              </p:custDataLst>
            </p:nvPr>
          </p:nvSpPr>
          <p:spPr bwMode="auto">
            <a:xfrm flipV="1">
              <a:off x="3505200"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5" name="Line 25"/>
            <p:cNvSpPr>
              <a:spLocks noChangeShapeType="1"/>
            </p:cNvSpPr>
            <p:nvPr>
              <p:custDataLst>
                <p:tags r:id="rId107"/>
              </p:custDataLst>
            </p:nvPr>
          </p:nvSpPr>
          <p:spPr bwMode="auto">
            <a:xfrm flipV="1">
              <a:off x="5562599"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6" name="Line 25"/>
            <p:cNvSpPr>
              <a:spLocks noChangeShapeType="1"/>
            </p:cNvSpPr>
            <p:nvPr>
              <p:custDataLst>
                <p:tags r:id="rId108"/>
              </p:custDataLst>
            </p:nvPr>
          </p:nvSpPr>
          <p:spPr bwMode="auto">
            <a:xfrm flipV="1">
              <a:off x="5562599"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7" name="Line 25"/>
            <p:cNvSpPr>
              <a:spLocks noChangeShapeType="1"/>
            </p:cNvSpPr>
            <p:nvPr>
              <p:custDataLst>
                <p:tags r:id="rId109"/>
              </p:custDataLst>
            </p:nvPr>
          </p:nvSpPr>
          <p:spPr bwMode="auto">
            <a:xfrm flipV="1">
              <a:off x="7543799" y="56958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8" name="Line 25"/>
            <p:cNvSpPr>
              <a:spLocks noChangeShapeType="1"/>
            </p:cNvSpPr>
            <p:nvPr>
              <p:custDataLst>
                <p:tags r:id="rId110"/>
              </p:custDataLst>
            </p:nvPr>
          </p:nvSpPr>
          <p:spPr bwMode="auto">
            <a:xfrm flipV="1">
              <a:off x="7543799" y="53910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62" name="Oval 17"/>
            <p:cNvSpPr>
              <a:spLocks noChangeArrowheads="1"/>
            </p:cNvSpPr>
            <p:nvPr>
              <p:custDataLst>
                <p:tags r:id="rId111"/>
              </p:custDataLst>
            </p:nvPr>
          </p:nvSpPr>
          <p:spPr bwMode="auto">
            <a:xfrm>
              <a:off x="2476500" y="1039467"/>
              <a:ext cx="1066800" cy="7620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80000"/>
                </a:lnSpc>
                <a:buClr>
                  <a:srgbClr val="40458C"/>
                </a:buClr>
                <a:buSzPct val="100000"/>
                <a:buFont typeface="Times New Roman" pitchFamily="18" charset="0"/>
                <a:buNone/>
              </a:pPr>
              <a:r>
                <a:rPr lang="en-US" sz="1400" dirty="0" smtClean="0">
                  <a:solidFill>
                    <a:srgbClr val="FFFFFF"/>
                  </a:solidFill>
                  <a:latin typeface="Calibri"/>
                </a:rPr>
                <a:t>compute</a:t>
              </a:r>
              <a:br>
                <a:rPr lang="en-US" sz="1400" dirty="0" smtClean="0">
                  <a:solidFill>
                    <a:srgbClr val="FFFFFF"/>
                  </a:solidFill>
                  <a:latin typeface="Calibri"/>
                </a:rPr>
              </a:br>
              <a:r>
                <a:rPr lang="en-US" sz="1400" dirty="0" smtClean="0">
                  <a:solidFill>
                    <a:srgbClr val="FFFFFF"/>
                  </a:solidFill>
                  <a:latin typeface="Calibri"/>
                </a:rPr>
                <a:t>jump/branch</a:t>
              </a:r>
              <a:br>
                <a:rPr lang="en-US" sz="1400" dirty="0" smtClean="0">
                  <a:solidFill>
                    <a:srgbClr val="FFFFFF"/>
                  </a:solidFill>
                  <a:latin typeface="Calibri"/>
                </a:rPr>
              </a:br>
              <a:r>
                <a:rPr lang="en-US" sz="1400" dirty="0" smtClean="0">
                  <a:solidFill>
                    <a:srgbClr val="FFFFFF"/>
                  </a:solidFill>
                  <a:latin typeface="Calibri"/>
                </a:rPr>
                <a:t>targets</a:t>
              </a:r>
              <a:endParaRPr lang="en-US" sz="1400" dirty="0">
                <a:solidFill>
                  <a:srgbClr val="FFFFFF"/>
                </a:solidFill>
                <a:latin typeface="Calibri"/>
              </a:endParaRPr>
            </a:p>
          </p:txBody>
        </p:sp>
        <p:grpSp>
          <p:nvGrpSpPr>
            <p:cNvPr id="164" name="Group 163"/>
            <p:cNvGrpSpPr/>
            <p:nvPr>
              <p:custDataLst>
                <p:tags r:id="rId112"/>
              </p:custDataLst>
            </p:nvPr>
          </p:nvGrpSpPr>
          <p:grpSpPr>
            <a:xfrm>
              <a:off x="838200" y="3028890"/>
              <a:ext cx="304800" cy="304800"/>
              <a:chOff x="990600" y="2971800"/>
              <a:chExt cx="304800" cy="304800"/>
            </a:xfrm>
            <a:solidFill>
              <a:schemeClr val="tx1"/>
            </a:solidFill>
          </p:grpSpPr>
          <p:sp>
            <p:nvSpPr>
              <p:cNvPr id="165" name="Freeform 164"/>
              <p:cNvSpPr/>
              <p:nvPr>
                <p:custDataLst>
                  <p:tags r:id="rId130"/>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Text Box 11"/>
              <p:cNvSpPr txBox="1">
                <a:spLocks noChangeArrowheads="1"/>
              </p:cNvSpPr>
              <p:nvPr>
                <p:custDataLst>
                  <p:tags r:id="rId131"/>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71" name="Line 25"/>
            <p:cNvSpPr>
              <a:spLocks noChangeShapeType="1"/>
            </p:cNvSpPr>
            <p:nvPr>
              <p:custDataLst>
                <p:tags r:id="rId113"/>
              </p:custDataLst>
            </p:nvPr>
          </p:nvSpPr>
          <p:spPr bwMode="auto">
            <a:xfrm flipV="1">
              <a:off x="990600" y="501009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73" name="Line 49"/>
            <p:cNvSpPr>
              <a:spLocks noChangeShapeType="1"/>
            </p:cNvSpPr>
            <p:nvPr>
              <p:custDataLst>
                <p:tags r:id="rId114"/>
              </p:custDataLst>
            </p:nvPr>
          </p:nvSpPr>
          <p:spPr bwMode="auto">
            <a:xfrm>
              <a:off x="2057400" y="3790891"/>
              <a:ext cx="0" cy="1143000"/>
            </a:xfrm>
            <a:prstGeom prst="line">
              <a:avLst/>
            </a:prstGeom>
            <a:noFill/>
            <a:ln w="25400" cap="sq">
              <a:solidFill>
                <a:schemeClr val="bg1"/>
              </a:solidFill>
              <a:round/>
              <a:headEnd/>
              <a:tailEnd/>
            </a:ln>
            <a:effectLst/>
          </p:spPr>
          <p:txBody>
            <a:bodyPr wrap="square" anchor="ctr" anchorCtr="1">
              <a:noAutofit/>
            </a:bodyPr>
            <a:lstStyle/>
            <a:p>
              <a:endParaRPr lang="en-US"/>
            </a:p>
          </p:txBody>
        </p:sp>
        <p:cxnSp>
          <p:nvCxnSpPr>
            <p:cNvPr id="174" name="Straight Connector 173"/>
            <p:cNvCxnSpPr/>
            <p:nvPr>
              <p:custDataLst>
                <p:tags r:id="rId115"/>
              </p:custDataLst>
            </p:nvPr>
          </p:nvCxnSpPr>
          <p:spPr>
            <a:xfrm rot="5400000">
              <a:off x="4343400" y="3790890"/>
              <a:ext cx="152400" cy="0"/>
            </a:xfrm>
            <a:prstGeom prst="line">
              <a:avLst/>
            </a:prstGeom>
            <a:ln w="889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78" name="Line 49"/>
            <p:cNvSpPr>
              <a:spLocks noChangeShapeType="1"/>
            </p:cNvSpPr>
            <p:nvPr>
              <p:custDataLst>
                <p:tags r:id="rId116"/>
              </p:custDataLst>
            </p:nvPr>
          </p:nvSpPr>
          <p:spPr bwMode="auto">
            <a:xfrm>
              <a:off x="4419600" y="3333690"/>
              <a:ext cx="22654" cy="990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59" name="Line 44"/>
            <p:cNvSpPr>
              <a:spLocks noChangeShapeType="1"/>
            </p:cNvSpPr>
            <p:nvPr>
              <p:custDataLst>
                <p:tags r:id="rId117"/>
              </p:custDataLst>
            </p:nvPr>
          </p:nvSpPr>
          <p:spPr bwMode="auto">
            <a:xfrm flipV="1">
              <a:off x="2209800" y="4343400"/>
              <a:ext cx="4572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46" name="Line 45"/>
            <p:cNvSpPr>
              <a:spLocks noChangeShapeType="1"/>
            </p:cNvSpPr>
            <p:nvPr>
              <p:custDataLst>
                <p:tags r:id="rId118"/>
              </p:custDataLst>
            </p:nvPr>
          </p:nvSpPr>
          <p:spPr bwMode="auto">
            <a:xfrm flipV="1">
              <a:off x="5486400" y="2952690"/>
              <a:ext cx="0" cy="228600"/>
            </a:xfrm>
            <a:prstGeom prst="line">
              <a:avLst/>
            </a:prstGeom>
            <a:noFill/>
            <a:ln w="25400" cap="sq">
              <a:solidFill>
                <a:srgbClr val="00FF00"/>
              </a:solidFill>
              <a:round/>
              <a:headEnd type="none" w="med" len="med"/>
              <a:tailEnd type="arrow" w="med" len="med"/>
            </a:ln>
            <a:effectLst/>
          </p:spPr>
          <p:txBody>
            <a:bodyPr wrap="square" anchor="ctr" anchorCtr="1">
              <a:noAutofit/>
            </a:bodyPr>
            <a:lstStyle/>
            <a:p>
              <a:endParaRPr lang="en-US"/>
            </a:p>
          </p:txBody>
        </p:sp>
        <p:sp>
          <p:nvSpPr>
            <p:cNvPr id="160" name="Oval 159"/>
            <p:cNvSpPr/>
            <p:nvPr>
              <p:custDataLst>
                <p:tags r:id="rId119"/>
              </p:custDataLst>
            </p:nvPr>
          </p:nvSpPr>
          <p:spPr>
            <a:xfrm>
              <a:off x="4645660" y="4343400"/>
              <a:ext cx="993140" cy="927103"/>
            </a:xfrm>
            <a:prstGeom prst="ellipse">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dirty="0" smtClean="0"/>
                <a:t>forward</a:t>
              </a:r>
              <a:br>
                <a:rPr lang="en-US" dirty="0" smtClean="0"/>
              </a:br>
              <a:r>
                <a:rPr lang="en-US" dirty="0" smtClean="0"/>
                <a:t>unit</a:t>
              </a:r>
              <a:endParaRPr lang="en-US" dirty="0"/>
            </a:p>
          </p:txBody>
        </p:sp>
        <p:sp>
          <p:nvSpPr>
            <p:cNvPr id="161" name="Oval 160"/>
            <p:cNvSpPr/>
            <p:nvPr>
              <p:custDataLst>
                <p:tags r:id="rId120"/>
              </p:custDataLst>
            </p:nvPr>
          </p:nvSpPr>
          <p:spPr>
            <a:xfrm>
              <a:off x="2324099" y="4479351"/>
              <a:ext cx="1066802" cy="914401"/>
            </a:xfrm>
            <a:prstGeom prst="ellipse">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dirty="0" smtClean="0"/>
                <a:t>detect</a:t>
              </a:r>
              <a:br>
                <a:rPr lang="en-US" dirty="0" smtClean="0"/>
              </a:br>
              <a:r>
                <a:rPr lang="en-US" dirty="0" smtClean="0"/>
                <a:t>hazard</a:t>
              </a:r>
              <a:endParaRPr lang="en-US" dirty="0"/>
            </a:p>
          </p:txBody>
        </p:sp>
        <p:sp>
          <p:nvSpPr>
            <p:cNvPr id="217" name="Rectangle 19"/>
            <p:cNvSpPr>
              <a:spLocks noChangeArrowheads="1"/>
            </p:cNvSpPr>
            <p:nvPr>
              <p:custDataLst>
                <p:tags r:id="rId121"/>
              </p:custDataLst>
            </p:nvPr>
          </p:nvSpPr>
          <p:spPr bwMode="auto">
            <a:xfrm>
              <a:off x="4343400" y="23622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218" name="Line 43"/>
            <p:cNvSpPr>
              <a:spLocks noChangeShapeType="1"/>
            </p:cNvSpPr>
            <p:nvPr>
              <p:custDataLst>
                <p:tags r:id="rId122"/>
              </p:custDataLst>
            </p:nvPr>
          </p:nvSpPr>
          <p:spPr bwMode="auto">
            <a:xfrm flipH="1">
              <a:off x="4267200" y="1143000"/>
              <a:ext cx="2133600" cy="0"/>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220" name="Line 43"/>
            <p:cNvSpPr>
              <a:spLocks noChangeShapeType="1"/>
            </p:cNvSpPr>
            <p:nvPr>
              <p:custDataLst>
                <p:tags r:id="rId123"/>
              </p:custDataLst>
            </p:nvPr>
          </p:nvSpPr>
          <p:spPr bwMode="auto">
            <a:xfrm flipH="1">
              <a:off x="6400800" y="1143000"/>
              <a:ext cx="0" cy="1276288"/>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221" name="Line 43"/>
            <p:cNvSpPr>
              <a:spLocks noChangeShapeType="1"/>
            </p:cNvSpPr>
            <p:nvPr>
              <p:custDataLst>
                <p:tags r:id="rId124"/>
              </p:custDataLst>
            </p:nvPr>
          </p:nvSpPr>
          <p:spPr bwMode="auto">
            <a:xfrm flipV="1">
              <a:off x="4114800" y="990600"/>
              <a:ext cx="0" cy="1733490"/>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222" name="Line 43"/>
            <p:cNvSpPr>
              <a:spLocks noChangeShapeType="1"/>
            </p:cNvSpPr>
            <p:nvPr>
              <p:custDataLst>
                <p:tags r:id="rId125"/>
              </p:custDataLst>
            </p:nvPr>
          </p:nvSpPr>
          <p:spPr bwMode="auto">
            <a:xfrm flipH="1" flipV="1">
              <a:off x="4267200" y="1142997"/>
              <a:ext cx="0" cy="1352492"/>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224" name="Line 43"/>
            <p:cNvSpPr>
              <a:spLocks noChangeShapeType="1"/>
            </p:cNvSpPr>
            <p:nvPr>
              <p:custDataLst>
                <p:tags r:id="rId126"/>
              </p:custDataLst>
            </p:nvPr>
          </p:nvSpPr>
          <p:spPr bwMode="auto">
            <a:xfrm flipV="1">
              <a:off x="4114800" y="2743199"/>
              <a:ext cx="228600" cy="0"/>
            </a:xfrm>
            <a:prstGeom prst="line">
              <a:avLst/>
            </a:prstGeom>
            <a:noFill/>
            <a:ln w="57150" cap="sq">
              <a:solidFill>
                <a:schemeClr val="accent4">
                  <a:lumMod val="60000"/>
                  <a:lumOff val="40000"/>
                </a:schemeClr>
              </a:solidFill>
              <a:prstDash val="solid"/>
              <a:round/>
              <a:headEnd type="none" w="med" len="med"/>
              <a:tailEnd type="none" w="sm" len="sm"/>
            </a:ln>
            <a:effectLst/>
          </p:spPr>
          <p:txBody>
            <a:bodyPr wrap="square" anchor="ctr" anchorCtr="1">
              <a:noAutofit/>
            </a:bodyPr>
            <a:lstStyle/>
            <a:p>
              <a:endParaRPr lang="en-US"/>
            </a:p>
          </p:txBody>
        </p:sp>
        <p:sp>
          <p:nvSpPr>
            <p:cNvPr id="225" name="Line 43"/>
            <p:cNvSpPr>
              <a:spLocks noChangeShapeType="1"/>
            </p:cNvSpPr>
            <p:nvPr>
              <p:custDataLst>
                <p:tags r:id="rId127"/>
              </p:custDataLst>
            </p:nvPr>
          </p:nvSpPr>
          <p:spPr bwMode="auto">
            <a:xfrm flipV="1">
              <a:off x="4114800" y="1904999"/>
              <a:ext cx="304800" cy="0"/>
            </a:xfrm>
            <a:prstGeom prst="line">
              <a:avLst/>
            </a:prstGeom>
            <a:noFill/>
            <a:ln w="57150" cap="sq">
              <a:solidFill>
                <a:schemeClr val="accent4">
                  <a:lumMod val="60000"/>
                  <a:lumOff val="40000"/>
                </a:schemeClr>
              </a:solidFill>
              <a:prstDash val="solid"/>
              <a:round/>
              <a:headEnd type="oval" w="med" len="med"/>
              <a:tailEnd type="none" w="sm" len="sm"/>
            </a:ln>
            <a:effectLst/>
          </p:spPr>
          <p:txBody>
            <a:bodyPr wrap="square" anchor="ctr" anchorCtr="1">
              <a:noAutofit/>
            </a:bodyPr>
            <a:lstStyle/>
            <a:p>
              <a:endParaRPr lang="en-US"/>
            </a:p>
          </p:txBody>
        </p:sp>
        <p:sp>
          <p:nvSpPr>
            <p:cNvPr id="226" name="Line 43"/>
            <p:cNvSpPr>
              <a:spLocks noChangeShapeType="1"/>
            </p:cNvSpPr>
            <p:nvPr>
              <p:custDataLst>
                <p:tags r:id="rId128"/>
              </p:custDataLst>
            </p:nvPr>
          </p:nvSpPr>
          <p:spPr bwMode="auto">
            <a:xfrm flipV="1">
              <a:off x="4267200" y="1676399"/>
              <a:ext cx="175054" cy="1"/>
            </a:xfrm>
            <a:prstGeom prst="line">
              <a:avLst/>
            </a:prstGeom>
            <a:noFill/>
            <a:ln w="57150" cap="sq">
              <a:solidFill>
                <a:schemeClr val="accent4">
                  <a:lumMod val="60000"/>
                  <a:lumOff val="40000"/>
                </a:schemeClr>
              </a:solidFill>
              <a:prstDash val="solid"/>
              <a:round/>
              <a:headEnd type="oval" w="med" len="med"/>
              <a:tailEnd type="none" w="sm" len="sm"/>
            </a:ln>
            <a:effectLst/>
          </p:spPr>
          <p:txBody>
            <a:bodyPr wrap="square" anchor="ctr" anchorCtr="1">
              <a:noAutofit/>
            </a:bodyPr>
            <a:lstStyle/>
            <a:p>
              <a:endParaRPr lang="en-US"/>
            </a:p>
          </p:txBody>
        </p:sp>
        <p:sp>
          <p:nvSpPr>
            <p:cNvPr id="216" name="Rectangle 19"/>
            <p:cNvSpPr>
              <a:spLocks noChangeArrowheads="1"/>
            </p:cNvSpPr>
            <p:nvPr>
              <p:custDataLst>
                <p:tags r:id="rId129"/>
              </p:custDataLst>
            </p:nvPr>
          </p:nvSpPr>
          <p:spPr bwMode="auto">
            <a:xfrm>
              <a:off x="4419600" y="16002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sp>
        <p:nvSpPr>
          <p:cNvPr id="8" name="Oval 7"/>
          <p:cNvSpPr/>
          <p:nvPr/>
        </p:nvSpPr>
        <p:spPr>
          <a:xfrm>
            <a:off x="2068689" y="1962090"/>
            <a:ext cx="1817511" cy="209550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096001" y="3429000"/>
            <a:ext cx="1828800" cy="173349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150" cstate="print">
            <a:extLst>
              <a:ext uri="{28A0092B-C50C-407E-A947-70E740481C1C}">
                <a14:useLocalDpi xmlns:a14="http://schemas.microsoft.com/office/drawing/2010/main" val="0"/>
              </a:ext>
            </a:extLst>
          </a:blip>
          <a:srcRect/>
          <a:stretch>
            <a:fillRect/>
          </a:stretch>
        </p:blipFill>
        <p:spPr bwMode="auto">
          <a:xfrm>
            <a:off x="6202334" y="3657600"/>
            <a:ext cx="1493866" cy="1275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6019800" y="5212258"/>
            <a:ext cx="1886157" cy="646331"/>
          </a:xfrm>
          <a:prstGeom prst="rect">
            <a:avLst/>
          </a:prstGeom>
          <a:noFill/>
          <a:ln>
            <a:solidFill>
              <a:schemeClr val="accent1"/>
            </a:solidFill>
          </a:ln>
        </p:spPr>
        <p:txBody>
          <a:bodyPr wrap="none" rtlCol="0">
            <a:spAutoFit/>
          </a:bodyPr>
          <a:lstStyle/>
          <a:p>
            <a:r>
              <a:rPr lang="en-US" dirty="0" smtClean="0">
                <a:solidFill>
                  <a:schemeClr val="accent1"/>
                </a:solidFill>
              </a:rPr>
              <a:t>Stack, Data, Code </a:t>
            </a:r>
          </a:p>
          <a:p>
            <a:r>
              <a:rPr lang="en-US" dirty="0" smtClean="0">
                <a:solidFill>
                  <a:schemeClr val="accent1"/>
                </a:solidFill>
              </a:rPr>
              <a:t>Stored in Memory</a:t>
            </a:r>
            <a:endParaRPr lang="en-US" dirty="0">
              <a:solidFill>
                <a:schemeClr val="accent1"/>
              </a:solidFill>
            </a:endParaRPr>
          </a:p>
        </p:txBody>
      </p:sp>
      <p:sp>
        <p:nvSpPr>
          <p:cNvPr id="13" name="TextBox 12"/>
          <p:cNvSpPr txBox="1"/>
          <p:nvPr/>
        </p:nvSpPr>
        <p:spPr>
          <a:xfrm>
            <a:off x="2480748" y="2209800"/>
            <a:ext cx="1058303" cy="1477328"/>
          </a:xfrm>
          <a:prstGeom prst="rect">
            <a:avLst/>
          </a:prstGeom>
          <a:noFill/>
        </p:spPr>
        <p:txBody>
          <a:bodyPr wrap="none" rtlCol="0">
            <a:spAutoFit/>
          </a:bodyPr>
          <a:lstStyle/>
          <a:p>
            <a:r>
              <a:rPr lang="en-US" dirty="0" smtClean="0">
                <a:solidFill>
                  <a:schemeClr val="accent1"/>
                </a:solidFill>
              </a:rPr>
              <a:t>$0 (zero)</a:t>
            </a:r>
          </a:p>
          <a:p>
            <a:r>
              <a:rPr lang="en-US" dirty="0" smtClean="0">
                <a:solidFill>
                  <a:schemeClr val="accent1"/>
                </a:solidFill>
              </a:rPr>
              <a:t>$1 ($at)</a:t>
            </a:r>
          </a:p>
          <a:p>
            <a:endParaRPr lang="en-US" dirty="0" smtClean="0">
              <a:solidFill>
                <a:schemeClr val="accent1"/>
              </a:solidFill>
            </a:endParaRPr>
          </a:p>
          <a:p>
            <a:r>
              <a:rPr lang="en-US" dirty="0" smtClean="0">
                <a:solidFill>
                  <a:schemeClr val="accent1"/>
                </a:solidFill>
              </a:rPr>
              <a:t>$29 ($</a:t>
            </a:r>
            <a:r>
              <a:rPr lang="en-US" dirty="0" err="1" smtClean="0">
                <a:solidFill>
                  <a:schemeClr val="accent1"/>
                </a:solidFill>
              </a:rPr>
              <a:t>sp</a:t>
            </a:r>
            <a:r>
              <a:rPr lang="en-US" dirty="0" smtClean="0">
                <a:solidFill>
                  <a:schemeClr val="accent1"/>
                </a:solidFill>
              </a:rPr>
              <a:t>)</a:t>
            </a:r>
          </a:p>
          <a:p>
            <a:r>
              <a:rPr lang="en-US" dirty="0" smtClean="0">
                <a:solidFill>
                  <a:schemeClr val="accent1"/>
                </a:solidFill>
              </a:rPr>
              <a:t>$31 ($</a:t>
            </a:r>
            <a:r>
              <a:rPr lang="en-US" dirty="0" err="1" smtClean="0">
                <a:solidFill>
                  <a:schemeClr val="accent1"/>
                </a:solidFill>
              </a:rPr>
              <a:t>ra</a:t>
            </a:r>
            <a:r>
              <a:rPr lang="en-US" dirty="0" smtClean="0">
                <a:solidFill>
                  <a:schemeClr val="accent1"/>
                </a:solidFill>
              </a:rPr>
              <a:t>)</a:t>
            </a:r>
            <a:endParaRPr lang="en-US" dirty="0">
              <a:solidFill>
                <a:schemeClr val="accent1"/>
              </a:solidFill>
            </a:endParaRPr>
          </a:p>
        </p:txBody>
      </p:sp>
      <p:sp>
        <p:nvSpPr>
          <p:cNvPr id="200" name="Oval 199"/>
          <p:cNvSpPr/>
          <p:nvPr/>
        </p:nvSpPr>
        <p:spPr>
          <a:xfrm>
            <a:off x="-152399" y="1676400"/>
            <a:ext cx="1828800" cy="173349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1" name="Picture 2"/>
          <p:cNvPicPr>
            <a:picLocks noChangeAspect="1" noChangeArrowheads="1"/>
          </p:cNvPicPr>
          <p:nvPr/>
        </p:nvPicPr>
        <p:blipFill>
          <a:blip r:embed="rId150" cstate="print">
            <a:extLst>
              <a:ext uri="{28A0092B-C50C-407E-A947-70E740481C1C}">
                <a14:useLocalDpi xmlns:a14="http://schemas.microsoft.com/office/drawing/2010/main" val="0"/>
              </a:ext>
            </a:extLst>
          </a:blip>
          <a:srcRect/>
          <a:stretch>
            <a:fillRect/>
          </a:stretch>
        </p:blipFill>
        <p:spPr bwMode="auto">
          <a:xfrm>
            <a:off x="-46066" y="1905000"/>
            <a:ext cx="1493866" cy="1275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2" name="TextBox 201"/>
          <p:cNvSpPr txBox="1"/>
          <p:nvPr/>
        </p:nvSpPr>
        <p:spPr>
          <a:xfrm>
            <a:off x="0" y="1066800"/>
            <a:ext cx="2421560" cy="646331"/>
          </a:xfrm>
          <a:prstGeom prst="rect">
            <a:avLst/>
          </a:prstGeom>
          <a:noFill/>
          <a:ln>
            <a:solidFill>
              <a:schemeClr val="accent1"/>
            </a:solidFill>
          </a:ln>
        </p:spPr>
        <p:txBody>
          <a:bodyPr wrap="none" rtlCol="0">
            <a:spAutoFit/>
          </a:bodyPr>
          <a:lstStyle/>
          <a:p>
            <a:r>
              <a:rPr lang="en-US" dirty="0" smtClean="0">
                <a:solidFill>
                  <a:schemeClr val="accent1"/>
                </a:solidFill>
              </a:rPr>
              <a:t>Code Stored in Memory</a:t>
            </a:r>
          </a:p>
          <a:p>
            <a:r>
              <a:rPr lang="en-US" dirty="0" smtClean="0">
                <a:solidFill>
                  <a:schemeClr val="accent1"/>
                </a:solidFill>
              </a:rPr>
              <a:t>(also, data and stack)</a:t>
            </a:r>
            <a:endParaRPr lang="en-US" dirty="0">
              <a:solidFill>
                <a:schemeClr val="accent1"/>
              </a:solidFill>
            </a:endParaRPr>
          </a:p>
        </p:txBody>
      </p:sp>
      <p:sp>
        <p:nvSpPr>
          <p:cNvPr id="199" name="TextBox 198"/>
          <p:cNvSpPr txBox="1"/>
          <p:nvPr/>
        </p:nvSpPr>
        <p:spPr>
          <a:xfrm>
            <a:off x="6338579" y="3459540"/>
            <a:ext cx="1431802" cy="1569660"/>
          </a:xfrm>
          <a:prstGeom prst="rect">
            <a:avLst/>
          </a:prstGeom>
          <a:noFill/>
        </p:spPr>
        <p:txBody>
          <a:bodyPr wrap="none" rtlCol="0">
            <a:spAutoFit/>
          </a:bodyPr>
          <a:lstStyle/>
          <a:p>
            <a:r>
              <a:rPr lang="en-US" sz="9600" dirty="0" smtClean="0">
                <a:solidFill>
                  <a:schemeClr val="accent1"/>
                </a:solidFill>
              </a:rPr>
              <a:t>$$</a:t>
            </a:r>
            <a:endParaRPr lang="en-US" sz="9600" dirty="0">
              <a:solidFill>
                <a:schemeClr val="accent1"/>
              </a:solidFill>
            </a:endParaRPr>
          </a:p>
        </p:txBody>
      </p:sp>
      <p:sp>
        <p:nvSpPr>
          <p:cNvPr id="203" name="TextBox 202"/>
          <p:cNvSpPr txBox="1"/>
          <p:nvPr/>
        </p:nvSpPr>
        <p:spPr>
          <a:xfrm>
            <a:off x="46100" y="1766692"/>
            <a:ext cx="1431802" cy="1569660"/>
          </a:xfrm>
          <a:prstGeom prst="rect">
            <a:avLst/>
          </a:prstGeom>
          <a:noFill/>
        </p:spPr>
        <p:txBody>
          <a:bodyPr wrap="none" rtlCol="0">
            <a:spAutoFit/>
          </a:bodyPr>
          <a:lstStyle/>
          <a:p>
            <a:r>
              <a:rPr lang="en-US" sz="9600" dirty="0" smtClean="0">
                <a:solidFill>
                  <a:schemeClr val="accent1"/>
                </a:solidFill>
              </a:rPr>
              <a:t>$$</a:t>
            </a:r>
            <a:endParaRPr lang="en-US" sz="9600" dirty="0">
              <a:solidFill>
                <a:schemeClr val="accent1"/>
              </a:solidFill>
            </a:endParaRPr>
          </a:p>
        </p:txBody>
      </p:sp>
      <p:sp>
        <p:nvSpPr>
          <p:cNvPr id="204" name="Title 1"/>
          <p:cNvSpPr>
            <a:spLocks noGrp="1"/>
          </p:cNvSpPr>
          <p:nvPr>
            <p:ph type="title"/>
            <p:custDataLst>
              <p:tags r:id="rId1"/>
            </p:custDataLst>
          </p:nvPr>
        </p:nvSpPr>
        <p:spPr>
          <a:xfrm>
            <a:off x="0" y="0"/>
            <a:ext cx="9144000" cy="533400"/>
          </a:xfrm>
        </p:spPr>
        <p:txBody>
          <a:bodyPr>
            <a:noAutofit/>
          </a:bodyPr>
          <a:lstStyle/>
          <a:p>
            <a:r>
              <a:rPr lang="en-US" sz="3600" dirty="0" smtClean="0"/>
              <a:t>Exceptions</a:t>
            </a:r>
            <a:endParaRPr lang="en-US" sz="3600" dirty="0"/>
          </a:p>
        </p:txBody>
      </p:sp>
    </p:spTree>
    <p:extLst>
      <p:ext uri="{BB962C8B-B14F-4D97-AF65-F5344CB8AC3E}">
        <p14:creationId xmlns:p14="http://schemas.microsoft.com/office/powerpoint/2010/main" val="193267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3" grpId="0"/>
      <p:bldP spid="200" grpId="0" animBg="1"/>
      <p:bldP spid="202" grpId="0" animBg="1"/>
      <p:bldP spid="199" grpId="0"/>
      <p:bldP spid="20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Heartbleed</a:t>
            </a:r>
            <a:r>
              <a:rPr lang="en-US" dirty="0" smtClean="0"/>
              <a:t> Security Bug</a:t>
            </a:r>
            <a:endParaRPr lang="en-US" dirty="0"/>
          </a:p>
        </p:txBody>
      </p:sp>
      <p:sp>
        <p:nvSpPr>
          <p:cNvPr id="3" name="Content Placeholder 2"/>
          <p:cNvSpPr>
            <a:spLocks noGrp="1"/>
          </p:cNvSpPr>
          <p:nvPr>
            <p:ph idx="1"/>
          </p:nvPr>
        </p:nvSpPr>
        <p:spPr>
          <a:xfrm>
            <a:off x="228600" y="838200"/>
            <a:ext cx="9067800" cy="6019800"/>
          </a:xfrm>
        </p:spPr>
        <p:txBody>
          <a:bodyPr>
            <a:normAutofit/>
          </a:bodyPr>
          <a:lstStyle/>
          <a:p>
            <a:r>
              <a:rPr lang="en-US" dirty="0" smtClean="0"/>
              <a:t>How does it work?</a:t>
            </a:r>
          </a:p>
          <a:p>
            <a:pPr lvl="1"/>
            <a:r>
              <a:rPr lang="en-US" dirty="0">
                <a:solidFill>
                  <a:schemeClr val="accent5">
                    <a:lumMod val="60000"/>
                    <a:lumOff val="40000"/>
                  </a:schemeClr>
                </a:solidFill>
              </a:rPr>
              <a:t>Lack of bounds checking</a:t>
            </a:r>
          </a:p>
          <a:p>
            <a:pPr lvl="1"/>
            <a:r>
              <a:rPr lang="en-US" dirty="0" smtClean="0"/>
              <a:t>“Buffer over-read”</a:t>
            </a:r>
          </a:p>
          <a:p>
            <a:pPr lvl="1"/>
            <a:r>
              <a:rPr lang="en-US" dirty="0" smtClean="0"/>
              <a:t>SW allows more data to be read than should be allowed</a:t>
            </a:r>
          </a:p>
          <a:p>
            <a:pPr lvl="1"/>
            <a:r>
              <a:rPr lang="en-US" dirty="0" err="1" smtClean="0">
                <a:solidFill>
                  <a:schemeClr val="bg1"/>
                </a:solidFill>
              </a:rPr>
              <a:t>Malloc</a:t>
            </a:r>
            <a:r>
              <a:rPr lang="en-US" dirty="0" smtClean="0">
                <a:solidFill>
                  <a:schemeClr val="bg1"/>
                </a:solidFill>
              </a:rPr>
              <a:t>/Free did not clear memory</a:t>
            </a:r>
          </a:p>
          <a:p>
            <a:pPr lvl="1"/>
            <a:r>
              <a:rPr lang="en-US" dirty="0" err="1" smtClean="0">
                <a:solidFill>
                  <a:schemeClr val="bg1"/>
                </a:solidFill>
              </a:rPr>
              <a:t>Req</a:t>
            </a:r>
            <a:r>
              <a:rPr lang="en-US" dirty="0" smtClean="0">
                <a:solidFill>
                  <a:schemeClr val="bg1"/>
                </a:solidFill>
              </a:rPr>
              <a:t> with a large “length” field could return sensitive data</a:t>
            </a:r>
          </a:p>
          <a:p>
            <a:pPr lvl="1"/>
            <a:r>
              <a:rPr lang="en-US" dirty="0" smtClean="0">
                <a:solidFill>
                  <a:schemeClr val="bg1"/>
                </a:solidFill>
              </a:rPr>
              <a:t>Unauthenticated user can send a “heartbeat” and receive sensitive data</a:t>
            </a:r>
            <a:endParaRPr lang="en-US" dirty="0">
              <a:solidFill>
                <a:schemeClr val="bg1"/>
              </a:solidFill>
            </a:endParaRPr>
          </a:p>
        </p:txBody>
      </p:sp>
      <p:pic>
        <p:nvPicPr>
          <p:cNvPr id="1026" name="Picture 2" descr="Heartbleed Bu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96672"/>
            <a:ext cx="1052664" cy="1274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0860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52400" y="971490"/>
            <a:ext cx="8763000" cy="5810310"/>
            <a:chOff x="152400" y="514290"/>
            <a:chExt cx="8763000" cy="5810310"/>
          </a:xfrm>
        </p:grpSpPr>
        <p:grpSp>
          <p:nvGrpSpPr>
            <p:cNvPr id="2" name="Group 156"/>
            <p:cNvGrpSpPr/>
            <p:nvPr>
              <p:custDataLst>
                <p:tags r:id="rId4"/>
              </p:custDataLst>
            </p:nvPr>
          </p:nvGrpSpPr>
          <p:grpSpPr>
            <a:xfrm>
              <a:off x="2057400" y="514290"/>
              <a:ext cx="6858000" cy="5334000"/>
              <a:chOff x="2057400" y="457200"/>
              <a:chExt cx="6858000" cy="5334000"/>
            </a:xfrm>
          </p:grpSpPr>
          <p:sp>
            <p:nvSpPr>
              <p:cNvPr id="133" name="Right Triangle 132"/>
              <p:cNvSpPr/>
              <p:nvPr>
                <p:custDataLst>
                  <p:tags r:id="rId144"/>
                </p:custDataLst>
              </p:nvPr>
            </p:nvSpPr>
            <p:spPr>
              <a:xfrm rot="10800000">
                <a:off x="7620000" y="9144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ounded Rectangle 115"/>
              <p:cNvSpPr/>
              <p:nvPr>
                <p:custDataLst>
                  <p:tags r:id="rId145"/>
                </p:custDataLst>
              </p:nvPr>
            </p:nvSpPr>
            <p:spPr>
              <a:xfrm>
                <a:off x="7924800" y="457200"/>
                <a:ext cx="990600" cy="5334000"/>
              </a:xfrm>
              <a:prstGeom prst="roundRect">
                <a:avLst>
                  <a:gd name="adj" fmla="val 30422"/>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ounded Rectangle 116"/>
              <p:cNvSpPr/>
              <p:nvPr>
                <p:custDataLst>
                  <p:tags r:id="rId146"/>
                </p:custDataLst>
              </p:nvPr>
            </p:nvSpPr>
            <p:spPr>
              <a:xfrm>
                <a:off x="2057400" y="457200"/>
                <a:ext cx="914400" cy="3048000"/>
              </a:xfrm>
              <a:prstGeom prst="roundRect">
                <a:avLst>
                  <a:gd name="adj" fmla="val 30422"/>
                </a:avLst>
              </a:prstGeom>
              <a:solidFill>
                <a:schemeClr val="accent3">
                  <a:lumMod val="75000"/>
                </a:schemeClr>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ounded Rectangle 123"/>
              <p:cNvSpPr/>
              <p:nvPr>
                <p:custDataLst>
                  <p:tags r:id="rId147"/>
                </p:custDataLst>
              </p:nvPr>
            </p:nvSpPr>
            <p:spPr>
              <a:xfrm>
                <a:off x="2057400" y="457200"/>
                <a:ext cx="6400800" cy="609600"/>
              </a:xfrm>
              <a:prstGeom prst="roundRect">
                <a:avLst>
                  <a:gd name="adj" fmla="val 50000"/>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ight Triangle 127"/>
              <p:cNvSpPr/>
              <p:nvPr>
                <p:custDataLst>
                  <p:tags r:id="rId148"/>
                </p:custDataLst>
              </p:nvPr>
            </p:nvSpPr>
            <p:spPr>
              <a:xfrm rot="5400000">
                <a:off x="2552700" y="8763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TextBox 144"/>
              <p:cNvSpPr txBox="1"/>
              <p:nvPr>
                <p:custDataLst>
                  <p:tags r:id="rId149"/>
                </p:custDataLst>
              </p:nvPr>
            </p:nvSpPr>
            <p:spPr>
              <a:xfrm>
                <a:off x="8001000" y="5083314"/>
                <a:ext cx="838200" cy="707886"/>
              </a:xfrm>
              <a:prstGeom prst="rect">
                <a:avLst/>
              </a:prstGeom>
              <a:noFill/>
            </p:spPr>
            <p:txBody>
              <a:bodyPr wrap="square" rtlCol="0">
                <a:spAutoFit/>
              </a:bodyPr>
              <a:lstStyle/>
              <a:p>
                <a:pPr algn="ctr"/>
                <a:r>
                  <a:rPr lang="en-US" sz="2000" dirty="0" smtClean="0">
                    <a:solidFill>
                      <a:schemeClr val="bg1"/>
                    </a:solidFill>
                  </a:rPr>
                  <a:t>Write-</a:t>
                </a:r>
                <a:br>
                  <a:rPr lang="en-US" sz="2000" dirty="0" smtClean="0">
                    <a:solidFill>
                      <a:schemeClr val="bg1"/>
                    </a:solidFill>
                  </a:rPr>
                </a:br>
                <a:r>
                  <a:rPr lang="en-US" sz="2000" dirty="0" smtClean="0">
                    <a:solidFill>
                      <a:schemeClr val="bg1"/>
                    </a:solidFill>
                  </a:rPr>
                  <a:t>Back</a:t>
                </a:r>
              </a:p>
            </p:txBody>
          </p:sp>
        </p:grpSp>
        <p:grpSp>
          <p:nvGrpSpPr>
            <p:cNvPr id="3" name="Group 154"/>
            <p:cNvGrpSpPr/>
            <p:nvPr>
              <p:custDataLst>
                <p:tags r:id="rId5"/>
              </p:custDataLst>
            </p:nvPr>
          </p:nvGrpSpPr>
          <p:grpSpPr>
            <a:xfrm>
              <a:off x="5791200" y="1200090"/>
              <a:ext cx="2286000" cy="4648200"/>
              <a:chOff x="6629400" y="1143000"/>
              <a:chExt cx="1447800" cy="4648200"/>
            </a:xfrm>
          </p:grpSpPr>
          <p:sp>
            <p:nvSpPr>
              <p:cNvPr id="108" name="Rounded Rectangle 107"/>
              <p:cNvSpPr/>
              <p:nvPr>
                <p:custDataLst>
                  <p:tags r:id="rId142"/>
                </p:custDataLst>
              </p:nvPr>
            </p:nvSpPr>
            <p:spPr>
              <a:xfrm>
                <a:off x="6705600" y="1143000"/>
                <a:ext cx="1295400" cy="4648200"/>
              </a:xfrm>
              <a:prstGeom prst="roundRect">
                <a:avLst>
                  <a:gd name="adj" fmla="val 19208"/>
                </a:avLst>
              </a:prstGeom>
              <a:solidFill>
                <a:schemeClr val="accent4">
                  <a:lumMod val="75000"/>
                </a:schemeClr>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TextBox 141"/>
              <p:cNvSpPr txBox="1"/>
              <p:nvPr>
                <p:custDataLst>
                  <p:tags r:id="rId143"/>
                </p:custDataLst>
              </p:nvPr>
            </p:nvSpPr>
            <p:spPr>
              <a:xfrm>
                <a:off x="6629400" y="5334000"/>
                <a:ext cx="1447800" cy="400110"/>
              </a:xfrm>
              <a:prstGeom prst="rect">
                <a:avLst/>
              </a:prstGeom>
              <a:noFill/>
              <a:ln>
                <a:noFill/>
              </a:ln>
            </p:spPr>
            <p:txBody>
              <a:bodyPr wrap="square" rtlCol="0">
                <a:spAutoFit/>
              </a:bodyPr>
              <a:lstStyle/>
              <a:p>
                <a:pPr algn="ctr"/>
                <a:r>
                  <a:rPr lang="en-US" sz="2000" dirty="0" smtClean="0">
                    <a:solidFill>
                      <a:schemeClr val="bg1"/>
                    </a:solidFill>
                  </a:rPr>
                  <a:t>Memory</a:t>
                </a:r>
              </a:p>
            </p:txBody>
          </p:sp>
        </p:grpSp>
        <p:grpSp>
          <p:nvGrpSpPr>
            <p:cNvPr id="4" name="Group 148"/>
            <p:cNvGrpSpPr/>
            <p:nvPr>
              <p:custDataLst>
                <p:tags r:id="rId6"/>
              </p:custDataLst>
            </p:nvPr>
          </p:nvGrpSpPr>
          <p:grpSpPr>
            <a:xfrm>
              <a:off x="152400" y="1200090"/>
              <a:ext cx="1600200" cy="4670286"/>
              <a:chOff x="152400" y="1143000"/>
              <a:chExt cx="1676400" cy="4670286"/>
            </a:xfrm>
          </p:grpSpPr>
          <p:sp>
            <p:nvSpPr>
              <p:cNvPr id="93" name="Rounded Rectangle 92"/>
              <p:cNvSpPr/>
              <p:nvPr>
                <p:custDataLst>
                  <p:tags r:id="rId140"/>
                </p:custDataLst>
              </p:nvPr>
            </p:nvSpPr>
            <p:spPr>
              <a:xfrm>
                <a:off x="152400" y="1143000"/>
                <a:ext cx="1676400" cy="4648200"/>
              </a:xfrm>
              <a:prstGeom prst="roundRect">
                <a:avLst/>
              </a:prstGeom>
              <a:solidFill>
                <a:schemeClr val="accent4">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TextBox 136"/>
              <p:cNvSpPr txBox="1"/>
              <p:nvPr>
                <p:custDataLst>
                  <p:tags r:id="rId141"/>
                </p:custDataLst>
              </p:nvPr>
            </p:nvSpPr>
            <p:spPr>
              <a:xfrm>
                <a:off x="228600" y="5105400"/>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Fetch</a:t>
                </a:r>
              </a:p>
            </p:txBody>
          </p:sp>
        </p:grpSp>
        <p:grpSp>
          <p:nvGrpSpPr>
            <p:cNvPr id="5" name="Group 153"/>
            <p:cNvGrpSpPr/>
            <p:nvPr>
              <p:custDataLst>
                <p:tags r:id="rId7"/>
              </p:custDataLst>
            </p:nvPr>
          </p:nvGrpSpPr>
          <p:grpSpPr>
            <a:xfrm>
              <a:off x="3886200" y="1200090"/>
              <a:ext cx="2057400" cy="4648200"/>
              <a:chOff x="3886200" y="1143000"/>
              <a:chExt cx="2819400" cy="4648200"/>
            </a:xfrm>
          </p:grpSpPr>
          <p:sp>
            <p:nvSpPr>
              <p:cNvPr id="106" name="Rounded Rectangle 105"/>
              <p:cNvSpPr/>
              <p:nvPr>
                <p:custDataLst>
                  <p:tags r:id="rId138"/>
                </p:custDataLst>
              </p:nvPr>
            </p:nvSpPr>
            <p:spPr>
              <a:xfrm>
                <a:off x="3886200" y="1143000"/>
                <a:ext cx="2819400" cy="4648200"/>
              </a:xfrm>
              <a:prstGeom prst="roundRect">
                <a:avLst>
                  <a:gd name="adj" fmla="val 11944"/>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p:cNvSpPr txBox="1"/>
              <p:nvPr>
                <p:custDataLst>
                  <p:tags r:id="rId139"/>
                </p:custDataLst>
              </p:nvPr>
            </p:nvSpPr>
            <p:spPr>
              <a:xfrm>
                <a:off x="4648200" y="5391090"/>
                <a:ext cx="1447800" cy="400110"/>
              </a:xfrm>
              <a:prstGeom prst="rect">
                <a:avLst/>
              </a:prstGeom>
              <a:noFill/>
            </p:spPr>
            <p:txBody>
              <a:bodyPr wrap="square" rtlCol="0">
                <a:spAutoFit/>
              </a:bodyPr>
              <a:lstStyle/>
              <a:p>
                <a:pPr algn="ctr"/>
                <a:r>
                  <a:rPr lang="en-US" sz="2000" dirty="0" smtClean="0">
                    <a:solidFill>
                      <a:schemeClr val="bg1"/>
                    </a:solidFill>
                  </a:rPr>
                  <a:t>Execute</a:t>
                </a:r>
              </a:p>
            </p:txBody>
          </p:sp>
        </p:grpSp>
        <p:grpSp>
          <p:nvGrpSpPr>
            <p:cNvPr id="6" name="Group 152"/>
            <p:cNvGrpSpPr/>
            <p:nvPr>
              <p:custDataLst>
                <p:tags r:id="rId8"/>
              </p:custDataLst>
            </p:nvPr>
          </p:nvGrpSpPr>
          <p:grpSpPr>
            <a:xfrm>
              <a:off x="1752600" y="1200090"/>
              <a:ext cx="2133600" cy="4648201"/>
              <a:chOff x="1828800" y="1143000"/>
              <a:chExt cx="2057400" cy="4648201"/>
            </a:xfrm>
          </p:grpSpPr>
          <p:sp>
            <p:nvSpPr>
              <p:cNvPr id="111" name="Rounded Rectangle 110"/>
              <p:cNvSpPr/>
              <p:nvPr>
                <p:custDataLst>
                  <p:tags r:id="rId134"/>
                </p:custDataLst>
              </p:nvPr>
            </p:nvSpPr>
            <p:spPr>
              <a:xfrm>
                <a:off x="2751083" y="1143000"/>
                <a:ext cx="1135117" cy="4648200"/>
              </a:xfrm>
              <a:prstGeom prst="roundRect">
                <a:avLst>
                  <a:gd name="adj" fmla="val 30962"/>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ounded Rectangle 111"/>
              <p:cNvSpPr/>
              <p:nvPr>
                <p:custDataLst>
                  <p:tags r:id="rId135"/>
                </p:custDataLst>
              </p:nvPr>
            </p:nvSpPr>
            <p:spPr>
              <a:xfrm>
                <a:off x="1828800" y="3505200"/>
                <a:ext cx="2057400" cy="2286000"/>
              </a:xfrm>
              <a:prstGeom prst="roundRect">
                <a:avLst>
                  <a:gd name="adj" fmla="val 15859"/>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ight Triangle 114"/>
              <p:cNvSpPr/>
              <p:nvPr>
                <p:custDataLst>
                  <p:tags r:id="rId136"/>
                </p:custDataLst>
              </p:nvPr>
            </p:nvSpPr>
            <p:spPr>
              <a:xfrm rot="16200000">
                <a:off x="2458847" y="3132658"/>
                <a:ext cx="550314" cy="533400"/>
              </a:xfrm>
              <a:prstGeom prst="rtTriangle">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p:cNvSpPr txBox="1"/>
              <p:nvPr>
                <p:custDataLst>
                  <p:tags r:id="rId137"/>
                </p:custDataLst>
              </p:nvPr>
            </p:nvSpPr>
            <p:spPr>
              <a:xfrm>
                <a:off x="2133600" y="5083315"/>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Decode</a:t>
                </a:r>
              </a:p>
            </p:txBody>
          </p:sp>
        </p:grpSp>
        <p:sp>
          <p:nvSpPr>
            <p:cNvPr id="136" name="Arc 135"/>
            <p:cNvSpPr/>
            <p:nvPr>
              <p:custDataLst>
                <p:tags r:id="rId9"/>
              </p:custDataLst>
            </p:nvPr>
          </p:nvSpPr>
          <p:spPr>
            <a:xfrm rot="10800000" flipV="1">
              <a:off x="2743200" y="1200090"/>
              <a:ext cx="609600" cy="609600"/>
            </a:xfrm>
            <a:prstGeom prst="arc">
              <a:avLst/>
            </a:prstGeom>
            <a:ln w="762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Rounded Rectangle 126"/>
            <p:cNvSpPr/>
            <p:nvPr>
              <p:custDataLst>
                <p:tags r:id="rId10"/>
              </p:custDataLst>
            </p:nvPr>
          </p:nvSpPr>
          <p:spPr>
            <a:xfrm>
              <a:off x="5943600" y="1200090"/>
              <a:ext cx="1981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Connector 102"/>
            <p:cNvCxnSpPr>
              <a:endCxn id="104" idx="2"/>
            </p:cNvCxnSpPr>
            <p:nvPr>
              <p:custDataLst>
                <p:tags r:id="rId11"/>
              </p:custDataLst>
            </p:nvPr>
          </p:nvCxnSpPr>
          <p:spPr>
            <a:xfrm>
              <a:off x="8229600" y="5848290"/>
              <a:ext cx="3810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04" name="Arc 103"/>
            <p:cNvSpPr/>
            <p:nvPr>
              <p:custDataLst>
                <p:tags r:id="rId12"/>
              </p:custDataLst>
            </p:nvPr>
          </p:nvSpPr>
          <p:spPr>
            <a:xfrm rot="5400000">
              <a:off x="8305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Arc 104"/>
            <p:cNvSpPr/>
            <p:nvPr>
              <p:custDataLst>
                <p:tags r:id="rId13"/>
              </p:custDataLst>
            </p:nvPr>
          </p:nvSpPr>
          <p:spPr>
            <a:xfrm rot="10800000">
              <a:off x="7924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4" name="Straight Connector 133"/>
            <p:cNvCxnSpPr>
              <a:stCxn id="143" idx="2"/>
            </p:cNvCxnSpPr>
            <p:nvPr>
              <p:custDataLst>
                <p:tags r:id="rId14"/>
              </p:custDataLst>
            </p:nvPr>
          </p:nvCxnSpPr>
          <p:spPr>
            <a:xfrm rot="5400000">
              <a:off x="1828800" y="2343090"/>
              <a:ext cx="18288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8" name="Arc 147"/>
            <p:cNvSpPr/>
            <p:nvPr>
              <p:custDataLst>
                <p:tags r:id="rId15"/>
              </p:custDataLst>
            </p:nvPr>
          </p:nvSpPr>
          <p:spPr>
            <a:xfrm rot="16200000" flipV="1">
              <a:off x="7315200" y="11238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Text Box 11"/>
            <p:cNvSpPr txBox="1">
              <a:spLocks noChangeArrowheads="1"/>
            </p:cNvSpPr>
            <p:nvPr>
              <p:custDataLst>
                <p:tags r:id="rId16"/>
              </p:custDataLst>
            </p:nvPr>
          </p:nvSpPr>
          <p:spPr bwMode="auto">
            <a:xfrm>
              <a:off x="2667000" y="4191000"/>
              <a:ext cx="685800" cy="304800"/>
            </a:xfrm>
            <a:prstGeom prst="rect">
              <a:avLst/>
            </a:prstGeom>
            <a:solidFill>
              <a:schemeClr val="bg2"/>
            </a:solid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rPr>
                <a:t>extend</a:t>
              </a:r>
              <a:endParaRPr lang="en-US" sz="1600" dirty="0">
                <a:solidFill>
                  <a:srgbClr val="FFFFFF"/>
                </a:solidFill>
              </a:endParaRPr>
            </a:p>
          </p:txBody>
        </p:sp>
        <p:sp>
          <p:nvSpPr>
            <p:cNvPr id="151" name="Freeform 150"/>
            <p:cNvSpPr/>
            <p:nvPr>
              <p:custDataLst>
                <p:tags r:id="rId17"/>
              </p:custDataLst>
            </p:nvPr>
          </p:nvSpPr>
          <p:spPr>
            <a:xfrm>
              <a:off x="4953000" y="173349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9"/>
            <p:cNvSpPr>
              <a:spLocks noChangeArrowheads="1"/>
            </p:cNvSpPr>
            <p:nvPr>
              <p:custDataLst>
                <p:tags r:id="rId18"/>
              </p:custDataLst>
            </p:nvPr>
          </p:nvSpPr>
          <p:spPr bwMode="auto">
            <a:xfrm>
              <a:off x="4648200" y="27240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0" name="Rectangle 4"/>
            <p:cNvSpPr>
              <a:spLocks noChangeArrowheads="1"/>
            </p:cNvSpPr>
            <p:nvPr>
              <p:custDataLst>
                <p:tags r:id="rId19"/>
              </p:custDataLst>
            </p:nvPr>
          </p:nvSpPr>
          <p:spPr bwMode="auto">
            <a:xfrm>
              <a:off x="6400800" y="3257490"/>
              <a:ext cx="11430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endParaRPr lang="en-US"/>
            </a:p>
          </p:txBody>
        </p:sp>
        <p:sp>
          <p:nvSpPr>
            <p:cNvPr id="176" name="Rectangle 22"/>
            <p:cNvSpPr>
              <a:spLocks noChangeArrowheads="1"/>
            </p:cNvSpPr>
            <p:nvPr>
              <p:custDataLst>
                <p:tags r:id="rId20"/>
              </p:custDataLst>
            </p:nvPr>
          </p:nvSpPr>
          <p:spPr bwMode="auto">
            <a:xfrm>
              <a:off x="2362199" y="1809690"/>
              <a:ext cx="1143001" cy="1363663"/>
            </a:xfrm>
            <a:prstGeom prst="rect">
              <a:avLst/>
            </a:prstGeom>
            <a:solidFill>
              <a:schemeClr val="bg2"/>
            </a:solidFill>
            <a:ln w="25400" cap="sq" algn="ctr">
              <a:solidFill>
                <a:srgbClr val="FFFFFF"/>
              </a:solidFill>
              <a:miter lim="800000"/>
              <a:headEnd/>
              <a:tailEnd/>
            </a:ln>
            <a:effectLst/>
          </p:spPr>
          <p:txBody>
            <a:bodyPr anchor="ctr" anchorCtr="1">
              <a:noAutofit/>
            </a:bodyPr>
            <a:lstStyle/>
            <a:p>
              <a:pPr algn="ctr"/>
              <a:r>
                <a:rPr lang="en-US" dirty="0" smtClean="0">
                  <a:solidFill>
                    <a:schemeClr val="bg1"/>
                  </a:solidFill>
                </a:rPr>
                <a:t>register</a:t>
              </a:r>
              <a:br>
                <a:rPr lang="en-US" dirty="0" smtClean="0">
                  <a:solidFill>
                    <a:schemeClr val="bg1"/>
                  </a:solidFill>
                </a:rPr>
              </a:br>
              <a:r>
                <a:rPr lang="en-US" dirty="0" smtClean="0">
                  <a:solidFill>
                    <a:schemeClr val="bg1"/>
                  </a:solidFill>
                </a:rPr>
                <a:t>file</a:t>
              </a:r>
              <a:endParaRPr lang="en-US" dirty="0">
                <a:solidFill>
                  <a:schemeClr val="bg1"/>
                </a:solidFill>
              </a:endParaRPr>
            </a:p>
          </p:txBody>
        </p:sp>
        <p:sp>
          <p:nvSpPr>
            <p:cNvPr id="107" name="Oval 24"/>
            <p:cNvSpPr>
              <a:spLocks noChangeArrowheads="1"/>
            </p:cNvSpPr>
            <p:nvPr>
              <p:custDataLst>
                <p:tags r:id="rId21"/>
              </p:custDataLst>
            </p:nvPr>
          </p:nvSpPr>
          <p:spPr bwMode="auto">
            <a:xfrm>
              <a:off x="2362200" y="3581400"/>
              <a:ext cx="1219200" cy="457199"/>
            </a:xfrm>
            <a:prstGeom prst="ellipse">
              <a:avLst/>
            </a:prstGeom>
            <a:solidFill>
              <a:schemeClr val="bg2"/>
            </a:solidFill>
            <a:ln w="25400" cap="sq" algn="ctr">
              <a:solidFill>
                <a:schemeClr val="accent2"/>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smtClean="0">
                  <a:solidFill>
                    <a:srgbClr val="FFFFFF"/>
                  </a:solidFill>
                  <a:latin typeface="Calibri"/>
                </a:rPr>
                <a:t>control</a:t>
              </a:r>
              <a:endParaRPr lang="en-US" sz="1800" dirty="0">
                <a:solidFill>
                  <a:srgbClr val="FFFFFF"/>
                </a:solidFill>
                <a:latin typeface="Calibri"/>
              </a:endParaRPr>
            </a:p>
          </p:txBody>
        </p:sp>
        <p:sp>
          <p:nvSpPr>
            <p:cNvPr id="119" name="Rounded Rectangle 118"/>
            <p:cNvSpPr/>
            <p:nvPr>
              <p:custDataLst>
                <p:tags r:id="rId22"/>
              </p:custDataLst>
            </p:nvPr>
          </p:nvSpPr>
          <p:spPr>
            <a:xfrm>
              <a:off x="152400" y="1200090"/>
              <a:ext cx="1600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9753" name="Line 25"/>
            <p:cNvSpPr>
              <a:spLocks noChangeShapeType="1"/>
            </p:cNvSpPr>
            <p:nvPr>
              <p:custDataLst>
                <p:tags r:id="rId23"/>
              </p:custDataLst>
            </p:nvPr>
          </p:nvSpPr>
          <p:spPr bwMode="auto">
            <a:xfrm flipV="1">
              <a:off x="2514600"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2249775" name="Line 47"/>
            <p:cNvSpPr>
              <a:spLocks noChangeShapeType="1"/>
            </p:cNvSpPr>
            <p:nvPr>
              <p:custDataLst>
                <p:tags r:id="rId24"/>
              </p:custDataLst>
            </p:nvPr>
          </p:nvSpPr>
          <p:spPr bwMode="auto">
            <a:xfrm flipV="1">
              <a:off x="8686800" y="971490"/>
              <a:ext cx="0" cy="1676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25"/>
              </p:custDataLst>
            </p:nvPr>
          </p:nvSpPr>
          <p:spPr bwMode="auto">
            <a:xfrm flipV="1">
              <a:off x="2209800" y="2724090"/>
              <a:ext cx="1524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2249780" name="Text Box 52"/>
            <p:cNvSpPr txBox="1">
              <a:spLocks noChangeArrowheads="1"/>
            </p:cNvSpPr>
            <p:nvPr>
              <p:custDataLst>
                <p:tags r:id="rId26"/>
              </p:custDataLst>
            </p:nvPr>
          </p:nvSpPr>
          <p:spPr bwMode="auto">
            <a:xfrm>
              <a:off x="5105400" y="226689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err="1">
                  <a:solidFill>
                    <a:srgbClr val="FFFFFF"/>
                  </a:solidFill>
                  <a:latin typeface="Calibri"/>
                </a:rPr>
                <a:t>alu</a:t>
              </a:r>
              <a:endParaRPr lang="en-US" sz="1800" dirty="0">
                <a:solidFill>
                  <a:srgbClr val="FFFFFF"/>
                </a:solidFill>
                <a:latin typeface="Calibri"/>
              </a:endParaRPr>
            </a:p>
          </p:txBody>
        </p:sp>
        <p:sp>
          <p:nvSpPr>
            <p:cNvPr id="71" name="Line 49"/>
            <p:cNvSpPr>
              <a:spLocks noChangeShapeType="1"/>
            </p:cNvSpPr>
            <p:nvPr>
              <p:custDataLst>
                <p:tags r:id="rId27"/>
              </p:custDataLst>
            </p:nvPr>
          </p:nvSpPr>
          <p:spPr bwMode="auto">
            <a:xfrm flipH="1">
              <a:off x="2209800" y="971490"/>
              <a:ext cx="0" cy="1752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48" name="Line 44"/>
            <p:cNvSpPr>
              <a:spLocks noChangeShapeType="1"/>
            </p:cNvSpPr>
            <p:nvPr>
              <p:custDataLst>
                <p:tags r:id="rId28"/>
              </p:custDataLst>
            </p:nvPr>
          </p:nvSpPr>
          <p:spPr bwMode="auto">
            <a:xfrm>
              <a:off x="4800600" y="30288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0" name="Line 44"/>
            <p:cNvSpPr>
              <a:spLocks noChangeShapeType="1"/>
            </p:cNvSpPr>
            <p:nvPr>
              <p:custDataLst>
                <p:tags r:id="rId29"/>
              </p:custDataLst>
            </p:nvPr>
          </p:nvSpPr>
          <p:spPr bwMode="auto">
            <a:xfrm>
              <a:off x="4419600" y="33336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4" name="Line 49"/>
            <p:cNvSpPr>
              <a:spLocks noChangeShapeType="1"/>
            </p:cNvSpPr>
            <p:nvPr>
              <p:custDataLst>
                <p:tags r:id="rId30"/>
              </p:custDataLst>
            </p:nvPr>
          </p:nvSpPr>
          <p:spPr bwMode="auto">
            <a:xfrm>
              <a:off x="2057400" y="419100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8" name="Text Box 5"/>
            <p:cNvSpPr txBox="1">
              <a:spLocks noChangeArrowheads="1"/>
            </p:cNvSpPr>
            <p:nvPr>
              <p:custDataLst>
                <p:tags r:id="rId31"/>
              </p:custDataLst>
            </p:nvPr>
          </p:nvSpPr>
          <p:spPr bwMode="auto">
            <a:xfrm>
              <a:off x="6477000" y="3943290"/>
              <a:ext cx="976100" cy="413639"/>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memory</a:t>
              </a:r>
            </a:p>
          </p:txBody>
        </p:sp>
        <p:sp>
          <p:nvSpPr>
            <p:cNvPr id="80" name="Line 49"/>
            <p:cNvSpPr>
              <a:spLocks noChangeShapeType="1"/>
            </p:cNvSpPr>
            <p:nvPr>
              <p:custDataLst>
                <p:tags r:id="rId32"/>
              </p:custDataLst>
            </p:nvPr>
          </p:nvSpPr>
          <p:spPr bwMode="auto">
            <a:xfrm flipV="1">
              <a:off x="4191000" y="2876490"/>
              <a:ext cx="0" cy="914400"/>
            </a:xfrm>
            <a:prstGeom prst="line">
              <a:avLst/>
            </a:prstGeom>
            <a:noFill/>
            <a:ln w="25400" cap="sq">
              <a:solidFill>
                <a:srgbClr val="66FF33"/>
              </a:solidFill>
              <a:round/>
              <a:headEnd/>
              <a:tailEnd type="oval"/>
            </a:ln>
            <a:effectLst/>
          </p:spPr>
          <p:txBody>
            <a:bodyPr wrap="square" anchor="ctr" anchorCtr="1">
              <a:noAutofit/>
            </a:bodyPr>
            <a:lstStyle/>
            <a:p>
              <a:endParaRPr lang="en-US"/>
            </a:p>
          </p:txBody>
        </p:sp>
        <p:sp>
          <p:nvSpPr>
            <p:cNvPr id="82" name="Text Box 5"/>
            <p:cNvSpPr txBox="1">
              <a:spLocks noChangeArrowheads="1"/>
            </p:cNvSpPr>
            <p:nvPr>
              <p:custDataLst>
                <p:tags r:id="rId33"/>
              </p:custDataLst>
            </p:nvPr>
          </p:nvSpPr>
          <p:spPr bwMode="auto">
            <a:xfrm>
              <a:off x="63246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d</a:t>
              </a:r>
              <a:r>
                <a:rPr lang="en-US" baseline="-25000" dirty="0" smtClean="0">
                  <a:solidFill>
                    <a:srgbClr val="FFFFFF"/>
                  </a:solidFill>
                  <a:latin typeface="Calibri"/>
                </a:rPr>
                <a:t>in</a:t>
              </a:r>
              <a:endParaRPr lang="en-US" baseline="-25000" dirty="0">
                <a:solidFill>
                  <a:srgbClr val="FFFFFF"/>
                </a:solidFill>
                <a:latin typeface="Calibri"/>
              </a:endParaRPr>
            </a:p>
          </p:txBody>
        </p:sp>
        <p:sp>
          <p:nvSpPr>
            <p:cNvPr id="83" name="Text Box 5"/>
            <p:cNvSpPr txBox="1">
              <a:spLocks noChangeArrowheads="1"/>
            </p:cNvSpPr>
            <p:nvPr>
              <p:custDataLst>
                <p:tags r:id="rId34"/>
              </p:custDataLst>
            </p:nvPr>
          </p:nvSpPr>
          <p:spPr bwMode="auto">
            <a:xfrm>
              <a:off x="70104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endParaRPr lang="en-US" baseline="-25000" dirty="0">
                <a:solidFill>
                  <a:srgbClr val="FFFFFF"/>
                </a:solidFill>
                <a:latin typeface="Calibri"/>
              </a:endParaRPr>
            </a:p>
          </p:txBody>
        </p:sp>
        <p:sp>
          <p:nvSpPr>
            <p:cNvPr id="84" name="Line 45"/>
            <p:cNvSpPr>
              <a:spLocks noChangeShapeType="1"/>
            </p:cNvSpPr>
            <p:nvPr>
              <p:custDataLst>
                <p:tags r:id="rId35"/>
              </p:custDataLst>
            </p:nvPr>
          </p:nvSpPr>
          <p:spPr bwMode="auto">
            <a:xfrm flipV="1">
              <a:off x="6858000" y="43242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85" name="Text Box 5"/>
            <p:cNvSpPr txBox="1">
              <a:spLocks noChangeArrowheads="1"/>
            </p:cNvSpPr>
            <p:nvPr>
              <p:custDataLst>
                <p:tags r:id="rId36"/>
              </p:custDataLst>
            </p:nvPr>
          </p:nvSpPr>
          <p:spPr bwMode="auto">
            <a:xfrm>
              <a:off x="6400800" y="3181290"/>
              <a:ext cx="9761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addr</a:t>
              </a:r>
              <a:endParaRPr lang="en-US" dirty="0">
                <a:solidFill>
                  <a:srgbClr val="FFFFFF"/>
                </a:solidFill>
                <a:latin typeface="Calibri"/>
              </a:endParaRPr>
            </a:p>
          </p:txBody>
        </p:sp>
        <p:sp>
          <p:nvSpPr>
            <p:cNvPr id="86" name="Line 44"/>
            <p:cNvSpPr>
              <a:spLocks noChangeShapeType="1"/>
            </p:cNvSpPr>
            <p:nvPr>
              <p:custDataLst>
                <p:tags r:id="rId37"/>
              </p:custDataLst>
            </p:nvPr>
          </p:nvSpPr>
          <p:spPr bwMode="auto">
            <a:xfrm>
              <a:off x="6858000" y="2419290"/>
              <a:ext cx="0" cy="83820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88" name="Line 48"/>
            <p:cNvSpPr>
              <a:spLocks noChangeShapeType="1"/>
            </p:cNvSpPr>
            <p:nvPr>
              <p:custDataLst>
                <p:tags r:id="rId38"/>
              </p:custDataLst>
            </p:nvPr>
          </p:nvSpPr>
          <p:spPr bwMode="auto">
            <a:xfrm flipH="1">
              <a:off x="8534400" y="2647890"/>
              <a:ext cx="152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89" name="Line 44"/>
            <p:cNvSpPr>
              <a:spLocks noChangeShapeType="1"/>
            </p:cNvSpPr>
            <p:nvPr>
              <p:custDataLst>
                <p:tags r:id="rId39"/>
              </p:custDataLst>
            </p:nvPr>
          </p:nvSpPr>
          <p:spPr bwMode="auto">
            <a:xfrm>
              <a:off x="8229600" y="28764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0" name="Line 49"/>
            <p:cNvSpPr>
              <a:spLocks noChangeShapeType="1"/>
            </p:cNvSpPr>
            <p:nvPr>
              <p:custDataLst>
                <p:tags r:id="rId40"/>
              </p:custDataLst>
            </p:nvPr>
          </p:nvSpPr>
          <p:spPr bwMode="auto">
            <a:xfrm>
              <a:off x="8229600" y="287649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9" name="Line 45"/>
            <p:cNvSpPr>
              <a:spLocks noChangeShapeType="1"/>
            </p:cNvSpPr>
            <p:nvPr>
              <p:custDataLst>
                <p:tags r:id="rId41"/>
              </p:custDataLst>
            </p:nvPr>
          </p:nvSpPr>
          <p:spPr bwMode="auto">
            <a:xfrm flipV="1">
              <a:off x="84582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0" name="Line 45"/>
            <p:cNvSpPr>
              <a:spLocks noChangeShapeType="1"/>
            </p:cNvSpPr>
            <p:nvPr>
              <p:custDataLst>
                <p:tags r:id="rId42"/>
              </p:custDataLst>
            </p:nvPr>
          </p:nvSpPr>
          <p:spPr bwMode="auto">
            <a:xfrm flipV="1">
              <a:off x="53340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1" name="Line 45"/>
            <p:cNvSpPr>
              <a:spLocks noChangeShapeType="1"/>
            </p:cNvSpPr>
            <p:nvPr>
              <p:custDataLst>
                <p:tags r:id="rId43"/>
              </p:custDataLst>
            </p:nvPr>
          </p:nvSpPr>
          <p:spPr bwMode="auto">
            <a:xfrm flipV="1">
              <a:off x="4648200" y="34860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2" name="Line 45"/>
            <p:cNvSpPr>
              <a:spLocks noChangeShapeType="1"/>
            </p:cNvSpPr>
            <p:nvPr>
              <p:custDataLst>
                <p:tags r:id="rId44"/>
              </p:custDataLst>
            </p:nvPr>
          </p:nvSpPr>
          <p:spPr bwMode="auto">
            <a:xfrm flipV="1">
              <a:off x="2971800" y="4572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99" name="Line 25"/>
            <p:cNvSpPr>
              <a:spLocks noChangeShapeType="1"/>
            </p:cNvSpPr>
            <p:nvPr>
              <p:custDataLst>
                <p:tags r:id="rId45"/>
              </p:custDataLst>
            </p:nvPr>
          </p:nvSpPr>
          <p:spPr bwMode="auto">
            <a:xfrm flipV="1">
              <a:off x="28955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0" name="Line 25"/>
            <p:cNvSpPr>
              <a:spLocks noChangeShapeType="1"/>
            </p:cNvSpPr>
            <p:nvPr>
              <p:custDataLst>
                <p:tags r:id="rId46"/>
              </p:custDataLst>
            </p:nvPr>
          </p:nvSpPr>
          <p:spPr bwMode="auto">
            <a:xfrm flipV="1">
              <a:off x="31241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1" name="Line 25"/>
            <p:cNvSpPr>
              <a:spLocks noChangeShapeType="1"/>
            </p:cNvSpPr>
            <p:nvPr>
              <p:custDataLst>
                <p:tags r:id="rId47"/>
              </p:custDataLst>
            </p:nvPr>
          </p:nvSpPr>
          <p:spPr bwMode="auto">
            <a:xfrm flipV="1">
              <a:off x="33527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2" name="Line 34"/>
            <p:cNvSpPr>
              <a:spLocks noChangeShapeType="1"/>
            </p:cNvSpPr>
            <p:nvPr>
              <p:custDataLst>
                <p:tags r:id="rId48"/>
              </p:custDataLst>
            </p:nvPr>
          </p:nvSpPr>
          <p:spPr bwMode="auto">
            <a:xfrm flipV="1">
              <a:off x="2057400" y="3810000"/>
              <a:ext cx="3048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25" name="Rounded Rectangle 124"/>
            <p:cNvSpPr/>
            <p:nvPr>
              <p:custDataLst>
                <p:tags r:id="rId49"/>
              </p:custDataLst>
            </p:nvPr>
          </p:nvSpPr>
          <p:spPr>
            <a:xfrm>
              <a:off x="3886200" y="1200090"/>
              <a:ext cx="2057400" cy="4648200"/>
            </a:xfrm>
            <a:prstGeom prst="roundRect">
              <a:avLst>
                <a:gd name="adj" fmla="val 11944"/>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0" name="Straight Connector 139"/>
            <p:cNvCxnSpPr/>
            <p:nvPr>
              <p:custDataLst>
                <p:tags r:id="rId50"/>
              </p:custDataLst>
            </p:nvPr>
          </p:nvCxnSpPr>
          <p:spPr>
            <a:xfrm flipV="1">
              <a:off x="2057400" y="5848290"/>
              <a:ext cx="1600200" cy="2"/>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custDataLst>
                <p:tags r:id="rId51"/>
              </p:custDataLst>
            </p:nvPr>
          </p:nvCxnSpPr>
          <p:spPr>
            <a:xfrm rot="10800000">
              <a:off x="1905001" y="3562291"/>
              <a:ext cx="533402"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custDataLst>
                <p:tags r:id="rId52"/>
              </p:custDataLst>
            </p:nvPr>
          </p:nvCxnSpPr>
          <p:spPr>
            <a:xfrm rot="5400000">
              <a:off x="6553200" y="3181290"/>
              <a:ext cx="4724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custDataLst>
                <p:tags r:id="rId53"/>
              </p:custDataLst>
            </p:nvPr>
          </p:nvCxnSpPr>
          <p:spPr>
            <a:xfrm rot="16200000" flipH="1">
              <a:off x="800101" y="2000190"/>
              <a:ext cx="25146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94" name="Arc 93"/>
            <p:cNvSpPr/>
            <p:nvPr>
              <p:custDataLst>
                <p:tags r:id="rId54"/>
              </p:custDataLst>
            </p:nvPr>
          </p:nvSpPr>
          <p:spPr>
            <a:xfrm rot="5400000">
              <a:off x="32766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Arc 96"/>
            <p:cNvSpPr/>
            <p:nvPr>
              <p:custDataLst>
                <p:tags r:id="rId55"/>
              </p:custDataLst>
            </p:nvPr>
          </p:nvSpPr>
          <p:spPr>
            <a:xfrm rot="10800000">
              <a:off x="1752601"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3" name="Straight Connector 112"/>
            <p:cNvCxnSpPr/>
            <p:nvPr>
              <p:custDataLst>
                <p:tags r:id="rId56"/>
              </p:custDataLst>
            </p:nvPr>
          </p:nvCxnSpPr>
          <p:spPr>
            <a:xfrm rot="10800000">
              <a:off x="2057400" y="514290"/>
              <a:ext cx="65532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14" name="Arc 113"/>
            <p:cNvSpPr/>
            <p:nvPr>
              <p:custDataLst>
                <p:tags r:id="rId57"/>
              </p:custDataLst>
            </p:nvPr>
          </p:nvSpPr>
          <p:spPr>
            <a:xfrm>
              <a:off x="83058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Arc 117"/>
            <p:cNvSpPr/>
            <p:nvPr>
              <p:custDataLst>
                <p:tags r:id="rId58"/>
              </p:custDataLst>
            </p:nvPr>
          </p:nvSpPr>
          <p:spPr>
            <a:xfrm rot="5400000">
              <a:off x="2133601"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Arc 119"/>
            <p:cNvSpPr/>
            <p:nvPr>
              <p:custDataLst>
                <p:tags r:id="rId59"/>
              </p:custDataLst>
            </p:nvPr>
          </p:nvSpPr>
          <p:spPr>
            <a:xfrm rot="16200000">
              <a:off x="20574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Arc 120"/>
            <p:cNvSpPr/>
            <p:nvPr>
              <p:custDataLst>
                <p:tags r:id="rId60"/>
              </p:custDataLst>
            </p:nvPr>
          </p:nvSpPr>
          <p:spPr>
            <a:xfrm rot="10800000">
              <a:off x="2057400"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Arc 122"/>
            <p:cNvSpPr/>
            <p:nvPr>
              <p:custDataLst>
                <p:tags r:id="rId61"/>
              </p:custDataLst>
            </p:nvPr>
          </p:nvSpPr>
          <p:spPr>
            <a:xfrm rot="10800000" flipV="1">
              <a:off x="1752601" y="3562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Arc 134"/>
            <p:cNvSpPr/>
            <p:nvPr>
              <p:custDataLst>
                <p:tags r:id="rId62"/>
              </p:custDataLst>
            </p:nvPr>
          </p:nvSpPr>
          <p:spPr>
            <a:xfrm rot="16200000" flipV="1">
              <a:off x="3276600" y="12000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8" name="Straight Connector 137"/>
            <p:cNvCxnSpPr/>
            <p:nvPr>
              <p:custDataLst>
                <p:tags r:id="rId63"/>
              </p:custDataLst>
            </p:nvPr>
          </p:nvCxnSpPr>
          <p:spPr>
            <a:xfrm rot="10800000">
              <a:off x="3048000" y="1200090"/>
              <a:ext cx="533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3" name="Arc 142"/>
            <p:cNvSpPr/>
            <p:nvPr>
              <p:custDataLst>
                <p:tags r:id="rId64"/>
              </p:custDataLst>
            </p:nvPr>
          </p:nvSpPr>
          <p:spPr>
            <a:xfrm rot="10800000" flipV="1">
              <a:off x="2743200" y="1123890"/>
              <a:ext cx="609600" cy="609600"/>
            </a:xfrm>
            <a:prstGeom prst="arc">
              <a:avLst/>
            </a:prstGeom>
            <a:ln w="762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4" name="Straight Connector 143"/>
            <p:cNvCxnSpPr/>
            <p:nvPr>
              <p:custDataLst>
                <p:tags r:id="rId65"/>
              </p:custDataLst>
            </p:nvPr>
          </p:nvCxnSpPr>
          <p:spPr>
            <a:xfrm rot="10800000" flipV="1">
              <a:off x="3048000" y="1123888"/>
              <a:ext cx="46482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148" idx="0"/>
            </p:cNvCxnSpPr>
            <p:nvPr>
              <p:custDataLst>
                <p:tags r:id="rId66"/>
              </p:custDataLst>
            </p:nvPr>
          </p:nvCxnSpPr>
          <p:spPr>
            <a:xfrm rot="5400000">
              <a:off x="7886700" y="1466790"/>
              <a:ext cx="762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Line 8"/>
            <p:cNvSpPr>
              <a:spLocks noChangeShapeType="1"/>
            </p:cNvSpPr>
            <p:nvPr>
              <p:custDataLst>
                <p:tags r:id="rId67"/>
              </p:custDataLst>
            </p:nvPr>
          </p:nvSpPr>
          <p:spPr bwMode="auto">
            <a:xfrm>
              <a:off x="685798" y="2800290"/>
              <a:ext cx="2" cy="7620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59" name="Text Box 11"/>
            <p:cNvSpPr txBox="1">
              <a:spLocks noChangeArrowheads="1"/>
            </p:cNvSpPr>
            <p:nvPr>
              <p:custDataLst>
                <p:tags r:id="rId68"/>
              </p:custDataLst>
            </p:nvPr>
          </p:nvSpPr>
          <p:spPr bwMode="auto">
            <a:xfrm>
              <a:off x="304800" y="35622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66" name="Line 18"/>
            <p:cNvSpPr>
              <a:spLocks noChangeShapeType="1"/>
            </p:cNvSpPr>
            <p:nvPr>
              <p:custDataLst>
                <p:tags r:id="rId69"/>
              </p:custDataLst>
            </p:nvPr>
          </p:nvSpPr>
          <p:spPr bwMode="auto">
            <a:xfrm flipH="1">
              <a:off x="1219200" y="3181290"/>
              <a:ext cx="0" cy="114300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69" name="Line 21"/>
            <p:cNvSpPr>
              <a:spLocks noChangeShapeType="1"/>
            </p:cNvSpPr>
            <p:nvPr>
              <p:custDataLst>
                <p:tags r:id="rId70"/>
              </p:custDataLst>
            </p:nvPr>
          </p:nvSpPr>
          <p:spPr bwMode="auto">
            <a:xfrm>
              <a:off x="685798" y="3867088"/>
              <a:ext cx="2" cy="4572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73" name="Line 49"/>
            <p:cNvSpPr>
              <a:spLocks noChangeShapeType="1"/>
            </p:cNvSpPr>
            <p:nvPr>
              <p:custDataLst>
                <p:tags r:id="rId71"/>
              </p:custDataLst>
            </p:nvPr>
          </p:nvSpPr>
          <p:spPr bwMode="auto">
            <a:xfrm flipH="1" flipV="1">
              <a:off x="1295400" y="2266890"/>
              <a:ext cx="1524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75" name="Rectangle 4"/>
            <p:cNvSpPr>
              <a:spLocks noChangeArrowheads="1"/>
            </p:cNvSpPr>
            <p:nvPr>
              <p:custDataLst>
                <p:tags r:id="rId72"/>
              </p:custDataLst>
            </p:nvPr>
          </p:nvSpPr>
          <p:spPr bwMode="auto">
            <a:xfrm>
              <a:off x="304800" y="1733490"/>
              <a:ext cx="9906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pPr algn="ctr"/>
              <a:r>
                <a:rPr lang="en-US" dirty="0" smtClean="0">
                  <a:solidFill>
                    <a:schemeClr val="bg1"/>
                  </a:solidFill>
                </a:rPr>
                <a:t>memory</a:t>
              </a:r>
              <a:endParaRPr lang="en-US" dirty="0">
                <a:solidFill>
                  <a:schemeClr val="bg1"/>
                </a:solidFill>
              </a:endParaRPr>
            </a:p>
          </p:txBody>
        </p:sp>
        <p:sp>
          <p:nvSpPr>
            <p:cNvPr id="163" name="Oval 17"/>
            <p:cNvSpPr>
              <a:spLocks noChangeArrowheads="1"/>
            </p:cNvSpPr>
            <p:nvPr>
              <p:custDataLst>
                <p:tags r:id="rId73"/>
              </p:custDataLst>
            </p:nvPr>
          </p:nvSpPr>
          <p:spPr bwMode="auto">
            <a:xfrm>
              <a:off x="457200" y="4324290"/>
              <a:ext cx="990600" cy="6858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new</a:t>
              </a:r>
              <a:br>
                <a:rPr lang="en-US" dirty="0" smtClean="0">
                  <a:solidFill>
                    <a:srgbClr val="FFFFFF"/>
                  </a:solidFill>
                  <a:latin typeface="Calibri"/>
                </a:rPr>
              </a:br>
              <a:r>
                <a:rPr lang="en-US" dirty="0" smtClean="0">
                  <a:solidFill>
                    <a:srgbClr val="FFFFFF"/>
                  </a:solidFill>
                  <a:latin typeface="Calibri"/>
                </a:rPr>
                <a:t>pc</a:t>
              </a:r>
              <a:endParaRPr lang="en-US" dirty="0">
                <a:solidFill>
                  <a:srgbClr val="FFFFFF"/>
                </a:solidFill>
                <a:latin typeface="Calibri"/>
              </a:endParaRPr>
            </a:p>
          </p:txBody>
        </p:sp>
        <p:sp>
          <p:nvSpPr>
            <p:cNvPr id="166" name="Line 49"/>
            <p:cNvSpPr>
              <a:spLocks noChangeShapeType="1"/>
            </p:cNvSpPr>
            <p:nvPr>
              <p:custDataLst>
                <p:tags r:id="rId74"/>
              </p:custDataLst>
            </p:nvPr>
          </p:nvSpPr>
          <p:spPr bwMode="auto">
            <a:xfrm flipH="1" flipV="1">
              <a:off x="1447800" y="2266890"/>
              <a:ext cx="0" cy="1524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95" name="Line 18"/>
            <p:cNvSpPr>
              <a:spLocks noChangeShapeType="1"/>
            </p:cNvSpPr>
            <p:nvPr>
              <p:custDataLst>
                <p:tags r:id="rId75"/>
              </p:custDataLst>
            </p:nvPr>
          </p:nvSpPr>
          <p:spPr bwMode="auto">
            <a:xfrm>
              <a:off x="685800" y="3181290"/>
              <a:ext cx="533400" cy="0"/>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p>
          </p:txBody>
        </p:sp>
        <p:sp>
          <p:nvSpPr>
            <p:cNvPr id="167" name="Line 49"/>
            <p:cNvSpPr>
              <a:spLocks noChangeShapeType="1"/>
            </p:cNvSpPr>
            <p:nvPr>
              <p:custDataLst>
                <p:tags r:id="rId76"/>
              </p:custDataLst>
            </p:nvPr>
          </p:nvSpPr>
          <p:spPr bwMode="auto">
            <a:xfrm flipV="1">
              <a:off x="1447800" y="3790890"/>
              <a:ext cx="6096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2249771" name="Line 43"/>
            <p:cNvSpPr>
              <a:spLocks noChangeShapeType="1"/>
            </p:cNvSpPr>
            <p:nvPr>
              <p:custDataLst>
                <p:tags r:id="rId77"/>
              </p:custDataLst>
            </p:nvPr>
          </p:nvSpPr>
          <p:spPr bwMode="auto">
            <a:xfrm>
              <a:off x="3505200" y="2038290"/>
              <a:ext cx="14478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78"/>
              </p:custDataLst>
            </p:nvPr>
          </p:nvSpPr>
          <p:spPr bwMode="auto">
            <a:xfrm>
              <a:off x="3505200" y="2876490"/>
              <a:ext cx="114046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6" name="Line 48"/>
            <p:cNvSpPr>
              <a:spLocks noChangeShapeType="1"/>
            </p:cNvSpPr>
            <p:nvPr>
              <p:custDataLst>
                <p:tags r:id="rId79"/>
              </p:custDataLst>
            </p:nvPr>
          </p:nvSpPr>
          <p:spPr bwMode="auto">
            <a:xfrm flipH="1">
              <a:off x="5562600" y="2419290"/>
              <a:ext cx="2819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80"/>
              </p:custDataLst>
            </p:nvPr>
          </p:nvSpPr>
          <p:spPr bwMode="auto">
            <a:xfrm flipV="1">
              <a:off x="2209800" y="971490"/>
              <a:ext cx="64770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81" name="Line 44"/>
            <p:cNvSpPr>
              <a:spLocks noChangeShapeType="1"/>
            </p:cNvSpPr>
            <p:nvPr>
              <p:custDataLst>
                <p:tags r:id="rId81"/>
              </p:custDataLst>
            </p:nvPr>
          </p:nvSpPr>
          <p:spPr bwMode="auto">
            <a:xfrm>
              <a:off x="4191000" y="3759427"/>
              <a:ext cx="2209800" cy="31463"/>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1" name="Line 49"/>
            <p:cNvSpPr>
              <a:spLocks noChangeShapeType="1"/>
            </p:cNvSpPr>
            <p:nvPr>
              <p:custDataLst>
                <p:tags r:id="rId82"/>
              </p:custDataLst>
            </p:nvPr>
          </p:nvSpPr>
          <p:spPr bwMode="auto">
            <a:xfrm flipV="1">
              <a:off x="7543800" y="3790890"/>
              <a:ext cx="6858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6" name="Line 44"/>
            <p:cNvSpPr>
              <a:spLocks noChangeShapeType="1"/>
            </p:cNvSpPr>
            <p:nvPr>
              <p:custDataLst>
                <p:tags r:id="rId83"/>
              </p:custDataLst>
            </p:nvPr>
          </p:nvSpPr>
          <p:spPr bwMode="auto">
            <a:xfrm flipV="1">
              <a:off x="3352800" y="4343400"/>
              <a:ext cx="1066800" cy="0"/>
            </a:xfrm>
            <a:prstGeom prst="line">
              <a:avLst/>
            </a:prstGeom>
            <a:noFill/>
            <a:ln w="25400" cap="sq">
              <a:solidFill>
                <a:srgbClr val="66FF33"/>
              </a:solidFill>
              <a:round/>
              <a:headEnd type="none" w="med" len="med"/>
              <a:tailEnd type="none" w="med" len="med"/>
            </a:ln>
            <a:effectLst/>
          </p:spPr>
          <p:txBody>
            <a:bodyPr wrap="square" anchor="ctr" anchorCtr="1">
              <a:noAutofit/>
            </a:bodyPr>
            <a:lstStyle/>
            <a:p>
              <a:endParaRPr lang="en-US"/>
            </a:p>
          </p:txBody>
        </p:sp>
        <p:sp>
          <p:nvSpPr>
            <p:cNvPr id="147" name="Text Box 11"/>
            <p:cNvSpPr txBox="1">
              <a:spLocks noChangeArrowheads="1"/>
            </p:cNvSpPr>
            <p:nvPr>
              <p:custDataLst>
                <p:tags r:id="rId84"/>
              </p:custDataLst>
            </p:nvPr>
          </p:nvSpPr>
          <p:spPr bwMode="auto">
            <a:xfrm rot="16200000">
              <a:off x="-609596" y="3409888"/>
              <a:ext cx="4724398" cy="304799"/>
            </a:xfrm>
            <a:prstGeom prst="rect">
              <a:avLst/>
            </a:prstGeom>
            <a:solidFill>
              <a:schemeClr val="bg2">
                <a:lumMod val="50000"/>
                <a:lumOff val="50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49" name="Text Box 11"/>
            <p:cNvSpPr txBox="1">
              <a:spLocks noChangeArrowheads="1"/>
            </p:cNvSpPr>
            <p:nvPr>
              <p:custDataLst>
                <p:tags r:id="rId85"/>
              </p:custDataLst>
            </p:nvPr>
          </p:nvSpPr>
          <p:spPr bwMode="auto">
            <a:xfrm rot="16200000">
              <a:off x="1371600" y="36384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inst</a:t>
              </a:r>
              <a:endParaRPr lang="en-US" dirty="0">
                <a:solidFill>
                  <a:srgbClr val="FFFFFF"/>
                </a:solidFill>
                <a:latin typeface="+mj-lt"/>
              </a:endParaRPr>
            </a:p>
          </p:txBody>
        </p:sp>
        <p:sp>
          <p:nvSpPr>
            <p:cNvPr id="153" name="TextBox 152"/>
            <p:cNvSpPr txBox="1"/>
            <p:nvPr>
              <p:custDataLst>
                <p:tags r:id="rId86"/>
              </p:custDataLst>
            </p:nvPr>
          </p:nvSpPr>
          <p:spPr>
            <a:xfrm>
              <a:off x="1371600" y="5905380"/>
              <a:ext cx="762000" cy="400110"/>
            </a:xfrm>
            <a:prstGeom prst="rect">
              <a:avLst/>
            </a:prstGeom>
            <a:noFill/>
          </p:spPr>
          <p:txBody>
            <a:bodyPr wrap="square" rtlCol="0">
              <a:spAutoFit/>
            </a:bodyPr>
            <a:lstStyle/>
            <a:p>
              <a:pPr algn="ctr"/>
              <a:r>
                <a:rPr lang="en-US" sz="2000" dirty="0" smtClean="0">
                  <a:solidFill>
                    <a:schemeClr val="bg1"/>
                  </a:solidFill>
                </a:rPr>
                <a:t>IF/ID</a:t>
              </a:r>
            </a:p>
          </p:txBody>
        </p:sp>
        <p:sp>
          <p:nvSpPr>
            <p:cNvPr id="154" name="Text Box 11"/>
            <p:cNvSpPr txBox="1">
              <a:spLocks noChangeArrowheads="1"/>
            </p:cNvSpPr>
            <p:nvPr>
              <p:custDataLst>
                <p:tags r:id="rId87"/>
              </p:custDataLst>
            </p:nvPr>
          </p:nvSpPr>
          <p:spPr bwMode="auto">
            <a:xfrm rot="16200000">
              <a:off x="1524001" y="3409889"/>
              <a:ext cx="4724400" cy="304799"/>
            </a:xfrm>
            <a:prstGeom prst="rect">
              <a:avLst/>
            </a:prstGeom>
            <a:solidFill>
              <a:schemeClr val="bg2">
                <a:lumMod val="50000"/>
                <a:lumOff val="50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5" name="TextBox 154"/>
            <p:cNvSpPr txBox="1"/>
            <p:nvPr>
              <p:custDataLst>
                <p:tags r:id="rId88"/>
              </p:custDataLst>
            </p:nvPr>
          </p:nvSpPr>
          <p:spPr>
            <a:xfrm>
              <a:off x="3505200" y="5924490"/>
              <a:ext cx="762000" cy="400110"/>
            </a:xfrm>
            <a:prstGeom prst="rect">
              <a:avLst/>
            </a:prstGeom>
            <a:noFill/>
          </p:spPr>
          <p:txBody>
            <a:bodyPr wrap="square" rtlCol="0">
              <a:spAutoFit/>
            </a:bodyPr>
            <a:lstStyle/>
            <a:p>
              <a:pPr algn="ctr"/>
              <a:r>
                <a:rPr lang="en-US" sz="2000" dirty="0" smtClean="0">
                  <a:solidFill>
                    <a:schemeClr val="bg1"/>
                  </a:solidFill>
                </a:rPr>
                <a:t>ID/EX</a:t>
              </a:r>
            </a:p>
          </p:txBody>
        </p:sp>
        <p:sp>
          <p:nvSpPr>
            <p:cNvPr id="157" name="Text Box 11"/>
            <p:cNvSpPr txBox="1">
              <a:spLocks noChangeArrowheads="1"/>
            </p:cNvSpPr>
            <p:nvPr>
              <p:custDataLst>
                <p:tags r:id="rId89"/>
              </p:custDataLst>
            </p:nvPr>
          </p:nvSpPr>
          <p:spPr bwMode="auto">
            <a:xfrm rot="16200000">
              <a:off x="5562601" y="3409890"/>
              <a:ext cx="4724400" cy="304799"/>
            </a:xfrm>
            <a:prstGeom prst="rect">
              <a:avLst/>
            </a:prstGeom>
            <a:solidFill>
              <a:schemeClr val="bg2">
                <a:lumMod val="50000"/>
                <a:lumOff val="50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8" name="Text Box 11"/>
            <p:cNvSpPr txBox="1">
              <a:spLocks noChangeArrowheads="1"/>
            </p:cNvSpPr>
            <p:nvPr>
              <p:custDataLst>
                <p:tags r:id="rId90"/>
              </p:custDataLst>
            </p:nvPr>
          </p:nvSpPr>
          <p:spPr bwMode="auto">
            <a:xfrm rot="16200000">
              <a:off x="3581401" y="3409889"/>
              <a:ext cx="4724400" cy="304799"/>
            </a:xfrm>
            <a:prstGeom prst="rect">
              <a:avLst/>
            </a:prstGeom>
            <a:solidFill>
              <a:schemeClr val="bg2">
                <a:lumMod val="50000"/>
                <a:lumOff val="50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72" name="Rectangle 19"/>
            <p:cNvSpPr>
              <a:spLocks noChangeArrowheads="1"/>
            </p:cNvSpPr>
            <p:nvPr>
              <p:custDataLst>
                <p:tags r:id="rId91"/>
              </p:custDataLst>
            </p:nvPr>
          </p:nvSpPr>
          <p:spPr bwMode="auto">
            <a:xfrm>
              <a:off x="8382000" y="22668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5" name="TextBox 174"/>
            <p:cNvSpPr txBox="1"/>
            <p:nvPr>
              <p:custDataLst>
                <p:tags r:id="rId92"/>
              </p:custDataLst>
            </p:nvPr>
          </p:nvSpPr>
          <p:spPr>
            <a:xfrm>
              <a:off x="5334000" y="5924490"/>
              <a:ext cx="1219200" cy="400110"/>
            </a:xfrm>
            <a:prstGeom prst="rect">
              <a:avLst/>
            </a:prstGeom>
            <a:noFill/>
          </p:spPr>
          <p:txBody>
            <a:bodyPr wrap="square" rtlCol="0">
              <a:spAutoFit/>
            </a:bodyPr>
            <a:lstStyle/>
            <a:p>
              <a:pPr algn="ctr"/>
              <a:r>
                <a:rPr lang="en-US" sz="2000" dirty="0" smtClean="0">
                  <a:solidFill>
                    <a:schemeClr val="bg1"/>
                  </a:solidFill>
                </a:rPr>
                <a:t>EX/MEM</a:t>
              </a:r>
            </a:p>
          </p:txBody>
        </p:sp>
        <p:sp>
          <p:nvSpPr>
            <p:cNvPr id="179" name="TextBox 178"/>
            <p:cNvSpPr txBox="1"/>
            <p:nvPr>
              <p:custDataLst>
                <p:tags r:id="rId93"/>
              </p:custDataLst>
            </p:nvPr>
          </p:nvSpPr>
          <p:spPr>
            <a:xfrm>
              <a:off x="7315200" y="5924490"/>
              <a:ext cx="1295400" cy="400110"/>
            </a:xfrm>
            <a:prstGeom prst="rect">
              <a:avLst/>
            </a:prstGeom>
            <a:noFill/>
          </p:spPr>
          <p:txBody>
            <a:bodyPr wrap="square" rtlCol="0">
              <a:spAutoFit/>
            </a:bodyPr>
            <a:lstStyle/>
            <a:p>
              <a:pPr algn="ctr"/>
              <a:r>
                <a:rPr lang="en-US" sz="2000" dirty="0" smtClean="0">
                  <a:solidFill>
                    <a:schemeClr val="bg1"/>
                  </a:solidFill>
                </a:rPr>
                <a:t>MEM/WB</a:t>
              </a:r>
            </a:p>
          </p:txBody>
        </p:sp>
        <p:sp>
          <p:nvSpPr>
            <p:cNvPr id="180" name="Text Box 11"/>
            <p:cNvSpPr txBox="1">
              <a:spLocks noChangeArrowheads="1"/>
            </p:cNvSpPr>
            <p:nvPr>
              <p:custDataLst>
                <p:tags r:id="rId94"/>
              </p:custDataLst>
            </p:nvPr>
          </p:nvSpPr>
          <p:spPr bwMode="auto">
            <a:xfrm rot="16200000">
              <a:off x="3505200" y="426720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imm</a:t>
              </a:r>
              <a:endParaRPr lang="en-US" dirty="0">
                <a:solidFill>
                  <a:srgbClr val="FFFFFF"/>
                </a:solidFill>
                <a:latin typeface="+mj-lt"/>
              </a:endParaRPr>
            </a:p>
          </p:txBody>
        </p:sp>
        <p:sp>
          <p:nvSpPr>
            <p:cNvPr id="181" name="Text Box 11"/>
            <p:cNvSpPr txBox="1">
              <a:spLocks noChangeArrowheads="1"/>
            </p:cNvSpPr>
            <p:nvPr>
              <p:custDataLst>
                <p:tags r:id="rId95"/>
              </p:custDataLst>
            </p:nvPr>
          </p:nvSpPr>
          <p:spPr bwMode="auto">
            <a:xfrm rot="16200000">
              <a:off x="3505200" y="27240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82" name="Text Box 11"/>
            <p:cNvSpPr txBox="1">
              <a:spLocks noChangeArrowheads="1"/>
            </p:cNvSpPr>
            <p:nvPr>
              <p:custDataLst>
                <p:tags r:id="rId96"/>
              </p:custDataLst>
            </p:nvPr>
          </p:nvSpPr>
          <p:spPr bwMode="auto">
            <a:xfrm rot="16200000">
              <a:off x="3505200" y="1885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A</a:t>
              </a:r>
              <a:endParaRPr lang="en-US" dirty="0">
                <a:solidFill>
                  <a:srgbClr val="FFFFFF"/>
                </a:solidFill>
                <a:latin typeface="+mj-lt"/>
              </a:endParaRPr>
            </a:p>
          </p:txBody>
        </p:sp>
        <p:sp>
          <p:nvSpPr>
            <p:cNvPr id="183" name="Text Box 11"/>
            <p:cNvSpPr txBox="1">
              <a:spLocks noChangeArrowheads="1"/>
            </p:cNvSpPr>
            <p:nvPr>
              <p:custDataLst>
                <p:tags r:id="rId97"/>
              </p:custDataLst>
            </p:nvPr>
          </p:nvSpPr>
          <p:spPr bwMode="auto">
            <a:xfrm rot="16200000">
              <a:off x="3619504" y="5352991"/>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4" name="Line 25"/>
            <p:cNvSpPr>
              <a:spLocks noChangeShapeType="1"/>
            </p:cNvSpPr>
            <p:nvPr>
              <p:custDataLst>
                <p:tags r:id="rId98"/>
              </p:custDataLst>
            </p:nvPr>
          </p:nvSpPr>
          <p:spPr bwMode="auto">
            <a:xfrm flipV="1">
              <a:off x="3505199" y="55434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5" name="Text Box 11"/>
            <p:cNvSpPr txBox="1">
              <a:spLocks noChangeArrowheads="1"/>
            </p:cNvSpPr>
            <p:nvPr>
              <p:custDataLst>
                <p:tags r:id="rId99"/>
              </p:custDataLst>
            </p:nvPr>
          </p:nvSpPr>
          <p:spPr bwMode="auto">
            <a:xfrm rot="16200000">
              <a:off x="56769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6" name="Line 25"/>
            <p:cNvSpPr>
              <a:spLocks noChangeShapeType="1"/>
            </p:cNvSpPr>
            <p:nvPr>
              <p:custDataLst>
                <p:tags r:id="rId100"/>
              </p:custDataLst>
            </p:nvPr>
          </p:nvSpPr>
          <p:spPr bwMode="auto">
            <a:xfrm flipV="1">
              <a:off x="55625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7" name="Text Box 11"/>
            <p:cNvSpPr txBox="1">
              <a:spLocks noChangeArrowheads="1"/>
            </p:cNvSpPr>
            <p:nvPr>
              <p:custDataLst>
                <p:tags r:id="rId101"/>
              </p:custDataLst>
            </p:nvPr>
          </p:nvSpPr>
          <p:spPr bwMode="auto">
            <a:xfrm rot="16200000">
              <a:off x="76581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8" name="Line 25"/>
            <p:cNvSpPr>
              <a:spLocks noChangeShapeType="1"/>
            </p:cNvSpPr>
            <p:nvPr>
              <p:custDataLst>
                <p:tags r:id="rId102"/>
              </p:custDataLst>
            </p:nvPr>
          </p:nvSpPr>
          <p:spPr bwMode="auto">
            <a:xfrm flipV="1">
              <a:off x="75437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9" name="Text Box 11"/>
            <p:cNvSpPr txBox="1">
              <a:spLocks noChangeArrowheads="1"/>
            </p:cNvSpPr>
            <p:nvPr>
              <p:custDataLst>
                <p:tags r:id="rId103"/>
              </p:custDataLst>
            </p:nvPr>
          </p:nvSpPr>
          <p:spPr bwMode="auto">
            <a:xfrm rot="16200000">
              <a:off x="55626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90" name="Text Box 11"/>
            <p:cNvSpPr txBox="1">
              <a:spLocks noChangeArrowheads="1"/>
            </p:cNvSpPr>
            <p:nvPr>
              <p:custDataLst>
                <p:tags r:id="rId104"/>
              </p:custDataLst>
            </p:nvPr>
          </p:nvSpPr>
          <p:spPr bwMode="auto">
            <a:xfrm rot="16200000">
              <a:off x="5562600" y="22668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1" name="Text Box 11"/>
            <p:cNvSpPr txBox="1">
              <a:spLocks noChangeArrowheads="1"/>
            </p:cNvSpPr>
            <p:nvPr>
              <p:custDataLst>
                <p:tags r:id="rId105"/>
              </p:custDataLst>
            </p:nvPr>
          </p:nvSpPr>
          <p:spPr bwMode="auto">
            <a:xfrm rot="16200000">
              <a:off x="7543800" y="2266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2" name="Text Box 11"/>
            <p:cNvSpPr txBox="1">
              <a:spLocks noChangeArrowheads="1"/>
            </p:cNvSpPr>
            <p:nvPr>
              <p:custDataLst>
                <p:tags r:id="rId106"/>
              </p:custDataLst>
            </p:nvPr>
          </p:nvSpPr>
          <p:spPr bwMode="auto">
            <a:xfrm rot="16200000">
              <a:off x="75438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a:t>
              </a:r>
              <a:endParaRPr lang="en-US" dirty="0">
                <a:solidFill>
                  <a:srgbClr val="FFFFFF"/>
                </a:solidFill>
                <a:latin typeface="+mj-lt"/>
              </a:endParaRPr>
            </a:p>
          </p:txBody>
        </p:sp>
        <p:sp>
          <p:nvSpPr>
            <p:cNvPr id="193" name="Line 25"/>
            <p:cNvSpPr>
              <a:spLocks noChangeShapeType="1"/>
            </p:cNvSpPr>
            <p:nvPr>
              <p:custDataLst>
                <p:tags r:id="rId107"/>
              </p:custDataLst>
            </p:nvPr>
          </p:nvSpPr>
          <p:spPr bwMode="auto">
            <a:xfrm flipV="1">
              <a:off x="3505200"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4" name="Line 25"/>
            <p:cNvSpPr>
              <a:spLocks noChangeShapeType="1"/>
            </p:cNvSpPr>
            <p:nvPr>
              <p:custDataLst>
                <p:tags r:id="rId108"/>
              </p:custDataLst>
            </p:nvPr>
          </p:nvSpPr>
          <p:spPr bwMode="auto">
            <a:xfrm flipV="1">
              <a:off x="3505200"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5" name="Line 25"/>
            <p:cNvSpPr>
              <a:spLocks noChangeShapeType="1"/>
            </p:cNvSpPr>
            <p:nvPr>
              <p:custDataLst>
                <p:tags r:id="rId109"/>
              </p:custDataLst>
            </p:nvPr>
          </p:nvSpPr>
          <p:spPr bwMode="auto">
            <a:xfrm flipV="1">
              <a:off x="5562599"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6" name="Line 25"/>
            <p:cNvSpPr>
              <a:spLocks noChangeShapeType="1"/>
            </p:cNvSpPr>
            <p:nvPr>
              <p:custDataLst>
                <p:tags r:id="rId110"/>
              </p:custDataLst>
            </p:nvPr>
          </p:nvSpPr>
          <p:spPr bwMode="auto">
            <a:xfrm flipV="1">
              <a:off x="5562599"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7" name="Line 25"/>
            <p:cNvSpPr>
              <a:spLocks noChangeShapeType="1"/>
            </p:cNvSpPr>
            <p:nvPr>
              <p:custDataLst>
                <p:tags r:id="rId111"/>
              </p:custDataLst>
            </p:nvPr>
          </p:nvSpPr>
          <p:spPr bwMode="auto">
            <a:xfrm flipV="1">
              <a:off x="7543799" y="56958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8" name="Line 25"/>
            <p:cNvSpPr>
              <a:spLocks noChangeShapeType="1"/>
            </p:cNvSpPr>
            <p:nvPr>
              <p:custDataLst>
                <p:tags r:id="rId112"/>
              </p:custDataLst>
            </p:nvPr>
          </p:nvSpPr>
          <p:spPr bwMode="auto">
            <a:xfrm flipV="1">
              <a:off x="7543799" y="53910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62" name="Oval 17"/>
            <p:cNvSpPr>
              <a:spLocks noChangeArrowheads="1"/>
            </p:cNvSpPr>
            <p:nvPr>
              <p:custDataLst>
                <p:tags r:id="rId113"/>
              </p:custDataLst>
            </p:nvPr>
          </p:nvSpPr>
          <p:spPr bwMode="auto">
            <a:xfrm>
              <a:off x="2476500" y="1039467"/>
              <a:ext cx="1066800" cy="7620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80000"/>
                </a:lnSpc>
                <a:buClr>
                  <a:srgbClr val="40458C"/>
                </a:buClr>
                <a:buSzPct val="100000"/>
                <a:buFont typeface="Times New Roman" pitchFamily="18" charset="0"/>
                <a:buNone/>
              </a:pPr>
              <a:r>
                <a:rPr lang="en-US" sz="1400" dirty="0" smtClean="0">
                  <a:solidFill>
                    <a:srgbClr val="FFFFFF"/>
                  </a:solidFill>
                  <a:latin typeface="Calibri"/>
                </a:rPr>
                <a:t>compute</a:t>
              </a:r>
              <a:br>
                <a:rPr lang="en-US" sz="1400" dirty="0" smtClean="0">
                  <a:solidFill>
                    <a:srgbClr val="FFFFFF"/>
                  </a:solidFill>
                  <a:latin typeface="Calibri"/>
                </a:rPr>
              </a:br>
              <a:r>
                <a:rPr lang="en-US" sz="1400" dirty="0" smtClean="0">
                  <a:solidFill>
                    <a:srgbClr val="FFFFFF"/>
                  </a:solidFill>
                  <a:latin typeface="Calibri"/>
                </a:rPr>
                <a:t>jump/branch</a:t>
              </a:r>
              <a:br>
                <a:rPr lang="en-US" sz="1400" dirty="0" smtClean="0">
                  <a:solidFill>
                    <a:srgbClr val="FFFFFF"/>
                  </a:solidFill>
                  <a:latin typeface="Calibri"/>
                </a:rPr>
              </a:br>
              <a:r>
                <a:rPr lang="en-US" sz="1400" dirty="0" smtClean="0">
                  <a:solidFill>
                    <a:srgbClr val="FFFFFF"/>
                  </a:solidFill>
                  <a:latin typeface="Calibri"/>
                </a:rPr>
                <a:t>targets</a:t>
              </a:r>
              <a:endParaRPr lang="en-US" sz="1400" dirty="0">
                <a:solidFill>
                  <a:srgbClr val="FFFFFF"/>
                </a:solidFill>
                <a:latin typeface="Calibri"/>
              </a:endParaRPr>
            </a:p>
          </p:txBody>
        </p:sp>
        <p:grpSp>
          <p:nvGrpSpPr>
            <p:cNvPr id="164" name="Group 163"/>
            <p:cNvGrpSpPr/>
            <p:nvPr>
              <p:custDataLst>
                <p:tags r:id="rId114"/>
              </p:custDataLst>
            </p:nvPr>
          </p:nvGrpSpPr>
          <p:grpSpPr>
            <a:xfrm>
              <a:off x="838200" y="3028890"/>
              <a:ext cx="304800" cy="304800"/>
              <a:chOff x="990600" y="2971800"/>
              <a:chExt cx="304800" cy="304800"/>
            </a:xfrm>
            <a:solidFill>
              <a:schemeClr val="tx1"/>
            </a:solidFill>
          </p:grpSpPr>
          <p:sp>
            <p:nvSpPr>
              <p:cNvPr id="165" name="Freeform 164"/>
              <p:cNvSpPr/>
              <p:nvPr>
                <p:custDataLst>
                  <p:tags r:id="rId132"/>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Text Box 11"/>
              <p:cNvSpPr txBox="1">
                <a:spLocks noChangeArrowheads="1"/>
              </p:cNvSpPr>
              <p:nvPr>
                <p:custDataLst>
                  <p:tags r:id="rId133"/>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71" name="Line 25"/>
            <p:cNvSpPr>
              <a:spLocks noChangeShapeType="1"/>
            </p:cNvSpPr>
            <p:nvPr>
              <p:custDataLst>
                <p:tags r:id="rId115"/>
              </p:custDataLst>
            </p:nvPr>
          </p:nvSpPr>
          <p:spPr bwMode="auto">
            <a:xfrm flipV="1">
              <a:off x="990600" y="501009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73" name="Line 49"/>
            <p:cNvSpPr>
              <a:spLocks noChangeShapeType="1"/>
            </p:cNvSpPr>
            <p:nvPr>
              <p:custDataLst>
                <p:tags r:id="rId116"/>
              </p:custDataLst>
            </p:nvPr>
          </p:nvSpPr>
          <p:spPr bwMode="auto">
            <a:xfrm>
              <a:off x="2057400" y="3790891"/>
              <a:ext cx="0" cy="1143000"/>
            </a:xfrm>
            <a:prstGeom prst="line">
              <a:avLst/>
            </a:prstGeom>
            <a:noFill/>
            <a:ln w="25400" cap="sq">
              <a:solidFill>
                <a:schemeClr val="bg1"/>
              </a:solidFill>
              <a:round/>
              <a:headEnd/>
              <a:tailEnd/>
            </a:ln>
            <a:effectLst/>
          </p:spPr>
          <p:txBody>
            <a:bodyPr wrap="square" anchor="ctr" anchorCtr="1">
              <a:noAutofit/>
            </a:bodyPr>
            <a:lstStyle/>
            <a:p>
              <a:endParaRPr lang="en-US"/>
            </a:p>
          </p:txBody>
        </p:sp>
        <p:cxnSp>
          <p:nvCxnSpPr>
            <p:cNvPr id="174" name="Straight Connector 173"/>
            <p:cNvCxnSpPr/>
            <p:nvPr>
              <p:custDataLst>
                <p:tags r:id="rId117"/>
              </p:custDataLst>
            </p:nvPr>
          </p:nvCxnSpPr>
          <p:spPr>
            <a:xfrm rot="5400000">
              <a:off x="4343400" y="3790890"/>
              <a:ext cx="152400" cy="0"/>
            </a:xfrm>
            <a:prstGeom prst="line">
              <a:avLst/>
            </a:prstGeom>
            <a:ln w="889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78" name="Line 49"/>
            <p:cNvSpPr>
              <a:spLocks noChangeShapeType="1"/>
            </p:cNvSpPr>
            <p:nvPr>
              <p:custDataLst>
                <p:tags r:id="rId118"/>
              </p:custDataLst>
            </p:nvPr>
          </p:nvSpPr>
          <p:spPr bwMode="auto">
            <a:xfrm>
              <a:off x="4419600" y="3333690"/>
              <a:ext cx="22654" cy="990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59" name="Line 44"/>
            <p:cNvSpPr>
              <a:spLocks noChangeShapeType="1"/>
            </p:cNvSpPr>
            <p:nvPr>
              <p:custDataLst>
                <p:tags r:id="rId119"/>
              </p:custDataLst>
            </p:nvPr>
          </p:nvSpPr>
          <p:spPr bwMode="auto">
            <a:xfrm flipV="1">
              <a:off x="2209800" y="4343400"/>
              <a:ext cx="4572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46" name="Line 45"/>
            <p:cNvSpPr>
              <a:spLocks noChangeShapeType="1"/>
            </p:cNvSpPr>
            <p:nvPr>
              <p:custDataLst>
                <p:tags r:id="rId120"/>
              </p:custDataLst>
            </p:nvPr>
          </p:nvSpPr>
          <p:spPr bwMode="auto">
            <a:xfrm flipV="1">
              <a:off x="5486400" y="2952690"/>
              <a:ext cx="0" cy="228600"/>
            </a:xfrm>
            <a:prstGeom prst="line">
              <a:avLst/>
            </a:prstGeom>
            <a:noFill/>
            <a:ln w="25400" cap="sq">
              <a:solidFill>
                <a:srgbClr val="00FF00"/>
              </a:solidFill>
              <a:round/>
              <a:headEnd type="none" w="med" len="med"/>
              <a:tailEnd type="arrow" w="med" len="med"/>
            </a:ln>
            <a:effectLst/>
          </p:spPr>
          <p:txBody>
            <a:bodyPr wrap="square" anchor="ctr" anchorCtr="1">
              <a:noAutofit/>
            </a:bodyPr>
            <a:lstStyle/>
            <a:p>
              <a:endParaRPr lang="en-US"/>
            </a:p>
          </p:txBody>
        </p:sp>
        <p:sp>
          <p:nvSpPr>
            <p:cNvPr id="160" name="Oval 159"/>
            <p:cNvSpPr/>
            <p:nvPr>
              <p:custDataLst>
                <p:tags r:id="rId121"/>
              </p:custDataLst>
            </p:nvPr>
          </p:nvSpPr>
          <p:spPr>
            <a:xfrm>
              <a:off x="4645660" y="4343400"/>
              <a:ext cx="993140" cy="927103"/>
            </a:xfrm>
            <a:prstGeom prst="ellipse">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dirty="0" smtClean="0"/>
                <a:t>forward</a:t>
              </a:r>
              <a:br>
                <a:rPr lang="en-US" dirty="0" smtClean="0"/>
              </a:br>
              <a:r>
                <a:rPr lang="en-US" dirty="0" smtClean="0"/>
                <a:t>unit</a:t>
              </a:r>
              <a:endParaRPr lang="en-US" dirty="0"/>
            </a:p>
          </p:txBody>
        </p:sp>
        <p:sp>
          <p:nvSpPr>
            <p:cNvPr id="161" name="Oval 160"/>
            <p:cNvSpPr/>
            <p:nvPr>
              <p:custDataLst>
                <p:tags r:id="rId122"/>
              </p:custDataLst>
            </p:nvPr>
          </p:nvSpPr>
          <p:spPr>
            <a:xfrm>
              <a:off x="2324099" y="4479351"/>
              <a:ext cx="1066802" cy="914401"/>
            </a:xfrm>
            <a:prstGeom prst="ellipse">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dirty="0" smtClean="0"/>
                <a:t>detect</a:t>
              </a:r>
              <a:br>
                <a:rPr lang="en-US" dirty="0" smtClean="0"/>
              </a:br>
              <a:r>
                <a:rPr lang="en-US" dirty="0" smtClean="0"/>
                <a:t>hazard</a:t>
              </a:r>
              <a:endParaRPr lang="en-US" dirty="0"/>
            </a:p>
          </p:txBody>
        </p:sp>
        <p:sp>
          <p:nvSpPr>
            <p:cNvPr id="217" name="Rectangle 19"/>
            <p:cNvSpPr>
              <a:spLocks noChangeArrowheads="1"/>
            </p:cNvSpPr>
            <p:nvPr>
              <p:custDataLst>
                <p:tags r:id="rId123"/>
              </p:custDataLst>
            </p:nvPr>
          </p:nvSpPr>
          <p:spPr bwMode="auto">
            <a:xfrm>
              <a:off x="4343400" y="23622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218" name="Line 43"/>
            <p:cNvSpPr>
              <a:spLocks noChangeShapeType="1"/>
            </p:cNvSpPr>
            <p:nvPr>
              <p:custDataLst>
                <p:tags r:id="rId124"/>
              </p:custDataLst>
            </p:nvPr>
          </p:nvSpPr>
          <p:spPr bwMode="auto">
            <a:xfrm flipH="1">
              <a:off x="4267200" y="1143000"/>
              <a:ext cx="2133600" cy="0"/>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220" name="Line 43"/>
            <p:cNvSpPr>
              <a:spLocks noChangeShapeType="1"/>
            </p:cNvSpPr>
            <p:nvPr>
              <p:custDataLst>
                <p:tags r:id="rId125"/>
              </p:custDataLst>
            </p:nvPr>
          </p:nvSpPr>
          <p:spPr bwMode="auto">
            <a:xfrm flipH="1">
              <a:off x="6400800" y="1143000"/>
              <a:ext cx="0" cy="1276288"/>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221" name="Line 43"/>
            <p:cNvSpPr>
              <a:spLocks noChangeShapeType="1"/>
            </p:cNvSpPr>
            <p:nvPr>
              <p:custDataLst>
                <p:tags r:id="rId126"/>
              </p:custDataLst>
            </p:nvPr>
          </p:nvSpPr>
          <p:spPr bwMode="auto">
            <a:xfrm flipV="1">
              <a:off x="4114800" y="990600"/>
              <a:ext cx="0" cy="1733490"/>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222" name="Line 43"/>
            <p:cNvSpPr>
              <a:spLocks noChangeShapeType="1"/>
            </p:cNvSpPr>
            <p:nvPr>
              <p:custDataLst>
                <p:tags r:id="rId127"/>
              </p:custDataLst>
            </p:nvPr>
          </p:nvSpPr>
          <p:spPr bwMode="auto">
            <a:xfrm flipH="1" flipV="1">
              <a:off x="4267200" y="1142997"/>
              <a:ext cx="0" cy="1352492"/>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224" name="Line 43"/>
            <p:cNvSpPr>
              <a:spLocks noChangeShapeType="1"/>
            </p:cNvSpPr>
            <p:nvPr>
              <p:custDataLst>
                <p:tags r:id="rId128"/>
              </p:custDataLst>
            </p:nvPr>
          </p:nvSpPr>
          <p:spPr bwMode="auto">
            <a:xfrm flipV="1">
              <a:off x="4114800" y="2743199"/>
              <a:ext cx="228600" cy="0"/>
            </a:xfrm>
            <a:prstGeom prst="line">
              <a:avLst/>
            </a:prstGeom>
            <a:noFill/>
            <a:ln w="57150" cap="sq">
              <a:solidFill>
                <a:schemeClr val="accent4">
                  <a:lumMod val="60000"/>
                  <a:lumOff val="40000"/>
                </a:schemeClr>
              </a:solidFill>
              <a:prstDash val="solid"/>
              <a:round/>
              <a:headEnd type="none" w="med" len="med"/>
              <a:tailEnd type="none" w="sm" len="sm"/>
            </a:ln>
            <a:effectLst/>
          </p:spPr>
          <p:txBody>
            <a:bodyPr wrap="square" anchor="ctr" anchorCtr="1">
              <a:noAutofit/>
            </a:bodyPr>
            <a:lstStyle/>
            <a:p>
              <a:endParaRPr lang="en-US"/>
            </a:p>
          </p:txBody>
        </p:sp>
        <p:sp>
          <p:nvSpPr>
            <p:cNvPr id="225" name="Line 43"/>
            <p:cNvSpPr>
              <a:spLocks noChangeShapeType="1"/>
            </p:cNvSpPr>
            <p:nvPr>
              <p:custDataLst>
                <p:tags r:id="rId129"/>
              </p:custDataLst>
            </p:nvPr>
          </p:nvSpPr>
          <p:spPr bwMode="auto">
            <a:xfrm flipV="1">
              <a:off x="4114800" y="1904999"/>
              <a:ext cx="304800" cy="0"/>
            </a:xfrm>
            <a:prstGeom prst="line">
              <a:avLst/>
            </a:prstGeom>
            <a:noFill/>
            <a:ln w="57150" cap="sq">
              <a:solidFill>
                <a:schemeClr val="accent4">
                  <a:lumMod val="60000"/>
                  <a:lumOff val="40000"/>
                </a:schemeClr>
              </a:solidFill>
              <a:prstDash val="solid"/>
              <a:round/>
              <a:headEnd type="oval" w="med" len="med"/>
              <a:tailEnd type="none" w="sm" len="sm"/>
            </a:ln>
            <a:effectLst/>
          </p:spPr>
          <p:txBody>
            <a:bodyPr wrap="square" anchor="ctr" anchorCtr="1">
              <a:noAutofit/>
            </a:bodyPr>
            <a:lstStyle/>
            <a:p>
              <a:endParaRPr lang="en-US"/>
            </a:p>
          </p:txBody>
        </p:sp>
        <p:sp>
          <p:nvSpPr>
            <p:cNvPr id="226" name="Line 43"/>
            <p:cNvSpPr>
              <a:spLocks noChangeShapeType="1"/>
            </p:cNvSpPr>
            <p:nvPr>
              <p:custDataLst>
                <p:tags r:id="rId130"/>
              </p:custDataLst>
            </p:nvPr>
          </p:nvSpPr>
          <p:spPr bwMode="auto">
            <a:xfrm flipV="1">
              <a:off x="4267200" y="1676399"/>
              <a:ext cx="175054" cy="1"/>
            </a:xfrm>
            <a:prstGeom prst="line">
              <a:avLst/>
            </a:prstGeom>
            <a:noFill/>
            <a:ln w="57150" cap="sq">
              <a:solidFill>
                <a:schemeClr val="accent4">
                  <a:lumMod val="60000"/>
                  <a:lumOff val="40000"/>
                </a:schemeClr>
              </a:solidFill>
              <a:prstDash val="solid"/>
              <a:round/>
              <a:headEnd type="oval" w="med" len="med"/>
              <a:tailEnd type="none" w="sm" len="sm"/>
            </a:ln>
            <a:effectLst/>
          </p:spPr>
          <p:txBody>
            <a:bodyPr wrap="square" anchor="ctr" anchorCtr="1">
              <a:noAutofit/>
            </a:bodyPr>
            <a:lstStyle/>
            <a:p>
              <a:endParaRPr lang="en-US"/>
            </a:p>
          </p:txBody>
        </p:sp>
        <p:sp>
          <p:nvSpPr>
            <p:cNvPr id="216" name="Rectangle 19"/>
            <p:cNvSpPr>
              <a:spLocks noChangeArrowheads="1"/>
            </p:cNvSpPr>
            <p:nvPr>
              <p:custDataLst>
                <p:tags r:id="rId131"/>
              </p:custDataLst>
            </p:nvPr>
          </p:nvSpPr>
          <p:spPr bwMode="auto">
            <a:xfrm>
              <a:off x="4419600" y="16002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sp>
        <p:nvSpPr>
          <p:cNvPr id="8" name="Oval 7"/>
          <p:cNvSpPr/>
          <p:nvPr/>
        </p:nvSpPr>
        <p:spPr>
          <a:xfrm>
            <a:off x="2068689" y="1962090"/>
            <a:ext cx="1817511" cy="209550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096001" y="3429000"/>
            <a:ext cx="1828800" cy="173349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152" cstate="print">
            <a:extLst>
              <a:ext uri="{28A0092B-C50C-407E-A947-70E740481C1C}">
                <a14:useLocalDpi xmlns:a14="http://schemas.microsoft.com/office/drawing/2010/main" val="0"/>
              </a:ext>
            </a:extLst>
          </a:blip>
          <a:srcRect/>
          <a:stretch>
            <a:fillRect/>
          </a:stretch>
        </p:blipFill>
        <p:spPr bwMode="auto">
          <a:xfrm>
            <a:off x="6202334" y="3657600"/>
            <a:ext cx="1493866" cy="1275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6019800" y="5212258"/>
            <a:ext cx="1886157" cy="646331"/>
          </a:xfrm>
          <a:prstGeom prst="rect">
            <a:avLst/>
          </a:prstGeom>
          <a:noFill/>
          <a:ln>
            <a:solidFill>
              <a:schemeClr val="accent1"/>
            </a:solidFill>
          </a:ln>
        </p:spPr>
        <p:txBody>
          <a:bodyPr wrap="none" rtlCol="0">
            <a:spAutoFit/>
          </a:bodyPr>
          <a:lstStyle/>
          <a:p>
            <a:r>
              <a:rPr lang="en-US" dirty="0" smtClean="0">
                <a:solidFill>
                  <a:schemeClr val="accent1"/>
                </a:solidFill>
              </a:rPr>
              <a:t>Stack, Data, Code </a:t>
            </a:r>
          </a:p>
          <a:p>
            <a:r>
              <a:rPr lang="en-US" dirty="0" smtClean="0">
                <a:solidFill>
                  <a:schemeClr val="accent1"/>
                </a:solidFill>
              </a:rPr>
              <a:t>Stored in Memory</a:t>
            </a:r>
            <a:endParaRPr lang="en-US" dirty="0">
              <a:solidFill>
                <a:schemeClr val="accent1"/>
              </a:solidFill>
            </a:endParaRPr>
          </a:p>
        </p:txBody>
      </p:sp>
      <p:sp>
        <p:nvSpPr>
          <p:cNvPr id="13" name="TextBox 12"/>
          <p:cNvSpPr txBox="1"/>
          <p:nvPr/>
        </p:nvSpPr>
        <p:spPr>
          <a:xfrm>
            <a:off x="2480748" y="2209800"/>
            <a:ext cx="1058303" cy="1477328"/>
          </a:xfrm>
          <a:prstGeom prst="rect">
            <a:avLst/>
          </a:prstGeom>
          <a:noFill/>
        </p:spPr>
        <p:txBody>
          <a:bodyPr wrap="none" rtlCol="0">
            <a:spAutoFit/>
          </a:bodyPr>
          <a:lstStyle/>
          <a:p>
            <a:r>
              <a:rPr lang="en-US" dirty="0" smtClean="0">
                <a:solidFill>
                  <a:schemeClr val="accent1"/>
                </a:solidFill>
              </a:rPr>
              <a:t>$0 (zero)</a:t>
            </a:r>
          </a:p>
          <a:p>
            <a:r>
              <a:rPr lang="en-US" dirty="0" smtClean="0">
                <a:solidFill>
                  <a:schemeClr val="accent1"/>
                </a:solidFill>
              </a:rPr>
              <a:t>$1 ($at)</a:t>
            </a:r>
          </a:p>
          <a:p>
            <a:endParaRPr lang="en-US" dirty="0" smtClean="0">
              <a:solidFill>
                <a:schemeClr val="accent1"/>
              </a:solidFill>
            </a:endParaRPr>
          </a:p>
          <a:p>
            <a:r>
              <a:rPr lang="en-US" dirty="0" smtClean="0">
                <a:solidFill>
                  <a:schemeClr val="accent1"/>
                </a:solidFill>
              </a:rPr>
              <a:t>$29 ($</a:t>
            </a:r>
            <a:r>
              <a:rPr lang="en-US" dirty="0" err="1" smtClean="0">
                <a:solidFill>
                  <a:schemeClr val="accent1"/>
                </a:solidFill>
              </a:rPr>
              <a:t>sp</a:t>
            </a:r>
            <a:r>
              <a:rPr lang="en-US" dirty="0" smtClean="0">
                <a:solidFill>
                  <a:schemeClr val="accent1"/>
                </a:solidFill>
              </a:rPr>
              <a:t>)</a:t>
            </a:r>
          </a:p>
          <a:p>
            <a:r>
              <a:rPr lang="en-US" dirty="0" smtClean="0">
                <a:solidFill>
                  <a:schemeClr val="accent1"/>
                </a:solidFill>
              </a:rPr>
              <a:t>$31 ($</a:t>
            </a:r>
            <a:r>
              <a:rPr lang="en-US" dirty="0" err="1" smtClean="0">
                <a:solidFill>
                  <a:schemeClr val="accent1"/>
                </a:solidFill>
              </a:rPr>
              <a:t>ra</a:t>
            </a:r>
            <a:r>
              <a:rPr lang="en-US" dirty="0" smtClean="0">
                <a:solidFill>
                  <a:schemeClr val="accent1"/>
                </a:solidFill>
              </a:rPr>
              <a:t>)</a:t>
            </a:r>
            <a:endParaRPr lang="en-US" dirty="0">
              <a:solidFill>
                <a:schemeClr val="accent1"/>
              </a:solidFill>
            </a:endParaRPr>
          </a:p>
        </p:txBody>
      </p:sp>
      <p:sp>
        <p:nvSpPr>
          <p:cNvPr id="200" name="Oval 199"/>
          <p:cNvSpPr/>
          <p:nvPr/>
        </p:nvSpPr>
        <p:spPr>
          <a:xfrm>
            <a:off x="-152399" y="1676400"/>
            <a:ext cx="1828800" cy="173349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1" name="Picture 2"/>
          <p:cNvPicPr>
            <a:picLocks noChangeAspect="1" noChangeArrowheads="1"/>
          </p:cNvPicPr>
          <p:nvPr/>
        </p:nvPicPr>
        <p:blipFill>
          <a:blip r:embed="rId152" cstate="print">
            <a:extLst>
              <a:ext uri="{28A0092B-C50C-407E-A947-70E740481C1C}">
                <a14:useLocalDpi xmlns:a14="http://schemas.microsoft.com/office/drawing/2010/main" val="0"/>
              </a:ext>
            </a:extLst>
          </a:blip>
          <a:srcRect/>
          <a:stretch>
            <a:fillRect/>
          </a:stretch>
        </p:blipFill>
        <p:spPr bwMode="auto">
          <a:xfrm>
            <a:off x="-46066" y="1905000"/>
            <a:ext cx="1493866" cy="1275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2" name="TextBox 201"/>
          <p:cNvSpPr txBox="1"/>
          <p:nvPr/>
        </p:nvSpPr>
        <p:spPr>
          <a:xfrm>
            <a:off x="0" y="1066800"/>
            <a:ext cx="2421560" cy="646331"/>
          </a:xfrm>
          <a:prstGeom prst="rect">
            <a:avLst/>
          </a:prstGeom>
          <a:noFill/>
          <a:ln>
            <a:solidFill>
              <a:schemeClr val="accent1"/>
            </a:solidFill>
          </a:ln>
        </p:spPr>
        <p:txBody>
          <a:bodyPr wrap="none" rtlCol="0">
            <a:spAutoFit/>
          </a:bodyPr>
          <a:lstStyle/>
          <a:p>
            <a:r>
              <a:rPr lang="en-US" dirty="0" smtClean="0">
                <a:solidFill>
                  <a:schemeClr val="accent1"/>
                </a:solidFill>
              </a:rPr>
              <a:t>Code Stored in Memory</a:t>
            </a:r>
          </a:p>
          <a:p>
            <a:r>
              <a:rPr lang="en-US" dirty="0" smtClean="0">
                <a:solidFill>
                  <a:schemeClr val="accent1"/>
                </a:solidFill>
              </a:rPr>
              <a:t>(also, data and stack)</a:t>
            </a:r>
            <a:endParaRPr lang="en-US" dirty="0">
              <a:solidFill>
                <a:schemeClr val="accent1"/>
              </a:solidFill>
            </a:endParaRPr>
          </a:p>
        </p:txBody>
      </p:sp>
      <p:sp>
        <p:nvSpPr>
          <p:cNvPr id="199" name="TextBox 198"/>
          <p:cNvSpPr txBox="1"/>
          <p:nvPr/>
        </p:nvSpPr>
        <p:spPr>
          <a:xfrm>
            <a:off x="6338579" y="3459540"/>
            <a:ext cx="1431802" cy="1569660"/>
          </a:xfrm>
          <a:prstGeom prst="rect">
            <a:avLst/>
          </a:prstGeom>
          <a:noFill/>
        </p:spPr>
        <p:txBody>
          <a:bodyPr wrap="none" rtlCol="0">
            <a:spAutoFit/>
          </a:bodyPr>
          <a:lstStyle/>
          <a:p>
            <a:r>
              <a:rPr lang="en-US" sz="9600" dirty="0" smtClean="0">
                <a:solidFill>
                  <a:schemeClr val="accent1"/>
                </a:solidFill>
              </a:rPr>
              <a:t>$$</a:t>
            </a:r>
            <a:endParaRPr lang="en-US" sz="9600" dirty="0">
              <a:solidFill>
                <a:schemeClr val="accent1"/>
              </a:solidFill>
            </a:endParaRPr>
          </a:p>
        </p:txBody>
      </p:sp>
      <p:sp>
        <p:nvSpPr>
          <p:cNvPr id="203" name="TextBox 202"/>
          <p:cNvSpPr txBox="1"/>
          <p:nvPr/>
        </p:nvSpPr>
        <p:spPr>
          <a:xfrm>
            <a:off x="46100" y="1766692"/>
            <a:ext cx="1431802" cy="1569660"/>
          </a:xfrm>
          <a:prstGeom prst="rect">
            <a:avLst/>
          </a:prstGeom>
          <a:noFill/>
        </p:spPr>
        <p:txBody>
          <a:bodyPr wrap="none" rtlCol="0">
            <a:spAutoFit/>
          </a:bodyPr>
          <a:lstStyle/>
          <a:p>
            <a:r>
              <a:rPr lang="en-US" sz="9600" dirty="0" smtClean="0">
                <a:solidFill>
                  <a:schemeClr val="accent1"/>
                </a:solidFill>
              </a:rPr>
              <a:t>$$</a:t>
            </a:r>
            <a:endParaRPr lang="en-US" sz="9600" dirty="0">
              <a:solidFill>
                <a:schemeClr val="accent1"/>
              </a:solidFill>
            </a:endParaRPr>
          </a:p>
        </p:txBody>
      </p:sp>
      <p:sp>
        <p:nvSpPr>
          <p:cNvPr id="204" name="Title 1"/>
          <p:cNvSpPr>
            <a:spLocks noGrp="1"/>
          </p:cNvSpPr>
          <p:nvPr>
            <p:ph type="title"/>
            <p:custDataLst>
              <p:tags r:id="rId1"/>
            </p:custDataLst>
          </p:nvPr>
        </p:nvSpPr>
        <p:spPr>
          <a:xfrm>
            <a:off x="0" y="0"/>
            <a:ext cx="9144000" cy="533400"/>
          </a:xfrm>
        </p:spPr>
        <p:txBody>
          <a:bodyPr>
            <a:noAutofit/>
          </a:bodyPr>
          <a:lstStyle/>
          <a:p>
            <a:r>
              <a:rPr lang="en-US" sz="3600" dirty="0" smtClean="0"/>
              <a:t>Exceptions</a:t>
            </a:r>
            <a:endParaRPr lang="en-US" sz="3600" dirty="0"/>
          </a:p>
        </p:txBody>
      </p:sp>
      <p:sp>
        <p:nvSpPr>
          <p:cNvPr id="205" name="Text Box 11"/>
          <p:cNvSpPr txBox="1">
            <a:spLocks noChangeArrowheads="1"/>
          </p:cNvSpPr>
          <p:nvPr>
            <p:custDataLst>
              <p:tags r:id="rId2"/>
            </p:custDataLst>
          </p:nvPr>
        </p:nvSpPr>
        <p:spPr bwMode="auto">
          <a:xfrm>
            <a:off x="4442254" y="1030026"/>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EPC</a:t>
            </a:r>
            <a:endParaRPr lang="en-US" dirty="0">
              <a:solidFill>
                <a:srgbClr val="FFFFFF"/>
              </a:solidFill>
              <a:latin typeface="Consolas" pitchFamily="49" charset="0"/>
            </a:endParaRPr>
          </a:p>
        </p:txBody>
      </p:sp>
      <p:sp>
        <p:nvSpPr>
          <p:cNvPr id="206" name="Text Box 11"/>
          <p:cNvSpPr txBox="1">
            <a:spLocks noChangeArrowheads="1"/>
          </p:cNvSpPr>
          <p:nvPr>
            <p:custDataLst>
              <p:tags r:id="rId3"/>
            </p:custDataLst>
          </p:nvPr>
        </p:nvSpPr>
        <p:spPr bwMode="auto">
          <a:xfrm>
            <a:off x="4419600" y="1447800"/>
            <a:ext cx="762000" cy="304799"/>
          </a:xfrm>
          <a:prstGeom prst="rect">
            <a:avLst/>
          </a:prstGeom>
          <a:solidFill>
            <a:schemeClr val="bg2"/>
          </a:solid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Cause</a:t>
            </a:r>
            <a:endParaRPr lang="en-US" dirty="0">
              <a:solidFill>
                <a:srgbClr val="FFFFFF"/>
              </a:solidFill>
              <a:latin typeface="Consolas" pitchFamily="49" charset="0"/>
            </a:endParaRPr>
          </a:p>
        </p:txBody>
      </p:sp>
    </p:spTree>
    <p:extLst>
      <p:ext uri="{BB962C8B-B14F-4D97-AF65-F5344CB8AC3E}">
        <p14:creationId xmlns:p14="http://schemas.microsoft.com/office/powerpoint/2010/main" val="19303391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4514" name="Rectangle 2"/>
          <p:cNvSpPr>
            <a:spLocks noGrp="1" noChangeArrowheads="1"/>
          </p:cNvSpPr>
          <p:nvPr>
            <p:ph type="title"/>
          </p:nvPr>
        </p:nvSpPr>
        <p:spPr/>
        <p:txBody>
          <a:bodyPr>
            <a:normAutofit fontScale="90000"/>
          </a:bodyPr>
          <a:lstStyle/>
          <a:p>
            <a:r>
              <a:rPr lang="en-US" dirty="0"/>
              <a:t>Hardware/Software Boundary</a:t>
            </a:r>
          </a:p>
        </p:txBody>
      </p:sp>
      <p:sp>
        <p:nvSpPr>
          <p:cNvPr id="3904515" name="Rectangle 3"/>
          <p:cNvSpPr>
            <a:spLocks noGrp="1" noChangeArrowheads="1"/>
          </p:cNvSpPr>
          <p:nvPr>
            <p:ph type="body" idx="1"/>
          </p:nvPr>
        </p:nvSpPr>
        <p:spPr/>
        <p:txBody>
          <a:bodyPr/>
          <a:lstStyle/>
          <a:p>
            <a:r>
              <a:rPr lang="en-US" dirty="0"/>
              <a:t>Hardware support for </a:t>
            </a:r>
            <a:r>
              <a:rPr lang="en-US" dirty="0">
                <a:solidFill>
                  <a:schemeClr val="accent5">
                    <a:lumMod val="60000"/>
                    <a:lumOff val="40000"/>
                  </a:schemeClr>
                </a:solidFill>
              </a:rPr>
              <a:t>exceptions</a:t>
            </a:r>
          </a:p>
          <a:p>
            <a:pPr lvl="1"/>
            <a:r>
              <a:rPr lang="en-US" dirty="0"/>
              <a:t>Exception program </a:t>
            </a:r>
            <a:r>
              <a:rPr lang="en-US" dirty="0" smtClean="0"/>
              <a:t>counter (EPC)</a:t>
            </a:r>
            <a:endParaRPr lang="en-US" dirty="0"/>
          </a:p>
          <a:p>
            <a:pPr lvl="1"/>
            <a:r>
              <a:rPr lang="en-US" dirty="0"/>
              <a:t>Cause register</a:t>
            </a:r>
          </a:p>
          <a:p>
            <a:pPr lvl="1"/>
            <a:r>
              <a:rPr lang="en-US" dirty="0"/>
              <a:t>Special instructions to load TLB </a:t>
            </a:r>
          </a:p>
          <a:p>
            <a:pPr lvl="2"/>
            <a:r>
              <a:rPr lang="en-US" dirty="0"/>
              <a:t>Only do-able by kernel</a:t>
            </a:r>
          </a:p>
          <a:p>
            <a:pPr lvl="2"/>
            <a:endParaRPr lang="en-US" dirty="0"/>
          </a:p>
          <a:p>
            <a:r>
              <a:rPr lang="en-US" dirty="0">
                <a:solidFill>
                  <a:schemeClr val="accent5">
                    <a:lumMod val="60000"/>
                    <a:lumOff val="40000"/>
                  </a:schemeClr>
                </a:solidFill>
              </a:rPr>
              <a:t>Precise</a:t>
            </a:r>
            <a:r>
              <a:rPr lang="en-US" dirty="0"/>
              <a:t> and imprecise exceptions</a:t>
            </a:r>
          </a:p>
          <a:p>
            <a:pPr lvl="1"/>
            <a:r>
              <a:rPr lang="en-US" dirty="0"/>
              <a:t>In pipelined architecture</a:t>
            </a:r>
          </a:p>
          <a:p>
            <a:pPr lvl="2"/>
            <a:r>
              <a:rPr lang="en-US" dirty="0"/>
              <a:t>Have to correctly identify PC of exception</a:t>
            </a:r>
          </a:p>
          <a:p>
            <a:pPr lvl="2"/>
            <a:r>
              <a:rPr lang="en-US" dirty="0"/>
              <a:t>MIPS and modern processors support this</a:t>
            </a:r>
          </a:p>
        </p:txBody>
      </p:sp>
    </p:spTree>
    <p:extLst>
      <p:ext uri="{BB962C8B-B14F-4D97-AF65-F5344CB8AC3E}">
        <p14:creationId xmlns:p14="http://schemas.microsoft.com/office/powerpoint/2010/main" val="10361144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8610" name="Rectangle 2"/>
          <p:cNvSpPr>
            <a:spLocks noGrp="1" noChangeArrowheads="1"/>
          </p:cNvSpPr>
          <p:nvPr>
            <p:ph type="title"/>
          </p:nvPr>
        </p:nvSpPr>
        <p:spPr/>
        <p:txBody>
          <a:bodyPr>
            <a:normAutofit fontScale="90000"/>
          </a:bodyPr>
          <a:lstStyle/>
          <a:p>
            <a:r>
              <a:rPr lang="en-US" dirty="0"/>
              <a:t>Hardware/Software Boundary</a:t>
            </a:r>
          </a:p>
        </p:txBody>
      </p:sp>
      <p:sp>
        <p:nvSpPr>
          <p:cNvPr id="3908611" name="Rectangle 3"/>
          <p:cNvSpPr>
            <a:spLocks noGrp="1" noChangeArrowheads="1"/>
          </p:cNvSpPr>
          <p:nvPr>
            <p:ph type="body" idx="1"/>
          </p:nvPr>
        </p:nvSpPr>
        <p:spPr/>
        <p:txBody>
          <a:bodyPr/>
          <a:lstStyle/>
          <a:p>
            <a:r>
              <a:rPr lang="en-US" dirty="0" smtClean="0">
                <a:solidFill>
                  <a:schemeClr val="accent5">
                    <a:lumMod val="60000"/>
                    <a:lumOff val="40000"/>
                  </a:schemeClr>
                </a:solidFill>
              </a:rPr>
              <a:t>Precise exceptions</a:t>
            </a:r>
            <a:r>
              <a:rPr lang="en-US" dirty="0" smtClean="0"/>
              <a:t>: Hardware guarantees</a:t>
            </a:r>
            <a:endParaRPr lang="en-US" dirty="0"/>
          </a:p>
          <a:p>
            <a:pPr marL="457200" lvl="1" indent="0">
              <a:buNone/>
            </a:pPr>
            <a:r>
              <a:rPr lang="en-US" dirty="0" smtClean="0"/>
              <a:t>(similar to a branch)</a:t>
            </a:r>
          </a:p>
          <a:p>
            <a:pPr lvl="1"/>
            <a:r>
              <a:rPr lang="en-US" dirty="0" smtClean="0"/>
              <a:t>Previous </a:t>
            </a:r>
            <a:r>
              <a:rPr lang="en-US" dirty="0"/>
              <a:t>instructions complete</a:t>
            </a:r>
          </a:p>
          <a:p>
            <a:pPr lvl="1"/>
            <a:r>
              <a:rPr lang="en-US" dirty="0"/>
              <a:t>Later instructions are flushed</a:t>
            </a:r>
          </a:p>
          <a:p>
            <a:pPr lvl="1"/>
            <a:r>
              <a:rPr lang="en-US" dirty="0"/>
              <a:t>EPC and cause register are set</a:t>
            </a:r>
          </a:p>
          <a:p>
            <a:pPr lvl="1"/>
            <a:r>
              <a:rPr lang="en-US" dirty="0"/>
              <a:t>Jump to prearranged address in OS</a:t>
            </a:r>
          </a:p>
          <a:p>
            <a:pPr lvl="1"/>
            <a:r>
              <a:rPr lang="en-US" dirty="0"/>
              <a:t>When you come back, </a:t>
            </a:r>
            <a:r>
              <a:rPr lang="en-US" dirty="0">
                <a:solidFill>
                  <a:schemeClr val="accent5">
                    <a:lumMod val="60000"/>
                    <a:lumOff val="40000"/>
                  </a:schemeClr>
                </a:solidFill>
              </a:rPr>
              <a:t>restart</a:t>
            </a:r>
            <a:r>
              <a:rPr lang="en-US" dirty="0"/>
              <a:t> instruction</a:t>
            </a:r>
          </a:p>
          <a:p>
            <a:pPr lvl="1"/>
            <a:endParaRPr lang="en-US" dirty="0"/>
          </a:p>
          <a:p>
            <a:pPr lvl="1"/>
            <a:r>
              <a:rPr lang="en-US" dirty="0"/>
              <a:t>Disable exceptions while responding to one</a:t>
            </a:r>
          </a:p>
          <a:p>
            <a:pPr lvl="2"/>
            <a:r>
              <a:rPr lang="en-US" dirty="0"/>
              <a:t>Otherwise can overwrite EPC and cause</a:t>
            </a:r>
          </a:p>
        </p:txBody>
      </p:sp>
    </p:spTree>
    <p:extLst>
      <p:ext uri="{BB962C8B-B14F-4D97-AF65-F5344CB8AC3E}">
        <p14:creationId xmlns:p14="http://schemas.microsoft.com/office/powerpoint/2010/main" val="89549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0861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08611">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08611">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08611">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908611">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08611">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90861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7538" name="Rectangle 2"/>
          <p:cNvSpPr>
            <a:spLocks noGrp="1" noChangeArrowheads="1"/>
          </p:cNvSpPr>
          <p:nvPr>
            <p:ph type="title"/>
          </p:nvPr>
        </p:nvSpPr>
        <p:spPr/>
        <p:txBody>
          <a:bodyPr>
            <a:normAutofit fontScale="90000"/>
          </a:bodyPr>
          <a:lstStyle/>
          <a:p>
            <a:r>
              <a:rPr lang="en-US" dirty="0"/>
              <a:t>Hardware/Software Boundary</a:t>
            </a:r>
          </a:p>
        </p:txBody>
      </p:sp>
      <p:sp>
        <p:nvSpPr>
          <p:cNvPr id="3777539" name="Rectangle 3"/>
          <p:cNvSpPr>
            <a:spLocks noGrp="1" noChangeArrowheads="1"/>
          </p:cNvSpPr>
          <p:nvPr>
            <p:ph type="body" idx="1"/>
          </p:nvPr>
        </p:nvSpPr>
        <p:spPr>
          <a:xfrm>
            <a:off x="152400" y="676275"/>
            <a:ext cx="8077200" cy="4886325"/>
          </a:xfrm>
        </p:spPr>
        <p:txBody>
          <a:bodyPr/>
          <a:lstStyle/>
          <a:p>
            <a:r>
              <a:rPr lang="en-US" dirty="0"/>
              <a:t>Virtual to physical address translation is assisted by hardware</a:t>
            </a:r>
          </a:p>
          <a:p>
            <a:r>
              <a:rPr lang="en-US" dirty="0">
                <a:solidFill>
                  <a:schemeClr val="accent5">
                    <a:lumMod val="60000"/>
                    <a:lumOff val="40000"/>
                  </a:schemeClr>
                </a:solidFill>
              </a:rPr>
              <a:t>Need </a:t>
            </a:r>
            <a:r>
              <a:rPr lang="en-US" i="1" dirty="0" smtClean="0">
                <a:solidFill>
                  <a:schemeClr val="accent5">
                    <a:lumMod val="60000"/>
                    <a:lumOff val="40000"/>
                  </a:schemeClr>
                </a:solidFill>
              </a:rPr>
              <a:t>both </a:t>
            </a:r>
            <a:r>
              <a:rPr lang="en-US" dirty="0" smtClean="0">
                <a:solidFill>
                  <a:schemeClr val="accent5">
                    <a:lumMod val="60000"/>
                    <a:lumOff val="40000"/>
                  </a:schemeClr>
                </a:solidFill>
              </a:rPr>
              <a:t>hardware </a:t>
            </a:r>
            <a:r>
              <a:rPr lang="en-US" dirty="0">
                <a:solidFill>
                  <a:schemeClr val="accent5">
                    <a:lumMod val="60000"/>
                    <a:lumOff val="40000"/>
                  </a:schemeClr>
                </a:solidFill>
              </a:rPr>
              <a:t>and software support</a:t>
            </a:r>
          </a:p>
          <a:p>
            <a:r>
              <a:rPr lang="en-US" dirty="0"/>
              <a:t>Software</a:t>
            </a:r>
          </a:p>
          <a:p>
            <a:pPr lvl="1"/>
            <a:r>
              <a:rPr lang="en-US" dirty="0"/>
              <a:t>Page table storage, fault detection and updating</a:t>
            </a:r>
          </a:p>
          <a:p>
            <a:pPr lvl="2"/>
            <a:r>
              <a:rPr lang="en-US" dirty="0"/>
              <a:t>Page faults result in interrupts that are then handled by the OS</a:t>
            </a:r>
          </a:p>
          <a:p>
            <a:pPr lvl="2"/>
            <a:r>
              <a:rPr lang="en-US" dirty="0"/>
              <a:t>Must update appropriately Dirty and Reference bits (e.g., ~LRU) in the Page Tables</a:t>
            </a:r>
          </a:p>
        </p:txBody>
      </p:sp>
    </p:spTree>
    <p:extLst>
      <p:ext uri="{BB962C8B-B14F-4D97-AF65-F5344CB8AC3E}">
        <p14:creationId xmlns:p14="http://schemas.microsoft.com/office/powerpoint/2010/main" val="2822550181"/>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2370" name="Rectangle 2"/>
          <p:cNvSpPr>
            <a:spLocks noGrp="1" noChangeArrowheads="1"/>
          </p:cNvSpPr>
          <p:nvPr>
            <p:ph type="title"/>
          </p:nvPr>
        </p:nvSpPr>
        <p:spPr/>
        <p:txBody>
          <a:bodyPr>
            <a:normAutofit fontScale="90000"/>
          </a:bodyPr>
          <a:lstStyle/>
          <a:p>
            <a:r>
              <a:rPr lang="en-US" dirty="0"/>
              <a:t>Hardware/Software Boundary</a:t>
            </a:r>
          </a:p>
        </p:txBody>
      </p:sp>
      <p:sp>
        <p:nvSpPr>
          <p:cNvPr id="3642371" name="Rectangle 3"/>
          <p:cNvSpPr>
            <a:spLocks noGrp="1" noChangeArrowheads="1"/>
          </p:cNvSpPr>
          <p:nvPr>
            <p:ph type="body" idx="1"/>
          </p:nvPr>
        </p:nvSpPr>
        <p:spPr/>
        <p:txBody>
          <a:bodyPr/>
          <a:lstStyle/>
          <a:p>
            <a:pPr>
              <a:lnSpc>
                <a:spcPct val="90000"/>
              </a:lnSpc>
            </a:pPr>
            <a:r>
              <a:rPr lang="en-US" dirty="0"/>
              <a:t>OS has to keep TLB valid</a:t>
            </a:r>
          </a:p>
          <a:p>
            <a:pPr>
              <a:lnSpc>
                <a:spcPct val="90000"/>
              </a:lnSpc>
            </a:pPr>
            <a:r>
              <a:rPr lang="en-US" dirty="0"/>
              <a:t>Keep TLB valid on context switch</a:t>
            </a:r>
          </a:p>
          <a:p>
            <a:pPr lvl="1">
              <a:lnSpc>
                <a:spcPct val="90000"/>
              </a:lnSpc>
            </a:pPr>
            <a:r>
              <a:rPr lang="en-US" dirty="0"/>
              <a:t>Flush TLB when new process runs (x86)</a:t>
            </a:r>
          </a:p>
          <a:p>
            <a:pPr lvl="1">
              <a:lnSpc>
                <a:spcPct val="90000"/>
              </a:lnSpc>
            </a:pPr>
            <a:r>
              <a:rPr lang="en-US" dirty="0"/>
              <a:t>Store process id (MIPs)</a:t>
            </a:r>
          </a:p>
          <a:p>
            <a:pPr lvl="1">
              <a:lnSpc>
                <a:spcPct val="90000"/>
              </a:lnSpc>
            </a:pPr>
            <a:endParaRPr lang="en-US" sz="2400" dirty="0"/>
          </a:p>
          <a:p>
            <a:pPr>
              <a:lnSpc>
                <a:spcPct val="90000"/>
              </a:lnSpc>
            </a:pPr>
            <a:r>
              <a:rPr lang="en-US" dirty="0"/>
              <a:t>Also, store </a:t>
            </a:r>
            <a:r>
              <a:rPr lang="en-US" dirty="0" err="1"/>
              <a:t>pids</a:t>
            </a:r>
            <a:r>
              <a:rPr lang="en-US" dirty="0"/>
              <a:t> with cache to avoid flushing cache on context switches</a:t>
            </a:r>
          </a:p>
          <a:p>
            <a:pPr>
              <a:lnSpc>
                <a:spcPct val="90000"/>
              </a:lnSpc>
            </a:pPr>
            <a:endParaRPr lang="en-US" dirty="0"/>
          </a:p>
          <a:p>
            <a:pPr>
              <a:lnSpc>
                <a:spcPct val="90000"/>
              </a:lnSpc>
            </a:pPr>
            <a:r>
              <a:rPr lang="en-US" dirty="0"/>
              <a:t>Hardware support</a:t>
            </a:r>
          </a:p>
          <a:p>
            <a:pPr lvl="1">
              <a:lnSpc>
                <a:spcPct val="90000"/>
              </a:lnSpc>
            </a:pPr>
            <a:r>
              <a:rPr lang="en-US" dirty="0"/>
              <a:t>Page table register</a:t>
            </a:r>
          </a:p>
          <a:p>
            <a:pPr lvl="1">
              <a:lnSpc>
                <a:spcPct val="90000"/>
              </a:lnSpc>
            </a:pPr>
            <a:r>
              <a:rPr lang="en-US" dirty="0"/>
              <a:t>Process id register</a:t>
            </a:r>
          </a:p>
        </p:txBody>
      </p:sp>
    </p:spTree>
    <p:extLst>
      <p:ext uri="{BB962C8B-B14F-4D97-AF65-F5344CB8AC3E}">
        <p14:creationId xmlns:p14="http://schemas.microsoft.com/office/powerpoint/2010/main" val="4185111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4237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4237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64237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42371">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642371">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42371">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64237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0" y="0"/>
            <a:ext cx="9144000" cy="533400"/>
          </a:xfrm>
        </p:spPr>
        <p:txBody>
          <a:bodyPr>
            <a:normAutofit fontScale="90000"/>
          </a:bodyPr>
          <a:lstStyle/>
          <a:p>
            <a:r>
              <a:rPr lang="en-US" dirty="0" smtClean="0"/>
              <a:t>Anatomy of an Executing Program</a:t>
            </a:r>
            <a:endParaRPr lang="en-US" dirty="0"/>
          </a:p>
        </p:txBody>
      </p:sp>
      <p:sp>
        <p:nvSpPr>
          <p:cNvPr id="4" name="Rectangle 3"/>
          <p:cNvSpPr/>
          <p:nvPr>
            <p:custDataLst>
              <p:tags r:id="rId2"/>
            </p:custDataLst>
          </p:nvPr>
        </p:nvSpPr>
        <p:spPr>
          <a:xfrm>
            <a:off x="2819400" y="609600"/>
            <a:ext cx="3505200" cy="6248400"/>
          </a:xfrm>
          <a:prstGeom prst="rect">
            <a:avLst/>
          </a:prstGeom>
          <a:ln w="28575">
            <a:solidFill>
              <a:schemeClr val="accent1"/>
            </a:solidFill>
          </a:ln>
        </p:spPr>
        <p:txBody>
          <a:bodyPr wrap="none" lIns="0" tIns="0" rIns="0" bIns="0" rtlCol="0" anchor="ctr">
            <a:noAutofit/>
          </a:bodyPr>
          <a:lstStyle/>
          <a:p>
            <a:pPr algn="ctr"/>
            <a:endParaRPr lang="en-US" sz="2800" dirty="0" err="1" smtClean="0">
              <a:solidFill>
                <a:schemeClr val="bg1"/>
              </a:solidFill>
            </a:endParaRPr>
          </a:p>
        </p:txBody>
      </p:sp>
      <p:sp>
        <p:nvSpPr>
          <p:cNvPr id="5" name="TextBox 4"/>
          <p:cNvSpPr txBox="1"/>
          <p:nvPr>
            <p:custDataLst>
              <p:tags r:id="rId3"/>
            </p:custDataLst>
          </p:nvPr>
        </p:nvSpPr>
        <p:spPr>
          <a:xfrm>
            <a:off x="685800" y="5334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0xfffffffc</a:t>
            </a:r>
          </a:p>
        </p:txBody>
      </p:sp>
      <p:sp>
        <p:nvSpPr>
          <p:cNvPr id="6" name="TextBox 5"/>
          <p:cNvSpPr txBox="1"/>
          <p:nvPr>
            <p:custDataLst>
              <p:tags r:id="rId4"/>
            </p:custDataLst>
          </p:nvPr>
        </p:nvSpPr>
        <p:spPr>
          <a:xfrm>
            <a:off x="685800" y="63246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0x00000000</a:t>
            </a:r>
          </a:p>
        </p:txBody>
      </p:sp>
      <p:sp>
        <p:nvSpPr>
          <p:cNvPr id="7" name="TextBox 6"/>
          <p:cNvSpPr txBox="1"/>
          <p:nvPr>
            <p:custDataLst>
              <p:tags r:id="rId5"/>
            </p:custDataLst>
          </p:nvPr>
        </p:nvSpPr>
        <p:spPr>
          <a:xfrm>
            <a:off x="6324600" y="609600"/>
            <a:ext cx="776175" cy="523220"/>
          </a:xfrm>
          <a:prstGeom prst="rect">
            <a:avLst/>
          </a:prstGeom>
          <a:noFill/>
        </p:spPr>
        <p:txBody>
          <a:bodyPr wrap="none" rtlCol="0">
            <a:spAutoFit/>
          </a:bodyPr>
          <a:lstStyle/>
          <a:p>
            <a:r>
              <a:rPr lang="en-US" sz="2800" dirty="0" smtClean="0">
                <a:solidFill>
                  <a:schemeClr val="bg1"/>
                </a:solidFill>
                <a:latin typeface="Consolas" pitchFamily="49" charset="0"/>
              </a:rPr>
              <a:t>top</a:t>
            </a:r>
          </a:p>
        </p:txBody>
      </p:sp>
      <p:sp>
        <p:nvSpPr>
          <p:cNvPr id="8" name="TextBox 7"/>
          <p:cNvSpPr txBox="1"/>
          <p:nvPr>
            <p:custDataLst>
              <p:tags r:id="rId6"/>
            </p:custDataLst>
          </p:nvPr>
        </p:nvSpPr>
        <p:spPr>
          <a:xfrm>
            <a:off x="6400800" y="6324600"/>
            <a:ext cx="1367682" cy="523220"/>
          </a:xfrm>
          <a:prstGeom prst="rect">
            <a:avLst/>
          </a:prstGeom>
          <a:noFill/>
        </p:spPr>
        <p:txBody>
          <a:bodyPr wrap="none" rtlCol="0">
            <a:spAutoFit/>
          </a:bodyPr>
          <a:lstStyle/>
          <a:p>
            <a:r>
              <a:rPr lang="en-US" sz="2800" dirty="0" smtClean="0">
                <a:solidFill>
                  <a:schemeClr val="bg1"/>
                </a:solidFill>
                <a:latin typeface="Consolas" pitchFamily="49" charset="0"/>
              </a:rPr>
              <a:t>bottom</a:t>
            </a:r>
          </a:p>
        </p:txBody>
      </p:sp>
      <p:sp>
        <p:nvSpPr>
          <p:cNvPr id="9" name="TextBox 8"/>
          <p:cNvSpPr txBox="1"/>
          <p:nvPr>
            <p:custDataLst>
              <p:tags r:id="rId7"/>
            </p:custDataLst>
          </p:nvPr>
        </p:nvSpPr>
        <p:spPr>
          <a:xfrm>
            <a:off x="685800" y="21437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0x7ffffffc</a:t>
            </a:r>
          </a:p>
        </p:txBody>
      </p:sp>
      <p:sp>
        <p:nvSpPr>
          <p:cNvPr id="10" name="TextBox 9"/>
          <p:cNvSpPr txBox="1"/>
          <p:nvPr>
            <p:custDataLst>
              <p:tags r:id="rId8"/>
            </p:custDataLst>
          </p:nvPr>
        </p:nvSpPr>
        <p:spPr>
          <a:xfrm>
            <a:off x="685800" y="17526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0x80000000</a:t>
            </a:r>
          </a:p>
        </p:txBody>
      </p:sp>
      <p:sp>
        <p:nvSpPr>
          <p:cNvPr id="11" name="TextBox 10"/>
          <p:cNvSpPr txBox="1"/>
          <p:nvPr>
            <p:custDataLst>
              <p:tags r:id="rId9"/>
            </p:custDataLst>
          </p:nvPr>
        </p:nvSpPr>
        <p:spPr>
          <a:xfrm>
            <a:off x="685800" y="50393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0x10000000</a:t>
            </a:r>
          </a:p>
        </p:txBody>
      </p:sp>
      <p:sp>
        <p:nvSpPr>
          <p:cNvPr id="12" name="TextBox 11"/>
          <p:cNvSpPr txBox="1"/>
          <p:nvPr>
            <p:custDataLst>
              <p:tags r:id="rId10"/>
            </p:custDataLst>
          </p:nvPr>
        </p:nvSpPr>
        <p:spPr>
          <a:xfrm>
            <a:off x="663040" y="58775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0x00400000</a:t>
            </a:r>
          </a:p>
        </p:txBody>
      </p:sp>
      <p:sp>
        <p:nvSpPr>
          <p:cNvPr id="13" name="TextBox 12" hidden="1"/>
          <p:cNvSpPr txBox="1"/>
          <p:nvPr>
            <p:custDataLst>
              <p:tags r:id="rId11"/>
            </p:custDataLst>
          </p:nvPr>
        </p:nvSpPr>
        <p:spPr>
          <a:xfrm>
            <a:off x="3242297" y="1219200"/>
            <a:ext cx="2548903" cy="523220"/>
          </a:xfrm>
          <a:prstGeom prst="rect">
            <a:avLst/>
          </a:prstGeom>
          <a:noFill/>
        </p:spPr>
        <p:txBody>
          <a:bodyPr wrap="none" rtlCol="0">
            <a:spAutoFit/>
          </a:bodyPr>
          <a:lstStyle/>
          <a:p>
            <a:r>
              <a:rPr lang="en-US" sz="2800" dirty="0" smtClean="0">
                <a:solidFill>
                  <a:schemeClr val="accent4"/>
                </a:solidFill>
              </a:rPr>
              <a:t>system reserved</a:t>
            </a:r>
          </a:p>
        </p:txBody>
      </p:sp>
      <p:sp>
        <p:nvSpPr>
          <p:cNvPr id="14" name="TextBox 13" hidden="1"/>
          <p:cNvSpPr txBox="1"/>
          <p:nvPr>
            <p:custDataLst>
              <p:tags r:id="rId12"/>
            </p:custDataLst>
          </p:nvPr>
        </p:nvSpPr>
        <p:spPr>
          <a:xfrm>
            <a:off x="3200400" y="2819400"/>
            <a:ext cx="2998641" cy="523220"/>
          </a:xfrm>
          <a:prstGeom prst="rect">
            <a:avLst/>
          </a:prstGeom>
          <a:noFill/>
        </p:spPr>
        <p:txBody>
          <a:bodyPr wrap="none" rtlCol="0">
            <a:spAutoFit/>
          </a:bodyPr>
          <a:lstStyle/>
          <a:p>
            <a:r>
              <a:rPr lang="en-US" sz="2800" dirty="0" smtClean="0">
                <a:solidFill>
                  <a:schemeClr val="accent4"/>
                </a:solidFill>
              </a:rPr>
              <a:t>(stack grows down)</a:t>
            </a:r>
          </a:p>
        </p:txBody>
      </p:sp>
      <p:sp>
        <p:nvSpPr>
          <p:cNvPr id="15" name="TextBox 14" hidden="1"/>
          <p:cNvSpPr txBox="1"/>
          <p:nvPr>
            <p:custDataLst>
              <p:tags r:id="rId13"/>
            </p:custDataLst>
          </p:nvPr>
        </p:nvSpPr>
        <p:spPr>
          <a:xfrm>
            <a:off x="3391030" y="3820180"/>
            <a:ext cx="2541978" cy="523220"/>
          </a:xfrm>
          <a:prstGeom prst="rect">
            <a:avLst/>
          </a:prstGeom>
          <a:noFill/>
        </p:spPr>
        <p:txBody>
          <a:bodyPr wrap="none" rtlCol="0">
            <a:spAutoFit/>
          </a:bodyPr>
          <a:lstStyle/>
          <a:p>
            <a:r>
              <a:rPr lang="en-US" sz="2800" dirty="0" smtClean="0">
                <a:solidFill>
                  <a:schemeClr val="accent4"/>
                </a:solidFill>
              </a:rPr>
              <a:t>(heap grows up)</a:t>
            </a:r>
          </a:p>
        </p:txBody>
      </p:sp>
      <p:sp>
        <p:nvSpPr>
          <p:cNvPr id="16" name="TextBox 15" hidden="1"/>
          <p:cNvSpPr txBox="1"/>
          <p:nvPr>
            <p:custDataLst>
              <p:tags r:id="rId14"/>
            </p:custDataLst>
          </p:nvPr>
        </p:nvSpPr>
        <p:spPr>
          <a:xfrm>
            <a:off x="4114800" y="4876800"/>
            <a:ext cx="750270" cy="523220"/>
          </a:xfrm>
          <a:prstGeom prst="rect">
            <a:avLst/>
          </a:prstGeom>
          <a:noFill/>
        </p:spPr>
        <p:txBody>
          <a:bodyPr wrap="none" rtlCol="0">
            <a:spAutoFit/>
          </a:bodyPr>
          <a:lstStyle/>
          <a:p>
            <a:r>
              <a:rPr lang="en-US" sz="2800" dirty="0" smtClean="0">
                <a:solidFill>
                  <a:schemeClr val="accent4"/>
                </a:solidFill>
              </a:rPr>
              <a:t>text</a:t>
            </a:r>
          </a:p>
        </p:txBody>
      </p:sp>
      <p:sp>
        <p:nvSpPr>
          <p:cNvPr id="17" name="TextBox 16" hidden="1"/>
          <p:cNvSpPr txBox="1"/>
          <p:nvPr>
            <p:custDataLst>
              <p:tags r:id="rId15"/>
            </p:custDataLst>
          </p:nvPr>
        </p:nvSpPr>
        <p:spPr>
          <a:xfrm>
            <a:off x="3802080" y="5867400"/>
            <a:ext cx="1455720" cy="523220"/>
          </a:xfrm>
          <a:prstGeom prst="rect">
            <a:avLst/>
          </a:prstGeom>
          <a:noFill/>
        </p:spPr>
        <p:txBody>
          <a:bodyPr wrap="none" rtlCol="0">
            <a:spAutoFit/>
          </a:bodyPr>
          <a:lstStyle/>
          <a:p>
            <a:r>
              <a:rPr lang="en-US" sz="2800" dirty="0" smtClean="0">
                <a:solidFill>
                  <a:schemeClr val="accent4"/>
                </a:solidFill>
              </a:rPr>
              <a:t>reserved</a:t>
            </a:r>
          </a:p>
        </p:txBody>
      </p:sp>
      <p:sp>
        <p:nvSpPr>
          <p:cNvPr id="18" name="TextBox 17" hidden="1"/>
          <p:cNvSpPr txBox="1"/>
          <p:nvPr>
            <p:custDataLst>
              <p:tags r:id="rId16"/>
            </p:custDataLst>
          </p:nvPr>
        </p:nvSpPr>
        <p:spPr>
          <a:xfrm>
            <a:off x="3657600" y="4201180"/>
            <a:ext cx="1904496" cy="523220"/>
          </a:xfrm>
          <a:prstGeom prst="rect">
            <a:avLst/>
          </a:prstGeom>
          <a:noFill/>
        </p:spPr>
        <p:txBody>
          <a:bodyPr wrap="none" rtlCol="0">
            <a:spAutoFit/>
          </a:bodyPr>
          <a:lstStyle/>
          <a:p>
            <a:r>
              <a:rPr lang="en-US" sz="2800" dirty="0" smtClean="0">
                <a:solidFill>
                  <a:schemeClr val="accent4"/>
                </a:solidFill>
              </a:rPr>
              <a:t>(static) data</a:t>
            </a:r>
          </a:p>
        </p:txBody>
      </p:sp>
      <p:sp>
        <p:nvSpPr>
          <p:cNvPr id="19" name="TextBox 18" hidden="1"/>
          <p:cNvSpPr txBox="1"/>
          <p:nvPr>
            <p:custDataLst>
              <p:tags r:id="rId17"/>
            </p:custDataLst>
          </p:nvPr>
        </p:nvSpPr>
        <p:spPr>
          <a:xfrm>
            <a:off x="6553200" y="2819400"/>
            <a:ext cx="1234249" cy="523220"/>
          </a:xfrm>
          <a:prstGeom prst="rect">
            <a:avLst/>
          </a:prstGeom>
          <a:noFill/>
        </p:spPr>
        <p:txBody>
          <a:bodyPr wrap="none" rtlCol="0">
            <a:spAutoFit/>
          </a:bodyPr>
          <a:lstStyle/>
          <a:p>
            <a:r>
              <a:rPr lang="en-US" sz="2800" dirty="0" smtClean="0">
                <a:solidFill>
                  <a:schemeClr val="accent4"/>
                </a:solidFill>
              </a:rPr>
              <a:t>(.stack)</a:t>
            </a:r>
          </a:p>
        </p:txBody>
      </p:sp>
      <p:sp>
        <p:nvSpPr>
          <p:cNvPr id="20" name="TextBox 19" hidden="1"/>
          <p:cNvSpPr txBox="1"/>
          <p:nvPr>
            <p:custDataLst>
              <p:tags r:id="rId18"/>
            </p:custDataLst>
          </p:nvPr>
        </p:nvSpPr>
        <p:spPr>
          <a:xfrm>
            <a:off x="6623035" y="4201180"/>
            <a:ext cx="920765" cy="523220"/>
          </a:xfrm>
          <a:prstGeom prst="rect">
            <a:avLst/>
          </a:prstGeom>
          <a:noFill/>
        </p:spPr>
        <p:txBody>
          <a:bodyPr wrap="none" rtlCol="0">
            <a:spAutoFit/>
          </a:bodyPr>
          <a:lstStyle/>
          <a:p>
            <a:r>
              <a:rPr lang="en-US" sz="2800" dirty="0" smtClean="0">
                <a:solidFill>
                  <a:schemeClr val="accent4"/>
                </a:solidFill>
              </a:rPr>
              <a:t>.data</a:t>
            </a:r>
          </a:p>
        </p:txBody>
      </p:sp>
      <p:sp>
        <p:nvSpPr>
          <p:cNvPr id="21" name="TextBox 20" hidden="1"/>
          <p:cNvSpPr txBox="1"/>
          <p:nvPr>
            <p:custDataLst>
              <p:tags r:id="rId19"/>
            </p:custDataLst>
          </p:nvPr>
        </p:nvSpPr>
        <p:spPr>
          <a:xfrm>
            <a:off x="6705600" y="4953000"/>
            <a:ext cx="833946" cy="523220"/>
          </a:xfrm>
          <a:prstGeom prst="rect">
            <a:avLst/>
          </a:prstGeom>
          <a:noFill/>
        </p:spPr>
        <p:txBody>
          <a:bodyPr wrap="none" rtlCol="0">
            <a:spAutoFit/>
          </a:bodyPr>
          <a:lstStyle/>
          <a:p>
            <a:r>
              <a:rPr lang="en-US" sz="2800" dirty="0" smtClean="0">
                <a:solidFill>
                  <a:schemeClr val="accent4"/>
                </a:solidFill>
              </a:rPr>
              <a:t>.text</a:t>
            </a:r>
          </a:p>
        </p:txBody>
      </p:sp>
      <p:sp>
        <p:nvSpPr>
          <p:cNvPr id="23" name="Rectangle 7"/>
          <p:cNvSpPr>
            <a:spLocks noChangeArrowheads="1"/>
          </p:cNvSpPr>
          <p:nvPr>
            <p:custDataLst>
              <p:tags r:id="rId20"/>
            </p:custDataLst>
          </p:nvPr>
        </p:nvSpPr>
        <p:spPr bwMode="auto">
          <a:xfrm>
            <a:off x="2819400" y="533400"/>
            <a:ext cx="3505200" cy="16764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26" name="Rectangle 7"/>
          <p:cNvSpPr>
            <a:spLocks noChangeArrowheads="1"/>
          </p:cNvSpPr>
          <p:nvPr>
            <p:custDataLst>
              <p:tags r:id="rId21"/>
            </p:custDataLst>
          </p:nvPr>
        </p:nvSpPr>
        <p:spPr bwMode="auto">
          <a:xfrm>
            <a:off x="2819400" y="2209800"/>
            <a:ext cx="3505200" cy="79501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b="1" dirty="0" smtClean="0">
                <a:solidFill>
                  <a:schemeClr val="bg1"/>
                </a:solidFill>
              </a:rPr>
              <a:t>stack</a:t>
            </a:r>
            <a:endParaRPr lang="en-US" sz="2400" b="1" dirty="0">
              <a:solidFill>
                <a:schemeClr val="bg1"/>
              </a:solidFill>
            </a:endParaRPr>
          </a:p>
        </p:txBody>
      </p:sp>
      <p:sp>
        <p:nvSpPr>
          <p:cNvPr id="29" name="Rectangle 7"/>
          <p:cNvSpPr>
            <a:spLocks noChangeArrowheads="1"/>
          </p:cNvSpPr>
          <p:nvPr>
            <p:custDataLst>
              <p:tags r:id="rId22"/>
            </p:custDataLst>
          </p:nvPr>
        </p:nvSpPr>
        <p:spPr bwMode="auto">
          <a:xfrm>
            <a:off x="2819400" y="6477000"/>
            <a:ext cx="3505200" cy="3810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30" name="Rectangle 7"/>
          <p:cNvSpPr>
            <a:spLocks noChangeArrowheads="1"/>
          </p:cNvSpPr>
          <p:nvPr>
            <p:custDataLst>
              <p:tags r:id="rId23"/>
            </p:custDataLst>
          </p:nvPr>
        </p:nvSpPr>
        <p:spPr bwMode="auto">
          <a:xfrm>
            <a:off x="2819400" y="5562600"/>
            <a:ext cx="3505200" cy="9144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code (text)</a:t>
            </a:r>
            <a:endParaRPr lang="en-US" sz="2400" dirty="0">
              <a:solidFill>
                <a:schemeClr val="bg1"/>
              </a:solidFill>
            </a:endParaRPr>
          </a:p>
        </p:txBody>
      </p:sp>
      <p:sp>
        <p:nvSpPr>
          <p:cNvPr id="31" name="Rectangle 7"/>
          <p:cNvSpPr>
            <a:spLocks noChangeArrowheads="1"/>
          </p:cNvSpPr>
          <p:nvPr>
            <p:custDataLst>
              <p:tags r:id="rId24"/>
            </p:custDataLst>
          </p:nvPr>
        </p:nvSpPr>
        <p:spPr bwMode="auto">
          <a:xfrm>
            <a:off x="2819400" y="5105400"/>
            <a:ext cx="3505200" cy="4572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static data</a:t>
            </a:r>
            <a:endParaRPr lang="en-US" sz="2400" dirty="0">
              <a:solidFill>
                <a:schemeClr val="bg1"/>
              </a:solidFill>
            </a:endParaRPr>
          </a:p>
        </p:txBody>
      </p:sp>
      <p:sp>
        <p:nvSpPr>
          <p:cNvPr id="32" name="Rectangle 7"/>
          <p:cNvSpPr>
            <a:spLocks noChangeArrowheads="1"/>
          </p:cNvSpPr>
          <p:nvPr>
            <p:custDataLst>
              <p:tags r:id="rId25"/>
            </p:custDataLst>
          </p:nvPr>
        </p:nvSpPr>
        <p:spPr bwMode="auto">
          <a:xfrm>
            <a:off x="2819400" y="4343400"/>
            <a:ext cx="3505200" cy="7620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dynamic data (heap)</a:t>
            </a:r>
            <a:endParaRPr lang="en-US" sz="2400" dirty="0">
              <a:solidFill>
                <a:schemeClr val="bg1"/>
              </a:solidFill>
            </a:endParaRPr>
          </a:p>
        </p:txBody>
      </p:sp>
      <p:cxnSp>
        <p:nvCxnSpPr>
          <p:cNvPr id="22" name="Straight Arrow Connector 21"/>
          <p:cNvCxnSpPr>
            <a:stCxn id="26" idx="2"/>
          </p:cNvCxnSpPr>
          <p:nvPr/>
        </p:nvCxnSpPr>
        <p:spPr>
          <a:xfrm>
            <a:off x="4572000" y="3004810"/>
            <a:ext cx="0" cy="5003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32" idx="0"/>
          </p:cNvCxnSpPr>
          <p:nvPr/>
        </p:nvCxnSpPr>
        <p:spPr>
          <a:xfrm flipV="1">
            <a:off x="4572000" y="3733800"/>
            <a:ext cx="0" cy="609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315200" y="5100935"/>
            <a:ext cx="814390" cy="461665"/>
          </a:xfrm>
          <a:prstGeom prst="rect">
            <a:avLst/>
          </a:prstGeom>
          <a:noFill/>
        </p:spPr>
        <p:txBody>
          <a:bodyPr wrap="none" rtlCol="0">
            <a:spAutoFit/>
          </a:bodyPr>
          <a:lstStyle/>
          <a:p>
            <a:r>
              <a:rPr lang="en-US" sz="2400" dirty="0" smtClean="0">
                <a:solidFill>
                  <a:schemeClr val="accent1"/>
                </a:solidFill>
              </a:rPr>
              <a:t>.data</a:t>
            </a:r>
            <a:endParaRPr lang="en-US" sz="2400" dirty="0">
              <a:solidFill>
                <a:schemeClr val="accent1"/>
              </a:solidFill>
            </a:endParaRPr>
          </a:p>
        </p:txBody>
      </p:sp>
      <p:sp>
        <p:nvSpPr>
          <p:cNvPr id="33" name="TextBox 32"/>
          <p:cNvSpPr txBox="1"/>
          <p:nvPr/>
        </p:nvSpPr>
        <p:spPr>
          <a:xfrm>
            <a:off x="7339010" y="5791200"/>
            <a:ext cx="740011" cy="461665"/>
          </a:xfrm>
          <a:prstGeom prst="rect">
            <a:avLst/>
          </a:prstGeom>
          <a:noFill/>
        </p:spPr>
        <p:txBody>
          <a:bodyPr wrap="none" rtlCol="0">
            <a:spAutoFit/>
          </a:bodyPr>
          <a:lstStyle/>
          <a:p>
            <a:r>
              <a:rPr lang="en-US" sz="2400" dirty="0" smtClean="0">
                <a:solidFill>
                  <a:schemeClr val="accent1"/>
                </a:solidFill>
              </a:rPr>
              <a:t>.text</a:t>
            </a:r>
            <a:endParaRPr lang="en-US" sz="2400" dirty="0">
              <a:solidFill>
                <a:schemeClr val="accent1"/>
              </a:solidFill>
            </a:endParaRPr>
          </a:p>
        </p:txBody>
      </p:sp>
      <p:cxnSp>
        <p:nvCxnSpPr>
          <p:cNvPr id="34" name="Straight Arrow Connector 33"/>
          <p:cNvCxnSpPr>
            <a:stCxn id="33" idx="1"/>
            <a:endCxn id="30" idx="3"/>
          </p:cNvCxnSpPr>
          <p:nvPr/>
        </p:nvCxnSpPr>
        <p:spPr>
          <a:xfrm flipH="1" flipV="1">
            <a:off x="6324600" y="6019800"/>
            <a:ext cx="1014410" cy="22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7" idx="1"/>
            <a:endCxn id="31" idx="3"/>
          </p:cNvCxnSpPr>
          <p:nvPr/>
        </p:nvCxnSpPr>
        <p:spPr>
          <a:xfrm flipH="1">
            <a:off x="6324600" y="5331768"/>
            <a:ext cx="990600" cy="2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05292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p:txBody>
          <a:bodyPr>
            <a:normAutofit fontScale="77500" lnSpcReduction="20000"/>
          </a:bodyPr>
          <a:lstStyle/>
          <a:p>
            <a:r>
              <a:rPr lang="en-US" dirty="0"/>
              <a:t>Worst Internet security vulnerability found yet </a:t>
            </a:r>
            <a:r>
              <a:rPr lang="en-US" dirty="0" smtClean="0"/>
              <a:t>due </a:t>
            </a:r>
            <a:r>
              <a:rPr lang="en-US" dirty="0"/>
              <a:t>systems practices 101 that we learn in CS3410, lack of bounds checking</a:t>
            </a:r>
            <a:r>
              <a:rPr lang="en-US" dirty="0" smtClean="0"/>
              <a:t>!</a:t>
            </a:r>
          </a:p>
          <a:p>
            <a:endParaRPr lang="en-US" dirty="0" smtClean="0"/>
          </a:p>
          <a:p>
            <a:r>
              <a:rPr lang="en-US" dirty="0" smtClean="0"/>
              <a:t>It </a:t>
            </a:r>
            <a:r>
              <a:rPr lang="en-US" dirty="0"/>
              <a:t>is necessary to have a privileged mode (aka kernel mode) where a trusted mediator, the Operating System (OS), provides isolation between programs, protects shared resources, and provides safe control transfer.</a:t>
            </a:r>
          </a:p>
          <a:p>
            <a:endParaRPr lang="en-US" dirty="0" smtClean="0"/>
          </a:p>
          <a:p>
            <a:r>
              <a:rPr lang="en-US" dirty="0" smtClean="0">
                <a:solidFill>
                  <a:schemeClr val="accent5">
                    <a:lumMod val="60000"/>
                    <a:lumOff val="40000"/>
                  </a:schemeClr>
                </a:solidFill>
              </a:rPr>
              <a:t>Exceptions </a:t>
            </a:r>
            <a:r>
              <a:rPr lang="en-US" dirty="0">
                <a:solidFill>
                  <a:schemeClr val="accent5">
                    <a:lumMod val="60000"/>
                    <a:lumOff val="40000"/>
                  </a:schemeClr>
                </a:solidFill>
              </a:rPr>
              <a:t>are any unexpected change in control flow. </a:t>
            </a:r>
            <a:r>
              <a:rPr lang="en-US" dirty="0" smtClean="0">
                <a:solidFill>
                  <a:schemeClr val="accent5">
                    <a:lumMod val="60000"/>
                    <a:lumOff val="40000"/>
                  </a:schemeClr>
                </a:solidFill>
              </a:rPr>
              <a:t>Precise exceptions are necessary to identify the exceptional instructional, cause of exception, and where to start to continue execution.</a:t>
            </a:r>
          </a:p>
          <a:p>
            <a:endParaRPr lang="en-US" dirty="0">
              <a:solidFill>
                <a:schemeClr val="accent5">
                  <a:lumMod val="60000"/>
                  <a:lumOff val="40000"/>
                </a:schemeClr>
              </a:solidFill>
            </a:endParaRPr>
          </a:p>
          <a:p>
            <a:r>
              <a:rPr lang="en-US" dirty="0" smtClean="0">
                <a:solidFill>
                  <a:schemeClr val="accent5">
                    <a:lumMod val="60000"/>
                    <a:lumOff val="40000"/>
                  </a:schemeClr>
                </a:solidFill>
              </a:rPr>
              <a:t>We need help of both hardware and software (e.g. OS) to resolve exceptions.  Finally, we need some type of protected mode to prevent programs from modifying OS or other programs. </a:t>
            </a:r>
            <a:endParaRPr lang="en-US" dirty="0">
              <a:solidFill>
                <a:schemeClr val="accent5">
                  <a:lumMod val="60000"/>
                  <a:lumOff val="40000"/>
                </a:schemeClr>
              </a:solidFill>
            </a:endParaRPr>
          </a:p>
          <a:p>
            <a:endParaRPr lang="en-US" dirty="0"/>
          </a:p>
          <a:p>
            <a:endParaRPr lang="en-US" dirty="0"/>
          </a:p>
        </p:txBody>
      </p:sp>
    </p:spTree>
    <p:extLst>
      <p:ext uri="{BB962C8B-B14F-4D97-AF65-F5344CB8AC3E}">
        <p14:creationId xmlns:p14="http://schemas.microsoft.com/office/powerpoint/2010/main" val="23353506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What is the difference between traps, exceptions, interrupts, and system calls?</a:t>
            </a:r>
            <a:endParaRPr lang="en-US" dirty="0"/>
          </a:p>
        </p:txBody>
      </p:sp>
    </p:spTree>
    <p:extLst>
      <p:ext uri="{BB962C8B-B14F-4D97-AF65-F5344CB8AC3E}">
        <p14:creationId xmlns:p14="http://schemas.microsoft.com/office/powerpoint/2010/main" val="8239206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3378" name="Rectangle 2"/>
          <p:cNvSpPr>
            <a:spLocks noGrp="1" noChangeArrowheads="1"/>
          </p:cNvSpPr>
          <p:nvPr>
            <p:ph type="title"/>
            <p:custDataLst>
              <p:tags r:id="rId1"/>
            </p:custDataLst>
          </p:nvPr>
        </p:nvSpPr>
        <p:spPr/>
        <p:txBody>
          <a:bodyPr>
            <a:normAutofit fontScale="90000"/>
          </a:bodyPr>
          <a:lstStyle/>
          <a:p>
            <a:r>
              <a:rPr lang="en-US" dirty="0" smtClean="0"/>
              <a:t>Recap: Traps</a:t>
            </a:r>
            <a:endParaRPr lang="en-US" dirty="0"/>
          </a:p>
        </p:txBody>
      </p:sp>
      <p:sp>
        <p:nvSpPr>
          <p:cNvPr id="3813379" name="Rectangle 3"/>
          <p:cNvSpPr>
            <a:spLocks noGrp="1" noChangeArrowheads="1"/>
          </p:cNvSpPr>
          <p:nvPr>
            <p:ph idx="1"/>
            <p:custDataLst>
              <p:tags r:id="rId2"/>
            </p:custDataLst>
          </p:nvPr>
        </p:nvSpPr>
        <p:spPr>
          <a:xfrm>
            <a:off x="228600" y="685800"/>
            <a:ext cx="8686800" cy="6172200"/>
          </a:xfrm>
        </p:spPr>
        <p:txBody>
          <a:bodyPr>
            <a:normAutofit fontScale="92500" lnSpcReduction="10000"/>
          </a:bodyPr>
          <a:lstStyle/>
          <a:p>
            <a:r>
              <a:rPr lang="en-US" sz="2800" dirty="0" smtClean="0">
                <a:sym typeface="Wingdings" pitchFamily="2" charset="2"/>
              </a:rPr>
              <a:t> </a:t>
            </a:r>
            <a:r>
              <a:rPr lang="en-US" sz="2800" dirty="0" smtClean="0"/>
              <a:t>Map kernel into every process using </a:t>
            </a:r>
            <a:r>
              <a:rPr lang="en-US" sz="2800" i="1" dirty="0" smtClean="0">
                <a:solidFill>
                  <a:schemeClr val="accent5">
                    <a:lumMod val="60000"/>
                    <a:lumOff val="40000"/>
                  </a:schemeClr>
                </a:solidFill>
              </a:rPr>
              <a:t>supervisor</a:t>
            </a:r>
            <a:r>
              <a:rPr lang="en-US" sz="2800" dirty="0" smtClean="0"/>
              <a:t> PTEs</a:t>
            </a:r>
          </a:p>
          <a:p>
            <a:r>
              <a:rPr lang="en-US" sz="2800" dirty="0" smtClean="0">
                <a:sym typeface="Wingdings" pitchFamily="2" charset="2"/>
              </a:rPr>
              <a:t> </a:t>
            </a:r>
            <a:r>
              <a:rPr lang="en-US" sz="2800" dirty="0" smtClean="0"/>
              <a:t>Switch to </a:t>
            </a:r>
            <a:r>
              <a:rPr lang="en-US" sz="2800" dirty="0" smtClean="0">
                <a:solidFill>
                  <a:schemeClr val="accent5">
                    <a:lumMod val="60000"/>
                    <a:lumOff val="40000"/>
                  </a:schemeClr>
                </a:solidFill>
              </a:rPr>
              <a:t>kernel mode</a:t>
            </a:r>
            <a:r>
              <a:rPr lang="en-US" sz="2800" dirty="0" smtClean="0">
                <a:solidFill>
                  <a:schemeClr val="accent1"/>
                </a:solidFill>
              </a:rPr>
              <a:t> </a:t>
            </a:r>
            <a:r>
              <a:rPr lang="en-US" sz="2800" dirty="0" smtClean="0"/>
              <a:t>on trap, </a:t>
            </a:r>
            <a:r>
              <a:rPr lang="en-US" sz="2800" dirty="0" smtClean="0">
                <a:solidFill>
                  <a:schemeClr val="accent5">
                    <a:lumMod val="60000"/>
                    <a:lumOff val="40000"/>
                  </a:schemeClr>
                </a:solidFill>
              </a:rPr>
              <a:t>user mode</a:t>
            </a:r>
            <a:r>
              <a:rPr lang="en-US" sz="2800" dirty="0" smtClean="0">
                <a:solidFill>
                  <a:schemeClr val="accent1"/>
                </a:solidFill>
              </a:rPr>
              <a:t> </a:t>
            </a:r>
            <a:r>
              <a:rPr lang="en-US" sz="2800" dirty="0" smtClean="0"/>
              <a:t>on return</a:t>
            </a:r>
          </a:p>
          <a:p>
            <a:endParaRPr lang="en-US" sz="2800" dirty="0" smtClean="0">
              <a:solidFill>
                <a:schemeClr val="accent1"/>
              </a:solidFill>
            </a:endParaRPr>
          </a:p>
          <a:p>
            <a:r>
              <a:rPr lang="en-US" sz="2800" dirty="0" smtClean="0">
                <a:solidFill>
                  <a:schemeClr val="accent5">
                    <a:lumMod val="60000"/>
                    <a:lumOff val="40000"/>
                  </a:schemeClr>
                </a:solidFill>
              </a:rPr>
              <a:t>Trap</a:t>
            </a:r>
            <a:r>
              <a:rPr lang="en-US" sz="2800" dirty="0">
                <a:solidFill>
                  <a:schemeClr val="accent5">
                    <a:lumMod val="60000"/>
                    <a:lumOff val="40000"/>
                  </a:schemeClr>
                </a:solidFill>
              </a:rPr>
              <a:t>:</a:t>
            </a:r>
            <a:r>
              <a:rPr lang="en-US" sz="2800" dirty="0">
                <a:solidFill>
                  <a:schemeClr val="accent1"/>
                </a:solidFill>
              </a:rPr>
              <a:t> </a:t>
            </a:r>
            <a:r>
              <a:rPr lang="en-US" sz="2800" dirty="0"/>
              <a:t>Any kind of a control transfer to the OS</a:t>
            </a:r>
          </a:p>
          <a:p>
            <a:endParaRPr lang="en-US" sz="2800" dirty="0" smtClean="0">
              <a:solidFill>
                <a:schemeClr val="accent1"/>
              </a:solidFill>
            </a:endParaRPr>
          </a:p>
          <a:p>
            <a:r>
              <a:rPr lang="en-US" sz="2800" dirty="0" err="1" smtClean="0">
                <a:solidFill>
                  <a:schemeClr val="accent5">
                    <a:lumMod val="60000"/>
                    <a:lumOff val="40000"/>
                  </a:schemeClr>
                </a:solidFill>
              </a:rPr>
              <a:t>Syscall</a:t>
            </a:r>
            <a:r>
              <a:rPr lang="en-US" sz="2800" dirty="0" smtClean="0">
                <a:solidFill>
                  <a:schemeClr val="accent5">
                    <a:lumMod val="60000"/>
                    <a:lumOff val="40000"/>
                  </a:schemeClr>
                </a:solidFill>
              </a:rPr>
              <a:t>:</a:t>
            </a:r>
            <a:r>
              <a:rPr lang="en-US" sz="2800" dirty="0" smtClean="0">
                <a:solidFill>
                  <a:schemeClr val="accent1"/>
                </a:solidFill>
              </a:rPr>
              <a:t> </a:t>
            </a:r>
            <a:r>
              <a:rPr lang="en-US" sz="2800" dirty="0" smtClean="0"/>
              <a:t>Synchronous, program-to-kernel transfer</a:t>
            </a:r>
          </a:p>
          <a:p>
            <a:pPr lvl="1"/>
            <a:r>
              <a:rPr lang="en-US" sz="2400" dirty="0" smtClean="0"/>
              <a:t>user does caller-saves, invokes kernel via </a:t>
            </a:r>
            <a:r>
              <a:rPr lang="en-US" sz="2400" dirty="0" err="1" smtClean="0"/>
              <a:t>syscall</a:t>
            </a:r>
            <a:endParaRPr lang="en-US" sz="2400" dirty="0" smtClean="0"/>
          </a:p>
          <a:p>
            <a:pPr lvl="1"/>
            <a:r>
              <a:rPr lang="en-US" sz="2400" dirty="0" smtClean="0"/>
              <a:t>kernel handles request, puts result in v0, and returns</a:t>
            </a:r>
          </a:p>
          <a:p>
            <a:r>
              <a:rPr lang="en-US" sz="2800" dirty="0" smtClean="0">
                <a:solidFill>
                  <a:schemeClr val="accent5">
                    <a:lumMod val="60000"/>
                    <a:lumOff val="40000"/>
                  </a:schemeClr>
                </a:solidFill>
              </a:rPr>
              <a:t>Exception:</a:t>
            </a:r>
            <a:r>
              <a:rPr lang="en-US" sz="2800" dirty="0" smtClean="0">
                <a:solidFill>
                  <a:schemeClr val="accent1"/>
                </a:solidFill>
              </a:rPr>
              <a:t> </a:t>
            </a:r>
            <a:r>
              <a:rPr lang="en-US" sz="2800" dirty="0"/>
              <a:t>S</a:t>
            </a:r>
            <a:r>
              <a:rPr lang="en-US" sz="2800" dirty="0" smtClean="0"/>
              <a:t>ynchronous, program-to-kernel transfer</a:t>
            </a:r>
          </a:p>
          <a:p>
            <a:pPr lvl="1"/>
            <a:r>
              <a:rPr lang="en-US" sz="2400" dirty="0" smtClean="0"/>
              <a:t>user div/load/store/… faults, CPU invokes kernel</a:t>
            </a:r>
          </a:p>
          <a:p>
            <a:pPr lvl="1"/>
            <a:r>
              <a:rPr lang="en-US" sz="2400" dirty="0" smtClean="0"/>
              <a:t>kernel saves everything, handles fault, restores, and returns</a:t>
            </a:r>
          </a:p>
          <a:p>
            <a:r>
              <a:rPr lang="en-US" sz="2800" dirty="0" smtClean="0">
                <a:solidFill>
                  <a:schemeClr val="accent5">
                    <a:lumMod val="60000"/>
                    <a:lumOff val="40000"/>
                  </a:schemeClr>
                </a:solidFill>
              </a:rPr>
              <a:t>Interrupt:</a:t>
            </a:r>
            <a:r>
              <a:rPr lang="en-US" sz="2800" dirty="0" smtClean="0">
                <a:solidFill>
                  <a:schemeClr val="accent1"/>
                </a:solidFill>
              </a:rPr>
              <a:t> </a:t>
            </a:r>
            <a:r>
              <a:rPr lang="en-US" sz="2800" dirty="0" err="1" smtClean="0"/>
              <a:t>Aysnchronous</a:t>
            </a:r>
            <a:r>
              <a:rPr lang="en-US" sz="2800" dirty="0" smtClean="0"/>
              <a:t>, device-initiated transfer</a:t>
            </a:r>
          </a:p>
          <a:p>
            <a:pPr lvl="1"/>
            <a:r>
              <a:rPr lang="en-US" sz="2400" dirty="0" smtClean="0"/>
              <a:t>e.g. Network packet arrived, keyboard event, timer ticks</a:t>
            </a:r>
          </a:p>
          <a:p>
            <a:pPr lvl="1"/>
            <a:r>
              <a:rPr lang="en-US" sz="2400" dirty="0" smtClean="0"/>
              <a:t>kernel saves everything, handles event, restores, and returns</a:t>
            </a:r>
          </a:p>
          <a:p>
            <a:pPr lvl="1"/>
            <a:endParaRPr lang="en-US" sz="2400" dirty="0" smtClean="0"/>
          </a:p>
        </p:txBody>
      </p:sp>
    </p:spTree>
    <p:extLst>
      <p:ext uri="{BB962C8B-B14F-4D97-AF65-F5344CB8AC3E}">
        <p14:creationId xmlns:p14="http://schemas.microsoft.com/office/powerpoint/2010/main" val="794951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13379">
                                            <p:txEl>
                                              <p:pRg st="11" end="1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13379">
                                            <p:txEl>
                                              <p:pRg st="12" end="1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813379">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33858" name="Rectangle 2"/>
          <p:cNvSpPr>
            <a:spLocks noGrp="1" noChangeArrowheads="1"/>
          </p:cNvSpPr>
          <p:nvPr>
            <p:ph type="title"/>
          </p:nvPr>
        </p:nvSpPr>
        <p:spPr/>
        <p:txBody>
          <a:bodyPr>
            <a:normAutofit fontScale="90000"/>
          </a:bodyPr>
          <a:lstStyle/>
          <a:p>
            <a:r>
              <a:rPr lang="en-US"/>
              <a:t>Exceptions</a:t>
            </a:r>
          </a:p>
        </p:txBody>
      </p:sp>
      <p:sp>
        <p:nvSpPr>
          <p:cNvPr id="3833859" name="Rectangle 3"/>
          <p:cNvSpPr>
            <a:spLocks noGrp="1" noChangeArrowheads="1"/>
          </p:cNvSpPr>
          <p:nvPr>
            <p:ph type="body" idx="1"/>
          </p:nvPr>
        </p:nvSpPr>
        <p:spPr>
          <a:xfrm>
            <a:off x="228600" y="685800"/>
            <a:ext cx="8686800" cy="6172200"/>
          </a:xfrm>
        </p:spPr>
        <p:txBody>
          <a:bodyPr>
            <a:normAutofit lnSpcReduction="10000"/>
          </a:bodyPr>
          <a:lstStyle/>
          <a:p>
            <a:pPr>
              <a:lnSpc>
                <a:spcPct val="84000"/>
              </a:lnSpc>
            </a:pPr>
            <a:r>
              <a:rPr lang="en-US" dirty="0" smtClean="0"/>
              <a:t>Traps (System calls) </a:t>
            </a:r>
            <a:r>
              <a:rPr lang="en-US" dirty="0"/>
              <a:t>are control transfers to the OS, performed under the control of the user program</a:t>
            </a:r>
          </a:p>
          <a:p>
            <a:pPr>
              <a:lnSpc>
                <a:spcPct val="84000"/>
              </a:lnSpc>
            </a:pPr>
            <a:endParaRPr lang="en-US" dirty="0"/>
          </a:p>
          <a:p>
            <a:pPr>
              <a:lnSpc>
                <a:spcPct val="84000"/>
              </a:lnSpc>
            </a:pPr>
            <a:r>
              <a:rPr lang="en-US" dirty="0"/>
              <a:t>Sometimes, need to transfer control to the OS at a </a:t>
            </a:r>
            <a:r>
              <a:rPr lang="en-US" i="1" dirty="0"/>
              <a:t>time when the user program least expects it</a:t>
            </a:r>
          </a:p>
          <a:p>
            <a:pPr lvl="1">
              <a:lnSpc>
                <a:spcPct val="84000"/>
              </a:lnSpc>
            </a:pPr>
            <a:r>
              <a:rPr lang="en-US" dirty="0"/>
              <a:t>Division by zero,</a:t>
            </a:r>
          </a:p>
          <a:p>
            <a:pPr lvl="1">
              <a:lnSpc>
                <a:spcPct val="84000"/>
              </a:lnSpc>
            </a:pPr>
            <a:r>
              <a:rPr lang="en-US" dirty="0"/>
              <a:t>Alert from power supply that electricity is going out</a:t>
            </a:r>
          </a:p>
          <a:p>
            <a:pPr lvl="1">
              <a:lnSpc>
                <a:spcPct val="84000"/>
              </a:lnSpc>
            </a:pPr>
            <a:r>
              <a:rPr lang="en-US" dirty="0"/>
              <a:t>Alert from network device that a packet just arrived</a:t>
            </a:r>
          </a:p>
          <a:p>
            <a:pPr lvl="1">
              <a:lnSpc>
                <a:spcPct val="84000"/>
              </a:lnSpc>
            </a:pPr>
            <a:r>
              <a:rPr lang="en-US" dirty="0"/>
              <a:t>Clock notifying the processor that clock just ticked</a:t>
            </a:r>
          </a:p>
          <a:p>
            <a:pPr lvl="1">
              <a:lnSpc>
                <a:spcPct val="84000"/>
              </a:lnSpc>
            </a:pPr>
            <a:endParaRPr lang="en-US" sz="2400" dirty="0"/>
          </a:p>
          <a:p>
            <a:pPr>
              <a:lnSpc>
                <a:spcPct val="84000"/>
              </a:lnSpc>
            </a:pPr>
            <a:r>
              <a:rPr lang="en-US" dirty="0"/>
              <a:t>Some of these causes for interruption of execution have nothing to do with the user application</a:t>
            </a:r>
          </a:p>
          <a:p>
            <a:pPr>
              <a:lnSpc>
                <a:spcPct val="84000"/>
              </a:lnSpc>
            </a:pPr>
            <a:r>
              <a:rPr lang="en-US" dirty="0"/>
              <a:t>Need a (slightly) different mechanism, that allows resuming the user application</a:t>
            </a:r>
          </a:p>
        </p:txBody>
      </p:sp>
    </p:spTree>
    <p:extLst>
      <p:ext uri="{BB962C8B-B14F-4D97-AF65-F5344CB8AC3E}">
        <p14:creationId xmlns:p14="http://schemas.microsoft.com/office/powerpoint/2010/main" val="20714337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Heartbleed</a:t>
            </a:r>
            <a:r>
              <a:rPr lang="en-US" dirty="0" smtClean="0"/>
              <a:t> Security Bug</a:t>
            </a:r>
            <a:endParaRPr lang="en-US" dirty="0"/>
          </a:p>
        </p:txBody>
      </p:sp>
      <p:sp>
        <p:nvSpPr>
          <p:cNvPr id="3" name="Content Placeholder 2"/>
          <p:cNvSpPr>
            <a:spLocks noGrp="1"/>
          </p:cNvSpPr>
          <p:nvPr>
            <p:ph idx="1"/>
          </p:nvPr>
        </p:nvSpPr>
        <p:spPr>
          <a:xfrm>
            <a:off x="228600" y="838200"/>
            <a:ext cx="8686800" cy="6019800"/>
          </a:xfrm>
        </p:spPr>
        <p:txBody>
          <a:bodyPr>
            <a:normAutofit lnSpcReduction="10000"/>
          </a:bodyPr>
          <a:lstStyle/>
          <a:p>
            <a:r>
              <a:rPr lang="en-US" dirty="0" smtClean="0"/>
              <a:t>How does it work?</a:t>
            </a:r>
          </a:p>
          <a:p>
            <a:pPr lvl="1"/>
            <a:r>
              <a:rPr lang="en-US" dirty="0" smtClean="0">
                <a:solidFill>
                  <a:schemeClr val="accent5">
                    <a:lumMod val="60000"/>
                    <a:lumOff val="40000"/>
                  </a:schemeClr>
                </a:solidFill>
              </a:rPr>
              <a:t>Lack of bounds checking</a:t>
            </a:r>
          </a:p>
          <a:p>
            <a:pPr lvl="1"/>
            <a:r>
              <a:rPr lang="en-US" dirty="0" smtClean="0"/>
              <a:t>“Buffer over-read”</a:t>
            </a:r>
            <a:endParaRPr lang="en-US"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smtClean="0"/>
          </a:p>
          <a:p>
            <a:endParaRPr lang="en-US" sz="2000" dirty="0"/>
          </a:p>
          <a:p>
            <a:endParaRPr lang="en-US" sz="2000" dirty="0" smtClean="0"/>
          </a:p>
          <a:p>
            <a:endParaRPr lang="en-US" sz="2000" dirty="0"/>
          </a:p>
          <a:p>
            <a:endParaRPr lang="en-US" sz="2000" dirty="0" smtClean="0"/>
          </a:p>
          <a:p>
            <a:r>
              <a:rPr lang="en-US" sz="2000" dirty="0" smtClean="0"/>
              <a:t>http</a:t>
            </a:r>
            <a:r>
              <a:rPr lang="en-US" sz="2000" dirty="0"/>
              <a:t>://en.wikipedia.org/wiki/Heartbleed</a:t>
            </a:r>
          </a:p>
        </p:txBody>
      </p:sp>
      <p:pic>
        <p:nvPicPr>
          <p:cNvPr id="1026" name="Picture 2" descr="Heartbleed Bu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96672"/>
            <a:ext cx="1052664" cy="127492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000" y="2286000"/>
            <a:ext cx="7086600" cy="399822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9637203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5906" name="Rectangle 2"/>
          <p:cNvSpPr>
            <a:spLocks noGrp="1" noChangeArrowheads="1"/>
          </p:cNvSpPr>
          <p:nvPr>
            <p:ph type="title"/>
          </p:nvPr>
        </p:nvSpPr>
        <p:spPr/>
        <p:txBody>
          <a:bodyPr>
            <a:normAutofit fontScale="90000"/>
          </a:bodyPr>
          <a:lstStyle/>
          <a:p>
            <a:r>
              <a:rPr lang="en-US"/>
              <a:t>Interrupts &amp; Exceptions</a:t>
            </a:r>
          </a:p>
        </p:txBody>
      </p:sp>
      <p:sp>
        <p:nvSpPr>
          <p:cNvPr id="3835907" name="Rectangle 3"/>
          <p:cNvSpPr>
            <a:spLocks noGrp="1" noChangeArrowheads="1"/>
          </p:cNvSpPr>
          <p:nvPr>
            <p:ph type="body" idx="1"/>
          </p:nvPr>
        </p:nvSpPr>
        <p:spPr>
          <a:xfrm>
            <a:off x="0" y="762000"/>
            <a:ext cx="9448800" cy="5054600"/>
          </a:xfrm>
        </p:spPr>
        <p:txBody>
          <a:bodyPr>
            <a:normAutofit/>
          </a:bodyPr>
          <a:lstStyle/>
          <a:p>
            <a:pPr>
              <a:lnSpc>
                <a:spcPct val="84000"/>
              </a:lnSpc>
            </a:pPr>
            <a:r>
              <a:rPr lang="en-US" dirty="0"/>
              <a:t>On an interrupt or exception</a:t>
            </a:r>
          </a:p>
          <a:p>
            <a:pPr lvl="1">
              <a:lnSpc>
                <a:spcPct val="84000"/>
              </a:lnSpc>
            </a:pPr>
            <a:r>
              <a:rPr lang="en-US" dirty="0" smtClean="0">
                <a:solidFill>
                  <a:schemeClr val="accent5">
                    <a:lumMod val="60000"/>
                    <a:lumOff val="40000"/>
                  </a:schemeClr>
                </a:solidFill>
              </a:rPr>
              <a:t>CPU saves PC of exception instruction (EPC) </a:t>
            </a:r>
          </a:p>
          <a:p>
            <a:pPr lvl="1">
              <a:lnSpc>
                <a:spcPct val="84000"/>
              </a:lnSpc>
            </a:pPr>
            <a:r>
              <a:rPr lang="en-US" dirty="0" smtClean="0">
                <a:solidFill>
                  <a:schemeClr val="accent5">
                    <a:lumMod val="60000"/>
                    <a:lumOff val="40000"/>
                  </a:schemeClr>
                </a:solidFill>
              </a:rPr>
              <a:t>CPU Saves </a:t>
            </a:r>
            <a:r>
              <a:rPr lang="en-US" dirty="0">
                <a:solidFill>
                  <a:schemeClr val="accent5">
                    <a:lumMod val="60000"/>
                    <a:lumOff val="40000"/>
                  </a:schemeClr>
                </a:solidFill>
              </a:rPr>
              <a:t>cause of the interrupt/privilege (Cause register</a:t>
            </a:r>
            <a:r>
              <a:rPr lang="en-US" dirty="0" smtClean="0">
                <a:solidFill>
                  <a:schemeClr val="accent5">
                    <a:lumMod val="60000"/>
                    <a:lumOff val="40000"/>
                  </a:schemeClr>
                </a:solidFill>
              </a:rPr>
              <a:t>)</a:t>
            </a:r>
          </a:p>
          <a:p>
            <a:pPr lvl="1">
              <a:lnSpc>
                <a:spcPct val="84000"/>
              </a:lnSpc>
            </a:pPr>
            <a:r>
              <a:rPr lang="en-US" dirty="0" smtClean="0"/>
              <a:t>Switches </a:t>
            </a:r>
            <a:r>
              <a:rPr lang="en-US" dirty="0"/>
              <a:t>the </a:t>
            </a:r>
            <a:r>
              <a:rPr lang="en-US" dirty="0" err="1"/>
              <a:t>sp</a:t>
            </a:r>
            <a:r>
              <a:rPr lang="en-US" dirty="0"/>
              <a:t> to the kernel stack</a:t>
            </a:r>
          </a:p>
          <a:p>
            <a:pPr lvl="1">
              <a:lnSpc>
                <a:spcPct val="84000"/>
              </a:lnSpc>
            </a:pPr>
            <a:r>
              <a:rPr lang="en-US" dirty="0"/>
              <a:t>Saves the old (user) SP value</a:t>
            </a:r>
          </a:p>
          <a:p>
            <a:pPr lvl="1">
              <a:lnSpc>
                <a:spcPct val="84000"/>
              </a:lnSpc>
            </a:pPr>
            <a:r>
              <a:rPr lang="en-US" dirty="0"/>
              <a:t>Saves the old (user) PC value</a:t>
            </a:r>
          </a:p>
          <a:p>
            <a:pPr lvl="1">
              <a:lnSpc>
                <a:spcPct val="84000"/>
              </a:lnSpc>
            </a:pPr>
            <a:r>
              <a:rPr lang="en-US" dirty="0"/>
              <a:t>Saves the old privilege mode</a:t>
            </a:r>
          </a:p>
          <a:p>
            <a:pPr lvl="1">
              <a:lnSpc>
                <a:spcPct val="84000"/>
              </a:lnSpc>
            </a:pPr>
            <a:r>
              <a:rPr lang="en-US" dirty="0" smtClean="0"/>
              <a:t>Sets </a:t>
            </a:r>
            <a:r>
              <a:rPr lang="en-US" dirty="0"/>
              <a:t>the new privilege mode to 1</a:t>
            </a:r>
          </a:p>
          <a:p>
            <a:pPr lvl="1">
              <a:lnSpc>
                <a:spcPct val="84000"/>
              </a:lnSpc>
            </a:pPr>
            <a:r>
              <a:rPr lang="en-US" dirty="0"/>
              <a:t>Sets the new PC to the kernel </a:t>
            </a:r>
            <a:r>
              <a:rPr lang="en-US" dirty="0">
                <a:solidFill>
                  <a:schemeClr val="accent5">
                    <a:lumMod val="60000"/>
                    <a:lumOff val="40000"/>
                  </a:schemeClr>
                </a:solidFill>
              </a:rPr>
              <a:t>interrupt/exception handler</a:t>
            </a:r>
          </a:p>
        </p:txBody>
      </p:sp>
    </p:spTree>
    <p:extLst>
      <p:ext uri="{BB962C8B-B14F-4D97-AF65-F5344CB8AC3E}">
        <p14:creationId xmlns:p14="http://schemas.microsoft.com/office/powerpoint/2010/main" val="34996829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7954" name="Rectangle 2"/>
          <p:cNvSpPr>
            <a:spLocks noGrp="1" noChangeArrowheads="1"/>
          </p:cNvSpPr>
          <p:nvPr>
            <p:ph type="title"/>
          </p:nvPr>
        </p:nvSpPr>
        <p:spPr/>
        <p:txBody>
          <a:bodyPr>
            <a:normAutofit fontScale="90000"/>
          </a:bodyPr>
          <a:lstStyle/>
          <a:p>
            <a:r>
              <a:rPr lang="en-US"/>
              <a:t>Interrupts &amp; Exceptions</a:t>
            </a:r>
          </a:p>
        </p:txBody>
      </p:sp>
      <p:sp>
        <p:nvSpPr>
          <p:cNvPr id="3837955" name="Rectangle 3"/>
          <p:cNvSpPr>
            <a:spLocks noGrp="1" noChangeArrowheads="1"/>
          </p:cNvSpPr>
          <p:nvPr>
            <p:ph type="body" idx="1"/>
          </p:nvPr>
        </p:nvSpPr>
        <p:spPr>
          <a:xfrm>
            <a:off x="152400" y="762000"/>
            <a:ext cx="8839199" cy="5054600"/>
          </a:xfrm>
        </p:spPr>
        <p:txBody>
          <a:bodyPr/>
          <a:lstStyle/>
          <a:p>
            <a:pPr>
              <a:lnSpc>
                <a:spcPct val="84000"/>
              </a:lnSpc>
            </a:pPr>
            <a:r>
              <a:rPr lang="en-US" dirty="0">
                <a:solidFill>
                  <a:schemeClr val="accent5">
                    <a:lumMod val="60000"/>
                    <a:lumOff val="40000"/>
                  </a:schemeClr>
                </a:solidFill>
              </a:rPr>
              <a:t>Kernel interrupt/exception handler handles the event</a:t>
            </a:r>
          </a:p>
          <a:p>
            <a:pPr lvl="1">
              <a:lnSpc>
                <a:spcPct val="84000"/>
              </a:lnSpc>
            </a:pPr>
            <a:r>
              <a:rPr lang="en-US" dirty="0"/>
              <a:t>Saves </a:t>
            </a:r>
            <a:r>
              <a:rPr lang="en-US" dirty="0">
                <a:solidFill>
                  <a:schemeClr val="accent5">
                    <a:lumMod val="60000"/>
                    <a:lumOff val="40000"/>
                  </a:schemeClr>
                </a:solidFill>
              </a:rPr>
              <a:t>all</a:t>
            </a:r>
            <a:r>
              <a:rPr lang="en-US" dirty="0"/>
              <a:t> registers</a:t>
            </a:r>
          </a:p>
          <a:p>
            <a:pPr lvl="1">
              <a:lnSpc>
                <a:spcPct val="84000"/>
              </a:lnSpc>
            </a:pPr>
            <a:r>
              <a:rPr lang="en-US" dirty="0"/>
              <a:t>Examines the </a:t>
            </a:r>
            <a:r>
              <a:rPr lang="en-US" dirty="0">
                <a:solidFill>
                  <a:schemeClr val="accent5">
                    <a:lumMod val="60000"/>
                    <a:lumOff val="40000"/>
                  </a:schemeClr>
                </a:solidFill>
              </a:rPr>
              <a:t>cause</a:t>
            </a:r>
          </a:p>
          <a:p>
            <a:pPr lvl="1">
              <a:lnSpc>
                <a:spcPct val="84000"/>
              </a:lnSpc>
            </a:pPr>
            <a:r>
              <a:rPr lang="en-US" dirty="0"/>
              <a:t>Performs operation required</a:t>
            </a:r>
          </a:p>
          <a:p>
            <a:pPr lvl="1">
              <a:lnSpc>
                <a:spcPct val="84000"/>
              </a:lnSpc>
            </a:pPr>
            <a:r>
              <a:rPr lang="en-US" dirty="0">
                <a:solidFill>
                  <a:schemeClr val="accent5">
                    <a:lumMod val="60000"/>
                    <a:lumOff val="40000"/>
                  </a:schemeClr>
                </a:solidFill>
              </a:rPr>
              <a:t>Restores all registers</a:t>
            </a:r>
          </a:p>
          <a:p>
            <a:pPr lvl="1">
              <a:lnSpc>
                <a:spcPct val="84000"/>
              </a:lnSpc>
            </a:pPr>
            <a:r>
              <a:rPr lang="en-US" dirty="0"/>
              <a:t>Performs a “</a:t>
            </a:r>
            <a:r>
              <a:rPr lang="en-US" dirty="0">
                <a:solidFill>
                  <a:schemeClr val="accent5">
                    <a:lumMod val="60000"/>
                    <a:lumOff val="40000"/>
                  </a:schemeClr>
                </a:solidFill>
              </a:rPr>
              <a:t>return from interrupt</a:t>
            </a:r>
            <a:r>
              <a:rPr lang="en-US" dirty="0"/>
              <a:t>” instruction, which restores the privilege mode, SP and PC</a:t>
            </a:r>
          </a:p>
          <a:p>
            <a:pPr lvl="1">
              <a:lnSpc>
                <a:spcPct val="84000"/>
              </a:lnSpc>
            </a:pPr>
            <a:endParaRPr lang="en-US" dirty="0"/>
          </a:p>
        </p:txBody>
      </p:sp>
    </p:spTree>
    <p:extLst>
      <p:ext uri="{BB962C8B-B14F-4D97-AF65-F5344CB8AC3E}">
        <p14:creationId xmlns:p14="http://schemas.microsoft.com/office/powerpoint/2010/main" val="67327716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Example: Clock Interrupt</a:t>
            </a:r>
            <a:endParaRPr lang="en-US" dirty="0"/>
          </a:p>
        </p:txBody>
      </p:sp>
      <p:sp>
        <p:nvSpPr>
          <p:cNvPr id="3" name="Content Placeholder 2"/>
          <p:cNvSpPr>
            <a:spLocks noGrp="1"/>
          </p:cNvSpPr>
          <p:nvPr>
            <p:ph idx="1"/>
            <p:custDataLst>
              <p:tags r:id="rId2"/>
            </p:custDataLst>
          </p:nvPr>
        </p:nvSpPr>
        <p:spPr/>
        <p:txBody>
          <a:bodyPr>
            <a:normAutofit/>
          </a:bodyPr>
          <a:lstStyle/>
          <a:p>
            <a:r>
              <a:rPr lang="en-US" sz="2800" dirty="0" smtClean="0">
                <a:solidFill>
                  <a:schemeClr val="accent5">
                    <a:lumMod val="60000"/>
                    <a:lumOff val="40000"/>
                  </a:schemeClr>
                </a:solidFill>
              </a:rPr>
              <a:t>Example: Clock Interrupt*</a:t>
            </a:r>
          </a:p>
          <a:p>
            <a:pPr lvl="1"/>
            <a:r>
              <a:rPr lang="en-US" sz="2400" dirty="0" smtClean="0"/>
              <a:t>Every N cycles, CPU causes exception with Cause = CLOCK_TICK</a:t>
            </a:r>
          </a:p>
          <a:p>
            <a:pPr lvl="1"/>
            <a:r>
              <a:rPr lang="en-US" sz="2400" dirty="0" smtClean="0"/>
              <a:t>OS can select N to get e.g. 1000 TICKs per second</a:t>
            </a:r>
          </a:p>
          <a:p>
            <a:r>
              <a:rPr lang="en-US" sz="2400" dirty="0" smtClean="0"/>
              <a:t>.</a:t>
            </a:r>
            <a:r>
              <a:rPr lang="en-US" sz="2400" dirty="0" err="1" smtClean="0"/>
              <a:t>ktext</a:t>
            </a:r>
            <a:r>
              <a:rPr lang="en-US" sz="2400" dirty="0" smtClean="0"/>
              <a:t> 0x8000 0180</a:t>
            </a:r>
          </a:p>
          <a:p>
            <a:r>
              <a:rPr lang="en-US" sz="2400" dirty="0" smtClean="0"/>
              <a:t># (step 1) save *everything* but $k0, $k1 to 0xB0000000</a:t>
            </a:r>
          </a:p>
          <a:p>
            <a:r>
              <a:rPr lang="en-US" sz="2400" dirty="0" smtClean="0"/>
              <a:t># (step 2) set up a usable OS context</a:t>
            </a:r>
          </a:p>
          <a:p>
            <a:r>
              <a:rPr lang="en-US" sz="2400" dirty="0" smtClean="0"/>
              <a:t># (step 3) examine Cause register, take action</a:t>
            </a:r>
          </a:p>
          <a:p>
            <a:r>
              <a:rPr lang="en-US" sz="2400" dirty="0" smtClean="0"/>
              <a:t>if (Cause == PAGE_FAULT) </a:t>
            </a:r>
            <a:r>
              <a:rPr lang="en-US" sz="2400" dirty="0" err="1" smtClean="0"/>
              <a:t>handle_pfault</a:t>
            </a:r>
            <a:r>
              <a:rPr lang="en-US" sz="2400" dirty="0" smtClean="0"/>
              <a:t>(</a:t>
            </a:r>
            <a:r>
              <a:rPr lang="en-US" sz="2400" dirty="0" err="1" smtClean="0"/>
              <a:t>BadVaddr</a:t>
            </a:r>
            <a:r>
              <a:rPr lang="en-US" sz="2400" dirty="0" smtClean="0"/>
              <a:t>)</a:t>
            </a:r>
          </a:p>
          <a:p>
            <a:r>
              <a:rPr lang="en-US" sz="2400" dirty="0" smtClean="0"/>
              <a:t>else if (Cause == SYSCALL) </a:t>
            </a:r>
            <a:r>
              <a:rPr lang="en-US" sz="2400" dirty="0" err="1" smtClean="0"/>
              <a:t>dispatch_syscall</a:t>
            </a:r>
            <a:r>
              <a:rPr lang="en-US" sz="2400" dirty="0" smtClean="0"/>
              <a:t>($v0)</a:t>
            </a:r>
          </a:p>
          <a:p>
            <a:r>
              <a:rPr lang="en-US" sz="2400" dirty="0" smtClean="0"/>
              <a:t>else if (Cause == CLOCK_TICK) schedule()</a:t>
            </a:r>
          </a:p>
          <a:p>
            <a:r>
              <a:rPr lang="en-US" sz="2400" dirty="0" smtClean="0"/>
              <a:t># (step 4) restore registers and return to where program left off</a:t>
            </a:r>
          </a:p>
          <a:p>
            <a:endParaRPr lang="en-US" sz="2400" dirty="0" smtClean="0"/>
          </a:p>
          <a:p>
            <a:endParaRPr lang="en-US" sz="2400" dirty="0"/>
          </a:p>
        </p:txBody>
      </p:sp>
      <p:sp>
        <p:nvSpPr>
          <p:cNvPr id="5" name="TextBox 4"/>
          <p:cNvSpPr txBox="1"/>
          <p:nvPr>
            <p:custDataLst>
              <p:tags r:id="rId3"/>
            </p:custDataLst>
          </p:nvPr>
        </p:nvSpPr>
        <p:spPr>
          <a:xfrm>
            <a:off x="111190" y="6248400"/>
            <a:ext cx="7872348" cy="523220"/>
          </a:xfrm>
          <a:prstGeom prst="rect">
            <a:avLst/>
          </a:prstGeom>
          <a:noFill/>
        </p:spPr>
        <p:txBody>
          <a:bodyPr wrap="none" rtlCol="0">
            <a:spAutoFit/>
          </a:bodyPr>
          <a:lstStyle/>
          <a:p>
            <a:r>
              <a:rPr lang="en-US" sz="2800" dirty="0" smtClean="0">
                <a:solidFill>
                  <a:schemeClr val="bg1"/>
                </a:solidFill>
              </a:rPr>
              <a:t>* not the CPU clock, but a programmable timer clock</a:t>
            </a:r>
          </a:p>
        </p:txBody>
      </p:sp>
    </p:spTree>
    <p:extLst>
      <p:ext uri="{BB962C8B-B14F-4D97-AF65-F5344CB8AC3E}">
        <p14:creationId xmlns:p14="http://schemas.microsoft.com/office/powerpoint/2010/main" val="2788946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Scheduler</a:t>
            </a:r>
            <a:endParaRPr lang="en-US" dirty="0"/>
          </a:p>
        </p:txBody>
      </p:sp>
      <p:sp>
        <p:nvSpPr>
          <p:cNvPr id="3" name="Content Placeholder 2"/>
          <p:cNvSpPr>
            <a:spLocks noGrp="1"/>
          </p:cNvSpPr>
          <p:nvPr>
            <p:ph idx="1"/>
            <p:custDataLst>
              <p:tags r:id="rId2"/>
            </p:custDataLst>
          </p:nvPr>
        </p:nvSpPr>
        <p:spPr/>
        <p:txBody>
          <a:bodyPr>
            <a:normAutofit fontScale="92500" lnSpcReduction="20000"/>
          </a:bodyPr>
          <a:lstStyle/>
          <a:p>
            <a:r>
              <a:rPr lang="en-US" dirty="0" err="1" smtClean="0">
                <a:latin typeface="Consolas" pitchFamily="49" charset="0"/>
              </a:rPr>
              <a:t>struct</a:t>
            </a:r>
            <a:r>
              <a:rPr lang="en-US" dirty="0" smtClean="0">
                <a:latin typeface="Consolas" pitchFamily="49" charset="0"/>
              </a:rPr>
              <a:t> </a:t>
            </a:r>
            <a:r>
              <a:rPr lang="en-US" dirty="0" err="1" smtClean="0">
                <a:latin typeface="Consolas" pitchFamily="49" charset="0"/>
              </a:rPr>
              <a:t>regs</a:t>
            </a:r>
            <a:r>
              <a:rPr lang="en-US" dirty="0" smtClean="0">
                <a:latin typeface="Consolas" pitchFamily="49" charset="0"/>
              </a:rPr>
              <a:t> context[]; </a:t>
            </a:r>
          </a:p>
          <a:p>
            <a:r>
              <a:rPr lang="en-US" dirty="0" err="1" smtClean="0">
                <a:latin typeface="Consolas" pitchFamily="49" charset="0"/>
              </a:rPr>
              <a:t>int</a:t>
            </a:r>
            <a:r>
              <a:rPr lang="en-US" dirty="0" smtClean="0">
                <a:latin typeface="Consolas" pitchFamily="49" charset="0"/>
              </a:rPr>
              <a:t> </a:t>
            </a:r>
            <a:r>
              <a:rPr lang="en-US" dirty="0" err="1" smtClean="0">
                <a:latin typeface="Consolas" pitchFamily="49" charset="0"/>
              </a:rPr>
              <a:t>ptbr</a:t>
            </a:r>
            <a:r>
              <a:rPr lang="en-US" dirty="0" smtClean="0">
                <a:latin typeface="Consolas" pitchFamily="49" charset="0"/>
              </a:rPr>
              <a:t>[];</a:t>
            </a:r>
          </a:p>
          <a:p>
            <a:r>
              <a:rPr lang="en-US" dirty="0" smtClean="0">
                <a:latin typeface="Consolas" pitchFamily="49" charset="0"/>
              </a:rPr>
              <a:t>schedule() {</a:t>
            </a:r>
          </a:p>
          <a:p>
            <a:r>
              <a:rPr lang="en-US" dirty="0" smtClean="0">
                <a:latin typeface="Consolas" pitchFamily="49" charset="0"/>
              </a:rPr>
              <a:t>	</a:t>
            </a:r>
            <a:r>
              <a:rPr lang="en-US" dirty="0" err="1" smtClean="0">
                <a:latin typeface="Consolas" pitchFamily="49" charset="0"/>
              </a:rPr>
              <a:t>i</a:t>
            </a:r>
            <a:r>
              <a:rPr lang="en-US" dirty="0" smtClean="0">
                <a:latin typeface="Consolas" pitchFamily="49" charset="0"/>
              </a:rPr>
              <a:t> = </a:t>
            </a:r>
            <a:r>
              <a:rPr lang="en-US" dirty="0" err="1" smtClean="0">
                <a:latin typeface="Consolas" pitchFamily="49" charset="0"/>
              </a:rPr>
              <a:t>current_process</a:t>
            </a:r>
            <a:r>
              <a:rPr lang="en-US" dirty="0" smtClean="0">
                <a:latin typeface="Consolas" pitchFamily="49" charset="0"/>
              </a:rPr>
              <a:t>;</a:t>
            </a:r>
          </a:p>
          <a:p>
            <a:r>
              <a:rPr lang="en-US" dirty="0" smtClean="0">
                <a:latin typeface="Consolas" pitchFamily="49" charset="0"/>
              </a:rPr>
              <a:t>	j = </a:t>
            </a:r>
            <a:r>
              <a:rPr lang="en-US" dirty="0" err="1" smtClean="0">
                <a:latin typeface="Consolas" pitchFamily="49" charset="0"/>
              </a:rPr>
              <a:t>pick_some_process</a:t>
            </a:r>
            <a:r>
              <a:rPr lang="en-US" dirty="0" smtClean="0">
                <a:latin typeface="Consolas" pitchFamily="49" charset="0"/>
              </a:rPr>
              <a:t>();</a:t>
            </a:r>
          </a:p>
          <a:p>
            <a:r>
              <a:rPr lang="en-US" dirty="0" smtClean="0">
                <a:latin typeface="Consolas" pitchFamily="49" charset="0"/>
              </a:rPr>
              <a:t>	if (</a:t>
            </a:r>
            <a:r>
              <a:rPr lang="en-US" dirty="0" err="1" smtClean="0">
                <a:latin typeface="Consolas" pitchFamily="49" charset="0"/>
              </a:rPr>
              <a:t>i</a:t>
            </a:r>
            <a:r>
              <a:rPr lang="en-US" dirty="0" smtClean="0">
                <a:latin typeface="Consolas" pitchFamily="49" charset="0"/>
              </a:rPr>
              <a:t> != j) {</a:t>
            </a:r>
          </a:p>
          <a:p>
            <a:r>
              <a:rPr lang="en-US" dirty="0" smtClean="0">
                <a:latin typeface="Consolas" pitchFamily="49" charset="0"/>
              </a:rPr>
              <a:t>		</a:t>
            </a:r>
            <a:r>
              <a:rPr lang="en-US" dirty="0" err="1" smtClean="0">
                <a:latin typeface="Consolas" pitchFamily="49" charset="0"/>
              </a:rPr>
              <a:t>current_process</a:t>
            </a:r>
            <a:r>
              <a:rPr lang="en-US" dirty="0" smtClean="0">
                <a:latin typeface="Consolas" pitchFamily="49" charset="0"/>
              </a:rPr>
              <a:t> = j;</a:t>
            </a:r>
          </a:p>
          <a:p>
            <a:r>
              <a:rPr lang="en-US" dirty="0" smtClean="0">
                <a:latin typeface="Consolas" pitchFamily="49" charset="0"/>
              </a:rPr>
              <a:t>		</a:t>
            </a:r>
            <a:r>
              <a:rPr lang="en-US" dirty="0" err="1" smtClean="0">
                <a:latin typeface="Consolas" pitchFamily="49" charset="0"/>
              </a:rPr>
              <a:t>memcpy</a:t>
            </a:r>
            <a:r>
              <a:rPr lang="en-US" dirty="0" smtClean="0">
                <a:latin typeface="Consolas" pitchFamily="49" charset="0"/>
              </a:rPr>
              <a:t>(context[</a:t>
            </a:r>
            <a:r>
              <a:rPr lang="en-US" dirty="0" err="1" smtClean="0">
                <a:latin typeface="Consolas" pitchFamily="49" charset="0"/>
              </a:rPr>
              <a:t>i</a:t>
            </a:r>
            <a:r>
              <a:rPr lang="en-US" dirty="0" smtClean="0">
                <a:latin typeface="Consolas" pitchFamily="49" charset="0"/>
              </a:rPr>
              <a:t>], 0xB0000000);</a:t>
            </a:r>
          </a:p>
          <a:p>
            <a:r>
              <a:rPr lang="en-US" dirty="0" smtClean="0">
                <a:latin typeface="Consolas" pitchFamily="49" charset="0"/>
              </a:rPr>
              <a:t>		</a:t>
            </a:r>
            <a:r>
              <a:rPr lang="en-US" dirty="0" err="1" smtClean="0">
                <a:latin typeface="Consolas" pitchFamily="49" charset="0"/>
              </a:rPr>
              <a:t>memcpy</a:t>
            </a:r>
            <a:r>
              <a:rPr lang="en-US" dirty="0" smtClean="0">
                <a:latin typeface="Consolas" pitchFamily="49" charset="0"/>
              </a:rPr>
              <a:t>(0xB0000000, context[j]);</a:t>
            </a:r>
          </a:p>
          <a:p>
            <a:r>
              <a:rPr lang="en-US" dirty="0" smtClean="0">
                <a:latin typeface="Consolas" pitchFamily="49" charset="0"/>
              </a:rPr>
              <a:t>		</a:t>
            </a:r>
            <a:r>
              <a:rPr lang="en-US" dirty="0" err="1" smtClean="0">
                <a:latin typeface="Consolas" pitchFamily="49" charset="0"/>
              </a:rPr>
              <a:t>asm</a:t>
            </a:r>
            <a:r>
              <a:rPr lang="en-US" dirty="0" smtClean="0">
                <a:latin typeface="Consolas" pitchFamily="49" charset="0"/>
              </a:rPr>
              <a:t>(“mtc0 Context, </a:t>
            </a:r>
            <a:r>
              <a:rPr lang="en-US" dirty="0" err="1" smtClean="0">
                <a:latin typeface="Consolas" pitchFamily="49" charset="0"/>
              </a:rPr>
              <a:t>ptbr</a:t>
            </a:r>
            <a:r>
              <a:rPr lang="en-US" dirty="0" smtClean="0">
                <a:latin typeface="Consolas" pitchFamily="49" charset="0"/>
              </a:rPr>
              <a:t>[j]”);</a:t>
            </a:r>
          </a:p>
          <a:p>
            <a:r>
              <a:rPr lang="en-US" dirty="0" smtClean="0">
                <a:latin typeface="Consolas" pitchFamily="49" charset="0"/>
              </a:rPr>
              <a:t>  }</a:t>
            </a:r>
          </a:p>
          <a:p>
            <a:r>
              <a:rPr lang="en-US" dirty="0" smtClean="0">
                <a:latin typeface="Consolas" pitchFamily="49" charset="0"/>
              </a:rPr>
              <a:t>}</a:t>
            </a:r>
            <a:endParaRPr lang="en-US" dirty="0">
              <a:latin typeface="Consolas" pitchFamily="49" charset="0"/>
            </a:endParaRPr>
          </a:p>
        </p:txBody>
      </p:sp>
    </p:spTree>
    <p:extLst>
      <p:ext uri="{BB962C8B-B14F-4D97-AF65-F5344CB8AC3E}">
        <p14:creationId xmlns:p14="http://schemas.microsoft.com/office/powerpoint/2010/main" val="1735127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02" name="Rectangle 2"/>
          <p:cNvSpPr>
            <a:spLocks noGrp="1" noChangeArrowheads="1"/>
          </p:cNvSpPr>
          <p:nvPr>
            <p:ph type="title"/>
            <p:custDataLst>
              <p:tags r:id="rId1"/>
            </p:custDataLst>
          </p:nvPr>
        </p:nvSpPr>
        <p:spPr/>
        <p:txBody>
          <a:bodyPr>
            <a:normAutofit fontScale="90000"/>
          </a:bodyPr>
          <a:lstStyle/>
          <a:p>
            <a:r>
              <a:rPr lang="en-US" smtClean="0"/>
              <a:t>Syscall vs. Interrupt</a:t>
            </a:r>
            <a:endParaRPr lang="en-US"/>
          </a:p>
        </p:txBody>
      </p:sp>
      <p:sp>
        <p:nvSpPr>
          <p:cNvPr id="3840003" name="Rectangle 3"/>
          <p:cNvSpPr>
            <a:spLocks noGrp="1" noChangeArrowheads="1"/>
          </p:cNvSpPr>
          <p:nvPr>
            <p:ph idx="1"/>
            <p:custDataLst>
              <p:tags r:id="rId2"/>
            </p:custDataLst>
          </p:nvPr>
        </p:nvSpPr>
        <p:spPr/>
        <p:txBody>
          <a:bodyPr>
            <a:normAutofit/>
          </a:bodyPr>
          <a:lstStyle/>
          <a:p>
            <a:r>
              <a:rPr lang="en-US" dirty="0" err="1" smtClean="0"/>
              <a:t>Syscall</a:t>
            </a:r>
            <a:r>
              <a:rPr lang="en-US" dirty="0" smtClean="0"/>
              <a:t> vs. Exceptions vs. Interrupts</a:t>
            </a:r>
          </a:p>
          <a:p>
            <a:endParaRPr lang="en-US" dirty="0" smtClean="0"/>
          </a:p>
          <a:p>
            <a:r>
              <a:rPr lang="en-US" dirty="0" smtClean="0"/>
              <a:t>Same mechanisms, but…</a:t>
            </a:r>
          </a:p>
          <a:p>
            <a:endParaRPr lang="en-US" dirty="0" smtClean="0"/>
          </a:p>
          <a:p>
            <a:r>
              <a:rPr lang="en-US" dirty="0" smtClean="0">
                <a:solidFill>
                  <a:schemeClr val="accent1"/>
                </a:solidFill>
              </a:rPr>
              <a:t>	</a:t>
            </a:r>
            <a:r>
              <a:rPr lang="en-US" dirty="0" err="1" smtClean="0">
                <a:solidFill>
                  <a:schemeClr val="accent5">
                    <a:lumMod val="60000"/>
                    <a:lumOff val="40000"/>
                  </a:schemeClr>
                </a:solidFill>
              </a:rPr>
              <a:t>Syscall</a:t>
            </a:r>
            <a:r>
              <a:rPr lang="en-US" dirty="0" smtClean="0"/>
              <a:t> saves and restores much less state</a:t>
            </a:r>
          </a:p>
          <a:p>
            <a:endParaRPr lang="en-US" dirty="0" smtClean="0"/>
          </a:p>
          <a:p>
            <a:r>
              <a:rPr lang="en-US" dirty="0" smtClean="0"/>
              <a:t>	Others save and restore full processor state</a:t>
            </a:r>
          </a:p>
          <a:p>
            <a:endParaRPr lang="en-US" dirty="0" smtClean="0"/>
          </a:p>
          <a:p>
            <a:r>
              <a:rPr lang="en-US" dirty="0" smtClean="0">
                <a:solidFill>
                  <a:schemeClr val="accent1"/>
                </a:solidFill>
              </a:rPr>
              <a:t>	</a:t>
            </a:r>
            <a:r>
              <a:rPr lang="en-US" dirty="0" smtClean="0">
                <a:solidFill>
                  <a:schemeClr val="accent5">
                    <a:lumMod val="60000"/>
                    <a:lumOff val="40000"/>
                  </a:schemeClr>
                </a:solidFill>
              </a:rPr>
              <a:t>Interrupt</a:t>
            </a:r>
            <a:r>
              <a:rPr lang="en-US" dirty="0" smtClean="0"/>
              <a:t> arrival is unrelated to user code</a:t>
            </a:r>
          </a:p>
        </p:txBody>
      </p:sp>
    </p:spTree>
    <p:extLst>
      <p:ext uri="{BB962C8B-B14F-4D97-AF65-F5344CB8AC3E}">
        <p14:creationId xmlns:p14="http://schemas.microsoft.com/office/powerpoint/2010/main" val="355430983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a:xfrm>
            <a:off x="228600" y="685800"/>
            <a:ext cx="8686800" cy="6172200"/>
          </a:xfrm>
        </p:spPr>
        <p:txBody>
          <a:bodyPr>
            <a:normAutofit fontScale="77500" lnSpcReduction="20000"/>
          </a:bodyPr>
          <a:lstStyle/>
          <a:p>
            <a:r>
              <a:rPr lang="en-US" dirty="0">
                <a:solidFill>
                  <a:schemeClr val="bg1"/>
                </a:solidFill>
              </a:rPr>
              <a:t>It is necessary to have a privileged mode (aka kernel mode) where a trusted mediator, the Operating System (OS), provides isolation between programs, protects shared resources, and provides safe control transfer.</a:t>
            </a:r>
          </a:p>
          <a:p>
            <a:endParaRPr lang="en-US" dirty="0" smtClean="0"/>
          </a:p>
          <a:p>
            <a:r>
              <a:rPr lang="en-US" dirty="0" smtClean="0"/>
              <a:t>Exceptions </a:t>
            </a:r>
            <a:r>
              <a:rPr lang="en-US" dirty="0"/>
              <a:t>are any unexpected change in control flow. Precise exceptions are necessary to identify the exceptional instructional, cause of exception, and where to start to continue execution.</a:t>
            </a:r>
          </a:p>
          <a:p>
            <a:endParaRPr lang="en-US" dirty="0" smtClean="0"/>
          </a:p>
          <a:p>
            <a:r>
              <a:rPr lang="en-US" dirty="0" smtClean="0"/>
              <a:t>We need help of both hardware and software (e.g. OS) to resolve exceptions.  Finally, we need some type of protected mode to prevent programs from modifying OS or other programs. </a:t>
            </a:r>
          </a:p>
          <a:p>
            <a:endParaRPr lang="en-US" dirty="0">
              <a:solidFill>
                <a:schemeClr val="bg1"/>
              </a:solidFill>
            </a:endParaRPr>
          </a:p>
          <a:p>
            <a:r>
              <a:rPr lang="en-US" dirty="0" smtClean="0">
                <a:solidFill>
                  <a:schemeClr val="accent5">
                    <a:lumMod val="60000"/>
                    <a:lumOff val="40000"/>
                  </a:schemeClr>
                </a:solidFill>
              </a:rPr>
              <a:t>To handle any exception or interrupt, OS analyzes the Cause register to vector into the appropriate exception handler.   The OS kernel then handles the exception, and returns control to the same process, killing the current process, or possibly scheduling another process. </a:t>
            </a:r>
            <a:endParaRPr lang="en-US" dirty="0">
              <a:solidFill>
                <a:schemeClr val="accent5">
                  <a:lumMod val="60000"/>
                  <a:lumOff val="40000"/>
                </a:schemeClr>
              </a:solidFill>
            </a:endParaRPr>
          </a:p>
          <a:p>
            <a:endParaRPr lang="en-US" dirty="0"/>
          </a:p>
          <a:p>
            <a:endParaRPr lang="en-US" dirty="0"/>
          </a:p>
          <a:p>
            <a:endParaRPr lang="en-US" dirty="0"/>
          </a:p>
        </p:txBody>
      </p:sp>
    </p:spTree>
    <p:extLst>
      <p:ext uri="{BB962C8B-B14F-4D97-AF65-F5344CB8AC3E}">
        <p14:creationId xmlns:p14="http://schemas.microsoft.com/office/powerpoint/2010/main" val="249045236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3378" name="Rectangle 2"/>
          <p:cNvSpPr>
            <a:spLocks noGrp="1" noChangeArrowheads="1"/>
          </p:cNvSpPr>
          <p:nvPr>
            <p:ph type="title"/>
          </p:nvPr>
        </p:nvSpPr>
        <p:spPr/>
        <p:txBody>
          <a:bodyPr>
            <a:normAutofit fontScale="90000"/>
          </a:bodyPr>
          <a:lstStyle/>
          <a:p>
            <a:r>
              <a:rPr lang="en-US" dirty="0" smtClean="0"/>
              <a:t>Summary</a:t>
            </a:r>
            <a:endParaRPr lang="en-US" dirty="0"/>
          </a:p>
        </p:txBody>
      </p:sp>
      <p:sp>
        <p:nvSpPr>
          <p:cNvPr id="3813379" name="Rectangle 3"/>
          <p:cNvSpPr>
            <a:spLocks noGrp="1" noChangeArrowheads="1"/>
          </p:cNvSpPr>
          <p:nvPr>
            <p:ph type="body" idx="1"/>
          </p:nvPr>
        </p:nvSpPr>
        <p:spPr>
          <a:xfrm>
            <a:off x="152400" y="685800"/>
            <a:ext cx="8763000" cy="6400800"/>
          </a:xfrm>
        </p:spPr>
        <p:txBody>
          <a:bodyPr>
            <a:noAutofit/>
          </a:bodyPr>
          <a:lstStyle/>
          <a:p>
            <a:pPr>
              <a:lnSpc>
                <a:spcPct val="84000"/>
              </a:lnSpc>
            </a:pPr>
            <a:r>
              <a:rPr lang="en-US" dirty="0"/>
              <a:t>Trap</a:t>
            </a:r>
          </a:p>
          <a:p>
            <a:pPr lvl="1">
              <a:lnSpc>
                <a:spcPct val="84000"/>
              </a:lnSpc>
            </a:pPr>
            <a:r>
              <a:rPr lang="en-US" dirty="0"/>
              <a:t>Any kind of a control transfer to the OS</a:t>
            </a:r>
          </a:p>
          <a:p>
            <a:pPr>
              <a:lnSpc>
                <a:spcPct val="84000"/>
              </a:lnSpc>
            </a:pPr>
            <a:r>
              <a:rPr lang="en-US" dirty="0" err="1"/>
              <a:t>Syscall</a:t>
            </a:r>
            <a:endParaRPr lang="en-US" dirty="0"/>
          </a:p>
          <a:p>
            <a:pPr lvl="1">
              <a:lnSpc>
                <a:spcPct val="84000"/>
              </a:lnSpc>
            </a:pPr>
            <a:r>
              <a:rPr lang="en-US" dirty="0"/>
              <a:t>Synchronous, </a:t>
            </a:r>
            <a:r>
              <a:rPr lang="en-US" dirty="0">
                <a:solidFill>
                  <a:schemeClr val="accent5">
                    <a:lumMod val="60000"/>
                    <a:lumOff val="40000"/>
                  </a:schemeClr>
                </a:solidFill>
              </a:rPr>
              <a:t>program-initiated</a:t>
            </a:r>
            <a:r>
              <a:rPr lang="en-US" dirty="0"/>
              <a:t> control transfer from user to the OS to obtain service from the OS</a:t>
            </a:r>
          </a:p>
          <a:p>
            <a:pPr lvl="1">
              <a:lnSpc>
                <a:spcPct val="84000"/>
              </a:lnSpc>
            </a:pPr>
            <a:r>
              <a:rPr lang="en-US" dirty="0"/>
              <a:t>e.g. SYSCALL</a:t>
            </a:r>
          </a:p>
          <a:p>
            <a:pPr>
              <a:lnSpc>
                <a:spcPct val="84000"/>
              </a:lnSpc>
            </a:pPr>
            <a:r>
              <a:rPr lang="en-US" dirty="0"/>
              <a:t>Exception</a:t>
            </a:r>
          </a:p>
          <a:p>
            <a:pPr lvl="1">
              <a:lnSpc>
                <a:spcPct val="84000"/>
              </a:lnSpc>
            </a:pPr>
            <a:r>
              <a:rPr lang="en-US" dirty="0"/>
              <a:t>S</a:t>
            </a:r>
            <a:r>
              <a:rPr lang="en-US" dirty="0" smtClean="0"/>
              <a:t>ynchronous</a:t>
            </a:r>
            <a:r>
              <a:rPr lang="en-US" dirty="0"/>
              <a:t>, program-initiated control transfer from user to the OS in </a:t>
            </a:r>
            <a:r>
              <a:rPr lang="en-US" dirty="0">
                <a:solidFill>
                  <a:schemeClr val="accent5">
                    <a:lumMod val="60000"/>
                    <a:lumOff val="40000"/>
                  </a:schemeClr>
                </a:solidFill>
              </a:rPr>
              <a:t>response to an exceptional event</a:t>
            </a:r>
          </a:p>
          <a:p>
            <a:pPr lvl="1">
              <a:lnSpc>
                <a:spcPct val="84000"/>
              </a:lnSpc>
            </a:pPr>
            <a:r>
              <a:rPr lang="en-US" dirty="0"/>
              <a:t>e.g. Divide by zero, TLB miss, Page fault</a:t>
            </a:r>
          </a:p>
          <a:p>
            <a:pPr>
              <a:lnSpc>
                <a:spcPct val="84000"/>
              </a:lnSpc>
            </a:pPr>
            <a:r>
              <a:rPr lang="en-US" dirty="0"/>
              <a:t>Interrupt</a:t>
            </a:r>
          </a:p>
          <a:p>
            <a:pPr lvl="1">
              <a:lnSpc>
                <a:spcPct val="84000"/>
              </a:lnSpc>
            </a:pPr>
            <a:r>
              <a:rPr lang="en-US" dirty="0"/>
              <a:t>Asynchronous, </a:t>
            </a:r>
            <a:r>
              <a:rPr lang="en-US" dirty="0">
                <a:solidFill>
                  <a:schemeClr val="accent5">
                    <a:lumMod val="60000"/>
                    <a:lumOff val="40000"/>
                  </a:schemeClr>
                </a:solidFill>
              </a:rPr>
              <a:t>device-initiated</a:t>
            </a:r>
            <a:r>
              <a:rPr lang="en-US" dirty="0"/>
              <a:t> control transfer from user to the OS</a:t>
            </a:r>
          </a:p>
          <a:p>
            <a:pPr lvl="1">
              <a:lnSpc>
                <a:spcPct val="84000"/>
              </a:lnSpc>
            </a:pPr>
            <a:r>
              <a:rPr lang="en-US" dirty="0"/>
              <a:t>e.g. Network packet, I/O complete</a:t>
            </a:r>
          </a:p>
        </p:txBody>
      </p:sp>
    </p:spTree>
    <p:extLst>
      <p:ext uri="{BB962C8B-B14F-4D97-AF65-F5344CB8AC3E}">
        <p14:creationId xmlns:p14="http://schemas.microsoft.com/office/powerpoint/2010/main" val="255852712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err="1" smtClean="0"/>
              <a:t>Administrivia</a:t>
            </a:r>
            <a:endParaRPr lang="en-US" dirty="0"/>
          </a:p>
        </p:txBody>
      </p:sp>
      <p:sp>
        <p:nvSpPr>
          <p:cNvPr id="4" name="Content Placeholder 3"/>
          <p:cNvSpPr>
            <a:spLocks noGrp="1"/>
          </p:cNvSpPr>
          <p:nvPr>
            <p:ph idx="1"/>
          </p:nvPr>
        </p:nvSpPr>
        <p:spPr>
          <a:xfrm>
            <a:off x="228600" y="533400"/>
            <a:ext cx="9067800" cy="6324600"/>
          </a:xfrm>
        </p:spPr>
        <p:txBody>
          <a:bodyPr>
            <a:normAutofit/>
          </a:bodyPr>
          <a:lstStyle/>
          <a:p>
            <a:r>
              <a:rPr lang="en-US" dirty="0" smtClean="0"/>
              <a:t>Lab3 due tomorrow, Wednesday</a:t>
            </a:r>
            <a:endParaRPr lang="en-US" i="1" dirty="0" smtClean="0">
              <a:solidFill>
                <a:schemeClr val="accent1"/>
              </a:solidFill>
            </a:endParaRPr>
          </a:p>
          <a:p>
            <a:pPr marL="573088" lvl="1" indent="-457200">
              <a:buFont typeface="Arial"/>
              <a:buChar char="•"/>
            </a:pPr>
            <a:r>
              <a:rPr lang="en-US" dirty="0" smtClean="0"/>
              <a:t>Take Home Lab, finish within day or two of your Lab</a:t>
            </a:r>
          </a:p>
          <a:p>
            <a:pPr marL="573088" lvl="1" indent="-457200">
              <a:buFont typeface="Arial"/>
              <a:buChar char="•"/>
            </a:pPr>
            <a:r>
              <a:rPr lang="en-US" dirty="0" smtClean="0"/>
              <a:t>Work </a:t>
            </a:r>
            <a:r>
              <a:rPr lang="en-US" b="1" i="1" dirty="0" smtClean="0">
                <a:solidFill>
                  <a:schemeClr val="accent5">
                    <a:lumMod val="60000"/>
                    <a:lumOff val="40000"/>
                  </a:schemeClr>
                </a:solidFill>
              </a:rPr>
              <a:t>alone</a:t>
            </a:r>
          </a:p>
          <a:p>
            <a:pPr marL="573088" lvl="1" indent="-457200">
              <a:buFont typeface="Arial"/>
              <a:buChar char="•"/>
            </a:pPr>
            <a:endParaRPr lang="en-US" b="1" i="1" dirty="0">
              <a:solidFill>
                <a:schemeClr val="accent5">
                  <a:lumMod val="60000"/>
                  <a:lumOff val="40000"/>
                </a:schemeClr>
              </a:solidFill>
            </a:endParaRPr>
          </a:p>
          <a:p>
            <a:r>
              <a:rPr lang="en-US" dirty="0" smtClean="0">
                <a:solidFill>
                  <a:schemeClr val="bg1"/>
                </a:solidFill>
              </a:rPr>
              <a:t>HW2 Help Session on tonight, Tuesday, April 15</a:t>
            </a:r>
            <a:r>
              <a:rPr lang="en-US" baseline="30000" dirty="0" smtClean="0">
                <a:solidFill>
                  <a:schemeClr val="bg1"/>
                </a:solidFill>
              </a:rPr>
              <a:t>th</a:t>
            </a:r>
            <a:r>
              <a:rPr lang="en-US" dirty="0" smtClean="0">
                <a:solidFill>
                  <a:schemeClr val="bg1"/>
                </a:solidFill>
              </a:rPr>
              <a:t>, at 7:30pm in Kimball B11 and Thursday, April 17</a:t>
            </a:r>
            <a:r>
              <a:rPr lang="en-US" baseline="30000" dirty="0" smtClean="0">
                <a:solidFill>
                  <a:schemeClr val="bg1"/>
                </a:solidFill>
              </a:rPr>
              <a:t>th</a:t>
            </a:r>
            <a:r>
              <a:rPr lang="en-US" dirty="0" smtClean="0">
                <a:solidFill>
                  <a:schemeClr val="bg1"/>
                </a:solidFill>
              </a:rPr>
              <a:t>.</a:t>
            </a:r>
          </a:p>
          <a:p>
            <a:pPr marL="115888" lvl="1" indent="0">
              <a:buNone/>
            </a:pPr>
            <a:endParaRPr lang="en-US" dirty="0" smtClean="0"/>
          </a:p>
        </p:txBody>
      </p:sp>
    </p:spTree>
    <p:extLst>
      <p:ext uri="{BB962C8B-B14F-4D97-AF65-F5344CB8AC3E}">
        <p14:creationId xmlns:p14="http://schemas.microsoft.com/office/powerpoint/2010/main" val="154275004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err="1" smtClean="0"/>
              <a:t>Administrivia</a:t>
            </a:r>
            <a:endParaRPr lang="en-US" dirty="0"/>
          </a:p>
        </p:txBody>
      </p:sp>
      <p:sp>
        <p:nvSpPr>
          <p:cNvPr id="4" name="Content Placeholder 3"/>
          <p:cNvSpPr>
            <a:spLocks noGrp="1"/>
          </p:cNvSpPr>
          <p:nvPr>
            <p:ph idx="1"/>
          </p:nvPr>
        </p:nvSpPr>
        <p:spPr>
          <a:xfrm>
            <a:off x="0" y="533400"/>
            <a:ext cx="9296400" cy="6324600"/>
          </a:xfrm>
        </p:spPr>
        <p:txBody>
          <a:bodyPr>
            <a:normAutofit/>
          </a:bodyPr>
          <a:lstStyle/>
          <a:p>
            <a:r>
              <a:rPr lang="en-US" dirty="0" smtClean="0"/>
              <a:t>Next five weeks</a:t>
            </a:r>
          </a:p>
          <a:p>
            <a:pPr lvl="1"/>
            <a:r>
              <a:rPr lang="en-US" dirty="0" smtClean="0"/>
              <a:t>Week 11  (Apr 15):  Proj3 release, Lab3 due Wed, HW2 due Sat</a:t>
            </a:r>
          </a:p>
          <a:p>
            <a:pPr lvl="1"/>
            <a:r>
              <a:rPr lang="en-US" dirty="0" smtClean="0"/>
              <a:t>Week 12 (Apr 22):  Lab4 release and Proj3 due Fri</a:t>
            </a:r>
          </a:p>
          <a:p>
            <a:pPr lvl="1"/>
            <a:r>
              <a:rPr lang="en-US" dirty="0" smtClean="0"/>
              <a:t>Week 13 (Apr 29):  Proj4 release, Lab4 due Tue, Prelim2</a:t>
            </a:r>
          </a:p>
          <a:p>
            <a:pPr lvl="1"/>
            <a:r>
              <a:rPr lang="en-US" dirty="0" smtClean="0"/>
              <a:t>Week 14 (May </a:t>
            </a:r>
            <a:r>
              <a:rPr lang="en-US" dirty="0"/>
              <a:t>6</a:t>
            </a:r>
            <a:r>
              <a:rPr lang="en-US" dirty="0" smtClean="0"/>
              <a:t>): Proj3 tournament Mon, Proj4 design doc due</a:t>
            </a:r>
          </a:p>
          <a:p>
            <a:endParaRPr lang="en-US" dirty="0" smtClean="0"/>
          </a:p>
          <a:p>
            <a:r>
              <a:rPr lang="en-US" dirty="0" smtClean="0"/>
              <a:t>Final Project for class</a:t>
            </a:r>
          </a:p>
          <a:p>
            <a:pPr lvl="1"/>
            <a:r>
              <a:rPr lang="en-US" dirty="0" smtClean="0"/>
              <a:t>Week 15 (May 13): Proj4 due Wed</a:t>
            </a:r>
          </a:p>
          <a:p>
            <a:pPr marL="173038" lvl="1" indent="0">
              <a:buNone/>
            </a:pPr>
            <a:endParaRPr lang="en-US" dirty="0" smtClean="0"/>
          </a:p>
        </p:txBody>
      </p:sp>
    </p:spTree>
    <p:extLst>
      <p:ext uri="{BB962C8B-B14F-4D97-AF65-F5344CB8AC3E}">
        <p14:creationId xmlns:p14="http://schemas.microsoft.com/office/powerpoint/2010/main" val="98338334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err="1" smtClean="0"/>
              <a:t>Administrivia</a:t>
            </a:r>
            <a:endParaRPr lang="en-US" dirty="0"/>
          </a:p>
        </p:txBody>
      </p:sp>
      <p:sp>
        <p:nvSpPr>
          <p:cNvPr id="4" name="Content Placeholder 3"/>
          <p:cNvSpPr>
            <a:spLocks noGrp="1"/>
          </p:cNvSpPr>
          <p:nvPr>
            <p:ph idx="1"/>
          </p:nvPr>
        </p:nvSpPr>
        <p:spPr>
          <a:xfrm>
            <a:off x="0" y="609600"/>
            <a:ext cx="9448800" cy="6324600"/>
          </a:xfrm>
        </p:spPr>
        <p:txBody>
          <a:bodyPr>
            <a:normAutofit fontScale="77500" lnSpcReduction="20000"/>
          </a:bodyPr>
          <a:lstStyle/>
          <a:p>
            <a:r>
              <a:rPr lang="en-US" dirty="0" smtClean="0"/>
              <a:t>Lab3 is </a:t>
            </a:r>
            <a:r>
              <a:rPr lang="en-US" i="1" dirty="0" smtClean="0">
                <a:solidFill>
                  <a:schemeClr val="accent5">
                    <a:lumMod val="60000"/>
                    <a:lumOff val="40000"/>
                  </a:schemeClr>
                </a:solidFill>
              </a:rPr>
              <a:t>due this week</a:t>
            </a:r>
            <a:r>
              <a:rPr lang="en-US" dirty="0" smtClean="0"/>
              <a:t>, Thursday, April 11</a:t>
            </a:r>
            <a:r>
              <a:rPr lang="en-US" baseline="30000" dirty="0" smtClean="0"/>
              <a:t>th</a:t>
            </a:r>
            <a:r>
              <a:rPr lang="en-US" dirty="0" smtClean="0"/>
              <a:t> </a:t>
            </a:r>
          </a:p>
          <a:p>
            <a:endParaRPr lang="en-US" dirty="0" smtClean="0"/>
          </a:p>
          <a:p>
            <a:r>
              <a:rPr lang="en-US" dirty="0"/>
              <a:t>Project3 available now</a:t>
            </a:r>
            <a:endParaRPr lang="en-US" i="1" dirty="0">
              <a:solidFill>
                <a:schemeClr val="accent1"/>
              </a:solidFill>
            </a:endParaRPr>
          </a:p>
          <a:p>
            <a:pPr marL="573088" lvl="1" indent="-457200">
              <a:buFont typeface="Arial"/>
              <a:buChar char="•"/>
            </a:pPr>
            <a:r>
              <a:rPr lang="en-US" dirty="0"/>
              <a:t>Design Doc </a:t>
            </a:r>
            <a:r>
              <a:rPr lang="en-US" i="1" dirty="0">
                <a:solidFill>
                  <a:schemeClr val="accent5">
                    <a:lumMod val="60000"/>
                    <a:lumOff val="40000"/>
                  </a:schemeClr>
                </a:solidFill>
              </a:rPr>
              <a:t>due</a:t>
            </a:r>
            <a:r>
              <a:rPr lang="en-US" dirty="0">
                <a:solidFill>
                  <a:schemeClr val="accent5">
                    <a:lumMod val="60000"/>
                    <a:lumOff val="40000"/>
                  </a:schemeClr>
                </a:solidFill>
              </a:rPr>
              <a:t> </a:t>
            </a:r>
            <a:r>
              <a:rPr lang="en-US" i="1" dirty="0">
                <a:solidFill>
                  <a:schemeClr val="accent5">
                    <a:lumMod val="60000"/>
                    <a:lumOff val="40000"/>
                  </a:schemeClr>
                </a:solidFill>
              </a:rPr>
              <a:t>next week</a:t>
            </a:r>
            <a:r>
              <a:rPr lang="en-US" dirty="0"/>
              <a:t>, Monday, April 15</a:t>
            </a:r>
            <a:r>
              <a:rPr lang="en-US" baseline="30000" dirty="0"/>
              <a:t>th</a:t>
            </a:r>
            <a:endParaRPr lang="en-US" dirty="0"/>
          </a:p>
          <a:p>
            <a:pPr marL="573088" lvl="1" indent="-457200">
              <a:buFont typeface="Arial"/>
              <a:buChar char="•"/>
            </a:pPr>
            <a:r>
              <a:rPr lang="en-US" dirty="0"/>
              <a:t>Schedule a Design Doc review </a:t>
            </a:r>
            <a:r>
              <a:rPr lang="en-US" dirty="0" err="1"/>
              <a:t>Mtg</a:t>
            </a:r>
            <a:r>
              <a:rPr lang="en-US" dirty="0"/>
              <a:t> now, by this Friday, April 12</a:t>
            </a:r>
            <a:r>
              <a:rPr lang="en-US" baseline="30000" dirty="0"/>
              <a:t>th</a:t>
            </a:r>
            <a:r>
              <a:rPr lang="en-US" dirty="0"/>
              <a:t> </a:t>
            </a:r>
          </a:p>
          <a:p>
            <a:pPr marL="573088" lvl="1" indent="-457200">
              <a:buFont typeface="Arial"/>
              <a:buChar char="•"/>
            </a:pPr>
            <a:r>
              <a:rPr lang="en-US" dirty="0"/>
              <a:t>Whole project due Monday, April 22</a:t>
            </a:r>
            <a:r>
              <a:rPr lang="en-US" baseline="30000" dirty="0"/>
              <a:t>nd</a:t>
            </a:r>
            <a:endParaRPr lang="en-US" dirty="0"/>
          </a:p>
          <a:p>
            <a:pPr marL="573088" lvl="1" indent="-457200">
              <a:buFont typeface="Arial"/>
              <a:buChar char="•"/>
            </a:pPr>
            <a:r>
              <a:rPr lang="en-US" b="1" dirty="0">
                <a:solidFill>
                  <a:schemeClr val="accent5">
                    <a:lumMod val="60000"/>
                    <a:lumOff val="40000"/>
                  </a:schemeClr>
                </a:solidFill>
              </a:rPr>
              <a:t>Competition/Games night Friday, April 26</a:t>
            </a:r>
            <a:r>
              <a:rPr lang="en-US" b="1" baseline="30000" dirty="0">
                <a:solidFill>
                  <a:schemeClr val="accent5">
                    <a:lumMod val="60000"/>
                    <a:lumOff val="40000"/>
                  </a:schemeClr>
                </a:solidFill>
              </a:rPr>
              <a:t>th</a:t>
            </a:r>
            <a:r>
              <a:rPr lang="en-US" b="1" dirty="0">
                <a:solidFill>
                  <a:schemeClr val="accent5">
                    <a:lumMod val="60000"/>
                    <a:lumOff val="40000"/>
                  </a:schemeClr>
                </a:solidFill>
              </a:rPr>
              <a:t>, </a:t>
            </a:r>
            <a:r>
              <a:rPr lang="en-US" b="1" dirty="0" smtClean="0">
                <a:solidFill>
                  <a:schemeClr val="accent5">
                    <a:lumMod val="60000"/>
                    <a:lumOff val="40000"/>
                  </a:schemeClr>
                </a:solidFill>
              </a:rPr>
              <a:t>5-7pm. Location: B17 Upson</a:t>
            </a:r>
            <a:endParaRPr lang="en-US" b="1" dirty="0">
              <a:solidFill>
                <a:schemeClr val="accent5">
                  <a:lumMod val="60000"/>
                  <a:lumOff val="40000"/>
                </a:schemeClr>
              </a:solidFill>
            </a:endParaRPr>
          </a:p>
          <a:p>
            <a:endParaRPr lang="en-US" dirty="0"/>
          </a:p>
          <a:p>
            <a:r>
              <a:rPr lang="en-US" dirty="0" smtClean="0"/>
              <a:t>Homework4 is available now</a:t>
            </a:r>
          </a:p>
          <a:p>
            <a:pPr lvl="1"/>
            <a:r>
              <a:rPr lang="en-US" dirty="0"/>
              <a:t>Work </a:t>
            </a:r>
            <a:r>
              <a:rPr lang="en-US" dirty="0">
                <a:solidFill>
                  <a:schemeClr val="accent5">
                    <a:lumMod val="60000"/>
                    <a:lumOff val="40000"/>
                  </a:schemeClr>
                </a:solidFill>
              </a:rPr>
              <a:t>alone</a:t>
            </a:r>
          </a:p>
          <a:p>
            <a:pPr lvl="1"/>
            <a:r>
              <a:rPr lang="en-US" i="1" dirty="0" smtClean="0">
                <a:solidFill>
                  <a:schemeClr val="accent5">
                    <a:lumMod val="60000"/>
                    <a:lumOff val="40000"/>
                  </a:schemeClr>
                </a:solidFill>
              </a:rPr>
              <a:t>Due</a:t>
            </a:r>
            <a:r>
              <a:rPr lang="en-US" dirty="0" smtClean="0">
                <a:solidFill>
                  <a:schemeClr val="accent5">
                    <a:lumMod val="60000"/>
                    <a:lumOff val="40000"/>
                  </a:schemeClr>
                </a:solidFill>
              </a:rPr>
              <a:t> </a:t>
            </a:r>
            <a:r>
              <a:rPr lang="en-US" i="1" dirty="0" smtClean="0">
                <a:solidFill>
                  <a:schemeClr val="accent5">
                    <a:lumMod val="60000"/>
                    <a:lumOff val="40000"/>
                  </a:schemeClr>
                </a:solidFill>
              </a:rPr>
              <a:t>next week</a:t>
            </a:r>
            <a:r>
              <a:rPr lang="en-US" dirty="0" smtClean="0"/>
              <a:t>, Wednesday, April 17</a:t>
            </a:r>
            <a:r>
              <a:rPr lang="en-US" baseline="30000" dirty="0" smtClean="0"/>
              <a:t>th</a:t>
            </a:r>
            <a:r>
              <a:rPr lang="en-US" dirty="0" smtClean="0"/>
              <a:t> </a:t>
            </a:r>
          </a:p>
          <a:p>
            <a:pPr lvl="1"/>
            <a:r>
              <a:rPr lang="en-US" dirty="0" smtClean="0"/>
              <a:t>Question1 on Virtual Memory is pre-lab question for in-class Lab4</a:t>
            </a:r>
          </a:p>
          <a:p>
            <a:pPr lvl="1"/>
            <a:r>
              <a:rPr lang="en-US" dirty="0" smtClean="0"/>
              <a:t>HW Help Session Thurs (Apr 11) and Mon (Apr 15), 6-7:30pm in B17 Upson</a:t>
            </a:r>
          </a:p>
          <a:p>
            <a:endParaRPr lang="en-US" dirty="0" smtClean="0"/>
          </a:p>
          <a:p>
            <a:r>
              <a:rPr lang="en-US" dirty="0" smtClean="0"/>
              <a:t>Prelim3 is in two and a half weeks, Thursday, April 25</a:t>
            </a:r>
            <a:r>
              <a:rPr lang="en-US" baseline="30000" dirty="0" smtClean="0"/>
              <a:t>th</a:t>
            </a:r>
            <a:endParaRPr lang="en-US" dirty="0" smtClean="0"/>
          </a:p>
          <a:p>
            <a:pPr marL="573088" lvl="1" indent="-457200">
              <a:buFont typeface="Arial"/>
              <a:buChar char="•"/>
            </a:pPr>
            <a:r>
              <a:rPr lang="en-US" dirty="0" smtClean="0"/>
              <a:t>Time and Location: 7:30pm in Phillips 101 and Upson B17</a:t>
            </a:r>
          </a:p>
          <a:p>
            <a:pPr marL="573088" lvl="1" indent="-457200">
              <a:buFont typeface="Arial"/>
              <a:buChar char="•"/>
            </a:pPr>
            <a:r>
              <a:rPr lang="en-US" dirty="0" smtClean="0"/>
              <a:t>Old prelims are online in CMS</a:t>
            </a:r>
          </a:p>
        </p:txBody>
      </p:sp>
    </p:spTree>
    <p:extLst>
      <p:ext uri="{BB962C8B-B14F-4D97-AF65-F5344CB8AC3E}">
        <p14:creationId xmlns:p14="http://schemas.microsoft.com/office/powerpoint/2010/main" val="2597474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Heartbleed</a:t>
            </a:r>
            <a:r>
              <a:rPr lang="en-US" dirty="0" smtClean="0"/>
              <a:t> Security Bug</a:t>
            </a:r>
            <a:endParaRPr lang="en-US" dirty="0"/>
          </a:p>
        </p:txBody>
      </p:sp>
      <p:sp>
        <p:nvSpPr>
          <p:cNvPr id="3" name="Content Placeholder 2"/>
          <p:cNvSpPr>
            <a:spLocks noGrp="1"/>
          </p:cNvSpPr>
          <p:nvPr>
            <p:ph idx="1"/>
          </p:nvPr>
        </p:nvSpPr>
        <p:spPr>
          <a:xfrm>
            <a:off x="228600" y="838200"/>
            <a:ext cx="8686800" cy="6019800"/>
          </a:xfrm>
        </p:spPr>
        <p:txBody>
          <a:bodyPr>
            <a:normAutofit/>
          </a:bodyPr>
          <a:lstStyle/>
          <a:p>
            <a:r>
              <a:rPr lang="en-US" dirty="0" smtClean="0"/>
              <a:t>How does it work?</a:t>
            </a:r>
          </a:p>
          <a:p>
            <a:pPr lvl="1"/>
            <a:r>
              <a:rPr lang="en-US" dirty="0" smtClean="0">
                <a:solidFill>
                  <a:schemeClr val="accent5">
                    <a:lumMod val="60000"/>
                    <a:lumOff val="40000"/>
                  </a:schemeClr>
                </a:solidFill>
              </a:rPr>
              <a:t>Lack of bounds checking</a:t>
            </a:r>
          </a:p>
          <a:p>
            <a:pPr lvl="1"/>
            <a:r>
              <a:rPr lang="en-US" dirty="0" smtClean="0"/>
              <a:t>“Buffer over-read”</a:t>
            </a:r>
          </a:p>
          <a:p>
            <a:endParaRPr lang="en-US" dirty="0"/>
          </a:p>
          <a:p>
            <a:r>
              <a:rPr lang="en-US" dirty="0" smtClean="0"/>
              <a:t>Similar bug/vulnerability due to “Buffer overflow”</a:t>
            </a:r>
          </a:p>
          <a:p>
            <a:pPr lvl="1"/>
            <a:r>
              <a:rPr lang="en-US" dirty="0" smtClean="0"/>
              <a:t>Lab3</a:t>
            </a:r>
          </a:p>
          <a:p>
            <a:pPr lvl="1"/>
            <a:r>
              <a:rPr lang="en-US" dirty="0" smtClean="0"/>
              <a:t>Browser implementation </a:t>
            </a:r>
            <a:r>
              <a:rPr lang="en-US" dirty="0" smtClean="0">
                <a:solidFill>
                  <a:schemeClr val="accent5">
                    <a:lumMod val="60000"/>
                    <a:lumOff val="40000"/>
                  </a:schemeClr>
                </a:solidFill>
              </a:rPr>
              <a:t>lacks bounds checking</a:t>
            </a:r>
            <a:endParaRPr lang="en-US" dirty="0">
              <a:solidFill>
                <a:schemeClr val="accent5">
                  <a:lumMod val="60000"/>
                  <a:lumOff val="40000"/>
                </a:schemeClr>
              </a:solidFill>
            </a:endParaRPr>
          </a:p>
        </p:txBody>
      </p:sp>
      <p:pic>
        <p:nvPicPr>
          <p:cNvPr id="1026" name="Picture 2" descr="Heartbleed Bu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96672"/>
            <a:ext cx="1052664" cy="1274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7848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28600" y="5314890"/>
            <a:ext cx="609600" cy="400110"/>
            <a:chOff x="228600" y="4572000"/>
            <a:chExt cx="609600" cy="400110"/>
          </a:xfrm>
        </p:grpSpPr>
        <p:sp>
          <p:nvSpPr>
            <p:cNvPr id="70659" name="Line 3"/>
            <p:cNvSpPr>
              <a:spLocks noChangeShapeType="1"/>
            </p:cNvSpPr>
            <p:nvPr/>
          </p:nvSpPr>
          <p:spPr bwMode="auto">
            <a:xfrm>
              <a:off x="381000" y="4648200"/>
              <a:ext cx="457200" cy="0"/>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60" name="Text Box 4"/>
            <p:cNvSpPr txBox="1">
              <a:spLocks noChangeArrowheads="1"/>
            </p:cNvSpPr>
            <p:nvPr/>
          </p:nvSpPr>
          <p:spPr bwMode="auto">
            <a:xfrm>
              <a:off x="228600" y="4572000"/>
              <a:ext cx="5334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dirty="0" err="1">
                  <a:solidFill>
                    <a:schemeClr val="bg1"/>
                  </a:solidFill>
                  <a:latin typeface="Arial" charset="0"/>
                </a:rPr>
                <a:t>sp</a:t>
              </a:r>
              <a:endParaRPr lang="en-US" sz="2000" dirty="0">
                <a:solidFill>
                  <a:schemeClr val="bg1"/>
                </a:solidFill>
                <a:latin typeface="Arial" charset="0"/>
              </a:endParaRPr>
            </a:p>
          </p:txBody>
        </p:sp>
      </p:grpSp>
      <p:sp>
        <p:nvSpPr>
          <p:cNvPr id="70662" name="Rectangle 6"/>
          <p:cNvSpPr>
            <a:spLocks noChangeArrowheads="1"/>
          </p:cNvSpPr>
          <p:nvPr/>
        </p:nvSpPr>
        <p:spPr bwMode="auto">
          <a:xfrm>
            <a:off x="838200" y="609600"/>
            <a:ext cx="2057400" cy="5486400"/>
          </a:xfrm>
          <a:prstGeom prst="rect">
            <a:avLst/>
          </a:prstGeom>
          <a:noFill/>
          <a:ln w="9525">
            <a:solidFill>
              <a:schemeClr val="accent5">
                <a:lumMod val="60000"/>
                <a:lumOff val="40000"/>
              </a:schemeClr>
            </a:solidFill>
            <a:miter lim="800000"/>
            <a:headEnd/>
            <a:tailEnd/>
          </a:ln>
          <a:effectLst/>
          <a:extLst/>
        </p:spPr>
        <p:txBody>
          <a:bodyPr wrap="none" anchor="ctr"/>
          <a:lstStyle/>
          <a:p>
            <a:endParaRPr lang="en-US"/>
          </a:p>
        </p:txBody>
      </p:sp>
      <p:sp>
        <p:nvSpPr>
          <p:cNvPr id="70663" name="Rectangle 7"/>
          <p:cNvSpPr>
            <a:spLocks noChangeArrowheads="1"/>
          </p:cNvSpPr>
          <p:nvPr/>
        </p:nvSpPr>
        <p:spPr bwMode="auto">
          <a:xfrm>
            <a:off x="838200" y="2133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a:solidFill>
                  <a:schemeClr val="bg1"/>
                </a:solidFill>
              </a:rPr>
              <a:t>arguments</a:t>
            </a:r>
          </a:p>
        </p:txBody>
      </p:sp>
      <p:sp>
        <p:nvSpPr>
          <p:cNvPr id="70664" name="Rectangle 8"/>
          <p:cNvSpPr>
            <a:spLocks noChangeArrowheads="1"/>
          </p:cNvSpPr>
          <p:nvPr/>
        </p:nvSpPr>
        <p:spPr bwMode="auto">
          <a:xfrm>
            <a:off x="838200" y="2514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smtClean="0">
                <a:solidFill>
                  <a:schemeClr val="bg1"/>
                </a:solidFill>
              </a:rPr>
              <a:t>saved </a:t>
            </a:r>
            <a:r>
              <a:rPr lang="en-US" sz="1600" dirty="0" err="1" smtClean="0">
                <a:solidFill>
                  <a:schemeClr val="bg1"/>
                </a:solidFill>
              </a:rPr>
              <a:t>ra</a:t>
            </a:r>
            <a:endParaRPr lang="en-US" sz="1600" dirty="0">
              <a:solidFill>
                <a:schemeClr val="bg1"/>
              </a:solidFill>
            </a:endParaRPr>
          </a:p>
        </p:txBody>
      </p:sp>
      <p:sp>
        <p:nvSpPr>
          <p:cNvPr id="70665" name="Rectangle 9"/>
          <p:cNvSpPr>
            <a:spLocks noChangeArrowheads="1"/>
          </p:cNvSpPr>
          <p:nvPr/>
        </p:nvSpPr>
        <p:spPr bwMode="auto">
          <a:xfrm>
            <a:off x="838200" y="3276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a:solidFill>
                  <a:schemeClr val="bg1"/>
                </a:solidFill>
              </a:rPr>
              <a:t>s</a:t>
            </a:r>
            <a:r>
              <a:rPr lang="en-US" sz="1600" dirty="0" smtClean="0">
                <a:solidFill>
                  <a:schemeClr val="bg1"/>
                </a:solidFill>
              </a:rPr>
              <a:t>aved </a:t>
            </a:r>
            <a:r>
              <a:rPr lang="en-US" sz="1600" dirty="0" err="1" smtClean="0">
                <a:solidFill>
                  <a:schemeClr val="bg1"/>
                </a:solidFill>
              </a:rPr>
              <a:t>regs</a:t>
            </a:r>
            <a:endParaRPr lang="en-US" sz="1600" dirty="0">
              <a:solidFill>
                <a:schemeClr val="bg1"/>
              </a:solidFill>
            </a:endParaRPr>
          </a:p>
        </p:txBody>
      </p:sp>
      <p:sp>
        <p:nvSpPr>
          <p:cNvPr id="70666" name="Rectangle 10"/>
          <p:cNvSpPr>
            <a:spLocks noChangeArrowheads="1"/>
          </p:cNvSpPr>
          <p:nvPr/>
        </p:nvSpPr>
        <p:spPr bwMode="auto">
          <a:xfrm>
            <a:off x="838200" y="3657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a:solidFill>
                  <a:schemeClr val="bg1"/>
                </a:solidFill>
              </a:rPr>
              <a:t>local variables</a:t>
            </a:r>
          </a:p>
        </p:txBody>
      </p:sp>
      <p:sp>
        <p:nvSpPr>
          <p:cNvPr id="70667" name="Rectangle 11"/>
          <p:cNvSpPr>
            <a:spLocks noChangeArrowheads="1"/>
          </p:cNvSpPr>
          <p:nvPr/>
        </p:nvSpPr>
        <p:spPr bwMode="auto">
          <a:xfrm>
            <a:off x="838200" y="4038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a:solidFill>
                  <a:schemeClr val="bg1"/>
                </a:solidFill>
              </a:rPr>
              <a:t>arguments</a:t>
            </a:r>
          </a:p>
        </p:txBody>
      </p:sp>
      <p:sp>
        <p:nvSpPr>
          <p:cNvPr id="70668" name="Rectangle 12"/>
          <p:cNvSpPr>
            <a:spLocks noChangeArrowheads="1"/>
          </p:cNvSpPr>
          <p:nvPr/>
        </p:nvSpPr>
        <p:spPr bwMode="auto">
          <a:xfrm>
            <a:off x="838200" y="1752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a:solidFill>
                  <a:schemeClr val="bg1"/>
                </a:solidFill>
              </a:rPr>
              <a:t>saved </a:t>
            </a:r>
            <a:r>
              <a:rPr lang="en-US" sz="1600" dirty="0" err="1">
                <a:solidFill>
                  <a:schemeClr val="bg1"/>
                </a:solidFill>
              </a:rPr>
              <a:t>regs</a:t>
            </a:r>
            <a:endParaRPr lang="en-US" sz="1600" dirty="0">
              <a:solidFill>
                <a:schemeClr val="bg1"/>
              </a:solidFill>
            </a:endParaRPr>
          </a:p>
        </p:txBody>
      </p:sp>
      <p:sp>
        <p:nvSpPr>
          <p:cNvPr id="70669" name="Rectangle 13"/>
          <p:cNvSpPr>
            <a:spLocks noChangeArrowheads="1"/>
          </p:cNvSpPr>
          <p:nvPr/>
        </p:nvSpPr>
        <p:spPr bwMode="auto">
          <a:xfrm>
            <a:off x="838200" y="4419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smtClean="0">
                <a:solidFill>
                  <a:schemeClr val="bg1"/>
                </a:solidFill>
              </a:rPr>
              <a:t>saved </a:t>
            </a:r>
            <a:r>
              <a:rPr lang="en-US" sz="1600" dirty="0" err="1" smtClean="0">
                <a:solidFill>
                  <a:schemeClr val="bg1"/>
                </a:solidFill>
              </a:rPr>
              <a:t>ra</a:t>
            </a:r>
            <a:endParaRPr lang="en-US" sz="1600" dirty="0">
              <a:solidFill>
                <a:schemeClr val="bg1"/>
              </a:solidFill>
            </a:endParaRPr>
          </a:p>
        </p:txBody>
      </p:sp>
      <p:sp>
        <p:nvSpPr>
          <p:cNvPr id="70670" name="Text Box 14"/>
          <p:cNvSpPr txBox="1">
            <a:spLocks noChangeArrowheads="1"/>
          </p:cNvSpPr>
          <p:nvPr/>
        </p:nvSpPr>
        <p:spPr bwMode="auto">
          <a:xfrm>
            <a:off x="3200400" y="914400"/>
            <a:ext cx="5943600" cy="452431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400" dirty="0" smtClean="0">
                <a:solidFill>
                  <a:schemeClr val="accent5">
                    <a:lumMod val="60000"/>
                    <a:lumOff val="40000"/>
                  </a:schemeClr>
                </a:solidFill>
                <a:latin typeface="Tahoma" pitchFamily="34" charset="0"/>
              </a:rPr>
              <a:t>Buffer Overflow from lec12 and lab3</a:t>
            </a:r>
          </a:p>
          <a:p>
            <a:endParaRPr lang="en-US" sz="2400" dirty="0" smtClean="0">
              <a:solidFill>
                <a:schemeClr val="accent5">
                  <a:lumMod val="60000"/>
                  <a:lumOff val="40000"/>
                </a:schemeClr>
              </a:solidFill>
              <a:latin typeface="Tahoma" pitchFamily="34" charset="0"/>
            </a:endParaRPr>
          </a:p>
          <a:p>
            <a:r>
              <a:rPr lang="en-US" sz="2400" dirty="0" smtClean="0">
                <a:solidFill>
                  <a:schemeClr val="bg1"/>
                </a:solidFill>
                <a:latin typeface="Tahoma" pitchFamily="34" charset="0"/>
              </a:rPr>
              <a:t>blue</a:t>
            </a:r>
            <a:r>
              <a:rPr lang="en-US" sz="2400" dirty="0">
                <a:solidFill>
                  <a:schemeClr val="bg1"/>
                </a:solidFill>
                <a:latin typeface="Tahoma" pitchFamily="34" charset="0"/>
              </a:rPr>
              <a:t>() {</a:t>
            </a:r>
          </a:p>
          <a:p>
            <a:r>
              <a:rPr lang="en-US" sz="2400" dirty="0">
                <a:solidFill>
                  <a:schemeClr val="bg1"/>
                </a:solidFill>
                <a:latin typeface="Tahoma" pitchFamily="34" charset="0"/>
              </a:rPr>
              <a:t>   pink(0,1,2,3,4,5);</a:t>
            </a:r>
          </a:p>
          <a:p>
            <a:r>
              <a:rPr lang="en-US" sz="2400" dirty="0">
                <a:solidFill>
                  <a:schemeClr val="bg1"/>
                </a:solidFill>
                <a:latin typeface="Tahoma" pitchFamily="34" charset="0"/>
              </a:rPr>
              <a:t>}</a:t>
            </a:r>
          </a:p>
          <a:p>
            <a:r>
              <a:rPr lang="en-US" sz="2400" dirty="0" smtClean="0">
                <a:solidFill>
                  <a:schemeClr val="bg1"/>
                </a:solidFill>
                <a:latin typeface="Tahoma" pitchFamily="34" charset="0"/>
              </a:rPr>
              <a:t>pink(</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a, </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b, </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c, </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d, </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e, </a:t>
            </a:r>
            <a:r>
              <a:rPr lang="en-US" sz="2400" dirty="0" err="1" smtClean="0">
                <a:solidFill>
                  <a:schemeClr val="bg1"/>
                </a:solidFill>
                <a:latin typeface="Tahoma" pitchFamily="34" charset="0"/>
              </a:rPr>
              <a:t>int</a:t>
            </a:r>
            <a:r>
              <a:rPr lang="en-US" sz="2400" dirty="0" smtClean="0">
                <a:solidFill>
                  <a:schemeClr val="bg1"/>
                </a:solidFill>
                <a:latin typeface="Tahoma" pitchFamily="34" charset="0"/>
              </a:rPr>
              <a:t> f) </a:t>
            </a:r>
            <a:r>
              <a:rPr lang="en-US" sz="2400" dirty="0">
                <a:solidFill>
                  <a:schemeClr val="bg1"/>
                </a:solidFill>
                <a:latin typeface="Tahoma" pitchFamily="34" charset="0"/>
              </a:rPr>
              <a:t>{</a:t>
            </a:r>
          </a:p>
          <a:p>
            <a:r>
              <a:rPr lang="en-US" sz="2400" dirty="0">
                <a:solidFill>
                  <a:schemeClr val="bg1"/>
                </a:solidFill>
                <a:latin typeface="Tahoma" pitchFamily="34" charset="0"/>
              </a:rPr>
              <a:t>    orange(10,11,12,13,14);</a:t>
            </a:r>
          </a:p>
          <a:p>
            <a:r>
              <a:rPr lang="en-US" sz="2400" dirty="0" smtClean="0">
                <a:solidFill>
                  <a:schemeClr val="bg1"/>
                </a:solidFill>
                <a:latin typeface="Tahoma" pitchFamily="34" charset="0"/>
              </a:rPr>
              <a:t>}</a:t>
            </a:r>
          </a:p>
          <a:p>
            <a:r>
              <a:rPr lang="en-US" sz="2400" dirty="0">
                <a:solidFill>
                  <a:schemeClr val="bg1"/>
                </a:solidFill>
                <a:latin typeface="Tahoma" pitchFamily="34" charset="0"/>
              </a:rPr>
              <a:t>orange(</a:t>
            </a:r>
            <a:r>
              <a:rPr lang="en-US" sz="2400" dirty="0" err="1">
                <a:solidFill>
                  <a:schemeClr val="bg1"/>
                </a:solidFill>
                <a:latin typeface="Tahoma" pitchFamily="34" charset="0"/>
              </a:rPr>
              <a:t>int</a:t>
            </a:r>
            <a:r>
              <a:rPr lang="en-US" sz="2400" dirty="0">
                <a:solidFill>
                  <a:schemeClr val="bg1"/>
                </a:solidFill>
                <a:latin typeface="Tahoma" pitchFamily="34" charset="0"/>
              </a:rPr>
              <a:t> a, </a:t>
            </a:r>
            <a:r>
              <a:rPr lang="en-US" sz="2400" dirty="0" err="1">
                <a:solidFill>
                  <a:schemeClr val="bg1"/>
                </a:solidFill>
                <a:latin typeface="Tahoma" pitchFamily="34" charset="0"/>
              </a:rPr>
              <a:t>int</a:t>
            </a:r>
            <a:r>
              <a:rPr lang="en-US" sz="2400" dirty="0">
                <a:solidFill>
                  <a:schemeClr val="bg1"/>
                </a:solidFill>
                <a:latin typeface="Tahoma" pitchFamily="34" charset="0"/>
              </a:rPr>
              <a:t> b, </a:t>
            </a:r>
            <a:r>
              <a:rPr lang="en-US" sz="2400" dirty="0" err="1">
                <a:solidFill>
                  <a:schemeClr val="bg1"/>
                </a:solidFill>
                <a:latin typeface="Tahoma" pitchFamily="34" charset="0"/>
              </a:rPr>
              <a:t>int</a:t>
            </a:r>
            <a:r>
              <a:rPr lang="en-US" sz="2400" dirty="0">
                <a:solidFill>
                  <a:schemeClr val="bg1"/>
                </a:solidFill>
                <a:latin typeface="Tahoma" pitchFamily="34" charset="0"/>
              </a:rPr>
              <a:t> c, </a:t>
            </a:r>
            <a:r>
              <a:rPr lang="en-US" sz="2400" dirty="0" err="1">
                <a:solidFill>
                  <a:schemeClr val="bg1"/>
                </a:solidFill>
                <a:latin typeface="Tahoma" pitchFamily="34" charset="0"/>
              </a:rPr>
              <a:t>int</a:t>
            </a:r>
            <a:r>
              <a:rPr lang="en-US" sz="2400" dirty="0">
                <a:solidFill>
                  <a:schemeClr val="bg1"/>
                </a:solidFill>
                <a:latin typeface="Tahoma" pitchFamily="34" charset="0"/>
              </a:rPr>
              <a:t>, d, </a:t>
            </a:r>
            <a:r>
              <a:rPr lang="en-US" sz="2400" dirty="0" err="1">
                <a:solidFill>
                  <a:schemeClr val="bg1"/>
                </a:solidFill>
                <a:latin typeface="Tahoma" pitchFamily="34" charset="0"/>
              </a:rPr>
              <a:t>int</a:t>
            </a:r>
            <a:r>
              <a:rPr lang="en-US" sz="2400" dirty="0">
                <a:solidFill>
                  <a:schemeClr val="bg1"/>
                </a:solidFill>
                <a:latin typeface="Tahoma" pitchFamily="34" charset="0"/>
              </a:rPr>
              <a:t> e) {</a:t>
            </a:r>
          </a:p>
          <a:p>
            <a:r>
              <a:rPr lang="en-US" sz="2400" dirty="0">
                <a:solidFill>
                  <a:schemeClr val="bg1"/>
                </a:solidFill>
                <a:latin typeface="Tahoma" pitchFamily="34" charset="0"/>
              </a:rPr>
              <a:t>	char </a:t>
            </a:r>
            <a:r>
              <a:rPr lang="en-US" sz="2400" dirty="0" err="1">
                <a:solidFill>
                  <a:schemeClr val="bg1"/>
                </a:solidFill>
                <a:latin typeface="Tahoma" pitchFamily="34" charset="0"/>
              </a:rPr>
              <a:t>buf</a:t>
            </a:r>
            <a:r>
              <a:rPr lang="en-US" sz="2400" dirty="0">
                <a:solidFill>
                  <a:schemeClr val="bg1"/>
                </a:solidFill>
                <a:latin typeface="Tahoma" pitchFamily="34" charset="0"/>
              </a:rPr>
              <a:t>[100];</a:t>
            </a:r>
          </a:p>
          <a:p>
            <a:r>
              <a:rPr lang="en-US" sz="2400" dirty="0">
                <a:solidFill>
                  <a:schemeClr val="bg1"/>
                </a:solidFill>
                <a:latin typeface="Tahoma" pitchFamily="34" charset="0"/>
              </a:rPr>
              <a:t>	gets(</a:t>
            </a:r>
            <a:r>
              <a:rPr lang="en-US" sz="2400" dirty="0" err="1">
                <a:solidFill>
                  <a:schemeClr val="bg1"/>
                </a:solidFill>
                <a:latin typeface="Tahoma" pitchFamily="34" charset="0"/>
              </a:rPr>
              <a:t>buf</a:t>
            </a:r>
            <a:r>
              <a:rPr lang="en-US" sz="2400" dirty="0">
                <a:solidFill>
                  <a:schemeClr val="bg1"/>
                </a:solidFill>
                <a:latin typeface="Tahoma" pitchFamily="34" charset="0"/>
              </a:rPr>
              <a:t>); // read string, no check!</a:t>
            </a:r>
          </a:p>
          <a:p>
            <a:r>
              <a:rPr lang="en-US" sz="2400" dirty="0" smtClean="0">
                <a:solidFill>
                  <a:schemeClr val="bg1"/>
                </a:solidFill>
                <a:latin typeface="Tahoma" pitchFamily="34" charset="0"/>
              </a:rPr>
              <a:t>}</a:t>
            </a:r>
            <a:endParaRPr lang="en-US" sz="2400" dirty="0">
              <a:solidFill>
                <a:schemeClr val="bg1"/>
              </a:solidFill>
              <a:latin typeface="Tahoma" pitchFamily="34" charset="0"/>
            </a:endParaRPr>
          </a:p>
        </p:txBody>
      </p:sp>
      <p:sp>
        <p:nvSpPr>
          <p:cNvPr id="70671" name="Rectangle 15"/>
          <p:cNvSpPr>
            <a:spLocks noChangeArrowheads="1"/>
          </p:cNvSpPr>
          <p:nvPr/>
        </p:nvSpPr>
        <p:spPr bwMode="auto">
          <a:xfrm>
            <a:off x="838200" y="5181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a:solidFill>
                  <a:schemeClr val="bg1"/>
                </a:solidFill>
              </a:rPr>
              <a:t>local variables</a:t>
            </a:r>
          </a:p>
        </p:txBody>
      </p:sp>
      <p:sp>
        <p:nvSpPr>
          <p:cNvPr id="15" name="Rectangle 12"/>
          <p:cNvSpPr>
            <a:spLocks noChangeArrowheads="1"/>
          </p:cNvSpPr>
          <p:nvPr/>
        </p:nvSpPr>
        <p:spPr bwMode="auto">
          <a:xfrm>
            <a:off x="838200" y="1371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smtClean="0">
                <a:solidFill>
                  <a:schemeClr val="bg1"/>
                </a:solidFill>
              </a:rPr>
              <a:t>saved </a:t>
            </a:r>
            <a:r>
              <a:rPr lang="en-US" sz="1600" dirty="0" err="1" smtClean="0">
                <a:solidFill>
                  <a:schemeClr val="bg1"/>
                </a:solidFill>
              </a:rPr>
              <a:t>fp</a:t>
            </a:r>
            <a:endParaRPr lang="en-US" sz="1600" dirty="0">
              <a:solidFill>
                <a:schemeClr val="bg1"/>
              </a:solidFill>
            </a:endParaRPr>
          </a:p>
        </p:txBody>
      </p:sp>
      <p:sp>
        <p:nvSpPr>
          <p:cNvPr id="16" name="Rectangle 8"/>
          <p:cNvSpPr>
            <a:spLocks noChangeArrowheads="1"/>
          </p:cNvSpPr>
          <p:nvPr/>
        </p:nvSpPr>
        <p:spPr bwMode="auto">
          <a:xfrm>
            <a:off x="838200" y="990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smtClean="0">
                <a:solidFill>
                  <a:schemeClr val="bg1"/>
                </a:solidFill>
              </a:rPr>
              <a:t>saved </a:t>
            </a:r>
            <a:r>
              <a:rPr lang="en-US" sz="1600" dirty="0" err="1" smtClean="0">
                <a:solidFill>
                  <a:schemeClr val="bg1"/>
                </a:solidFill>
              </a:rPr>
              <a:t>ra</a:t>
            </a:r>
            <a:endParaRPr lang="en-US" sz="1600" dirty="0">
              <a:solidFill>
                <a:schemeClr val="bg1"/>
              </a:solidFill>
            </a:endParaRPr>
          </a:p>
        </p:txBody>
      </p:sp>
      <p:sp>
        <p:nvSpPr>
          <p:cNvPr id="17" name="Rectangle 12"/>
          <p:cNvSpPr>
            <a:spLocks noChangeArrowheads="1"/>
          </p:cNvSpPr>
          <p:nvPr/>
        </p:nvSpPr>
        <p:spPr bwMode="auto">
          <a:xfrm>
            <a:off x="838200" y="2895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smtClean="0">
                <a:solidFill>
                  <a:schemeClr val="bg1"/>
                </a:solidFill>
              </a:rPr>
              <a:t>saved </a:t>
            </a:r>
            <a:r>
              <a:rPr lang="en-US" sz="1600" dirty="0" err="1" smtClean="0">
                <a:solidFill>
                  <a:schemeClr val="bg1"/>
                </a:solidFill>
              </a:rPr>
              <a:t>fp</a:t>
            </a:r>
            <a:endParaRPr lang="en-US" sz="1600" dirty="0">
              <a:solidFill>
                <a:schemeClr val="bg1"/>
              </a:solidFill>
            </a:endParaRPr>
          </a:p>
        </p:txBody>
      </p:sp>
      <p:sp>
        <p:nvSpPr>
          <p:cNvPr id="18" name="Rectangle 12"/>
          <p:cNvSpPr>
            <a:spLocks noChangeArrowheads="1"/>
          </p:cNvSpPr>
          <p:nvPr/>
        </p:nvSpPr>
        <p:spPr bwMode="auto">
          <a:xfrm>
            <a:off x="838200" y="4800600"/>
            <a:ext cx="2057400" cy="381000"/>
          </a:xfrm>
          <a:prstGeom prst="rect">
            <a:avLst/>
          </a:prstGeom>
          <a:noFill/>
          <a:ln w="9525">
            <a:solidFill>
              <a:schemeClr val="accent5">
                <a:lumMod val="60000"/>
                <a:lumOff val="40000"/>
              </a:schemeClr>
            </a:solidFill>
            <a:miter lim="800000"/>
            <a:headEnd/>
            <a:tailEnd/>
          </a:ln>
          <a:effectLst/>
          <a:extLst/>
        </p:spPr>
        <p:txBody>
          <a:bodyPr wrap="none" anchor="ctr"/>
          <a:lstStyle/>
          <a:p>
            <a:pPr algn="ctr"/>
            <a:r>
              <a:rPr lang="en-US" sz="1600" dirty="0" smtClean="0">
                <a:solidFill>
                  <a:schemeClr val="bg1"/>
                </a:solidFill>
              </a:rPr>
              <a:t>saved </a:t>
            </a:r>
            <a:r>
              <a:rPr lang="en-US" sz="1600" dirty="0" err="1" smtClean="0">
                <a:solidFill>
                  <a:schemeClr val="bg1"/>
                </a:solidFill>
              </a:rPr>
              <a:t>fp</a:t>
            </a:r>
            <a:endParaRPr lang="en-US" sz="1600" dirty="0">
              <a:solidFill>
                <a:schemeClr val="bg1"/>
              </a:solidFill>
            </a:endParaRPr>
          </a:p>
        </p:txBody>
      </p:sp>
      <p:grpSp>
        <p:nvGrpSpPr>
          <p:cNvPr id="20" name="Group 19"/>
          <p:cNvGrpSpPr/>
          <p:nvPr/>
        </p:nvGrpSpPr>
        <p:grpSpPr>
          <a:xfrm>
            <a:off x="228600" y="4343400"/>
            <a:ext cx="609600" cy="400110"/>
            <a:chOff x="228600" y="4572000"/>
            <a:chExt cx="609600" cy="400110"/>
          </a:xfrm>
        </p:grpSpPr>
        <p:sp>
          <p:nvSpPr>
            <p:cNvPr id="21" name="Line 3"/>
            <p:cNvSpPr>
              <a:spLocks noChangeShapeType="1"/>
            </p:cNvSpPr>
            <p:nvPr/>
          </p:nvSpPr>
          <p:spPr bwMode="auto">
            <a:xfrm>
              <a:off x="381000" y="4648200"/>
              <a:ext cx="457200" cy="0"/>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Text Box 4"/>
            <p:cNvSpPr txBox="1">
              <a:spLocks noChangeArrowheads="1"/>
            </p:cNvSpPr>
            <p:nvPr/>
          </p:nvSpPr>
          <p:spPr bwMode="auto">
            <a:xfrm>
              <a:off x="228600" y="4572000"/>
              <a:ext cx="533400"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dirty="0" err="1">
                  <a:solidFill>
                    <a:schemeClr val="bg1"/>
                  </a:solidFill>
                  <a:latin typeface="Arial" charset="0"/>
                </a:rPr>
                <a:t>f</a:t>
              </a:r>
              <a:r>
                <a:rPr lang="en-US" sz="2000" dirty="0" err="1" smtClean="0">
                  <a:solidFill>
                    <a:schemeClr val="bg1"/>
                  </a:solidFill>
                  <a:latin typeface="Arial" charset="0"/>
                </a:rPr>
                <a:t>p</a:t>
              </a:r>
              <a:endParaRPr lang="en-US" sz="2000" dirty="0">
                <a:solidFill>
                  <a:schemeClr val="bg1"/>
                </a:solidFill>
                <a:latin typeface="Arial" charset="0"/>
              </a:endParaRPr>
            </a:p>
          </p:txBody>
        </p:sp>
      </p:grpSp>
      <p:sp>
        <p:nvSpPr>
          <p:cNvPr id="3" name="TextBox 2"/>
          <p:cNvSpPr txBox="1"/>
          <p:nvPr/>
        </p:nvSpPr>
        <p:spPr>
          <a:xfrm>
            <a:off x="3048000" y="5751493"/>
            <a:ext cx="5852179" cy="954107"/>
          </a:xfrm>
          <a:prstGeom prst="rect">
            <a:avLst/>
          </a:prstGeom>
          <a:noFill/>
        </p:spPr>
        <p:txBody>
          <a:bodyPr wrap="none" rtlCol="0">
            <a:spAutoFit/>
          </a:bodyPr>
          <a:lstStyle/>
          <a:p>
            <a:r>
              <a:rPr lang="en-US" sz="2800" dirty="0" smtClean="0">
                <a:solidFill>
                  <a:schemeClr val="accent5">
                    <a:lumMod val="60000"/>
                    <a:lumOff val="40000"/>
                  </a:schemeClr>
                </a:solidFill>
              </a:rPr>
              <a:t>What happens if  more than 100 bytes </a:t>
            </a:r>
          </a:p>
          <a:p>
            <a:r>
              <a:rPr lang="en-US" sz="2800" dirty="0" smtClean="0">
                <a:solidFill>
                  <a:schemeClr val="accent5">
                    <a:lumMod val="60000"/>
                    <a:lumOff val="40000"/>
                  </a:schemeClr>
                </a:solidFill>
              </a:rPr>
              <a:t>is written to </a:t>
            </a:r>
            <a:r>
              <a:rPr lang="en-US" sz="2800" dirty="0" err="1" smtClean="0">
                <a:solidFill>
                  <a:schemeClr val="accent5">
                    <a:lumMod val="60000"/>
                    <a:lumOff val="40000"/>
                  </a:schemeClr>
                </a:solidFill>
              </a:rPr>
              <a:t>buf</a:t>
            </a:r>
            <a:r>
              <a:rPr lang="en-US" sz="2800" dirty="0" smtClean="0">
                <a:solidFill>
                  <a:schemeClr val="accent5">
                    <a:lumMod val="60000"/>
                    <a:lumOff val="40000"/>
                  </a:schemeClr>
                </a:solidFill>
              </a:rPr>
              <a:t>?</a:t>
            </a:r>
            <a:endParaRPr lang="en-US" sz="2800" dirty="0">
              <a:solidFill>
                <a:schemeClr val="accent5">
                  <a:lumMod val="60000"/>
                  <a:lumOff val="40000"/>
                </a:schemeClr>
              </a:solidFill>
            </a:endParaRPr>
          </a:p>
        </p:txBody>
      </p:sp>
      <p:sp>
        <p:nvSpPr>
          <p:cNvPr id="24" name="TextBox 23"/>
          <p:cNvSpPr txBox="1"/>
          <p:nvPr/>
        </p:nvSpPr>
        <p:spPr>
          <a:xfrm>
            <a:off x="3962400" y="5267980"/>
            <a:ext cx="1441420" cy="523220"/>
          </a:xfrm>
          <a:prstGeom prst="rect">
            <a:avLst/>
          </a:prstGeom>
          <a:noFill/>
        </p:spPr>
        <p:txBody>
          <a:bodyPr wrap="none" rtlCol="0">
            <a:spAutoFit/>
          </a:bodyPr>
          <a:lstStyle/>
          <a:p>
            <a:r>
              <a:rPr lang="en-US" sz="2800" dirty="0" err="1">
                <a:solidFill>
                  <a:schemeClr val="accent5">
                    <a:lumMod val="60000"/>
                    <a:lumOff val="40000"/>
                  </a:schemeClr>
                </a:solidFill>
              </a:rPr>
              <a:t>b</a:t>
            </a:r>
            <a:r>
              <a:rPr lang="en-US" sz="2800" dirty="0" err="1" smtClean="0">
                <a:solidFill>
                  <a:schemeClr val="accent5">
                    <a:lumMod val="60000"/>
                    <a:lumOff val="40000"/>
                  </a:schemeClr>
                </a:solidFill>
              </a:rPr>
              <a:t>uf</a:t>
            </a:r>
            <a:r>
              <a:rPr lang="en-US" sz="2800" dirty="0" smtClean="0">
                <a:solidFill>
                  <a:schemeClr val="accent5">
                    <a:lumMod val="60000"/>
                    <a:lumOff val="40000"/>
                  </a:schemeClr>
                </a:solidFill>
              </a:rPr>
              <a:t>[100]</a:t>
            </a:r>
            <a:endParaRPr lang="en-US" sz="2800" dirty="0">
              <a:solidFill>
                <a:schemeClr val="accent5">
                  <a:lumMod val="60000"/>
                  <a:lumOff val="40000"/>
                </a:schemeClr>
              </a:solidFill>
            </a:endParaRPr>
          </a:p>
        </p:txBody>
      </p:sp>
      <p:cxnSp>
        <p:nvCxnSpPr>
          <p:cNvPr id="25" name="Straight Arrow Connector 24"/>
          <p:cNvCxnSpPr>
            <a:stCxn id="24" idx="1"/>
          </p:cNvCxnSpPr>
          <p:nvPr/>
        </p:nvCxnSpPr>
        <p:spPr>
          <a:xfrm flipH="1" flipV="1">
            <a:off x="2895600" y="5452646"/>
            <a:ext cx="1066800" cy="76944"/>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27" name="Title 1"/>
          <p:cNvSpPr>
            <a:spLocks noGrp="1"/>
          </p:cNvSpPr>
          <p:nvPr>
            <p:ph type="title"/>
          </p:nvPr>
        </p:nvSpPr>
        <p:spPr>
          <a:xfrm>
            <a:off x="228600" y="152400"/>
            <a:ext cx="8686800" cy="533400"/>
          </a:xfrm>
        </p:spPr>
        <p:txBody>
          <a:bodyPr/>
          <a:lstStyle/>
          <a:p>
            <a:r>
              <a:rPr lang="en-US" dirty="0" err="1" smtClean="0"/>
              <a:t>Heartbleed</a:t>
            </a:r>
            <a:r>
              <a:rPr lang="en-US" dirty="0" smtClean="0"/>
              <a:t> Security Bug</a:t>
            </a:r>
            <a:endParaRPr lang="en-US" dirty="0"/>
          </a:p>
        </p:txBody>
      </p:sp>
      <p:pic>
        <p:nvPicPr>
          <p:cNvPr id="28" name="Picture 2" descr="Heartbleed Bu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96672"/>
            <a:ext cx="1052664" cy="1274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425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Takeaway</a:t>
            </a:r>
            <a:endParaRPr lang="en-US" dirty="0"/>
          </a:p>
        </p:txBody>
      </p:sp>
      <p:sp>
        <p:nvSpPr>
          <p:cNvPr id="3" name="Content Placeholder 2"/>
          <p:cNvSpPr>
            <a:spLocks noGrp="1"/>
          </p:cNvSpPr>
          <p:nvPr>
            <p:ph idx="1"/>
          </p:nvPr>
        </p:nvSpPr>
        <p:spPr>
          <a:xfrm>
            <a:off x="228600" y="838200"/>
            <a:ext cx="9067800" cy="5638800"/>
          </a:xfrm>
        </p:spPr>
        <p:txBody>
          <a:bodyPr/>
          <a:lstStyle/>
          <a:p>
            <a:r>
              <a:rPr lang="en-US" dirty="0" smtClean="0"/>
              <a:t>Worst Internet security vulnerability found yet                       due systems practices 101 that we learn in CS3410, lack of bounds checking!</a:t>
            </a:r>
            <a:endParaRPr lang="en-US" dirty="0"/>
          </a:p>
        </p:txBody>
      </p:sp>
      <p:pic>
        <p:nvPicPr>
          <p:cNvPr id="4" name="Picture 2" descr="Heartbleed Bu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4800" y="533400"/>
            <a:ext cx="734798" cy="889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4586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33400"/>
          </a:xfrm>
        </p:spPr>
        <p:txBody>
          <a:bodyPr>
            <a:noAutofit/>
          </a:bodyPr>
          <a:lstStyle/>
          <a:p>
            <a:r>
              <a:rPr lang="en-US" sz="3600" dirty="0" smtClean="0"/>
              <a:t>Big Picture</a:t>
            </a:r>
            <a:endParaRPr lang="en-US" sz="3600" dirty="0"/>
          </a:p>
        </p:txBody>
      </p:sp>
      <p:sp>
        <p:nvSpPr>
          <p:cNvPr id="3" name="Content Placeholder 2"/>
          <p:cNvSpPr>
            <a:spLocks noGrp="1"/>
          </p:cNvSpPr>
          <p:nvPr>
            <p:ph idx="1"/>
          </p:nvPr>
        </p:nvSpPr>
        <p:spPr/>
        <p:txBody>
          <a:bodyPr/>
          <a:lstStyle/>
          <a:p>
            <a:r>
              <a:rPr lang="en-US" dirty="0"/>
              <a:t>How do we protect programs from one another? How </a:t>
            </a:r>
            <a:r>
              <a:rPr lang="en-US" dirty="0" smtClean="0"/>
              <a:t>do we protect the operating system (OS) from programs?  </a:t>
            </a:r>
          </a:p>
          <a:p>
            <a:endParaRPr lang="en-US" dirty="0"/>
          </a:p>
          <a:p>
            <a:r>
              <a:rPr lang="en-US" dirty="0" smtClean="0"/>
              <a:t>How does the CPU (and software [OS]) handle exceptional conditions.  E.g. </a:t>
            </a:r>
            <a:r>
              <a:rPr lang="en-US" dirty="0" err="1" smtClean="0"/>
              <a:t>Div</a:t>
            </a:r>
            <a:r>
              <a:rPr lang="en-US" dirty="0" smtClean="0"/>
              <a:t> by 0, page fault, </a:t>
            </a:r>
            <a:r>
              <a:rPr lang="en-US" dirty="0" err="1" smtClean="0"/>
              <a:t>syscall</a:t>
            </a:r>
            <a:r>
              <a:rPr lang="en-US" dirty="0" smtClean="0"/>
              <a:t>, </a:t>
            </a:r>
            <a:r>
              <a:rPr lang="en-US" dirty="0" err="1" smtClean="0"/>
              <a:t>etc</a:t>
            </a:r>
            <a:r>
              <a:rPr lang="en-US" dirty="0" smtClean="0"/>
              <a:t>?</a:t>
            </a:r>
          </a:p>
          <a:p>
            <a:endParaRPr lang="en-US" dirty="0"/>
          </a:p>
        </p:txBody>
      </p:sp>
    </p:spTree>
    <p:extLst>
      <p:ext uri="{BB962C8B-B14F-4D97-AF65-F5344CB8AC3E}">
        <p14:creationId xmlns:p14="http://schemas.microsoft.com/office/powerpoint/2010/main" val="750886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for Today</a:t>
            </a:r>
            <a:endParaRPr lang="en-US" dirty="0"/>
          </a:p>
        </p:txBody>
      </p:sp>
      <p:sp>
        <p:nvSpPr>
          <p:cNvPr id="3" name="Content Placeholder 2"/>
          <p:cNvSpPr>
            <a:spLocks noGrp="1"/>
          </p:cNvSpPr>
          <p:nvPr>
            <p:ph idx="1"/>
          </p:nvPr>
        </p:nvSpPr>
        <p:spPr/>
        <p:txBody>
          <a:bodyPr>
            <a:normAutofit/>
          </a:bodyPr>
          <a:lstStyle/>
          <a:p>
            <a:r>
              <a:rPr lang="en-US" dirty="0"/>
              <a:t>Operating System</a:t>
            </a:r>
          </a:p>
          <a:p>
            <a:r>
              <a:rPr lang="en-US" dirty="0"/>
              <a:t>Privileged mode</a:t>
            </a:r>
          </a:p>
          <a:p>
            <a:r>
              <a:rPr lang="en-US" dirty="0"/>
              <a:t>Hardware/Software Boundary</a:t>
            </a:r>
          </a:p>
          <a:p>
            <a:r>
              <a:rPr lang="en-US" dirty="0" smtClean="0"/>
              <a:t>Exceptions vs Interrupts vs Traps vs Systems calls</a:t>
            </a:r>
          </a:p>
          <a:p>
            <a:endParaRPr lang="en-US" dirty="0"/>
          </a:p>
        </p:txBody>
      </p:sp>
    </p:spTree>
    <p:extLst>
      <p:ext uri="{BB962C8B-B14F-4D97-AF65-F5344CB8AC3E}">
        <p14:creationId xmlns:p14="http://schemas.microsoft.com/office/powerpoint/2010/main" val="232646019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3410">
      <a:dk1>
        <a:srgbClr val="FFFFFF"/>
      </a:dk1>
      <a:lt1>
        <a:sysClr val="window" lastClr="FFFFFF"/>
      </a:lt1>
      <a:dk2>
        <a:srgbClr val="000000"/>
      </a:dk2>
      <a:lt2>
        <a:srgbClr val="D8D8D8"/>
      </a:lt2>
      <a:accent1>
        <a:srgbClr val="FFFF00"/>
      </a:accent1>
      <a:accent2>
        <a:srgbClr val="FF0000"/>
      </a:accent2>
      <a:accent3>
        <a:srgbClr val="7030A0"/>
      </a:accent3>
      <a:accent4>
        <a:srgbClr val="0070C0"/>
      </a:accent4>
      <a:accent5>
        <a:srgbClr val="00B0F0"/>
      </a:accent5>
      <a:accent6>
        <a:srgbClr val="FFC000"/>
      </a:accent6>
      <a:hlink>
        <a:srgbClr val="6565FF"/>
      </a:hlink>
      <a:folHlink>
        <a:srgbClr val="A2A2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2723</TotalTime>
  <Words>3106</Words>
  <Application>Microsoft Office PowerPoint</Application>
  <PresentationFormat>On-screen Show (4:3)</PresentationFormat>
  <Paragraphs>607</Paragraphs>
  <Slides>49</Slides>
  <Notes>29</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49</vt:i4>
      </vt:variant>
    </vt:vector>
  </HeadingPairs>
  <TitlesOfParts>
    <vt:vector size="56" baseType="lpstr">
      <vt:lpstr>Arial</vt:lpstr>
      <vt:lpstr>Calibri</vt:lpstr>
      <vt:lpstr>Consolas</vt:lpstr>
      <vt:lpstr>Tahoma</vt:lpstr>
      <vt:lpstr>Times New Roman</vt:lpstr>
      <vt:lpstr>Wingdings</vt:lpstr>
      <vt:lpstr>Office Theme</vt:lpstr>
      <vt:lpstr>Traps, Exceptions, System Calls, &amp; Privileged Mode</vt:lpstr>
      <vt:lpstr>Heartbleed Security Bug</vt:lpstr>
      <vt:lpstr>Heartbleed Security Bug</vt:lpstr>
      <vt:lpstr>Heartbleed Security Bug</vt:lpstr>
      <vt:lpstr>Heartbleed Security Bug</vt:lpstr>
      <vt:lpstr>Heartbleed Security Bug</vt:lpstr>
      <vt:lpstr>Takeaway</vt:lpstr>
      <vt:lpstr>Big Picture</vt:lpstr>
      <vt:lpstr>Goals for Today</vt:lpstr>
      <vt:lpstr>Next Goal</vt:lpstr>
      <vt:lpstr>PowerPoint Presentation</vt:lpstr>
      <vt:lpstr>Operating System</vt:lpstr>
      <vt:lpstr>Operating System</vt:lpstr>
      <vt:lpstr>Privilege Mode</vt:lpstr>
      <vt:lpstr>Terminology</vt:lpstr>
      <vt:lpstr>Sample System Calls</vt:lpstr>
      <vt:lpstr>System Calls</vt:lpstr>
      <vt:lpstr>Invoking System Calls</vt:lpstr>
      <vt:lpstr>Libraries and Wrappers</vt:lpstr>
      <vt:lpstr>PowerPoint Presentation</vt:lpstr>
      <vt:lpstr>Where does OS live?</vt:lpstr>
      <vt:lpstr>Anatomy of an Executing Program</vt:lpstr>
      <vt:lpstr>Full System Layout</vt:lpstr>
      <vt:lpstr>SYSCALL instruction</vt:lpstr>
      <vt:lpstr>SYSCALL instruction</vt:lpstr>
      <vt:lpstr>Takeaway</vt:lpstr>
      <vt:lpstr>Next Goal</vt:lpstr>
      <vt:lpstr>Exceptions</vt:lpstr>
      <vt:lpstr>Exceptions</vt:lpstr>
      <vt:lpstr>Exceptions</vt:lpstr>
      <vt:lpstr>Hardware/Software Boundary</vt:lpstr>
      <vt:lpstr>Hardware/Software Boundary</vt:lpstr>
      <vt:lpstr>Hardware/Software Boundary</vt:lpstr>
      <vt:lpstr>Hardware/Software Boundary</vt:lpstr>
      <vt:lpstr>Anatomy of an Executing Program</vt:lpstr>
      <vt:lpstr>Takeaway</vt:lpstr>
      <vt:lpstr>Next Goal</vt:lpstr>
      <vt:lpstr>Recap: Traps</vt:lpstr>
      <vt:lpstr>Exceptions</vt:lpstr>
      <vt:lpstr>Interrupts &amp; Exceptions</vt:lpstr>
      <vt:lpstr>Interrupts &amp; Exceptions</vt:lpstr>
      <vt:lpstr>Example: Clock Interrupt</vt:lpstr>
      <vt:lpstr>Scheduler</vt:lpstr>
      <vt:lpstr>Syscall vs. Interrupt</vt:lpstr>
      <vt:lpstr>Takeaway</vt:lpstr>
      <vt:lpstr>Summary</vt:lpstr>
      <vt:lpstr>Administrivia</vt:lpstr>
      <vt:lpstr>Administrivia</vt:lpstr>
      <vt:lpstr>Administrivia</vt:lpstr>
    </vt:vector>
  </TitlesOfParts>
  <Company>Cornell University Computing and Information Science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Hakim Weatherspoon</dc:creator>
  <cp:lastModifiedBy>Hakim Weatherspoon</cp:lastModifiedBy>
  <cp:revision>186</cp:revision>
  <dcterms:created xsi:type="dcterms:W3CDTF">2012-11-28T14:27:55Z</dcterms:created>
  <dcterms:modified xsi:type="dcterms:W3CDTF">2014-04-15T19:40:52Z</dcterms:modified>
</cp:coreProperties>
</file>