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notesSlides/notesSlide2.xml" ContentType="application/vnd.openxmlformats-officedocument.presentationml.notesSlide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notesSlides/notesSlide3.xml" ContentType="application/vnd.openxmlformats-officedocument.presentationml.notesSlide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notesSlides/notesSlide4.xml" ContentType="application/vnd.openxmlformats-officedocument.presentationml.notesSlide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notesSlides/notesSlide5.xml" ContentType="application/vnd.openxmlformats-officedocument.presentationml.notesSlide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notesSlides/notesSlide6.xml" ContentType="application/vnd.openxmlformats-officedocument.presentationml.notesSlide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notesSlides/notesSlide7.xml" ContentType="application/vnd.openxmlformats-officedocument.presentationml.notesSlide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notesSlides/notesSlide8.xml" ContentType="application/vnd.openxmlformats-officedocument.presentationml.notesSlide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notesSlides/notesSlide9.xml" ContentType="application/vnd.openxmlformats-officedocument.presentationml.notesSlide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notesSlides/notesSlide10.xml" ContentType="application/vnd.openxmlformats-officedocument.presentationml.notesSlide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notesSlides/notesSlide11.xml" ContentType="application/vnd.openxmlformats-officedocument.presentationml.notesSlide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notesSlides/notesSlide12.xml" ContentType="application/vnd.openxmlformats-officedocument.presentationml.notesSlide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notesSlides/notesSlide13.xml" ContentType="application/vnd.openxmlformats-officedocument.presentationml.notesSlide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notesSlides/notesSlide14.xml" ContentType="application/vnd.openxmlformats-officedocument.presentationml.notesSlide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notesSlides/notesSlide15.xml" ContentType="application/vnd.openxmlformats-officedocument.presentationml.notesSlide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notesSlides/notesSlide16.xml" ContentType="application/vnd.openxmlformats-officedocument.presentationml.notesSlide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notesSlides/notesSlide17.xml" ContentType="application/vnd.openxmlformats-officedocument.presentationml.notesSlide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notesSlides/notesSlide18.xml" ContentType="application/vnd.openxmlformats-officedocument.presentationml.notesSlide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notesSlides/notesSlide19.xml" ContentType="application/vnd.openxmlformats-officedocument.presentationml.notesSlide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notesSlides/notesSlide20.xml" ContentType="application/vnd.openxmlformats-officedocument.presentationml.notesSlide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77786" autoAdjust="0"/>
  </p:normalViewPr>
  <p:slideViewPr>
    <p:cSldViewPr>
      <p:cViewPr varScale="1">
        <p:scale>
          <a:sx n="75" d="100"/>
          <a:sy n="75" d="100"/>
        </p:scale>
        <p:origin x="1833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0E512-9F9E-4156-953E-8350C511CBA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5C3C1-9691-443C-BBCF-BED84F38E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0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 clicker question.  How many programs do you typically</a:t>
            </a:r>
            <a:r>
              <a:rPr lang="en-US" baseline="0" dirty="0" smtClean="0"/>
              <a:t> run at a time?  How many programs can we run at once on a quad-core processor?  </a:t>
            </a:r>
            <a:r>
              <a:rPr lang="en-US" dirty="0" smtClean="0"/>
              <a:t>How do we execute more than one process at a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B36A7-D969-4BC9-A15E-451232CC57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48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0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3" y="4343714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each </a:t>
            </a:r>
            <a:r>
              <a:rPr lang="en-US" dirty="0" err="1" smtClean="0"/>
              <a:t>mmu</a:t>
            </a:r>
            <a:r>
              <a:rPr lang="en-US" dirty="0" smtClean="0"/>
              <a:t> has own mappings</a:t>
            </a:r>
          </a:p>
          <a:p>
            <a:r>
              <a:rPr lang="en-US" dirty="0" smtClean="0"/>
              <a:t>Easy relocation</a:t>
            </a:r>
          </a:p>
          <a:p>
            <a:r>
              <a:rPr lang="en-US" dirty="0" smtClean="0"/>
              <a:t>Higher memory utilization</a:t>
            </a:r>
          </a:p>
          <a:p>
            <a:r>
              <a:rPr lang="en-US" dirty="0" smtClean="0"/>
              <a:t>Easy sharing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415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0463" y="588963"/>
            <a:ext cx="4551362" cy="3414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2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6530" y="4342150"/>
            <a:ext cx="5908957" cy="411386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31" tIns="45365" rIns="90731" bIns="4536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60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04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3" y="4343714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per</a:t>
            </a:r>
            <a:r>
              <a:rPr lang="en-US" baseline="0" dirty="0" smtClean="0"/>
              <a:t> word … too expensive: 4GB </a:t>
            </a:r>
            <a:r>
              <a:rPr lang="en-US" baseline="0" dirty="0" err="1" smtClean="0"/>
              <a:t>PageTable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arrray</a:t>
            </a:r>
            <a:endParaRPr lang="en-US" baseline="0" dirty="0" smtClean="0"/>
          </a:p>
          <a:p>
            <a:r>
              <a:rPr lang="en-US" baseline="0" dirty="0" smtClean="0"/>
              <a:t>per block… ?</a:t>
            </a:r>
          </a:p>
          <a:p>
            <a:r>
              <a:rPr lang="en-US" baseline="0" dirty="0" smtClean="0"/>
              <a:t>Variable … complicated hardware</a:t>
            </a:r>
          </a:p>
          <a:p>
            <a:r>
              <a:rPr lang="en-US" baseline="0" dirty="0" smtClean="0"/>
              <a:t>We will  stick to 4kb pages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65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0463" y="588963"/>
            <a:ext cx="4551362" cy="3414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7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6530" y="4342150"/>
            <a:ext cx="5908957" cy="411386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31" tIns="45365" rIns="90731" bIns="45365"/>
          <a:lstStyle/>
          <a:p>
            <a:r>
              <a:rPr lang="en-US" dirty="0" smtClean="0"/>
              <a:t>4kb pages = 12</a:t>
            </a:r>
            <a:r>
              <a:rPr lang="en-US" baseline="0" dirty="0" smtClean="0"/>
              <a:t> bits for page offset, 20 bits for VPN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11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VADDR</a:t>
            </a:r>
            <a:r>
              <a:rPr lang="en-US" baseline="0" dirty="0" smtClean="0"/>
              <a:t> = 0x00401538</a:t>
            </a:r>
          </a:p>
          <a:p>
            <a:r>
              <a:rPr lang="en-US" baseline="0" dirty="0" smtClean="0"/>
              <a:t>PFN = VADDR/4kb = VADDR&gt;&gt;12 = 0x401</a:t>
            </a:r>
          </a:p>
          <a:p>
            <a:r>
              <a:rPr lang="en-US" baseline="0" dirty="0" err="1" smtClean="0"/>
              <a:t>PageTableEntry</a:t>
            </a:r>
            <a:r>
              <a:rPr lang="en-US" baseline="0" dirty="0" smtClean="0"/>
              <a:t> at 0x90000804 contains 0x4123B000</a:t>
            </a:r>
          </a:p>
          <a:p>
            <a:r>
              <a:rPr lang="en-US" baseline="0" dirty="0" smtClean="0"/>
              <a:t>Data at 0x4123B538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859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071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84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225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768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Q: Benefits?</a:t>
            </a:r>
          </a:p>
          <a:p>
            <a:r>
              <a:rPr lang="en-US" baseline="0" dirty="0" smtClean="0"/>
              <a:t>A1: Don’t need 4MB contiguous physical memory</a:t>
            </a:r>
          </a:p>
          <a:p>
            <a:r>
              <a:rPr lang="en-US" baseline="0" dirty="0" smtClean="0"/>
              <a:t>A2: Don’t need to allocate every </a:t>
            </a:r>
            <a:r>
              <a:rPr lang="en-US" baseline="0" dirty="0" err="1" smtClean="0"/>
              <a:t>PageTable</a:t>
            </a:r>
            <a:r>
              <a:rPr lang="en-US" baseline="0" dirty="0" smtClean="0"/>
              <a:t>, only those containing valid PTEs</a:t>
            </a:r>
          </a:p>
          <a:p>
            <a:r>
              <a:rPr lang="en-US" baseline="0" dirty="0" smtClean="0"/>
              <a:t>Q: Drawbacks?</a:t>
            </a:r>
          </a:p>
          <a:p>
            <a:r>
              <a:rPr lang="en-US" baseline="0" dirty="0" smtClean="0"/>
              <a:t>A: </a:t>
            </a:r>
            <a:r>
              <a:rPr lang="en-US" baseline="0" smtClean="0"/>
              <a:t>Longer lookups.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25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02" y="4343706"/>
            <a:ext cx="5485805" cy="411389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92" tIns="45695" rIns="91392" bIns="45695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952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Q: Benefits?</a:t>
            </a:r>
          </a:p>
          <a:p>
            <a:r>
              <a:rPr lang="en-US" baseline="0" dirty="0" smtClean="0"/>
              <a:t>A1: Don’t need 4MB contiguous physical memory</a:t>
            </a:r>
          </a:p>
          <a:p>
            <a:r>
              <a:rPr lang="en-US" baseline="0" dirty="0" smtClean="0"/>
              <a:t>A2: Don’t need to allocate every </a:t>
            </a:r>
            <a:r>
              <a:rPr lang="en-US" baseline="0" dirty="0" err="1" smtClean="0"/>
              <a:t>PageTable</a:t>
            </a:r>
            <a:r>
              <a:rPr lang="en-US" baseline="0" dirty="0" smtClean="0"/>
              <a:t>, only those containing valid PTEs</a:t>
            </a:r>
          </a:p>
          <a:p>
            <a:r>
              <a:rPr lang="en-US" baseline="0" dirty="0" smtClean="0"/>
              <a:t>Q: Drawbacks?</a:t>
            </a:r>
          </a:p>
          <a:p>
            <a:r>
              <a:rPr lang="en-US" baseline="0" dirty="0" smtClean="0"/>
              <a:t>A: Longer lookups.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696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A: can make code read-only, executable;</a:t>
            </a:r>
            <a:r>
              <a:rPr lang="en-US" baseline="0" dirty="0" smtClean="0"/>
              <a:t> make data read-write but </a:t>
            </a:r>
            <a:r>
              <a:rPr lang="en-US" baseline="0" smtClean="0"/>
              <a:t>not executable; etc.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81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00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3" y="4343714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70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3" y="4343714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72" tIns="43236" rIns="86472" bIns="4323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19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2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6" y="4343714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9" tIns="45199" rIns="90399" bIns="4519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45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6" y="4343714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9" tIns="45199" rIns="90399" bIns="4519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07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6" y="4343714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9" tIns="45199" rIns="90399" bIns="4519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30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6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6" y="4343714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9" tIns="45199" rIns="90399" bIns="4519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89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8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3" y="4343714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26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2057400"/>
          </a:xfrm>
        </p:spPr>
        <p:txBody>
          <a:bodyPr>
            <a:noAutofit/>
          </a:bodyPr>
          <a:lstStyle>
            <a:lvl1pPr marL="0" indent="0" algn="ctr">
              <a:buNone/>
              <a:defRPr sz="28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CS 3410, Spring 2014</a:t>
            </a:r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Cornell University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6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2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48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F04E-0558-49D7-83D7-0EA3FDD97FD3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0A56F-BD0F-4BDF-9912-D1E89E962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6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533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38200"/>
            <a:ext cx="86868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1F04E-0558-49D7-83D7-0EA3FDD97FD3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0A56F-BD0F-4BDF-9912-D1E89E962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857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ln>
            <a:solidFill>
              <a:schemeClr val="accent5">
                <a:lumMod val="60000"/>
                <a:lumOff val="40000"/>
              </a:schemeClr>
            </a:solidFill>
          </a:ln>
          <a:solidFill>
            <a:schemeClr val="accent5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>
            <a:lumMod val="60000"/>
            <a:lumOff val="40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>
            <a:lumMod val="60000"/>
            <a:lumOff val="40000"/>
          </a:schemeClr>
        </a:buClr>
        <a:buFont typeface="Calibri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>
            <a:lumMod val="60000"/>
            <a:lumOff val="4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87.xml"/><Relationship Id="rId13" Type="http://schemas.openxmlformats.org/officeDocument/2006/relationships/notesSlide" Target="../notesSlides/notesSlide5.xml"/><Relationship Id="rId3" Type="http://schemas.openxmlformats.org/officeDocument/2006/relationships/tags" Target="../tags/tag182.xml"/><Relationship Id="rId7" Type="http://schemas.openxmlformats.org/officeDocument/2006/relationships/tags" Target="../tags/tag186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81.xml"/><Relationship Id="rId1" Type="http://schemas.openxmlformats.org/officeDocument/2006/relationships/tags" Target="../tags/tag180.xml"/><Relationship Id="rId6" Type="http://schemas.openxmlformats.org/officeDocument/2006/relationships/tags" Target="../tags/tag185.xml"/><Relationship Id="rId11" Type="http://schemas.openxmlformats.org/officeDocument/2006/relationships/tags" Target="../tags/tag190.xml"/><Relationship Id="rId5" Type="http://schemas.openxmlformats.org/officeDocument/2006/relationships/tags" Target="../tags/tag184.xml"/><Relationship Id="rId10" Type="http://schemas.openxmlformats.org/officeDocument/2006/relationships/tags" Target="../tags/tag189.xml"/><Relationship Id="rId4" Type="http://schemas.openxmlformats.org/officeDocument/2006/relationships/tags" Target="../tags/tag183.xml"/><Relationship Id="rId9" Type="http://schemas.openxmlformats.org/officeDocument/2006/relationships/tags" Target="../tags/tag18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98.xml"/><Relationship Id="rId13" Type="http://schemas.openxmlformats.org/officeDocument/2006/relationships/tags" Target="../tags/tag203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193.xml"/><Relationship Id="rId7" Type="http://schemas.openxmlformats.org/officeDocument/2006/relationships/tags" Target="../tags/tag197.xml"/><Relationship Id="rId12" Type="http://schemas.openxmlformats.org/officeDocument/2006/relationships/tags" Target="../tags/tag202.xml"/><Relationship Id="rId17" Type="http://schemas.openxmlformats.org/officeDocument/2006/relationships/tags" Target="../tags/tag207.xml"/><Relationship Id="rId2" Type="http://schemas.openxmlformats.org/officeDocument/2006/relationships/tags" Target="../tags/tag192.xml"/><Relationship Id="rId16" Type="http://schemas.openxmlformats.org/officeDocument/2006/relationships/tags" Target="../tags/tag206.xml"/><Relationship Id="rId1" Type="http://schemas.openxmlformats.org/officeDocument/2006/relationships/tags" Target="../tags/tag191.xml"/><Relationship Id="rId6" Type="http://schemas.openxmlformats.org/officeDocument/2006/relationships/tags" Target="../tags/tag196.xml"/><Relationship Id="rId11" Type="http://schemas.openxmlformats.org/officeDocument/2006/relationships/tags" Target="../tags/tag201.xml"/><Relationship Id="rId5" Type="http://schemas.openxmlformats.org/officeDocument/2006/relationships/tags" Target="../tags/tag195.xml"/><Relationship Id="rId15" Type="http://schemas.openxmlformats.org/officeDocument/2006/relationships/tags" Target="../tags/tag205.xml"/><Relationship Id="rId10" Type="http://schemas.openxmlformats.org/officeDocument/2006/relationships/tags" Target="../tags/tag200.xml"/><Relationship Id="rId19" Type="http://schemas.openxmlformats.org/officeDocument/2006/relationships/notesSlide" Target="../notesSlides/notesSlide6.xml"/><Relationship Id="rId4" Type="http://schemas.openxmlformats.org/officeDocument/2006/relationships/tags" Target="../tags/tag194.xml"/><Relationship Id="rId9" Type="http://schemas.openxmlformats.org/officeDocument/2006/relationships/tags" Target="../tags/tag199.xml"/><Relationship Id="rId14" Type="http://schemas.openxmlformats.org/officeDocument/2006/relationships/tags" Target="../tags/tag20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215.xml"/><Relationship Id="rId13" Type="http://schemas.openxmlformats.org/officeDocument/2006/relationships/tags" Target="../tags/tag220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10.xml"/><Relationship Id="rId7" Type="http://schemas.openxmlformats.org/officeDocument/2006/relationships/tags" Target="../tags/tag214.xml"/><Relationship Id="rId12" Type="http://schemas.openxmlformats.org/officeDocument/2006/relationships/tags" Target="../tags/tag219.xml"/><Relationship Id="rId17" Type="http://schemas.openxmlformats.org/officeDocument/2006/relationships/tags" Target="../tags/tag224.xml"/><Relationship Id="rId2" Type="http://schemas.openxmlformats.org/officeDocument/2006/relationships/tags" Target="../tags/tag209.xml"/><Relationship Id="rId16" Type="http://schemas.openxmlformats.org/officeDocument/2006/relationships/tags" Target="../tags/tag223.xml"/><Relationship Id="rId1" Type="http://schemas.openxmlformats.org/officeDocument/2006/relationships/tags" Target="../tags/tag208.xml"/><Relationship Id="rId6" Type="http://schemas.openxmlformats.org/officeDocument/2006/relationships/tags" Target="../tags/tag213.xml"/><Relationship Id="rId11" Type="http://schemas.openxmlformats.org/officeDocument/2006/relationships/tags" Target="../tags/tag218.xml"/><Relationship Id="rId5" Type="http://schemas.openxmlformats.org/officeDocument/2006/relationships/tags" Target="../tags/tag212.xml"/><Relationship Id="rId15" Type="http://schemas.openxmlformats.org/officeDocument/2006/relationships/tags" Target="../tags/tag222.xml"/><Relationship Id="rId10" Type="http://schemas.openxmlformats.org/officeDocument/2006/relationships/tags" Target="../tags/tag217.xml"/><Relationship Id="rId19" Type="http://schemas.openxmlformats.org/officeDocument/2006/relationships/notesSlide" Target="../notesSlides/notesSlide7.xml"/><Relationship Id="rId4" Type="http://schemas.openxmlformats.org/officeDocument/2006/relationships/tags" Target="../tags/tag211.xml"/><Relationship Id="rId9" Type="http://schemas.openxmlformats.org/officeDocument/2006/relationships/tags" Target="../tags/tag216.xml"/><Relationship Id="rId14" Type="http://schemas.openxmlformats.org/officeDocument/2006/relationships/tags" Target="../tags/tag22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32.xml"/><Relationship Id="rId13" Type="http://schemas.openxmlformats.org/officeDocument/2006/relationships/tags" Target="../tags/tag237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27.xml"/><Relationship Id="rId7" Type="http://schemas.openxmlformats.org/officeDocument/2006/relationships/tags" Target="../tags/tag231.xml"/><Relationship Id="rId12" Type="http://schemas.openxmlformats.org/officeDocument/2006/relationships/tags" Target="../tags/tag236.xml"/><Relationship Id="rId17" Type="http://schemas.openxmlformats.org/officeDocument/2006/relationships/tags" Target="../tags/tag241.xml"/><Relationship Id="rId2" Type="http://schemas.openxmlformats.org/officeDocument/2006/relationships/tags" Target="../tags/tag226.xml"/><Relationship Id="rId16" Type="http://schemas.openxmlformats.org/officeDocument/2006/relationships/tags" Target="../tags/tag240.xml"/><Relationship Id="rId1" Type="http://schemas.openxmlformats.org/officeDocument/2006/relationships/tags" Target="../tags/tag225.xml"/><Relationship Id="rId6" Type="http://schemas.openxmlformats.org/officeDocument/2006/relationships/tags" Target="../tags/tag230.xml"/><Relationship Id="rId11" Type="http://schemas.openxmlformats.org/officeDocument/2006/relationships/tags" Target="../tags/tag235.xml"/><Relationship Id="rId5" Type="http://schemas.openxmlformats.org/officeDocument/2006/relationships/tags" Target="../tags/tag229.xml"/><Relationship Id="rId15" Type="http://schemas.openxmlformats.org/officeDocument/2006/relationships/tags" Target="../tags/tag239.xml"/><Relationship Id="rId10" Type="http://schemas.openxmlformats.org/officeDocument/2006/relationships/tags" Target="../tags/tag234.xml"/><Relationship Id="rId19" Type="http://schemas.openxmlformats.org/officeDocument/2006/relationships/notesSlide" Target="../notesSlides/notesSlide8.xml"/><Relationship Id="rId4" Type="http://schemas.openxmlformats.org/officeDocument/2006/relationships/tags" Target="../tags/tag228.xml"/><Relationship Id="rId9" Type="http://schemas.openxmlformats.org/officeDocument/2006/relationships/tags" Target="../tags/tag233.xml"/><Relationship Id="rId14" Type="http://schemas.openxmlformats.org/officeDocument/2006/relationships/tags" Target="../tags/tag23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3.xml"/><Relationship Id="rId1" Type="http://schemas.openxmlformats.org/officeDocument/2006/relationships/tags" Target="../tags/tag24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5.xml"/><Relationship Id="rId1" Type="http://schemas.openxmlformats.org/officeDocument/2006/relationships/tags" Target="../tags/tag24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7.xml"/><Relationship Id="rId1" Type="http://schemas.openxmlformats.org/officeDocument/2006/relationships/tags" Target="../tags/tag246.xml"/><Relationship Id="rId4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255.xml"/><Relationship Id="rId13" Type="http://schemas.openxmlformats.org/officeDocument/2006/relationships/tags" Target="../tags/tag260.xml"/><Relationship Id="rId18" Type="http://schemas.openxmlformats.org/officeDocument/2006/relationships/tags" Target="../tags/tag265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250.xml"/><Relationship Id="rId21" Type="http://schemas.openxmlformats.org/officeDocument/2006/relationships/tags" Target="../tags/tag268.xml"/><Relationship Id="rId7" Type="http://schemas.openxmlformats.org/officeDocument/2006/relationships/tags" Target="../tags/tag254.xml"/><Relationship Id="rId12" Type="http://schemas.openxmlformats.org/officeDocument/2006/relationships/tags" Target="../tags/tag259.xml"/><Relationship Id="rId17" Type="http://schemas.openxmlformats.org/officeDocument/2006/relationships/tags" Target="../tags/tag264.xml"/><Relationship Id="rId25" Type="http://schemas.openxmlformats.org/officeDocument/2006/relationships/tags" Target="../tags/tag272.xml"/><Relationship Id="rId2" Type="http://schemas.openxmlformats.org/officeDocument/2006/relationships/tags" Target="../tags/tag249.xml"/><Relationship Id="rId16" Type="http://schemas.openxmlformats.org/officeDocument/2006/relationships/tags" Target="../tags/tag263.xml"/><Relationship Id="rId20" Type="http://schemas.openxmlformats.org/officeDocument/2006/relationships/tags" Target="../tags/tag267.xml"/><Relationship Id="rId1" Type="http://schemas.openxmlformats.org/officeDocument/2006/relationships/tags" Target="../tags/tag248.xml"/><Relationship Id="rId6" Type="http://schemas.openxmlformats.org/officeDocument/2006/relationships/tags" Target="../tags/tag253.xml"/><Relationship Id="rId11" Type="http://schemas.openxmlformats.org/officeDocument/2006/relationships/tags" Target="../tags/tag258.xml"/><Relationship Id="rId24" Type="http://schemas.openxmlformats.org/officeDocument/2006/relationships/tags" Target="../tags/tag271.xml"/><Relationship Id="rId5" Type="http://schemas.openxmlformats.org/officeDocument/2006/relationships/tags" Target="../tags/tag252.xml"/><Relationship Id="rId15" Type="http://schemas.openxmlformats.org/officeDocument/2006/relationships/tags" Target="../tags/tag262.xml"/><Relationship Id="rId23" Type="http://schemas.openxmlformats.org/officeDocument/2006/relationships/tags" Target="../tags/tag270.xml"/><Relationship Id="rId10" Type="http://schemas.openxmlformats.org/officeDocument/2006/relationships/tags" Target="../tags/tag257.xml"/><Relationship Id="rId19" Type="http://schemas.openxmlformats.org/officeDocument/2006/relationships/tags" Target="../tags/tag266.xml"/><Relationship Id="rId4" Type="http://schemas.openxmlformats.org/officeDocument/2006/relationships/tags" Target="../tags/tag251.xml"/><Relationship Id="rId9" Type="http://schemas.openxmlformats.org/officeDocument/2006/relationships/tags" Target="../tags/tag256.xml"/><Relationship Id="rId14" Type="http://schemas.openxmlformats.org/officeDocument/2006/relationships/tags" Target="../tags/tag261.xml"/><Relationship Id="rId22" Type="http://schemas.openxmlformats.org/officeDocument/2006/relationships/tags" Target="../tags/tag269.xml"/><Relationship Id="rId27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4.xml"/><Relationship Id="rId1" Type="http://schemas.openxmlformats.org/officeDocument/2006/relationships/tags" Target="../tags/tag273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6.xml"/><Relationship Id="rId1" Type="http://schemas.openxmlformats.org/officeDocument/2006/relationships/tags" Target="../tags/tag27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8.xml"/><Relationship Id="rId1" Type="http://schemas.openxmlformats.org/officeDocument/2006/relationships/tags" Target="../tags/tag277.xml"/><Relationship Id="rId4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286.xml"/><Relationship Id="rId13" Type="http://schemas.openxmlformats.org/officeDocument/2006/relationships/tags" Target="../tags/tag291.xml"/><Relationship Id="rId18" Type="http://schemas.openxmlformats.org/officeDocument/2006/relationships/notesSlide" Target="../notesSlides/notesSlide13.xml"/><Relationship Id="rId3" Type="http://schemas.openxmlformats.org/officeDocument/2006/relationships/tags" Target="../tags/tag281.xml"/><Relationship Id="rId7" Type="http://schemas.openxmlformats.org/officeDocument/2006/relationships/tags" Target="../tags/tag285.xml"/><Relationship Id="rId12" Type="http://schemas.openxmlformats.org/officeDocument/2006/relationships/tags" Target="../tags/tag290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280.xml"/><Relationship Id="rId16" Type="http://schemas.openxmlformats.org/officeDocument/2006/relationships/tags" Target="../tags/tag294.xml"/><Relationship Id="rId1" Type="http://schemas.openxmlformats.org/officeDocument/2006/relationships/tags" Target="../tags/tag279.xml"/><Relationship Id="rId6" Type="http://schemas.openxmlformats.org/officeDocument/2006/relationships/tags" Target="../tags/tag284.xml"/><Relationship Id="rId11" Type="http://schemas.openxmlformats.org/officeDocument/2006/relationships/tags" Target="../tags/tag289.xml"/><Relationship Id="rId5" Type="http://schemas.openxmlformats.org/officeDocument/2006/relationships/tags" Target="../tags/tag283.xml"/><Relationship Id="rId15" Type="http://schemas.openxmlformats.org/officeDocument/2006/relationships/tags" Target="../tags/tag293.xml"/><Relationship Id="rId10" Type="http://schemas.openxmlformats.org/officeDocument/2006/relationships/tags" Target="../tags/tag288.xml"/><Relationship Id="rId4" Type="http://schemas.openxmlformats.org/officeDocument/2006/relationships/tags" Target="../tags/tag282.xml"/><Relationship Id="rId9" Type="http://schemas.openxmlformats.org/officeDocument/2006/relationships/tags" Target="../tags/tag287.xml"/><Relationship Id="rId14" Type="http://schemas.openxmlformats.org/officeDocument/2006/relationships/tags" Target="../tags/tag29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302.xml"/><Relationship Id="rId13" Type="http://schemas.openxmlformats.org/officeDocument/2006/relationships/tags" Target="../tags/tag307.xml"/><Relationship Id="rId18" Type="http://schemas.openxmlformats.org/officeDocument/2006/relationships/tags" Target="../tags/tag312.xml"/><Relationship Id="rId3" Type="http://schemas.openxmlformats.org/officeDocument/2006/relationships/tags" Target="../tags/tag297.xml"/><Relationship Id="rId21" Type="http://schemas.openxmlformats.org/officeDocument/2006/relationships/tags" Target="../tags/tag315.xml"/><Relationship Id="rId7" Type="http://schemas.openxmlformats.org/officeDocument/2006/relationships/tags" Target="../tags/tag301.xml"/><Relationship Id="rId12" Type="http://schemas.openxmlformats.org/officeDocument/2006/relationships/tags" Target="../tags/tag306.xml"/><Relationship Id="rId17" Type="http://schemas.openxmlformats.org/officeDocument/2006/relationships/tags" Target="../tags/tag311.xml"/><Relationship Id="rId2" Type="http://schemas.openxmlformats.org/officeDocument/2006/relationships/tags" Target="../tags/tag296.xml"/><Relationship Id="rId16" Type="http://schemas.openxmlformats.org/officeDocument/2006/relationships/tags" Target="../tags/tag310.xml"/><Relationship Id="rId20" Type="http://schemas.openxmlformats.org/officeDocument/2006/relationships/tags" Target="../tags/tag314.xml"/><Relationship Id="rId1" Type="http://schemas.openxmlformats.org/officeDocument/2006/relationships/tags" Target="../tags/tag295.xml"/><Relationship Id="rId6" Type="http://schemas.openxmlformats.org/officeDocument/2006/relationships/tags" Target="../tags/tag300.xml"/><Relationship Id="rId11" Type="http://schemas.openxmlformats.org/officeDocument/2006/relationships/tags" Target="../tags/tag305.xml"/><Relationship Id="rId5" Type="http://schemas.openxmlformats.org/officeDocument/2006/relationships/tags" Target="../tags/tag299.xml"/><Relationship Id="rId15" Type="http://schemas.openxmlformats.org/officeDocument/2006/relationships/tags" Target="../tags/tag309.xml"/><Relationship Id="rId23" Type="http://schemas.openxmlformats.org/officeDocument/2006/relationships/notesSlide" Target="../notesSlides/notesSlide14.xml"/><Relationship Id="rId10" Type="http://schemas.openxmlformats.org/officeDocument/2006/relationships/tags" Target="../tags/tag304.xml"/><Relationship Id="rId19" Type="http://schemas.openxmlformats.org/officeDocument/2006/relationships/tags" Target="../tags/tag313.xml"/><Relationship Id="rId4" Type="http://schemas.openxmlformats.org/officeDocument/2006/relationships/tags" Target="../tags/tag298.xml"/><Relationship Id="rId9" Type="http://schemas.openxmlformats.org/officeDocument/2006/relationships/tags" Target="../tags/tag303.xml"/><Relationship Id="rId14" Type="http://schemas.openxmlformats.org/officeDocument/2006/relationships/tags" Target="../tags/tag308.xml"/><Relationship Id="rId2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323.xml"/><Relationship Id="rId13" Type="http://schemas.openxmlformats.org/officeDocument/2006/relationships/tags" Target="../tags/tag328.xml"/><Relationship Id="rId18" Type="http://schemas.openxmlformats.org/officeDocument/2006/relationships/tags" Target="../tags/tag333.xml"/><Relationship Id="rId26" Type="http://schemas.openxmlformats.org/officeDocument/2006/relationships/tags" Target="../tags/tag341.xml"/><Relationship Id="rId3" Type="http://schemas.openxmlformats.org/officeDocument/2006/relationships/tags" Target="../tags/tag318.xml"/><Relationship Id="rId21" Type="http://schemas.openxmlformats.org/officeDocument/2006/relationships/tags" Target="../tags/tag336.xml"/><Relationship Id="rId7" Type="http://schemas.openxmlformats.org/officeDocument/2006/relationships/tags" Target="../tags/tag322.xml"/><Relationship Id="rId12" Type="http://schemas.openxmlformats.org/officeDocument/2006/relationships/tags" Target="../tags/tag327.xml"/><Relationship Id="rId17" Type="http://schemas.openxmlformats.org/officeDocument/2006/relationships/tags" Target="../tags/tag332.xml"/><Relationship Id="rId25" Type="http://schemas.openxmlformats.org/officeDocument/2006/relationships/tags" Target="../tags/tag340.xml"/><Relationship Id="rId2" Type="http://schemas.openxmlformats.org/officeDocument/2006/relationships/tags" Target="../tags/tag317.xml"/><Relationship Id="rId16" Type="http://schemas.openxmlformats.org/officeDocument/2006/relationships/tags" Target="../tags/tag331.xml"/><Relationship Id="rId20" Type="http://schemas.openxmlformats.org/officeDocument/2006/relationships/tags" Target="../tags/tag335.xml"/><Relationship Id="rId1" Type="http://schemas.openxmlformats.org/officeDocument/2006/relationships/tags" Target="../tags/tag316.xml"/><Relationship Id="rId6" Type="http://schemas.openxmlformats.org/officeDocument/2006/relationships/tags" Target="../tags/tag321.xml"/><Relationship Id="rId11" Type="http://schemas.openxmlformats.org/officeDocument/2006/relationships/tags" Target="../tags/tag326.xml"/><Relationship Id="rId24" Type="http://schemas.openxmlformats.org/officeDocument/2006/relationships/tags" Target="../tags/tag339.xml"/><Relationship Id="rId5" Type="http://schemas.openxmlformats.org/officeDocument/2006/relationships/tags" Target="../tags/tag320.xml"/><Relationship Id="rId15" Type="http://schemas.openxmlformats.org/officeDocument/2006/relationships/tags" Target="../tags/tag330.xml"/><Relationship Id="rId23" Type="http://schemas.openxmlformats.org/officeDocument/2006/relationships/tags" Target="../tags/tag338.xml"/><Relationship Id="rId10" Type="http://schemas.openxmlformats.org/officeDocument/2006/relationships/tags" Target="../tags/tag325.xml"/><Relationship Id="rId19" Type="http://schemas.openxmlformats.org/officeDocument/2006/relationships/tags" Target="../tags/tag334.xml"/><Relationship Id="rId4" Type="http://schemas.openxmlformats.org/officeDocument/2006/relationships/tags" Target="../tags/tag319.xml"/><Relationship Id="rId9" Type="http://schemas.openxmlformats.org/officeDocument/2006/relationships/tags" Target="../tags/tag324.xml"/><Relationship Id="rId14" Type="http://schemas.openxmlformats.org/officeDocument/2006/relationships/tags" Target="../tags/tag329.xml"/><Relationship Id="rId22" Type="http://schemas.openxmlformats.org/officeDocument/2006/relationships/tags" Target="../tags/tag337.xml"/><Relationship Id="rId27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142.xml"/><Relationship Id="rId21" Type="http://schemas.openxmlformats.org/officeDocument/2006/relationships/tags" Target="../tags/tag46.xml"/><Relationship Id="rId42" Type="http://schemas.openxmlformats.org/officeDocument/2006/relationships/tags" Target="../tags/tag67.xml"/><Relationship Id="rId63" Type="http://schemas.openxmlformats.org/officeDocument/2006/relationships/tags" Target="../tags/tag88.xml"/><Relationship Id="rId84" Type="http://schemas.openxmlformats.org/officeDocument/2006/relationships/tags" Target="../tags/tag109.xml"/><Relationship Id="rId138" Type="http://schemas.openxmlformats.org/officeDocument/2006/relationships/tags" Target="../tags/tag163.xml"/><Relationship Id="rId107" Type="http://schemas.openxmlformats.org/officeDocument/2006/relationships/tags" Target="../tags/tag132.xml"/><Relationship Id="rId11" Type="http://schemas.openxmlformats.org/officeDocument/2006/relationships/tags" Target="../tags/tag36.xml"/><Relationship Id="rId32" Type="http://schemas.openxmlformats.org/officeDocument/2006/relationships/tags" Target="../tags/tag57.xml"/><Relationship Id="rId53" Type="http://schemas.openxmlformats.org/officeDocument/2006/relationships/tags" Target="../tags/tag78.xml"/><Relationship Id="rId74" Type="http://schemas.openxmlformats.org/officeDocument/2006/relationships/tags" Target="../tags/tag99.xml"/><Relationship Id="rId128" Type="http://schemas.openxmlformats.org/officeDocument/2006/relationships/tags" Target="../tags/tag153.xml"/><Relationship Id="rId149" Type="http://schemas.openxmlformats.org/officeDocument/2006/relationships/notesSlide" Target="../notesSlides/notesSlide2.xml"/><Relationship Id="rId5" Type="http://schemas.openxmlformats.org/officeDocument/2006/relationships/tags" Target="../tags/tag30.xml"/><Relationship Id="rId95" Type="http://schemas.openxmlformats.org/officeDocument/2006/relationships/tags" Target="../tags/tag120.xml"/><Relationship Id="rId22" Type="http://schemas.openxmlformats.org/officeDocument/2006/relationships/tags" Target="../tags/tag47.xml"/><Relationship Id="rId27" Type="http://schemas.openxmlformats.org/officeDocument/2006/relationships/tags" Target="../tags/tag52.xml"/><Relationship Id="rId43" Type="http://schemas.openxmlformats.org/officeDocument/2006/relationships/tags" Target="../tags/tag68.xml"/><Relationship Id="rId48" Type="http://schemas.openxmlformats.org/officeDocument/2006/relationships/tags" Target="../tags/tag73.xml"/><Relationship Id="rId64" Type="http://schemas.openxmlformats.org/officeDocument/2006/relationships/tags" Target="../tags/tag89.xml"/><Relationship Id="rId69" Type="http://schemas.openxmlformats.org/officeDocument/2006/relationships/tags" Target="../tags/tag94.xml"/><Relationship Id="rId113" Type="http://schemas.openxmlformats.org/officeDocument/2006/relationships/tags" Target="../tags/tag138.xml"/><Relationship Id="rId118" Type="http://schemas.openxmlformats.org/officeDocument/2006/relationships/tags" Target="../tags/tag143.xml"/><Relationship Id="rId134" Type="http://schemas.openxmlformats.org/officeDocument/2006/relationships/tags" Target="../tags/tag159.xml"/><Relationship Id="rId139" Type="http://schemas.openxmlformats.org/officeDocument/2006/relationships/tags" Target="../tags/tag164.xml"/><Relationship Id="rId80" Type="http://schemas.openxmlformats.org/officeDocument/2006/relationships/tags" Target="../tags/tag105.xml"/><Relationship Id="rId85" Type="http://schemas.openxmlformats.org/officeDocument/2006/relationships/tags" Target="../tags/tag110.xml"/><Relationship Id="rId150" Type="http://schemas.openxmlformats.org/officeDocument/2006/relationships/image" Target="../media/image1.png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33" Type="http://schemas.openxmlformats.org/officeDocument/2006/relationships/tags" Target="../tags/tag58.xml"/><Relationship Id="rId38" Type="http://schemas.openxmlformats.org/officeDocument/2006/relationships/tags" Target="../tags/tag63.xml"/><Relationship Id="rId59" Type="http://schemas.openxmlformats.org/officeDocument/2006/relationships/tags" Target="../tags/tag84.xml"/><Relationship Id="rId103" Type="http://schemas.openxmlformats.org/officeDocument/2006/relationships/tags" Target="../tags/tag128.xml"/><Relationship Id="rId108" Type="http://schemas.openxmlformats.org/officeDocument/2006/relationships/tags" Target="../tags/tag133.xml"/><Relationship Id="rId124" Type="http://schemas.openxmlformats.org/officeDocument/2006/relationships/tags" Target="../tags/tag149.xml"/><Relationship Id="rId129" Type="http://schemas.openxmlformats.org/officeDocument/2006/relationships/tags" Target="../tags/tag154.xml"/><Relationship Id="rId54" Type="http://schemas.openxmlformats.org/officeDocument/2006/relationships/tags" Target="../tags/tag79.xml"/><Relationship Id="rId70" Type="http://schemas.openxmlformats.org/officeDocument/2006/relationships/tags" Target="../tags/tag95.xml"/><Relationship Id="rId75" Type="http://schemas.openxmlformats.org/officeDocument/2006/relationships/tags" Target="../tags/tag100.xml"/><Relationship Id="rId91" Type="http://schemas.openxmlformats.org/officeDocument/2006/relationships/tags" Target="../tags/tag116.xml"/><Relationship Id="rId96" Type="http://schemas.openxmlformats.org/officeDocument/2006/relationships/tags" Target="../tags/tag121.xml"/><Relationship Id="rId140" Type="http://schemas.openxmlformats.org/officeDocument/2006/relationships/tags" Target="../tags/tag165.xml"/><Relationship Id="rId145" Type="http://schemas.openxmlformats.org/officeDocument/2006/relationships/tags" Target="../tags/tag170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23" Type="http://schemas.openxmlformats.org/officeDocument/2006/relationships/tags" Target="../tags/tag48.xml"/><Relationship Id="rId28" Type="http://schemas.openxmlformats.org/officeDocument/2006/relationships/tags" Target="../tags/tag53.xml"/><Relationship Id="rId49" Type="http://schemas.openxmlformats.org/officeDocument/2006/relationships/tags" Target="../tags/tag74.xml"/><Relationship Id="rId114" Type="http://schemas.openxmlformats.org/officeDocument/2006/relationships/tags" Target="../tags/tag139.xml"/><Relationship Id="rId119" Type="http://schemas.openxmlformats.org/officeDocument/2006/relationships/tags" Target="../tags/tag144.xml"/><Relationship Id="rId44" Type="http://schemas.openxmlformats.org/officeDocument/2006/relationships/tags" Target="../tags/tag69.xml"/><Relationship Id="rId60" Type="http://schemas.openxmlformats.org/officeDocument/2006/relationships/tags" Target="../tags/tag85.xml"/><Relationship Id="rId65" Type="http://schemas.openxmlformats.org/officeDocument/2006/relationships/tags" Target="../tags/tag90.xml"/><Relationship Id="rId81" Type="http://schemas.openxmlformats.org/officeDocument/2006/relationships/tags" Target="../tags/tag106.xml"/><Relationship Id="rId86" Type="http://schemas.openxmlformats.org/officeDocument/2006/relationships/tags" Target="../tags/tag111.xml"/><Relationship Id="rId130" Type="http://schemas.openxmlformats.org/officeDocument/2006/relationships/tags" Target="../tags/tag155.xml"/><Relationship Id="rId135" Type="http://schemas.openxmlformats.org/officeDocument/2006/relationships/tags" Target="../tags/tag160.xml"/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39" Type="http://schemas.openxmlformats.org/officeDocument/2006/relationships/tags" Target="../tags/tag64.xml"/><Relationship Id="rId109" Type="http://schemas.openxmlformats.org/officeDocument/2006/relationships/tags" Target="../tags/tag134.xml"/><Relationship Id="rId34" Type="http://schemas.openxmlformats.org/officeDocument/2006/relationships/tags" Target="../tags/tag59.xml"/><Relationship Id="rId50" Type="http://schemas.openxmlformats.org/officeDocument/2006/relationships/tags" Target="../tags/tag75.xml"/><Relationship Id="rId55" Type="http://schemas.openxmlformats.org/officeDocument/2006/relationships/tags" Target="../tags/tag80.xml"/><Relationship Id="rId76" Type="http://schemas.openxmlformats.org/officeDocument/2006/relationships/tags" Target="../tags/tag101.xml"/><Relationship Id="rId97" Type="http://schemas.openxmlformats.org/officeDocument/2006/relationships/tags" Target="../tags/tag122.xml"/><Relationship Id="rId104" Type="http://schemas.openxmlformats.org/officeDocument/2006/relationships/tags" Target="../tags/tag129.xml"/><Relationship Id="rId120" Type="http://schemas.openxmlformats.org/officeDocument/2006/relationships/tags" Target="../tags/tag145.xml"/><Relationship Id="rId125" Type="http://schemas.openxmlformats.org/officeDocument/2006/relationships/tags" Target="../tags/tag150.xml"/><Relationship Id="rId141" Type="http://schemas.openxmlformats.org/officeDocument/2006/relationships/tags" Target="../tags/tag166.xml"/><Relationship Id="rId146" Type="http://schemas.openxmlformats.org/officeDocument/2006/relationships/tags" Target="../tags/tag171.xml"/><Relationship Id="rId7" Type="http://schemas.openxmlformats.org/officeDocument/2006/relationships/tags" Target="../tags/tag32.xml"/><Relationship Id="rId71" Type="http://schemas.openxmlformats.org/officeDocument/2006/relationships/tags" Target="../tags/tag96.xml"/><Relationship Id="rId92" Type="http://schemas.openxmlformats.org/officeDocument/2006/relationships/tags" Target="../tags/tag117.xml"/><Relationship Id="rId2" Type="http://schemas.openxmlformats.org/officeDocument/2006/relationships/tags" Target="../tags/tag27.xml"/><Relationship Id="rId29" Type="http://schemas.openxmlformats.org/officeDocument/2006/relationships/tags" Target="../tags/tag54.xml"/><Relationship Id="rId24" Type="http://schemas.openxmlformats.org/officeDocument/2006/relationships/tags" Target="../tags/tag49.xml"/><Relationship Id="rId40" Type="http://schemas.openxmlformats.org/officeDocument/2006/relationships/tags" Target="../tags/tag65.xml"/><Relationship Id="rId45" Type="http://schemas.openxmlformats.org/officeDocument/2006/relationships/tags" Target="../tags/tag70.xml"/><Relationship Id="rId66" Type="http://schemas.openxmlformats.org/officeDocument/2006/relationships/tags" Target="../tags/tag91.xml"/><Relationship Id="rId87" Type="http://schemas.openxmlformats.org/officeDocument/2006/relationships/tags" Target="../tags/tag112.xml"/><Relationship Id="rId110" Type="http://schemas.openxmlformats.org/officeDocument/2006/relationships/tags" Target="../tags/tag135.xml"/><Relationship Id="rId115" Type="http://schemas.openxmlformats.org/officeDocument/2006/relationships/tags" Target="../tags/tag140.xml"/><Relationship Id="rId131" Type="http://schemas.openxmlformats.org/officeDocument/2006/relationships/tags" Target="../tags/tag156.xml"/><Relationship Id="rId136" Type="http://schemas.openxmlformats.org/officeDocument/2006/relationships/tags" Target="../tags/tag161.xml"/><Relationship Id="rId61" Type="http://schemas.openxmlformats.org/officeDocument/2006/relationships/tags" Target="../tags/tag86.xml"/><Relationship Id="rId82" Type="http://schemas.openxmlformats.org/officeDocument/2006/relationships/tags" Target="../tags/tag107.xml"/><Relationship Id="rId19" Type="http://schemas.openxmlformats.org/officeDocument/2006/relationships/tags" Target="../tags/tag44.xml"/><Relationship Id="rId14" Type="http://schemas.openxmlformats.org/officeDocument/2006/relationships/tags" Target="../tags/tag39.xml"/><Relationship Id="rId30" Type="http://schemas.openxmlformats.org/officeDocument/2006/relationships/tags" Target="../tags/tag55.xml"/><Relationship Id="rId35" Type="http://schemas.openxmlformats.org/officeDocument/2006/relationships/tags" Target="../tags/tag60.xml"/><Relationship Id="rId56" Type="http://schemas.openxmlformats.org/officeDocument/2006/relationships/tags" Target="../tags/tag81.xml"/><Relationship Id="rId77" Type="http://schemas.openxmlformats.org/officeDocument/2006/relationships/tags" Target="../tags/tag102.xml"/><Relationship Id="rId100" Type="http://schemas.openxmlformats.org/officeDocument/2006/relationships/tags" Target="../tags/tag125.xml"/><Relationship Id="rId105" Type="http://schemas.openxmlformats.org/officeDocument/2006/relationships/tags" Target="../tags/tag130.xml"/><Relationship Id="rId126" Type="http://schemas.openxmlformats.org/officeDocument/2006/relationships/tags" Target="../tags/tag151.xml"/><Relationship Id="rId147" Type="http://schemas.openxmlformats.org/officeDocument/2006/relationships/tags" Target="../tags/tag172.xml"/><Relationship Id="rId8" Type="http://schemas.openxmlformats.org/officeDocument/2006/relationships/tags" Target="../tags/tag33.xml"/><Relationship Id="rId51" Type="http://schemas.openxmlformats.org/officeDocument/2006/relationships/tags" Target="../tags/tag76.xml"/><Relationship Id="rId72" Type="http://schemas.openxmlformats.org/officeDocument/2006/relationships/tags" Target="../tags/tag97.xml"/><Relationship Id="rId93" Type="http://schemas.openxmlformats.org/officeDocument/2006/relationships/tags" Target="../tags/tag118.xml"/><Relationship Id="rId98" Type="http://schemas.openxmlformats.org/officeDocument/2006/relationships/tags" Target="../tags/tag123.xml"/><Relationship Id="rId121" Type="http://schemas.openxmlformats.org/officeDocument/2006/relationships/tags" Target="../tags/tag146.xml"/><Relationship Id="rId142" Type="http://schemas.openxmlformats.org/officeDocument/2006/relationships/tags" Target="../tags/tag167.xml"/><Relationship Id="rId3" Type="http://schemas.openxmlformats.org/officeDocument/2006/relationships/tags" Target="../tags/tag28.xml"/><Relationship Id="rId25" Type="http://schemas.openxmlformats.org/officeDocument/2006/relationships/tags" Target="../tags/tag50.xml"/><Relationship Id="rId46" Type="http://schemas.openxmlformats.org/officeDocument/2006/relationships/tags" Target="../tags/tag71.xml"/><Relationship Id="rId67" Type="http://schemas.openxmlformats.org/officeDocument/2006/relationships/tags" Target="../tags/tag92.xml"/><Relationship Id="rId116" Type="http://schemas.openxmlformats.org/officeDocument/2006/relationships/tags" Target="../tags/tag141.xml"/><Relationship Id="rId137" Type="http://schemas.openxmlformats.org/officeDocument/2006/relationships/tags" Target="../tags/tag162.xml"/><Relationship Id="rId20" Type="http://schemas.openxmlformats.org/officeDocument/2006/relationships/tags" Target="../tags/tag45.xml"/><Relationship Id="rId41" Type="http://schemas.openxmlformats.org/officeDocument/2006/relationships/tags" Target="../tags/tag66.xml"/><Relationship Id="rId62" Type="http://schemas.openxmlformats.org/officeDocument/2006/relationships/tags" Target="../tags/tag87.xml"/><Relationship Id="rId83" Type="http://schemas.openxmlformats.org/officeDocument/2006/relationships/tags" Target="../tags/tag108.xml"/><Relationship Id="rId88" Type="http://schemas.openxmlformats.org/officeDocument/2006/relationships/tags" Target="../tags/tag113.xml"/><Relationship Id="rId111" Type="http://schemas.openxmlformats.org/officeDocument/2006/relationships/tags" Target="../tags/tag136.xml"/><Relationship Id="rId132" Type="http://schemas.openxmlformats.org/officeDocument/2006/relationships/tags" Target="../tags/tag157.xml"/><Relationship Id="rId15" Type="http://schemas.openxmlformats.org/officeDocument/2006/relationships/tags" Target="../tags/tag40.xml"/><Relationship Id="rId36" Type="http://schemas.openxmlformats.org/officeDocument/2006/relationships/tags" Target="../tags/tag61.xml"/><Relationship Id="rId57" Type="http://schemas.openxmlformats.org/officeDocument/2006/relationships/tags" Target="../tags/tag82.xml"/><Relationship Id="rId106" Type="http://schemas.openxmlformats.org/officeDocument/2006/relationships/tags" Target="../tags/tag131.xml"/><Relationship Id="rId127" Type="http://schemas.openxmlformats.org/officeDocument/2006/relationships/tags" Target="../tags/tag152.xml"/><Relationship Id="rId10" Type="http://schemas.openxmlformats.org/officeDocument/2006/relationships/tags" Target="../tags/tag35.xml"/><Relationship Id="rId31" Type="http://schemas.openxmlformats.org/officeDocument/2006/relationships/tags" Target="../tags/tag56.xml"/><Relationship Id="rId52" Type="http://schemas.openxmlformats.org/officeDocument/2006/relationships/tags" Target="../tags/tag77.xml"/><Relationship Id="rId73" Type="http://schemas.openxmlformats.org/officeDocument/2006/relationships/tags" Target="../tags/tag98.xml"/><Relationship Id="rId78" Type="http://schemas.openxmlformats.org/officeDocument/2006/relationships/tags" Target="../tags/tag103.xml"/><Relationship Id="rId94" Type="http://schemas.openxmlformats.org/officeDocument/2006/relationships/tags" Target="../tags/tag119.xml"/><Relationship Id="rId99" Type="http://schemas.openxmlformats.org/officeDocument/2006/relationships/tags" Target="../tags/tag124.xml"/><Relationship Id="rId101" Type="http://schemas.openxmlformats.org/officeDocument/2006/relationships/tags" Target="../tags/tag126.xml"/><Relationship Id="rId122" Type="http://schemas.openxmlformats.org/officeDocument/2006/relationships/tags" Target="../tags/tag147.xml"/><Relationship Id="rId143" Type="http://schemas.openxmlformats.org/officeDocument/2006/relationships/tags" Target="../tags/tag168.xml"/><Relationship Id="rId148" Type="http://schemas.openxmlformats.org/officeDocument/2006/relationships/slideLayout" Target="../slideLayouts/slideLayout4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26" Type="http://schemas.openxmlformats.org/officeDocument/2006/relationships/tags" Target="../tags/tag51.xml"/><Relationship Id="rId47" Type="http://schemas.openxmlformats.org/officeDocument/2006/relationships/tags" Target="../tags/tag72.xml"/><Relationship Id="rId68" Type="http://schemas.openxmlformats.org/officeDocument/2006/relationships/tags" Target="../tags/tag93.xml"/><Relationship Id="rId89" Type="http://schemas.openxmlformats.org/officeDocument/2006/relationships/tags" Target="../tags/tag114.xml"/><Relationship Id="rId112" Type="http://schemas.openxmlformats.org/officeDocument/2006/relationships/tags" Target="../tags/tag137.xml"/><Relationship Id="rId133" Type="http://schemas.openxmlformats.org/officeDocument/2006/relationships/tags" Target="../tags/tag158.xml"/><Relationship Id="rId16" Type="http://schemas.openxmlformats.org/officeDocument/2006/relationships/tags" Target="../tags/tag41.xml"/><Relationship Id="rId37" Type="http://schemas.openxmlformats.org/officeDocument/2006/relationships/tags" Target="../tags/tag62.xml"/><Relationship Id="rId58" Type="http://schemas.openxmlformats.org/officeDocument/2006/relationships/tags" Target="../tags/tag83.xml"/><Relationship Id="rId79" Type="http://schemas.openxmlformats.org/officeDocument/2006/relationships/tags" Target="../tags/tag104.xml"/><Relationship Id="rId102" Type="http://schemas.openxmlformats.org/officeDocument/2006/relationships/tags" Target="../tags/tag127.xml"/><Relationship Id="rId123" Type="http://schemas.openxmlformats.org/officeDocument/2006/relationships/tags" Target="../tags/tag148.xml"/><Relationship Id="rId144" Type="http://schemas.openxmlformats.org/officeDocument/2006/relationships/tags" Target="../tags/tag169.xml"/><Relationship Id="rId90" Type="http://schemas.openxmlformats.org/officeDocument/2006/relationships/tags" Target="../tags/tag115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349.xml"/><Relationship Id="rId13" Type="http://schemas.openxmlformats.org/officeDocument/2006/relationships/tags" Target="../tags/tag354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44.xml"/><Relationship Id="rId7" Type="http://schemas.openxmlformats.org/officeDocument/2006/relationships/tags" Target="../tags/tag348.xml"/><Relationship Id="rId12" Type="http://schemas.openxmlformats.org/officeDocument/2006/relationships/tags" Target="../tags/tag353.xml"/><Relationship Id="rId17" Type="http://schemas.openxmlformats.org/officeDocument/2006/relationships/tags" Target="../tags/tag358.xml"/><Relationship Id="rId2" Type="http://schemas.openxmlformats.org/officeDocument/2006/relationships/tags" Target="../tags/tag343.xml"/><Relationship Id="rId16" Type="http://schemas.openxmlformats.org/officeDocument/2006/relationships/tags" Target="../tags/tag357.xml"/><Relationship Id="rId1" Type="http://schemas.openxmlformats.org/officeDocument/2006/relationships/tags" Target="../tags/tag342.xml"/><Relationship Id="rId6" Type="http://schemas.openxmlformats.org/officeDocument/2006/relationships/tags" Target="../tags/tag347.xml"/><Relationship Id="rId11" Type="http://schemas.openxmlformats.org/officeDocument/2006/relationships/tags" Target="../tags/tag352.xml"/><Relationship Id="rId5" Type="http://schemas.openxmlformats.org/officeDocument/2006/relationships/tags" Target="../tags/tag346.xml"/><Relationship Id="rId15" Type="http://schemas.openxmlformats.org/officeDocument/2006/relationships/tags" Target="../tags/tag356.xml"/><Relationship Id="rId10" Type="http://schemas.openxmlformats.org/officeDocument/2006/relationships/tags" Target="../tags/tag351.xml"/><Relationship Id="rId19" Type="http://schemas.openxmlformats.org/officeDocument/2006/relationships/notesSlide" Target="../notesSlides/notesSlide15.xml"/><Relationship Id="rId4" Type="http://schemas.openxmlformats.org/officeDocument/2006/relationships/tags" Target="../tags/tag345.xml"/><Relationship Id="rId9" Type="http://schemas.openxmlformats.org/officeDocument/2006/relationships/tags" Target="../tags/tag350.xml"/><Relationship Id="rId14" Type="http://schemas.openxmlformats.org/officeDocument/2006/relationships/tags" Target="../tags/tag355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366.xml"/><Relationship Id="rId13" Type="http://schemas.openxmlformats.org/officeDocument/2006/relationships/tags" Target="../tags/tag371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61.xml"/><Relationship Id="rId7" Type="http://schemas.openxmlformats.org/officeDocument/2006/relationships/tags" Target="../tags/tag365.xml"/><Relationship Id="rId12" Type="http://schemas.openxmlformats.org/officeDocument/2006/relationships/tags" Target="../tags/tag370.xml"/><Relationship Id="rId17" Type="http://schemas.openxmlformats.org/officeDocument/2006/relationships/tags" Target="../tags/tag375.xml"/><Relationship Id="rId2" Type="http://schemas.openxmlformats.org/officeDocument/2006/relationships/tags" Target="../tags/tag360.xml"/><Relationship Id="rId16" Type="http://schemas.openxmlformats.org/officeDocument/2006/relationships/tags" Target="../tags/tag374.xml"/><Relationship Id="rId1" Type="http://schemas.openxmlformats.org/officeDocument/2006/relationships/tags" Target="../tags/tag359.xml"/><Relationship Id="rId6" Type="http://schemas.openxmlformats.org/officeDocument/2006/relationships/tags" Target="../tags/tag364.xml"/><Relationship Id="rId11" Type="http://schemas.openxmlformats.org/officeDocument/2006/relationships/tags" Target="../tags/tag369.xml"/><Relationship Id="rId5" Type="http://schemas.openxmlformats.org/officeDocument/2006/relationships/tags" Target="../tags/tag363.xml"/><Relationship Id="rId15" Type="http://schemas.openxmlformats.org/officeDocument/2006/relationships/tags" Target="../tags/tag373.xml"/><Relationship Id="rId10" Type="http://schemas.openxmlformats.org/officeDocument/2006/relationships/tags" Target="../tags/tag368.xml"/><Relationship Id="rId19" Type="http://schemas.openxmlformats.org/officeDocument/2006/relationships/notesSlide" Target="../notesSlides/notesSlide16.xml"/><Relationship Id="rId4" Type="http://schemas.openxmlformats.org/officeDocument/2006/relationships/tags" Target="../tags/tag362.xml"/><Relationship Id="rId9" Type="http://schemas.openxmlformats.org/officeDocument/2006/relationships/tags" Target="../tags/tag367.xml"/><Relationship Id="rId14" Type="http://schemas.openxmlformats.org/officeDocument/2006/relationships/tags" Target="../tags/tag37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383.xml"/><Relationship Id="rId13" Type="http://schemas.openxmlformats.org/officeDocument/2006/relationships/tags" Target="../tags/tag388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78.xml"/><Relationship Id="rId7" Type="http://schemas.openxmlformats.org/officeDocument/2006/relationships/tags" Target="../tags/tag382.xml"/><Relationship Id="rId12" Type="http://schemas.openxmlformats.org/officeDocument/2006/relationships/tags" Target="../tags/tag387.xml"/><Relationship Id="rId17" Type="http://schemas.openxmlformats.org/officeDocument/2006/relationships/tags" Target="../tags/tag392.xml"/><Relationship Id="rId2" Type="http://schemas.openxmlformats.org/officeDocument/2006/relationships/tags" Target="../tags/tag377.xml"/><Relationship Id="rId16" Type="http://schemas.openxmlformats.org/officeDocument/2006/relationships/tags" Target="../tags/tag391.xml"/><Relationship Id="rId1" Type="http://schemas.openxmlformats.org/officeDocument/2006/relationships/tags" Target="../tags/tag376.xml"/><Relationship Id="rId6" Type="http://schemas.openxmlformats.org/officeDocument/2006/relationships/tags" Target="../tags/tag381.xml"/><Relationship Id="rId11" Type="http://schemas.openxmlformats.org/officeDocument/2006/relationships/tags" Target="../tags/tag386.xml"/><Relationship Id="rId5" Type="http://schemas.openxmlformats.org/officeDocument/2006/relationships/tags" Target="../tags/tag380.xml"/><Relationship Id="rId15" Type="http://schemas.openxmlformats.org/officeDocument/2006/relationships/tags" Target="../tags/tag390.xml"/><Relationship Id="rId10" Type="http://schemas.openxmlformats.org/officeDocument/2006/relationships/tags" Target="../tags/tag385.xml"/><Relationship Id="rId19" Type="http://schemas.openxmlformats.org/officeDocument/2006/relationships/notesSlide" Target="../notesSlides/notesSlide17.xml"/><Relationship Id="rId4" Type="http://schemas.openxmlformats.org/officeDocument/2006/relationships/tags" Target="../tags/tag379.xml"/><Relationship Id="rId9" Type="http://schemas.openxmlformats.org/officeDocument/2006/relationships/tags" Target="../tags/tag384.xml"/><Relationship Id="rId14" Type="http://schemas.openxmlformats.org/officeDocument/2006/relationships/tags" Target="../tags/tag38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4.xml"/><Relationship Id="rId1" Type="http://schemas.openxmlformats.org/officeDocument/2006/relationships/tags" Target="../tags/tag393.xml"/><Relationship Id="rId4" Type="http://schemas.openxmlformats.org/officeDocument/2006/relationships/notesSlide" Target="../notesSlides/notesSlide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tags" Target="../tags/tag402.xml"/><Relationship Id="rId13" Type="http://schemas.openxmlformats.org/officeDocument/2006/relationships/tags" Target="../tags/tag407.xml"/><Relationship Id="rId18" Type="http://schemas.openxmlformats.org/officeDocument/2006/relationships/tags" Target="../tags/tag412.xml"/><Relationship Id="rId26" Type="http://schemas.openxmlformats.org/officeDocument/2006/relationships/tags" Target="../tags/tag420.xml"/><Relationship Id="rId3" Type="http://schemas.openxmlformats.org/officeDocument/2006/relationships/tags" Target="../tags/tag397.xml"/><Relationship Id="rId21" Type="http://schemas.openxmlformats.org/officeDocument/2006/relationships/tags" Target="../tags/tag415.xml"/><Relationship Id="rId7" Type="http://schemas.openxmlformats.org/officeDocument/2006/relationships/tags" Target="../tags/tag401.xml"/><Relationship Id="rId12" Type="http://schemas.openxmlformats.org/officeDocument/2006/relationships/tags" Target="../tags/tag406.xml"/><Relationship Id="rId17" Type="http://schemas.openxmlformats.org/officeDocument/2006/relationships/tags" Target="../tags/tag411.xml"/><Relationship Id="rId25" Type="http://schemas.openxmlformats.org/officeDocument/2006/relationships/tags" Target="../tags/tag419.xml"/><Relationship Id="rId2" Type="http://schemas.openxmlformats.org/officeDocument/2006/relationships/tags" Target="../tags/tag396.xml"/><Relationship Id="rId16" Type="http://schemas.openxmlformats.org/officeDocument/2006/relationships/tags" Target="../tags/tag410.xml"/><Relationship Id="rId20" Type="http://schemas.openxmlformats.org/officeDocument/2006/relationships/tags" Target="../tags/tag414.xml"/><Relationship Id="rId29" Type="http://schemas.openxmlformats.org/officeDocument/2006/relationships/tags" Target="../tags/tag423.xml"/><Relationship Id="rId1" Type="http://schemas.openxmlformats.org/officeDocument/2006/relationships/tags" Target="../tags/tag395.xml"/><Relationship Id="rId6" Type="http://schemas.openxmlformats.org/officeDocument/2006/relationships/tags" Target="../tags/tag400.xml"/><Relationship Id="rId11" Type="http://schemas.openxmlformats.org/officeDocument/2006/relationships/tags" Target="../tags/tag405.xml"/><Relationship Id="rId24" Type="http://schemas.openxmlformats.org/officeDocument/2006/relationships/tags" Target="../tags/tag418.xml"/><Relationship Id="rId5" Type="http://schemas.openxmlformats.org/officeDocument/2006/relationships/tags" Target="../tags/tag399.xml"/><Relationship Id="rId15" Type="http://schemas.openxmlformats.org/officeDocument/2006/relationships/tags" Target="../tags/tag409.xml"/><Relationship Id="rId23" Type="http://schemas.openxmlformats.org/officeDocument/2006/relationships/tags" Target="../tags/tag417.xml"/><Relationship Id="rId28" Type="http://schemas.openxmlformats.org/officeDocument/2006/relationships/tags" Target="../tags/tag422.xml"/><Relationship Id="rId10" Type="http://schemas.openxmlformats.org/officeDocument/2006/relationships/tags" Target="../tags/tag404.xml"/><Relationship Id="rId19" Type="http://schemas.openxmlformats.org/officeDocument/2006/relationships/tags" Target="../tags/tag413.xml"/><Relationship Id="rId31" Type="http://schemas.openxmlformats.org/officeDocument/2006/relationships/notesSlide" Target="../notesSlides/notesSlide19.xml"/><Relationship Id="rId4" Type="http://schemas.openxmlformats.org/officeDocument/2006/relationships/tags" Target="../tags/tag398.xml"/><Relationship Id="rId9" Type="http://schemas.openxmlformats.org/officeDocument/2006/relationships/tags" Target="../tags/tag403.xml"/><Relationship Id="rId14" Type="http://schemas.openxmlformats.org/officeDocument/2006/relationships/tags" Target="../tags/tag408.xml"/><Relationship Id="rId22" Type="http://schemas.openxmlformats.org/officeDocument/2006/relationships/tags" Target="../tags/tag416.xml"/><Relationship Id="rId27" Type="http://schemas.openxmlformats.org/officeDocument/2006/relationships/tags" Target="../tags/tag421.xml"/><Relationship Id="rId30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5.xml"/><Relationship Id="rId1" Type="http://schemas.openxmlformats.org/officeDocument/2006/relationships/tags" Target="../tags/tag424.xml"/><Relationship Id="rId4" Type="http://schemas.openxmlformats.org/officeDocument/2006/relationships/notesSlide" Target="../notesSlides/notesSlide2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7.xml"/><Relationship Id="rId1" Type="http://schemas.openxmlformats.org/officeDocument/2006/relationships/tags" Target="../tags/tag42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9.xml"/><Relationship Id="rId1" Type="http://schemas.openxmlformats.org/officeDocument/2006/relationships/tags" Target="../tags/tag428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tags" Target="../tags/tag437.xml"/><Relationship Id="rId13" Type="http://schemas.openxmlformats.org/officeDocument/2006/relationships/tags" Target="../tags/tag442.xml"/><Relationship Id="rId18" Type="http://schemas.openxmlformats.org/officeDocument/2006/relationships/tags" Target="../tags/tag447.xml"/><Relationship Id="rId3" Type="http://schemas.openxmlformats.org/officeDocument/2006/relationships/tags" Target="../tags/tag432.xml"/><Relationship Id="rId21" Type="http://schemas.openxmlformats.org/officeDocument/2006/relationships/notesSlide" Target="../notesSlides/notesSlide21.xml"/><Relationship Id="rId7" Type="http://schemas.openxmlformats.org/officeDocument/2006/relationships/tags" Target="../tags/tag436.xml"/><Relationship Id="rId12" Type="http://schemas.openxmlformats.org/officeDocument/2006/relationships/tags" Target="../tags/tag441.xml"/><Relationship Id="rId17" Type="http://schemas.openxmlformats.org/officeDocument/2006/relationships/tags" Target="../tags/tag446.xml"/><Relationship Id="rId2" Type="http://schemas.openxmlformats.org/officeDocument/2006/relationships/tags" Target="../tags/tag431.xml"/><Relationship Id="rId16" Type="http://schemas.openxmlformats.org/officeDocument/2006/relationships/tags" Target="../tags/tag445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430.xml"/><Relationship Id="rId6" Type="http://schemas.openxmlformats.org/officeDocument/2006/relationships/tags" Target="../tags/tag435.xml"/><Relationship Id="rId11" Type="http://schemas.openxmlformats.org/officeDocument/2006/relationships/tags" Target="../tags/tag440.xml"/><Relationship Id="rId5" Type="http://schemas.openxmlformats.org/officeDocument/2006/relationships/tags" Target="../tags/tag434.xml"/><Relationship Id="rId15" Type="http://schemas.openxmlformats.org/officeDocument/2006/relationships/tags" Target="../tags/tag444.xml"/><Relationship Id="rId10" Type="http://schemas.openxmlformats.org/officeDocument/2006/relationships/tags" Target="../tags/tag439.xml"/><Relationship Id="rId19" Type="http://schemas.openxmlformats.org/officeDocument/2006/relationships/tags" Target="../tags/tag448.xml"/><Relationship Id="rId4" Type="http://schemas.openxmlformats.org/officeDocument/2006/relationships/tags" Target="../tags/tag433.xml"/><Relationship Id="rId9" Type="http://schemas.openxmlformats.org/officeDocument/2006/relationships/tags" Target="../tags/tag438.xml"/><Relationship Id="rId14" Type="http://schemas.openxmlformats.org/officeDocument/2006/relationships/tags" Target="../tags/tag4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4.xml"/><Relationship Id="rId1" Type="http://schemas.openxmlformats.org/officeDocument/2006/relationships/tags" Target="../tags/tag173.xml"/><Relationship Id="rId4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77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176.xml"/><Relationship Id="rId1" Type="http://schemas.openxmlformats.org/officeDocument/2006/relationships/tags" Target="../tags/tag17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79.xml"/><Relationship Id="rId4" Type="http://schemas.openxmlformats.org/officeDocument/2006/relationships/tags" Target="../tags/tag1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8001000" cy="2057400"/>
          </a:xfrm>
        </p:spPr>
        <p:txBody>
          <a:bodyPr/>
          <a:lstStyle/>
          <a:p>
            <a:r>
              <a:rPr lang="en-US" b="1" dirty="0" smtClean="0"/>
              <a:t>Prof. Kavita Bala and Prof. Hakim Weatherspoon</a:t>
            </a:r>
          </a:p>
          <a:p>
            <a:r>
              <a:rPr lang="en-US" b="1" dirty="0" smtClean="0"/>
              <a:t>CS 3410, Spring 2014</a:t>
            </a:r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Cornell University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096000"/>
            <a:ext cx="3019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  <a:cs typeface="Calibri"/>
              </a:rPr>
              <a:t>P &amp; H Chapter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Calibri"/>
              </a:rPr>
              <a:t>5.7 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  <a:cs typeface="Calibri"/>
              </a:rPr>
              <a:t>(up to TLBs)</a:t>
            </a:r>
          </a:p>
        </p:txBody>
      </p:sp>
    </p:spTree>
    <p:extLst>
      <p:ext uri="{BB962C8B-B14F-4D97-AF65-F5344CB8AC3E}">
        <p14:creationId xmlns:p14="http://schemas.microsoft.com/office/powerpoint/2010/main" val="266108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1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Processor &amp; Memory</a:t>
            </a:r>
            <a:endParaRPr lang="en-US"/>
          </a:p>
        </p:txBody>
      </p:sp>
      <p:sp>
        <p:nvSpPr>
          <p:cNvPr id="36014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609600"/>
            <a:ext cx="6096000" cy="6400800"/>
          </a:xfrm>
        </p:spPr>
        <p:txBody>
          <a:bodyPr>
            <a:normAutofit/>
          </a:bodyPr>
          <a:lstStyle/>
          <a:p>
            <a:r>
              <a:rPr lang="en-US" dirty="0" smtClean="0"/>
              <a:t>CPU address/data bus...</a:t>
            </a:r>
          </a:p>
          <a:p>
            <a:r>
              <a:rPr lang="en-US" dirty="0" smtClean="0"/>
              <a:t>	… routed through caches</a:t>
            </a:r>
          </a:p>
          <a:p>
            <a:r>
              <a:rPr lang="en-US" dirty="0" smtClean="0"/>
              <a:t>	… to main memory</a:t>
            </a:r>
          </a:p>
          <a:p>
            <a:pPr lvl="1"/>
            <a:r>
              <a:rPr lang="en-US" dirty="0" smtClean="0"/>
              <a:t>Simple, fast, but…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Q: What happens for LW/SW </a:t>
            </a:r>
            <a:br>
              <a:rPr lang="en-US" dirty="0" smtClean="0"/>
            </a:br>
            <a:r>
              <a:rPr lang="en-US" dirty="0" smtClean="0"/>
              <a:t>to an invalid location?</a:t>
            </a:r>
          </a:p>
          <a:p>
            <a:pPr lvl="1"/>
            <a:r>
              <a:rPr lang="en-US" dirty="0" smtClean="0"/>
              <a:t>0x000000000 (NULL)</a:t>
            </a:r>
          </a:p>
          <a:p>
            <a:pPr lvl="1"/>
            <a:r>
              <a:rPr lang="en-US" dirty="0" smtClean="0"/>
              <a:t>uninitialized pointer</a:t>
            </a:r>
          </a:p>
          <a:p>
            <a:pPr lvl="1"/>
            <a:endParaRPr lang="en-US" dirty="0"/>
          </a:p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60141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24400" y="1818230"/>
            <a:ext cx="1219200" cy="762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601413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6600" y="1894430"/>
            <a:ext cx="1371600" cy="40386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01414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257800" y="3266030"/>
            <a:ext cx="18288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01415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5257800" y="2580230"/>
            <a:ext cx="0" cy="6858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01417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086600" y="47900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3601418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086600" y="423758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3601419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086600" y="25040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3601420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086600" y="3667668"/>
            <a:ext cx="1371600" cy="56991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3601421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023064" y="5856830"/>
            <a:ext cx="1435136" cy="62017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Memory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19800" y="5715000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0x000…0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00460" y="2450068"/>
            <a:ext cx="88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0x7ff…f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00460" y="1828800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0xfff…f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53000" y="274320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$$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3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1412" grpId="0" animBg="1"/>
      <p:bldP spid="3601414" grpId="0" animBg="1"/>
      <p:bldP spid="3601415" grpId="0" animBg="1"/>
      <p:bldP spid="3601421" grpId="0"/>
      <p:bldP spid="17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3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Processes </a:t>
            </a:r>
            <a:endParaRPr lang="en-US" dirty="0"/>
          </a:p>
        </p:txBody>
      </p:sp>
      <p:sp>
        <p:nvSpPr>
          <p:cNvPr id="360345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Q: What happens when another program is executed concurrently on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another</a:t>
            </a:r>
            <a:r>
              <a:rPr lang="en-US" dirty="0" smtClean="0"/>
              <a:t> processor?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173038" lvl="1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24400" y="1818230"/>
            <a:ext cx="1219200" cy="762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6600" y="1894430"/>
            <a:ext cx="1371600" cy="40386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257800" y="3266030"/>
            <a:ext cx="18288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5257800" y="2580230"/>
            <a:ext cx="0" cy="6858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086600" y="47900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27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086600" y="423758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28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086600" y="25040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29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086600" y="3667668"/>
            <a:ext cx="1371600" cy="56991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30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023064" y="5856830"/>
            <a:ext cx="1435136" cy="62017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Memory</a:t>
            </a:r>
          </a:p>
        </p:txBody>
      </p:sp>
      <p:sp>
        <p:nvSpPr>
          <p:cNvPr id="31" name="Rectangle 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724400" y="3962400"/>
            <a:ext cx="1219200" cy="7620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6" name="Rectangle 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239000" y="494243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37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239000" y="438998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38" name="Rectangle 1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39000" y="265643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39" name="Rectangle 1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239000" y="3820068"/>
            <a:ext cx="1371600" cy="569912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40" name="Line 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5257800" y="3276600"/>
            <a:ext cx="0" cy="62017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019800" y="5706059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0x000…0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00460" y="2441127"/>
            <a:ext cx="88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0x7ff…f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00460" y="1819859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0xfff…f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53000" y="2734259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$$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53000" y="3216284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$$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01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3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Processes </a:t>
            </a:r>
            <a:endParaRPr lang="en-US" dirty="0"/>
          </a:p>
        </p:txBody>
      </p:sp>
      <p:sp>
        <p:nvSpPr>
          <p:cNvPr id="360345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Q: Can </a:t>
            </a:r>
            <a:r>
              <a:rPr lang="en-US" dirty="0"/>
              <a:t>we relocate second program?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24400" y="1818230"/>
            <a:ext cx="1219200" cy="762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6600" y="1894430"/>
            <a:ext cx="1371600" cy="40386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257800" y="3266030"/>
            <a:ext cx="18288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5257800" y="2580230"/>
            <a:ext cx="0" cy="6858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086600" y="47900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27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086600" y="423758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28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086600" y="25040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29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086600" y="3667668"/>
            <a:ext cx="1371600" cy="56991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30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023064" y="5856830"/>
            <a:ext cx="1435136" cy="62017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Memory</a:t>
            </a:r>
          </a:p>
        </p:txBody>
      </p:sp>
      <p:sp>
        <p:nvSpPr>
          <p:cNvPr id="31" name="Rectangle 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724400" y="3962400"/>
            <a:ext cx="1219200" cy="7620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6" name="Rectangle 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239000" y="494243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37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239000" y="438998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38" name="Rectangle 1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39000" y="265643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39" name="Rectangle 1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239000" y="3820068"/>
            <a:ext cx="1371600" cy="569912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40" name="Line 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5257800" y="3276600"/>
            <a:ext cx="0" cy="62017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019800" y="5706059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0x000…0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00460" y="2441127"/>
            <a:ext cx="88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0x7ff…f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00460" y="1819859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0xfff…f</a:t>
            </a:r>
          </a:p>
        </p:txBody>
      </p:sp>
    </p:spTree>
    <p:extLst>
      <p:ext uri="{BB962C8B-B14F-4D97-AF65-F5344CB8AC3E}">
        <p14:creationId xmlns:p14="http://schemas.microsoft.com/office/powerpoint/2010/main" val="251674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5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-152400" y="0"/>
            <a:ext cx="92964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Solution? Multiple processes/processors</a:t>
            </a:r>
            <a:endParaRPr lang="en-US" dirty="0"/>
          </a:p>
        </p:txBody>
      </p:sp>
      <p:sp>
        <p:nvSpPr>
          <p:cNvPr id="360550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Q: Can we relocate second program?</a:t>
            </a:r>
          </a:p>
          <a:p>
            <a:endParaRPr lang="en-US" dirty="0"/>
          </a:p>
        </p:txBody>
      </p:sp>
      <p:sp>
        <p:nvSpPr>
          <p:cNvPr id="23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24400" y="1818230"/>
            <a:ext cx="1219200" cy="762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4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6600" y="990600"/>
            <a:ext cx="1371600" cy="494243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5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257800" y="3266030"/>
            <a:ext cx="18288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5257800" y="2580230"/>
            <a:ext cx="0" cy="6858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086600" y="47900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28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086600" y="423758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29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086600" y="25040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30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086600" y="3667668"/>
            <a:ext cx="1371600" cy="56991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31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023064" y="5856830"/>
            <a:ext cx="1435136" cy="62017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Memory</a:t>
            </a:r>
          </a:p>
        </p:txBody>
      </p:sp>
      <p:sp>
        <p:nvSpPr>
          <p:cNvPr id="32" name="Rectangle 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724400" y="3962400"/>
            <a:ext cx="1219200" cy="7620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3" name="Rectangle 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086600" y="533400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34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086600" y="190500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35" name="Rectangle 1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086600" y="114300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36" name="Rectangle 1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086600" y="3124200"/>
            <a:ext cx="1371600" cy="569912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37" name="Line 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5257800" y="3276600"/>
            <a:ext cx="0" cy="62017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4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 i="1" dirty="0" smtClean="0"/>
          </a:p>
          <a:p>
            <a:r>
              <a:rPr lang="en-US" i="1" dirty="0" smtClean="0"/>
              <a:t>All problems in computer science can be solved by another level of indirection.</a:t>
            </a:r>
          </a:p>
          <a:p>
            <a:pPr algn="r"/>
            <a:r>
              <a:rPr lang="en-US" i="1" dirty="0" smtClean="0"/>
              <a:t> </a:t>
            </a:r>
          </a:p>
          <a:p>
            <a:pPr algn="r"/>
            <a:r>
              <a:rPr lang="en-US" i="1" dirty="0" smtClean="0"/>
              <a:t>–  David Wheeler</a:t>
            </a:r>
          </a:p>
          <a:p>
            <a:pPr algn="r"/>
            <a:r>
              <a:rPr lang="en-US" i="1" dirty="0" smtClean="0"/>
              <a:t>– or, Butler Lampson</a:t>
            </a:r>
          </a:p>
          <a:p>
            <a:pPr algn="r"/>
            <a:r>
              <a:rPr lang="en-US" i="1" dirty="0" smtClean="0"/>
              <a:t>–  or, Leslie </a:t>
            </a:r>
            <a:r>
              <a:rPr lang="en-US" i="1" dirty="0" err="1" smtClean="0"/>
              <a:t>Lamport</a:t>
            </a:r>
            <a:endParaRPr lang="en-US" i="1" dirty="0" smtClean="0"/>
          </a:p>
          <a:p>
            <a:pPr algn="r"/>
            <a:r>
              <a:rPr lang="en-US" i="1" dirty="0" smtClean="0"/>
              <a:t>–  or, Steve </a:t>
            </a:r>
            <a:r>
              <a:rPr lang="en-US" i="1" dirty="0" err="1" smtClean="0"/>
              <a:t>Bellovin</a:t>
            </a:r>
            <a:endParaRPr lang="en-US" i="1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57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 i="1" dirty="0" smtClean="0"/>
          </a:p>
          <a:p>
            <a:r>
              <a:rPr lang="en-US" i="1" dirty="0" smtClean="0"/>
              <a:t>All problems in computer science can be solved by another level of indirection.</a:t>
            </a:r>
          </a:p>
          <a:p>
            <a:pPr algn="r"/>
            <a:r>
              <a:rPr lang="en-US" i="1" dirty="0" smtClean="0"/>
              <a:t> </a:t>
            </a:r>
          </a:p>
          <a:p>
            <a:pPr algn="r"/>
            <a:r>
              <a:rPr lang="en-US" i="1" dirty="0" smtClean="0"/>
              <a:t>–  David Wheeler</a:t>
            </a:r>
          </a:p>
          <a:p>
            <a:pPr algn="r"/>
            <a:r>
              <a:rPr lang="en-US" i="1" dirty="0" smtClean="0"/>
              <a:t>– or, Butler Lampson</a:t>
            </a:r>
          </a:p>
          <a:p>
            <a:pPr algn="r"/>
            <a:r>
              <a:rPr lang="en-US" i="1" dirty="0" smtClean="0"/>
              <a:t>–  or, Leslie </a:t>
            </a:r>
            <a:r>
              <a:rPr lang="en-US" i="1" dirty="0" err="1" smtClean="0"/>
              <a:t>Lamport</a:t>
            </a:r>
            <a:endParaRPr lang="en-US" i="1" dirty="0" smtClean="0"/>
          </a:p>
          <a:p>
            <a:pPr algn="r"/>
            <a:r>
              <a:rPr lang="en-US" i="1" dirty="0" smtClean="0"/>
              <a:t>–  or, Steve </a:t>
            </a:r>
            <a:r>
              <a:rPr lang="en-US" i="1" dirty="0" err="1" smtClean="0"/>
              <a:t>Bellovin</a:t>
            </a:r>
            <a:endParaRPr lang="en-US" i="1" dirty="0" smtClean="0"/>
          </a:p>
          <a:p>
            <a:pPr algn="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5105400"/>
            <a:ext cx="77871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Solution: Need a </a:t>
            </a:r>
            <a:r>
              <a:rPr lang="en-US" sz="3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MAP</a:t>
            </a:r>
            <a:endParaRPr lang="en-US" sz="32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 map a </a:t>
            </a:r>
            <a:r>
              <a:rPr lang="en-US" sz="3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Address (generated by CPU)</a:t>
            </a:r>
          </a:p>
          <a:p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 a</a:t>
            </a:r>
            <a:r>
              <a:rPr lang="en-US" sz="3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Physical Address (in memory)</a:t>
            </a:r>
            <a:endParaRPr lang="en-US" sz="3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04800" y="5181600"/>
            <a:ext cx="7863332" cy="1417260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Virtual Memory work?</a:t>
            </a:r>
          </a:p>
          <a:p>
            <a:endParaRPr lang="en-US" dirty="0" smtClean="0"/>
          </a:p>
          <a:p>
            <a:r>
              <a:rPr lang="en-US" dirty="0" smtClean="0"/>
              <a:t>i.e. How do we create that “map” that maps a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address </a:t>
            </a:r>
            <a:r>
              <a:rPr lang="en-US" dirty="0" smtClean="0"/>
              <a:t>generated by the CPU to a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physical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address</a:t>
            </a:r>
            <a:r>
              <a:rPr lang="en-US" dirty="0" smtClean="0"/>
              <a:t> used by main memory?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92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7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Virtual Memory</a:t>
            </a:r>
            <a:endParaRPr lang="en-US"/>
          </a:p>
        </p:txBody>
      </p:sp>
      <p:sp>
        <p:nvSpPr>
          <p:cNvPr id="36075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685800"/>
            <a:ext cx="8686800" cy="60960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Memory</a:t>
            </a:r>
            <a:r>
              <a:rPr lang="en-US" dirty="0" smtClean="0"/>
              <a:t>: A Solution for All Problems</a:t>
            </a:r>
          </a:p>
          <a:p>
            <a:pPr lvl="1"/>
            <a:r>
              <a:rPr lang="en-US" dirty="0" smtClean="0"/>
              <a:t>Program/CPU can access any address from 0…2</a:t>
            </a:r>
            <a:r>
              <a:rPr lang="en-US" baseline="30000" dirty="0" smtClean="0"/>
              <a:t>N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(e.g. N=32)</a:t>
            </a:r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process</a:t>
            </a:r>
            <a:r>
              <a:rPr lang="en-US" dirty="0" smtClean="0"/>
              <a:t> has its own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address space</a:t>
            </a:r>
          </a:p>
          <a:p>
            <a:pPr lvl="1"/>
            <a:r>
              <a:rPr lang="en-US" dirty="0" smtClean="0"/>
              <a:t>A process is a program being executed</a:t>
            </a:r>
          </a:p>
          <a:p>
            <a:pPr lvl="1"/>
            <a:r>
              <a:rPr lang="en-US" dirty="0" smtClean="0"/>
              <a:t>Programmer can code as if they own all of memory</a:t>
            </a:r>
          </a:p>
          <a:p>
            <a:endParaRPr lang="en-US" dirty="0" smtClean="0"/>
          </a:p>
          <a:p>
            <a:r>
              <a:rPr lang="en-US" dirty="0" smtClean="0"/>
              <a:t>On-the-fly at runtime, for each memory access</a:t>
            </a:r>
          </a:p>
          <a:p>
            <a:pPr lvl="1"/>
            <a:r>
              <a:rPr lang="en-US" dirty="0" smtClean="0"/>
              <a:t>all access is </a:t>
            </a:r>
            <a:r>
              <a:rPr lang="en-US" i="1" dirty="0" smtClean="0"/>
              <a:t>indirect</a:t>
            </a:r>
            <a:r>
              <a:rPr lang="en-US" dirty="0" smtClean="0"/>
              <a:t> through a virtual address</a:t>
            </a:r>
          </a:p>
          <a:p>
            <a:pPr lvl="1"/>
            <a:r>
              <a:rPr lang="en-US" dirty="0" smtClean="0"/>
              <a:t>translate fake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address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to a real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physical address</a:t>
            </a:r>
          </a:p>
          <a:p>
            <a:pPr lvl="1"/>
            <a:r>
              <a:rPr lang="en-US" dirty="0" smtClean="0"/>
              <a:t>redirect load/store to the physical address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8321" y="541020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map</a:t>
            </a:r>
            <a:endParaRPr lang="en-US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85800" y="5834390"/>
            <a:ext cx="7772400" cy="414010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8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9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Address Space</a:t>
            </a:r>
            <a:endParaRPr lang="en-US"/>
          </a:p>
        </p:txBody>
      </p:sp>
      <p:sp>
        <p:nvSpPr>
          <p:cNvPr id="360960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3276600"/>
            <a:ext cx="8686800" cy="3962400"/>
          </a:xfrm>
        </p:spPr>
        <p:txBody>
          <a:bodyPr/>
          <a:lstStyle/>
          <a:p>
            <a:r>
              <a:rPr lang="en-US" dirty="0" smtClean="0"/>
              <a:t>Programs load/store to virtual addresses</a:t>
            </a:r>
          </a:p>
          <a:p>
            <a:r>
              <a:rPr lang="en-US" dirty="0" smtClean="0"/>
              <a:t>Actual memory uses physical addresses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Memory Management Unit</a:t>
            </a:r>
            <a:r>
              <a:rPr lang="en-US" dirty="0" smtClean="0"/>
              <a:t> (MMU)</a:t>
            </a:r>
            <a:endParaRPr lang="en-US" dirty="0"/>
          </a:p>
          <a:p>
            <a:pPr lvl="1"/>
            <a:r>
              <a:rPr lang="en-US" dirty="0" smtClean="0"/>
              <a:t>Responsible for translating on the fly</a:t>
            </a:r>
          </a:p>
          <a:p>
            <a:pPr lvl="1"/>
            <a:r>
              <a:rPr lang="en-US" dirty="0" smtClean="0"/>
              <a:t>Essentially, just a big array of integers: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paddr</a:t>
            </a:r>
            <a:r>
              <a:rPr lang="en-US" dirty="0" smtClean="0"/>
              <a:t> = </a:t>
            </a:r>
            <a:r>
              <a:rPr lang="en-US" dirty="0" err="1" smtClean="0"/>
              <a:t>PageTable</a:t>
            </a:r>
            <a:r>
              <a:rPr lang="en-US" dirty="0" smtClean="0"/>
              <a:t>[</a:t>
            </a:r>
            <a:r>
              <a:rPr lang="en-US" dirty="0" err="1" smtClean="0"/>
              <a:t>vaddr</a:t>
            </a:r>
            <a:r>
              <a:rPr lang="en-US" dirty="0" smtClean="0"/>
              <a:t>];</a:t>
            </a:r>
          </a:p>
        </p:txBody>
      </p:sp>
      <p:sp>
        <p:nvSpPr>
          <p:cNvPr id="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52600" y="838200"/>
            <a:ext cx="1066800" cy="685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2400" y="762000"/>
            <a:ext cx="1371600" cy="167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429000" y="685800"/>
            <a:ext cx="1371600" cy="22860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52600" y="1905000"/>
            <a:ext cx="1066800" cy="533400"/>
          </a:xfrm>
          <a:prstGeom prst="rect">
            <a:avLst/>
          </a:prstGeom>
          <a:noFill/>
          <a:ln w="28575" algn="ctr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MMU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Line 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2819400" y="2133600"/>
            <a:ext cx="6096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286000" y="1524000"/>
            <a:ext cx="0" cy="3810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52400" y="1143001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A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52400" y="1447800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B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Rectangle 1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52400" y="1752600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C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Rectangle 10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429000" y="685800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X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Rectangle 10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429000" y="2133600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Y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429000" y="1752600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Z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3" name="Rectangle 2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705600" y="762000"/>
            <a:ext cx="1371600" cy="167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4" name="Rectangle 1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705600" y="1143001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X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Rectangle 1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705600" y="1447800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Y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Rectangle 1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705600" y="1752600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Z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" name="Rectangle 1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429000" y="1066800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C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Rectangle 10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429000" y="1447800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B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" name="Rectangle 10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429000" y="2438400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A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" name="Rectangle 29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410200" y="838200"/>
            <a:ext cx="1066800" cy="685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410200" y="1905000"/>
            <a:ext cx="1066800" cy="533400"/>
          </a:xfrm>
          <a:prstGeom prst="rect">
            <a:avLst/>
          </a:prstGeom>
          <a:noFill/>
          <a:ln w="28575" algn="ctr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MMU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2" name="Line 6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H="1" flipV="1">
            <a:off x="4800600" y="2133600"/>
            <a:ext cx="6096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Line 6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5943600" y="1524000"/>
            <a:ext cx="0" cy="3810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09828" y="1062335"/>
            <a:ext cx="1095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0x1000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841863" y="1289212"/>
            <a:ext cx="1606731" cy="1331844"/>
          </a:xfrm>
          <a:custGeom>
            <a:avLst/>
            <a:gdLst>
              <a:gd name="connsiteX0" fmla="*/ 0 w 1606731"/>
              <a:gd name="connsiteY0" fmla="*/ 12719 h 1331844"/>
              <a:gd name="connsiteX1" fmla="*/ 326571 w 1606731"/>
              <a:gd name="connsiteY1" fmla="*/ 91097 h 1331844"/>
              <a:gd name="connsiteX2" fmla="*/ 509451 w 1606731"/>
              <a:gd name="connsiteY2" fmla="*/ 691988 h 1331844"/>
              <a:gd name="connsiteX3" fmla="*/ 1267097 w 1606731"/>
              <a:gd name="connsiteY3" fmla="*/ 887931 h 1331844"/>
              <a:gd name="connsiteX4" fmla="*/ 1463040 w 1606731"/>
              <a:gd name="connsiteY4" fmla="*/ 1292879 h 1331844"/>
              <a:gd name="connsiteX5" fmla="*/ 1606731 w 1606731"/>
              <a:gd name="connsiteY5" fmla="*/ 1292879 h 1331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06731" h="1331844">
                <a:moveTo>
                  <a:pt x="0" y="12719"/>
                </a:moveTo>
                <a:cubicBezTo>
                  <a:pt x="120831" y="-4698"/>
                  <a:pt x="241663" y="-22115"/>
                  <a:pt x="326571" y="91097"/>
                </a:cubicBezTo>
                <a:cubicBezTo>
                  <a:pt x="411480" y="204309"/>
                  <a:pt x="352697" y="559182"/>
                  <a:pt x="509451" y="691988"/>
                </a:cubicBezTo>
                <a:cubicBezTo>
                  <a:pt x="666205" y="824794"/>
                  <a:pt x="1108166" y="787783"/>
                  <a:pt x="1267097" y="887931"/>
                </a:cubicBezTo>
                <a:cubicBezTo>
                  <a:pt x="1426028" y="988079"/>
                  <a:pt x="1406434" y="1225388"/>
                  <a:pt x="1463040" y="1292879"/>
                </a:cubicBezTo>
                <a:cubicBezTo>
                  <a:pt x="1519646" y="1360370"/>
                  <a:pt x="1563188" y="1326624"/>
                  <a:pt x="1606731" y="1292879"/>
                </a:cubicBezTo>
              </a:path>
            </a:pathLst>
          </a:custGeom>
          <a:noFill/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29000" y="2438400"/>
            <a:ext cx="1371600" cy="304800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52399" y="1143000"/>
            <a:ext cx="1689463" cy="304799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63028" y="1062335"/>
            <a:ext cx="1095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0x1000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705599" y="1143000"/>
            <a:ext cx="1905001" cy="304799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820194" y="837877"/>
            <a:ext cx="1907177" cy="1332066"/>
          </a:xfrm>
          <a:custGeom>
            <a:avLst/>
            <a:gdLst>
              <a:gd name="connsiteX0" fmla="*/ 1907177 w 1907177"/>
              <a:gd name="connsiteY0" fmla="*/ 424866 h 1332066"/>
              <a:gd name="connsiteX1" fmla="*/ 1463040 w 1907177"/>
              <a:gd name="connsiteY1" fmla="*/ 437929 h 1332066"/>
              <a:gd name="connsiteX2" fmla="*/ 1188720 w 1907177"/>
              <a:gd name="connsiteY2" fmla="*/ 764500 h 1332066"/>
              <a:gd name="connsiteX3" fmla="*/ 1031966 w 1907177"/>
              <a:gd name="connsiteY3" fmla="*/ 1247826 h 1332066"/>
              <a:gd name="connsiteX4" fmla="*/ 365760 w 1907177"/>
              <a:gd name="connsiteY4" fmla="*/ 1221700 h 1332066"/>
              <a:gd name="connsiteX5" fmla="*/ 248195 w 1907177"/>
              <a:gd name="connsiteY5" fmla="*/ 163609 h 1332066"/>
              <a:gd name="connsiteX6" fmla="*/ 0 w 1907177"/>
              <a:gd name="connsiteY6" fmla="*/ 19917 h 133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7177" h="1332066">
                <a:moveTo>
                  <a:pt x="1907177" y="424866"/>
                </a:moveTo>
                <a:cubicBezTo>
                  <a:pt x="1744980" y="403094"/>
                  <a:pt x="1582783" y="381323"/>
                  <a:pt x="1463040" y="437929"/>
                </a:cubicBezTo>
                <a:cubicBezTo>
                  <a:pt x="1343297" y="494535"/>
                  <a:pt x="1260566" y="629517"/>
                  <a:pt x="1188720" y="764500"/>
                </a:cubicBezTo>
                <a:cubicBezTo>
                  <a:pt x="1116874" y="899483"/>
                  <a:pt x="1169126" y="1171626"/>
                  <a:pt x="1031966" y="1247826"/>
                </a:cubicBezTo>
                <a:cubicBezTo>
                  <a:pt x="894806" y="1324026"/>
                  <a:pt x="496388" y="1402403"/>
                  <a:pt x="365760" y="1221700"/>
                </a:cubicBezTo>
                <a:cubicBezTo>
                  <a:pt x="235131" y="1040997"/>
                  <a:pt x="309155" y="363906"/>
                  <a:pt x="248195" y="163609"/>
                </a:cubicBezTo>
                <a:cubicBezTo>
                  <a:pt x="187235" y="-36688"/>
                  <a:pt x="93617" y="-8386"/>
                  <a:pt x="0" y="19917"/>
                </a:cubicBezTo>
              </a:path>
            </a:pathLst>
          </a:custGeom>
          <a:noFill/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429000" y="685800"/>
            <a:ext cx="1371600" cy="304800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-30800" y="2362200"/>
            <a:ext cx="2088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Address</a:t>
            </a:r>
          </a:p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Space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95600" y="2895600"/>
            <a:ext cx="3043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Physical Address Space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598600" y="2362200"/>
            <a:ext cx="2088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Address</a:t>
            </a:r>
          </a:p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Space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52400" y="4343400"/>
            <a:ext cx="6324600" cy="838200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073330" y="6019800"/>
            <a:ext cx="4184470" cy="609600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3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30" grpId="0" animBg="1"/>
      <p:bldP spid="31" grpId="0" animBg="1"/>
      <p:bldP spid="32" grpId="0" animBg="1"/>
      <p:bldP spid="33" grpId="0" animBg="1"/>
      <p:bldP spid="2" grpId="0"/>
      <p:bldP spid="4" grpId="0" animBg="1"/>
      <p:bldP spid="7" grpId="0" animBg="1"/>
      <p:bldP spid="35" grpId="0" animBg="1"/>
      <p:bldP spid="36" grpId="0"/>
      <p:bldP spid="37" grpId="0" animBg="1"/>
      <p:bldP spid="8" grpId="0" animBg="1"/>
      <p:bldP spid="40" grpId="0" animBg="1"/>
      <p:bldP spid="9" grpId="0"/>
      <p:bldP spid="41" grpId="0"/>
      <p:bldP spid="42" grpId="0"/>
      <p:bldP spid="20" grpId="0" animBg="1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16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Virtual Memory Advantages</a:t>
            </a:r>
            <a:endParaRPr lang="en-US"/>
          </a:p>
        </p:txBody>
      </p:sp>
      <p:sp>
        <p:nvSpPr>
          <p:cNvPr id="361165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533400"/>
            <a:ext cx="89154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Advantages</a:t>
            </a:r>
          </a:p>
          <a:p>
            <a:r>
              <a:rPr lang="en-US" dirty="0" smtClean="0"/>
              <a:t>Easy relocation</a:t>
            </a:r>
          </a:p>
          <a:p>
            <a:pPr lvl="1"/>
            <a:r>
              <a:rPr lang="en-US" dirty="0" smtClean="0"/>
              <a:t>Loader puts code anywhere in physical memory</a:t>
            </a:r>
          </a:p>
          <a:p>
            <a:pPr lvl="1"/>
            <a:r>
              <a:rPr lang="en-US" dirty="0" smtClean="0"/>
              <a:t>Creates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mappings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to give illusion of correct layout</a:t>
            </a:r>
          </a:p>
          <a:p>
            <a:r>
              <a:rPr lang="en-US" dirty="0" smtClean="0"/>
              <a:t>Higher memory utilization</a:t>
            </a:r>
          </a:p>
          <a:p>
            <a:pPr lvl="1"/>
            <a:r>
              <a:rPr lang="en-US" dirty="0" smtClean="0"/>
              <a:t>Provide illusion of contiguous memory</a:t>
            </a:r>
          </a:p>
          <a:p>
            <a:pPr lvl="1"/>
            <a:r>
              <a:rPr lang="en-US" dirty="0" smtClean="0"/>
              <a:t>Use all physical memory, even physical address 0x0</a:t>
            </a:r>
          </a:p>
          <a:p>
            <a:r>
              <a:rPr lang="en-US" dirty="0" smtClean="0"/>
              <a:t>Easy sharing</a:t>
            </a:r>
          </a:p>
          <a:p>
            <a:pPr lvl="1"/>
            <a:r>
              <a:rPr lang="en-US" dirty="0" smtClean="0"/>
              <a:t>Different mappings for different programs / cores</a:t>
            </a:r>
          </a:p>
          <a:p>
            <a:r>
              <a:rPr lang="en-US" dirty="0" smtClean="0"/>
              <a:t>And more to come…</a:t>
            </a:r>
          </a:p>
        </p:txBody>
      </p:sp>
    </p:spTree>
    <p:extLst>
      <p:ext uri="{BB962C8B-B14F-4D97-AF65-F5344CB8AC3E}">
        <p14:creationId xmlns:p14="http://schemas.microsoft.com/office/powerpoint/2010/main" val="7474303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Picture: (Virtual) Memory</a:t>
            </a:r>
            <a:endParaRPr lang="en-US" dirty="0"/>
          </a:p>
        </p:txBody>
      </p:sp>
      <p:sp>
        <p:nvSpPr>
          <p:cNvPr id="4" name="Rectangle 3"/>
          <p:cNvSpPr/>
          <p:nvPr>
            <p:custDataLst>
              <p:tags r:id="rId2"/>
            </p:custDataLst>
          </p:nvPr>
        </p:nvSpPr>
        <p:spPr>
          <a:xfrm>
            <a:off x="2819400" y="609600"/>
            <a:ext cx="3505200" cy="624840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endParaRPr lang="en-US" sz="2800" dirty="0" err="1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3"/>
            </p:custDataLst>
          </p:nvPr>
        </p:nvSpPr>
        <p:spPr>
          <a:xfrm>
            <a:off x="685800" y="53340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0xfffffffc</a:t>
            </a:r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685800" y="632460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0x00000000</a:t>
            </a:r>
          </a:p>
        </p:txBody>
      </p:sp>
      <p:sp>
        <p:nvSpPr>
          <p:cNvPr id="7" name="TextBox 6"/>
          <p:cNvSpPr txBox="1"/>
          <p:nvPr>
            <p:custDataLst>
              <p:tags r:id="rId5"/>
            </p:custDataLst>
          </p:nvPr>
        </p:nvSpPr>
        <p:spPr>
          <a:xfrm>
            <a:off x="6324600" y="609600"/>
            <a:ext cx="776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top</a:t>
            </a: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6400800" y="6324600"/>
            <a:ext cx="1367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bottom</a:t>
            </a:r>
          </a:p>
        </p:txBody>
      </p:sp>
      <p:sp>
        <p:nvSpPr>
          <p:cNvPr id="9" name="TextBox 8"/>
          <p:cNvSpPr txBox="1"/>
          <p:nvPr>
            <p:custDataLst>
              <p:tags r:id="rId7"/>
            </p:custDataLst>
          </p:nvPr>
        </p:nvSpPr>
        <p:spPr>
          <a:xfrm>
            <a:off x="685800" y="214378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0x7ffffffc</a:t>
            </a: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685800" y="175260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0x80000000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685800" y="503938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0x10000000</a:t>
            </a:r>
          </a:p>
        </p:txBody>
      </p:sp>
      <p:sp>
        <p:nvSpPr>
          <p:cNvPr id="12" name="TextBox 11"/>
          <p:cNvSpPr txBox="1"/>
          <p:nvPr>
            <p:custDataLst>
              <p:tags r:id="rId10"/>
            </p:custDataLst>
          </p:nvPr>
        </p:nvSpPr>
        <p:spPr>
          <a:xfrm>
            <a:off x="663040" y="5877580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</a:rPr>
              <a:t>0x00400000</a:t>
            </a:r>
          </a:p>
        </p:txBody>
      </p:sp>
      <p:sp>
        <p:nvSpPr>
          <p:cNvPr id="13" name="TextBox 12" hidden="1"/>
          <p:cNvSpPr txBox="1"/>
          <p:nvPr>
            <p:custDataLst>
              <p:tags r:id="rId11"/>
            </p:custDataLst>
          </p:nvPr>
        </p:nvSpPr>
        <p:spPr>
          <a:xfrm>
            <a:off x="3242297" y="1219200"/>
            <a:ext cx="2548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system reserved</a:t>
            </a:r>
          </a:p>
        </p:txBody>
      </p:sp>
      <p:sp>
        <p:nvSpPr>
          <p:cNvPr id="14" name="TextBox 13" hidden="1"/>
          <p:cNvSpPr txBox="1"/>
          <p:nvPr>
            <p:custDataLst>
              <p:tags r:id="rId12"/>
            </p:custDataLst>
          </p:nvPr>
        </p:nvSpPr>
        <p:spPr>
          <a:xfrm>
            <a:off x="3200400" y="2819400"/>
            <a:ext cx="2998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(stack grows down)</a:t>
            </a:r>
          </a:p>
        </p:txBody>
      </p:sp>
      <p:sp>
        <p:nvSpPr>
          <p:cNvPr id="15" name="TextBox 14" hidden="1"/>
          <p:cNvSpPr txBox="1"/>
          <p:nvPr>
            <p:custDataLst>
              <p:tags r:id="rId13"/>
            </p:custDataLst>
          </p:nvPr>
        </p:nvSpPr>
        <p:spPr>
          <a:xfrm>
            <a:off x="3391030" y="3820180"/>
            <a:ext cx="2541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(heap grows up)</a:t>
            </a:r>
          </a:p>
        </p:txBody>
      </p:sp>
      <p:sp>
        <p:nvSpPr>
          <p:cNvPr id="16" name="TextBox 15" hidden="1"/>
          <p:cNvSpPr txBox="1"/>
          <p:nvPr>
            <p:custDataLst>
              <p:tags r:id="rId14"/>
            </p:custDataLst>
          </p:nvPr>
        </p:nvSpPr>
        <p:spPr>
          <a:xfrm>
            <a:off x="4114800" y="4876800"/>
            <a:ext cx="750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text</a:t>
            </a:r>
          </a:p>
        </p:txBody>
      </p:sp>
      <p:sp>
        <p:nvSpPr>
          <p:cNvPr id="17" name="TextBox 16" hidden="1"/>
          <p:cNvSpPr txBox="1"/>
          <p:nvPr>
            <p:custDataLst>
              <p:tags r:id="rId15"/>
            </p:custDataLst>
          </p:nvPr>
        </p:nvSpPr>
        <p:spPr>
          <a:xfrm>
            <a:off x="3802080" y="5867400"/>
            <a:ext cx="1455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reserved</a:t>
            </a:r>
          </a:p>
        </p:txBody>
      </p:sp>
      <p:sp>
        <p:nvSpPr>
          <p:cNvPr id="18" name="TextBox 17" hidden="1"/>
          <p:cNvSpPr txBox="1"/>
          <p:nvPr>
            <p:custDataLst>
              <p:tags r:id="rId16"/>
            </p:custDataLst>
          </p:nvPr>
        </p:nvSpPr>
        <p:spPr>
          <a:xfrm>
            <a:off x="3657600" y="4201180"/>
            <a:ext cx="190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(static) data</a:t>
            </a:r>
          </a:p>
        </p:txBody>
      </p:sp>
      <p:sp>
        <p:nvSpPr>
          <p:cNvPr id="19" name="TextBox 18" hidden="1"/>
          <p:cNvSpPr txBox="1"/>
          <p:nvPr>
            <p:custDataLst>
              <p:tags r:id="rId17"/>
            </p:custDataLst>
          </p:nvPr>
        </p:nvSpPr>
        <p:spPr>
          <a:xfrm>
            <a:off x="6553200" y="2819400"/>
            <a:ext cx="1234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(.stack)</a:t>
            </a:r>
          </a:p>
        </p:txBody>
      </p:sp>
      <p:sp>
        <p:nvSpPr>
          <p:cNvPr id="20" name="TextBox 19" hidden="1"/>
          <p:cNvSpPr txBox="1"/>
          <p:nvPr>
            <p:custDataLst>
              <p:tags r:id="rId18"/>
            </p:custDataLst>
          </p:nvPr>
        </p:nvSpPr>
        <p:spPr>
          <a:xfrm>
            <a:off x="6623035" y="4201180"/>
            <a:ext cx="920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.data</a:t>
            </a:r>
          </a:p>
        </p:txBody>
      </p:sp>
      <p:sp>
        <p:nvSpPr>
          <p:cNvPr id="21" name="TextBox 20" hidden="1"/>
          <p:cNvSpPr txBox="1"/>
          <p:nvPr>
            <p:custDataLst>
              <p:tags r:id="rId19"/>
            </p:custDataLst>
          </p:nvPr>
        </p:nvSpPr>
        <p:spPr>
          <a:xfrm>
            <a:off x="6705600" y="4953000"/>
            <a:ext cx="833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.text</a:t>
            </a:r>
          </a:p>
        </p:txBody>
      </p:sp>
      <p:sp>
        <p:nvSpPr>
          <p:cNvPr id="23" name="Rectangle 7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2819400" y="533400"/>
            <a:ext cx="3505200" cy="1676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system reserved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6" name="Rectangle 7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819400" y="2209800"/>
            <a:ext cx="3505200" cy="79501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stack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Rectangle 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819400" y="6477000"/>
            <a:ext cx="35052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system reserved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0" name="Rectangle 7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819400" y="5562600"/>
            <a:ext cx="3505200" cy="914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code (text)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1" name="Rectangle 7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819400" y="5105400"/>
            <a:ext cx="3505200" cy="457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static data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2" name="Rectangle 7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819400" y="4343400"/>
            <a:ext cx="3505200" cy="76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dynamic data (heap)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22" name="Straight Arrow Connector 21"/>
          <p:cNvCxnSpPr>
            <a:stCxn id="26" idx="2"/>
          </p:cNvCxnSpPr>
          <p:nvPr/>
        </p:nvCxnSpPr>
        <p:spPr>
          <a:xfrm>
            <a:off x="4572000" y="3004810"/>
            <a:ext cx="0" cy="5003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32" idx="0"/>
          </p:cNvCxnSpPr>
          <p:nvPr/>
        </p:nvCxnSpPr>
        <p:spPr>
          <a:xfrm flipV="1">
            <a:off x="4572000" y="3733800"/>
            <a:ext cx="0" cy="609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315200" y="5100935"/>
            <a:ext cx="814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.data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39010" y="5791200"/>
            <a:ext cx="740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.text</a:t>
            </a:r>
            <a:endParaRPr lang="en-US" sz="2400" dirty="0">
              <a:solidFill>
                <a:schemeClr val="accent1"/>
              </a:solidFill>
            </a:endParaRPr>
          </a:p>
        </p:txBody>
      </p:sp>
      <p:cxnSp>
        <p:nvCxnSpPr>
          <p:cNvPr id="34" name="Straight Arrow Connector 33"/>
          <p:cNvCxnSpPr>
            <a:stCxn id="33" idx="1"/>
            <a:endCxn id="30" idx="3"/>
          </p:cNvCxnSpPr>
          <p:nvPr/>
        </p:nvCxnSpPr>
        <p:spPr>
          <a:xfrm flipH="1" flipV="1">
            <a:off x="6324600" y="6019800"/>
            <a:ext cx="1014410" cy="2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7" idx="1"/>
            <a:endCxn id="31" idx="3"/>
          </p:cNvCxnSpPr>
          <p:nvPr/>
        </p:nvCxnSpPr>
        <p:spPr>
          <a:xfrm flipH="1">
            <a:off x="6324600" y="5331768"/>
            <a:ext cx="990600" cy="2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47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problems in computer science can be solved by another level of indirection.</a:t>
            </a:r>
          </a:p>
          <a:p>
            <a:r>
              <a:rPr lang="en-US" dirty="0" smtClean="0"/>
              <a:t>Need a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map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to translate </a:t>
            </a:r>
            <a:r>
              <a:rPr lang="en-US" dirty="0"/>
              <a:t>a </a:t>
            </a:r>
            <a:r>
              <a:rPr lang="en-US" dirty="0" smtClean="0"/>
              <a:t>“fake” virtual address </a:t>
            </a:r>
            <a:r>
              <a:rPr lang="en-US" dirty="0"/>
              <a:t>(generated by CPU</a:t>
            </a:r>
            <a:r>
              <a:rPr lang="en-US" dirty="0" smtClean="0"/>
              <a:t>) to a “real” physical </a:t>
            </a:r>
            <a:r>
              <a:rPr lang="en-US" dirty="0"/>
              <a:t>Address (in memory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memory is implemented via a “Map”, a </a:t>
            </a:r>
            <a:r>
              <a:rPr lang="en-US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PageTage</a:t>
            </a:r>
            <a:r>
              <a:rPr lang="en-US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that maps a </a:t>
            </a:r>
            <a:r>
              <a:rPr lang="en-US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vaddr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(a virtual address) to a </a:t>
            </a:r>
            <a:r>
              <a:rPr lang="en-US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paddr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(physical address):</a:t>
            </a:r>
          </a:p>
          <a:p>
            <a:r>
              <a:rPr lang="en-US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paddr</a:t>
            </a: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= </a:t>
            </a:r>
            <a:r>
              <a:rPr lang="en-US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PageTable</a:t>
            </a: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[</a:t>
            </a:r>
            <a:r>
              <a:rPr lang="en-US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vaddr</a:t>
            </a: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]</a:t>
            </a:r>
            <a:endParaRPr lang="en-US" b="1" i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6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15400" cy="5638800"/>
          </a:xfrm>
        </p:spPr>
        <p:txBody>
          <a:bodyPr/>
          <a:lstStyle/>
          <a:p>
            <a:r>
              <a:rPr lang="en-US" dirty="0" smtClean="0"/>
              <a:t>How do we implement that translation from a virtual address (</a:t>
            </a:r>
            <a:r>
              <a:rPr lang="en-US" dirty="0" err="1" smtClean="0"/>
              <a:t>vaddr</a:t>
            </a:r>
            <a:r>
              <a:rPr lang="en-US" dirty="0" smtClean="0"/>
              <a:t>) to a physical address (</a:t>
            </a:r>
            <a:r>
              <a:rPr lang="en-US" dirty="0" err="1" smtClean="0"/>
              <a:t>paddr</a:t>
            </a:r>
            <a:r>
              <a:rPr lang="en-US" dirty="0" smtClean="0"/>
              <a:t>)?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paddr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PageTable</a:t>
            </a:r>
            <a:r>
              <a:rPr lang="en-US" dirty="0"/>
              <a:t>[</a:t>
            </a:r>
            <a:r>
              <a:rPr lang="en-US" dirty="0" err="1"/>
              <a:t>vaddr</a:t>
            </a:r>
            <a:r>
              <a:rPr lang="en-US" dirty="0" smtClean="0"/>
              <a:t>]</a:t>
            </a:r>
          </a:p>
          <a:p>
            <a:endParaRPr lang="en-US" dirty="0"/>
          </a:p>
          <a:p>
            <a:r>
              <a:rPr lang="en-US" dirty="0" smtClean="0"/>
              <a:t>i.e. How do we implement the </a:t>
            </a:r>
            <a:r>
              <a:rPr lang="en-US" dirty="0" err="1" smtClean="0"/>
              <a:t>PageTable</a:t>
            </a:r>
            <a:r>
              <a:rPr lang="en-US" dirty="0" smtClean="0"/>
              <a:t>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Address Translation</a:t>
            </a:r>
          </a:p>
          <a:p>
            <a:pPr algn="ctr"/>
            <a:r>
              <a:rPr lang="en-US" dirty="0" smtClean="0"/>
              <a:t>Pages, Page Tables, and </a:t>
            </a:r>
          </a:p>
          <a:p>
            <a:pPr algn="ctr"/>
            <a:r>
              <a:rPr lang="en-US" dirty="0" smtClean="0"/>
              <a:t>the Memory Management Unit (MMU)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33800" y="3352800"/>
            <a:ext cx="1981200" cy="609600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38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Attempt#1: Address Translation</a:t>
            </a:r>
            <a:endParaRPr lang="en-US" dirty="0"/>
          </a:p>
        </p:txBody>
      </p:sp>
      <p:sp>
        <p:nvSpPr>
          <p:cNvPr id="37038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How large should a </a:t>
            </a:r>
            <a:r>
              <a:rPr lang="en-US" dirty="0" err="1" smtClean="0"/>
              <a:t>PageTable</a:t>
            </a:r>
            <a:r>
              <a:rPr lang="en-US" dirty="0" smtClean="0"/>
              <a:t> be for a MMU?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paddr</a:t>
            </a:r>
            <a:r>
              <a:rPr lang="en-US" dirty="0" smtClean="0"/>
              <a:t> = </a:t>
            </a:r>
            <a:r>
              <a:rPr lang="en-US" dirty="0" err="1" smtClean="0"/>
              <a:t>PageTable</a:t>
            </a:r>
            <a:r>
              <a:rPr lang="en-US" dirty="0" smtClean="0"/>
              <a:t>[</a:t>
            </a:r>
            <a:r>
              <a:rPr lang="en-US" dirty="0" err="1" smtClean="0"/>
              <a:t>vaddr</a:t>
            </a:r>
            <a:r>
              <a:rPr lang="en-US" dirty="0" smtClean="0"/>
              <a:t>];</a:t>
            </a:r>
          </a:p>
          <a:p>
            <a:r>
              <a:rPr lang="en-US" dirty="0" smtClean="0"/>
              <a:t>Granularity?</a:t>
            </a:r>
          </a:p>
          <a:p>
            <a:pPr lvl="1"/>
            <a:r>
              <a:rPr lang="en-US" dirty="0" smtClean="0"/>
              <a:t>Per word…</a:t>
            </a:r>
          </a:p>
          <a:p>
            <a:pPr lvl="1"/>
            <a:r>
              <a:rPr lang="en-US" dirty="0" smtClean="0"/>
              <a:t>Per block…</a:t>
            </a:r>
          </a:p>
          <a:p>
            <a:pPr lvl="1"/>
            <a:r>
              <a:rPr lang="en-US" dirty="0" smtClean="0"/>
              <a:t>Variable..…</a:t>
            </a:r>
          </a:p>
          <a:p>
            <a:r>
              <a:rPr lang="en-US" dirty="0" smtClean="0"/>
              <a:t>Typical:</a:t>
            </a:r>
          </a:p>
          <a:p>
            <a:pPr lvl="1"/>
            <a:r>
              <a:rPr lang="en-US" dirty="0" smtClean="0"/>
              <a:t>4KB – 16KB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pages</a:t>
            </a:r>
          </a:p>
          <a:p>
            <a:pPr lvl="1"/>
            <a:r>
              <a:rPr lang="en-US" dirty="0" smtClean="0"/>
              <a:t>4MB – 256MB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jumbo pages</a:t>
            </a:r>
          </a:p>
          <a:p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1066800" y="1447800"/>
            <a:ext cx="4800600" cy="457200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9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Attempt #1: Address Translation</a:t>
            </a:r>
            <a:endParaRPr lang="en-US" dirty="0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2400" y="3200400"/>
            <a:ext cx="86868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Attempt #1: For any access to virtual address:</a:t>
            </a:r>
          </a:p>
          <a:p>
            <a:pPr lvl="1"/>
            <a:r>
              <a:rPr lang="en-US" dirty="0" smtClean="0"/>
              <a:t>Calculate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page number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 offset</a:t>
            </a:r>
          </a:p>
          <a:p>
            <a:pPr lvl="1"/>
            <a:r>
              <a:rPr lang="en-US" dirty="0" smtClean="0"/>
              <a:t>Lookup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physical page number</a:t>
            </a:r>
            <a:r>
              <a:rPr lang="en-US" dirty="0" smtClean="0"/>
              <a:t> at </a:t>
            </a:r>
            <a:r>
              <a:rPr lang="en-US" dirty="0" err="1" smtClean="0"/>
              <a:t>PageTable</a:t>
            </a:r>
            <a:r>
              <a:rPr lang="en-US" dirty="0" smtClean="0"/>
              <a:t>[</a:t>
            </a:r>
            <a:r>
              <a:rPr lang="en-US" dirty="0" err="1" smtClean="0"/>
              <a:t>vpn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Calculate physical address as </a:t>
            </a:r>
            <a:r>
              <a:rPr lang="en-US" dirty="0" err="1" smtClean="0"/>
              <a:t>ppn:offset</a:t>
            </a:r>
            <a:endParaRPr lang="en-US" dirty="0" smtClean="0"/>
          </a:p>
        </p:txBody>
      </p:sp>
      <p:sp>
        <p:nvSpPr>
          <p:cNvPr id="3625987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077200" y="762000"/>
            <a:ext cx="89832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FF"/>
                </a:solidFill>
                <a:latin typeface="Calibri"/>
              </a:rPr>
              <a:t>vaddr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25988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143000" y="762000"/>
            <a:ext cx="6858000" cy="457200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25989" name="Line 5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943600" y="7620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25990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80125" y="762000"/>
            <a:ext cx="160948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Page Offset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25991" name="Text Box 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74279" y="762000"/>
            <a:ext cx="275492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Calibri"/>
              </a:rPr>
              <a:t>Virtual page number</a:t>
            </a:r>
          </a:p>
        </p:txBody>
      </p:sp>
      <p:sp>
        <p:nvSpPr>
          <p:cNvPr id="3625994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05000" y="2438400"/>
            <a:ext cx="6096000" cy="457202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25995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5943600" y="2438398"/>
            <a:ext cx="0" cy="457202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25996" name="Text Box 1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080125" y="2438400"/>
            <a:ext cx="156780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Calibri"/>
              </a:rPr>
              <a:t>Page offset</a:t>
            </a:r>
          </a:p>
        </p:txBody>
      </p:sp>
      <p:sp>
        <p:nvSpPr>
          <p:cNvPr id="3625997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362200" y="2438400"/>
            <a:ext cx="290727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Calibri"/>
              </a:rPr>
              <a:t>Physical page number</a:t>
            </a:r>
          </a:p>
        </p:txBody>
      </p:sp>
      <p:sp>
        <p:nvSpPr>
          <p:cNvPr id="26" name="Flowchart: Alternate Process 25"/>
          <p:cNvSpPr/>
          <p:nvPr>
            <p:custDataLst>
              <p:tags r:id="rId12"/>
            </p:custDataLst>
          </p:nvPr>
        </p:nvSpPr>
        <p:spPr>
          <a:xfrm>
            <a:off x="1981200" y="1601787"/>
            <a:ext cx="3200400" cy="457200"/>
          </a:xfrm>
          <a:prstGeom prst="flowChartAlternateProcess">
            <a:avLst/>
          </a:prstGeom>
          <a:noFill/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Lookup in </a:t>
            </a:r>
            <a:r>
              <a:rPr lang="en-US" sz="2400" dirty="0" err="1" smtClean="0"/>
              <a:t>PageTable</a:t>
            </a:r>
            <a:endParaRPr lang="en-US" sz="2400" dirty="0"/>
          </a:p>
        </p:txBody>
      </p:sp>
      <p:sp>
        <p:nvSpPr>
          <p:cNvPr id="27" name="Text Box 3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077200" y="2438400"/>
            <a:ext cx="92525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FF"/>
                </a:solidFill>
                <a:latin typeface="Calibri"/>
              </a:rPr>
              <a:t>paddr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Line 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3581400" y="1219200"/>
            <a:ext cx="0" cy="3810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3581400" y="2057400"/>
            <a:ext cx="0" cy="3810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7010400" y="1219200"/>
            <a:ext cx="0" cy="12192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00130" y="1143000"/>
            <a:ext cx="7201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31                                                            12  11                       0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0600" y="2814935"/>
            <a:ext cx="7096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                                                            12  11                       0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09600"/>
            <a:ext cx="1246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CPU</a:t>
            </a:r>
          </a:p>
          <a:p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generated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5800" y="2137827"/>
            <a:ext cx="12569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Main </a:t>
            </a:r>
          </a:p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Memory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87969" y="1459230"/>
            <a:ext cx="1832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e.g. Page size</a:t>
            </a:r>
          </a:p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 </a:t>
            </a:r>
            <a:r>
              <a:rPr lang="en-US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kB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= 2</a:t>
            </a:r>
            <a:r>
              <a:rPr lang="en-US" sz="2400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93581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  <p:bldP spid="2" grpId="0"/>
      <p:bldP spid="20" grpId="0"/>
      <p:bldP spid="3" grpId="0"/>
      <p:bldP spid="22" grpId="0"/>
      <p:bldP spid="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All problems in computer science can be solved by another level of indirection.</a:t>
            </a:r>
          </a:p>
          <a:p>
            <a:r>
              <a:rPr lang="en-US" dirty="0" smtClean="0"/>
              <a:t>Need a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map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to translate </a:t>
            </a:r>
            <a:r>
              <a:rPr lang="en-US" dirty="0"/>
              <a:t>a </a:t>
            </a:r>
            <a:r>
              <a:rPr lang="en-US" dirty="0" smtClean="0"/>
              <a:t>“fake” virtual address </a:t>
            </a:r>
            <a:r>
              <a:rPr lang="en-US" dirty="0"/>
              <a:t>(generated by CPU</a:t>
            </a:r>
            <a:r>
              <a:rPr lang="en-US" dirty="0" smtClean="0"/>
              <a:t>) to a “real” physical </a:t>
            </a:r>
            <a:r>
              <a:rPr lang="en-US" dirty="0"/>
              <a:t>Address (in memory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Virtual memory is implemented via a “Map”, a </a:t>
            </a:r>
            <a:r>
              <a:rPr lang="en-US" b="1" i="1" dirty="0" err="1" smtClean="0">
                <a:solidFill>
                  <a:schemeClr val="bg1"/>
                </a:solidFill>
              </a:rPr>
              <a:t>PageTage</a:t>
            </a:r>
            <a:r>
              <a:rPr lang="en-US" b="1" i="1" dirty="0" smtClean="0">
                <a:solidFill>
                  <a:schemeClr val="bg1"/>
                </a:solidFill>
              </a:rPr>
              <a:t>,</a:t>
            </a:r>
            <a:r>
              <a:rPr lang="en-US" dirty="0" smtClean="0">
                <a:solidFill>
                  <a:schemeClr val="bg1"/>
                </a:solidFill>
              </a:rPr>
              <a:t> that maps a </a:t>
            </a:r>
            <a:r>
              <a:rPr lang="en-US" b="1" i="1" dirty="0" err="1" smtClean="0">
                <a:solidFill>
                  <a:schemeClr val="bg1"/>
                </a:solidFill>
              </a:rPr>
              <a:t>vaddr</a:t>
            </a:r>
            <a:r>
              <a:rPr lang="en-US" dirty="0" smtClean="0">
                <a:solidFill>
                  <a:schemeClr val="bg1"/>
                </a:solidFill>
              </a:rPr>
              <a:t> (a virtual address) to a </a:t>
            </a:r>
            <a:r>
              <a:rPr lang="en-US" b="1" i="1" dirty="0" err="1" smtClean="0">
                <a:solidFill>
                  <a:schemeClr val="bg1"/>
                </a:solidFill>
              </a:rPr>
              <a:t>paddr</a:t>
            </a:r>
            <a:r>
              <a:rPr lang="en-US" dirty="0" smtClean="0">
                <a:solidFill>
                  <a:schemeClr val="bg1"/>
                </a:solidFill>
              </a:rPr>
              <a:t> (physical address):</a:t>
            </a:r>
          </a:p>
          <a:p>
            <a:r>
              <a:rPr lang="en-US" b="1" i="1" dirty="0" err="1">
                <a:solidFill>
                  <a:schemeClr val="bg1"/>
                </a:solidFill>
              </a:rPr>
              <a:t>paddr</a:t>
            </a:r>
            <a:r>
              <a:rPr lang="en-US" b="1" i="1" dirty="0">
                <a:solidFill>
                  <a:schemeClr val="bg1"/>
                </a:solidFill>
              </a:rPr>
              <a:t> = </a:t>
            </a:r>
            <a:r>
              <a:rPr lang="en-US" b="1" i="1" dirty="0" err="1">
                <a:solidFill>
                  <a:schemeClr val="bg1"/>
                </a:solidFill>
              </a:rPr>
              <a:t>PageTable</a:t>
            </a:r>
            <a:r>
              <a:rPr lang="en-US" b="1" i="1" dirty="0">
                <a:solidFill>
                  <a:schemeClr val="bg1"/>
                </a:solidFill>
              </a:rPr>
              <a:t>[</a:t>
            </a:r>
            <a:r>
              <a:rPr lang="en-US" b="1" i="1" dirty="0" err="1">
                <a:solidFill>
                  <a:schemeClr val="bg1"/>
                </a:solidFill>
              </a:rPr>
              <a:t>vaddr</a:t>
            </a:r>
            <a:r>
              <a:rPr lang="en-US" b="1" i="1" dirty="0" smtClean="0">
                <a:solidFill>
                  <a:schemeClr val="bg1"/>
                </a:solidFill>
              </a:rPr>
              <a:t>]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 page is constant size block of virtual memory.  Often, the page size will be around 4kB to reduce the number of entries in a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PageTable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02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91600" cy="5638800"/>
          </a:xfrm>
        </p:spPr>
        <p:txBody>
          <a:bodyPr/>
          <a:lstStyle/>
          <a:p>
            <a:r>
              <a:rPr lang="en-US" dirty="0" smtClean="0"/>
              <a:t>Example</a:t>
            </a:r>
          </a:p>
          <a:p>
            <a:r>
              <a:rPr lang="en-US" dirty="0" smtClean="0"/>
              <a:t>How to translate a </a:t>
            </a:r>
            <a:r>
              <a:rPr lang="en-US" dirty="0" err="1" smtClean="0"/>
              <a:t>vaddr</a:t>
            </a:r>
            <a:r>
              <a:rPr lang="en-US" dirty="0" smtClean="0"/>
              <a:t> (virtual address) generated by the CPU to a </a:t>
            </a:r>
            <a:r>
              <a:rPr lang="en-US" dirty="0" err="1" smtClean="0"/>
              <a:t>paddr</a:t>
            </a:r>
            <a:r>
              <a:rPr lang="en-US" dirty="0" smtClean="0"/>
              <a:t> (physical address) used by main memory using the </a:t>
            </a:r>
            <a:r>
              <a:rPr lang="en-US" dirty="0" err="1" smtClean="0"/>
              <a:t>PageTable</a:t>
            </a:r>
            <a:r>
              <a:rPr lang="en-US" dirty="0" smtClean="0"/>
              <a:t> managed by the memory management unit (MMU).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91600" cy="5638800"/>
          </a:xfrm>
        </p:spPr>
        <p:txBody>
          <a:bodyPr/>
          <a:lstStyle/>
          <a:p>
            <a:r>
              <a:rPr lang="en-US" dirty="0" smtClean="0"/>
              <a:t>Example</a:t>
            </a:r>
          </a:p>
          <a:p>
            <a:r>
              <a:rPr lang="en-US" dirty="0" smtClean="0"/>
              <a:t>How to translate a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vaddr</a:t>
            </a:r>
            <a:r>
              <a:rPr lang="en-US" dirty="0" smtClean="0"/>
              <a:t> (virtual address) generated by the CPU to a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paddr</a:t>
            </a:r>
            <a:r>
              <a:rPr lang="en-US" dirty="0" smtClean="0"/>
              <a:t> (physical address) used by main memory using the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PageTable</a:t>
            </a:r>
            <a:r>
              <a:rPr lang="en-US" dirty="0" smtClean="0"/>
              <a:t> managed by the memory management unit (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MMU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Q: Where is the </a:t>
            </a:r>
            <a:r>
              <a:rPr lang="en-US" dirty="0" err="1" smtClean="0"/>
              <a:t>PageTable</a:t>
            </a:r>
            <a:r>
              <a:rPr lang="en-US" dirty="0" smtClean="0"/>
              <a:t> stored??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23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</a:t>
            </a:r>
            <a:r>
              <a:rPr lang="en-US" dirty="0" err="1" smtClean="0"/>
              <a:t>PageTable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2438400"/>
            <a:ext cx="6248400" cy="2667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Q: Where to store page tables</a:t>
            </a:r>
            <a:r>
              <a:rPr lang="en-US" sz="2800" dirty="0" smtClean="0"/>
              <a:t>?</a:t>
            </a:r>
            <a:endParaRPr lang="en-US" sz="2800" dirty="0" smtClean="0"/>
          </a:p>
        </p:txBody>
      </p:sp>
      <p:sp>
        <p:nvSpPr>
          <p:cNvPr id="4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86000" y="1295400"/>
            <a:ext cx="1066800" cy="685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1000" y="685800"/>
            <a:ext cx="1371600" cy="167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914400"/>
            <a:ext cx="1371600" cy="548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191000" y="1371600"/>
            <a:ext cx="1066800" cy="533400"/>
          </a:xfrm>
          <a:prstGeom prst="rect">
            <a:avLst/>
          </a:prstGeom>
          <a:noFill/>
          <a:ln w="28575" algn="ctr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MMU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Line 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3429000" y="1600200"/>
            <a:ext cx="6858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" y="1295400"/>
            <a:ext cx="1371600" cy="76199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Data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239000" y="9906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Rectangle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239000" y="38100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Rectangle 1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239000" y="48006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TextBox 18"/>
          <p:cNvSpPr txBox="1"/>
          <p:nvPr>
            <p:custDataLst>
              <p:tags r:id="rId12"/>
            </p:custDataLst>
          </p:nvPr>
        </p:nvSpPr>
        <p:spPr>
          <a:xfrm>
            <a:off x="2133600" y="685800"/>
            <a:ext cx="3273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sym typeface="Symbol"/>
              </a:rPr>
              <a:t>Read </a:t>
            </a:r>
            <a:r>
              <a:rPr lang="en-US" sz="2400" dirty="0" err="1" smtClean="0">
                <a:solidFill>
                  <a:schemeClr val="bg1"/>
                </a:solidFill>
                <a:sym typeface="Symbol"/>
              </a:rPr>
              <a:t>Mem</a:t>
            </a:r>
            <a:r>
              <a:rPr lang="en-US" sz="2400" dirty="0" smtClean="0">
                <a:solidFill>
                  <a:schemeClr val="bg1"/>
                </a:solidFill>
                <a:sym typeface="Symbol"/>
              </a:rPr>
              <a:t>[0x4123B538]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>
            <p:custDataLst>
              <p:tags r:id="rId13"/>
            </p:custDataLst>
          </p:nvPr>
        </p:nvSpPr>
        <p:spPr>
          <a:xfrm>
            <a:off x="5791200" y="61530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21" name="TextBox 20"/>
          <p:cNvSpPr txBox="1"/>
          <p:nvPr>
            <p:custDataLst>
              <p:tags r:id="rId14"/>
            </p:custDataLst>
          </p:nvPr>
        </p:nvSpPr>
        <p:spPr>
          <a:xfrm>
            <a:off x="5775138" y="27432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23" name="Rectangle 10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39000" y="1752600"/>
            <a:ext cx="1371600" cy="1295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>
            <p:custDataLst>
              <p:tags r:id="rId16"/>
            </p:custDataLst>
          </p:nvPr>
        </p:nvSpPr>
        <p:spPr>
          <a:xfrm>
            <a:off x="5791200" y="50862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25" name="TextBox 24"/>
          <p:cNvSpPr txBox="1"/>
          <p:nvPr>
            <p:custDataLst>
              <p:tags r:id="rId17"/>
            </p:custDataLst>
          </p:nvPr>
        </p:nvSpPr>
        <p:spPr>
          <a:xfrm>
            <a:off x="5765520" y="409569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  <p:sp>
        <p:nvSpPr>
          <p:cNvPr id="27" name="TextBox 26"/>
          <p:cNvSpPr txBox="1"/>
          <p:nvPr>
            <p:custDataLst>
              <p:tags r:id="rId18"/>
            </p:custDataLst>
          </p:nvPr>
        </p:nvSpPr>
        <p:spPr>
          <a:xfrm>
            <a:off x="5791200" y="12192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  <p:sp>
        <p:nvSpPr>
          <p:cNvPr id="22" name="Rectangle 1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7239000" y="53340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TextBox 25"/>
          <p:cNvSpPr txBox="1"/>
          <p:nvPr>
            <p:custDataLst>
              <p:tags r:id="rId20"/>
            </p:custDataLst>
          </p:nvPr>
        </p:nvSpPr>
        <p:spPr>
          <a:xfrm>
            <a:off x="5791200" y="56196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0x10044000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724400" y="685800"/>
            <a:ext cx="533400" cy="461665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93650" y="685800"/>
            <a:ext cx="1540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PageOffset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657600" y="685800"/>
            <a:ext cx="1066800" cy="461665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488650" y="990600"/>
            <a:ext cx="3402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VPN: virtual page number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267200" y="2895600"/>
            <a:ext cx="1066800" cy="533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accent1"/>
                </a:solidFill>
              </a:rPr>
              <a:t>PTBR</a:t>
            </a:r>
            <a:endParaRPr lang="en-US" sz="2800" dirty="0">
              <a:solidFill>
                <a:schemeClr val="accent1"/>
              </a:solidFill>
            </a:endParaRPr>
          </a:p>
        </p:txBody>
      </p:sp>
      <p:cxnSp>
        <p:nvCxnSpPr>
          <p:cNvPr id="13" name="Straight Arrow Connector 12"/>
          <p:cNvCxnSpPr>
            <a:stCxn id="30" idx="3"/>
          </p:cNvCxnSpPr>
          <p:nvPr/>
        </p:nvCxnSpPr>
        <p:spPr>
          <a:xfrm flipV="1">
            <a:off x="5334000" y="3048000"/>
            <a:ext cx="1921062" cy="1143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11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8" grpId="0" animBg="1"/>
      <p:bldP spid="11" grpId="0"/>
      <p:bldP spid="28" grpId="0" animBg="1"/>
      <p:bldP spid="29" grpId="0"/>
      <p:bldP spid="3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</a:t>
            </a:r>
            <a:r>
              <a:rPr lang="en-US" dirty="0" err="1" smtClean="0"/>
              <a:t>PageTable</a:t>
            </a:r>
            <a:endParaRPr lang="en-US" dirty="0"/>
          </a:p>
        </p:txBody>
      </p:sp>
      <p:cxnSp>
        <p:nvCxnSpPr>
          <p:cNvPr id="29" name="Straight Connector 28"/>
          <p:cNvCxnSpPr/>
          <p:nvPr>
            <p:custDataLst>
              <p:tags r:id="rId2"/>
            </p:custDataLst>
          </p:nvPr>
        </p:nvCxnSpPr>
        <p:spPr>
          <a:xfrm>
            <a:off x="3962400" y="1381155"/>
            <a:ext cx="3238500" cy="33334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>
            <p:custDataLst>
              <p:tags r:id="rId3"/>
            </p:custDataLst>
          </p:nvPr>
        </p:nvCxnSpPr>
        <p:spPr>
          <a:xfrm flipV="1">
            <a:off x="3962400" y="3009900"/>
            <a:ext cx="3258671" cy="13716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52" idx="3"/>
          </p:cNvCxnSpPr>
          <p:nvPr>
            <p:custDataLst>
              <p:tags r:id="rId4"/>
            </p:custDataLst>
          </p:nvPr>
        </p:nvCxnSpPr>
        <p:spPr>
          <a:xfrm>
            <a:off x="3733800" y="3771900"/>
            <a:ext cx="3521262" cy="2009745"/>
          </a:xfrm>
          <a:prstGeom prst="line">
            <a:avLst/>
          </a:prstGeom>
          <a:ln w="28575">
            <a:solidFill>
              <a:schemeClr val="bg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>
            <p:custDataLst>
              <p:tags r:id="rId5"/>
            </p:custDataLst>
          </p:nvPr>
        </p:nvCxnSpPr>
        <p:spPr>
          <a:xfrm>
            <a:off x="3733800" y="3408176"/>
            <a:ext cx="3546910" cy="849469"/>
          </a:xfrm>
          <a:prstGeom prst="line">
            <a:avLst/>
          </a:prstGeom>
          <a:ln w="28575">
            <a:solidFill>
              <a:schemeClr val="bg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Table 52"/>
          <p:cNvGraphicFramePr>
            <a:graphicFrameLocks noGrp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916819616"/>
              </p:ext>
            </p:extLst>
          </p:nvPr>
        </p:nvGraphicFramePr>
        <p:xfrm>
          <a:off x="457200" y="4762500"/>
          <a:ext cx="2590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066800"/>
              </a:tblGrid>
              <a:tr h="457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</a:rPr>
                        <a:t>vpn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</a:rPr>
                        <a:t>pgoff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988159284"/>
              </p:ext>
            </p:extLst>
          </p:nvPr>
        </p:nvGraphicFramePr>
        <p:xfrm>
          <a:off x="1524000" y="642265"/>
          <a:ext cx="2438399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42"/>
                <a:gridCol w="18576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Physical Page Number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0x10045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0xC20A3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0x4123B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0x10044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" name="Straight Connector 35"/>
          <p:cNvCxnSpPr>
            <a:endCxn id="46" idx="3"/>
          </p:cNvCxnSpPr>
          <p:nvPr>
            <p:custDataLst>
              <p:tags r:id="rId8"/>
            </p:custDataLst>
          </p:nvPr>
        </p:nvCxnSpPr>
        <p:spPr>
          <a:xfrm>
            <a:off x="3733800" y="1562100"/>
            <a:ext cx="3521262" cy="3686145"/>
          </a:xfrm>
          <a:prstGeom prst="line">
            <a:avLst/>
          </a:prstGeom>
          <a:ln w="28575">
            <a:solidFill>
              <a:schemeClr val="bg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>
            <p:custDataLst>
              <p:tags r:id="rId9"/>
            </p:custDataLst>
          </p:nvPr>
        </p:nvCxnSpPr>
        <p:spPr>
          <a:xfrm flipV="1">
            <a:off x="3733800" y="1485900"/>
            <a:ext cx="3467100" cy="1524000"/>
          </a:xfrm>
          <a:prstGeom prst="line">
            <a:avLst/>
          </a:prstGeom>
          <a:ln w="28575">
            <a:solidFill>
              <a:schemeClr val="bg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>
            <p:custDataLst>
              <p:tags r:id="rId10"/>
            </p:custDataLst>
          </p:nvPr>
        </p:nvSpPr>
        <p:spPr>
          <a:xfrm>
            <a:off x="1193624" y="5153680"/>
            <a:ext cx="1016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vaddr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>
            <p:custDataLst>
              <p:tags r:id="rId11"/>
            </p:custDataLst>
          </p:nvPr>
        </p:nvSpPr>
        <p:spPr>
          <a:xfrm>
            <a:off x="4648200" y="6400800"/>
            <a:ext cx="8382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PTBR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>
            <p:custDataLst>
              <p:tags r:id="rId12"/>
            </p:custDataLst>
          </p:nvPr>
        </p:nvCxnSpPr>
        <p:spPr>
          <a:xfrm rot="10800000">
            <a:off x="8610600" y="3014382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>
            <p:custDataLst>
              <p:tags r:id="rId13"/>
            </p:custDataLst>
          </p:nvPr>
        </p:nvCxnSpPr>
        <p:spPr>
          <a:xfrm>
            <a:off x="8915400" y="3015970"/>
            <a:ext cx="0" cy="357533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27" idx="3"/>
          </p:cNvCxnSpPr>
          <p:nvPr>
            <p:custDataLst>
              <p:tags r:id="rId14"/>
            </p:custDataLst>
          </p:nvPr>
        </p:nvCxnSpPr>
        <p:spPr>
          <a:xfrm flipH="1">
            <a:off x="5486400" y="6591300"/>
            <a:ext cx="3429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39000" y="876300"/>
            <a:ext cx="1371600" cy="548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32" name="Rectangle 1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239000" y="9525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Rectangle 1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239000" y="37719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" name="Rectangle 1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239000" y="47625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TextBox 39"/>
          <p:cNvSpPr txBox="1"/>
          <p:nvPr>
            <p:custDataLst>
              <p:tags r:id="rId19"/>
            </p:custDataLst>
          </p:nvPr>
        </p:nvSpPr>
        <p:spPr>
          <a:xfrm>
            <a:off x="5791200" y="61149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42" name="TextBox 41"/>
          <p:cNvSpPr txBox="1"/>
          <p:nvPr>
            <p:custDataLst>
              <p:tags r:id="rId20"/>
            </p:custDataLst>
          </p:nvPr>
        </p:nvSpPr>
        <p:spPr>
          <a:xfrm>
            <a:off x="5775138" y="27051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44" name="Rectangle 10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239000" y="1714500"/>
            <a:ext cx="1371600" cy="1295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TextBox 45"/>
          <p:cNvSpPr txBox="1"/>
          <p:nvPr>
            <p:custDataLst>
              <p:tags r:id="rId22"/>
            </p:custDataLst>
          </p:nvPr>
        </p:nvSpPr>
        <p:spPr>
          <a:xfrm>
            <a:off x="5791200" y="50481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49" name="TextBox 48"/>
          <p:cNvSpPr txBox="1"/>
          <p:nvPr>
            <p:custDataLst>
              <p:tags r:id="rId23"/>
            </p:custDataLst>
          </p:nvPr>
        </p:nvSpPr>
        <p:spPr>
          <a:xfrm>
            <a:off x="5791200" y="11811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  <p:sp>
        <p:nvSpPr>
          <p:cNvPr id="50" name="Rectangle 10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7239000" y="52959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TextBox 51"/>
          <p:cNvSpPr txBox="1"/>
          <p:nvPr>
            <p:custDataLst>
              <p:tags r:id="rId25"/>
            </p:custDataLst>
          </p:nvPr>
        </p:nvSpPr>
        <p:spPr>
          <a:xfrm>
            <a:off x="5791200" y="55815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0x10044000</a:t>
            </a:r>
          </a:p>
        </p:txBody>
      </p:sp>
      <p:sp>
        <p:nvSpPr>
          <p:cNvPr id="54" name="TextBox 53"/>
          <p:cNvSpPr txBox="1"/>
          <p:nvPr>
            <p:custDataLst>
              <p:tags r:id="rId26"/>
            </p:custDataLst>
          </p:nvPr>
        </p:nvSpPr>
        <p:spPr>
          <a:xfrm>
            <a:off x="5765520" y="405759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</p:spTree>
    <p:extLst>
      <p:ext uri="{BB962C8B-B14F-4D97-AF65-F5344CB8AC3E}">
        <p14:creationId xmlns:p14="http://schemas.microsoft.com/office/powerpoint/2010/main" val="106771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97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Big Picture: (Virtual) Memory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52400" y="971490"/>
            <a:ext cx="8763000" cy="5810310"/>
            <a:chOff x="152400" y="514290"/>
            <a:chExt cx="8763000" cy="5810310"/>
          </a:xfrm>
        </p:grpSpPr>
        <p:grpSp>
          <p:nvGrpSpPr>
            <p:cNvPr id="2" name="Group 156"/>
            <p:cNvGrpSpPr/>
            <p:nvPr>
              <p:custDataLst>
                <p:tags r:id="rId2"/>
              </p:custDataLst>
            </p:nvPr>
          </p:nvGrpSpPr>
          <p:grpSpPr>
            <a:xfrm>
              <a:off x="2057400" y="514290"/>
              <a:ext cx="6858000" cy="5334000"/>
              <a:chOff x="2057400" y="457200"/>
              <a:chExt cx="6858000" cy="5334000"/>
            </a:xfrm>
          </p:grpSpPr>
          <p:sp>
            <p:nvSpPr>
              <p:cNvPr id="133" name="Right Triangle 132"/>
              <p:cNvSpPr/>
              <p:nvPr>
                <p:custDataLst>
                  <p:tags r:id="rId142"/>
                </p:custDataLst>
              </p:nvPr>
            </p:nvSpPr>
            <p:spPr>
              <a:xfrm rot="10800000">
                <a:off x="7620000" y="914400"/>
                <a:ext cx="609600" cy="685800"/>
              </a:xfrm>
              <a:prstGeom prst="rtTriangle">
                <a:avLst/>
              </a:prstGeom>
              <a:solidFill>
                <a:schemeClr val="accent3">
                  <a:lumMod val="7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ounded Rectangle 115"/>
              <p:cNvSpPr/>
              <p:nvPr>
                <p:custDataLst>
                  <p:tags r:id="rId143"/>
                </p:custDataLst>
              </p:nvPr>
            </p:nvSpPr>
            <p:spPr>
              <a:xfrm>
                <a:off x="7924800" y="457200"/>
                <a:ext cx="990600" cy="5334000"/>
              </a:xfrm>
              <a:prstGeom prst="roundRect">
                <a:avLst>
                  <a:gd name="adj" fmla="val 30422"/>
                </a:avLst>
              </a:prstGeom>
              <a:solidFill>
                <a:schemeClr val="accent3">
                  <a:lumMod val="7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ounded Rectangle 116"/>
              <p:cNvSpPr/>
              <p:nvPr>
                <p:custDataLst>
                  <p:tags r:id="rId144"/>
                </p:custDataLst>
              </p:nvPr>
            </p:nvSpPr>
            <p:spPr>
              <a:xfrm>
                <a:off x="2057400" y="457200"/>
                <a:ext cx="914400" cy="3048000"/>
              </a:xfrm>
              <a:prstGeom prst="roundRect">
                <a:avLst>
                  <a:gd name="adj" fmla="val 30422"/>
                </a:avLst>
              </a:prstGeom>
              <a:solidFill>
                <a:schemeClr val="accent3">
                  <a:lumMod val="75000"/>
                </a:schemeClr>
              </a:solidFill>
              <a:ln w="28575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ounded Rectangle 123"/>
              <p:cNvSpPr/>
              <p:nvPr>
                <p:custDataLst>
                  <p:tags r:id="rId145"/>
                </p:custDataLst>
              </p:nvPr>
            </p:nvSpPr>
            <p:spPr>
              <a:xfrm>
                <a:off x="2057400" y="457200"/>
                <a:ext cx="6400800" cy="609600"/>
              </a:xfrm>
              <a:prstGeom prst="roundRect">
                <a:avLst>
                  <a:gd name="adj" fmla="val 50000"/>
                </a:avLst>
              </a:prstGeom>
              <a:solidFill>
                <a:schemeClr val="accent3">
                  <a:lumMod val="7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ight Triangle 127"/>
              <p:cNvSpPr/>
              <p:nvPr>
                <p:custDataLst>
                  <p:tags r:id="rId146"/>
                </p:custDataLst>
              </p:nvPr>
            </p:nvSpPr>
            <p:spPr>
              <a:xfrm rot="5400000">
                <a:off x="2552700" y="876300"/>
                <a:ext cx="609600" cy="685800"/>
              </a:xfrm>
              <a:prstGeom prst="rtTriangle">
                <a:avLst/>
              </a:prstGeom>
              <a:solidFill>
                <a:schemeClr val="accent3">
                  <a:lumMod val="7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TextBox 144"/>
              <p:cNvSpPr txBox="1"/>
              <p:nvPr>
                <p:custDataLst>
                  <p:tags r:id="rId147"/>
                </p:custDataLst>
              </p:nvPr>
            </p:nvSpPr>
            <p:spPr>
              <a:xfrm>
                <a:off x="8001000" y="5083314"/>
                <a:ext cx="8382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schemeClr val="bg1"/>
                    </a:solidFill>
                  </a:rPr>
                  <a:t>Write-</a:t>
                </a:r>
                <a:br>
                  <a:rPr lang="en-US" sz="2000" dirty="0" smtClean="0">
                    <a:solidFill>
                      <a:schemeClr val="bg1"/>
                    </a:solidFill>
                  </a:rPr>
                </a:br>
                <a:r>
                  <a:rPr lang="en-US" sz="2000" dirty="0" smtClean="0">
                    <a:solidFill>
                      <a:schemeClr val="bg1"/>
                    </a:solidFill>
                  </a:rPr>
                  <a:t>Back</a:t>
                </a:r>
              </a:p>
            </p:txBody>
          </p:sp>
        </p:grpSp>
        <p:grpSp>
          <p:nvGrpSpPr>
            <p:cNvPr id="3" name="Group 154"/>
            <p:cNvGrpSpPr/>
            <p:nvPr>
              <p:custDataLst>
                <p:tags r:id="rId3"/>
              </p:custDataLst>
            </p:nvPr>
          </p:nvGrpSpPr>
          <p:grpSpPr>
            <a:xfrm>
              <a:off x="5791200" y="1200090"/>
              <a:ext cx="2286000" cy="4648200"/>
              <a:chOff x="6629400" y="1143000"/>
              <a:chExt cx="1447800" cy="4648200"/>
            </a:xfrm>
          </p:grpSpPr>
          <p:sp>
            <p:nvSpPr>
              <p:cNvPr id="108" name="Rounded Rectangle 107"/>
              <p:cNvSpPr/>
              <p:nvPr>
                <p:custDataLst>
                  <p:tags r:id="rId140"/>
                </p:custDataLst>
              </p:nvPr>
            </p:nvSpPr>
            <p:spPr>
              <a:xfrm>
                <a:off x="6705600" y="1143000"/>
                <a:ext cx="1295400" cy="4648200"/>
              </a:xfrm>
              <a:prstGeom prst="roundRect">
                <a:avLst>
                  <a:gd name="adj" fmla="val 19208"/>
                </a:avLst>
              </a:prstGeom>
              <a:solidFill>
                <a:schemeClr val="accent4">
                  <a:lumMod val="75000"/>
                </a:schemeClr>
              </a:solidFill>
              <a:ln w="28575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2" name="TextBox 141"/>
              <p:cNvSpPr txBox="1"/>
              <p:nvPr>
                <p:custDataLst>
                  <p:tags r:id="rId141"/>
                </p:custDataLst>
              </p:nvPr>
            </p:nvSpPr>
            <p:spPr>
              <a:xfrm>
                <a:off x="6629400" y="5334000"/>
                <a:ext cx="14478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schemeClr val="bg1"/>
                    </a:solidFill>
                  </a:rPr>
                  <a:t>Memory</a:t>
                </a:r>
              </a:p>
            </p:txBody>
          </p:sp>
        </p:grpSp>
        <p:grpSp>
          <p:nvGrpSpPr>
            <p:cNvPr id="4" name="Group 148"/>
            <p:cNvGrpSpPr/>
            <p:nvPr>
              <p:custDataLst>
                <p:tags r:id="rId4"/>
              </p:custDataLst>
            </p:nvPr>
          </p:nvGrpSpPr>
          <p:grpSpPr>
            <a:xfrm>
              <a:off x="152400" y="1200090"/>
              <a:ext cx="1600200" cy="4670286"/>
              <a:chOff x="152400" y="1143000"/>
              <a:chExt cx="1676400" cy="4670286"/>
            </a:xfrm>
          </p:grpSpPr>
          <p:sp>
            <p:nvSpPr>
              <p:cNvPr id="93" name="Rounded Rectangle 92"/>
              <p:cNvSpPr/>
              <p:nvPr>
                <p:custDataLst>
                  <p:tags r:id="rId138"/>
                </p:custDataLst>
              </p:nvPr>
            </p:nvSpPr>
            <p:spPr>
              <a:xfrm>
                <a:off x="152400" y="1143000"/>
                <a:ext cx="1676400" cy="4648200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7" name="TextBox 136"/>
              <p:cNvSpPr txBox="1"/>
              <p:nvPr>
                <p:custDataLst>
                  <p:tags r:id="rId139"/>
                </p:custDataLst>
              </p:nvPr>
            </p:nvSpPr>
            <p:spPr>
              <a:xfrm>
                <a:off x="228600" y="5105400"/>
                <a:ext cx="144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schemeClr val="bg1"/>
                    </a:solidFill>
                  </a:rPr>
                  <a:t>Instruction</a:t>
                </a:r>
                <a:br>
                  <a:rPr lang="en-US" sz="2000" dirty="0" smtClean="0">
                    <a:solidFill>
                      <a:schemeClr val="bg1"/>
                    </a:solidFill>
                  </a:rPr>
                </a:br>
                <a:r>
                  <a:rPr lang="en-US" sz="2000" dirty="0" smtClean="0">
                    <a:solidFill>
                      <a:schemeClr val="bg1"/>
                    </a:solidFill>
                  </a:rPr>
                  <a:t>Fetch</a:t>
                </a:r>
              </a:p>
            </p:txBody>
          </p:sp>
        </p:grpSp>
        <p:grpSp>
          <p:nvGrpSpPr>
            <p:cNvPr id="5" name="Group 153"/>
            <p:cNvGrpSpPr/>
            <p:nvPr>
              <p:custDataLst>
                <p:tags r:id="rId5"/>
              </p:custDataLst>
            </p:nvPr>
          </p:nvGrpSpPr>
          <p:grpSpPr>
            <a:xfrm>
              <a:off x="3886200" y="1200090"/>
              <a:ext cx="2057400" cy="4648200"/>
              <a:chOff x="3886200" y="1143000"/>
              <a:chExt cx="2819400" cy="4648200"/>
            </a:xfrm>
          </p:grpSpPr>
          <p:sp>
            <p:nvSpPr>
              <p:cNvPr id="106" name="Rounded Rectangle 105"/>
              <p:cNvSpPr/>
              <p:nvPr>
                <p:custDataLst>
                  <p:tags r:id="rId136"/>
                </p:custDataLst>
              </p:nvPr>
            </p:nvSpPr>
            <p:spPr>
              <a:xfrm>
                <a:off x="3886200" y="1143000"/>
                <a:ext cx="2819400" cy="4648200"/>
              </a:xfrm>
              <a:prstGeom prst="roundRect">
                <a:avLst>
                  <a:gd name="adj" fmla="val 11944"/>
                </a:avLst>
              </a:prstGeom>
              <a:solidFill>
                <a:schemeClr val="accent3">
                  <a:lumMod val="7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TextBox 140"/>
              <p:cNvSpPr txBox="1"/>
              <p:nvPr>
                <p:custDataLst>
                  <p:tags r:id="rId137"/>
                </p:custDataLst>
              </p:nvPr>
            </p:nvSpPr>
            <p:spPr>
              <a:xfrm>
                <a:off x="4648200" y="5391090"/>
                <a:ext cx="1447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schemeClr val="bg1"/>
                    </a:solidFill>
                  </a:rPr>
                  <a:t>Execute</a:t>
                </a:r>
              </a:p>
            </p:txBody>
          </p:sp>
        </p:grpSp>
        <p:grpSp>
          <p:nvGrpSpPr>
            <p:cNvPr id="6" name="Group 152"/>
            <p:cNvGrpSpPr/>
            <p:nvPr>
              <p:custDataLst>
                <p:tags r:id="rId6"/>
              </p:custDataLst>
            </p:nvPr>
          </p:nvGrpSpPr>
          <p:grpSpPr>
            <a:xfrm>
              <a:off x="1752600" y="1200090"/>
              <a:ext cx="2133600" cy="4648201"/>
              <a:chOff x="1828800" y="1143000"/>
              <a:chExt cx="2057400" cy="4648201"/>
            </a:xfrm>
          </p:grpSpPr>
          <p:sp>
            <p:nvSpPr>
              <p:cNvPr id="111" name="Rounded Rectangle 110"/>
              <p:cNvSpPr/>
              <p:nvPr>
                <p:custDataLst>
                  <p:tags r:id="rId132"/>
                </p:custDataLst>
              </p:nvPr>
            </p:nvSpPr>
            <p:spPr>
              <a:xfrm>
                <a:off x="2751083" y="1143000"/>
                <a:ext cx="1135117" cy="4648200"/>
              </a:xfrm>
              <a:prstGeom prst="roundRect">
                <a:avLst>
                  <a:gd name="adj" fmla="val 30962"/>
                </a:avLst>
              </a:prstGeom>
              <a:solidFill>
                <a:schemeClr val="accent1">
                  <a:lumMod val="50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ounded Rectangle 111"/>
              <p:cNvSpPr/>
              <p:nvPr>
                <p:custDataLst>
                  <p:tags r:id="rId133"/>
                </p:custDataLst>
              </p:nvPr>
            </p:nvSpPr>
            <p:spPr>
              <a:xfrm>
                <a:off x="1828800" y="3505200"/>
                <a:ext cx="2057400" cy="2286000"/>
              </a:xfrm>
              <a:prstGeom prst="roundRect">
                <a:avLst>
                  <a:gd name="adj" fmla="val 15859"/>
                </a:avLst>
              </a:prstGeom>
              <a:solidFill>
                <a:schemeClr val="accent1">
                  <a:lumMod val="50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ight Triangle 114"/>
              <p:cNvSpPr/>
              <p:nvPr>
                <p:custDataLst>
                  <p:tags r:id="rId134"/>
                </p:custDataLst>
              </p:nvPr>
            </p:nvSpPr>
            <p:spPr>
              <a:xfrm rot="16200000">
                <a:off x="2458847" y="3132658"/>
                <a:ext cx="550314" cy="533400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/>
              <p:cNvSpPr txBox="1"/>
              <p:nvPr>
                <p:custDataLst>
                  <p:tags r:id="rId135"/>
                </p:custDataLst>
              </p:nvPr>
            </p:nvSpPr>
            <p:spPr>
              <a:xfrm>
                <a:off x="2133600" y="5083315"/>
                <a:ext cx="144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schemeClr val="bg1"/>
                    </a:solidFill>
                  </a:rPr>
                  <a:t>Instruction</a:t>
                </a:r>
                <a:br>
                  <a:rPr lang="en-US" sz="2000" dirty="0" smtClean="0">
                    <a:solidFill>
                      <a:schemeClr val="bg1"/>
                    </a:solidFill>
                  </a:rPr>
                </a:br>
                <a:r>
                  <a:rPr lang="en-US" sz="2000" dirty="0" smtClean="0">
                    <a:solidFill>
                      <a:schemeClr val="bg1"/>
                    </a:solidFill>
                  </a:rPr>
                  <a:t>Decode</a:t>
                </a:r>
              </a:p>
            </p:txBody>
          </p:sp>
        </p:grpSp>
        <p:sp>
          <p:nvSpPr>
            <p:cNvPr id="136" name="Arc 135"/>
            <p:cNvSpPr/>
            <p:nvPr>
              <p:custDataLst>
                <p:tags r:id="rId7"/>
              </p:custDataLst>
            </p:nvPr>
          </p:nvSpPr>
          <p:spPr>
            <a:xfrm rot="10800000" flipV="1">
              <a:off x="2743200" y="1200090"/>
              <a:ext cx="609600" cy="609600"/>
            </a:xfrm>
            <a:prstGeom prst="arc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>
              <p:custDataLst>
                <p:tags r:id="rId8"/>
              </p:custDataLst>
            </p:nvPr>
          </p:nvSpPr>
          <p:spPr>
            <a:xfrm>
              <a:off x="5943600" y="1200090"/>
              <a:ext cx="1981200" cy="4648200"/>
            </a:xfrm>
            <a:prstGeom prst="roundRect">
              <a:avLst/>
            </a:prstGeom>
            <a:noFill/>
            <a:ln w="762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>
              <a:endCxn id="104" idx="2"/>
            </p:cNvCxnSpPr>
            <p:nvPr>
              <p:custDataLst>
                <p:tags r:id="rId9"/>
              </p:custDataLst>
            </p:nvPr>
          </p:nvCxnSpPr>
          <p:spPr>
            <a:xfrm>
              <a:off x="8229600" y="5848290"/>
              <a:ext cx="381000" cy="0"/>
            </a:xfrm>
            <a:prstGeom prst="line">
              <a:avLst/>
            </a:prstGeom>
            <a:ln w="762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Arc 103"/>
            <p:cNvSpPr/>
            <p:nvPr>
              <p:custDataLst>
                <p:tags r:id="rId10"/>
              </p:custDataLst>
            </p:nvPr>
          </p:nvSpPr>
          <p:spPr>
            <a:xfrm rot="5400000">
              <a:off x="8305800" y="52386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Arc 104"/>
            <p:cNvSpPr/>
            <p:nvPr>
              <p:custDataLst>
                <p:tags r:id="rId11"/>
              </p:custDataLst>
            </p:nvPr>
          </p:nvSpPr>
          <p:spPr>
            <a:xfrm rot="10800000">
              <a:off x="7924800" y="52386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4" name="Straight Connector 133"/>
            <p:cNvCxnSpPr>
              <a:stCxn id="143" idx="2"/>
            </p:cNvCxnSpPr>
            <p:nvPr>
              <p:custDataLst>
                <p:tags r:id="rId12"/>
              </p:custDataLst>
            </p:nvPr>
          </p:nvCxnSpPr>
          <p:spPr>
            <a:xfrm rot="5400000">
              <a:off x="1828800" y="2343090"/>
              <a:ext cx="1828800" cy="0"/>
            </a:xfrm>
            <a:prstGeom prst="line">
              <a:avLst/>
            </a:prstGeom>
            <a:ln w="762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Arc 147"/>
            <p:cNvSpPr/>
            <p:nvPr>
              <p:custDataLst>
                <p:tags r:id="rId13"/>
              </p:custDataLst>
            </p:nvPr>
          </p:nvSpPr>
          <p:spPr>
            <a:xfrm rot="16200000" flipV="1">
              <a:off x="7315200" y="11238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 Box 11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667000" y="4191000"/>
              <a:ext cx="685800" cy="304800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lIns="0" rIns="0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1600" dirty="0" smtClean="0">
                  <a:solidFill>
                    <a:srgbClr val="FFFFFF"/>
                  </a:solidFill>
                </a:rPr>
                <a:t>extend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51" name="Freeform 150"/>
            <p:cNvSpPr/>
            <p:nvPr>
              <p:custDataLst>
                <p:tags r:id="rId15"/>
              </p:custDataLst>
            </p:nvPr>
          </p:nvSpPr>
          <p:spPr>
            <a:xfrm>
              <a:off x="4953000" y="1733490"/>
              <a:ext cx="609600" cy="1524000"/>
            </a:xfrm>
            <a:custGeom>
              <a:avLst/>
              <a:gdLst>
                <a:gd name="connsiteX0" fmla="*/ 0 w 685800"/>
                <a:gd name="connsiteY0" fmla="*/ 0 h 762000"/>
                <a:gd name="connsiteX1" fmla="*/ 685800 w 685800"/>
                <a:gd name="connsiteY1" fmla="*/ 0 h 762000"/>
                <a:gd name="connsiteX2" fmla="*/ 685800 w 685800"/>
                <a:gd name="connsiteY2" fmla="*/ 7620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762000"/>
                <a:gd name="connsiteX1" fmla="*/ 685800 w 685800"/>
                <a:gd name="connsiteY1" fmla="*/ 190500 h 762000"/>
                <a:gd name="connsiteX2" fmla="*/ 685800 w 685800"/>
                <a:gd name="connsiteY2" fmla="*/ 7620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762000"/>
                <a:gd name="connsiteX1" fmla="*/ 685800 w 685800"/>
                <a:gd name="connsiteY1" fmla="*/ 190500 h 762000"/>
                <a:gd name="connsiteX2" fmla="*/ 685800 w 685800"/>
                <a:gd name="connsiteY2" fmla="*/ 5715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762000"/>
                <a:gd name="connsiteX1" fmla="*/ 685800 w 685800"/>
                <a:gd name="connsiteY1" fmla="*/ 317500 h 762000"/>
                <a:gd name="connsiteX2" fmla="*/ 685800 w 685800"/>
                <a:gd name="connsiteY2" fmla="*/ 5715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952500"/>
                <a:gd name="connsiteX1" fmla="*/ 685800 w 685800"/>
                <a:gd name="connsiteY1" fmla="*/ 317500 h 952500"/>
                <a:gd name="connsiteX2" fmla="*/ 685800 w 685800"/>
                <a:gd name="connsiteY2" fmla="*/ 952500 h 952500"/>
                <a:gd name="connsiteX3" fmla="*/ 0 w 685800"/>
                <a:gd name="connsiteY3" fmla="*/ 762000 h 952500"/>
                <a:gd name="connsiteX4" fmla="*/ 0 w 685800"/>
                <a:gd name="connsiteY4" fmla="*/ 0 h 9525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635000 h 1270000"/>
                <a:gd name="connsiteX5" fmla="*/ 0 w 685800"/>
                <a:gd name="connsiteY5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171450 w 685800"/>
                <a:gd name="connsiteY4" fmla="*/ 635000 h 1270000"/>
                <a:gd name="connsiteX5" fmla="*/ 0 w 685800"/>
                <a:gd name="connsiteY5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171450 w 685800"/>
                <a:gd name="connsiteY4" fmla="*/ 635000 h 1270000"/>
                <a:gd name="connsiteX5" fmla="*/ 0 w 685800"/>
                <a:gd name="connsiteY5" fmla="*/ 508000 h 1270000"/>
                <a:gd name="connsiteX6" fmla="*/ 0 w 685800"/>
                <a:gd name="connsiteY6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762000 h 1270000"/>
                <a:gd name="connsiteX5" fmla="*/ 171450 w 685800"/>
                <a:gd name="connsiteY5" fmla="*/ 635000 h 1270000"/>
                <a:gd name="connsiteX6" fmla="*/ 0 w 685800"/>
                <a:gd name="connsiteY6" fmla="*/ 508000 h 1270000"/>
                <a:gd name="connsiteX7" fmla="*/ 0 w 685800"/>
                <a:gd name="connsiteY7" fmla="*/ 0 h 1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5800" h="1270000">
                  <a:moveTo>
                    <a:pt x="0" y="0"/>
                  </a:moveTo>
                  <a:lnTo>
                    <a:pt x="685800" y="317500"/>
                  </a:lnTo>
                  <a:lnTo>
                    <a:pt x="685800" y="952500"/>
                  </a:lnTo>
                  <a:lnTo>
                    <a:pt x="0" y="1270000"/>
                  </a:lnTo>
                  <a:lnTo>
                    <a:pt x="0" y="762000"/>
                  </a:lnTo>
                  <a:lnTo>
                    <a:pt x="171450" y="635000"/>
                  </a:lnTo>
                  <a:lnTo>
                    <a:pt x="0" y="50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9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648200" y="2724090"/>
              <a:ext cx="152400" cy="762000"/>
            </a:xfrm>
            <a:custGeom>
              <a:avLst/>
              <a:gdLst>
                <a:gd name="connsiteX0" fmla="*/ 0 w 609600"/>
                <a:gd name="connsiteY0" fmla="*/ 0 h 1143000"/>
                <a:gd name="connsiteX1" fmla="*/ 609600 w 609600"/>
                <a:gd name="connsiteY1" fmla="*/ 0 h 1143000"/>
                <a:gd name="connsiteX2" fmla="*/ 609600 w 609600"/>
                <a:gd name="connsiteY2" fmla="*/ 11430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11430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9906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30480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990600 h 1143000"/>
                <a:gd name="connsiteX3" fmla="*/ 0 w 609600"/>
                <a:gd name="connsiteY3" fmla="*/ 1143000 h 1143000"/>
                <a:gd name="connsiteX4" fmla="*/ 304800 w 609600"/>
                <a:gd name="connsiteY4" fmla="*/ 0 h 1143000"/>
                <a:gd name="connsiteX0" fmla="*/ 0 w 304800"/>
                <a:gd name="connsiteY0" fmla="*/ 0 h 1143000"/>
                <a:gd name="connsiteX1" fmla="*/ 304800 w 304800"/>
                <a:gd name="connsiteY1" fmla="*/ 152400 h 1143000"/>
                <a:gd name="connsiteX2" fmla="*/ 304800 w 304800"/>
                <a:gd name="connsiteY2" fmla="*/ 990600 h 1143000"/>
                <a:gd name="connsiteX3" fmla="*/ 0 w 304800"/>
                <a:gd name="connsiteY3" fmla="*/ 1143000 h 1143000"/>
                <a:gd name="connsiteX4" fmla="*/ 0 w 304800"/>
                <a:gd name="connsiteY4" fmla="*/ 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" h="1143000">
                  <a:moveTo>
                    <a:pt x="0" y="0"/>
                  </a:moveTo>
                  <a:lnTo>
                    <a:pt x="304800" y="152400"/>
                  </a:lnTo>
                  <a:lnTo>
                    <a:pt x="304800" y="9906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70" name="Rectangle 4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400800" y="3257490"/>
              <a:ext cx="1143000" cy="1066800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76" name="Rectangle 22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362199" y="1809690"/>
              <a:ext cx="1143001" cy="1363663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no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register</a:t>
              </a:r>
              <a:br>
                <a:rPr lang="en-US" dirty="0" smtClean="0">
                  <a:solidFill>
                    <a:schemeClr val="bg1"/>
                  </a:solidFill>
                </a:rPr>
              </a:br>
              <a:r>
                <a:rPr lang="en-US" dirty="0" smtClean="0">
                  <a:solidFill>
                    <a:schemeClr val="bg1"/>
                  </a:solidFill>
                </a:rPr>
                <a:t>file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7" name="Oval 24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362200" y="3581400"/>
              <a:ext cx="1219200" cy="457199"/>
            </a:xfrm>
            <a:prstGeom prst="ellipse">
              <a:avLst/>
            </a:prstGeom>
            <a:solidFill>
              <a:schemeClr val="bg2"/>
            </a:solidFill>
            <a:ln w="25400" cap="sq" algn="ctr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1800" dirty="0" smtClean="0">
                  <a:solidFill>
                    <a:srgbClr val="FFFFFF"/>
                  </a:solidFill>
                  <a:latin typeface="Calibri"/>
                </a:rPr>
                <a:t>control</a:t>
              </a:r>
              <a:endParaRPr lang="en-US" sz="1800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119" name="Rounded Rectangle 118"/>
            <p:cNvSpPr/>
            <p:nvPr>
              <p:custDataLst>
                <p:tags r:id="rId20"/>
              </p:custDataLst>
            </p:nvPr>
          </p:nvSpPr>
          <p:spPr>
            <a:xfrm>
              <a:off x="152400" y="1200090"/>
              <a:ext cx="1600200" cy="4648200"/>
            </a:xfrm>
            <a:prstGeom prst="roundRect">
              <a:avLst/>
            </a:prstGeom>
            <a:noFill/>
            <a:ln w="762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9753" name="Line 25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 flipV="1">
              <a:off x="2514600" y="3181291"/>
              <a:ext cx="1" cy="22860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2249775" name="Line 47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V="1">
              <a:off x="8686800" y="971490"/>
              <a:ext cx="0" cy="167640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49779" name="Line 51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 flipV="1">
              <a:off x="2209800" y="2724090"/>
              <a:ext cx="1524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49780" name="Text Box 52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5105400" y="2266890"/>
              <a:ext cx="470000" cy="394275"/>
            </a:xfrm>
            <a:prstGeom prst="rect">
              <a:avLst/>
            </a:prstGeom>
            <a:noFill/>
            <a:ln w="25400" cap="sq" algn="ctr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1800" dirty="0" err="1">
                  <a:solidFill>
                    <a:srgbClr val="FFFFFF"/>
                  </a:solidFill>
                  <a:latin typeface="Calibri"/>
                </a:rPr>
                <a:t>alu</a:t>
              </a:r>
              <a:endParaRPr lang="en-US" sz="1800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71" name="Line 49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 flipH="1">
              <a:off x="2209800" y="971490"/>
              <a:ext cx="0" cy="175260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48" name="Line 44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4800600" y="3028890"/>
              <a:ext cx="1524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50" name="Line 44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4419600" y="3333690"/>
              <a:ext cx="1524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54" name="Line 49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2057400" y="4191000"/>
              <a:ext cx="152400" cy="15240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78" name="Text Box 5"/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6477000" y="3943290"/>
              <a:ext cx="976100" cy="413639"/>
            </a:xfrm>
            <a:prstGeom prst="rect">
              <a:avLst/>
            </a:prstGeom>
            <a:noFill/>
            <a:ln w="25400" cap="sq" algn="ctr">
              <a:noFill/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>
                  <a:solidFill>
                    <a:srgbClr val="FFFFFF"/>
                  </a:solidFill>
                  <a:latin typeface="Calibri"/>
                </a:rPr>
                <a:t>memory</a:t>
              </a:r>
            </a:p>
          </p:txBody>
        </p:sp>
        <p:sp>
          <p:nvSpPr>
            <p:cNvPr id="80" name="Line 49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flipV="1">
              <a:off x="4191000" y="2876490"/>
              <a:ext cx="0" cy="91440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/>
              <a:tailEnd type="oval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82" name="Text Box 5"/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6324600" y="3562290"/>
              <a:ext cx="518900" cy="394275"/>
            </a:xfrm>
            <a:prstGeom prst="rect">
              <a:avLst/>
            </a:prstGeom>
            <a:noFill/>
            <a:ln w="25400" cap="sq" algn="ctr">
              <a:noFill/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Calibri"/>
                </a:rPr>
                <a:t>d</a:t>
              </a:r>
              <a:r>
                <a:rPr lang="en-US" baseline="-25000" dirty="0" smtClean="0">
                  <a:solidFill>
                    <a:srgbClr val="FFFFFF"/>
                  </a:solidFill>
                  <a:latin typeface="Calibri"/>
                </a:rPr>
                <a:t>in</a:t>
              </a:r>
              <a:endParaRPr lang="en-US" baseline="-25000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83" name="Text Box 5"/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7010400" y="3562290"/>
              <a:ext cx="518900" cy="394275"/>
            </a:xfrm>
            <a:prstGeom prst="rect">
              <a:avLst/>
            </a:prstGeom>
            <a:noFill/>
            <a:ln w="25400" cap="sq" algn="ctr">
              <a:noFill/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err="1" smtClean="0">
                  <a:solidFill>
                    <a:srgbClr val="FFFFFF"/>
                  </a:solidFill>
                  <a:latin typeface="Calibri"/>
                </a:rPr>
                <a:t>d</a:t>
              </a:r>
              <a:r>
                <a:rPr lang="en-US" baseline="-25000" dirty="0" err="1" smtClean="0">
                  <a:solidFill>
                    <a:srgbClr val="FFFFFF"/>
                  </a:solidFill>
                  <a:latin typeface="Calibri"/>
                </a:rPr>
                <a:t>out</a:t>
              </a:r>
              <a:endParaRPr lang="en-US" baseline="-25000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84" name="Line 4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 flipV="1">
              <a:off x="6858000" y="4324290"/>
              <a:ext cx="0" cy="22860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85" name="Text Box 5"/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6400800" y="3181290"/>
              <a:ext cx="976100" cy="394275"/>
            </a:xfrm>
            <a:prstGeom prst="rect">
              <a:avLst/>
            </a:prstGeom>
            <a:noFill/>
            <a:ln w="25400" cap="sq" algn="ctr">
              <a:noFill/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err="1" smtClean="0">
                  <a:solidFill>
                    <a:srgbClr val="FFFFFF"/>
                  </a:solidFill>
                  <a:latin typeface="Calibri"/>
                </a:rPr>
                <a:t>addr</a:t>
              </a:r>
              <a:endParaRPr lang="en-US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86" name="Line 44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6858000" y="2419290"/>
              <a:ext cx="0" cy="83820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 type="oval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88" name="Line 48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 flipH="1">
              <a:off x="8534400" y="2647890"/>
              <a:ext cx="1524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89" name="Line 44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8229600" y="2876490"/>
              <a:ext cx="1524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90" name="Line 49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8229600" y="2876490"/>
              <a:ext cx="0" cy="91440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29" name="Line 45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 flipV="1">
              <a:off x="8458200" y="3028890"/>
              <a:ext cx="0" cy="22860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30" name="Line 45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 flipV="1">
              <a:off x="5334000" y="3028890"/>
              <a:ext cx="0" cy="22860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31" name="Line 45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 flipV="1">
              <a:off x="4648200" y="3486090"/>
              <a:ext cx="0" cy="22860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32" name="Line 45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 flipV="1">
              <a:off x="2971800" y="4572000"/>
              <a:ext cx="0" cy="22860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99" name="Line 25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 flipV="1">
              <a:off x="2895599" y="3181291"/>
              <a:ext cx="1" cy="22860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00" name="Line 25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 flipV="1">
              <a:off x="3124199" y="3181291"/>
              <a:ext cx="1" cy="22860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01" name="Line 25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 flipV="1">
              <a:off x="3352799" y="3181291"/>
              <a:ext cx="1" cy="22860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02" name="Line 34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 flipV="1">
              <a:off x="2057400" y="3810000"/>
              <a:ext cx="304800" cy="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25" name="Rounded Rectangle 124"/>
            <p:cNvSpPr/>
            <p:nvPr>
              <p:custDataLst>
                <p:tags r:id="rId47"/>
              </p:custDataLst>
            </p:nvPr>
          </p:nvSpPr>
          <p:spPr>
            <a:xfrm>
              <a:off x="3886200" y="1200090"/>
              <a:ext cx="2057400" cy="4648200"/>
            </a:xfrm>
            <a:prstGeom prst="roundRect">
              <a:avLst>
                <a:gd name="adj" fmla="val 11944"/>
              </a:avLst>
            </a:prstGeom>
            <a:noFill/>
            <a:ln w="762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Straight Connector 139"/>
            <p:cNvCxnSpPr/>
            <p:nvPr>
              <p:custDataLst>
                <p:tags r:id="rId48"/>
              </p:custDataLst>
            </p:nvPr>
          </p:nvCxnSpPr>
          <p:spPr>
            <a:xfrm flipV="1">
              <a:off x="2057400" y="5848290"/>
              <a:ext cx="1600200" cy="2"/>
            </a:xfrm>
            <a:prstGeom prst="line">
              <a:avLst/>
            </a:prstGeom>
            <a:ln w="762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>
              <p:custDataLst>
                <p:tags r:id="rId49"/>
              </p:custDataLst>
            </p:nvPr>
          </p:nvCxnSpPr>
          <p:spPr>
            <a:xfrm rot="10800000">
              <a:off x="1905001" y="3562291"/>
              <a:ext cx="533402" cy="0"/>
            </a:xfrm>
            <a:prstGeom prst="line">
              <a:avLst/>
            </a:prstGeom>
            <a:ln w="762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>
              <p:custDataLst>
                <p:tags r:id="rId50"/>
              </p:custDataLst>
            </p:nvPr>
          </p:nvCxnSpPr>
          <p:spPr>
            <a:xfrm rot="5400000">
              <a:off x="6553200" y="3181290"/>
              <a:ext cx="4724400" cy="0"/>
            </a:xfrm>
            <a:prstGeom prst="line">
              <a:avLst/>
            </a:prstGeom>
            <a:ln w="762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>
              <p:custDataLst>
                <p:tags r:id="rId51"/>
              </p:custDataLst>
            </p:nvPr>
          </p:nvCxnSpPr>
          <p:spPr>
            <a:xfrm rot="16200000" flipH="1">
              <a:off x="800101" y="2000190"/>
              <a:ext cx="2514600" cy="1"/>
            </a:xfrm>
            <a:prstGeom prst="line">
              <a:avLst/>
            </a:prstGeom>
            <a:ln w="762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Arc 93"/>
            <p:cNvSpPr/>
            <p:nvPr>
              <p:custDataLst>
                <p:tags r:id="rId52"/>
              </p:custDataLst>
            </p:nvPr>
          </p:nvSpPr>
          <p:spPr>
            <a:xfrm rot="5400000">
              <a:off x="3276600" y="52386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Arc 96"/>
            <p:cNvSpPr/>
            <p:nvPr>
              <p:custDataLst>
                <p:tags r:id="rId53"/>
              </p:custDataLst>
            </p:nvPr>
          </p:nvSpPr>
          <p:spPr>
            <a:xfrm rot="10800000">
              <a:off x="1752601" y="52386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Connector 112"/>
            <p:cNvCxnSpPr/>
            <p:nvPr>
              <p:custDataLst>
                <p:tags r:id="rId54"/>
              </p:custDataLst>
            </p:nvPr>
          </p:nvCxnSpPr>
          <p:spPr>
            <a:xfrm rot="10800000">
              <a:off x="2057400" y="514290"/>
              <a:ext cx="6553200" cy="0"/>
            </a:xfrm>
            <a:prstGeom prst="line">
              <a:avLst/>
            </a:prstGeom>
            <a:ln w="762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Arc 113"/>
            <p:cNvSpPr/>
            <p:nvPr>
              <p:custDataLst>
                <p:tags r:id="rId55"/>
              </p:custDataLst>
            </p:nvPr>
          </p:nvSpPr>
          <p:spPr>
            <a:xfrm>
              <a:off x="8305800" y="5142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Arc 117"/>
            <p:cNvSpPr/>
            <p:nvPr>
              <p:custDataLst>
                <p:tags r:id="rId56"/>
              </p:custDataLst>
            </p:nvPr>
          </p:nvSpPr>
          <p:spPr>
            <a:xfrm rot="5400000">
              <a:off x="2133601" y="29526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Arc 119"/>
            <p:cNvSpPr/>
            <p:nvPr>
              <p:custDataLst>
                <p:tags r:id="rId57"/>
              </p:custDataLst>
            </p:nvPr>
          </p:nvSpPr>
          <p:spPr>
            <a:xfrm rot="16200000">
              <a:off x="2057400" y="5142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Arc 120"/>
            <p:cNvSpPr/>
            <p:nvPr>
              <p:custDataLst>
                <p:tags r:id="rId58"/>
              </p:custDataLst>
            </p:nvPr>
          </p:nvSpPr>
          <p:spPr>
            <a:xfrm rot="10800000">
              <a:off x="2057400" y="29526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Arc 122"/>
            <p:cNvSpPr/>
            <p:nvPr>
              <p:custDataLst>
                <p:tags r:id="rId59"/>
              </p:custDataLst>
            </p:nvPr>
          </p:nvSpPr>
          <p:spPr>
            <a:xfrm rot="10800000" flipV="1">
              <a:off x="1752601" y="35622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Arc 134"/>
            <p:cNvSpPr/>
            <p:nvPr>
              <p:custDataLst>
                <p:tags r:id="rId60"/>
              </p:custDataLst>
            </p:nvPr>
          </p:nvSpPr>
          <p:spPr>
            <a:xfrm rot="16200000" flipV="1">
              <a:off x="3276600" y="1200090"/>
              <a:ext cx="609600" cy="609600"/>
            </a:xfrm>
            <a:prstGeom prst="arc">
              <a:avLst/>
            </a:prstGeom>
            <a:ln w="76200" cap="rnd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Connector 137"/>
            <p:cNvCxnSpPr/>
            <p:nvPr>
              <p:custDataLst>
                <p:tags r:id="rId61"/>
              </p:custDataLst>
            </p:nvPr>
          </p:nvCxnSpPr>
          <p:spPr>
            <a:xfrm rot="10800000">
              <a:off x="3048000" y="1200090"/>
              <a:ext cx="533400" cy="0"/>
            </a:xfrm>
            <a:prstGeom prst="line">
              <a:avLst/>
            </a:prstGeom>
            <a:ln w="762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Arc 142"/>
            <p:cNvSpPr/>
            <p:nvPr>
              <p:custDataLst>
                <p:tags r:id="rId62"/>
              </p:custDataLst>
            </p:nvPr>
          </p:nvSpPr>
          <p:spPr>
            <a:xfrm rot="10800000" flipV="1">
              <a:off x="2743200" y="1123890"/>
              <a:ext cx="609600" cy="609600"/>
            </a:xfrm>
            <a:prstGeom prst="arc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4" name="Straight Connector 143"/>
            <p:cNvCxnSpPr/>
            <p:nvPr>
              <p:custDataLst>
                <p:tags r:id="rId63"/>
              </p:custDataLst>
            </p:nvPr>
          </p:nvCxnSpPr>
          <p:spPr>
            <a:xfrm rot="10800000" flipV="1">
              <a:off x="3048000" y="1123888"/>
              <a:ext cx="4648200" cy="1"/>
            </a:xfrm>
            <a:prstGeom prst="line">
              <a:avLst/>
            </a:prstGeom>
            <a:ln w="762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48" idx="0"/>
            </p:cNvCxnSpPr>
            <p:nvPr>
              <p:custDataLst>
                <p:tags r:id="rId64"/>
              </p:custDataLst>
            </p:nvPr>
          </p:nvCxnSpPr>
          <p:spPr>
            <a:xfrm rot="5400000">
              <a:off x="7886700" y="1466790"/>
              <a:ext cx="762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Line 8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>
              <a:off x="685798" y="2800290"/>
              <a:ext cx="2" cy="762000"/>
            </a:xfrm>
            <a:prstGeom prst="line">
              <a:avLst/>
            </a:prstGeom>
            <a:noFill/>
            <a:ln w="25400" cap="sq">
              <a:solidFill>
                <a:schemeClr val="accent1"/>
              </a:solidFill>
              <a:round/>
              <a:headEnd type="arrow" w="med" len="med"/>
              <a:tailEnd type="none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59" name="Text Box 11"/>
            <p:cNvSpPr txBox="1"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304800" y="3562290"/>
              <a:ext cx="762000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Consolas" pitchFamily="49" charset="0"/>
                </a:rPr>
                <a:t>PC</a:t>
              </a:r>
              <a:endParaRPr lang="en-US" dirty="0">
                <a:solidFill>
                  <a:srgbClr val="FFFFFF"/>
                </a:solidFill>
                <a:latin typeface="Consolas" pitchFamily="49" charset="0"/>
              </a:endParaRPr>
            </a:p>
          </p:txBody>
        </p:sp>
        <p:sp>
          <p:nvSpPr>
            <p:cNvPr id="66" name="Line 18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 flipH="1">
              <a:off x="1219200" y="3181290"/>
              <a:ext cx="0" cy="1143000"/>
            </a:xfrm>
            <a:prstGeom prst="line">
              <a:avLst/>
            </a:prstGeom>
            <a:noFill/>
            <a:ln w="25400" cap="sq">
              <a:solidFill>
                <a:schemeClr val="accent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69" name="Line 21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>
              <a:off x="685798" y="3867088"/>
              <a:ext cx="2" cy="457201"/>
            </a:xfrm>
            <a:prstGeom prst="line">
              <a:avLst/>
            </a:prstGeom>
            <a:noFill/>
            <a:ln w="25400" cap="sq">
              <a:solidFill>
                <a:schemeClr val="accent1"/>
              </a:solidFill>
              <a:round/>
              <a:headEnd type="arrow" w="med" len="med"/>
              <a:tailEnd type="non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3" name="Line 49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 flipH="1" flipV="1">
              <a:off x="1295400" y="2266890"/>
              <a:ext cx="152400" cy="0"/>
            </a:xfrm>
            <a:prstGeom prst="line">
              <a:avLst/>
            </a:prstGeom>
            <a:noFill/>
            <a:ln w="254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75" name="Rectangle 4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304800" y="1733490"/>
              <a:ext cx="990600" cy="1066800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memory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3" name="Oval 17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457200" y="4324290"/>
              <a:ext cx="990600" cy="685800"/>
            </a:xfrm>
            <a:prstGeom prst="ellipse">
              <a:avLst/>
            </a:prstGeom>
            <a:solidFill>
              <a:schemeClr val="bg2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Calibri"/>
                </a:rPr>
                <a:t>new</a:t>
              </a:r>
              <a:br>
                <a:rPr lang="en-US" dirty="0" smtClean="0">
                  <a:solidFill>
                    <a:srgbClr val="FFFFFF"/>
                  </a:solidFill>
                  <a:latin typeface="Calibri"/>
                </a:rPr>
              </a:br>
              <a:r>
                <a:rPr lang="en-US" dirty="0" smtClean="0">
                  <a:solidFill>
                    <a:srgbClr val="FFFFFF"/>
                  </a:solidFill>
                  <a:latin typeface="Calibri"/>
                </a:rPr>
                <a:t>pc</a:t>
              </a:r>
              <a:endParaRPr lang="en-US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166" name="Line 49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 flipH="1" flipV="1">
              <a:off x="1447800" y="2266890"/>
              <a:ext cx="0" cy="1524000"/>
            </a:xfrm>
            <a:prstGeom prst="line">
              <a:avLst/>
            </a:prstGeom>
            <a:noFill/>
            <a:ln w="254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95" name="Line 18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>
              <a:off x="685800" y="3181290"/>
              <a:ext cx="533400" cy="0"/>
            </a:xfrm>
            <a:prstGeom prst="line">
              <a:avLst/>
            </a:prstGeom>
            <a:noFill/>
            <a:ln w="25400" cap="sq">
              <a:solidFill>
                <a:schemeClr val="accent1"/>
              </a:solidFill>
              <a:round/>
              <a:headEnd type="oval" w="med" len="med"/>
              <a:tailEnd type="none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67" name="Line 49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 flipV="1">
              <a:off x="1447800" y="3790890"/>
              <a:ext cx="609600" cy="0"/>
            </a:xfrm>
            <a:prstGeom prst="line">
              <a:avLst/>
            </a:prstGeom>
            <a:noFill/>
            <a:ln w="254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49771" name="Line 43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3505200" y="2038290"/>
              <a:ext cx="14478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49772" name="Line 44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3505200" y="2876490"/>
              <a:ext cx="114046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49776" name="Line 48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 flipH="1">
              <a:off x="5562600" y="2419290"/>
              <a:ext cx="28194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2249777" name="Line 49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 flipV="1">
              <a:off x="2209800" y="971490"/>
              <a:ext cx="64770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81" name="Line 44"/>
            <p:cNvSpPr>
              <a:spLocks noChangeShapeType="1"/>
            </p:cNvSpPr>
            <p:nvPr>
              <p:custDataLst>
                <p:tags r:id="rId79"/>
              </p:custDataLst>
            </p:nvPr>
          </p:nvSpPr>
          <p:spPr bwMode="auto">
            <a:xfrm>
              <a:off x="4191000" y="3759427"/>
              <a:ext cx="2209800" cy="31463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91" name="Line 49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 flipV="1">
              <a:off x="7543800" y="3790890"/>
              <a:ext cx="6858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26" name="Line 44"/>
            <p:cNvSpPr>
              <a:spLocks noChangeShapeType="1"/>
            </p:cNvSpPr>
            <p:nvPr>
              <p:custDataLst>
                <p:tags r:id="rId81"/>
              </p:custDataLst>
            </p:nvPr>
          </p:nvSpPr>
          <p:spPr bwMode="auto">
            <a:xfrm flipV="1">
              <a:off x="3352800" y="4343400"/>
              <a:ext cx="10668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47" name="Text Box 11"/>
            <p:cNvSpPr txBox="1">
              <a:spLocks noChangeArrowheads="1"/>
            </p:cNvSpPr>
            <p:nvPr>
              <p:custDataLst>
                <p:tags r:id="rId82"/>
              </p:custDataLst>
            </p:nvPr>
          </p:nvSpPr>
          <p:spPr bwMode="auto">
            <a:xfrm rot="16200000">
              <a:off x="-609596" y="3409888"/>
              <a:ext cx="4724398" cy="304799"/>
            </a:xfrm>
            <a:prstGeom prst="rect">
              <a:avLst/>
            </a:prstGeom>
            <a:solidFill>
              <a:schemeClr val="bg2">
                <a:lumMod val="50000"/>
                <a:lumOff val="50000"/>
              </a:schemeClr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49" name="Text Box 11"/>
            <p:cNvSpPr txBox="1"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 rot="16200000">
              <a:off x="1371600" y="3638491"/>
              <a:ext cx="762000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+mj-lt"/>
                </a:rPr>
                <a:t>inst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53" name="TextBox 152"/>
            <p:cNvSpPr txBox="1"/>
            <p:nvPr>
              <p:custDataLst>
                <p:tags r:id="rId84"/>
              </p:custDataLst>
            </p:nvPr>
          </p:nvSpPr>
          <p:spPr>
            <a:xfrm>
              <a:off x="1371600" y="590538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IF/ID</a:t>
              </a:r>
            </a:p>
          </p:txBody>
        </p:sp>
        <p:sp>
          <p:nvSpPr>
            <p:cNvPr id="154" name="Text Box 11"/>
            <p:cNvSpPr txBox="1"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 rot="16200000">
              <a:off x="1524001" y="3409889"/>
              <a:ext cx="4724400" cy="304799"/>
            </a:xfrm>
            <a:prstGeom prst="rect">
              <a:avLst/>
            </a:prstGeom>
            <a:solidFill>
              <a:schemeClr val="bg2">
                <a:lumMod val="50000"/>
                <a:lumOff val="50000"/>
              </a:schemeClr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55" name="TextBox 154"/>
            <p:cNvSpPr txBox="1"/>
            <p:nvPr>
              <p:custDataLst>
                <p:tags r:id="rId86"/>
              </p:custDataLst>
            </p:nvPr>
          </p:nvSpPr>
          <p:spPr>
            <a:xfrm>
              <a:off x="3505200" y="592449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ID/EX</a:t>
              </a:r>
            </a:p>
          </p:txBody>
        </p:sp>
        <p:sp>
          <p:nvSpPr>
            <p:cNvPr id="157" name="Text Box 11"/>
            <p:cNvSpPr txBox="1"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 rot="16200000">
              <a:off x="5562601" y="3409890"/>
              <a:ext cx="4724400" cy="304799"/>
            </a:xfrm>
            <a:prstGeom prst="rect">
              <a:avLst/>
            </a:prstGeom>
            <a:solidFill>
              <a:schemeClr val="bg2">
                <a:lumMod val="50000"/>
                <a:lumOff val="50000"/>
              </a:schemeClr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58" name="Text Box 11"/>
            <p:cNvSpPr txBox="1">
              <a:spLocks noChangeArrowheads="1"/>
            </p:cNvSpPr>
            <p:nvPr>
              <p:custDataLst>
                <p:tags r:id="rId88"/>
              </p:custDataLst>
            </p:nvPr>
          </p:nvSpPr>
          <p:spPr bwMode="auto">
            <a:xfrm rot="16200000">
              <a:off x="3581401" y="3409889"/>
              <a:ext cx="4724400" cy="304799"/>
            </a:xfrm>
            <a:prstGeom prst="rect">
              <a:avLst/>
            </a:prstGeom>
            <a:solidFill>
              <a:schemeClr val="bg2">
                <a:lumMod val="50000"/>
                <a:lumOff val="50000"/>
              </a:schemeClr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72" name="Rectangle 19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8382000" y="2266890"/>
              <a:ext cx="152400" cy="762000"/>
            </a:xfrm>
            <a:custGeom>
              <a:avLst/>
              <a:gdLst>
                <a:gd name="connsiteX0" fmla="*/ 0 w 609600"/>
                <a:gd name="connsiteY0" fmla="*/ 0 h 1143000"/>
                <a:gd name="connsiteX1" fmla="*/ 609600 w 609600"/>
                <a:gd name="connsiteY1" fmla="*/ 0 h 1143000"/>
                <a:gd name="connsiteX2" fmla="*/ 609600 w 609600"/>
                <a:gd name="connsiteY2" fmla="*/ 11430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11430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9906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30480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990600 h 1143000"/>
                <a:gd name="connsiteX3" fmla="*/ 0 w 609600"/>
                <a:gd name="connsiteY3" fmla="*/ 1143000 h 1143000"/>
                <a:gd name="connsiteX4" fmla="*/ 304800 w 609600"/>
                <a:gd name="connsiteY4" fmla="*/ 0 h 1143000"/>
                <a:gd name="connsiteX0" fmla="*/ 0 w 304800"/>
                <a:gd name="connsiteY0" fmla="*/ 0 h 1143000"/>
                <a:gd name="connsiteX1" fmla="*/ 304800 w 304800"/>
                <a:gd name="connsiteY1" fmla="*/ 152400 h 1143000"/>
                <a:gd name="connsiteX2" fmla="*/ 304800 w 304800"/>
                <a:gd name="connsiteY2" fmla="*/ 990600 h 1143000"/>
                <a:gd name="connsiteX3" fmla="*/ 0 w 304800"/>
                <a:gd name="connsiteY3" fmla="*/ 1143000 h 1143000"/>
                <a:gd name="connsiteX4" fmla="*/ 0 w 304800"/>
                <a:gd name="connsiteY4" fmla="*/ 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" h="1143000">
                  <a:moveTo>
                    <a:pt x="0" y="0"/>
                  </a:moveTo>
                  <a:lnTo>
                    <a:pt x="304800" y="152400"/>
                  </a:lnTo>
                  <a:lnTo>
                    <a:pt x="304800" y="9906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75" name="TextBox 174"/>
            <p:cNvSpPr txBox="1"/>
            <p:nvPr>
              <p:custDataLst>
                <p:tags r:id="rId90"/>
              </p:custDataLst>
            </p:nvPr>
          </p:nvSpPr>
          <p:spPr>
            <a:xfrm>
              <a:off x="5334000" y="5924490"/>
              <a:ext cx="1219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EX/MEM</a:t>
              </a:r>
            </a:p>
          </p:txBody>
        </p:sp>
        <p:sp>
          <p:nvSpPr>
            <p:cNvPr id="179" name="TextBox 178"/>
            <p:cNvSpPr txBox="1"/>
            <p:nvPr>
              <p:custDataLst>
                <p:tags r:id="rId91"/>
              </p:custDataLst>
            </p:nvPr>
          </p:nvSpPr>
          <p:spPr>
            <a:xfrm>
              <a:off x="7315200" y="5924490"/>
              <a:ext cx="1295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MEM/WB</a:t>
              </a:r>
            </a:p>
          </p:txBody>
        </p:sp>
        <p:sp>
          <p:nvSpPr>
            <p:cNvPr id="180" name="Text Box 11"/>
            <p:cNvSpPr txBox="1">
              <a:spLocks noChangeArrowheads="1"/>
            </p:cNvSpPr>
            <p:nvPr>
              <p:custDataLst>
                <p:tags r:id="rId92"/>
              </p:custDataLst>
            </p:nvPr>
          </p:nvSpPr>
          <p:spPr bwMode="auto">
            <a:xfrm rot="16200000">
              <a:off x="3505200" y="4267201"/>
              <a:ext cx="762000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err="1" smtClean="0">
                  <a:solidFill>
                    <a:srgbClr val="FFFFFF"/>
                  </a:solidFill>
                  <a:latin typeface="+mj-lt"/>
                </a:rPr>
                <a:t>imm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81" name="Text Box 11"/>
            <p:cNvSpPr txBox="1"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 rot="16200000">
              <a:off x="3505200" y="2724091"/>
              <a:ext cx="762000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+mj-lt"/>
                </a:rPr>
                <a:t>B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82" name="Text Box 11"/>
            <p:cNvSpPr txBox="1">
              <a:spLocks noChangeArrowheads="1"/>
            </p:cNvSpPr>
            <p:nvPr>
              <p:custDataLst>
                <p:tags r:id="rId94"/>
              </p:custDataLst>
            </p:nvPr>
          </p:nvSpPr>
          <p:spPr bwMode="auto">
            <a:xfrm rot="16200000">
              <a:off x="3505200" y="1885891"/>
              <a:ext cx="762000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+mj-lt"/>
                </a:rPr>
                <a:t>A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83" name="Text Box 11"/>
            <p:cNvSpPr txBox="1">
              <a:spLocks noChangeArrowheads="1"/>
            </p:cNvSpPr>
            <p:nvPr>
              <p:custDataLst>
                <p:tags r:id="rId95"/>
              </p:custDataLst>
            </p:nvPr>
          </p:nvSpPr>
          <p:spPr bwMode="auto">
            <a:xfrm rot="16200000">
              <a:off x="3619504" y="5352991"/>
              <a:ext cx="533398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+mj-lt"/>
                </a:rPr>
                <a:t>ctrl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84" name="Line 25"/>
            <p:cNvSpPr>
              <a:spLocks noChangeShapeType="1"/>
            </p:cNvSpPr>
            <p:nvPr>
              <p:custDataLst>
                <p:tags r:id="rId96"/>
              </p:custDataLst>
            </p:nvPr>
          </p:nvSpPr>
          <p:spPr bwMode="auto">
            <a:xfrm flipV="1">
              <a:off x="3505199" y="5543489"/>
              <a:ext cx="228601" cy="1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85" name="Text Box 11"/>
            <p:cNvSpPr txBox="1">
              <a:spLocks noChangeArrowheads="1"/>
            </p:cNvSpPr>
            <p:nvPr>
              <p:custDataLst>
                <p:tags r:id="rId97"/>
              </p:custDataLst>
            </p:nvPr>
          </p:nvSpPr>
          <p:spPr bwMode="auto">
            <a:xfrm rot="16200000">
              <a:off x="5676901" y="5352990"/>
              <a:ext cx="533398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+mj-lt"/>
                </a:rPr>
                <a:t>ctrl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86" name="Line 25"/>
            <p:cNvSpPr>
              <a:spLocks noChangeShapeType="1"/>
            </p:cNvSpPr>
            <p:nvPr>
              <p:custDataLst>
                <p:tags r:id="rId98"/>
              </p:custDataLst>
            </p:nvPr>
          </p:nvSpPr>
          <p:spPr bwMode="auto">
            <a:xfrm flipV="1">
              <a:off x="5562596" y="5543488"/>
              <a:ext cx="228601" cy="1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87" name="Text Box 11"/>
            <p:cNvSpPr txBox="1">
              <a:spLocks noChangeArrowheads="1"/>
            </p:cNvSpPr>
            <p:nvPr>
              <p:custDataLst>
                <p:tags r:id="rId99"/>
              </p:custDataLst>
            </p:nvPr>
          </p:nvSpPr>
          <p:spPr bwMode="auto">
            <a:xfrm rot="16200000">
              <a:off x="7658101" y="5352990"/>
              <a:ext cx="533398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+mj-lt"/>
                </a:rPr>
                <a:t>ctrl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88" name="Line 25"/>
            <p:cNvSpPr>
              <a:spLocks noChangeShapeType="1"/>
            </p:cNvSpPr>
            <p:nvPr>
              <p:custDataLst>
                <p:tags r:id="rId100"/>
              </p:custDataLst>
            </p:nvPr>
          </p:nvSpPr>
          <p:spPr bwMode="auto">
            <a:xfrm flipV="1">
              <a:off x="7543796" y="5543488"/>
              <a:ext cx="228601" cy="1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89" name="Text Box 11"/>
            <p:cNvSpPr txBox="1">
              <a:spLocks noChangeArrowheads="1"/>
            </p:cNvSpPr>
            <p:nvPr>
              <p:custDataLst>
                <p:tags r:id="rId101"/>
              </p:custDataLst>
            </p:nvPr>
          </p:nvSpPr>
          <p:spPr bwMode="auto">
            <a:xfrm rot="16200000">
              <a:off x="5562600" y="3638490"/>
              <a:ext cx="762000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+mj-lt"/>
                </a:rPr>
                <a:t>B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90" name="Text Box 11"/>
            <p:cNvSpPr txBox="1">
              <a:spLocks noChangeArrowheads="1"/>
            </p:cNvSpPr>
            <p:nvPr>
              <p:custDataLst>
                <p:tags r:id="rId102"/>
              </p:custDataLst>
            </p:nvPr>
          </p:nvSpPr>
          <p:spPr bwMode="auto">
            <a:xfrm rot="16200000">
              <a:off x="5562600" y="2266890"/>
              <a:ext cx="762000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+mj-lt"/>
                </a:rPr>
                <a:t>D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91" name="Text Box 11"/>
            <p:cNvSpPr txBox="1">
              <a:spLocks noChangeArrowheads="1"/>
            </p:cNvSpPr>
            <p:nvPr>
              <p:custDataLst>
                <p:tags r:id="rId103"/>
              </p:custDataLst>
            </p:nvPr>
          </p:nvSpPr>
          <p:spPr bwMode="auto">
            <a:xfrm rot="16200000">
              <a:off x="7543800" y="2266891"/>
              <a:ext cx="762000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+mj-lt"/>
                </a:rPr>
                <a:t>D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92" name="Text Box 11"/>
            <p:cNvSpPr txBox="1">
              <a:spLocks noChangeArrowheads="1"/>
            </p:cNvSpPr>
            <p:nvPr>
              <p:custDataLst>
                <p:tags r:id="rId104"/>
              </p:custDataLst>
            </p:nvPr>
          </p:nvSpPr>
          <p:spPr bwMode="auto">
            <a:xfrm rot="16200000">
              <a:off x="7543800" y="3638490"/>
              <a:ext cx="762000" cy="304799"/>
            </a:xfrm>
            <a:prstGeom prst="rect">
              <a:avLst/>
            </a:pr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dirty="0" smtClean="0">
                  <a:solidFill>
                    <a:srgbClr val="FFFFFF"/>
                  </a:solidFill>
                  <a:latin typeface="+mj-lt"/>
                </a:rPr>
                <a:t>M</a:t>
              </a:r>
              <a:endParaRPr lang="en-US" dirty="0">
                <a:solidFill>
                  <a:srgbClr val="FFFFFF"/>
                </a:solidFill>
                <a:latin typeface="+mj-lt"/>
              </a:endParaRPr>
            </a:p>
          </p:txBody>
        </p:sp>
        <p:sp>
          <p:nvSpPr>
            <p:cNvPr id="193" name="Line 25"/>
            <p:cNvSpPr>
              <a:spLocks noChangeShapeType="1"/>
            </p:cNvSpPr>
            <p:nvPr>
              <p:custDataLst>
                <p:tags r:id="rId105"/>
              </p:custDataLst>
            </p:nvPr>
          </p:nvSpPr>
          <p:spPr bwMode="auto">
            <a:xfrm flipV="1">
              <a:off x="3505200" y="5695889"/>
              <a:ext cx="228601" cy="1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94" name="Line 25"/>
            <p:cNvSpPr>
              <a:spLocks noChangeShapeType="1"/>
            </p:cNvSpPr>
            <p:nvPr>
              <p:custDataLst>
                <p:tags r:id="rId106"/>
              </p:custDataLst>
            </p:nvPr>
          </p:nvSpPr>
          <p:spPr bwMode="auto">
            <a:xfrm flipV="1">
              <a:off x="3505200" y="5391089"/>
              <a:ext cx="228601" cy="1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95" name="Line 25"/>
            <p:cNvSpPr>
              <a:spLocks noChangeShapeType="1"/>
            </p:cNvSpPr>
            <p:nvPr>
              <p:custDataLst>
                <p:tags r:id="rId107"/>
              </p:custDataLst>
            </p:nvPr>
          </p:nvSpPr>
          <p:spPr bwMode="auto">
            <a:xfrm flipV="1">
              <a:off x="5562599" y="5695889"/>
              <a:ext cx="228601" cy="1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96" name="Line 25"/>
            <p:cNvSpPr>
              <a:spLocks noChangeShapeType="1"/>
            </p:cNvSpPr>
            <p:nvPr>
              <p:custDataLst>
                <p:tags r:id="rId108"/>
              </p:custDataLst>
            </p:nvPr>
          </p:nvSpPr>
          <p:spPr bwMode="auto">
            <a:xfrm flipV="1">
              <a:off x="5562599" y="5391089"/>
              <a:ext cx="228601" cy="1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97" name="Line 25"/>
            <p:cNvSpPr>
              <a:spLocks noChangeShapeType="1"/>
            </p:cNvSpPr>
            <p:nvPr>
              <p:custDataLst>
                <p:tags r:id="rId109"/>
              </p:custDataLst>
            </p:nvPr>
          </p:nvSpPr>
          <p:spPr bwMode="auto">
            <a:xfrm flipV="1">
              <a:off x="7543799" y="5695890"/>
              <a:ext cx="228601" cy="1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98" name="Line 25"/>
            <p:cNvSpPr>
              <a:spLocks noChangeShapeType="1"/>
            </p:cNvSpPr>
            <p:nvPr>
              <p:custDataLst>
                <p:tags r:id="rId110"/>
              </p:custDataLst>
            </p:nvPr>
          </p:nvSpPr>
          <p:spPr bwMode="auto">
            <a:xfrm flipV="1">
              <a:off x="7543799" y="5391090"/>
              <a:ext cx="228601" cy="1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62" name="Oval 17"/>
            <p:cNvSpPr>
              <a:spLocks noChangeArrowheads="1"/>
            </p:cNvSpPr>
            <p:nvPr>
              <p:custDataLst>
                <p:tags r:id="rId111"/>
              </p:custDataLst>
            </p:nvPr>
          </p:nvSpPr>
          <p:spPr bwMode="auto">
            <a:xfrm>
              <a:off x="2476500" y="1039467"/>
              <a:ext cx="1066800" cy="762000"/>
            </a:xfrm>
            <a:prstGeom prst="ellipse">
              <a:avLst/>
            </a:prstGeom>
            <a:solidFill>
              <a:schemeClr val="bg2"/>
            </a:solidFill>
            <a:ln w="2540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 eaLnBrk="1" hangingPunct="1">
                <a:lnSpc>
                  <a:spcPct val="80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1400" dirty="0" smtClean="0">
                  <a:solidFill>
                    <a:srgbClr val="FFFFFF"/>
                  </a:solidFill>
                  <a:latin typeface="Calibri"/>
                </a:rPr>
                <a:t>compute</a:t>
              </a:r>
              <a:br>
                <a:rPr lang="en-US" sz="1400" dirty="0" smtClean="0">
                  <a:solidFill>
                    <a:srgbClr val="FFFFFF"/>
                  </a:solidFill>
                  <a:latin typeface="Calibri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Calibri"/>
                </a:rPr>
                <a:t>jump/branch</a:t>
              </a:r>
              <a:br>
                <a:rPr lang="en-US" sz="1400" dirty="0" smtClean="0">
                  <a:solidFill>
                    <a:srgbClr val="FFFFFF"/>
                  </a:solidFill>
                  <a:latin typeface="Calibri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Calibri"/>
                </a:rPr>
                <a:t>targets</a:t>
              </a:r>
              <a:endParaRPr lang="en-US" sz="1400" dirty="0">
                <a:solidFill>
                  <a:srgbClr val="FFFFFF"/>
                </a:solidFill>
                <a:latin typeface="Calibri"/>
              </a:endParaRPr>
            </a:p>
          </p:txBody>
        </p:sp>
        <p:grpSp>
          <p:nvGrpSpPr>
            <p:cNvPr id="164" name="Group 163"/>
            <p:cNvGrpSpPr/>
            <p:nvPr>
              <p:custDataLst>
                <p:tags r:id="rId112"/>
              </p:custDataLst>
            </p:nvPr>
          </p:nvGrpSpPr>
          <p:grpSpPr>
            <a:xfrm>
              <a:off x="838200" y="3028890"/>
              <a:ext cx="304800" cy="304800"/>
              <a:chOff x="990600" y="2971800"/>
              <a:chExt cx="304800" cy="304800"/>
            </a:xfrm>
            <a:solidFill>
              <a:schemeClr val="tx1"/>
            </a:solidFill>
          </p:grpSpPr>
          <p:sp>
            <p:nvSpPr>
              <p:cNvPr id="165" name="Freeform 164"/>
              <p:cNvSpPr/>
              <p:nvPr>
                <p:custDataLst>
                  <p:tags r:id="rId130"/>
                </p:custDataLst>
              </p:nvPr>
            </p:nvSpPr>
            <p:spPr>
              <a:xfrm>
                <a:off x="990600" y="2971800"/>
                <a:ext cx="304800" cy="304800"/>
              </a:xfrm>
              <a:custGeom>
                <a:avLst/>
                <a:gdLst>
                  <a:gd name="connsiteX0" fmla="*/ 0 w 685800"/>
                  <a:gd name="connsiteY0" fmla="*/ 0 h 762000"/>
                  <a:gd name="connsiteX1" fmla="*/ 685800 w 685800"/>
                  <a:gd name="connsiteY1" fmla="*/ 0 h 762000"/>
                  <a:gd name="connsiteX2" fmla="*/ 685800 w 685800"/>
                  <a:gd name="connsiteY2" fmla="*/ 762000 h 762000"/>
                  <a:gd name="connsiteX3" fmla="*/ 0 w 685800"/>
                  <a:gd name="connsiteY3" fmla="*/ 762000 h 762000"/>
                  <a:gd name="connsiteX4" fmla="*/ 0 w 685800"/>
                  <a:gd name="connsiteY4" fmla="*/ 0 h 762000"/>
                  <a:gd name="connsiteX0" fmla="*/ 0 w 685800"/>
                  <a:gd name="connsiteY0" fmla="*/ 0 h 762000"/>
                  <a:gd name="connsiteX1" fmla="*/ 685800 w 685800"/>
                  <a:gd name="connsiteY1" fmla="*/ 190500 h 762000"/>
                  <a:gd name="connsiteX2" fmla="*/ 685800 w 685800"/>
                  <a:gd name="connsiteY2" fmla="*/ 762000 h 762000"/>
                  <a:gd name="connsiteX3" fmla="*/ 0 w 685800"/>
                  <a:gd name="connsiteY3" fmla="*/ 762000 h 762000"/>
                  <a:gd name="connsiteX4" fmla="*/ 0 w 685800"/>
                  <a:gd name="connsiteY4" fmla="*/ 0 h 762000"/>
                  <a:gd name="connsiteX0" fmla="*/ 0 w 685800"/>
                  <a:gd name="connsiteY0" fmla="*/ 0 h 762000"/>
                  <a:gd name="connsiteX1" fmla="*/ 685800 w 685800"/>
                  <a:gd name="connsiteY1" fmla="*/ 190500 h 762000"/>
                  <a:gd name="connsiteX2" fmla="*/ 685800 w 685800"/>
                  <a:gd name="connsiteY2" fmla="*/ 571500 h 762000"/>
                  <a:gd name="connsiteX3" fmla="*/ 0 w 685800"/>
                  <a:gd name="connsiteY3" fmla="*/ 762000 h 762000"/>
                  <a:gd name="connsiteX4" fmla="*/ 0 w 685800"/>
                  <a:gd name="connsiteY4" fmla="*/ 0 h 762000"/>
                  <a:gd name="connsiteX0" fmla="*/ 0 w 685800"/>
                  <a:gd name="connsiteY0" fmla="*/ 0 h 762000"/>
                  <a:gd name="connsiteX1" fmla="*/ 685800 w 685800"/>
                  <a:gd name="connsiteY1" fmla="*/ 317500 h 762000"/>
                  <a:gd name="connsiteX2" fmla="*/ 685800 w 685800"/>
                  <a:gd name="connsiteY2" fmla="*/ 571500 h 762000"/>
                  <a:gd name="connsiteX3" fmla="*/ 0 w 685800"/>
                  <a:gd name="connsiteY3" fmla="*/ 762000 h 762000"/>
                  <a:gd name="connsiteX4" fmla="*/ 0 w 685800"/>
                  <a:gd name="connsiteY4" fmla="*/ 0 h 762000"/>
                  <a:gd name="connsiteX0" fmla="*/ 0 w 685800"/>
                  <a:gd name="connsiteY0" fmla="*/ 0 h 952500"/>
                  <a:gd name="connsiteX1" fmla="*/ 685800 w 685800"/>
                  <a:gd name="connsiteY1" fmla="*/ 317500 h 952500"/>
                  <a:gd name="connsiteX2" fmla="*/ 685800 w 685800"/>
                  <a:gd name="connsiteY2" fmla="*/ 952500 h 952500"/>
                  <a:gd name="connsiteX3" fmla="*/ 0 w 685800"/>
                  <a:gd name="connsiteY3" fmla="*/ 762000 h 952500"/>
                  <a:gd name="connsiteX4" fmla="*/ 0 w 685800"/>
                  <a:gd name="connsiteY4" fmla="*/ 0 h 952500"/>
                  <a:gd name="connsiteX0" fmla="*/ 0 w 685800"/>
                  <a:gd name="connsiteY0" fmla="*/ 0 h 1270000"/>
                  <a:gd name="connsiteX1" fmla="*/ 685800 w 685800"/>
                  <a:gd name="connsiteY1" fmla="*/ 317500 h 1270000"/>
                  <a:gd name="connsiteX2" fmla="*/ 685800 w 685800"/>
                  <a:gd name="connsiteY2" fmla="*/ 952500 h 1270000"/>
                  <a:gd name="connsiteX3" fmla="*/ 0 w 685800"/>
                  <a:gd name="connsiteY3" fmla="*/ 1270000 h 1270000"/>
                  <a:gd name="connsiteX4" fmla="*/ 0 w 685800"/>
                  <a:gd name="connsiteY4" fmla="*/ 0 h 1270000"/>
                  <a:gd name="connsiteX0" fmla="*/ 0 w 685800"/>
                  <a:gd name="connsiteY0" fmla="*/ 0 h 1270000"/>
                  <a:gd name="connsiteX1" fmla="*/ 685800 w 685800"/>
                  <a:gd name="connsiteY1" fmla="*/ 317500 h 1270000"/>
                  <a:gd name="connsiteX2" fmla="*/ 685800 w 685800"/>
                  <a:gd name="connsiteY2" fmla="*/ 952500 h 1270000"/>
                  <a:gd name="connsiteX3" fmla="*/ 0 w 685800"/>
                  <a:gd name="connsiteY3" fmla="*/ 1270000 h 1270000"/>
                  <a:gd name="connsiteX4" fmla="*/ 0 w 685800"/>
                  <a:gd name="connsiteY4" fmla="*/ 635000 h 1270000"/>
                  <a:gd name="connsiteX5" fmla="*/ 0 w 685800"/>
                  <a:gd name="connsiteY5" fmla="*/ 0 h 1270000"/>
                  <a:gd name="connsiteX0" fmla="*/ 0 w 685800"/>
                  <a:gd name="connsiteY0" fmla="*/ 0 h 1270000"/>
                  <a:gd name="connsiteX1" fmla="*/ 685800 w 685800"/>
                  <a:gd name="connsiteY1" fmla="*/ 317500 h 1270000"/>
                  <a:gd name="connsiteX2" fmla="*/ 685800 w 685800"/>
                  <a:gd name="connsiteY2" fmla="*/ 952500 h 1270000"/>
                  <a:gd name="connsiteX3" fmla="*/ 0 w 685800"/>
                  <a:gd name="connsiteY3" fmla="*/ 1270000 h 1270000"/>
                  <a:gd name="connsiteX4" fmla="*/ 171450 w 685800"/>
                  <a:gd name="connsiteY4" fmla="*/ 635000 h 1270000"/>
                  <a:gd name="connsiteX5" fmla="*/ 0 w 685800"/>
                  <a:gd name="connsiteY5" fmla="*/ 0 h 1270000"/>
                  <a:gd name="connsiteX0" fmla="*/ 0 w 685800"/>
                  <a:gd name="connsiteY0" fmla="*/ 0 h 1270000"/>
                  <a:gd name="connsiteX1" fmla="*/ 685800 w 685800"/>
                  <a:gd name="connsiteY1" fmla="*/ 317500 h 1270000"/>
                  <a:gd name="connsiteX2" fmla="*/ 685800 w 685800"/>
                  <a:gd name="connsiteY2" fmla="*/ 952500 h 1270000"/>
                  <a:gd name="connsiteX3" fmla="*/ 0 w 685800"/>
                  <a:gd name="connsiteY3" fmla="*/ 1270000 h 1270000"/>
                  <a:gd name="connsiteX4" fmla="*/ 171450 w 685800"/>
                  <a:gd name="connsiteY4" fmla="*/ 635000 h 1270000"/>
                  <a:gd name="connsiteX5" fmla="*/ 0 w 685800"/>
                  <a:gd name="connsiteY5" fmla="*/ 508000 h 1270000"/>
                  <a:gd name="connsiteX6" fmla="*/ 0 w 685800"/>
                  <a:gd name="connsiteY6" fmla="*/ 0 h 1270000"/>
                  <a:gd name="connsiteX0" fmla="*/ 0 w 685800"/>
                  <a:gd name="connsiteY0" fmla="*/ 0 h 1270000"/>
                  <a:gd name="connsiteX1" fmla="*/ 685800 w 685800"/>
                  <a:gd name="connsiteY1" fmla="*/ 317500 h 1270000"/>
                  <a:gd name="connsiteX2" fmla="*/ 685800 w 685800"/>
                  <a:gd name="connsiteY2" fmla="*/ 952500 h 1270000"/>
                  <a:gd name="connsiteX3" fmla="*/ 0 w 685800"/>
                  <a:gd name="connsiteY3" fmla="*/ 1270000 h 1270000"/>
                  <a:gd name="connsiteX4" fmla="*/ 0 w 685800"/>
                  <a:gd name="connsiteY4" fmla="*/ 762000 h 1270000"/>
                  <a:gd name="connsiteX5" fmla="*/ 171450 w 685800"/>
                  <a:gd name="connsiteY5" fmla="*/ 635000 h 1270000"/>
                  <a:gd name="connsiteX6" fmla="*/ 0 w 685800"/>
                  <a:gd name="connsiteY6" fmla="*/ 508000 h 1270000"/>
                  <a:gd name="connsiteX7" fmla="*/ 0 w 685800"/>
                  <a:gd name="connsiteY7" fmla="*/ 0 h 1270000"/>
                  <a:gd name="connsiteX0" fmla="*/ 0 w 685800"/>
                  <a:gd name="connsiteY0" fmla="*/ 0 h 1270000"/>
                  <a:gd name="connsiteX1" fmla="*/ 685800 w 685800"/>
                  <a:gd name="connsiteY1" fmla="*/ 317500 h 1270000"/>
                  <a:gd name="connsiteX2" fmla="*/ 685800 w 685800"/>
                  <a:gd name="connsiteY2" fmla="*/ 952500 h 1270000"/>
                  <a:gd name="connsiteX3" fmla="*/ 0 w 685800"/>
                  <a:gd name="connsiteY3" fmla="*/ 1270000 h 1270000"/>
                  <a:gd name="connsiteX4" fmla="*/ 0 w 685800"/>
                  <a:gd name="connsiteY4" fmla="*/ 762000 h 1270000"/>
                  <a:gd name="connsiteX5" fmla="*/ 97971 w 685800"/>
                  <a:gd name="connsiteY5" fmla="*/ 635000 h 1270000"/>
                  <a:gd name="connsiteX6" fmla="*/ 0 w 685800"/>
                  <a:gd name="connsiteY6" fmla="*/ 508000 h 1270000"/>
                  <a:gd name="connsiteX7" fmla="*/ 0 w 685800"/>
                  <a:gd name="connsiteY7" fmla="*/ 0 h 1270000"/>
                  <a:gd name="connsiteX0" fmla="*/ 0 w 685800"/>
                  <a:gd name="connsiteY0" fmla="*/ 0 h 1270000"/>
                  <a:gd name="connsiteX1" fmla="*/ 489857 w 685800"/>
                  <a:gd name="connsiteY1" fmla="*/ 317500 h 1270000"/>
                  <a:gd name="connsiteX2" fmla="*/ 685800 w 685800"/>
                  <a:gd name="connsiteY2" fmla="*/ 952500 h 1270000"/>
                  <a:gd name="connsiteX3" fmla="*/ 0 w 685800"/>
                  <a:gd name="connsiteY3" fmla="*/ 1270000 h 1270000"/>
                  <a:gd name="connsiteX4" fmla="*/ 0 w 685800"/>
                  <a:gd name="connsiteY4" fmla="*/ 762000 h 1270000"/>
                  <a:gd name="connsiteX5" fmla="*/ 97971 w 685800"/>
                  <a:gd name="connsiteY5" fmla="*/ 635000 h 1270000"/>
                  <a:gd name="connsiteX6" fmla="*/ 0 w 685800"/>
                  <a:gd name="connsiteY6" fmla="*/ 508000 h 1270000"/>
                  <a:gd name="connsiteX7" fmla="*/ 0 w 685800"/>
                  <a:gd name="connsiteY7" fmla="*/ 0 h 1270000"/>
                  <a:gd name="connsiteX0" fmla="*/ 0 w 489857"/>
                  <a:gd name="connsiteY0" fmla="*/ 0 h 1270000"/>
                  <a:gd name="connsiteX1" fmla="*/ 489857 w 489857"/>
                  <a:gd name="connsiteY1" fmla="*/ 317500 h 1270000"/>
                  <a:gd name="connsiteX2" fmla="*/ 489857 w 489857"/>
                  <a:gd name="connsiteY2" fmla="*/ 952500 h 1270000"/>
                  <a:gd name="connsiteX3" fmla="*/ 0 w 489857"/>
                  <a:gd name="connsiteY3" fmla="*/ 1270000 h 1270000"/>
                  <a:gd name="connsiteX4" fmla="*/ 0 w 489857"/>
                  <a:gd name="connsiteY4" fmla="*/ 762000 h 1270000"/>
                  <a:gd name="connsiteX5" fmla="*/ 97971 w 489857"/>
                  <a:gd name="connsiteY5" fmla="*/ 635000 h 1270000"/>
                  <a:gd name="connsiteX6" fmla="*/ 0 w 489857"/>
                  <a:gd name="connsiteY6" fmla="*/ 508000 h 1270000"/>
                  <a:gd name="connsiteX7" fmla="*/ 0 w 489857"/>
                  <a:gd name="connsiteY7" fmla="*/ 0 h 1270000"/>
                  <a:gd name="connsiteX0" fmla="*/ 0 w 489857"/>
                  <a:gd name="connsiteY0" fmla="*/ 0 h 1270000"/>
                  <a:gd name="connsiteX1" fmla="*/ 489857 w 489857"/>
                  <a:gd name="connsiteY1" fmla="*/ 317500 h 1270000"/>
                  <a:gd name="connsiteX2" fmla="*/ 489857 w 489857"/>
                  <a:gd name="connsiteY2" fmla="*/ 952500 h 1270000"/>
                  <a:gd name="connsiteX3" fmla="*/ 0 w 489857"/>
                  <a:gd name="connsiteY3" fmla="*/ 1270000 h 1270000"/>
                  <a:gd name="connsiteX4" fmla="*/ 0 w 489857"/>
                  <a:gd name="connsiteY4" fmla="*/ 762000 h 1270000"/>
                  <a:gd name="connsiteX5" fmla="*/ 97971 w 489857"/>
                  <a:gd name="connsiteY5" fmla="*/ 635000 h 1270000"/>
                  <a:gd name="connsiteX6" fmla="*/ 0 w 489857"/>
                  <a:gd name="connsiteY6" fmla="*/ 508000 h 1270000"/>
                  <a:gd name="connsiteX7" fmla="*/ 0 w 489857"/>
                  <a:gd name="connsiteY7" fmla="*/ 0 h 1270000"/>
                  <a:gd name="connsiteX0" fmla="*/ 0 w 489857"/>
                  <a:gd name="connsiteY0" fmla="*/ 0 h 1270000"/>
                  <a:gd name="connsiteX1" fmla="*/ 489857 w 489857"/>
                  <a:gd name="connsiteY1" fmla="*/ 317500 h 1270000"/>
                  <a:gd name="connsiteX2" fmla="*/ 489857 w 489857"/>
                  <a:gd name="connsiteY2" fmla="*/ 952500 h 1270000"/>
                  <a:gd name="connsiteX3" fmla="*/ 0 w 489857"/>
                  <a:gd name="connsiteY3" fmla="*/ 1270000 h 1270000"/>
                  <a:gd name="connsiteX4" fmla="*/ 0 w 489857"/>
                  <a:gd name="connsiteY4" fmla="*/ 762000 h 1270000"/>
                  <a:gd name="connsiteX5" fmla="*/ 40821 w 489857"/>
                  <a:gd name="connsiteY5" fmla="*/ 635000 h 1270000"/>
                  <a:gd name="connsiteX6" fmla="*/ 0 w 489857"/>
                  <a:gd name="connsiteY6" fmla="*/ 508000 h 1270000"/>
                  <a:gd name="connsiteX7" fmla="*/ 0 w 489857"/>
                  <a:gd name="connsiteY7" fmla="*/ 0 h 1270000"/>
                  <a:gd name="connsiteX0" fmla="*/ 0 w 489857"/>
                  <a:gd name="connsiteY0" fmla="*/ 0 h 1270000"/>
                  <a:gd name="connsiteX1" fmla="*/ 489857 w 489857"/>
                  <a:gd name="connsiteY1" fmla="*/ 317500 h 1270000"/>
                  <a:gd name="connsiteX2" fmla="*/ 489857 w 489857"/>
                  <a:gd name="connsiteY2" fmla="*/ 952500 h 1270000"/>
                  <a:gd name="connsiteX3" fmla="*/ 0 w 489857"/>
                  <a:gd name="connsiteY3" fmla="*/ 1270000 h 1270000"/>
                  <a:gd name="connsiteX4" fmla="*/ 0 w 489857"/>
                  <a:gd name="connsiteY4" fmla="*/ 762000 h 1270000"/>
                  <a:gd name="connsiteX5" fmla="*/ 40821 w 489857"/>
                  <a:gd name="connsiteY5" fmla="*/ 635000 h 1270000"/>
                  <a:gd name="connsiteX6" fmla="*/ 0 w 489857"/>
                  <a:gd name="connsiteY6" fmla="*/ 555625 h 1270000"/>
                  <a:gd name="connsiteX7" fmla="*/ 0 w 489857"/>
                  <a:gd name="connsiteY7" fmla="*/ 0 h 1270000"/>
                  <a:gd name="connsiteX0" fmla="*/ 0 w 489857"/>
                  <a:gd name="connsiteY0" fmla="*/ 0 h 1270000"/>
                  <a:gd name="connsiteX1" fmla="*/ 489857 w 489857"/>
                  <a:gd name="connsiteY1" fmla="*/ 317500 h 1270000"/>
                  <a:gd name="connsiteX2" fmla="*/ 489857 w 489857"/>
                  <a:gd name="connsiteY2" fmla="*/ 952500 h 1270000"/>
                  <a:gd name="connsiteX3" fmla="*/ 0 w 489857"/>
                  <a:gd name="connsiteY3" fmla="*/ 1270000 h 1270000"/>
                  <a:gd name="connsiteX4" fmla="*/ 0 w 489857"/>
                  <a:gd name="connsiteY4" fmla="*/ 714375 h 1270000"/>
                  <a:gd name="connsiteX5" fmla="*/ 40821 w 489857"/>
                  <a:gd name="connsiteY5" fmla="*/ 635000 h 1270000"/>
                  <a:gd name="connsiteX6" fmla="*/ 0 w 489857"/>
                  <a:gd name="connsiteY6" fmla="*/ 555625 h 1270000"/>
                  <a:gd name="connsiteX7" fmla="*/ 0 w 489857"/>
                  <a:gd name="connsiteY7" fmla="*/ 0 h 127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89857" h="1270000">
                    <a:moveTo>
                      <a:pt x="0" y="0"/>
                    </a:moveTo>
                    <a:lnTo>
                      <a:pt x="489857" y="317500"/>
                    </a:lnTo>
                    <a:lnTo>
                      <a:pt x="489857" y="952500"/>
                    </a:lnTo>
                    <a:lnTo>
                      <a:pt x="0" y="1270000"/>
                    </a:lnTo>
                    <a:lnTo>
                      <a:pt x="0" y="714375"/>
                    </a:lnTo>
                    <a:lnTo>
                      <a:pt x="40821" y="635000"/>
                    </a:lnTo>
                    <a:lnTo>
                      <a:pt x="0" y="5556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 Box 11"/>
              <p:cNvSpPr txBox="1">
                <a:spLocks noChangeArrowheads="1"/>
              </p:cNvSpPr>
              <p:nvPr>
                <p:custDataLst>
                  <p:tags r:id="rId131"/>
                </p:custDataLst>
              </p:nvPr>
            </p:nvSpPr>
            <p:spPr bwMode="auto">
              <a:xfrm>
                <a:off x="1081086" y="3002753"/>
                <a:ext cx="152400" cy="228600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 anchorCtr="1">
                <a:noAutofit/>
              </a:bodyPr>
              <a:lstStyle/>
              <a:p>
                <a:pPr algn="ctr" eaLnBrk="1" hangingPunct="1">
                  <a:lnSpc>
                    <a:spcPct val="116000"/>
                  </a:lnSpc>
                  <a:buClr>
                    <a:srgbClr val="40458C"/>
                  </a:buClr>
                  <a:buSzPct val="100000"/>
                  <a:buFont typeface="Times New Roman" pitchFamily="18" charset="0"/>
                  <a:buNone/>
                </a:pPr>
                <a:r>
                  <a:rPr lang="en-US" sz="1600" dirty="0" smtClean="0">
                    <a:solidFill>
                      <a:srgbClr val="FFFFFF"/>
                    </a:solidFill>
                    <a:latin typeface="Consolas" pitchFamily="49" charset="0"/>
                  </a:rPr>
                  <a:t>+4</a:t>
                </a:r>
                <a:endParaRPr lang="en-US" sz="1600" dirty="0">
                  <a:solidFill>
                    <a:srgbClr val="FFFFFF"/>
                  </a:solidFill>
                  <a:latin typeface="Consolas" pitchFamily="49" charset="0"/>
                </a:endParaRPr>
              </a:p>
            </p:txBody>
          </p:sp>
        </p:grpSp>
        <p:sp>
          <p:nvSpPr>
            <p:cNvPr id="171" name="Line 25"/>
            <p:cNvSpPr>
              <a:spLocks noChangeShapeType="1"/>
            </p:cNvSpPr>
            <p:nvPr>
              <p:custDataLst>
                <p:tags r:id="rId113"/>
              </p:custDataLst>
            </p:nvPr>
          </p:nvSpPr>
          <p:spPr bwMode="auto">
            <a:xfrm flipV="1">
              <a:off x="990600" y="5010090"/>
              <a:ext cx="1" cy="228600"/>
            </a:xfrm>
            <a:prstGeom prst="line">
              <a:avLst/>
            </a:prstGeom>
            <a:noFill/>
            <a:ln w="25400" cap="sq">
              <a:solidFill>
                <a:schemeClr val="accent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anchor="ctr" anchorCtr="1">
              <a:noAutofit/>
            </a:bodyPr>
            <a:lstStyle/>
            <a:p>
              <a:endParaRPr lang="en-US" dirty="0"/>
            </a:p>
          </p:txBody>
        </p:sp>
        <p:sp>
          <p:nvSpPr>
            <p:cNvPr id="173" name="Line 49"/>
            <p:cNvSpPr>
              <a:spLocks noChangeShapeType="1"/>
            </p:cNvSpPr>
            <p:nvPr>
              <p:custDataLst>
                <p:tags r:id="rId114"/>
              </p:custDataLst>
            </p:nvPr>
          </p:nvSpPr>
          <p:spPr bwMode="auto">
            <a:xfrm>
              <a:off x="2057400" y="3790891"/>
              <a:ext cx="0" cy="1143000"/>
            </a:xfrm>
            <a:prstGeom prst="line">
              <a:avLst/>
            </a:prstGeom>
            <a:noFill/>
            <a:ln w="25400" cap="sq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cxnSp>
          <p:nvCxnSpPr>
            <p:cNvPr id="174" name="Straight Connector 173"/>
            <p:cNvCxnSpPr/>
            <p:nvPr>
              <p:custDataLst>
                <p:tags r:id="rId115"/>
              </p:custDataLst>
            </p:nvPr>
          </p:nvCxnSpPr>
          <p:spPr>
            <a:xfrm rot="5400000">
              <a:off x="4343400" y="3790890"/>
              <a:ext cx="152400" cy="0"/>
            </a:xfrm>
            <a:prstGeom prst="line">
              <a:avLst/>
            </a:prstGeom>
            <a:ln w="889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Line 49"/>
            <p:cNvSpPr>
              <a:spLocks noChangeShapeType="1"/>
            </p:cNvSpPr>
            <p:nvPr>
              <p:custDataLst>
                <p:tags r:id="rId116"/>
              </p:custDataLst>
            </p:nvPr>
          </p:nvSpPr>
          <p:spPr bwMode="auto">
            <a:xfrm>
              <a:off x="4419600" y="3333690"/>
              <a:ext cx="22654" cy="99060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59" name="Line 44"/>
            <p:cNvSpPr>
              <a:spLocks noChangeShapeType="1"/>
            </p:cNvSpPr>
            <p:nvPr>
              <p:custDataLst>
                <p:tags r:id="rId117"/>
              </p:custDataLst>
            </p:nvPr>
          </p:nvSpPr>
          <p:spPr bwMode="auto">
            <a:xfrm flipV="1">
              <a:off x="2209800" y="4343400"/>
              <a:ext cx="457200" cy="0"/>
            </a:xfrm>
            <a:prstGeom prst="line">
              <a:avLst/>
            </a:prstGeom>
            <a:noFill/>
            <a:ln w="25400" cap="sq">
              <a:solidFill>
                <a:srgbClr val="66FF33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46" name="Line 45"/>
            <p:cNvSpPr>
              <a:spLocks noChangeShapeType="1"/>
            </p:cNvSpPr>
            <p:nvPr>
              <p:custDataLst>
                <p:tags r:id="rId118"/>
              </p:custDataLst>
            </p:nvPr>
          </p:nvSpPr>
          <p:spPr bwMode="auto">
            <a:xfrm flipV="1">
              <a:off x="5486400" y="2952690"/>
              <a:ext cx="0" cy="228600"/>
            </a:xfrm>
            <a:prstGeom prst="line">
              <a:avLst/>
            </a:prstGeom>
            <a:noFill/>
            <a:ln w="25400" cap="sq">
              <a:solidFill>
                <a:srgbClr val="00FF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160" name="Oval 159"/>
            <p:cNvSpPr/>
            <p:nvPr>
              <p:custDataLst>
                <p:tags r:id="rId119"/>
              </p:custDataLst>
            </p:nvPr>
          </p:nvSpPr>
          <p:spPr>
            <a:xfrm>
              <a:off x="4645660" y="4343400"/>
              <a:ext cx="993140" cy="927103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rtlCol="0" anchor="ctr"/>
            <a:lstStyle/>
            <a:p>
              <a:pPr algn="ctr"/>
              <a:r>
                <a:rPr lang="en-US" dirty="0" smtClean="0"/>
                <a:t>forward</a:t>
              </a:r>
              <a:br>
                <a:rPr lang="en-US" dirty="0" smtClean="0"/>
              </a:br>
              <a:r>
                <a:rPr lang="en-US" dirty="0" smtClean="0"/>
                <a:t>unit</a:t>
              </a:r>
              <a:endParaRPr lang="en-US" dirty="0"/>
            </a:p>
          </p:txBody>
        </p:sp>
        <p:sp>
          <p:nvSpPr>
            <p:cNvPr id="161" name="Oval 160"/>
            <p:cNvSpPr/>
            <p:nvPr>
              <p:custDataLst>
                <p:tags r:id="rId120"/>
              </p:custDataLst>
            </p:nvPr>
          </p:nvSpPr>
          <p:spPr>
            <a:xfrm>
              <a:off x="2324099" y="4479351"/>
              <a:ext cx="1066802" cy="914401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rtlCol="0" anchor="ctr"/>
            <a:lstStyle/>
            <a:p>
              <a:pPr algn="ctr"/>
              <a:r>
                <a:rPr lang="en-US" dirty="0" smtClean="0"/>
                <a:t>detect</a:t>
              </a:r>
              <a:br>
                <a:rPr lang="en-US" dirty="0" smtClean="0"/>
              </a:br>
              <a:r>
                <a:rPr lang="en-US" dirty="0" smtClean="0"/>
                <a:t>hazard</a:t>
              </a:r>
              <a:endParaRPr lang="en-US" dirty="0"/>
            </a:p>
          </p:txBody>
        </p:sp>
        <p:sp>
          <p:nvSpPr>
            <p:cNvPr id="217" name="Rectangle 19"/>
            <p:cNvSpPr>
              <a:spLocks noChangeArrowheads="1"/>
            </p:cNvSpPr>
            <p:nvPr>
              <p:custDataLst>
                <p:tags r:id="rId121"/>
              </p:custDataLst>
            </p:nvPr>
          </p:nvSpPr>
          <p:spPr bwMode="auto">
            <a:xfrm>
              <a:off x="4343400" y="2362200"/>
              <a:ext cx="152400" cy="609600"/>
            </a:xfrm>
            <a:custGeom>
              <a:avLst/>
              <a:gdLst>
                <a:gd name="connsiteX0" fmla="*/ 0 w 609600"/>
                <a:gd name="connsiteY0" fmla="*/ 0 h 1143000"/>
                <a:gd name="connsiteX1" fmla="*/ 609600 w 609600"/>
                <a:gd name="connsiteY1" fmla="*/ 0 h 1143000"/>
                <a:gd name="connsiteX2" fmla="*/ 609600 w 609600"/>
                <a:gd name="connsiteY2" fmla="*/ 11430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11430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9906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30480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990600 h 1143000"/>
                <a:gd name="connsiteX3" fmla="*/ 0 w 609600"/>
                <a:gd name="connsiteY3" fmla="*/ 1143000 h 1143000"/>
                <a:gd name="connsiteX4" fmla="*/ 304800 w 609600"/>
                <a:gd name="connsiteY4" fmla="*/ 0 h 1143000"/>
                <a:gd name="connsiteX0" fmla="*/ 0 w 304800"/>
                <a:gd name="connsiteY0" fmla="*/ 0 h 1143000"/>
                <a:gd name="connsiteX1" fmla="*/ 304800 w 304800"/>
                <a:gd name="connsiteY1" fmla="*/ 152400 h 1143000"/>
                <a:gd name="connsiteX2" fmla="*/ 304800 w 304800"/>
                <a:gd name="connsiteY2" fmla="*/ 990600 h 1143000"/>
                <a:gd name="connsiteX3" fmla="*/ 0 w 304800"/>
                <a:gd name="connsiteY3" fmla="*/ 1143000 h 1143000"/>
                <a:gd name="connsiteX4" fmla="*/ 0 w 304800"/>
                <a:gd name="connsiteY4" fmla="*/ 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" h="1143000">
                  <a:moveTo>
                    <a:pt x="0" y="0"/>
                  </a:moveTo>
                  <a:lnTo>
                    <a:pt x="304800" y="152400"/>
                  </a:lnTo>
                  <a:lnTo>
                    <a:pt x="304800" y="9906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18" name="Line 43"/>
            <p:cNvSpPr>
              <a:spLocks noChangeShapeType="1"/>
            </p:cNvSpPr>
            <p:nvPr>
              <p:custDataLst>
                <p:tags r:id="rId122"/>
              </p:custDataLst>
            </p:nvPr>
          </p:nvSpPr>
          <p:spPr bwMode="auto">
            <a:xfrm flipH="1">
              <a:off x="4267200" y="1143000"/>
              <a:ext cx="2133600" cy="0"/>
            </a:xfrm>
            <a:prstGeom prst="line">
              <a:avLst/>
            </a:prstGeom>
            <a:noFill/>
            <a:ln w="5715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0" name="Line 43"/>
            <p:cNvSpPr>
              <a:spLocks noChangeShapeType="1"/>
            </p:cNvSpPr>
            <p:nvPr>
              <p:custDataLst>
                <p:tags r:id="rId123"/>
              </p:custDataLst>
            </p:nvPr>
          </p:nvSpPr>
          <p:spPr bwMode="auto">
            <a:xfrm flipH="1">
              <a:off x="6400800" y="1143000"/>
              <a:ext cx="0" cy="1276288"/>
            </a:xfrm>
            <a:prstGeom prst="line">
              <a:avLst/>
            </a:prstGeom>
            <a:noFill/>
            <a:ln w="5715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1" name="Line 43"/>
            <p:cNvSpPr>
              <a:spLocks noChangeShapeType="1"/>
            </p:cNvSpPr>
            <p:nvPr>
              <p:custDataLst>
                <p:tags r:id="rId124"/>
              </p:custDataLst>
            </p:nvPr>
          </p:nvSpPr>
          <p:spPr bwMode="auto">
            <a:xfrm flipV="1">
              <a:off x="4114800" y="990600"/>
              <a:ext cx="0" cy="1733490"/>
            </a:xfrm>
            <a:prstGeom prst="line">
              <a:avLst/>
            </a:prstGeom>
            <a:noFill/>
            <a:ln w="5715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2" name="Line 43"/>
            <p:cNvSpPr>
              <a:spLocks noChangeShapeType="1"/>
            </p:cNvSpPr>
            <p:nvPr>
              <p:custDataLst>
                <p:tags r:id="rId125"/>
              </p:custDataLst>
            </p:nvPr>
          </p:nvSpPr>
          <p:spPr bwMode="auto">
            <a:xfrm flipH="1" flipV="1">
              <a:off x="4267200" y="1142997"/>
              <a:ext cx="0" cy="1352492"/>
            </a:xfrm>
            <a:prstGeom prst="line">
              <a:avLst/>
            </a:prstGeom>
            <a:noFill/>
            <a:ln w="5715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4" name="Line 43"/>
            <p:cNvSpPr>
              <a:spLocks noChangeShapeType="1"/>
            </p:cNvSpPr>
            <p:nvPr>
              <p:custDataLst>
                <p:tags r:id="rId126"/>
              </p:custDataLst>
            </p:nvPr>
          </p:nvSpPr>
          <p:spPr bwMode="auto">
            <a:xfrm flipV="1">
              <a:off x="4114800" y="2743199"/>
              <a:ext cx="228600" cy="0"/>
            </a:xfrm>
            <a:prstGeom prst="line">
              <a:avLst/>
            </a:prstGeom>
            <a:noFill/>
            <a:ln w="5715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5" name="Line 43"/>
            <p:cNvSpPr>
              <a:spLocks noChangeShapeType="1"/>
            </p:cNvSpPr>
            <p:nvPr>
              <p:custDataLst>
                <p:tags r:id="rId127"/>
              </p:custDataLst>
            </p:nvPr>
          </p:nvSpPr>
          <p:spPr bwMode="auto">
            <a:xfrm flipV="1">
              <a:off x="4114800" y="1904999"/>
              <a:ext cx="304800" cy="0"/>
            </a:xfrm>
            <a:prstGeom prst="line">
              <a:avLst/>
            </a:prstGeom>
            <a:noFill/>
            <a:ln w="5715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round/>
              <a:headEnd type="oval" w="med" len="med"/>
              <a:tailEnd type="none" w="sm" len="sm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26" name="Line 43"/>
            <p:cNvSpPr>
              <a:spLocks noChangeShapeType="1"/>
            </p:cNvSpPr>
            <p:nvPr>
              <p:custDataLst>
                <p:tags r:id="rId128"/>
              </p:custDataLst>
            </p:nvPr>
          </p:nvSpPr>
          <p:spPr bwMode="auto">
            <a:xfrm flipV="1">
              <a:off x="4267200" y="1676399"/>
              <a:ext cx="175054" cy="1"/>
            </a:xfrm>
            <a:prstGeom prst="line">
              <a:avLst/>
            </a:prstGeom>
            <a:noFill/>
            <a:ln w="5715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round/>
              <a:headEnd type="oval" w="med" len="med"/>
              <a:tailEnd type="none" w="sm" len="sm"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  <p:sp>
          <p:nvSpPr>
            <p:cNvPr id="216" name="Rectangle 19"/>
            <p:cNvSpPr>
              <a:spLocks noChangeArrowheads="1"/>
            </p:cNvSpPr>
            <p:nvPr>
              <p:custDataLst>
                <p:tags r:id="rId129"/>
              </p:custDataLst>
            </p:nvPr>
          </p:nvSpPr>
          <p:spPr bwMode="auto">
            <a:xfrm>
              <a:off x="4419600" y="1600200"/>
              <a:ext cx="152400" cy="609600"/>
            </a:xfrm>
            <a:custGeom>
              <a:avLst/>
              <a:gdLst>
                <a:gd name="connsiteX0" fmla="*/ 0 w 609600"/>
                <a:gd name="connsiteY0" fmla="*/ 0 h 1143000"/>
                <a:gd name="connsiteX1" fmla="*/ 609600 w 609600"/>
                <a:gd name="connsiteY1" fmla="*/ 0 h 1143000"/>
                <a:gd name="connsiteX2" fmla="*/ 609600 w 609600"/>
                <a:gd name="connsiteY2" fmla="*/ 11430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11430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990600 h 1143000"/>
                <a:gd name="connsiteX3" fmla="*/ 0 w 609600"/>
                <a:gd name="connsiteY3" fmla="*/ 1143000 h 1143000"/>
                <a:gd name="connsiteX4" fmla="*/ 0 w 609600"/>
                <a:gd name="connsiteY4" fmla="*/ 0 h 1143000"/>
                <a:gd name="connsiteX0" fmla="*/ 304800 w 609600"/>
                <a:gd name="connsiteY0" fmla="*/ 0 h 1143000"/>
                <a:gd name="connsiteX1" fmla="*/ 609600 w 609600"/>
                <a:gd name="connsiteY1" fmla="*/ 152400 h 1143000"/>
                <a:gd name="connsiteX2" fmla="*/ 609600 w 609600"/>
                <a:gd name="connsiteY2" fmla="*/ 990600 h 1143000"/>
                <a:gd name="connsiteX3" fmla="*/ 0 w 609600"/>
                <a:gd name="connsiteY3" fmla="*/ 1143000 h 1143000"/>
                <a:gd name="connsiteX4" fmla="*/ 304800 w 609600"/>
                <a:gd name="connsiteY4" fmla="*/ 0 h 1143000"/>
                <a:gd name="connsiteX0" fmla="*/ 0 w 304800"/>
                <a:gd name="connsiteY0" fmla="*/ 0 h 1143000"/>
                <a:gd name="connsiteX1" fmla="*/ 304800 w 304800"/>
                <a:gd name="connsiteY1" fmla="*/ 152400 h 1143000"/>
                <a:gd name="connsiteX2" fmla="*/ 304800 w 304800"/>
                <a:gd name="connsiteY2" fmla="*/ 990600 h 1143000"/>
                <a:gd name="connsiteX3" fmla="*/ 0 w 304800"/>
                <a:gd name="connsiteY3" fmla="*/ 1143000 h 1143000"/>
                <a:gd name="connsiteX4" fmla="*/ 0 w 304800"/>
                <a:gd name="connsiteY4" fmla="*/ 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" h="1143000">
                  <a:moveTo>
                    <a:pt x="0" y="0"/>
                  </a:moveTo>
                  <a:lnTo>
                    <a:pt x="304800" y="152400"/>
                  </a:lnTo>
                  <a:lnTo>
                    <a:pt x="304800" y="990600"/>
                  </a:lnTo>
                  <a:lnTo>
                    <a:pt x="0" y="1143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25400" cap="sq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 anchorCtr="1">
              <a:noAutofit/>
            </a:bodyPr>
            <a:lstStyle/>
            <a:p>
              <a:endParaRPr lang="en-US"/>
            </a:p>
          </p:txBody>
        </p:sp>
      </p:grpSp>
      <p:sp>
        <p:nvSpPr>
          <p:cNvPr id="8" name="Oval 7"/>
          <p:cNvSpPr/>
          <p:nvPr/>
        </p:nvSpPr>
        <p:spPr>
          <a:xfrm>
            <a:off x="2068689" y="1962090"/>
            <a:ext cx="1817511" cy="2095500"/>
          </a:xfrm>
          <a:prstGeom prst="ellipse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1" y="3429000"/>
            <a:ext cx="1828800" cy="1733490"/>
          </a:xfrm>
          <a:prstGeom prst="ellipse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34" y="3657600"/>
            <a:ext cx="1493866" cy="127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019800" y="5212258"/>
            <a:ext cx="188615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Stack, Data, Code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Stored in Memory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0748" y="2209800"/>
            <a:ext cx="10583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$0 (zero)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$1 ($at)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$29 ($</a:t>
            </a:r>
            <a:r>
              <a:rPr lang="en-US" dirty="0" err="1" smtClean="0">
                <a:solidFill>
                  <a:schemeClr val="accent1"/>
                </a:solidFill>
              </a:rPr>
              <a:t>sp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$31 ($</a:t>
            </a:r>
            <a:r>
              <a:rPr lang="en-US" dirty="0" err="1" smtClean="0">
                <a:solidFill>
                  <a:schemeClr val="accent1"/>
                </a:solidFill>
              </a:rPr>
              <a:t>ra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-152399" y="1676400"/>
            <a:ext cx="1828800" cy="1733490"/>
          </a:xfrm>
          <a:prstGeom prst="ellipse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1" name="Picture 2"/>
          <p:cNvPicPr>
            <a:picLocks noChangeAspect="1" noChangeArrowheads="1"/>
          </p:cNvPicPr>
          <p:nvPr/>
        </p:nvPicPr>
        <p:blipFill>
          <a:blip r:embed="rId1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66" y="1905000"/>
            <a:ext cx="1493866" cy="127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2" name="TextBox 201"/>
          <p:cNvSpPr txBox="1"/>
          <p:nvPr/>
        </p:nvSpPr>
        <p:spPr>
          <a:xfrm>
            <a:off x="0" y="1066800"/>
            <a:ext cx="242156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Code Stored in Memory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(also, data and stack)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6338579" y="3459540"/>
            <a:ext cx="14318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chemeClr val="accent1"/>
                </a:solidFill>
              </a:rPr>
              <a:t>$$</a:t>
            </a:r>
            <a:endParaRPr lang="en-US" sz="9600" dirty="0">
              <a:solidFill>
                <a:schemeClr val="accent1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6100" y="1766692"/>
            <a:ext cx="14318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chemeClr val="accent1"/>
                </a:solidFill>
              </a:rPr>
              <a:t>$$</a:t>
            </a:r>
            <a:endParaRPr lang="en-US" sz="9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4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3" grpId="0"/>
      <p:bldP spid="200" grpId="0" animBg="1"/>
      <p:bldP spid="202" grpId="0" animBg="1"/>
      <p:bldP spid="199" grpId="0"/>
      <p:bldP spid="20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Invalid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4419600"/>
            <a:ext cx="86868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Cool Trick #1: Don’t map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all</a:t>
            </a:r>
            <a:r>
              <a:rPr lang="en-US" dirty="0" smtClean="0"/>
              <a:t> pages </a:t>
            </a:r>
          </a:p>
          <a:p>
            <a:r>
              <a:rPr lang="en-US" dirty="0" smtClean="0"/>
              <a:t>Need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valid bit</a:t>
            </a:r>
            <a:r>
              <a:rPr lang="en-US" dirty="0" smtClean="0"/>
              <a:t> for each </a:t>
            </a:r>
            <a:br>
              <a:rPr lang="en-US" dirty="0" smtClean="0"/>
            </a:br>
            <a:r>
              <a:rPr lang="en-US" dirty="0" smtClean="0"/>
              <a:t>page table entry</a:t>
            </a:r>
          </a:p>
          <a:p>
            <a:r>
              <a:rPr lang="en-US" dirty="0" smtClean="0"/>
              <a:t>Q: Why?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bg2"/>
                </a:solidFill>
              </a:rPr>
              <a:t>.</a:t>
            </a:r>
            <a:endParaRPr lang="en-US" dirty="0" smtClean="0">
              <a:solidFill>
                <a:schemeClr val="bg2"/>
              </a:solidFill>
            </a:endParaRPr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90852575"/>
              </p:ext>
            </p:extLst>
          </p:nvPr>
        </p:nvGraphicFramePr>
        <p:xfrm>
          <a:off x="838200" y="609600"/>
          <a:ext cx="3505200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1430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Physical Page Number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0x10045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0xC20A3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0x4123B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0x10044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39000" y="990600"/>
            <a:ext cx="1371600" cy="548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10668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39000" y="3886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39000" y="48768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239000" y="1828800"/>
            <a:ext cx="1371600" cy="1295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5791200" y="62292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775138" y="28194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12" name="TextBox 11"/>
          <p:cNvSpPr txBox="1"/>
          <p:nvPr>
            <p:custDataLst>
              <p:tags r:id="rId11"/>
            </p:custDataLst>
          </p:nvPr>
        </p:nvSpPr>
        <p:spPr>
          <a:xfrm>
            <a:off x="5791200" y="51624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13" name="TextBox 12"/>
          <p:cNvSpPr txBox="1"/>
          <p:nvPr>
            <p:custDataLst>
              <p:tags r:id="rId12"/>
            </p:custDataLst>
          </p:nvPr>
        </p:nvSpPr>
        <p:spPr>
          <a:xfrm>
            <a:off x="5765520" y="417189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  <p:sp>
        <p:nvSpPr>
          <p:cNvPr id="14" name="TextBox 13"/>
          <p:cNvSpPr txBox="1"/>
          <p:nvPr>
            <p:custDataLst>
              <p:tags r:id="rId13"/>
            </p:custDataLst>
          </p:nvPr>
        </p:nvSpPr>
        <p:spPr>
          <a:xfrm>
            <a:off x="5791200" y="12954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  <p:cxnSp>
        <p:nvCxnSpPr>
          <p:cNvPr id="17" name="Straight Connector 16"/>
          <p:cNvCxnSpPr/>
          <p:nvPr>
            <p:custDataLst>
              <p:tags r:id="rId14"/>
            </p:custDataLst>
          </p:nvPr>
        </p:nvCxnSpPr>
        <p:spPr>
          <a:xfrm>
            <a:off x="4343400" y="1371600"/>
            <a:ext cx="2895600" cy="457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>
            <p:custDataLst>
              <p:tags r:id="rId15"/>
            </p:custDataLst>
          </p:nvPr>
        </p:nvCxnSpPr>
        <p:spPr>
          <a:xfrm flipV="1">
            <a:off x="4343400" y="3124200"/>
            <a:ext cx="2895600" cy="1219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239000" y="5410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TextBox 19"/>
          <p:cNvSpPr txBox="1"/>
          <p:nvPr>
            <p:custDataLst>
              <p:tags r:id="rId17"/>
            </p:custDataLst>
          </p:nvPr>
        </p:nvSpPr>
        <p:spPr>
          <a:xfrm>
            <a:off x="5791200" y="56958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0x10044000</a:t>
            </a:r>
          </a:p>
        </p:txBody>
      </p:sp>
    </p:spTree>
    <p:extLst>
      <p:ext uri="{BB962C8B-B14F-4D97-AF65-F5344CB8AC3E}">
        <p14:creationId xmlns:p14="http://schemas.microsoft.com/office/powerpoint/2010/main" val="185742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Page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2400" y="4419600"/>
            <a:ext cx="86868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Cool Trick #2: Page permissions!</a:t>
            </a:r>
          </a:p>
          <a:p>
            <a:r>
              <a:rPr lang="en-US" dirty="0" smtClean="0"/>
              <a:t>Keep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R, W, X permission bits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each page table entry</a:t>
            </a:r>
          </a:p>
          <a:p>
            <a:r>
              <a:rPr lang="en-US" dirty="0" smtClean="0"/>
              <a:t>Q: Why?</a:t>
            </a:r>
          </a:p>
          <a:p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chemeClr val="bg2"/>
                </a:solidFill>
              </a:rPr>
              <a:t>.</a:t>
            </a:r>
            <a:endParaRPr lang="en-US" dirty="0">
              <a:solidFill>
                <a:schemeClr val="bg2"/>
              </a:solidFill>
            </a:endParaRPr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68428757"/>
              </p:ext>
            </p:extLst>
          </p:nvPr>
        </p:nvGraphicFramePr>
        <p:xfrm>
          <a:off x="838200" y="609600"/>
          <a:ext cx="3505200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285750"/>
                <a:gridCol w="285750"/>
                <a:gridCol w="285750"/>
                <a:gridCol w="28575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X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Physical Page Number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0x10045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0xC20A3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0x4123B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0x10044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39000" y="990600"/>
            <a:ext cx="1371600" cy="548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10668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39000" y="3886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39000" y="48768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239000" y="1828800"/>
            <a:ext cx="1371600" cy="1295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5791200" y="62292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775138" y="28194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12" name="TextBox 11"/>
          <p:cNvSpPr txBox="1"/>
          <p:nvPr>
            <p:custDataLst>
              <p:tags r:id="rId11"/>
            </p:custDataLst>
          </p:nvPr>
        </p:nvSpPr>
        <p:spPr>
          <a:xfrm>
            <a:off x="5791200" y="51624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13" name="TextBox 12"/>
          <p:cNvSpPr txBox="1"/>
          <p:nvPr>
            <p:custDataLst>
              <p:tags r:id="rId12"/>
            </p:custDataLst>
          </p:nvPr>
        </p:nvSpPr>
        <p:spPr>
          <a:xfrm>
            <a:off x="5765520" y="417189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  <p:sp>
        <p:nvSpPr>
          <p:cNvPr id="14" name="TextBox 13"/>
          <p:cNvSpPr txBox="1"/>
          <p:nvPr>
            <p:custDataLst>
              <p:tags r:id="rId13"/>
            </p:custDataLst>
          </p:nvPr>
        </p:nvSpPr>
        <p:spPr>
          <a:xfrm>
            <a:off x="5791200" y="12954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  <p:cxnSp>
        <p:nvCxnSpPr>
          <p:cNvPr id="16" name="Straight Connector 15"/>
          <p:cNvCxnSpPr/>
          <p:nvPr>
            <p:custDataLst>
              <p:tags r:id="rId14"/>
            </p:custDataLst>
          </p:nvPr>
        </p:nvCxnSpPr>
        <p:spPr>
          <a:xfrm>
            <a:off x="4343400" y="1371600"/>
            <a:ext cx="2895600" cy="457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>
            <p:custDataLst>
              <p:tags r:id="rId15"/>
            </p:custDataLst>
          </p:nvPr>
        </p:nvCxnSpPr>
        <p:spPr>
          <a:xfrm flipV="1">
            <a:off x="4343400" y="3124200"/>
            <a:ext cx="2895600" cy="1219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239000" y="5410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TextBox 19"/>
          <p:cNvSpPr txBox="1"/>
          <p:nvPr>
            <p:custDataLst>
              <p:tags r:id="rId17"/>
            </p:custDataLst>
          </p:nvPr>
        </p:nvSpPr>
        <p:spPr>
          <a:xfrm>
            <a:off x="5791200" y="56958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0x10044000</a:t>
            </a:r>
          </a:p>
        </p:txBody>
      </p:sp>
    </p:spTree>
    <p:extLst>
      <p:ext uri="{BB962C8B-B14F-4D97-AF65-F5344CB8AC3E}">
        <p14:creationId xmlns:p14="http://schemas.microsoft.com/office/powerpoint/2010/main" val="64818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4419600"/>
            <a:ext cx="86868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Cool Trick #3: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Aliasing</a:t>
            </a:r>
          </a:p>
          <a:p>
            <a:r>
              <a:rPr lang="en-US" dirty="0" smtClean="0"/>
              <a:t>Map the same physical page</a:t>
            </a:r>
            <a:br>
              <a:rPr lang="en-US" dirty="0" smtClean="0"/>
            </a:br>
            <a:r>
              <a:rPr lang="en-US" dirty="0" smtClean="0"/>
              <a:t>at several virtual addresses</a:t>
            </a:r>
          </a:p>
          <a:p>
            <a:r>
              <a:rPr lang="en-US" dirty="0" smtClean="0"/>
              <a:t>Q: Why?</a:t>
            </a:r>
          </a:p>
          <a:p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>
                <a:solidFill>
                  <a:schemeClr val="bg2"/>
                </a:solidFill>
              </a:rPr>
              <a:t>.</a:t>
            </a:r>
            <a:endParaRPr lang="en-US" dirty="0">
              <a:solidFill>
                <a:schemeClr val="bg2"/>
              </a:solidFill>
            </a:endParaRPr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56478251"/>
              </p:ext>
            </p:extLst>
          </p:nvPr>
        </p:nvGraphicFramePr>
        <p:xfrm>
          <a:off x="838200" y="609600"/>
          <a:ext cx="3505200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285750"/>
                <a:gridCol w="285750"/>
                <a:gridCol w="285750"/>
                <a:gridCol w="28575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X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Physical Page Number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0xC20A3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0xC20A3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0x4123B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0x10044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39000" y="990600"/>
            <a:ext cx="1371600" cy="548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10668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39000" y="3886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39000" y="48768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239000" y="1828800"/>
            <a:ext cx="1371600" cy="1295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5791200" y="62292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775138" y="28194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12" name="TextBox 11"/>
          <p:cNvSpPr txBox="1"/>
          <p:nvPr>
            <p:custDataLst>
              <p:tags r:id="rId11"/>
            </p:custDataLst>
          </p:nvPr>
        </p:nvSpPr>
        <p:spPr>
          <a:xfrm>
            <a:off x="5791200" y="51624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13" name="TextBox 12"/>
          <p:cNvSpPr txBox="1"/>
          <p:nvPr>
            <p:custDataLst>
              <p:tags r:id="rId12"/>
            </p:custDataLst>
          </p:nvPr>
        </p:nvSpPr>
        <p:spPr>
          <a:xfrm>
            <a:off x="5765520" y="417189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  <p:sp>
        <p:nvSpPr>
          <p:cNvPr id="14" name="TextBox 13"/>
          <p:cNvSpPr txBox="1"/>
          <p:nvPr>
            <p:custDataLst>
              <p:tags r:id="rId13"/>
            </p:custDataLst>
          </p:nvPr>
        </p:nvSpPr>
        <p:spPr>
          <a:xfrm>
            <a:off x="5791200" y="12954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  <p:cxnSp>
        <p:nvCxnSpPr>
          <p:cNvPr id="16" name="Straight Connector 15"/>
          <p:cNvCxnSpPr/>
          <p:nvPr>
            <p:custDataLst>
              <p:tags r:id="rId14"/>
            </p:custDataLst>
          </p:nvPr>
        </p:nvCxnSpPr>
        <p:spPr>
          <a:xfrm>
            <a:off x="4343400" y="1371600"/>
            <a:ext cx="2895600" cy="457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>
            <p:custDataLst>
              <p:tags r:id="rId15"/>
            </p:custDataLst>
          </p:nvPr>
        </p:nvCxnSpPr>
        <p:spPr>
          <a:xfrm flipV="1">
            <a:off x="4343400" y="3124200"/>
            <a:ext cx="2895600" cy="1219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239000" y="5410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TextBox 19"/>
          <p:cNvSpPr txBox="1"/>
          <p:nvPr>
            <p:custDataLst>
              <p:tags r:id="rId17"/>
            </p:custDataLst>
          </p:nvPr>
        </p:nvSpPr>
        <p:spPr>
          <a:xfrm>
            <a:off x="5791200" y="56958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0x10044000</a:t>
            </a:r>
          </a:p>
        </p:txBody>
      </p:sp>
    </p:spTree>
    <p:extLst>
      <p:ext uri="{BB962C8B-B14F-4D97-AF65-F5344CB8AC3E}">
        <p14:creationId xmlns:p14="http://schemas.microsoft.com/office/powerpoint/2010/main" val="397361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Page Size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Overhead for VM Attempt #1 (example)</a:t>
            </a:r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Virtual address space (for each process):</a:t>
            </a:r>
          </a:p>
          <a:p>
            <a:pPr lvl="1"/>
            <a:r>
              <a:rPr lang="en-US" dirty="0" smtClean="0"/>
              <a:t>total memory: 2</a:t>
            </a:r>
            <a:r>
              <a:rPr lang="en-US" baseline="30000" dirty="0" smtClean="0"/>
              <a:t>32</a:t>
            </a:r>
            <a:r>
              <a:rPr lang="en-US" dirty="0" smtClean="0"/>
              <a:t> bytes = 4GB</a:t>
            </a:r>
          </a:p>
          <a:p>
            <a:pPr lvl="1"/>
            <a:r>
              <a:rPr lang="en-US" dirty="0" smtClean="0"/>
              <a:t>page size: 2</a:t>
            </a:r>
            <a:r>
              <a:rPr lang="en-US" baseline="30000" dirty="0" smtClean="0"/>
              <a:t>12</a:t>
            </a:r>
            <a:r>
              <a:rPr lang="en-US" dirty="0" smtClean="0"/>
              <a:t> bytes = 4KB</a:t>
            </a:r>
          </a:p>
          <a:p>
            <a:pPr lvl="1"/>
            <a:r>
              <a:rPr lang="en-US" dirty="0" smtClean="0"/>
              <a:t>entries in </a:t>
            </a:r>
            <a:r>
              <a:rPr lang="en-US" dirty="0" err="1" smtClean="0"/>
              <a:t>PageTable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size of </a:t>
            </a:r>
            <a:r>
              <a:rPr lang="en-US" dirty="0" err="1" smtClean="0"/>
              <a:t>PageTable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Physical address space:</a:t>
            </a:r>
          </a:p>
          <a:p>
            <a:pPr lvl="1"/>
            <a:r>
              <a:rPr lang="en-US" dirty="0" smtClean="0"/>
              <a:t>total memory: 2</a:t>
            </a:r>
            <a:r>
              <a:rPr lang="en-US" baseline="30000" dirty="0" smtClean="0"/>
              <a:t>29</a:t>
            </a:r>
            <a:r>
              <a:rPr lang="en-US" dirty="0" smtClean="0"/>
              <a:t> bytes = 512MB</a:t>
            </a:r>
          </a:p>
          <a:p>
            <a:pPr lvl="1"/>
            <a:r>
              <a:rPr lang="en-US" dirty="0" smtClean="0"/>
              <a:t>overhead for 10 processes?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2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All problems in computer science can be solved by another level of indirection.</a:t>
            </a:r>
          </a:p>
          <a:p>
            <a:r>
              <a:rPr lang="en-US" dirty="0" smtClean="0"/>
              <a:t>Need a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map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to translate </a:t>
            </a:r>
            <a:r>
              <a:rPr lang="en-US" dirty="0"/>
              <a:t>a </a:t>
            </a:r>
            <a:r>
              <a:rPr lang="en-US" dirty="0" smtClean="0"/>
              <a:t>“fake” virtual address </a:t>
            </a:r>
            <a:r>
              <a:rPr lang="en-US" dirty="0"/>
              <a:t>(generated by CPU</a:t>
            </a:r>
            <a:r>
              <a:rPr lang="en-US" dirty="0" smtClean="0"/>
              <a:t>) to a “real” physical </a:t>
            </a:r>
            <a:r>
              <a:rPr lang="en-US" dirty="0"/>
              <a:t>Address (in memory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Virtual memory is implemented via a “Map”, a </a:t>
            </a:r>
            <a:r>
              <a:rPr lang="en-US" b="1" i="1" dirty="0" err="1" smtClean="0">
                <a:solidFill>
                  <a:schemeClr val="bg1"/>
                </a:solidFill>
              </a:rPr>
              <a:t>PageTage</a:t>
            </a:r>
            <a:r>
              <a:rPr lang="en-US" b="1" i="1" dirty="0" smtClean="0">
                <a:solidFill>
                  <a:schemeClr val="bg1"/>
                </a:solidFill>
              </a:rPr>
              <a:t>,</a:t>
            </a:r>
            <a:r>
              <a:rPr lang="en-US" dirty="0" smtClean="0">
                <a:solidFill>
                  <a:schemeClr val="bg1"/>
                </a:solidFill>
              </a:rPr>
              <a:t> that maps a </a:t>
            </a:r>
            <a:r>
              <a:rPr lang="en-US" b="1" i="1" dirty="0" err="1" smtClean="0">
                <a:solidFill>
                  <a:schemeClr val="bg1"/>
                </a:solidFill>
              </a:rPr>
              <a:t>vaddr</a:t>
            </a:r>
            <a:r>
              <a:rPr lang="en-US" dirty="0" smtClean="0">
                <a:solidFill>
                  <a:schemeClr val="bg1"/>
                </a:solidFill>
              </a:rPr>
              <a:t> (a virtual address) to a </a:t>
            </a:r>
            <a:r>
              <a:rPr lang="en-US" b="1" i="1" dirty="0" err="1" smtClean="0">
                <a:solidFill>
                  <a:schemeClr val="bg1"/>
                </a:solidFill>
              </a:rPr>
              <a:t>paddr</a:t>
            </a:r>
            <a:r>
              <a:rPr lang="en-US" dirty="0" smtClean="0">
                <a:solidFill>
                  <a:schemeClr val="bg1"/>
                </a:solidFill>
              </a:rPr>
              <a:t> (physical address):</a:t>
            </a:r>
          </a:p>
          <a:p>
            <a:r>
              <a:rPr lang="en-US" b="1" i="1" dirty="0" err="1">
                <a:solidFill>
                  <a:schemeClr val="bg1"/>
                </a:solidFill>
              </a:rPr>
              <a:t>paddr</a:t>
            </a:r>
            <a:r>
              <a:rPr lang="en-US" b="1" i="1" dirty="0">
                <a:solidFill>
                  <a:schemeClr val="bg1"/>
                </a:solidFill>
              </a:rPr>
              <a:t> = </a:t>
            </a:r>
            <a:r>
              <a:rPr lang="en-US" b="1" i="1" dirty="0" err="1">
                <a:solidFill>
                  <a:schemeClr val="bg1"/>
                </a:solidFill>
              </a:rPr>
              <a:t>PageTable</a:t>
            </a:r>
            <a:r>
              <a:rPr lang="en-US" b="1" i="1" dirty="0">
                <a:solidFill>
                  <a:schemeClr val="bg1"/>
                </a:solidFill>
              </a:rPr>
              <a:t>[</a:t>
            </a:r>
            <a:r>
              <a:rPr lang="en-US" b="1" i="1" dirty="0" err="1">
                <a:solidFill>
                  <a:schemeClr val="bg1"/>
                </a:solidFill>
              </a:rPr>
              <a:t>vaddr</a:t>
            </a:r>
            <a:r>
              <a:rPr lang="en-US" b="1" i="1" dirty="0" smtClean="0">
                <a:solidFill>
                  <a:schemeClr val="bg1"/>
                </a:solidFill>
              </a:rPr>
              <a:t>]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 page is constant size block of virtual memory.  Often, the page size will be around 4kB to reduce the number of entries in a </a:t>
            </a:r>
            <a:r>
              <a:rPr lang="en-US" dirty="0" err="1" smtClean="0">
                <a:solidFill>
                  <a:schemeClr val="bg1"/>
                </a:solidFill>
              </a:rPr>
              <a:t>PageTable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We can use the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PageTable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to set Read/Write/Execute permission on a per page basis.  Can allocate memory on a per page basis.  Need a valid bit, as well as Read/Write/Execute and other bits.</a:t>
            </a:r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But, overhead due to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PageTable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is significant.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4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reduce the size (overhead) of the </a:t>
            </a:r>
            <a:r>
              <a:rPr lang="en-US" dirty="0" err="1" smtClean="0"/>
              <a:t>PageTable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reduce the size (overhead) of the </a:t>
            </a:r>
            <a:r>
              <a:rPr lang="en-US" dirty="0" err="1" smtClean="0"/>
              <a:t>PageTable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A: Another level of indirection!!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4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Beyond Flat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457200"/>
            <a:ext cx="8686800" cy="1219200"/>
          </a:xfrm>
        </p:spPr>
        <p:txBody>
          <a:bodyPr/>
          <a:lstStyle/>
          <a:p>
            <a:r>
              <a:rPr lang="en-US" dirty="0" smtClean="0"/>
              <a:t>Assume most of </a:t>
            </a:r>
            <a:r>
              <a:rPr lang="en-US" dirty="0" err="1" smtClean="0"/>
              <a:t>PageTable</a:t>
            </a:r>
            <a:r>
              <a:rPr lang="en-US" dirty="0" smtClean="0"/>
              <a:t> is empty</a:t>
            </a:r>
          </a:p>
          <a:p>
            <a:r>
              <a:rPr lang="en-US" dirty="0" smtClean="0"/>
              <a:t>How to translate addresses? </a:t>
            </a:r>
          </a:p>
        </p:txBody>
      </p:sp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381000" y="1752600"/>
            <a:ext cx="19812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10 bits</a:t>
            </a:r>
            <a:endParaRPr lang="en-US" sz="2400" dirty="0"/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152400" y="5648980"/>
            <a:ext cx="8382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PTBR</a:t>
            </a:r>
            <a:endParaRPr lang="en-US" sz="2400" dirty="0"/>
          </a:p>
        </p:txBody>
      </p:sp>
      <p:sp>
        <p:nvSpPr>
          <p:cNvPr id="8" name="Rectangle 7"/>
          <p:cNvSpPr/>
          <p:nvPr>
            <p:custDataLst>
              <p:tags r:id="rId5"/>
            </p:custDataLst>
          </p:nvPr>
        </p:nvSpPr>
        <p:spPr>
          <a:xfrm>
            <a:off x="2362200" y="1752600"/>
            <a:ext cx="19812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10 bits</a:t>
            </a:r>
            <a:endParaRPr lang="en-US" sz="2400" dirty="0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4343400" y="1752600"/>
            <a:ext cx="19812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10 bits</a:t>
            </a:r>
            <a:endParaRPr lang="en-US" sz="2400" dirty="0"/>
          </a:p>
        </p:txBody>
      </p:sp>
      <p:sp>
        <p:nvSpPr>
          <p:cNvPr id="10" name="TextBox 9"/>
          <p:cNvSpPr txBox="1"/>
          <p:nvPr>
            <p:custDataLst>
              <p:tags r:id="rId7"/>
            </p:custDataLst>
          </p:nvPr>
        </p:nvSpPr>
        <p:spPr>
          <a:xfrm>
            <a:off x="6756224" y="1676400"/>
            <a:ext cx="1016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vaddr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/>
          <p:nvPr>
            <p:custDataLst>
              <p:tags r:id="rId8"/>
            </p:custDataLst>
          </p:nvPr>
        </p:nvCxnSpPr>
        <p:spPr>
          <a:xfrm flipV="1">
            <a:off x="990600" y="5791200"/>
            <a:ext cx="609600" cy="1018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>
            <p:custDataLst>
              <p:tags r:id="rId9"/>
            </p:custDataLst>
          </p:nvPr>
        </p:nvCxnSpPr>
        <p:spPr>
          <a:xfrm>
            <a:off x="1219200" y="5105400"/>
            <a:ext cx="3810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>
            <p:custDataLst>
              <p:tags r:id="rId10"/>
            </p:custDataLst>
          </p:nvPr>
        </p:nvCxnSpPr>
        <p:spPr>
          <a:xfrm rot="5400000" flipH="1" flipV="1">
            <a:off x="-266700" y="3619500"/>
            <a:ext cx="2971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>
            <p:custDataLst>
              <p:tags r:id="rId11"/>
            </p:custDataLst>
          </p:nvPr>
        </p:nvSpPr>
        <p:spPr>
          <a:xfrm>
            <a:off x="1676400" y="4963180"/>
            <a:ext cx="1600200" cy="3048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PDEntry</a:t>
            </a:r>
            <a:endParaRPr lang="en-US" sz="2400" dirty="0"/>
          </a:p>
        </p:txBody>
      </p:sp>
      <p:sp>
        <p:nvSpPr>
          <p:cNvPr id="19" name="TextBox 18"/>
          <p:cNvSpPr txBox="1"/>
          <p:nvPr>
            <p:custDataLst>
              <p:tags r:id="rId12"/>
            </p:custDataLst>
          </p:nvPr>
        </p:nvSpPr>
        <p:spPr>
          <a:xfrm>
            <a:off x="1371600" y="5801380"/>
            <a:ext cx="229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Page Directory</a:t>
            </a:r>
          </a:p>
        </p:txBody>
      </p:sp>
      <p:cxnSp>
        <p:nvCxnSpPr>
          <p:cNvPr id="21" name="Straight Arrow Connector 20"/>
          <p:cNvCxnSpPr/>
          <p:nvPr>
            <p:custDataLst>
              <p:tags r:id="rId13"/>
            </p:custDataLst>
          </p:nvPr>
        </p:nvCxnSpPr>
        <p:spPr>
          <a:xfrm>
            <a:off x="3657600" y="4038600"/>
            <a:ext cx="3810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>
            <p:custDataLst>
              <p:tags r:id="rId14"/>
            </p:custDataLst>
          </p:nvPr>
        </p:nvCxnSpPr>
        <p:spPr>
          <a:xfrm rot="5400000" flipH="1" flipV="1">
            <a:off x="2705100" y="3086100"/>
            <a:ext cx="1905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>
            <p:custDataLst>
              <p:tags r:id="rId15"/>
            </p:custDataLst>
          </p:nvPr>
        </p:nvSpPr>
        <p:spPr>
          <a:xfrm>
            <a:off x="4060091" y="5115580"/>
            <a:ext cx="1774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Page Table</a:t>
            </a:r>
          </a:p>
        </p:txBody>
      </p:sp>
      <p:sp>
        <p:nvSpPr>
          <p:cNvPr id="26" name="Rectangle 25"/>
          <p:cNvSpPr/>
          <p:nvPr>
            <p:custDataLst>
              <p:tags r:id="rId16"/>
            </p:custDataLst>
          </p:nvPr>
        </p:nvSpPr>
        <p:spPr>
          <a:xfrm>
            <a:off x="4136291" y="3896380"/>
            <a:ext cx="1600200" cy="3048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PTEntry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>
            <p:custDataLst>
              <p:tags r:id="rId17"/>
            </p:custDataLst>
          </p:nvPr>
        </p:nvCxnSpPr>
        <p:spPr>
          <a:xfrm>
            <a:off x="3276600" y="5105400"/>
            <a:ext cx="7620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>
            <p:custDataLst>
              <p:tags r:id="rId18"/>
            </p:custDataLst>
          </p:nvPr>
        </p:nvCxnSpPr>
        <p:spPr>
          <a:xfrm>
            <a:off x="6096000" y="35814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>
            <p:custDataLst>
              <p:tags r:id="rId19"/>
            </p:custDataLst>
          </p:nvPr>
        </p:nvCxnSpPr>
        <p:spPr>
          <a:xfrm rot="5400000" flipH="1" flipV="1">
            <a:off x="5372100" y="2857500"/>
            <a:ext cx="1447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>
            <p:custDataLst>
              <p:tags r:id="rId20"/>
            </p:custDataLst>
          </p:nvPr>
        </p:nvSpPr>
        <p:spPr>
          <a:xfrm>
            <a:off x="6400800" y="4038600"/>
            <a:ext cx="1774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Page</a:t>
            </a:r>
          </a:p>
        </p:txBody>
      </p:sp>
      <p:sp>
        <p:nvSpPr>
          <p:cNvPr id="41" name="Rectangle 40"/>
          <p:cNvSpPr/>
          <p:nvPr>
            <p:custDataLst>
              <p:tags r:id="rId21"/>
            </p:custDataLst>
          </p:nvPr>
        </p:nvSpPr>
        <p:spPr>
          <a:xfrm>
            <a:off x="6477000" y="2438400"/>
            <a:ext cx="1600200" cy="161038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2" name="Rectangle 41"/>
          <p:cNvSpPr/>
          <p:nvPr>
            <p:custDataLst>
              <p:tags r:id="rId22"/>
            </p:custDataLst>
          </p:nvPr>
        </p:nvSpPr>
        <p:spPr>
          <a:xfrm>
            <a:off x="6477000" y="3429000"/>
            <a:ext cx="1600200" cy="3048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Word</a:t>
            </a:r>
            <a:endParaRPr lang="en-US" sz="2400" dirty="0"/>
          </a:p>
        </p:txBody>
      </p:sp>
      <p:sp>
        <p:nvSpPr>
          <p:cNvPr id="45" name="Rectangle 44"/>
          <p:cNvSpPr/>
          <p:nvPr>
            <p:custDataLst>
              <p:tags r:id="rId23"/>
            </p:custDataLst>
          </p:nvPr>
        </p:nvSpPr>
        <p:spPr>
          <a:xfrm>
            <a:off x="6324600" y="1752600"/>
            <a:ext cx="3810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cxnSp>
        <p:nvCxnSpPr>
          <p:cNvPr id="46" name="Straight Arrow Connector 45"/>
          <p:cNvCxnSpPr/>
          <p:nvPr>
            <p:custDataLst>
              <p:tags r:id="rId24"/>
            </p:custDataLst>
          </p:nvPr>
        </p:nvCxnSpPr>
        <p:spPr>
          <a:xfrm>
            <a:off x="5715000" y="4037012"/>
            <a:ext cx="685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>
            <p:custDataLst>
              <p:tags r:id="rId25"/>
            </p:custDataLst>
          </p:nvPr>
        </p:nvSpPr>
        <p:spPr>
          <a:xfrm>
            <a:off x="4136291" y="3505200"/>
            <a:ext cx="1600200" cy="161038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>
            <p:custDataLst>
              <p:tags r:id="rId26"/>
            </p:custDataLst>
          </p:nvPr>
        </p:nvSpPr>
        <p:spPr>
          <a:xfrm>
            <a:off x="1676400" y="4191000"/>
            <a:ext cx="1600200" cy="161038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8" name="Rectangle 27"/>
          <p:cNvSpPr/>
          <p:nvPr>
            <p:custDataLst>
              <p:tags r:id="rId27"/>
            </p:custDataLst>
          </p:nvPr>
        </p:nvSpPr>
        <p:spPr>
          <a:xfrm>
            <a:off x="5105400" y="1015425"/>
            <a:ext cx="3747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Multi-level </a:t>
            </a:r>
            <a:r>
              <a:rPr lang="en-US" sz="3200" dirty="0" err="1" smtClean="0">
                <a:solidFill>
                  <a:schemeClr val="bg1"/>
                </a:solidFill>
              </a:rPr>
              <a:t>PageTable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>
            <p:custDataLst>
              <p:tags r:id="rId28"/>
            </p:custDataLst>
          </p:nvPr>
        </p:nvSpPr>
        <p:spPr>
          <a:xfrm>
            <a:off x="381000" y="1752600"/>
            <a:ext cx="39624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0" name="TextBox 29"/>
          <p:cNvSpPr txBox="1"/>
          <p:nvPr>
            <p:custDataLst>
              <p:tags r:id="rId29"/>
            </p:custDataLst>
          </p:nvPr>
        </p:nvSpPr>
        <p:spPr>
          <a:xfrm>
            <a:off x="76200" y="6334780"/>
            <a:ext cx="3450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* x86 does exactly this</a:t>
            </a:r>
          </a:p>
        </p:txBody>
      </p:sp>
    </p:spTree>
    <p:extLst>
      <p:ext uri="{BB962C8B-B14F-4D97-AF65-F5344CB8AC3E}">
        <p14:creationId xmlns:p14="http://schemas.microsoft.com/office/powerpoint/2010/main" val="414482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8" grpId="0" animBg="1"/>
      <p:bldP spid="19" grpId="0"/>
      <p:bldP spid="24" grpId="0"/>
      <p:bldP spid="26" grpId="0" animBg="1"/>
      <p:bldP spid="40" grpId="0"/>
      <p:bldP spid="41" grpId="0" animBg="1"/>
      <p:bldP spid="42" grpId="0" animBg="1"/>
      <p:bldP spid="45" grpId="0" animBg="1"/>
      <p:bldP spid="31" grpId="0" animBg="1"/>
      <p:bldP spid="33" grpId="0" animBg="1"/>
      <p:bldP spid="28" grpId="0"/>
      <p:bldP spid="29" grpId="0" animBg="1"/>
      <p:bldP spid="3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Beyond Flat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457200"/>
            <a:ext cx="8686800" cy="6029980"/>
          </a:xfrm>
        </p:spPr>
        <p:txBody>
          <a:bodyPr>
            <a:normAutofit/>
          </a:bodyPr>
          <a:lstStyle/>
          <a:p>
            <a:r>
              <a:rPr lang="en-US" dirty="0" smtClean="0"/>
              <a:t>Assume most of </a:t>
            </a:r>
            <a:r>
              <a:rPr lang="en-US" dirty="0" err="1" smtClean="0"/>
              <a:t>PageTable</a:t>
            </a:r>
            <a:r>
              <a:rPr lang="en-US" dirty="0" smtClean="0"/>
              <a:t> is empty</a:t>
            </a:r>
          </a:p>
          <a:p>
            <a:r>
              <a:rPr lang="en-US" dirty="0" smtClean="0"/>
              <a:t>How to translate addresses? </a:t>
            </a:r>
            <a:r>
              <a:rPr lang="en-US" dirty="0"/>
              <a:t>Multi-level </a:t>
            </a:r>
            <a:r>
              <a:rPr lang="en-US" dirty="0" err="1" smtClean="0"/>
              <a:t>PageTable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Q: Benefits?</a:t>
            </a:r>
          </a:p>
          <a:p>
            <a:endParaRPr lang="en-US" dirty="0"/>
          </a:p>
          <a:p>
            <a:r>
              <a:rPr lang="en-US" dirty="0" smtClean="0"/>
              <a:t>Q: Drawbacks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91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All problems in computer science can be solved by another level of indirection.</a:t>
            </a:r>
          </a:p>
          <a:p>
            <a:r>
              <a:rPr lang="en-US" dirty="0" smtClean="0"/>
              <a:t>Need a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map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to translate </a:t>
            </a:r>
            <a:r>
              <a:rPr lang="en-US" dirty="0"/>
              <a:t>a </a:t>
            </a:r>
            <a:r>
              <a:rPr lang="en-US" dirty="0" smtClean="0"/>
              <a:t>“fake” virtual address </a:t>
            </a:r>
            <a:r>
              <a:rPr lang="en-US" dirty="0"/>
              <a:t>(generated by CPU</a:t>
            </a:r>
            <a:r>
              <a:rPr lang="en-US" dirty="0" smtClean="0"/>
              <a:t>) to a “real” physical </a:t>
            </a:r>
            <a:r>
              <a:rPr lang="en-US" dirty="0"/>
              <a:t>Address (in memory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Virtual memory is implemented via a “Map”, a </a:t>
            </a:r>
            <a:r>
              <a:rPr lang="en-US" b="1" i="1" dirty="0" err="1" smtClean="0">
                <a:solidFill>
                  <a:schemeClr val="bg1"/>
                </a:solidFill>
              </a:rPr>
              <a:t>PageTage</a:t>
            </a:r>
            <a:r>
              <a:rPr lang="en-US" b="1" i="1" dirty="0" smtClean="0">
                <a:solidFill>
                  <a:schemeClr val="bg1"/>
                </a:solidFill>
              </a:rPr>
              <a:t>,</a:t>
            </a:r>
            <a:r>
              <a:rPr lang="en-US" dirty="0" smtClean="0">
                <a:solidFill>
                  <a:schemeClr val="bg1"/>
                </a:solidFill>
              </a:rPr>
              <a:t> that maps a </a:t>
            </a:r>
            <a:r>
              <a:rPr lang="en-US" b="1" i="1" dirty="0" err="1" smtClean="0">
                <a:solidFill>
                  <a:schemeClr val="bg1"/>
                </a:solidFill>
              </a:rPr>
              <a:t>vaddr</a:t>
            </a:r>
            <a:r>
              <a:rPr lang="en-US" dirty="0" smtClean="0">
                <a:solidFill>
                  <a:schemeClr val="bg1"/>
                </a:solidFill>
              </a:rPr>
              <a:t> (a virtual address) to a </a:t>
            </a:r>
            <a:r>
              <a:rPr lang="en-US" b="1" i="1" dirty="0" err="1" smtClean="0">
                <a:solidFill>
                  <a:schemeClr val="bg1"/>
                </a:solidFill>
              </a:rPr>
              <a:t>paddr</a:t>
            </a:r>
            <a:r>
              <a:rPr lang="en-US" dirty="0" smtClean="0">
                <a:solidFill>
                  <a:schemeClr val="bg1"/>
                </a:solidFill>
              </a:rPr>
              <a:t> (physical address):</a:t>
            </a:r>
          </a:p>
          <a:p>
            <a:r>
              <a:rPr lang="en-US" b="1" i="1" dirty="0" err="1">
                <a:solidFill>
                  <a:schemeClr val="bg1"/>
                </a:solidFill>
              </a:rPr>
              <a:t>paddr</a:t>
            </a:r>
            <a:r>
              <a:rPr lang="en-US" b="1" i="1" dirty="0">
                <a:solidFill>
                  <a:schemeClr val="bg1"/>
                </a:solidFill>
              </a:rPr>
              <a:t> = </a:t>
            </a:r>
            <a:r>
              <a:rPr lang="en-US" b="1" i="1" dirty="0" err="1">
                <a:solidFill>
                  <a:schemeClr val="bg1"/>
                </a:solidFill>
              </a:rPr>
              <a:t>PageTable</a:t>
            </a:r>
            <a:r>
              <a:rPr lang="en-US" b="1" i="1" dirty="0">
                <a:solidFill>
                  <a:schemeClr val="bg1"/>
                </a:solidFill>
              </a:rPr>
              <a:t>[</a:t>
            </a:r>
            <a:r>
              <a:rPr lang="en-US" b="1" i="1" dirty="0" err="1">
                <a:solidFill>
                  <a:schemeClr val="bg1"/>
                </a:solidFill>
              </a:rPr>
              <a:t>vaddr</a:t>
            </a:r>
            <a:r>
              <a:rPr lang="en-US" b="1" i="1" dirty="0" smtClean="0">
                <a:solidFill>
                  <a:schemeClr val="bg1"/>
                </a:solidFill>
              </a:rPr>
              <a:t>]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 page is constant size block of virtual memory.  Often, the page size will be around 4kB to reduce the number of entries in a </a:t>
            </a:r>
            <a:r>
              <a:rPr lang="en-US" dirty="0" err="1" smtClean="0">
                <a:solidFill>
                  <a:schemeClr val="bg1"/>
                </a:solidFill>
              </a:rPr>
              <a:t>PageTable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We can use the </a:t>
            </a:r>
            <a:r>
              <a:rPr lang="en-US" dirty="0" err="1" smtClean="0">
                <a:solidFill>
                  <a:schemeClr val="bg1"/>
                </a:solidFill>
              </a:rPr>
              <a:t>PageTable</a:t>
            </a:r>
            <a:r>
              <a:rPr lang="en-US" dirty="0" smtClean="0">
                <a:solidFill>
                  <a:schemeClr val="bg1"/>
                </a:solidFill>
              </a:rPr>
              <a:t> to set Read/Write/Execute permission on a per page basis.  Can allocate memory on a per page basis.  Need a valid bit, as well as Read/Write/Execute and other bits.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But, overhead due to </a:t>
            </a:r>
            <a:r>
              <a:rPr lang="en-US" dirty="0" err="1" smtClean="0">
                <a:solidFill>
                  <a:schemeClr val="bg1"/>
                </a:solidFill>
              </a:rPr>
              <a:t>PageTable</a:t>
            </a:r>
            <a:r>
              <a:rPr lang="en-US" dirty="0" smtClean="0">
                <a:solidFill>
                  <a:schemeClr val="bg1"/>
                </a:solidFill>
              </a:rPr>
              <a:t> is significant.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Another level of indirection, two levels of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PageTables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and significantly reduce the overhead due to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PageTables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441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Picture: (Virtual) Memory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execute </a:t>
            </a:r>
            <a:r>
              <a:rPr lang="en-US" b="1" i="1" dirty="0" smtClean="0"/>
              <a:t>more than one</a:t>
            </a:r>
            <a:r>
              <a:rPr lang="en-US" dirty="0" smtClean="0"/>
              <a:t> program at a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8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run process larger than physical memory?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9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Paging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99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Can we run process larger than physical memory?</a:t>
            </a:r>
          </a:p>
          <a:p>
            <a:pPr lvl="1"/>
            <a:r>
              <a:rPr lang="en-US" dirty="0" smtClean="0"/>
              <a:t>The “virtual” in “virtual memory”</a:t>
            </a:r>
            <a:endParaRPr lang="en-US" i="1" dirty="0" smtClean="0"/>
          </a:p>
          <a:p>
            <a:r>
              <a:rPr lang="en-US" dirty="0" smtClean="0"/>
              <a:t>View memory as a “cache” for secondary storage</a:t>
            </a:r>
          </a:p>
          <a:p>
            <a:pPr lvl="1"/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Swap</a:t>
            </a:r>
            <a:r>
              <a:rPr lang="en-US" dirty="0" smtClean="0"/>
              <a:t> memory pages out to disk when not in use</a:t>
            </a:r>
          </a:p>
          <a:p>
            <a:pPr lvl="1"/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Page</a:t>
            </a:r>
            <a:r>
              <a:rPr lang="en-US" dirty="0" smtClean="0"/>
              <a:t> them back in when needed</a:t>
            </a:r>
          </a:p>
          <a:p>
            <a:endParaRPr lang="en-US" dirty="0" smtClean="0"/>
          </a:p>
          <a:p>
            <a:r>
              <a:rPr lang="en-US" dirty="0" smtClean="0"/>
              <a:t>Assumes Temporal/Spatial Locality</a:t>
            </a:r>
          </a:p>
          <a:p>
            <a:pPr lvl="1"/>
            <a:r>
              <a:rPr lang="en-US" dirty="0" smtClean="0"/>
              <a:t>Pages used recently most likely to be used again soon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2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4419600"/>
            <a:ext cx="57912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Cool Trick #4: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Paging/Swapping</a:t>
            </a:r>
          </a:p>
          <a:p>
            <a:r>
              <a:rPr lang="en-US" dirty="0" smtClean="0"/>
              <a:t>Need more bits:</a:t>
            </a:r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Dirty,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RecentlyUsed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13332143"/>
              </p:ext>
            </p:extLst>
          </p:nvPr>
        </p:nvGraphicFramePr>
        <p:xfrm>
          <a:off x="838200" y="609600"/>
          <a:ext cx="3505200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285750"/>
                <a:gridCol w="285750"/>
                <a:gridCol w="285750"/>
                <a:gridCol w="28575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X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Physical Page Number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invalid</a:t>
                      </a:r>
                      <a:endParaRPr lang="en-US" sz="24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0x10045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invalid</a:t>
                      </a:r>
                      <a:endParaRPr lang="en-US" sz="24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invalid</a:t>
                      </a:r>
                      <a:endParaRPr lang="en-US" sz="24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disk sector 200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disk sector 25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0x00000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invalid</a:t>
                      </a:r>
                      <a:endParaRPr lang="en-US" sz="24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39000" y="990600"/>
            <a:ext cx="1371600" cy="3962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1066800"/>
            <a:ext cx="1371600" cy="3810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39000" y="3886200"/>
            <a:ext cx="13716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39000" y="1676400"/>
            <a:ext cx="1371600" cy="914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5791200" y="46482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775138" y="22860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12" name="TextBox 11"/>
          <p:cNvSpPr txBox="1"/>
          <p:nvPr>
            <p:custDataLst>
              <p:tags r:id="rId10"/>
            </p:custDataLst>
          </p:nvPr>
        </p:nvSpPr>
        <p:spPr>
          <a:xfrm>
            <a:off x="5791200" y="39624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5765520" y="297180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  <p:sp>
        <p:nvSpPr>
          <p:cNvPr id="14" name="TextBox 13"/>
          <p:cNvSpPr txBox="1"/>
          <p:nvPr>
            <p:custDataLst>
              <p:tags r:id="rId12"/>
            </p:custDataLst>
          </p:nvPr>
        </p:nvSpPr>
        <p:spPr>
          <a:xfrm>
            <a:off x="5791200" y="11430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239000" y="4572000"/>
            <a:ext cx="13716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Flowchart: Magnetic Disk 15"/>
          <p:cNvSpPr/>
          <p:nvPr>
            <p:custDataLst>
              <p:tags r:id="rId14"/>
            </p:custDataLst>
          </p:nvPr>
        </p:nvSpPr>
        <p:spPr>
          <a:xfrm>
            <a:off x="7162800" y="5257800"/>
            <a:ext cx="1524000" cy="1295400"/>
          </a:xfrm>
          <a:prstGeom prst="flowChartMagneticDisk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39000" y="2895600"/>
            <a:ext cx="1371600" cy="3810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Rectangle 1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315200" y="6096000"/>
            <a:ext cx="685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25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Rectangle 1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924800" y="5638800"/>
            <a:ext cx="685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200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20" name="Straight Connector 19"/>
          <p:cNvCxnSpPr/>
          <p:nvPr>
            <p:custDataLst>
              <p:tags r:id="rId18"/>
            </p:custDataLst>
          </p:nvPr>
        </p:nvCxnSpPr>
        <p:spPr>
          <a:xfrm>
            <a:off x="4343400" y="1371600"/>
            <a:ext cx="2895600" cy="3048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>
            <p:custDataLst>
              <p:tags r:id="rId19"/>
            </p:custDataLst>
          </p:nvPr>
        </p:nvCxnSpPr>
        <p:spPr>
          <a:xfrm flipV="1">
            <a:off x="4343400" y="2590800"/>
            <a:ext cx="2895600" cy="17526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97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Virtual Memory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Address Translation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Pages, page tables, and memory </a:t>
            </a:r>
            <a:r>
              <a:rPr lang="en-US" dirty="0" err="1" smtClean="0">
                <a:sym typeface="Wingdings" pitchFamily="2" charset="2"/>
              </a:rPr>
              <a:t>mgmt</a:t>
            </a:r>
            <a:r>
              <a:rPr lang="en-US" dirty="0" smtClean="0">
                <a:sym typeface="Wingdings" pitchFamily="2" charset="2"/>
              </a:rPr>
              <a:t> unit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Paging</a:t>
            </a:r>
          </a:p>
          <a:p>
            <a:pPr marL="0" indent="0"/>
            <a:r>
              <a:rPr lang="en-US" dirty="0" smtClean="0">
                <a:sym typeface="Wingdings" pitchFamily="2" charset="2"/>
              </a:rPr>
              <a:t>Next time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Role of Operating System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Context switches, working set, shared memory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Performance	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How slow is it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Making virtual memory fast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" pitchFamily="2" charset="2"/>
              </a:rPr>
              <a:t>Translation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" pitchFamily="2" charset="2"/>
              </a:rPr>
              <a:t>lookaside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" pitchFamily="2" charset="2"/>
              </a:rPr>
              <a:t> buffer (TLB)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" pitchFamily="2" charset="2"/>
              </a:rPr>
              <a:t>Virtual Memory Meets Caching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0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533400"/>
            <a:ext cx="9067800" cy="6324600"/>
          </a:xfrm>
        </p:spPr>
        <p:txBody>
          <a:bodyPr>
            <a:normAutofit/>
          </a:bodyPr>
          <a:lstStyle/>
          <a:p>
            <a:r>
              <a:rPr lang="en-US" dirty="0"/>
              <a:t>Lab3 is </a:t>
            </a:r>
            <a:r>
              <a:rPr lang="en-US" dirty="0" smtClean="0"/>
              <a:t>out due </a:t>
            </a:r>
            <a:r>
              <a:rPr lang="en-US" dirty="0"/>
              <a:t>next </a:t>
            </a:r>
            <a:r>
              <a:rPr lang="en-US" dirty="0" smtClean="0"/>
              <a:t>Wednesday</a:t>
            </a:r>
            <a:endParaRPr lang="en-US" dirty="0"/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chemeClr val="accent1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/>
          </a:p>
          <a:p>
            <a:pPr marL="115888" lvl="1" indent="0">
              <a:buNone/>
            </a:pPr>
            <a:endParaRPr lang="en-US" dirty="0"/>
          </a:p>
          <a:p>
            <a:pPr marL="173038" lvl="1" indent="0">
              <a:buNone/>
            </a:pPr>
            <a:endParaRPr lang="en-US" dirty="0" smtClean="0"/>
          </a:p>
          <a:p>
            <a:pPr marL="173038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428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533400"/>
            <a:ext cx="92964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Next five weeks</a:t>
            </a:r>
          </a:p>
          <a:p>
            <a:pPr lvl="1"/>
            <a:r>
              <a:rPr lang="en-US" dirty="0" smtClean="0"/>
              <a:t>Week 10  (Apr 8): </a:t>
            </a:r>
            <a:r>
              <a:rPr lang="en-US" smtClean="0"/>
              <a:t>Lab3 released</a:t>
            </a:r>
            <a:endParaRPr lang="en-US" dirty="0" smtClean="0"/>
          </a:p>
          <a:p>
            <a:pPr lvl="1"/>
            <a:r>
              <a:rPr lang="en-US" dirty="0" smtClean="0"/>
              <a:t>Week 11  (Apr 15):  Proj3 release, Lab3 due Wed, HW2 due Fri</a:t>
            </a:r>
          </a:p>
          <a:p>
            <a:pPr lvl="1"/>
            <a:r>
              <a:rPr lang="en-US" dirty="0" smtClean="0"/>
              <a:t>Week 12 (Apr 22):  Lab4 release and Proj3 due Fri</a:t>
            </a:r>
          </a:p>
          <a:p>
            <a:pPr lvl="1"/>
            <a:r>
              <a:rPr lang="en-US" dirty="0" smtClean="0"/>
              <a:t>Week 13 (Apr 29):  Proj4 release, Lab4 due Tue, Prelim2</a:t>
            </a:r>
          </a:p>
          <a:p>
            <a:pPr lvl="1"/>
            <a:r>
              <a:rPr lang="en-US" dirty="0" smtClean="0"/>
              <a:t>Week 14 (May </a:t>
            </a:r>
            <a:r>
              <a:rPr lang="en-US" dirty="0"/>
              <a:t>6</a:t>
            </a:r>
            <a:r>
              <a:rPr lang="en-US" dirty="0" smtClean="0"/>
              <a:t>): Proj3 tournament, Proj4 design doc due</a:t>
            </a:r>
          </a:p>
          <a:p>
            <a:endParaRPr lang="en-US" dirty="0" smtClean="0"/>
          </a:p>
          <a:p>
            <a:r>
              <a:rPr lang="en-US" dirty="0" smtClean="0"/>
              <a:t>Final Project for class</a:t>
            </a:r>
          </a:p>
          <a:p>
            <a:pPr lvl="1"/>
            <a:r>
              <a:rPr lang="en-US" dirty="0" smtClean="0"/>
              <a:t>Week 15 (May 13): Proj4 due</a:t>
            </a:r>
          </a:p>
          <a:p>
            <a:pPr marL="173038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340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Picture: (Virtual) Memory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execute </a:t>
            </a:r>
            <a:r>
              <a:rPr lang="en-US" b="1" i="1" dirty="0" smtClean="0"/>
              <a:t>more than one</a:t>
            </a:r>
            <a:r>
              <a:rPr lang="en-US" dirty="0" smtClean="0"/>
              <a:t> program at a time?</a:t>
            </a:r>
          </a:p>
          <a:p>
            <a:endParaRPr lang="en-US" dirty="0"/>
          </a:p>
          <a:p>
            <a:r>
              <a:rPr lang="en-US" dirty="0" smtClean="0"/>
              <a:t>A: Abstraction – Virtual Memory</a:t>
            </a:r>
          </a:p>
          <a:p>
            <a:pPr lvl="1"/>
            <a:r>
              <a:rPr lang="en-US" dirty="0"/>
              <a:t>Memory that </a:t>
            </a:r>
            <a:r>
              <a:rPr lang="en-US" b="1" i="1" dirty="0"/>
              <a:t>appears</a:t>
            </a:r>
            <a:r>
              <a:rPr lang="en-US" dirty="0"/>
              <a:t> to exist as main </a:t>
            </a:r>
            <a:r>
              <a:rPr lang="en-US" dirty="0" smtClean="0"/>
              <a:t>memory (although </a:t>
            </a:r>
            <a:r>
              <a:rPr lang="en-US" dirty="0"/>
              <a:t>most of it </a:t>
            </a:r>
            <a:r>
              <a:rPr lang="en-US" dirty="0" smtClean="0"/>
              <a:t>is </a:t>
            </a:r>
            <a:r>
              <a:rPr lang="en-US" dirty="0"/>
              <a:t>supported by data held in secondary storage, transfer between </a:t>
            </a:r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two being made automatically as required—i.e. ”paging”)</a:t>
            </a:r>
          </a:p>
          <a:p>
            <a:pPr lvl="1"/>
            <a:r>
              <a:rPr lang="en-US" dirty="0" smtClean="0"/>
              <a:t>Abstraction that supports multi-tasking---the ability to run more than one process at a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4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for Today: 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Virtual Memory?</a:t>
            </a:r>
          </a:p>
          <a:p>
            <a:r>
              <a:rPr lang="en-US" dirty="0" smtClean="0"/>
              <a:t>How does Virtual memory Work?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Address Translation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Pages, page tables, and memory </a:t>
            </a:r>
            <a:r>
              <a:rPr lang="en-US" dirty="0" err="1" smtClean="0">
                <a:sym typeface="Wingdings" pitchFamily="2" charset="2"/>
              </a:rPr>
              <a:t>mgmt</a:t>
            </a:r>
            <a:r>
              <a:rPr lang="en-US" dirty="0" smtClean="0">
                <a:sym typeface="Wingdings" pitchFamily="2" charset="2"/>
              </a:rPr>
              <a:t> unit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Paging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Role of Operating System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Context switches, working set, shared memory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Performance	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How slow is it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Making virtual memory fast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Translation </a:t>
            </a:r>
            <a:r>
              <a:rPr lang="en-US" dirty="0" err="1" smtClean="0">
                <a:sym typeface="Wingdings" pitchFamily="2" charset="2"/>
              </a:rPr>
              <a:t>lookaside</a:t>
            </a:r>
            <a:r>
              <a:rPr lang="en-US" dirty="0" smtClean="0">
                <a:sym typeface="Wingdings" pitchFamily="2" charset="2"/>
              </a:rPr>
              <a:t> buffer (TLB)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Virtual Memory Meets Caching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6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048000"/>
            <a:ext cx="87630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65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97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Picture: Multiple Processes</a:t>
            </a:r>
            <a:endParaRPr lang="en-US" dirty="0"/>
          </a:p>
        </p:txBody>
      </p:sp>
      <p:sp>
        <p:nvSpPr>
          <p:cNvPr id="369971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How to Run multiple processes?</a:t>
            </a:r>
          </a:p>
          <a:p>
            <a:r>
              <a:rPr lang="en-US" i="1" dirty="0" smtClean="0"/>
              <a:t>Time-multiplex </a:t>
            </a:r>
            <a:r>
              <a:rPr lang="en-US" dirty="0" smtClean="0"/>
              <a:t>a single CPU core (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multi-tasking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Web browser, </a:t>
            </a:r>
            <a:r>
              <a:rPr lang="en-US" dirty="0" err="1" smtClean="0"/>
              <a:t>skype</a:t>
            </a:r>
            <a:r>
              <a:rPr lang="en-US" dirty="0" smtClean="0"/>
              <a:t>, office, … all must co-exist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Many cores per processor (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multi-core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or many processors (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multi-processor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Multiple programs run </a:t>
            </a:r>
            <a:r>
              <a:rPr lang="en-US" i="1" dirty="0" smtClean="0"/>
              <a:t>simultaneously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08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8162" name="Rectangle 2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8163" name="Text Box 3"/>
          <p:cNvSpPr txBox="1">
            <a:spLocks noChangeArrowheads="1"/>
          </p:cNvSpPr>
          <p:nvPr/>
        </p:nvSpPr>
        <p:spPr bwMode="auto">
          <a:xfrm>
            <a:off x="1578699" y="2133600"/>
            <a:ext cx="1697901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]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]</a:t>
            </a:r>
            <a:endParaRPr lang="en-US" sz="1600" b="1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548164" name="Rectangle 4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48165" name="Rectangle 5"/>
          <p:cNvSpPr>
            <a:spLocks noChangeArrowheads="1"/>
          </p:cNvSpPr>
          <p:nvPr/>
        </p:nvSpPr>
        <p:spPr bwMode="auto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48166" name="Rectangle 6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7772400" cy="4651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Big Picture: (Virtual) Memory</a:t>
            </a:r>
            <a:endParaRPr lang="en-US" dirty="0"/>
          </a:p>
        </p:txBody>
      </p:sp>
      <p:sp>
        <p:nvSpPr>
          <p:cNvPr id="3548176" name="Text Box 16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548177" name="Text Box 1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548186" name="AutoShape 26"/>
          <p:cNvSpPr>
            <a:spLocks noChangeArrowheads="1"/>
          </p:cNvSpPr>
          <p:nvPr/>
        </p:nvSpPr>
        <p:spPr bwMode="auto">
          <a:xfrm>
            <a:off x="1226274" y="3884613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8187" name="Text Box 27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  <p:sp>
        <p:nvSpPr>
          <p:cNvPr id="3548188" name="Text Box 28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548189" name="Rectangle 29"/>
          <p:cNvSpPr>
            <a:spLocks noChangeArrowheads="1"/>
          </p:cNvSpPr>
          <p:nvPr/>
        </p:nvSpPr>
        <p:spPr bwMode="auto">
          <a:xfrm>
            <a:off x="4267200" y="3048000"/>
            <a:ext cx="533400" cy="304800"/>
          </a:xfrm>
          <a:prstGeom prst="rect">
            <a:avLst/>
          </a:prstGeom>
          <a:solidFill>
            <a:schemeClr val="bg2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190" name="Rectangle 30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1" name="Rectangle 31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2" name="Text Box 32"/>
          <p:cNvSpPr txBox="1">
            <a:spLocks noChangeArrowheads="1"/>
          </p:cNvSpPr>
          <p:nvPr/>
        </p:nvSpPr>
        <p:spPr bwMode="auto">
          <a:xfrm>
            <a:off x="4191000" y="25908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548193" name="Rectangle 33"/>
          <p:cNvSpPr>
            <a:spLocks noChangeArrowheads="1"/>
          </p:cNvSpPr>
          <p:nvPr/>
        </p:nvSpPr>
        <p:spPr bwMode="blackWhite">
          <a:xfrm>
            <a:off x="4267200" y="3657600"/>
            <a:ext cx="5334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548194" name="Rectangle 34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5" name="Rectangle 35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6" name="Rectangle 36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3548197" name="Rectangle 37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110</a:t>
            </a:r>
          </a:p>
        </p:txBody>
      </p:sp>
      <p:sp>
        <p:nvSpPr>
          <p:cNvPr id="3548198" name="Rectangle 38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3548199" name="Rectangle 39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140</a:t>
            </a:r>
          </a:p>
        </p:txBody>
      </p:sp>
      <p:sp>
        <p:nvSpPr>
          <p:cNvPr id="3548200" name="Rectangle 40"/>
          <p:cNvSpPr>
            <a:spLocks noChangeArrowheads="1"/>
          </p:cNvSpPr>
          <p:nvPr/>
        </p:nvSpPr>
        <p:spPr bwMode="blackWhite">
          <a:xfrm>
            <a:off x="4038600" y="3048000"/>
            <a:ext cx="2286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01" name="Rectangle 41"/>
          <p:cNvSpPr>
            <a:spLocks noChangeArrowheads="1"/>
          </p:cNvSpPr>
          <p:nvPr/>
        </p:nvSpPr>
        <p:spPr bwMode="blackWhite">
          <a:xfrm>
            <a:off x="4038600" y="3657600"/>
            <a:ext cx="2286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48202" name="Rectangle 4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3" name="Rectangle 43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4" name="Rectangle 44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48205" name="Rectangle 45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6" name="Rectangle 46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7" name="Rectangle 47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8" name="Rectangle 48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48209" name="Rectangle 49"/>
          <p:cNvSpPr>
            <a:spLocks noChangeArrowheads="1"/>
          </p:cNvSpPr>
          <p:nvPr/>
        </p:nvSpPr>
        <p:spPr bwMode="ltGray">
          <a:xfrm>
            <a:off x="4794250" y="4246563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0" name="Rectangle 50"/>
          <p:cNvSpPr>
            <a:spLocks noChangeArrowheads="1"/>
          </p:cNvSpPr>
          <p:nvPr/>
        </p:nvSpPr>
        <p:spPr bwMode="ltGray">
          <a:xfrm>
            <a:off x="4278313" y="4821238"/>
            <a:ext cx="5334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1" name="Rectangle 51"/>
          <p:cNvSpPr>
            <a:spLocks noChangeArrowheads="1"/>
          </p:cNvSpPr>
          <p:nvPr/>
        </p:nvSpPr>
        <p:spPr bwMode="ltGray">
          <a:xfrm>
            <a:off x="4826000" y="4821238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2" name="Rectangle 52"/>
          <p:cNvSpPr>
            <a:spLocks noChangeArrowheads="1"/>
          </p:cNvSpPr>
          <p:nvPr/>
        </p:nvSpPr>
        <p:spPr bwMode="ltGray">
          <a:xfrm>
            <a:off x="4826000" y="5126038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3" name="Rectangle 53"/>
          <p:cNvSpPr>
            <a:spLocks noChangeArrowheads="1"/>
          </p:cNvSpPr>
          <p:nvPr/>
        </p:nvSpPr>
        <p:spPr bwMode="ltGray">
          <a:xfrm>
            <a:off x="4049713" y="4821238"/>
            <a:ext cx="2286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4" name="Rectangle 54"/>
          <p:cNvSpPr>
            <a:spLocks noChangeArrowheads="1"/>
          </p:cNvSpPr>
          <p:nvPr/>
        </p:nvSpPr>
        <p:spPr bwMode="auto">
          <a:xfrm>
            <a:off x="4276725" y="4217988"/>
            <a:ext cx="533400" cy="304800"/>
          </a:xfrm>
          <a:prstGeom prst="rect">
            <a:avLst/>
          </a:prstGeom>
          <a:solidFill>
            <a:schemeClr val="bg2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5" name="Rectangle 55"/>
          <p:cNvSpPr>
            <a:spLocks noChangeArrowheads="1"/>
          </p:cNvSpPr>
          <p:nvPr/>
        </p:nvSpPr>
        <p:spPr bwMode="auto">
          <a:xfrm>
            <a:off x="4810125" y="363855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6" name="Rectangle 56"/>
          <p:cNvSpPr>
            <a:spLocks noChangeArrowheads="1"/>
          </p:cNvSpPr>
          <p:nvPr/>
        </p:nvSpPr>
        <p:spPr bwMode="auto">
          <a:xfrm>
            <a:off x="4810125" y="394335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7" name="Rectangle 57"/>
          <p:cNvSpPr>
            <a:spLocks noChangeArrowheads="1"/>
          </p:cNvSpPr>
          <p:nvPr/>
        </p:nvSpPr>
        <p:spPr bwMode="auto">
          <a:xfrm>
            <a:off x="4824413" y="4522788"/>
            <a:ext cx="1066800" cy="304800"/>
          </a:xfrm>
          <a:prstGeom prst="rect">
            <a:avLst/>
          </a:prstGeom>
          <a:solidFill>
            <a:schemeClr val="bg2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8" name="Rectangle 58"/>
          <p:cNvSpPr>
            <a:spLocks noChangeArrowheads="1"/>
          </p:cNvSpPr>
          <p:nvPr/>
        </p:nvSpPr>
        <p:spPr bwMode="auto">
          <a:xfrm>
            <a:off x="4810125" y="4233863"/>
            <a:ext cx="1066800" cy="304800"/>
          </a:xfrm>
          <a:prstGeom prst="rect">
            <a:avLst/>
          </a:prstGeom>
          <a:solidFill>
            <a:schemeClr val="bg2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9" name="Rectangle 59"/>
          <p:cNvSpPr>
            <a:spLocks noChangeArrowheads="1"/>
          </p:cNvSpPr>
          <p:nvPr/>
        </p:nvSpPr>
        <p:spPr bwMode="ltGray">
          <a:xfrm>
            <a:off x="4040188" y="4225925"/>
            <a:ext cx="2286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20" name="Rectangle 60"/>
          <p:cNvSpPr>
            <a:spLocks noChangeArrowheads="1"/>
          </p:cNvSpPr>
          <p:nvPr/>
        </p:nvSpPr>
        <p:spPr bwMode="blackWhite">
          <a:xfrm>
            <a:off x="4048125" y="3638550"/>
            <a:ext cx="2286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21" name="Rectangle 61"/>
          <p:cNvSpPr>
            <a:spLocks noChangeArrowheads="1"/>
          </p:cNvSpPr>
          <p:nvPr/>
        </p:nvSpPr>
        <p:spPr bwMode="ltGray">
          <a:xfrm>
            <a:off x="4270375" y="3638550"/>
            <a:ext cx="5334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22" name="Rectangle 62"/>
          <p:cNvSpPr>
            <a:spLocks noChangeArrowheads="1"/>
          </p:cNvSpPr>
          <p:nvPr/>
        </p:nvSpPr>
        <p:spPr bwMode="auto">
          <a:xfrm>
            <a:off x="4797425" y="3044825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23" name="Rectangle 63"/>
          <p:cNvSpPr>
            <a:spLocks noChangeArrowheads="1"/>
          </p:cNvSpPr>
          <p:nvPr/>
        </p:nvSpPr>
        <p:spPr bwMode="auto">
          <a:xfrm>
            <a:off x="4797425" y="3349625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7" name="Rectangl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086600" y="1916668"/>
            <a:ext cx="1371600" cy="40386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086600" y="4812268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70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086600" y="4259818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71" name="Rectangle 1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6600" y="2526268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72" name="Rectangle 1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086600" y="3689906"/>
            <a:ext cx="1371600" cy="56991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019800" y="5726668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0x000…0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00460" y="2461736"/>
            <a:ext cx="88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0x7ff…f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00460" y="1840468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0xfff…f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14400" y="457200"/>
            <a:ext cx="6659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Memory: big </a:t>
            </a:r>
            <a:r>
              <a:rPr lang="en-US" sz="2800" dirty="0">
                <a:solidFill>
                  <a:schemeClr val="bg1"/>
                </a:solidFill>
              </a:rPr>
              <a:t>&amp; slow 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vs</a:t>
            </a:r>
            <a:r>
              <a:rPr lang="en-US" sz="2800" dirty="0" smtClean="0">
                <a:solidFill>
                  <a:schemeClr val="bg1"/>
                </a:solidFill>
              </a:rPr>
              <a:t> Caches: small </a:t>
            </a:r>
            <a:r>
              <a:rPr lang="en-US" sz="2800" dirty="0">
                <a:solidFill>
                  <a:schemeClr val="bg1"/>
                </a:solidFill>
              </a:rPr>
              <a:t>&amp; </a:t>
            </a:r>
            <a:r>
              <a:rPr lang="en-US" sz="2800" dirty="0" smtClean="0">
                <a:solidFill>
                  <a:schemeClr val="bg1"/>
                </a:solidFill>
              </a:rPr>
              <a:t>fast</a:t>
            </a: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ltGray">
          <a:xfrm>
            <a:off x="2362200" y="50292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ltGray">
          <a:xfrm>
            <a:off x="2362200" y="53340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ltGray">
          <a:xfrm>
            <a:off x="2362200" y="56388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ltGray">
          <a:xfrm>
            <a:off x="2362200" y="5943600"/>
            <a:ext cx="1066800" cy="304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1905000" y="5029200"/>
            <a:ext cx="4587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$0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$1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$2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$3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9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3410">
      <a:dk1>
        <a:srgbClr val="FFFFFF"/>
      </a:dk1>
      <a:lt1>
        <a:sysClr val="window" lastClr="FFFFFF"/>
      </a:lt1>
      <a:dk2>
        <a:srgbClr val="000000"/>
      </a:dk2>
      <a:lt2>
        <a:srgbClr val="D8D8D8"/>
      </a:lt2>
      <a:accent1>
        <a:srgbClr val="FFFF00"/>
      </a:accent1>
      <a:accent2>
        <a:srgbClr val="FF0000"/>
      </a:accent2>
      <a:accent3>
        <a:srgbClr val="7030A0"/>
      </a:accent3>
      <a:accent4>
        <a:srgbClr val="0070C0"/>
      </a:accent4>
      <a:accent5>
        <a:srgbClr val="00B0F0"/>
      </a:accent5>
      <a:accent6>
        <a:srgbClr val="FFC000"/>
      </a:accent6>
      <a:hlink>
        <a:srgbClr val="6565FF"/>
      </a:hlink>
      <a:folHlink>
        <a:srgbClr val="A2A2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2584</TotalTime>
  <Words>2323</Words>
  <Application>Microsoft Office PowerPoint</Application>
  <PresentationFormat>On-screen Show (4:3)</PresentationFormat>
  <Paragraphs>655</Paragraphs>
  <Slides>46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Calibri</vt:lpstr>
      <vt:lpstr>Consolas</vt:lpstr>
      <vt:lpstr>Symbol</vt:lpstr>
      <vt:lpstr>Times New Roman</vt:lpstr>
      <vt:lpstr>Wingdings</vt:lpstr>
      <vt:lpstr>Office Theme</vt:lpstr>
      <vt:lpstr>Virtual Memory</vt:lpstr>
      <vt:lpstr>Big Picture: (Virtual) Memory</vt:lpstr>
      <vt:lpstr>Big Picture: (Virtual) Memory</vt:lpstr>
      <vt:lpstr>Big Picture: (Virtual) Memory</vt:lpstr>
      <vt:lpstr>Big Picture: (Virtual) Memory</vt:lpstr>
      <vt:lpstr>Goals for Today: Virtual Memory</vt:lpstr>
      <vt:lpstr>Virtual Memory</vt:lpstr>
      <vt:lpstr>Big Picture: Multiple Processes</vt:lpstr>
      <vt:lpstr>Big Picture: (Virtual) Memory</vt:lpstr>
      <vt:lpstr>Processor &amp; Memory</vt:lpstr>
      <vt:lpstr>Multiple Processes </vt:lpstr>
      <vt:lpstr>Multiple Processes </vt:lpstr>
      <vt:lpstr>Solution? Multiple processes/processors</vt:lpstr>
      <vt:lpstr>Takeaway</vt:lpstr>
      <vt:lpstr>Takeaway</vt:lpstr>
      <vt:lpstr>Next Goal</vt:lpstr>
      <vt:lpstr>Virtual Memory</vt:lpstr>
      <vt:lpstr>Address Space</vt:lpstr>
      <vt:lpstr>Virtual Memory Advantages</vt:lpstr>
      <vt:lpstr>Takeaway</vt:lpstr>
      <vt:lpstr>Next Goal</vt:lpstr>
      <vt:lpstr>PowerPoint Presentation</vt:lpstr>
      <vt:lpstr>Attempt#1: Address Translation</vt:lpstr>
      <vt:lpstr>Attempt #1: Address Translation</vt:lpstr>
      <vt:lpstr>Takeaway</vt:lpstr>
      <vt:lpstr>Next Goal</vt:lpstr>
      <vt:lpstr>Next Goal</vt:lpstr>
      <vt:lpstr>Simple PageTable</vt:lpstr>
      <vt:lpstr>Simple PageTable</vt:lpstr>
      <vt:lpstr>Invalid Pages</vt:lpstr>
      <vt:lpstr>Page Permissions</vt:lpstr>
      <vt:lpstr>Aliasing</vt:lpstr>
      <vt:lpstr>Page Size Example</vt:lpstr>
      <vt:lpstr>Takeaway</vt:lpstr>
      <vt:lpstr>Next Goal</vt:lpstr>
      <vt:lpstr>Next Goal</vt:lpstr>
      <vt:lpstr>Beyond Flat Page Tables</vt:lpstr>
      <vt:lpstr>Beyond Flat Page Tables</vt:lpstr>
      <vt:lpstr>Takeaway</vt:lpstr>
      <vt:lpstr>Next Goal</vt:lpstr>
      <vt:lpstr>PowerPoint Presentation</vt:lpstr>
      <vt:lpstr>Paging</vt:lpstr>
      <vt:lpstr>Paging</vt:lpstr>
      <vt:lpstr>Summary</vt:lpstr>
      <vt:lpstr>Administrivia</vt:lpstr>
      <vt:lpstr>Administrivia</vt:lpstr>
    </vt:vector>
  </TitlesOfParts>
  <Company>Cornell University Computing and Information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Hakim Weatherspoon</dc:creator>
  <cp:lastModifiedBy>Hakim Weatherspoon</cp:lastModifiedBy>
  <cp:revision>176</cp:revision>
  <dcterms:created xsi:type="dcterms:W3CDTF">2012-11-28T14:27:55Z</dcterms:created>
  <dcterms:modified xsi:type="dcterms:W3CDTF">2014-04-08T15:29:24Z</dcterms:modified>
</cp:coreProperties>
</file>