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4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5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6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7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8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9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0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11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12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13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14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notesSlides/notesSlide15.xml" ContentType="application/vnd.openxmlformats-officedocument.presentationml.notesSlide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16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notesSlides/notesSlide17.xml" ContentType="application/vnd.openxmlformats-officedocument.presentationml.notesSlide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18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notesSlides/notesSlide19.xml" ContentType="application/vnd.openxmlformats-officedocument.presentationml.notesSlide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20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75" d="100"/>
          <a:sy n="75" d="100"/>
        </p:scale>
        <p:origin x="1833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clicker question.  How many programs do you typically</a:t>
            </a:r>
            <a:r>
              <a:rPr lang="en-US" baseline="0" dirty="0" smtClean="0"/>
              <a:t> run at a time?  How many programs can we run at once on a quad-core processor?  </a:t>
            </a:r>
            <a:r>
              <a:rPr lang="en-US" dirty="0" smtClean="0"/>
              <a:t>How do we execute more than one process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B36A7-D969-4BC9-A15E-451232CC57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8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mmu</a:t>
            </a:r>
            <a:r>
              <a:rPr lang="en-US" dirty="0" smtClean="0"/>
              <a:t> has own mappings</a:t>
            </a:r>
          </a:p>
          <a:p>
            <a:r>
              <a:rPr lang="en-US" dirty="0" smtClean="0"/>
              <a:t>Easy relocation</a:t>
            </a:r>
          </a:p>
          <a:p>
            <a:r>
              <a:rPr lang="en-US" dirty="0" smtClean="0"/>
              <a:t>Higher memory utilization</a:t>
            </a:r>
          </a:p>
          <a:p>
            <a:r>
              <a:rPr lang="en-US" dirty="0" smtClean="0"/>
              <a:t>Easy 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15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0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4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word … too expensive: 4GB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arrray</a:t>
            </a:r>
            <a:endParaRPr lang="en-US" baseline="0" dirty="0" smtClean="0"/>
          </a:p>
          <a:p>
            <a:r>
              <a:rPr lang="en-US" baseline="0" dirty="0" smtClean="0"/>
              <a:t>per block… ?</a:t>
            </a:r>
          </a:p>
          <a:p>
            <a:r>
              <a:rPr lang="en-US" baseline="0" dirty="0" smtClean="0"/>
              <a:t>Variable … complicated hardware</a:t>
            </a:r>
          </a:p>
          <a:p>
            <a:r>
              <a:rPr lang="en-US" baseline="0" dirty="0" smtClean="0"/>
              <a:t>We will  stick to 4kb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65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0463" y="588963"/>
            <a:ext cx="4551362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30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1" tIns="45365" rIns="90731" bIns="45365"/>
          <a:lstStyle/>
          <a:p>
            <a:r>
              <a:rPr lang="en-US" dirty="0" smtClean="0"/>
              <a:t>4kb pages = 12</a:t>
            </a:r>
            <a:r>
              <a:rPr lang="en-US" baseline="0" dirty="0" smtClean="0"/>
              <a:t> bits for page offset, 20 bits for VPN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11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VADDR</a:t>
            </a:r>
            <a:r>
              <a:rPr lang="en-US" baseline="0" dirty="0" smtClean="0"/>
              <a:t> = 0x00401538</a:t>
            </a:r>
          </a:p>
          <a:p>
            <a:r>
              <a:rPr lang="en-US" baseline="0" dirty="0" smtClean="0"/>
              <a:t>PFN = VADDR/4kb = VADDR&gt;&gt;12 = 0x401</a:t>
            </a:r>
          </a:p>
          <a:p>
            <a:r>
              <a:rPr lang="en-US" baseline="0" dirty="0" err="1" smtClean="0"/>
              <a:t>PageTableEntry</a:t>
            </a:r>
            <a:r>
              <a:rPr lang="en-US" baseline="0" dirty="0" smtClean="0"/>
              <a:t> at 0x90000804 contains 0x4123B000</a:t>
            </a:r>
          </a:p>
          <a:p>
            <a:r>
              <a:rPr lang="en-US" baseline="0" dirty="0" smtClean="0"/>
              <a:t>Data at 0x4123B538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85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07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84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22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76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</a:t>
            </a:r>
            <a:r>
              <a:rPr lang="en-US" baseline="0" smtClean="0"/>
              <a:t>Longer lookups.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6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2" tIns="45695" rIns="91392" bIns="4569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952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Benefits?</a:t>
            </a:r>
          </a:p>
          <a:p>
            <a:r>
              <a:rPr lang="en-US" baseline="0" dirty="0" smtClean="0"/>
              <a:t>A1: Don’t need 4MB contiguous physical memory</a:t>
            </a:r>
          </a:p>
          <a:p>
            <a:r>
              <a:rPr lang="en-US" baseline="0" dirty="0" smtClean="0"/>
              <a:t>A2: Don’t need to allocate every </a:t>
            </a:r>
            <a:r>
              <a:rPr lang="en-US" baseline="0" dirty="0" err="1" smtClean="0"/>
              <a:t>PageTable</a:t>
            </a:r>
            <a:r>
              <a:rPr lang="en-US" baseline="0" dirty="0" smtClean="0"/>
              <a:t>, only those containing valid PTEs</a:t>
            </a:r>
          </a:p>
          <a:p>
            <a:r>
              <a:rPr lang="en-US" baseline="0" dirty="0" smtClean="0"/>
              <a:t>Q: Drawbacks?</a:t>
            </a:r>
          </a:p>
          <a:p>
            <a:r>
              <a:rPr lang="en-US" baseline="0" dirty="0" smtClean="0"/>
              <a:t>A: Longer lookups.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69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A: can make code read-only, executable;</a:t>
            </a:r>
            <a:r>
              <a:rPr lang="en-US" baseline="0" dirty="0" smtClean="0"/>
              <a:t> make data read-write but </a:t>
            </a:r>
            <a:r>
              <a:rPr lang="en-US" baseline="0" smtClean="0"/>
              <a:t>not executable; etc.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8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0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7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2" tIns="43236" rIns="86472" bIns="4323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19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45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7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3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9" tIns="45199" rIns="90399" bIns="451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8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3" y="4343714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2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0" Type="http://schemas.openxmlformats.org/officeDocument/2006/relationships/tags" Target="../tags/tag189.xml"/><Relationship Id="rId4" Type="http://schemas.openxmlformats.org/officeDocument/2006/relationships/tags" Target="../tags/tag183.xml"/><Relationship Id="rId9" Type="http://schemas.openxmlformats.org/officeDocument/2006/relationships/tags" Target="../tags/tag18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8.xml"/><Relationship Id="rId13" Type="http://schemas.openxmlformats.org/officeDocument/2006/relationships/tags" Target="../tags/tag20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93.xml"/><Relationship Id="rId7" Type="http://schemas.openxmlformats.org/officeDocument/2006/relationships/tags" Target="../tags/tag197.xml"/><Relationship Id="rId12" Type="http://schemas.openxmlformats.org/officeDocument/2006/relationships/tags" Target="../tags/tag202.xml"/><Relationship Id="rId17" Type="http://schemas.openxmlformats.org/officeDocument/2006/relationships/tags" Target="../tags/tag207.xml"/><Relationship Id="rId2" Type="http://schemas.openxmlformats.org/officeDocument/2006/relationships/tags" Target="../tags/tag192.xml"/><Relationship Id="rId16" Type="http://schemas.openxmlformats.org/officeDocument/2006/relationships/tags" Target="../tags/tag206.xml"/><Relationship Id="rId1" Type="http://schemas.openxmlformats.org/officeDocument/2006/relationships/tags" Target="../tags/tag191.xml"/><Relationship Id="rId6" Type="http://schemas.openxmlformats.org/officeDocument/2006/relationships/tags" Target="../tags/tag196.xml"/><Relationship Id="rId11" Type="http://schemas.openxmlformats.org/officeDocument/2006/relationships/tags" Target="../tags/tag201.xml"/><Relationship Id="rId5" Type="http://schemas.openxmlformats.org/officeDocument/2006/relationships/tags" Target="../tags/tag195.xml"/><Relationship Id="rId15" Type="http://schemas.openxmlformats.org/officeDocument/2006/relationships/tags" Target="../tags/tag205.xml"/><Relationship Id="rId10" Type="http://schemas.openxmlformats.org/officeDocument/2006/relationships/tags" Target="../tags/tag200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194.xml"/><Relationship Id="rId9" Type="http://schemas.openxmlformats.org/officeDocument/2006/relationships/tags" Target="../tags/tag199.xml"/><Relationship Id="rId14" Type="http://schemas.openxmlformats.org/officeDocument/2006/relationships/tags" Target="../tags/tag20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10" Type="http://schemas.openxmlformats.org/officeDocument/2006/relationships/tags" Target="../tags/tag217.xml"/><Relationship Id="rId19" Type="http://schemas.openxmlformats.org/officeDocument/2006/relationships/notesSlide" Target="../notesSlides/notesSlide7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4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" Type="http://schemas.openxmlformats.org/officeDocument/2006/relationships/tags" Target="../tags/tag27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4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86.xml"/><Relationship Id="rId13" Type="http://schemas.openxmlformats.org/officeDocument/2006/relationships/tags" Target="../tags/tag291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81.xml"/><Relationship Id="rId7" Type="http://schemas.openxmlformats.org/officeDocument/2006/relationships/tags" Target="../tags/tag285.xml"/><Relationship Id="rId12" Type="http://schemas.openxmlformats.org/officeDocument/2006/relationships/tags" Target="../tags/tag29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6" Type="http://schemas.openxmlformats.org/officeDocument/2006/relationships/tags" Target="../tags/tag294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11" Type="http://schemas.openxmlformats.org/officeDocument/2006/relationships/tags" Target="../tags/tag289.xml"/><Relationship Id="rId5" Type="http://schemas.openxmlformats.org/officeDocument/2006/relationships/tags" Target="../tags/tag283.xml"/><Relationship Id="rId15" Type="http://schemas.openxmlformats.org/officeDocument/2006/relationships/tags" Target="../tags/tag293.xml"/><Relationship Id="rId10" Type="http://schemas.openxmlformats.org/officeDocument/2006/relationships/tags" Target="../tags/tag288.xml"/><Relationship Id="rId4" Type="http://schemas.openxmlformats.org/officeDocument/2006/relationships/tags" Target="../tags/tag282.xml"/><Relationship Id="rId9" Type="http://schemas.openxmlformats.org/officeDocument/2006/relationships/tags" Target="../tags/tag287.xml"/><Relationship Id="rId14" Type="http://schemas.openxmlformats.org/officeDocument/2006/relationships/tags" Target="../tags/tag29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" Type="http://schemas.openxmlformats.org/officeDocument/2006/relationships/tags" Target="../tags/tag297.xml"/><Relationship Id="rId21" Type="http://schemas.openxmlformats.org/officeDocument/2006/relationships/tags" Target="../tags/tag315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23.xml"/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26" Type="http://schemas.openxmlformats.org/officeDocument/2006/relationships/tags" Target="../tags/tag341.xml"/><Relationship Id="rId3" Type="http://schemas.openxmlformats.org/officeDocument/2006/relationships/tags" Target="../tags/tag318.xml"/><Relationship Id="rId21" Type="http://schemas.openxmlformats.org/officeDocument/2006/relationships/tags" Target="../tags/tag336.xml"/><Relationship Id="rId7" Type="http://schemas.openxmlformats.org/officeDocument/2006/relationships/tags" Target="../tags/tag322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5" Type="http://schemas.openxmlformats.org/officeDocument/2006/relationships/tags" Target="../tags/tag340.xml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0" Type="http://schemas.openxmlformats.org/officeDocument/2006/relationships/tags" Target="../tags/tag335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1" Type="http://schemas.openxmlformats.org/officeDocument/2006/relationships/tags" Target="../tags/tag326.xml"/><Relationship Id="rId24" Type="http://schemas.openxmlformats.org/officeDocument/2006/relationships/tags" Target="../tags/tag339.xml"/><Relationship Id="rId5" Type="http://schemas.openxmlformats.org/officeDocument/2006/relationships/tags" Target="../tags/tag320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10" Type="http://schemas.openxmlformats.org/officeDocument/2006/relationships/tags" Target="../tags/tag325.xml"/><Relationship Id="rId19" Type="http://schemas.openxmlformats.org/officeDocument/2006/relationships/tags" Target="../tags/tag334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4" Type="http://schemas.openxmlformats.org/officeDocument/2006/relationships/tags" Target="../tags/tag329.xml"/><Relationship Id="rId22" Type="http://schemas.openxmlformats.org/officeDocument/2006/relationships/tags" Target="../tags/tag337.xml"/><Relationship Id="rId27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142.xml"/><Relationship Id="rId21" Type="http://schemas.openxmlformats.org/officeDocument/2006/relationships/tags" Target="../tags/tag46.xml"/><Relationship Id="rId42" Type="http://schemas.openxmlformats.org/officeDocument/2006/relationships/tags" Target="../tags/tag67.xml"/><Relationship Id="rId63" Type="http://schemas.openxmlformats.org/officeDocument/2006/relationships/tags" Target="../tags/tag88.xml"/><Relationship Id="rId84" Type="http://schemas.openxmlformats.org/officeDocument/2006/relationships/tags" Target="../tags/tag109.xml"/><Relationship Id="rId138" Type="http://schemas.openxmlformats.org/officeDocument/2006/relationships/tags" Target="../tags/tag163.xml"/><Relationship Id="rId107" Type="http://schemas.openxmlformats.org/officeDocument/2006/relationships/tags" Target="../tags/tag132.xml"/><Relationship Id="rId11" Type="http://schemas.openxmlformats.org/officeDocument/2006/relationships/tags" Target="../tags/tag36.xml"/><Relationship Id="rId32" Type="http://schemas.openxmlformats.org/officeDocument/2006/relationships/tags" Target="../tags/tag57.xml"/><Relationship Id="rId53" Type="http://schemas.openxmlformats.org/officeDocument/2006/relationships/tags" Target="../tags/tag78.xml"/><Relationship Id="rId74" Type="http://schemas.openxmlformats.org/officeDocument/2006/relationships/tags" Target="../tags/tag99.xml"/><Relationship Id="rId128" Type="http://schemas.openxmlformats.org/officeDocument/2006/relationships/tags" Target="../tags/tag153.xml"/><Relationship Id="rId149" Type="http://schemas.openxmlformats.org/officeDocument/2006/relationships/notesSlide" Target="../notesSlides/notesSlide2.xml"/><Relationship Id="rId5" Type="http://schemas.openxmlformats.org/officeDocument/2006/relationships/tags" Target="../tags/tag30.xml"/><Relationship Id="rId95" Type="http://schemas.openxmlformats.org/officeDocument/2006/relationships/tags" Target="../tags/tag120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43" Type="http://schemas.openxmlformats.org/officeDocument/2006/relationships/tags" Target="../tags/tag68.xml"/><Relationship Id="rId48" Type="http://schemas.openxmlformats.org/officeDocument/2006/relationships/tags" Target="../tags/tag73.xml"/><Relationship Id="rId64" Type="http://schemas.openxmlformats.org/officeDocument/2006/relationships/tags" Target="../tags/tag89.xml"/><Relationship Id="rId69" Type="http://schemas.openxmlformats.org/officeDocument/2006/relationships/tags" Target="../tags/tag94.xml"/><Relationship Id="rId113" Type="http://schemas.openxmlformats.org/officeDocument/2006/relationships/tags" Target="../tags/tag138.xml"/><Relationship Id="rId118" Type="http://schemas.openxmlformats.org/officeDocument/2006/relationships/tags" Target="../tags/tag143.xml"/><Relationship Id="rId134" Type="http://schemas.openxmlformats.org/officeDocument/2006/relationships/tags" Target="../tags/tag159.xml"/><Relationship Id="rId139" Type="http://schemas.openxmlformats.org/officeDocument/2006/relationships/tags" Target="../tags/tag164.xml"/><Relationship Id="rId80" Type="http://schemas.openxmlformats.org/officeDocument/2006/relationships/tags" Target="../tags/tag105.xml"/><Relationship Id="rId85" Type="http://schemas.openxmlformats.org/officeDocument/2006/relationships/tags" Target="../tags/tag110.xml"/><Relationship Id="rId150" Type="http://schemas.openxmlformats.org/officeDocument/2006/relationships/image" Target="../media/image1.png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59" Type="http://schemas.openxmlformats.org/officeDocument/2006/relationships/tags" Target="../tags/tag84.xml"/><Relationship Id="rId103" Type="http://schemas.openxmlformats.org/officeDocument/2006/relationships/tags" Target="../tags/tag128.xml"/><Relationship Id="rId108" Type="http://schemas.openxmlformats.org/officeDocument/2006/relationships/tags" Target="../tags/tag133.xml"/><Relationship Id="rId124" Type="http://schemas.openxmlformats.org/officeDocument/2006/relationships/tags" Target="../tags/tag149.xml"/><Relationship Id="rId129" Type="http://schemas.openxmlformats.org/officeDocument/2006/relationships/tags" Target="../tags/tag154.xml"/><Relationship Id="rId54" Type="http://schemas.openxmlformats.org/officeDocument/2006/relationships/tags" Target="../tags/tag79.xml"/><Relationship Id="rId70" Type="http://schemas.openxmlformats.org/officeDocument/2006/relationships/tags" Target="../tags/tag95.xml"/><Relationship Id="rId75" Type="http://schemas.openxmlformats.org/officeDocument/2006/relationships/tags" Target="../tags/tag100.xml"/><Relationship Id="rId91" Type="http://schemas.openxmlformats.org/officeDocument/2006/relationships/tags" Target="../tags/tag116.xml"/><Relationship Id="rId96" Type="http://schemas.openxmlformats.org/officeDocument/2006/relationships/tags" Target="../tags/tag121.xml"/><Relationship Id="rId140" Type="http://schemas.openxmlformats.org/officeDocument/2006/relationships/tags" Target="../tags/tag165.xml"/><Relationship Id="rId145" Type="http://schemas.openxmlformats.org/officeDocument/2006/relationships/tags" Target="../tags/tag170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49" Type="http://schemas.openxmlformats.org/officeDocument/2006/relationships/tags" Target="../tags/tag74.xml"/><Relationship Id="rId114" Type="http://schemas.openxmlformats.org/officeDocument/2006/relationships/tags" Target="../tags/tag139.xml"/><Relationship Id="rId119" Type="http://schemas.openxmlformats.org/officeDocument/2006/relationships/tags" Target="../tags/tag144.xml"/><Relationship Id="rId44" Type="http://schemas.openxmlformats.org/officeDocument/2006/relationships/tags" Target="../tags/tag69.xml"/><Relationship Id="rId60" Type="http://schemas.openxmlformats.org/officeDocument/2006/relationships/tags" Target="../tags/tag85.xml"/><Relationship Id="rId65" Type="http://schemas.openxmlformats.org/officeDocument/2006/relationships/tags" Target="../tags/tag90.xml"/><Relationship Id="rId81" Type="http://schemas.openxmlformats.org/officeDocument/2006/relationships/tags" Target="../tags/tag106.xml"/><Relationship Id="rId86" Type="http://schemas.openxmlformats.org/officeDocument/2006/relationships/tags" Target="../tags/tag111.xml"/><Relationship Id="rId130" Type="http://schemas.openxmlformats.org/officeDocument/2006/relationships/tags" Target="../tags/tag155.xml"/><Relationship Id="rId135" Type="http://schemas.openxmlformats.org/officeDocument/2006/relationships/tags" Target="../tags/tag160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9" Type="http://schemas.openxmlformats.org/officeDocument/2006/relationships/tags" Target="../tags/tag64.xml"/><Relationship Id="rId109" Type="http://schemas.openxmlformats.org/officeDocument/2006/relationships/tags" Target="../tags/tag134.xml"/><Relationship Id="rId34" Type="http://schemas.openxmlformats.org/officeDocument/2006/relationships/tags" Target="../tags/tag59.xml"/><Relationship Id="rId50" Type="http://schemas.openxmlformats.org/officeDocument/2006/relationships/tags" Target="../tags/tag75.xml"/><Relationship Id="rId55" Type="http://schemas.openxmlformats.org/officeDocument/2006/relationships/tags" Target="../tags/tag80.xml"/><Relationship Id="rId76" Type="http://schemas.openxmlformats.org/officeDocument/2006/relationships/tags" Target="../tags/tag101.xml"/><Relationship Id="rId97" Type="http://schemas.openxmlformats.org/officeDocument/2006/relationships/tags" Target="../tags/tag122.xml"/><Relationship Id="rId104" Type="http://schemas.openxmlformats.org/officeDocument/2006/relationships/tags" Target="../tags/tag129.xml"/><Relationship Id="rId120" Type="http://schemas.openxmlformats.org/officeDocument/2006/relationships/tags" Target="../tags/tag145.xml"/><Relationship Id="rId125" Type="http://schemas.openxmlformats.org/officeDocument/2006/relationships/tags" Target="../tags/tag150.xml"/><Relationship Id="rId141" Type="http://schemas.openxmlformats.org/officeDocument/2006/relationships/tags" Target="../tags/tag166.xml"/><Relationship Id="rId146" Type="http://schemas.openxmlformats.org/officeDocument/2006/relationships/tags" Target="../tags/tag171.xml"/><Relationship Id="rId7" Type="http://schemas.openxmlformats.org/officeDocument/2006/relationships/tags" Target="../tags/tag32.xml"/><Relationship Id="rId71" Type="http://schemas.openxmlformats.org/officeDocument/2006/relationships/tags" Target="../tags/tag96.xml"/><Relationship Id="rId92" Type="http://schemas.openxmlformats.org/officeDocument/2006/relationships/tags" Target="../tags/tag117.xml"/><Relationship Id="rId2" Type="http://schemas.openxmlformats.org/officeDocument/2006/relationships/tags" Target="../tags/tag27.xml"/><Relationship Id="rId29" Type="http://schemas.openxmlformats.org/officeDocument/2006/relationships/tags" Target="../tags/tag54.xml"/><Relationship Id="rId24" Type="http://schemas.openxmlformats.org/officeDocument/2006/relationships/tags" Target="../tags/tag49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66" Type="http://schemas.openxmlformats.org/officeDocument/2006/relationships/tags" Target="../tags/tag91.xml"/><Relationship Id="rId87" Type="http://schemas.openxmlformats.org/officeDocument/2006/relationships/tags" Target="../tags/tag112.xml"/><Relationship Id="rId110" Type="http://schemas.openxmlformats.org/officeDocument/2006/relationships/tags" Target="../tags/tag135.xml"/><Relationship Id="rId115" Type="http://schemas.openxmlformats.org/officeDocument/2006/relationships/tags" Target="../tags/tag140.xml"/><Relationship Id="rId131" Type="http://schemas.openxmlformats.org/officeDocument/2006/relationships/tags" Target="../tags/tag156.xml"/><Relationship Id="rId136" Type="http://schemas.openxmlformats.org/officeDocument/2006/relationships/tags" Target="../tags/tag161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56" Type="http://schemas.openxmlformats.org/officeDocument/2006/relationships/tags" Target="../tags/tag81.xml"/><Relationship Id="rId77" Type="http://schemas.openxmlformats.org/officeDocument/2006/relationships/tags" Target="../tags/tag102.xml"/><Relationship Id="rId100" Type="http://schemas.openxmlformats.org/officeDocument/2006/relationships/tags" Target="../tags/tag125.xml"/><Relationship Id="rId105" Type="http://schemas.openxmlformats.org/officeDocument/2006/relationships/tags" Target="../tags/tag130.xml"/><Relationship Id="rId126" Type="http://schemas.openxmlformats.org/officeDocument/2006/relationships/tags" Target="../tags/tag151.xml"/><Relationship Id="rId147" Type="http://schemas.openxmlformats.org/officeDocument/2006/relationships/tags" Target="../tags/tag172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93" Type="http://schemas.openxmlformats.org/officeDocument/2006/relationships/tags" Target="../tags/tag118.xml"/><Relationship Id="rId98" Type="http://schemas.openxmlformats.org/officeDocument/2006/relationships/tags" Target="../tags/tag123.xml"/><Relationship Id="rId121" Type="http://schemas.openxmlformats.org/officeDocument/2006/relationships/tags" Target="../tags/tag146.xml"/><Relationship Id="rId142" Type="http://schemas.openxmlformats.org/officeDocument/2006/relationships/tags" Target="../tags/tag167.xml"/><Relationship Id="rId3" Type="http://schemas.openxmlformats.org/officeDocument/2006/relationships/tags" Target="../tags/tag28.xml"/><Relationship Id="rId25" Type="http://schemas.openxmlformats.org/officeDocument/2006/relationships/tags" Target="../tags/tag50.xml"/><Relationship Id="rId46" Type="http://schemas.openxmlformats.org/officeDocument/2006/relationships/tags" Target="../tags/tag71.xml"/><Relationship Id="rId67" Type="http://schemas.openxmlformats.org/officeDocument/2006/relationships/tags" Target="../tags/tag92.xml"/><Relationship Id="rId116" Type="http://schemas.openxmlformats.org/officeDocument/2006/relationships/tags" Target="../tags/tag141.xml"/><Relationship Id="rId137" Type="http://schemas.openxmlformats.org/officeDocument/2006/relationships/tags" Target="../tags/tag162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62" Type="http://schemas.openxmlformats.org/officeDocument/2006/relationships/tags" Target="../tags/tag87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111" Type="http://schemas.openxmlformats.org/officeDocument/2006/relationships/tags" Target="../tags/tag136.xml"/><Relationship Id="rId132" Type="http://schemas.openxmlformats.org/officeDocument/2006/relationships/tags" Target="../tags/tag157.xml"/><Relationship Id="rId15" Type="http://schemas.openxmlformats.org/officeDocument/2006/relationships/tags" Target="../tags/tag40.xml"/><Relationship Id="rId36" Type="http://schemas.openxmlformats.org/officeDocument/2006/relationships/tags" Target="../tags/tag61.xml"/><Relationship Id="rId57" Type="http://schemas.openxmlformats.org/officeDocument/2006/relationships/tags" Target="../tags/tag82.xml"/><Relationship Id="rId106" Type="http://schemas.openxmlformats.org/officeDocument/2006/relationships/tags" Target="../tags/tag131.xml"/><Relationship Id="rId127" Type="http://schemas.openxmlformats.org/officeDocument/2006/relationships/tags" Target="../tags/tag15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52" Type="http://schemas.openxmlformats.org/officeDocument/2006/relationships/tags" Target="../tags/tag77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94" Type="http://schemas.openxmlformats.org/officeDocument/2006/relationships/tags" Target="../tags/tag119.xml"/><Relationship Id="rId99" Type="http://schemas.openxmlformats.org/officeDocument/2006/relationships/tags" Target="../tags/tag124.xml"/><Relationship Id="rId101" Type="http://schemas.openxmlformats.org/officeDocument/2006/relationships/tags" Target="../tags/tag126.xml"/><Relationship Id="rId122" Type="http://schemas.openxmlformats.org/officeDocument/2006/relationships/tags" Target="../tags/tag147.xml"/><Relationship Id="rId143" Type="http://schemas.openxmlformats.org/officeDocument/2006/relationships/tags" Target="../tags/tag168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26" Type="http://schemas.openxmlformats.org/officeDocument/2006/relationships/tags" Target="../tags/tag51.xml"/><Relationship Id="rId47" Type="http://schemas.openxmlformats.org/officeDocument/2006/relationships/tags" Target="../tags/tag72.xml"/><Relationship Id="rId68" Type="http://schemas.openxmlformats.org/officeDocument/2006/relationships/tags" Target="../tags/tag93.xml"/><Relationship Id="rId89" Type="http://schemas.openxmlformats.org/officeDocument/2006/relationships/tags" Target="../tags/tag114.xml"/><Relationship Id="rId112" Type="http://schemas.openxmlformats.org/officeDocument/2006/relationships/tags" Target="../tags/tag137.xml"/><Relationship Id="rId133" Type="http://schemas.openxmlformats.org/officeDocument/2006/relationships/tags" Target="../tags/tag158.xml"/><Relationship Id="rId16" Type="http://schemas.openxmlformats.org/officeDocument/2006/relationships/tags" Target="../tags/tag41.xml"/><Relationship Id="rId37" Type="http://schemas.openxmlformats.org/officeDocument/2006/relationships/tags" Target="../tags/tag62.xml"/><Relationship Id="rId58" Type="http://schemas.openxmlformats.org/officeDocument/2006/relationships/tags" Target="../tags/tag83.xml"/><Relationship Id="rId79" Type="http://schemas.openxmlformats.org/officeDocument/2006/relationships/tags" Target="../tags/tag104.xml"/><Relationship Id="rId102" Type="http://schemas.openxmlformats.org/officeDocument/2006/relationships/tags" Target="../tags/tag127.xml"/><Relationship Id="rId123" Type="http://schemas.openxmlformats.org/officeDocument/2006/relationships/tags" Target="../tags/tag148.xml"/><Relationship Id="rId144" Type="http://schemas.openxmlformats.org/officeDocument/2006/relationships/tags" Target="../tags/tag169.xml"/><Relationship Id="rId90" Type="http://schemas.openxmlformats.org/officeDocument/2006/relationships/tags" Target="../tags/tag11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49.xml"/><Relationship Id="rId13" Type="http://schemas.openxmlformats.org/officeDocument/2006/relationships/tags" Target="../tags/tag35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44.xml"/><Relationship Id="rId7" Type="http://schemas.openxmlformats.org/officeDocument/2006/relationships/tags" Target="../tags/tag348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1" Type="http://schemas.openxmlformats.org/officeDocument/2006/relationships/tags" Target="../tags/tag352.xml"/><Relationship Id="rId5" Type="http://schemas.openxmlformats.org/officeDocument/2006/relationships/tags" Target="../tags/tag346.xml"/><Relationship Id="rId15" Type="http://schemas.openxmlformats.org/officeDocument/2006/relationships/tags" Target="../tags/tag356.xml"/><Relationship Id="rId10" Type="http://schemas.openxmlformats.org/officeDocument/2006/relationships/tags" Target="../tags/tag351.xml"/><Relationship Id="rId19" Type="http://schemas.openxmlformats.org/officeDocument/2006/relationships/notesSlide" Target="../notesSlides/notesSlide15.xml"/><Relationship Id="rId4" Type="http://schemas.openxmlformats.org/officeDocument/2006/relationships/tags" Target="../tags/tag345.xml"/><Relationship Id="rId9" Type="http://schemas.openxmlformats.org/officeDocument/2006/relationships/tags" Target="../tags/tag350.xml"/><Relationship Id="rId14" Type="http://schemas.openxmlformats.org/officeDocument/2006/relationships/tags" Target="../tags/tag35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66.xml"/><Relationship Id="rId13" Type="http://schemas.openxmlformats.org/officeDocument/2006/relationships/tags" Target="../tags/tag37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61.xml"/><Relationship Id="rId7" Type="http://schemas.openxmlformats.org/officeDocument/2006/relationships/tags" Target="../tags/tag365.xml"/><Relationship Id="rId12" Type="http://schemas.openxmlformats.org/officeDocument/2006/relationships/tags" Target="../tags/tag370.xml"/><Relationship Id="rId17" Type="http://schemas.openxmlformats.org/officeDocument/2006/relationships/tags" Target="../tags/tag375.xml"/><Relationship Id="rId2" Type="http://schemas.openxmlformats.org/officeDocument/2006/relationships/tags" Target="../tags/tag360.xml"/><Relationship Id="rId16" Type="http://schemas.openxmlformats.org/officeDocument/2006/relationships/tags" Target="../tags/tag374.xml"/><Relationship Id="rId1" Type="http://schemas.openxmlformats.org/officeDocument/2006/relationships/tags" Target="../tags/tag359.xml"/><Relationship Id="rId6" Type="http://schemas.openxmlformats.org/officeDocument/2006/relationships/tags" Target="../tags/tag364.xml"/><Relationship Id="rId11" Type="http://schemas.openxmlformats.org/officeDocument/2006/relationships/tags" Target="../tags/tag369.xml"/><Relationship Id="rId5" Type="http://schemas.openxmlformats.org/officeDocument/2006/relationships/tags" Target="../tags/tag363.xml"/><Relationship Id="rId15" Type="http://schemas.openxmlformats.org/officeDocument/2006/relationships/tags" Target="../tags/tag373.xml"/><Relationship Id="rId10" Type="http://schemas.openxmlformats.org/officeDocument/2006/relationships/tags" Target="../tags/tag368.xml"/><Relationship Id="rId19" Type="http://schemas.openxmlformats.org/officeDocument/2006/relationships/notesSlide" Target="../notesSlides/notesSlide16.xml"/><Relationship Id="rId4" Type="http://schemas.openxmlformats.org/officeDocument/2006/relationships/tags" Target="../tags/tag362.xml"/><Relationship Id="rId9" Type="http://schemas.openxmlformats.org/officeDocument/2006/relationships/tags" Target="../tags/tag367.xml"/><Relationship Id="rId14" Type="http://schemas.openxmlformats.org/officeDocument/2006/relationships/tags" Target="../tags/tag37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8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10" Type="http://schemas.openxmlformats.org/officeDocument/2006/relationships/tags" Target="../tags/tag385.xml"/><Relationship Id="rId19" Type="http://schemas.openxmlformats.org/officeDocument/2006/relationships/notesSlide" Target="../notesSlides/notesSlide17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4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402.xml"/><Relationship Id="rId13" Type="http://schemas.openxmlformats.org/officeDocument/2006/relationships/tags" Target="../tags/tag407.xml"/><Relationship Id="rId18" Type="http://schemas.openxmlformats.org/officeDocument/2006/relationships/tags" Target="../tags/tag412.xml"/><Relationship Id="rId26" Type="http://schemas.openxmlformats.org/officeDocument/2006/relationships/tags" Target="../tags/tag420.xml"/><Relationship Id="rId3" Type="http://schemas.openxmlformats.org/officeDocument/2006/relationships/tags" Target="../tags/tag397.xml"/><Relationship Id="rId21" Type="http://schemas.openxmlformats.org/officeDocument/2006/relationships/tags" Target="../tags/tag415.xml"/><Relationship Id="rId7" Type="http://schemas.openxmlformats.org/officeDocument/2006/relationships/tags" Target="../tags/tag401.xml"/><Relationship Id="rId12" Type="http://schemas.openxmlformats.org/officeDocument/2006/relationships/tags" Target="../tags/tag406.xml"/><Relationship Id="rId17" Type="http://schemas.openxmlformats.org/officeDocument/2006/relationships/tags" Target="../tags/tag411.xml"/><Relationship Id="rId25" Type="http://schemas.openxmlformats.org/officeDocument/2006/relationships/tags" Target="../tags/tag419.xml"/><Relationship Id="rId2" Type="http://schemas.openxmlformats.org/officeDocument/2006/relationships/tags" Target="../tags/tag396.xml"/><Relationship Id="rId16" Type="http://schemas.openxmlformats.org/officeDocument/2006/relationships/tags" Target="../tags/tag410.xml"/><Relationship Id="rId20" Type="http://schemas.openxmlformats.org/officeDocument/2006/relationships/tags" Target="../tags/tag414.xml"/><Relationship Id="rId29" Type="http://schemas.openxmlformats.org/officeDocument/2006/relationships/tags" Target="../tags/tag423.xml"/><Relationship Id="rId1" Type="http://schemas.openxmlformats.org/officeDocument/2006/relationships/tags" Target="../tags/tag395.xml"/><Relationship Id="rId6" Type="http://schemas.openxmlformats.org/officeDocument/2006/relationships/tags" Target="../tags/tag400.xml"/><Relationship Id="rId11" Type="http://schemas.openxmlformats.org/officeDocument/2006/relationships/tags" Target="../tags/tag405.xml"/><Relationship Id="rId24" Type="http://schemas.openxmlformats.org/officeDocument/2006/relationships/tags" Target="../tags/tag418.xml"/><Relationship Id="rId5" Type="http://schemas.openxmlformats.org/officeDocument/2006/relationships/tags" Target="../tags/tag399.xml"/><Relationship Id="rId15" Type="http://schemas.openxmlformats.org/officeDocument/2006/relationships/tags" Target="../tags/tag409.xml"/><Relationship Id="rId23" Type="http://schemas.openxmlformats.org/officeDocument/2006/relationships/tags" Target="../tags/tag417.xml"/><Relationship Id="rId28" Type="http://schemas.openxmlformats.org/officeDocument/2006/relationships/tags" Target="../tags/tag422.xml"/><Relationship Id="rId10" Type="http://schemas.openxmlformats.org/officeDocument/2006/relationships/tags" Target="../tags/tag404.xml"/><Relationship Id="rId19" Type="http://schemas.openxmlformats.org/officeDocument/2006/relationships/tags" Target="../tags/tag413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398.xml"/><Relationship Id="rId9" Type="http://schemas.openxmlformats.org/officeDocument/2006/relationships/tags" Target="../tags/tag403.xml"/><Relationship Id="rId14" Type="http://schemas.openxmlformats.org/officeDocument/2006/relationships/tags" Target="../tags/tag408.xml"/><Relationship Id="rId22" Type="http://schemas.openxmlformats.org/officeDocument/2006/relationships/tags" Target="../tags/tag416.xml"/><Relationship Id="rId27" Type="http://schemas.openxmlformats.org/officeDocument/2006/relationships/tags" Target="../tags/tag421.xml"/><Relationship Id="rId30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5.xml"/><Relationship Id="rId1" Type="http://schemas.openxmlformats.org/officeDocument/2006/relationships/tags" Target="../tags/tag424.xml"/><Relationship Id="rId4" Type="http://schemas.openxmlformats.org/officeDocument/2006/relationships/notesSlide" Target="../notesSlides/notesSlide2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7.xml"/><Relationship Id="rId1" Type="http://schemas.openxmlformats.org/officeDocument/2006/relationships/tags" Target="../tags/tag42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9.xml"/><Relationship Id="rId1" Type="http://schemas.openxmlformats.org/officeDocument/2006/relationships/tags" Target="../tags/tag42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437.xml"/><Relationship Id="rId13" Type="http://schemas.openxmlformats.org/officeDocument/2006/relationships/tags" Target="../tags/tag442.xml"/><Relationship Id="rId18" Type="http://schemas.openxmlformats.org/officeDocument/2006/relationships/tags" Target="../tags/tag447.xml"/><Relationship Id="rId3" Type="http://schemas.openxmlformats.org/officeDocument/2006/relationships/tags" Target="../tags/tag432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436.xml"/><Relationship Id="rId12" Type="http://schemas.openxmlformats.org/officeDocument/2006/relationships/tags" Target="../tags/tag441.xml"/><Relationship Id="rId17" Type="http://schemas.openxmlformats.org/officeDocument/2006/relationships/tags" Target="../tags/tag446.xml"/><Relationship Id="rId2" Type="http://schemas.openxmlformats.org/officeDocument/2006/relationships/tags" Target="../tags/tag431.xml"/><Relationship Id="rId16" Type="http://schemas.openxmlformats.org/officeDocument/2006/relationships/tags" Target="../tags/tag4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30.xml"/><Relationship Id="rId6" Type="http://schemas.openxmlformats.org/officeDocument/2006/relationships/tags" Target="../tags/tag435.xml"/><Relationship Id="rId11" Type="http://schemas.openxmlformats.org/officeDocument/2006/relationships/tags" Target="../tags/tag440.xml"/><Relationship Id="rId5" Type="http://schemas.openxmlformats.org/officeDocument/2006/relationships/tags" Target="../tags/tag434.xml"/><Relationship Id="rId15" Type="http://schemas.openxmlformats.org/officeDocument/2006/relationships/tags" Target="../tags/tag444.xml"/><Relationship Id="rId10" Type="http://schemas.openxmlformats.org/officeDocument/2006/relationships/tags" Target="../tags/tag439.xml"/><Relationship Id="rId19" Type="http://schemas.openxmlformats.org/officeDocument/2006/relationships/tags" Target="../tags/tag448.xml"/><Relationship Id="rId4" Type="http://schemas.openxmlformats.org/officeDocument/2006/relationships/tags" Target="../tags/tag433.xml"/><Relationship Id="rId9" Type="http://schemas.openxmlformats.org/officeDocument/2006/relationships/tags" Target="../tags/tag438.xml"/><Relationship Id="rId14" Type="http://schemas.openxmlformats.org/officeDocument/2006/relationships/tags" Target="../tags/tag4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9.xml"/><Relationship Id="rId4" Type="http://schemas.openxmlformats.org/officeDocument/2006/relationships/tags" Target="../tags/tag1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010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01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5.7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(up to TLBs)</a:t>
            </a:r>
          </a:p>
        </p:txBody>
      </p:sp>
    </p:spTree>
    <p:extLst>
      <p:ext uri="{BB962C8B-B14F-4D97-AF65-F5344CB8AC3E}">
        <p14:creationId xmlns:p14="http://schemas.microsoft.com/office/powerpoint/2010/main" val="26610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1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&amp; Memory</a:t>
            </a:r>
            <a:endParaRPr lang="en-US"/>
          </a:p>
        </p:txBody>
      </p:sp>
      <p:sp>
        <p:nvSpPr>
          <p:cNvPr id="3601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6096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CPU address/data bus...</a:t>
            </a:r>
          </a:p>
          <a:p>
            <a:r>
              <a:rPr lang="en-US" dirty="0" smtClean="0"/>
              <a:t>	… routed through caches</a:t>
            </a:r>
          </a:p>
          <a:p>
            <a:r>
              <a:rPr lang="en-US" dirty="0" smtClean="0"/>
              <a:t>	… to main memory</a:t>
            </a:r>
          </a:p>
          <a:p>
            <a:pPr lvl="1"/>
            <a:r>
              <a:rPr lang="en-US" dirty="0" smtClean="0"/>
              <a:t>Simple, fast, but…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Q: What happens for LW/SW </a:t>
            </a:r>
            <a:br>
              <a:rPr lang="en-US" dirty="0" smtClean="0"/>
            </a:br>
            <a:r>
              <a:rPr lang="en-US" dirty="0" smtClean="0"/>
              <a:t>to an invalid location?</a:t>
            </a:r>
          </a:p>
          <a:p>
            <a:pPr lvl="1"/>
            <a:r>
              <a:rPr lang="en-US" dirty="0" smtClean="0"/>
              <a:t>0x000000000 (NULL)</a:t>
            </a:r>
          </a:p>
          <a:p>
            <a:pPr lvl="1"/>
            <a:r>
              <a:rPr lang="en-US" dirty="0" smtClean="0"/>
              <a:t>uninitialized pointer</a:t>
            </a:r>
          </a:p>
          <a:p>
            <a:pPr lvl="1"/>
            <a:endParaRPr lang="en-US" dirty="0"/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601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014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0141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0141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60141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60141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0142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60142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9800" y="57150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0460" y="24500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0460" y="1828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7432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1412" grpId="0" animBg="1"/>
      <p:bldP spid="3601414" grpId="0" animBg="1"/>
      <p:bldP spid="3601415" grpId="0" animBg="1"/>
      <p:bldP spid="3601421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when another program is executed concurrently on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</a:t>
            </a:r>
            <a:r>
              <a:rPr lang="en-US" dirty="0" smtClean="0"/>
              <a:t> processor?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173038" lvl="1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53000" y="273425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3000" y="32162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$$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1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3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Processes </a:t>
            </a:r>
            <a:endParaRPr lang="en-US" dirty="0"/>
          </a:p>
        </p:txBody>
      </p:sp>
      <p:sp>
        <p:nvSpPr>
          <p:cNvPr id="3603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</a:t>
            </a:r>
            <a:r>
              <a:rPr lang="en-US" dirty="0"/>
              <a:t>we relocate second program?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1894430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1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942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7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39000" y="438998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8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65643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9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3820068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40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57060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00460" y="2441127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00460" y="1819859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</p:spTree>
    <p:extLst>
      <p:ext uri="{BB962C8B-B14F-4D97-AF65-F5344CB8AC3E}">
        <p14:creationId xmlns:p14="http://schemas.microsoft.com/office/powerpoint/2010/main" val="25167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296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Solution? Multiple processes/processors</a:t>
            </a:r>
            <a:endParaRPr lang="en-US" dirty="0"/>
          </a:p>
        </p:txBody>
      </p:sp>
      <p:sp>
        <p:nvSpPr>
          <p:cNvPr id="3605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Can we relocate second program?</a:t>
            </a:r>
          </a:p>
          <a:p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24400" y="1818230"/>
            <a:ext cx="12192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990600"/>
            <a:ext cx="1371600" cy="494243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5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66030"/>
            <a:ext cx="1828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257800" y="2580230"/>
            <a:ext cx="0" cy="6858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4790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86600" y="423758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29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86600" y="2504030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86600" y="3667668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23064" y="585683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3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24400" y="3962400"/>
            <a:ext cx="1219200" cy="762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86600" y="5334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86600" y="1905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35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1143000"/>
            <a:ext cx="1371600" cy="569913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36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86600" y="3124200"/>
            <a:ext cx="1371600" cy="569912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257800" y="3276600"/>
            <a:ext cx="0" cy="62017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All problems in computer science can be solved by another level of indirection.</a:t>
            </a:r>
          </a:p>
          <a:p>
            <a:pPr algn="r"/>
            <a:r>
              <a:rPr lang="en-US" i="1" dirty="0" smtClean="0"/>
              <a:t> </a:t>
            </a:r>
          </a:p>
          <a:p>
            <a:pPr algn="r"/>
            <a:r>
              <a:rPr lang="en-US" i="1" dirty="0" smtClean="0"/>
              <a:t>–  David Wheeler</a:t>
            </a:r>
          </a:p>
          <a:p>
            <a:pPr algn="r"/>
            <a:r>
              <a:rPr lang="en-US" i="1" dirty="0" smtClean="0"/>
              <a:t>– or, Butler Lampson</a:t>
            </a:r>
          </a:p>
          <a:p>
            <a:pPr algn="r"/>
            <a:r>
              <a:rPr lang="en-US" i="1" dirty="0" smtClean="0"/>
              <a:t>–  or, Leslie </a:t>
            </a:r>
            <a:r>
              <a:rPr lang="en-US" i="1" dirty="0" err="1" smtClean="0"/>
              <a:t>Lamport</a:t>
            </a:r>
            <a:endParaRPr lang="en-US" i="1" dirty="0" smtClean="0"/>
          </a:p>
          <a:p>
            <a:pPr algn="r"/>
            <a:r>
              <a:rPr lang="en-US" i="1" dirty="0" smtClean="0"/>
              <a:t>–  or, Steve </a:t>
            </a:r>
            <a:r>
              <a:rPr lang="en-US" i="1" dirty="0" err="1" smtClean="0"/>
              <a:t>Bellovin</a:t>
            </a:r>
            <a:endParaRPr lang="en-US" i="1" dirty="0" smtClean="0"/>
          </a:p>
          <a:p>
            <a:pPr algn="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105400"/>
            <a:ext cx="778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Solution: Need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To map a 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(generated by CPU)</a:t>
            </a:r>
          </a:p>
          <a:p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 a</a:t>
            </a:r>
            <a:r>
              <a:rPr lang="en-US" sz="32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Physical Address (in memory)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5181600"/>
            <a:ext cx="7863332" cy="141726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Virtual Memory work?</a:t>
            </a:r>
          </a:p>
          <a:p>
            <a:endParaRPr lang="en-US" dirty="0" smtClean="0"/>
          </a:p>
          <a:p>
            <a:r>
              <a:rPr lang="en-US" dirty="0" smtClean="0"/>
              <a:t>i.e. How do we create that “map” that maps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</a:t>
            </a:r>
            <a:r>
              <a:rPr lang="en-US" dirty="0" smtClean="0"/>
              <a:t>generated by the CPU to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</a:t>
            </a:r>
            <a:r>
              <a:rPr lang="en-US" dirty="0" smtClean="0"/>
              <a:t> used by main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2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7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</a:t>
            </a:r>
            <a:endParaRPr lang="en-US"/>
          </a:p>
        </p:txBody>
      </p:sp>
      <p:sp>
        <p:nvSpPr>
          <p:cNvPr id="3607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86868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</a:t>
            </a:r>
            <a:r>
              <a:rPr lang="en-US" dirty="0" smtClean="0"/>
              <a:t>: A Solution for All Problems</a:t>
            </a:r>
          </a:p>
          <a:p>
            <a:pPr lvl="1"/>
            <a:r>
              <a:rPr lang="en-US" dirty="0" smtClean="0"/>
              <a:t>Program/CPU can access any address from 0…2</a:t>
            </a:r>
            <a:r>
              <a:rPr lang="en-US" baseline="30000" dirty="0" smtClean="0"/>
              <a:t>N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(e.g. N=32)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</a:t>
            </a:r>
            <a:r>
              <a:rPr lang="en-US" dirty="0" smtClean="0"/>
              <a:t> has its own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space</a:t>
            </a:r>
          </a:p>
          <a:p>
            <a:pPr lvl="1"/>
            <a:r>
              <a:rPr lang="en-US" dirty="0" smtClean="0"/>
              <a:t>A process is a program being executed</a:t>
            </a:r>
          </a:p>
          <a:p>
            <a:pPr lvl="1"/>
            <a:r>
              <a:rPr lang="en-US" dirty="0" smtClean="0"/>
              <a:t>Programmer can code as if they own all of memory</a:t>
            </a:r>
          </a:p>
          <a:p>
            <a:endParaRPr lang="en-US" dirty="0" smtClean="0"/>
          </a:p>
          <a:p>
            <a:r>
              <a:rPr lang="en-US" dirty="0" smtClean="0"/>
              <a:t>On-the-fly at runtime, for each memory access</a:t>
            </a:r>
          </a:p>
          <a:p>
            <a:pPr lvl="1"/>
            <a:r>
              <a:rPr lang="en-US" dirty="0" smtClean="0"/>
              <a:t>all access is </a:t>
            </a:r>
            <a:r>
              <a:rPr lang="en-US" i="1" dirty="0" smtClean="0"/>
              <a:t>indirect</a:t>
            </a:r>
            <a:r>
              <a:rPr lang="en-US" dirty="0" smtClean="0"/>
              <a:t> through a virtual address</a:t>
            </a:r>
          </a:p>
          <a:p>
            <a:pPr lvl="1"/>
            <a:r>
              <a:rPr lang="en-US" dirty="0" smtClean="0"/>
              <a:t>translate fake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a real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</a:t>
            </a:r>
          </a:p>
          <a:p>
            <a:pPr lvl="1"/>
            <a:r>
              <a:rPr lang="en-US" dirty="0" smtClean="0"/>
              <a:t>redirect load/store to the physical address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8321" y="54102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834390"/>
            <a:ext cx="7772400" cy="41401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9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609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3276600"/>
            <a:ext cx="8686800" cy="3962400"/>
          </a:xfrm>
        </p:spPr>
        <p:txBody>
          <a:bodyPr/>
          <a:lstStyle/>
          <a:p>
            <a:r>
              <a:rPr lang="en-US" dirty="0" smtClean="0"/>
              <a:t>Programs load/store to virtual addresses</a:t>
            </a:r>
          </a:p>
          <a:p>
            <a:r>
              <a:rPr lang="en-US" dirty="0" smtClean="0"/>
              <a:t>Actual memory uses physical addresses</a:t>
            </a: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 Management Unit</a:t>
            </a:r>
            <a:r>
              <a:rPr lang="en-US" dirty="0" smtClean="0"/>
              <a:t> (MMU)</a:t>
            </a:r>
            <a:endParaRPr lang="en-US" dirty="0"/>
          </a:p>
          <a:p>
            <a:pPr lvl="1"/>
            <a:r>
              <a:rPr lang="en-US" dirty="0" smtClean="0"/>
              <a:t>Responsible for translating on the fly</a:t>
            </a:r>
          </a:p>
          <a:p>
            <a:pPr lvl="1"/>
            <a:r>
              <a:rPr lang="en-US" dirty="0" smtClean="0"/>
              <a:t>Essentially, just a big array of integers: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8382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685800"/>
            <a:ext cx="1371600" cy="2286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19050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819400" y="21336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1524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1143001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2400" y="17526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29000" y="6858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33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1752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7620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1143001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X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14478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Y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05600" y="1752600"/>
            <a:ext cx="1371600" cy="304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Z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29000" y="1066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1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29000" y="14478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B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438400"/>
            <a:ext cx="13716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10200" y="838200"/>
            <a:ext cx="1066800" cy="6858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10200" y="19050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2" name="Line 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800600" y="2133600"/>
            <a:ext cx="6096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43600" y="15240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9828" y="10623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0x1000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841863" y="1289212"/>
            <a:ext cx="1606731" cy="1331844"/>
          </a:xfrm>
          <a:custGeom>
            <a:avLst/>
            <a:gdLst>
              <a:gd name="connsiteX0" fmla="*/ 0 w 1606731"/>
              <a:gd name="connsiteY0" fmla="*/ 12719 h 1331844"/>
              <a:gd name="connsiteX1" fmla="*/ 326571 w 1606731"/>
              <a:gd name="connsiteY1" fmla="*/ 91097 h 1331844"/>
              <a:gd name="connsiteX2" fmla="*/ 509451 w 1606731"/>
              <a:gd name="connsiteY2" fmla="*/ 691988 h 1331844"/>
              <a:gd name="connsiteX3" fmla="*/ 1267097 w 1606731"/>
              <a:gd name="connsiteY3" fmla="*/ 887931 h 1331844"/>
              <a:gd name="connsiteX4" fmla="*/ 1463040 w 1606731"/>
              <a:gd name="connsiteY4" fmla="*/ 1292879 h 1331844"/>
              <a:gd name="connsiteX5" fmla="*/ 1606731 w 1606731"/>
              <a:gd name="connsiteY5" fmla="*/ 1292879 h 13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6731" h="1331844">
                <a:moveTo>
                  <a:pt x="0" y="12719"/>
                </a:moveTo>
                <a:cubicBezTo>
                  <a:pt x="120831" y="-4698"/>
                  <a:pt x="241663" y="-22115"/>
                  <a:pt x="326571" y="91097"/>
                </a:cubicBezTo>
                <a:cubicBezTo>
                  <a:pt x="411480" y="204309"/>
                  <a:pt x="352697" y="559182"/>
                  <a:pt x="509451" y="691988"/>
                </a:cubicBezTo>
                <a:cubicBezTo>
                  <a:pt x="666205" y="824794"/>
                  <a:pt x="1108166" y="787783"/>
                  <a:pt x="1267097" y="887931"/>
                </a:cubicBezTo>
                <a:cubicBezTo>
                  <a:pt x="1426028" y="988079"/>
                  <a:pt x="1406434" y="1225388"/>
                  <a:pt x="1463040" y="1292879"/>
                </a:cubicBezTo>
                <a:cubicBezTo>
                  <a:pt x="1519646" y="1360370"/>
                  <a:pt x="1563188" y="1326624"/>
                  <a:pt x="1606731" y="1292879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2438400"/>
            <a:ext cx="13716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52399" y="1143000"/>
            <a:ext cx="1689463" cy="304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63028" y="1062335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0x1000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705599" y="1143000"/>
            <a:ext cx="1905001" cy="304799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820194" y="837877"/>
            <a:ext cx="1907177" cy="1332066"/>
          </a:xfrm>
          <a:custGeom>
            <a:avLst/>
            <a:gdLst>
              <a:gd name="connsiteX0" fmla="*/ 1907177 w 1907177"/>
              <a:gd name="connsiteY0" fmla="*/ 424866 h 1332066"/>
              <a:gd name="connsiteX1" fmla="*/ 1463040 w 1907177"/>
              <a:gd name="connsiteY1" fmla="*/ 437929 h 1332066"/>
              <a:gd name="connsiteX2" fmla="*/ 1188720 w 1907177"/>
              <a:gd name="connsiteY2" fmla="*/ 764500 h 1332066"/>
              <a:gd name="connsiteX3" fmla="*/ 1031966 w 1907177"/>
              <a:gd name="connsiteY3" fmla="*/ 1247826 h 1332066"/>
              <a:gd name="connsiteX4" fmla="*/ 365760 w 1907177"/>
              <a:gd name="connsiteY4" fmla="*/ 1221700 h 1332066"/>
              <a:gd name="connsiteX5" fmla="*/ 248195 w 1907177"/>
              <a:gd name="connsiteY5" fmla="*/ 163609 h 1332066"/>
              <a:gd name="connsiteX6" fmla="*/ 0 w 1907177"/>
              <a:gd name="connsiteY6" fmla="*/ 19917 h 133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7177" h="1332066">
                <a:moveTo>
                  <a:pt x="1907177" y="424866"/>
                </a:moveTo>
                <a:cubicBezTo>
                  <a:pt x="1744980" y="403094"/>
                  <a:pt x="1582783" y="381323"/>
                  <a:pt x="1463040" y="437929"/>
                </a:cubicBezTo>
                <a:cubicBezTo>
                  <a:pt x="1343297" y="494535"/>
                  <a:pt x="1260566" y="629517"/>
                  <a:pt x="1188720" y="764500"/>
                </a:cubicBezTo>
                <a:cubicBezTo>
                  <a:pt x="1116874" y="899483"/>
                  <a:pt x="1169126" y="1171626"/>
                  <a:pt x="1031966" y="1247826"/>
                </a:cubicBezTo>
                <a:cubicBezTo>
                  <a:pt x="894806" y="1324026"/>
                  <a:pt x="496388" y="1402403"/>
                  <a:pt x="365760" y="1221700"/>
                </a:cubicBezTo>
                <a:cubicBezTo>
                  <a:pt x="235131" y="1040997"/>
                  <a:pt x="309155" y="363906"/>
                  <a:pt x="248195" y="163609"/>
                </a:cubicBezTo>
                <a:cubicBezTo>
                  <a:pt x="187235" y="-36688"/>
                  <a:pt x="93617" y="-8386"/>
                  <a:pt x="0" y="19917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29000" y="685800"/>
            <a:ext cx="13716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308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95600" y="2895600"/>
            <a:ext cx="304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98600" y="2362200"/>
            <a:ext cx="208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4343400"/>
            <a:ext cx="6324600" cy="838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73330" y="6019800"/>
            <a:ext cx="418447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2" grpId="0"/>
      <p:bldP spid="4" grpId="0" animBg="1"/>
      <p:bldP spid="7" grpId="0" animBg="1"/>
      <p:bldP spid="35" grpId="0" animBg="1"/>
      <p:bldP spid="36" grpId="0"/>
      <p:bldP spid="37" grpId="0" animBg="1"/>
      <p:bldP spid="8" grpId="0" animBg="1"/>
      <p:bldP spid="40" grpId="0" animBg="1"/>
      <p:bldP spid="9" grpId="0"/>
      <p:bldP spid="41" grpId="0"/>
      <p:bldP spid="42" grpId="0"/>
      <p:bldP spid="20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Virtual Memory Advantages</a:t>
            </a:r>
            <a:endParaRPr lang="en-US"/>
          </a:p>
        </p:txBody>
      </p:sp>
      <p:sp>
        <p:nvSpPr>
          <p:cNvPr id="3611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5334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r>
              <a:rPr lang="en-US" dirty="0" smtClean="0"/>
              <a:t>Easy relocation</a:t>
            </a:r>
          </a:p>
          <a:p>
            <a:pPr lvl="1"/>
            <a:r>
              <a:rPr lang="en-US" dirty="0" smtClean="0"/>
              <a:t>Loader puts code anywhere in physical memory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mappings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give illusion of correct layout</a:t>
            </a:r>
          </a:p>
          <a:p>
            <a:r>
              <a:rPr lang="en-US" dirty="0" smtClean="0"/>
              <a:t>Higher memory utilization</a:t>
            </a:r>
          </a:p>
          <a:p>
            <a:pPr lvl="1"/>
            <a:r>
              <a:rPr lang="en-US" dirty="0" smtClean="0"/>
              <a:t>Provide illusion of contiguous memory</a:t>
            </a:r>
          </a:p>
          <a:p>
            <a:pPr lvl="1"/>
            <a:r>
              <a:rPr lang="en-US" dirty="0" smtClean="0"/>
              <a:t>Use all physical memory, even physical address 0x0</a:t>
            </a:r>
          </a:p>
          <a:p>
            <a:r>
              <a:rPr lang="en-US" dirty="0" smtClean="0"/>
              <a:t>Easy sharing</a:t>
            </a:r>
          </a:p>
          <a:p>
            <a:pPr lvl="1"/>
            <a:r>
              <a:rPr lang="en-US" dirty="0" smtClean="0"/>
              <a:t>Different mappings for different programs / cores</a:t>
            </a:r>
          </a:p>
          <a:p>
            <a:r>
              <a:rPr lang="en-US" dirty="0" smtClean="0"/>
              <a:t>And more to come…</a:t>
            </a:r>
          </a:p>
        </p:txBody>
      </p:sp>
    </p:spTree>
    <p:extLst>
      <p:ext uri="{BB962C8B-B14F-4D97-AF65-F5344CB8AC3E}">
        <p14:creationId xmlns:p14="http://schemas.microsoft.com/office/powerpoint/2010/main" val="747430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.data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.text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4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PageTage</a:t>
            </a:r>
            <a:r>
              <a:rPr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that maps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= 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5638800"/>
          </a:xfrm>
        </p:spPr>
        <p:txBody>
          <a:bodyPr/>
          <a:lstStyle/>
          <a:p>
            <a:r>
              <a:rPr lang="en-US" dirty="0" smtClean="0"/>
              <a:t>How do we implement that translation from a virtual address (</a:t>
            </a:r>
            <a:r>
              <a:rPr lang="en-US" dirty="0" err="1" smtClean="0"/>
              <a:t>vaddr</a:t>
            </a:r>
            <a:r>
              <a:rPr lang="en-US" dirty="0" smtClean="0"/>
              <a:t>) to a physical address (</a:t>
            </a:r>
            <a:r>
              <a:rPr lang="en-US" dirty="0" err="1" smtClean="0"/>
              <a:t>paddr</a:t>
            </a:r>
            <a:r>
              <a:rPr lang="en-US" dirty="0" smtClean="0"/>
              <a:t>)?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PageTable</a:t>
            </a:r>
            <a:r>
              <a:rPr lang="en-US" dirty="0"/>
              <a:t>[</a:t>
            </a:r>
            <a:r>
              <a:rPr lang="en-US" dirty="0" err="1"/>
              <a:t>vaddr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i.e. How do we implement the </a:t>
            </a:r>
            <a:r>
              <a:rPr lang="en-US" dirty="0" err="1" smtClean="0"/>
              <a:t>PageTable</a:t>
            </a:r>
            <a:r>
              <a:rPr lang="en-US" dirty="0" smtClean="0"/>
              <a:t>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Address Translation</a:t>
            </a:r>
          </a:p>
          <a:p>
            <a:pPr algn="ctr"/>
            <a:r>
              <a:rPr lang="en-US" dirty="0" smtClean="0"/>
              <a:t>Pages, Page Tables, and </a:t>
            </a:r>
          </a:p>
          <a:p>
            <a:pPr algn="ctr"/>
            <a:r>
              <a:rPr lang="en-US" dirty="0" smtClean="0"/>
              <a:t>the Memory Management Unit (MMU)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3800" y="3352800"/>
            <a:ext cx="19812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3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Attempt#1: Address Translation</a:t>
            </a:r>
            <a:endParaRPr lang="en-US" dirty="0"/>
          </a:p>
        </p:txBody>
      </p:sp>
      <p:sp>
        <p:nvSpPr>
          <p:cNvPr id="37038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large should a </a:t>
            </a:r>
            <a:r>
              <a:rPr lang="en-US" dirty="0" err="1" smtClean="0"/>
              <a:t>PageTable</a:t>
            </a:r>
            <a:r>
              <a:rPr lang="en-US" dirty="0" smtClean="0"/>
              <a:t> be for a MMU?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paddr</a:t>
            </a:r>
            <a:r>
              <a:rPr lang="en-US" dirty="0" smtClean="0"/>
              <a:t> =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vaddr</a:t>
            </a:r>
            <a:r>
              <a:rPr lang="en-US" dirty="0" smtClean="0"/>
              <a:t>];</a:t>
            </a:r>
          </a:p>
          <a:p>
            <a:r>
              <a:rPr lang="en-US" dirty="0" smtClean="0"/>
              <a:t>Granularity?</a:t>
            </a:r>
          </a:p>
          <a:p>
            <a:pPr lvl="1"/>
            <a:r>
              <a:rPr lang="en-US" dirty="0" smtClean="0"/>
              <a:t>Per word…</a:t>
            </a:r>
          </a:p>
          <a:p>
            <a:pPr lvl="1"/>
            <a:r>
              <a:rPr lang="en-US" dirty="0" smtClean="0"/>
              <a:t>Per block…</a:t>
            </a:r>
          </a:p>
          <a:p>
            <a:pPr lvl="1"/>
            <a:r>
              <a:rPr lang="en-US" dirty="0" smtClean="0"/>
              <a:t>Variable..…</a:t>
            </a:r>
          </a:p>
          <a:p>
            <a:r>
              <a:rPr lang="en-US" dirty="0" smtClean="0"/>
              <a:t>Typical:</a:t>
            </a:r>
          </a:p>
          <a:p>
            <a:pPr lvl="1"/>
            <a:r>
              <a:rPr lang="en-US" dirty="0" smtClean="0"/>
              <a:t>4KB – 16KB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pages</a:t>
            </a:r>
          </a:p>
          <a:p>
            <a:pPr lvl="1"/>
            <a:r>
              <a:rPr lang="en-US" dirty="0" smtClean="0"/>
              <a:t>4MB – 256MB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jumbo pages</a:t>
            </a:r>
          </a:p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1447800"/>
            <a:ext cx="4800600" cy="457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Attempt #1: Address Translation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32004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Attempt #1: For any access to virtual address:</a:t>
            </a:r>
          </a:p>
          <a:p>
            <a:pPr lvl="1"/>
            <a:r>
              <a:rPr lang="en-US" dirty="0" smtClean="0"/>
              <a:t>Calculate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page number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 offset</a:t>
            </a:r>
          </a:p>
          <a:p>
            <a:pPr lvl="1"/>
            <a:r>
              <a:rPr lang="en-US" dirty="0" smtClean="0"/>
              <a:t>Lookup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page number</a:t>
            </a:r>
            <a:r>
              <a:rPr lang="en-US" dirty="0" smtClean="0"/>
              <a:t> at </a:t>
            </a:r>
            <a:r>
              <a:rPr lang="en-US" dirty="0" err="1" smtClean="0"/>
              <a:t>PageTable</a:t>
            </a:r>
            <a:r>
              <a:rPr lang="en-US" dirty="0" smtClean="0"/>
              <a:t>[</a:t>
            </a:r>
            <a:r>
              <a:rPr lang="en-US" dirty="0" err="1" smtClean="0"/>
              <a:t>vpn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Calculate physical address as </a:t>
            </a:r>
            <a:r>
              <a:rPr lang="en-US" dirty="0" err="1" smtClean="0"/>
              <a:t>ppn:offset</a:t>
            </a:r>
            <a:endParaRPr lang="en-US" dirty="0" smtClean="0"/>
          </a:p>
        </p:txBody>
      </p:sp>
      <p:sp>
        <p:nvSpPr>
          <p:cNvPr id="362598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77200" y="762000"/>
            <a:ext cx="89832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vaddr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8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762000"/>
            <a:ext cx="6858000" cy="457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89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943600" y="7620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0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0125" y="762000"/>
            <a:ext cx="160948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Page Offset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25991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4279" y="762000"/>
            <a:ext cx="27549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Virtual page number</a:t>
            </a:r>
          </a:p>
        </p:txBody>
      </p:sp>
      <p:sp>
        <p:nvSpPr>
          <p:cNvPr id="362599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0" y="2438400"/>
            <a:ext cx="6096000" cy="457202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5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438398"/>
            <a:ext cx="0" cy="45720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2599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80125" y="2438400"/>
            <a:ext cx="156780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Page offset</a:t>
            </a:r>
          </a:p>
        </p:txBody>
      </p:sp>
      <p:sp>
        <p:nvSpPr>
          <p:cNvPr id="362599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438400"/>
            <a:ext cx="290727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alibri"/>
              </a:rPr>
              <a:t>Physical page number</a:t>
            </a:r>
          </a:p>
        </p:txBody>
      </p:sp>
      <p:sp>
        <p:nvSpPr>
          <p:cNvPr id="26" name="Flowchart: Alternate Process 25"/>
          <p:cNvSpPr/>
          <p:nvPr>
            <p:custDataLst>
              <p:tags r:id="rId12"/>
            </p:custDataLst>
          </p:nvPr>
        </p:nvSpPr>
        <p:spPr>
          <a:xfrm>
            <a:off x="1981200" y="1601787"/>
            <a:ext cx="3200400" cy="457200"/>
          </a:xfrm>
          <a:prstGeom prst="flowChartAlternateProcess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in </a:t>
            </a:r>
            <a:r>
              <a:rPr lang="en-US" sz="2400" dirty="0" err="1" smtClean="0"/>
              <a:t>PageTable</a:t>
            </a:r>
            <a:endParaRPr 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77200" y="2438400"/>
            <a:ext cx="92525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paddr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Line 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0" y="12192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581400" y="2057400"/>
            <a:ext cx="0" cy="3810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10400" y="1219200"/>
            <a:ext cx="0" cy="121920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0130" y="1143000"/>
            <a:ext cx="720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31                                                            12  11                       0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2814935"/>
            <a:ext cx="7096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                            12  11                       0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1246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</a:t>
            </a:r>
          </a:p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generated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2137827"/>
            <a:ext cx="1256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Main 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Memory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87969" y="1459230"/>
            <a:ext cx="1832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Page size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kB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=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358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2" grpId="0"/>
      <p:bldP spid="20" grpId="0"/>
      <p:bldP spid="3" grpId="0"/>
      <p:bldP spid="22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/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/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/>
              <a:t>PageTable</a:t>
            </a:r>
            <a:r>
              <a:rPr lang="en-US" dirty="0" smtClean="0"/>
              <a:t> managed by the memory management unit (MMU).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How to translate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vaddr</a:t>
            </a:r>
            <a:r>
              <a:rPr lang="en-US" dirty="0" smtClean="0"/>
              <a:t> (virtual address) generated by the CPU to a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paddr</a:t>
            </a:r>
            <a:r>
              <a:rPr lang="en-US" dirty="0" smtClean="0"/>
              <a:t> (physical address) used by main memory using the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/>
              <a:t> managed by the memory management unit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MMU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Q: Where is the </a:t>
            </a:r>
            <a:r>
              <a:rPr lang="en-US" dirty="0" err="1" smtClean="0"/>
              <a:t>PageTable</a:t>
            </a:r>
            <a:r>
              <a:rPr lang="en-US" dirty="0" smtClean="0"/>
              <a:t> stored??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3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2438400"/>
            <a:ext cx="6248400" cy="2667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Where to store page tables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0" y="1295400"/>
            <a:ext cx="1066800" cy="68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CPU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685800"/>
            <a:ext cx="1371600" cy="167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9144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371600"/>
            <a:ext cx="1066800" cy="533400"/>
          </a:xfrm>
          <a:prstGeom prst="rect">
            <a:avLst/>
          </a:prstGeom>
          <a:noFill/>
          <a:ln w="28575" algn="ctr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MMU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1600200"/>
            <a:ext cx="6858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1295400"/>
            <a:ext cx="1371600" cy="76199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39000" y="990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239000" y="3810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9000" y="48006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2133600" y="685800"/>
            <a:ext cx="3273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sym typeface="Symbol"/>
              </a:rPr>
              <a:t>Read </a:t>
            </a:r>
            <a:r>
              <a:rPr lang="en-US" sz="2400" dirty="0" err="1" smtClean="0">
                <a:solidFill>
                  <a:schemeClr val="bg1"/>
                </a:solidFill>
                <a:sym typeface="Symbol"/>
              </a:rPr>
              <a:t>Mem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[0x4123B538]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>
            <p:custDataLst>
              <p:tags r:id="rId13"/>
            </p:custDataLst>
          </p:nvPr>
        </p:nvSpPr>
        <p:spPr>
          <a:xfrm>
            <a:off x="5791200" y="61530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21" name="TextBox 20"/>
          <p:cNvSpPr txBox="1"/>
          <p:nvPr>
            <p:custDataLst>
              <p:tags r:id="rId14"/>
            </p:custDataLst>
          </p:nvPr>
        </p:nvSpPr>
        <p:spPr>
          <a:xfrm>
            <a:off x="5775138" y="2743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23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17526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>
            <p:custDataLst>
              <p:tags r:id="rId16"/>
            </p:custDataLst>
          </p:nvPr>
        </p:nvSpPr>
        <p:spPr>
          <a:xfrm>
            <a:off x="5791200" y="5086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25" name="TextBox 24"/>
          <p:cNvSpPr txBox="1"/>
          <p:nvPr>
            <p:custDataLst>
              <p:tags r:id="rId17"/>
            </p:custDataLst>
          </p:nvPr>
        </p:nvSpPr>
        <p:spPr>
          <a:xfrm>
            <a:off x="5765520" y="40956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27" name="TextBox 26"/>
          <p:cNvSpPr txBox="1"/>
          <p:nvPr>
            <p:custDataLst>
              <p:tags r:id="rId18"/>
            </p:custDataLst>
          </p:nvPr>
        </p:nvSpPr>
        <p:spPr>
          <a:xfrm>
            <a:off x="5791200" y="12192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2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239000" y="53340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>
            <p:custDataLst>
              <p:tags r:id="rId20"/>
            </p:custDataLst>
          </p:nvPr>
        </p:nvSpPr>
        <p:spPr>
          <a:xfrm>
            <a:off x="5791200" y="56196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24400" y="685800"/>
            <a:ext cx="533400" cy="461665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93650" y="685800"/>
            <a:ext cx="1540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PageOffset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657600" y="685800"/>
            <a:ext cx="1066800" cy="461665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488650" y="990600"/>
            <a:ext cx="340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VPN: virtual page number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7200" y="2895600"/>
            <a:ext cx="1066800" cy="533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PTBR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/>
          <p:cNvCxnSpPr>
            <a:stCxn id="30" idx="3"/>
          </p:cNvCxnSpPr>
          <p:nvPr/>
        </p:nvCxnSpPr>
        <p:spPr>
          <a:xfrm flipV="1">
            <a:off x="5334000" y="3048000"/>
            <a:ext cx="1921062" cy="1143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1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8" grpId="0" animBg="1"/>
      <p:bldP spid="11" grpId="0"/>
      <p:bldP spid="28" grpId="0" animBg="1"/>
      <p:bldP spid="29" grpId="0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 err="1" smtClean="0"/>
              <a:t>PageTable</a:t>
            </a:r>
            <a:endParaRPr lang="en-US" dirty="0"/>
          </a:p>
        </p:txBody>
      </p:sp>
      <p:cxnSp>
        <p:nvCxnSpPr>
          <p:cNvPr id="29" name="Straight Connector 28"/>
          <p:cNvCxnSpPr/>
          <p:nvPr>
            <p:custDataLst>
              <p:tags r:id="rId2"/>
            </p:custDataLst>
          </p:nvPr>
        </p:nvCxnSpPr>
        <p:spPr>
          <a:xfrm>
            <a:off x="3962400" y="1381155"/>
            <a:ext cx="3238500" cy="33334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3"/>
            </p:custDataLst>
          </p:nvPr>
        </p:nvCxnSpPr>
        <p:spPr>
          <a:xfrm flipV="1">
            <a:off x="3962400" y="3009900"/>
            <a:ext cx="3258671" cy="137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52" idx="3"/>
          </p:cNvCxnSpPr>
          <p:nvPr>
            <p:custDataLst>
              <p:tags r:id="rId4"/>
            </p:custDataLst>
          </p:nvPr>
        </p:nvCxnSpPr>
        <p:spPr>
          <a:xfrm>
            <a:off x="3733800" y="3771900"/>
            <a:ext cx="3521262" cy="20097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5"/>
            </p:custDataLst>
          </p:nvPr>
        </p:nvCxnSpPr>
        <p:spPr>
          <a:xfrm>
            <a:off x="3733800" y="3408176"/>
            <a:ext cx="3546910" cy="849469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16819616"/>
              </p:ext>
            </p:extLst>
          </p:nvPr>
        </p:nvGraphicFramePr>
        <p:xfrm>
          <a:off x="457200" y="4762500"/>
          <a:ext cx="2590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vpn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pgoff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988159284"/>
              </p:ext>
            </p:extLst>
          </p:nvPr>
        </p:nvGraphicFramePr>
        <p:xfrm>
          <a:off x="1524000" y="642265"/>
          <a:ext cx="2438399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42"/>
                <a:gridCol w="1857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>
            <a:endCxn id="46" idx="3"/>
          </p:cNvCxnSpPr>
          <p:nvPr>
            <p:custDataLst>
              <p:tags r:id="rId8"/>
            </p:custDataLst>
          </p:nvPr>
        </p:nvCxnSpPr>
        <p:spPr>
          <a:xfrm>
            <a:off x="3733800" y="1562100"/>
            <a:ext cx="3521262" cy="3686145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9"/>
            </p:custDataLst>
          </p:nvPr>
        </p:nvCxnSpPr>
        <p:spPr>
          <a:xfrm flipV="1">
            <a:off x="3733800" y="1485900"/>
            <a:ext cx="3467100" cy="1524000"/>
          </a:xfrm>
          <a:prstGeom prst="line">
            <a:avLst/>
          </a:prstGeom>
          <a:ln w="28575">
            <a:solidFill>
              <a:schemeClr val="bg1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>
            <p:custDataLst>
              <p:tags r:id="rId10"/>
            </p:custDataLst>
          </p:nvPr>
        </p:nvSpPr>
        <p:spPr>
          <a:xfrm>
            <a:off x="1193624" y="515368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>
          <a:xfrm>
            <a:off x="4648200" y="6400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>
            <p:custDataLst>
              <p:tags r:id="rId12"/>
            </p:custDataLst>
          </p:nvPr>
        </p:nvCxnSpPr>
        <p:spPr>
          <a:xfrm rot="10800000">
            <a:off x="8610600" y="3014382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3"/>
            </p:custDataLst>
          </p:nvPr>
        </p:nvCxnSpPr>
        <p:spPr>
          <a:xfrm>
            <a:off x="8915400" y="3015970"/>
            <a:ext cx="0" cy="35753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7" idx="3"/>
          </p:cNvCxnSpPr>
          <p:nvPr>
            <p:custDataLst>
              <p:tags r:id="rId14"/>
            </p:custDataLst>
          </p:nvPr>
        </p:nvCxnSpPr>
        <p:spPr>
          <a:xfrm flipH="1">
            <a:off x="5486400" y="6591300"/>
            <a:ext cx="3429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8763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2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95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3771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Rectangle 1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39000" y="47625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>
            <p:custDataLst>
              <p:tags r:id="rId19"/>
            </p:custDataLst>
          </p:nvPr>
        </p:nvSpPr>
        <p:spPr>
          <a:xfrm>
            <a:off x="5791200" y="61149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42" name="TextBox 41"/>
          <p:cNvSpPr txBox="1"/>
          <p:nvPr>
            <p:custDataLst>
              <p:tags r:id="rId20"/>
            </p:custDataLst>
          </p:nvPr>
        </p:nvSpPr>
        <p:spPr>
          <a:xfrm>
            <a:off x="5775138" y="27051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239000" y="17145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>
            <p:custDataLst>
              <p:tags r:id="rId22"/>
            </p:custDataLst>
          </p:nvPr>
        </p:nvSpPr>
        <p:spPr>
          <a:xfrm>
            <a:off x="5791200" y="50481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49" name="TextBox 48"/>
          <p:cNvSpPr txBox="1"/>
          <p:nvPr>
            <p:custDataLst>
              <p:tags r:id="rId23"/>
            </p:custDataLst>
          </p:nvPr>
        </p:nvSpPr>
        <p:spPr>
          <a:xfrm>
            <a:off x="5791200" y="11811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50" name="Rectangle 1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39000" y="52959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TextBox 51"/>
          <p:cNvSpPr txBox="1"/>
          <p:nvPr>
            <p:custDataLst>
              <p:tags r:id="rId25"/>
            </p:custDataLst>
          </p:nvPr>
        </p:nvSpPr>
        <p:spPr>
          <a:xfrm>
            <a:off x="5791200" y="55815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  <p:sp>
        <p:nvSpPr>
          <p:cNvPr id="54" name="TextBox 53"/>
          <p:cNvSpPr txBox="1"/>
          <p:nvPr>
            <p:custDataLst>
              <p:tags r:id="rId26"/>
            </p:custDataLst>
          </p:nvPr>
        </p:nvSpPr>
        <p:spPr>
          <a:xfrm>
            <a:off x="5765520" y="40575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</p:spTree>
    <p:extLst>
      <p:ext uri="{BB962C8B-B14F-4D97-AF65-F5344CB8AC3E}">
        <p14:creationId xmlns:p14="http://schemas.microsoft.com/office/powerpoint/2010/main" val="10677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4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  <p:bldP spid="199" grpId="0"/>
      <p:bldP spid="20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Invalid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#1: Don’t map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en-US" dirty="0" smtClean="0"/>
              <a:t> pages </a:t>
            </a:r>
          </a:p>
          <a:p>
            <a:r>
              <a:rPr lang="en-US" dirty="0" smtClean="0"/>
              <a:t>Need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valid bit</a:t>
            </a:r>
            <a:r>
              <a:rPr lang="en-US" dirty="0" smtClean="0"/>
              <a:t> for each </a:t>
            </a:r>
            <a:br>
              <a:rPr lang="en-US" dirty="0" smtClean="0"/>
            </a:br>
            <a:r>
              <a:rPr lang="en-US" dirty="0" smtClean="0"/>
              <a:t>page table entry</a:t>
            </a:r>
          </a:p>
          <a:p>
            <a:r>
              <a:rPr lang="en-US" dirty="0" smtClean="0"/>
              <a:t>Q: Why?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90852575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7" name="Straight Connector 16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18574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#2: Page permissions!</a:t>
            </a:r>
          </a:p>
          <a:p>
            <a:r>
              <a:rPr lang="en-US" dirty="0" smtClean="0"/>
              <a:t>Keep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R, W, X permission bits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each page table entry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68428757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6481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86868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Cool Trick #3: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Aliasing</a:t>
            </a:r>
          </a:p>
          <a:p>
            <a:r>
              <a:rPr lang="en-US" dirty="0" smtClean="0"/>
              <a:t>Map the same physical page</a:t>
            </a:r>
            <a:br>
              <a:rPr lang="en-US" dirty="0" smtClean="0"/>
            </a:br>
            <a:r>
              <a:rPr lang="en-US" dirty="0" smtClean="0"/>
              <a:t>at several virtual addresses</a:t>
            </a:r>
          </a:p>
          <a:p>
            <a:r>
              <a:rPr lang="en-US" dirty="0" smtClean="0"/>
              <a:t>Q: Why?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56478251"/>
              </p:ext>
            </p:extLst>
          </p:nvPr>
        </p:nvGraphicFramePr>
        <p:xfrm>
          <a:off x="838200" y="609600"/>
          <a:ext cx="350520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0xC20A3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0x4123B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0x10044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5486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48768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1828800"/>
            <a:ext cx="1371600" cy="1295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5791200" y="62292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5775138" y="2819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5791200" y="51624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5765520" y="417189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5791200" y="12954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cxnSp>
        <p:nvCxnSpPr>
          <p:cNvPr id="16" name="Straight Connector 15"/>
          <p:cNvCxnSpPr/>
          <p:nvPr>
            <p:custDataLst>
              <p:tags r:id="rId14"/>
            </p:custDataLst>
          </p:nvPr>
        </p:nvCxnSpPr>
        <p:spPr>
          <a:xfrm>
            <a:off x="4343400" y="1371600"/>
            <a:ext cx="2895600" cy="457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5"/>
            </p:custDataLst>
          </p:nvPr>
        </p:nvCxnSpPr>
        <p:spPr>
          <a:xfrm flipV="1">
            <a:off x="4343400" y="3124200"/>
            <a:ext cx="2895600" cy="12192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239000" y="5410200"/>
            <a:ext cx="13716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>
            <p:custDataLst>
              <p:tags r:id="rId17"/>
            </p:custDataLst>
          </p:nvPr>
        </p:nvSpPr>
        <p:spPr>
          <a:xfrm>
            <a:off x="5791200" y="569589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0x10044000</a:t>
            </a:r>
          </a:p>
        </p:txBody>
      </p:sp>
    </p:spTree>
    <p:extLst>
      <p:ext uri="{BB962C8B-B14F-4D97-AF65-F5344CB8AC3E}">
        <p14:creationId xmlns:p14="http://schemas.microsoft.com/office/powerpoint/2010/main" val="39736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Size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Overhead for VM Attempt #1 (example)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Virtual address space (for each process):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32</a:t>
            </a:r>
            <a:r>
              <a:rPr lang="en-US" dirty="0" smtClean="0"/>
              <a:t> bytes = 4GB</a:t>
            </a:r>
          </a:p>
          <a:p>
            <a:pPr lvl="1"/>
            <a:r>
              <a:rPr lang="en-US" dirty="0" smtClean="0"/>
              <a:t>page size: 2</a:t>
            </a:r>
            <a:r>
              <a:rPr lang="en-US" baseline="30000" dirty="0" smtClean="0"/>
              <a:t>12</a:t>
            </a:r>
            <a:r>
              <a:rPr lang="en-US" dirty="0" smtClean="0"/>
              <a:t> bytes = 4KB</a:t>
            </a:r>
          </a:p>
          <a:p>
            <a:pPr lvl="1"/>
            <a:r>
              <a:rPr lang="en-US" dirty="0" smtClean="0"/>
              <a:t>entries in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size of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Physical address space:</a:t>
            </a:r>
          </a:p>
          <a:p>
            <a:pPr lvl="1"/>
            <a:r>
              <a:rPr lang="en-US" dirty="0" smtClean="0"/>
              <a:t>total memory: 2</a:t>
            </a:r>
            <a:r>
              <a:rPr lang="en-US" baseline="30000" dirty="0" smtClean="0"/>
              <a:t>29</a:t>
            </a:r>
            <a:r>
              <a:rPr lang="en-US" dirty="0" smtClean="0"/>
              <a:t> bytes = 512MB</a:t>
            </a:r>
          </a:p>
          <a:p>
            <a:pPr lvl="1"/>
            <a:r>
              <a:rPr lang="en-US" dirty="0" smtClean="0"/>
              <a:t>overhead for 10 processes?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2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We can use the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But,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is significant.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reduce the size (overhead) of the </a:t>
            </a:r>
            <a:r>
              <a:rPr lang="en-US" dirty="0" err="1" smtClean="0"/>
              <a:t>PageTable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A: Another level of indirection!!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1219200"/>
          </a:xfrm>
        </p:spPr>
        <p:txBody>
          <a:bodyPr/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810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64898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PTBR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3622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343400" y="1752600"/>
            <a:ext cx="1981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 bits</a:t>
            </a:r>
            <a:endParaRPr lang="en-US" sz="2400" dirty="0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6756224" y="1676400"/>
            <a:ext cx="1016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vaddr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>
            <p:custDataLst>
              <p:tags r:id="rId8"/>
            </p:custDataLst>
          </p:nvPr>
        </p:nvCxnSpPr>
        <p:spPr>
          <a:xfrm flipV="1">
            <a:off x="990600" y="5791200"/>
            <a:ext cx="609600" cy="1018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>
            <p:custDataLst>
              <p:tags r:id="rId9"/>
            </p:custDataLst>
          </p:nvPr>
        </p:nvCxnSpPr>
        <p:spPr>
          <a:xfrm>
            <a:off x="1219200" y="51054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10"/>
            </p:custDataLst>
          </p:nvPr>
        </p:nvCxnSpPr>
        <p:spPr>
          <a:xfrm rot="5400000" flipH="1" flipV="1">
            <a:off x="-266700" y="3619500"/>
            <a:ext cx="2971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1"/>
            </p:custDataLst>
          </p:nvPr>
        </p:nvSpPr>
        <p:spPr>
          <a:xfrm>
            <a:off x="1676400" y="49631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PDEntry</a:t>
            </a:r>
            <a:endParaRPr lang="en-US" sz="2400" dirty="0"/>
          </a:p>
        </p:txBody>
      </p:sp>
      <p:sp>
        <p:nvSpPr>
          <p:cNvPr id="19" name="TextBox 18"/>
          <p:cNvSpPr txBox="1"/>
          <p:nvPr>
            <p:custDataLst>
              <p:tags r:id="rId12"/>
            </p:custDataLst>
          </p:nvPr>
        </p:nvSpPr>
        <p:spPr>
          <a:xfrm>
            <a:off x="1371600" y="5801380"/>
            <a:ext cx="2294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Directory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3"/>
            </p:custDataLst>
          </p:nvPr>
        </p:nvCxnSpPr>
        <p:spPr>
          <a:xfrm>
            <a:off x="3657600" y="40386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>
            <p:custDataLst>
              <p:tags r:id="rId14"/>
            </p:custDataLst>
          </p:nvPr>
        </p:nvCxnSpPr>
        <p:spPr>
          <a:xfrm rot="5400000" flipH="1" flipV="1">
            <a:off x="2705100" y="3086100"/>
            <a:ext cx="1905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15"/>
            </p:custDataLst>
          </p:nvPr>
        </p:nvSpPr>
        <p:spPr>
          <a:xfrm>
            <a:off x="4060091" y="511558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 Table</a:t>
            </a:r>
          </a:p>
        </p:txBody>
      </p:sp>
      <p:sp>
        <p:nvSpPr>
          <p:cNvPr id="26" name="Rectangle 25"/>
          <p:cNvSpPr/>
          <p:nvPr>
            <p:custDataLst>
              <p:tags r:id="rId16"/>
            </p:custDataLst>
          </p:nvPr>
        </p:nvSpPr>
        <p:spPr>
          <a:xfrm>
            <a:off x="4136291" y="389638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PTEntry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>
            <p:custDataLst>
              <p:tags r:id="rId17"/>
            </p:custDataLst>
          </p:nvPr>
        </p:nvCxnSpPr>
        <p:spPr>
          <a:xfrm>
            <a:off x="3276600" y="5105400"/>
            <a:ext cx="762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>
            <p:custDataLst>
              <p:tags r:id="rId18"/>
            </p:custDataLst>
          </p:nvPr>
        </p:nvCxnSpPr>
        <p:spPr>
          <a:xfrm>
            <a:off x="6096000" y="35814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19"/>
            </p:custDataLst>
          </p:nvPr>
        </p:nvCxnSpPr>
        <p:spPr>
          <a:xfrm rot="5400000" flipH="1" flipV="1">
            <a:off x="5372100" y="2857500"/>
            <a:ext cx="1447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>
            <p:custDataLst>
              <p:tags r:id="rId20"/>
            </p:custDataLst>
          </p:nvPr>
        </p:nvSpPr>
        <p:spPr>
          <a:xfrm>
            <a:off x="6400800" y="4038600"/>
            <a:ext cx="1774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41" name="Rectangle 40"/>
          <p:cNvSpPr/>
          <p:nvPr>
            <p:custDataLst>
              <p:tags r:id="rId21"/>
            </p:custDataLst>
          </p:nvPr>
        </p:nvSpPr>
        <p:spPr>
          <a:xfrm>
            <a:off x="6477000" y="2438400"/>
            <a:ext cx="1600200" cy="16103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6477000" y="3429000"/>
            <a:ext cx="1600200" cy="304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Word</a:t>
            </a:r>
            <a:endParaRPr lang="en-US" sz="2400" dirty="0"/>
          </a:p>
        </p:txBody>
      </p:sp>
      <p:sp>
        <p:nvSpPr>
          <p:cNvPr id="45" name="Rectangle 44"/>
          <p:cNvSpPr/>
          <p:nvPr>
            <p:custDataLst>
              <p:tags r:id="rId23"/>
            </p:custDataLst>
          </p:nvPr>
        </p:nvSpPr>
        <p:spPr>
          <a:xfrm>
            <a:off x="6324600" y="1752600"/>
            <a:ext cx="3810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>
            <p:custDataLst>
              <p:tags r:id="rId24"/>
            </p:custDataLst>
          </p:nvPr>
        </p:nvCxnSpPr>
        <p:spPr>
          <a:xfrm>
            <a:off x="5715000" y="4037012"/>
            <a:ext cx="685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5"/>
            </p:custDataLst>
          </p:nvPr>
        </p:nvSpPr>
        <p:spPr>
          <a:xfrm>
            <a:off x="4136291" y="35052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1676400" y="4191000"/>
            <a:ext cx="1600200" cy="16103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>
          <a:xfrm>
            <a:off x="5105400" y="1015425"/>
            <a:ext cx="3747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Multi-level </a:t>
            </a:r>
            <a:r>
              <a:rPr lang="en-US" sz="3200" dirty="0" err="1" smtClean="0">
                <a:solidFill>
                  <a:schemeClr val="bg1"/>
                </a:solidFill>
              </a:rPr>
              <a:t>PageTable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>
          <a:xfrm>
            <a:off x="381000" y="1752600"/>
            <a:ext cx="3962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0" name="TextBox 29"/>
          <p:cNvSpPr txBox="1"/>
          <p:nvPr>
            <p:custDataLst>
              <p:tags r:id="rId29"/>
            </p:custDataLst>
          </p:nvPr>
        </p:nvSpPr>
        <p:spPr>
          <a:xfrm>
            <a:off x="76200" y="6334780"/>
            <a:ext cx="3450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 does exactly this</a:t>
            </a:r>
          </a:p>
        </p:txBody>
      </p:sp>
    </p:spTree>
    <p:extLst>
      <p:ext uri="{BB962C8B-B14F-4D97-AF65-F5344CB8AC3E}">
        <p14:creationId xmlns:p14="http://schemas.microsoft.com/office/powerpoint/2010/main" val="414482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8" grpId="0" animBg="1"/>
      <p:bldP spid="19" grpId="0"/>
      <p:bldP spid="24" grpId="0"/>
      <p:bldP spid="26" grpId="0" animBg="1"/>
      <p:bldP spid="40" grpId="0"/>
      <p:bldP spid="41" grpId="0" animBg="1"/>
      <p:bldP spid="42" grpId="0" animBg="1"/>
      <p:bldP spid="45" grpId="0" animBg="1"/>
      <p:bldP spid="31" grpId="0" animBg="1"/>
      <p:bldP spid="33" grpId="0" animBg="1"/>
      <p:bldP spid="28" grpId="0"/>
      <p:bldP spid="29" grpId="0" animBg="1"/>
      <p:bldP spid="3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Flat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029980"/>
          </a:xfrm>
        </p:spPr>
        <p:txBody>
          <a:bodyPr>
            <a:normAutofit/>
          </a:bodyPr>
          <a:lstStyle/>
          <a:p>
            <a:r>
              <a:rPr lang="en-US" dirty="0" smtClean="0"/>
              <a:t>Assume most of </a:t>
            </a:r>
            <a:r>
              <a:rPr lang="en-US" dirty="0" err="1" smtClean="0"/>
              <a:t>PageTable</a:t>
            </a:r>
            <a:r>
              <a:rPr lang="en-US" dirty="0" smtClean="0"/>
              <a:t> is empty</a:t>
            </a:r>
          </a:p>
          <a:p>
            <a:r>
              <a:rPr lang="en-US" dirty="0" smtClean="0"/>
              <a:t>How to translate addresses? </a:t>
            </a:r>
            <a:r>
              <a:rPr lang="en-US" dirty="0"/>
              <a:t>Multi-level </a:t>
            </a:r>
            <a:r>
              <a:rPr lang="en-US" dirty="0" err="1" smtClean="0"/>
              <a:t>PageTable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Benefits?</a:t>
            </a:r>
          </a:p>
          <a:p>
            <a:endParaRPr lang="en-US" dirty="0"/>
          </a:p>
          <a:p>
            <a:r>
              <a:rPr lang="en-US" dirty="0" smtClean="0"/>
              <a:t>Q: Drawbacks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91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problems in computer science can be solved by another level of indirection.</a:t>
            </a:r>
          </a:p>
          <a:p>
            <a:r>
              <a:rPr lang="en-US" dirty="0" smtClean="0"/>
              <a:t>Need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to translate </a:t>
            </a:r>
            <a:r>
              <a:rPr lang="en-US" dirty="0"/>
              <a:t>a </a:t>
            </a:r>
            <a:r>
              <a:rPr lang="en-US" dirty="0" smtClean="0"/>
              <a:t>“fake” virtual address </a:t>
            </a:r>
            <a:r>
              <a:rPr lang="en-US" dirty="0"/>
              <a:t>(generated by CPU</a:t>
            </a:r>
            <a:r>
              <a:rPr lang="en-US" dirty="0" smtClean="0"/>
              <a:t>) to a “real” physical </a:t>
            </a:r>
            <a:r>
              <a:rPr lang="en-US" dirty="0"/>
              <a:t>Address (in memory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Virtual memory is implemented via a “Map”, a </a:t>
            </a:r>
            <a:r>
              <a:rPr lang="en-US" b="1" i="1" dirty="0" err="1" smtClean="0">
                <a:solidFill>
                  <a:schemeClr val="bg1"/>
                </a:solidFill>
              </a:rPr>
              <a:t>PageTage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that maps a </a:t>
            </a:r>
            <a:r>
              <a:rPr lang="en-US" b="1" i="1" dirty="0" err="1" smtClean="0">
                <a:solidFill>
                  <a:schemeClr val="bg1"/>
                </a:solidFill>
              </a:rPr>
              <a:t>vaddr</a:t>
            </a:r>
            <a:r>
              <a:rPr lang="en-US" dirty="0" smtClean="0">
                <a:solidFill>
                  <a:schemeClr val="bg1"/>
                </a:solidFill>
              </a:rPr>
              <a:t> (a virtual address) to a </a:t>
            </a:r>
            <a:r>
              <a:rPr lang="en-US" b="1" i="1" dirty="0" err="1" smtClean="0">
                <a:solidFill>
                  <a:schemeClr val="bg1"/>
                </a:solidFill>
              </a:rPr>
              <a:t>paddr</a:t>
            </a:r>
            <a:r>
              <a:rPr lang="en-US" dirty="0" smtClean="0">
                <a:solidFill>
                  <a:schemeClr val="bg1"/>
                </a:solidFill>
              </a:rPr>
              <a:t> (physical address):</a:t>
            </a:r>
          </a:p>
          <a:p>
            <a:r>
              <a:rPr lang="en-US" b="1" i="1" dirty="0" err="1">
                <a:solidFill>
                  <a:schemeClr val="bg1"/>
                </a:solidFill>
              </a:rPr>
              <a:t>paddr</a:t>
            </a:r>
            <a:r>
              <a:rPr lang="en-US" b="1" i="1" dirty="0">
                <a:solidFill>
                  <a:schemeClr val="bg1"/>
                </a:solidFill>
              </a:rPr>
              <a:t> = </a:t>
            </a:r>
            <a:r>
              <a:rPr lang="en-US" b="1" i="1" dirty="0" err="1">
                <a:solidFill>
                  <a:schemeClr val="bg1"/>
                </a:solidFill>
              </a:rPr>
              <a:t>PageTable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vaddr</a:t>
            </a:r>
            <a:r>
              <a:rPr lang="en-US" b="1" i="1" dirty="0" smtClean="0">
                <a:solidFill>
                  <a:schemeClr val="bg1"/>
                </a:solidFill>
              </a:rPr>
              <a:t>]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 page is constant size block of virtual memory.  Often, the page size will be around 4kB to reduce the number of entries in a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We can use the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to set Read/Write/Execute permission on a per page basis.  Can allocate memory on a per page basis.  Need a valid bit, as well as Read/Write/Execute and other bits.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But, overhead due to </a:t>
            </a:r>
            <a:r>
              <a:rPr lang="en-US" dirty="0" err="1" smtClean="0">
                <a:solidFill>
                  <a:schemeClr val="bg1"/>
                </a:solidFill>
              </a:rPr>
              <a:t>PageTable</a:t>
            </a:r>
            <a:r>
              <a:rPr lang="en-US" dirty="0" smtClean="0">
                <a:solidFill>
                  <a:schemeClr val="bg1"/>
                </a:solidFill>
              </a:rPr>
              <a:t> is significant.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Another level of indirection, two levels of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and significantly reduce the overhead due to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PageTables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4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run process larger than physical memory?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9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Can we run process larger than physical memory?</a:t>
            </a:r>
          </a:p>
          <a:p>
            <a:pPr lvl="1"/>
            <a:r>
              <a:rPr lang="en-US" dirty="0" smtClean="0"/>
              <a:t>The “virtual” in “virtual memory”</a:t>
            </a:r>
            <a:endParaRPr lang="en-US" i="1" dirty="0" smtClean="0"/>
          </a:p>
          <a:p>
            <a:r>
              <a:rPr lang="en-US" dirty="0" smtClean="0"/>
              <a:t>View memory as a “cache” for secondary storage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Swap</a:t>
            </a:r>
            <a:r>
              <a:rPr lang="en-US" dirty="0" smtClean="0"/>
              <a:t> memory pages out to disk when not in use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Page</a:t>
            </a:r>
            <a:r>
              <a:rPr lang="en-US" dirty="0" smtClean="0"/>
              <a:t> them back in when needed</a:t>
            </a:r>
          </a:p>
          <a:p>
            <a:endParaRPr lang="en-US" dirty="0" smtClean="0"/>
          </a:p>
          <a:p>
            <a:r>
              <a:rPr lang="en-US" dirty="0" smtClean="0"/>
              <a:t>Assumes Temporal/Spatial Locality</a:t>
            </a:r>
          </a:p>
          <a:p>
            <a:pPr lvl="1"/>
            <a:r>
              <a:rPr lang="en-US" dirty="0" smtClean="0"/>
              <a:t>Pages used recently most likely to be used again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419600"/>
            <a:ext cx="5791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Cool Trick #4: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Paging/Swapping</a:t>
            </a:r>
          </a:p>
          <a:p>
            <a:r>
              <a:rPr lang="en-US" dirty="0" smtClean="0"/>
              <a:t>Need more bits: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Dirty,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RecentlyUsed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13332143"/>
              </p:ext>
            </p:extLst>
          </p:nvPr>
        </p:nvGraphicFramePr>
        <p:xfrm>
          <a:off x="838200" y="609600"/>
          <a:ext cx="35052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285750"/>
                <a:gridCol w="285750"/>
                <a:gridCol w="285750"/>
                <a:gridCol w="28575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W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X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D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Physical Page Number</a:t>
                      </a:r>
                      <a:endParaRPr lang="en-US" sz="2400" b="0" dirty="0"/>
                    </a:p>
                  </a:txBody>
                  <a:tcPr marL="0" marR="0" marT="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0x10045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200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disk sector 25</a:t>
                      </a:r>
                      <a:endParaRPr lang="en-US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0x00000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invalid</a:t>
                      </a:r>
                      <a:endParaRPr lang="en-US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239000" y="990600"/>
            <a:ext cx="1371600" cy="39624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39000" y="1066800"/>
            <a:ext cx="1371600" cy="3810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8862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39000" y="1676400"/>
            <a:ext cx="1371600" cy="914400"/>
          </a:xfrm>
          <a:prstGeom prst="rect">
            <a:avLst/>
          </a:prstGeom>
          <a:noFill/>
          <a:ln w="2857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5791200" y="46482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0x00000000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5775138" y="22860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0x90000000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5791200" y="3962400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0x10045000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5765520" y="2971800"/>
            <a:ext cx="1473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0x4123B000</a:t>
            </a: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5791200" y="1143000"/>
            <a:ext cx="1489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0xC20A3000</a:t>
            </a:r>
          </a:p>
        </p:txBody>
      </p:sp>
      <p:sp>
        <p:nvSpPr>
          <p:cNvPr id="15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39000" y="4572000"/>
            <a:ext cx="13716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lowchart: Magnetic Disk 15"/>
          <p:cNvSpPr/>
          <p:nvPr>
            <p:custDataLst>
              <p:tags r:id="rId14"/>
            </p:custDataLst>
          </p:nvPr>
        </p:nvSpPr>
        <p:spPr>
          <a:xfrm>
            <a:off x="7162800" y="5257800"/>
            <a:ext cx="1524000" cy="12954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39000" y="2895600"/>
            <a:ext cx="1371600" cy="381000"/>
          </a:xfrm>
          <a:prstGeom prst="rect">
            <a:avLst/>
          </a:prstGeom>
          <a:solidFill>
            <a:srgbClr val="0066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1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315200" y="60960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25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1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4800" y="5638800"/>
            <a:ext cx="685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tIns="0"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200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18"/>
            </p:custDataLst>
          </p:nvPr>
        </p:nvCxnSpPr>
        <p:spPr>
          <a:xfrm>
            <a:off x="4343400" y="1371600"/>
            <a:ext cx="2895600" cy="3048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 flipV="1">
            <a:off x="4343400" y="2590800"/>
            <a:ext cx="2895600" cy="1752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0" indent="0"/>
            <a:r>
              <a:rPr lang="en-US" dirty="0" smtClean="0">
                <a:sym typeface="Wingdings" pitchFamily="2" charset="2"/>
              </a:rPr>
              <a:t>Next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Translation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lookaside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 pitchFamily="2" charset="2"/>
              </a:rPr>
              <a:t>Virtual Memory Meets Caching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/>
              <a:t>Lab3 is </a:t>
            </a:r>
            <a:r>
              <a:rPr lang="en-US" dirty="0" smtClean="0"/>
              <a:t>out due </a:t>
            </a:r>
            <a:r>
              <a:rPr lang="en-US" dirty="0"/>
              <a:t>next </a:t>
            </a:r>
            <a:r>
              <a:rPr lang="en-US" dirty="0" smtClean="0"/>
              <a:t>Wednesday</a:t>
            </a: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accent1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115888" lvl="1" indent="0">
              <a:buNone/>
            </a:pPr>
            <a:endParaRPr lang="en-US" dirty="0"/>
          </a:p>
          <a:p>
            <a:pPr marL="173038" lvl="1" indent="0">
              <a:buNone/>
            </a:pP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428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five weeks</a:t>
            </a:r>
          </a:p>
          <a:p>
            <a:pPr lvl="1"/>
            <a:r>
              <a:rPr lang="en-US" dirty="0" smtClean="0"/>
              <a:t>Week 10  (Apr 8): </a:t>
            </a:r>
            <a:r>
              <a:rPr lang="en-US" smtClean="0"/>
              <a:t>Lab3 released</a:t>
            </a:r>
            <a:endParaRPr lang="en-US" dirty="0" smtClean="0"/>
          </a:p>
          <a:p>
            <a:pPr lvl="1"/>
            <a:r>
              <a:rPr lang="en-US" dirty="0" smtClean="0"/>
              <a:t>Week 11  (Apr 15):  Proj3 release, Lab3 due Wed, HW2 due Fri</a:t>
            </a:r>
          </a:p>
          <a:p>
            <a:pPr lvl="1"/>
            <a:r>
              <a:rPr lang="en-US" dirty="0" smtClean="0"/>
              <a:t>Week 12 (Apr 22):  Lab4 release and Proj3 due Fri</a:t>
            </a:r>
          </a:p>
          <a:p>
            <a:pPr lvl="1"/>
            <a:r>
              <a:rPr lang="en-US" dirty="0" smtClean="0"/>
              <a:t>Week 13 (Apr 29):  Proj4 release, Lab4 due Tue,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6</a:t>
            </a:r>
            <a:r>
              <a:rPr lang="en-US" dirty="0" smtClean="0"/>
              <a:t>): Proj3 tournament,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13): Proj4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4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execute </a:t>
            </a:r>
            <a:r>
              <a:rPr lang="en-US" b="1" i="1" dirty="0" smtClean="0"/>
              <a:t>more than one</a:t>
            </a:r>
            <a:r>
              <a:rPr lang="en-US" dirty="0" smtClean="0"/>
              <a:t> program at a time?</a:t>
            </a:r>
          </a:p>
          <a:p>
            <a:endParaRPr lang="en-US" dirty="0"/>
          </a:p>
          <a:p>
            <a:r>
              <a:rPr lang="en-US" dirty="0" smtClean="0"/>
              <a:t>A: Abstraction – Virtual Memory</a:t>
            </a:r>
          </a:p>
          <a:p>
            <a:pPr lvl="1"/>
            <a:r>
              <a:rPr lang="en-US" dirty="0"/>
              <a:t>Memory that </a:t>
            </a:r>
            <a:r>
              <a:rPr lang="en-US" b="1" i="1" dirty="0"/>
              <a:t>appears</a:t>
            </a:r>
            <a:r>
              <a:rPr lang="en-US" dirty="0"/>
              <a:t> to exist as main </a:t>
            </a:r>
            <a:r>
              <a:rPr lang="en-US" dirty="0" smtClean="0"/>
              <a:t>memory (although </a:t>
            </a:r>
            <a:r>
              <a:rPr lang="en-US" dirty="0"/>
              <a:t>most of it </a:t>
            </a:r>
            <a:r>
              <a:rPr lang="en-US" dirty="0" smtClean="0"/>
              <a:t>is </a:t>
            </a:r>
            <a:r>
              <a:rPr lang="en-US" dirty="0"/>
              <a:t>supported by data held in secondary storage, transfer between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two being made automatically as required—i.e. ”paging”)</a:t>
            </a:r>
          </a:p>
          <a:p>
            <a:pPr lvl="1"/>
            <a:r>
              <a:rPr lang="en-US" dirty="0" smtClean="0"/>
              <a:t>Abstraction that supports multi-tasking---the ability to run more than one process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Virtual Memory?</a:t>
            </a:r>
          </a:p>
          <a:p>
            <a:r>
              <a:rPr lang="en-US" dirty="0" smtClean="0"/>
              <a:t>How does Virtual memory Work?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Address Translation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Pages, page tables, and memory </a:t>
            </a:r>
            <a:r>
              <a:rPr lang="en-US" dirty="0" err="1" smtClean="0">
                <a:sym typeface="Wingdings" pitchFamily="2" charset="2"/>
              </a:rPr>
              <a:t>mgmt</a:t>
            </a:r>
            <a:r>
              <a:rPr lang="en-US" dirty="0" smtClean="0">
                <a:sym typeface="Wingdings" pitchFamily="2" charset="2"/>
              </a:rPr>
              <a:t> unit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Paging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Role of Operating System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Context switches, working set, shared memory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Performance	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How slow is it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Making virtual memory fast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Translation </a:t>
            </a:r>
            <a:r>
              <a:rPr lang="en-US" dirty="0" err="1" smtClean="0">
                <a:sym typeface="Wingdings" pitchFamily="2" charset="2"/>
              </a:rPr>
              <a:t>lookaside</a:t>
            </a:r>
            <a:r>
              <a:rPr lang="en-US" dirty="0" smtClean="0">
                <a:sym typeface="Wingdings" pitchFamily="2" charset="2"/>
              </a:rPr>
              <a:t> buffer (TLB)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Virtual Memory Meets Caching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7630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Multiple Processes</a:t>
            </a:r>
            <a:endParaRPr lang="en-US" dirty="0"/>
          </a:p>
        </p:txBody>
      </p:sp>
      <p:sp>
        <p:nvSpPr>
          <p:cNvPr id="36997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Run multiple processes?</a:t>
            </a:r>
          </a:p>
          <a:p>
            <a:r>
              <a:rPr lang="en-US" i="1" dirty="0" smtClean="0"/>
              <a:t>Time-multiplex </a:t>
            </a:r>
            <a:r>
              <a:rPr lang="en-US" dirty="0" smtClean="0"/>
              <a:t>a single CPU core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multi-tasking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browser, </a:t>
            </a:r>
            <a:r>
              <a:rPr lang="en-US" dirty="0" err="1" smtClean="0"/>
              <a:t>skype</a:t>
            </a:r>
            <a:r>
              <a:rPr lang="en-US" dirty="0" smtClean="0"/>
              <a:t>, office, … all must co-exist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Many cores per processor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multi-core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or many processors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multi-processor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programs run </a:t>
            </a:r>
            <a:r>
              <a:rPr lang="en-US" i="1" dirty="0" smtClean="0"/>
              <a:t>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578699" y="2133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Big Picture: (Virtual) Memory</a:t>
            </a:r>
            <a:endParaRPr lang="en-US" dirty="0"/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226274" y="3884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86600" y="1916668"/>
            <a:ext cx="1371600" cy="4038600"/>
          </a:xfrm>
          <a:prstGeom prst="rect">
            <a:avLst/>
          </a:prstGeom>
          <a:noFill/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86600" y="4812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Text</a:t>
            </a:r>
          </a:p>
        </p:txBody>
      </p:sp>
      <p:sp>
        <p:nvSpPr>
          <p:cNvPr id="70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86600" y="425981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2526268"/>
            <a:ext cx="1371600" cy="5699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Stack</a:t>
            </a:r>
          </a:p>
        </p:txBody>
      </p:sp>
      <p:sp>
        <p:nvSpPr>
          <p:cNvPr id="72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86600" y="3689906"/>
            <a:ext cx="1371600" cy="56991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Heap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019800" y="57266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00460" y="2461736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00460" y="1840468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ltGray">
          <a:xfrm>
            <a:off x="2362200" y="5029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ltGray">
          <a:xfrm>
            <a:off x="2362200" y="5334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ltGray">
          <a:xfrm>
            <a:off x="2362200" y="563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ltGray">
          <a:xfrm>
            <a:off x="2362200" y="594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1905000" y="50292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2584</TotalTime>
  <Words>2323</Words>
  <Application>Microsoft Office PowerPoint</Application>
  <PresentationFormat>On-screen Show (4:3)</PresentationFormat>
  <Paragraphs>655</Paragraphs>
  <Slides>46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Consolas</vt:lpstr>
      <vt:lpstr>Symbol</vt:lpstr>
      <vt:lpstr>Times New Roman</vt:lpstr>
      <vt:lpstr>Wingdings</vt:lpstr>
      <vt:lpstr>Office Theme</vt:lpstr>
      <vt:lpstr>Virtual Memory</vt:lpstr>
      <vt:lpstr>Big Picture: (Virtual) Memory</vt:lpstr>
      <vt:lpstr>Big Picture: (Virtual) Memory</vt:lpstr>
      <vt:lpstr>Big Picture: (Virtual) Memory</vt:lpstr>
      <vt:lpstr>Big Picture: (Virtual) Memory</vt:lpstr>
      <vt:lpstr>Goals for Today: Virtual Memory</vt:lpstr>
      <vt:lpstr>Virtual Memory</vt:lpstr>
      <vt:lpstr>Big Picture: Multiple Processes</vt:lpstr>
      <vt:lpstr>Big Picture: (Virtual) Memory</vt:lpstr>
      <vt:lpstr>Processor &amp; Memory</vt:lpstr>
      <vt:lpstr>Multiple Processes </vt:lpstr>
      <vt:lpstr>Multiple Processes </vt:lpstr>
      <vt:lpstr>Solution? Multiple processes/processors</vt:lpstr>
      <vt:lpstr>Takeaway</vt:lpstr>
      <vt:lpstr>Takeaway</vt:lpstr>
      <vt:lpstr>Next Goal</vt:lpstr>
      <vt:lpstr>Virtual Memory</vt:lpstr>
      <vt:lpstr>Address Space</vt:lpstr>
      <vt:lpstr>Virtual Memory Advantages</vt:lpstr>
      <vt:lpstr>Takeaway</vt:lpstr>
      <vt:lpstr>Next Goal</vt:lpstr>
      <vt:lpstr>PowerPoint Presentation</vt:lpstr>
      <vt:lpstr>Attempt#1: Address Translation</vt:lpstr>
      <vt:lpstr>Attempt #1: Address Translation</vt:lpstr>
      <vt:lpstr>Takeaway</vt:lpstr>
      <vt:lpstr>Next Goal</vt:lpstr>
      <vt:lpstr>Next Goal</vt:lpstr>
      <vt:lpstr>Simple PageTable</vt:lpstr>
      <vt:lpstr>Simple PageTable</vt:lpstr>
      <vt:lpstr>Invalid Pages</vt:lpstr>
      <vt:lpstr>Page Permissions</vt:lpstr>
      <vt:lpstr>Aliasing</vt:lpstr>
      <vt:lpstr>Page Size Example</vt:lpstr>
      <vt:lpstr>Takeaway</vt:lpstr>
      <vt:lpstr>Next Goal</vt:lpstr>
      <vt:lpstr>Next Goal</vt:lpstr>
      <vt:lpstr>Beyond Flat Page Tables</vt:lpstr>
      <vt:lpstr>Beyond Flat Page Tables</vt:lpstr>
      <vt:lpstr>Takeaway</vt:lpstr>
      <vt:lpstr>Next Goal</vt:lpstr>
      <vt:lpstr>PowerPoint Presentation</vt:lpstr>
      <vt:lpstr>Paging</vt:lpstr>
      <vt:lpstr>Paging</vt:lpstr>
      <vt:lpstr>Summary</vt:lpstr>
      <vt:lpstr>Administrivia</vt:lpstr>
      <vt:lpstr>Administrivia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176</cp:revision>
  <dcterms:created xsi:type="dcterms:W3CDTF">2012-11-28T14:27:55Z</dcterms:created>
  <dcterms:modified xsi:type="dcterms:W3CDTF">2014-04-08T15:29:24Z</dcterms:modified>
</cp:coreProperties>
</file>