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5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6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9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0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261" r:id="rId4"/>
    <p:sldId id="285" r:id="rId5"/>
    <p:sldId id="263" r:id="rId6"/>
    <p:sldId id="262" r:id="rId7"/>
    <p:sldId id="264" r:id="rId8"/>
    <p:sldId id="289" r:id="rId9"/>
    <p:sldId id="288" r:id="rId10"/>
    <p:sldId id="265" r:id="rId11"/>
    <p:sldId id="266" r:id="rId12"/>
    <p:sldId id="267" r:id="rId13"/>
    <p:sldId id="268" r:id="rId14"/>
    <p:sldId id="269" r:id="rId15"/>
    <p:sldId id="291" r:id="rId16"/>
    <p:sldId id="292" r:id="rId17"/>
    <p:sldId id="293" r:id="rId18"/>
    <p:sldId id="294" r:id="rId19"/>
    <p:sldId id="290" r:id="rId20"/>
    <p:sldId id="295" r:id="rId21"/>
    <p:sldId id="296" r:id="rId22"/>
    <p:sldId id="297" r:id="rId23"/>
    <p:sldId id="298" r:id="rId24"/>
    <p:sldId id="270" r:id="rId25"/>
    <p:sldId id="275" r:id="rId26"/>
    <p:sldId id="277" r:id="rId27"/>
    <p:sldId id="278" r:id="rId28"/>
    <p:sldId id="279" r:id="rId29"/>
    <p:sldId id="280" r:id="rId30"/>
    <p:sldId id="281" r:id="rId31"/>
    <p:sldId id="282" r:id="rId32"/>
    <p:sldId id="286" r:id="rId33"/>
    <p:sldId id="287" r:id="rId34"/>
    <p:sldId id="283" r:id="rId35"/>
    <p:sldId id="284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63" d="100"/>
          <a:sy n="63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5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 in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err="1" smtClean="0">
                <a:sym typeface="Wingdings" pitchFamily="2" charset="2"/>
              </a:rPr>
              <a:t>ra</a:t>
            </a:r>
            <a:r>
              <a:rPr lang="en-US" baseline="0" dirty="0" smtClean="0">
                <a:sym typeface="Wingdings" pitchFamily="2" charset="2"/>
              </a:rPr>
              <a:t>  called from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 or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</a:t>
            </a:r>
          </a:p>
          <a:p>
            <a:r>
              <a:rPr lang="en-US" baseline="0" dirty="0" smtClean="0">
                <a:sym typeface="Wingdings" pitchFamily="2" charset="2"/>
              </a:rPr>
              <a:t>0(sp)  looks like in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r>
              <a:rPr lang="en-US" baseline="0" dirty="0" smtClean="0">
                <a:sym typeface="Wingdings" pitchFamily="2" charset="2"/>
              </a:rPr>
              <a:t>, called by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, and not going to call anything else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4,8(sp)  looks like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r>
              <a:rPr lang="en-US" baseline="0" dirty="0" smtClean="0">
                <a:sym typeface="Wingdings" pitchFamily="2" charset="2"/>
              </a:rPr>
              <a:t> are str1 and 0x15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20(sp)  looks like a return address, probably main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 with less than 4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endParaRPr lang="en-US" baseline="0" dirty="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44(sp)  looks like a return address, probably init called main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how large is </a:t>
            </a:r>
            <a:r>
              <a:rPr lang="en-US" baseline="0" dirty="0" err="1" smtClean="0">
                <a:sym typeface="Wingdings" pitchFamily="2" charset="2"/>
              </a:rPr>
              <a:t>init’s</a:t>
            </a:r>
            <a:r>
              <a:rPr lang="en-US" baseline="0" dirty="0" smtClean="0">
                <a:sym typeface="Wingdings" pitchFamily="2" charset="2"/>
              </a:rPr>
              <a:t> stack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1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2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91" tIns="47496" rIns="94991" bIns="4749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previous global</a:t>
            </a:r>
            <a:r>
              <a:rPr lang="en-US" baseline="0" dirty="0" smtClean="0"/>
              <a:t> vs local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25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8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2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Optimize</a:t>
            </a:r>
            <a:r>
              <a:rPr lang="en-US" baseline="0" dirty="0" smtClean="0"/>
              <a:t> by r</a:t>
            </a:r>
            <a:r>
              <a:rPr lang="en-US" dirty="0" smtClean="0"/>
              <a:t>emoving the NOPs.  That is, putting a</a:t>
            </a:r>
            <a:r>
              <a:rPr lang="en-US" baseline="0" dirty="0" smtClean="0"/>
              <a:t> independent instruction in the delay slot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3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2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72.xml"/><Relationship Id="rId9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0" Type="http://schemas.openxmlformats.org/officeDocument/2006/relationships/tags" Target="../tags/tag112.xml"/><Relationship Id="rId4" Type="http://schemas.openxmlformats.org/officeDocument/2006/relationships/tags" Target="../tags/tag106.xml"/><Relationship Id="rId9" Type="http://schemas.openxmlformats.org/officeDocument/2006/relationships/tags" Target="../tags/tag11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3" Type="http://schemas.openxmlformats.org/officeDocument/2006/relationships/tags" Target="../tags/tag141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0" Type="http://schemas.openxmlformats.org/officeDocument/2006/relationships/tags" Target="../tags/tag158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notesSlide" Target="../notesSlides/notesSlide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Kavita Bala and Prof. Hakim Weatherspoon</a:t>
            </a:r>
          </a:p>
          <a:p>
            <a:r>
              <a:rPr lang="en-US" b="1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274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See P&amp;H 2.8 and 2.12, and A.5-6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registers are responsibility of the caller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 values saved only if used after call/return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 function can use caller-saved registers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-save register are the responsibility of the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Values must be saved by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 before they can be used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Caller can assume that these registers will be restored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2340114"/>
            <a:ext cx="1773178" cy="707886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Save if want to </a:t>
            </a:r>
          </a:p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use </a:t>
            </a:r>
            <a:r>
              <a:rPr lang="en-US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after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a call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3151" y="3276600"/>
            <a:ext cx="18922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Save </a:t>
            </a:r>
            <a:r>
              <a:rPr lang="en-US" sz="2000" b="1" i="1" dirty="0" smtClean="0">
                <a:solidFill>
                  <a:schemeClr val="accent1"/>
                </a:solidFill>
              </a:rPr>
              <a:t>before</a:t>
            </a:r>
            <a:r>
              <a:rPr lang="en-US" sz="2000" dirty="0" smtClean="0">
                <a:solidFill>
                  <a:schemeClr val="accent1"/>
                </a:solidFill>
              </a:rPr>
              <a:t> use </a:t>
            </a:r>
          </a:p>
        </p:txBody>
      </p:sp>
    </p:spTree>
    <p:extLst>
      <p:ext uri="{BB962C8B-B14F-4D97-AF65-F5344CB8AC3E}">
        <p14:creationId xmlns:p14="http://schemas.microsoft.com/office/powerpoint/2010/main" val="39429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($t0-$t9), x86 (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ecx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and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 are caller-save…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 a function can freely modify these registers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but must assume that their contents have been destroyed if it in turns calls a function.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MIPS ($s0 - $s7), x86 (</a:t>
            </a:r>
            <a:r>
              <a:rPr lang="en-US" sz="2600" dirty="0" err="1" smtClean="0">
                <a:solidFill>
                  <a:schemeClr val="accent1"/>
                </a:solidFill>
              </a:rPr>
              <a:t>ebx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edi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ebp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esp</a:t>
            </a:r>
            <a:r>
              <a:rPr lang="en-US" sz="2600" dirty="0" smtClean="0">
                <a:solidFill>
                  <a:schemeClr val="accent1"/>
                </a:solidFill>
              </a:rPr>
              <a:t>) are </a:t>
            </a:r>
            <a:r>
              <a:rPr lang="en-US" sz="2600" dirty="0" err="1" smtClean="0">
                <a:solidFill>
                  <a:schemeClr val="accent1"/>
                </a:solidFill>
              </a:rPr>
              <a:t>callee</a:t>
            </a:r>
            <a:r>
              <a:rPr lang="en-US" sz="2600" dirty="0" smtClean="0">
                <a:solidFill>
                  <a:schemeClr val="accent1"/>
                </a:solidFill>
              </a:rPr>
              <a:t>-save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A function may call another function and know that the </a:t>
            </a:r>
            <a:r>
              <a:rPr lang="en-US" sz="2400" dirty="0" err="1" smtClean="0">
                <a:solidFill>
                  <a:schemeClr val="accent1"/>
                </a:solidFill>
              </a:rPr>
              <a:t>callee</a:t>
            </a:r>
            <a:r>
              <a:rPr lang="en-US" sz="2400" dirty="0" smtClean="0">
                <a:solidFill>
                  <a:schemeClr val="accent1"/>
                </a:solidFill>
              </a:rPr>
              <a:t>-save registers have not been modified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However, if it modifies these registers itself, it must restore them to their original values before returning.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caller-save register must be saved and restored around any call to a subroutine.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 contrast, for a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 register, a caller need do no extra work at a call site (the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 saves and restores the register if it is used).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4419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 SAVED: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calls these temporary registers, $t0-t9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calling routine saves the registers that it does not want a called procedure to overwrite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 values are NOT preserved across procedure calls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CALLEE SAVED: </a:t>
            </a:r>
            <a:r>
              <a:rPr lang="en-US" sz="2800" dirty="0" smtClean="0">
                <a:solidFill>
                  <a:schemeClr val="accent1"/>
                </a:solidFill>
              </a:rPr>
              <a:t>MIPS calls these saved registers, $s0-s8 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register values are preserved across procedure calls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the called procedure saves register values in its Activation Record (AR), uses the registers for local variables, restores register values before it returns. </a:t>
            </a:r>
          </a:p>
        </p:txBody>
      </p:sp>
    </p:spTree>
    <p:extLst>
      <p:ext uri="{BB962C8B-B14F-4D97-AF65-F5344CB8AC3E}">
        <p14:creationId xmlns:p14="http://schemas.microsoft.com/office/powerpoint/2010/main" val="37514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68086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44486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Registers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$t0-$t9 are caller-saved registers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are used to hold temporary quantities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need not be preserved across calls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Registers</a:t>
            </a:r>
            <a:r>
              <a:rPr lang="en-US" sz="2800" dirty="0" smtClean="0">
                <a:solidFill>
                  <a:schemeClr val="accent1"/>
                </a:solidFill>
              </a:rPr>
              <a:t> $s0-s8 are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-saved registers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hold long-lived values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should be preserved across calls</a:t>
            </a:r>
          </a:p>
        </p:txBody>
      </p:sp>
    </p:spTree>
    <p:extLst>
      <p:ext uri="{BB962C8B-B14F-4D97-AF65-F5344CB8AC3E}">
        <p14:creationId xmlns:p14="http://schemas.microsoft.com/office/powerpoint/2010/main" val="22932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2484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 err="1" smtClean="0"/>
              <a:t>Callee</a:t>
            </a:r>
            <a:r>
              <a:rPr lang="en-US" sz="2800" dirty="0" smtClean="0"/>
              <a:t> must save </a:t>
            </a:r>
            <a:r>
              <a:rPr lang="en-US" sz="2800" dirty="0"/>
              <a:t>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3246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 err="1" smtClean="0"/>
              <a:t>Callee</a:t>
            </a:r>
            <a:r>
              <a:rPr lang="en-US" sz="2800" dirty="0" smtClean="0"/>
              <a:t> must save </a:t>
            </a:r>
            <a:r>
              <a:rPr lang="en-US" sz="2800" dirty="0"/>
              <a:t>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171301"/>
            <a:ext cx="1270284" cy="1000899"/>
            <a:chOff x="5105400" y="4832866"/>
            <a:chExt cx="1270284" cy="100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the stack 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>
              <a:off x="5726885" y="5571530"/>
              <a:ext cx="11884" cy="262235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8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 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</p:spTree>
    <p:extLst>
      <p:ext uri="{BB962C8B-B14F-4D97-AF65-F5344CB8AC3E}">
        <p14:creationId xmlns:p14="http://schemas.microsoft.com/office/powerpoint/2010/main" val="13280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-32</a:t>
            </a:r>
            <a:r>
              <a:rPr lang="en-US" sz="2800" dirty="0" smtClean="0"/>
              <a:t>	# allocate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</a:t>
            </a:r>
            <a:r>
              <a:rPr lang="en-US" sz="2800" dirty="0" smtClean="0"/>
              <a:t>	# 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</a:t>
            </a:r>
            <a:r>
              <a:rPr lang="en-US" sz="1600" dirty="0" smtClean="0">
                <a:solidFill>
                  <a:schemeClr val="bg1"/>
                </a:solidFill>
              </a:rPr>
              <a:t>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orange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#1: Calling 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15267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</p:spTree>
    <p:extLst>
      <p:ext uri="{BB962C8B-B14F-4D97-AF65-F5344CB8AC3E}">
        <p14:creationId xmlns:p14="http://schemas.microsoft.com/office/powerpoint/2010/main" val="8272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#2: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Prologue, Epilogue</a:t>
            </a:r>
            <a:endParaRPr lang="en-US" dirty="0"/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781800" y="12954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862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</a:t>
            </a: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7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optimize the assembly code at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20" name="TextBox 19"/>
          <p:cNvSpPr txBox="1"/>
          <p:nvPr>
            <p:custDataLst>
              <p:tags r:id="rId4"/>
            </p:custDataLst>
          </p:nvPr>
        </p:nvSpPr>
        <p:spPr>
          <a:xfrm>
            <a:off x="228600" y="2628925"/>
            <a:ext cx="38100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How can we optimize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the assembly code?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705600" y="12192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576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5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Prologue, Epilogue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</p:spTree>
    <p:extLst>
      <p:ext uri="{BB962C8B-B14F-4D97-AF65-F5344CB8AC3E}">
        <p14:creationId xmlns:p14="http://schemas.microsoft.com/office/powerpoint/2010/main" val="5973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381000" y="5867400"/>
            <a:ext cx="8229600" cy="838200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Warning:</a:t>
            </a:r>
            <a:r>
              <a:rPr lang="en-US" sz="2800" dirty="0" smtClean="0">
                <a:solidFill>
                  <a:schemeClr val="bg1"/>
                </a:solidFill>
              </a:rPr>
              <a:t> There is no one true MIPS calling convention.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lecture != book != </a:t>
            </a:r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!= </a:t>
            </a:r>
            <a:r>
              <a:rPr lang="en-US" sz="2800" dirty="0" err="1" smtClean="0">
                <a:solidFill>
                  <a:schemeClr val="bg1"/>
                </a:solidFill>
              </a:rPr>
              <a:t>spim</a:t>
            </a:r>
            <a:r>
              <a:rPr lang="en-US" sz="2800" dirty="0" smtClean="0">
                <a:solidFill>
                  <a:schemeClr val="bg1"/>
                </a:solidFill>
              </a:rPr>
              <a:t> != web</a:t>
            </a:r>
          </a:p>
        </p:txBody>
      </p:sp>
    </p:spTree>
    <p:extLst>
      <p:ext uri="{BB962C8B-B14F-4D97-AF65-F5344CB8AC3E}">
        <p14:creationId xmlns:p14="http://schemas.microsoft.com/office/powerpoint/2010/main" val="17158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>
            <p:custDataLst>
              <p:tags r:id="rId2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3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Leaf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Leaf function </a:t>
            </a:r>
            <a:r>
              <a:rPr lang="en-US" dirty="0" smtClean="0"/>
              <a:t>does not invoke any other functions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 return (</a:t>
            </a:r>
            <a:r>
              <a:rPr lang="en-US" dirty="0" err="1" smtClean="0"/>
              <a:t>x+y</a:t>
            </a:r>
            <a:r>
              <a:rPr lang="en-US" dirty="0" smtClean="0"/>
              <a:t>); }</a:t>
            </a:r>
          </a:p>
          <a:p>
            <a:endParaRPr lang="en-US" dirty="0" smtClean="0"/>
          </a:p>
          <a:p>
            <a:r>
              <a:rPr lang="en-US" dirty="0" smtClean="0"/>
              <a:t>Optimizations?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cxnSp>
        <p:nvCxnSpPr>
          <p:cNvPr id="23" name="Straight Connector 22"/>
          <p:cNvCxnSpPr/>
          <p:nvPr>
            <p:custDataLst>
              <p:tags r:id="rId3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4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>
            <p:custDataLst>
              <p:tags r:id="rId5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6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8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9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34" name="TextBox 33"/>
          <p:cNvSpPr txBox="1"/>
          <p:nvPr>
            <p:custDataLst>
              <p:tags r:id="rId10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>
            <p:custDataLst>
              <p:tags r:id="rId11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6091535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324600" y="6322367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1589" y="57150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 flipV="1">
            <a:off x="6324601" y="5943601"/>
            <a:ext cx="1926988" cy="2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8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#4: </a:t>
            </a:r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1295400" y="533400"/>
            <a:ext cx="3124200" cy="190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init(): 	0x400000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printf</a:t>
            </a:r>
            <a:r>
              <a:rPr lang="en-US" sz="2400" dirty="0" smtClean="0"/>
              <a:t>(s, …): 	0x4002B4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vnorm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): 	0x40107C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main(</a:t>
            </a:r>
            <a:r>
              <a:rPr lang="en-US" sz="2400" dirty="0" err="1" smtClean="0"/>
              <a:t>a,b</a:t>
            </a:r>
            <a:r>
              <a:rPr lang="en-US" sz="2400" dirty="0" smtClean="0"/>
              <a:t>):	0x4010A0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pi:	0x10000000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str1:	0x10000004</a:t>
            </a:r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685800"/>
            <a:ext cx="1752600" cy="6172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581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62800" y="3962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0x004010c4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4724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3200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05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0x7FFFFFF4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62800" y="243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2819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167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0x0040010c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2800" y="548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586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0x10000004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624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0x00401090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10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129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17"/>
            </p:custDataLst>
          </p:nvPr>
        </p:nvSpPr>
        <p:spPr>
          <a:xfrm>
            <a:off x="4648200" y="685800"/>
            <a:ext cx="2286000" cy="1600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0" rtlCol="0" anchor="ctr"/>
          <a:lstStyle/>
          <a:p>
            <a:r>
              <a:rPr lang="en-US" sz="2400" dirty="0" smtClean="0"/>
              <a:t>CPU:</a:t>
            </a:r>
          </a:p>
          <a:p>
            <a:r>
              <a:rPr lang="en-US" sz="2400" dirty="0" smtClean="0"/>
              <a:t>$pc=0x004003C0</a:t>
            </a:r>
          </a:p>
          <a:p>
            <a:r>
              <a:rPr lang="en-US" sz="2400" dirty="0" smtClean="0"/>
              <a:t>$sp=0x7FFFFFAC</a:t>
            </a:r>
          </a:p>
          <a:p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=0x00401090</a:t>
            </a:r>
            <a:endParaRPr lang="en-US" sz="2400" dirty="0"/>
          </a:p>
        </p:txBody>
      </p:sp>
      <p:sp>
        <p:nvSpPr>
          <p:cNvPr id="33" name="TextBox 32"/>
          <p:cNvSpPr txBox="1"/>
          <p:nvPr>
            <p:custDataLst>
              <p:tags r:id="rId18"/>
            </p:custDataLst>
          </p:nvPr>
        </p:nvSpPr>
        <p:spPr>
          <a:xfrm>
            <a:off x="5791200" y="5867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0x7FFFFFB0</a:t>
            </a:r>
          </a:p>
        </p:txBody>
      </p:sp>
      <p:sp>
        <p:nvSpPr>
          <p:cNvPr id="34" name="TextBox 33"/>
          <p:cNvSpPr txBox="1"/>
          <p:nvPr>
            <p:custDataLst>
              <p:tags r:id="rId19"/>
            </p:custDataLst>
          </p:nvPr>
        </p:nvSpPr>
        <p:spPr>
          <a:xfrm>
            <a:off x="228600" y="2514600"/>
            <a:ext cx="3352800" cy="4419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 err="1" smtClean="0">
                <a:solidFill>
                  <a:schemeClr val="bg1"/>
                </a:solidFill>
              </a:rPr>
              <a:t>func</a:t>
            </a:r>
            <a:r>
              <a:rPr lang="en-US" sz="2800" dirty="0" smtClean="0">
                <a:solidFill>
                  <a:schemeClr val="bg1"/>
                </a:solidFill>
              </a:rPr>
              <a:t> is running?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Who called it?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Has it called anything?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Will it?</a:t>
            </a:r>
          </a:p>
          <a:p>
            <a:pPr>
              <a:lnSpc>
                <a:spcPct val="13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Args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Stack depth?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Call trace?</a:t>
            </a:r>
          </a:p>
        </p:txBody>
      </p:sp>
      <p:sp>
        <p:nvSpPr>
          <p:cNvPr id="2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343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0x7FFFFFDC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PA1 due today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available and discussed during lab section this week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due Monday, March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March 27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HW2 available next week, due before Prelim2 in April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Spring break: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Saturday, March 29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April </a:t>
            </a: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90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How to write and Debug a MIPS program using calling convention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724400" y="41910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7086600" y="41910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781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781800" y="31242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781800" y="38862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781800" y="50292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715000" y="22860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715000" y="56489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8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3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4519999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1998839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6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171301"/>
            <a:ext cx="1270284" cy="1000899"/>
            <a:chOff x="5105400" y="4832866"/>
            <a:chExt cx="1270284" cy="100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the stack 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>
              <a:off x="5726885" y="5571530"/>
              <a:ext cx="11884" cy="262235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63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3075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 variables in data segment</a:t>
            </a:r>
          </a:p>
          <a:p>
            <a:pPr lvl="1"/>
            <a:r>
              <a:rPr lang="en-US" dirty="0" smtClean="0"/>
              <a:t>Exist for all time, accessible to all routines</a:t>
            </a:r>
          </a:p>
          <a:p>
            <a:r>
              <a:rPr lang="en-US" dirty="0" smtClean="0"/>
              <a:t>Dynamic variables in heap segment</a:t>
            </a:r>
          </a:p>
          <a:p>
            <a:pPr lvl="1"/>
            <a:r>
              <a:rPr lang="en-US" dirty="0" smtClean="0"/>
              <a:t>Exist between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malloc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free()</a:t>
            </a:r>
          </a:p>
          <a:p>
            <a:r>
              <a:rPr lang="en-US" dirty="0" smtClean="0"/>
              <a:t>Local variables in stack frame</a:t>
            </a:r>
          </a:p>
          <a:p>
            <a:pPr lvl="1"/>
            <a:r>
              <a:rPr lang="en-US" dirty="0" smtClean="0"/>
              <a:t>Exist solely for the duration of the stack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Dangling pointers into freed heap </a:t>
            </a:r>
            <a:r>
              <a:rPr lang="en-US" dirty="0" err="1" smtClean="0"/>
              <a:t>mem</a:t>
            </a:r>
            <a:r>
              <a:rPr lang="en-US" dirty="0" smtClean="0"/>
              <a:t> are bad</a:t>
            </a:r>
          </a:p>
          <a:p>
            <a:r>
              <a:rPr lang="en-US" dirty="0" smtClean="0"/>
              <a:t>Dangling pointers into old stack frames are bad</a:t>
            </a:r>
          </a:p>
          <a:p>
            <a:pPr lvl="1"/>
            <a:r>
              <a:rPr lang="en-US" dirty="0" smtClean="0"/>
              <a:t>C lets you create these, Java does not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foo</a:t>
            </a:r>
            <a:r>
              <a:rPr lang="en-US" dirty="0" smtClean="0"/>
              <a:t>() { </a:t>
            </a:r>
            <a:r>
              <a:rPr lang="en-US" dirty="0" err="1" smtClean="0"/>
              <a:t>int</a:t>
            </a:r>
            <a:r>
              <a:rPr lang="en-US" dirty="0" smtClean="0"/>
              <a:t> a; return &amp;a;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6091535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324600" y="6322367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1589" y="57150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 flipV="1">
            <a:off x="6324601" y="5943601"/>
            <a:ext cx="1926988" cy="2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26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register not changed across procedure call  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Thus,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allee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on </a:t>
            </a:r>
            <a:r>
              <a:rPr lang="en-US" sz="2400" dirty="0" smtClean="0"/>
              <a:t>procedure </a:t>
            </a:r>
            <a:r>
              <a:rPr lang="en-US" sz="2400" dirty="0"/>
              <a:t>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</a:t>
            </a:r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, $</a:t>
            </a:r>
            <a:r>
              <a:rPr lang="en-US" sz="2400" dirty="0" err="1" smtClean="0"/>
              <a:t>fp</a:t>
            </a:r>
            <a:r>
              <a:rPr lang="en-US" sz="2400" dirty="0" smtClean="0"/>
              <a:t>, $s0-s7</a:t>
            </a: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</a:t>
            </a:r>
            <a:r>
              <a:rPr lang="en-US" sz="2400" dirty="0"/>
              <a:t>that a caller can clobber </a:t>
            </a:r>
            <a:r>
              <a:rPr lang="en-US" sz="2400" dirty="0" smtClean="0"/>
              <a:t>contents of register</a:t>
            </a:r>
            <a:endParaRPr lang="en-US" sz="2400" dirty="0"/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Thus,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caller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Caller, then, restores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after</a:t>
            </a:r>
            <a:r>
              <a:rPr lang="en-US" sz="2400" dirty="0"/>
              <a:t> the </a:t>
            </a:r>
            <a:r>
              <a:rPr lang="en-US" sz="2400" dirty="0" smtClean="0"/>
              <a:t>call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E.g. $a0-a3, $v0-$v1, $t0-$t9</a:t>
            </a:r>
            <a:endParaRPr lang="en-US" sz="2400" dirty="0"/>
          </a:p>
          <a:p>
            <a:pPr>
              <a:lnSpc>
                <a:spcPct val="84000"/>
              </a:lnSpc>
            </a:pPr>
            <a:endParaRPr lang="en-US" sz="2800" dirty="0" smtClean="0"/>
          </a:p>
          <a:p>
            <a:pPr>
              <a:lnSpc>
                <a:spcPct val="84000"/>
              </a:lnSpc>
            </a:pPr>
            <a:r>
              <a:rPr lang="en-US" sz="2800" dirty="0" smtClean="0"/>
              <a:t>MIPS </a:t>
            </a:r>
            <a:r>
              <a:rPr lang="en-US" sz="2800" dirty="0"/>
              <a:t>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15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3364</TotalTime>
  <Words>3061</Words>
  <Application>Microsoft Office PowerPoint</Application>
  <PresentationFormat>On-screen Show (4:3)</PresentationFormat>
  <Paragraphs>724</Paragraphs>
  <Slides>35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Consolas</vt:lpstr>
      <vt:lpstr>Helvetica</vt:lpstr>
      <vt:lpstr>Tahoma</vt:lpstr>
      <vt:lpstr>Wingdings</vt:lpstr>
      <vt:lpstr>Office Theme</vt:lpstr>
      <vt:lpstr>Calling Conventions</vt:lpstr>
      <vt:lpstr>Goals for Today</vt:lpstr>
      <vt:lpstr>Goals for Today</vt:lpstr>
      <vt:lpstr>MIPS Register Recap</vt:lpstr>
      <vt:lpstr>MIPS Register Conventions</vt:lpstr>
      <vt:lpstr>Recap: Conventions so far</vt:lpstr>
      <vt:lpstr>Globals and Locals</vt:lpstr>
      <vt:lpstr>Anatomy of an executing program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Callee-Save</vt:lpstr>
      <vt:lpstr>Callee-Save</vt:lpstr>
      <vt:lpstr>Caller-Save</vt:lpstr>
      <vt:lpstr>Caller-Save</vt:lpstr>
      <vt:lpstr>Recap: Conventions so far</vt:lpstr>
      <vt:lpstr>Frame Layout on Stack</vt:lpstr>
      <vt:lpstr>Frame Layout on Stack</vt:lpstr>
      <vt:lpstr>Frame Layout on Stack</vt:lpstr>
      <vt:lpstr>Frame Layout on Stack</vt:lpstr>
      <vt:lpstr>Activity #1: Calling Convention Example</vt:lpstr>
      <vt:lpstr>Activity #2: Calling Convention Example:  Prologue, Epilogue</vt:lpstr>
      <vt:lpstr>Next Goal</vt:lpstr>
      <vt:lpstr>Activity #3: Calling Convention Example</vt:lpstr>
      <vt:lpstr>Activity #3: Calling Convention Example:  Prologue, Epilogue</vt:lpstr>
      <vt:lpstr>Minimum stack size for a standard function?</vt:lpstr>
      <vt:lpstr>Minimum stack size for a standard function?</vt:lpstr>
      <vt:lpstr>Leaf Functions</vt:lpstr>
      <vt:lpstr>Anatomy of an executing program</vt:lpstr>
      <vt:lpstr>Activity #4: Debugging</vt:lpstr>
      <vt:lpstr>Administrivia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176</cp:revision>
  <cp:lastPrinted>2014-03-11T14:01:28Z</cp:lastPrinted>
  <dcterms:created xsi:type="dcterms:W3CDTF">2012-11-28T14:27:55Z</dcterms:created>
  <dcterms:modified xsi:type="dcterms:W3CDTF">2014-03-11T15:19:17Z</dcterms:modified>
</cp:coreProperties>
</file>