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7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8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9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0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1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2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3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4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60" r:id="rId3"/>
    <p:sldId id="261" r:id="rId4"/>
    <p:sldId id="285" r:id="rId5"/>
    <p:sldId id="263" r:id="rId6"/>
    <p:sldId id="262" r:id="rId7"/>
    <p:sldId id="264" r:id="rId8"/>
    <p:sldId id="302" r:id="rId9"/>
    <p:sldId id="303" r:id="rId10"/>
    <p:sldId id="289" r:id="rId11"/>
    <p:sldId id="304" r:id="rId12"/>
    <p:sldId id="265" r:id="rId13"/>
    <p:sldId id="266" r:id="rId14"/>
    <p:sldId id="267" r:id="rId15"/>
    <p:sldId id="268" r:id="rId16"/>
    <p:sldId id="269" r:id="rId17"/>
    <p:sldId id="298" r:id="rId18"/>
    <p:sldId id="299" r:id="rId19"/>
    <p:sldId id="300" r:id="rId20"/>
    <p:sldId id="301" r:id="rId21"/>
    <p:sldId id="295" r:id="rId22"/>
    <p:sldId id="297" r:id="rId23"/>
    <p:sldId id="290" r:id="rId24"/>
    <p:sldId id="291" r:id="rId25"/>
    <p:sldId id="292" r:id="rId26"/>
    <p:sldId id="293" r:id="rId27"/>
    <p:sldId id="294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6" r:id="rId42"/>
    <p:sldId id="287" r:id="rId43"/>
    <p:sldId id="288" r:id="rId44"/>
    <p:sldId id="283" r:id="rId45"/>
    <p:sldId id="284" r:id="rId4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55" d="100"/>
          <a:sy n="55" d="100"/>
        </p:scale>
        <p:origin x="1359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5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Optimize</a:t>
            </a:r>
            <a:r>
              <a:rPr lang="en-US" baseline="0" dirty="0" smtClean="0"/>
              <a:t> by r</a:t>
            </a:r>
            <a:r>
              <a:rPr lang="en-US" dirty="0" smtClean="0"/>
              <a:t>emoving the NOPs.  That is, putting a</a:t>
            </a:r>
            <a:r>
              <a:rPr lang="en-US" baseline="0" dirty="0" smtClean="0"/>
              <a:t> independent instruction in the delay slot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3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2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 in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err="1" smtClean="0">
                <a:sym typeface="Wingdings" pitchFamily="2" charset="2"/>
              </a:rPr>
              <a:t>ra</a:t>
            </a:r>
            <a:r>
              <a:rPr lang="en-US" baseline="0" dirty="0" smtClean="0">
                <a:sym typeface="Wingdings" pitchFamily="2" charset="2"/>
              </a:rPr>
              <a:t>  called from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 or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</a:t>
            </a:r>
          </a:p>
          <a:p>
            <a:r>
              <a:rPr lang="en-US" baseline="0" dirty="0" smtClean="0">
                <a:sym typeface="Wingdings" pitchFamily="2" charset="2"/>
              </a:rPr>
              <a:t>0(sp)  looks like in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r>
              <a:rPr lang="en-US" baseline="0" dirty="0" smtClean="0">
                <a:sym typeface="Wingdings" pitchFamily="2" charset="2"/>
              </a:rPr>
              <a:t>, called by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, and not going to call anything else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4,8(sp)  looks like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r>
              <a:rPr lang="en-US" baseline="0" dirty="0" smtClean="0">
                <a:sym typeface="Wingdings" pitchFamily="2" charset="2"/>
              </a:rPr>
              <a:t> are str1 and 0x15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20(sp)  looks like a return address, probably main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 with less than 4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endParaRPr lang="en-US" baseline="0" dirty="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44(sp)  looks like a return address, probably init called main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how large is </a:t>
            </a:r>
            <a:r>
              <a:rPr lang="en-US" baseline="0" dirty="0" err="1" smtClean="0">
                <a:sym typeface="Wingdings" pitchFamily="2" charset="2"/>
              </a:rPr>
              <a:t>init’s</a:t>
            </a:r>
            <a:r>
              <a:rPr lang="en-US" baseline="0" dirty="0" smtClean="0">
                <a:sym typeface="Wingdings" pitchFamily="2" charset="2"/>
              </a:rPr>
              <a:t> stack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6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 in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err="1" smtClean="0">
                <a:sym typeface="Wingdings" pitchFamily="2" charset="2"/>
              </a:rPr>
              <a:t>ra</a:t>
            </a:r>
            <a:r>
              <a:rPr lang="en-US" baseline="0" dirty="0" smtClean="0">
                <a:sym typeface="Wingdings" pitchFamily="2" charset="2"/>
              </a:rPr>
              <a:t>  called from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 or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</a:t>
            </a:r>
          </a:p>
          <a:p>
            <a:r>
              <a:rPr lang="en-US" baseline="0" dirty="0" smtClean="0">
                <a:sym typeface="Wingdings" pitchFamily="2" charset="2"/>
              </a:rPr>
              <a:t>0(sp)  looks like in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r>
              <a:rPr lang="en-US" baseline="0" dirty="0" smtClean="0">
                <a:sym typeface="Wingdings" pitchFamily="2" charset="2"/>
              </a:rPr>
              <a:t>, called by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, and not going to call anything else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4,8(sp)  looks like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r>
              <a:rPr lang="en-US" baseline="0" dirty="0" smtClean="0">
                <a:sym typeface="Wingdings" pitchFamily="2" charset="2"/>
              </a:rPr>
              <a:t> are str1 and 0x15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20(sp)  looks like a return address, probably main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 with less than 4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endParaRPr lang="en-US" baseline="0" dirty="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44(sp)  looks like a return address, probably init called main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how large is </a:t>
            </a:r>
            <a:r>
              <a:rPr lang="en-US" baseline="0" dirty="0" err="1" smtClean="0">
                <a:sym typeface="Wingdings" pitchFamily="2" charset="2"/>
              </a:rPr>
              <a:t>init’s</a:t>
            </a:r>
            <a:r>
              <a:rPr lang="en-US" baseline="0" dirty="0" smtClean="0">
                <a:sym typeface="Wingdings" pitchFamily="2" charset="2"/>
              </a:rPr>
              <a:t> stack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0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2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14" tIns="45357" rIns="90714" bIns="4535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previous global</a:t>
            </a:r>
            <a:r>
              <a:rPr lang="en-US" baseline="0" dirty="0" smtClean="0"/>
              <a:t> vs local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$</a:t>
            </a:r>
            <a:r>
              <a:rPr lang="en-US" dirty="0" err="1" smtClean="0"/>
              <a:t>gp</a:t>
            </a:r>
            <a:r>
              <a:rPr lang="en-US" dirty="0" smtClean="0"/>
              <a:t> is a </a:t>
            </a:r>
            <a:r>
              <a:rPr lang="en-US" dirty="0" err="1" smtClean="0"/>
              <a:t>callee</a:t>
            </a:r>
            <a:r>
              <a:rPr lang="en-US" dirty="0" smtClean="0"/>
              <a:t> save register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08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$</a:t>
            </a:r>
            <a:r>
              <a:rPr lang="en-US" dirty="0" err="1" smtClean="0"/>
              <a:t>gp</a:t>
            </a:r>
            <a:r>
              <a:rPr lang="en-US" dirty="0" smtClean="0"/>
              <a:t> is a </a:t>
            </a:r>
            <a:r>
              <a:rPr lang="en-US" dirty="0" err="1" smtClean="0"/>
              <a:t>callee</a:t>
            </a:r>
            <a:r>
              <a:rPr lang="en-US" dirty="0" smtClean="0"/>
              <a:t> </a:t>
            </a:r>
            <a:r>
              <a:rPr lang="en-US" smtClean="0"/>
              <a:t>save register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32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9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47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1B325-4D7A-41A9-AF5A-E03F1D9FE8E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72.xml"/><Relationship Id="rId9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3" Type="http://schemas.openxmlformats.org/officeDocument/2006/relationships/tags" Target="../tags/tag10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20" Type="http://schemas.openxmlformats.org/officeDocument/2006/relationships/tags" Target="../tags/tag124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10" Type="http://schemas.openxmlformats.org/officeDocument/2006/relationships/tags" Target="../tags/tag114.xml"/><Relationship Id="rId19" Type="http://schemas.openxmlformats.org/officeDocument/2006/relationships/tags" Target="../tags/tag123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5" Type="http://schemas.openxmlformats.org/officeDocument/2006/relationships/tags" Target="../tags/tag129.xml"/><Relationship Id="rId15" Type="http://schemas.openxmlformats.org/officeDocument/2006/relationships/tags" Target="../tags/tag139.xml"/><Relationship Id="rId10" Type="http://schemas.openxmlformats.org/officeDocument/2006/relationships/tags" Target="../tags/tag134.xml"/><Relationship Id="rId19" Type="http://schemas.openxmlformats.org/officeDocument/2006/relationships/tags" Target="../tags/tag143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tags" Target="../tags/tag13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6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8.xml"/><Relationship Id="rId10" Type="http://schemas.openxmlformats.org/officeDocument/2006/relationships/tags" Target="../tags/tag183.xml"/><Relationship Id="rId4" Type="http://schemas.openxmlformats.org/officeDocument/2006/relationships/tags" Target="../tags/tag177.xml"/><Relationship Id="rId9" Type="http://schemas.openxmlformats.org/officeDocument/2006/relationships/tags" Target="../tags/tag18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3" Type="http://schemas.openxmlformats.org/officeDocument/2006/relationships/tags" Target="../tags/tag186.xml"/><Relationship Id="rId7" Type="http://schemas.openxmlformats.org/officeDocument/2006/relationships/tags" Target="../tags/tag19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tags" Target="../tags/tag194.xml"/><Relationship Id="rId5" Type="http://schemas.openxmlformats.org/officeDocument/2006/relationships/tags" Target="../tags/tag188.xml"/><Relationship Id="rId10" Type="http://schemas.openxmlformats.org/officeDocument/2006/relationships/tags" Target="../tags/tag193.xml"/><Relationship Id="rId4" Type="http://schemas.openxmlformats.org/officeDocument/2006/relationships/tags" Target="../tags/tag187.xml"/><Relationship Id="rId9" Type="http://schemas.openxmlformats.org/officeDocument/2006/relationships/tags" Target="../tags/tag19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97.xml"/><Relationship Id="rId21" Type="http://schemas.openxmlformats.org/officeDocument/2006/relationships/tags" Target="../tags/tag215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18" Type="http://schemas.openxmlformats.org/officeDocument/2006/relationships/tags" Target="../tags/tag237.xml"/><Relationship Id="rId3" Type="http://schemas.openxmlformats.org/officeDocument/2006/relationships/tags" Target="../tags/tag222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17" Type="http://schemas.openxmlformats.org/officeDocument/2006/relationships/tags" Target="../tags/tag236.xml"/><Relationship Id="rId2" Type="http://schemas.openxmlformats.org/officeDocument/2006/relationships/tags" Target="../tags/tag221.xml"/><Relationship Id="rId16" Type="http://schemas.openxmlformats.org/officeDocument/2006/relationships/tags" Target="../tags/tag235.xml"/><Relationship Id="rId20" Type="http://schemas.openxmlformats.org/officeDocument/2006/relationships/tags" Target="../tags/tag239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5" Type="http://schemas.openxmlformats.org/officeDocument/2006/relationships/tags" Target="../tags/tag234.xml"/><Relationship Id="rId10" Type="http://schemas.openxmlformats.org/officeDocument/2006/relationships/tags" Target="../tags/tag229.xml"/><Relationship Id="rId19" Type="http://schemas.openxmlformats.org/officeDocument/2006/relationships/tags" Target="../tags/tag238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Relationship Id="rId2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26" Type="http://schemas.openxmlformats.org/officeDocument/2006/relationships/tags" Target="../tags/tag265.xml"/><Relationship Id="rId39" Type="http://schemas.openxmlformats.org/officeDocument/2006/relationships/tags" Target="../tags/tag278.xml"/><Relationship Id="rId21" Type="http://schemas.openxmlformats.org/officeDocument/2006/relationships/tags" Target="../tags/tag260.xml"/><Relationship Id="rId34" Type="http://schemas.openxmlformats.org/officeDocument/2006/relationships/tags" Target="../tags/tag273.xml"/><Relationship Id="rId42" Type="http://schemas.openxmlformats.org/officeDocument/2006/relationships/tags" Target="../tags/tag281.xml"/><Relationship Id="rId47" Type="http://schemas.openxmlformats.org/officeDocument/2006/relationships/tags" Target="../tags/tag286.xml"/><Relationship Id="rId50" Type="http://schemas.openxmlformats.org/officeDocument/2006/relationships/tags" Target="../tags/tag289.xml"/><Relationship Id="rId55" Type="http://schemas.openxmlformats.org/officeDocument/2006/relationships/tags" Target="../tags/tag294.xml"/><Relationship Id="rId7" Type="http://schemas.openxmlformats.org/officeDocument/2006/relationships/tags" Target="../tags/tag246.xml"/><Relationship Id="rId2" Type="http://schemas.openxmlformats.org/officeDocument/2006/relationships/tags" Target="../tags/tag241.xml"/><Relationship Id="rId16" Type="http://schemas.openxmlformats.org/officeDocument/2006/relationships/tags" Target="../tags/tag255.xml"/><Relationship Id="rId29" Type="http://schemas.openxmlformats.org/officeDocument/2006/relationships/tags" Target="../tags/tag268.xml"/><Relationship Id="rId11" Type="http://schemas.openxmlformats.org/officeDocument/2006/relationships/tags" Target="../tags/tag250.xml"/><Relationship Id="rId24" Type="http://schemas.openxmlformats.org/officeDocument/2006/relationships/tags" Target="../tags/tag263.xml"/><Relationship Id="rId32" Type="http://schemas.openxmlformats.org/officeDocument/2006/relationships/tags" Target="../tags/tag271.xml"/><Relationship Id="rId37" Type="http://schemas.openxmlformats.org/officeDocument/2006/relationships/tags" Target="../tags/tag276.xml"/><Relationship Id="rId40" Type="http://schemas.openxmlformats.org/officeDocument/2006/relationships/tags" Target="../tags/tag279.xml"/><Relationship Id="rId45" Type="http://schemas.openxmlformats.org/officeDocument/2006/relationships/tags" Target="../tags/tag284.xml"/><Relationship Id="rId53" Type="http://schemas.openxmlformats.org/officeDocument/2006/relationships/tags" Target="../tags/tag292.xml"/><Relationship Id="rId58" Type="http://schemas.openxmlformats.org/officeDocument/2006/relationships/tags" Target="../tags/tag297.xml"/><Relationship Id="rId5" Type="http://schemas.openxmlformats.org/officeDocument/2006/relationships/tags" Target="../tags/tag244.xml"/><Relationship Id="rId61" Type="http://schemas.openxmlformats.org/officeDocument/2006/relationships/slideLayout" Target="../slideLayouts/slideLayout4.xml"/><Relationship Id="rId19" Type="http://schemas.openxmlformats.org/officeDocument/2006/relationships/tags" Target="../tags/tag258.xml"/><Relationship Id="rId14" Type="http://schemas.openxmlformats.org/officeDocument/2006/relationships/tags" Target="../tags/tag253.xml"/><Relationship Id="rId22" Type="http://schemas.openxmlformats.org/officeDocument/2006/relationships/tags" Target="../tags/tag261.xml"/><Relationship Id="rId27" Type="http://schemas.openxmlformats.org/officeDocument/2006/relationships/tags" Target="../tags/tag266.xml"/><Relationship Id="rId30" Type="http://schemas.openxmlformats.org/officeDocument/2006/relationships/tags" Target="../tags/tag269.xml"/><Relationship Id="rId35" Type="http://schemas.openxmlformats.org/officeDocument/2006/relationships/tags" Target="../tags/tag274.xml"/><Relationship Id="rId43" Type="http://schemas.openxmlformats.org/officeDocument/2006/relationships/tags" Target="../tags/tag282.xml"/><Relationship Id="rId48" Type="http://schemas.openxmlformats.org/officeDocument/2006/relationships/tags" Target="../tags/tag287.xml"/><Relationship Id="rId56" Type="http://schemas.openxmlformats.org/officeDocument/2006/relationships/tags" Target="../tags/tag295.xml"/><Relationship Id="rId8" Type="http://schemas.openxmlformats.org/officeDocument/2006/relationships/tags" Target="../tags/tag247.xml"/><Relationship Id="rId51" Type="http://schemas.openxmlformats.org/officeDocument/2006/relationships/tags" Target="../tags/tag290.xml"/><Relationship Id="rId3" Type="http://schemas.openxmlformats.org/officeDocument/2006/relationships/tags" Target="../tags/tag242.xm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25" Type="http://schemas.openxmlformats.org/officeDocument/2006/relationships/tags" Target="../tags/tag264.xml"/><Relationship Id="rId33" Type="http://schemas.openxmlformats.org/officeDocument/2006/relationships/tags" Target="../tags/tag272.xml"/><Relationship Id="rId38" Type="http://schemas.openxmlformats.org/officeDocument/2006/relationships/tags" Target="../tags/tag277.xml"/><Relationship Id="rId46" Type="http://schemas.openxmlformats.org/officeDocument/2006/relationships/tags" Target="../tags/tag285.xml"/><Relationship Id="rId59" Type="http://schemas.openxmlformats.org/officeDocument/2006/relationships/tags" Target="../tags/tag298.xml"/><Relationship Id="rId20" Type="http://schemas.openxmlformats.org/officeDocument/2006/relationships/tags" Target="../tags/tag259.xml"/><Relationship Id="rId41" Type="http://schemas.openxmlformats.org/officeDocument/2006/relationships/tags" Target="../tags/tag280.xml"/><Relationship Id="rId54" Type="http://schemas.openxmlformats.org/officeDocument/2006/relationships/tags" Target="../tags/tag293.xml"/><Relationship Id="rId62" Type="http://schemas.openxmlformats.org/officeDocument/2006/relationships/notesSlide" Target="../notesSlides/notesSlide14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15" Type="http://schemas.openxmlformats.org/officeDocument/2006/relationships/tags" Target="../tags/tag254.xml"/><Relationship Id="rId23" Type="http://schemas.openxmlformats.org/officeDocument/2006/relationships/tags" Target="../tags/tag262.xml"/><Relationship Id="rId28" Type="http://schemas.openxmlformats.org/officeDocument/2006/relationships/tags" Target="../tags/tag267.xml"/><Relationship Id="rId36" Type="http://schemas.openxmlformats.org/officeDocument/2006/relationships/tags" Target="../tags/tag275.xml"/><Relationship Id="rId49" Type="http://schemas.openxmlformats.org/officeDocument/2006/relationships/tags" Target="../tags/tag288.xml"/><Relationship Id="rId57" Type="http://schemas.openxmlformats.org/officeDocument/2006/relationships/tags" Target="../tags/tag296.xml"/><Relationship Id="rId10" Type="http://schemas.openxmlformats.org/officeDocument/2006/relationships/tags" Target="../tags/tag249.xml"/><Relationship Id="rId31" Type="http://schemas.openxmlformats.org/officeDocument/2006/relationships/tags" Target="../tags/tag270.xml"/><Relationship Id="rId44" Type="http://schemas.openxmlformats.org/officeDocument/2006/relationships/tags" Target="../tags/tag283.xml"/><Relationship Id="rId52" Type="http://schemas.openxmlformats.org/officeDocument/2006/relationships/tags" Target="../tags/tag291.xml"/><Relationship Id="rId60" Type="http://schemas.openxmlformats.org/officeDocument/2006/relationships/tags" Target="../tags/tag299.xml"/><Relationship Id="rId4" Type="http://schemas.openxmlformats.org/officeDocument/2006/relationships/tags" Target="../tags/tag243.xml"/><Relationship Id="rId9" Type="http://schemas.openxmlformats.org/officeDocument/2006/relationships/tags" Target="../tags/tag24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307.xml"/><Relationship Id="rId13" Type="http://schemas.openxmlformats.org/officeDocument/2006/relationships/notesSlide" Target="../notesSlides/notesSlide15.xml"/><Relationship Id="rId3" Type="http://schemas.openxmlformats.org/officeDocument/2006/relationships/tags" Target="../tags/tag302.xml"/><Relationship Id="rId7" Type="http://schemas.openxmlformats.org/officeDocument/2006/relationships/tags" Target="../tags/tag30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11" Type="http://schemas.openxmlformats.org/officeDocument/2006/relationships/tags" Target="../tags/tag310.xml"/><Relationship Id="rId5" Type="http://schemas.openxmlformats.org/officeDocument/2006/relationships/tags" Target="../tags/tag304.xml"/><Relationship Id="rId10" Type="http://schemas.openxmlformats.org/officeDocument/2006/relationships/tags" Target="../tags/tag309.xml"/><Relationship Id="rId4" Type="http://schemas.openxmlformats.org/officeDocument/2006/relationships/tags" Target="../tags/tag303.xml"/><Relationship Id="rId9" Type="http://schemas.openxmlformats.org/officeDocument/2006/relationships/tags" Target="../tags/tag30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Kavita Bala and Prof. Hakim Weatherspoon</a:t>
            </a:r>
          </a:p>
          <a:p>
            <a:r>
              <a:rPr lang="en-US" b="1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274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See P&amp;H 2.8 and 2.12, and A.5-6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 rot="1713076">
            <a:off x="4644422" y="967859"/>
            <a:ext cx="4778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Handouts in the front </a:t>
            </a:r>
          </a:p>
          <a:p>
            <a:r>
              <a:rPr lang="en-US" sz="4000" dirty="0" smtClean="0"/>
              <a:t>and back of the room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register not changed across procedure call  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Thus,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allee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on </a:t>
            </a:r>
            <a:r>
              <a:rPr lang="en-US" sz="2400" dirty="0" smtClean="0"/>
              <a:t>procedure </a:t>
            </a:r>
            <a:r>
              <a:rPr lang="en-US" sz="2400" dirty="0"/>
              <a:t>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</a:t>
            </a:r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, $</a:t>
            </a:r>
            <a:r>
              <a:rPr lang="en-US" sz="2400" dirty="0" err="1" smtClean="0"/>
              <a:t>fp</a:t>
            </a:r>
            <a:r>
              <a:rPr lang="en-US" sz="2400" dirty="0" smtClean="0"/>
              <a:t>, $s0-s7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</a:t>
            </a:r>
            <a:r>
              <a:rPr lang="en-US" sz="2400" dirty="0"/>
              <a:t>that a caller can clobber </a:t>
            </a:r>
            <a:r>
              <a:rPr lang="en-US" sz="2400" dirty="0" smtClean="0"/>
              <a:t>contents of register</a:t>
            </a:r>
            <a:endParaRPr lang="en-US" sz="2400" dirty="0"/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Thus,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caller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Caller, then, restores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after</a:t>
            </a:r>
            <a:r>
              <a:rPr lang="en-US" sz="2400" dirty="0"/>
              <a:t> the </a:t>
            </a:r>
            <a:r>
              <a:rPr lang="en-US" sz="2400" dirty="0" smtClean="0"/>
              <a:t>call to subroutine returns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E.g. $a0-a3, $v0-$v1, $t0-$t9</a:t>
            </a:r>
            <a:endParaRPr lang="en-US" sz="2400" dirty="0"/>
          </a:p>
          <a:p>
            <a:pPr>
              <a:lnSpc>
                <a:spcPct val="84000"/>
              </a:lnSpc>
            </a:pPr>
            <a:endParaRPr lang="en-US" sz="2800" dirty="0" smtClean="0"/>
          </a:p>
          <a:p>
            <a:pPr>
              <a:lnSpc>
                <a:spcPct val="84000"/>
              </a:lnSpc>
            </a:pPr>
            <a:r>
              <a:rPr lang="en-US" sz="2800" dirty="0" smtClean="0"/>
              <a:t>MIPS </a:t>
            </a:r>
            <a:r>
              <a:rPr lang="en-US" sz="2800" dirty="0"/>
              <a:t>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709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register not changed across procedure call  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Thus,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allee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on </a:t>
            </a:r>
            <a:r>
              <a:rPr lang="en-US" sz="2400" dirty="0" smtClean="0"/>
              <a:t>procedure </a:t>
            </a:r>
            <a:r>
              <a:rPr lang="en-US" sz="2400" dirty="0"/>
              <a:t>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</a:t>
            </a:r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, $</a:t>
            </a:r>
            <a:r>
              <a:rPr lang="en-US" sz="2400" dirty="0" err="1" smtClean="0"/>
              <a:t>fp</a:t>
            </a:r>
            <a:r>
              <a:rPr lang="en-US" sz="2400" dirty="0" smtClean="0"/>
              <a:t>, $s0-s7, $</a:t>
            </a:r>
            <a:r>
              <a:rPr lang="en-US" sz="2400" dirty="0" err="1" smtClean="0"/>
              <a:t>gp</a:t>
            </a:r>
            <a:endParaRPr lang="en-US" sz="2400" dirty="0" smtClean="0"/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Also, 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</a:t>
            </a:r>
            <a:r>
              <a:rPr lang="en-US" sz="2400" dirty="0"/>
              <a:t>that a caller can clobber </a:t>
            </a:r>
            <a:r>
              <a:rPr lang="en-US" sz="2400" dirty="0" smtClean="0"/>
              <a:t>contents of register</a:t>
            </a:r>
            <a:endParaRPr lang="en-US" sz="2400" dirty="0"/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Thus,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caller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Caller, then, restores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after</a:t>
            </a:r>
            <a:r>
              <a:rPr lang="en-US" sz="2400" dirty="0"/>
              <a:t> the </a:t>
            </a:r>
            <a:r>
              <a:rPr lang="en-US" sz="2400" dirty="0" smtClean="0"/>
              <a:t>call to subroutine returns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E.g. $a0-a3, $v0-$v1, $t0-$t9</a:t>
            </a:r>
            <a:endParaRPr lang="en-US" sz="2400" dirty="0"/>
          </a:p>
          <a:p>
            <a:pPr>
              <a:lnSpc>
                <a:spcPct val="84000"/>
              </a:lnSpc>
            </a:pPr>
            <a:endParaRPr lang="en-US" sz="2800" dirty="0" smtClean="0"/>
          </a:p>
          <a:p>
            <a:pPr>
              <a:lnSpc>
                <a:spcPct val="84000"/>
              </a:lnSpc>
            </a:pPr>
            <a:r>
              <a:rPr lang="en-US" sz="2800" dirty="0" smtClean="0"/>
              <a:t>MIPS </a:t>
            </a:r>
            <a:r>
              <a:rPr lang="en-US" sz="2800" dirty="0"/>
              <a:t>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81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registers are responsibility of the caller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 values saved only if used after call/return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 function can use caller-saved registers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-save register are the responsibility of the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Values must be saved by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 before they can be used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Caller can assume that these registers will be restored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2340114"/>
            <a:ext cx="1773178" cy="707886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Save if want to </a:t>
            </a:r>
          </a:p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use </a:t>
            </a:r>
            <a:r>
              <a:rPr lang="en-US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after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a call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3151" y="3276600"/>
            <a:ext cx="18922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Save </a:t>
            </a:r>
            <a:r>
              <a:rPr lang="en-US" sz="2000" b="1" i="1" dirty="0" smtClean="0">
                <a:solidFill>
                  <a:schemeClr val="accent1"/>
                </a:solidFill>
              </a:rPr>
              <a:t>before</a:t>
            </a:r>
            <a:r>
              <a:rPr lang="en-US" sz="2000" dirty="0" smtClean="0">
                <a:solidFill>
                  <a:schemeClr val="accent1"/>
                </a:solidFill>
              </a:rPr>
              <a:t> use </a:t>
            </a:r>
          </a:p>
        </p:txBody>
      </p:sp>
    </p:spTree>
    <p:extLst>
      <p:ext uri="{BB962C8B-B14F-4D97-AF65-F5344CB8AC3E}">
        <p14:creationId xmlns:p14="http://schemas.microsoft.com/office/powerpoint/2010/main" val="39429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($t0-$t9), x86 (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ecx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and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 are caller-save…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 a function can freely modify these registers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but must assume that their contents have been destroyed if it in turns calls a function.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MIPS ($s0 - $s7), x86 (</a:t>
            </a:r>
            <a:r>
              <a:rPr lang="en-US" sz="2600" dirty="0" err="1" smtClean="0">
                <a:solidFill>
                  <a:schemeClr val="accent1"/>
                </a:solidFill>
              </a:rPr>
              <a:t>ebx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edi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ebp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esp</a:t>
            </a:r>
            <a:r>
              <a:rPr lang="en-US" sz="2600" dirty="0" smtClean="0">
                <a:solidFill>
                  <a:schemeClr val="accent1"/>
                </a:solidFill>
              </a:rPr>
              <a:t>) are </a:t>
            </a:r>
            <a:r>
              <a:rPr lang="en-US" sz="2600" dirty="0" err="1" smtClean="0">
                <a:solidFill>
                  <a:schemeClr val="accent1"/>
                </a:solidFill>
              </a:rPr>
              <a:t>callee</a:t>
            </a:r>
            <a:r>
              <a:rPr lang="en-US" sz="2600" dirty="0" smtClean="0">
                <a:solidFill>
                  <a:schemeClr val="accent1"/>
                </a:solidFill>
              </a:rPr>
              <a:t>-save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A function may call another function and know that the </a:t>
            </a:r>
            <a:r>
              <a:rPr lang="en-US" sz="2400" dirty="0" err="1" smtClean="0">
                <a:solidFill>
                  <a:schemeClr val="accent1"/>
                </a:solidFill>
              </a:rPr>
              <a:t>callee</a:t>
            </a:r>
            <a:r>
              <a:rPr lang="en-US" sz="2400" dirty="0" smtClean="0">
                <a:solidFill>
                  <a:schemeClr val="accent1"/>
                </a:solidFill>
              </a:rPr>
              <a:t>-save registers have not been modified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However, if it modifies these registers itself, it must restore them to their original values before returning.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caller-save register must be saved and restored around any call to a subroutine.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 contrast, for a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 register, a caller does not need to do any extra work at a call site (b/c the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 saves and restores the register if it is used).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4419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 SAVED: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calls these temporary registers, $t0-t9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calling routine saves the registers that it does not want a called procedure to overwrite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 values are NOT preserved across procedure calls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CALLEE SAVED: </a:t>
            </a:r>
            <a:r>
              <a:rPr lang="en-US" sz="2800" dirty="0" smtClean="0">
                <a:solidFill>
                  <a:schemeClr val="accent1"/>
                </a:solidFill>
              </a:rPr>
              <a:t>MIPS calls these saved registers, $s0-s8 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register values are preserved across procedure calls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the called procedure saves register values in its Activation Record (AR), uses the registers for local variables, restores register values before it returns. </a:t>
            </a:r>
          </a:p>
        </p:txBody>
      </p:sp>
    </p:spTree>
    <p:extLst>
      <p:ext uri="{BB962C8B-B14F-4D97-AF65-F5344CB8AC3E}">
        <p14:creationId xmlns:p14="http://schemas.microsoft.com/office/powerpoint/2010/main" val="37514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68086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44486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Registers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$t0-$t9 are caller-saved registers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are used to hold temporary quantities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need not be preserved across calls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Registers</a:t>
            </a:r>
            <a:r>
              <a:rPr lang="en-US" sz="2800" dirty="0" smtClean="0">
                <a:solidFill>
                  <a:schemeClr val="accent1"/>
                </a:solidFill>
              </a:rPr>
              <a:t> $s0-s8 are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-saved registers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hold long-lived values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should be preserved across calls</a:t>
            </a:r>
          </a:p>
        </p:txBody>
      </p:sp>
    </p:spTree>
    <p:extLst>
      <p:ext uri="{BB962C8B-B14F-4D97-AF65-F5344CB8AC3E}">
        <p14:creationId xmlns:p14="http://schemas.microsoft.com/office/powerpoint/2010/main" val="22932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2484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</a:t>
            </a:r>
            <a:r>
              <a:rPr lang="en-US" sz="2800" dirty="0" smtClean="0"/>
              <a:t>registers </a:t>
            </a: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 err="1" smtClean="0"/>
              <a:t>Callee</a:t>
            </a:r>
            <a:r>
              <a:rPr lang="en-US" sz="2800" dirty="0" smtClean="0"/>
              <a:t> must save </a:t>
            </a:r>
            <a:r>
              <a:rPr lang="en-US" sz="2800" dirty="0"/>
              <a:t>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3246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 err="1" smtClean="0"/>
              <a:t>Callee</a:t>
            </a:r>
            <a:r>
              <a:rPr lang="en-US" sz="2800" dirty="0" smtClean="0"/>
              <a:t> must save </a:t>
            </a:r>
            <a:r>
              <a:rPr lang="en-US" sz="2800" dirty="0"/>
              <a:t>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 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</p:spTree>
    <p:extLst>
      <p:ext uri="{BB962C8B-B14F-4D97-AF65-F5344CB8AC3E}">
        <p14:creationId xmlns:p14="http://schemas.microsoft.com/office/powerpoint/2010/main" val="13280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63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171301"/>
            <a:ext cx="1270284" cy="1000899"/>
            <a:chOff x="5105400" y="4832866"/>
            <a:chExt cx="1270284" cy="100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the stack 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>
              <a:off x="5726885" y="5571530"/>
              <a:ext cx="11884" cy="262235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92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-32</a:t>
            </a:r>
            <a:r>
              <a:rPr lang="en-US" sz="2800" dirty="0" smtClean="0"/>
              <a:t>	# allocate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</a:t>
            </a:r>
            <a:r>
              <a:rPr lang="en-US" sz="2800" dirty="0" smtClean="0"/>
              <a:t>	# 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</a:t>
            </a:r>
            <a:r>
              <a:rPr lang="en-US" sz="1600" dirty="0" smtClean="0">
                <a:solidFill>
                  <a:schemeClr val="bg1"/>
                </a:solidFill>
              </a:rPr>
              <a:t>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3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orange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48000" y="5751493"/>
            <a:ext cx="5852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if  more than 100 bytes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is written to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8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#1: Calling 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15267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</p:spTree>
    <p:extLst>
      <p:ext uri="{BB962C8B-B14F-4D97-AF65-F5344CB8AC3E}">
        <p14:creationId xmlns:p14="http://schemas.microsoft.com/office/powerpoint/2010/main" val="8272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 #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tmp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= u + a +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13002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12602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176157" y="1387929"/>
            <a:ext cx="408214" cy="146957"/>
          </a:xfrm>
          <a:custGeom>
            <a:avLst/>
            <a:gdLst>
              <a:gd name="connsiteX0" fmla="*/ 408214 w 408214"/>
              <a:gd name="connsiteY0" fmla="*/ 146957 h 146957"/>
              <a:gd name="connsiteX1" fmla="*/ 179614 w 408214"/>
              <a:gd name="connsiteY1" fmla="*/ 0 h 146957"/>
              <a:gd name="connsiteX2" fmla="*/ 0 w 408214"/>
              <a:gd name="connsiteY2" fmla="*/ 146957 h 14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214" h="146957">
                <a:moveTo>
                  <a:pt x="408214" y="146957"/>
                </a:moveTo>
                <a:cubicBezTo>
                  <a:pt x="327932" y="73478"/>
                  <a:pt x="247650" y="0"/>
                  <a:pt x="179614" y="0"/>
                </a:cubicBezTo>
                <a:cubicBezTo>
                  <a:pt x="111578" y="0"/>
                  <a:pt x="0" y="146957"/>
                  <a:pt x="0" y="146957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1221432"/>
            <a:ext cx="2286000" cy="31345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3276600" y="3048000"/>
            <a:ext cx="838200" cy="3276600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>
            <a:stCxn id="9" idx="4"/>
            <a:endCxn id="10" idx="1"/>
          </p:cNvCxnSpPr>
          <p:nvPr/>
        </p:nvCxnSpPr>
        <p:spPr>
          <a:xfrm>
            <a:off x="2743200" y="1534886"/>
            <a:ext cx="533400" cy="3151414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600200" y="1524000"/>
            <a:ext cx="2286000" cy="31345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6362700" y="1221432"/>
            <a:ext cx="419100" cy="2436168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>
            <a:stCxn id="16" idx="6"/>
            <a:endCxn id="17" idx="1"/>
          </p:cNvCxnSpPr>
          <p:nvPr/>
        </p:nvCxnSpPr>
        <p:spPr>
          <a:xfrm>
            <a:off x="3886200" y="1680727"/>
            <a:ext cx="2476500" cy="75878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66750" y="1799354"/>
            <a:ext cx="2590800" cy="228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4" idx="6"/>
          </p:cNvCxnSpPr>
          <p:nvPr/>
        </p:nvCxnSpPr>
        <p:spPr>
          <a:xfrm>
            <a:off x="3257550" y="1913654"/>
            <a:ext cx="3295650" cy="2734546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452507" y="4555670"/>
            <a:ext cx="2310493" cy="32112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2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7" grpId="0" animBg="1"/>
      <p:bldP spid="9" grpId="0" animBg="1"/>
      <p:bldP spid="10" grpId="0" animBg="1"/>
      <p:bldP spid="16" grpId="0" animBg="1"/>
      <p:bldP spid="17" grpId="0" animBg="1"/>
      <p:bldP spid="24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381000" y="5867400"/>
            <a:ext cx="8229600" cy="838200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Warning:</a:t>
            </a:r>
            <a:r>
              <a:rPr lang="en-US" sz="2800" dirty="0" smtClean="0">
                <a:solidFill>
                  <a:schemeClr val="bg1"/>
                </a:solidFill>
              </a:rPr>
              <a:t> There is no one true MIPS calling convention.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lecture != book != </a:t>
            </a:r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!= </a:t>
            </a:r>
            <a:r>
              <a:rPr lang="en-US" sz="2800" dirty="0" err="1" smtClean="0">
                <a:solidFill>
                  <a:schemeClr val="bg1"/>
                </a:solidFill>
              </a:rPr>
              <a:t>spim</a:t>
            </a:r>
            <a:r>
              <a:rPr lang="en-US" sz="2800" dirty="0" smtClean="0">
                <a:solidFill>
                  <a:schemeClr val="bg1"/>
                </a:solidFill>
              </a:rPr>
              <a:t> != web</a:t>
            </a:r>
          </a:p>
        </p:txBody>
      </p:sp>
    </p:spTree>
    <p:extLst>
      <p:ext uri="{BB962C8B-B14F-4D97-AF65-F5344CB8AC3E}">
        <p14:creationId xmlns:p14="http://schemas.microsoft.com/office/powerpoint/2010/main" val="17158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LW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 #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tmp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= u + a +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13002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12602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6"/>
            </p:custDataLst>
          </p:nvPr>
        </p:nvSpPr>
        <p:spPr>
          <a:xfrm>
            <a:off x="228600" y="2628925"/>
            <a:ext cx="38100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How many bytes do we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need to allocate for the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stack frame?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24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32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40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44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48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5183833"/>
            <a:ext cx="1143000" cy="454967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 #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tmp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= u + a + b</a:t>
            </a:r>
          </a:p>
        </p:txBody>
      </p: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 rot="5400000">
            <a:off x="-83820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7"/>
            </p:custDataLst>
          </p:nvPr>
        </p:nvCxnSpPr>
        <p:spPr>
          <a:xfrm rot="5400000">
            <a:off x="152400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121920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121920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121920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and $s1)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121920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</a:p>
          <a:p>
            <a:pPr algn="ctr"/>
            <a:r>
              <a:rPr lang="en-US" sz="2400" dirty="0" smtClean="0"/>
              <a:t>($t0)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121920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</a:t>
            </a:r>
            <a:r>
              <a:rPr lang="en-US" sz="2400" dirty="0" err="1" smtClean="0"/>
              <a:t>args</a:t>
            </a:r>
            <a:endParaRPr lang="en-US" sz="2400" dirty="0" smtClean="0"/>
          </a:p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a0 - a3</a:t>
            </a:r>
          </a:p>
          <a:p>
            <a:pPr algn="ctr"/>
            <a:r>
              <a:rPr lang="en-US" sz="2400" dirty="0" smtClean="0"/>
              <a:t>and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15240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4"/>
            </p:custDataLst>
          </p:nvPr>
        </p:nvSpPr>
        <p:spPr>
          <a:xfrm>
            <a:off x="152400" y="60299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13002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12602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961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961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 #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tmp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= u + a + b</a:t>
            </a:r>
          </a:p>
        </p:txBody>
      </p: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>
            <a:off x="1066800" y="2133600"/>
            <a:ext cx="0" cy="4572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7"/>
            </p:custDataLst>
          </p:nvPr>
        </p:nvCxnSpPr>
        <p:spPr>
          <a:xfrm>
            <a:off x="3429000" y="2133600"/>
            <a:ext cx="0" cy="4572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1066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1066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0" y="2209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1"/>
            </p:custDataLst>
          </p:nvPr>
        </p:nvSpPr>
        <p:spPr>
          <a:xfrm>
            <a:off x="0" y="6258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13002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12602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12"/>
            </p:custDataLst>
          </p:nvPr>
        </p:nvSpPr>
        <p:spPr>
          <a:xfrm>
            <a:off x="1066800" y="3124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$s1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3"/>
            </p:custDataLst>
          </p:nvPr>
        </p:nvSpPr>
        <p:spPr>
          <a:xfrm>
            <a:off x="1066800" y="3505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$s0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4"/>
            </p:custDataLst>
          </p:nvPr>
        </p:nvSpPr>
        <p:spPr>
          <a:xfrm>
            <a:off x="1066800" y="3886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ocal $t0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5"/>
            </p:custDataLst>
          </p:nvPr>
        </p:nvSpPr>
        <p:spPr>
          <a:xfrm>
            <a:off x="1066800" y="4267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16"/>
            </p:custDataLst>
          </p:nvPr>
        </p:nvSpPr>
        <p:spPr>
          <a:xfrm>
            <a:off x="1066800" y="4648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7"/>
            </p:custDataLst>
          </p:nvPr>
        </p:nvSpPr>
        <p:spPr>
          <a:xfrm>
            <a:off x="1066800" y="5029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$a3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8"/>
            </p:custDataLst>
          </p:nvPr>
        </p:nvSpPr>
        <p:spPr>
          <a:xfrm>
            <a:off x="1066800" y="5410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$a2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9"/>
            </p:custDataLst>
          </p:nvPr>
        </p:nvSpPr>
        <p:spPr>
          <a:xfrm>
            <a:off x="1066800" y="5791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$a1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1066800" y="617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52290" y="5791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2290" y="5410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8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5029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" y="464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2290" y="6153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" y="4267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" y="3886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" y="3562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" y="3181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9600" y="2800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2419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0860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#2: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Prologue, Epilogue</a:t>
            </a:r>
            <a:endParaRPr lang="en-US" dirty="0"/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781800" y="12192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1400" dirty="0" smtClean="0"/>
              <a:t>	...</a:t>
            </a:r>
          </a:p>
          <a:p>
            <a:r>
              <a:rPr lang="en-US" sz="14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862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</a:t>
            </a: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>
            <a:off x="1066800" y="2133600"/>
            <a:ext cx="0" cy="4572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>
            <a:off x="3429000" y="2133600"/>
            <a:ext cx="0" cy="4572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1066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1066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0" y="2209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0" y="6258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1066800" y="3124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1066800" y="3505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$s0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1066800" y="3886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ocal $t0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1066800" y="4267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1066800" y="4648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1066800" y="5029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$a3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1066800" y="5410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$a2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1066800" y="5791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9"/>
            </p:custDataLst>
          </p:nvPr>
        </p:nvSpPr>
        <p:spPr>
          <a:xfrm>
            <a:off x="1066800" y="617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52290" y="5791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2290" y="5410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8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5029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464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2290" y="6153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4267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3886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600" y="3562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" y="3181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" y="2800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" y="2419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02317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781800" y="12192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1400" dirty="0" smtClean="0"/>
              <a:t>	...</a:t>
            </a:r>
          </a:p>
          <a:p>
            <a:r>
              <a:rPr lang="en-US" sz="14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8862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ADDIU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-44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SW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fp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36($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$s1, 32($</a:t>
            </a:r>
            <a:r>
              <a:rPr lang="en-US" sz="2400" baseline="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baseline="0" noProof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$s1, 32($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36($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JR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endParaRPr lang="en-US" sz="2400" noProof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NOP</a:t>
            </a:r>
            <a:endParaRPr lang="en-US" sz="2400" baseline="0" noProof="0" dirty="0">
              <a:solidFill>
                <a:schemeClr val="accent5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#2: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Prologue, Epilogue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3657599"/>
            <a:ext cx="2153090" cy="6771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Body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(previous slide, Activity #1)</a:t>
            </a:r>
          </a:p>
        </p:txBody>
      </p:sp>
      <p:cxnSp>
        <p:nvCxnSpPr>
          <p:cNvPr id="14" name="Straight Connector 13"/>
          <p:cNvCxnSpPr/>
          <p:nvPr>
            <p:custDataLst>
              <p:tags r:id="rId5"/>
            </p:custDataLst>
          </p:nvPr>
        </p:nvCxnSpPr>
        <p:spPr>
          <a:xfrm>
            <a:off x="1066800" y="2133600"/>
            <a:ext cx="0" cy="4572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6"/>
            </p:custDataLst>
          </p:nvPr>
        </p:nvCxnSpPr>
        <p:spPr>
          <a:xfrm>
            <a:off x="3429000" y="2133600"/>
            <a:ext cx="0" cy="4572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>
            <p:custDataLst>
              <p:tags r:id="rId7"/>
            </p:custDataLst>
          </p:nvPr>
        </p:nvSpPr>
        <p:spPr>
          <a:xfrm>
            <a:off x="1066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8"/>
            </p:custDataLst>
          </p:nvPr>
        </p:nvSpPr>
        <p:spPr>
          <a:xfrm>
            <a:off x="1066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9"/>
            </p:custDataLst>
          </p:nvPr>
        </p:nvSpPr>
        <p:spPr>
          <a:xfrm>
            <a:off x="0" y="2209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0"/>
            </p:custDataLst>
          </p:nvPr>
        </p:nvSpPr>
        <p:spPr>
          <a:xfrm>
            <a:off x="0" y="6258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1066800" y="3124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066800" y="3505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$s0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066800" y="3886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ocal $t0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1066800" y="4267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15"/>
            </p:custDataLst>
          </p:nvPr>
        </p:nvSpPr>
        <p:spPr>
          <a:xfrm>
            <a:off x="1066800" y="4648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6"/>
            </p:custDataLst>
          </p:nvPr>
        </p:nvSpPr>
        <p:spPr>
          <a:xfrm>
            <a:off x="1066800" y="5029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$a3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7"/>
            </p:custDataLst>
          </p:nvPr>
        </p:nvSpPr>
        <p:spPr>
          <a:xfrm>
            <a:off x="1066800" y="5410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$a2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1066800" y="5791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$a1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9"/>
            </p:custDataLst>
          </p:nvPr>
        </p:nvSpPr>
        <p:spPr>
          <a:xfrm>
            <a:off x="1066800" y="617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2290" y="5791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290" y="5410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8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" y="5029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" y="464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2290" y="6153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4267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" y="3886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" y="3562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3181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2800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" y="2419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40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514600" y="914400"/>
            <a:ext cx="1992086" cy="2286000"/>
            <a:chOff x="2514600" y="914400"/>
            <a:chExt cx="1992086" cy="2286000"/>
          </a:xfrm>
        </p:grpSpPr>
        <p:grpSp>
          <p:nvGrpSpPr>
            <p:cNvPr id="7" name="Group 6"/>
            <p:cNvGrpSpPr/>
            <p:nvPr/>
          </p:nvGrpSpPr>
          <p:grpSpPr>
            <a:xfrm>
              <a:off x="2514600" y="914400"/>
              <a:ext cx="1507105" cy="1231106"/>
              <a:chOff x="93095" y="3245274"/>
              <a:chExt cx="1507105" cy="1231106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69295" y="3245274"/>
                <a:ext cx="143090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Space for $t0 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and six </a:t>
                </a:r>
                <a:r>
                  <a:rPr lang="en-US" sz="2000" dirty="0" err="1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args</a:t>
                </a:r>
                <a:r>
                  <a:rPr lang="en-US" sz="20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to pass to 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subroutine</a:t>
                </a:r>
                <a:endParaRPr lang="en-US" sz="2000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93095" y="3245274"/>
                <a:ext cx="1430905" cy="1231106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Freeform 39"/>
            <p:cNvSpPr/>
            <p:nvPr/>
          </p:nvSpPr>
          <p:spPr>
            <a:xfrm>
              <a:off x="3429000" y="2139043"/>
              <a:ext cx="1077686" cy="1061357"/>
            </a:xfrm>
            <a:custGeom>
              <a:avLst/>
              <a:gdLst>
                <a:gd name="connsiteX0" fmla="*/ 0 w 1077686"/>
                <a:gd name="connsiteY0" fmla="*/ 0 h 1140833"/>
                <a:gd name="connsiteX1" fmla="*/ 571500 w 1077686"/>
                <a:gd name="connsiteY1" fmla="*/ 1012371 h 1140833"/>
                <a:gd name="connsiteX2" fmla="*/ 1077686 w 1077686"/>
                <a:gd name="connsiteY2" fmla="*/ 1126671 h 114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7686" h="1140833">
                  <a:moveTo>
                    <a:pt x="0" y="0"/>
                  </a:moveTo>
                  <a:cubicBezTo>
                    <a:pt x="195943" y="412296"/>
                    <a:pt x="391886" y="824593"/>
                    <a:pt x="571500" y="1012371"/>
                  </a:cubicBezTo>
                  <a:cubicBezTo>
                    <a:pt x="751114" y="1200150"/>
                    <a:pt x="1077686" y="1126671"/>
                    <a:pt x="1077686" y="1126671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362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optimize the assembly code at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$t0, 24($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 #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tmp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 = u + a +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13002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12602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Epilogue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6"/>
            </p:custDataLst>
          </p:nvPr>
        </p:nvSpPr>
        <p:spPr>
          <a:xfrm>
            <a:off x="228600" y="2628925"/>
            <a:ext cx="38100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How can we optimize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the assembly code?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38600" y="3352800"/>
            <a:ext cx="108585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0800" y="2133600"/>
            <a:ext cx="238125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92062" y="3477986"/>
            <a:ext cx="473752" cy="2726871"/>
          </a:xfrm>
          <a:custGeom>
            <a:avLst/>
            <a:gdLst>
              <a:gd name="connsiteX0" fmla="*/ 424767 w 473752"/>
              <a:gd name="connsiteY0" fmla="*/ 0 h 2726871"/>
              <a:gd name="connsiteX1" fmla="*/ 224 w 473752"/>
              <a:gd name="connsiteY1" fmla="*/ 1240971 h 2726871"/>
              <a:gd name="connsiteX2" fmla="*/ 473752 w 473752"/>
              <a:gd name="connsiteY2" fmla="*/ 2726871 h 272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752" h="2726871">
                <a:moveTo>
                  <a:pt x="424767" y="0"/>
                </a:moveTo>
                <a:cubicBezTo>
                  <a:pt x="208413" y="393246"/>
                  <a:pt x="-7940" y="786493"/>
                  <a:pt x="224" y="1240971"/>
                </a:cubicBezTo>
                <a:cubicBezTo>
                  <a:pt x="8388" y="1695449"/>
                  <a:pt x="241070" y="2211160"/>
                  <a:pt x="473752" y="2726871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154030" y="2318657"/>
            <a:ext cx="361070" cy="1175657"/>
          </a:xfrm>
          <a:custGeom>
            <a:avLst/>
            <a:gdLst>
              <a:gd name="connsiteX0" fmla="*/ 246770 w 361070"/>
              <a:gd name="connsiteY0" fmla="*/ 0 h 1175657"/>
              <a:gd name="connsiteX1" fmla="*/ 1841 w 361070"/>
              <a:gd name="connsiteY1" fmla="*/ 571500 h 1175657"/>
              <a:gd name="connsiteX2" fmla="*/ 361070 w 361070"/>
              <a:gd name="connsiteY2" fmla="*/ 1175657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070" h="1175657">
                <a:moveTo>
                  <a:pt x="246770" y="0"/>
                </a:moveTo>
                <a:cubicBezTo>
                  <a:pt x="114780" y="187778"/>
                  <a:pt x="-17209" y="375557"/>
                  <a:pt x="1841" y="571500"/>
                </a:cubicBezTo>
                <a:cubicBezTo>
                  <a:pt x="20891" y="767443"/>
                  <a:pt x="190980" y="971550"/>
                  <a:pt x="361070" y="1175657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038600" y="6248400"/>
            <a:ext cx="685800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553200" y="3505200"/>
            <a:ext cx="685800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5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705600" y="12192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576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ADDIU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-44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SW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fp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36($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$s1, 32($</a:t>
            </a:r>
            <a:r>
              <a:rPr lang="en-US" sz="2400" baseline="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baseline="0" noProof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$s1, 32($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36($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JR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endParaRPr lang="en-US" sz="2400" noProof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NOP</a:t>
            </a:r>
            <a:endParaRPr lang="en-US" sz="2400" baseline="0" noProof="0" dirty="0">
              <a:solidFill>
                <a:schemeClr val="accent5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Prologue, Epilogue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3657599"/>
            <a:ext cx="8146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Body</a:t>
            </a:r>
          </a:p>
        </p:txBody>
      </p:sp>
      <p:sp>
        <p:nvSpPr>
          <p:cNvPr id="9" name="Oval 8"/>
          <p:cNvSpPr/>
          <p:nvPr/>
        </p:nvSpPr>
        <p:spPr>
          <a:xfrm>
            <a:off x="3943350" y="5791199"/>
            <a:ext cx="268605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96580" y="5943599"/>
            <a:ext cx="342020" cy="762000"/>
          </a:xfrm>
          <a:custGeom>
            <a:avLst/>
            <a:gdLst>
              <a:gd name="connsiteX0" fmla="*/ 246770 w 361070"/>
              <a:gd name="connsiteY0" fmla="*/ 0 h 1175657"/>
              <a:gd name="connsiteX1" fmla="*/ 1841 w 361070"/>
              <a:gd name="connsiteY1" fmla="*/ 571500 h 1175657"/>
              <a:gd name="connsiteX2" fmla="*/ 361070 w 361070"/>
              <a:gd name="connsiteY2" fmla="*/ 1175657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070" h="1175657">
                <a:moveTo>
                  <a:pt x="246770" y="0"/>
                </a:moveTo>
                <a:cubicBezTo>
                  <a:pt x="114780" y="187778"/>
                  <a:pt x="-17209" y="375557"/>
                  <a:pt x="1841" y="571500"/>
                </a:cubicBezTo>
                <a:cubicBezTo>
                  <a:pt x="20891" y="767443"/>
                  <a:pt x="190980" y="971550"/>
                  <a:pt x="361070" y="1175657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95750" y="6705599"/>
            <a:ext cx="685800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80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</p:spTree>
    <p:extLst>
      <p:ext uri="{BB962C8B-B14F-4D97-AF65-F5344CB8AC3E}">
        <p14:creationId xmlns:p14="http://schemas.microsoft.com/office/powerpoint/2010/main" val="5973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24 bytes = 6x 4 bytes 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+ 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+ 4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>
            <p:custDataLst>
              <p:tags r:id="rId2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3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</a:t>
            </a:r>
            <a:r>
              <a:rPr lang="en-US" sz="2800" dirty="0" smtClean="0"/>
              <a:t>27 (k0-k1)</a:t>
            </a: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3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Leaf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Leaf function </a:t>
            </a:r>
            <a:r>
              <a:rPr lang="en-US" dirty="0" smtClean="0"/>
              <a:t>does not invoke any other functions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 return (</a:t>
            </a:r>
            <a:r>
              <a:rPr lang="en-US" dirty="0" err="1" smtClean="0"/>
              <a:t>x+y</a:t>
            </a:r>
            <a:r>
              <a:rPr lang="en-US" dirty="0" smtClean="0"/>
              <a:t>); }</a:t>
            </a:r>
          </a:p>
          <a:p>
            <a:endParaRPr lang="en-US" dirty="0" smtClean="0"/>
          </a:p>
          <a:p>
            <a:r>
              <a:rPr lang="en-US" dirty="0" smtClean="0"/>
              <a:t>Optimizations?</a:t>
            </a:r>
          </a:p>
          <a:p>
            <a:r>
              <a:rPr lang="en-US" dirty="0" smtClean="0"/>
              <a:t>	No saved </a:t>
            </a:r>
            <a:r>
              <a:rPr lang="en-US" dirty="0" err="1" smtClean="0"/>
              <a:t>regs</a:t>
            </a:r>
            <a:r>
              <a:rPr lang="en-US" dirty="0" smtClean="0"/>
              <a:t> (or locals)</a:t>
            </a:r>
          </a:p>
          <a:p>
            <a:r>
              <a:rPr lang="en-US" dirty="0" smtClean="0"/>
              <a:t>	No outgoing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	Don’t push $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	No frame at all?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Maybe. 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3429000" y="4412137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5791200" y="4412137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583337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2964337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3345337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4107337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5486400" y="5250337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419600" y="2507137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4419600" y="5870117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17978" y="3345337"/>
            <a:ext cx="2330623" cy="762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486400" y="3345337"/>
            <a:ext cx="2362201" cy="762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86400" y="5250337"/>
            <a:ext cx="2362201" cy="10668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486400" y="5250337"/>
            <a:ext cx="2362201" cy="10668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400" y="2583337"/>
            <a:ext cx="2362201" cy="381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517978" y="2583337"/>
            <a:ext cx="2330623" cy="381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17978" y="4107337"/>
            <a:ext cx="2330623" cy="1143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486400" y="4107337"/>
            <a:ext cx="2362201" cy="1143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17978" y="2964337"/>
            <a:ext cx="2330623" cy="381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8" name="Straight Connector 12287"/>
          <p:cNvCxnSpPr/>
          <p:nvPr/>
        </p:nvCxnSpPr>
        <p:spPr>
          <a:xfrm flipV="1">
            <a:off x="5486400" y="2964337"/>
            <a:ext cx="2362201" cy="38100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1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6091535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324600" y="6322367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1589" y="57150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 flipV="1">
            <a:off x="6324601" y="5943601"/>
            <a:ext cx="1926988" cy="2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61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#4: </a:t>
            </a:r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1295400" y="533400"/>
            <a:ext cx="3124200" cy="190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init(): 	0x400000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printf</a:t>
            </a:r>
            <a:r>
              <a:rPr lang="en-US" sz="2400" dirty="0" smtClean="0"/>
              <a:t>(s, …): 	0x4002B4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vnorm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): 	0x40107C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main(</a:t>
            </a:r>
            <a:r>
              <a:rPr lang="en-US" sz="2400" dirty="0" err="1" smtClean="0"/>
              <a:t>a,b</a:t>
            </a:r>
            <a:r>
              <a:rPr lang="en-US" sz="2400" dirty="0" smtClean="0"/>
              <a:t>):	0x4010A0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pi:	0x10000000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str1:	0x10000004</a:t>
            </a:r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685800"/>
            <a:ext cx="1752600" cy="6172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581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62800" y="3962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0x004010c4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4724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3200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05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0x7FFFFFF4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62800" y="243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2819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167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0x0040010c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2800" y="548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586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0x10000004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624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0x00401090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10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129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17"/>
            </p:custDataLst>
          </p:nvPr>
        </p:nvSpPr>
        <p:spPr>
          <a:xfrm>
            <a:off x="4648200" y="685800"/>
            <a:ext cx="2286000" cy="1600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0" rtlCol="0" anchor="ctr"/>
          <a:lstStyle/>
          <a:p>
            <a:r>
              <a:rPr lang="en-US" sz="2400" dirty="0" smtClean="0"/>
              <a:t>CPU:</a:t>
            </a:r>
          </a:p>
          <a:p>
            <a:r>
              <a:rPr lang="en-US" sz="2400" dirty="0" smtClean="0"/>
              <a:t>$pc=0x004003C0</a:t>
            </a:r>
          </a:p>
          <a:p>
            <a:r>
              <a:rPr lang="en-US" sz="2400" dirty="0" smtClean="0"/>
              <a:t>$sp=0x7FFFFFAC</a:t>
            </a:r>
          </a:p>
          <a:p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=0x00401090</a:t>
            </a:r>
            <a:endParaRPr lang="en-US" sz="2400" dirty="0"/>
          </a:p>
        </p:txBody>
      </p:sp>
      <p:sp>
        <p:nvSpPr>
          <p:cNvPr id="33" name="TextBox 32"/>
          <p:cNvSpPr txBox="1"/>
          <p:nvPr>
            <p:custDataLst>
              <p:tags r:id="rId18"/>
            </p:custDataLst>
          </p:nvPr>
        </p:nvSpPr>
        <p:spPr>
          <a:xfrm>
            <a:off x="5791200" y="5867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0x7FFFFFB0</a:t>
            </a:r>
          </a:p>
        </p:txBody>
      </p:sp>
      <p:sp>
        <p:nvSpPr>
          <p:cNvPr id="34" name="TextBox 33"/>
          <p:cNvSpPr txBox="1"/>
          <p:nvPr>
            <p:custDataLst>
              <p:tags r:id="rId19"/>
            </p:custDataLst>
          </p:nvPr>
        </p:nvSpPr>
        <p:spPr>
          <a:xfrm>
            <a:off x="228600" y="2514600"/>
            <a:ext cx="3352800" cy="4419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 err="1" smtClean="0">
                <a:solidFill>
                  <a:schemeClr val="bg1"/>
                </a:solidFill>
              </a:rPr>
              <a:t>func</a:t>
            </a:r>
            <a:r>
              <a:rPr lang="en-US" sz="2800" dirty="0" smtClean="0">
                <a:solidFill>
                  <a:schemeClr val="bg1"/>
                </a:solidFill>
              </a:rPr>
              <a:t> is running?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Who called it?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Has it called anything?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Will it?</a:t>
            </a:r>
          </a:p>
          <a:p>
            <a:pPr>
              <a:lnSpc>
                <a:spcPct val="13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Args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Stack depth?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Call trace?</a:t>
            </a:r>
          </a:p>
        </p:txBody>
      </p:sp>
      <p:sp>
        <p:nvSpPr>
          <p:cNvPr id="2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343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0x7FFFFFDC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8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ft Brace 19"/>
          <p:cNvSpPr/>
          <p:nvPr/>
        </p:nvSpPr>
        <p:spPr>
          <a:xfrm>
            <a:off x="5510893" y="1845129"/>
            <a:ext cx="318407" cy="2117271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/>
              <a:t>Activity </a:t>
            </a:r>
            <a:r>
              <a:rPr lang="en-US" smtClean="0"/>
              <a:t>#4: </a:t>
            </a:r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1295400" y="533400"/>
            <a:ext cx="3124200" cy="190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init(): 	0x400000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printf</a:t>
            </a:r>
            <a:r>
              <a:rPr lang="en-US" sz="2400" dirty="0" smtClean="0"/>
              <a:t>(s, …): 	0x4002B4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vnorm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): 	0x40107C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main(</a:t>
            </a:r>
            <a:r>
              <a:rPr lang="en-US" sz="2400" dirty="0" err="1" smtClean="0"/>
              <a:t>a,b</a:t>
            </a:r>
            <a:r>
              <a:rPr lang="en-US" sz="2400" dirty="0" smtClean="0"/>
              <a:t>):	0x4010A0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pi:	0x10000000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str1:	0x10000004</a:t>
            </a:r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685800"/>
            <a:ext cx="1752600" cy="6172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581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62800" y="3962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0x004010c4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4724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3200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05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0x7FFFFFF4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62800" y="243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2819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167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0x0040010c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2800" y="548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586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0x10000004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624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0x00401090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10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129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17"/>
            </p:custDataLst>
          </p:nvPr>
        </p:nvSpPr>
        <p:spPr>
          <a:xfrm>
            <a:off x="4648200" y="685800"/>
            <a:ext cx="2286000" cy="1600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0" rtlCol="0" anchor="ctr"/>
          <a:lstStyle/>
          <a:p>
            <a:r>
              <a:rPr lang="en-US" sz="2400" dirty="0" smtClean="0"/>
              <a:t>CPU:</a:t>
            </a:r>
          </a:p>
          <a:p>
            <a:r>
              <a:rPr lang="en-US" sz="2400" dirty="0" smtClean="0"/>
              <a:t>$pc=0x004003C0</a:t>
            </a:r>
          </a:p>
          <a:p>
            <a:r>
              <a:rPr lang="en-US" sz="2400" dirty="0" smtClean="0"/>
              <a:t>$sp=0x7FFFFFAC</a:t>
            </a:r>
          </a:p>
          <a:p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=0x00401090</a:t>
            </a:r>
            <a:endParaRPr lang="en-US" sz="2400" dirty="0"/>
          </a:p>
        </p:txBody>
      </p:sp>
      <p:sp>
        <p:nvSpPr>
          <p:cNvPr id="33" name="TextBox 32"/>
          <p:cNvSpPr txBox="1"/>
          <p:nvPr>
            <p:custDataLst>
              <p:tags r:id="rId18"/>
            </p:custDataLst>
          </p:nvPr>
        </p:nvSpPr>
        <p:spPr>
          <a:xfrm>
            <a:off x="5791200" y="5867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0x7FFFFFB0</a:t>
            </a:r>
          </a:p>
        </p:txBody>
      </p:sp>
      <p:sp>
        <p:nvSpPr>
          <p:cNvPr id="34" name="TextBox 33"/>
          <p:cNvSpPr txBox="1"/>
          <p:nvPr>
            <p:custDataLst>
              <p:tags r:id="rId19"/>
            </p:custDataLst>
          </p:nvPr>
        </p:nvSpPr>
        <p:spPr>
          <a:xfrm>
            <a:off x="228600" y="2514600"/>
            <a:ext cx="3352800" cy="4419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 err="1" smtClean="0">
                <a:solidFill>
                  <a:schemeClr val="bg1"/>
                </a:solidFill>
              </a:rPr>
              <a:t>func</a:t>
            </a:r>
            <a:r>
              <a:rPr lang="en-US" sz="2800" dirty="0" smtClean="0">
                <a:solidFill>
                  <a:schemeClr val="bg1"/>
                </a:solidFill>
              </a:rPr>
              <a:t> is running?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Who called it?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Has it called anything?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Will it?</a:t>
            </a:r>
          </a:p>
          <a:p>
            <a:pPr>
              <a:lnSpc>
                <a:spcPct val="13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Args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Stack depth?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Call trace?</a:t>
            </a:r>
          </a:p>
        </p:txBody>
      </p:sp>
      <p:sp>
        <p:nvSpPr>
          <p:cNvPr id="2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343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0x7FFFFFDC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600980"/>
            <a:ext cx="995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3058180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vnorm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9050" y="3629680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09021" y="4180114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71996" y="5796290"/>
            <a:ext cx="3642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vnorm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main,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init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4810780"/>
            <a:ext cx="2194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Str1 and 0x15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8921" y="52959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21"/>
            </p:custDataLst>
          </p:nvPr>
        </p:nvSpPr>
        <p:spPr>
          <a:xfrm>
            <a:off x="5791200" y="6248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0x7FFFFFAC</a:t>
            </a:r>
          </a:p>
        </p:txBody>
      </p:sp>
      <p:sp>
        <p:nvSpPr>
          <p:cNvPr id="32" name="Oval 31"/>
          <p:cNvSpPr/>
          <p:nvPr/>
        </p:nvSpPr>
        <p:spPr>
          <a:xfrm>
            <a:off x="7162800" y="1676400"/>
            <a:ext cx="17526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162800" y="3962400"/>
            <a:ext cx="17526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91200" y="5486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0x7FFFFFB4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91200" y="5105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0x7FFFFFB8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91200" y="4724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0x7FFFFFBC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5791200" y="4343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0x7FFFFFC0</a:t>
            </a:r>
          </a:p>
        </p:txBody>
      </p:sp>
      <p:sp>
        <p:nvSpPr>
          <p:cNvPr id="40" name="TextBox 39"/>
          <p:cNvSpPr txBox="1"/>
          <p:nvPr>
            <p:custDataLst>
              <p:tags r:id="rId26"/>
            </p:custDataLst>
          </p:nvPr>
        </p:nvSpPr>
        <p:spPr>
          <a:xfrm>
            <a:off x="5791200" y="3962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0x7FFFFFC4</a:t>
            </a:r>
          </a:p>
        </p:txBody>
      </p:sp>
      <p:sp>
        <p:nvSpPr>
          <p:cNvPr id="41" name="TextBox 40"/>
          <p:cNvSpPr txBox="1"/>
          <p:nvPr>
            <p:custDataLst>
              <p:tags r:id="rId27"/>
            </p:custDataLst>
          </p:nvPr>
        </p:nvSpPr>
        <p:spPr>
          <a:xfrm>
            <a:off x="5791200" y="3581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0x7FFFFFC8</a:t>
            </a:r>
          </a:p>
        </p:txBody>
      </p:sp>
      <p:sp>
        <p:nvSpPr>
          <p:cNvPr id="42" name="TextBox 41"/>
          <p:cNvSpPr txBox="1"/>
          <p:nvPr>
            <p:custDataLst>
              <p:tags r:id="rId28"/>
            </p:custDataLst>
          </p:nvPr>
        </p:nvSpPr>
        <p:spPr>
          <a:xfrm>
            <a:off x="5791200" y="3200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0x7FFFFFCA</a:t>
            </a:r>
          </a:p>
        </p:txBody>
      </p:sp>
      <p:sp>
        <p:nvSpPr>
          <p:cNvPr id="43" name="TextBox 42"/>
          <p:cNvSpPr txBox="1"/>
          <p:nvPr>
            <p:custDataLst>
              <p:tags r:id="rId29"/>
            </p:custDataLst>
          </p:nvPr>
        </p:nvSpPr>
        <p:spPr>
          <a:xfrm>
            <a:off x="5791200" y="2819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0x7FFFFFD0</a:t>
            </a:r>
          </a:p>
        </p:txBody>
      </p:sp>
      <p:sp>
        <p:nvSpPr>
          <p:cNvPr id="44" name="TextBox 43"/>
          <p:cNvSpPr txBox="1"/>
          <p:nvPr>
            <p:custDataLst>
              <p:tags r:id="rId30"/>
            </p:custDataLst>
          </p:nvPr>
        </p:nvSpPr>
        <p:spPr>
          <a:xfrm>
            <a:off x="5791200" y="2438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0x7FFFFFD4</a:t>
            </a:r>
          </a:p>
        </p:txBody>
      </p:sp>
      <p:sp>
        <p:nvSpPr>
          <p:cNvPr id="45" name="TextBox 44"/>
          <p:cNvSpPr txBox="1"/>
          <p:nvPr>
            <p:custDataLst>
              <p:tags r:id="rId31"/>
            </p:custDataLst>
          </p:nvPr>
        </p:nvSpPr>
        <p:spPr>
          <a:xfrm>
            <a:off x="5791200" y="2133600"/>
            <a:ext cx="12954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0x7       …D8</a:t>
            </a:r>
          </a:p>
        </p:txBody>
      </p:sp>
      <p:sp>
        <p:nvSpPr>
          <p:cNvPr id="46" name="TextBox 45"/>
          <p:cNvSpPr txBox="1"/>
          <p:nvPr>
            <p:custDataLst>
              <p:tags r:id="rId32"/>
            </p:custDataLst>
          </p:nvPr>
        </p:nvSpPr>
        <p:spPr>
          <a:xfrm>
            <a:off x="6858000" y="1676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DC</a:t>
            </a:r>
          </a:p>
        </p:txBody>
      </p:sp>
      <p:sp>
        <p:nvSpPr>
          <p:cNvPr id="47" name="TextBox 46"/>
          <p:cNvSpPr txBox="1"/>
          <p:nvPr>
            <p:custDataLst>
              <p:tags r:id="rId33"/>
            </p:custDataLst>
          </p:nvPr>
        </p:nvSpPr>
        <p:spPr>
          <a:xfrm>
            <a:off x="6858000" y="1295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E0</a:t>
            </a:r>
          </a:p>
        </p:txBody>
      </p:sp>
      <p:sp>
        <p:nvSpPr>
          <p:cNvPr id="48" name="Oval 47"/>
          <p:cNvSpPr/>
          <p:nvPr/>
        </p:nvSpPr>
        <p:spPr>
          <a:xfrm>
            <a:off x="7162800" y="6248400"/>
            <a:ext cx="17526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>
            <p:custDataLst>
              <p:tags r:id="rId34"/>
            </p:custDataLst>
          </p:nvPr>
        </p:nvSpPr>
        <p:spPr>
          <a:xfrm>
            <a:off x="7364186" y="152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</a:t>
            </a:r>
          </a:p>
        </p:txBody>
      </p:sp>
      <p:sp>
        <p:nvSpPr>
          <p:cNvPr id="50" name="TextBox 49"/>
          <p:cNvSpPr txBox="1"/>
          <p:nvPr>
            <p:custDataLst>
              <p:tags r:id="rId35"/>
            </p:custDataLst>
          </p:nvPr>
        </p:nvSpPr>
        <p:spPr>
          <a:xfrm>
            <a:off x="8839200" y="1676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>
            <p:custDataLst>
              <p:tags r:id="rId36"/>
            </p:custDataLst>
          </p:nvPr>
        </p:nvSpPr>
        <p:spPr>
          <a:xfrm>
            <a:off x="8839200" y="2057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>
            <p:custDataLst>
              <p:tags r:id="rId37"/>
            </p:custDataLst>
          </p:nvPr>
        </p:nvSpPr>
        <p:spPr>
          <a:xfrm>
            <a:off x="8839200" y="2438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a3</a:t>
            </a:r>
          </a:p>
        </p:txBody>
      </p:sp>
      <p:sp>
        <p:nvSpPr>
          <p:cNvPr id="53" name="TextBox 52"/>
          <p:cNvSpPr txBox="1"/>
          <p:nvPr>
            <p:custDataLst>
              <p:tags r:id="rId38"/>
            </p:custDataLst>
          </p:nvPr>
        </p:nvSpPr>
        <p:spPr>
          <a:xfrm>
            <a:off x="8839200" y="2819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a2</a:t>
            </a:r>
          </a:p>
        </p:txBody>
      </p:sp>
      <p:sp>
        <p:nvSpPr>
          <p:cNvPr id="54" name="TextBox 53"/>
          <p:cNvSpPr txBox="1"/>
          <p:nvPr>
            <p:custDataLst>
              <p:tags r:id="rId39"/>
            </p:custDataLst>
          </p:nvPr>
        </p:nvSpPr>
        <p:spPr>
          <a:xfrm>
            <a:off x="8839200" y="3200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a1</a:t>
            </a:r>
          </a:p>
        </p:txBody>
      </p:sp>
      <p:sp>
        <p:nvSpPr>
          <p:cNvPr id="55" name="TextBox 54"/>
          <p:cNvSpPr txBox="1"/>
          <p:nvPr>
            <p:custDataLst>
              <p:tags r:id="rId40"/>
            </p:custDataLst>
          </p:nvPr>
        </p:nvSpPr>
        <p:spPr>
          <a:xfrm>
            <a:off x="8839200" y="35052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a0</a:t>
            </a:r>
          </a:p>
        </p:txBody>
      </p:sp>
      <p:sp>
        <p:nvSpPr>
          <p:cNvPr id="56" name="TextBox 55"/>
          <p:cNvSpPr txBox="1"/>
          <p:nvPr>
            <p:custDataLst>
              <p:tags r:id="rId41"/>
            </p:custDataLst>
          </p:nvPr>
        </p:nvSpPr>
        <p:spPr>
          <a:xfrm>
            <a:off x="8839200" y="3962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Box 56"/>
          <p:cNvSpPr txBox="1"/>
          <p:nvPr>
            <p:custDataLst>
              <p:tags r:id="rId42"/>
            </p:custDataLst>
          </p:nvPr>
        </p:nvSpPr>
        <p:spPr>
          <a:xfrm>
            <a:off x="8839200" y="4343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TextBox 57"/>
          <p:cNvSpPr txBox="1"/>
          <p:nvPr>
            <p:custDataLst>
              <p:tags r:id="rId43"/>
            </p:custDataLst>
          </p:nvPr>
        </p:nvSpPr>
        <p:spPr>
          <a:xfrm>
            <a:off x="8839200" y="4724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a3</a:t>
            </a:r>
          </a:p>
        </p:txBody>
      </p:sp>
      <p:sp>
        <p:nvSpPr>
          <p:cNvPr id="59" name="TextBox 58"/>
          <p:cNvSpPr txBox="1"/>
          <p:nvPr>
            <p:custDataLst>
              <p:tags r:id="rId44"/>
            </p:custDataLst>
          </p:nvPr>
        </p:nvSpPr>
        <p:spPr>
          <a:xfrm>
            <a:off x="8839200" y="5105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a2</a:t>
            </a:r>
          </a:p>
        </p:txBody>
      </p:sp>
      <p:sp>
        <p:nvSpPr>
          <p:cNvPr id="60" name="TextBox 59"/>
          <p:cNvSpPr txBox="1"/>
          <p:nvPr>
            <p:custDataLst>
              <p:tags r:id="rId45"/>
            </p:custDataLst>
          </p:nvPr>
        </p:nvSpPr>
        <p:spPr>
          <a:xfrm>
            <a:off x="8839200" y="5486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a1</a:t>
            </a:r>
          </a:p>
        </p:txBody>
      </p:sp>
      <p:sp>
        <p:nvSpPr>
          <p:cNvPr id="61" name="TextBox 60"/>
          <p:cNvSpPr txBox="1"/>
          <p:nvPr>
            <p:custDataLst>
              <p:tags r:id="rId46"/>
            </p:custDataLst>
          </p:nvPr>
        </p:nvSpPr>
        <p:spPr>
          <a:xfrm>
            <a:off x="8839200" y="5867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a0</a:t>
            </a:r>
          </a:p>
        </p:txBody>
      </p:sp>
      <p:sp>
        <p:nvSpPr>
          <p:cNvPr id="62" name="TextBox 61"/>
          <p:cNvSpPr txBox="1"/>
          <p:nvPr>
            <p:custDataLst>
              <p:tags r:id="rId47"/>
            </p:custDataLst>
          </p:nvPr>
        </p:nvSpPr>
        <p:spPr>
          <a:xfrm>
            <a:off x="8839200" y="1295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a0</a:t>
            </a:r>
          </a:p>
        </p:txBody>
      </p:sp>
      <p:sp>
        <p:nvSpPr>
          <p:cNvPr id="63" name="TextBox 62"/>
          <p:cNvSpPr txBox="1"/>
          <p:nvPr>
            <p:custDataLst>
              <p:tags r:id="rId48"/>
            </p:custDataLst>
          </p:nvPr>
        </p:nvSpPr>
        <p:spPr>
          <a:xfrm>
            <a:off x="8839200" y="6248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TextBox 63"/>
          <p:cNvSpPr txBox="1"/>
          <p:nvPr>
            <p:custDataLst>
              <p:tags r:id="rId49"/>
            </p:custDataLst>
          </p:nvPr>
        </p:nvSpPr>
        <p:spPr>
          <a:xfrm>
            <a:off x="6858000" y="9906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E4</a:t>
            </a:r>
          </a:p>
        </p:txBody>
      </p:sp>
      <p:sp>
        <p:nvSpPr>
          <p:cNvPr id="65" name="TextBox 64"/>
          <p:cNvSpPr txBox="1"/>
          <p:nvPr>
            <p:custDataLst>
              <p:tags r:id="rId50"/>
            </p:custDataLst>
          </p:nvPr>
        </p:nvSpPr>
        <p:spPr>
          <a:xfrm>
            <a:off x="6858000" y="7620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E8</a:t>
            </a:r>
          </a:p>
        </p:txBody>
      </p:sp>
      <p:sp>
        <p:nvSpPr>
          <p:cNvPr id="66" name="TextBox 65"/>
          <p:cNvSpPr txBox="1"/>
          <p:nvPr>
            <p:custDataLst>
              <p:tags r:id="rId51"/>
            </p:custDataLst>
          </p:nvPr>
        </p:nvSpPr>
        <p:spPr>
          <a:xfrm>
            <a:off x="6858000" y="533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EA</a:t>
            </a:r>
          </a:p>
        </p:txBody>
      </p:sp>
      <p:sp>
        <p:nvSpPr>
          <p:cNvPr id="67" name="TextBox 66"/>
          <p:cNvSpPr txBox="1"/>
          <p:nvPr>
            <p:custDataLst>
              <p:tags r:id="rId52"/>
            </p:custDataLst>
          </p:nvPr>
        </p:nvSpPr>
        <p:spPr>
          <a:xfrm>
            <a:off x="6858000" y="3048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…F0</a:t>
            </a:r>
          </a:p>
        </p:txBody>
      </p:sp>
      <p:sp>
        <p:nvSpPr>
          <p:cNvPr id="68" name="TextBox 67"/>
          <p:cNvSpPr txBox="1"/>
          <p:nvPr>
            <p:custDataLst>
              <p:tags r:id="rId53"/>
            </p:custDataLst>
          </p:nvPr>
        </p:nvSpPr>
        <p:spPr>
          <a:xfrm>
            <a:off x="6858000" y="762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…F4</a:t>
            </a:r>
          </a:p>
        </p:txBody>
      </p:sp>
      <p:sp>
        <p:nvSpPr>
          <p:cNvPr id="69" name="TextBox 68"/>
          <p:cNvSpPr txBox="1"/>
          <p:nvPr>
            <p:custDataLst>
              <p:tags r:id="rId54"/>
            </p:custDataLst>
          </p:nvPr>
        </p:nvSpPr>
        <p:spPr>
          <a:xfrm>
            <a:off x="8839200" y="9906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a1</a:t>
            </a:r>
          </a:p>
        </p:txBody>
      </p:sp>
      <p:sp>
        <p:nvSpPr>
          <p:cNvPr id="70" name="TextBox 69"/>
          <p:cNvSpPr txBox="1"/>
          <p:nvPr>
            <p:custDataLst>
              <p:tags r:id="rId55"/>
            </p:custDataLst>
          </p:nvPr>
        </p:nvSpPr>
        <p:spPr>
          <a:xfrm>
            <a:off x="8839200" y="7620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a2</a:t>
            </a:r>
          </a:p>
        </p:txBody>
      </p:sp>
      <p:sp>
        <p:nvSpPr>
          <p:cNvPr id="71" name="TextBox 70"/>
          <p:cNvSpPr txBox="1"/>
          <p:nvPr>
            <p:custDataLst>
              <p:tags r:id="rId56"/>
            </p:custDataLst>
          </p:nvPr>
        </p:nvSpPr>
        <p:spPr>
          <a:xfrm>
            <a:off x="8839200" y="5334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a3</a:t>
            </a:r>
          </a:p>
        </p:txBody>
      </p:sp>
      <p:sp>
        <p:nvSpPr>
          <p:cNvPr id="72" name="TextBox 71"/>
          <p:cNvSpPr txBox="1"/>
          <p:nvPr>
            <p:custDataLst>
              <p:tags r:id="rId57"/>
            </p:custDataLst>
          </p:nvPr>
        </p:nvSpPr>
        <p:spPr>
          <a:xfrm>
            <a:off x="8839200" y="3048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>
            <p:custDataLst>
              <p:tags r:id="rId58"/>
            </p:custDataLst>
          </p:nvPr>
        </p:nvSpPr>
        <p:spPr>
          <a:xfrm>
            <a:off x="8839200" y="76200"/>
            <a:ext cx="3048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4724400" y="1485900"/>
            <a:ext cx="2209800" cy="4191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192486" y="1845129"/>
            <a:ext cx="636814" cy="4555671"/>
          </a:xfrm>
          <a:custGeom>
            <a:avLst/>
            <a:gdLst>
              <a:gd name="connsiteX0" fmla="*/ 0 w 636814"/>
              <a:gd name="connsiteY0" fmla="*/ 0 h 4833257"/>
              <a:gd name="connsiteX1" fmla="*/ 195943 w 636814"/>
              <a:gd name="connsiteY1" fmla="*/ 2204357 h 4833257"/>
              <a:gd name="connsiteX2" fmla="*/ 636814 w 636814"/>
              <a:gd name="connsiteY2" fmla="*/ 4833257 h 483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6814" h="4833257">
                <a:moveTo>
                  <a:pt x="0" y="0"/>
                </a:moveTo>
                <a:cubicBezTo>
                  <a:pt x="44903" y="699407"/>
                  <a:pt x="89807" y="1398814"/>
                  <a:pt x="195943" y="2204357"/>
                </a:cubicBezTo>
                <a:cubicBezTo>
                  <a:pt x="302079" y="3009900"/>
                  <a:pt x="469446" y="3921578"/>
                  <a:pt x="636814" y="4833257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87345" y="4114800"/>
            <a:ext cx="2075055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b/c no space for 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utgoing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args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TextBox 75"/>
          <p:cNvSpPr txBox="1"/>
          <p:nvPr>
            <p:custDataLst>
              <p:tags r:id="rId59"/>
            </p:custDataLst>
          </p:nvPr>
        </p:nvSpPr>
        <p:spPr>
          <a:xfrm>
            <a:off x="5791200" y="65532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0x7FFFFFA8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160155" y="243840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main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Left Brace 77"/>
          <p:cNvSpPr/>
          <p:nvPr/>
        </p:nvSpPr>
        <p:spPr>
          <a:xfrm>
            <a:off x="5532338" y="3962400"/>
            <a:ext cx="318407" cy="2286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26861" y="4572000"/>
            <a:ext cx="864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vnorm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4724400" y="1066800"/>
            <a:ext cx="2209800" cy="4191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336" name="Straight Arrow Connector 14335"/>
          <p:cNvCxnSpPr>
            <a:stCxn id="80" idx="2"/>
          </p:cNvCxnSpPr>
          <p:nvPr/>
        </p:nvCxnSpPr>
        <p:spPr>
          <a:xfrm flipH="1" flipV="1">
            <a:off x="4267200" y="1143000"/>
            <a:ext cx="457200" cy="13335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9" name="Straight Arrow Connector 14338"/>
          <p:cNvCxnSpPr>
            <a:stCxn id="48" idx="2"/>
          </p:cNvCxnSpPr>
          <p:nvPr/>
        </p:nvCxnSpPr>
        <p:spPr>
          <a:xfrm flipH="1" flipV="1">
            <a:off x="4267200" y="1371600"/>
            <a:ext cx="2895600" cy="506730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>
            <p:custDataLst>
              <p:tags r:id="rId60"/>
            </p:custDataLst>
          </p:nvPr>
        </p:nvSpPr>
        <p:spPr>
          <a:xfrm>
            <a:off x="7239000" y="6553200"/>
            <a:ext cx="13716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0x7FFFFFC4</a:t>
            </a:r>
          </a:p>
        </p:txBody>
      </p:sp>
      <p:sp>
        <p:nvSpPr>
          <p:cNvPr id="88" name="Left Brace 87"/>
          <p:cNvSpPr/>
          <p:nvPr/>
        </p:nvSpPr>
        <p:spPr>
          <a:xfrm>
            <a:off x="5641480" y="6248399"/>
            <a:ext cx="159204" cy="609601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76800" y="6400800"/>
            <a:ext cx="765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3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19" grpId="0" animBg="1"/>
      <p:bldP spid="75" grpId="0"/>
      <p:bldP spid="76" grpId="0"/>
      <p:bldP spid="77" grpId="0"/>
      <p:bldP spid="78" grpId="0" animBg="1"/>
      <p:bldP spid="79" grpId="0"/>
      <p:bldP spid="80" grpId="0" animBg="1"/>
      <p:bldP spid="87" grpId="0" animBg="1"/>
      <p:bldP spid="88" grpId="0" animBg="1"/>
      <p:bldP spid="8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PA1 due today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available and discussed during lab section this week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due Monday, March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March 27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HW2 available next week, due before Prelim2 in April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Spring break: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Saturday, March 29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April </a:t>
            </a: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90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How to write and Debug a MIPS program using calling convention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724400" y="41910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7086600" y="41910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781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781800" y="31242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781800" y="38862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781800" y="50292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715000" y="22860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715000" y="56489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8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4519999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1998839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6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preserved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029200"/>
            <a:ext cx="1270284" cy="1066800"/>
            <a:chOff x="5105400" y="4832866"/>
            <a:chExt cx="1270284" cy="1066800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the stack 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 flipH="1">
              <a:off x="5726884" y="5571530"/>
              <a:ext cx="1" cy="32813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63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3075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 variables in data segment</a:t>
            </a:r>
          </a:p>
          <a:p>
            <a:pPr lvl="1"/>
            <a:r>
              <a:rPr lang="en-US" dirty="0" smtClean="0"/>
              <a:t>Exist for all time, accessible to all routines</a:t>
            </a:r>
          </a:p>
          <a:p>
            <a:r>
              <a:rPr lang="en-US" dirty="0" smtClean="0"/>
              <a:t>Dynamic variables in heap segment</a:t>
            </a:r>
          </a:p>
          <a:p>
            <a:pPr lvl="1"/>
            <a:r>
              <a:rPr lang="en-US" dirty="0" smtClean="0"/>
              <a:t>Exist between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malloc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free()</a:t>
            </a:r>
          </a:p>
          <a:p>
            <a:r>
              <a:rPr lang="en-US" dirty="0" smtClean="0"/>
              <a:t>Local variables in stack frame</a:t>
            </a:r>
          </a:p>
          <a:p>
            <a:pPr lvl="1"/>
            <a:r>
              <a:rPr lang="en-US" dirty="0" smtClean="0"/>
              <a:t>Exist solely for the duration of the stack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Dangling pointers into freed heap </a:t>
            </a:r>
            <a:r>
              <a:rPr lang="en-US" dirty="0" err="1" smtClean="0"/>
              <a:t>mem</a:t>
            </a:r>
            <a:r>
              <a:rPr lang="en-US" dirty="0" smtClean="0"/>
              <a:t> are bad</a:t>
            </a:r>
          </a:p>
          <a:p>
            <a:r>
              <a:rPr lang="en-US" dirty="0" smtClean="0"/>
              <a:t>Dangling pointers into old stack frames are bad</a:t>
            </a:r>
          </a:p>
          <a:p>
            <a:pPr lvl="1"/>
            <a:r>
              <a:rPr lang="en-US" dirty="0" smtClean="0"/>
              <a:t>C lets you create these, Java does not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int</a:t>
            </a:r>
            <a:r>
              <a:rPr lang="en-US" dirty="0" smtClean="0"/>
              <a:t> *foo() { </a:t>
            </a:r>
            <a:r>
              <a:rPr lang="en-US" dirty="0" err="1" smtClean="0"/>
              <a:t>int</a:t>
            </a:r>
            <a:r>
              <a:rPr lang="en-US" dirty="0" smtClean="0"/>
              <a:t> a; return &amp;a;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6091535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324600" y="6322367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1589" y="57150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 flipV="1">
            <a:off x="6324601" y="5943601"/>
            <a:ext cx="1926988" cy="2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97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228600" y="3048000"/>
            <a:ext cx="6934200" cy="914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</TotalTime>
  <Words>4580</Words>
  <Application>Microsoft Office PowerPoint</Application>
  <PresentationFormat>On-screen Show (4:3)</PresentationFormat>
  <Paragraphs>1358</Paragraphs>
  <Slides>45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Consolas</vt:lpstr>
      <vt:lpstr>Helvetica</vt:lpstr>
      <vt:lpstr>Tahoma</vt:lpstr>
      <vt:lpstr>Wingdings</vt:lpstr>
      <vt:lpstr>Office Theme</vt:lpstr>
      <vt:lpstr>Calling Conventions</vt:lpstr>
      <vt:lpstr>Goals for Today</vt:lpstr>
      <vt:lpstr>Goals for Today</vt:lpstr>
      <vt:lpstr>MIPS Register Recap</vt:lpstr>
      <vt:lpstr>MIPS Register Conventions</vt:lpstr>
      <vt:lpstr>Recap: Conventions so far</vt:lpstr>
      <vt:lpstr>Globals and Locals</vt:lpstr>
      <vt:lpstr>Anatomy of an executing program</vt:lpstr>
      <vt:lpstr>MIPS Register Recap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Callee-Save</vt:lpstr>
      <vt:lpstr>Callee-Save</vt:lpstr>
      <vt:lpstr>Caller-Save</vt:lpstr>
      <vt:lpstr>Caller-Save</vt:lpstr>
      <vt:lpstr>MIPS Register Recap</vt:lpstr>
      <vt:lpstr>Recap: Conventions so far</vt:lpstr>
      <vt:lpstr>Frame Layout on Stack</vt:lpstr>
      <vt:lpstr>Frame Layout on Stack</vt:lpstr>
      <vt:lpstr>Frame Layout on Stack</vt:lpstr>
      <vt:lpstr>Frame Layout on Stack</vt:lpstr>
      <vt:lpstr>Buffer Overflow</vt:lpstr>
      <vt:lpstr>Activity #1: Calling Convention Example</vt:lpstr>
      <vt:lpstr>Activity #1: Calling Convention Example</vt:lpstr>
      <vt:lpstr>Activity #1: Calling Convention Example</vt:lpstr>
      <vt:lpstr>Activity #1: Calling Convention Example</vt:lpstr>
      <vt:lpstr>Activity #1: Calling Convention Example</vt:lpstr>
      <vt:lpstr>Activity #2: Calling Convention Example:  Prologue, Epilogue</vt:lpstr>
      <vt:lpstr>Activity #2: Calling Convention Example:  Prologue, Epilogue</vt:lpstr>
      <vt:lpstr>Next Goal</vt:lpstr>
      <vt:lpstr>Activity #3: Calling Convention Example</vt:lpstr>
      <vt:lpstr>Activity #3: Calling Convention Example:  Prologue, Epilogue</vt:lpstr>
      <vt:lpstr>Minimum stack size for a standard function?</vt:lpstr>
      <vt:lpstr>Minimum stack size for a standard function?</vt:lpstr>
      <vt:lpstr>Leaf Functions</vt:lpstr>
      <vt:lpstr>Anatomy of an executing program</vt:lpstr>
      <vt:lpstr>Activity #4: Debugging</vt:lpstr>
      <vt:lpstr>Activity #4: Debugging</vt:lpstr>
      <vt:lpstr>Administrivia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186</cp:revision>
  <cp:lastPrinted>2014-03-11T15:30:55Z</cp:lastPrinted>
  <dcterms:created xsi:type="dcterms:W3CDTF">2012-11-28T14:27:55Z</dcterms:created>
  <dcterms:modified xsi:type="dcterms:W3CDTF">2014-03-12T02:20:31Z</dcterms:modified>
</cp:coreProperties>
</file>