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notesSlides/notesSlide1.xml" ContentType="application/vnd.openxmlformats-officedocument.presentationml.notesSlide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notesSlides/notesSlide4.xml" ContentType="application/vnd.openxmlformats-officedocument.presentationml.notesSlide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notesSlides/notesSlide5.xml" ContentType="application/vnd.openxmlformats-officedocument.presentationml.notesSlide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notesSlides/notesSlide18.xml" ContentType="application/vnd.openxmlformats-officedocument.presentationml.notesSlide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notesSlides/notesSlide19.xml" ContentType="application/vnd.openxmlformats-officedocument.presentationml.notesSlide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notesSlides/notesSlide20.xml" ContentType="application/vnd.openxmlformats-officedocument.presentationml.notesSlide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notesSlides/notesSlide21.xml" ContentType="application/vnd.openxmlformats-officedocument.presentationml.notesSlide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notesSlides/notesSlide22.xml" ContentType="application/vnd.openxmlformats-officedocument.presentationml.notesSlide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56" r:id="rId2"/>
    <p:sldId id="257" r:id="rId3"/>
    <p:sldId id="258" r:id="rId4"/>
    <p:sldId id="259" r:id="rId5"/>
    <p:sldId id="261" r:id="rId6"/>
    <p:sldId id="260" r:id="rId7"/>
    <p:sldId id="315" r:id="rId8"/>
    <p:sldId id="313" r:id="rId9"/>
    <p:sldId id="314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77786" autoAdjust="0"/>
  </p:normalViewPr>
  <p:slideViewPr>
    <p:cSldViewPr>
      <p:cViewPr varScale="1">
        <p:scale>
          <a:sx n="60" d="100"/>
          <a:sy n="60" d="100"/>
        </p:scale>
        <p:origin x="-142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63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E512-9F9E-4156-953E-8350C511CBA9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5C3C1-9691-443C-BBCF-BED84F38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04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5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0" tIns="45700" rIns="91400" bIns="457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9B830-A992-4305-A8A4-B747D9028ED9}" type="slidenum">
              <a:rPr lang="en-GB"/>
              <a:pPr/>
              <a:t>13</a:t>
            </a:fld>
            <a:endParaRPr lang="en-GB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ED129B-54EC-4126-B6FC-A77BA95DBFAF}" type="slidenum">
              <a:rPr lang="en-GB"/>
              <a:pPr/>
              <a:t>14</a:t>
            </a:fld>
            <a:endParaRPr lang="en-GB"/>
          </a:p>
        </p:txBody>
      </p:sp>
      <p:sp>
        <p:nvSpPr>
          <p:cNvPr id="481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9ED129B-54EC-4126-B6FC-A77BA95DBFAF}" type="slidenum">
              <a:rPr lang="en-GB"/>
              <a:pPr/>
              <a:t>15</a:t>
            </a:fld>
            <a:endParaRPr lang="en-GB"/>
          </a:p>
        </p:txBody>
      </p:sp>
      <p:sp>
        <p:nvSpPr>
          <p:cNvPr id="4813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4813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D6998C2-1705-414A-B0D8-635D6E35C227}" type="slidenum">
              <a:rPr lang="en-GB"/>
              <a:pPr/>
              <a:t>18</a:t>
            </a:fld>
            <a:endParaRPr lang="en-GB"/>
          </a:p>
        </p:txBody>
      </p:sp>
      <p:sp>
        <p:nvSpPr>
          <p:cNvPr id="50178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5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0" tIns="45700" rIns="91400" bIns="457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D79B830-A992-4305-A8A4-B747D9028ED9}" type="slidenum">
              <a:rPr lang="en-GB"/>
              <a:pPr/>
              <a:t>24</a:t>
            </a:fld>
            <a:endParaRPr lang="en-GB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E3DD32-5241-43A7-8E7D-C9AD131C5D98}" type="slidenum">
              <a:rPr lang="en-GB"/>
              <a:pPr/>
              <a:t>25</a:t>
            </a:fld>
            <a:endParaRPr lang="en-GB"/>
          </a:p>
        </p:txBody>
      </p:sp>
      <p:sp>
        <p:nvSpPr>
          <p:cNvPr id="5325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CE3DD32-5241-43A7-8E7D-C9AD131C5D98}" type="slidenum">
              <a:rPr lang="en-GB"/>
              <a:pPr/>
              <a:t>26</a:t>
            </a:fld>
            <a:endParaRPr lang="en-GB"/>
          </a:p>
        </p:txBody>
      </p:sp>
      <p:sp>
        <p:nvSpPr>
          <p:cNvPr id="5325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note: arguments</a:t>
            </a:r>
            <a:r>
              <a:rPr lang="en-US" baseline="0" dirty="0" smtClean="0"/>
              <a:t> are in caller’s frame, not </a:t>
            </a:r>
            <a:r>
              <a:rPr lang="en-US" baseline="0" dirty="0" err="1" smtClean="0"/>
              <a:t>callee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$at? BLT </a:t>
            </a:r>
            <a:r>
              <a:rPr lang="en-US" dirty="0" err="1" smtClean="0"/>
              <a:t>psuedo</a:t>
            </a:r>
            <a:r>
              <a:rPr lang="en-US" dirty="0" smtClean="0"/>
              <a:t>-instruction and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32 bits, 4 bytes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A1FEE03-8B24-4057-90F5-A280633F14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 data at 0x1000</a:t>
            </a:r>
            <a:r>
              <a:rPr lang="en-US" dirty="0" smtClean="0">
                <a:solidFill>
                  <a:schemeClr val="accent1"/>
                </a:solidFill>
              </a:rPr>
              <a:t>0000</a:t>
            </a:r>
          </a:p>
          <a:p>
            <a:r>
              <a:rPr lang="en-US" dirty="0" smtClean="0"/>
              <a:t># data at 0x1000</a:t>
            </a:r>
            <a:r>
              <a:rPr lang="en-US" dirty="0" smtClean="0">
                <a:solidFill>
                  <a:schemeClr val="accent1"/>
                </a:solidFill>
              </a:rPr>
              <a:t>FFFF</a:t>
            </a:r>
          </a:p>
          <a:p>
            <a:r>
              <a:rPr lang="en-US" dirty="0" smtClean="0"/>
              <a:t>(64KB range)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F8037D-6923-4746-81A4-E0AE6E13D84D}" type="slidenum">
              <a:rPr lang="en-GB"/>
              <a:pPr/>
              <a:t>4</a:t>
            </a:fld>
            <a:endParaRPr lang="en-GB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0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101" y="4343705"/>
            <a:ext cx="5485805" cy="411389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00" tIns="45700" rIns="91400" bIns="4570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Q: Minimum</a:t>
            </a:r>
            <a:r>
              <a:rPr lang="en-US" baseline="0" dirty="0" smtClean="0"/>
              <a:t> frame size?</a:t>
            </a:r>
          </a:p>
          <a:p>
            <a:pPr lvl="0"/>
            <a:r>
              <a:rPr lang="en-US" baseline="0" dirty="0" smtClean="0"/>
              <a:t>A: 24 bytes (ra+fp+4args)</a:t>
            </a:r>
          </a:p>
          <a:p>
            <a:pPr lvl="0"/>
            <a:r>
              <a:rPr lang="en-US" baseline="0" dirty="0" smtClean="0"/>
              <a:t>Q: What if this function makes no sub-calls?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8023-2F2A-4EC4-99A5-752A5F9716E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66FAF-A707-43A3-A455-F65A3AD0281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8F8037D-6923-4746-81A4-E0AE6E13D84D}" type="slidenum">
              <a:rPr lang="en-GB"/>
              <a:pPr/>
              <a:t>9</a:t>
            </a:fld>
            <a:endParaRPr lang="en-GB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7388"/>
            <a:ext cx="4570413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029" y="4343283"/>
            <a:ext cx="5024813" cy="41122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39C67D-B6F2-4BA1-BA06-23BD433EFAB9}" type="slidenum">
              <a:rPr lang="en-GB"/>
              <a:pPr/>
              <a:t>11</a:t>
            </a:fld>
            <a:endParaRPr lang="en-GB"/>
          </a:p>
        </p:txBody>
      </p:sp>
      <p:sp>
        <p:nvSpPr>
          <p:cNvPr id="337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3379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39C67D-B6F2-4BA1-BA06-23BD433EFAB9}" type="slidenum">
              <a:rPr lang="en-GB"/>
              <a:pPr/>
              <a:t>12</a:t>
            </a:fld>
            <a:endParaRPr lang="en-GB"/>
          </a:p>
        </p:txBody>
      </p:sp>
      <p:sp>
        <p:nvSpPr>
          <p:cNvPr id="3379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9000"/>
          </a:xfrm>
        </p:spPr>
      </p:sp>
      <p:sp>
        <p:nvSpPr>
          <p:cNvPr id="3379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915029" y="4343283"/>
            <a:ext cx="5024813" cy="4112206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2057400"/>
          </a:xfrm>
        </p:spPr>
        <p:txBody>
          <a:bodyPr>
            <a:noAutofit/>
          </a:bodyPr>
          <a:lstStyle>
            <a:lvl1pPr marL="0" indent="0" algn="ctr">
              <a:buNone/>
              <a:defRPr sz="2800" b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6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20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4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1F04E-0558-49D7-83D7-0EA3FDD97FD3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66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5334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38200"/>
            <a:ext cx="86868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1F04E-0558-49D7-83D7-0EA3FDD97FD3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0A56F-BD0F-4BDF-9912-D1E89E962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85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ln>
            <a:solidFill>
              <a:schemeClr val="accent5">
                <a:lumMod val="60000"/>
                <a:lumOff val="40000"/>
              </a:schemeClr>
            </a:solidFill>
          </a:ln>
          <a:solidFill>
            <a:schemeClr val="accent5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Calibri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60000"/>
            <a:lumOff val="4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332.xml"/><Relationship Id="rId13" Type="http://schemas.openxmlformats.org/officeDocument/2006/relationships/tags" Target="../tags/tag337.xml"/><Relationship Id="rId18" Type="http://schemas.openxmlformats.org/officeDocument/2006/relationships/tags" Target="../tags/tag342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327.xml"/><Relationship Id="rId21" Type="http://schemas.openxmlformats.org/officeDocument/2006/relationships/tags" Target="../tags/tag345.xml"/><Relationship Id="rId7" Type="http://schemas.openxmlformats.org/officeDocument/2006/relationships/tags" Target="../tags/tag331.xml"/><Relationship Id="rId12" Type="http://schemas.openxmlformats.org/officeDocument/2006/relationships/tags" Target="../tags/tag336.xml"/><Relationship Id="rId17" Type="http://schemas.openxmlformats.org/officeDocument/2006/relationships/tags" Target="../tags/tag341.xml"/><Relationship Id="rId25" Type="http://schemas.openxmlformats.org/officeDocument/2006/relationships/tags" Target="../tags/tag349.xml"/><Relationship Id="rId2" Type="http://schemas.openxmlformats.org/officeDocument/2006/relationships/tags" Target="../tags/tag326.xml"/><Relationship Id="rId16" Type="http://schemas.openxmlformats.org/officeDocument/2006/relationships/tags" Target="../tags/tag340.xml"/><Relationship Id="rId20" Type="http://schemas.openxmlformats.org/officeDocument/2006/relationships/tags" Target="../tags/tag344.xml"/><Relationship Id="rId1" Type="http://schemas.openxmlformats.org/officeDocument/2006/relationships/tags" Target="../tags/tag325.xml"/><Relationship Id="rId6" Type="http://schemas.openxmlformats.org/officeDocument/2006/relationships/tags" Target="../tags/tag330.xml"/><Relationship Id="rId11" Type="http://schemas.openxmlformats.org/officeDocument/2006/relationships/tags" Target="../tags/tag335.xml"/><Relationship Id="rId24" Type="http://schemas.openxmlformats.org/officeDocument/2006/relationships/tags" Target="../tags/tag348.xml"/><Relationship Id="rId5" Type="http://schemas.openxmlformats.org/officeDocument/2006/relationships/tags" Target="../tags/tag329.xml"/><Relationship Id="rId15" Type="http://schemas.openxmlformats.org/officeDocument/2006/relationships/tags" Target="../tags/tag339.xml"/><Relationship Id="rId23" Type="http://schemas.openxmlformats.org/officeDocument/2006/relationships/tags" Target="../tags/tag347.xml"/><Relationship Id="rId10" Type="http://schemas.openxmlformats.org/officeDocument/2006/relationships/tags" Target="../tags/tag334.xml"/><Relationship Id="rId19" Type="http://schemas.openxmlformats.org/officeDocument/2006/relationships/tags" Target="../tags/tag343.xml"/><Relationship Id="rId4" Type="http://schemas.openxmlformats.org/officeDocument/2006/relationships/tags" Target="../tags/tag328.xml"/><Relationship Id="rId9" Type="http://schemas.openxmlformats.org/officeDocument/2006/relationships/tags" Target="../tags/tag333.xml"/><Relationship Id="rId14" Type="http://schemas.openxmlformats.org/officeDocument/2006/relationships/tags" Target="../tags/tag338.xml"/><Relationship Id="rId22" Type="http://schemas.openxmlformats.org/officeDocument/2006/relationships/tags" Target="../tags/tag346.xml"/></Relationships>
</file>

<file path=ppt/slides/_rels/slide23.xml.rels><?xml version="1.0" encoding="UTF-8" standalone="yes"?>
<Relationships xmlns="http://schemas.openxmlformats.org/package/2006/relationships"><Relationship Id="rId26" Type="http://schemas.openxmlformats.org/officeDocument/2006/relationships/tags" Target="../tags/tag375.xml"/><Relationship Id="rId117" Type="http://schemas.openxmlformats.org/officeDocument/2006/relationships/tags" Target="../tags/tag466.xml"/><Relationship Id="rId21" Type="http://schemas.openxmlformats.org/officeDocument/2006/relationships/tags" Target="../tags/tag370.xml"/><Relationship Id="rId42" Type="http://schemas.openxmlformats.org/officeDocument/2006/relationships/tags" Target="../tags/tag391.xml"/><Relationship Id="rId47" Type="http://schemas.openxmlformats.org/officeDocument/2006/relationships/tags" Target="../tags/tag396.xml"/><Relationship Id="rId63" Type="http://schemas.openxmlformats.org/officeDocument/2006/relationships/tags" Target="../tags/tag412.xml"/><Relationship Id="rId68" Type="http://schemas.openxmlformats.org/officeDocument/2006/relationships/tags" Target="../tags/tag417.xml"/><Relationship Id="rId84" Type="http://schemas.openxmlformats.org/officeDocument/2006/relationships/tags" Target="../tags/tag433.xml"/><Relationship Id="rId89" Type="http://schemas.openxmlformats.org/officeDocument/2006/relationships/tags" Target="../tags/tag438.xml"/><Relationship Id="rId112" Type="http://schemas.openxmlformats.org/officeDocument/2006/relationships/tags" Target="../tags/tag461.xml"/><Relationship Id="rId133" Type="http://schemas.openxmlformats.org/officeDocument/2006/relationships/tags" Target="../tags/tag482.xml"/><Relationship Id="rId138" Type="http://schemas.openxmlformats.org/officeDocument/2006/relationships/tags" Target="../tags/tag487.xml"/><Relationship Id="rId16" Type="http://schemas.openxmlformats.org/officeDocument/2006/relationships/tags" Target="../tags/tag365.xml"/><Relationship Id="rId107" Type="http://schemas.openxmlformats.org/officeDocument/2006/relationships/tags" Target="../tags/tag456.xml"/><Relationship Id="rId11" Type="http://schemas.openxmlformats.org/officeDocument/2006/relationships/tags" Target="../tags/tag360.xml"/><Relationship Id="rId32" Type="http://schemas.openxmlformats.org/officeDocument/2006/relationships/tags" Target="../tags/tag381.xml"/><Relationship Id="rId37" Type="http://schemas.openxmlformats.org/officeDocument/2006/relationships/tags" Target="../tags/tag386.xml"/><Relationship Id="rId53" Type="http://schemas.openxmlformats.org/officeDocument/2006/relationships/tags" Target="../tags/tag402.xml"/><Relationship Id="rId58" Type="http://schemas.openxmlformats.org/officeDocument/2006/relationships/tags" Target="../tags/tag407.xml"/><Relationship Id="rId74" Type="http://schemas.openxmlformats.org/officeDocument/2006/relationships/tags" Target="../tags/tag423.xml"/><Relationship Id="rId79" Type="http://schemas.openxmlformats.org/officeDocument/2006/relationships/tags" Target="../tags/tag428.xml"/><Relationship Id="rId102" Type="http://schemas.openxmlformats.org/officeDocument/2006/relationships/tags" Target="../tags/tag451.xml"/><Relationship Id="rId123" Type="http://schemas.openxmlformats.org/officeDocument/2006/relationships/tags" Target="../tags/tag472.xml"/><Relationship Id="rId128" Type="http://schemas.openxmlformats.org/officeDocument/2006/relationships/tags" Target="../tags/tag477.xml"/><Relationship Id="rId144" Type="http://schemas.openxmlformats.org/officeDocument/2006/relationships/tags" Target="../tags/tag493.xml"/><Relationship Id="rId149" Type="http://schemas.openxmlformats.org/officeDocument/2006/relationships/notesSlide" Target="../notesSlides/notesSlide14.xml"/><Relationship Id="rId5" Type="http://schemas.openxmlformats.org/officeDocument/2006/relationships/tags" Target="../tags/tag354.xml"/><Relationship Id="rId90" Type="http://schemas.openxmlformats.org/officeDocument/2006/relationships/tags" Target="../tags/tag439.xml"/><Relationship Id="rId95" Type="http://schemas.openxmlformats.org/officeDocument/2006/relationships/tags" Target="../tags/tag444.xml"/><Relationship Id="rId22" Type="http://schemas.openxmlformats.org/officeDocument/2006/relationships/tags" Target="../tags/tag371.xml"/><Relationship Id="rId27" Type="http://schemas.openxmlformats.org/officeDocument/2006/relationships/tags" Target="../tags/tag376.xml"/><Relationship Id="rId43" Type="http://schemas.openxmlformats.org/officeDocument/2006/relationships/tags" Target="../tags/tag392.xml"/><Relationship Id="rId48" Type="http://schemas.openxmlformats.org/officeDocument/2006/relationships/tags" Target="../tags/tag397.xml"/><Relationship Id="rId64" Type="http://schemas.openxmlformats.org/officeDocument/2006/relationships/tags" Target="../tags/tag413.xml"/><Relationship Id="rId69" Type="http://schemas.openxmlformats.org/officeDocument/2006/relationships/tags" Target="../tags/tag418.xml"/><Relationship Id="rId113" Type="http://schemas.openxmlformats.org/officeDocument/2006/relationships/tags" Target="../tags/tag462.xml"/><Relationship Id="rId118" Type="http://schemas.openxmlformats.org/officeDocument/2006/relationships/tags" Target="../tags/tag467.xml"/><Relationship Id="rId134" Type="http://schemas.openxmlformats.org/officeDocument/2006/relationships/tags" Target="../tags/tag483.xml"/><Relationship Id="rId139" Type="http://schemas.openxmlformats.org/officeDocument/2006/relationships/tags" Target="../tags/tag488.xml"/><Relationship Id="rId80" Type="http://schemas.openxmlformats.org/officeDocument/2006/relationships/tags" Target="../tags/tag429.xml"/><Relationship Id="rId85" Type="http://schemas.openxmlformats.org/officeDocument/2006/relationships/tags" Target="../tags/tag434.xml"/><Relationship Id="rId150" Type="http://schemas.openxmlformats.org/officeDocument/2006/relationships/image" Target="../media/image2.png"/><Relationship Id="rId3" Type="http://schemas.openxmlformats.org/officeDocument/2006/relationships/tags" Target="../tags/tag352.xml"/><Relationship Id="rId12" Type="http://schemas.openxmlformats.org/officeDocument/2006/relationships/tags" Target="../tags/tag361.xml"/><Relationship Id="rId17" Type="http://schemas.openxmlformats.org/officeDocument/2006/relationships/tags" Target="../tags/tag366.xml"/><Relationship Id="rId25" Type="http://schemas.openxmlformats.org/officeDocument/2006/relationships/tags" Target="../tags/tag374.xml"/><Relationship Id="rId33" Type="http://schemas.openxmlformats.org/officeDocument/2006/relationships/tags" Target="../tags/tag382.xml"/><Relationship Id="rId38" Type="http://schemas.openxmlformats.org/officeDocument/2006/relationships/tags" Target="../tags/tag387.xml"/><Relationship Id="rId46" Type="http://schemas.openxmlformats.org/officeDocument/2006/relationships/tags" Target="../tags/tag395.xml"/><Relationship Id="rId59" Type="http://schemas.openxmlformats.org/officeDocument/2006/relationships/tags" Target="../tags/tag408.xml"/><Relationship Id="rId67" Type="http://schemas.openxmlformats.org/officeDocument/2006/relationships/tags" Target="../tags/tag416.xml"/><Relationship Id="rId103" Type="http://schemas.openxmlformats.org/officeDocument/2006/relationships/tags" Target="../tags/tag452.xml"/><Relationship Id="rId108" Type="http://schemas.openxmlformats.org/officeDocument/2006/relationships/tags" Target="../tags/tag457.xml"/><Relationship Id="rId116" Type="http://schemas.openxmlformats.org/officeDocument/2006/relationships/tags" Target="../tags/tag465.xml"/><Relationship Id="rId124" Type="http://schemas.openxmlformats.org/officeDocument/2006/relationships/tags" Target="../tags/tag473.xml"/><Relationship Id="rId129" Type="http://schemas.openxmlformats.org/officeDocument/2006/relationships/tags" Target="../tags/tag478.xml"/><Relationship Id="rId137" Type="http://schemas.openxmlformats.org/officeDocument/2006/relationships/tags" Target="../tags/tag486.xml"/><Relationship Id="rId20" Type="http://schemas.openxmlformats.org/officeDocument/2006/relationships/tags" Target="../tags/tag369.xml"/><Relationship Id="rId41" Type="http://schemas.openxmlformats.org/officeDocument/2006/relationships/tags" Target="../tags/tag390.xml"/><Relationship Id="rId54" Type="http://schemas.openxmlformats.org/officeDocument/2006/relationships/tags" Target="../tags/tag403.xml"/><Relationship Id="rId62" Type="http://schemas.openxmlformats.org/officeDocument/2006/relationships/tags" Target="../tags/tag411.xml"/><Relationship Id="rId70" Type="http://schemas.openxmlformats.org/officeDocument/2006/relationships/tags" Target="../tags/tag419.xml"/><Relationship Id="rId75" Type="http://schemas.openxmlformats.org/officeDocument/2006/relationships/tags" Target="../tags/tag424.xml"/><Relationship Id="rId83" Type="http://schemas.openxmlformats.org/officeDocument/2006/relationships/tags" Target="../tags/tag432.xml"/><Relationship Id="rId88" Type="http://schemas.openxmlformats.org/officeDocument/2006/relationships/tags" Target="../tags/tag437.xml"/><Relationship Id="rId91" Type="http://schemas.openxmlformats.org/officeDocument/2006/relationships/tags" Target="../tags/tag440.xml"/><Relationship Id="rId96" Type="http://schemas.openxmlformats.org/officeDocument/2006/relationships/tags" Target="../tags/tag445.xml"/><Relationship Id="rId111" Type="http://schemas.openxmlformats.org/officeDocument/2006/relationships/tags" Target="../tags/tag460.xml"/><Relationship Id="rId132" Type="http://schemas.openxmlformats.org/officeDocument/2006/relationships/tags" Target="../tags/tag481.xml"/><Relationship Id="rId140" Type="http://schemas.openxmlformats.org/officeDocument/2006/relationships/tags" Target="../tags/tag489.xml"/><Relationship Id="rId145" Type="http://schemas.openxmlformats.org/officeDocument/2006/relationships/tags" Target="../tags/tag494.xml"/><Relationship Id="rId1" Type="http://schemas.openxmlformats.org/officeDocument/2006/relationships/tags" Target="../tags/tag350.xml"/><Relationship Id="rId6" Type="http://schemas.openxmlformats.org/officeDocument/2006/relationships/tags" Target="../tags/tag355.xml"/><Relationship Id="rId15" Type="http://schemas.openxmlformats.org/officeDocument/2006/relationships/tags" Target="../tags/tag364.xml"/><Relationship Id="rId23" Type="http://schemas.openxmlformats.org/officeDocument/2006/relationships/tags" Target="../tags/tag372.xml"/><Relationship Id="rId28" Type="http://schemas.openxmlformats.org/officeDocument/2006/relationships/tags" Target="../tags/tag377.xml"/><Relationship Id="rId36" Type="http://schemas.openxmlformats.org/officeDocument/2006/relationships/tags" Target="../tags/tag385.xml"/><Relationship Id="rId49" Type="http://schemas.openxmlformats.org/officeDocument/2006/relationships/tags" Target="../tags/tag398.xml"/><Relationship Id="rId57" Type="http://schemas.openxmlformats.org/officeDocument/2006/relationships/tags" Target="../tags/tag406.xml"/><Relationship Id="rId106" Type="http://schemas.openxmlformats.org/officeDocument/2006/relationships/tags" Target="../tags/tag455.xml"/><Relationship Id="rId114" Type="http://schemas.openxmlformats.org/officeDocument/2006/relationships/tags" Target="../tags/tag463.xml"/><Relationship Id="rId119" Type="http://schemas.openxmlformats.org/officeDocument/2006/relationships/tags" Target="../tags/tag468.xml"/><Relationship Id="rId127" Type="http://schemas.openxmlformats.org/officeDocument/2006/relationships/tags" Target="../tags/tag476.xml"/><Relationship Id="rId10" Type="http://schemas.openxmlformats.org/officeDocument/2006/relationships/tags" Target="../tags/tag359.xml"/><Relationship Id="rId31" Type="http://schemas.openxmlformats.org/officeDocument/2006/relationships/tags" Target="../tags/tag380.xml"/><Relationship Id="rId44" Type="http://schemas.openxmlformats.org/officeDocument/2006/relationships/tags" Target="../tags/tag393.xml"/><Relationship Id="rId52" Type="http://schemas.openxmlformats.org/officeDocument/2006/relationships/tags" Target="../tags/tag401.xml"/><Relationship Id="rId60" Type="http://schemas.openxmlformats.org/officeDocument/2006/relationships/tags" Target="../tags/tag409.xml"/><Relationship Id="rId65" Type="http://schemas.openxmlformats.org/officeDocument/2006/relationships/tags" Target="../tags/tag414.xml"/><Relationship Id="rId73" Type="http://schemas.openxmlformats.org/officeDocument/2006/relationships/tags" Target="../tags/tag422.xml"/><Relationship Id="rId78" Type="http://schemas.openxmlformats.org/officeDocument/2006/relationships/tags" Target="../tags/tag427.xml"/><Relationship Id="rId81" Type="http://schemas.openxmlformats.org/officeDocument/2006/relationships/tags" Target="../tags/tag430.xml"/><Relationship Id="rId86" Type="http://schemas.openxmlformats.org/officeDocument/2006/relationships/tags" Target="../tags/tag435.xml"/><Relationship Id="rId94" Type="http://schemas.openxmlformats.org/officeDocument/2006/relationships/tags" Target="../tags/tag443.xml"/><Relationship Id="rId99" Type="http://schemas.openxmlformats.org/officeDocument/2006/relationships/tags" Target="../tags/tag448.xml"/><Relationship Id="rId101" Type="http://schemas.openxmlformats.org/officeDocument/2006/relationships/tags" Target="../tags/tag450.xml"/><Relationship Id="rId122" Type="http://schemas.openxmlformats.org/officeDocument/2006/relationships/tags" Target="../tags/tag471.xml"/><Relationship Id="rId130" Type="http://schemas.openxmlformats.org/officeDocument/2006/relationships/tags" Target="../tags/tag479.xml"/><Relationship Id="rId135" Type="http://schemas.openxmlformats.org/officeDocument/2006/relationships/tags" Target="../tags/tag484.xml"/><Relationship Id="rId143" Type="http://schemas.openxmlformats.org/officeDocument/2006/relationships/tags" Target="../tags/tag492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353.xml"/><Relationship Id="rId9" Type="http://schemas.openxmlformats.org/officeDocument/2006/relationships/tags" Target="../tags/tag358.xml"/><Relationship Id="rId13" Type="http://schemas.openxmlformats.org/officeDocument/2006/relationships/tags" Target="../tags/tag362.xml"/><Relationship Id="rId18" Type="http://schemas.openxmlformats.org/officeDocument/2006/relationships/tags" Target="../tags/tag367.xml"/><Relationship Id="rId39" Type="http://schemas.openxmlformats.org/officeDocument/2006/relationships/tags" Target="../tags/tag388.xml"/><Relationship Id="rId109" Type="http://schemas.openxmlformats.org/officeDocument/2006/relationships/tags" Target="../tags/tag458.xml"/><Relationship Id="rId34" Type="http://schemas.openxmlformats.org/officeDocument/2006/relationships/tags" Target="../tags/tag383.xml"/><Relationship Id="rId50" Type="http://schemas.openxmlformats.org/officeDocument/2006/relationships/tags" Target="../tags/tag399.xml"/><Relationship Id="rId55" Type="http://schemas.openxmlformats.org/officeDocument/2006/relationships/tags" Target="../tags/tag404.xml"/><Relationship Id="rId76" Type="http://schemas.openxmlformats.org/officeDocument/2006/relationships/tags" Target="../tags/tag425.xml"/><Relationship Id="rId97" Type="http://schemas.openxmlformats.org/officeDocument/2006/relationships/tags" Target="../tags/tag446.xml"/><Relationship Id="rId104" Type="http://schemas.openxmlformats.org/officeDocument/2006/relationships/tags" Target="../tags/tag453.xml"/><Relationship Id="rId120" Type="http://schemas.openxmlformats.org/officeDocument/2006/relationships/tags" Target="../tags/tag469.xml"/><Relationship Id="rId125" Type="http://schemas.openxmlformats.org/officeDocument/2006/relationships/tags" Target="../tags/tag474.xml"/><Relationship Id="rId141" Type="http://schemas.openxmlformats.org/officeDocument/2006/relationships/tags" Target="../tags/tag490.xml"/><Relationship Id="rId146" Type="http://schemas.openxmlformats.org/officeDocument/2006/relationships/tags" Target="../tags/tag495.xml"/><Relationship Id="rId7" Type="http://schemas.openxmlformats.org/officeDocument/2006/relationships/tags" Target="../tags/tag356.xml"/><Relationship Id="rId71" Type="http://schemas.openxmlformats.org/officeDocument/2006/relationships/tags" Target="../tags/tag420.xml"/><Relationship Id="rId92" Type="http://schemas.openxmlformats.org/officeDocument/2006/relationships/tags" Target="../tags/tag441.xml"/><Relationship Id="rId2" Type="http://schemas.openxmlformats.org/officeDocument/2006/relationships/tags" Target="../tags/tag351.xml"/><Relationship Id="rId29" Type="http://schemas.openxmlformats.org/officeDocument/2006/relationships/tags" Target="../tags/tag378.xml"/><Relationship Id="rId24" Type="http://schemas.openxmlformats.org/officeDocument/2006/relationships/tags" Target="../tags/tag373.xml"/><Relationship Id="rId40" Type="http://schemas.openxmlformats.org/officeDocument/2006/relationships/tags" Target="../tags/tag389.xml"/><Relationship Id="rId45" Type="http://schemas.openxmlformats.org/officeDocument/2006/relationships/tags" Target="../tags/tag394.xml"/><Relationship Id="rId66" Type="http://schemas.openxmlformats.org/officeDocument/2006/relationships/tags" Target="../tags/tag415.xml"/><Relationship Id="rId87" Type="http://schemas.openxmlformats.org/officeDocument/2006/relationships/tags" Target="../tags/tag436.xml"/><Relationship Id="rId110" Type="http://schemas.openxmlformats.org/officeDocument/2006/relationships/tags" Target="../tags/tag459.xml"/><Relationship Id="rId115" Type="http://schemas.openxmlformats.org/officeDocument/2006/relationships/tags" Target="../tags/tag464.xml"/><Relationship Id="rId131" Type="http://schemas.openxmlformats.org/officeDocument/2006/relationships/tags" Target="../tags/tag480.xml"/><Relationship Id="rId136" Type="http://schemas.openxmlformats.org/officeDocument/2006/relationships/tags" Target="../tags/tag485.xml"/><Relationship Id="rId61" Type="http://schemas.openxmlformats.org/officeDocument/2006/relationships/tags" Target="../tags/tag410.xml"/><Relationship Id="rId82" Type="http://schemas.openxmlformats.org/officeDocument/2006/relationships/tags" Target="../tags/tag431.xml"/><Relationship Id="rId19" Type="http://schemas.openxmlformats.org/officeDocument/2006/relationships/tags" Target="../tags/tag368.xml"/><Relationship Id="rId14" Type="http://schemas.openxmlformats.org/officeDocument/2006/relationships/tags" Target="../tags/tag363.xml"/><Relationship Id="rId30" Type="http://schemas.openxmlformats.org/officeDocument/2006/relationships/tags" Target="../tags/tag379.xml"/><Relationship Id="rId35" Type="http://schemas.openxmlformats.org/officeDocument/2006/relationships/tags" Target="../tags/tag384.xml"/><Relationship Id="rId56" Type="http://schemas.openxmlformats.org/officeDocument/2006/relationships/tags" Target="../tags/tag405.xml"/><Relationship Id="rId77" Type="http://schemas.openxmlformats.org/officeDocument/2006/relationships/tags" Target="../tags/tag426.xml"/><Relationship Id="rId100" Type="http://schemas.openxmlformats.org/officeDocument/2006/relationships/tags" Target="../tags/tag449.xml"/><Relationship Id="rId105" Type="http://schemas.openxmlformats.org/officeDocument/2006/relationships/tags" Target="../tags/tag454.xml"/><Relationship Id="rId126" Type="http://schemas.openxmlformats.org/officeDocument/2006/relationships/tags" Target="../tags/tag475.xml"/><Relationship Id="rId147" Type="http://schemas.openxmlformats.org/officeDocument/2006/relationships/tags" Target="../tags/tag496.xml"/><Relationship Id="rId8" Type="http://schemas.openxmlformats.org/officeDocument/2006/relationships/tags" Target="../tags/tag357.xml"/><Relationship Id="rId51" Type="http://schemas.openxmlformats.org/officeDocument/2006/relationships/tags" Target="../tags/tag400.xml"/><Relationship Id="rId72" Type="http://schemas.openxmlformats.org/officeDocument/2006/relationships/tags" Target="../tags/tag421.xml"/><Relationship Id="rId93" Type="http://schemas.openxmlformats.org/officeDocument/2006/relationships/tags" Target="../tags/tag442.xml"/><Relationship Id="rId98" Type="http://schemas.openxmlformats.org/officeDocument/2006/relationships/tags" Target="../tags/tag447.xml"/><Relationship Id="rId121" Type="http://schemas.openxmlformats.org/officeDocument/2006/relationships/tags" Target="../tags/tag470.xml"/><Relationship Id="rId142" Type="http://schemas.openxmlformats.org/officeDocument/2006/relationships/tags" Target="../tags/tag49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55.xml"/><Relationship Id="rId13" Type="http://schemas.openxmlformats.org/officeDocument/2006/relationships/tags" Target="../tags/tag160.xml"/><Relationship Id="rId18" Type="http://schemas.openxmlformats.org/officeDocument/2006/relationships/notesSlide" Target="../notesSlides/notesSlide2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12" Type="http://schemas.openxmlformats.org/officeDocument/2006/relationships/tags" Target="../tags/tag159.xml"/><Relationship Id="rId17" Type="http://schemas.openxmlformats.org/officeDocument/2006/relationships/slideLayout" Target="../slideLayouts/slideLayout4.xml"/><Relationship Id="rId2" Type="http://schemas.openxmlformats.org/officeDocument/2006/relationships/tags" Target="../tags/tag149.xml"/><Relationship Id="rId16" Type="http://schemas.openxmlformats.org/officeDocument/2006/relationships/tags" Target="../tags/tag163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11" Type="http://schemas.openxmlformats.org/officeDocument/2006/relationships/tags" Target="../tags/tag158.xml"/><Relationship Id="rId5" Type="http://schemas.openxmlformats.org/officeDocument/2006/relationships/tags" Target="../tags/tag152.xml"/><Relationship Id="rId15" Type="http://schemas.openxmlformats.org/officeDocument/2006/relationships/tags" Target="../tags/tag162.xml"/><Relationship Id="rId10" Type="http://schemas.openxmlformats.org/officeDocument/2006/relationships/tags" Target="../tags/tag157.xml"/><Relationship Id="rId19" Type="http://schemas.openxmlformats.org/officeDocument/2006/relationships/image" Target="../media/image1.png"/><Relationship Id="rId4" Type="http://schemas.openxmlformats.org/officeDocument/2006/relationships/tags" Target="../tags/tag151.xml"/><Relationship Id="rId9" Type="http://schemas.openxmlformats.org/officeDocument/2006/relationships/tags" Target="../tags/tag156.xml"/><Relationship Id="rId14" Type="http://schemas.openxmlformats.org/officeDocument/2006/relationships/tags" Target="../tags/tag16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8.xml"/><Relationship Id="rId1" Type="http://schemas.openxmlformats.org/officeDocument/2006/relationships/tags" Target="../tags/tag49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0.xml"/><Relationship Id="rId1" Type="http://schemas.openxmlformats.org/officeDocument/2006/relationships/tags" Target="../tags/tag499.xml"/><Relationship Id="rId4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tags" Target="../tags/tag503.xml"/><Relationship Id="rId2" Type="http://schemas.openxmlformats.org/officeDocument/2006/relationships/tags" Target="../tags/tag502.xml"/><Relationship Id="rId1" Type="http://schemas.openxmlformats.org/officeDocument/2006/relationships/tags" Target="../tags/tag501.xml"/><Relationship Id="rId6" Type="http://schemas.openxmlformats.org/officeDocument/2006/relationships/notesSlide" Target="../notesSlides/notesSlide19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50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6.xml"/><Relationship Id="rId1" Type="http://schemas.openxmlformats.org/officeDocument/2006/relationships/tags" Target="../tags/tag505.xml"/><Relationship Id="rId4" Type="http://schemas.openxmlformats.org/officeDocument/2006/relationships/notesSlide" Target="../notesSlides/notesSlide20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tags" Target="../tags/tag514.xml"/><Relationship Id="rId13" Type="http://schemas.openxmlformats.org/officeDocument/2006/relationships/tags" Target="../tags/tag519.xml"/><Relationship Id="rId18" Type="http://schemas.openxmlformats.org/officeDocument/2006/relationships/tags" Target="../tags/tag524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509.xml"/><Relationship Id="rId21" Type="http://schemas.openxmlformats.org/officeDocument/2006/relationships/tags" Target="../tags/tag527.xml"/><Relationship Id="rId7" Type="http://schemas.openxmlformats.org/officeDocument/2006/relationships/tags" Target="../tags/tag513.xml"/><Relationship Id="rId12" Type="http://schemas.openxmlformats.org/officeDocument/2006/relationships/tags" Target="../tags/tag518.xml"/><Relationship Id="rId17" Type="http://schemas.openxmlformats.org/officeDocument/2006/relationships/tags" Target="../tags/tag523.xml"/><Relationship Id="rId25" Type="http://schemas.openxmlformats.org/officeDocument/2006/relationships/tags" Target="../tags/tag531.xml"/><Relationship Id="rId2" Type="http://schemas.openxmlformats.org/officeDocument/2006/relationships/tags" Target="../tags/tag508.xml"/><Relationship Id="rId16" Type="http://schemas.openxmlformats.org/officeDocument/2006/relationships/tags" Target="../tags/tag522.xml"/><Relationship Id="rId20" Type="http://schemas.openxmlformats.org/officeDocument/2006/relationships/tags" Target="../tags/tag526.xml"/><Relationship Id="rId1" Type="http://schemas.openxmlformats.org/officeDocument/2006/relationships/tags" Target="../tags/tag507.xml"/><Relationship Id="rId6" Type="http://schemas.openxmlformats.org/officeDocument/2006/relationships/tags" Target="../tags/tag512.xml"/><Relationship Id="rId11" Type="http://schemas.openxmlformats.org/officeDocument/2006/relationships/tags" Target="../tags/tag517.xml"/><Relationship Id="rId24" Type="http://schemas.openxmlformats.org/officeDocument/2006/relationships/tags" Target="../tags/tag530.xml"/><Relationship Id="rId5" Type="http://schemas.openxmlformats.org/officeDocument/2006/relationships/tags" Target="../tags/tag511.xml"/><Relationship Id="rId15" Type="http://schemas.openxmlformats.org/officeDocument/2006/relationships/tags" Target="../tags/tag521.xml"/><Relationship Id="rId23" Type="http://schemas.openxmlformats.org/officeDocument/2006/relationships/tags" Target="../tags/tag529.xml"/><Relationship Id="rId10" Type="http://schemas.openxmlformats.org/officeDocument/2006/relationships/tags" Target="../tags/tag516.xml"/><Relationship Id="rId19" Type="http://schemas.openxmlformats.org/officeDocument/2006/relationships/tags" Target="../tags/tag525.xml"/><Relationship Id="rId4" Type="http://schemas.openxmlformats.org/officeDocument/2006/relationships/tags" Target="../tags/tag510.xml"/><Relationship Id="rId9" Type="http://schemas.openxmlformats.org/officeDocument/2006/relationships/tags" Target="../tags/tag515.xml"/><Relationship Id="rId14" Type="http://schemas.openxmlformats.org/officeDocument/2006/relationships/tags" Target="../tags/tag520.xml"/><Relationship Id="rId22" Type="http://schemas.openxmlformats.org/officeDocument/2006/relationships/tags" Target="../tags/tag528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3.xml"/><Relationship Id="rId1" Type="http://schemas.openxmlformats.org/officeDocument/2006/relationships/tags" Target="../tags/tag532.xml"/><Relationship Id="rId4" Type="http://schemas.openxmlformats.org/officeDocument/2006/relationships/notesSlide" Target="../notesSlides/notesSlide2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189.xml"/><Relationship Id="rId117" Type="http://schemas.openxmlformats.org/officeDocument/2006/relationships/tags" Target="../tags/tag280.xml"/><Relationship Id="rId21" Type="http://schemas.openxmlformats.org/officeDocument/2006/relationships/tags" Target="../tags/tag184.xml"/><Relationship Id="rId42" Type="http://schemas.openxmlformats.org/officeDocument/2006/relationships/tags" Target="../tags/tag205.xml"/><Relationship Id="rId47" Type="http://schemas.openxmlformats.org/officeDocument/2006/relationships/tags" Target="../tags/tag210.xml"/><Relationship Id="rId63" Type="http://schemas.openxmlformats.org/officeDocument/2006/relationships/tags" Target="../tags/tag226.xml"/><Relationship Id="rId68" Type="http://schemas.openxmlformats.org/officeDocument/2006/relationships/tags" Target="../tags/tag231.xml"/><Relationship Id="rId84" Type="http://schemas.openxmlformats.org/officeDocument/2006/relationships/tags" Target="../tags/tag247.xml"/><Relationship Id="rId89" Type="http://schemas.openxmlformats.org/officeDocument/2006/relationships/tags" Target="../tags/tag252.xml"/><Relationship Id="rId112" Type="http://schemas.openxmlformats.org/officeDocument/2006/relationships/tags" Target="../tags/tag275.xml"/><Relationship Id="rId133" Type="http://schemas.openxmlformats.org/officeDocument/2006/relationships/tags" Target="../tags/tag296.xml"/><Relationship Id="rId138" Type="http://schemas.openxmlformats.org/officeDocument/2006/relationships/tags" Target="../tags/tag301.xml"/><Relationship Id="rId16" Type="http://schemas.openxmlformats.org/officeDocument/2006/relationships/tags" Target="../tags/tag179.xml"/><Relationship Id="rId107" Type="http://schemas.openxmlformats.org/officeDocument/2006/relationships/tags" Target="../tags/tag270.xml"/><Relationship Id="rId11" Type="http://schemas.openxmlformats.org/officeDocument/2006/relationships/tags" Target="../tags/tag174.xml"/><Relationship Id="rId32" Type="http://schemas.openxmlformats.org/officeDocument/2006/relationships/tags" Target="../tags/tag195.xml"/><Relationship Id="rId37" Type="http://schemas.openxmlformats.org/officeDocument/2006/relationships/tags" Target="../tags/tag200.xml"/><Relationship Id="rId53" Type="http://schemas.openxmlformats.org/officeDocument/2006/relationships/tags" Target="../tags/tag216.xml"/><Relationship Id="rId58" Type="http://schemas.openxmlformats.org/officeDocument/2006/relationships/tags" Target="../tags/tag221.xml"/><Relationship Id="rId74" Type="http://schemas.openxmlformats.org/officeDocument/2006/relationships/tags" Target="../tags/tag237.xml"/><Relationship Id="rId79" Type="http://schemas.openxmlformats.org/officeDocument/2006/relationships/tags" Target="../tags/tag242.xml"/><Relationship Id="rId102" Type="http://schemas.openxmlformats.org/officeDocument/2006/relationships/tags" Target="../tags/tag265.xml"/><Relationship Id="rId123" Type="http://schemas.openxmlformats.org/officeDocument/2006/relationships/tags" Target="../tags/tag286.xml"/><Relationship Id="rId128" Type="http://schemas.openxmlformats.org/officeDocument/2006/relationships/tags" Target="../tags/tag291.xml"/><Relationship Id="rId144" Type="http://schemas.openxmlformats.org/officeDocument/2006/relationships/tags" Target="../tags/tag307.xml"/><Relationship Id="rId149" Type="http://schemas.openxmlformats.org/officeDocument/2006/relationships/notesSlide" Target="../notesSlides/notesSlide4.xml"/><Relationship Id="rId5" Type="http://schemas.openxmlformats.org/officeDocument/2006/relationships/tags" Target="../tags/tag168.xml"/><Relationship Id="rId90" Type="http://schemas.openxmlformats.org/officeDocument/2006/relationships/tags" Target="../tags/tag253.xml"/><Relationship Id="rId95" Type="http://schemas.openxmlformats.org/officeDocument/2006/relationships/tags" Target="../tags/tag258.xml"/><Relationship Id="rId22" Type="http://schemas.openxmlformats.org/officeDocument/2006/relationships/tags" Target="../tags/tag185.xml"/><Relationship Id="rId27" Type="http://schemas.openxmlformats.org/officeDocument/2006/relationships/tags" Target="../tags/tag190.xml"/><Relationship Id="rId43" Type="http://schemas.openxmlformats.org/officeDocument/2006/relationships/tags" Target="../tags/tag206.xml"/><Relationship Id="rId48" Type="http://schemas.openxmlformats.org/officeDocument/2006/relationships/tags" Target="../tags/tag211.xml"/><Relationship Id="rId64" Type="http://schemas.openxmlformats.org/officeDocument/2006/relationships/tags" Target="../tags/tag227.xml"/><Relationship Id="rId69" Type="http://schemas.openxmlformats.org/officeDocument/2006/relationships/tags" Target="../tags/tag232.xml"/><Relationship Id="rId113" Type="http://schemas.openxmlformats.org/officeDocument/2006/relationships/tags" Target="../tags/tag276.xml"/><Relationship Id="rId118" Type="http://schemas.openxmlformats.org/officeDocument/2006/relationships/tags" Target="../tags/tag281.xml"/><Relationship Id="rId134" Type="http://schemas.openxmlformats.org/officeDocument/2006/relationships/tags" Target="../tags/tag297.xml"/><Relationship Id="rId139" Type="http://schemas.openxmlformats.org/officeDocument/2006/relationships/tags" Target="../tags/tag302.xml"/><Relationship Id="rId80" Type="http://schemas.openxmlformats.org/officeDocument/2006/relationships/tags" Target="../tags/tag243.xml"/><Relationship Id="rId85" Type="http://schemas.openxmlformats.org/officeDocument/2006/relationships/tags" Target="../tags/tag248.xml"/><Relationship Id="rId3" Type="http://schemas.openxmlformats.org/officeDocument/2006/relationships/tags" Target="../tags/tag166.xml"/><Relationship Id="rId12" Type="http://schemas.openxmlformats.org/officeDocument/2006/relationships/tags" Target="../tags/tag175.xml"/><Relationship Id="rId17" Type="http://schemas.openxmlformats.org/officeDocument/2006/relationships/tags" Target="../tags/tag180.xml"/><Relationship Id="rId25" Type="http://schemas.openxmlformats.org/officeDocument/2006/relationships/tags" Target="../tags/tag188.xml"/><Relationship Id="rId33" Type="http://schemas.openxmlformats.org/officeDocument/2006/relationships/tags" Target="../tags/tag196.xml"/><Relationship Id="rId38" Type="http://schemas.openxmlformats.org/officeDocument/2006/relationships/tags" Target="../tags/tag201.xml"/><Relationship Id="rId46" Type="http://schemas.openxmlformats.org/officeDocument/2006/relationships/tags" Target="../tags/tag209.xml"/><Relationship Id="rId59" Type="http://schemas.openxmlformats.org/officeDocument/2006/relationships/tags" Target="../tags/tag222.xml"/><Relationship Id="rId67" Type="http://schemas.openxmlformats.org/officeDocument/2006/relationships/tags" Target="../tags/tag230.xml"/><Relationship Id="rId103" Type="http://schemas.openxmlformats.org/officeDocument/2006/relationships/tags" Target="../tags/tag266.xml"/><Relationship Id="rId108" Type="http://schemas.openxmlformats.org/officeDocument/2006/relationships/tags" Target="../tags/tag271.xml"/><Relationship Id="rId116" Type="http://schemas.openxmlformats.org/officeDocument/2006/relationships/tags" Target="../tags/tag279.xml"/><Relationship Id="rId124" Type="http://schemas.openxmlformats.org/officeDocument/2006/relationships/tags" Target="../tags/tag287.xml"/><Relationship Id="rId129" Type="http://schemas.openxmlformats.org/officeDocument/2006/relationships/tags" Target="../tags/tag292.xml"/><Relationship Id="rId137" Type="http://schemas.openxmlformats.org/officeDocument/2006/relationships/tags" Target="../tags/tag300.xml"/><Relationship Id="rId20" Type="http://schemas.openxmlformats.org/officeDocument/2006/relationships/tags" Target="../tags/tag183.xml"/><Relationship Id="rId41" Type="http://schemas.openxmlformats.org/officeDocument/2006/relationships/tags" Target="../tags/tag204.xml"/><Relationship Id="rId54" Type="http://schemas.openxmlformats.org/officeDocument/2006/relationships/tags" Target="../tags/tag217.xml"/><Relationship Id="rId62" Type="http://schemas.openxmlformats.org/officeDocument/2006/relationships/tags" Target="../tags/tag225.xml"/><Relationship Id="rId70" Type="http://schemas.openxmlformats.org/officeDocument/2006/relationships/tags" Target="../tags/tag233.xml"/><Relationship Id="rId75" Type="http://schemas.openxmlformats.org/officeDocument/2006/relationships/tags" Target="../tags/tag238.xml"/><Relationship Id="rId83" Type="http://schemas.openxmlformats.org/officeDocument/2006/relationships/tags" Target="../tags/tag246.xml"/><Relationship Id="rId88" Type="http://schemas.openxmlformats.org/officeDocument/2006/relationships/tags" Target="../tags/tag251.xml"/><Relationship Id="rId91" Type="http://schemas.openxmlformats.org/officeDocument/2006/relationships/tags" Target="../tags/tag254.xml"/><Relationship Id="rId96" Type="http://schemas.openxmlformats.org/officeDocument/2006/relationships/tags" Target="../tags/tag259.xml"/><Relationship Id="rId111" Type="http://schemas.openxmlformats.org/officeDocument/2006/relationships/tags" Target="../tags/tag274.xml"/><Relationship Id="rId132" Type="http://schemas.openxmlformats.org/officeDocument/2006/relationships/tags" Target="../tags/tag295.xml"/><Relationship Id="rId140" Type="http://schemas.openxmlformats.org/officeDocument/2006/relationships/tags" Target="../tags/tag303.xml"/><Relationship Id="rId145" Type="http://schemas.openxmlformats.org/officeDocument/2006/relationships/tags" Target="../tags/tag308.xml"/><Relationship Id="rId1" Type="http://schemas.openxmlformats.org/officeDocument/2006/relationships/tags" Target="../tags/tag164.xml"/><Relationship Id="rId6" Type="http://schemas.openxmlformats.org/officeDocument/2006/relationships/tags" Target="../tags/tag169.xml"/><Relationship Id="rId15" Type="http://schemas.openxmlformats.org/officeDocument/2006/relationships/tags" Target="../tags/tag178.xml"/><Relationship Id="rId23" Type="http://schemas.openxmlformats.org/officeDocument/2006/relationships/tags" Target="../tags/tag186.xml"/><Relationship Id="rId28" Type="http://schemas.openxmlformats.org/officeDocument/2006/relationships/tags" Target="../tags/tag191.xml"/><Relationship Id="rId36" Type="http://schemas.openxmlformats.org/officeDocument/2006/relationships/tags" Target="../tags/tag199.xml"/><Relationship Id="rId49" Type="http://schemas.openxmlformats.org/officeDocument/2006/relationships/tags" Target="../tags/tag212.xml"/><Relationship Id="rId57" Type="http://schemas.openxmlformats.org/officeDocument/2006/relationships/tags" Target="../tags/tag220.xml"/><Relationship Id="rId106" Type="http://schemas.openxmlformats.org/officeDocument/2006/relationships/tags" Target="../tags/tag269.xml"/><Relationship Id="rId114" Type="http://schemas.openxmlformats.org/officeDocument/2006/relationships/tags" Target="../tags/tag277.xml"/><Relationship Id="rId119" Type="http://schemas.openxmlformats.org/officeDocument/2006/relationships/tags" Target="../tags/tag282.xml"/><Relationship Id="rId127" Type="http://schemas.openxmlformats.org/officeDocument/2006/relationships/tags" Target="../tags/tag290.xml"/><Relationship Id="rId10" Type="http://schemas.openxmlformats.org/officeDocument/2006/relationships/tags" Target="../tags/tag173.xml"/><Relationship Id="rId31" Type="http://schemas.openxmlformats.org/officeDocument/2006/relationships/tags" Target="../tags/tag194.xml"/><Relationship Id="rId44" Type="http://schemas.openxmlformats.org/officeDocument/2006/relationships/tags" Target="../tags/tag207.xml"/><Relationship Id="rId52" Type="http://schemas.openxmlformats.org/officeDocument/2006/relationships/tags" Target="../tags/tag215.xml"/><Relationship Id="rId60" Type="http://schemas.openxmlformats.org/officeDocument/2006/relationships/tags" Target="../tags/tag223.xml"/><Relationship Id="rId65" Type="http://schemas.openxmlformats.org/officeDocument/2006/relationships/tags" Target="../tags/tag228.xml"/><Relationship Id="rId73" Type="http://schemas.openxmlformats.org/officeDocument/2006/relationships/tags" Target="../tags/tag236.xml"/><Relationship Id="rId78" Type="http://schemas.openxmlformats.org/officeDocument/2006/relationships/tags" Target="../tags/tag241.xml"/><Relationship Id="rId81" Type="http://schemas.openxmlformats.org/officeDocument/2006/relationships/tags" Target="../tags/tag244.xml"/><Relationship Id="rId86" Type="http://schemas.openxmlformats.org/officeDocument/2006/relationships/tags" Target="../tags/tag249.xml"/><Relationship Id="rId94" Type="http://schemas.openxmlformats.org/officeDocument/2006/relationships/tags" Target="../tags/tag257.xml"/><Relationship Id="rId99" Type="http://schemas.openxmlformats.org/officeDocument/2006/relationships/tags" Target="../tags/tag262.xml"/><Relationship Id="rId101" Type="http://schemas.openxmlformats.org/officeDocument/2006/relationships/tags" Target="../tags/tag264.xml"/><Relationship Id="rId122" Type="http://schemas.openxmlformats.org/officeDocument/2006/relationships/tags" Target="../tags/tag285.xml"/><Relationship Id="rId130" Type="http://schemas.openxmlformats.org/officeDocument/2006/relationships/tags" Target="../tags/tag293.xml"/><Relationship Id="rId135" Type="http://schemas.openxmlformats.org/officeDocument/2006/relationships/tags" Target="../tags/tag298.xml"/><Relationship Id="rId143" Type="http://schemas.openxmlformats.org/officeDocument/2006/relationships/tags" Target="../tags/tag306.xml"/><Relationship Id="rId148" Type="http://schemas.openxmlformats.org/officeDocument/2006/relationships/slideLayout" Target="../slideLayouts/slideLayout4.xml"/><Relationship Id="rId4" Type="http://schemas.openxmlformats.org/officeDocument/2006/relationships/tags" Target="../tags/tag167.xml"/><Relationship Id="rId9" Type="http://schemas.openxmlformats.org/officeDocument/2006/relationships/tags" Target="../tags/tag172.xml"/><Relationship Id="rId13" Type="http://schemas.openxmlformats.org/officeDocument/2006/relationships/tags" Target="../tags/tag176.xml"/><Relationship Id="rId18" Type="http://schemas.openxmlformats.org/officeDocument/2006/relationships/tags" Target="../tags/tag181.xml"/><Relationship Id="rId39" Type="http://schemas.openxmlformats.org/officeDocument/2006/relationships/tags" Target="../tags/tag202.xml"/><Relationship Id="rId109" Type="http://schemas.openxmlformats.org/officeDocument/2006/relationships/tags" Target="../tags/tag272.xml"/><Relationship Id="rId34" Type="http://schemas.openxmlformats.org/officeDocument/2006/relationships/tags" Target="../tags/tag197.xml"/><Relationship Id="rId50" Type="http://schemas.openxmlformats.org/officeDocument/2006/relationships/tags" Target="../tags/tag213.xml"/><Relationship Id="rId55" Type="http://schemas.openxmlformats.org/officeDocument/2006/relationships/tags" Target="../tags/tag218.xml"/><Relationship Id="rId76" Type="http://schemas.openxmlformats.org/officeDocument/2006/relationships/tags" Target="../tags/tag239.xml"/><Relationship Id="rId97" Type="http://schemas.openxmlformats.org/officeDocument/2006/relationships/tags" Target="../tags/tag260.xml"/><Relationship Id="rId104" Type="http://schemas.openxmlformats.org/officeDocument/2006/relationships/tags" Target="../tags/tag267.xml"/><Relationship Id="rId120" Type="http://schemas.openxmlformats.org/officeDocument/2006/relationships/tags" Target="../tags/tag283.xml"/><Relationship Id="rId125" Type="http://schemas.openxmlformats.org/officeDocument/2006/relationships/tags" Target="../tags/tag288.xml"/><Relationship Id="rId141" Type="http://schemas.openxmlformats.org/officeDocument/2006/relationships/tags" Target="../tags/tag304.xml"/><Relationship Id="rId146" Type="http://schemas.openxmlformats.org/officeDocument/2006/relationships/tags" Target="../tags/tag309.xml"/><Relationship Id="rId7" Type="http://schemas.openxmlformats.org/officeDocument/2006/relationships/tags" Target="../tags/tag170.xml"/><Relationship Id="rId71" Type="http://schemas.openxmlformats.org/officeDocument/2006/relationships/tags" Target="../tags/tag234.xml"/><Relationship Id="rId92" Type="http://schemas.openxmlformats.org/officeDocument/2006/relationships/tags" Target="../tags/tag255.xml"/><Relationship Id="rId2" Type="http://schemas.openxmlformats.org/officeDocument/2006/relationships/tags" Target="../tags/tag165.xml"/><Relationship Id="rId29" Type="http://schemas.openxmlformats.org/officeDocument/2006/relationships/tags" Target="../tags/tag192.xml"/><Relationship Id="rId24" Type="http://schemas.openxmlformats.org/officeDocument/2006/relationships/tags" Target="../tags/tag187.xml"/><Relationship Id="rId40" Type="http://schemas.openxmlformats.org/officeDocument/2006/relationships/tags" Target="../tags/tag203.xml"/><Relationship Id="rId45" Type="http://schemas.openxmlformats.org/officeDocument/2006/relationships/tags" Target="../tags/tag208.xml"/><Relationship Id="rId66" Type="http://schemas.openxmlformats.org/officeDocument/2006/relationships/tags" Target="../tags/tag229.xml"/><Relationship Id="rId87" Type="http://schemas.openxmlformats.org/officeDocument/2006/relationships/tags" Target="../tags/tag250.xml"/><Relationship Id="rId110" Type="http://schemas.openxmlformats.org/officeDocument/2006/relationships/tags" Target="../tags/tag273.xml"/><Relationship Id="rId115" Type="http://schemas.openxmlformats.org/officeDocument/2006/relationships/tags" Target="../tags/tag278.xml"/><Relationship Id="rId131" Type="http://schemas.openxmlformats.org/officeDocument/2006/relationships/tags" Target="../tags/tag294.xml"/><Relationship Id="rId136" Type="http://schemas.openxmlformats.org/officeDocument/2006/relationships/tags" Target="../tags/tag299.xml"/><Relationship Id="rId61" Type="http://schemas.openxmlformats.org/officeDocument/2006/relationships/tags" Target="../tags/tag224.xml"/><Relationship Id="rId82" Type="http://schemas.openxmlformats.org/officeDocument/2006/relationships/tags" Target="../tags/tag245.xml"/><Relationship Id="rId19" Type="http://schemas.openxmlformats.org/officeDocument/2006/relationships/tags" Target="../tags/tag182.xml"/><Relationship Id="rId14" Type="http://schemas.openxmlformats.org/officeDocument/2006/relationships/tags" Target="../tags/tag177.xml"/><Relationship Id="rId30" Type="http://schemas.openxmlformats.org/officeDocument/2006/relationships/tags" Target="../tags/tag193.xml"/><Relationship Id="rId35" Type="http://schemas.openxmlformats.org/officeDocument/2006/relationships/tags" Target="../tags/tag198.xml"/><Relationship Id="rId56" Type="http://schemas.openxmlformats.org/officeDocument/2006/relationships/tags" Target="../tags/tag219.xml"/><Relationship Id="rId77" Type="http://schemas.openxmlformats.org/officeDocument/2006/relationships/tags" Target="../tags/tag240.xml"/><Relationship Id="rId100" Type="http://schemas.openxmlformats.org/officeDocument/2006/relationships/tags" Target="../tags/tag263.xml"/><Relationship Id="rId105" Type="http://schemas.openxmlformats.org/officeDocument/2006/relationships/tags" Target="../tags/tag268.xml"/><Relationship Id="rId126" Type="http://schemas.openxmlformats.org/officeDocument/2006/relationships/tags" Target="../tags/tag289.xml"/><Relationship Id="rId147" Type="http://schemas.openxmlformats.org/officeDocument/2006/relationships/tags" Target="../tags/tag310.xml"/><Relationship Id="rId8" Type="http://schemas.openxmlformats.org/officeDocument/2006/relationships/tags" Target="../tags/tag171.xml"/><Relationship Id="rId51" Type="http://schemas.openxmlformats.org/officeDocument/2006/relationships/tags" Target="../tags/tag214.xml"/><Relationship Id="rId72" Type="http://schemas.openxmlformats.org/officeDocument/2006/relationships/tags" Target="../tags/tag235.xml"/><Relationship Id="rId93" Type="http://schemas.openxmlformats.org/officeDocument/2006/relationships/tags" Target="../tags/tag256.xml"/><Relationship Id="rId98" Type="http://schemas.openxmlformats.org/officeDocument/2006/relationships/tags" Target="../tags/tag261.xml"/><Relationship Id="rId121" Type="http://schemas.openxmlformats.org/officeDocument/2006/relationships/tags" Target="../tags/tag284.xml"/><Relationship Id="rId142" Type="http://schemas.openxmlformats.org/officeDocument/2006/relationships/tags" Target="../tags/tag30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tags" Target="../tags/tag541.xml"/><Relationship Id="rId3" Type="http://schemas.openxmlformats.org/officeDocument/2006/relationships/tags" Target="../tags/tag536.xml"/><Relationship Id="rId7" Type="http://schemas.openxmlformats.org/officeDocument/2006/relationships/tags" Target="../tags/tag540.xml"/><Relationship Id="rId2" Type="http://schemas.openxmlformats.org/officeDocument/2006/relationships/tags" Target="../tags/tag535.xml"/><Relationship Id="rId1" Type="http://schemas.openxmlformats.org/officeDocument/2006/relationships/tags" Target="../tags/tag534.xml"/><Relationship Id="rId6" Type="http://schemas.openxmlformats.org/officeDocument/2006/relationships/tags" Target="../tags/tag539.xml"/><Relationship Id="rId5" Type="http://schemas.openxmlformats.org/officeDocument/2006/relationships/tags" Target="../tags/tag538.xml"/><Relationship Id="rId4" Type="http://schemas.openxmlformats.org/officeDocument/2006/relationships/tags" Target="../tags/tag537.xml"/><Relationship Id="rId9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tags" Target="../tags/tag544.xml"/><Relationship Id="rId2" Type="http://schemas.openxmlformats.org/officeDocument/2006/relationships/tags" Target="../tags/tag543.xml"/><Relationship Id="rId1" Type="http://schemas.openxmlformats.org/officeDocument/2006/relationships/tags" Target="../tags/tag542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18.xml"/><Relationship Id="rId13" Type="http://schemas.openxmlformats.org/officeDocument/2006/relationships/notesSlide" Target="../notesSlides/notesSlide5.xml"/><Relationship Id="rId3" Type="http://schemas.openxmlformats.org/officeDocument/2006/relationships/tags" Target="../tags/tag313.xml"/><Relationship Id="rId7" Type="http://schemas.openxmlformats.org/officeDocument/2006/relationships/tags" Target="../tags/tag317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12.xml"/><Relationship Id="rId1" Type="http://schemas.openxmlformats.org/officeDocument/2006/relationships/tags" Target="../tags/tag311.xml"/><Relationship Id="rId6" Type="http://schemas.openxmlformats.org/officeDocument/2006/relationships/tags" Target="../tags/tag316.xml"/><Relationship Id="rId11" Type="http://schemas.openxmlformats.org/officeDocument/2006/relationships/tags" Target="../tags/tag321.xml"/><Relationship Id="rId5" Type="http://schemas.openxmlformats.org/officeDocument/2006/relationships/tags" Target="../tags/tag315.xml"/><Relationship Id="rId10" Type="http://schemas.openxmlformats.org/officeDocument/2006/relationships/tags" Target="../tags/tag320.xml"/><Relationship Id="rId4" Type="http://schemas.openxmlformats.org/officeDocument/2006/relationships/tags" Target="../tags/tag314.xml"/><Relationship Id="rId9" Type="http://schemas.openxmlformats.org/officeDocument/2006/relationships/tags" Target="../tags/tag319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tags" Target="../tags/tag552.xml"/><Relationship Id="rId13" Type="http://schemas.openxmlformats.org/officeDocument/2006/relationships/notesSlide" Target="../notesSlides/notesSlide23.xml"/><Relationship Id="rId3" Type="http://schemas.openxmlformats.org/officeDocument/2006/relationships/tags" Target="../tags/tag547.xml"/><Relationship Id="rId7" Type="http://schemas.openxmlformats.org/officeDocument/2006/relationships/tags" Target="../tags/tag551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546.xml"/><Relationship Id="rId1" Type="http://schemas.openxmlformats.org/officeDocument/2006/relationships/tags" Target="../tags/tag545.xml"/><Relationship Id="rId6" Type="http://schemas.openxmlformats.org/officeDocument/2006/relationships/tags" Target="../tags/tag550.xml"/><Relationship Id="rId11" Type="http://schemas.openxmlformats.org/officeDocument/2006/relationships/tags" Target="../tags/tag555.xml"/><Relationship Id="rId5" Type="http://schemas.openxmlformats.org/officeDocument/2006/relationships/tags" Target="../tags/tag549.xml"/><Relationship Id="rId10" Type="http://schemas.openxmlformats.org/officeDocument/2006/relationships/tags" Target="../tags/tag554.xml"/><Relationship Id="rId4" Type="http://schemas.openxmlformats.org/officeDocument/2006/relationships/tags" Target="../tags/tag548.xml"/><Relationship Id="rId9" Type="http://schemas.openxmlformats.org/officeDocument/2006/relationships/tags" Target="../tags/tag5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24.xml"/><Relationship Id="rId2" Type="http://schemas.openxmlformats.org/officeDocument/2006/relationships/tags" Target="../tags/tag323.xml"/><Relationship Id="rId1" Type="http://schemas.openxmlformats.org/officeDocument/2006/relationships/tags" Target="../tags/tag322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2057400"/>
          </a:xfrm>
        </p:spPr>
        <p:txBody>
          <a:bodyPr/>
          <a:lstStyle/>
          <a:p>
            <a:r>
              <a:rPr lang="en-US" b="1" dirty="0" smtClean="0"/>
              <a:t>Prof. Kavita Bala and Prof. Hakim Weatherspoon</a:t>
            </a:r>
          </a:p>
          <a:p>
            <a:r>
              <a:rPr lang="en-US" b="1" dirty="0" smtClean="0"/>
              <a:t>CS 3410, Spring 2014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Cornell University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0"/>
            <a:ext cx="3274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See P&amp;H 2.8 </a:t>
            </a:r>
            <a:r>
              <a:rPr lang="en-US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and </a:t>
            </a:r>
            <a:r>
              <a:rPr lang="en-US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libri"/>
                <a:cs typeface="Calibri"/>
              </a:rPr>
              <a:t>2.12, and A.5-6 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8194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3800" dirty="0" smtClean="0"/>
              <a:t>What is the convention to call a subroutine?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main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 = 9;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result =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j = n – 1;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while(j &gt;= 0)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	f *=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j = n -1;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f;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30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1811"/>
            <a:ext cx="9144000" cy="72019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/>
              <a:t>Procedure Call – Attempt #1: </a:t>
            </a:r>
            <a:r>
              <a:rPr lang="en-GB" sz="4000" dirty="0"/>
              <a:t>Use Jumps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Laftercall1</a:t>
            </a:r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1597025" y="1893888"/>
            <a:ext cx="2395538" cy="476250"/>
          </a:xfrm>
          <a:custGeom>
            <a:avLst/>
            <a:gdLst>
              <a:gd name="T0" fmla="*/ 0 w 1509"/>
              <a:gd name="T1" fmla="*/ 300 h 300"/>
              <a:gd name="T2" fmla="*/ 860 w 1509"/>
              <a:gd name="T3" fmla="*/ 243 h 300"/>
              <a:gd name="T4" fmla="*/ 1184 w 1509"/>
              <a:gd name="T5" fmla="*/ 32 h 300"/>
              <a:gd name="T6" fmla="*/ 1509 w 1509"/>
              <a:gd name="T7" fmla="*/ 48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9" h="300">
                <a:moveTo>
                  <a:pt x="0" y="300"/>
                </a:moveTo>
                <a:cubicBezTo>
                  <a:pt x="143" y="291"/>
                  <a:pt x="663" y="288"/>
                  <a:pt x="860" y="243"/>
                </a:cubicBezTo>
                <a:cubicBezTo>
                  <a:pt x="1057" y="198"/>
                  <a:pt x="1076" y="64"/>
                  <a:pt x="1184" y="32"/>
                </a:cubicBezTo>
                <a:cubicBezTo>
                  <a:pt x="1292" y="0"/>
                  <a:pt x="1441" y="45"/>
                  <a:pt x="1509" y="48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2098675" y="2768600"/>
            <a:ext cx="1997075" cy="1725613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200" y="4878217"/>
            <a:ext cx="9220200" cy="919611"/>
          </a:xfrm>
          <a:prstGeom prst="rect">
            <a:avLst/>
          </a:prstGeom>
          <a:ln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to the </a:t>
            </a:r>
            <a:r>
              <a:rPr lang="en-GB" sz="2400" dirty="0" err="1" smtClean="0"/>
              <a:t>callee</a:t>
            </a:r>
            <a:r>
              <a:rPr lang="en-GB" sz="2400" dirty="0" smtClean="0"/>
              <a:t> (called procedure)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back</a:t>
            </a:r>
          </a:p>
        </p:txBody>
      </p:sp>
    </p:spTree>
    <p:extLst>
      <p:ext uri="{BB962C8B-B14F-4D97-AF65-F5344CB8AC3E}">
        <p14:creationId xmlns:p14="http://schemas.microsoft.com/office/powerpoint/2010/main" val="1106427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2" grpId="0" animBg="1"/>
      <p:bldP spid="32773" grpId="0" animBg="1"/>
      <p:bldP spid="32774" grpId="0" animBg="1"/>
      <p:bldP spid="3277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91811"/>
            <a:ext cx="9144000" cy="72019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/>
              <a:t>Procedure Call – Attempt #1: </a:t>
            </a:r>
            <a:r>
              <a:rPr lang="en-GB" sz="4000" dirty="0"/>
              <a:t>Use Jumps</a:t>
            </a: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bIns="0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j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Laftercall1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 Laftercall2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</p:txBody>
      </p:sp>
      <p:sp>
        <p:nvSpPr>
          <p:cNvPr id="32774" name="Freeform 6"/>
          <p:cNvSpPr>
            <a:spLocks/>
          </p:cNvSpPr>
          <p:nvPr/>
        </p:nvSpPr>
        <p:spPr bwMode="auto">
          <a:xfrm>
            <a:off x="1597025" y="1893888"/>
            <a:ext cx="2395538" cy="476250"/>
          </a:xfrm>
          <a:custGeom>
            <a:avLst/>
            <a:gdLst>
              <a:gd name="T0" fmla="*/ 0 w 1509"/>
              <a:gd name="T1" fmla="*/ 300 h 300"/>
              <a:gd name="T2" fmla="*/ 860 w 1509"/>
              <a:gd name="T3" fmla="*/ 243 h 300"/>
              <a:gd name="T4" fmla="*/ 1184 w 1509"/>
              <a:gd name="T5" fmla="*/ 32 h 300"/>
              <a:gd name="T6" fmla="*/ 1509 w 1509"/>
              <a:gd name="T7" fmla="*/ 48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9" h="300">
                <a:moveTo>
                  <a:pt x="0" y="300"/>
                </a:moveTo>
                <a:cubicBezTo>
                  <a:pt x="143" y="291"/>
                  <a:pt x="663" y="288"/>
                  <a:pt x="860" y="243"/>
                </a:cubicBezTo>
                <a:cubicBezTo>
                  <a:pt x="1057" y="198"/>
                  <a:pt x="1076" y="64"/>
                  <a:pt x="1184" y="32"/>
                </a:cubicBezTo>
                <a:cubicBezTo>
                  <a:pt x="1292" y="0"/>
                  <a:pt x="1441" y="45"/>
                  <a:pt x="1509" y="48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Freeform 7"/>
          <p:cNvSpPr>
            <a:spLocks/>
          </p:cNvSpPr>
          <p:nvPr/>
        </p:nvSpPr>
        <p:spPr bwMode="auto">
          <a:xfrm>
            <a:off x="2098675" y="2768600"/>
            <a:ext cx="1997075" cy="1725613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Freeform 8"/>
          <p:cNvSpPr>
            <a:spLocks/>
          </p:cNvSpPr>
          <p:nvPr/>
        </p:nvSpPr>
        <p:spPr bwMode="auto">
          <a:xfrm>
            <a:off x="1597025" y="1889125"/>
            <a:ext cx="2382838" cy="2073275"/>
          </a:xfrm>
          <a:custGeom>
            <a:avLst/>
            <a:gdLst>
              <a:gd name="T0" fmla="*/ 0 w 1501"/>
              <a:gd name="T1" fmla="*/ 1228 h 1306"/>
              <a:gd name="T2" fmla="*/ 1136 w 1501"/>
              <a:gd name="T3" fmla="*/ 1130 h 1306"/>
              <a:gd name="T4" fmla="*/ 1241 w 1501"/>
              <a:gd name="T5" fmla="*/ 173 h 1306"/>
              <a:gd name="T6" fmla="*/ 1501 w 1501"/>
              <a:gd name="T7" fmla="*/ 92 h 13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01" h="1306">
                <a:moveTo>
                  <a:pt x="0" y="1228"/>
                </a:moveTo>
                <a:cubicBezTo>
                  <a:pt x="189" y="1212"/>
                  <a:pt x="929" y="1306"/>
                  <a:pt x="1136" y="1130"/>
                </a:cubicBezTo>
                <a:cubicBezTo>
                  <a:pt x="1343" y="954"/>
                  <a:pt x="1180" y="346"/>
                  <a:pt x="1241" y="173"/>
                </a:cubicBezTo>
                <a:cubicBezTo>
                  <a:pt x="1302" y="0"/>
                  <a:pt x="1447" y="109"/>
                  <a:pt x="1501" y="9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76200" y="4878217"/>
            <a:ext cx="9220200" cy="1370183"/>
          </a:xfrm>
          <a:prstGeom prst="rect">
            <a:avLst/>
          </a:prstGeom>
          <a:ln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SzPct val="80000"/>
              <a:buFontTx/>
              <a:buNone/>
              <a:defRPr sz="32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458788" indent="-28575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9175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Calibri" pitchFamily="34" charset="0"/>
              <a:buChar char="–"/>
              <a:defRPr sz="24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3747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18319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to the </a:t>
            </a:r>
            <a:r>
              <a:rPr lang="en-GB" sz="2400" dirty="0" err="1" smtClean="0"/>
              <a:t>callee</a:t>
            </a:r>
            <a:r>
              <a:rPr lang="en-GB" sz="2400" dirty="0" smtClean="0"/>
              <a:t> (called procedure)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/>
              <a:t>Jumps and branches can transfer control back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happens when there are multiple calls from different call sites?</a:t>
            </a:r>
            <a:endParaRPr lang="en-GB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78781" y="3009039"/>
            <a:ext cx="31197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Not correct</a:t>
            </a:r>
            <a:r>
              <a:rPr lang="en-US" sz="2400" dirty="0" smtClean="0"/>
              <a:t>.  How do </a:t>
            </a:r>
          </a:p>
          <a:p>
            <a:r>
              <a:rPr lang="en-US" sz="2400" dirty="0" smtClean="0"/>
              <a:t>We know what location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o return to?</a:t>
            </a:r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486400" y="3162300"/>
            <a:ext cx="592381" cy="1047068"/>
          </a:xfrm>
          <a:prstGeom prst="straightConnector1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407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6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-94986"/>
            <a:ext cx="7770813" cy="720197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Takeaway1: Need Jump </a:t>
            </a:r>
            <a:r>
              <a:rPr lang="en-GB" dirty="0"/>
              <a:t>And Link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609600"/>
            <a:ext cx="8610600" cy="3805529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JAL (Jump And Link) instruction </a:t>
            </a:r>
            <a:r>
              <a:rPr lang="en-GB" dirty="0"/>
              <a:t>moves a new value into the PC, and simultaneously saves the old value in register </a:t>
            </a: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31 </a:t>
            </a:r>
            <a:r>
              <a:rPr lang="en-GB" dirty="0" smtClean="0">
                <a:solidFill>
                  <a:schemeClr val="bg1"/>
                </a:solidFill>
              </a:rPr>
              <a:t>(aka 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GB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or 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return address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endParaRPr lang="en-GB" dirty="0">
              <a:solidFill>
                <a:schemeClr val="bg1"/>
              </a:solidFill>
            </a:endParaRP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Thus, can get back from the subroutine to the instruction immediately following the jump by transferring control back to PC in register $31</a:t>
            </a:r>
          </a:p>
        </p:txBody>
      </p:sp>
    </p:spTree>
    <p:extLst>
      <p:ext uri="{BB962C8B-B14F-4D97-AF65-F5344CB8AC3E}">
        <p14:creationId xmlns:p14="http://schemas.microsoft.com/office/powerpoint/2010/main" val="822087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4397"/>
            <a:ext cx="9144000" cy="72019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/>
              <a:t>Procedure Call – Attempt #2: </a:t>
            </a:r>
            <a:r>
              <a:rPr lang="en-GB" sz="4000" dirty="0"/>
              <a:t>JAL/JR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rgbClr val="BC1010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</a:t>
            </a:r>
          </a:p>
        </p:txBody>
      </p:sp>
      <p:sp>
        <p:nvSpPr>
          <p:cNvPr id="47110" name="Freeform 6"/>
          <p:cNvSpPr>
            <a:spLocks/>
          </p:cNvSpPr>
          <p:nvPr/>
        </p:nvSpPr>
        <p:spPr bwMode="auto">
          <a:xfrm>
            <a:off x="1803400" y="2051050"/>
            <a:ext cx="2189163" cy="463550"/>
          </a:xfrm>
          <a:custGeom>
            <a:avLst/>
            <a:gdLst>
              <a:gd name="T0" fmla="*/ 0 w 1379"/>
              <a:gd name="T1" fmla="*/ 292 h 292"/>
              <a:gd name="T2" fmla="*/ 730 w 1379"/>
              <a:gd name="T3" fmla="*/ 243 h 292"/>
              <a:gd name="T4" fmla="*/ 1054 w 1379"/>
              <a:gd name="T5" fmla="*/ 32 h 292"/>
              <a:gd name="T6" fmla="*/ 1379 w 1379"/>
              <a:gd name="T7" fmla="*/ 48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9" h="292">
                <a:moveTo>
                  <a:pt x="0" y="292"/>
                </a:moveTo>
                <a:cubicBezTo>
                  <a:pt x="120" y="284"/>
                  <a:pt x="554" y="286"/>
                  <a:pt x="730" y="243"/>
                </a:cubicBezTo>
                <a:cubicBezTo>
                  <a:pt x="906" y="200"/>
                  <a:pt x="946" y="64"/>
                  <a:pt x="1054" y="32"/>
                </a:cubicBezTo>
                <a:cubicBezTo>
                  <a:pt x="1162" y="0"/>
                  <a:pt x="1311" y="45"/>
                  <a:pt x="1379" y="48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111" name="Freeform 7"/>
          <p:cNvSpPr>
            <a:spLocks/>
          </p:cNvSpPr>
          <p:nvPr/>
        </p:nvSpPr>
        <p:spPr bwMode="auto">
          <a:xfrm>
            <a:off x="2098675" y="2768601"/>
            <a:ext cx="1997075" cy="1497806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112" name="Freeform 8"/>
          <p:cNvSpPr>
            <a:spLocks/>
          </p:cNvSpPr>
          <p:nvPr/>
        </p:nvSpPr>
        <p:spPr bwMode="auto">
          <a:xfrm>
            <a:off x="1816100" y="2125663"/>
            <a:ext cx="2163763" cy="1684337"/>
          </a:xfrm>
          <a:custGeom>
            <a:avLst/>
            <a:gdLst>
              <a:gd name="T0" fmla="*/ 0 w 1363"/>
              <a:gd name="T1" fmla="*/ 1236 h 1307"/>
              <a:gd name="T2" fmla="*/ 998 w 1363"/>
              <a:gd name="T3" fmla="*/ 1130 h 1307"/>
              <a:gd name="T4" fmla="*/ 1103 w 1363"/>
              <a:gd name="T5" fmla="*/ 173 h 1307"/>
              <a:gd name="T6" fmla="*/ 1363 w 1363"/>
              <a:gd name="T7" fmla="*/ 92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3" h="1307">
                <a:moveTo>
                  <a:pt x="0" y="1236"/>
                </a:moveTo>
                <a:cubicBezTo>
                  <a:pt x="166" y="1220"/>
                  <a:pt x="814" y="1307"/>
                  <a:pt x="998" y="1130"/>
                </a:cubicBezTo>
                <a:cubicBezTo>
                  <a:pt x="1182" y="953"/>
                  <a:pt x="1042" y="346"/>
                  <a:pt x="1103" y="173"/>
                </a:cubicBezTo>
                <a:cubicBezTo>
                  <a:pt x="1164" y="0"/>
                  <a:pt x="1309" y="109"/>
                  <a:pt x="1363" y="9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113" name="Freeform 9"/>
          <p:cNvSpPr>
            <a:spLocks/>
          </p:cNvSpPr>
          <p:nvPr/>
        </p:nvSpPr>
        <p:spPr bwMode="auto">
          <a:xfrm>
            <a:off x="2035175" y="3810000"/>
            <a:ext cx="2060575" cy="456407"/>
          </a:xfrm>
          <a:custGeom>
            <a:avLst/>
            <a:gdLst>
              <a:gd name="T0" fmla="*/ 1298 w 1298"/>
              <a:gd name="T1" fmla="*/ 271 h 271"/>
              <a:gd name="T2" fmla="*/ 641 w 1298"/>
              <a:gd name="T3" fmla="*/ 133 h 271"/>
              <a:gd name="T4" fmla="*/ 235 w 1298"/>
              <a:gd name="T5" fmla="*/ 12 h 271"/>
              <a:gd name="T6" fmla="*/ 0 w 1298"/>
              <a:gd name="T7" fmla="*/ 6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8" h="271">
                <a:moveTo>
                  <a:pt x="1298" y="271"/>
                </a:moveTo>
                <a:cubicBezTo>
                  <a:pt x="1189" y="247"/>
                  <a:pt x="818" y="176"/>
                  <a:pt x="641" y="133"/>
                </a:cubicBezTo>
                <a:cubicBezTo>
                  <a:pt x="464" y="90"/>
                  <a:pt x="342" y="24"/>
                  <a:pt x="235" y="12"/>
                </a:cubicBezTo>
                <a:cubicBezTo>
                  <a:pt x="128" y="0"/>
                  <a:pt x="49" y="50"/>
                  <a:pt x="0" y="6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57200" y="4953000"/>
            <a:ext cx="8077200" cy="152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JAL </a:t>
            </a:r>
            <a:r>
              <a:rPr lang="en-GB" sz="2800" dirty="0">
                <a:solidFill>
                  <a:schemeClr val="bg1"/>
                </a:solidFill>
              </a:rPr>
              <a:t>saves the PC in register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Subroutine returns by jumping to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happens for recursive invocations?</a:t>
            </a:r>
          </a:p>
        </p:txBody>
      </p:sp>
    </p:spTree>
    <p:extLst>
      <p:ext uri="{BB962C8B-B14F-4D97-AF65-F5344CB8AC3E}">
        <p14:creationId xmlns:p14="http://schemas.microsoft.com/office/powerpoint/2010/main" val="14549496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  <p:bldP spid="47111" grpId="0" animBg="1"/>
      <p:bldP spid="47112" grpId="0" animBg="1"/>
      <p:bldP spid="471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34397"/>
            <a:ext cx="9144000" cy="720197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/>
              <a:t>Procedure Call – Attempt #2: </a:t>
            </a:r>
            <a:r>
              <a:rPr lang="en-GB" sz="4000" dirty="0"/>
              <a:t>JAL/JR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962400" y="16002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rgbClr val="BC1010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</a:t>
            </a:r>
          </a:p>
        </p:txBody>
      </p:sp>
      <p:sp>
        <p:nvSpPr>
          <p:cNvPr id="47110" name="Freeform 6"/>
          <p:cNvSpPr>
            <a:spLocks/>
          </p:cNvSpPr>
          <p:nvPr/>
        </p:nvSpPr>
        <p:spPr bwMode="auto">
          <a:xfrm>
            <a:off x="1803400" y="2051050"/>
            <a:ext cx="2189163" cy="463550"/>
          </a:xfrm>
          <a:custGeom>
            <a:avLst/>
            <a:gdLst>
              <a:gd name="T0" fmla="*/ 0 w 1379"/>
              <a:gd name="T1" fmla="*/ 292 h 292"/>
              <a:gd name="T2" fmla="*/ 730 w 1379"/>
              <a:gd name="T3" fmla="*/ 243 h 292"/>
              <a:gd name="T4" fmla="*/ 1054 w 1379"/>
              <a:gd name="T5" fmla="*/ 32 h 292"/>
              <a:gd name="T6" fmla="*/ 1379 w 1379"/>
              <a:gd name="T7" fmla="*/ 48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9" h="292">
                <a:moveTo>
                  <a:pt x="0" y="292"/>
                </a:moveTo>
                <a:cubicBezTo>
                  <a:pt x="120" y="284"/>
                  <a:pt x="554" y="286"/>
                  <a:pt x="730" y="243"/>
                </a:cubicBezTo>
                <a:cubicBezTo>
                  <a:pt x="906" y="200"/>
                  <a:pt x="946" y="64"/>
                  <a:pt x="1054" y="32"/>
                </a:cubicBezTo>
                <a:cubicBezTo>
                  <a:pt x="1162" y="0"/>
                  <a:pt x="1311" y="45"/>
                  <a:pt x="1379" y="48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7111" name="Freeform 7"/>
          <p:cNvSpPr>
            <a:spLocks/>
          </p:cNvSpPr>
          <p:nvPr/>
        </p:nvSpPr>
        <p:spPr bwMode="auto">
          <a:xfrm>
            <a:off x="2098675" y="2768601"/>
            <a:ext cx="1997075" cy="1497806"/>
          </a:xfrm>
          <a:custGeom>
            <a:avLst/>
            <a:gdLst>
              <a:gd name="T0" fmla="*/ 1258 w 1258"/>
              <a:gd name="T1" fmla="*/ 1087 h 1087"/>
              <a:gd name="T2" fmla="*/ 820 w 1258"/>
              <a:gd name="T3" fmla="*/ 373 h 1087"/>
              <a:gd name="T4" fmla="*/ 763 w 1258"/>
              <a:gd name="T5" fmla="*/ 138 h 1087"/>
              <a:gd name="T6" fmla="*/ 0 w 1258"/>
              <a:gd name="T7" fmla="*/ 0 h 10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58" h="1087">
                <a:moveTo>
                  <a:pt x="1258" y="1087"/>
                </a:moveTo>
                <a:cubicBezTo>
                  <a:pt x="1184" y="968"/>
                  <a:pt x="902" y="531"/>
                  <a:pt x="820" y="373"/>
                </a:cubicBezTo>
                <a:cubicBezTo>
                  <a:pt x="738" y="215"/>
                  <a:pt x="900" y="200"/>
                  <a:pt x="763" y="138"/>
                </a:cubicBezTo>
                <a:cubicBezTo>
                  <a:pt x="626" y="76"/>
                  <a:pt x="159" y="29"/>
                  <a:pt x="0" y="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2" name="Freeform 8"/>
          <p:cNvSpPr>
            <a:spLocks/>
          </p:cNvSpPr>
          <p:nvPr/>
        </p:nvSpPr>
        <p:spPr bwMode="auto">
          <a:xfrm>
            <a:off x="1816100" y="2125663"/>
            <a:ext cx="2163763" cy="1684337"/>
          </a:xfrm>
          <a:custGeom>
            <a:avLst/>
            <a:gdLst>
              <a:gd name="T0" fmla="*/ 0 w 1363"/>
              <a:gd name="T1" fmla="*/ 1236 h 1307"/>
              <a:gd name="T2" fmla="*/ 998 w 1363"/>
              <a:gd name="T3" fmla="*/ 1130 h 1307"/>
              <a:gd name="T4" fmla="*/ 1103 w 1363"/>
              <a:gd name="T5" fmla="*/ 173 h 1307"/>
              <a:gd name="T6" fmla="*/ 1363 w 1363"/>
              <a:gd name="T7" fmla="*/ 92 h 1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63" h="1307">
                <a:moveTo>
                  <a:pt x="0" y="1236"/>
                </a:moveTo>
                <a:cubicBezTo>
                  <a:pt x="166" y="1220"/>
                  <a:pt x="814" y="1307"/>
                  <a:pt x="998" y="1130"/>
                </a:cubicBezTo>
                <a:cubicBezTo>
                  <a:pt x="1182" y="953"/>
                  <a:pt x="1042" y="346"/>
                  <a:pt x="1103" y="173"/>
                </a:cubicBezTo>
                <a:cubicBezTo>
                  <a:pt x="1164" y="0"/>
                  <a:pt x="1309" y="109"/>
                  <a:pt x="1363" y="9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3" name="Freeform 9"/>
          <p:cNvSpPr>
            <a:spLocks/>
          </p:cNvSpPr>
          <p:nvPr/>
        </p:nvSpPr>
        <p:spPr bwMode="auto">
          <a:xfrm>
            <a:off x="2035175" y="3810000"/>
            <a:ext cx="2060575" cy="456407"/>
          </a:xfrm>
          <a:custGeom>
            <a:avLst/>
            <a:gdLst>
              <a:gd name="T0" fmla="*/ 1298 w 1298"/>
              <a:gd name="T1" fmla="*/ 271 h 271"/>
              <a:gd name="T2" fmla="*/ 641 w 1298"/>
              <a:gd name="T3" fmla="*/ 133 h 271"/>
              <a:gd name="T4" fmla="*/ 235 w 1298"/>
              <a:gd name="T5" fmla="*/ 12 h 271"/>
              <a:gd name="T6" fmla="*/ 0 w 1298"/>
              <a:gd name="T7" fmla="*/ 60 h 2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8" h="271">
                <a:moveTo>
                  <a:pt x="1298" y="271"/>
                </a:moveTo>
                <a:cubicBezTo>
                  <a:pt x="1189" y="247"/>
                  <a:pt x="818" y="176"/>
                  <a:pt x="641" y="133"/>
                </a:cubicBezTo>
                <a:cubicBezTo>
                  <a:pt x="464" y="90"/>
                  <a:pt x="342" y="24"/>
                  <a:pt x="235" y="12"/>
                </a:cubicBezTo>
                <a:cubicBezTo>
                  <a:pt x="128" y="0"/>
                  <a:pt x="49" y="50"/>
                  <a:pt x="0" y="60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457200" y="4953000"/>
            <a:ext cx="8077200" cy="152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JAL </a:t>
            </a:r>
            <a:r>
              <a:rPr lang="en-GB" sz="2800" dirty="0">
                <a:solidFill>
                  <a:schemeClr val="bg1"/>
                </a:solidFill>
              </a:rPr>
              <a:t>saves the PC in register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Subroutine returns by jumping to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happens for recursive invocations?</a:t>
            </a:r>
          </a:p>
        </p:txBody>
      </p:sp>
    </p:spTree>
    <p:extLst>
      <p:ext uri="{BB962C8B-B14F-4D97-AF65-F5344CB8AC3E}">
        <p14:creationId xmlns:p14="http://schemas.microsoft.com/office/powerpoint/2010/main" val="39412229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GB" dirty="0"/>
              <a:t>Procedure Call – Attempt #</a:t>
            </a:r>
            <a:r>
              <a:rPr lang="en-GB" dirty="0" smtClean="0"/>
              <a:t>2: </a:t>
            </a:r>
            <a:r>
              <a:rPr lang="en-GB" dirty="0"/>
              <a:t>JAL/JR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main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 = 9;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result =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(n);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f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j = n – 1;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while(j &gt;= 0) {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		f *=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j = n -1;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return f;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GB" dirty="0"/>
              <a:t>Procedure Call – Attempt #</a:t>
            </a:r>
            <a:r>
              <a:rPr lang="en-GB" dirty="0" smtClean="0"/>
              <a:t>2: </a:t>
            </a:r>
            <a:r>
              <a:rPr lang="en-GB" dirty="0"/>
              <a:t>JAL/JR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6019800"/>
          </a:xfrm>
        </p:spPr>
        <p:txBody>
          <a:bodyPr>
            <a:noAutofit/>
          </a:bodyPr>
          <a:lstStyle/>
          <a:p>
            <a:r>
              <a:rPr lang="en-US" sz="22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main (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argc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, char* </a:t>
            </a:r>
            <a:r>
              <a:rPr lang="en-US" sz="2200" dirty="0" err="1">
                <a:latin typeface="Consolas" pitchFamily="49" charset="0"/>
                <a:cs typeface="Consolas" pitchFamily="49" charset="0"/>
              </a:rPr>
              <a:t>argv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[ ]) {</a:t>
            </a: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n = 9;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800100" algn="l"/>
                <a:tab pos="1600200" algn="l"/>
                <a:tab pos="1828800" algn="l"/>
              </a:tabLst>
            </a:pP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result = 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(n);</a:t>
            </a:r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endParaRPr lang="en-US" sz="2200" dirty="0">
              <a:latin typeface="Consolas" pitchFamily="49" charset="0"/>
              <a:cs typeface="Consolas" pitchFamily="49" charset="0"/>
            </a:endParaRPr>
          </a:p>
          <a:p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happens for recursive invocations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z="24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 n) {</a:t>
            </a:r>
          </a:p>
          <a:p>
            <a:endParaRPr lang="en-US" sz="22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if(n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== 0) {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	return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22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else {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	return 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n * </a:t>
            </a:r>
            <a:r>
              <a:rPr lang="en-US" sz="2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multi</a:t>
            </a:r>
            <a:r>
              <a:rPr lang="en-US" sz="2200" dirty="0" smtClean="0">
                <a:latin typeface="Consolas" pitchFamily="49" charset="0"/>
                <a:cs typeface="Consolas" pitchFamily="49" charset="0"/>
              </a:rPr>
              <a:t>(n - 1</a:t>
            </a:r>
            <a:r>
              <a:rPr lang="en-US" sz="2200" dirty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en-US" sz="22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Oval 3"/>
          <p:cNvSpPr/>
          <p:nvPr/>
        </p:nvSpPr>
        <p:spPr>
          <a:xfrm>
            <a:off x="3733800" y="5562600"/>
            <a:ext cx="2057400" cy="60960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371548" y="3363686"/>
            <a:ext cx="3579954" cy="2204357"/>
          </a:xfrm>
          <a:custGeom>
            <a:avLst/>
            <a:gdLst>
              <a:gd name="connsiteX0" fmla="*/ 3314752 w 3579954"/>
              <a:gd name="connsiteY0" fmla="*/ 2204357 h 2204357"/>
              <a:gd name="connsiteX1" fmla="*/ 3576009 w 3579954"/>
              <a:gd name="connsiteY1" fmla="*/ 1698171 h 2204357"/>
              <a:gd name="connsiteX2" fmla="*/ 3135138 w 3579954"/>
              <a:gd name="connsiteY2" fmla="*/ 473528 h 2204357"/>
              <a:gd name="connsiteX3" fmla="*/ 1126723 w 3579954"/>
              <a:gd name="connsiteY3" fmla="*/ 16328 h 2204357"/>
              <a:gd name="connsiteX4" fmla="*/ 179666 w 3579954"/>
              <a:gd name="connsiteY4" fmla="*/ 130628 h 2204357"/>
              <a:gd name="connsiteX5" fmla="*/ 52 w 3579954"/>
              <a:gd name="connsiteY5" fmla="*/ 408214 h 2204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9954" h="2204357">
                <a:moveTo>
                  <a:pt x="3314752" y="2204357"/>
                </a:moveTo>
                <a:cubicBezTo>
                  <a:pt x="3460348" y="2095499"/>
                  <a:pt x="3605945" y="1986642"/>
                  <a:pt x="3576009" y="1698171"/>
                </a:cubicBezTo>
                <a:cubicBezTo>
                  <a:pt x="3546073" y="1409700"/>
                  <a:pt x="3543352" y="753835"/>
                  <a:pt x="3135138" y="473528"/>
                </a:cubicBezTo>
                <a:cubicBezTo>
                  <a:pt x="2726924" y="193221"/>
                  <a:pt x="1619302" y="73478"/>
                  <a:pt x="1126723" y="16328"/>
                </a:cubicBezTo>
                <a:cubicBezTo>
                  <a:pt x="634144" y="-40822"/>
                  <a:pt x="367444" y="65314"/>
                  <a:pt x="179666" y="130628"/>
                </a:cubicBezTo>
                <a:cubicBezTo>
                  <a:pt x="-8112" y="195942"/>
                  <a:pt x="52" y="408214"/>
                  <a:pt x="52" y="408214"/>
                </a:cubicBezTo>
              </a:path>
            </a:pathLst>
          </a:custGeom>
          <a:noFill/>
          <a:ln>
            <a:solidFill>
              <a:schemeClr val="accent5">
                <a:lumMod val="60000"/>
                <a:lumOff val="40000"/>
              </a:schemeClr>
            </a:solidFill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9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2853"/>
            <a:ext cx="9144000" cy="698653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4000" dirty="0" smtClean="0"/>
              <a:t>Procedure </a:t>
            </a:r>
            <a:r>
              <a:rPr lang="en-GB" sz="4000" dirty="0"/>
              <a:t>Call – Attempt #</a:t>
            </a:r>
            <a:r>
              <a:rPr lang="en-GB" sz="4000" dirty="0" smtClean="0"/>
              <a:t>2: </a:t>
            </a:r>
            <a:r>
              <a:rPr lang="en-GB" sz="4000" dirty="0"/>
              <a:t>JAL/JR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962400" y="1600200"/>
            <a:ext cx="2057400" cy="3429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</a:t>
            </a:r>
          </a:p>
        </p:txBody>
      </p:sp>
      <p:sp>
        <p:nvSpPr>
          <p:cNvPr id="49157" name="Freeform 5"/>
          <p:cNvSpPr>
            <a:spLocks/>
          </p:cNvSpPr>
          <p:nvPr/>
        </p:nvSpPr>
        <p:spPr bwMode="auto">
          <a:xfrm>
            <a:off x="1803400" y="2125662"/>
            <a:ext cx="2189163" cy="388938"/>
          </a:xfrm>
          <a:custGeom>
            <a:avLst/>
            <a:gdLst>
              <a:gd name="T0" fmla="*/ 0 w 1379"/>
              <a:gd name="T1" fmla="*/ 292 h 292"/>
              <a:gd name="T2" fmla="*/ 730 w 1379"/>
              <a:gd name="T3" fmla="*/ 243 h 292"/>
              <a:gd name="T4" fmla="*/ 1054 w 1379"/>
              <a:gd name="T5" fmla="*/ 32 h 292"/>
              <a:gd name="T6" fmla="*/ 1379 w 1379"/>
              <a:gd name="T7" fmla="*/ 48 h 2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79" h="292">
                <a:moveTo>
                  <a:pt x="0" y="292"/>
                </a:moveTo>
                <a:cubicBezTo>
                  <a:pt x="120" y="284"/>
                  <a:pt x="554" y="286"/>
                  <a:pt x="730" y="243"/>
                </a:cubicBezTo>
                <a:cubicBezTo>
                  <a:pt x="906" y="200"/>
                  <a:pt x="946" y="64"/>
                  <a:pt x="1054" y="32"/>
                </a:cubicBezTo>
                <a:cubicBezTo>
                  <a:pt x="1162" y="0"/>
                  <a:pt x="1311" y="45"/>
                  <a:pt x="1379" y="48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8" name="Freeform 6"/>
          <p:cNvSpPr>
            <a:spLocks/>
          </p:cNvSpPr>
          <p:nvPr/>
        </p:nvSpPr>
        <p:spPr bwMode="auto">
          <a:xfrm>
            <a:off x="4572000" y="2125662"/>
            <a:ext cx="1827213" cy="1304926"/>
          </a:xfrm>
          <a:custGeom>
            <a:avLst/>
            <a:gdLst>
              <a:gd name="T0" fmla="*/ 227 w 1151"/>
              <a:gd name="T1" fmla="*/ 974 h 1009"/>
              <a:gd name="T2" fmla="*/ 1022 w 1151"/>
              <a:gd name="T3" fmla="*/ 869 h 1009"/>
              <a:gd name="T4" fmla="*/ 981 w 1151"/>
              <a:gd name="T5" fmla="*/ 131 h 1009"/>
              <a:gd name="T6" fmla="*/ 0 w 1151"/>
              <a:gd name="T7" fmla="*/ 82 h 10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1" h="1009">
                <a:moveTo>
                  <a:pt x="227" y="974"/>
                </a:moveTo>
                <a:cubicBezTo>
                  <a:pt x="359" y="957"/>
                  <a:pt x="896" y="1009"/>
                  <a:pt x="1022" y="869"/>
                </a:cubicBezTo>
                <a:cubicBezTo>
                  <a:pt x="1148" y="729"/>
                  <a:pt x="1151" y="262"/>
                  <a:pt x="981" y="131"/>
                </a:cubicBezTo>
                <a:cubicBezTo>
                  <a:pt x="811" y="0"/>
                  <a:pt x="204" y="92"/>
                  <a:pt x="0" y="8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457200" y="5105400"/>
            <a:ext cx="8077200" cy="1523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happens for recursive invocations?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bg1"/>
                </a:solidFill>
              </a:rPr>
              <a:t>Recursion </a:t>
            </a:r>
            <a:r>
              <a:rPr lang="en-GB" sz="2800" dirty="0">
                <a:solidFill>
                  <a:schemeClr val="bg1"/>
                </a:solidFill>
              </a:rPr>
              <a:t>overwrites contents of $31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</a:rPr>
              <a:t>Need to save and restore the register contents</a:t>
            </a:r>
          </a:p>
        </p:txBody>
      </p:sp>
    </p:spTree>
    <p:extLst>
      <p:ext uri="{BB962C8B-B14F-4D97-AF65-F5344CB8AC3E}">
        <p14:creationId xmlns:p14="http://schemas.microsoft.com/office/powerpoint/2010/main" val="2897771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  <p:bldP spid="4915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a “Call Stack”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943600" cy="5867400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C</a:t>
            </a:r>
            <a:r>
              <a:rPr lang="en-US" sz="2800" dirty="0" smtClean="0"/>
              <a:t>all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contains activation records </a:t>
            </a:r>
            <a:r>
              <a:rPr lang="en-US" sz="2400" dirty="0" smtClean="0"/>
              <a:t>                      (</a:t>
            </a:r>
            <a:r>
              <a:rPr lang="en-US" sz="2400" dirty="0"/>
              <a:t>aka stack frames)</a:t>
            </a:r>
            <a:endParaRPr lang="en-US" sz="2800" dirty="0" smtClean="0"/>
          </a:p>
          <a:p>
            <a:pPr>
              <a:lnSpc>
                <a:spcPct val="94000"/>
              </a:lnSpc>
            </a:pPr>
            <a:endParaRPr lang="en-US" sz="2800" dirty="0" smtClean="0"/>
          </a:p>
          <a:p>
            <a:pPr>
              <a:lnSpc>
                <a:spcPct val="94000"/>
              </a:lnSpc>
            </a:pPr>
            <a:r>
              <a:rPr lang="en-US" sz="2800" dirty="0" smtClean="0"/>
              <a:t>Each </a:t>
            </a:r>
            <a:r>
              <a:rPr lang="en-US" sz="2800" dirty="0"/>
              <a:t>activation record contains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return address for that invocation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local variables for that procedure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A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stack pointer 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/>
              <a:t>) keeps track of the top of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dedicated register (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$29</a:t>
            </a:r>
            <a:r>
              <a:rPr lang="en-US" sz="2400" dirty="0"/>
              <a:t>) on the MIPS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Manipulated by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push/pop</a:t>
            </a:r>
            <a:r>
              <a:rPr lang="en-US" sz="2800" dirty="0"/>
              <a:t> operations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</a:t>
            </a:r>
            <a:r>
              <a:rPr lang="en-US" sz="2400" dirty="0"/>
              <a:t>: move </a:t>
            </a:r>
            <a:r>
              <a:rPr lang="en-US" sz="2400" dirty="0" err="1"/>
              <a:t>sp</a:t>
            </a:r>
            <a:r>
              <a:rPr lang="en-US" sz="2400" dirty="0"/>
              <a:t> down, store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pop</a:t>
            </a:r>
            <a:r>
              <a:rPr lang="en-US" sz="2400" dirty="0"/>
              <a:t>: load, move </a:t>
            </a:r>
            <a:r>
              <a:rPr lang="en-US" sz="2400" dirty="0" err="1"/>
              <a:t>sp</a:t>
            </a:r>
            <a:r>
              <a:rPr lang="en-US" sz="2400" dirty="0"/>
              <a:t> up</a:t>
            </a:r>
          </a:p>
          <a:p>
            <a:pPr lvl="1">
              <a:lnSpc>
                <a:spcPct val="94000"/>
              </a:lnSpc>
            </a:pPr>
            <a:endParaRPr lang="en-US" sz="2000" dirty="0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172200" y="36576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19800" y="38100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6629400" y="1676400"/>
            <a:ext cx="2133600" cy="48768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629400" y="2819400"/>
            <a:ext cx="21336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6629400" y="3352800"/>
            <a:ext cx="21336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7624" y="128428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89589" y="6260068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696200" y="3886200"/>
            <a:ext cx="0" cy="609600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15132" y="4800600"/>
            <a:ext cx="274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Push: ADDIU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-4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SW $31, 0 ($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28956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$31 =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34290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$31 =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>
            <a:off x="6172200" y="30480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6019800" y="32004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9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/>
      <p:bldP spid="51209" grpId="0" animBg="1"/>
      <p:bldP spid="4" grpId="0"/>
      <p:bldP spid="16" grpId="0"/>
      <p:bldP spid="18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Big Picture: Where are we now?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7428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720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Need a “Call Stack”</a:t>
            </a:r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5943600" cy="5867400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C</a:t>
            </a:r>
            <a:r>
              <a:rPr lang="en-US" sz="2800" dirty="0" smtClean="0"/>
              <a:t>all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contains activation records </a:t>
            </a:r>
            <a:r>
              <a:rPr lang="en-US" sz="2400" dirty="0" smtClean="0"/>
              <a:t>                      (</a:t>
            </a:r>
            <a:r>
              <a:rPr lang="en-US" sz="2400" dirty="0"/>
              <a:t>aka stack frames)</a:t>
            </a:r>
            <a:endParaRPr lang="en-US" sz="2800" dirty="0" smtClean="0"/>
          </a:p>
          <a:p>
            <a:pPr>
              <a:lnSpc>
                <a:spcPct val="94000"/>
              </a:lnSpc>
            </a:pPr>
            <a:endParaRPr lang="en-US" sz="2800" dirty="0" smtClean="0"/>
          </a:p>
          <a:p>
            <a:pPr>
              <a:lnSpc>
                <a:spcPct val="94000"/>
              </a:lnSpc>
            </a:pPr>
            <a:r>
              <a:rPr lang="en-US" sz="2800" dirty="0" smtClean="0"/>
              <a:t>Each </a:t>
            </a:r>
            <a:r>
              <a:rPr lang="en-US" sz="2800" dirty="0"/>
              <a:t>activation record contains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return address for that invocation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the local variables for that procedure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A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stack pointer</a:t>
            </a:r>
            <a:r>
              <a:rPr lang="en-US" sz="2800" dirty="0">
                <a:solidFill>
                  <a:schemeClr val="accent1"/>
                </a:solidFill>
              </a:rPr>
              <a:t> </a:t>
            </a:r>
            <a:r>
              <a:rPr lang="en-US" sz="2800" dirty="0" smtClean="0"/>
              <a:t>(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/>
              <a:t>) keeps track of the top of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dedicated register (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$29</a:t>
            </a:r>
            <a:r>
              <a:rPr lang="en-US" sz="2400" dirty="0"/>
              <a:t>) on the MIPS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Manipulated by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push/pop</a:t>
            </a:r>
            <a:r>
              <a:rPr lang="en-US" sz="2800" dirty="0"/>
              <a:t> operations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</a:t>
            </a:r>
            <a:r>
              <a:rPr lang="en-US" sz="2400" dirty="0"/>
              <a:t>: move </a:t>
            </a:r>
            <a:r>
              <a:rPr lang="en-US" sz="2400" dirty="0" err="1"/>
              <a:t>sp</a:t>
            </a:r>
            <a:r>
              <a:rPr lang="en-US" sz="2400" dirty="0"/>
              <a:t> down, store</a:t>
            </a:r>
          </a:p>
          <a:p>
            <a:pPr lvl="1">
              <a:lnSpc>
                <a:spcPct val="9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pop</a:t>
            </a:r>
            <a:r>
              <a:rPr lang="en-US" sz="2400" dirty="0"/>
              <a:t>: load, move </a:t>
            </a:r>
            <a:r>
              <a:rPr lang="en-US" sz="2400" dirty="0" err="1"/>
              <a:t>sp</a:t>
            </a:r>
            <a:r>
              <a:rPr lang="en-US" sz="2400" dirty="0"/>
              <a:t> up</a:t>
            </a:r>
          </a:p>
          <a:p>
            <a:pPr lvl="1">
              <a:lnSpc>
                <a:spcPct val="94000"/>
              </a:lnSpc>
            </a:pPr>
            <a:endParaRPr lang="en-US" sz="2000" dirty="0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6172200" y="36576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6019800" y="38100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6629400" y="1676400"/>
            <a:ext cx="2133600" cy="48768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629400" y="2819400"/>
            <a:ext cx="21336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6629400" y="3352800"/>
            <a:ext cx="21336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5577624" y="128428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5589589" y="6260068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7696200" y="3886200"/>
            <a:ext cx="0" cy="609600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015132" y="4800600"/>
            <a:ext cx="27478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Push: ADDIU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-4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SW $31, 0 ($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5616714"/>
            <a:ext cx="26741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Pop: LW 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$31, 0 ($</a:t>
            </a:r>
            <a:r>
              <a:rPr lang="en-US" sz="20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 </a:t>
            </a:r>
            <a:endParaRPr lang="en-US" sz="2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ADDIU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0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4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JR $31</a:t>
            </a:r>
          </a:p>
          <a:p>
            <a:r>
              <a:rPr lang="en-US" sz="20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</a:t>
            </a:r>
            <a:endParaRPr lang="en-US" sz="20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28956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$31 =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3429000"/>
            <a:ext cx="70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$31 =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>
            <a:off x="6172200" y="302889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6019800" y="318129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46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/>
      <p:bldP spid="51209" grpId="0" animBg="1"/>
      <p:bldP spid="4" grpId="0"/>
      <p:bldP spid="16" grpId="0"/>
      <p:bldP spid="17" grpId="0" animBg="1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Stack Growth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8915400" cy="5638800"/>
          </a:xfrm>
        </p:spPr>
        <p:txBody>
          <a:bodyPr/>
          <a:lstStyle/>
          <a:p>
            <a:r>
              <a:rPr lang="en-US" dirty="0" smtClean="0"/>
              <a:t>(Call) Stacks </a:t>
            </a:r>
            <a:r>
              <a:rPr lang="en-US" dirty="0"/>
              <a:t>start at a high address in memory</a:t>
            </a:r>
          </a:p>
          <a:p>
            <a:endParaRPr lang="en-US" dirty="0"/>
          </a:p>
          <a:p>
            <a:r>
              <a:rPr lang="en-US" dirty="0"/>
              <a:t>Stacks grow down as frames are pushed on</a:t>
            </a:r>
          </a:p>
          <a:p>
            <a:pPr lvl="1"/>
            <a:r>
              <a:rPr lang="en-US" dirty="0" smtClean="0"/>
              <a:t>Note: data </a:t>
            </a:r>
            <a:r>
              <a:rPr lang="en-US" dirty="0"/>
              <a:t>region starts at a low address and grows up</a:t>
            </a:r>
          </a:p>
          <a:p>
            <a:pPr lvl="1"/>
            <a:r>
              <a:rPr lang="en-US" dirty="0"/>
              <a:t>The growth potential of stacks and data region are not artificially limited</a:t>
            </a:r>
          </a:p>
        </p:txBody>
      </p:sp>
    </p:spTree>
    <p:extLst>
      <p:ext uri="{BB962C8B-B14F-4D97-AF65-F5344CB8AC3E}">
        <p14:creationId xmlns:p14="http://schemas.microsoft.com/office/powerpoint/2010/main" val="97902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22" name="Straight Arrow Connector 21"/>
          <p:cNvCxnSpPr>
            <a:stCxn id="26" idx="2"/>
          </p:cNvCxnSpPr>
          <p:nvPr/>
        </p:nvCxnSpPr>
        <p:spPr>
          <a:xfrm>
            <a:off x="4572000" y="3004810"/>
            <a:ext cx="0" cy="5003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2" idx="0"/>
          </p:cNvCxnSpPr>
          <p:nvPr/>
        </p:nvCxnSpPr>
        <p:spPr>
          <a:xfrm flipV="1">
            <a:off x="4572000" y="3733800"/>
            <a:ext cx="0" cy="609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315200" y="5100935"/>
            <a:ext cx="814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.data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339010" y="5791200"/>
            <a:ext cx="7400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.text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4" name="Straight Arrow Connector 33"/>
          <p:cNvCxnSpPr>
            <a:stCxn id="33" idx="1"/>
            <a:endCxn id="30" idx="3"/>
          </p:cNvCxnSpPr>
          <p:nvPr/>
        </p:nvCxnSpPr>
        <p:spPr>
          <a:xfrm flipH="1" flipV="1">
            <a:off x="6324600" y="6019800"/>
            <a:ext cx="1014410" cy="2233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7" idx="1"/>
            <a:endCxn id="31" idx="3"/>
          </p:cNvCxnSpPr>
          <p:nvPr/>
        </p:nvCxnSpPr>
        <p:spPr>
          <a:xfrm flipH="1">
            <a:off x="6324600" y="5331768"/>
            <a:ext cx="990600" cy="2232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0145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Autofit/>
          </a:bodyPr>
          <a:lstStyle/>
          <a:p>
            <a:r>
              <a:rPr lang="en-US" sz="4000" dirty="0"/>
              <a:t>Anatomy of an executing program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2400" y="7428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7334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32004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334" y="3429000"/>
            <a:ext cx="1493866" cy="1275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19800" y="4983658"/>
            <a:ext cx="188615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Stack, Data, Code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Stored in Memory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80748" y="2819400"/>
            <a:ext cx="10583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$29 ($</a:t>
            </a:r>
            <a:r>
              <a:rPr lang="en-US" dirty="0" err="1" smtClean="0">
                <a:solidFill>
                  <a:schemeClr val="accent1"/>
                </a:solidFill>
              </a:rPr>
              <a:t>sp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$31 ($</a:t>
            </a:r>
            <a:r>
              <a:rPr lang="en-US" dirty="0" err="1" smtClean="0">
                <a:solidFill>
                  <a:schemeClr val="accent1"/>
                </a:solidFill>
              </a:rPr>
              <a:t>ra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7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-94986"/>
            <a:ext cx="7770813" cy="720197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Takeaway2: Need a Call Stack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609600"/>
            <a:ext cx="8610600" cy="6317114"/>
          </a:xfrm>
          <a:ln/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>
                <a:solidFill>
                  <a:schemeClr val="bg1"/>
                </a:solidFill>
              </a:rPr>
              <a:t>JAL (Jump And Link) instruction moves a new value into the PC, and simultaneously saves the old value in register $</a:t>
            </a:r>
            <a:r>
              <a:rPr lang="en-GB" dirty="0" smtClean="0">
                <a:solidFill>
                  <a:schemeClr val="bg1"/>
                </a:solidFill>
              </a:rPr>
              <a:t>31 (aka $</a:t>
            </a:r>
            <a:r>
              <a:rPr lang="en-GB" dirty="0" err="1" smtClean="0">
                <a:solidFill>
                  <a:schemeClr val="bg1"/>
                </a:solidFill>
              </a:rPr>
              <a:t>ra</a:t>
            </a:r>
            <a:r>
              <a:rPr lang="en-GB" dirty="0" smtClean="0">
                <a:solidFill>
                  <a:schemeClr val="bg1"/>
                </a:solidFill>
              </a:rPr>
              <a:t> or return address)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smtClean="0">
                <a:solidFill>
                  <a:schemeClr val="bg1"/>
                </a:solidFill>
              </a:rPr>
              <a:t>Thus</a:t>
            </a:r>
            <a:r>
              <a:rPr lang="en-GB" dirty="0">
                <a:solidFill>
                  <a:schemeClr val="bg1"/>
                </a:solidFill>
              </a:rPr>
              <a:t>, can get back from the subroutine to the instruction immediately following the jump by transferring control back to PC in register $</a:t>
            </a:r>
            <a:r>
              <a:rPr lang="en-GB" dirty="0" smtClean="0">
                <a:solidFill>
                  <a:schemeClr val="bg1"/>
                </a:solidFill>
              </a:rPr>
              <a:t>31</a:t>
            </a: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>
              <a:solidFill>
                <a:schemeClr val="bg1"/>
              </a:solidFill>
            </a:endParaRPr>
          </a:p>
          <a:p>
            <a:pPr>
              <a:lnSpc>
                <a:spcPct val="10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Need a Call Stack to return to correct calling procedure.  To maintain a stack, need to store an </a:t>
            </a:r>
            <a:r>
              <a:rPr lang="en-GB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activation record </a:t>
            </a: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(aka a “stack frame”) in memory.  Stacks keep track of the correct return address by storing the contents of $31 in memory (the stack).  </a:t>
            </a:r>
            <a:endParaRPr lang="en-GB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069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8518"/>
            <a:ext cx="8229600" cy="657424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Attempt #3: </a:t>
            </a:r>
            <a:r>
              <a:rPr lang="en-GB" sz="3600" dirty="0"/>
              <a:t>JAL/JR with Activation Records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3962400" y="1371600"/>
            <a:ext cx="2057400" cy="434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$sp,$sp,4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$31</a:t>
            </a:r>
          </a:p>
        </p:txBody>
      </p:sp>
      <p:sp>
        <p:nvSpPr>
          <p:cNvPr id="52229" name="Freeform 5"/>
          <p:cNvSpPr>
            <a:spLocks/>
          </p:cNvSpPr>
          <p:nvPr/>
        </p:nvSpPr>
        <p:spPr bwMode="auto">
          <a:xfrm>
            <a:off x="1803400" y="2006600"/>
            <a:ext cx="2138363" cy="376238"/>
          </a:xfrm>
          <a:custGeom>
            <a:avLst/>
            <a:gdLst>
              <a:gd name="T0" fmla="*/ 0 w 1347"/>
              <a:gd name="T1" fmla="*/ 458 h 474"/>
              <a:gd name="T2" fmla="*/ 730 w 1347"/>
              <a:gd name="T3" fmla="*/ 409 h 474"/>
              <a:gd name="T4" fmla="*/ 904 w 1347"/>
              <a:gd name="T5" fmla="*/ 68 h 474"/>
              <a:gd name="T6" fmla="*/ 1347 w 1347"/>
              <a:gd name="T7" fmla="*/ 2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7" h="474">
                <a:moveTo>
                  <a:pt x="0" y="458"/>
                </a:moveTo>
                <a:cubicBezTo>
                  <a:pt x="120" y="450"/>
                  <a:pt x="579" y="474"/>
                  <a:pt x="730" y="409"/>
                </a:cubicBezTo>
                <a:cubicBezTo>
                  <a:pt x="881" y="344"/>
                  <a:pt x="801" y="136"/>
                  <a:pt x="904" y="68"/>
                </a:cubicBezTo>
                <a:cubicBezTo>
                  <a:pt x="1007" y="0"/>
                  <a:pt x="1255" y="16"/>
                  <a:pt x="1347" y="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0" name="Freeform 6"/>
          <p:cNvSpPr>
            <a:spLocks/>
          </p:cNvSpPr>
          <p:nvPr/>
        </p:nvSpPr>
        <p:spPr bwMode="auto">
          <a:xfrm>
            <a:off x="4616450" y="1828800"/>
            <a:ext cx="1735139" cy="1751013"/>
          </a:xfrm>
          <a:custGeom>
            <a:avLst/>
            <a:gdLst>
              <a:gd name="T0" fmla="*/ 343 w 1295"/>
              <a:gd name="T1" fmla="*/ 1294 h 1375"/>
              <a:gd name="T2" fmla="*/ 1138 w 1295"/>
              <a:gd name="T3" fmla="*/ 1189 h 1375"/>
              <a:gd name="T4" fmla="*/ 1105 w 1295"/>
              <a:gd name="T5" fmla="*/ 178 h 1375"/>
              <a:gd name="T6" fmla="*/ 0 w 1295"/>
              <a:gd name="T7" fmla="*/ 121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5" h="1375">
                <a:moveTo>
                  <a:pt x="343" y="1294"/>
                </a:moveTo>
                <a:cubicBezTo>
                  <a:pt x="475" y="1277"/>
                  <a:pt x="1011" y="1375"/>
                  <a:pt x="1138" y="1189"/>
                </a:cubicBezTo>
                <a:cubicBezTo>
                  <a:pt x="1265" y="1003"/>
                  <a:pt x="1295" y="356"/>
                  <a:pt x="1105" y="178"/>
                </a:cubicBezTo>
                <a:cubicBezTo>
                  <a:pt x="915" y="0"/>
                  <a:pt x="230" y="133"/>
                  <a:pt x="0" y="121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81000" y="5734050"/>
            <a:ext cx="8077200" cy="40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  <a:latin typeface="Tahoma" pitchFamily="34" charset="0"/>
              </a:rPr>
              <a:t>Stack used to save and restore contents of $</a:t>
            </a:r>
            <a:r>
              <a:rPr lang="en-GB" sz="2800" dirty="0" smtClean="0">
                <a:solidFill>
                  <a:schemeClr val="bg1"/>
                </a:solidFill>
                <a:latin typeface="Tahoma" pitchFamily="34" charset="0"/>
              </a:rPr>
              <a:t>31</a:t>
            </a:r>
            <a:endParaRPr lang="en-GB" sz="2800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53200" y="2971800"/>
            <a:ext cx="533400" cy="457200"/>
            <a:chOff x="6553200" y="2971800"/>
            <a:chExt cx="533400" cy="4572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010400" y="1306512"/>
            <a:ext cx="1752600" cy="4103688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010400" y="2226518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010400" y="2675359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324600" y="100226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351589" y="5334000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010400" y="3124200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010400" y="3581400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553200" y="3429000"/>
            <a:ext cx="533400" cy="457200"/>
            <a:chOff x="6553200" y="2971800"/>
            <a:chExt cx="533400" cy="457200"/>
          </a:xfrm>
        </p:grpSpPr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53200" y="3886200"/>
            <a:ext cx="533400" cy="457200"/>
            <a:chOff x="6553200" y="2971800"/>
            <a:chExt cx="533400" cy="457200"/>
          </a:xfrm>
        </p:grpSpPr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665077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48518"/>
            <a:ext cx="8229600" cy="657424"/>
          </a:xfrm>
          <a:ln/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3600" dirty="0" smtClean="0"/>
              <a:t>Attempt #3: </a:t>
            </a:r>
            <a:r>
              <a:rPr lang="en-GB" sz="3600" dirty="0"/>
              <a:t>JAL/JR with Activation Records</a:t>
            </a: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381000" y="5734050"/>
            <a:ext cx="8077200" cy="981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>
                <a:solidFill>
                  <a:schemeClr val="bg1"/>
                </a:solidFill>
                <a:latin typeface="Tahoma" pitchFamily="34" charset="0"/>
              </a:rPr>
              <a:t>Stack used to save and restore contents of $</a:t>
            </a:r>
            <a:r>
              <a:rPr lang="en-GB" sz="2800" dirty="0" smtClean="0">
                <a:solidFill>
                  <a:schemeClr val="bg1"/>
                </a:solidFill>
                <a:latin typeface="Tahoma" pitchFamily="34" charset="0"/>
              </a:rPr>
              <a:t>31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000000"/>
              </a:buClr>
              <a:buSzPct val="126000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sz="2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ahoma" pitchFamily="34" charset="0"/>
              </a:rPr>
              <a:t>How about arguments?</a:t>
            </a:r>
            <a:endParaRPr lang="en-GB" sz="2800" dirty="0">
              <a:solidFill>
                <a:schemeClr val="accent5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553200" y="2971800"/>
            <a:ext cx="533400" cy="457200"/>
            <a:chOff x="6553200" y="2971800"/>
            <a:chExt cx="533400" cy="4572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7010400" y="1306512"/>
            <a:ext cx="1752600" cy="4103688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010400" y="2226518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Laftercall1</a:t>
            </a:r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7010400" y="2675359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324600" y="1002268"/>
            <a:ext cx="12041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high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351589" y="5334000"/>
            <a:ext cx="11160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ahoma" pitchFamily="34" charset="0"/>
              </a:rPr>
              <a:t>low </a:t>
            </a:r>
            <a:r>
              <a:rPr lang="en-US" dirty="0" err="1">
                <a:solidFill>
                  <a:schemeClr val="bg1"/>
                </a:solidFill>
                <a:latin typeface="Tahoma" pitchFamily="34" charset="0"/>
              </a:rPr>
              <a:t>mem</a:t>
            </a:r>
            <a:endParaRPr lang="en-US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7010400" y="3124200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7010400" y="3581400"/>
            <a:ext cx="1752600" cy="448841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Linside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6553200" y="3429000"/>
            <a:ext cx="533400" cy="457200"/>
            <a:chOff x="6553200" y="2971800"/>
            <a:chExt cx="533400" cy="457200"/>
          </a:xfrm>
        </p:grpSpPr>
        <p:sp>
          <p:nvSpPr>
            <p:cNvPr id="20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6553200" y="3886200"/>
            <a:ext cx="533400" cy="457200"/>
            <a:chOff x="6553200" y="2971800"/>
            <a:chExt cx="533400" cy="457200"/>
          </a:xfrm>
        </p:grpSpPr>
        <p:sp>
          <p:nvSpPr>
            <p:cNvPr id="23" name="Line 5"/>
            <p:cNvSpPr>
              <a:spLocks noChangeShapeType="1"/>
            </p:cNvSpPr>
            <p:nvPr/>
          </p:nvSpPr>
          <p:spPr bwMode="auto">
            <a:xfrm>
              <a:off x="6553200" y="29718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Text Box 6"/>
            <p:cNvSpPr txBox="1">
              <a:spLocks noChangeArrowheads="1"/>
            </p:cNvSpPr>
            <p:nvPr/>
          </p:nvSpPr>
          <p:spPr bwMode="auto">
            <a:xfrm>
              <a:off x="6553200" y="302889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7620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Laftercall1: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add $1,$2,$3</a:t>
            </a:r>
          </a:p>
          <a:p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Laftercall2: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sub $3,$4,$5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3962400" y="1371600"/>
            <a:ext cx="2057400" cy="43434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  <a:r>
              <a:rPr lang="en-US" sz="1800" dirty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beq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$4, $0, Lout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...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mult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Linside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Lout: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$31,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$sp,$sp,4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jr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$31</a:t>
            </a:r>
          </a:p>
        </p:txBody>
      </p:sp>
      <p:sp>
        <p:nvSpPr>
          <p:cNvPr id="52230" name="Freeform 6"/>
          <p:cNvSpPr>
            <a:spLocks/>
          </p:cNvSpPr>
          <p:nvPr/>
        </p:nvSpPr>
        <p:spPr bwMode="auto">
          <a:xfrm>
            <a:off x="4616450" y="1828800"/>
            <a:ext cx="1735139" cy="1751013"/>
          </a:xfrm>
          <a:custGeom>
            <a:avLst/>
            <a:gdLst>
              <a:gd name="T0" fmla="*/ 343 w 1295"/>
              <a:gd name="T1" fmla="*/ 1294 h 1375"/>
              <a:gd name="T2" fmla="*/ 1138 w 1295"/>
              <a:gd name="T3" fmla="*/ 1189 h 1375"/>
              <a:gd name="T4" fmla="*/ 1105 w 1295"/>
              <a:gd name="T5" fmla="*/ 178 h 1375"/>
              <a:gd name="T6" fmla="*/ 0 w 1295"/>
              <a:gd name="T7" fmla="*/ 121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95" h="1375">
                <a:moveTo>
                  <a:pt x="343" y="1294"/>
                </a:moveTo>
                <a:cubicBezTo>
                  <a:pt x="475" y="1277"/>
                  <a:pt x="1011" y="1375"/>
                  <a:pt x="1138" y="1189"/>
                </a:cubicBezTo>
                <a:cubicBezTo>
                  <a:pt x="1265" y="1003"/>
                  <a:pt x="1295" y="356"/>
                  <a:pt x="1105" y="178"/>
                </a:cubicBezTo>
                <a:cubicBezTo>
                  <a:pt x="915" y="0"/>
                  <a:pt x="230" y="133"/>
                  <a:pt x="0" y="121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Freeform 5"/>
          <p:cNvSpPr>
            <a:spLocks/>
          </p:cNvSpPr>
          <p:nvPr/>
        </p:nvSpPr>
        <p:spPr bwMode="auto">
          <a:xfrm>
            <a:off x="1803400" y="2006600"/>
            <a:ext cx="2138363" cy="376238"/>
          </a:xfrm>
          <a:custGeom>
            <a:avLst/>
            <a:gdLst>
              <a:gd name="T0" fmla="*/ 0 w 1347"/>
              <a:gd name="T1" fmla="*/ 458 h 474"/>
              <a:gd name="T2" fmla="*/ 730 w 1347"/>
              <a:gd name="T3" fmla="*/ 409 h 474"/>
              <a:gd name="T4" fmla="*/ 904 w 1347"/>
              <a:gd name="T5" fmla="*/ 68 h 474"/>
              <a:gd name="T6" fmla="*/ 1347 w 1347"/>
              <a:gd name="T7" fmla="*/ 2 h 4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347" h="474">
                <a:moveTo>
                  <a:pt x="0" y="458"/>
                </a:moveTo>
                <a:cubicBezTo>
                  <a:pt x="120" y="450"/>
                  <a:pt x="579" y="474"/>
                  <a:pt x="730" y="409"/>
                </a:cubicBezTo>
                <a:cubicBezTo>
                  <a:pt x="881" y="344"/>
                  <a:pt x="801" y="136"/>
                  <a:pt x="904" y="68"/>
                </a:cubicBezTo>
                <a:cubicBezTo>
                  <a:pt x="1007" y="0"/>
                  <a:pt x="1255" y="16"/>
                  <a:pt x="1347" y="2"/>
                </a:cubicBezTo>
              </a:path>
            </a:pathLst>
          </a:custGeom>
          <a:noFill/>
          <a:ln w="28575" cmpd="sng">
            <a:solidFill>
              <a:schemeClr val="accent5">
                <a:lumMod val="60000"/>
                <a:lumOff val="40000"/>
              </a:schemeClr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42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6172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Need consistent way of passing arguments and getting the result of a subroutine invocation</a:t>
            </a:r>
          </a:p>
          <a:p>
            <a:pPr>
              <a:lnSpc>
                <a:spcPct val="84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47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Attempt #4: Arguments </a:t>
            </a:r>
            <a:r>
              <a:rPr lang="en-US" dirty="0"/>
              <a:t>&amp; Return Values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991600" cy="6172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Need consistent way of passing arguments and getting the result of a subroutine invocation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Given a procedure signature, need to know where arguments should be placed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min(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a,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b);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subf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a,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b,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c,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d, </a:t>
            </a: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e);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isalpha</a:t>
            </a:r>
            <a:r>
              <a:rPr lang="en-US" sz="2400" dirty="0">
                <a:latin typeface="Courier New" pitchFamily="49" charset="0"/>
              </a:rPr>
              <a:t>(char c);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dirty="0" err="1">
                <a:latin typeface="Courier New" pitchFamily="49" charset="0"/>
              </a:rPr>
              <a:t>treesort</a:t>
            </a:r>
            <a:r>
              <a:rPr lang="en-US" sz="2400" dirty="0">
                <a:latin typeface="Courier New" pitchFamily="49" charset="0"/>
              </a:rPr>
              <a:t>(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Tree *root);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Node *</a:t>
            </a:r>
            <a:r>
              <a:rPr lang="en-US" sz="2400" dirty="0" err="1">
                <a:latin typeface="Courier New" pitchFamily="49" charset="0"/>
              </a:rPr>
              <a:t>createNode</a:t>
            </a:r>
            <a:r>
              <a:rPr lang="en-US" sz="2400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4000"/>
              </a:lnSpc>
            </a:pP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Node </a:t>
            </a:r>
            <a:r>
              <a:rPr lang="en-US" sz="2400" dirty="0" err="1">
                <a:latin typeface="Courier New" pitchFamily="49" charset="0"/>
              </a:rPr>
              <a:t>mynode</a:t>
            </a:r>
            <a:r>
              <a:rPr lang="en-US" sz="2400" dirty="0">
                <a:latin typeface="Courier New" pitchFamily="49" charset="0"/>
              </a:rPr>
              <a:t>();</a:t>
            </a:r>
          </a:p>
          <a:p>
            <a:pPr lvl="1">
              <a:lnSpc>
                <a:spcPct val="84000"/>
              </a:lnSpc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84000"/>
              </a:lnSpc>
            </a:pPr>
            <a:r>
              <a:rPr lang="en-US" sz="2800" dirty="0"/>
              <a:t>Too many combinations of char, short, </a:t>
            </a:r>
            <a:r>
              <a:rPr lang="en-US" sz="2800" dirty="0" err="1"/>
              <a:t>int</a:t>
            </a:r>
            <a:r>
              <a:rPr lang="en-US" sz="2800" dirty="0"/>
              <a:t>, void *, </a:t>
            </a:r>
            <a:r>
              <a:rPr lang="en-US" sz="2800" dirty="0" err="1"/>
              <a:t>struct</a:t>
            </a:r>
            <a:r>
              <a:rPr lang="en-US" sz="2800" dirty="0"/>
              <a:t>, etc.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MIPS treats char, short, </a:t>
            </a:r>
            <a:r>
              <a:rPr lang="en-US" sz="2400" dirty="0" err="1"/>
              <a:t>int</a:t>
            </a:r>
            <a:r>
              <a:rPr lang="en-US" sz="2400" dirty="0"/>
              <a:t> and void * identically</a:t>
            </a:r>
          </a:p>
        </p:txBody>
      </p:sp>
    </p:spTree>
    <p:extLst>
      <p:ext uri="{BB962C8B-B14F-4D97-AF65-F5344CB8AC3E}">
        <p14:creationId xmlns:p14="http://schemas.microsoft.com/office/powerpoint/2010/main" val="2940701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Simple Argument Passing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1371600"/>
            <a:ext cx="5254625" cy="4111625"/>
          </a:xfrm>
        </p:spPr>
        <p:txBody>
          <a:bodyPr/>
          <a:lstStyle/>
          <a:p>
            <a:r>
              <a:rPr lang="en-US" dirty="0"/>
              <a:t>First four arguments are passed in registers</a:t>
            </a:r>
          </a:p>
          <a:p>
            <a:pPr lvl="1"/>
            <a:r>
              <a:rPr lang="en-US" dirty="0"/>
              <a:t>Specifically,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$4</a:t>
            </a:r>
            <a:r>
              <a:rPr lang="en-US" dirty="0"/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$5</a:t>
            </a:r>
            <a:r>
              <a:rPr lang="en-US" dirty="0"/>
              <a:t>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$6</a:t>
            </a:r>
            <a:r>
              <a:rPr lang="en-US" dirty="0"/>
              <a:t> and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$7</a:t>
            </a:r>
            <a:r>
              <a:rPr lang="en-US" dirty="0"/>
              <a:t>, aka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$a0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$a1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$a2</a:t>
            </a:r>
            <a:r>
              <a:rPr lang="en-US" dirty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$a3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The returned result is passed back in a register</a:t>
            </a:r>
          </a:p>
          <a:p>
            <a:pPr lvl="1"/>
            <a:r>
              <a:rPr lang="en-US" dirty="0"/>
              <a:t>Specifically, </a:t>
            </a:r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$2</a:t>
            </a:r>
            <a:r>
              <a:rPr lang="en-US" dirty="0"/>
              <a:t>, aka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685800" y="1676400"/>
            <a:ext cx="2057400" cy="3124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 6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 7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min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  <a:latin typeface="Arial" charset="0"/>
            </a:endParaRPr>
          </a:p>
          <a:p>
            <a:endParaRPr lang="en-US" sz="1800" dirty="0">
              <a:solidFill>
                <a:srgbClr val="BC101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56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448" y="5244628"/>
            <a:ext cx="2238052" cy="1507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 Picture: Where are we going?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  <p:custDataLst>
              <p:tags r:id="rId2"/>
            </p:custDataLst>
          </p:nvPr>
        </p:nvSpPr>
        <p:spPr>
          <a:xfrm>
            <a:off x="6781800" y="6400802"/>
            <a:ext cx="2133600" cy="365125"/>
          </a:xfrm>
          <a:prstGeom prst="rect">
            <a:avLst/>
          </a:prstGeom>
        </p:spPr>
        <p:txBody>
          <a:bodyPr/>
          <a:lstStyle/>
          <a:p>
            <a:fld id="{99EB2656-1F71-48FF-8CBF-4CFD95C1BAB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0960" y="660709"/>
            <a:ext cx="3110400" cy="829527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int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 x = 10;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x = 2 * x +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15;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34720" y="417255"/>
            <a:ext cx="430560" cy="495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10" name="AutoShape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1960" y="976322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compiler</a:t>
            </a:r>
          </a:p>
        </p:txBody>
      </p:sp>
      <p:sp>
        <p:nvSpPr>
          <p:cNvPr id="11" name="Text Box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75560" y="1803709"/>
            <a:ext cx="298224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r0,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10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muli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2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  <a:p>
            <a:pPr>
              <a:lnSpc>
                <a:spcPct val="89000"/>
              </a:lnSpc>
              <a:tabLst>
                <a:tab pos="829366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</a:tabLst>
            </a:pPr>
            <a:r>
              <a:rPr lang="en-US" sz="2500" dirty="0" err="1">
                <a:solidFill>
                  <a:srgbClr val="FFFFFF"/>
                </a:solidFill>
                <a:latin typeface="Consolas" pitchFamily="49" charset="0"/>
              </a:rPr>
              <a:t>addi</a:t>
            </a: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	r5, r5, </a:t>
            </a: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15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9320" y="1484055"/>
            <a:ext cx="172224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>
                <a:solidFill>
                  <a:schemeClr val="accent1"/>
                </a:solidFill>
                <a:latin typeface="Calibri" pitchFamily="34" charset="0"/>
              </a:rPr>
              <a:t>MIPS</a:t>
            </a:r>
          </a:p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assembly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4" name="Text Box 7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302200" y="3236655"/>
            <a:ext cx="5885280" cy="1244291"/>
          </a:xfrm>
          <a:prstGeom prst="rect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 lIns="90000" tIns="83808" rIns="90000" bIns="45000"/>
          <a:lstStyle/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00100000000001010000000000001010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>
                <a:solidFill>
                  <a:srgbClr val="FFFFFF"/>
                </a:solidFill>
                <a:latin typeface="Consolas" pitchFamily="49" charset="0"/>
              </a:rPr>
              <a:t>00000000000001010010100001000000</a:t>
            </a:r>
          </a:p>
          <a:p>
            <a:pPr>
              <a:lnSpc>
                <a:spcPct val="89000"/>
              </a:lnSpc>
              <a:tabLst>
                <a:tab pos="656582" algn="l"/>
                <a:tab pos="1313162" algn="l"/>
                <a:tab pos="1969745" algn="l"/>
                <a:tab pos="2626327" algn="l"/>
                <a:tab pos="3282907" algn="l"/>
                <a:tab pos="3939490" algn="l"/>
                <a:tab pos="4596072" algn="l"/>
                <a:tab pos="5252653" algn="l"/>
                <a:tab pos="5909234" algn="l"/>
              </a:tabLst>
            </a:pPr>
            <a:r>
              <a:rPr lang="en-US" sz="2500" dirty="0" smtClean="0">
                <a:solidFill>
                  <a:srgbClr val="FFFFFF"/>
                </a:solidFill>
                <a:latin typeface="Consolas" pitchFamily="49" charset="0"/>
              </a:rPr>
              <a:t>00100000101001010000000000001111</a:t>
            </a:r>
            <a:endParaRPr lang="en-US" sz="2500" dirty="0">
              <a:solidFill>
                <a:srgbClr val="FFFFFF"/>
              </a:solidFill>
              <a:latin typeface="Consolas" pitchFamily="49" charset="0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17240" y="3084255"/>
            <a:ext cx="1677600" cy="13220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73224" rIns="90000" bIns="45000"/>
          <a:lstStyle/>
          <a:p>
            <a:pPr algn="ctr">
              <a:tabLst>
                <a:tab pos="656582" algn="l"/>
                <a:tab pos="1313162" algn="l"/>
              </a:tabLst>
            </a:pP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machine</a:t>
            </a:r>
            <a:b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</a:br>
            <a:r>
              <a:rPr lang="en-US" sz="2900" dirty="0" smtClean="0">
                <a:solidFill>
                  <a:schemeClr val="accent1"/>
                </a:solidFill>
                <a:latin typeface="Calibri" pitchFamily="34" charset="0"/>
              </a:rPr>
              <a:t>code</a:t>
            </a:r>
            <a:endParaRPr lang="en-US" sz="2900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6" name="AutoShap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28600" y="2550855"/>
            <a:ext cx="2280960" cy="622145"/>
          </a:xfrm>
          <a:prstGeom prst="downArrow">
            <a:avLst>
              <a:gd name="adj1" fmla="val 70028"/>
              <a:gd name="adj2" fmla="val 23611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r>
              <a:rPr lang="en-US" sz="2500" dirty="0">
                <a:solidFill>
                  <a:srgbClr val="FFFFFF"/>
                </a:solidFill>
                <a:latin typeface="Calibri" pitchFamily="34" charset="0"/>
              </a:rPr>
              <a:t>assembler</a:t>
            </a:r>
          </a:p>
        </p:txBody>
      </p:sp>
      <p:sp>
        <p:nvSpPr>
          <p:cNvPr id="17" name="Rectangle 16"/>
          <p:cNvSpPr/>
          <p:nvPr>
            <p:custDataLst>
              <p:tags r:id="rId11"/>
            </p:custDataLst>
          </p:nvPr>
        </p:nvSpPr>
        <p:spPr>
          <a:xfrm>
            <a:off x="304800" y="4379655"/>
            <a:ext cx="1905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CPU</a:t>
            </a:r>
          </a:p>
          <a:p>
            <a:pPr algn="ctr"/>
            <a:endParaRPr lang="en-US" sz="2000" dirty="0" smtClean="0">
              <a:solidFill>
                <a:schemeClr val="accent1"/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1"/>
                </a:solidFill>
              </a:rPr>
              <a:t>Circuits</a:t>
            </a:r>
          </a:p>
          <a:p>
            <a:pPr algn="ctr"/>
            <a:endParaRPr lang="en-US" dirty="0" smtClean="0">
              <a:solidFill>
                <a:schemeClr val="accent1"/>
              </a:solidFill>
            </a:endParaRPr>
          </a:p>
          <a:p>
            <a:pPr algn="ctr"/>
            <a:r>
              <a:rPr lang="en-US" dirty="0" smtClean="0">
                <a:solidFill>
                  <a:schemeClr val="accent1"/>
                </a:solidFill>
              </a:rPr>
              <a:t>Gates</a:t>
            </a:r>
          </a:p>
          <a:p>
            <a:pPr algn="ctr"/>
            <a:endParaRPr lang="en-US" sz="16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600" dirty="0" smtClean="0">
                <a:solidFill>
                  <a:schemeClr val="accent1"/>
                </a:solidFill>
              </a:rPr>
              <a:t>Transistors</a:t>
            </a:r>
          </a:p>
          <a:p>
            <a:pPr algn="ctr"/>
            <a:endParaRPr lang="en-US" sz="1400" dirty="0" smtClean="0">
              <a:solidFill>
                <a:schemeClr val="accent1"/>
              </a:solidFill>
            </a:endParaRPr>
          </a:p>
          <a:p>
            <a:pPr algn="ctr"/>
            <a:r>
              <a:rPr lang="en-US" sz="1400" dirty="0" smtClean="0">
                <a:solidFill>
                  <a:schemeClr val="accent1"/>
                </a:solidFill>
              </a:rPr>
              <a:t>Silicon</a:t>
            </a:r>
          </a:p>
        </p:txBody>
      </p:sp>
      <p:sp>
        <p:nvSpPr>
          <p:cNvPr id="18" name="AutoShape 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" y="4074855"/>
            <a:ext cx="1600200" cy="304800"/>
          </a:xfrm>
          <a:prstGeom prst="downArrow">
            <a:avLst>
              <a:gd name="adj1" fmla="val 70028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9" name="AutoShap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09600" y="4795759"/>
            <a:ext cx="1295400" cy="304800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2" name="AutoShape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38200" y="6437055"/>
            <a:ext cx="838200" cy="228600"/>
          </a:xfrm>
          <a:prstGeom prst="downArrow">
            <a:avLst>
              <a:gd name="adj1" fmla="val 4306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3" name="AutoShape 9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85800" y="5407071"/>
            <a:ext cx="1143000" cy="267984"/>
          </a:xfrm>
          <a:prstGeom prst="downArrow">
            <a:avLst>
              <a:gd name="adj1" fmla="val 68442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4" name="AutoShape 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62000" y="5940471"/>
            <a:ext cx="990600" cy="267984"/>
          </a:xfrm>
          <a:prstGeom prst="downArrow">
            <a:avLst>
              <a:gd name="adj1" fmla="val 62219"/>
              <a:gd name="adj2" fmla="val 55072"/>
            </a:avLst>
          </a:prstGeom>
          <a:solidFill>
            <a:srgbClr val="0047FF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000" tIns="69695" rIns="90000" bIns="45000" anchor="ctr"/>
          <a:lstStyle/>
          <a:p>
            <a:pPr algn="ctr">
              <a:tabLst>
                <a:tab pos="656582" algn="l"/>
                <a:tab pos="1313162" algn="l"/>
                <a:tab pos="1969745" algn="l"/>
              </a:tabLst>
            </a:pPr>
            <a:endParaRPr lang="en-US" sz="25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21601" y="3277772"/>
            <a:ext cx="1107399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429000" y="3276600"/>
            <a:ext cx="914401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343400" y="3276600"/>
            <a:ext cx="8382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81600" y="3277772"/>
            <a:ext cx="28194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209800" y="2819400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op =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r0         r5                                    10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321601" y="3963572"/>
            <a:ext cx="1107399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429000" y="3962400"/>
            <a:ext cx="914401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343400" y="3962400"/>
            <a:ext cx="8382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81600" y="3963572"/>
            <a:ext cx="2819400" cy="3036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209799" y="4186535"/>
            <a:ext cx="5997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op =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r5         </a:t>
            </a:r>
            <a:r>
              <a:rPr lang="en-US" sz="24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</a:t>
            </a:r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                                   15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21601" y="3582572"/>
            <a:ext cx="1107399" cy="3798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429000" y="3581400"/>
            <a:ext cx="914401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343400" y="3581400"/>
            <a:ext cx="8382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934200" y="3582572"/>
            <a:ext cx="1066800" cy="379828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181600" y="3581400"/>
            <a:ext cx="8382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019800" y="3581400"/>
            <a:ext cx="914400" cy="381000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013609" y="3733800"/>
            <a:ext cx="6368391" cy="1528465"/>
            <a:chOff x="2013609" y="3733800"/>
            <a:chExt cx="6368391" cy="1528465"/>
          </a:xfrm>
        </p:grpSpPr>
        <p:sp>
          <p:nvSpPr>
            <p:cNvPr id="39" name="TextBox 38"/>
            <p:cNvSpPr txBox="1"/>
            <p:nvPr/>
          </p:nvSpPr>
          <p:spPr>
            <a:xfrm>
              <a:off x="2190399" y="4800600"/>
              <a:ext cx="61916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op = r-type               r5       </a:t>
              </a:r>
              <a:r>
                <a:rPr lang="en-US" sz="24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r5</a:t>
              </a:r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   </a:t>
              </a:r>
              <a:r>
                <a:rPr lang="en-US" sz="24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shamt</a:t>
              </a:r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=1     </a:t>
              </a:r>
              <a:r>
                <a:rPr lang="en-US" sz="24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func</a:t>
              </a:r>
              <a:r>
                <a:rPr lang="en-US" sz="2400" dirty="0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=</a:t>
              </a:r>
              <a:r>
                <a:rPr lang="en-US" sz="2400" dirty="0" err="1" smtClean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sll</a:t>
              </a:r>
              <a:endPara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3" name="Straight Arrow Connector 2"/>
            <p:cNvCxnSpPr>
              <a:endCxn id="38" idx="2"/>
            </p:cNvCxnSpPr>
            <p:nvPr/>
          </p:nvCxnSpPr>
          <p:spPr>
            <a:xfrm flipV="1">
              <a:off x="6477000" y="3962400"/>
              <a:ext cx="0" cy="983006"/>
            </a:xfrm>
            <a:prstGeom prst="straightConnector1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5562600" y="3962400"/>
              <a:ext cx="0" cy="983006"/>
            </a:xfrm>
            <a:prstGeom prst="straightConnector1">
              <a:avLst/>
            </a:prstGeom>
            <a:ln w="25400"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Freeform 5"/>
            <p:cNvSpPr/>
            <p:nvPr/>
          </p:nvSpPr>
          <p:spPr>
            <a:xfrm>
              <a:off x="7741920" y="3820160"/>
              <a:ext cx="577182" cy="1127999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 flipH="1">
              <a:off x="2013609" y="3733800"/>
              <a:ext cx="577182" cy="1280160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4876800" y="3886200"/>
              <a:ext cx="577182" cy="1145232"/>
            </a:xfrm>
            <a:custGeom>
              <a:avLst/>
              <a:gdLst>
                <a:gd name="connsiteX0" fmla="*/ 0 w 577182"/>
                <a:gd name="connsiteY0" fmla="*/ 1280160 h 1280160"/>
                <a:gd name="connsiteX1" fmla="*/ 568960 w 577182"/>
                <a:gd name="connsiteY1" fmla="*/ 609600 h 1280160"/>
                <a:gd name="connsiteX2" fmla="*/ 284480 w 577182"/>
                <a:gd name="connsiteY2" fmla="*/ 0 h 1280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7182" h="1280160">
                  <a:moveTo>
                    <a:pt x="0" y="1280160"/>
                  </a:moveTo>
                  <a:cubicBezTo>
                    <a:pt x="260773" y="1051560"/>
                    <a:pt x="521547" y="822960"/>
                    <a:pt x="568960" y="609600"/>
                  </a:cubicBezTo>
                  <a:cubicBezTo>
                    <a:pt x="616373" y="396240"/>
                    <a:pt x="450426" y="198120"/>
                    <a:pt x="284480" y="0"/>
                  </a:cubicBezTo>
                </a:path>
              </a:pathLst>
            </a:custGeom>
            <a:noFill/>
            <a:ln>
              <a:solidFill>
                <a:schemeClr val="accent5">
                  <a:lumMod val="60000"/>
                  <a:lumOff val="40000"/>
                </a:schemeClr>
              </a:solidFill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5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5838618" y="990600"/>
            <a:ext cx="3071675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5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5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</a:t>
            </a:r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 = 0</a:t>
            </a:r>
          </a:p>
          <a:p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 = r0 + 10</a:t>
            </a:r>
          </a:p>
          <a:p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 = r5&lt;&lt;1 #r5 = r5 * 2</a:t>
            </a:r>
          </a:p>
          <a:p>
            <a:r>
              <a:rPr lang="en-US" sz="25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r5 = r15 + 15</a:t>
            </a:r>
            <a:endParaRPr lang="en-US" sz="25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4" name="Straight Arrow Connector 43"/>
          <p:cNvCxnSpPr>
            <a:stCxn id="43" idx="1"/>
          </p:cNvCxnSpPr>
          <p:nvPr/>
        </p:nvCxnSpPr>
        <p:spPr>
          <a:xfrm flipH="1">
            <a:off x="5105400" y="1998568"/>
            <a:ext cx="733218" cy="38473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>
            <a:off x="4876800" y="2422451"/>
            <a:ext cx="1066800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5105400" y="2758391"/>
            <a:ext cx="838200" cy="0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ounded Rectangle 1"/>
          <p:cNvSpPr/>
          <p:nvPr/>
        </p:nvSpPr>
        <p:spPr>
          <a:xfrm>
            <a:off x="3048000" y="5244628"/>
            <a:ext cx="2552700" cy="1421027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369080" y="4648200"/>
            <a:ext cx="1678920" cy="1026855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09320" y="1490236"/>
            <a:ext cx="1912281" cy="1682764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3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10" grpId="0" animBg="1"/>
      <p:bldP spid="11" grpId="0" animBg="1"/>
      <p:bldP spid="12" grpId="0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2" grpId="0" animBg="1"/>
      <p:bldP spid="23" grpId="0" animBg="1"/>
      <p:bldP spid="24" grpId="0" animBg="1"/>
      <p:bldP spid="20" grpId="0" animBg="1"/>
      <p:bldP spid="21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2" grpId="0" animBg="1"/>
      <p:bldP spid="4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Conventions so far: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1"/>
            <a:r>
              <a:rPr lang="en-US" dirty="0" err="1" smtClean="0"/>
              <a:t>args</a:t>
            </a:r>
            <a:r>
              <a:rPr lang="en-US" dirty="0" smtClean="0"/>
              <a:t> passed in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$a0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$a1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$a2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$a3</a:t>
            </a:r>
          </a:p>
          <a:p>
            <a:pPr lvl="1"/>
            <a:r>
              <a:rPr lang="en-US" dirty="0" smtClean="0"/>
              <a:t>return value (if any) in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$v0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$v1</a:t>
            </a:r>
          </a:p>
          <a:p>
            <a:pPr lvl="1"/>
            <a:r>
              <a:rPr lang="en-US" dirty="0" smtClean="0"/>
              <a:t>stack frame at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</a:t>
            </a:r>
          </a:p>
          <a:p>
            <a:pPr lvl="2"/>
            <a:r>
              <a:rPr lang="en-US" dirty="0" smtClean="0"/>
              <a:t>contains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dirty="0" smtClean="0"/>
              <a:t> (clobbered on JAL to sub-functions)</a:t>
            </a:r>
          </a:p>
          <a:p>
            <a:r>
              <a:rPr lang="en-US" dirty="0" smtClean="0"/>
              <a:t>Q: What about argument lists?</a:t>
            </a:r>
          </a:p>
        </p:txBody>
      </p:sp>
    </p:spTree>
    <p:extLst>
      <p:ext uri="{BB962C8B-B14F-4D97-AF65-F5344CB8AC3E}">
        <p14:creationId xmlns:p14="http://schemas.microsoft.com/office/powerpoint/2010/main" val="156144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Many Arguments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4111625"/>
          </a:xfrm>
        </p:spPr>
        <p:txBody>
          <a:bodyPr>
            <a:normAutofit/>
          </a:bodyPr>
          <a:lstStyle/>
          <a:p>
            <a:r>
              <a:rPr lang="en-US" dirty="0"/>
              <a:t>What if there are more than 4 arguments?</a:t>
            </a:r>
          </a:p>
          <a:p>
            <a:endParaRPr lang="en-US" dirty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1800" dirty="0" err="1" smtClean="0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 smtClean="0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  // result in $v0</a:t>
            </a:r>
          </a:p>
          <a:p>
            <a:r>
              <a:rPr lang="en-US" sz="1800" dirty="0" smtClean="0">
                <a:solidFill>
                  <a:schemeClr val="accent1"/>
                </a:solidFill>
                <a:latin typeface="Arial" charset="0"/>
              </a:rPr>
              <a:t>   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Arial" charset="0"/>
              </a:rPr>
              <a:t>   </a:t>
            </a:r>
            <a:endParaRPr lang="en-US" sz="1800" dirty="0" smtClean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   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60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Many Arguments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41116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there are more than 4 arguments?</a:t>
            </a:r>
          </a:p>
          <a:p>
            <a:endParaRPr lang="en-US" dirty="0"/>
          </a:p>
          <a:p>
            <a:r>
              <a:rPr lang="en-US" dirty="0"/>
              <a:t>Use the stack for the additional arguments</a:t>
            </a:r>
          </a:p>
          <a:p>
            <a:pPr lvl="1"/>
            <a:r>
              <a:rPr lang="en-US" dirty="0"/>
              <a:t>“spill”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,-4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$8,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3352800" y="31242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3276600" y="312420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3810000" y="1066800"/>
            <a:ext cx="1447800" cy="48768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Rectangle 10"/>
          <p:cNvSpPr>
            <a:spLocks noChangeArrowheads="1"/>
          </p:cNvSpPr>
          <p:nvPr/>
        </p:nvSpPr>
        <p:spPr bwMode="auto">
          <a:xfrm>
            <a:off x="3810000" y="2743200"/>
            <a:ext cx="14478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5515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59398" grpId="0"/>
      <p:bldP spid="59400" grpId="0" animBg="1"/>
      <p:bldP spid="5940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Many Arguments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0" y="1371600"/>
            <a:ext cx="3121025" cy="41116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What if there are more than 4 arguments?</a:t>
            </a:r>
          </a:p>
          <a:p>
            <a:endParaRPr lang="en-US" dirty="0"/>
          </a:p>
          <a:p>
            <a:r>
              <a:rPr lang="en-US" dirty="0"/>
              <a:t>Use the stack for the additional arguments</a:t>
            </a:r>
          </a:p>
          <a:p>
            <a:pPr lvl="1"/>
            <a:r>
              <a:rPr lang="en-US" dirty="0"/>
              <a:t>“spill”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endParaRPr lang="en-US" sz="1800" dirty="0" smtClean="0">
              <a:solidFill>
                <a:schemeClr val="tx1"/>
              </a:solidFill>
              <a:latin typeface="Arial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main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,-8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$8, 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$8, 5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$8, 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in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$v0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7589" name="Line 5"/>
          <p:cNvSpPr>
            <a:spLocks noChangeShapeType="1"/>
          </p:cNvSpPr>
          <p:nvPr/>
        </p:nvSpPr>
        <p:spPr bwMode="auto">
          <a:xfrm>
            <a:off x="3352800" y="363849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3276600" y="3638490"/>
            <a:ext cx="5334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3810000" y="1066800"/>
            <a:ext cx="1447800" cy="48768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3810000" y="2743200"/>
            <a:ext cx="14478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7593" name="Rectangle 9"/>
          <p:cNvSpPr>
            <a:spLocks noChangeArrowheads="1"/>
          </p:cNvSpPr>
          <p:nvPr/>
        </p:nvSpPr>
        <p:spPr bwMode="auto">
          <a:xfrm>
            <a:off x="3810000" y="3276600"/>
            <a:ext cx="1447800" cy="533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203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Variable Length Arguments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33400"/>
            <a:ext cx="9448800" cy="6324600"/>
          </a:xfrm>
        </p:spPr>
        <p:txBody>
          <a:bodyPr>
            <a:noAutofit/>
          </a:bodyPr>
          <a:lstStyle/>
          <a:p>
            <a:pPr>
              <a:lnSpc>
                <a:spcPct val="94000"/>
              </a:lnSpc>
            </a:pPr>
            <a:r>
              <a:rPr lang="en-US" sz="2400" dirty="0" err="1">
                <a:latin typeface="Courier New" pitchFamily="49" charset="0"/>
              </a:rPr>
              <a:t>printf</a:t>
            </a:r>
            <a:r>
              <a:rPr lang="en-US" sz="2400" dirty="0">
                <a:latin typeface="Courier New" pitchFamily="49" charset="0"/>
              </a:rPr>
              <a:t>(“Coordinates are: %d %d %d\n”, 1, 2, 3);</a:t>
            </a:r>
          </a:p>
          <a:p>
            <a:pPr>
              <a:lnSpc>
                <a:spcPct val="94000"/>
              </a:lnSpc>
            </a:pPr>
            <a:endParaRPr lang="en-US" sz="2400" dirty="0">
              <a:latin typeface="Courier New" pitchFamily="49" charset="0"/>
            </a:endParaRPr>
          </a:p>
          <a:p>
            <a:pPr>
              <a:lnSpc>
                <a:spcPct val="94000"/>
              </a:lnSpc>
            </a:pPr>
            <a:r>
              <a:rPr lang="en-US" sz="2800" dirty="0"/>
              <a:t>Could just use the regular calling convention, placing first four arguments in registers, spilling the rest onto the stack</a:t>
            </a:r>
          </a:p>
          <a:p>
            <a:pPr lvl="1">
              <a:lnSpc>
                <a:spcPct val="94000"/>
              </a:lnSpc>
            </a:pPr>
            <a:r>
              <a:rPr lang="en-US" sz="2400" dirty="0" err="1"/>
              <a:t>Callee</a:t>
            </a:r>
            <a:r>
              <a:rPr lang="en-US" sz="2400" dirty="0"/>
              <a:t> requires special-case code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if(</a:t>
            </a:r>
            <a:r>
              <a:rPr lang="en-US" sz="2400" dirty="0" err="1"/>
              <a:t>argno</a:t>
            </a:r>
            <a:r>
              <a:rPr lang="en-US" sz="2400" dirty="0"/>
              <a:t> == 1) use a0, … else if (</a:t>
            </a:r>
            <a:r>
              <a:rPr lang="en-US" sz="2400" dirty="0" err="1"/>
              <a:t>argno</a:t>
            </a:r>
            <a:r>
              <a:rPr lang="en-US" sz="2400" dirty="0"/>
              <a:t> == 4) use a3, else use stack offset</a:t>
            </a:r>
          </a:p>
          <a:p>
            <a:pPr lvl="1">
              <a:lnSpc>
                <a:spcPct val="94000"/>
              </a:lnSpc>
            </a:pPr>
            <a:endParaRPr lang="en-US" sz="2400" dirty="0"/>
          </a:p>
          <a:p>
            <a:pPr>
              <a:lnSpc>
                <a:spcPct val="94000"/>
              </a:lnSpc>
            </a:pPr>
            <a:r>
              <a:rPr lang="en-US" sz="2800" dirty="0"/>
              <a:t>Best to use an (initially confusing but ultimately simpler) approach: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Pass the first four arguments in registers, as usual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Pass the rest on the stack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Reserve space on the stack for all arguments, including the first four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Simplifies functions that use variable-length arguments</a:t>
            </a:r>
          </a:p>
          <a:p>
            <a:pPr lvl="1">
              <a:lnSpc>
                <a:spcPct val="94000"/>
              </a:lnSpc>
            </a:pPr>
            <a:r>
              <a:rPr lang="en-US" sz="2400" dirty="0"/>
              <a:t>Store a0-a3 on the slots allocated on the stack, refer to all arguments through the stack</a:t>
            </a:r>
          </a:p>
        </p:txBody>
      </p:sp>
    </p:spTree>
    <p:extLst>
      <p:ext uri="{BB962C8B-B14F-4D97-AF65-F5344CB8AC3E}">
        <p14:creationId xmlns:p14="http://schemas.microsoft.com/office/powerpoint/2010/main" val="87716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Register Layout on Stack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70575" y="1371600"/>
            <a:ext cx="3121025" cy="3810000"/>
          </a:xfrm>
        </p:spPr>
        <p:txBody>
          <a:bodyPr>
            <a:noAutofit/>
          </a:bodyPr>
          <a:lstStyle/>
          <a:p>
            <a:r>
              <a:rPr lang="en-US" sz="2800" dirty="0"/>
              <a:t>First four arguments are in registers</a:t>
            </a:r>
          </a:p>
          <a:p>
            <a:r>
              <a:rPr lang="en-US" sz="2800" dirty="0"/>
              <a:t>The rest are on the stack</a:t>
            </a:r>
          </a:p>
          <a:p>
            <a:r>
              <a:rPr lang="en-US" sz="2800" dirty="0"/>
              <a:t>There is room on the stack for the first four arguments, just in case</a:t>
            </a: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685800" y="1143000"/>
            <a:ext cx="2209800" cy="48768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main: 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$a0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0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$a1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1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$a2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2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li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$a3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, 3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$sp,s$p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,-24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$8, 4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$8, 16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li $8, 5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 $8, 20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charset="0"/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jal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1800" dirty="0" err="1">
                <a:solidFill>
                  <a:schemeClr val="bg1"/>
                </a:solidFill>
                <a:latin typeface="Arial" charset="0"/>
              </a:rPr>
              <a:t>subf</a:t>
            </a:r>
            <a:endParaRPr lang="en-US" sz="1800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Arial" charset="0"/>
              </a:rPr>
              <a:t>   // result </a:t>
            </a:r>
            <a:r>
              <a:rPr lang="en-US" sz="1800" dirty="0" smtClean="0">
                <a:solidFill>
                  <a:schemeClr val="bg1"/>
                </a:solidFill>
                <a:latin typeface="Arial" charset="0"/>
              </a:rPr>
              <a:t>in$ </a:t>
            </a:r>
            <a:r>
              <a:rPr lang="en-US" sz="1800" dirty="0">
                <a:solidFill>
                  <a:schemeClr val="bg1"/>
                </a:solidFill>
                <a:latin typeface="Arial" charset="0"/>
              </a:rPr>
              <a:t>v0</a:t>
            </a:r>
          </a:p>
          <a:p>
            <a:endParaRPr lang="en-US" sz="18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3124200" y="3505200"/>
            <a:ext cx="4572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3048000" y="35052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  <a:latin typeface="Arial" charset="0"/>
              </a:rPr>
              <a:t>sp</a:t>
            </a:r>
            <a:endParaRPr lang="en-US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3581400" y="1066800"/>
            <a:ext cx="1447800" cy="48768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3581400" y="1752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3581400" y="2133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3581400" y="2514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3" name="Rectangle 13"/>
          <p:cNvSpPr>
            <a:spLocks noChangeArrowheads="1"/>
          </p:cNvSpPr>
          <p:nvPr/>
        </p:nvSpPr>
        <p:spPr bwMode="auto">
          <a:xfrm>
            <a:off x="3581400" y="2895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4" name="Rectangle 14"/>
          <p:cNvSpPr>
            <a:spLocks noChangeArrowheads="1"/>
          </p:cNvSpPr>
          <p:nvPr/>
        </p:nvSpPr>
        <p:spPr bwMode="auto">
          <a:xfrm>
            <a:off x="3581400" y="3276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6576" name="Rectangle 16"/>
          <p:cNvSpPr>
            <a:spLocks noChangeArrowheads="1"/>
          </p:cNvSpPr>
          <p:nvPr/>
        </p:nvSpPr>
        <p:spPr bwMode="auto">
          <a:xfrm>
            <a:off x="3581400" y="1371600"/>
            <a:ext cx="14478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19835" y="32766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0($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19835" y="28956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29200" y="2514600"/>
            <a:ext cx="771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29200" y="2133600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12($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1764268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29200" y="1371600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20($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04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3886200"/>
            <a:ext cx="533400" cy="476310"/>
            <a:chOff x="304800" y="4343400"/>
            <a:chExt cx="533400" cy="476310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838200" y="685800"/>
            <a:ext cx="2057400" cy="54102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1143000"/>
            <a:ext cx="285706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04800" y="1143000"/>
            <a:ext cx="533400" cy="476310"/>
            <a:chOff x="304800" y="4343400"/>
            <a:chExt cx="533400" cy="476310"/>
          </a:xfrm>
        </p:grpSpPr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 address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9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animBg="1"/>
      <p:bldP spid="68617" grpId="0" animBg="1"/>
      <p:bldP spid="68618" grpId="0" animBg="1"/>
      <p:bldP spid="68619" grpId="0" animBg="1"/>
      <p:bldP spid="68620" grpId="0" animBg="1"/>
      <p:bldP spid="68621" grpId="0" animBg="1"/>
      <p:bldP spid="68624" grpId="0"/>
      <p:bldP spid="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4343400"/>
            <a:ext cx="533400" cy="476310"/>
            <a:chOff x="304800" y="4343400"/>
            <a:chExt cx="533400" cy="476310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838200" y="685800"/>
            <a:ext cx="2057400" cy="54102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return address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1143000"/>
            <a:ext cx="579402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…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3867090"/>
            <a:ext cx="533400" cy="476310"/>
            <a:chOff x="304800" y="4343400"/>
            <a:chExt cx="533400" cy="476310"/>
          </a:xfrm>
        </p:grpSpPr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 address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75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2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04800" y="4343400"/>
            <a:ext cx="533400" cy="476310"/>
            <a:chOff x="304800" y="4343400"/>
            <a:chExt cx="533400" cy="476310"/>
          </a:xfrm>
        </p:grpSpPr>
        <p:sp>
          <p:nvSpPr>
            <p:cNvPr id="68613" name="Line 5"/>
            <p:cNvSpPr>
              <a:spLocks noChangeShapeType="1"/>
            </p:cNvSpPr>
            <p:nvPr/>
          </p:nvSpPr>
          <p:spPr bwMode="auto">
            <a:xfrm>
              <a:off x="381000" y="43434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614" name="Text Box 6"/>
            <p:cNvSpPr txBox="1">
              <a:spLocks noChangeArrowheads="1"/>
            </p:cNvSpPr>
            <p:nvPr/>
          </p:nvSpPr>
          <p:spPr bwMode="auto">
            <a:xfrm>
              <a:off x="304800" y="44196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838200" y="685800"/>
            <a:ext cx="2057400" cy="54102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$a2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space for </a:t>
            </a:r>
            <a:r>
              <a:rPr lang="en-US" sz="1600" dirty="0" smtClean="0">
                <a:solidFill>
                  <a:schemeClr val="bg1"/>
                </a:solidFill>
              </a:rPr>
              <a:t>$a0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8621" name="Rectangle 13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return address</a:t>
            </a:r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276600" y="1143000"/>
            <a:ext cx="579402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…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eturn address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>
            <a:off x="381000" y="1371600"/>
            <a:ext cx="457200" cy="2667000"/>
          </a:xfrm>
          <a:prstGeom prst="leftBrac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76200" y="23738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Left Brace 21"/>
          <p:cNvSpPr/>
          <p:nvPr/>
        </p:nvSpPr>
        <p:spPr>
          <a:xfrm flipH="1">
            <a:off x="2895600" y="4038600"/>
            <a:ext cx="457200" cy="2667000"/>
          </a:xfrm>
          <a:prstGeom prst="leftBrace">
            <a:avLst/>
          </a:prstGeom>
          <a:ln w="254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4200" y="5002768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85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Conventions so far: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remaining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arg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words passed on the stack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 smtClean="0"/>
              <a:t>stack frame at $sp</a:t>
            </a:r>
          </a:p>
          <a:p>
            <a:pPr lvl="2"/>
            <a:r>
              <a:rPr lang="en-US" dirty="0" smtClean="0"/>
              <a:t>contains $</a:t>
            </a:r>
            <a:r>
              <a:rPr lang="en-US" dirty="0" err="1" smtClean="0"/>
              <a:t>ra</a:t>
            </a:r>
            <a:r>
              <a:rPr lang="en-US" dirty="0" smtClean="0"/>
              <a:t> (clobbered on JAL to sub-functions)</a:t>
            </a:r>
          </a:p>
          <a:p>
            <a:pPr lvl="2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extra arguments to sub-functions</a:t>
            </a:r>
          </a:p>
          <a:p>
            <a:pPr lvl="2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contains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space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for first 4 arguments to sub-functions</a:t>
            </a:r>
          </a:p>
        </p:txBody>
      </p:sp>
    </p:spTree>
    <p:extLst>
      <p:ext uri="{BB962C8B-B14F-4D97-AF65-F5344CB8AC3E}">
        <p14:creationId xmlns:p14="http://schemas.microsoft.com/office/powerpoint/2010/main" val="134993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0813" cy="6826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Goals for Today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637584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Calling Convention for Procedure Calls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Enable </a:t>
            </a:r>
            <a:r>
              <a:rPr lang="en-GB" dirty="0"/>
              <a:t>code to be reused by allowing code snippets to be invoked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Will need a way to</a:t>
            </a:r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call the </a:t>
            </a:r>
            <a:r>
              <a:rPr lang="en-GB" dirty="0" smtClean="0"/>
              <a:t>routine (i.e. transfer control to procedure)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pass </a:t>
            </a:r>
            <a:r>
              <a:rPr lang="en-GB" dirty="0"/>
              <a:t>arguments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fixed </a:t>
            </a:r>
            <a:r>
              <a:rPr lang="en-GB" dirty="0"/>
              <a:t>length, variable </a:t>
            </a:r>
            <a:r>
              <a:rPr lang="en-GB" dirty="0" smtClean="0"/>
              <a:t>length, recursively</a:t>
            </a:r>
          </a:p>
          <a:p>
            <a:pPr marL="173038" lvl="1" indent="0">
              <a:lnSpc>
                <a:spcPct val="92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return </a:t>
            </a:r>
            <a:r>
              <a:rPr lang="en-GB" dirty="0"/>
              <a:t>to the </a:t>
            </a:r>
            <a:r>
              <a:rPr lang="en-GB" dirty="0" smtClean="0"/>
              <a:t>caller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Putting results in a place where caller can find them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Manage register</a:t>
            </a: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230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MIPS Register Conventions so far: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3507094"/>
              </p:ext>
            </p:extLst>
          </p:nvPr>
        </p:nvGraphicFramePr>
        <p:xfrm>
          <a:off x="228600" y="547935"/>
          <a:ext cx="3733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84370371"/>
              </p:ext>
            </p:extLst>
          </p:nvPr>
        </p:nvGraphicFramePr>
        <p:xfrm>
          <a:off x="4038600" y="547934"/>
          <a:ext cx="4114800" cy="6157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404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for OS 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0441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67197539"/>
              </p:ext>
            </p:extLst>
          </p:nvPr>
        </p:nvGraphicFramePr>
        <p:xfrm>
          <a:off x="228600" y="1327150"/>
          <a:ext cx="3733800" cy="245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8517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47938" y="533400"/>
            <a:ext cx="2667462" cy="2000548"/>
          </a:xfrm>
          <a:prstGeom prst="rect">
            <a:avLst/>
          </a:prstGeom>
          <a:noFill/>
          <a:ln w="317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Pseudo-Instructions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e.g.  BLZ</a:t>
            </a:r>
          </a:p>
          <a:p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SLT $at</a:t>
            </a:r>
          </a:p>
          <a:p>
            <a:r>
              <a:rPr lang="en-US" sz="24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BNE $at, 0, L</a:t>
            </a:r>
            <a:endParaRPr lang="en-US" sz="24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>
          <a:xfrm flipH="1" flipV="1">
            <a:off x="3733800" y="1219200"/>
            <a:ext cx="2514138" cy="314474"/>
          </a:xfrm>
          <a:prstGeom prst="straightConnector1">
            <a:avLst/>
          </a:prstGeom>
          <a:ln w="3175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3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Java </a:t>
            </a:r>
            <a:r>
              <a:rPr lang="en-US" dirty="0" err="1" smtClean="0"/>
              <a:t>vs</a:t>
            </a:r>
            <a:r>
              <a:rPr lang="en-US" dirty="0" smtClean="0"/>
              <a:t> C: Pointers </a:t>
            </a:r>
            <a:r>
              <a:rPr lang="en-US" dirty="0"/>
              <a:t>and Structures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601200" cy="5791200"/>
          </a:xfrm>
        </p:spPr>
        <p:txBody>
          <a:bodyPr/>
          <a:lstStyle/>
          <a:p>
            <a:pPr>
              <a:lnSpc>
                <a:spcPct val="94000"/>
              </a:lnSpc>
            </a:pPr>
            <a:r>
              <a:rPr lang="en-US" sz="2800" dirty="0"/>
              <a:t>Pointers are 32-bits, treat just like </a:t>
            </a:r>
            <a:r>
              <a:rPr lang="en-US" sz="2800" dirty="0" err="1"/>
              <a:t>ints</a:t>
            </a: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Pointers to </a:t>
            </a:r>
            <a:r>
              <a:rPr lang="en-US" sz="2800" dirty="0" err="1"/>
              <a:t>structs</a:t>
            </a:r>
            <a:r>
              <a:rPr lang="en-US" sz="2800" dirty="0"/>
              <a:t> are pointers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C allows passing whole </a:t>
            </a:r>
            <a:r>
              <a:rPr lang="en-US" sz="2800" dirty="0" err="1"/>
              <a:t>structs</a:t>
            </a:r>
            <a:endParaRPr lang="en-US" sz="2800" dirty="0"/>
          </a:p>
          <a:p>
            <a:pPr lvl="1">
              <a:lnSpc>
                <a:spcPct val="94000"/>
              </a:lnSpc>
            </a:pPr>
            <a:r>
              <a:rPr lang="en-US" sz="2400" dirty="0" err="1">
                <a:latin typeface="Courier New" pitchFamily="49" charset="0"/>
              </a:rPr>
              <a:t>int</a:t>
            </a:r>
            <a:r>
              <a:rPr lang="en-US" sz="2400" dirty="0">
                <a:latin typeface="Courier New" pitchFamily="49" charset="0"/>
              </a:rPr>
              <a:t> distance(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Point p1, </a:t>
            </a:r>
            <a:r>
              <a:rPr lang="en-US" sz="2400" dirty="0" err="1">
                <a:latin typeface="Courier New" pitchFamily="49" charset="0"/>
              </a:rPr>
              <a:t>struct</a:t>
            </a:r>
            <a:r>
              <a:rPr lang="en-US" sz="2400" dirty="0">
                <a:latin typeface="Courier New" pitchFamily="49" charset="0"/>
              </a:rPr>
              <a:t> Point p2);</a:t>
            </a:r>
          </a:p>
          <a:p>
            <a:pPr lvl="1">
              <a:lnSpc>
                <a:spcPct val="94000"/>
              </a:lnSpc>
            </a:pPr>
            <a:r>
              <a:rPr lang="en-US" dirty="0"/>
              <a:t>Treat like a collection of consecutive 32-bit arguments, </a:t>
            </a:r>
            <a:r>
              <a:rPr lang="en-US" dirty="0" smtClean="0"/>
              <a:t>    use </a:t>
            </a:r>
            <a:r>
              <a:rPr lang="en-US" dirty="0"/>
              <a:t>registers for first 4 words, stack for </a:t>
            </a:r>
            <a:r>
              <a:rPr lang="en-US" dirty="0" smtClean="0"/>
              <a:t>rest</a:t>
            </a:r>
          </a:p>
          <a:p>
            <a:pPr lvl="1">
              <a:lnSpc>
                <a:spcPct val="94000"/>
              </a:lnSpc>
            </a:pPr>
            <a:endParaRPr lang="en-US" dirty="0"/>
          </a:p>
          <a:p>
            <a:pPr lvl="1">
              <a:lnSpc>
                <a:spcPct val="94000"/>
              </a:lnSpc>
            </a:pPr>
            <a:r>
              <a:rPr lang="en-US" dirty="0" smtClean="0"/>
              <a:t>Of course, Inefficient </a:t>
            </a:r>
            <a:r>
              <a:rPr lang="en-US" dirty="0"/>
              <a:t>and to be avoided, better to use</a:t>
            </a:r>
            <a:br>
              <a:rPr lang="en-US" dirty="0"/>
            </a:br>
            <a:r>
              <a:rPr lang="en-US" sz="2300" dirty="0" err="1">
                <a:latin typeface="Courier New" pitchFamily="49" charset="0"/>
              </a:rPr>
              <a:t>int</a:t>
            </a:r>
            <a:r>
              <a:rPr lang="en-US" sz="2300" dirty="0">
                <a:latin typeface="Courier New" pitchFamily="49" charset="0"/>
              </a:rPr>
              <a:t> distance(</a:t>
            </a:r>
            <a:r>
              <a:rPr lang="en-US" sz="2300" dirty="0" err="1">
                <a:latin typeface="Courier New" pitchFamily="49" charset="0"/>
              </a:rPr>
              <a:t>struct</a:t>
            </a:r>
            <a:r>
              <a:rPr lang="en-US" sz="2300" dirty="0">
                <a:latin typeface="Courier New" pitchFamily="49" charset="0"/>
              </a:rPr>
              <a:t> Point *p1, </a:t>
            </a:r>
            <a:r>
              <a:rPr lang="en-US" sz="2300" dirty="0" err="1">
                <a:latin typeface="Courier New" pitchFamily="49" charset="0"/>
              </a:rPr>
              <a:t>struct</a:t>
            </a:r>
            <a:r>
              <a:rPr lang="en-US" sz="2300" dirty="0">
                <a:latin typeface="Courier New" pitchFamily="49" charset="0"/>
              </a:rPr>
              <a:t> Point *p2);</a:t>
            </a:r>
            <a:r>
              <a:rPr lang="en-US" sz="1800" dirty="0">
                <a:latin typeface="Courier New" pitchFamily="49" charset="0"/>
              </a:rPr>
              <a:t/>
            </a:r>
            <a:br>
              <a:rPr lang="en-US" sz="1800" dirty="0">
                <a:latin typeface="Courier New" pitchFamily="49" charset="0"/>
              </a:rPr>
            </a:br>
            <a:r>
              <a:rPr lang="en-US" dirty="0"/>
              <a:t>in all cases</a:t>
            </a:r>
          </a:p>
          <a:p>
            <a:pPr>
              <a:lnSpc>
                <a:spcPct val="94000"/>
              </a:lnSpc>
              <a:buFont typeface="StarSymbo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6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Globals</a:t>
            </a:r>
            <a:r>
              <a:rPr lang="en-US" dirty="0"/>
              <a:t> and Locals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Global variables are allocated in the “data” region of the program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Exist for all time, accessible to all routines</a:t>
            </a:r>
          </a:p>
          <a:p>
            <a:pPr lvl="1"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r>
              <a:rPr lang="en-US" sz="2800" dirty="0"/>
              <a:t>Local variables are allocated within the stack frame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Exist solely for the duration of the stack frame</a:t>
            </a:r>
          </a:p>
          <a:p>
            <a:pPr lvl="1"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r>
              <a:rPr lang="en-US" sz="2800" dirty="0"/>
              <a:t>Dangling pointers are pointers into a destroyed stack frame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C lets you create these, Java does not</a:t>
            </a:r>
          </a:p>
          <a:p>
            <a:pPr lvl="1">
              <a:lnSpc>
                <a:spcPct val="84000"/>
              </a:lnSpc>
            </a:pPr>
            <a:r>
              <a:rPr lang="en-US" sz="2400" dirty="0" err="1"/>
              <a:t>int</a:t>
            </a:r>
            <a:r>
              <a:rPr lang="en-US" sz="2400" dirty="0"/>
              <a:t> *foo() { </a:t>
            </a:r>
            <a:r>
              <a:rPr lang="en-US" sz="2400" dirty="0" err="1"/>
              <a:t>int</a:t>
            </a:r>
            <a:r>
              <a:rPr lang="en-US" sz="2400" dirty="0"/>
              <a:t> a; return &amp;a; }</a:t>
            </a:r>
          </a:p>
        </p:txBody>
      </p:sp>
    </p:spTree>
    <p:extLst>
      <p:ext uri="{BB962C8B-B14F-4D97-AF65-F5344CB8AC3E}">
        <p14:creationId xmlns:p14="http://schemas.microsoft.com/office/powerpoint/2010/main" val="86833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Global and Locals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How does a function load global data?</a:t>
            </a:r>
          </a:p>
          <a:p>
            <a:pPr lvl="1"/>
            <a:r>
              <a:rPr lang="en-US" dirty="0" smtClean="0"/>
              <a:t>global variables are just above 0x10000000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Convention: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 pointer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28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gp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(pointer into </a:t>
            </a:r>
            <a:r>
              <a:rPr lang="en-US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middle</a:t>
            </a:r>
            <a:r>
              <a:rPr lang="en-US" dirty="0" smtClean="0"/>
              <a:t> of global data section)</a:t>
            </a:r>
            <a:br>
              <a:rPr lang="en-US" dirty="0" smtClean="0"/>
            </a:br>
            <a:r>
              <a:rPr lang="en-US" dirty="0" smtClean="0"/>
              <a:t>$</a:t>
            </a:r>
            <a:r>
              <a:rPr lang="en-US" dirty="0" err="1" smtClean="0"/>
              <a:t>gp</a:t>
            </a:r>
            <a:r>
              <a:rPr lang="en-US" dirty="0" smtClean="0"/>
              <a:t> = 0x10008000</a:t>
            </a:r>
          </a:p>
          <a:p>
            <a:pPr lvl="1"/>
            <a:r>
              <a:rPr lang="en-US" dirty="0" smtClean="0"/>
              <a:t>Access most global data using LW at $</a:t>
            </a:r>
            <a:r>
              <a:rPr lang="en-US" dirty="0" err="1" smtClean="0"/>
              <a:t>gp</a:t>
            </a:r>
            <a:r>
              <a:rPr lang="en-US" dirty="0" smtClean="0"/>
              <a:t> +/- offset</a:t>
            </a:r>
            <a:br>
              <a:rPr lang="en-US" dirty="0" smtClean="0"/>
            </a:br>
            <a:r>
              <a:rPr lang="en-US" dirty="0" smtClean="0"/>
              <a:t>LW $v0, 0x8000($</a:t>
            </a:r>
            <a:r>
              <a:rPr lang="en-US" dirty="0" err="1" smtClean="0"/>
              <a:t>gp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LW $v1, 0x7FFF($</a:t>
            </a:r>
            <a:r>
              <a:rPr lang="en-US" dirty="0" err="1" smtClean="0"/>
              <a:t>gp</a:t>
            </a:r>
            <a:r>
              <a:rPr lang="en-US" dirty="0" smtClean="0"/>
              <a:t>) 	</a:t>
            </a:r>
            <a:br>
              <a:rPr lang="en-US" dirty="0" smtClean="0"/>
            </a:br>
            <a:endParaRPr lang="en-US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2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Anatomy of an executing program</a:t>
            </a:r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2819400" y="609600"/>
            <a:ext cx="3505200" cy="6248400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none" lIns="0" tIns="0" rIns="0" bIns="0" rtlCol="0" anchor="ctr">
            <a:noAutofit/>
          </a:bodyPr>
          <a:lstStyle/>
          <a:p>
            <a:pPr algn="ctr"/>
            <a:endParaRPr lang="en-US" sz="2800" dirty="0" err="1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685800" y="5334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0xfffffffc</a:t>
            </a:r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85800" y="6324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0x00000000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6324600" y="609600"/>
            <a:ext cx="776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top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400800" y="6324600"/>
            <a:ext cx="13676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bottom</a:t>
            </a:r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85800" y="21437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0x7ffffffc</a:t>
            </a:r>
          </a:p>
        </p:txBody>
      </p:sp>
      <p:sp>
        <p:nvSpPr>
          <p:cNvPr id="10" name="TextBox 9"/>
          <p:cNvSpPr txBox="1"/>
          <p:nvPr>
            <p:custDataLst>
              <p:tags r:id="rId8"/>
            </p:custDataLst>
          </p:nvPr>
        </p:nvSpPr>
        <p:spPr>
          <a:xfrm>
            <a:off x="685800" y="175260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0x80000000</a:t>
            </a:r>
          </a:p>
        </p:txBody>
      </p:sp>
      <p:sp>
        <p:nvSpPr>
          <p:cNvPr id="11" name="TextBox 10"/>
          <p:cNvSpPr txBox="1"/>
          <p:nvPr>
            <p:custDataLst>
              <p:tags r:id="rId9"/>
            </p:custDataLst>
          </p:nvPr>
        </p:nvSpPr>
        <p:spPr>
          <a:xfrm>
            <a:off x="685800" y="50393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0x10000000</a:t>
            </a:r>
          </a:p>
        </p:txBody>
      </p:sp>
      <p:sp>
        <p:nvSpPr>
          <p:cNvPr id="12" name="TextBox 11"/>
          <p:cNvSpPr txBox="1"/>
          <p:nvPr>
            <p:custDataLst>
              <p:tags r:id="rId10"/>
            </p:custDataLst>
          </p:nvPr>
        </p:nvSpPr>
        <p:spPr>
          <a:xfrm>
            <a:off x="663040" y="587758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Consolas" pitchFamily="49" charset="0"/>
              </a:rPr>
              <a:t>0x00400000</a:t>
            </a:r>
          </a:p>
        </p:txBody>
      </p:sp>
      <p:sp>
        <p:nvSpPr>
          <p:cNvPr id="13" name="TextBox 12" hidden="1"/>
          <p:cNvSpPr txBox="1"/>
          <p:nvPr>
            <p:custDataLst>
              <p:tags r:id="rId11"/>
            </p:custDataLst>
          </p:nvPr>
        </p:nvSpPr>
        <p:spPr>
          <a:xfrm>
            <a:off x="3242297" y="1219200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system reserved</a:t>
            </a:r>
          </a:p>
        </p:txBody>
      </p:sp>
      <p:sp>
        <p:nvSpPr>
          <p:cNvPr id="14" name="TextBox 13" hidden="1"/>
          <p:cNvSpPr txBox="1"/>
          <p:nvPr>
            <p:custDataLst>
              <p:tags r:id="rId12"/>
            </p:custDataLst>
          </p:nvPr>
        </p:nvSpPr>
        <p:spPr>
          <a:xfrm>
            <a:off x="3200400" y="2819400"/>
            <a:ext cx="2998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(stack grows down)</a:t>
            </a:r>
          </a:p>
        </p:txBody>
      </p:sp>
      <p:sp>
        <p:nvSpPr>
          <p:cNvPr id="15" name="TextBox 14" hidden="1"/>
          <p:cNvSpPr txBox="1"/>
          <p:nvPr>
            <p:custDataLst>
              <p:tags r:id="rId13"/>
            </p:custDataLst>
          </p:nvPr>
        </p:nvSpPr>
        <p:spPr>
          <a:xfrm>
            <a:off x="3391030" y="3820180"/>
            <a:ext cx="2541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(heap grows up)</a:t>
            </a:r>
          </a:p>
        </p:txBody>
      </p:sp>
      <p:sp>
        <p:nvSpPr>
          <p:cNvPr id="16" name="TextBox 15" hidden="1"/>
          <p:cNvSpPr txBox="1"/>
          <p:nvPr>
            <p:custDataLst>
              <p:tags r:id="rId14"/>
            </p:custDataLst>
          </p:nvPr>
        </p:nvSpPr>
        <p:spPr>
          <a:xfrm>
            <a:off x="4114800" y="4876800"/>
            <a:ext cx="750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text</a:t>
            </a:r>
          </a:p>
        </p:txBody>
      </p:sp>
      <p:sp>
        <p:nvSpPr>
          <p:cNvPr id="17" name="TextBox 16" hidden="1"/>
          <p:cNvSpPr txBox="1"/>
          <p:nvPr>
            <p:custDataLst>
              <p:tags r:id="rId15"/>
            </p:custDataLst>
          </p:nvPr>
        </p:nvSpPr>
        <p:spPr>
          <a:xfrm>
            <a:off x="3802080" y="5867400"/>
            <a:ext cx="1455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reserved</a:t>
            </a:r>
          </a:p>
        </p:txBody>
      </p:sp>
      <p:sp>
        <p:nvSpPr>
          <p:cNvPr id="18" name="TextBox 17" hidden="1"/>
          <p:cNvSpPr txBox="1"/>
          <p:nvPr>
            <p:custDataLst>
              <p:tags r:id="rId16"/>
            </p:custDataLst>
          </p:nvPr>
        </p:nvSpPr>
        <p:spPr>
          <a:xfrm>
            <a:off x="3657600" y="4201180"/>
            <a:ext cx="19044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(static) data</a:t>
            </a:r>
          </a:p>
        </p:txBody>
      </p:sp>
      <p:sp>
        <p:nvSpPr>
          <p:cNvPr id="19" name="TextBox 18" hidden="1"/>
          <p:cNvSpPr txBox="1"/>
          <p:nvPr>
            <p:custDataLst>
              <p:tags r:id="rId17"/>
            </p:custDataLst>
          </p:nvPr>
        </p:nvSpPr>
        <p:spPr>
          <a:xfrm>
            <a:off x="6553200" y="2819400"/>
            <a:ext cx="12342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(.stack)</a:t>
            </a:r>
          </a:p>
        </p:txBody>
      </p:sp>
      <p:sp>
        <p:nvSpPr>
          <p:cNvPr id="20" name="TextBox 19" hidden="1"/>
          <p:cNvSpPr txBox="1"/>
          <p:nvPr>
            <p:custDataLst>
              <p:tags r:id="rId18"/>
            </p:custDataLst>
          </p:nvPr>
        </p:nvSpPr>
        <p:spPr>
          <a:xfrm>
            <a:off x="6623035" y="4201180"/>
            <a:ext cx="9207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.data</a:t>
            </a:r>
          </a:p>
        </p:txBody>
      </p:sp>
      <p:sp>
        <p:nvSpPr>
          <p:cNvPr id="21" name="TextBox 20" hidden="1"/>
          <p:cNvSpPr txBox="1"/>
          <p:nvPr>
            <p:custDataLst>
              <p:tags r:id="rId19"/>
            </p:custDataLst>
          </p:nvPr>
        </p:nvSpPr>
        <p:spPr>
          <a:xfrm>
            <a:off x="6705600" y="4953000"/>
            <a:ext cx="833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.text</a:t>
            </a:r>
          </a:p>
        </p:txBody>
      </p:sp>
      <p:sp>
        <p:nvSpPr>
          <p:cNvPr id="23" name="Rectangle 7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2819400" y="533400"/>
            <a:ext cx="3505200" cy="16764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6" name="Rectangle 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819400" y="2209800"/>
            <a:ext cx="3505200" cy="79501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stack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9" name="Rectangle 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19400" y="6477000"/>
            <a:ext cx="3505200" cy="38100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system reserved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" name="Rectangle 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819400" y="5562600"/>
            <a:ext cx="3505200" cy="9144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code (text)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" name="Rectangle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819400" y="5105400"/>
            <a:ext cx="3505200" cy="4572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static data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" name="Rectangle 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819400" y="4343400"/>
            <a:ext cx="3505200" cy="762000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dynamic data (heap)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63040" y="5039380"/>
            <a:ext cx="2179120" cy="523220"/>
          </a:xfrm>
          <a:prstGeom prst="ellipse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0" y="4582180"/>
            <a:ext cx="724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gp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22" idx="3"/>
            <a:endCxn id="3" idx="1"/>
          </p:cNvCxnSpPr>
          <p:nvPr/>
        </p:nvCxnSpPr>
        <p:spPr>
          <a:xfrm>
            <a:off x="724878" y="4843790"/>
            <a:ext cx="257287" cy="272214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50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Frame Pointer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533400"/>
            <a:ext cx="8302625" cy="6096000"/>
          </a:xfrm>
        </p:spPr>
        <p:txBody>
          <a:bodyPr>
            <a:normAutofit/>
          </a:bodyPr>
          <a:lstStyle/>
          <a:p>
            <a:r>
              <a:rPr lang="en-US" sz="2800" dirty="0"/>
              <a:t>It is often cumbersome to keep track of location of data on the stack</a:t>
            </a:r>
          </a:p>
          <a:p>
            <a:pPr lvl="1"/>
            <a:r>
              <a:rPr lang="en-US" sz="2400" dirty="0"/>
              <a:t>The offsets change as new values are pushed onto and popped off of the stack</a:t>
            </a:r>
          </a:p>
          <a:p>
            <a:endParaRPr lang="en-US" sz="2400" dirty="0"/>
          </a:p>
          <a:p>
            <a:r>
              <a:rPr lang="en-US" sz="2800" dirty="0"/>
              <a:t>Keep a pointer to the top of the stack frame</a:t>
            </a:r>
          </a:p>
          <a:p>
            <a:pPr lvl="1"/>
            <a:r>
              <a:rPr lang="en-US" sz="2400" dirty="0"/>
              <a:t>Simplifies the task of referring to items on the stack</a:t>
            </a:r>
          </a:p>
          <a:p>
            <a:pPr lvl="1"/>
            <a:endParaRPr lang="en-US" sz="2400" dirty="0"/>
          </a:p>
          <a:p>
            <a:r>
              <a:rPr lang="en-US" sz="2800" dirty="0"/>
              <a:t>A frame pointer, 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$30</a:t>
            </a:r>
            <a:r>
              <a:rPr lang="en-US" sz="2800" dirty="0"/>
              <a:t>, aka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2400" dirty="0"/>
              <a:t>Value of </a:t>
            </a:r>
            <a:r>
              <a:rPr lang="en-US" sz="2400" dirty="0" smtClean="0"/>
              <a:t>$</a:t>
            </a:r>
            <a:r>
              <a:rPr lang="en-US" sz="2400" dirty="0" err="1" smtClean="0"/>
              <a:t>sp</a:t>
            </a:r>
            <a:r>
              <a:rPr lang="en-US" sz="2400" dirty="0" smtClean="0"/>
              <a:t> </a:t>
            </a:r>
            <a:r>
              <a:rPr lang="en-US" sz="2400" dirty="0"/>
              <a:t>upon procedure entry</a:t>
            </a:r>
          </a:p>
          <a:p>
            <a:pPr lvl="1"/>
            <a:r>
              <a:rPr lang="en-US" sz="2400" dirty="0"/>
              <a:t>Can be used to restore </a:t>
            </a:r>
            <a:r>
              <a:rPr lang="en-US" sz="2400" dirty="0" smtClean="0"/>
              <a:t>$</a:t>
            </a:r>
            <a:r>
              <a:rPr lang="en-US" sz="2400" dirty="0" err="1" smtClean="0"/>
              <a:t>sp</a:t>
            </a:r>
            <a:r>
              <a:rPr lang="en-US" sz="2400" dirty="0" smtClean="0"/>
              <a:t> </a:t>
            </a:r>
            <a:r>
              <a:rPr lang="en-US" sz="2400" dirty="0"/>
              <a:t>on exit</a:t>
            </a:r>
          </a:p>
        </p:txBody>
      </p:sp>
    </p:spTree>
    <p:extLst>
      <p:ext uri="{BB962C8B-B14F-4D97-AF65-F5344CB8AC3E}">
        <p14:creationId xmlns:p14="http://schemas.microsoft.com/office/powerpoint/2010/main" val="27219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096000"/>
          </a:xfrm>
        </p:spPr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$</a:t>
            </a:r>
            <a:r>
              <a:rPr lang="en-US" dirty="0" err="1"/>
              <a:t>ra</a:t>
            </a:r>
            <a:r>
              <a:rPr lang="en-US" dirty="0"/>
              <a:t> (clobbered on JAL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</a:t>
            </a:r>
            <a:r>
              <a:rPr lang="en-US" dirty="0"/>
              <a:t>sub-functions) </a:t>
            </a:r>
          </a:p>
          <a:p>
            <a:pPr lvl="2"/>
            <a:r>
              <a:rPr lang="en-US" dirty="0" smtClean="0"/>
              <a:t>contains </a:t>
            </a:r>
            <a:r>
              <a:rPr lang="en-US" dirty="0"/>
              <a:t>extra arguments to sub-functions</a:t>
            </a:r>
          </a:p>
          <a:p>
            <a:pPr lvl="2"/>
            <a:r>
              <a:rPr lang="en-US" dirty="0"/>
              <a:t>contains space for first 4 arguments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sub-functions</a:t>
            </a: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050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convention should we use to share use of registers across procedure calls?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93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Register Usage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Suppose a routine would like to store a value in a register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Two options: </a:t>
            </a:r>
            <a:r>
              <a:rPr lang="en-US" sz="2800" dirty="0" err="1" smtClean="0"/>
              <a:t>callee</a:t>
            </a:r>
            <a:r>
              <a:rPr lang="en-US" sz="2800" dirty="0" smtClean="0"/>
              <a:t>-save </a:t>
            </a:r>
            <a:r>
              <a:rPr lang="en-US" sz="2800" dirty="0"/>
              <a:t>and </a:t>
            </a:r>
            <a:r>
              <a:rPr lang="en-US" sz="2800" dirty="0" smtClean="0"/>
              <a:t>caller-save</a:t>
            </a: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-save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Assume that one of the callers is already using that register to hold a value of interest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Save the previous contents of the register on procedure entry, restore just before procedure return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E.g. $31</a:t>
            </a:r>
          </a:p>
          <a:p>
            <a:pPr>
              <a:lnSpc>
                <a:spcPct val="84000"/>
              </a:lnSpc>
            </a:pPr>
            <a:r>
              <a:rPr lang="en-US" sz="2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Caller-save</a:t>
            </a:r>
            <a:r>
              <a:rPr lang="en-US" sz="2800" dirty="0">
                <a:solidFill>
                  <a:schemeClr val="bg1"/>
                </a:solidFill>
              </a:rPr>
              <a:t>:</a:t>
            </a:r>
          </a:p>
          <a:p>
            <a:pPr lvl="1">
              <a:lnSpc>
                <a:spcPct val="84000"/>
              </a:lnSpc>
            </a:pPr>
            <a:r>
              <a:rPr lang="en-US" sz="2400" dirty="0"/>
              <a:t>Assume that a caller can clobber any one of the registers</a:t>
            </a:r>
          </a:p>
          <a:p>
            <a:pPr lvl="1">
              <a:lnSpc>
                <a:spcPct val="8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Save</a:t>
            </a:r>
            <a:r>
              <a:rPr lang="en-US" sz="2400" dirty="0"/>
              <a:t> the previous contents of the register </a:t>
            </a: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before</a:t>
            </a:r>
            <a:r>
              <a:rPr lang="en-US" sz="2400" dirty="0"/>
              <a:t> </a:t>
            </a:r>
            <a:r>
              <a:rPr lang="en-US" sz="2400" dirty="0" err="1"/>
              <a:t>proc</a:t>
            </a:r>
            <a:r>
              <a:rPr lang="en-US" sz="2400" dirty="0"/>
              <a:t> call</a:t>
            </a:r>
          </a:p>
          <a:p>
            <a:pPr lvl="1">
              <a:lnSpc>
                <a:spcPct val="84000"/>
              </a:lnSpc>
            </a:pPr>
            <a:r>
              <a:rPr lang="en-US" sz="24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Restore after</a:t>
            </a:r>
            <a:r>
              <a:rPr lang="en-US" sz="2400" dirty="0"/>
              <a:t> the call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MIPS calling convention supports both</a:t>
            </a:r>
          </a:p>
          <a:p>
            <a:pPr lvl="1">
              <a:lnSpc>
                <a:spcPct val="84000"/>
              </a:lnSpc>
            </a:pPr>
            <a:endParaRPr lang="en-US" sz="1800" dirty="0"/>
          </a:p>
          <a:p>
            <a:pPr>
              <a:lnSpc>
                <a:spcPct val="84000"/>
              </a:lnSpc>
            </a:pPr>
            <a:endParaRPr lang="en-US" sz="2000" dirty="0"/>
          </a:p>
          <a:p>
            <a:pPr lvl="1">
              <a:lnSpc>
                <a:spcPct val="84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6518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0198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registers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Save 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$30,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17, 20($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$30,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[use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17]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$</a:t>
            </a:r>
            <a:r>
              <a:rPr lang="en-US" sz="1800" dirty="0" smtClean="0">
                <a:solidFill>
                  <a:schemeClr val="bg1"/>
                </a:solidFill>
              </a:rPr>
              <a:t>31,28($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$</a:t>
            </a:r>
            <a:r>
              <a:rPr lang="en-US" dirty="0" smtClean="0">
                <a:solidFill>
                  <a:schemeClr val="bg1"/>
                </a:solidFill>
              </a:rPr>
              <a:t>30,24($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$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$sp,$sp,32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jr</a:t>
            </a:r>
            <a:r>
              <a:rPr lang="en-US" dirty="0" smtClean="0">
                <a:solidFill>
                  <a:schemeClr val="bg1"/>
                </a:solidFill>
              </a:rPr>
              <a:t> $31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19050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" y="41148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3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97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Cheat Sheet and Mental Model for Today</a:t>
            </a:r>
            <a:endParaRPr lang="en-US" sz="4000" dirty="0"/>
          </a:p>
        </p:txBody>
      </p:sp>
      <p:grpSp>
        <p:nvGrpSpPr>
          <p:cNvPr id="7" name="Group 6"/>
          <p:cNvGrpSpPr/>
          <p:nvPr/>
        </p:nvGrpSpPr>
        <p:grpSpPr>
          <a:xfrm>
            <a:off x="152400" y="514290"/>
            <a:ext cx="8763000" cy="5810310"/>
            <a:chOff x="152400" y="514290"/>
            <a:chExt cx="8763000" cy="5810310"/>
          </a:xfrm>
        </p:grpSpPr>
        <p:grpSp>
          <p:nvGrpSpPr>
            <p:cNvPr id="2" name="Group 156"/>
            <p:cNvGrpSpPr/>
            <p:nvPr>
              <p:custDataLst>
                <p:tags r:id="rId2"/>
              </p:custDataLst>
            </p:nvPr>
          </p:nvGrpSpPr>
          <p:grpSpPr>
            <a:xfrm>
              <a:off x="2057400" y="514290"/>
              <a:ext cx="6858000" cy="5334000"/>
              <a:chOff x="2057400" y="457200"/>
              <a:chExt cx="6858000" cy="5334000"/>
            </a:xfrm>
          </p:grpSpPr>
          <p:sp>
            <p:nvSpPr>
              <p:cNvPr id="133" name="Right Triangle 132"/>
              <p:cNvSpPr/>
              <p:nvPr>
                <p:custDataLst>
                  <p:tags r:id="rId142"/>
                </p:custDataLst>
              </p:nvPr>
            </p:nvSpPr>
            <p:spPr>
              <a:xfrm rot="10800000">
                <a:off x="7620000" y="9144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ounded Rectangle 115"/>
              <p:cNvSpPr/>
              <p:nvPr>
                <p:custDataLst>
                  <p:tags r:id="rId143"/>
                </p:custDataLst>
              </p:nvPr>
            </p:nvSpPr>
            <p:spPr>
              <a:xfrm>
                <a:off x="7924800" y="457200"/>
                <a:ext cx="990600" cy="5334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ounded Rectangle 116"/>
              <p:cNvSpPr/>
              <p:nvPr>
                <p:custDataLst>
                  <p:tags r:id="rId144"/>
                </p:custDataLst>
              </p:nvPr>
            </p:nvSpPr>
            <p:spPr>
              <a:xfrm>
                <a:off x="2057400" y="457200"/>
                <a:ext cx="914400" cy="3048000"/>
              </a:xfrm>
              <a:prstGeom prst="roundRect">
                <a:avLst>
                  <a:gd name="adj" fmla="val 30422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ounded Rectangle 123"/>
              <p:cNvSpPr/>
              <p:nvPr>
                <p:custDataLst>
                  <p:tags r:id="rId145"/>
                </p:custDataLst>
              </p:nvPr>
            </p:nvSpPr>
            <p:spPr>
              <a:xfrm>
                <a:off x="2057400" y="457200"/>
                <a:ext cx="6400800" cy="609600"/>
              </a:xfrm>
              <a:prstGeom prst="roundRect">
                <a:avLst>
                  <a:gd name="adj" fmla="val 50000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Right Triangle 127"/>
              <p:cNvSpPr/>
              <p:nvPr>
                <p:custDataLst>
                  <p:tags r:id="rId146"/>
                </p:custDataLst>
              </p:nvPr>
            </p:nvSpPr>
            <p:spPr>
              <a:xfrm rot="5400000">
                <a:off x="2552700" y="876300"/>
                <a:ext cx="609600" cy="685800"/>
              </a:xfrm>
              <a:prstGeom prst="rtTriangle">
                <a:avLst/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TextBox 144"/>
              <p:cNvSpPr txBox="1"/>
              <p:nvPr>
                <p:custDataLst>
                  <p:tags r:id="rId147"/>
                </p:custDataLst>
              </p:nvPr>
            </p:nvSpPr>
            <p:spPr>
              <a:xfrm>
                <a:off x="8001000" y="5083314"/>
                <a:ext cx="8382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Write-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Back</a:t>
                </a:r>
              </a:p>
            </p:txBody>
          </p:sp>
        </p:grpSp>
        <p:grpSp>
          <p:nvGrpSpPr>
            <p:cNvPr id="3" name="Group 154"/>
            <p:cNvGrpSpPr/>
            <p:nvPr>
              <p:custDataLst>
                <p:tags r:id="rId3"/>
              </p:custDataLst>
            </p:nvPr>
          </p:nvGrpSpPr>
          <p:grpSpPr>
            <a:xfrm>
              <a:off x="5791200" y="1200090"/>
              <a:ext cx="2286000" cy="4648200"/>
              <a:chOff x="6629400" y="1143000"/>
              <a:chExt cx="1447800" cy="4648200"/>
            </a:xfrm>
          </p:grpSpPr>
          <p:sp>
            <p:nvSpPr>
              <p:cNvPr id="108" name="Rounded Rectangle 107"/>
              <p:cNvSpPr/>
              <p:nvPr>
                <p:custDataLst>
                  <p:tags r:id="rId140"/>
                </p:custDataLst>
              </p:nvPr>
            </p:nvSpPr>
            <p:spPr>
              <a:xfrm>
                <a:off x="6705600" y="1143000"/>
                <a:ext cx="1295400" cy="4648200"/>
              </a:xfrm>
              <a:prstGeom prst="roundRect">
                <a:avLst>
                  <a:gd name="adj" fmla="val 19208"/>
                </a:avLst>
              </a:prstGeom>
              <a:solidFill>
                <a:schemeClr val="accent4">
                  <a:lumMod val="75000"/>
                </a:schemeClr>
              </a:solidFill>
              <a:ln w="28575"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TextBox 141"/>
              <p:cNvSpPr txBox="1"/>
              <p:nvPr>
                <p:custDataLst>
                  <p:tags r:id="rId141"/>
                </p:custDataLst>
              </p:nvPr>
            </p:nvSpPr>
            <p:spPr>
              <a:xfrm>
                <a:off x="6629400" y="5334000"/>
                <a:ext cx="14478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Memory</a:t>
                </a:r>
              </a:p>
            </p:txBody>
          </p:sp>
        </p:grpSp>
        <p:grpSp>
          <p:nvGrpSpPr>
            <p:cNvPr id="4" name="Group 148"/>
            <p:cNvGrpSpPr/>
            <p:nvPr>
              <p:custDataLst>
                <p:tags r:id="rId4"/>
              </p:custDataLst>
            </p:nvPr>
          </p:nvGrpSpPr>
          <p:grpSpPr>
            <a:xfrm>
              <a:off x="152400" y="1200090"/>
              <a:ext cx="1600200" cy="4670286"/>
              <a:chOff x="152400" y="1143000"/>
              <a:chExt cx="1676400" cy="4670286"/>
            </a:xfrm>
          </p:grpSpPr>
          <p:sp>
            <p:nvSpPr>
              <p:cNvPr id="93" name="Rounded Rectangle 92"/>
              <p:cNvSpPr/>
              <p:nvPr>
                <p:custDataLst>
                  <p:tags r:id="rId138"/>
                </p:custDataLst>
              </p:nvPr>
            </p:nvSpPr>
            <p:spPr>
              <a:xfrm>
                <a:off x="152400" y="1143000"/>
                <a:ext cx="1676400" cy="4648200"/>
              </a:xfrm>
              <a:prstGeom prst="roundRect">
                <a:avLst/>
              </a:prstGeom>
              <a:solidFill>
                <a:schemeClr val="accent4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7" name="TextBox 136"/>
              <p:cNvSpPr txBox="1"/>
              <p:nvPr>
                <p:custDataLst>
                  <p:tags r:id="rId139"/>
                </p:custDataLst>
              </p:nvPr>
            </p:nvSpPr>
            <p:spPr>
              <a:xfrm>
                <a:off x="228600" y="5105400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Fetch</a:t>
                </a:r>
              </a:p>
            </p:txBody>
          </p:sp>
        </p:grpSp>
        <p:grpSp>
          <p:nvGrpSpPr>
            <p:cNvPr id="5" name="Group 153"/>
            <p:cNvGrpSpPr/>
            <p:nvPr>
              <p:custDataLst>
                <p:tags r:id="rId5"/>
              </p:custDataLst>
            </p:nvPr>
          </p:nvGrpSpPr>
          <p:grpSpPr>
            <a:xfrm>
              <a:off x="3886200" y="1200090"/>
              <a:ext cx="2057400" cy="4648200"/>
              <a:chOff x="3886200" y="1143000"/>
              <a:chExt cx="2819400" cy="4648200"/>
            </a:xfrm>
          </p:grpSpPr>
          <p:sp>
            <p:nvSpPr>
              <p:cNvPr id="106" name="Rounded Rectangle 105"/>
              <p:cNvSpPr/>
              <p:nvPr>
                <p:custDataLst>
                  <p:tags r:id="rId136"/>
                </p:custDataLst>
              </p:nvPr>
            </p:nvSpPr>
            <p:spPr>
              <a:xfrm>
                <a:off x="3886200" y="1143000"/>
                <a:ext cx="2819400" cy="4648200"/>
              </a:xfrm>
              <a:prstGeom prst="roundRect">
                <a:avLst>
                  <a:gd name="adj" fmla="val 11944"/>
                </a:avLst>
              </a:prstGeom>
              <a:solidFill>
                <a:schemeClr val="accent3">
                  <a:lumMod val="75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TextBox 140"/>
              <p:cNvSpPr txBox="1"/>
              <p:nvPr>
                <p:custDataLst>
                  <p:tags r:id="rId137"/>
                </p:custDataLst>
              </p:nvPr>
            </p:nvSpPr>
            <p:spPr>
              <a:xfrm>
                <a:off x="4648200" y="5391090"/>
                <a:ext cx="1447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Execute</a:t>
                </a:r>
              </a:p>
            </p:txBody>
          </p:sp>
        </p:grpSp>
        <p:grpSp>
          <p:nvGrpSpPr>
            <p:cNvPr id="6" name="Group 152"/>
            <p:cNvGrpSpPr/>
            <p:nvPr>
              <p:custDataLst>
                <p:tags r:id="rId6"/>
              </p:custDataLst>
            </p:nvPr>
          </p:nvGrpSpPr>
          <p:grpSpPr>
            <a:xfrm>
              <a:off x="1752600" y="1200090"/>
              <a:ext cx="2133600" cy="4648201"/>
              <a:chOff x="1828800" y="1143000"/>
              <a:chExt cx="2057400" cy="4648201"/>
            </a:xfrm>
          </p:grpSpPr>
          <p:sp>
            <p:nvSpPr>
              <p:cNvPr id="111" name="Rounded Rectangle 110"/>
              <p:cNvSpPr/>
              <p:nvPr>
                <p:custDataLst>
                  <p:tags r:id="rId132"/>
                </p:custDataLst>
              </p:nvPr>
            </p:nvSpPr>
            <p:spPr>
              <a:xfrm>
                <a:off x="2751083" y="1143000"/>
                <a:ext cx="1135117" cy="4648200"/>
              </a:xfrm>
              <a:prstGeom prst="roundRect">
                <a:avLst>
                  <a:gd name="adj" fmla="val 30962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ounded Rectangle 111"/>
              <p:cNvSpPr/>
              <p:nvPr>
                <p:custDataLst>
                  <p:tags r:id="rId133"/>
                </p:custDataLst>
              </p:nvPr>
            </p:nvSpPr>
            <p:spPr>
              <a:xfrm>
                <a:off x="1828800" y="3505200"/>
                <a:ext cx="2057400" cy="2286000"/>
              </a:xfrm>
              <a:prstGeom prst="roundRect">
                <a:avLst>
                  <a:gd name="adj" fmla="val 15859"/>
                </a:avLst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ight Triangle 114"/>
              <p:cNvSpPr/>
              <p:nvPr>
                <p:custDataLst>
                  <p:tags r:id="rId134"/>
                </p:custDataLst>
              </p:nvPr>
            </p:nvSpPr>
            <p:spPr>
              <a:xfrm rot="16200000">
                <a:off x="2458847" y="3132658"/>
                <a:ext cx="550314" cy="533400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TextBox 138"/>
              <p:cNvSpPr txBox="1"/>
              <p:nvPr>
                <p:custDataLst>
                  <p:tags r:id="rId135"/>
                </p:custDataLst>
              </p:nvPr>
            </p:nvSpPr>
            <p:spPr>
              <a:xfrm>
                <a:off x="2133600" y="5083315"/>
                <a:ext cx="1447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>
                    <a:solidFill>
                      <a:schemeClr val="bg1"/>
                    </a:solidFill>
                  </a:rPr>
                  <a:t>Instruction</a:t>
                </a:r>
                <a:br>
                  <a:rPr lang="en-US" sz="2000" dirty="0" smtClean="0">
                    <a:solidFill>
                      <a:schemeClr val="bg1"/>
                    </a:solidFill>
                  </a:rPr>
                </a:br>
                <a:r>
                  <a:rPr lang="en-US" sz="2000" dirty="0" smtClean="0">
                    <a:solidFill>
                      <a:schemeClr val="bg1"/>
                    </a:solidFill>
                  </a:rPr>
                  <a:t>Decode</a:t>
                </a:r>
              </a:p>
            </p:txBody>
          </p:sp>
        </p:grpSp>
        <p:sp>
          <p:nvSpPr>
            <p:cNvPr id="136" name="Arc 135"/>
            <p:cNvSpPr/>
            <p:nvPr>
              <p:custDataLst>
                <p:tags r:id="rId7"/>
              </p:custDataLst>
            </p:nvPr>
          </p:nvSpPr>
          <p:spPr>
            <a:xfrm rot="10800000" flipV="1">
              <a:off x="2743200" y="12000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ounded Rectangle 126"/>
            <p:cNvSpPr/>
            <p:nvPr>
              <p:custDataLst>
                <p:tags r:id="rId8"/>
              </p:custDataLst>
            </p:nvPr>
          </p:nvSpPr>
          <p:spPr>
            <a:xfrm>
              <a:off x="5943600" y="1200090"/>
              <a:ext cx="1981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3" name="Straight Connector 102"/>
            <p:cNvCxnSpPr>
              <a:endCxn id="104" idx="2"/>
            </p:cNvCxnSpPr>
            <p:nvPr>
              <p:custDataLst>
                <p:tags r:id="rId9"/>
              </p:custDataLst>
            </p:nvPr>
          </p:nvCxnSpPr>
          <p:spPr>
            <a:xfrm>
              <a:off x="8229600" y="5848290"/>
              <a:ext cx="3810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Arc 103"/>
            <p:cNvSpPr/>
            <p:nvPr>
              <p:custDataLst>
                <p:tags r:id="rId10"/>
              </p:custDataLst>
            </p:nvPr>
          </p:nvSpPr>
          <p:spPr>
            <a:xfrm rot="5400000">
              <a:off x="8305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Arc 104"/>
            <p:cNvSpPr/>
            <p:nvPr>
              <p:custDataLst>
                <p:tags r:id="rId11"/>
              </p:custDataLst>
            </p:nvPr>
          </p:nvSpPr>
          <p:spPr>
            <a:xfrm rot="10800000">
              <a:off x="79248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4" name="Straight Connector 133"/>
            <p:cNvCxnSpPr>
              <a:stCxn id="143" idx="2"/>
            </p:cNvCxnSpPr>
            <p:nvPr>
              <p:custDataLst>
                <p:tags r:id="rId12"/>
              </p:custDataLst>
            </p:nvPr>
          </p:nvCxnSpPr>
          <p:spPr>
            <a:xfrm rot="5400000">
              <a:off x="1828800" y="2343090"/>
              <a:ext cx="18288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8" name="Arc 147"/>
            <p:cNvSpPr/>
            <p:nvPr>
              <p:custDataLst>
                <p:tags r:id="rId13"/>
              </p:custDataLst>
            </p:nvPr>
          </p:nvSpPr>
          <p:spPr>
            <a:xfrm rot="16200000" flipV="1">
              <a:off x="7315200" y="11238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Text Box 11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667000" y="4191000"/>
              <a:ext cx="685800" cy="304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lIns="0" rIns="0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600" dirty="0" smtClean="0">
                  <a:solidFill>
                    <a:srgbClr val="FFFFFF"/>
                  </a:solidFill>
                </a:rPr>
                <a:t>extend</a:t>
              </a:r>
              <a:endParaRPr lang="en-US" sz="1600" dirty="0">
                <a:solidFill>
                  <a:srgbClr val="FFFFFF"/>
                </a:solidFill>
              </a:endParaRPr>
            </a:p>
          </p:txBody>
        </p:sp>
        <p:sp>
          <p:nvSpPr>
            <p:cNvPr id="151" name="Freeform 150"/>
            <p:cNvSpPr/>
            <p:nvPr>
              <p:custDataLst>
                <p:tags r:id="rId15"/>
              </p:custDataLst>
            </p:nvPr>
          </p:nvSpPr>
          <p:spPr>
            <a:xfrm>
              <a:off x="4953000" y="1733490"/>
              <a:ext cx="609600" cy="1524000"/>
            </a:xfrm>
            <a:custGeom>
              <a:avLst/>
              <a:gdLst>
                <a:gd name="connsiteX0" fmla="*/ 0 w 685800"/>
                <a:gd name="connsiteY0" fmla="*/ 0 h 762000"/>
                <a:gd name="connsiteX1" fmla="*/ 685800 w 685800"/>
                <a:gd name="connsiteY1" fmla="*/ 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7620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190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762000"/>
                <a:gd name="connsiteX1" fmla="*/ 685800 w 685800"/>
                <a:gd name="connsiteY1" fmla="*/ 317500 h 762000"/>
                <a:gd name="connsiteX2" fmla="*/ 685800 w 685800"/>
                <a:gd name="connsiteY2" fmla="*/ 571500 h 762000"/>
                <a:gd name="connsiteX3" fmla="*/ 0 w 685800"/>
                <a:gd name="connsiteY3" fmla="*/ 762000 h 762000"/>
                <a:gd name="connsiteX4" fmla="*/ 0 w 685800"/>
                <a:gd name="connsiteY4" fmla="*/ 0 h 762000"/>
                <a:gd name="connsiteX0" fmla="*/ 0 w 685800"/>
                <a:gd name="connsiteY0" fmla="*/ 0 h 952500"/>
                <a:gd name="connsiteX1" fmla="*/ 685800 w 685800"/>
                <a:gd name="connsiteY1" fmla="*/ 317500 h 952500"/>
                <a:gd name="connsiteX2" fmla="*/ 685800 w 685800"/>
                <a:gd name="connsiteY2" fmla="*/ 952500 h 952500"/>
                <a:gd name="connsiteX3" fmla="*/ 0 w 685800"/>
                <a:gd name="connsiteY3" fmla="*/ 762000 h 952500"/>
                <a:gd name="connsiteX4" fmla="*/ 0 w 685800"/>
                <a:gd name="connsiteY4" fmla="*/ 0 h 9525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171450 w 685800"/>
                <a:gd name="connsiteY4" fmla="*/ 635000 h 1270000"/>
                <a:gd name="connsiteX5" fmla="*/ 0 w 685800"/>
                <a:gd name="connsiteY5" fmla="*/ 508000 h 1270000"/>
                <a:gd name="connsiteX6" fmla="*/ 0 w 685800"/>
                <a:gd name="connsiteY6" fmla="*/ 0 h 1270000"/>
                <a:gd name="connsiteX0" fmla="*/ 0 w 685800"/>
                <a:gd name="connsiteY0" fmla="*/ 0 h 1270000"/>
                <a:gd name="connsiteX1" fmla="*/ 685800 w 685800"/>
                <a:gd name="connsiteY1" fmla="*/ 317500 h 1270000"/>
                <a:gd name="connsiteX2" fmla="*/ 685800 w 685800"/>
                <a:gd name="connsiteY2" fmla="*/ 952500 h 1270000"/>
                <a:gd name="connsiteX3" fmla="*/ 0 w 685800"/>
                <a:gd name="connsiteY3" fmla="*/ 1270000 h 1270000"/>
                <a:gd name="connsiteX4" fmla="*/ 0 w 685800"/>
                <a:gd name="connsiteY4" fmla="*/ 762000 h 1270000"/>
                <a:gd name="connsiteX5" fmla="*/ 171450 w 685800"/>
                <a:gd name="connsiteY5" fmla="*/ 635000 h 1270000"/>
                <a:gd name="connsiteX6" fmla="*/ 0 w 685800"/>
                <a:gd name="connsiteY6" fmla="*/ 508000 h 1270000"/>
                <a:gd name="connsiteX7" fmla="*/ 0 w 685800"/>
                <a:gd name="connsiteY7" fmla="*/ 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85800" h="1270000">
                  <a:moveTo>
                    <a:pt x="0" y="0"/>
                  </a:moveTo>
                  <a:lnTo>
                    <a:pt x="685800" y="317500"/>
                  </a:lnTo>
                  <a:lnTo>
                    <a:pt x="685800" y="952500"/>
                  </a:lnTo>
                  <a:lnTo>
                    <a:pt x="0" y="1270000"/>
                  </a:lnTo>
                  <a:lnTo>
                    <a:pt x="0" y="762000"/>
                  </a:lnTo>
                  <a:lnTo>
                    <a:pt x="171450" y="635000"/>
                  </a:lnTo>
                  <a:lnTo>
                    <a:pt x="0" y="50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Rectangle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8200" y="27240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0" name="Rectangle 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400800" y="3257490"/>
              <a:ext cx="11430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6" name="Rectangle 22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362199" y="1809690"/>
              <a:ext cx="1143001" cy="1363663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register</a:t>
              </a:r>
              <a:br>
                <a:rPr lang="en-US" dirty="0" smtClean="0">
                  <a:solidFill>
                    <a:schemeClr val="bg1"/>
                  </a:solidFill>
                </a:rPr>
              </a:br>
              <a:r>
                <a:rPr lang="en-US" dirty="0" smtClean="0">
                  <a:solidFill>
                    <a:schemeClr val="bg1"/>
                  </a:solidFill>
                </a:rPr>
                <a:t>file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07" name="Oval 2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62200" y="3581400"/>
              <a:ext cx="1219200" cy="457199"/>
            </a:xfrm>
            <a:prstGeom prst="ellipse">
              <a:avLst/>
            </a:prstGeom>
            <a:solidFill>
              <a:schemeClr val="bg2"/>
            </a:solidFill>
            <a:ln w="25400" cap="sq" algn="ctr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smtClean="0">
                  <a:solidFill>
                    <a:srgbClr val="FFFFFF"/>
                  </a:solidFill>
                  <a:latin typeface="Calibri"/>
                </a:rPr>
                <a:t>control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19" name="Rounded Rectangle 118"/>
            <p:cNvSpPr/>
            <p:nvPr>
              <p:custDataLst>
                <p:tags r:id="rId20"/>
              </p:custDataLst>
            </p:nvPr>
          </p:nvSpPr>
          <p:spPr>
            <a:xfrm>
              <a:off x="152400" y="1200090"/>
              <a:ext cx="1600200" cy="4648200"/>
            </a:xfrm>
            <a:prstGeom prst="roundRect">
              <a:avLst/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9753" name="Line 2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 flipV="1">
              <a:off x="2514600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5" name="Line 4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 flipV="1">
              <a:off x="8686800" y="971490"/>
              <a:ext cx="0" cy="1676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9" name="Line 51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 flipV="1">
              <a:off x="2209800" y="27240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80" name="Text Box 52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05400" y="2266890"/>
              <a:ext cx="4700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non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800" dirty="0" err="1">
                  <a:solidFill>
                    <a:srgbClr val="FFFFFF"/>
                  </a:solidFill>
                  <a:latin typeface="Calibri"/>
                </a:rPr>
                <a:t>alu</a:t>
              </a:r>
              <a:endParaRPr lang="en-US" sz="18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1" name="Line 49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 flipH="1">
              <a:off x="2209800" y="971490"/>
              <a:ext cx="0" cy="1752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48" name="Line 44"/>
            <p:cNvSpPr>
              <a:spLocks noChangeShapeType="1"/>
            </p:cNvSpPr>
            <p:nvPr>
              <p:custDataLst>
                <p:tags r:id="rId26"/>
              </p:custDataLst>
            </p:nvPr>
          </p:nvSpPr>
          <p:spPr bwMode="auto">
            <a:xfrm>
              <a:off x="4800600" y="3028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0" name="Line 44"/>
            <p:cNvSpPr>
              <a:spLocks noChangeShapeType="1"/>
            </p:cNvSpPr>
            <p:nvPr>
              <p:custDataLst>
                <p:tags r:id="rId27"/>
              </p:custDataLst>
            </p:nvPr>
          </p:nvSpPr>
          <p:spPr bwMode="auto">
            <a:xfrm>
              <a:off x="4419600" y="33336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4" name="Line 49"/>
            <p:cNvSpPr>
              <a:spLocks noChangeShapeType="1"/>
            </p:cNvSpPr>
            <p:nvPr>
              <p:custDataLst>
                <p:tags r:id="rId28"/>
              </p:custDataLst>
            </p:nvPr>
          </p:nvSpPr>
          <p:spPr bwMode="auto">
            <a:xfrm>
              <a:off x="2057400" y="4191000"/>
              <a:ext cx="152400" cy="152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8" name="Text Box 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6477000" y="3943290"/>
              <a:ext cx="976100" cy="413639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>
                  <a:solidFill>
                    <a:srgbClr val="FFFFFF"/>
                  </a:solidFill>
                  <a:latin typeface="Calibri"/>
                </a:rPr>
                <a:t>memory</a:t>
              </a:r>
            </a:p>
          </p:txBody>
        </p:sp>
        <p:sp>
          <p:nvSpPr>
            <p:cNvPr id="80" name="Line 49"/>
            <p:cNvSpPr>
              <a:spLocks noChangeShapeType="1"/>
            </p:cNvSpPr>
            <p:nvPr>
              <p:custDataLst>
                <p:tags r:id="rId30"/>
              </p:custDataLst>
            </p:nvPr>
          </p:nvSpPr>
          <p:spPr bwMode="auto">
            <a:xfrm flipV="1">
              <a:off x="41910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 type="oval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2" name="Text Box 5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63246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smtClean="0">
                  <a:solidFill>
                    <a:srgbClr val="FFFFFF"/>
                  </a:solidFill>
                  <a:latin typeface="Calibri"/>
                </a:rPr>
                <a:t>in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3" name="Text Box 5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7010400" y="3562290"/>
              <a:ext cx="5189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d</a:t>
              </a:r>
              <a:r>
                <a:rPr lang="en-US" baseline="-25000" dirty="0" err="1" smtClean="0">
                  <a:solidFill>
                    <a:srgbClr val="FFFFFF"/>
                  </a:solidFill>
                  <a:latin typeface="Calibri"/>
                </a:rPr>
                <a:t>out</a:t>
              </a:r>
              <a:endParaRPr lang="en-US" baseline="-2500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4" name="Line 45"/>
            <p:cNvSpPr>
              <a:spLocks noChangeShapeType="1"/>
            </p:cNvSpPr>
            <p:nvPr>
              <p:custDataLst>
                <p:tags r:id="rId33"/>
              </p:custDataLst>
            </p:nvPr>
          </p:nvSpPr>
          <p:spPr bwMode="auto">
            <a:xfrm flipV="1">
              <a:off x="6858000" y="43242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5" name="Text Box 5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6400800" y="3181290"/>
              <a:ext cx="976100" cy="394275"/>
            </a:xfrm>
            <a:prstGeom prst="rect">
              <a:avLst/>
            </a:prstGeom>
            <a:noFill/>
            <a:ln w="25400" cap="sq" algn="ctr">
              <a:noFill/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Calibri"/>
                </a:rPr>
                <a:t>addr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86" name="Line 44"/>
            <p:cNvSpPr>
              <a:spLocks noChangeShapeType="1"/>
            </p:cNvSpPr>
            <p:nvPr>
              <p:custDataLst>
                <p:tags r:id="rId35"/>
              </p:custDataLst>
            </p:nvPr>
          </p:nvSpPr>
          <p:spPr bwMode="auto">
            <a:xfrm>
              <a:off x="6858000" y="2419290"/>
              <a:ext cx="0" cy="8382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oval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8" name="Line 48"/>
            <p:cNvSpPr>
              <a:spLocks noChangeShapeType="1"/>
            </p:cNvSpPr>
            <p:nvPr>
              <p:custDataLst>
                <p:tags r:id="rId36"/>
              </p:custDataLst>
            </p:nvPr>
          </p:nvSpPr>
          <p:spPr bwMode="auto">
            <a:xfrm flipH="1">
              <a:off x="8534400" y="26478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89" name="Line 44"/>
            <p:cNvSpPr>
              <a:spLocks noChangeShapeType="1"/>
            </p:cNvSpPr>
            <p:nvPr>
              <p:custDataLst>
                <p:tags r:id="rId37"/>
              </p:custDataLst>
            </p:nvPr>
          </p:nvSpPr>
          <p:spPr bwMode="auto">
            <a:xfrm>
              <a:off x="8229600" y="2876490"/>
              <a:ext cx="152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0" name="Line 49"/>
            <p:cNvSpPr>
              <a:spLocks noChangeShapeType="1"/>
            </p:cNvSpPr>
            <p:nvPr>
              <p:custDataLst>
                <p:tags r:id="rId38"/>
              </p:custDataLst>
            </p:nvPr>
          </p:nvSpPr>
          <p:spPr bwMode="auto">
            <a:xfrm>
              <a:off x="8229600" y="2876490"/>
              <a:ext cx="0" cy="9144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9" name="Line 45"/>
            <p:cNvSpPr>
              <a:spLocks noChangeShapeType="1"/>
            </p:cNvSpPr>
            <p:nvPr>
              <p:custDataLst>
                <p:tags r:id="rId39"/>
              </p:custDataLst>
            </p:nvPr>
          </p:nvSpPr>
          <p:spPr bwMode="auto">
            <a:xfrm flipV="1">
              <a:off x="84582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0" name="Line 4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 flipV="1">
              <a:off x="5334000" y="30288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1" name="Line 4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 flipV="1">
              <a:off x="4648200" y="348609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32" name="Line 45"/>
            <p:cNvSpPr>
              <a:spLocks noChangeShapeType="1"/>
            </p:cNvSpPr>
            <p:nvPr>
              <p:custDataLst>
                <p:tags r:id="rId42"/>
              </p:custDataLst>
            </p:nvPr>
          </p:nvSpPr>
          <p:spPr bwMode="auto">
            <a:xfrm flipV="1">
              <a:off x="2971800" y="4572000"/>
              <a:ext cx="0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9" name="Line 25"/>
            <p:cNvSpPr>
              <a:spLocks noChangeShapeType="1"/>
            </p:cNvSpPr>
            <p:nvPr>
              <p:custDataLst>
                <p:tags r:id="rId43"/>
              </p:custDataLst>
            </p:nvPr>
          </p:nvSpPr>
          <p:spPr bwMode="auto">
            <a:xfrm flipV="1">
              <a:off x="28955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0" name="Line 25"/>
            <p:cNvSpPr>
              <a:spLocks noChangeShapeType="1"/>
            </p:cNvSpPr>
            <p:nvPr>
              <p:custDataLst>
                <p:tags r:id="rId44"/>
              </p:custDataLst>
            </p:nvPr>
          </p:nvSpPr>
          <p:spPr bwMode="auto">
            <a:xfrm flipV="1">
              <a:off x="31241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1" name="Line 25"/>
            <p:cNvSpPr>
              <a:spLocks noChangeShapeType="1"/>
            </p:cNvSpPr>
            <p:nvPr>
              <p:custDataLst>
                <p:tags r:id="rId45"/>
              </p:custDataLst>
            </p:nvPr>
          </p:nvSpPr>
          <p:spPr bwMode="auto">
            <a:xfrm flipV="1">
              <a:off x="3352799" y="3181291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02" name="Line 34"/>
            <p:cNvSpPr>
              <a:spLocks noChangeShapeType="1"/>
            </p:cNvSpPr>
            <p:nvPr>
              <p:custDataLst>
                <p:tags r:id="rId46"/>
              </p:custDataLst>
            </p:nvPr>
          </p:nvSpPr>
          <p:spPr bwMode="auto">
            <a:xfrm flipV="1">
              <a:off x="2057400" y="3810000"/>
              <a:ext cx="304800" cy="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5" name="Rounded Rectangle 124"/>
            <p:cNvSpPr/>
            <p:nvPr>
              <p:custDataLst>
                <p:tags r:id="rId47"/>
              </p:custDataLst>
            </p:nvPr>
          </p:nvSpPr>
          <p:spPr>
            <a:xfrm>
              <a:off x="3886200" y="1200090"/>
              <a:ext cx="2057400" cy="4648200"/>
            </a:xfrm>
            <a:prstGeom prst="roundRect">
              <a:avLst>
                <a:gd name="adj" fmla="val 11944"/>
              </a:avLst>
            </a:prstGeom>
            <a:noFill/>
            <a:ln w="762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/>
            <p:nvPr>
              <p:custDataLst>
                <p:tags r:id="rId48"/>
              </p:custDataLst>
            </p:nvPr>
          </p:nvCxnSpPr>
          <p:spPr>
            <a:xfrm flipV="1">
              <a:off x="2057400" y="5848290"/>
              <a:ext cx="1600200" cy="2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>
              <p:custDataLst>
                <p:tags r:id="rId49"/>
              </p:custDataLst>
            </p:nvPr>
          </p:nvCxnSpPr>
          <p:spPr>
            <a:xfrm rot="10800000">
              <a:off x="1905001" y="3562291"/>
              <a:ext cx="533402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>
              <p:custDataLst>
                <p:tags r:id="rId50"/>
              </p:custDataLst>
            </p:nvPr>
          </p:nvCxnSpPr>
          <p:spPr>
            <a:xfrm rot="5400000">
              <a:off x="6553200" y="3181290"/>
              <a:ext cx="4724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>
              <p:custDataLst>
                <p:tags r:id="rId51"/>
              </p:custDataLst>
            </p:nvPr>
          </p:nvCxnSpPr>
          <p:spPr>
            <a:xfrm rot="16200000" flipH="1">
              <a:off x="800101" y="2000190"/>
              <a:ext cx="25146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Arc 93"/>
            <p:cNvSpPr/>
            <p:nvPr>
              <p:custDataLst>
                <p:tags r:id="rId52"/>
              </p:custDataLst>
            </p:nvPr>
          </p:nvSpPr>
          <p:spPr>
            <a:xfrm rot="5400000">
              <a:off x="3276600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Arc 96"/>
            <p:cNvSpPr/>
            <p:nvPr>
              <p:custDataLst>
                <p:tags r:id="rId53"/>
              </p:custDataLst>
            </p:nvPr>
          </p:nvSpPr>
          <p:spPr>
            <a:xfrm rot="10800000">
              <a:off x="1752601" y="5238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3" name="Straight Connector 112"/>
            <p:cNvCxnSpPr/>
            <p:nvPr>
              <p:custDataLst>
                <p:tags r:id="rId54"/>
              </p:custDataLst>
            </p:nvPr>
          </p:nvCxnSpPr>
          <p:spPr>
            <a:xfrm rot="10800000">
              <a:off x="2057400" y="514290"/>
              <a:ext cx="65532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Arc 113"/>
            <p:cNvSpPr/>
            <p:nvPr>
              <p:custDataLst>
                <p:tags r:id="rId55"/>
              </p:custDataLst>
            </p:nvPr>
          </p:nvSpPr>
          <p:spPr>
            <a:xfrm>
              <a:off x="83058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Arc 117"/>
            <p:cNvSpPr/>
            <p:nvPr>
              <p:custDataLst>
                <p:tags r:id="rId56"/>
              </p:custDataLst>
            </p:nvPr>
          </p:nvSpPr>
          <p:spPr>
            <a:xfrm rot="5400000">
              <a:off x="2133601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Arc 119"/>
            <p:cNvSpPr/>
            <p:nvPr>
              <p:custDataLst>
                <p:tags r:id="rId57"/>
              </p:custDataLst>
            </p:nvPr>
          </p:nvSpPr>
          <p:spPr>
            <a:xfrm rot="16200000">
              <a:off x="2057400" y="514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Arc 120"/>
            <p:cNvSpPr/>
            <p:nvPr>
              <p:custDataLst>
                <p:tags r:id="rId58"/>
              </p:custDataLst>
            </p:nvPr>
          </p:nvSpPr>
          <p:spPr>
            <a:xfrm rot="10800000">
              <a:off x="2057400" y="29526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Arc 122"/>
            <p:cNvSpPr/>
            <p:nvPr>
              <p:custDataLst>
                <p:tags r:id="rId59"/>
              </p:custDataLst>
            </p:nvPr>
          </p:nvSpPr>
          <p:spPr>
            <a:xfrm rot="10800000" flipV="1">
              <a:off x="1752601" y="35622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Arc 134"/>
            <p:cNvSpPr/>
            <p:nvPr>
              <p:custDataLst>
                <p:tags r:id="rId60"/>
              </p:custDataLst>
            </p:nvPr>
          </p:nvSpPr>
          <p:spPr>
            <a:xfrm rot="16200000" flipV="1">
              <a:off x="3276600" y="1200090"/>
              <a:ext cx="609600" cy="609600"/>
            </a:xfrm>
            <a:prstGeom prst="arc">
              <a:avLst/>
            </a:prstGeom>
            <a:ln w="76200" cap="rnd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/>
            <p:cNvCxnSpPr/>
            <p:nvPr>
              <p:custDataLst>
                <p:tags r:id="rId61"/>
              </p:custDataLst>
            </p:nvPr>
          </p:nvCxnSpPr>
          <p:spPr>
            <a:xfrm rot="10800000">
              <a:off x="3048000" y="1200090"/>
              <a:ext cx="533400" cy="0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Arc 142"/>
            <p:cNvSpPr/>
            <p:nvPr>
              <p:custDataLst>
                <p:tags r:id="rId62"/>
              </p:custDataLst>
            </p:nvPr>
          </p:nvSpPr>
          <p:spPr>
            <a:xfrm rot="10800000" flipV="1">
              <a:off x="2743200" y="1123890"/>
              <a:ext cx="609600" cy="609600"/>
            </a:xfrm>
            <a:prstGeom prst="arc">
              <a:avLst/>
            </a:prstGeom>
            <a:ln w="76200" cap="rnd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4" name="Straight Connector 143"/>
            <p:cNvCxnSpPr/>
            <p:nvPr>
              <p:custDataLst>
                <p:tags r:id="rId63"/>
              </p:custDataLst>
            </p:nvPr>
          </p:nvCxnSpPr>
          <p:spPr>
            <a:xfrm rot="10800000" flipV="1">
              <a:off x="3048000" y="1123888"/>
              <a:ext cx="4648200" cy="1"/>
            </a:xfrm>
            <a:prstGeom prst="line">
              <a:avLst/>
            </a:prstGeom>
            <a:ln w="762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48" idx="0"/>
            </p:cNvCxnSpPr>
            <p:nvPr>
              <p:custDataLst>
                <p:tags r:id="rId64"/>
              </p:custDataLst>
            </p:nvPr>
          </p:nvCxnSpPr>
          <p:spPr>
            <a:xfrm rot="5400000">
              <a:off x="7886700" y="1466790"/>
              <a:ext cx="76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Line 8"/>
            <p:cNvSpPr>
              <a:spLocks noChangeShapeType="1"/>
            </p:cNvSpPr>
            <p:nvPr>
              <p:custDataLst>
                <p:tags r:id="rId65"/>
              </p:custDataLst>
            </p:nvPr>
          </p:nvSpPr>
          <p:spPr bwMode="auto">
            <a:xfrm>
              <a:off x="685798" y="2800290"/>
              <a:ext cx="2" cy="762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59" name="Text Box 11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04800" y="35622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onsolas" pitchFamily="49" charset="0"/>
                </a:rPr>
                <a:t>PC</a:t>
              </a:r>
              <a:endParaRPr lang="en-US" dirty="0">
                <a:solidFill>
                  <a:srgbClr val="FFFFFF"/>
                </a:solidFill>
                <a:latin typeface="Consolas" pitchFamily="49" charset="0"/>
              </a:endParaRPr>
            </a:p>
          </p:txBody>
        </p:sp>
        <p:sp>
          <p:nvSpPr>
            <p:cNvPr id="66" name="Line 18"/>
            <p:cNvSpPr>
              <a:spLocks noChangeShapeType="1"/>
            </p:cNvSpPr>
            <p:nvPr>
              <p:custDataLst>
                <p:tags r:id="rId67"/>
              </p:custDataLst>
            </p:nvPr>
          </p:nvSpPr>
          <p:spPr bwMode="auto">
            <a:xfrm flipH="1">
              <a:off x="1219200" y="3181290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69" name="Line 21"/>
            <p:cNvSpPr>
              <a:spLocks noChangeShapeType="1"/>
            </p:cNvSpPr>
            <p:nvPr>
              <p:custDataLst>
                <p:tags r:id="rId68"/>
              </p:custDataLst>
            </p:nvPr>
          </p:nvSpPr>
          <p:spPr bwMode="auto">
            <a:xfrm>
              <a:off x="685798" y="3867088"/>
              <a:ext cx="2" cy="457201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arrow" w="med" len="med"/>
              <a:tailEnd type="none" w="med" len="med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73" name="Line 49"/>
            <p:cNvSpPr>
              <a:spLocks noChangeShapeType="1"/>
            </p:cNvSpPr>
            <p:nvPr>
              <p:custDataLst>
                <p:tags r:id="rId69"/>
              </p:custDataLst>
            </p:nvPr>
          </p:nvSpPr>
          <p:spPr bwMode="auto">
            <a:xfrm flipH="1" flipV="1">
              <a:off x="1295400" y="2266890"/>
              <a:ext cx="1524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75" name="Rectangle 4"/>
            <p:cNvSpPr>
              <a:spLocks noChangeArrowheads="1"/>
            </p:cNvSpPr>
            <p:nvPr>
              <p:custDataLst>
                <p:tags r:id="rId70"/>
              </p:custDataLst>
            </p:nvPr>
          </p:nvSpPr>
          <p:spPr bwMode="auto">
            <a:xfrm>
              <a:off x="304800" y="1733490"/>
              <a:ext cx="990600" cy="1066800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memory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63" name="Oval 17"/>
            <p:cNvSpPr>
              <a:spLocks noChangeArrowheads="1"/>
            </p:cNvSpPr>
            <p:nvPr>
              <p:custDataLst>
                <p:tags r:id="rId71"/>
              </p:custDataLst>
            </p:nvPr>
          </p:nvSpPr>
          <p:spPr bwMode="auto">
            <a:xfrm>
              <a:off x="457200" y="4324290"/>
              <a:ext cx="990600" cy="6858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new</a:t>
              </a:r>
              <a:br>
                <a:rPr lang="en-US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dirty="0" smtClean="0">
                  <a:solidFill>
                    <a:srgbClr val="FFFFFF"/>
                  </a:solidFill>
                  <a:latin typeface="Calibri"/>
                </a:rPr>
                <a:t>pc</a:t>
              </a:r>
              <a:endParaRPr lang="en-US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166" name="Line 49"/>
            <p:cNvSpPr>
              <a:spLocks noChangeShapeType="1"/>
            </p:cNvSpPr>
            <p:nvPr>
              <p:custDataLst>
                <p:tags r:id="rId72"/>
              </p:custDataLst>
            </p:nvPr>
          </p:nvSpPr>
          <p:spPr bwMode="auto">
            <a:xfrm flipH="1" flipV="1">
              <a:off x="1447800" y="2266890"/>
              <a:ext cx="0" cy="1524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5" name="Line 18"/>
            <p:cNvSpPr>
              <a:spLocks noChangeShapeType="1"/>
            </p:cNvSpPr>
            <p:nvPr>
              <p:custDataLst>
                <p:tags r:id="rId73"/>
              </p:custDataLst>
            </p:nvPr>
          </p:nvSpPr>
          <p:spPr bwMode="auto">
            <a:xfrm>
              <a:off x="685800" y="3181290"/>
              <a:ext cx="533400" cy="0"/>
            </a:xfrm>
            <a:prstGeom prst="line">
              <a:avLst/>
            </a:prstGeom>
            <a:noFill/>
            <a:ln w="25400" cap="sq">
              <a:solidFill>
                <a:schemeClr val="accent1"/>
              </a:solidFill>
              <a:round/>
              <a:headEnd type="oval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7" name="Line 49"/>
            <p:cNvSpPr>
              <a:spLocks noChangeShapeType="1"/>
            </p:cNvSpPr>
            <p:nvPr>
              <p:custDataLst>
                <p:tags r:id="rId74"/>
              </p:custDataLst>
            </p:nvPr>
          </p:nvSpPr>
          <p:spPr bwMode="auto">
            <a:xfrm flipV="1">
              <a:off x="1447800" y="3790890"/>
              <a:ext cx="609600" cy="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1" name="Line 43"/>
            <p:cNvSpPr>
              <a:spLocks noChangeShapeType="1"/>
            </p:cNvSpPr>
            <p:nvPr>
              <p:custDataLst>
                <p:tags r:id="rId75"/>
              </p:custDataLst>
            </p:nvPr>
          </p:nvSpPr>
          <p:spPr bwMode="auto">
            <a:xfrm>
              <a:off x="3505200" y="2038290"/>
              <a:ext cx="1447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2" name="Line 44"/>
            <p:cNvSpPr>
              <a:spLocks noChangeShapeType="1"/>
            </p:cNvSpPr>
            <p:nvPr>
              <p:custDataLst>
                <p:tags r:id="rId76"/>
              </p:custDataLst>
            </p:nvPr>
          </p:nvSpPr>
          <p:spPr bwMode="auto">
            <a:xfrm>
              <a:off x="3505200" y="2876490"/>
              <a:ext cx="114046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9776" name="Line 48"/>
            <p:cNvSpPr>
              <a:spLocks noChangeShapeType="1"/>
            </p:cNvSpPr>
            <p:nvPr>
              <p:custDataLst>
                <p:tags r:id="rId77"/>
              </p:custDataLst>
            </p:nvPr>
          </p:nvSpPr>
          <p:spPr bwMode="auto">
            <a:xfrm flipH="1">
              <a:off x="5562600" y="2419290"/>
              <a:ext cx="28194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2249777" name="Line 49"/>
            <p:cNvSpPr>
              <a:spLocks noChangeShapeType="1"/>
            </p:cNvSpPr>
            <p:nvPr>
              <p:custDataLst>
                <p:tags r:id="rId78"/>
              </p:custDataLst>
            </p:nvPr>
          </p:nvSpPr>
          <p:spPr bwMode="auto">
            <a:xfrm flipV="1">
              <a:off x="2209800" y="971490"/>
              <a:ext cx="64770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81" name="Line 44"/>
            <p:cNvSpPr>
              <a:spLocks noChangeShapeType="1"/>
            </p:cNvSpPr>
            <p:nvPr>
              <p:custDataLst>
                <p:tags r:id="rId79"/>
              </p:custDataLst>
            </p:nvPr>
          </p:nvSpPr>
          <p:spPr bwMode="auto">
            <a:xfrm>
              <a:off x="4191000" y="3759427"/>
              <a:ext cx="2209800" cy="31463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91" name="Line 49"/>
            <p:cNvSpPr>
              <a:spLocks noChangeShapeType="1"/>
            </p:cNvSpPr>
            <p:nvPr>
              <p:custDataLst>
                <p:tags r:id="rId80"/>
              </p:custDataLst>
            </p:nvPr>
          </p:nvSpPr>
          <p:spPr bwMode="auto">
            <a:xfrm flipV="1">
              <a:off x="7543800" y="3790890"/>
              <a:ext cx="685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26" name="Line 44"/>
            <p:cNvSpPr>
              <a:spLocks noChangeShapeType="1"/>
            </p:cNvSpPr>
            <p:nvPr>
              <p:custDataLst>
                <p:tags r:id="rId81"/>
              </p:custDataLst>
            </p:nvPr>
          </p:nvSpPr>
          <p:spPr bwMode="auto">
            <a:xfrm flipV="1">
              <a:off x="3352800" y="4343400"/>
              <a:ext cx="10668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7" name="Text Box 11"/>
            <p:cNvSpPr txBox="1">
              <a:spLocks noChangeArrowheads="1"/>
            </p:cNvSpPr>
            <p:nvPr>
              <p:custDataLst>
                <p:tags r:id="rId82"/>
              </p:custDataLst>
            </p:nvPr>
          </p:nvSpPr>
          <p:spPr bwMode="auto">
            <a:xfrm rot="16200000">
              <a:off x="-609596" y="3409888"/>
              <a:ext cx="4724398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49" name="Text Box 11"/>
            <p:cNvSpPr txBox="1">
              <a:spLocks noChangeArrowheads="1"/>
            </p:cNvSpPr>
            <p:nvPr>
              <p:custDataLst>
                <p:tags r:id="rId83"/>
              </p:custDataLst>
            </p:nvPr>
          </p:nvSpPr>
          <p:spPr bwMode="auto">
            <a:xfrm rot="16200000">
              <a:off x="1371600" y="36384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inst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3" name="TextBox 152"/>
            <p:cNvSpPr txBox="1"/>
            <p:nvPr>
              <p:custDataLst>
                <p:tags r:id="rId84"/>
              </p:custDataLst>
            </p:nvPr>
          </p:nvSpPr>
          <p:spPr>
            <a:xfrm>
              <a:off x="1371600" y="590538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IF/ID</a:t>
              </a:r>
            </a:p>
          </p:txBody>
        </p:sp>
        <p:sp>
          <p:nvSpPr>
            <p:cNvPr id="154" name="Text Box 11"/>
            <p:cNvSpPr txBox="1">
              <a:spLocks noChangeArrowheads="1"/>
            </p:cNvSpPr>
            <p:nvPr>
              <p:custDataLst>
                <p:tags r:id="rId85"/>
              </p:custDataLst>
            </p:nvPr>
          </p:nvSpPr>
          <p:spPr bwMode="auto">
            <a:xfrm rot="16200000">
              <a:off x="15240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5" name="TextBox 154"/>
            <p:cNvSpPr txBox="1"/>
            <p:nvPr>
              <p:custDataLst>
                <p:tags r:id="rId86"/>
              </p:custDataLst>
            </p:nvPr>
          </p:nvSpPr>
          <p:spPr>
            <a:xfrm>
              <a:off x="3505200" y="592449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ID/EX</a:t>
              </a:r>
            </a:p>
          </p:txBody>
        </p:sp>
        <p:sp>
          <p:nvSpPr>
            <p:cNvPr id="157" name="Text Box 11"/>
            <p:cNvSpPr txBox="1">
              <a:spLocks noChangeArrowheads="1"/>
            </p:cNvSpPr>
            <p:nvPr>
              <p:custDataLst>
                <p:tags r:id="rId87"/>
              </p:custDataLst>
            </p:nvPr>
          </p:nvSpPr>
          <p:spPr bwMode="auto">
            <a:xfrm rot="16200000">
              <a:off x="5562601" y="3409890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58" name="Text Box 11"/>
            <p:cNvSpPr txBox="1">
              <a:spLocks noChangeArrowheads="1"/>
            </p:cNvSpPr>
            <p:nvPr>
              <p:custDataLst>
                <p:tags r:id="rId88"/>
              </p:custDataLst>
            </p:nvPr>
          </p:nvSpPr>
          <p:spPr bwMode="auto">
            <a:xfrm rot="16200000">
              <a:off x="3581401" y="3409889"/>
              <a:ext cx="4724400" cy="304799"/>
            </a:xfrm>
            <a:prstGeom prst="rect">
              <a:avLst/>
            </a:prstGeom>
            <a:solidFill>
              <a:schemeClr val="bg2">
                <a:lumMod val="65000"/>
                <a:lumOff val="35000"/>
              </a:schemeClr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72" name="Rectangle 19"/>
            <p:cNvSpPr>
              <a:spLocks noChangeArrowheads="1"/>
            </p:cNvSpPr>
            <p:nvPr>
              <p:custDataLst>
                <p:tags r:id="rId89"/>
              </p:custDataLst>
            </p:nvPr>
          </p:nvSpPr>
          <p:spPr bwMode="auto">
            <a:xfrm>
              <a:off x="8382000" y="2266890"/>
              <a:ext cx="152400" cy="7620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75" name="TextBox 174"/>
            <p:cNvSpPr txBox="1"/>
            <p:nvPr>
              <p:custDataLst>
                <p:tags r:id="rId90"/>
              </p:custDataLst>
            </p:nvPr>
          </p:nvSpPr>
          <p:spPr>
            <a:xfrm>
              <a:off x="5334000" y="5924490"/>
              <a:ext cx="1219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EX/MEM</a:t>
              </a:r>
            </a:p>
          </p:txBody>
        </p:sp>
        <p:sp>
          <p:nvSpPr>
            <p:cNvPr id="179" name="TextBox 178"/>
            <p:cNvSpPr txBox="1"/>
            <p:nvPr>
              <p:custDataLst>
                <p:tags r:id="rId91"/>
              </p:custDataLst>
            </p:nvPr>
          </p:nvSpPr>
          <p:spPr>
            <a:xfrm>
              <a:off x="7315200" y="592449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chemeClr val="bg1"/>
                  </a:solidFill>
                </a:rPr>
                <a:t>MEM/WB</a:t>
              </a:r>
            </a:p>
          </p:txBody>
        </p:sp>
        <p:sp>
          <p:nvSpPr>
            <p:cNvPr id="180" name="Text Box 11"/>
            <p:cNvSpPr txBox="1">
              <a:spLocks noChangeArrowheads="1"/>
            </p:cNvSpPr>
            <p:nvPr>
              <p:custDataLst>
                <p:tags r:id="rId92"/>
              </p:custDataLst>
            </p:nvPr>
          </p:nvSpPr>
          <p:spPr bwMode="auto">
            <a:xfrm rot="16200000">
              <a:off x="3505200" y="426720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err="1" smtClean="0">
                  <a:solidFill>
                    <a:srgbClr val="FFFFFF"/>
                  </a:solidFill>
                  <a:latin typeface="+mj-lt"/>
                </a:rPr>
                <a:t>imm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1" name="Text Box 11"/>
            <p:cNvSpPr txBox="1">
              <a:spLocks noChangeArrowheads="1"/>
            </p:cNvSpPr>
            <p:nvPr>
              <p:custDataLst>
                <p:tags r:id="rId93"/>
              </p:custDataLst>
            </p:nvPr>
          </p:nvSpPr>
          <p:spPr bwMode="auto">
            <a:xfrm rot="16200000">
              <a:off x="3505200" y="27240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2" name="Text Box 11"/>
            <p:cNvSpPr txBox="1">
              <a:spLocks noChangeArrowheads="1"/>
            </p:cNvSpPr>
            <p:nvPr>
              <p:custDataLst>
                <p:tags r:id="rId94"/>
              </p:custDataLst>
            </p:nvPr>
          </p:nvSpPr>
          <p:spPr bwMode="auto">
            <a:xfrm rot="16200000">
              <a:off x="3505200" y="1885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A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3" name="Text Box 11"/>
            <p:cNvSpPr txBox="1">
              <a:spLocks noChangeArrowheads="1"/>
            </p:cNvSpPr>
            <p:nvPr>
              <p:custDataLst>
                <p:tags r:id="rId95"/>
              </p:custDataLst>
            </p:nvPr>
          </p:nvSpPr>
          <p:spPr bwMode="auto">
            <a:xfrm rot="16200000">
              <a:off x="3619504" y="5352991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4" name="Line 25"/>
            <p:cNvSpPr>
              <a:spLocks noChangeShapeType="1"/>
            </p:cNvSpPr>
            <p:nvPr>
              <p:custDataLst>
                <p:tags r:id="rId96"/>
              </p:custDataLst>
            </p:nvPr>
          </p:nvSpPr>
          <p:spPr bwMode="auto">
            <a:xfrm flipV="1">
              <a:off x="3505199" y="55434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5" name="Text Box 11"/>
            <p:cNvSpPr txBox="1">
              <a:spLocks noChangeArrowheads="1"/>
            </p:cNvSpPr>
            <p:nvPr>
              <p:custDataLst>
                <p:tags r:id="rId97"/>
              </p:custDataLst>
            </p:nvPr>
          </p:nvSpPr>
          <p:spPr bwMode="auto">
            <a:xfrm rot="16200000">
              <a:off x="56769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6" name="Line 25"/>
            <p:cNvSpPr>
              <a:spLocks noChangeShapeType="1"/>
            </p:cNvSpPr>
            <p:nvPr>
              <p:custDataLst>
                <p:tags r:id="rId98"/>
              </p:custDataLst>
            </p:nvPr>
          </p:nvSpPr>
          <p:spPr bwMode="auto">
            <a:xfrm flipV="1">
              <a:off x="55625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7" name="Text Box 11"/>
            <p:cNvSpPr txBox="1">
              <a:spLocks noChangeArrowheads="1"/>
            </p:cNvSpPr>
            <p:nvPr>
              <p:custDataLst>
                <p:tags r:id="rId99"/>
              </p:custDataLst>
            </p:nvPr>
          </p:nvSpPr>
          <p:spPr bwMode="auto">
            <a:xfrm rot="16200000">
              <a:off x="7658101" y="5352990"/>
              <a:ext cx="533398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ctrl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88" name="Line 25"/>
            <p:cNvSpPr>
              <a:spLocks noChangeShapeType="1"/>
            </p:cNvSpPr>
            <p:nvPr>
              <p:custDataLst>
                <p:tags r:id="rId100"/>
              </p:custDataLst>
            </p:nvPr>
          </p:nvSpPr>
          <p:spPr bwMode="auto">
            <a:xfrm flipV="1">
              <a:off x="7543796" y="5543488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89" name="Text Box 11"/>
            <p:cNvSpPr txBox="1">
              <a:spLocks noChangeArrowheads="1"/>
            </p:cNvSpPr>
            <p:nvPr>
              <p:custDataLst>
                <p:tags r:id="rId101"/>
              </p:custDataLst>
            </p:nvPr>
          </p:nvSpPr>
          <p:spPr bwMode="auto">
            <a:xfrm rot="16200000">
              <a:off x="55626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B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0" name="Text Box 11"/>
            <p:cNvSpPr txBox="1">
              <a:spLocks noChangeArrowheads="1"/>
            </p:cNvSpPr>
            <p:nvPr>
              <p:custDataLst>
                <p:tags r:id="rId102"/>
              </p:custDataLst>
            </p:nvPr>
          </p:nvSpPr>
          <p:spPr bwMode="auto">
            <a:xfrm rot="16200000">
              <a:off x="5562600" y="22668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1" name="Text Box 11"/>
            <p:cNvSpPr txBox="1">
              <a:spLocks noChangeArrowheads="1"/>
            </p:cNvSpPr>
            <p:nvPr>
              <p:custDataLst>
                <p:tags r:id="rId103"/>
              </p:custDataLst>
            </p:nvPr>
          </p:nvSpPr>
          <p:spPr bwMode="auto">
            <a:xfrm rot="16200000">
              <a:off x="7543800" y="2266891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D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2" name="Text Box 11"/>
            <p:cNvSpPr txBox="1">
              <a:spLocks noChangeArrowheads="1"/>
            </p:cNvSpPr>
            <p:nvPr>
              <p:custDataLst>
                <p:tags r:id="rId104"/>
              </p:custDataLst>
            </p:nvPr>
          </p:nvSpPr>
          <p:spPr bwMode="auto">
            <a:xfrm rot="16200000">
              <a:off x="7543800" y="3638490"/>
              <a:ext cx="762000" cy="304799"/>
            </a:xfrm>
            <a:prstGeom prst="rect">
              <a:avLst/>
            </a:pr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pPr algn="ctr" eaLnBrk="1" hangingPunct="1">
                <a:lnSpc>
                  <a:spcPct val="116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dirty="0" smtClean="0">
                  <a:solidFill>
                    <a:srgbClr val="FFFFFF"/>
                  </a:solidFill>
                  <a:latin typeface="+mj-lt"/>
                </a:rPr>
                <a:t>M</a:t>
              </a:r>
              <a:endParaRPr lang="en-US" dirty="0">
                <a:solidFill>
                  <a:srgbClr val="FFFFFF"/>
                </a:solidFill>
                <a:latin typeface="+mj-lt"/>
              </a:endParaRPr>
            </a:p>
          </p:txBody>
        </p:sp>
        <p:sp>
          <p:nvSpPr>
            <p:cNvPr id="193" name="Line 25"/>
            <p:cNvSpPr>
              <a:spLocks noChangeShapeType="1"/>
            </p:cNvSpPr>
            <p:nvPr>
              <p:custDataLst>
                <p:tags r:id="rId105"/>
              </p:custDataLst>
            </p:nvPr>
          </p:nvSpPr>
          <p:spPr bwMode="auto">
            <a:xfrm flipV="1">
              <a:off x="3505200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4" name="Line 25"/>
            <p:cNvSpPr>
              <a:spLocks noChangeShapeType="1"/>
            </p:cNvSpPr>
            <p:nvPr>
              <p:custDataLst>
                <p:tags r:id="rId106"/>
              </p:custDataLst>
            </p:nvPr>
          </p:nvSpPr>
          <p:spPr bwMode="auto">
            <a:xfrm flipV="1">
              <a:off x="3505200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5" name="Line 25"/>
            <p:cNvSpPr>
              <a:spLocks noChangeShapeType="1"/>
            </p:cNvSpPr>
            <p:nvPr>
              <p:custDataLst>
                <p:tags r:id="rId107"/>
              </p:custDataLst>
            </p:nvPr>
          </p:nvSpPr>
          <p:spPr bwMode="auto">
            <a:xfrm flipV="1">
              <a:off x="5562599" y="56958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6" name="Line 25"/>
            <p:cNvSpPr>
              <a:spLocks noChangeShapeType="1"/>
            </p:cNvSpPr>
            <p:nvPr>
              <p:custDataLst>
                <p:tags r:id="rId108"/>
              </p:custDataLst>
            </p:nvPr>
          </p:nvSpPr>
          <p:spPr bwMode="auto">
            <a:xfrm flipV="1">
              <a:off x="5562599" y="5391089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7" name="Line 25"/>
            <p:cNvSpPr>
              <a:spLocks noChangeShapeType="1"/>
            </p:cNvSpPr>
            <p:nvPr>
              <p:custDataLst>
                <p:tags r:id="rId109"/>
              </p:custDataLst>
            </p:nvPr>
          </p:nvSpPr>
          <p:spPr bwMode="auto">
            <a:xfrm flipV="1">
              <a:off x="7543799" y="56958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98" name="Line 25"/>
            <p:cNvSpPr>
              <a:spLocks noChangeShapeType="1"/>
            </p:cNvSpPr>
            <p:nvPr>
              <p:custDataLst>
                <p:tags r:id="rId110"/>
              </p:custDataLst>
            </p:nvPr>
          </p:nvSpPr>
          <p:spPr bwMode="auto">
            <a:xfrm flipV="1">
              <a:off x="7543799" y="5391090"/>
              <a:ext cx="228601" cy="1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62" name="Oval 17"/>
            <p:cNvSpPr>
              <a:spLocks noChangeArrowheads="1"/>
            </p:cNvSpPr>
            <p:nvPr>
              <p:custDataLst>
                <p:tags r:id="rId111"/>
              </p:custDataLst>
            </p:nvPr>
          </p:nvSpPr>
          <p:spPr bwMode="auto">
            <a:xfrm>
              <a:off x="2476500" y="1039467"/>
              <a:ext cx="1066800" cy="762000"/>
            </a:xfrm>
            <a:prstGeom prst="ellipse">
              <a:avLst/>
            </a:prstGeom>
            <a:solidFill>
              <a:schemeClr val="bg2"/>
            </a:solidFill>
            <a:ln w="25400" algn="ctr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ctr" eaLnBrk="1" hangingPunct="1">
                <a:lnSpc>
                  <a:spcPct val="80000"/>
                </a:lnSpc>
                <a:buClr>
                  <a:srgbClr val="40458C"/>
                </a:buClr>
                <a:buSzPct val="100000"/>
                <a:buFont typeface="Times New Roman" pitchFamily="18" charset="0"/>
                <a:buNone/>
              </a:pP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compute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jump/branch</a:t>
              </a:r>
              <a:br>
                <a:rPr lang="en-US" sz="1400" dirty="0" smtClean="0">
                  <a:solidFill>
                    <a:srgbClr val="FFFFFF"/>
                  </a:solidFill>
                  <a:latin typeface="Calibri"/>
                </a:rPr>
              </a:br>
              <a:r>
                <a:rPr lang="en-US" sz="1400" dirty="0" smtClean="0">
                  <a:solidFill>
                    <a:srgbClr val="FFFFFF"/>
                  </a:solidFill>
                  <a:latin typeface="Calibri"/>
                </a:rPr>
                <a:t>targets</a:t>
              </a:r>
              <a:endParaRPr lang="en-US" sz="1400" dirty="0">
                <a:solidFill>
                  <a:srgbClr val="FFFFFF"/>
                </a:solidFill>
                <a:latin typeface="Calibri"/>
              </a:endParaRPr>
            </a:p>
          </p:txBody>
        </p:sp>
        <p:grpSp>
          <p:nvGrpSpPr>
            <p:cNvPr id="164" name="Group 163"/>
            <p:cNvGrpSpPr/>
            <p:nvPr>
              <p:custDataLst>
                <p:tags r:id="rId112"/>
              </p:custDataLst>
            </p:nvPr>
          </p:nvGrpSpPr>
          <p:grpSpPr>
            <a:xfrm>
              <a:off x="838200" y="3028890"/>
              <a:ext cx="304800" cy="304800"/>
              <a:chOff x="990600" y="2971800"/>
              <a:chExt cx="304800" cy="304800"/>
            </a:xfrm>
            <a:solidFill>
              <a:schemeClr val="tx1"/>
            </a:solidFill>
          </p:grpSpPr>
          <p:sp>
            <p:nvSpPr>
              <p:cNvPr id="165" name="Freeform 164"/>
              <p:cNvSpPr/>
              <p:nvPr>
                <p:custDataLst>
                  <p:tags r:id="rId130"/>
                </p:custDataLst>
              </p:nvPr>
            </p:nvSpPr>
            <p:spPr>
              <a:xfrm>
                <a:off x="990600" y="2971800"/>
                <a:ext cx="304800" cy="304800"/>
              </a:xfrm>
              <a:custGeom>
                <a:avLst/>
                <a:gdLst>
                  <a:gd name="connsiteX0" fmla="*/ 0 w 685800"/>
                  <a:gd name="connsiteY0" fmla="*/ 0 h 762000"/>
                  <a:gd name="connsiteX1" fmla="*/ 685800 w 685800"/>
                  <a:gd name="connsiteY1" fmla="*/ 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7620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190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762000"/>
                  <a:gd name="connsiteX1" fmla="*/ 685800 w 685800"/>
                  <a:gd name="connsiteY1" fmla="*/ 317500 h 762000"/>
                  <a:gd name="connsiteX2" fmla="*/ 685800 w 685800"/>
                  <a:gd name="connsiteY2" fmla="*/ 571500 h 762000"/>
                  <a:gd name="connsiteX3" fmla="*/ 0 w 685800"/>
                  <a:gd name="connsiteY3" fmla="*/ 762000 h 762000"/>
                  <a:gd name="connsiteX4" fmla="*/ 0 w 685800"/>
                  <a:gd name="connsiteY4" fmla="*/ 0 h 762000"/>
                  <a:gd name="connsiteX0" fmla="*/ 0 w 685800"/>
                  <a:gd name="connsiteY0" fmla="*/ 0 h 952500"/>
                  <a:gd name="connsiteX1" fmla="*/ 685800 w 685800"/>
                  <a:gd name="connsiteY1" fmla="*/ 317500 h 952500"/>
                  <a:gd name="connsiteX2" fmla="*/ 685800 w 685800"/>
                  <a:gd name="connsiteY2" fmla="*/ 952500 h 952500"/>
                  <a:gd name="connsiteX3" fmla="*/ 0 w 685800"/>
                  <a:gd name="connsiteY3" fmla="*/ 762000 h 952500"/>
                  <a:gd name="connsiteX4" fmla="*/ 0 w 685800"/>
                  <a:gd name="connsiteY4" fmla="*/ 0 h 9525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171450 w 685800"/>
                  <a:gd name="connsiteY4" fmla="*/ 635000 h 1270000"/>
                  <a:gd name="connsiteX5" fmla="*/ 0 w 685800"/>
                  <a:gd name="connsiteY5" fmla="*/ 508000 h 1270000"/>
                  <a:gd name="connsiteX6" fmla="*/ 0 w 685800"/>
                  <a:gd name="connsiteY6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171450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685800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685800"/>
                  <a:gd name="connsiteY0" fmla="*/ 0 h 1270000"/>
                  <a:gd name="connsiteX1" fmla="*/ 489857 w 685800"/>
                  <a:gd name="connsiteY1" fmla="*/ 317500 h 1270000"/>
                  <a:gd name="connsiteX2" fmla="*/ 685800 w 685800"/>
                  <a:gd name="connsiteY2" fmla="*/ 952500 h 1270000"/>
                  <a:gd name="connsiteX3" fmla="*/ 0 w 685800"/>
                  <a:gd name="connsiteY3" fmla="*/ 1270000 h 1270000"/>
                  <a:gd name="connsiteX4" fmla="*/ 0 w 685800"/>
                  <a:gd name="connsiteY4" fmla="*/ 762000 h 1270000"/>
                  <a:gd name="connsiteX5" fmla="*/ 97971 w 685800"/>
                  <a:gd name="connsiteY5" fmla="*/ 635000 h 1270000"/>
                  <a:gd name="connsiteX6" fmla="*/ 0 w 685800"/>
                  <a:gd name="connsiteY6" fmla="*/ 508000 h 1270000"/>
                  <a:gd name="connsiteX7" fmla="*/ 0 w 685800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9797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08000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62000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  <a:gd name="connsiteX0" fmla="*/ 0 w 489857"/>
                  <a:gd name="connsiteY0" fmla="*/ 0 h 1270000"/>
                  <a:gd name="connsiteX1" fmla="*/ 489857 w 489857"/>
                  <a:gd name="connsiteY1" fmla="*/ 317500 h 1270000"/>
                  <a:gd name="connsiteX2" fmla="*/ 489857 w 489857"/>
                  <a:gd name="connsiteY2" fmla="*/ 952500 h 1270000"/>
                  <a:gd name="connsiteX3" fmla="*/ 0 w 489857"/>
                  <a:gd name="connsiteY3" fmla="*/ 1270000 h 1270000"/>
                  <a:gd name="connsiteX4" fmla="*/ 0 w 489857"/>
                  <a:gd name="connsiteY4" fmla="*/ 714375 h 1270000"/>
                  <a:gd name="connsiteX5" fmla="*/ 40821 w 489857"/>
                  <a:gd name="connsiteY5" fmla="*/ 635000 h 1270000"/>
                  <a:gd name="connsiteX6" fmla="*/ 0 w 489857"/>
                  <a:gd name="connsiteY6" fmla="*/ 555625 h 1270000"/>
                  <a:gd name="connsiteX7" fmla="*/ 0 w 489857"/>
                  <a:gd name="connsiteY7" fmla="*/ 0 h 127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89857" h="1270000">
                    <a:moveTo>
                      <a:pt x="0" y="0"/>
                    </a:moveTo>
                    <a:lnTo>
                      <a:pt x="489857" y="317500"/>
                    </a:lnTo>
                    <a:lnTo>
                      <a:pt x="489857" y="952500"/>
                    </a:lnTo>
                    <a:lnTo>
                      <a:pt x="0" y="1270000"/>
                    </a:lnTo>
                    <a:lnTo>
                      <a:pt x="0" y="714375"/>
                    </a:lnTo>
                    <a:lnTo>
                      <a:pt x="40821" y="635000"/>
                    </a:lnTo>
                    <a:lnTo>
                      <a:pt x="0" y="5556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28575">
                <a:solidFill>
                  <a:schemeClr val="bg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Text Box 11"/>
              <p:cNvSpPr txBox="1">
                <a:spLocks noChangeArrowheads="1"/>
              </p:cNvSpPr>
              <p:nvPr>
                <p:custDataLst>
                  <p:tags r:id="rId131"/>
                </p:custDataLst>
              </p:nvPr>
            </p:nvSpPr>
            <p:spPr bwMode="auto">
              <a:xfrm>
                <a:off x="1081086" y="3002753"/>
                <a:ext cx="152400" cy="228600"/>
              </a:xfrm>
              <a:prstGeom prst="rect">
                <a:avLst/>
              </a:prstGeom>
              <a:noFill/>
              <a:ln w="25400" algn="ctr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 anchorCtr="1">
                <a:noAutofit/>
              </a:bodyPr>
              <a:lstStyle/>
              <a:p>
                <a:pPr algn="ctr" eaLnBrk="1" hangingPunct="1">
                  <a:lnSpc>
                    <a:spcPct val="116000"/>
                  </a:lnSpc>
                  <a:buClr>
                    <a:srgbClr val="40458C"/>
                  </a:buClr>
                  <a:buSzPct val="100000"/>
                  <a:buFont typeface="Times New Roman" pitchFamily="18" charset="0"/>
                  <a:buNone/>
                </a:pPr>
                <a:r>
                  <a:rPr lang="en-US" sz="1600" dirty="0" smtClean="0">
                    <a:solidFill>
                      <a:srgbClr val="FFFFFF"/>
                    </a:solidFill>
                    <a:latin typeface="Consolas" pitchFamily="49" charset="0"/>
                  </a:rPr>
                  <a:t>+4</a:t>
                </a:r>
                <a:endParaRPr lang="en-US" sz="1600" dirty="0">
                  <a:solidFill>
                    <a:srgbClr val="FFFFFF"/>
                  </a:solidFill>
                  <a:latin typeface="Consolas" pitchFamily="49" charset="0"/>
                </a:endParaRPr>
              </a:p>
            </p:txBody>
          </p:sp>
        </p:grpSp>
        <p:sp>
          <p:nvSpPr>
            <p:cNvPr id="171" name="Line 25"/>
            <p:cNvSpPr>
              <a:spLocks noChangeShapeType="1"/>
            </p:cNvSpPr>
            <p:nvPr>
              <p:custDataLst>
                <p:tags r:id="rId113"/>
              </p:custDataLst>
            </p:nvPr>
          </p:nvSpPr>
          <p:spPr bwMode="auto">
            <a:xfrm flipV="1">
              <a:off x="990600" y="5010090"/>
              <a:ext cx="1" cy="228600"/>
            </a:xfrm>
            <a:prstGeom prst="line">
              <a:avLst/>
            </a:prstGeom>
            <a:noFill/>
            <a:ln w="25400" cap="sq">
              <a:solidFill>
                <a:schemeClr val="accent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anchor="ctr" anchorCtr="1">
              <a:noAutofit/>
            </a:bodyPr>
            <a:lstStyle/>
            <a:p>
              <a:endParaRPr lang="en-US" dirty="0"/>
            </a:p>
          </p:txBody>
        </p:sp>
        <p:sp>
          <p:nvSpPr>
            <p:cNvPr id="173" name="Line 49"/>
            <p:cNvSpPr>
              <a:spLocks noChangeShapeType="1"/>
            </p:cNvSpPr>
            <p:nvPr>
              <p:custDataLst>
                <p:tags r:id="rId114"/>
              </p:custDataLst>
            </p:nvPr>
          </p:nvSpPr>
          <p:spPr bwMode="auto">
            <a:xfrm>
              <a:off x="2057400" y="3790891"/>
              <a:ext cx="0" cy="1143000"/>
            </a:xfrm>
            <a:prstGeom prst="line">
              <a:avLst/>
            </a:prstGeom>
            <a:noFill/>
            <a:ln w="254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cxnSp>
          <p:nvCxnSpPr>
            <p:cNvPr id="174" name="Straight Connector 173"/>
            <p:cNvCxnSpPr/>
            <p:nvPr>
              <p:custDataLst>
                <p:tags r:id="rId115"/>
              </p:custDataLst>
            </p:nvPr>
          </p:nvCxnSpPr>
          <p:spPr>
            <a:xfrm rot="5400000">
              <a:off x="4343400" y="3790890"/>
              <a:ext cx="152400" cy="0"/>
            </a:xfrm>
            <a:prstGeom prst="line">
              <a:avLst/>
            </a:prstGeom>
            <a:ln w="889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Line 49"/>
            <p:cNvSpPr>
              <a:spLocks noChangeShapeType="1"/>
            </p:cNvSpPr>
            <p:nvPr>
              <p:custDataLst>
                <p:tags r:id="rId116"/>
              </p:custDataLst>
            </p:nvPr>
          </p:nvSpPr>
          <p:spPr bwMode="auto">
            <a:xfrm>
              <a:off x="4419600" y="3333690"/>
              <a:ext cx="22654" cy="99060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59" name="Line 44"/>
            <p:cNvSpPr>
              <a:spLocks noChangeShapeType="1"/>
            </p:cNvSpPr>
            <p:nvPr>
              <p:custDataLst>
                <p:tags r:id="rId117"/>
              </p:custDataLst>
            </p:nvPr>
          </p:nvSpPr>
          <p:spPr bwMode="auto">
            <a:xfrm flipV="1">
              <a:off x="2209800" y="4343400"/>
              <a:ext cx="457200" cy="0"/>
            </a:xfrm>
            <a:prstGeom prst="line">
              <a:avLst/>
            </a:prstGeom>
            <a:noFill/>
            <a:ln w="25400" cap="sq">
              <a:solidFill>
                <a:srgbClr val="66FF33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46" name="Line 45"/>
            <p:cNvSpPr>
              <a:spLocks noChangeShapeType="1"/>
            </p:cNvSpPr>
            <p:nvPr>
              <p:custDataLst>
                <p:tags r:id="rId118"/>
              </p:custDataLst>
            </p:nvPr>
          </p:nvSpPr>
          <p:spPr bwMode="auto">
            <a:xfrm flipV="1">
              <a:off x="5486400" y="2952690"/>
              <a:ext cx="0" cy="228600"/>
            </a:xfrm>
            <a:prstGeom prst="line">
              <a:avLst/>
            </a:prstGeom>
            <a:noFill/>
            <a:ln w="25400" cap="sq">
              <a:solidFill>
                <a:srgbClr val="00FF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160" name="Oval 159"/>
            <p:cNvSpPr/>
            <p:nvPr>
              <p:custDataLst>
                <p:tags r:id="rId119"/>
              </p:custDataLst>
            </p:nvPr>
          </p:nvSpPr>
          <p:spPr>
            <a:xfrm>
              <a:off x="4645660" y="4343400"/>
              <a:ext cx="993140" cy="927103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forward</a:t>
              </a:r>
              <a:br>
                <a:rPr lang="en-US" dirty="0" smtClean="0"/>
              </a:br>
              <a:r>
                <a:rPr lang="en-US" dirty="0" smtClean="0"/>
                <a:t>unit</a:t>
              </a:r>
              <a:endParaRPr lang="en-US" dirty="0"/>
            </a:p>
          </p:txBody>
        </p:sp>
        <p:sp>
          <p:nvSpPr>
            <p:cNvPr id="161" name="Oval 160"/>
            <p:cNvSpPr/>
            <p:nvPr>
              <p:custDataLst>
                <p:tags r:id="rId120"/>
              </p:custDataLst>
            </p:nvPr>
          </p:nvSpPr>
          <p:spPr>
            <a:xfrm>
              <a:off x="2324099" y="4479351"/>
              <a:ext cx="1066802" cy="914401"/>
            </a:xfrm>
            <a:prstGeom prst="ellipse">
              <a:avLst/>
            </a:prstGeom>
            <a:solidFill>
              <a:schemeClr val="bg2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rtlCol="0" anchor="ctr"/>
            <a:lstStyle/>
            <a:p>
              <a:pPr algn="ctr"/>
              <a:r>
                <a:rPr lang="en-US" dirty="0" smtClean="0"/>
                <a:t>detect</a:t>
              </a:r>
              <a:br>
                <a:rPr lang="en-US" dirty="0" smtClean="0"/>
              </a:br>
              <a:r>
                <a:rPr lang="en-US" dirty="0" smtClean="0"/>
                <a:t>hazard</a:t>
              </a:r>
              <a:endParaRPr lang="en-US" dirty="0"/>
            </a:p>
          </p:txBody>
        </p:sp>
        <p:sp>
          <p:nvSpPr>
            <p:cNvPr id="217" name="Rectangle 19"/>
            <p:cNvSpPr>
              <a:spLocks noChangeArrowheads="1"/>
            </p:cNvSpPr>
            <p:nvPr>
              <p:custDataLst>
                <p:tags r:id="rId121"/>
              </p:custDataLst>
            </p:nvPr>
          </p:nvSpPr>
          <p:spPr bwMode="auto">
            <a:xfrm>
              <a:off x="4343400" y="2362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8" name="Line 43"/>
            <p:cNvSpPr>
              <a:spLocks noChangeShapeType="1"/>
            </p:cNvSpPr>
            <p:nvPr>
              <p:custDataLst>
                <p:tags r:id="rId122"/>
              </p:custDataLst>
            </p:nvPr>
          </p:nvSpPr>
          <p:spPr bwMode="auto">
            <a:xfrm flipH="1">
              <a:off x="4267200" y="1143000"/>
              <a:ext cx="2133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0" name="Line 43"/>
            <p:cNvSpPr>
              <a:spLocks noChangeShapeType="1"/>
            </p:cNvSpPr>
            <p:nvPr>
              <p:custDataLst>
                <p:tags r:id="rId123"/>
              </p:custDataLst>
            </p:nvPr>
          </p:nvSpPr>
          <p:spPr bwMode="auto">
            <a:xfrm flipH="1">
              <a:off x="6400800" y="1143000"/>
              <a:ext cx="0" cy="1276288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1" name="Line 43"/>
            <p:cNvSpPr>
              <a:spLocks noChangeShapeType="1"/>
            </p:cNvSpPr>
            <p:nvPr>
              <p:custDataLst>
                <p:tags r:id="rId124"/>
              </p:custDataLst>
            </p:nvPr>
          </p:nvSpPr>
          <p:spPr bwMode="auto">
            <a:xfrm flipV="1">
              <a:off x="4114800" y="990600"/>
              <a:ext cx="0" cy="173349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oval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2" name="Line 43"/>
            <p:cNvSpPr>
              <a:spLocks noChangeShapeType="1"/>
            </p:cNvSpPr>
            <p:nvPr>
              <p:custDataLst>
                <p:tags r:id="rId125"/>
              </p:custDataLst>
            </p:nvPr>
          </p:nvSpPr>
          <p:spPr bwMode="auto">
            <a:xfrm flipH="1" flipV="1">
              <a:off x="4267200" y="1142997"/>
              <a:ext cx="0" cy="1352492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4" name="Line 43"/>
            <p:cNvSpPr>
              <a:spLocks noChangeShapeType="1"/>
            </p:cNvSpPr>
            <p:nvPr>
              <p:custDataLst>
                <p:tags r:id="rId126"/>
              </p:custDataLst>
            </p:nvPr>
          </p:nvSpPr>
          <p:spPr bwMode="auto">
            <a:xfrm flipV="1">
              <a:off x="4114800" y="2743199"/>
              <a:ext cx="2286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5" name="Line 43"/>
            <p:cNvSpPr>
              <a:spLocks noChangeShapeType="1"/>
            </p:cNvSpPr>
            <p:nvPr>
              <p:custDataLst>
                <p:tags r:id="rId127"/>
              </p:custDataLst>
            </p:nvPr>
          </p:nvSpPr>
          <p:spPr bwMode="auto">
            <a:xfrm flipV="1">
              <a:off x="4114800" y="1904999"/>
              <a:ext cx="304800" cy="0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26" name="Line 43"/>
            <p:cNvSpPr>
              <a:spLocks noChangeShapeType="1"/>
            </p:cNvSpPr>
            <p:nvPr>
              <p:custDataLst>
                <p:tags r:id="rId128"/>
              </p:custDataLst>
            </p:nvPr>
          </p:nvSpPr>
          <p:spPr bwMode="auto">
            <a:xfrm flipV="1">
              <a:off x="4267200" y="1676399"/>
              <a:ext cx="175054" cy="1"/>
            </a:xfrm>
            <a:prstGeom prst="line">
              <a:avLst/>
            </a:prstGeom>
            <a:noFill/>
            <a:ln w="57150" cap="sq">
              <a:solidFill>
                <a:schemeClr val="accent4">
                  <a:lumMod val="60000"/>
                  <a:lumOff val="40000"/>
                </a:schemeClr>
              </a:solidFill>
              <a:prstDash val="solid"/>
              <a:round/>
              <a:headEnd type="oval" w="med" len="med"/>
              <a:tailEnd type="none" w="sm" len="sm"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  <p:sp>
          <p:nvSpPr>
            <p:cNvPr id="216" name="Rectangle 19"/>
            <p:cNvSpPr>
              <a:spLocks noChangeArrowheads="1"/>
            </p:cNvSpPr>
            <p:nvPr>
              <p:custDataLst>
                <p:tags r:id="rId129"/>
              </p:custDataLst>
            </p:nvPr>
          </p:nvSpPr>
          <p:spPr bwMode="auto">
            <a:xfrm>
              <a:off x="4419600" y="1600200"/>
              <a:ext cx="152400" cy="609600"/>
            </a:xfrm>
            <a:custGeom>
              <a:avLst/>
              <a:gdLst>
                <a:gd name="connsiteX0" fmla="*/ 0 w 609600"/>
                <a:gd name="connsiteY0" fmla="*/ 0 h 1143000"/>
                <a:gd name="connsiteX1" fmla="*/ 609600 w 609600"/>
                <a:gd name="connsiteY1" fmla="*/ 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11430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0 w 609600"/>
                <a:gd name="connsiteY4" fmla="*/ 0 h 1143000"/>
                <a:gd name="connsiteX0" fmla="*/ 304800 w 609600"/>
                <a:gd name="connsiteY0" fmla="*/ 0 h 1143000"/>
                <a:gd name="connsiteX1" fmla="*/ 609600 w 609600"/>
                <a:gd name="connsiteY1" fmla="*/ 152400 h 1143000"/>
                <a:gd name="connsiteX2" fmla="*/ 609600 w 609600"/>
                <a:gd name="connsiteY2" fmla="*/ 990600 h 1143000"/>
                <a:gd name="connsiteX3" fmla="*/ 0 w 609600"/>
                <a:gd name="connsiteY3" fmla="*/ 1143000 h 1143000"/>
                <a:gd name="connsiteX4" fmla="*/ 304800 w 609600"/>
                <a:gd name="connsiteY4" fmla="*/ 0 h 1143000"/>
                <a:gd name="connsiteX0" fmla="*/ 0 w 304800"/>
                <a:gd name="connsiteY0" fmla="*/ 0 h 1143000"/>
                <a:gd name="connsiteX1" fmla="*/ 304800 w 304800"/>
                <a:gd name="connsiteY1" fmla="*/ 152400 h 1143000"/>
                <a:gd name="connsiteX2" fmla="*/ 304800 w 304800"/>
                <a:gd name="connsiteY2" fmla="*/ 990600 h 1143000"/>
                <a:gd name="connsiteX3" fmla="*/ 0 w 304800"/>
                <a:gd name="connsiteY3" fmla="*/ 1143000 h 1143000"/>
                <a:gd name="connsiteX4" fmla="*/ 0 w 304800"/>
                <a:gd name="connsiteY4" fmla="*/ 0 h 1143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4800" h="1143000">
                  <a:moveTo>
                    <a:pt x="0" y="0"/>
                  </a:moveTo>
                  <a:lnTo>
                    <a:pt x="304800" y="152400"/>
                  </a:lnTo>
                  <a:lnTo>
                    <a:pt x="304800" y="990600"/>
                  </a:lnTo>
                  <a:lnTo>
                    <a:pt x="0" y="1143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25400" cap="sq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square" anchor="ctr" anchorCtr="1">
              <a:noAutofit/>
            </a:bodyPr>
            <a:lstStyle/>
            <a:p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2068689" y="1504890"/>
            <a:ext cx="1817511" cy="209550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096001" y="2971800"/>
            <a:ext cx="1828800" cy="1733490"/>
          </a:xfrm>
          <a:prstGeom prst="ellipse">
            <a:avLst/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76200" y="6248400"/>
            <a:ext cx="94992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How do we share registers and use memory when making procedure calls?</a:t>
            </a:r>
            <a:endParaRPr lang="en-US" sz="2400" dirty="0">
              <a:solidFill>
                <a:schemeClr val="accent1"/>
              </a:solidFill>
            </a:endParaRPr>
          </a:p>
        </p:txBody>
      </p:sp>
      <p:cxnSp>
        <p:nvCxnSpPr>
          <p:cNvPr id="12" name="Straight Arrow Connector 11"/>
          <p:cNvCxnSpPr>
            <a:endCxn id="8" idx="4"/>
          </p:cNvCxnSpPr>
          <p:nvPr/>
        </p:nvCxnSpPr>
        <p:spPr>
          <a:xfrm flipV="1">
            <a:off x="2667000" y="3600390"/>
            <a:ext cx="310445" cy="2724210"/>
          </a:xfrm>
          <a:prstGeom prst="straightConnector1">
            <a:avLst/>
          </a:prstGeom>
          <a:ln w="508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800600" y="4572000"/>
            <a:ext cx="1752600" cy="1752600"/>
          </a:xfrm>
          <a:prstGeom prst="straightConnector1">
            <a:avLst/>
          </a:prstGeom>
          <a:ln w="508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73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Callee-Save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295400"/>
            <a:ext cx="6019800" cy="4721225"/>
          </a:xfrm>
        </p:spPr>
        <p:txBody>
          <a:bodyPr>
            <a:normAutofit/>
          </a:bodyPr>
          <a:lstStyle/>
          <a:p>
            <a:pPr>
              <a:lnSpc>
                <a:spcPct val="94000"/>
              </a:lnSpc>
            </a:pPr>
            <a:r>
              <a:rPr lang="en-US" sz="2800" dirty="0"/>
              <a:t>Assume caller is using the registers</a:t>
            </a:r>
          </a:p>
          <a:p>
            <a:pPr>
              <a:lnSpc>
                <a:spcPct val="94000"/>
              </a:lnSpc>
            </a:pPr>
            <a:r>
              <a:rPr lang="en-US" sz="2800" dirty="0"/>
              <a:t>Save on entry, restore on exit</a:t>
            </a:r>
          </a:p>
          <a:p>
            <a:pPr>
              <a:lnSpc>
                <a:spcPct val="94000"/>
              </a:lnSpc>
            </a:pPr>
            <a:endParaRPr lang="en-US" sz="2800" dirty="0"/>
          </a:p>
          <a:p>
            <a:pPr>
              <a:lnSpc>
                <a:spcPct val="94000"/>
              </a:lnSpc>
            </a:pPr>
            <a:r>
              <a:rPr lang="en-US" sz="2800" dirty="0"/>
              <a:t>Pays off if caller is actually using the registers, else the save and restore are wasted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457200" y="1371600"/>
            <a:ext cx="2362200" cy="48006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$sp,$sp,-</a:t>
            </a:r>
            <a:r>
              <a:rPr lang="en-US" dirty="0" smtClean="0">
                <a:solidFill>
                  <a:schemeClr val="bg1"/>
                </a:solidFill>
              </a:rPr>
              <a:t>32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sw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sw</a:t>
            </a:r>
            <a:r>
              <a:rPr lang="en-US" dirty="0" smtClean="0">
                <a:solidFill>
                  <a:schemeClr val="bg1"/>
                </a:solidFill>
              </a:rPr>
              <a:t>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24($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20($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addiu</a:t>
            </a:r>
            <a:r>
              <a:rPr lang="en-US" dirty="0" smtClean="0">
                <a:solidFill>
                  <a:schemeClr val="bg1"/>
                </a:solidFill>
              </a:rPr>
              <a:t>  $</a:t>
            </a:r>
            <a:r>
              <a:rPr lang="en-US" dirty="0" err="1" smtClean="0">
                <a:solidFill>
                  <a:schemeClr val="bg1"/>
                </a:solidFill>
              </a:rPr>
              <a:t>fp</a:t>
            </a:r>
            <a:r>
              <a:rPr lang="en-US" dirty="0" smtClean="0">
                <a:solidFill>
                  <a:schemeClr val="bg1"/>
                </a:solidFill>
              </a:rPr>
              <a:t>, $</a:t>
            </a:r>
            <a:r>
              <a:rPr lang="en-US" dirty="0" err="1" smtClean="0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, 28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	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[use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and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]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  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lw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ra</a:t>
            </a:r>
            <a:r>
              <a:rPr lang="en-US" sz="1800" dirty="0" smtClean="0">
                <a:solidFill>
                  <a:schemeClr val="bg1"/>
                </a:solidFill>
              </a:rPr>
              <a:t>,28($</a:t>
            </a:r>
            <a:r>
              <a:rPr lang="en-US" sz="1800" dirty="0" err="1" smtClean="0">
                <a:solidFill>
                  <a:schemeClr val="bg1"/>
                </a:solidFill>
              </a:rPr>
              <a:t>sp</a:t>
            </a:r>
            <a:r>
              <a:rPr lang="en-US" sz="1800" dirty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lw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$fp,24($</a:t>
            </a:r>
            <a:r>
              <a:rPr lang="en-US" dirty="0" err="1">
                <a:solidFill>
                  <a:schemeClr val="bg1"/>
                </a:solidFill>
              </a:rPr>
              <a:t>sp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s1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16($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addiu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$sp,$sp,32</a:t>
            </a: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jr</a:t>
            </a:r>
            <a:r>
              <a:rPr lang="en-US" dirty="0" smtClean="0">
                <a:solidFill>
                  <a:schemeClr val="bg1"/>
                </a:solidFill>
              </a:rPr>
              <a:t> $</a:t>
            </a:r>
            <a:r>
              <a:rPr lang="en-US" dirty="0" err="1" smtClean="0">
                <a:solidFill>
                  <a:schemeClr val="bg1"/>
                </a:solidFill>
              </a:rPr>
              <a:t>ra</a:t>
            </a:r>
            <a:endParaRPr lang="en-US" sz="1800" dirty="0">
              <a:solidFill>
                <a:schemeClr val="bg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9050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4114800"/>
            <a:ext cx="1828800" cy="12192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&amp; $9]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,-8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$9,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$8,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$9,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$8,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$sp,$sp,8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$8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$9]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Caller-Save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4200" y="1219200"/>
            <a:ext cx="5715000" cy="5410200"/>
          </a:xfrm>
        </p:spPr>
        <p:txBody>
          <a:bodyPr>
            <a:normAutofit/>
          </a:bodyPr>
          <a:lstStyle/>
          <a:p>
            <a:pPr>
              <a:lnSpc>
                <a:spcPct val="84000"/>
              </a:lnSpc>
            </a:pPr>
            <a:r>
              <a:rPr lang="en-US" sz="2800" dirty="0"/>
              <a:t>Assume the registers are free for the taking, clobber them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But since other subroutines will do the same, must protect values that will be used later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By saving and restoring them before and after subroutine invocations</a:t>
            </a:r>
          </a:p>
          <a:p>
            <a:pPr>
              <a:lnSpc>
                <a:spcPct val="84000"/>
              </a:lnSpc>
            </a:pPr>
            <a:endParaRPr lang="en-US" sz="2800" dirty="0"/>
          </a:p>
          <a:p>
            <a:pPr>
              <a:lnSpc>
                <a:spcPct val="84000"/>
              </a:lnSpc>
            </a:pPr>
            <a:r>
              <a:rPr lang="en-US" sz="2800" dirty="0"/>
              <a:t>Pays off if a routine makes few calls to other routines with values that need to be preserved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33400" y="1371600"/>
            <a:ext cx="2362200" cy="4800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800" dirty="0">
                <a:solidFill>
                  <a:schemeClr val="bg1"/>
                </a:solidFill>
              </a:rPr>
              <a:t>main: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</a:t>
            </a:r>
            <a:r>
              <a:rPr lang="en-US" dirty="0" smtClean="0">
                <a:solidFill>
                  <a:schemeClr val="bg1"/>
                </a:solidFill>
              </a:rPr>
              <a:t>t0 </a:t>
            </a:r>
            <a:r>
              <a:rPr lang="en-US" sz="1800" dirty="0" smtClean="0">
                <a:solidFill>
                  <a:schemeClr val="bg1"/>
                </a:solidFill>
              </a:rPr>
              <a:t>&amp; $t1]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,-8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$t1,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sw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</a:t>
            </a:r>
            <a:r>
              <a:rPr lang="en-US" sz="1800" dirty="0" err="1">
                <a:solidFill>
                  <a:schemeClr val="bg1"/>
                </a:solidFill>
              </a:rPr>
              <a:t>jal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mult</a:t>
            </a:r>
            <a:endParaRPr lang="en-US" sz="1800" dirty="0">
              <a:solidFill>
                <a:schemeClr val="bg1"/>
              </a:solidFill>
            </a:endParaRPr>
          </a:p>
          <a:p>
            <a:r>
              <a:rPr lang="en-US" sz="1800" dirty="0">
                <a:solidFill>
                  <a:schemeClr val="accent1"/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$t1,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4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lw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$t0, 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0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($</a:t>
            </a:r>
            <a:r>
              <a:rPr lang="en-US" sz="1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1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addiu</a:t>
            </a:r>
            <a:r>
              <a:rPr lang="en-US" sz="1800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$sp,$sp,8</a:t>
            </a:r>
            <a:endParaRPr lang="en-US" sz="1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1800" dirty="0">
                <a:solidFill>
                  <a:schemeClr val="bg1"/>
                </a:solidFill>
              </a:rPr>
              <a:t>  …</a:t>
            </a:r>
          </a:p>
          <a:p>
            <a:r>
              <a:rPr lang="en-US" sz="1800" dirty="0">
                <a:solidFill>
                  <a:schemeClr val="bg1"/>
                </a:solidFill>
              </a:rPr>
              <a:t>  [use </a:t>
            </a:r>
            <a:r>
              <a:rPr lang="en-US" sz="1800" dirty="0" smtClean="0">
                <a:solidFill>
                  <a:schemeClr val="bg1"/>
                </a:solidFill>
              </a:rPr>
              <a:t>$t0 </a:t>
            </a:r>
            <a:r>
              <a:rPr lang="en-US" sz="1800" dirty="0">
                <a:solidFill>
                  <a:schemeClr val="bg1"/>
                </a:solidFill>
              </a:rPr>
              <a:t>&amp; </a:t>
            </a:r>
            <a:r>
              <a:rPr lang="en-US" sz="1800" dirty="0" smtClean="0">
                <a:solidFill>
                  <a:schemeClr val="bg1"/>
                </a:solidFill>
              </a:rPr>
              <a:t>$t1]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72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cxnSp>
        <p:nvCxnSpPr>
          <p:cNvPr id="31" name="Straight Connector 30"/>
          <p:cNvCxnSpPr/>
          <p:nvPr>
            <p:custDataLst>
              <p:tags r:id="rId1"/>
            </p:custDataLst>
          </p:nvPr>
        </p:nvCxnSpPr>
        <p:spPr>
          <a:xfrm rot="5400000">
            <a:off x="-1219200" y="2590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>
            <p:custDataLst>
              <p:tags r:id="rId2"/>
            </p:custDataLst>
          </p:nvPr>
        </p:nvCxnSpPr>
        <p:spPr>
          <a:xfrm rot="5400000">
            <a:off x="1143000" y="2590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>
            <p:custDataLst>
              <p:tags r:id="rId3"/>
            </p:custDataLst>
          </p:nvPr>
        </p:nvSpPr>
        <p:spPr>
          <a:xfrm>
            <a:off x="838200" y="762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34" name="Rectangle 33"/>
          <p:cNvSpPr/>
          <p:nvPr>
            <p:custDataLst>
              <p:tags r:id="rId4"/>
            </p:custDataLst>
          </p:nvPr>
        </p:nvSpPr>
        <p:spPr>
          <a:xfrm>
            <a:off x="838200" y="1143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35" name="Rectangle 34"/>
          <p:cNvSpPr/>
          <p:nvPr>
            <p:custDataLst>
              <p:tags r:id="rId5"/>
            </p:custDataLst>
          </p:nvPr>
        </p:nvSpPr>
        <p:spPr>
          <a:xfrm>
            <a:off x="838200" y="1524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36" name="Rectangle 35"/>
          <p:cNvSpPr/>
          <p:nvPr>
            <p:custDataLst>
              <p:tags r:id="rId6"/>
            </p:custDataLst>
          </p:nvPr>
        </p:nvSpPr>
        <p:spPr>
          <a:xfrm>
            <a:off x="838200" y="2286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37" name="Rectangle 36"/>
          <p:cNvSpPr/>
          <p:nvPr>
            <p:custDataLst>
              <p:tags r:id="rId7"/>
            </p:custDataLst>
          </p:nvPr>
        </p:nvSpPr>
        <p:spPr>
          <a:xfrm>
            <a:off x="838200" y="3429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228600" y="685800"/>
            <a:ext cx="609600" cy="400110"/>
            <a:chOff x="228600" y="4572000"/>
            <a:chExt cx="609600" cy="400110"/>
          </a:xfrm>
        </p:grpSpPr>
        <p:sp>
          <p:nvSpPr>
            <p:cNvPr id="4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44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46" name="Content Placeholder 2"/>
          <p:cNvSpPr>
            <a:spLocks noGrp="1"/>
          </p:cNvSpPr>
          <p:nvPr>
            <p:ph idx="1"/>
            <p:custDataLst>
              <p:tags r:id="rId8"/>
            </p:custDataLst>
          </p:nvPr>
        </p:nvSpPr>
        <p:spPr>
          <a:xfrm>
            <a:off x="3581400" y="609600"/>
            <a:ext cx="60960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-32</a:t>
            </a:r>
            <a:r>
              <a:rPr lang="en-US" sz="2800" dirty="0" smtClean="0"/>
              <a:t>	# allocate frame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24($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$s1, 20($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SW $s0, 16($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save 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</a:t>
            </a:r>
            <a:r>
              <a:rPr lang="en-US" sz="2800" dirty="0" smtClean="0"/>
              <a:t>	# set new frame </a:t>
            </a:r>
            <a:r>
              <a:rPr lang="en-US" sz="2800" dirty="0" err="1" smtClean="0"/>
              <a:t>ptr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  <a:r>
              <a:rPr lang="en-US" sz="2800" dirty="0" smtClean="0"/>
              <a:t>			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BODY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…</a:t>
            </a:r>
            <a:r>
              <a:rPr lang="en-US" sz="2800" dirty="0" smtClean="0"/>
              <a:t>			...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$s0, 16($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…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$s1, 20($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…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24($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old $</a:t>
            </a:r>
            <a:r>
              <a:rPr lang="en-US" sz="2800" dirty="0" err="1" smtClean="0"/>
              <a:t>fp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LW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28($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)</a:t>
            </a:r>
            <a:r>
              <a:rPr lang="en-US" sz="2800" dirty="0" smtClean="0"/>
              <a:t>	# restore $</a:t>
            </a:r>
            <a:r>
              <a:rPr lang="en-US" sz="2800" dirty="0" err="1" smtClean="0"/>
              <a:t>ra</a:t>
            </a:r>
            <a:endParaRPr lang="en-US" sz="2800" dirty="0" smtClean="0"/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ADDIU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sp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32</a:t>
            </a:r>
            <a:r>
              <a:rPr lang="en-US" sz="2800" dirty="0" smtClean="0"/>
              <a:t>	# </a:t>
            </a:r>
            <a:r>
              <a:rPr lang="en-US" sz="2800" dirty="0" err="1" smtClean="0"/>
              <a:t>dealloc</a:t>
            </a:r>
            <a:r>
              <a:rPr lang="en-US" sz="2800" dirty="0" smtClean="0"/>
              <a:t> frame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JR $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ra</a:t>
            </a:r>
            <a:endParaRPr lang="en-US" sz="28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1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2266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914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11868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5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419100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</a:t>
            </a:r>
            <a:r>
              <a:rPr lang="en-US" sz="1600" dirty="0" smtClean="0">
                <a:solidFill>
                  <a:schemeClr val="bg1"/>
                </a:solidFill>
              </a:rPr>
              <a:t>ocal variables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2438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0" y="14478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200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Left Brace 24"/>
          <p:cNvSpPr/>
          <p:nvPr/>
        </p:nvSpPr>
        <p:spPr>
          <a:xfrm>
            <a:off x="495300" y="990600"/>
            <a:ext cx="312420" cy="1524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/>
          <p:cNvSpPr/>
          <p:nvPr/>
        </p:nvSpPr>
        <p:spPr>
          <a:xfrm>
            <a:off x="495300" y="2590800"/>
            <a:ext cx="350520" cy="18288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5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/>
              <a:t>Frame Layout on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228600" y="5314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838200" y="4419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orange(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, d,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e)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char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[100];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gets(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); // read string, no check!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838200" y="518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38200" y="480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4343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0" y="14478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blue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20040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4736068"/>
            <a:ext cx="836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orange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2400" y="52679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[100]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" name="Straight Arrow Connector 3"/>
          <p:cNvCxnSpPr>
            <a:stCxn id="27" idx="1"/>
          </p:cNvCxnSpPr>
          <p:nvPr/>
        </p:nvCxnSpPr>
        <p:spPr>
          <a:xfrm flipH="1" flipV="1">
            <a:off x="2895600" y="5452646"/>
            <a:ext cx="1066800" cy="76944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>
          <a:xfrm>
            <a:off x="495300" y="990600"/>
            <a:ext cx="312420" cy="1524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Brace 30"/>
          <p:cNvSpPr/>
          <p:nvPr/>
        </p:nvSpPr>
        <p:spPr>
          <a:xfrm>
            <a:off x="495300" y="2590800"/>
            <a:ext cx="350520" cy="18288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/>
          <p:cNvSpPr/>
          <p:nvPr/>
        </p:nvSpPr>
        <p:spPr>
          <a:xfrm>
            <a:off x="533400" y="4419600"/>
            <a:ext cx="350520" cy="1143000"/>
          </a:xfrm>
          <a:prstGeom prst="leftBrace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4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32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304800"/>
            <a:ext cx="7769225" cy="987425"/>
          </a:xfrm>
        </p:spPr>
        <p:txBody>
          <a:bodyPr/>
          <a:lstStyle/>
          <a:p>
            <a:r>
              <a:rPr lang="en-US" dirty="0" smtClean="0"/>
              <a:t>Buffer Overflow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228600" y="5314890"/>
            <a:ext cx="609600" cy="400110"/>
            <a:chOff x="228600" y="4572000"/>
            <a:chExt cx="609600" cy="400110"/>
          </a:xfrm>
        </p:grpSpPr>
        <p:sp>
          <p:nvSpPr>
            <p:cNvPr id="70659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660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sp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838200" y="609600"/>
            <a:ext cx="2057400" cy="54864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838200" y="2133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838200" y="2514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838200" y="3276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</a:t>
            </a:r>
            <a:r>
              <a:rPr lang="en-US" sz="1600" dirty="0" smtClean="0">
                <a:solidFill>
                  <a:schemeClr val="bg1"/>
                </a:solidFill>
              </a:rPr>
              <a:t>aved </a:t>
            </a:r>
            <a:r>
              <a:rPr lang="en-US" sz="1600" dirty="0" err="1" smtClean="0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838200" y="3657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838200" y="4038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arguments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838200" y="1752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saved </a:t>
            </a:r>
            <a:r>
              <a:rPr lang="en-US" sz="1600" dirty="0" err="1">
                <a:solidFill>
                  <a:schemeClr val="bg1"/>
                </a:solidFill>
              </a:rPr>
              <a:t>regs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69" name="Rectangle 13"/>
          <p:cNvSpPr>
            <a:spLocks noChangeArrowheads="1"/>
          </p:cNvSpPr>
          <p:nvPr/>
        </p:nvSpPr>
        <p:spPr bwMode="auto">
          <a:xfrm>
            <a:off x="838200" y="4419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200400" y="1066800"/>
            <a:ext cx="5943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blue()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pink(0,1,2,3,4,5);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pink(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d,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e, </a:t>
            </a:r>
            <a:r>
              <a:rPr lang="en-US" sz="2400" dirty="0" err="1" smtClean="0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 f) 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   orange(10,11,12,13,14);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orange(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a,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b,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c,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, d,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int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 e) {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char 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[100];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	gets(</a:t>
            </a:r>
            <a:r>
              <a:rPr lang="en-US" sz="2400" dirty="0" err="1">
                <a:solidFill>
                  <a:schemeClr val="bg1"/>
                </a:solidFill>
                <a:latin typeface="Tahoma" pitchFamily="34" charset="0"/>
              </a:rPr>
              <a:t>buf</a:t>
            </a:r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); // read string, no check!</a:t>
            </a:r>
          </a:p>
          <a:p>
            <a:r>
              <a:rPr lang="en-US" sz="2400" dirty="0">
                <a:solidFill>
                  <a:schemeClr val="bg1"/>
                </a:solidFill>
                <a:latin typeface="Tahoma" pitchFamily="34" charset="0"/>
              </a:rPr>
              <a:t>}</a:t>
            </a:r>
          </a:p>
          <a:p>
            <a:endParaRPr lang="en-US" sz="24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838200" y="518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local variables</a:t>
            </a: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838200" y="1371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838200" y="99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ra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7" name="Rectangle 12"/>
          <p:cNvSpPr>
            <a:spLocks noChangeArrowheads="1"/>
          </p:cNvSpPr>
          <p:nvPr/>
        </p:nvSpPr>
        <p:spPr bwMode="auto">
          <a:xfrm>
            <a:off x="838200" y="2895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838200" y="4800600"/>
            <a:ext cx="2057400" cy="381000"/>
          </a:xfrm>
          <a:prstGeom prst="rect">
            <a:avLst/>
          </a:prstGeom>
          <a:noFill/>
          <a:ln w="9525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saved </a:t>
            </a:r>
            <a:r>
              <a:rPr lang="en-US" sz="1600" dirty="0" err="1" smtClean="0">
                <a:solidFill>
                  <a:schemeClr val="bg1"/>
                </a:solidFill>
              </a:rPr>
              <a:t>fp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28600" y="4343400"/>
            <a:ext cx="609600" cy="400110"/>
            <a:chOff x="228600" y="4572000"/>
            <a:chExt cx="609600" cy="400110"/>
          </a:xfrm>
        </p:grpSpPr>
        <p:sp>
          <p:nvSpPr>
            <p:cNvPr id="21" name="Line 3"/>
            <p:cNvSpPr>
              <a:spLocks noChangeShapeType="1"/>
            </p:cNvSpPr>
            <p:nvPr/>
          </p:nvSpPr>
          <p:spPr bwMode="auto">
            <a:xfrm>
              <a:off x="381000" y="4648200"/>
              <a:ext cx="457200" cy="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Text Box 4"/>
            <p:cNvSpPr txBox="1">
              <a:spLocks noChangeArrowheads="1"/>
            </p:cNvSpPr>
            <p:nvPr/>
          </p:nvSpPr>
          <p:spPr bwMode="auto">
            <a:xfrm>
              <a:off x="228600" y="4572000"/>
              <a:ext cx="5334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000" dirty="0" err="1">
                  <a:solidFill>
                    <a:schemeClr val="bg1"/>
                  </a:solidFill>
                  <a:latin typeface="Arial" charset="0"/>
                </a:rPr>
                <a:t>f</a:t>
              </a:r>
              <a:r>
                <a:rPr lang="en-US" sz="2000" dirty="0" err="1" smtClean="0">
                  <a:solidFill>
                    <a:schemeClr val="bg1"/>
                  </a:solidFill>
                  <a:latin typeface="Arial" charset="0"/>
                </a:rPr>
                <a:t>p</a:t>
              </a:r>
              <a:endParaRPr lang="en-US" sz="2000" dirty="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048000" y="5751493"/>
            <a:ext cx="58521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happens if  more than 100 bytes </a:t>
            </a:r>
          </a:p>
          <a:p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is written to 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buf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?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62400" y="5267980"/>
            <a:ext cx="1441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b</a:t>
            </a:r>
            <a:r>
              <a:rPr lang="en-US" sz="280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uf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[100]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5" name="Straight Arrow Connector 24"/>
          <p:cNvCxnSpPr>
            <a:stCxn id="24" idx="1"/>
          </p:cNvCxnSpPr>
          <p:nvPr/>
        </p:nvCxnSpPr>
        <p:spPr>
          <a:xfrm flipH="1" flipV="1">
            <a:off x="2895600" y="5452646"/>
            <a:ext cx="1066800" cy="76944"/>
          </a:xfrm>
          <a:prstGeom prst="straightConnector1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993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MIPS Register Recap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Return address: $31 (</a:t>
            </a:r>
            <a:r>
              <a:rPr lang="en-US" sz="2800" dirty="0" err="1"/>
              <a:t>ra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Stack pointer: $29 (</a:t>
            </a:r>
            <a:r>
              <a:rPr lang="en-US" sz="2800" dirty="0" err="1"/>
              <a:t>sp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Frame pointer: $30 (</a:t>
            </a:r>
            <a:r>
              <a:rPr lang="en-US" sz="2800" dirty="0" err="1"/>
              <a:t>fp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First four arguments: $4-$7  (a0-a3)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Return result: $2-$3 (v0-v1)</a:t>
            </a:r>
          </a:p>
          <a:p>
            <a:pPr>
              <a:lnSpc>
                <a:spcPct val="84000"/>
              </a:lnSpc>
            </a:pPr>
            <a:r>
              <a:rPr lang="en-US" sz="2800" dirty="0" err="1"/>
              <a:t>Callee</a:t>
            </a:r>
            <a:r>
              <a:rPr lang="en-US" sz="2800" dirty="0"/>
              <a:t>-save free </a:t>
            </a:r>
            <a:r>
              <a:rPr lang="en-US" sz="2800" dirty="0" err="1"/>
              <a:t>regs</a:t>
            </a:r>
            <a:r>
              <a:rPr lang="en-US" sz="2800" dirty="0"/>
              <a:t>: $16-$23 (s0-s7)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Caller-save free </a:t>
            </a:r>
            <a:r>
              <a:rPr lang="en-US" sz="2800" dirty="0" err="1"/>
              <a:t>regs</a:t>
            </a:r>
            <a:r>
              <a:rPr lang="en-US" sz="2800" dirty="0"/>
              <a:t>: $8-$15,$24,$25 (t0-t9)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Reserved: $26, $27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Global pointer: $28 (</a:t>
            </a:r>
            <a:r>
              <a:rPr lang="en-US" sz="2800" dirty="0" err="1"/>
              <a:t>gp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Assembler temporary: $1 (at)</a:t>
            </a:r>
          </a:p>
          <a:p>
            <a:pPr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endParaRPr lang="en-US" sz="2400" dirty="0"/>
          </a:p>
        </p:txBody>
      </p:sp>
      <p:sp>
        <p:nvSpPr>
          <p:cNvPr id="2" name="Rounded Rectangle 1"/>
          <p:cNvSpPr/>
          <p:nvPr/>
        </p:nvSpPr>
        <p:spPr>
          <a:xfrm>
            <a:off x="304800" y="2971800"/>
            <a:ext cx="6781800" cy="990600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5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70016852"/>
              </p:ext>
            </p:extLst>
          </p:nvPr>
        </p:nvGraphicFramePr>
        <p:xfrm>
          <a:off x="228600" y="511654"/>
          <a:ext cx="3733800" cy="627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18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 save)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16429818"/>
              </p:ext>
            </p:extLst>
          </p:nvPr>
        </p:nvGraphicFramePr>
        <p:xfrm>
          <a:off x="4038600" y="511653"/>
          <a:ext cx="4114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saved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callee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$s6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$s7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$t8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more 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 for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global data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stack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fp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frame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42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Cheat Sheet and Mental Model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096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$</a:t>
            </a:r>
            <a:r>
              <a:rPr lang="en-US" dirty="0" err="1"/>
              <a:t>ra</a:t>
            </a:r>
            <a:r>
              <a:rPr lang="en-US" dirty="0"/>
              <a:t> (clobbered on JAL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</a:t>
            </a:r>
            <a:r>
              <a:rPr lang="en-US" dirty="0"/>
              <a:t>sub-functions) </a:t>
            </a:r>
          </a:p>
          <a:p>
            <a:pPr lvl="2"/>
            <a:r>
              <a:rPr lang="en-US" dirty="0"/>
              <a:t>contains local </a:t>
            </a:r>
            <a:r>
              <a:rPr lang="en-US" dirty="0" err="1"/>
              <a:t>vars</a:t>
            </a:r>
            <a:r>
              <a:rPr lang="en-US" dirty="0"/>
              <a:t> 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/>
              <a:t>contains extra arguments to sub-functions</a:t>
            </a:r>
          </a:p>
          <a:p>
            <a:pPr lvl="2"/>
            <a:r>
              <a:rPr lang="en-US" dirty="0"/>
              <a:t>contains space for first 4 arguments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save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regs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are preserved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 save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regs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are not 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 data accessed via $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2"/>
            <a:endParaRPr lang="en-US" dirty="0" smtClean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79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Recap: Conventions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609600"/>
            <a:ext cx="8686800" cy="6096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first four </a:t>
            </a:r>
            <a:r>
              <a:rPr lang="en-US" dirty="0" err="1" smtClean="0"/>
              <a:t>arg</a:t>
            </a:r>
            <a:r>
              <a:rPr lang="en-US" dirty="0" smtClean="0"/>
              <a:t> words passed in $a0, $a1, $a2, $a3</a:t>
            </a:r>
          </a:p>
          <a:p>
            <a:pPr lvl="1"/>
            <a:r>
              <a:rPr lang="en-US" dirty="0" smtClean="0"/>
              <a:t>remaining </a:t>
            </a:r>
            <a:r>
              <a:rPr lang="en-US" dirty="0" err="1" smtClean="0"/>
              <a:t>arg</a:t>
            </a:r>
            <a:r>
              <a:rPr lang="en-US" dirty="0" smtClean="0"/>
              <a:t> words passed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in parent’s stack frame</a:t>
            </a:r>
          </a:p>
          <a:p>
            <a:pPr lvl="1"/>
            <a:r>
              <a:rPr lang="en-US" dirty="0" smtClean="0"/>
              <a:t>return value (if any) in $v0, $v1</a:t>
            </a:r>
          </a:p>
          <a:p>
            <a:pPr lvl="1"/>
            <a:r>
              <a:rPr lang="en-US" dirty="0"/>
              <a:t>stack frame at $</a:t>
            </a:r>
            <a:r>
              <a:rPr lang="en-US" dirty="0" err="1"/>
              <a:t>sp</a:t>
            </a:r>
            <a:endParaRPr lang="en-US" dirty="0"/>
          </a:p>
          <a:p>
            <a:pPr lvl="2"/>
            <a:r>
              <a:rPr lang="en-US" dirty="0"/>
              <a:t>contains $</a:t>
            </a:r>
            <a:r>
              <a:rPr lang="en-US" dirty="0" err="1"/>
              <a:t>ra</a:t>
            </a:r>
            <a:r>
              <a:rPr lang="en-US" dirty="0"/>
              <a:t> (clobbered on JAL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</a:t>
            </a:r>
            <a:r>
              <a:rPr lang="en-US" dirty="0"/>
              <a:t>sub-functions) </a:t>
            </a:r>
          </a:p>
          <a:p>
            <a:pPr lvl="2"/>
            <a:r>
              <a:rPr lang="en-US" dirty="0"/>
              <a:t>contains local </a:t>
            </a:r>
            <a:r>
              <a:rPr lang="en-US" dirty="0" err="1"/>
              <a:t>vars</a:t>
            </a:r>
            <a:r>
              <a:rPr lang="en-US" dirty="0"/>
              <a:t> (possibly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clobbered by </a:t>
            </a:r>
            <a:r>
              <a:rPr lang="en-US" dirty="0"/>
              <a:t>sub-functions)</a:t>
            </a:r>
          </a:p>
          <a:p>
            <a:pPr lvl="2"/>
            <a:r>
              <a:rPr lang="en-US" dirty="0"/>
              <a:t>contains extra arguments to sub-functions</a:t>
            </a:r>
          </a:p>
          <a:p>
            <a:pPr lvl="2"/>
            <a:r>
              <a:rPr lang="en-US" dirty="0"/>
              <a:t>contains space for first 4 arguments </a:t>
            </a:r>
            <a:endParaRPr lang="en-US" dirty="0" smtClean="0"/>
          </a:p>
          <a:p>
            <a:pPr marL="688975" lvl="2" indent="0">
              <a:buNone/>
            </a:pPr>
            <a:r>
              <a:rPr lang="en-US" dirty="0"/>
              <a:t>	</a:t>
            </a:r>
            <a:r>
              <a:rPr lang="en-US" dirty="0" smtClean="0"/>
              <a:t>to sub-functions</a:t>
            </a:r>
          </a:p>
          <a:p>
            <a:pPr lvl="1"/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callee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save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regs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are preserved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caller save </a:t>
            </a:r>
            <a:r>
              <a:rPr lang="en-US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regs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are not </a:t>
            </a:r>
          </a:p>
          <a:p>
            <a:pPr lvl="1"/>
            <a:r>
              <a:rPr lang="en-US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Global data accessed via $</a:t>
            </a:r>
            <a:r>
              <a:rPr lang="en-US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gp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lvl="1"/>
            <a:endParaRPr lang="en-US" dirty="0" smtClean="0">
              <a:solidFill>
                <a:schemeClr val="accent1"/>
              </a:solidFill>
            </a:endParaRPr>
          </a:p>
          <a:p>
            <a:pPr lvl="2"/>
            <a:endParaRPr lang="en-US" dirty="0" smtClean="0"/>
          </a:p>
        </p:txBody>
      </p:sp>
      <p:cxnSp>
        <p:nvCxnSpPr>
          <p:cNvPr id="5" name="Straight Connector 4"/>
          <p:cNvCxnSpPr/>
          <p:nvPr>
            <p:custDataLst>
              <p:tags r:id="rId3"/>
            </p:custDataLst>
          </p:nvPr>
        </p:nvCxnSpPr>
        <p:spPr>
          <a:xfrm rot="5400000">
            <a:off x="43791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>
            <p:custDataLst>
              <p:tags r:id="rId4"/>
            </p:custDataLst>
          </p:nvPr>
        </p:nvCxnSpPr>
        <p:spPr>
          <a:xfrm rot="5400000">
            <a:off x="6741360" y="4495800"/>
            <a:ext cx="4114800" cy="0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6436560" y="2667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ra</a:t>
            </a:r>
            <a:endParaRPr lang="en-US" sz="2400" dirty="0"/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6436560" y="3048000"/>
            <a:ext cx="2362200" cy="381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fp</a:t>
            </a:r>
            <a:endParaRPr lang="en-US" sz="2400" dirty="0"/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6436560" y="3429000"/>
            <a:ext cx="2362200" cy="762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saved </a:t>
            </a:r>
            <a:r>
              <a:rPr lang="en-US" sz="2400" dirty="0" err="1" smtClean="0"/>
              <a:t>regs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($s0  ... $s7)</a:t>
            </a:r>
            <a:endParaRPr lang="en-US" sz="2400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6436560" y="4191000"/>
            <a:ext cx="2362200" cy="11430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locals</a:t>
            </a:r>
            <a:endParaRPr lang="en-US" sz="2400" dirty="0"/>
          </a:p>
        </p:txBody>
      </p:sp>
      <p:sp>
        <p:nvSpPr>
          <p:cNvPr id="11" name="Rectangle 10"/>
          <p:cNvSpPr/>
          <p:nvPr>
            <p:custDataLst>
              <p:tags r:id="rId9"/>
            </p:custDataLst>
          </p:nvPr>
        </p:nvSpPr>
        <p:spPr>
          <a:xfrm>
            <a:off x="6436560" y="5334000"/>
            <a:ext cx="2362200" cy="1066800"/>
          </a:xfrm>
          <a:prstGeom prst="rect">
            <a:avLst/>
          </a:prstGeo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outgoing</a:t>
            </a:r>
            <a:br>
              <a:rPr lang="en-US" sz="2400" dirty="0" smtClean="0"/>
            </a:br>
            <a:r>
              <a:rPr lang="en-US" sz="2400" dirty="0" err="1" smtClean="0"/>
              <a:t>args</a:t>
            </a:r>
            <a:endParaRPr lang="en-US" sz="2400" dirty="0"/>
          </a:p>
        </p:txBody>
      </p:sp>
      <p:sp>
        <p:nvSpPr>
          <p:cNvPr id="14" name="TextBox 13"/>
          <p:cNvSpPr txBox="1"/>
          <p:nvPr>
            <p:custDataLst>
              <p:tags r:id="rId10"/>
            </p:custDataLst>
          </p:nvPr>
        </p:nvSpPr>
        <p:spPr>
          <a:xfrm>
            <a:off x="5369760" y="2590800"/>
            <a:ext cx="10983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</a:t>
            </a:r>
            <a:r>
              <a:rPr lang="en-US" sz="2800" dirty="0" err="1" smtClean="0">
                <a:solidFill>
                  <a:schemeClr val="bg1"/>
                </a:solidFill>
              </a:rPr>
              <a:t>fp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>
            <p:custDataLst>
              <p:tags r:id="rId11"/>
            </p:custDataLst>
          </p:nvPr>
        </p:nvSpPr>
        <p:spPr>
          <a:xfrm>
            <a:off x="5369760" y="5953780"/>
            <a:ext cx="11304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$sp </a:t>
            </a:r>
            <a:r>
              <a:rPr lang="en-US" sz="2800" dirty="0" smtClean="0">
                <a:solidFill>
                  <a:schemeClr val="bg1"/>
                </a:solidFill>
                <a:sym typeface="Wingdings" pitchFamily="2" charset="2"/>
              </a:rPr>
              <a:t>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08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MIPS </a:t>
            </a:r>
            <a:r>
              <a:rPr lang="en-US" dirty="0" smtClean="0"/>
              <a:t>Register</a:t>
            </a:r>
            <a:endParaRPr lang="en-US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4000"/>
              </a:lnSpc>
            </a:pPr>
            <a:r>
              <a:rPr lang="en-US" sz="2800" dirty="0"/>
              <a:t>Return address: $31 (</a:t>
            </a:r>
            <a:r>
              <a:rPr lang="en-US" sz="2800" dirty="0" err="1"/>
              <a:t>ra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Stack pointer: $29 (</a:t>
            </a:r>
            <a:r>
              <a:rPr lang="en-US" sz="2800" dirty="0" err="1"/>
              <a:t>sp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Frame pointer: $30 (</a:t>
            </a:r>
            <a:r>
              <a:rPr lang="en-US" sz="2800" dirty="0" err="1"/>
              <a:t>fp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First four arguments: $4-$7  (a0-a3)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Return result: $2-$3 (v0-v1)</a:t>
            </a:r>
          </a:p>
          <a:p>
            <a:pPr>
              <a:lnSpc>
                <a:spcPct val="84000"/>
              </a:lnSpc>
            </a:pPr>
            <a:r>
              <a:rPr lang="en-US" sz="2800" dirty="0" err="1"/>
              <a:t>Callee</a:t>
            </a:r>
            <a:r>
              <a:rPr lang="en-US" sz="2800" dirty="0"/>
              <a:t>-save free </a:t>
            </a:r>
            <a:r>
              <a:rPr lang="en-US" sz="2800" dirty="0" err="1"/>
              <a:t>regs</a:t>
            </a:r>
            <a:r>
              <a:rPr lang="en-US" sz="2800" dirty="0"/>
              <a:t>: $16-$23 (s0-s7)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Caller-save free </a:t>
            </a:r>
            <a:r>
              <a:rPr lang="en-US" sz="2800" dirty="0" err="1"/>
              <a:t>regs</a:t>
            </a:r>
            <a:r>
              <a:rPr lang="en-US" sz="2800" dirty="0"/>
              <a:t>: $8-$15,$24,$25 (t0-t9)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Reserved: $26, $27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Global pointer: $28 (</a:t>
            </a:r>
            <a:r>
              <a:rPr lang="en-US" sz="2800" dirty="0" err="1"/>
              <a:t>gp</a:t>
            </a:r>
            <a:r>
              <a:rPr lang="en-US" sz="2800" dirty="0"/>
              <a:t>)</a:t>
            </a:r>
          </a:p>
          <a:p>
            <a:pPr>
              <a:lnSpc>
                <a:spcPct val="84000"/>
              </a:lnSpc>
            </a:pPr>
            <a:r>
              <a:rPr lang="en-US" sz="2800" dirty="0"/>
              <a:t>Assembler temporary: $1 (at)</a:t>
            </a:r>
          </a:p>
          <a:p>
            <a:pPr>
              <a:lnSpc>
                <a:spcPct val="84000"/>
              </a:lnSpc>
            </a:pPr>
            <a:endParaRPr lang="en-US" sz="2400" dirty="0"/>
          </a:p>
          <a:p>
            <a:pPr>
              <a:lnSpc>
                <a:spcPct val="84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1871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28600" y="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MIPS Register Conventions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59935662"/>
              </p:ext>
            </p:extLst>
          </p:nvPr>
        </p:nvGraphicFramePr>
        <p:xfrm>
          <a:off x="228600" y="511654"/>
          <a:ext cx="3733800" cy="627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098"/>
                <a:gridCol w="828502"/>
                <a:gridCol w="23622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zero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4186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$at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assembler temp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values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$v1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function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arguments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$a3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r8</a:t>
                      </a:r>
                      <a:endParaRPr lang="en-US" sz="24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$t0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 save)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r9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r11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$t5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r15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$t7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20074026"/>
              </p:ext>
            </p:extLst>
          </p:nvPr>
        </p:nvGraphicFramePr>
        <p:xfrm>
          <a:off x="4038600" y="511653"/>
          <a:ext cx="4114800" cy="61939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838200"/>
                <a:gridCol w="2667000"/>
              </a:tblGrid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r16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$s0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saved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</a:t>
                      </a:r>
                      <a:r>
                        <a:rPr lang="en-US" sz="2400" b="1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callee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r17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r18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$s2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r19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$s3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r20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$s4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$s5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r22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$s6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458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$s7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r24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</a:rPr>
                        <a:t>$t8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more temps</a:t>
                      </a:r>
                      <a:b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(caller</a:t>
                      </a:r>
                      <a:r>
                        <a:rPr lang="en-US" sz="24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save)</a:t>
                      </a:r>
                      <a:endParaRPr lang="en-US" sz="2400" b="1" dirty="0" smtClean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$t9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$k0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reserved for</a:t>
                      </a:r>
                      <a:b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kernel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$k1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gp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global data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$sp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stack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fp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frame pointer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54877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r31</a:t>
                      </a:r>
                      <a:endParaRPr lang="en-US" sz="2400" b="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$</a:t>
                      </a:r>
                      <a:r>
                        <a:rPr lang="en-US" sz="2400" b="0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ra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return address</a:t>
                      </a:r>
                      <a:endParaRPr lang="en-US" sz="24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920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0813" cy="6826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/>
              <a:t>Goals for Today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458200" cy="637584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Calling Convention for Procedure Calls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Enable </a:t>
            </a:r>
            <a:r>
              <a:rPr lang="en-GB" dirty="0"/>
              <a:t>code to be reused by allowing code snippets to be invoked</a:t>
            </a:r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Will need a way to</a:t>
            </a:r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/>
              <a:t>call the </a:t>
            </a:r>
            <a:r>
              <a:rPr lang="en-GB" dirty="0" smtClean="0"/>
              <a:t>routine (i.e. transfer control to procedure)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pass </a:t>
            </a:r>
            <a:r>
              <a:rPr lang="en-GB" dirty="0"/>
              <a:t>arguments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fixed </a:t>
            </a:r>
            <a:r>
              <a:rPr lang="en-GB" dirty="0"/>
              <a:t>length, variable </a:t>
            </a:r>
            <a:r>
              <a:rPr lang="en-GB" dirty="0" smtClean="0"/>
              <a:t>length, recursively</a:t>
            </a:r>
          </a:p>
          <a:p>
            <a:pPr marL="173038" lvl="1" indent="0">
              <a:lnSpc>
                <a:spcPct val="92000"/>
              </a:lnSpc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dirty="0" smtClean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return </a:t>
            </a:r>
            <a:r>
              <a:rPr lang="en-GB" dirty="0"/>
              <a:t>to the </a:t>
            </a:r>
            <a:r>
              <a:rPr lang="en-GB" dirty="0" smtClean="0"/>
              <a:t>caller</a:t>
            </a:r>
          </a:p>
          <a:p>
            <a:pPr lvl="2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Putting results in a place where caller can find them</a:t>
            </a:r>
            <a:endParaRPr lang="en-GB" dirty="0"/>
          </a:p>
          <a:p>
            <a:pPr lvl="1"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dirty="0" smtClean="0"/>
              <a:t>Manage register</a:t>
            </a:r>
            <a:endParaRPr lang="en-GB" dirty="0"/>
          </a:p>
          <a:p>
            <a:pPr>
              <a:lnSpc>
                <a:spcPct val="92000"/>
              </a:lnSpc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en-GB" sz="24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66811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3410">
      <a:dk1>
        <a:srgbClr val="FFFFFF"/>
      </a:dk1>
      <a:lt1>
        <a:sysClr val="window" lastClr="FFFFFF"/>
      </a:lt1>
      <a:dk2>
        <a:srgbClr val="000000"/>
      </a:dk2>
      <a:lt2>
        <a:srgbClr val="D8D8D8"/>
      </a:lt2>
      <a:accent1>
        <a:srgbClr val="FFFF00"/>
      </a:accent1>
      <a:accent2>
        <a:srgbClr val="FF0000"/>
      </a:accent2>
      <a:accent3>
        <a:srgbClr val="7030A0"/>
      </a:accent3>
      <a:accent4>
        <a:srgbClr val="0070C0"/>
      </a:accent4>
      <a:accent5>
        <a:srgbClr val="00B0F0"/>
      </a:accent5>
      <a:accent6>
        <a:srgbClr val="FFC000"/>
      </a:accent6>
      <a:hlink>
        <a:srgbClr val="6565FF"/>
      </a:hlink>
      <a:folHlink>
        <a:srgbClr val="A2A2A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2510</TotalTime>
  <Words>4483</Words>
  <Application>Microsoft Office PowerPoint</Application>
  <PresentationFormat>On-screen Show (4:3)</PresentationFormat>
  <Paragraphs>1247</Paragraphs>
  <Slides>60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Office Theme</vt:lpstr>
      <vt:lpstr>Calling Conventions</vt:lpstr>
      <vt:lpstr>Big Picture: Where are we now?</vt:lpstr>
      <vt:lpstr>Big Picture: Where are we going?</vt:lpstr>
      <vt:lpstr>Goals for Today</vt:lpstr>
      <vt:lpstr>Cheat Sheet and Mental Model for Today</vt:lpstr>
      <vt:lpstr>Cheat Sheet and Mental Model for Today</vt:lpstr>
      <vt:lpstr>MIPS Register</vt:lpstr>
      <vt:lpstr>MIPS Register Conventions</vt:lpstr>
      <vt:lpstr>Goals for Today</vt:lpstr>
      <vt:lpstr>What is the convention to call a subroutine?</vt:lpstr>
      <vt:lpstr>Procedure Call – Attempt #1: Use Jumps</vt:lpstr>
      <vt:lpstr>Procedure Call – Attempt #1: Use Jumps</vt:lpstr>
      <vt:lpstr>Takeaway1: Need Jump And Link</vt:lpstr>
      <vt:lpstr>Procedure Call – Attempt #2: JAL/JR</vt:lpstr>
      <vt:lpstr>Procedure Call – Attempt #2: JAL/JR</vt:lpstr>
      <vt:lpstr>Procedure Call – Attempt #2: JAL/JR</vt:lpstr>
      <vt:lpstr>Procedure Call – Attempt #2: JAL/JR</vt:lpstr>
      <vt:lpstr>Procedure Call – Attempt #2: JAL/JR</vt:lpstr>
      <vt:lpstr>Need a “Call Stack”</vt:lpstr>
      <vt:lpstr>Need a “Call Stack”</vt:lpstr>
      <vt:lpstr>Stack Growth</vt:lpstr>
      <vt:lpstr>Anatomy of an executing program</vt:lpstr>
      <vt:lpstr>Anatomy of an executing program</vt:lpstr>
      <vt:lpstr>Takeaway2: Need a Call Stack</vt:lpstr>
      <vt:lpstr>Attempt #3: JAL/JR with Activation Records</vt:lpstr>
      <vt:lpstr>Attempt #3: JAL/JR with Activation Records</vt:lpstr>
      <vt:lpstr>Next Goal</vt:lpstr>
      <vt:lpstr>Attempt #4: Arguments &amp; Return Values</vt:lpstr>
      <vt:lpstr>Simple Argument Passing</vt:lpstr>
      <vt:lpstr>Conventions so far:</vt:lpstr>
      <vt:lpstr>Many Arguments</vt:lpstr>
      <vt:lpstr>Many Arguments</vt:lpstr>
      <vt:lpstr>Many Arguments</vt:lpstr>
      <vt:lpstr>Variable Length Arguments</vt:lpstr>
      <vt:lpstr>Register Layout on Stack</vt:lpstr>
      <vt:lpstr>Frame Layout on Stack</vt:lpstr>
      <vt:lpstr>Frame Layout on Stack</vt:lpstr>
      <vt:lpstr>Frame Layout on Stack</vt:lpstr>
      <vt:lpstr>Conventions so far:</vt:lpstr>
      <vt:lpstr>MIPS Register Conventions so far:</vt:lpstr>
      <vt:lpstr>Java vs C: Pointers and Structures</vt:lpstr>
      <vt:lpstr>Globals and Locals</vt:lpstr>
      <vt:lpstr>Global and Locals</vt:lpstr>
      <vt:lpstr>Anatomy of an executing program</vt:lpstr>
      <vt:lpstr>Frame Pointer</vt:lpstr>
      <vt:lpstr>Conventions so far</vt:lpstr>
      <vt:lpstr>Next Goal</vt:lpstr>
      <vt:lpstr>Register Usage</vt:lpstr>
      <vt:lpstr>Callee-Save</vt:lpstr>
      <vt:lpstr>Callee-Save</vt:lpstr>
      <vt:lpstr>Caller-Save</vt:lpstr>
      <vt:lpstr>Caller-Save</vt:lpstr>
      <vt:lpstr>Frame Layout on Stack</vt:lpstr>
      <vt:lpstr>Frame Layout on Stack</vt:lpstr>
      <vt:lpstr>Frame Layout on Stack</vt:lpstr>
      <vt:lpstr>Frame Layout on Stack</vt:lpstr>
      <vt:lpstr>Buffer Overflow</vt:lpstr>
      <vt:lpstr>MIPS Register Recap</vt:lpstr>
      <vt:lpstr>MIPS Register Conventions</vt:lpstr>
      <vt:lpstr>Recap: Conventions so far</vt:lpstr>
    </vt:vector>
  </TitlesOfParts>
  <Company>Cornell University Computing and Information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Hakim Weatherspoon</dc:creator>
  <cp:lastModifiedBy>Hakim Weatherspoon</cp:lastModifiedBy>
  <cp:revision>172</cp:revision>
  <dcterms:created xsi:type="dcterms:W3CDTF">2012-11-28T14:27:55Z</dcterms:created>
  <dcterms:modified xsi:type="dcterms:W3CDTF">2014-03-06T15:56:50Z</dcterms:modified>
</cp:coreProperties>
</file>