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4.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notesSlides/notesSlide5.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notesSlides/notesSlide6.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notesSlides/notesSlide7.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8.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3.xml" ContentType="application/vnd.openxmlformats-officedocument.presentationml.notesSlide+xml"/>
  <Override PartName="/ppt/tags/tag116.xml" ContentType="application/vnd.openxmlformats-officedocument.presentationml.tags+xml"/>
  <Override PartName="/ppt/notesSlides/notesSlide14.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15.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16.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17.xml" ContentType="application/vnd.openxmlformats-officedocument.presentationml.notesSl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notesSlides/notesSlide18.xml" ContentType="application/vnd.openxmlformats-officedocument.presentationml.notesSlide+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19.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notesSlides/notesSlide20.xml" ContentType="application/vnd.openxmlformats-officedocument.presentationml.notesSlide+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notesSlides/notesSlide21.xml" ContentType="application/vnd.openxmlformats-officedocument.presentationml.notesSlide+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notesSlides/notesSlide24.xml" ContentType="application/vnd.openxmlformats-officedocument.presentationml.notesSlide+xml"/>
  <Override PartName="/ppt/ink/ink1.xml" ContentType="application/inkml+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notesSlides/notesSlide25.xml" ContentType="application/vnd.openxmlformats-officedocument.presentationml.notesSlide+xml"/>
  <Override PartName="/ppt/tags/tag358.xml" ContentType="application/vnd.openxmlformats-officedocument.presentationml.tags+xml"/>
  <Override PartName="/ppt/tags/tag359.xml" ContentType="application/vnd.openxmlformats-officedocument.presentationml.tags+xml"/>
  <Override PartName="/ppt/notesSlides/notesSlide26.xml" ContentType="application/vnd.openxmlformats-officedocument.presentationml.notesSlide+xml"/>
  <Override PartName="/ppt/tags/tag360.xml" ContentType="application/vnd.openxmlformats-officedocument.presentationml.tags+xml"/>
  <Override PartName="/ppt/tags/tag361.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notesSlides/notesSlide29.xml" ContentType="application/vnd.openxmlformats-officedocument.presentationml.notesSlide+xml"/>
  <Override PartName="/ppt/tags/tag365.xml" ContentType="application/vnd.openxmlformats-officedocument.presentationml.tags+xml"/>
  <Override PartName="/ppt/tags/tag366.xml" ContentType="application/vnd.openxmlformats-officedocument.presentationml.tags+xml"/>
  <Override PartName="/ppt/notesSlides/notesSlide30.xml" ContentType="application/vnd.openxmlformats-officedocument.presentationml.notesSlide+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notesSlides/notesSlide31.xml" ContentType="application/vnd.openxmlformats-officedocument.presentationml.notesSlide+xml"/>
  <Override PartName="/ppt/tags/tag370.xml" ContentType="application/vnd.openxmlformats-officedocument.presentationml.tags+xml"/>
  <Override PartName="/ppt/tags/tag371.xml" ContentType="application/vnd.openxmlformats-officedocument.presentationml.tags+xml"/>
  <Override PartName="/ppt/notesSlides/notesSlide32.xml" ContentType="application/vnd.openxmlformats-officedocument.presentationml.notesSlide+xml"/>
  <Override PartName="/ppt/tags/tag372.xml" ContentType="application/vnd.openxmlformats-officedocument.presentationml.tags+xml"/>
  <Override PartName="/ppt/tags/tag373.xml" ContentType="application/vnd.openxmlformats-officedocument.presentationml.tags+xml"/>
  <Override PartName="/ppt/notesSlides/notesSlide33.xml" ContentType="application/vnd.openxmlformats-officedocument.presentationml.notesSlide+xml"/>
  <Override PartName="/ppt/tags/tag374.xml" ContentType="application/vnd.openxmlformats-officedocument.presentationml.tags+xml"/>
  <Override PartName="/ppt/tags/tag375.xml" ContentType="application/vnd.openxmlformats-officedocument.presentationml.tags+xml"/>
  <Override PartName="/ppt/notesSlides/notesSlide34.xml" ContentType="application/vnd.openxmlformats-officedocument.presentationml.notesSlide+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notesSlides/notesSlide35.xml" ContentType="application/vnd.openxmlformats-officedocument.presentationml.notesSlide+xml"/>
  <Override PartName="/ppt/tags/tag433.xml" ContentType="application/vnd.openxmlformats-officedocument.presentationml.tags+xml"/>
  <Override PartName="/ppt/tags/tag434.xml" ContentType="application/vnd.openxmlformats-officedocument.presentationml.tags+xml"/>
  <Override PartName="/ppt/notesSlides/notesSlide36.xml" ContentType="application/vnd.openxmlformats-officedocument.presentationml.notesSlide+xml"/>
  <Override PartName="/ppt/tags/tag435.xml" ContentType="application/vnd.openxmlformats-officedocument.presentationml.tags+xml"/>
  <Override PartName="/ppt/tags/tag436.xml" ContentType="application/vnd.openxmlformats-officedocument.presentationml.tags+xml"/>
  <Override PartName="/ppt/notesSlides/notesSlide37.xml" ContentType="application/vnd.openxmlformats-officedocument.presentationml.notesSlide+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notesSlides/notesSlide38.xml" ContentType="application/vnd.openxmlformats-officedocument.presentationml.notesSlide+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notesSlides/notesSlide39.xml" ContentType="application/vnd.openxmlformats-officedocument.presentationml.notesSlide+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notesSlides/notesSlide40.xml" ContentType="application/vnd.openxmlformats-officedocument.presentationml.notesSlide+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notesSlides/notesSlide41.xml" ContentType="application/vnd.openxmlformats-officedocument.presentationml.notesSlide+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notesSlides/notesSlide42.xml" ContentType="application/vnd.openxmlformats-officedocument.presentationml.notesSlide+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notesSlides/notesSlide43.xml" ContentType="application/vnd.openxmlformats-officedocument.presentationml.notesSlide+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notesSlides/notesSlide44.xml" ContentType="application/vnd.openxmlformats-officedocument.presentationml.notesSlide+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notesSlides/notesSlide45.xml" ContentType="application/vnd.openxmlformats-officedocument.presentationml.notesSlide+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notesSlides/notesSlide46.xml" ContentType="application/vnd.openxmlformats-officedocument.presentationml.notesSlide+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7" r:id="rId2"/>
    <p:sldId id="258" r:id="rId3"/>
    <p:sldId id="259" r:id="rId4"/>
    <p:sldId id="260" r:id="rId5"/>
    <p:sldId id="261" r:id="rId6"/>
    <p:sldId id="263" r:id="rId7"/>
    <p:sldId id="331" r:id="rId8"/>
    <p:sldId id="326" r:id="rId9"/>
    <p:sldId id="265" r:id="rId10"/>
    <p:sldId id="266" r:id="rId11"/>
    <p:sldId id="335" r:id="rId12"/>
    <p:sldId id="328" r:id="rId13"/>
    <p:sldId id="271" r:id="rId14"/>
    <p:sldId id="272" r:id="rId15"/>
    <p:sldId id="273" r:id="rId16"/>
    <p:sldId id="275" r:id="rId17"/>
    <p:sldId id="276" r:id="rId18"/>
    <p:sldId id="277" r:id="rId19"/>
    <p:sldId id="336" r:id="rId20"/>
    <p:sldId id="279" r:id="rId21"/>
    <p:sldId id="333" r:id="rId22"/>
    <p:sldId id="337" r:id="rId23"/>
    <p:sldId id="338" r:id="rId24"/>
    <p:sldId id="340" r:id="rId25"/>
    <p:sldId id="341" r:id="rId26"/>
    <p:sldId id="287" r:id="rId27"/>
    <p:sldId id="288" r:id="rId28"/>
    <p:sldId id="290" r:id="rId29"/>
    <p:sldId id="291" r:id="rId30"/>
    <p:sldId id="292" r:id="rId31"/>
    <p:sldId id="293" r:id="rId32"/>
    <p:sldId id="294" r:id="rId33"/>
    <p:sldId id="295" r:id="rId34"/>
    <p:sldId id="297" r:id="rId35"/>
    <p:sldId id="298" r:id="rId36"/>
    <p:sldId id="299" r:id="rId37"/>
    <p:sldId id="301" r:id="rId38"/>
    <p:sldId id="302" r:id="rId39"/>
    <p:sldId id="303" r:id="rId40"/>
    <p:sldId id="305" r:id="rId41"/>
    <p:sldId id="306" r:id="rId42"/>
    <p:sldId id="307" r:id="rId43"/>
    <p:sldId id="308" r:id="rId44"/>
    <p:sldId id="309" r:id="rId45"/>
    <p:sldId id="310" r:id="rId46"/>
    <p:sldId id="311" r:id="rId47"/>
    <p:sldId id="312" r:id="rId48"/>
    <p:sldId id="313" r:id="rId49"/>
    <p:sldId id="334" r:id="rId50"/>
    <p:sldId id="315" r:id="rId51"/>
    <p:sldId id="317" r:id="rId52"/>
    <p:sldId id="318" r:id="rId53"/>
    <p:sldId id="319" r:id="rId54"/>
    <p:sldId id="325" r:id="rId55"/>
    <p:sldId id="323" r:id="rId56"/>
    <p:sldId id="32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1033" autoAdjust="0"/>
  </p:normalViewPr>
  <p:slideViewPr>
    <p:cSldViewPr>
      <p:cViewPr varScale="1">
        <p:scale>
          <a:sx n="100" d="100"/>
          <a:sy n="100" d="100"/>
        </p:scale>
        <p:origin x="-824" y="-96"/>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2-02-02T11:34:27.261"/>
    </inkml:context>
    <inkml:brush xml:id="br0">
      <inkml:brushProperty name="width" value="0.06667" units="cm"/>
      <inkml:brushProperty name="height" value="0.06667" units="cm"/>
      <inkml:brushProperty name="fitToCurve" value="1"/>
    </inkml:brush>
  </inkml:definitions>
  <inkml:trace contextRef="#ctx0" brushRef="#br0">4180 310 14,'-6'27'18,"6"-27"-6,0 0 0,-32 7-5,32-7-2,-20 2-3,20-2-1,-23-9-1,23 9 0,-27-13 0,27 13 0,-31-20 0,31 20 0,-34-25 0,34 25 0,-31-22 0,31 22 1,-27-14 0,27 14 0,-20-9 1,20 9-1,-21-6 1,21 6 0,-29-7 0,9 3 0,-7-3-1,0 0 0,-7 0-1,1 3 0,-5-1 1,2 1-1,-3 2 0,-3 0 1,-1-3-1,-6 1 0,-3-1 0,-6-4 1,-3-2-1,-9-2 0,1 1 0,-3-3 0,-7-1 0,3 0 1,-5 5-1,0 0 0,-4 2 0,4 5 1,-2-3-1,2 2 0,-5-1 0,3 3 0,5-1 0,-1 2 1,3-3-1,1 5 0,1 0 1,0 7-1,4 0 0,3 4 1,-5 5-1,0 1 1,0 6-1,0 1 1,1-1-1,-4 4 1,1-1-1,2 6 1,-4-3-1,6 0 1,-1 4-1,8-1 2,-5 4-1,8 4 0,-1-7 0,9 8-1,-2-3 1,5 2 0,-3-4 0,3 6-2,-1-2 1,5 1 0,3 3 0,-1 3 1,5 5-1,2-1 0,2 7 0,5 1 1,4 3-1,3 1 0,6 4 0,5 4 0,9 3 0,4 2 0,7 0 0,4 3 0,3 3 1,4 1-1,3-5 0,1-2 1,1-6-1,2-3 1,2-5-1,7-1 0,5-3 0,4-2 0,13 11 0,12 2 1,11 10-1,13 1 1,12 10-1,17 6 1,19 0-1,15 4 1,2-1-1,12-1 0,7-8 0,1-5 0,-1-16 0,-1-4 0,-4-16 1,3-6-2,-1-19 1,0-6 0,2-9 0,5-4 1,7-5-1,4-3 0,1 1 0,-1-2 0,5 1 0,-3 1 0,-9 2 1,-8 0-1,-14 0 0,-11 2 0,-21-4 0,-10 2 0,-17-2 0,-10 2 0,-6-2 0,-8 2 0,-4 0 0,-3 2 0,0 2 0,-4 1 0,-5-1 0,-5 3 0,-8 0 0,-5-1 0,-9-1 0,-4 2 1,-7-3-1,-4 1 0,-23-5 0,33 6 0,-33-6 0,27 9 0,-27-9 0,27 7 0,-27-7 0,29 9 0,-29-9 0,36 7 0,-15-7 0,1 0-1,5 2 0,0-7-1,9 8-2,-7-10-2,14 9-1,-12-11-1,21 14-1,-18-14-2,22 11-15,-2 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1/31/14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3247624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 + 2^2</a:t>
            </a:r>
            <a:r>
              <a:rPr lang="en-US" baseline="0" dirty="0" smtClean="0"/>
              <a:t> +2^1 + 1 = 2^4-1 </a:t>
            </a:r>
          </a:p>
          <a:p>
            <a:r>
              <a:rPr lang="en-US" baseline="0" dirty="0" smtClean="0"/>
              <a:t>2^4 = 2^3 + 2^2 + 2^1 + 2^1 = 2^3 + 2^2 + 2 times 2</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11</a:t>
            </a:fld>
            <a:endParaRPr lang="en-US"/>
          </a:p>
        </p:txBody>
      </p:sp>
    </p:spTree>
    <p:extLst>
      <p:ext uri="{BB962C8B-B14F-4D97-AF65-F5344CB8AC3E}">
        <p14:creationId xmlns:p14="http://schemas.microsoft.com/office/powerpoint/2010/main" val="62335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21" y="687917"/>
            <a:ext cx="4499075" cy="3427488"/>
          </a:xfrm>
          <a:prstGeom prst="rect">
            <a:avLst/>
          </a:prstGeom>
          <a:solidFill>
            <a:srgbClr val="FFFFFF"/>
          </a:solidFill>
          <a:ln w="9525">
            <a:solidFill>
              <a:srgbClr val="000000"/>
            </a:solidFill>
            <a:miter lim="800000"/>
            <a:headEnd/>
            <a:tailEnd/>
          </a:ln>
          <a:effectLst/>
        </p:spPr>
        <p:txBody>
          <a:bodyPr wrap="none" lIns="86484" tIns="43242" rIns="86484" bIns="43242"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100"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class to convert from binary to octal</a:t>
            </a: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write any number in</a:t>
            </a:r>
            <a:r>
              <a:rPr lang="en-US" baseline="0" dirty="0" smtClean="0"/>
              <a:t> any base we like. The most natural base for computers is binary, which is hard to read, which is the reason we use hex and octal.  </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13</a:t>
            </a:fld>
            <a:endParaRPr lang="en-US"/>
          </a:p>
        </p:txBody>
      </p:sp>
    </p:spTree>
    <p:extLst>
      <p:ext uri="{BB962C8B-B14F-4D97-AF65-F5344CB8AC3E}">
        <p14:creationId xmlns:p14="http://schemas.microsoft.com/office/powerpoint/2010/main" val="2546429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So we need two numbers, the sum, carry in, and carry out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So we need two numbers, the sum, carry in, and carry out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2" y="4343706"/>
            <a:ext cx="5485805" cy="4113893"/>
          </a:xfrm>
          <a:prstGeom prst="rect">
            <a:avLst/>
          </a:prstGeom>
          <a:noFill/>
          <a:ln>
            <a:miter lim="800000"/>
            <a:headEnd/>
            <a:tailEnd/>
          </a:ln>
        </p:spPr>
        <p:txBody>
          <a:bodyPr lIns="91407" tIns="45702" rIns="91407" bIns="45702"/>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Can’t do much with S. But can optimize </a:t>
            </a:r>
            <a:r>
              <a:rPr lang="en-US" dirty="0" err="1" smtClean="0"/>
              <a:t>Cout</a:t>
            </a:r>
            <a:r>
              <a:rPr lang="en-US" dirty="0" smtClean="0"/>
              <a:t>.</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we get to our circuit from Lab. </a:t>
            </a:r>
            <a:r>
              <a:rPr lang="en-US" baseline="0" dirty="0" smtClean="0"/>
              <a:t>Using the ! notation to represent NOT here. </a:t>
            </a:r>
            <a:endParaRPr lang="en-US" baseline="0" dirty="0" smtClean="0"/>
          </a:p>
          <a:p>
            <a:endParaRPr lang="en-US" baseline="0" dirty="0" smtClean="0"/>
          </a:p>
          <a:p>
            <a:r>
              <a:rPr lang="en-US" baseline="0" dirty="0" smtClean="0"/>
              <a:t>S = !A B !C + A !B !C + !A !B C + ABC = !A (B!C+!BC) + A (!B !C + BC) = !A (B </a:t>
            </a:r>
            <a:r>
              <a:rPr lang="en-US" baseline="0" dirty="0" err="1" smtClean="0"/>
              <a:t>xor</a:t>
            </a:r>
            <a:r>
              <a:rPr lang="en-US" baseline="0" dirty="0" smtClean="0"/>
              <a:t> C) + A !(B </a:t>
            </a:r>
            <a:r>
              <a:rPr lang="en-US" baseline="0" dirty="0" err="1" smtClean="0"/>
              <a:t>xor</a:t>
            </a:r>
            <a:r>
              <a:rPr lang="en-US" baseline="0" dirty="0" smtClean="0"/>
              <a:t> C) = A </a:t>
            </a:r>
            <a:r>
              <a:rPr lang="en-US" baseline="0" dirty="0" err="1" smtClean="0"/>
              <a:t>xor</a:t>
            </a:r>
            <a:r>
              <a:rPr lang="en-US" baseline="0" dirty="0" smtClean="0"/>
              <a:t> (B </a:t>
            </a:r>
            <a:r>
              <a:rPr lang="en-US" baseline="0" dirty="0" err="1" smtClean="0"/>
              <a:t>xor</a:t>
            </a:r>
            <a:r>
              <a:rPr lang="en-US" baseline="0" dirty="0" smtClean="0"/>
              <a:t> C)</a:t>
            </a:r>
          </a:p>
          <a:p>
            <a:r>
              <a:rPr lang="en-US" baseline="0" dirty="0" smtClean="0"/>
              <a:t>B </a:t>
            </a:r>
            <a:r>
              <a:rPr lang="en-US" baseline="0" dirty="0" err="1" smtClean="0"/>
              <a:t>xor</a:t>
            </a:r>
            <a:r>
              <a:rPr lang="en-US" baseline="0" dirty="0" smtClean="0"/>
              <a:t> C = !B C + B !C </a:t>
            </a:r>
          </a:p>
          <a:p>
            <a:r>
              <a:rPr lang="en-US" baseline="0" dirty="0" smtClean="0"/>
              <a:t>! (B </a:t>
            </a:r>
            <a:r>
              <a:rPr lang="en-US" baseline="0" dirty="0" err="1" smtClean="0"/>
              <a:t>xor</a:t>
            </a:r>
            <a:r>
              <a:rPr lang="en-US" baseline="0" dirty="0" smtClean="0"/>
              <a:t> C) = !(!B C) !(B!C) = (B + !C) (!B  + C) = !B!C + BC </a:t>
            </a:r>
          </a:p>
          <a:p>
            <a:endParaRPr lang="en-US" baseline="0" dirty="0" smtClean="0"/>
          </a:p>
          <a:p>
            <a:endParaRPr lang="en-US" baseline="0" dirty="0" smtClean="0"/>
          </a:p>
          <a:p>
            <a:r>
              <a:rPr lang="en-US" baseline="0" dirty="0" err="1" smtClean="0"/>
              <a:t>C_out</a:t>
            </a:r>
            <a:r>
              <a:rPr lang="en-US" baseline="0" dirty="0" smtClean="0"/>
              <a:t> = A B !C + C (A </a:t>
            </a:r>
            <a:r>
              <a:rPr lang="en-US" baseline="0" dirty="0" err="1" smtClean="0"/>
              <a:t>xor</a:t>
            </a:r>
            <a:r>
              <a:rPr lang="en-US" baseline="0" dirty="0" smtClean="0"/>
              <a:t> B) + C A B = AB + C (A </a:t>
            </a:r>
            <a:r>
              <a:rPr lang="en-US" baseline="0" dirty="0" err="1" smtClean="0"/>
              <a:t>xor</a:t>
            </a:r>
            <a:r>
              <a:rPr lang="en-US" baseline="0" dirty="0" smtClean="0"/>
              <a:t> B)</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25</a:t>
            </a:fld>
            <a:endParaRPr lang="en-US"/>
          </a:p>
        </p:txBody>
      </p:sp>
    </p:spTree>
    <p:extLst>
      <p:ext uri="{BB962C8B-B14F-4D97-AF65-F5344CB8AC3E}">
        <p14:creationId xmlns:p14="http://schemas.microsoft.com/office/powerpoint/2010/main" val="3979890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Adds two 1-bit numbers, along with carry-in, computes 1-bit result and carry out</a:t>
            </a:r>
          </a:p>
          <a:p>
            <a:r>
              <a:rPr lang="en-US" dirty="0" smtClean="0"/>
              <a:t>Can be cascaded to add N-bit numbers</a:t>
            </a:r>
          </a:p>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6323"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Transition: to do subtraction, just add,</a:t>
            </a:r>
            <a:r>
              <a:rPr lang="en-US" baseline="0" dirty="0" smtClean="0"/>
              <a:t> but negate one number</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800" y="4343401"/>
            <a:ext cx="5486400" cy="4114800"/>
          </a:xfrm>
          <a:prstGeom prst="rect">
            <a:avLst/>
          </a:prstGeom>
        </p:spPr>
        <p:txBody>
          <a:bodyPr lIns="91414" tIns="45707" rIns="91414" bIns="45707">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pPr defTabSz="914297">
              <a:defRPr/>
            </a:pPr>
            <a:r>
              <a:rPr lang="en-US" dirty="0" smtClean="0"/>
              <a:t>The CDC 6000 series and UNIVAC 1100 series computers were based on ones' complement.</a:t>
            </a:r>
          </a:p>
          <a:p>
            <a:endParaRPr lang="en-US" dirty="0" smtClean="0"/>
          </a:p>
          <a:p>
            <a:r>
              <a:rPr lang="en-US" dirty="0" smtClean="0"/>
              <a:t>Also,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This phenomenon does not occur in two's complement arithmetic.</a:t>
            </a:r>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lIns="91414" tIns="45707" rIns="91414" bIns="45707"/>
          <a:lstStyle/>
          <a:p>
            <a:fld id="{F138EA58-C6FB-42EB-AD9F-48A3EC3E5963}"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800" y="4343401"/>
            <a:ext cx="5486400" cy="4114800"/>
          </a:xfrm>
          <a:prstGeom prst="rect">
            <a:avLst/>
          </a:prstGeom>
        </p:spPr>
        <p:txBody>
          <a:bodyPr lIns="91414" tIns="45707" rIns="91414" bIns="45707">
            <a:normAutofit/>
          </a:bodyPr>
          <a:lstStyle/>
          <a:p>
            <a:r>
              <a:rPr lang="en-US" dirty="0" smtClean="0"/>
              <a:t>add 1 and *discard carry*</a:t>
            </a:r>
          </a:p>
          <a:p>
            <a:r>
              <a:rPr lang="en-US" dirty="0" smtClean="0"/>
              <a:t>Add a “Did you know box”</a:t>
            </a:r>
          </a:p>
          <a:p>
            <a:r>
              <a:rPr lang="en-US" dirty="0" smtClean="0"/>
              <a:t>The two's complement of an N-bit number is defined as the *complement* with respect to 2^N, in other words the result of subtracting the number from 2^N. This is also equivalent to taking the *ones' complement* and then adding one, since the sum of a number and its ones' complement is all 1 bits. The two's complement of a number behaves like the negative of the original number in most arithmetic, and positive and negative numbers can coexist in a natural way.</a:t>
            </a:r>
          </a:p>
          <a:p>
            <a:endParaRPr lang="en-US" dirty="0" smtClean="0"/>
          </a:p>
          <a:p>
            <a:r>
              <a:rPr lang="en-US" dirty="0" smtClean="0"/>
              <a:t>Two's complement is the easiest to implement in hardware, which may be the ultimate reason for its widespread popularity[citation needed]. Remember that processors on the early mainframes often consisted of thousands of transistors – eliminating a significant number of transistors was a significant cost savings. The architects of the early integrated circuit based CPUs (Intel 8080, etc.) chose to use two's complement math. As IC technology advanced, virtually all adopted two's complement technology. Intel, AMD, and IBM POWER chips are all two's complement.[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lIns="91414" tIns="45707" rIns="91414" bIns="45707"/>
          <a:lstStyle/>
          <a:p>
            <a:fld id="{F138EA58-C6FB-42EB-AD9F-48A3EC3E5963}"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and subtract the same</a:t>
            </a:r>
            <a:r>
              <a:rPr lang="en-US" baseline="0" dirty="0" smtClean="0"/>
              <a:t> number to show that two’s complement works</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32</a:t>
            </a:fld>
            <a:endParaRPr lang="en-US"/>
          </a:p>
        </p:txBody>
      </p:sp>
    </p:spTree>
    <p:extLst>
      <p:ext uri="{BB962C8B-B14F-4D97-AF65-F5344CB8AC3E}">
        <p14:creationId xmlns:p14="http://schemas.microsoft.com/office/powerpoint/2010/main" val="4175118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p>
          <a:p>
            <a:r>
              <a:rPr lang="en-US" baseline="0" dirty="0" smtClean="0"/>
              <a:t>Range of values with n bits goes from unsigned: 0 to 2^n – 1</a:t>
            </a:r>
          </a:p>
          <a:p>
            <a:r>
              <a:rPr lang="en-US" baseline="0" dirty="0" smtClean="0"/>
              <a:t>For signed: 2^(n-1)-1 to -2^n</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4</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79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790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Why two’s complement works:</a:t>
            </a:r>
          </a:p>
          <a:p>
            <a:r>
              <a:rPr lang="en-US" dirty="0" smtClean="0"/>
              <a:t>Given a set of all possible N-bit values, we can assign the lower (by binary value) half to be the integers from 0 to (2^[N−1]−1) inclusive and the upper half to be −2^[N−1] to −1 inclusive. The upper half can be used to represent negative integers from −2^[N−1] to −1 because, under addition modulo 2^N they behave the same way as those negative integers. That is to say that because </a:t>
            </a:r>
            <a:r>
              <a:rPr lang="en-US" dirty="0" err="1" smtClean="0"/>
              <a:t>i</a:t>
            </a:r>
            <a:r>
              <a:rPr lang="en-US" dirty="0" smtClean="0"/>
              <a:t> + j mod 2^N = </a:t>
            </a:r>
            <a:r>
              <a:rPr lang="en-US" dirty="0" err="1" smtClean="0"/>
              <a:t>i</a:t>
            </a:r>
            <a:r>
              <a:rPr lang="en-US" dirty="0" smtClean="0"/>
              <a:t> + (j + 2^N) mod 2^N any value in the set { j + k2^N | k is an integer }  can be used in place of j.</a:t>
            </a:r>
          </a:p>
          <a:p>
            <a:endParaRPr lang="en-US" dirty="0" smtClean="0"/>
          </a:p>
          <a:p>
            <a:r>
              <a:rPr lang="en-US" dirty="0" smtClean="0"/>
              <a:t>For example, with eight bits, the unsigned bytes are 0 to 255. Subtracting 256 from the top half (128 to 255) yields the signed bytes −128 to −1.</a:t>
            </a:r>
          </a:p>
          <a:p>
            <a:endParaRPr lang="en-US" dirty="0" smtClean="0"/>
          </a:p>
          <a:p>
            <a:r>
              <a:rPr lang="en-US" b="1" dirty="0" smtClean="0"/>
              <a:t>The relationship to two's complement </a:t>
            </a:r>
            <a:r>
              <a:rPr lang="en-US" b="1" smtClean="0"/>
              <a:t>is realized </a:t>
            </a:r>
            <a:r>
              <a:rPr lang="en-US" b="1" dirty="0" smtClean="0"/>
              <a:t>by noting that 256 = 255 + 1, and (255 − x) is the ones' complement of x.</a:t>
            </a:r>
            <a:endParaRPr lang="en-US" b="0" dirty="0" smtClean="0"/>
          </a:p>
          <a:p>
            <a:endParaRPr lang="en-US" b="0" dirty="0" smtClean="0"/>
          </a:p>
          <a:p>
            <a:r>
              <a:rPr lang="en-US" b="0" dirty="0" smtClean="0"/>
              <a:t>http://en.wikipedia.org/wiki/Two%27s_complement</a:t>
            </a:r>
            <a:endParaRPr lang="en-US" b="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99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995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59939"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pPr marL="457200" indent="-457200">
              <a:lnSpc>
                <a:spcPct val="90000"/>
              </a:lnSpc>
              <a:buClr>
                <a:srgbClr val="00F6FF"/>
              </a:buClr>
              <a:buFont typeface="Arial"/>
              <a:buChar char="•"/>
            </a:pPr>
            <a:r>
              <a:rPr lang="en-US" sz="1200" dirty="0" smtClean="0"/>
              <a:t>1 + -1 = 0001 + 1111 = 0000 (0)</a:t>
            </a:r>
          </a:p>
          <a:p>
            <a:pPr marL="457200" indent="-457200">
              <a:lnSpc>
                <a:spcPct val="90000"/>
              </a:lnSpc>
              <a:buClr>
                <a:srgbClr val="00F6FF"/>
              </a:buClr>
              <a:buFont typeface="Arial"/>
              <a:buChar char="•"/>
            </a:pPr>
            <a:r>
              <a:rPr lang="en-US" sz="1200" dirty="0" smtClean="0"/>
              <a:t>-3 + -1 = 1101 + 1111 = 1100 (-4)</a:t>
            </a:r>
          </a:p>
          <a:p>
            <a:pPr marL="457200" indent="-457200">
              <a:lnSpc>
                <a:spcPct val="90000"/>
              </a:lnSpc>
              <a:buClr>
                <a:srgbClr val="00F6FF"/>
              </a:buClr>
              <a:buFont typeface="Arial"/>
              <a:buChar char="•"/>
            </a:pPr>
            <a:r>
              <a:rPr lang="en-US" sz="1200" dirty="0" smtClean="0"/>
              <a:t>-7 +  3 = 1001 + 0011 = 1100 (-4)</a:t>
            </a:r>
          </a:p>
          <a:p>
            <a:pPr marL="457200" indent="-457200">
              <a:lnSpc>
                <a:spcPct val="90000"/>
              </a:lnSpc>
              <a:buClr>
                <a:srgbClr val="00F6FF"/>
              </a:buClr>
              <a:buFont typeface="Arial"/>
              <a:buChar char="•"/>
            </a:pPr>
            <a:r>
              <a:rPr lang="en-US" sz="1200" dirty="0" smtClean="0"/>
              <a:t> 7 + (-3) = 0111 + 1101 = 0100 (4)</a:t>
            </a:r>
          </a:p>
          <a:p>
            <a:endParaRPr lang="en-US" baseline="0" dirty="0" smtClean="0"/>
          </a:p>
          <a:p>
            <a:endParaRPr lang="en-US" baseline="0" dirty="0" smtClean="0"/>
          </a:p>
          <a:p>
            <a:r>
              <a:rPr lang="en-US" dirty="0" smtClean="0"/>
              <a:t>7 + 1 = 0111+0001 = 1000 = -8 (OVERFLOW)!  (Had a carry in to the MSB!) Sign of out != sign of in</a:t>
            </a:r>
          </a:p>
          <a:p>
            <a:r>
              <a:rPr lang="en-US" dirty="0" smtClean="0"/>
              <a:t>7 + (-3)  0111+ 1101 =    1100 = -4</a:t>
            </a:r>
          </a:p>
          <a:p>
            <a:r>
              <a:rPr lang="en-US" dirty="0" smtClean="0"/>
              <a:t>-7+-3 = 1001 + 1101 =    0110 (</a:t>
            </a:r>
            <a:r>
              <a:rPr lang="en-US" dirty="0" err="1" smtClean="0"/>
              <a:t>cout</a:t>
            </a:r>
            <a:r>
              <a:rPr lang="en-US" dirty="0" smtClean="0"/>
              <a:t> = 1) (Did not have a carry in to the MSB)</a:t>
            </a:r>
          </a:p>
          <a:p>
            <a:r>
              <a:rPr lang="en-US" dirty="0" smtClean="0"/>
              <a:t>-7+-1 = 1001 + 1111 =    1000 (</a:t>
            </a:r>
            <a:r>
              <a:rPr lang="en-US" dirty="0" err="1" smtClean="0"/>
              <a:t>cout</a:t>
            </a:r>
            <a:r>
              <a:rPr lang="en-US" dirty="0" smtClean="0"/>
              <a:t> = 1)</a:t>
            </a:r>
          </a:p>
          <a:p>
            <a:endParaRPr lang="en-US" dirty="0" smtClean="0"/>
          </a:p>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59939"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1 + (-1)</a:t>
            </a:r>
          </a:p>
          <a:p>
            <a:r>
              <a:rPr lang="en-US" dirty="0" smtClean="0"/>
              <a:t>(-3) + (-1)  = 1101 + 1111 = 1100 = (-4)</a:t>
            </a:r>
          </a:p>
          <a:p>
            <a:r>
              <a:rPr lang="en-US" dirty="0" smtClean="0"/>
              <a:t>(-7)</a:t>
            </a:r>
            <a:r>
              <a:rPr lang="en-US" baseline="0" dirty="0" smtClean="0"/>
              <a:t> + 3 = 1001 + 0011 = 1100 (-4)</a:t>
            </a:r>
          </a:p>
          <a:p>
            <a:r>
              <a:rPr lang="en-US" baseline="0" dirty="0" smtClean="0"/>
              <a:t>7 + (-3) = 0111 + 1101 = 0100 (4)</a:t>
            </a:r>
          </a:p>
          <a:p>
            <a:endParaRPr lang="en-US" baseline="0" dirty="0" smtClean="0"/>
          </a:p>
          <a:p>
            <a:r>
              <a:rPr lang="en-US" baseline="0" dirty="0" smtClean="0"/>
              <a:t>7 + 1 : overflow</a:t>
            </a:r>
          </a:p>
          <a:p>
            <a:r>
              <a:rPr lang="en-US" baseline="0" dirty="0" smtClean="0"/>
              <a:t>(-7) + (-3) : overflow</a:t>
            </a:r>
          </a:p>
          <a:p>
            <a:r>
              <a:rPr lang="en-US" baseline="0" dirty="0" smtClean="0"/>
              <a:t>(-7) + (-1)</a:t>
            </a:r>
          </a:p>
          <a:p>
            <a:endParaRPr lang="en-US" baseline="0" dirty="0" smtClean="0"/>
          </a:p>
          <a:p>
            <a:r>
              <a:rPr lang="en-US" dirty="0" smtClean="0"/>
              <a:t>7 + 1 = 0111+0001 = 1000 = -8 (OVERFLOW)!  (Had a carry in to the MSB!) Sign of out != sign of in</a:t>
            </a:r>
          </a:p>
          <a:p>
            <a:r>
              <a:rPr lang="en-US" dirty="0" smtClean="0"/>
              <a:t>-7+-3 = 1001 + 1101 =    0110 (</a:t>
            </a:r>
            <a:r>
              <a:rPr lang="en-US" dirty="0" err="1" smtClean="0"/>
              <a:t>cout</a:t>
            </a:r>
            <a:r>
              <a:rPr lang="en-US" dirty="0" smtClean="0"/>
              <a:t> = 1) (Did not have a carry in to the MSB)</a:t>
            </a:r>
          </a:p>
          <a:p>
            <a:r>
              <a:rPr lang="en-US" dirty="0" smtClean="0"/>
              <a:t>-7+-1 = 1001 + 1111 =    1000 (</a:t>
            </a:r>
            <a:r>
              <a:rPr lang="en-US" dirty="0" err="1" smtClean="0"/>
              <a:t>cout</a:t>
            </a:r>
            <a:r>
              <a:rPr lang="en-US" dirty="0" smtClean="0"/>
              <a:t> = 1)</a:t>
            </a:r>
          </a:p>
          <a:p>
            <a:endParaRPr lang="en-US" dirty="0" smtClean="0"/>
          </a:p>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14" tIns="45707" rIns="91414" bIns="45707"/>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14" tIns="45707" rIns="91414" bIns="45707"/>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pPr lvl="2">
              <a:lnSpc>
                <a:spcPct val="90000"/>
              </a:lnSpc>
              <a:buFont typeface="Arial"/>
              <a:buChar char="•"/>
            </a:pPr>
            <a:r>
              <a:rPr lang="en-US" dirty="0" smtClean="0"/>
              <a:t>7 + 1, -7 + -3</a:t>
            </a:r>
          </a:p>
          <a:p>
            <a:pPr lvl="2">
              <a:lnSpc>
                <a:spcPct val="90000"/>
              </a:lnSpc>
              <a:buFont typeface="Arial"/>
              <a:buChar char="•"/>
            </a:pPr>
            <a:r>
              <a:rPr lang="en-US" dirty="0" smtClean="0"/>
              <a:t>1000 </a:t>
            </a:r>
            <a:r>
              <a:rPr lang="en-US" dirty="0" smtClean="0">
                <a:solidFill>
                  <a:schemeClr val="accent2"/>
                </a:solidFill>
              </a:rPr>
              <a:t>overflow</a:t>
            </a:r>
            <a:r>
              <a:rPr lang="en-US" dirty="0" smtClean="0"/>
              <a:t>, 1 0110 </a:t>
            </a:r>
            <a:r>
              <a:rPr lang="en-US" dirty="0" smtClean="0">
                <a:solidFill>
                  <a:schemeClr val="accent2"/>
                </a:solidFill>
              </a:rPr>
              <a:t>overflow</a:t>
            </a:r>
            <a:r>
              <a:rPr lang="en-US" dirty="0" smtClean="0"/>
              <a:t>, </a:t>
            </a:r>
          </a:p>
          <a:p>
            <a:pPr lvl="2">
              <a:lnSpc>
                <a:spcPct val="90000"/>
              </a:lnSpc>
              <a:buFont typeface="Arial"/>
              <a:buChar char="•"/>
            </a:pPr>
            <a:endParaRPr lang="en-US" dirty="0" smtClean="0"/>
          </a:p>
          <a:p>
            <a:pPr lvl="2">
              <a:lnSpc>
                <a:spcPct val="90000"/>
              </a:lnSpc>
              <a:buFont typeface="Arial"/>
              <a:buChar char="•"/>
            </a:pPr>
            <a:r>
              <a:rPr lang="en-US" dirty="0" smtClean="0"/>
              <a:t>0 1 1 1</a:t>
            </a:r>
          </a:p>
          <a:p>
            <a:r>
              <a:rPr lang="en-US" dirty="0" smtClean="0"/>
              <a:t>0 1 1 1</a:t>
            </a:r>
          </a:p>
          <a:p>
            <a:r>
              <a:rPr lang="en-US" dirty="0" smtClean="0"/>
              <a:t>0 0 0 1</a:t>
            </a:r>
          </a:p>
          <a:p>
            <a:r>
              <a:rPr lang="en-US" dirty="0" smtClean="0"/>
              <a:t>1 0</a:t>
            </a:r>
            <a:r>
              <a:rPr lang="en-US" baseline="0" dirty="0" smtClean="0"/>
              <a:t> </a:t>
            </a:r>
            <a:r>
              <a:rPr lang="en-US" dirty="0" smtClean="0"/>
              <a:t>0 0</a:t>
            </a:r>
          </a:p>
          <a:p>
            <a:r>
              <a:rPr lang="en-US" dirty="0" err="1" smtClean="0"/>
              <a:t>c_in</a:t>
            </a:r>
            <a:r>
              <a:rPr lang="en-US" dirty="0" smtClean="0"/>
              <a:t> = 1, </a:t>
            </a:r>
            <a:r>
              <a:rPr lang="en-US" dirty="0" err="1" smtClean="0"/>
              <a:t>c_out</a:t>
            </a:r>
            <a:r>
              <a:rPr lang="en-US" dirty="0" smtClean="0"/>
              <a:t> = 0</a:t>
            </a:r>
          </a:p>
          <a:p>
            <a:endParaRPr lang="en-US" dirty="0" smtClean="0"/>
          </a:p>
          <a:p>
            <a:r>
              <a:rPr lang="en-US" dirty="0" smtClean="0"/>
              <a:t>  1001</a:t>
            </a:r>
          </a:p>
          <a:p>
            <a:r>
              <a:rPr lang="en-US" dirty="0" smtClean="0"/>
              <a:t>  1101</a:t>
            </a:r>
          </a:p>
          <a:p>
            <a:r>
              <a:rPr lang="en-US" baseline="0" dirty="0" smtClean="0"/>
              <a:t>10110</a:t>
            </a:r>
            <a:endParaRPr lang="en-US" dirty="0" smtClean="0"/>
          </a:p>
          <a:p>
            <a:r>
              <a:rPr lang="en-US" dirty="0" err="1" smtClean="0"/>
              <a:t>c_in</a:t>
            </a:r>
            <a:r>
              <a:rPr lang="en-US" dirty="0" smtClean="0"/>
              <a:t> = 0, </a:t>
            </a:r>
            <a:r>
              <a:rPr lang="en-US" dirty="0" err="1" smtClean="0"/>
              <a:t>c_out</a:t>
            </a:r>
            <a:r>
              <a:rPr lang="en-US" dirty="0" smtClean="0"/>
              <a:t> =</a:t>
            </a:r>
            <a:r>
              <a:rPr lang="en-US" baseline="0" dirty="0" smtClean="0"/>
              <a:t> 1</a:t>
            </a:r>
            <a:endParaRPr lang="en-US" dirty="0" smtClean="0"/>
          </a:p>
          <a:p>
            <a:r>
              <a:rPr lang="en-US" dirty="0" smtClean="0"/>
              <a:t>Overflow occurs because there are not enough bits to represent the precision/magnitude</a:t>
            </a:r>
            <a:r>
              <a:rPr lang="en-US" baseline="0" dirty="0" smtClean="0"/>
              <a:t> of the result of the add</a:t>
            </a:r>
          </a:p>
          <a:p>
            <a:r>
              <a:rPr lang="en-US" dirty="0" smtClean="0"/>
              <a:t> MSB</a:t>
            </a:r>
          </a:p>
          <a:p>
            <a:r>
              <a:rPr lang="en-US" dirty="0" smtClean="0"/>
              <a:t>                 0</a:t>
            </a:r>
          </a:p>
          <a:p>
            <a:r>
              <a:rPr lang="en-US" dirty="0" smtClean="0"/>
              <a:t>                 0</a:t>
            </a:r>
          </a:p>
          <a:p>
            <a:r>
              <a:rPr lang="en-US" dirty="0" err="1" smtClean="0"/>
              <a:t>Cout</a:t>
            </a:r>
            <a:r>
              <a:rPr lang="en-US" dirty="0" smtClean="0"/>
              <a:t> = 0   0     </a:t>
            </a:r>
            <a:r>
              <a:rPr lang="en-US" dirty="0" err="1" smtClean="0"/>
              <a:t>Cin</a:t>
            </a:r>
            <a:r>
              <a:rPr lang="en-US" dirty="0" smtClean="0"/>
              <a:t> = 0</a:t>
            </a:r>
          </a:p>
          <a:p>
            <a:r>
              <a:rPr lang="en-US" dirty="0" smtClean="0"/>
              <a:t>                 0</a:t>
            </a:r>
          </a:p>
          <a:p>
            <a:r>
              <a:rPr lang="en-US" dirty="0" smtClean="0"/>
              <a:t>                 0</a:t>
            </a:r>
          </a:p>
          <a:p>
            <a:r>
              <a:rPr lang="en-US" dirty="0" err="1" smtClean="0"/>
              <a:t>Cout</a:t>
            </a:r>
            <a:r>
              <a:rPr lang="en-US" dirty="0" smtClean="0"/>
              <a:t> = 0   1     </a:t>
            </a:r>
            <a:r>
              <a:rPr lang="en-US" dirty="0" err="1" smtClean="0"/>
              <a:t>Cin</a:t>
            </a:r>
            <a:r>
              <a:rPr lang="en-US" dirty="0" smtClean="0"/>
              <a:t> = 1 (Overflow!)</a:t>
            </a:r>
          </a:p>
          <a:p>
            <a:endParaRPr lang="en-US" dirty="0" smtClean="0"/>
          </a:p>
          <a:p>
            <a:r>
              <a:rPr lang="en-US" dirty="0" smtClean="0"/>
              <a:t>                 1</a:t>
            </a:r>
          </a:p>
          <a:p>
            <a:r>
              <a:rPr lang="en-US" dirty="0" smtClean="0"/>
              <a:t>                 1</a:t>
            </a:r>
          </a:p>
          <a:p>
            <a:r>
              <a:rPr lang="en-US" dirty="0" err="1" smtClean="0"/>
              <a:t>Cout</a:t>
            </a:r>
            <a:r>
              <a:rPr lang="en-US" dirty="0" smtClean="0"/>
              <a:t> = 1   0     </a:t>
            </a:r>
            <a:r>
              <a:rPr lang="en-US" dirty="0" err="1" smtClean="0"/>
              <a:t>Cin</a:t>
            </a:r>
            <a:r>
              <a:rPr lang="en-US" dirty="0" smtClean="0"/>
              <a:t> = 0 (Overflow!)</a:t>
            </a:r>
          </a:p>
          <a:p>
            <a:r>
              <a:rPr lang="en-US" dirty="0" smtClean="0"/>
              <a:t>                 1</a:t>
            </a:r>
          </a:p>
          <a:p>
            <a:r>
              <a:rPr lang="en-US" dirty="0" smtClean="0"/>
              <a:t>                 1</a:t>
            </a:r>
          </a:p>
          <a:p>
            <a:r>
              <a:rPr lang="en-US" dirty="0" err="1" smtClean="0"/>
              <a:t>Cout</a:t>
            </a:r>
            <a:r>
              <a:rPr lang="en-US" dirty="0" smtClean="0"/>
              <a:t> = 1   1     </a:t>
            </a:r>
            <a:r>
              <a:rPr lang="en-US" dirty="0" err="1" smtClean="0"/>
              <a:t>Cin</a:t>
            </a:r>
            <a:r>
              <a:rPr lang="en-US" dirty="0" smtClean="0"/>
              <a:t> = 1</a:t>
            </a:r>
          </a:p>
          <a:p>
            <a:endParaRPr lang="en-US" dirty="0" smtClean="0"/>
          </a:p>
          <a:p>
            <a:r>
              <a:rPr lang="en-US" dirty="0" smtClean="0"/>
              <a:t>                 </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Outgoing sign of result (S) does match in coming sign of operands,</a:t>
            </a:r>
            <a:r>
              <a:rPr lang="en-US" baseline="0" dirty="0" smtClean="0"/>
              <a:t> A and B.</a:t>
            </a:r>
            <a:r>
              <a:rPr lang="en-US" dirty="0" smtClean="0"/>
              <a:t>  This only happens when </a:t>
            </a:r>
            <a:r>
              <a:rPr lang="en-US" dirty="0" err="1" smtClean="0"/>
              <a:t>Cin</a:t>
            </a:r>
            <a:r>
              <a:rPr lang="en-US" dirty="0" smtClean="0"/>
              <a:t> != </a:t>
            </a:r>
            <a:r>
              <a:rPr lang="en-US" dirty="0" err="1" smtClean="0"/>
              <a:t>Cout</a:t>
            </a:r>
            <a:endParaRPr lang="en-US" dirty="0" smtClean="0"/>
          </a:p>
          <a:p>
            <a:r>
              <a:rPr lang="en-US" dirty="0" smtClean="0"/>
              <a:t>MSB!!</a:t>
            </a:r>
          </a:p>
          <a:p>
            <a:r>
              <a:rPr lang="en-US" dirty="0" smtClean="0"/>
              <a:t>                 0</a:t>
            </a:r>
          </a:p>
          <a:p>
            <a:r>
              <a:rPr lang="en-US" dirty="0" smtClean="0"/>
              <a:t>                 0</a:t>
            </a:r>
          </a:p>
          <a:p>
            <a:r>
              <a:rPr lang="en-US" dirty="0" err="1" smtClean="0"/>
              <a:t>Cout</a:t>
            </a:r>
            <a:r>
              <a:rPr lang="en-US" dirty="0" smtClean="0"/>
              <a:t> = 0   0     </a:t>
            </a:r>
            <a:r>
              <a:rPr lang="en-US" dirty="0" err="1" smtClean="0"/>
              <a:t>Cin</a:t>
            </a:r>
            <a:r>
              <a:rPr lang="en-US" dirty="0" smtClean="0"/>
              <a:t> = 0</a:t>
            </a:r>
          </a:p>
          <a:p>
            <a:r>
              <a:rPr lang="en-US" dirty="0" smtClean="0"/>
              <a:t>                 0</a:t>
            </a:r>
          </a:p>
          <a:p>
            <a:r>
              <a:rPr lang="en-US" dirty="0" smtClean="0"/>
              <a:t>                 0</a:t>
            </a:r>
          </a:p>
          <a:p>
            <a:r>
              <a:rPr lang="en-US" dirty="0" err="1" smtClean="0"/>
              <a:t>Cout</a:t>
            </a:r>
            <a:r>
              <a:rPr lang="en-US" dirty="0" smtClean="0"/>
              <a:t> = 0   1     </a:t>
            </a:r>
            <a:r>
              <a:rPr lang="en-US" dirty="0" err="1" smtClean="0"/>
              <a:t>Cin</a:t>
            </a:r>
            <a:r>
              <a:rPr lang="en-US" dirty="0" smtClean="0"/>
              <a:t> = 1 (Overflow!)</a:t>
            </a:r>
          </a:p>
          <a:p>
            <a:endParaRPr lang="en-US" dirty="0" smtClean="0"/>
          </a:p>
          <a:p>
            <a:r>
              <a:rPr lang="en-US" dirty="0" smtClean="0"/>
              <a:t>                 1</a:t>
            </a:r>
          </a:p>
          <a:p>
            <a:r>
              <a:rPr lang="en-US" dirty="0" smtClean="0"/>
              <a:t>                 1</a:t>
            </a:r>
          </a:p>
          <a:p>
            <a:r>
              <a:rPr lang="en-US" dirty="0" err="1" smtClean="0"/>
              <a:t>Cout</a:t>
            </a:r>
            <a:r>
              <a:rPr lang="en-US" dirty="0" smtClean="0"/>
              <a:t> = 1   0     </a:t>
            </a:r>
            <a:r>
              <a:rPr lang="en-US" dirty="0" err="1" smtClean="0"/>
              <a:t>Cin</a:t>
            </a:r>
            <a:r>
              <a:rPr lang="en-US" dirty="0" smtClean="0"/>
              <a:t> = 0 (Overflow!)</a:t>
            </a:r>
          </a:p>
          <a:p>
            <a:r>
              <a:rPr lang="en-US" dirty="0" smtClean="0"/>
              <a:t>                 1</a:t>
            </a:r>
          </a:p>
          <a:p>
            <a:r>
              <a:rPr lang="en-US" dirty="0" smtClean="0"/>
              <a:t>                 1</a:t>
            </a:r>
          </a:p>
          <a:p>
            <a:r>
              <a:rPr lang="en-US" dirty="0" err="1" smtClean="0"/>
              <a:t>Cout</a:t>
            </a:r>
            <a:r>
              <a:rPr lang="en-US" dirty="0" smtClean="0"/>
              <a:t> = 1   1     </a:t>
            </a:r>
            <a:r>
              <a:rPr lang="en-US" dirty="0" err="1" smtClean="0"/>
              <a:t>Cin</a:t>
            </a:r>
            <a:r>
              <a:rPr lang="en-US" dirty="0" smtClean="0"/>
              <a:t> = 1</a:t>
            </a:r>
          </a:p>
          <a:p>
            <a:endParaRPr lang="en-US" dirty="0" smtClean="0"/>
          </a:p>
          <a:p>
            <a:r>
              <a:rPr lang="en-US" dirty="0" smtClean="0"/>
              <a:t>                 </a:t>
            </a:r>
          </a:p>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403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14297">
              <a:defRPr/>
            </a:pPr>
            <a:r>
              <a:rPr lang="en-US" dirty="0" smtClean="0"/>
              <a:t>637 has a 1’s place , 10’s place and 100’s place</a:t>
            </a:r>
          </a:p>
          <a:p>
            <a:pPr marL="0" lvl="2" defTabSz="914297">
              <a:defRPr/>
            </a:pPr>
            <a:r>
              <a:rPr lang="en-US" dirty="0" smtClean="0"/>
              <a:t>Show</a:t>
            </a:r>
            <a:r>
              <a:rPr lang="en-US" baseline="0" dirty="0" smtClean="0"/>
              <a:t> how to go from </a:t>
            </a:r>
          </a:p>
          <a:p>
            <a:pPr marL="0" lvl="2" defTabSz="914297">
              <a:defRPr/>
            </a:pPr>
            <a:endParaRPr lang="en-US" baseline="0" dirty="0" smtClean="0"/>
          </a:p>
          <a:p>
            <a:endParaRPr lang="en-US" dirty="0" smtClean="0"/>
          </a:p>
          <a:p>
            <a:r>
              <a:rPr lang="en-US" dirty="0" smtClean="0"/>
              <a:t>512+64+32+16+8+4+1</a:t>
            </a:r>
          </a:p>
          <a:p>
            <a:r>
              <a:rPr lang="en-US" dirty="0" smtClean="0"/>
              <a:t>512+64+56+5</a:t>
            </a:r>
          </a:p>
          <a:p>
            <a:r>
              <a:rPr lang="en-US" dirty="0" smtClean="0"/>
              <a:t>2*256+7*16+</a:t>
            </a:r>
            <a:r>
              <a:rPr lang="en-US" baseline="0" dirty="0" smtClean="0"/>
              <a:t> 13 = 512+112+13</a:t>
            </a:r>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5</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403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4035"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8130"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8131"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User enters the numbers to be added or subtracted using toggle switches</a:t>
            </a:r>
          </a:p>
          <a:p>
            <a:r>
              <a:rPr lang="en-US" dirty="0" smtClean="0"/>
              <a:t>User selects ADD or SUBTRACT</a:t>
            </a:r>
          </a:p>
          <a:p>
            <a:r>
              <a:rPr lang="en-US" dirty="0" err="1" smtClean="0"/>
              <a:t>Muxes</a:t>
            </a:r>
            <a:r>
              <a:rPr lang="en-US" dirty="0" smtClean="0"/>
              <a:t> feed A and B,</a:t>
            </a:r>
            <a:br>
              <a:rPr lang="en-US" dirty="0" smtClean="0"/>
            </a:br>
            <a:r>
              <a:rPr lang="en-US" dirty="0" smtClean="0"/>
              <a:t>or A and –B, to the 8-bit adder</a:t>
            </a:r>
          </a:p>
          <a:p>
            <a:r>
              <a:rPr lang="en-US" dirty="0" smtClean="0"/>
              <a:t>The 8-bit decoder for the hex display is straightforward (but not shown in detail)</a:t>
            </a:r>
          </a:p>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8130"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8131"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r>
              <a:rPr lang="en-US" dirty="0" smtClean="0"/>
              <a:t>red herring? constants into </a:t>
            </a:r>
            <a:r>
              <a:rPr lang="en-US" dirty="0" err="1" smtClean="0"/>
              <a:t>mux</a:t>
            </a: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58243"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14" tIns="45707" rIns="91414" bIns="45707"/>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77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123779" name="Rectangle 3"/>
          <p:cNvSpPr>
            <a:spLocks noGrp="1" noChangeArrowheads="1"/>
          </p:cNvSpPr>
          <p:nvPr>
            <p:ph type="body" idx="1"/>
          </p:nvPr>
        </p:nvSpPr>
        <p:spPr bwMode="auto">
          <a:xfrm>
            <a:off x="686116" y="4343717"/>
            <a:ext cx="5485778" cy="4113862"/>
          </a:xfrm>
          <a:prstGeom prst="rect">
            <a:avLst/>
          </a:prstGeom>
          <a:noFill/>
          <a:ln>
            <a:miter lim="800000"/>
            <a:headEnd/>
            <a:tailEnd/>
          </a:ln>
        </p:spPr>
        <p:txBody>
          <a:bodyPr lIns="91405" tIns="45702" rIns="91405" bIns="45702"/>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p:spPr>
      </p:sp>
      <p:sp>
        <p:nvSpPr>
          <p:cNvPr id="2125827" name="Rectangle 3"/>
          <p:cNvSpPr>
            <a:spLocks noGrp="1" noChangeArrowheads="1"/>
          </p:cNvSpPr>
          <p:nvPr>
            <p:ph type="body" idx="1"/>
          </p:nvPr>
        </p:nvSpPr>
        <p:spPr bwMode="auto">
          <a:xfrm>
            <a:off x="686116" y="4343717"/>
            <a:ext cx="5485778" cy="4113862"/>
          </a:xfrm>
          <a:prstGeom prst="rect">
            <a:avLst/>
          </a:prstGeom>
          <a:solidFill>
            <a:srgbClr val="FFFFFF"/>
          </a:solidFill>
          <a:ln>
            <a:solidFill>
              <a:srgbClr val="000000"/>
            </a:solidFill>
            <a:miter lim="800000"/>
            <a:headEnd/>
            <a:tailEnd/>
          </a:ln>
        </p:spPr>
        <p:txBody>
          <a:bodyPr lIns="91405" tIns="45702" rIns="91405" bIns="45702"/>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178721" y="687917"/>
            <a:ext cx="4499075" cy="3427488"/>
          </a:xfrm>
          <a:prstGeom prst="rect">
            <a:avLst/>
          </a:prstGeom>
          <a:solidFill>
            <a:srgbClr val="FFFFFF"/>
          </a:solidFill>
          <a:ln w="9525">
            <a:solidFill>
              <a:srgbClr val="000000"/>
            </a:solidFill>
            <a:miter lim="800000"/>
            <a:headEnd/>
            <a:tailEnd/>
          </a:ln>
          <a:effectLst/>
        </p:spPr>
        <p:txBody>
          <a:bodyPr wrap="none" lIns="86484" tIns="43242" rIns="86484" bIns="43242"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686100"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a:t>
            </a:r>
            <a:r>
              <a:rPr lang="en-US" baseline="0" dirty="0" smtClean="0"/>
              <a:t> 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6</a:t>
            </a:fld>
            <a:endParaRPr lang="en-US"/>
          </a:p>
        </p:txBody>
      </p:sp>
    </p:spTree>
    <p:extLst>
      <p:ext uri="{BB962C8B-B14F-4D97-AF65-F5344CB8AC3E}">
        <p14:creationId xmlns:p14="http://schemas.microsoft.com/office/powerpoint/2010/main" val="148055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a:t>
            </a:r>
            <a:r>
              <a:rPr lang="en-US" baseline="0" dirty="0" smtClean="0"/>
              <a:t> 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7</a:t>
            </a:fld>
            <a:endParaRPr lang="en-US"/>
          </a:p>
        </p:txBody>
      </p:sp>
    </p:spTree>
    <p:extLst>
      <p:ext uri="{BB962C8B-B14F-4D97-AF65-F5344CB8AC3E}">
        <p14:creationId xmlns:p14="http://schemas.microsoft.com/office/powerpoint/2010/main" val="148055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a:t>
            </a:r>
            <a:r>
              <a:rPr lang="en-US" baseline="0" dirty="0" smtClean="0"/>
              <a:t> 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8</a:t>
            </a:fld>
            <a:endParaRPr lang="en-US"/>
          </a:p>
        </p:txBody>
      </p:sp>
    </p:spTree>
    <p:extLst>
      <p:ext uri="{BB962C8B-B14F-4D97-AF65-F5344CB8AC3E}">
        <p14:creationId xmlns:p14="http://schemas.microsoft.com/office/powerpoint/2010/main" val="1480557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21" y="687917"/>
            <a:ext cx="4499075" cy="3427488"/>
          </a:xfrm>
          <a:prstGeom prst="rect">
            <a:avLst/>
          </a:prstGeom>
          <a:solidFill>
            <a:srgbClr val="FFFFFF"/>
          </a:solidFill>
          <a:ln w="9525">
            <a:solidFill>
              <a:srgbClr val="000000"/>
            </a:solidFill>
            <a:miter lim="800000"/>
            <a:headEnd/>
            <a:tailEnd/>
          </a:ln>
          <a:effectLst/>
        </p:spPr>
        <p:txBody>
          <a:bodyPr wrap="none" lIns="86484" tIns="43242" rIns="86484" bIns="43242"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100"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21" y="687917"/>
            <a:ext cx="4499075" cy="3427488"/>
          </a:xfrm>
          <a:prstGeom prst="rect">
            <a:avLst/>
          </a:prstGeom>
          <a:solidFill>
            <a:srgbClr val="FFFFFF"/>
          </a:solidFill>
          <a:ln w="9525">
            <a:solidFill>
              <a:srgbClr val="000000"/>
            </a:solidFill>
            <a:miter lim="800000"/>
            <a:headEnd/>
            <a:tailEnd/>
          </a:ln>
          <a:effectLst/>
        </p:spPr>
        <p:txBody>
          <a:bodyPr wrap="none" lIns="86484" tIns="43242" rIns="86484" bIns="43242"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100"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students to write down binary number after we</a:t>
            </a:r>
            <a:r>
              <a:rPr lang="en-US" baseline="0" dirty="0" smtClean="0">
                <a:latin typeface="Calibri" pitchFamily="34" charset="0"/>
              </a:rPr>
              <a:t> figure it out.  The question is did they writ the MSB on the left?</a:t>
            </a:r>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1/31/14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1/31/14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ln>
            <a:solidFill>
              <a:schemeClr val="accent5">
                <a:lumMod val="60000"/>
                <a:lumOff val="40000"/>
              </a:schemeClr>
            </a:solidFill>
          </a:ln>
          <a:solidFill>
            <a:srgbClr val="00F6FF"/>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9.xml"/><Relationship Id="rId1" Type="http://schemas.openxmlformats.org/officeDocument/2006/relationships/tags" Target="../tags/tag106.xml"/><Relationship Id="rId2" Type="http://schemas.openxmlformats.org/officeDocument/2006/relationships/tags" Target="../tags/tag10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1.xml"/><Relationship Id="rId1" Type="http://schemas.openxmlformats.org/officeDocument/2006/relationships/tags" Target="../tags/tag108.xml"/><Relationship Id="rId2" Type="http://schemas.openxmlformats.org/officeDocument/2006/relationships/tags" Target="../tags/tag10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12.xml"/><Relationship Id="rId4" Type="http://schemas.openxmlformats.org/officeDocument/2006/relationships/tags" Target="../tags/tag113.xml"/><Relationship Id="rId5" Type="http://schemas.openxmlformats.org/officeDocument/2006/relationships/tags" Target="../tags/tag114.xml"/><Relationship Id="rId6" Type="http://schemas.openxmlformats.org/officeDocument/2006/relationships/tags" Target="../tags/tag115.xml"/><Relationship Id="rId7" Type="http://schemas.openxmlformats.org/officeDocument/2006/relationships/slideLayout" Target="../slideLayouts/slideLayout2.xml"/><Relationship Id="rId8" Type="http://schemas.openxmlformats.org/officeDocument/2006/relationships/notesSlide" Target="../notesSlides/notesSlide13.xml"/><Relationship Id="rId1" Type="http://schemas.openxmlformats.org/officeDocument/2006/relationships/tags" Target="../tags/tag110.xml"/><Relationship Id="rId2" Type="http://schemas.openxmlformats.org/officeDocument/2006/relationships/tags" Target="../tags/tag111.xml"/></Relationships>
</file>

<file path=ppt/slides/_rels/slide16.xml.rels><?xml version="1.0" encoding="UTF-8" standalone="yes"?>
<Relationships xmlns="http://schemas.openxmlformats.org/package/2006/relationships"><Relationship Id="rId1" Type="http://schemas.openxmlformats.org/officeDocument/2006/relationships/tags" Target="../tags/tag116.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1" Type="http://schemas.openxmlformats.org/officeDocument/2006/relationships/tags" Target="../tags/tag127.xml"/><Relationship Id="rId12" Type="http://schemas.openxmlformats.org/officeDocument/2006/relationships/slideLayout" Target="../slideLayouts/slideLayout4.xml"/><Relationship Id="rId13" Type="http://schemas.openxmlformats.org/officeDocument/2006/relationships/notesSlide" Target="../notesSlides/notesSlide15.xml"/><Relationship Id="rId1" Type="http://schemas.openxmlformats.org/officeDocument/2006/relationships/tags" Target="../tags/tag117.xml"/><Relationship Id="rId2" Type="http://schemas.openxmlformats.org/officeDocument/2006/relationships/tags" Target="../tags/tag118.xml"/><Relationship Id="rId3" Type="http://schemas.openxmlformats.org/officeDocument/2006/relationships/tags" Target="../tags/tag119.xml"/><Relationship Id="rId4" Type="http://schemas.openxmlformats.org/officeDocument/2006/relationships/tags" Target="../tags/tag120.xml"/><Relationship Id="rId5" Type="http://schemas.openxmlformats.org/officeDocument/2006/relationships/tags" Target="../tags/tag121.xml"/><Relationship Id="rId6" Type="http://schemas.openxmlformats.org/officeDocument/2006/relationships/tags" Target="../tags/tag122.xml"/><Relationship Id="rId7" Type="http://schemas.openxmlformats.org/officeDocument/2006/relationships/tags" Target="../tags/tag123.xml"/><Relationship Id="rId8" Type="http://schemas.openxmlformats.org/officeDocument/2006/relationships/tags" Target="../tags/tag124.xml"/><Relationship Id="rId9" Type="http://schemas.openxmlformats.org/officeDocument/2006/relationships/tags" Target="../tags/tag125.xml"/><Relationship Id="rId10" Type="http://schemas.openxmlformats.org/officeDocument/2006/relationships/tags" Target="../tags/tag126.xml"/></Relationships>
</file>

<file path=ppt/slides/_rels/slide18.xml.rels><?xml version="1.0" encoding="UTF-8" standalone="yes"?>
<Relationships xmlns="http://schemas.openxmlformats.org/package/2006/relationships"><Relationship Id="rId20" Type="http://schemas.openxmlformats.org/officeDocument/2006/relationships/tags" Target="../tags/tag147.xml"/><Relationship Id="rId21" Type="http://schemas.openxmlformats.org/officeDocument/2006/relationships/tags" Target="../tags/tag148.xml"/><Relationship Id="rId22" Type="http://schemas.openxmlformats.org/officeDocument/2006/relationships/tags" Target="../tags/tag149.xml"/><Relationship Id="rId23" Type="http://schemas.openxmlformats.org/officeDocument/2006/relationships/tags" Target="../tags/tag150.xml"/><Relationship Id="rId24" Type="http://schemas.openxmlformats.org/officeDocument/2006/relationships/tags" Target="../tags/tag151.xml"/><Relationship Id="rId25" Type="http://schemas.openxmlformats.org/officeDocument/2006/relationships/tags" Target="../tags/tag152.xml"/><Relationship Id="rId26" Type="http://schemas.openxmlformats.org/officeDocument/2006/relationships/tags" Target="../tags/tag153.xml"/><Relationship Id="rId27" Type="http://schemas.openxmlformats.org/officeDocument/2006/relationships/tags" Target="../tags/tag154.xml"/><Relationship Id="rId28" Type="http://schemas.openxmlformats.org/officeDocument/2006/relationships/tags" Target="../tags/tag155.xml"/><Relationship Id="rId29" Type="http://schemas.openxmlformats.org/officeDocument/2006/relationships/tags" Target="../tags/tag156.xml"/><Relationship Id="rId1" Type="http://schemas.openxmlformats.org/officeDocument/2006/relationships/tags" Target="../tags/tag128.xml"/><Relationship Id="rId2" Type="http://schemas.openxmlformats.org/officeDocument/2006/relationships/tags" Target="../tags/tag129.xml"/><Relationship Id="rId3" Type="http://schemas.openxmlformats.org/officeDocument/2006/relationships/tags" Target="../tags/tag130.xml"/><Relationship Id="rId4" Type="http://schemas.openxmlformats.org/officeDocument/2006/relationships/tags" Target="../tags/tag131.xml"/><Relationship Id="rId5" Type="http://schemas.openxmlformats.org/officeDocument/2006/relationships/tags" Target="../tags/tag132.xml"/><Relationship Id="rId30" Type="http://schemas.openxmlformats.org/officeDocument/2006/relationships/tags" Target="../tags/tag157.xml"/><Relationship Id="rId31" Type="http://schemas.openxmlformats.org/officeDocument/2006/relationships/tags" Target="../tags/tag158.xml"/><Relationship Id="rId32" Type="http://schemas.openxmlformats.org/officeDocument/2006/relationships/tags" Target="../tags/tag159.xml"/><Relationship Id="rId9" Type="http://schemas.openxmlformats.org/officeDocument/2006/relationships/tags" Target="../tags/tag136.xml"/><Relationship Id="rId6" Type="http://schemas.openxmlformats.org/officeDocument/2006/relationships/tags" Target="../tags/tag133.xml"/><Relationship Id="rId7" Type="http://schemas.openxmlformats.org/officeDocument/2006/relationships/tags" Target="../tags/tag134.xml"/><Relationship Id="rId8" Type="http://schemas.openxmlformats.org/officeDocument/2006/relationships/tags" Target="../tags/tag135.xml"/><Relationship Id="rId33" Type="http://schemas.openxmlformats.org/officeDocument/2006/relationships/tags" Target="../tags/tag160.xml"/><Relationship Id="rId34" Type="http://schemas.openxmlformats.org/officeDocument/2006/relationships/tags" Target="../tags/tag161.xml"/><Relationship Id="rId35" Type="http://schemas.openxmlformats.org/officeDocument/2006/relationships/tags" Target="../tags/tag162.xml"/><Relationship Id="rId36" Type="http://schemas.openxmlformats.org/officeDocument/2006/relationships/tags" Target="../tags/tag163.xml"/><Relationship Id="rId10" Type="http://schemas.openxmlformats.org/officeDocument/2006/relationships/tags" Target="../tags/tag137.xml"/><Relationship Id="rId11" Type="http://schemas.openxmlformats.org/officeDocument/2006/relationships/tags" Target="../tags/tag138.xml"/><Relationship Id="rId12" Type="http://schemas.openxmlformats.org/officeDocument/2006/relationships/tags" Target="../tags/tag139.xml"/><Relationship Id="rId13" Type="http://schemas.openxmlformats.org/officeDocument/2006/relationships/tags" Target="../tags/tag140.xml"/><Relationship Id="rId14" Type="http://schemas.openxmlformats.org/officeDocument/2006/relationships/tags" Target="../tags/tag141.xml"/><Relationship Id="rId15" Type="http://schemas.openxmlformats.org/officeDocument/2006/relationships/tags" Target="../tags/tag142.xml"/><Relationship Id="rId16" Type="http://schemas.openxmlformats.org/officeDocument/2006/relationships/tags" Target="../tags/tag143.xml"/><Relationship Id="rId17" Type="http://schemas.openxmlformats.org/officeDocument/2006/relationships/tags" Target="../tags/tag144.xml"/><Relationship Id="rId18" Type="http://schemas.openxmlformats.org/officeDocument/2006/relationships/tags" Target="../tags/tag145.xml"/><Relationship Id="rId19" Type="http://schemas.openxmlformats.org/officeDocument/2006/relationships/tags" Target="../tags/tag146.xml"/><Relationship Id="rId37" Type="http://schemas.openxmlformats.org/officeDocument/2006/relationships/tags" Target="../tags/tag164.xml"/><Relationship Id="rId38" Type="http://schemas.openxmlformats.org/officeDocument/2006/relationships/tags" Target="../tags/tag165.xml"/><Relationship Id="rId39" Type="http://schemas.openxmlformats.org/officeDocument/2006/relationships/slideLayout" Target="../slideLayouts/slideLayout4.xml"/><Relationship Id="rId40" Type="http://schemas.openxmlformats.org/officeDocument/2006/relationships/notesSlide" Target="../notesSlides/notesSlide16.xml"/><Relationship Id="rId41" Type="http://schemas.openxmlformats.org/officeDocument/2006/relationships/image" Target="../media/image2.png"/><Relationship Id="rId42" Type="http://schemas.openxmlformats.org/officeDocument/2006/relationships/image" Target="../media/image3.png"/></Relationships>
</file>

<file path=ppt/slides/_rels/slide19.xml.rels><?xml version="1.0" encoding="UTF-8" standalone="yes"?>
<Relationships xmlns="http://schemas.openxmlformats.org/package/2006/relationships"><Relationship Id="rId9" Type="http://schemas.openxmlformats.org/officeDocument/2006/relationships/tags" Target="../tags/tag174.xml"/><Relationship Id="rId20" Type="http://schemas.openxmlformats.org/officeDocument/2006/relationships/tags" Target="../tags/tag185.xml"/><Relationship Id="rId21" Type="http://schemas.openxmlformats.org/officeDocument/2006/relationships/tags" Target="../tags/tag186.xml"/><Relationship Id="rId22" Type="http://schemas.openxmlformats.org/officeDocument/2006/relationships/tags" Target="../tags/tag187.xml"/><Relationship Id="rId23" Type="http://schemas.openxmlformats.org/officeDocument/2006/relationships/tags" Target="../tags/tag188.xml"/><Relationship Id="rId24" Type="http://schemas.openxmlformats.org/officeDocument/2006/relationships/tags" Target="../tags/tag189.xml"/><Relationship Id="rId25" Type="http://schemas.openxmlformats.org/officeDocument/2006/relationships/tags" Target="../tags/tag190.xml"/><Relationship Id="rId26" Type="http://schemas.openxmlformats.org/officeDocument/2006/relationships/tags" Target="../tags/tag191.xml"/><Relationship Id="rId27" Type="http://schemas.openxmlformats.org/officeDocument/2006/relationships/slideLayout" Target="../slideLayouts/slideLayout4.xml"/><Relationship Id="rId28" Type="http://schemas.openxmlformats.org/officeDocument/2006/relationships/notesSlide" Target="../notesSlides/notesSlide17.xml"/><Relationship Id="rId29" Type="http://schemas.openxmlformats.org/officeDocument/2006/relationships/image" Target="../media/image2.png"/><Relationship Id="rId30" Type="http://schemas.openxmlformats.org/officeDocument/2006/relationships/image" Target="../media/image3.png"/><Relationship Id="rId10" Type="http://schemas.openxmlformats.org/officeDocument/2006/relationships/tags" Target="../tags/tag175.xml"/><Relationship Id="rId11" Type="http://schemas.openxmlformats.org/officeDocument/2006/relationships/tags" Target="../tags/tag176.xml"/><Relationship Id="rId12" Type="http://schemas.openxmlformats.org/officeDocument/2006/relationships/tags" Target="../tags/tag177.xml"/><Relationship Id="rId13" Type="http://schemas.openxmlformats.org/officeDocument/2006/relationships/tags" Target="../tags/tag178.xml"/><Relationship Id="rId14" Type="http://schemas.openxmlformats.org/officeDocument/2006/relationships/tags" Target="../tags/tag179.xml"/><Relationship Id="rId15" Type="http://schemas.openxmlformats.org/officeDocument/2006/relationships/tags" Target="../tags/tag180.xml"/><Relationship Id="rId16" Type="http://schemas.openxmlformats.org/officeDocument/2006/relationships/tags" Target="../tags/tag181.xml"/><Relationship Id="rId17" Type="http://schemas.openxmlformats.org/officeDocument/2006/relationships/tags" Target="../tags/tag182.xml"/><Relationship Id="rId18" Type="http://schemas.openxmlformats.org/officeDocument/2006/relationships/tags" Target="../tags/tag183.xml"/><Relationship Id="rId19" Type="http://schemas.openxmlformats.org/officeDocument/2006/relationships/tags" Target="../tags/tag184.xml"/><Relationship Id="rId1" Type="http://schemas.openxmlformats.org/officeDocument/2006/relationships/tags" Target="../tags/tag166.xml"/><Relationship Id="rId2" Type="http://schemas.openxmlformats.org/officeDocument/2006/relationships/tags" Target="../tags/tag167.xml"/><Relationship Id="rId3" Type="http://schemas.openxmlformats.org/officeDocument/2006/relationships/tags" Target="../tags/tag168.xml"/><Relationship Id="rId4" Type="http://schemas.openxmlformats.org/officeDocument/2006/relationships/tags" Target="../tags/tag169.xml"/><Relationship Id="rId5" Type="http://schemas.openxmlformats.org/officeDocument/2006/relationships/tags" Target="../tags/tag170.xml"/><Relationship Id="rId6" Type="http://schemas.openxmlformats.org/officeDocument/2006/relationships/tags" Target="../tags/tag171.xml"/><Relationship Id="rId7" Type="http://schemas.openxmlformats.org/officeDocument/2006/relationships/tags" Target="../tags/tag172.xml"/><Relationship Id="rId8" Type="http://schemas.openxmlformats.org/officeDocument/2006/relationships/tags" Target="../tags/tag173.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33" Type="http://schemas.openxmlformats.org/officeDocument/2006/relationships/tags" Target="../tags/tag33.xml"/><Relationship Id="rId34" Type="http://schemas.openxmlformats.org/officeDocument/2006/relationships/tags" Target="../tags/tag34.xml"/><Relationship Id="rId35" Type="http://schemas.openxmlformats.org/officeDocument/2006/relationships/tags" Target="../tags/tag35.xml"/><Relationship Id="rId36" Type="http://schemas.openxmlformats.org/officeDocument/2006/relationships/tags" Target="../tags/tag36.xml"/><Relationship Id="rId37" Type="http://schemas.openxmlformats.org/officeDocument/2006/relationships/tags" Target="../tags/tag37.xml"/><Relationship Id="rId38" Type="http://schemas.openxmlformats.org/officeDocument/2006/relationships/tags" Target="../tags/tag38.xml"/><Relationship Id="rId39" Type="http://schemas.openxmlformats.org/officeDocument/2006/relationships/tags" Target="../tags/tag39.xml"/><Relationship Id="rId50" Type="http://schemas.openxmlformats.org/officeDocument/2006/relationships/tags" Target="../tags/tag50.xml"/><Relationship Id="rId51" Type="http://schemas.openxmlformats.org/officeDocument/2006/relationships/tags" Target="../tags/tag51.xml"/><Relationship Id="rId52" Type="http://schemas.openxmlformats.org/officeDocument/2006/relationships/tags" Target="../tags/tag52.xml"/><Relationship Id="rId53" Type="http://schemas.openxmlformats.org/officeDocument/2006/relationships/tags" Target="../tags/tag53.xml"/><Relationship Id="rId54" Type="http://schemas.openxmlformats.org/officeDocument/2006/relationships/tags" Target="../tags/tag54.xml"/><Relationship Id="rId55" Type="http://schemas.openxmlformats.org/officeDocument/2006/relationships/tags" Target="../tags/tag55.xml"/><Relationship Id="rId56" Type="http://schemas.openxmlformats.org/officeDocument/2006/relationships/tags" Target="../tags/tag56.xml"/><Relationship Id="rId57" Type="http://schemas.openxmlformats.org/officeDocument/2006/relationships/tags" Target="../tags/tag57.xml"/><Relationship Id="rId58" Type="http://schemas.openxmlformats.org/officeDocument/2006/relationships/tags" Target="../tags/tag58.xml"/><Relationship Id="rId59" Type="http://schemas.openxmlformats.org/officeDocument/2006/relationships/tags" Target="../tags/tag59.xml"/><Relationship Id="rId70" Type="http://schemas.openxmlformats.org/officeDocument/2006/relationships/tags" Target="../tags/tag70.xml"/><Relationship Id="rId71" Type="http://schemas.openxmlformats.org/officeDocument/2006/relationships/tags" Target="../tags/tag71.xml"/><Relationship Id="rId72" Type="http://schemas.openxmlformats.org/officeDocument/2006/relationships/tags" Target="../tags/tag72.xml"/><Relationship Id="rId73" Type="http://schemas.openxmlformats.org/officeDocument/2006/relationships/tags" Target="../tags/tag73.xml"/><Relationship Id="rId74" Type="http://schemas.openxmlformats.org/officeDocument/2006/relationships/tags" Target="../tags/tag74.xml"/><Relationship Id="rId75" Type="http://schemas.openxmlformats.org/officeDocument/2006/relationships/tags" Target="../tags/tag75.xml"/><Relationship Id="rId76" Type="http://schemas.openxmlformats.org/officeDocument/2006/relationships/tags" Target="../tags/tag76.xml"/><Relationship Id="rId77" Type="http://schemas.openxmlformats.org/officeDocument/2006/relationships/tags" Target="../tags/tag77.xml"/><Relationship Id="rId78" Type="http://schemas.openxmlformats.org/officeDocument/2006/relationships/tags" Target="../tags/tag78.xml"/><Relationship Id="rId79" Type="http://schemas.openxmlformats.org/officeDocument/2006/relationships/tags" Target="../tags/tag79.xml"/><Relationship Id="rId90" Type="http://schemas.openxmlformats.org/officeDocument/2006/relationships/tags" Target="../tags/tag90.xml"/><Relationship Id="rId91" Type="http://schemas.openxmlformats.org/officeDocument/2006/relationships/tags" Target="../tags/tag91.xml"/><Relationship Id="rId92" Type="http://schemas.openxmlformats.org/officeDocument/2006/relationships/tags" Target="../tags/tag92.xml"/><Relationship Id="rId93" Type="http://schemas.openxmlformats.org/officeDocument/2006/relationships/tags" Target="../tags/tag93.xml"/><Relationship Id="rId94" Type="http://schemas.openxmlformats.org/officeDocument/2006/relationships/slideLayout" Target="../slideLayouts/slideLayout4.xml"/><Relationship Id="rId95" Type="http://schemas.openxmlformats.org/officeDocument/2006/relationships/notesSlide" Target="../notesSlides/notesSlide2.xml"/><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40" Type="http://schemas.openxmlformats.org/officeDocument/2006/relationships/tags" Target="../tags/tag40.xml"/><Relationship Id="rId41" Type="http://schemas.openxmlformats.org/officeDocument/2006/relationships/tags" Target="../tags/tag41.xml"/><Relationship Id="rId42" Type="http://schemas.openxmlformats.org/officeDocument/2006/relationships/tags" Target="../tags/tag42.xml"/><Relationship Id="rId43" Type="http://schemas.openxmlformats.org/officeDocument/2006/relationships/tags" Target="../tags/tag43.xml"/><Relationship Id="rId44" Type="http://schemas.openxmlformats.org/officeDocument/2006/relationships/tags" Target="../tags/tag44.xml"/><Relationship Id="rId45" Type="http://schemas.openxmlformats.org/officeDocument/2006/relationships/tags" Target="../tags/tag45.xml"/><Relationship Id="rId46" Type="http://schemas.openxmlformats.org/officeDocument/2006/relationships/tags" Target="../tags/tag46.xml"/><Relationship Id="rId47" Type="http://schemas.openxmlformats.org/officeDocument/2006/relationships/tags" Target="../tags/tag47.xml"/><Relationship Id="rId48" Type="http://schemas.openxmlformats.org/officeDocument/2006/relationships/tags" Target="../tags/tag48.xml"/><Relationship Id="rId49" Type="http://schemas.openxmlformats.org/officeDocument/2006/relationships/tags" Target="../tags/tag49.xml"/><Relationship Id="rId60" Type="http://schemas.openxmlformats.org/officeDocument/2006/relationships/tags" Target="../tags/tag60.xml"/><Relationship Id="rId61" Type="http://schemas.openxmlformats.org/officeDocument/2006/relationships/tags" Target="../tags/tag61.xml"/><Relationship Id="rId62" Type="http://schemas.openxmlformats.org/officeDocument/2006/relationships/tags" Target="../tags/tag62.xml"/><Relationship Id="rId63" Type="http://schemas.openxmlformats.org/officeDocument/2006/relationships/tags" Target="../tags/tag63.xml"/><Relationship Id="rId64" Type="http://schemas.openxmlformats.org/officeDocument/2006/relationships/tags" Target="../tags/tag64.xml"/><Relationship Id="rId65" Type="http://schemas.openxmlformats.org/officeDocument/2006/relationships/tags" Target="../tags/tag65.xml"/><Relationship Id="rId66" Type="http://schemas.openxmlformats.org/officeDocument/2006/relationships/tags" Target="../tags/tag66.xml"/><Relationship Id="rId67" Type="http://schemas.openxmlformats.org/officeDocument/2006/relationships/tags" Target="../tags/tag67.xml"/><Relationship Id="rId68" Type="http://schemas.openxmlformats.org/officeDocument/2006/relationships/tags" Target="../tags/tag68.xml"/><Relationship Id="rId69" Type="http://schemas.openxmlformats.org/officeDocument/2006/relationships/tags" Target="../tags/tag69.xml"/><Relationship Id="rId80" Type="http://schemas.openxmlformats.org/officeDocument/2006/relationships/tags" Target="../tags/tag80.xml"/><Relationship Id="rId81" Type="http://schemas.openxmlformats.org/officeDocument/2006/relationships/tags" Target="../tags/tag81.xml"/><Relationship Id="rId82" Type="http://schemas.openxmlformats.org/officeDocument/2006/relationships/tags" Target="../tags/tag82.xml"/><Relationship Id="rId83" Type="http://schemas.openxmlformats.org/officeDocument/2006/relationships/tags" Target="../tags/tag83.xml"/><Relationship Id="rId84" Type="http://schemas.openxmlformats.org/officeDocument/2006/relationships/tags" Target="../tags/tag84.xml"/><Relationship Id="rId85" Type="http://schemas.openxmlformats.org/officeDocument/2006/relationships/tags" Target="../tags/tag85.xml"/><Relationship Id="rId86" Type="http://schemas.openxmlformats.org/officeDocument/2006/relationships/tags" Target="../tags/tag86.xml"/><Relationship Id="rId87" Type="http://schemas.openxmlformats.org/officeDocument/2006/relationships/tags" Target="../tags/tag87.xml"/><Relationship Id="rId88" Type="http://schemas.openxmlformats.org/officeDocument/2006/relationships/tags" Target="../tags/tag88.xml"/><Relationship Id="rId89" Type="http://schemas.openxmlformats.org/officeDocument/2006/relationships/tags" Target="../tags/tag89.xml"/></Relationships>
</file>

<file path=ppt/slides/_rels/slide20.xml.rels><?xml version="1.0" encoding="UTF-8" standalone="yes"?>
<Relationships xmlns="http://schemas.openxmlformats.org/package/2006/relationships"><Relationship Id="rId11" Type="http://schemas.openxmlformats.org/officeDocument/2006/relationships/tags" Target="../tags/tag202.xml"/><Relationship Id="rId12" Type="http://schemas.openxmlformats.org/officeDocument/2006/relationships/tags" Target="../tags/tag203.xml"/><Relationship Id="rId13" Type="http://schemas.openxmlformats.org/officeDocument/2006/relationships/tags" Target="../tags/tag204.xml"/><Relationship Id="rId14" Type="http://schemas.openxmlformats.org/officeDocument/2006/relationships/slideLayout" Target="../slideLayouts/slideLayout4.xml"/><Relationship Id="rId15" Type="http://schemas.openxmlformats.org/officeDocument/2006/relationships/notesSlide" Target="../notesSlides/notesSlide18.xml"/><Relationship Id="rId1" Type="http://schemas.openxmlformats.org/officeDocument/2006/relationships/tags" Target="../tags/tag192.xml"/><Relationship Id="rId2" Type="http://schemas.openxmlformats.org/officeDocument/2006/relationships/tags" Target="../tags/tag193.xml"/><Relationship Id="rId3" Type="http://schemas.openxmlformats.org/officeDocument/2006/relationships/tags" Target="../tags/tag194.xml"/><Relationship Id="rId4" Type="http://schemas.openxmlformats.org/officeDocument/2006/relationships/tags" Target="../tags/tag195.xml"/><Relationship Id="rId5" Type="http://schemas.openxmlformats.org/officeDocument/2006/relationships/tags" Target="../tags/tag196.xml"/><Relationship Id="rId6" Type="http://schemas.openxmlformats.org/officeDocument/2006/relationships/tags" Target="../tags/tag197.xml"/><Relationship Id="rId7" Type="http://schemas.openxmlformats.org/officeDocument/2006/relationships/tags" Target="../tags/tag198.xml"/><Relationship Id="rId8" Type="http://schemas.openxmlformats.org/officeDocument/2006/relationships/tags" Target="../tags/tag199.xml"/><Relationship Id="rId9" Type="http://schemas.openxmlformats.org/officeDocument/2006/relationships/tags" Target="../tags/tag200.xml"/><Relationship Id="rId10" Type="http://schemas.openxmlformats.org/officeDocument/2006/relationships/tags" Target="../tags/tag201.xml"/></Relationships>
</file>

<file path=ppt/slides/_rels/slide21.xml.rels><?xml version="1.0" encoding="UTF-8" standalone="yes"?>
<Relationships xmlns="http://schemas.openxmlformats.org/package/2006/relationships"><Relationship Id="rId11" Type="http://schemas.openxmlformats.org/officeDocument/2006/relationships/tags" Target="../tags/tag215.xml"/><Relationship Id="rId12" Type="http://schemas.openxmlformats.org/officeDocument/2006/relationships/tags" Target="../tags/tag216.xml"/><Relationship Id="rId13" Type="http://schemas.openxmlformats.org/officeDocument/2006/relationships/tags" Target="../tags/tag217.xml"/><Relationship Id="rId14" Type="http://schemas.openxmlformats.org/officeDocument/2006/relationships/slideLayout" Target="../slideLayouts/slideLayout4.xml"/><Relationship Id="rId15" Type="http://schemas.openxmlformats.org/officeDocument/2006/relationships/notesSlide" Target="../notesSlides/notesSlide19.xml"/><Relationship Id="rId1" Type="http://schemas.openxmlformats.org/officeDocument/2006/relationships/tags" Target="../tags/tag205.xml"/><Relationship Id="rId2" Type="http://schemas.openxmlformats.org/officeDocument/2006/relationships/tags" Target="../tags/tag206.xml"/><Relationship Id="rId3" Type="http://schemas.openxmlformats.org/officeDocument/2006/relationships/tags" Target="../tags/tag207.xml"/><Relationship Id="rId4" Type="http://schemas.openxmlformats.org/officeDocument/2006/relationships/tags" Target="../tags/tag208.xml"/><Relationship Id="rId5" Type="http://schemas.openxmlformats.org/officeDocument/2006/relationships/tags" Target="../tags/tag209.xml"/><Relationship Id="rId6" Type="http://schemas.openxmlformats.org/officeDocument/2006/relationships/tags" Target="../tags/tag210.xml"/><Relationship Id="rId7" Type="http://schemas.openxmlformats.org/officeDocument/2006/relationships/tags" Target="../tags/tag211.xml"/><Relationship Id="rId8" Type="http://schemas.openxmlformats.org/officeDocument/2006/relationships/tags" Target="../tags/tag212.xml"/><Relationship Id="rId9" Type="http://schemas.openxmlformats.org/officeDocument/2006/relationships/tags" Target="../tags/tag213.xml"/><Relationship Id="rId10" Type="http://schemas.openxmlformats.org/officeDocument/2006/relationships/tags" Target="../tags/tag214.xml"/></Relationships>
</file>

<file path=ppt/slides/_rels/slide22.xml.rels><?xml version="1.0" encoding="UTF-8" standalone="yes"?>
<Relationships xmlns="http://schemas.openxmlformats.org/package/2006/relationships"><Relationship Id="rId11" Type="http://schemas.openxmlformats.org/officeDocument/2006/relationships/tags" Target="../tags/tag228.xml"/><Relationship Id="rId12" Type="http://schemas.openxmlformats.org/officeDocument/2006/relationships/tags" Target="../tags/tag229.xml"/><Relationship Id="rId13" Type="http://schemas.openxmlformats.org/officeDocument/2006/relationships/slideLayout" Target="../slideLayouts/slideLayout4.xml"/><Relationship Id="rId14" Type="http://schemas.openxmlformats.org/officeDocument/2006/relationships/notesSlide" Target="../notesSlides/notesSlide20.xml"/><Relationship Id="rId15" Type="http://schemas.openxmlformats.org/officeDocument/2006/relationships/image" Target="../media/image4.png"/><Relationship Id="rId16" Type="http://schemas.openxmlformats.org/officeDocument/2006/relationships/image" Target="../media/image5.png"/><Relationship Id="rId1" Type="http://schemas.openxmlformats.org/officeDocument/2006/relationships/tags" Target="../tags/tag218.xml"/><Relationship Id="rId2" Type="http://schemas.openxmlformats.org/officeDocument/2006/relationships/tags" Target="../tags/tag219.xml"/><Relationship Id="rId3" Type="http://schemas.openxmlformats.org/officeDocument/2006/relationships/tags" Target="../tags/tag220.xml"/><Relationship Id="rId4" Type="http://schemas.openxmlformats.org/officeDocument/2006/relationships/tags" Target="../tags/tag221.xml"/><Relationship Id="rId5" Type="http://schemas.openxmlformats.org/officeDocument/2006/relationships/tags" Target="../tags/tag222.xml"/><Relationship Id="rId6" Type="http://schemas.openxmlformats.org/officeDocument/2006/relationships/tags" Target="../tags/tag223.xml"/><Relationship Id="rId7" Type="http://schemas.openxmlformats.org/officeDocument/2006/relationships/tags" Target="../tags/tag224.xml"/><Relationship Id="rId8" Type="http://schemas.openxmlformats.org/officeDocument/2006/relationships/tags" Target="../tags/tag225.xml"/><Relationship Id="rId9" Type="http://schemas.openxmlformats.org/officeDocument/2006/relationships/tags" Target="../tags/tag226.xml"/><Relationship Id="rId10" Type="http://schemas.openxmlformats.org/officeDocument/2006/relationships/tags" Target="../tags/tag227.xml"/></Relationships>
</file>

<file path=ppt/slides/_rels/slide23.xml.rels><?xml version="1.0" encoding="UTF-8" standalone="yes"?>
<Relationships xmlns="http://schemas.openxmlformats.org/package/2006/relationships"><Relationship Id="rId13" Type="http://schemas.openxmlformats.org/officeDocument/2006/relationships/tags" Target="../tags/tag242.xml"/><Relationship Id="rId14" Type="http://schemas.openxmlformats.org/officeDocument/2006/relationships/tags" Target="../tags/tag243.xml"/><Relationship Id="rId15" Type="http://schemas.openxmlformats.org/officeDocument/2006/relationships/tags" Target="../tags/tag244.xml"/><Relationship Id="rId16" Type="http://schemas.openxmlformats.org/officeDocument/2006/relationships/tags" Target="../tags/tag245.xml"/><Relationship Id="rId17" Type="http://schemas.openxmlformats.org/officeDocument/2006/relationships/tags" Target="../tags/tag246.xml"/><Relationship Id="rId18" Type="http://schemas.openxmlformats.org/officeDocument/2006/relationships/tags" Target="../tags/tag247.xml"/><Relationship Id="rId19" Type="http://schemas.openxmlformats.org/officeDocument/2006/relationships/tags" Target="../tags/tag248.xml"/><Relationship Id="rId63" Type="http://schemas.openxmlformats.org/officeDocument/2006/relationships/tags" Target="../tags/tag292.xml"/><Relationship Id="rId64" Type="http://schemas.openxmlformats.org/officeDocument/2006/relationships/tags" Target="../tags/tag293.xml"/><Relationship Id="rId65" Type="http://schemas.openxmlformats.org/officeDocument/2006/relationships/tags" Target="../tags/tag294.xml"/><Relationship Id="rId66" Type="http://schemas.openxmlformats.org/officeDocument/2006/relationships/tags" Target="../tags/tag295.xml"/><Relationship Id="rId67" Type="http://schemas.openxmlformats.org/officeDocument/2006/relationships/tags" Target="../tags/tag296.xml"/><Relationship Id="rId68" Type="http://schemas.openxmlformats.org/officeDocument/2006/relationships/tags" Target="../tags/tag297.xml"/><Relationship Id="rId69" Type="http://schemas.openxmlformats.org/officeDocument/2006/relationships/tags" Target="../tags/tag298.xml"/><Relationship Id="rId50" Type="http://schemas.openxmlformats.org/officeDocument/2006/relationships/tags" Target="../tags/tag279.xml"/><Relationship Id="rId51" Type="http://schemas.openxmlformats.org/officeDocument/2006/relationships/tags" Target="../tags/tag280.xml"/><Relationship Id="rId52" Type="http://schemas.openxmlformats.org/officeDocument/2006/relationships/tags" Target="../tags/tag281.xml"/><Relationship Id="rId53" Type="http://schemas.openxmlformats.org/officeDocument/2006/relationships/tags" Target="../tags/tag282.xml"/><Relationship Id="rId54" Type="http://schemas.openxmlformats.org/officeDocument/2006/relationships/tags" Target="../tags/tag283.xml"/><Relationship Id="rId55" Type="http://schemas.openxmlformats.org/officeDocument/2006/relationships/tags" Target="../tags/tag284.xml"/><Relationship Id="rId56" Type="http://schemas.openxmlformats.org/officeDocument/2006/relationships/tags" Target="../tags/tag285.xml"/><Relationship Id="rId57" Type="http://schemas.openxmlformats.org/officeDocument/2006/relationships/tags" Target="../tags/tag286.xml"/><Relationship Id="rId58" Type="http://schemas.openxmlformats.org/officeDocument/2006/relationships/tags" Target="../tags/tag287.xml"/><Relationship Id="rId59" Type="http://schemas.openxmlformats.org/officeDocument/2006/relationships/tags" Target="../tags/tag288.xml"/><Relationship Id="rId40" Type="http://schemas.openxmlformats.org/officeDocument/2006/relationships/tags" Target="../tags/tag269.xml"/><Relationship Id="rId41" Type="http://schemas.openxmlformats.org/officeDocument/2006/relationships/tags" Target="../tags/tag270.xml"/><Relationship Id="rId42" Type="http://schemas.openxmlformats.org/officeDocument/2006/relationships/tags" Target="../tags/tag271.xml"/><Relationship Id="rId43" Type="http://schemas.openxmlformats.org/officeDocument/2006/relationships/tags" Target="../tags/tag272.xml"/><Relationship Id="rId44" Type="http://schemas.openxmlformats.org/officeDocument/2006/relationships/tags" Target="../tags/tag273.xml"/><Relationship Id="rId45" Type="http://schemas.openxmlformats.org/officeDocument/2006/relationships/tags" Target="../tags/tag274.xml"/><Relationship Id="rId46" Type="http://schemas.openxmlformats.org/officeDocument/2006/relationships/tags" Target="../tags/tag275.xml"/><Relationship Id="rId47" Type="http://schemas.openxmlformats.org/officeDocument/2006/relationships/tags" Target="../tags/tag276.xml"/><Relationship Id="rId48" Type="http://schemas.openxmlformats.org/officeDocument/2006/relationships/tags" Target="../tags/tag277.xml"/><Relationship Id="rId49" Type="http://schemas.openxmlformats.org/officeDocument/2006/relationships/tags" Target="../tags/tag278.xml"/><Relationship Id="rId1" Type="http://schemas.openxmlformats.org/officeDocument/2006/relationships/tags" Target="../tags/tag230.xml"/><Relationship Id="rId2" Type="http://schemas.openxmlformats.org/officeDocument/2006/relationships/tags" Target="../tags/tag231.xml"/><Relationship Id="rId3" Type="http://schemas.openxmlformats.org/officeDocument/2006/relationships/tags" Target="../tags/tag232.xml"/><Relationship Id="rId4" Type="http://schemas.openxmlformats.org/officeDocument/2006/relationships/tags" Target="../tags/tag233.xml"/><Relationship Id="rId5" Type="http://schemas.openxmlformats.org/officeDocument/2006/relationships/tags" Target="../tags/tag234.xml"/><Relationship Id="rId6" Type="http://schemas.openxmlformats.org/officeDocument/2006/relationships/tags" Target="../tags/tag235.xml"/><Relationship Id="rId7" Type="http://schemas.openxmlformats.org/officeDocument/2006/relationships/tags" Target="../tags/tag236.xml"/><Relationship Id="rId8" Type="http://schemas.openxmlformats.org/officeDocument/2006/relationships/tags" Target="../tags/tag237.xml"/><Relationship Id="rId9" Type="http://schemas.openxmlformats.org/officeDocument/2006/relationships/tags" Target="../tags/tag238.xml"/><Relationship Id="rId30" Type="http://schemas.openxmlformats.org/officeDocument/2006/relationships/tags" Target="../tags/tag259.xml"/><Relationship Id="rId31" Type="http://schemas.openxmlformats.org/officeDocument/2006/relationships/tags" Target="../tags/tag260.xml"/><Relationship Id="rId32" Type="http://schemas.openxmlformats.org/officeDocument/2006/relationships/tags" Target="../tags/tag261.xml"/><Relationship Id="rId33" Type="http://schemas.openxmlformats.org/officeDocument/2006/relationships/tags" Target="../tags/tag262.xml"/><Relationship Id="rId34" Type="http://schemas.openxmlformats.org/officeDocument/2006/relationships/tags" Target="../tags/tag263.xml"/><Relationship Id="rId35" Type="http://schemas.openxmlformats.org/officeDocument/2006/relationships/tags" Target="../tags/tag264.xml"/><Relationship Id="rId36" Type="http://schemas.openxmlformats.org/officeDocument/2006/relationships/tags" Target="../tags/tag265.xml"/><Relationship Id="rId37" Type="http://schemas.openxmlformats.org/officeDocument/2006/relationships/tags" Target="../tags/tag266.xml"/><Relationship Id="rId38" Type="http://schemas.openxmlformats.org/officeDocument/2006/relationships/tags" Target="../tags/tag267.xml"/><Relationship Id="rId39" Type="http://schemas.openxmlformats.org/officeDocument/2006/relationships/tags" Target="../tags/tag268.xml"/><Relationship Id="rId70" Type="http://schemas.openxmlformats.org/officeDocument/2006/relationships/slideLayout" Target="../slideLayouts/slideLayout4.xml"/><Relationship Id="rId71" Type="http://schemas.openxmlformats.org/officeDocument/2006/relationships/notesSlide" Target="../notesSlides/notesSlide21.xml"/><Relationship Id="rId72" Type="http://schemas.openxmlformats.org/officeDocument/2006/relationships/image" Target="../media/image4.png"/><Relationship Id="rId20" Type="http://schemas.openxmlformats.org/officeDocument/2006/relationships/tags" Target="../tags/tag249.xml"/><Relationship Id="rId21" Type="http://schemas.openxmlformats.org/officeDocument/2006/relationships/tags" Target="../tags/tag250.xml"/><Relationship Id="rId22" Type="http://schemas.openxmlformats.org/officeDocument/2006/relationships/tags" Target="../tags/tag251.xml"/><Relationship Id="rId23" Type="http://schemas.openxmlformats.org/officeDocument/2006/relationships/tags" Target="../tags/tag252.xml"/><Relationship Id="rId24" Type="http://schemas.openxmlformats.org/officeDocument/2006/relationships/tags" Target="../tags/tag253.xml"/><Relationship Id="rId25" Type="http://schemas.openxmlformats.org/officeDocument/2006/relationships/tags" Target="../tags/tag254.xml"/><Relationship Id="rId26" Type="http://schemas.openxmlformats.org/officeDocument/2006/relationships/tags" Target="../tags/tag255.xml"/><Relationship Id="rId27" Type="http://schemas.openxmlformats.org/officeDocument/2006/relationships/tags" Target="../tags/tag256.xml"/><Relationship Id="rId28" Type="http://schemas.openxmlformats.org/officeDocument/2006/relationships/tags" Target="../tags/tag257.xml"/><Relationship Id="rId29" Type="http://schemas.openxmlformats.org/officeDocument/2006/relationships/tags" Target="../tags/tag258.xml"/><Relationship Id="rId73" Type="http://schemas.openxmlformats.org/officeDocument/2006/relationships/image" Target="../media/image5.png"/><Relationship Id="rId60" Type="http://schemas.openxmlformats.org/officeDocument/2006/relationships/tags" Target="../tags/tag289.xml"/><Relationship Id="rId61" Type="http://schemas.openxmlformats.org/officeDocument/2006/relationships/tags" Target="../tags/tag290.xml"/><Relationship Id="rId62" Type="http://schemas.openxmlformats.org/officeDocument/2006/relationships/tags" Target="../tags/tag291.xml"/><Relationship Id="rId10" Type="http://schemas.openxmlformats.org/officeDocument/2006/relationships/tags" Target="../tags/tag239.xml"/><Relationship Id="rId11" Type="http://schemas.openxmlformats.org/officeDocument/2006/relationships/tags" Target="../tags/tag240.xml"/><Relationship Id="rId12" Type="http://schemas.openxmlformats.org/officeDocument/2006/relationships/tags" Target="../tags/tag241.xml"/></Relationships>
</file>

<file path=ppt/slides/_rels/slide24.xml.rels><?xml version="1.0" encoding="UTF-8" standalone="yes"?>
<Relationships xmlns="http://schemas.openxmlformats.org/package/2006/relationships"><Relationship Id="rId11" Type="http://schemas.openxmlformats.org/officeDocument/2006/relationships/tags" Target="../tags/tag309.xml"/><Relationship Id="rId12" Type="http://schemas.openxmlformats.org/officeDocument/2006/relationships/tags" Target="../tags/tag310.xml"/><Relationship Id="rId13" Type="http://schemas.openxmlformats.org/officeDocument/2006/relationships/tags" Target="../tags/tag311.xml"/><Relationship Id="rId14" Type="http://schemas.openxmlformats.org/officeDocument/2006/relationships/slideLayout" Target="../slideLayouts/slideLayout4.xml"/><Relationship Id="rId15" Type="http://schemas.openxmlformats.org/officeDocument/2006/relationships/notesSlide" Target="../notesSlides/notesSlide22.xml"/><Relationship Id="rId16" Type="http://schemas.openxmlformats.org/officeDocument/2006/relationships/image" Target="../media/image6.png"/><Relationship Id="rId17" Type="http://schemas.openxmlformats.org/officeDocument/2006/relationships/image" Target="../media/image4.png"/><Relationship Id="rId1" Type="http://schemas.openxmlformats.org/officeDocument/2006/relationships/tags" Target="../tags/tag299.xml"/><Relationship Id="rId2" Type="http://schemas.openxmlformats.org/officeDocument/2006/relationships/tags" Target="../tags/tag300.xml"/><Relationship Id="rId3" Type="http://schemas.openxmlformats.org/officeDocument/2006/relationships/tags" Target="../tags/tag301.xml"/><Relationship Id="rId4" Type="http://schemas.openxmlformats.org/officeDocument/2006/relationships/tags" Target="../tags/tag302.xml"/><Relationship Id="rId5" Type="http://schemas.openxmlformats.org/officeDocument/2006/relationships/tags" Target="../tags/tag303.xml"/><Relationship Id="rId6" Type="http://schemas.openxmlformats.org/officeDocument/2006/relationships/tags" Target="../tags/tag304.xml"/><Relationship Id="rId7" Type="http://schemas.openxmlformats.org/officeDocument/2006/relationships/tags" Target="../tags/tag305.xml"/><Relationship Id="rId8" Type="http://schemas.openxmlformats.org/officeDocument/2006/relationships/tags" Target="../tags/tag306.xml"/><Relationship Id="rId9" Type="http://schemas.openxmlformats.org/officeDocument/2006/relationships/tags" Target="../tags/tag307.xml"/><Relationship Id="rId10" Type="http://schemas.openxmlformats.org/officeDocument/2006/relationships/tags" Target="../tags/tag30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1" Type="http://schemas.openxmlformats.org/officeDocument/2006/relationships/tags" Target="../tags/tag322.xml"/><Relationship Id="rId12" Type="http://schemas.openxmlformats.org/officeDocument/2006/relationships/tags" Target="../tags/tag323.xml"/><Relationship Id="rId13" Type="http://schemas.openxmlformats.org/officeDocument/2006/relationships/tags" Target="../tags/tag324.xml"/><Relationship Id="rId14" Type="http://schemas.openxmlformats.org/officeDocument/2006/relationships/slideLayout" Target="../slideLayouts/slideLayout4.xml"/><Relationship Id="rId15" Type="http://schemas.openxmlformats.org/officeDocument/2006/relationships/notesSlide" Target="../notesSlides/notesSlide24.xml"/><Relationship Id="rId16" Type="http://schemas.openxmlformats.org/officeDocument/2006/relationships/customXml" Target="../ink/ink1.xml"/><Relationship Id="rId17" Type="http://schemas.openxmlformats.org/officeDocument/2006/relationships/image" Target="../media/image140.emf"/><Relationship Id="rId1" Type="http://schemas.openxmlformats.org/officeDocument/2006/relationships/tags" Target="../tags/tag312.xml"/><Relationship Id="rId2" Type="http://schemas.openxmlformats.org/officeDocument/2006/relationships/tags" Target="../tags/tag313.xml"/><Relationship Id="rId3" Type="http://schemas.openxmlformats.org/officeDocument/2006/relationships/tags" Target="../tags/tag314.xml"/><Relationship Id="rId4" Type="http://schemas.openxmlformats.org/officeDocument/2006/relationships/tags" Target="../tags/tag315.xml"/><Relationship Id="rId5" Type="http://schemas.openxmlformats.org/officeDocument/2006/relationships/tags" Target="../tags/tag316.xml"/><Relationship Id="rId6" Type="http://schemas.openxmlformats.org/officeDocument/2006/relationships/tags" Target="../tags/tag317.xml"/><Relationship Id="rId7" Type="http://schemas.openxmlformats.org/officeDocument/2006/relationships/tags" Target="../tags/tag318.xml"/><Relationship Id="rId8" Type="http://schemas.openxmlformats.org/officeDocument/2006/relationships/tags" Target="../tags/tag319.xml"/><Relationship Id="rId9" Type="http://schemas.openxmlformats.org/officeDocument/2006/relationships/tags" Target="../tags/tag320.xml"/><Relationship Id="rId10" Type="http://schemas.openxmlformats.org/officeDocument/2006/relationships/tags" Target="../tags/tag321.xml"/></Relationships>
</file>

<file path=ppt/slides/_rels/slide27.xml.rels><?xml version="1.0" encoding="UTF-8" standalone="yes"?>
<Relationships xmlns="http://schemas.openxmlformats.org/package/2006/relationships"><Relationship Id="rId20" Type="http://schemas.openxmlformats.org/officeDocument/2006/relationships/tags" Target="../tags/tag344.xml"/><Relationship Id="rId21" Type="http://schemas.openxmlformats.org/officeDocument/2006/relationships/tags" Target="../tags/tag345.xml"/><Relationship Id="rId22" Type="http://schemas.openxmlformats.org/officeDocument/2006/relationships/tags" Target="../tags/tag346.xml"/><Relationship Id="rId23" Type="http://schemas.openxmlformats.org/officeDocument/2006/relationships/tags" Target="../tags/tag347.xml"/><Relationship Id="rId24" Type="http://schemas.openxmlformats.org/officeDocument/2006/relationships/tags" Target="../tags/tag348.xml"/><Relationship Id="rId25" Type="http://schemas.openxmlformats.org/officeDocument/2006/relationships/tags" Target="../tags/tag349.xml"/><Relationship Id="rId26" Type="http://schemas.openxmlformats.org/officeDocument/2006/relationships/tags" Target="../tags/tag350.xml"/><Relationship Id="rId27" Type="http://schemas.openxmlformats.org/officeDocument/2006/relationships/tags" Target="../tags/tag351.xml"/><Relationship Id="rId28" Type="http://schemas.openxmlformats.org/officeDocument/2006/relationships/tags" Target="../tags/tag352.xml"/><Relationship Id="rId29" Type="http://schemas.openxmlformats.org/officeDocument/2006/relationships/tags" Target="../tags/tag353.xml"/><Relationship Id="rId1" Type="http://schemas.openxmlformats.org/officeDocument/2006/relationships/tags" Target="../tags/tag325.xml"/><Relationship Id="rId2" Type="http://schemas.openxmlformats.org/officeDocument/2006/relationships/tags" Target="../tags/tag326.xml"/><Relationship Id="rId3" Type="http://schemas.openxmlformats.org/officeDocument/2006/relationships/tags" Target="../tags/tag327.xml"/><Relationship Id="rId4" Type="http://schemas.openxmlformats.org/officeDocument/2006/relationships/tags" Target="../tags/tag328.xml"/><Relationship Id="rId5" Type="http://schemas.openxmlformats.org/officeDocument/2006/relationships/tags" Target="../tags/tag329.xml"/><Relationship Id="rId30" Type="http://schemas.openxmlformats.org/officeDocument/2006/relationships/tags" Target="../tags/tag354.xml"/><Relationship Id="rId31" Type="http://schemas.openxmlformats.org/officeDocument/2006/relationships/tags" Target="../tags/tag355.xml"/><Relationship Id="rId32" Type="http://schemas.openxmlformats.org/officeDocument/2006/relationships/tags" Target="../tags/tag356.xml"/><Relationship Id="rId9" Type="http://schemas.openxmlformats.org/officeDocument/2006/relationships/tags" Target="../tags/tag333.xml"/><Relationship Id="rId6" Type="http://schemas.openxmlformats.org/officeDocument/2006/relationships/tags" Target="../tags/tag330.xml"/><Relationship Id="rId7" Type="http://schemas.openxmlformats.org/officeDocument/2006/relationships/tags" Target="../tags/tag331.xml"/><Relationship Id="rId8" Type="http://schemas.openxmlformats.org/officeDocument/2006/relationships/tags" Target="../tags/tag332.xml"/><Relationship Id="rId33" Type="http://schemas.openxmlformats.org/officeDocument/2006/relationships/tags" Target="../tags/tag357.xml"/><Relationship Id="rId34" Type="http://schemas.openxmlformats.org/officeDocument/2006/relationships/slideLayout" Target="../slideLayouts/slideLayout4.xml"/><Relationship Id="rId35" Type="http://schemas.openxmlformats.org/officeDocument/2006/relationships/notesSlide" Target="../notesSlides/notesSlide25.xml"/><Relationship Id="rId10" Type="http://schemas.openxmlformats.org/officeDocument/2006/relationships/tags" Target="../tags/tag334.xml"/><Relationship Id="rId11" Type="http://schemas.openxmlformats.org/officeDocument/2006/relationships/tags" Target="../tags/tag335.xml"/><Relationship Id="rId12" Type="http://schemas.openxmlformats.org/officeDocument/2006/relationships/tags" Target="../tags/tag336.xml"/><Relationship Id="rId13" Type="http://schemas.openxmlformats.org/officeDocument/2006/relationships/tags" Target="../tags/tag337.xml"/><Relationship Id="rId14" Type="http://schemas.openxmlformats.org/officeDocument/2006/relationships/tags" Target="../tags/tag338.xml"/><Relationship Id="rId15" Type="http://schemas.openxmlformats.org/officeDocument/2006/relationships/tags" Target="../tags/tag339.xml"/><Relationship Id="rId16" Type="http://schemas.openxmlformats.org/officeDocument/2006/relationships/tags" Target="../tags/tag340.xml"/><Relationship Id="rId17" Type="http://schemas.openxmlformats.org/officeDocument/2006/relationships/tags" Target="../tags/tag341.xml"/><Relationship Id="rId18" Type="http://schemas.openxmlformats.org/officeDocument/2006/relationships/tags" Target="../tags/tag342.xml"/><Relationship Id="rId19" Type="http://schemas.openxmlformats.org/officeDocument/2006/relationships/tags" Target="../tags/tag34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6.xml"/><Relationship Id="rId5" Type="http://schemas.openxmlformats.org/officeDocument/2006/relationships/image" Target="../media/image8.jpeg"/><Relationship Id="rId1" Type="http://schemas.openxmlformats.org/officeDocument/2006/relationships/tags" Target="../tags/tag358.xml"/><Relationship Id="rId2" Type="http://schemas.openxmlformats.org/officeDocument/2006/relationships/tags" Target="../tags/tag35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7.xml"/><Relationship Id="rId1" Type="http://schemas.openxmlformats.org/officeDocument/2006/relationships/tags" Target="../tags/tag360.xml"/><Relationship Id="rId2" Type="http://schemas.openxmlformats.org/officeDocument/2006/relationships/tags" Target="../tags/tag36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3" Type="http://schemas.openxmlformats.org/officeDocument/2006/relationships/tags" Target="../tags/tag364.xml"/><Relationship Id="rId4" Type="http://schemas.openxmlformats.org/officeDocument/2006/relationships/slideLayout" Target="../slideLayouts/slideLayout2.xml"/><Relationship Id="rId5" Type="http://schemas.openxmlformats.org/officeDocument/2006/relationships/notesSlide" Target="../notesSlides/notesSlide29.xml"/><Relationship Id="rId1" Type="http://schemas.openxmlformats.org/officeDocument/2006/relationships/tags" Target="../tags/tag362.xml"/><Relationship Id="rId2" Type="http://schemas.openxmlformats.org/officeDocument/2006/relationships/tags" Target="../tags/tag36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0.xml"/><Relationship Id="rId1" Type="http://schemas.openxmlformats.org/officeDocument/2006/relationships/tags" Target="../tags/tag365.xml"/><Relationship Id="rId2" Type="http://schemas.openxmlformats.org/officeDocument/2006/relationships/tags" Target="../tags/tag366.xml"/></Relationships>
</file>

<file path=ppt/slides/_rels/slide35.xml.rels><?xml version="1.0" encoding="UTF-8" standalone="yes"?>
<Relationships xmlns="http://schemas.openxmlformats.org/package/2006/relationships"><Relationship Id="rId3" Type="http://schemas.openxmlformats.org/officeDocument/2006/relationships/tags" Target="../tags/tag369.xml"/><Relationship Id="rId4" Type="http://schemas.openxmlformats.org/officeDocument/2006/relationships/slideLayout" Target="../slideLayouts/slideLayout2.xml"/><Relationship Id="rId5" Type="http://schemas.openxmlformats.org/officeDocument/2006/relationships/notesSlide" Target="../notesSlides/notesSlide31.xml"/><Relationship Id="rId1" Type="http://schemas.openxmlformats.org/officeDocument/2006/relationships/tags" Target="../tags/tag367.xml"/><Relationship Id="rId2" Type="http://schemas.openxmlformats.org/officeDocument/2006/relationships/tags" Target="../tags/tag368.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2.xml"/><Relationship Id="rId1" Type="http://schemas.openxmlformats.org/officeDocument/2006/relationships/tags" Target="../tags/tag370.xml"/><Relationship Id="rId2" Type="http://schemas.openxmlformats.org/officeDocument/2006/relationships/tags" Target="../tags/tag37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3.xml"/><Relationship Id="rId1" Type="http://schemas.openxmlformats.org/officeDocument/2006/relationships/tags" Target="../tags/tag372.xml"/><Relationship Id="rId2" Type="http://schemas.openxmlformats.org/officeDocument/2006/relationships/tags" Target="../tags/tag37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4.xml"/><Relationship Id="rId1" Type="http://schemas.openxmlformats.org/officeDocument/2006/relationships/tags" Target="../tags/tag374.xml"/><Relationship Id="rId2" Type="http://schemas.openxmlformats.org/officeDocument/2006/relationships/tags" Target="../tags/tag375.xml"/></Relationships>
</file>

<file path=ppt/slides/_rels/slide39.xml.rels><?xml version="1.0" encoding="UTF-8" standalone="yes"?>
<Relationships xmlns="http://schemas.openxmlformats.org/package/2006/relationships"><Relationship Id="rId13" Type="http://schemas.openxmlformats.org/officeDocument/2006/relationships/tags" Target="../tags/tag388.xml"/><Relationship Id="rId14" Type="http://schemas.openxmlformats.org/officeDocument/2006/relationships/tags" Target="../tags/tag389.xml"/><Relationship Id="rId15" Type="http://schemas.openxmlformats.org/officeDocument/2006/relationships/tags" Target="../tags/tag390.xml"/><Relationship Id="rId16" Type="http://schemas.openxmlformats.org/officeDocument/2006/relationships/tags" Target="../tags/tag391.xml"/><Relationship Id="rId17" Type="http://schemas.openxmlformats.org/officeDocument/2006/relationships/tags" Target="../tags/tag392.xml"/><Relationship Id="rId18" Type="http://schemas.openxmlformats.org/officeDocument/2006/relationships/tags" Target="../tags/tag393.xml"/><Relationship Id="rId19" Type="http://schemas.openxmlformats.org/officeDocument/2006/relationships/tags" Target="../tags/tag394.xml"/><Relationship Id="rId50" Type="http://schemas.openxmlformats.org/officeDocument/2006/relationships/tags" Target="../tags/tag425.xml"/><Relationship Id="rId51" Type="http://schemas.openxmlformats.org/officeDocument/2006/relationships/tags" Target="../tags/tag426.xml"/><Relationship Id="rId52" Type="http://schemas.openxmlformats.org/officeDocument/2006/relationships/tags" Target="../tags/tag427.xml"/><Relationship Id="rId53" Type="http://schemas.openxmlformats.org/officeDocument/2006/relationships/tags" Target="../tags/tag428.xml"/><Relationship Id="rId54" Type="http://schemas.openxmlformats.org/officeDocument/2006/relationships/tags" Target="../tags/tag429.xml"/><Relationship Id="rId55" Type="http://schemas.openxmlformats.org/officeDocument/2006/relationships/tags" Target="../tags/tag430.xml"/><Relationship Id="rId56" Type="http://schemas.openxmlformats.org/officeDocument/2006/relationships/tags" Target="../tags/tag431.xml"/><Relationship Id="rId57" Type="http://schemas.openxmlformats.org/officeDocument/2006/relationships/tags" Target="../tags/tag432.xml"/><Relationship Id="rId58" Type="http://schemas.openxmlformats.org/officeDocument/2006/relationships/slideLayout" Target="../slideLayouts/slideLayout2.xml"/><Relationship Id="rId59" Type="http://schemas.openxmlformats.org/officeDocument/2006/relationships/notesSlide" Target="../notesSlides/notesSlide35.xml"/><Relationship Id="rId40" Type="http://schemas.openxmlformats.org/officeDocument/2006/relationships/tags" Target="../tags/tag415.xml"/><Relationship Id="rId41" Type="http://schemas.openxmlformats.org/officeDocument/2006/relationships/tags" Target="../tags/tag416.xml"/><Relationship Id="rId42" Type="http://schemas.openxmlformats.org/officeDocument/2006/relationships/tags" Target="../tags/tag417.xml"/><Relationship Id="rId43" Type="http://schemas.openxmlformats.org/officeDocument/2006/relationships/tags" Target="../tags/tag418.xml"/><Relationship Id="rId44" Type="http://schemas.openxmlformats.org/officeDocument/2006/relationships/tags" Target="../tags/tag419.xml"/><Relationship Id="rId45" Type="http://schemas.openxmlformats.org/officeDocument/2006/relationships/tags" Target="../tags/tag420.xml"/><Relationship Id="rId46" Type="http://schemas.openxmlformats.org/officeDocument/2006/relationships/tags" Target="../tags/tag421.xml"/><Relationship Id="rId47" Type="http://schemas.openxmlformats.org/officeDocument/2006/relationships/tags" Target="../tags/tag422.xml"/><Relationship Id="rId48" Type="http://schemas.openxmlformats.org/officeDocument/2006/relationships/tags" Target="../tags/tag423.xml"/><Relationship Id="rId49" Type="http://schemas.openxmlformats.org/officeDocument/2006/relationships/tags" Target="../tags/tag424.xml"/><Relationship Id="rId1" Type="http://schemas.openxmlformats.org/officeDocument/2006/relationships/tags" Target="../tags/tag376.xml"/><Relationship Id="rId2" Type="http://schemas.openxmlformats.org/officeDocument/2006/relationships/tags" Target="../tags/tag377.xml"/><Relationship Id="rId3" Type="http://schemas.openxmlformats.org/officeDocument/2006/relationships/tags" Target="../tags/tag378.xml"/><Relationship Id="rId4" Type="http://schemas.openxmlformats.org/officeDocument/2006/relationships/tags" Target="../tags/tag379.xml"/><Relationship Id="rId5" Type="http://schemas.openxmlformats.org/officeDocument/2006/relationships/tags" Target="../tags/tag380.xml"/><Relationship Id="rId6" Type="http://schemas.openxmlformats.org/officeDocument/2006/relationships/tags" Target="../tags/tag381.xml"/><Relationship Id="rId7" Type="http://schemas.openxmlformats.org/officeDocument/2006/relationships/tags" Target="../tags/tag382.xml"/><Relationship Id="rId8" Type="http://schemas.openxmlformats.org/officeDocument/2006/relationships/tags" Target="../tags/tag383.xml"/><Relationship Id="rId9" Type="http://schemas.openxmlformats.org/officeDocument/2006/relationships/tags" Target="../tags/tag384.xml"/><Relationship Id="rId30" Type="http://schemas.openxmlformats.org/officeDocument/2006/relationships/tags" Target="../tags/tag405.xml"/><Relationship Id="rId31" Type="http://schemas.openxmlformats.org/officeDocument/2006/relationships/tags" Target="../tags/tag406.xml"/><Relationship Id="rId32" Type="http://schemas.openxmlformats.org/officeDocument/2006/relationships/tags" Target="../tags/tag407.xml"/><Relationship Id="rId33" Type="http://schemas.openxmlformats.org/officeDocument/2006/relationships/tags" Target="../tags/tag408.xml"/><Relationship Id="rId34" Type="http://schemas.openxmlformats.org/officeDocument/2006/relationships/tags" Target="../tags/tag409.xml"/><Relationship Id="rId35" Type="http://schemas.openxmlformats.org/officeDocument/2006/relationships/tags" Target="../tags/tag410.xml"/><Relationship Id="rId36" Type="http://schemas.openxmlformats.org/officeDocument/2006/relationships/tags" Target="../tags/tag411.xml"/><Relationship Id="rId37" Type="http://schemas.openxmlformats.org/officeDocument/2006/relationships/tags" Target="../tags/tag412.xml"/><Relationship Id="rId38" Type="http://schemas.openxmlformats.org/officeDocument/2006/relationships/tags" Target="../tags/tag413.xml"/><Relationship Id="rId39" Type="http://schemas.openxmlformats.org/officeDocument/2006/relationships/tags" Target="../tags/tag414.xml"/><Relationship Id="rId20" Type="http://schemas.openxmlformats.org/officeDocument/2006/relationships/tags" Target="../tags/tag395.xml"/><Relationship Id="rId21" Type="http://schemas.openxmlformats.org/officeDocument/2006/relationships/tags" Target="../tags/tag396.xml"/><Relationship Id="rId22" Type="http://schemas.openxmlformats.org/officeDocument/2006/relationships/tags" Target="../tags/tag397.xml"/><Relationship Id="rId23" Type="http://schemas.openxmlformats.org/officeDocument/2006/relationships/tags" Target="../tags/tag398.xml"/><Relationship Id="rId24" Type="http://schemas.openxmlformats.org/officeDocument/2006/relationships/tags" Target="../tags/tag399.xml"/><Relationship Id="rId25" Type="http://schemas.openxmlformats.org/officeDocument/2006/relationships/tags" Target="../tags/tag400.xml"/><Relationship Id="rId26" Type="http://schemas.openxmlformats.org/officeDocument/2006/relationships/tags" Target="../tags/tag401.xml"/><Relationship Id="rId27" Type="http://schemas.openxmlformats.org/officeDocument/2006/relationships/tags" Target="../tags/tag402.xml"/><Relationship Id="rId28" Type="http://schemas.openxmlformats.org/officeDocument/2006/relationships/tags" Target="../tags/tag403.xml"/><Relationship Id="rId29" Type="http://schemas.openxmlformats.org/officeDocument/2006/relationships/tags" Target="../tags/tag404.xml"/><Relationship Id="rId10" Type="http://schemas.openxmlformats.org/officeDocument/2006/relationships/tags" Target="../tags/tag385.xml"/><Relationship Id="rId11" Type="http://schemas.openxmlformats.org/officeDocument/2006/relationships/tags" Target="../tags/tag386.xml"/><Relationship Id="rId12" Type="http://schemas.openxmlformats.org/officeDocument/2006/relationships/tags" Target="../tags/tag38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6.xml"/><Relationship Id="rId1" Type="http://schemas.openxmlformats.org/officeDocument/2006/relationships/tags" Target="../tags/tag433.xml"/><Relationship Id="rId2" Type="http://schemas.openxmlformats.org/officeDocument/2006/relationships/tags" Target="../tags/tag434.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7.xml"/><Relationship Id="rId1" Type="http://schemas.openxmlformats.org/officeDocument/2006/relationships/tags" Target="../tags/tag435.xml"/><Relationship Id="rId2" Type="http://schemas.openxmlformats.org/officeDocument/2006/relationships/tags" Target="../tags/tag436.xml"/></Relationships>
</file>

<file path=ppt/slides/_rels/slide44.xml.rels><?xml version="1.0" encoding="UTF-8" standalone="yes"?>
<Relationships xmlns="http://schemas.openxmlformats.org/package/2006/relationships"><Relationship Id="rId9" Type="http://schemas.openxmlformats.org/officeDocument/2006/relationships/tags" Target="../tags/tag445.xml"/><Relationship Id="rId20" Type="http://schemas.openxmlformats.org/officeDocument/2006/relationships/tags" Target="../tags/tag456.xml"/><Relationship Id="rId21" Type="http://schemas.openxmlformats.org/officeDocument/2006/relationships/slideLayout" Target="../slideLayouts/slideLayout2.xml"/><Relationship Id="rId22" Type="http://schemas.openxmlformats.org/officeDocument/2006/relationships/notesSlide" Target="../notesSlides/notesSlide38.xml"/><Relationship Id="rId10" Type="http://schemas.openxmlformats.org/officeDocument/2006/relationships/tags" Target="../tags/tag446.xml"/><Relationship Id="rId11" Type="http://schemas.openxmlformats.org/officeDocument/2006/relationships/tags" Target="../tags/tag447.xml"/><Relationship Id="rId12" Type="http://schemas.openxmlformats.org/officeDocument/2006/relationships/tags" Target="../tags/tag448.xml"/><Relationship Id="rId13" Type="http://schemas.openxmlformats.org/officeDocument/2006/relationships/tags" Target="../tags/tag449.xml"/><Relationship Id="rId14" Type="http://schemas.openxmlformats.org/officeDocument/2006/relationships/tags" Target="../tags/tag450.xml"/><Relationship Id="rId15" Type="http://schemas.openxmlformats.org/officeDocument/2006/relationships/tags" Target="../tags/tag451.xml"/><Relationship Id="rId16" Type="http://schemas.openxmlformats.org/officeDocument/2006/relationships/tags" Target="../tags/tag452.xml"/><Relationship Id="rId17" Type="http://schemas.openxmlformats.org/officeDocument/2006/relationships/tags" Target="../tags/tag453.xml"/><Relationship Id="rId18" Type="http://schemas.openxmlformats.org/officeDocument/2006/relationships/tags" Target="../tags/tag454.xml"/><Relationship Id="rId19" Type="http://schemas.openxmlformats.org/officeDocument/2006/relationships/tags" Target="../tags/tag455.xml"/><Relationship Id="rId1" Type="http://schemas.openxmlformats.org/officeDocument/2006/relationships/tags" Target="../tags/tag437.xml"/><Relationship Id="rId2" Type="http://schemas.openxmlformats.org/officeDocument/2006/relationships/tags" Target="../tags/tag438.xml"/><Relationship Id="rId3" Type="http://schemas.openxmlformats.org/officeDocument/2006/relationships/tags" Target="../tags/tag439.xml"/><Relationship Id="rId4" Type="http://schemas.openxmlformats.org/officeDocument/2006/relationships/tags" Target="../tags/tag440.xml"/><Relationship Id="rId5" Type="http://schemas.openxmlformats.org/officeDocument/2006/relationships/tags" Target="../tags/tag441.xml"/><Relationship Id="rId6" Type="http://schemas.openxmlformats.org/officeDocument/2006/relationships/tags" Target="../tags/tag442.xml"/><Relationship Id="rId7" Type="http://schemas.openxmlformats.org/officeDocument/2006/relationships/tags" Target="../tags/tag443.xml"/><Relationship Id="rId8" Type="http://schemas.openxmlformats.org/officeDocument/2006/relationships/tags" Target="../tags/tag444.xml"/></Relationships>
</file>

<file path=ppt/slides/_rels/slide45.xml.rels><?xml version="1.0" encoding="UTF-8" standalone="yes"?>
<Relationships xmlns="http://schemas.openxmlformats.org/package/2006/relationships"><Relationship Id="rId46" Type="http://schemas.openxmlformats.org/officeDocument/2006/relationships/slideLayout" Target="../slideLayouts/slideLayout2.xml"/><Relationship Id="rId47" Type="http://schemas.openxmlformats.org/officeDocument/2006/relationships/notesSlide" Target="../notesSlides/notesSlide39.xml"/><Relationship Id="rId20" Type="http://schemas.openxmlformats.org/officeDocument/2006/relationships/tags" Target="../tags/tag476.xml"/><Relationship Id="rId21" Type="http://schemas.openxmlformats.org/officeDocument/2006/relationships/tags" Target="../tags/tag477.xml"/><Relationship Id="rId22" Type="http://schemas.openxmlformats.org/officeDocument/2006/relationships/tags" Target="../tags/tag478.xml"/><Relationship Id="rId23" Type="http://schemas.openxmlformats.org/officeDocument/2006/relationships/tags" Target="../tags/tag479.xml"/><Relationship Id="rId24" Type="http://schemas.openxmlformats.org/officeDocument/2006/relationships/tags" Target="../tags/tag480.xml"/><Relationship Id="rId25" Type="http://schemas.openxmlformats.org/officeDocument/2006/relationships/tags" Target="../tags/tag481.xml"/><Relationship Id="rId26" Type="http://schemas.openxmlformats.org/officeDocument/2006/relationships/tags" Target="../tags/tag482.xml"/><Relationship Id="rId27" Type="http://schemas.openxmlformats.org/officeDocument/2006/relationships/tags" Target="../tags/tag483.xml"/><Relationship Id="rId28" Type="http://schemas.openxmlformats.org/officeDocument/2006/relationships/tags" Target="../tags/tag484.xml"/><Relationship Id="rId29" Type="http://schemas.openxmlformats.org/officeDocument/2006/relationships/tags" Target="../tags/tag485.xml"/><Relationship Id="rId1" Type="http://schemas.openxmlformats.org/officeDocument/2006/relationships/tags" Target="../tags/tag457.xml"/><Relationship Id="rId2" Type="http://schemas.openxmlformats.org/officeDocument/2006/relationships/tags" Target="../tags/tag458.xml"/><Relationship Id="rId3" Type="http://schemas.openxmlformats.org/officeDocument/2006/relationships/tags" Target="../tags/tag459.xml"/><Relationship Id="rId4" Type="http://schemas.openxmlformats.org/officeDocument/2006/relationships/tags" Target="../tags/tag460.xml"/><Relationship Id="rId5" Type="http://schemas.openxmlformats.org/officeDocument/2006/relationships/tags" Target="../tags/tag461.xml"/><Relationship Id="rId30" Type="http://schemas.openxmlformats.org/officeDocument/2006/relationships/tags" Target="../tags/tag486.xml"/><Relationship Id="rId31" Type="http://schemas.openxmlformats.org/officeDocument/2006/relationships/tags" Target="../tags/tag487.xml"/><Relationship Id="rId32" Type="http://schemas.openxmlformats.org/officeDocument/2006/relationships/tags" Target="../tags/tag488.xml"/><Relationship Id="rId9" Type="http://schemas.openxmlformats.org/officeDocument/2006/relationships/tags" Target="../tags/tag465.xml"/><Relationship Id="rId6" Type="http://schemas.openxmlformats.org/officeDocument/2006/relationships/tags" Target="../tags/tag462.xml"/><Relationship Id="rId7" Type="http://schemas.openxmlformats.org/officeDocument/2006/relationships/tags" Target="../tags/tag463.xml"/><Relationship Id="rId8" Type="http://schemas.openxmlformats.org/officeDocument/2006/relationships/tags" Target="../tags/tag464.xml"/><Relationship Id="rId33" Type="http://schemas.openxmlformats.org/officeDocument/2006/relationships/tags" Target="../tags/tag489.xml"/><Relationship Id="rId34" Type="http://schemas.openxmlformats.org/officeDocument/2006/relationships/tags" Target="../tags/tag490.xml"/><Relationship Id="rId35" Type="http://schemas.openxmlformats.org/officeDocument/2006/relationships/tags" Target="../tags/tag491.xml"/><Relationship Id="rId36" Type="http://schemas.openxmlformats.org/officeDocument/2006/relationships/tags" Target="../tags/tag492.xml"/><Relationship Id="rId10" Type="http://schemas.openxmlformats.org/officeDocument/2006/relationships/tags" Target="../tags/tag466.xml"/><Relationship Id="rId11" Type="http://schemas.openxmlformats.org/officeDocument/2006/relationships/tags" Target="../tags/tag467.xml"/><Relationship Id="rId12" Type="http://schemas.openxmlformats.org/officeDocument/2006/relationships/tags" Target="../tags/tag468.xml"/><Relationship Id="rId13" Type="http://schemas.openxmlformats.org/officeDocument/2006/relationships/tags" Target="../tags/tag469.xml"/><Relationship Id="rId14" Type="http://schemas.openxmlformats.org/officeDocument/2006/relationships/tags" Target="../tags/tag470.xml"/><Relationship Id="rId15" Type="http://schemas.openxmlformats.org/officeDocument/2006/relationships/tags" Target="../tags/tag471.xml"/><Relationship Id="rId16" Type="http://schemas.openxmlformats.org/officeDocument/2006/relationships/tags" Target="../tags/tag472.xml"/><Relationship Id="rId17" Type="http://schemas.openxmlformats.org/officeDocument/2006/relationships/tags" Target="../tags/tag473.xml"/><Relationship Id="rId18" Type="http://schemas.openxmlformats.org/officeDocument/2006/relationships/tags" Target="../tags/tag474.xml"/><Relationship Id="rId19" Type="http://schemas.openxmlformats.org/officeDocument/2006/relationships/tags" Target="../tags/tag475.xml"/><Relationship Id="rId37" Type="http://schemas.openxmlformats.org/officeDocument/2006/relationships/tags" Target="../tags/tag493.xml"/><Relationship Id="rId38" Type="http://schemas.openxmlformats.org/officeDocument/2006/relationships/tags" Target="../tags/tag494.xml"/><Relationship Id="rId39" Type="http://schemas.openxmlformats.org/officeDocument/2006/relationships/tags" Target="../tags/tag495.xml"/><Relationship Id="rId40" Type="http://schemas.openxmlformats.org/officeDocument/2006/relationships/tags" Target="../tags/tag496.xml"/><Relationship Id="rId41" Type="http://schemas.openxmlformats.org/officeDocument/2006/relationships/tags" Target="../tags/tag497.xml"/><Relationship Id="rId42" Type="http://schemas.openxmlformats.org/officeDocument/2006/relationships/tags" Target="../tags/tag498.xml"/><Relationship Id="rId43" Type="http://schemas.openxmlformats.org/officeDocument/2006/relationships/tags" Target="../tags/tag499.xml"/><Relationship Id="rId44" Type="http://schemas.openxmlformats.org/officeDocument/2006/relationships/tags" Target="../tags/tag500.xml"/><Relationship Id="rId45" Type="http://schemas.openxmlformats.org/officeDocument/2006/relationships/tags" Target="../tags/tag501.xml"/></Relationships>
</file>

<file path=ppt/slides/_rels/slide46.xml.rels><?xml version="1.0" encoding="UTF-8" standalone="yes"?>
<Relationships xmlns="http://schemas.openxmlformats.org/package/2006/relationships"><Relationship Id="rId13" Type="http://schemas.openxmlformats.org/officeDocument/2006/relationships/tags" Target="../tags/tag514.xml"/><Relationship Id="rId14" Type="http://schemas.openxmlformats.org/officeDocument/2006/relationships/tags" Target="../tags/tag515.xml"/><Relationship Id="rId15" Type="http://schemas.openxmlformats.org/officeDocument/2006/relationships/tags" Target="../tags/tag516.xml"/><Relationship Id="rId16" Type="http://schemas.openxmlformats.org/officeDocument/2006/relationships/tags" Target="../tags/tag517.xml"/><Relationship Id="rId17" Type="http://schemas.openxmlformats.org/officeDocument/2006/relationships/tags" Target="../tags/tag518.xml"/><Relationship Id="rId18" Type="http://schemas.openxmlformats.org/officeDocument/2006/relationships/tags" Target="../tags/tag519.xml"/><Relationship Id="rId19" Type="http://schemas.openxmlformats.org/officeDocument/2006/relationships/tags" Target="../tags/tag520.xml"/><Relationship Id="rId63" Type="http://schemas.openxmlformats.org/officeDocument/2006/relationships/tags" Target="../tags/tag564.xml"/><Relationship Id="rId64" Type="http://schemas.openxmlformats.org/officeDocument/2006/relationships/tags" Target="../tags/tag565.xml"/><Relationship Id="rId65" Type="http://schemas.openxmlformats.org/officeDocument/2006/relationships/tags" Target="../tags/tag566.xml"/><Relationship Id="rId66" Type="http://schemas.openxmlformats.org/officeDocument/2006/relationships/slideLayout" Target="../slideLayouts/slideLayout2.xml"/><Relationship Id="rId67" Type="http://schemas.openxmlformats.org/officeDocument/2006/relationships/notesSlide" Target="../notesSlides/notesSlide40.xml"/><Relationship Id="rId50" Type="http://schemas.openxmlformats.org/officeDocument/2006/relationships/tags" Target="../tags/tag551.xml"/><Relationship Id="rId51" Type="http://schemas.openxmlformats.org/officeDocument/2006/relationships/tags" Target="../tags/tag552.xml"/><Relationship Id="rId52" Type="http://schemas.openxmlformats.org/officeDocument/2006/relationships/tags" Target="../tags/tag553.xml"/><Relationship Id="rId53" Type="http://schemas.openxmlformats.org/officeDocument/2006/relationships/tags" Target="../tags/tag554.xml"/><Relationship Id="rId54" Type="http://schemas.openxmlformats.org/officeDocument/2006/relationships/tags" Target="../tags/tag555.xml"/><Relationship Id="rId55" Type="http://schemas.openxmlformats.org/officeDocument/2006/relationships/tags" Target="../tags/tag556.xml"/><Relationship Id="rId56" Type="http://schemas.openxmlformats.org/officeDocument/2006/relationships/tags" Target="../tags/tag557.xml"/><Relationship Id="rId57" Type="http://schemas.openxmlformats.org/officeDocument/2006/relationships/tags" Target="../tags/tag558.xml"/><Relationship Id="rId58" Type="http://schemas.openxmlformats.org/officeDocument/2006/relationships/tags" Target="../tags/tag559.xml"/><Relationship Id="rId59" Type="http://schemas.openxmlformats.org/officeDocument/2006/relationships/tags" Target="../tags/tag560.xml"/><Relationship Id="rId40" Type="http://schemas.openxmlformats.org/officeDocument/2006/relationships/tags" Target="../tags/tag541.xml"/><Relationship Id="rId41" Type="http://schemas.openxmlformats.org/officeDocument/2006/relationships/tags" Target="../tags/tag542.xml"/><Relationship Id="rId42" Type="http://schemas.openxmlformats.org/officeDocument/2006/relationships/tags" Target="../tags/tag543.xml"/><Relationship Id="rId43" Type="http://schemas.openxmlformats.org/officeDocument/2006/relationships/tags" Target="../tags/tag544.xml"/><Relationship Id="rId44" Type="http://schemas.openxmlformats.org/officeDocument/2006/relationships/tags" Target="../tags/tag545.xml"/><Relationship Id="rId45" Type="http://schemas.openxmlformats.org/officeDocument/2006/relationships/tags" Target="../tags/tag546.xml"/><Relationship Id="rId46" Type="http://schemas.openxmlformats.org/officeDocument/2006/relationships/tags" Target="../tags/tag547.xml"/><Relationship Id="rId47" Type="http://schemas.openxmlformats.org/officeDocument/2006/relationships/tags" Target="../tags/tag548.xml"/><Relationship Id="rId48" Type="http://schemas.openxmlformats.org/officeDocument/2006/relationships/tags" Target="../tags/tag549.xml"/><Relationship Id="rId49" Type="http://schemas.openxmlformats.org/officeDocument/2006/relationships/tags" Target="../tags/tag550.xml"/><Relationship Id="rId1" Type="http://schemas.openxmlformats.org/officeDocument/2006/relationships/tags" Target="../tags/tag502.xml"/><Relationship Id="rId2" Type="http://schemas.openxmlformats.org/officeDocument/2006/relationships/tags" Target="../tags/tag503.xml"/><Relationship Id="rId3" Type="http://schemas.openxmlformats.org/officeDocument/2006/relationships/tags" Target="../tags/tag504.xml"/><Relationship Id="rId4" Type="http://schemas.openxmlformats.org/officeDocument/2006/relationships/tags" Target="../tags/tag505.xml"/><Relationship Id="rId5" Type="http://schemas.openxmlformats.org/officeDocument/2006/relationships/tags" Target="../tags/tag506.xml"/><Relationship Id="rId6" Type="http://schemas.openxmlformats.org/officeDocument/2006/relationships/tags" Target="../tags/tag507.xml"/><Relationship Id="rId7" Type="http://schemas.openxmlformats.org/officeDocument/2006/relationships/tags" Target="../tags/tag508.xml"/><Relationship Id="rId8" Type="http://schemas.openxmlformats.org/officeDocument/2006/relationships/tags" Target="../tags/tag509.xml"/><Relationship Id="rId9" Type="http://schemas.openxmlformats.org/officeDocument/2006/relationships/tags" Target="../tags/tag510.xml"/><Relationship Id="rId30" Type="http://schemas.openxmlformats.org/officeDocument/2006/relationships/tags" Target="../tags/tag531.xml"/><Relationship Id="rId31" Type="http://schemas.openxmlformats.org/officeDocument/2006/relationships/tags" Target="../tags/tag532.xml"/><Relationship Id="rId32" Type="http://schemas.openxmlformats.org/officeDocument/2006/relationships/tags" Target="../tags/tag533.xml"/><Relationship Id="rId33" Type="http://schemas.openxmlformats.org/officeDocument/2006/relationships/tags" Target="../tags/tag534.xml"/><Relationship Id="rId34" Type="http://schemas.openxmlformats.org/officeDocument/2006/relationships/tags" Target="../tags/tag535.xml"/><Relationship Id="rId35" Type="http://schemas.openxmlformats.org/officeDocument/2006/relationships/tags" Target="../tags/tag536.xml"/><Relationship Id="rId36" Type="http://schemas.openxmlformats.org/officeDocument/2006/relationships/tags" Target="../tags/tag537.xml"/><Relationship Id="rId37" Type="http://schemas.openxmlformats.org/officeDocument/2006/relationships/tags" Target="../tags/tag538.xml"/><Relationship Id="rId38" Type="http://schemas.openxmlformats.org/officeDocument/2006/relationships/tags" Target="../tags/tag539.xml"/><Relationship Id="rId39" Type="http://schemas.openxmlformats.org/officeDocument/2006/relationships/tags" Target="../tags/tag540.xml"/><Relationship Id="rId20" Type="http://schemas.openxmlformats.org/officeDocument/2006/relationships/tags" Target="../tags/tag521.xml"/><Relationship Id="rId21" Type="http://schemas.openxmlformats.org/officeDocument/2006/relationships/tags" Target="../tags/tag522.xml"/><Relationship Id="rId22" Type="http://schemas.openxmlformats.org/officeDocument/2006/relationships/tags" Target="../tags/tag523.xml"/><Relationship Id="rId23" Type="http://schemas.openxmlformats.org/officeDocument/2006/relationships/tags" Target="../tags/tag524.xml"/><Relationship Id="rId24" Type="http://schemas.openxmlformats.org/officeDocument/2006/relationships/tags" Target="../tags/tag525.xml"/><Relationship Id="rId25" Type="http://schemas.openxmlformats.org/officeDocument/2006/relationships/tags" Target="../tags/tag526.xml"/><Relationship Id="rId26" Type="http://schemas.openxmlformats.org/officeDocument/2006/relationships/tags" Target="../tags/tag527.xml"/><Relationship Id="rId27" Type="http://schemas.openxmlformats.org/officeDocument/2006/relationships/tags" Target="../tags/tag528.xml"/><Relationship Id="rId28" Type="http://schemas.openxmlformats.org/officeDocument/2006/relationships/tags" Target="../tags/tag529.xml"/><Relationship Id="rId29" Type="http://schemas.openxmlformats.org/officeDocument/2006/relationships/tags" Target="../tags/tag530.xml"/><Relationship Id="rId60" Type="http://schemas.openxmlformats.org/officeDocument/2006/relationships/tags" Target="../tags/tag561.xml"/><Relationship Id="rId61" Type="http://schemas.openxmlformats.org/officeDocument/2006/relationships/tags" Target="../tags/tag562.xml"/><Relationship Id="rId62" Type="http://schemas.openxmlformats.org/officeDocument/2006/relationships/tags" Target="../tags/tag563.xml"/><Relationship Id="rId10" Type="http://schemas.openxmlformats.org/officeDocument/2006/relationships/tags" Target="../tags/tag511.xml"/><Relationship Id="rId11" Type="http://schemas.openxmlformats.org/officeDocument/2006/relationships/tags" Target="../tags/tag512.xml"/><Relationship Id="rId12" Type="http://schemas.openxmlformats.org/officeDocument/2006/relationships/tags" Target="../tags/tag513.xml"/></Relationships>
</file>

<file path=ppt/slides/_rels/slide47.xml.rels><?xml version="1.0" encoding="UTF-8" standalone="yes"?>
<Relationships xmlns="http://schemas.openxmlformats.org/package/2006/relationships"><Relationship Id="rId13" Type="http://schemas.openxmlformats.org/officeDocument/2006/relationships/tags" Target="../tags/tag579.xml"/><Relationship Id="rId14" Type="http://schemas.openxmlformats.org/officeDocument/2006/relationships/tags" Target="../tags/tag580.xml"/><Relationship Id="rId15" Type="http://schemas.openxmlformats.org/officeDocument/2006/relationships/tags" Target="../tags/tag581.xml"/><Relationship Id="rId16" Type="http://schemas.openxmlformats.org/officeDocument/2006/relationships/tags" Target="../tags/tag582.xml"/><Relationship Id="rId17" Type="http://schemas.openxmlformats.org/officeDocument/2006/relationships/tags" Target="../tags/tag583.xml"/><Relationship Id="rId18" Type="http://schemas.openxmlformats.org/officeDocument/2006/relationships/tags" Target="../tags/tag584.xml"/><Relationship Id="rId19" Type="http://schemas.openxmlformats.org/officeDocument/2006/relationships/tags" Target="../tags/tag585.xml"/><Relationship Id="rId63" Type="http://schemas.openxmlformats.org/officeDocument/2006/relationships/tags" Target="../tags/tag629.xml"/><Relationship Id="rId64" Type="http://schemas.openxmlformats.org/officeDocument/2006/relationships/tags" Target="../tags/tag630.xml"/><Relationship Id="rId65" Type="http://schemas.openxmlformats.org/officeDocument/2006/relationships/tags" Target="../tags/tag631.xml"/><Relationship Id="rId66" Type="http://schemas.openxmlformats.org/officeDocument/2006/relationships/tags" Target="../tags/tag632.xml"/><Relationship Id="rId67" Type="http://schemas.openxmlformats.org/officeDocument/2006/relationships/tags" Target="../tags/tag633.xml"/><Relationship Id="rId68" Type="http://schemas.openxmlformats.org/officeDocument/2006/relationships/tags" Target="../tags/tag634.xml"/><Relationship Id="rId69" Type="http://schemas.openxmlformats.org/officeDocument/2006/relationships/tags" Target="../tags/tag635.xml"/><Relationship Id="rId50" Type="http://schemas.openxmlformats.org/officeDocument/2006/relationships/tags" Target="../tags/tag616.xml"/><Relationship Id="rId51" Type="http://schemas.openxmlformats.org/officeDocument/2006/relationships/tags" Target="../tags/tag617.xml"/><Relationship Id="rId52" Type="http://schemas.openxmlformats.org/officeDocument/2006/relationships/tags" Target="../tags/tag618.xml"/><Relationship Id="rId53" Type="http://schemas.openxmlformats.org/officeDocument/2006/relationships/tags" Target="../tags/tag619.xml"/><Relationship Id="rId54" Type="http://schemas.openxmlformats.org/officeDocument/2006/relationships/tags" Target="../tags/tag620.xml"/><Relationship Id="rId55" Type="http://schemas.openxmlformats.org/officeDocument/2006/relationships/tags" Target="../tags/tag621.xml"/><Relationship Id="rId56" Type="http://schemas.openxmlformats.org/officeDocument/2006/relationships/tags" Target="../tags/tag622.xml"/><Relationship Id="rId57" Type="http://schemas.openxmlformats.org/officeDocument/2006/relationships/tags" Target="../tags/tag623.xml"/><Relationship Id="rId58" Type="http://schemas.openxmlformats.org/officeDocument/2006/relationships/tags" Target="../tags/tag624.xml"/><Relationship Id="rId59" Type="http://schemas.openxmlformats.org/officeDocument/2006/relationships/tags" Target="../tags/tag625.xml"/><Relationship Id="rId40" Type="http://schemas.openxmlformats.org/officeDocument/2006/relationships/tags" Target="../tags/tag606.xml"/><Relationship Id="rId41" Type="http://schemas.openxmlformats.org/officeDocument/2006/relationships/tags" Target="../tags/tag607.xml"/><Relationship Id="rId42" Type="http://schemas.openxmlformats.org/officeDocument/2006/relationships/tags" Target="../tags/tag608.xml"/><Relationship Id="rId43" Type="http://schemas.openxmlformats.org/officeDocument/2006/relationships/tags" Target="../tags/tag609.xml"/><Relationship Id="rId44" Type="http://schemas.openxmlformats.org/officeDocument/2006/relationships/tags" Target="../tags/tag610.xml"/><Relationship Id="rId45" Type="http://schemas.openxmlformats.org/officeDocument/2006/relationships/tags" Target="../tags/tag611.xml"/><Relationship Id="rId46" Type="http://schemas.openxmlformats.org/officeDocument/2006/relationships/tags" Target="../tags/tag612.xml"/><Relationship Id="rId47" Type="http://schemas.openxmlformats.org/officeDocument/2006/relationships/tags" Target="../tags/tag613.xml"/><Relationship Id="rId48" Type="http://schemas.openxmlformats.org/officeDocument/2006/relationships/tags" Target="../tags/tag614.xml"/><Relationship Id="rId49" Type="http://schemas.openxmlformats.org/officeDocument/2006/relationships/tags" Target="../tags/tag615.xml"/><Relationship Id="rId1" Type="http://schemas.openxmlformats.org/officeDocument/2006/relationships/tags" Target="../tags/tag567.xml"/><Relationship Id="rId2" Type="http://schemas.openxmlformats.org/officeDocument/2006/relationships/tags" Target="../tags/tag568.xml"/><Relationship Id="rId3" Type="http://schemas.openxmlformats.org/officeDocument/2006/relationships/tags" Target="../tags/tag569.xml"/><Relationship Id="rId4" Type="http://schemas.openxmlformats.org/officeDocument/2006/relationships/tags" Target="../tags/tag570.xml"/><Relationship Id="rId5" Type="http://schemas.openxmlformats.org/officeDocument/2006/relationships/tags" Target="../tags/tag571.xml"/><Relationship Id="rId6" Type="http://schemas.openxmlformats.org/officeDocument/2006/relationships/tags" Target="../tags/tag572.xml"/><Relationship Id="rId7" Type="http://schemas.openxmlformats.org/officeDocument/2006/relationships/tags" Target="../tags/tag573.xml"/><Relationship Id="rId8" Type="http://schemas.openxmlformats.org/officeDocument/2006/relationships/tags" Target="../tags/tag574.xml"/><Relationship Id="rId9" Type="http://schemas.openxmlformats.org/officeDocument/2006/relationships/tags" Target="../tags/tag575.xml"/><Relationship Id="rId30" Type="http://schemas.openxmlformats.org/officeDocument/2006/relationships/tags" Target="../tags/tag596.xml"/><Relationship Id="rId31" Type="http://schemas.openxmlformats.org/officeDocument/2006/relationships/tags" Target="../tags/tag597.xml"/><Relationship Id="rId32" Type="http://schemas.openxmlformats.org/officeDocument/2006/relationships/tags" Target="../tags/tag598.xml"/><Relationship Id="rId33" Type="http://schemas.openxmlformats.org/officeDocument/2006/relationships/tags" Target="../tags/tag599.xml"/><Relationship Id="rId34" Type="http://schemas.openxmlformats.org/officeDocument/2006/relationships/tags" Target="../tags/tag600.xml"/><Relationship Id="rId35" Type="http://schemas.openxmlformats.org/officeDocument/2006/relationships/tags" Target="../tags/tag601.xml"/><Relationship Id="rId36" Type="http://schemas.openxmlformats.org/officeDocument/2006/relationships/tags" Target="../tags/tag602.xml"/><Relationship Id="rId37" Type="http://schemas.openxmlformats.org/officeDocument/2006/relationships/tags" Target="../tags/tag603.xml"/><Relationship Id="rId38" Type="http://schemas.openxmlformats.org/officeDocument/2006/relationships/tags" Target="../tags/tag604.xml"/><Relationship Id="rId39" Type="http://schemas.openxmlformats.org/officeDocument/2006/relationships/tags" Target="../tags/tag605.xml"/><Relationship Id="rId70" Type="http://schemas.openxmlformats.org/officeDocument/2006/relationships/tags" Target="../tags/tag636.xml"/><Relationship Id="rId71" Type="http://schemas.openxmlformats.org/officeDocument/2006/relationships/tags" Target="../tags/tag637.xml"/><Relationship Id="rId72" Type="http://schemas.openxmlformats.org/officeDocument/2006/relationships/tags" Target="../tags/tag638.xml"/><Relationship Id="rId20" Type="http://schemas.openxmlformats.org/officeDocument/2006/relationships/tags" Target="../tags/tag586.xml"/><Relationship Id="rId21" Type="http://schemas.openxmlformats.org/officeDocument/2006/relationships/tags" Target="../tags/tag587.xml"/><Relationship Id="rId22" Type="http://schemas.openxmlformats.org/officeDocument/2006/relationships/tags" Target="../tags/tag588.xml"/><Relationship Id="rId23" Type="http://schemas.openxmlformats.org/officeDocument/2006/relationships/tags" Target="../tags/tag589.xml"/><Relationship Id="rId24" Type="http://schemas.openxmlformats.org/officeDocument/2006/relationships/tags" Target="../tags/tag590.xml"/><Relationship Id="rId25" Type="http://schemas.openxmlformats.org/officeDocument/2006/relationships/tags" Target="../tags/tag591.xml"/><Relationship Id="rId26" Type="http://schemas.openxmlformats.org/officeDocument/2006/relationships/tags" Target="../tags/tag592.xml"/><Relationship Id="rId27" Type="http://schemas.openxmlformats.org/officeDocument/2006/relationships/tags" Target="../tags/tag593.xml"/><Relationship Id="rId28" Type="http://schemas.openxmlformats.org/officeDocument/2006/relationships/tags" Target="../tags/tag594.xml"/><Relationship Id="rId29" Type="http://schemas.openxmlformats.org/officeDocument/2006/relationships/tags" Target="../tags/tag595.xml"/><Relationship Id="rId73" Type="http://schemas.openxmlformats.org/officeDocument/2006/relationships/tags" Target="../tags/tag639.xml"/><Relationship Id="rId74" Type="http://schemas.openxmlformats.org/officeDocument/2006/relationships/slideLayout" Target="../slideLayouts/slideLayout2.xml"/><Relationship Id="rId75" Type="http://schemas.openxmlformats.org/officeDocument/2006/relationships/notesSlide" Target="../notesSlides/notesSlide41.xml"/><Relationship Id="rId60" Type="http://schemas.openxmlformats.org/officeDocument/2006/relationships/tags" Target="../tags/tag626.xml"/><Relationship Id="rId61" Type="http://schemas.openxmlformats.org/officeDocument/2006/relationships/tags" Target="../tags/tag627.xml"/><Relationship Id="rId62" Type="http://schemas.openxmlformats.org/officeDocument/2006/relationships/tags" Target="../tags/tag628.xml"/><Relationship Id="rId10" Type="http://schemas.openxmlformats.org/officeDocument/2006/relationships/tags" Target="../tags/tag576.xml"/><Relationship Id="rId11" Type="http://schemas.openxmlformats.org/officeDocument/2006/relationships/tags" Target="../tags/tag577.xml"/><Relationship Id="rId12" Type="http://schemas.openxmlformats.org/officeDocument/2006/relationships/tags" Target="../tags/tag57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9" Type="http://schemas.openxmlformats.org/officeDocument/2006/relationships/tags" Target="../tags/tag648.xml"/><Relationship Id="rId20" Type="http://schemas.openxmlformats.org/officeDocument/2006/relationships/tags" Target="../tags/tag659.xml"/><Relationship Id="rId21" Type="http://schemas.openxmlformats.org/officeDocument/2006/relationships/tags" Target="../tags/tag660.xml"/><Relationship Id="rId22" Type="http://schemas.openxmlformats.org/officeDocument/2006/relationships/slideLayout" Target="../slideLayouts/slideLayout4.xml"/><Relationship Id="rId23" Type="http://schemas.openxmlformats.org/officeDocument/2006/relationships/notesSlide" Target="../notesSlides/notesSlide42.xml"/><Relationship Id="rId24" Type="http://schemas.openxmlformats.org/officeDocument/2006/relationships/image" Target="../media/image9.jpeg"/><Relationship Id="rId10" Type="http://schemas.openxmlformats.org/officeDocument/2006/relationships/tags" Target="../tags/tag649.xml"/><Relationship Id="rId11" Type="http://schemas.openxmlformats.org/officeDocument/2006/relationships/tags" Target="../tags/tag650.xml"/><Relationship Id="rId12" Type="http://schemas.openxmlformats.org/officeDocument/2006/relationships/tags" Target="../tags/tag651.xml"/><Relationship Id="rId13" Type="http://schemas.openxmlformats.org/officeDocument/2006/relationships/tags" Target="../tags/tag652.xml"/><Relationship Id="rId14" Type="http://schemas.openxmlformats.org/officeDocument/2006/relationships/tags" Target="../tags/tag653.xml"/><Relationship Id="rId15" Type="http://schemas.openxmlformats.org/officeDocument/2006/relationships/tags" Target="../tags/tag654.xml"/><Relationship Id="rId16" Type="http://schemas.openxmlformats.org/officeDocument/2006/relationships/tags" Target="../tags/tag655.xml"/><Relationship Id="rId17" Type="http://schemas.openxmlformats.org/officeDocument/2006/relationships/tags" Target="../tags/tag656.xml"/><Relationship Id="rId18" Type="http://schemas.openxmlformats.org/officeDocument/2006/relationships/tags" Target="../tags/tag657.xml"/><Relationship Id="rId19" Type="http://schemas.openxmlformats.org/officeDocument/2006/relationships/tags" Target="../tags/tag658.xml"/><Relationship Id="rId1" Type="http://schemas.openxmlformats.org/officeDocument/2006/relationships/tags" Target="../tags/tag640.xml"/><Relationship Id="rId2" Type="http://schemas.openxmlformats.org/officeDocument/2006/relationships/tags" Target="../tags/tag641.xml"/><Relationship Id="rId3" Type="http://schemas.openxmlformats.org/officeDocument/2006/relationships/tags" Target="../tags/tag642.xml"/><Relationship Id="rId4" Type="http://schemas.openxmlformats.org/officeDocument/2006/relationships/tags" Target="../tags/tag643.xml"/><Relationship Id="rId5" Type="http://schemas.openxmlformats.org/officeDocument/2006/relationships/tags" Target="../tags/tag644.xml"/><Relationship Id="rId6" Type="http://schemas.openxmlformats.org/officeDocument/2006/relationships/tags" Target="../tags/tag645.xml"/><Relationship Id="rId7" Type="http://schemas.openxmlformats.org/officeDocument/2006/relationships/tags" Target="../tags/tag646.xml"/><Relationship Id="rId8" Type="http://schemas.openxmlformats.org/officeDocument/2006/relationships/tags" Target="../tags/tag647.xml"/></Relationships>
</file>

<file path=ppt/slides/_rels/slide5.xml.rels><?xml version="1.0" encoding="UTF-8" standalone="yes"?>
<Relationships xmlns="http://schemas.openxmlformats.org/package/2006/relationships"><Relationship Id="rId3" Type="http://schemas.openxmlformats.org/officeDocument/2006/relationships/tags" Target="../tags/tag96.xml"/><Relationship Id="rId4" Type="http://schemas.openxmlformats.org/officeDocument/2006/relationships/tags" Target="../tags/tag97.xml"/><Relationship Id="rId5" Type="http://schemas.openxmlformats.org/officeDocument/2006/relationships/slideLayout" Target="../slideLayouts/slideLayout2.xml"/><Relationship Id="rId6" Type="http://schemas.openxmlformats.org/officeDocument/2006/relationships/notesSlide" Target="../notesSlides/notesSlide4.xml"/><Relationship Id="rId1" Type="http://schemas.openxmlformats.org/officeDocument/2006/relationships/tags" Target="../tags/tag94.xml"/><Relationship Id="rId2" Type="http://schemas.openxmlformats.org/officeDocument/2006/relationships/tags" Target="../tags/tag95.xml"/></Relationships>
</file>

<file path=ppt/slides/_rels/slide50.xml.rels><?xml version="1.0" encoding="UTF-8" standalone="yes"?>
<Relationships xmlns="http://schemas.openxmlformats.org/package/2006/relationships"><Relationship Id="rId46" Type="http://schemas.openxmlformats.org/officeDocument/2006/relationships/tags" Target="../tags/tag706.xml"/><Relationship Id="rId47" Type="http://schemas.openxmlformats.org/officeDocument/2006/relationships/tags" Target="../tags/tag707.xml"/><Relationship Id="rId48" Type="http://schemas.openxmlformats.org/officeDocument/2006/relationships/slideLayout" Target="../slideLayouts/slideLayout4.xml"/><Relationship Id="rId49" Type="http://schemas.openxmlformats.org/officeDocument/2006/relationships/notesSlide" Target="../notesSlides/notesSlide43.xml"/><Relationship Id="rId20" Type="http://schemas.openxmlformats.org/officeDocument/2006/relationships/tags" Target="../tags/tag680.xml"/><Relationship Id="rId21" Type="http://schemas.openxmlformats.org/officeDocument/2006/relationships/tags" Target="../tags/tag681.xml"/><Relationship Id="rId22" Type="http://schemas.openxmlformats.org/officeDocument/2006/relationships/tags" Target="../tags/tag682.xml"/><Relationship Id="rId23" Type="http://schemas.openxmlformats.org/officeDocument/2006/relationships/tags" Target="../tags/tag683.xml"/><Relationship Id="rId24" Type="http://schemas.openxmlformats.org/officeDocument/2006/relationships/tags" Target="../tags/tag684.xml"/><Relationship Id="rId25" Type="http://schemas.openxmlformats.org/officeDocument/2006/relationships/tags" Target="../tags/tag685.xml"/><Relationship Id="rId26" Type="http://schemas.openxmlformats.org/officeDocument/2006/relationships/tags" Target="../tags/tag686.xml"/><Relationship Id="rId27" Type="http://schemas.openxmlformats.org/officeDocument/2006/relationships/tags" Target="../tags/tag687.xml"/><Relationship Id="rId28" Type="http://schemas.openxmlformats.org/officeDocument/2006/relationships/tags" Target="../tags/tag688.xml"/><Relationship Id="rId29" Type="http://schemas.openxmlformats.org/officeDocument/2006/relationships/tags" Target="../tags/tag689.xml"/><Relationship Id="rId50" Type="http://schemas.openxmlformats.org/officeDocument/2006/relationships/image" Target="../media/image9.jpeg"/><Relationship Id="rId1" Type="http://schemas.openxmlformats.org/officeDocument/2006/relationships/tags" Target="../tags/tag661.xml"/><Relationship Id="rId2" Type="http://schemas.openxmlformats.org/officeDocument/2006/relationships/tags" Target="../tags/tag662.xml"/><Relationship Id="rId3" Type="http://schemas.openxmlformats.org/officeDocument/2006/relationships/tags" Target="../tags/tag663.xml"/><Relationship Id="rId4" Type="http://schemas.openxmlformats.org/officeDocument/2006/relationships/tags" Target="../tags/tag664.xml"/><Relationship Id="rId5" Type="http://schemas.openxmlformats.org/officeDocument/2006/relationships/tags" Target="../tags/tag665.xml"/><Relationship Id="rId30" Type="http://schemas.openxmlformats.org/officeDocument/2006/relationships/tags" Target="../tags/tag690.xml"/><Relationship Id="rId31" Type="http://schemas.openxmlformats.org/officeDocument/2006/relationships/tags" Target="../tags/tag691.xml"/><Relationship Id="rId32" Type="http://schemas.openxmlformats.org/officeDocument/2006/relationships/tags" Target="../tags/tag692.xml"/><Relationship Id="rId9" Type="http://schemas.openxmlformats.org/officeDocument/2006/relationships/tags" Target="../tags/tag669.xml"/><Relationship Id="rId6" Type="http://schemas.openxmlformats.org/officeDocument/2006/relationships/tags" Target="../tags/tag666.xml"/><Relationship Id="rId7" Type="http://schemas.openxmlformats.org/officeDocument/2006/relationships/tags" Target="../tags/tag667.xml"/><Relationship Id="rId8" Type="http://schemas.openxmlformats.org/officeDocument/2006/relationships/tags" Target="../tags/tag668.xml"/><Relationship Id="rId33" Type="http://schemas.openxmlformats.org/officeDocument/2006/relationships/tags" Target="../tags/tag693.xml"/><Relationship Id="rId34" Type="http://schemas.openxmlformats.org/officeDocument/2006/relationships/tags" Target="../tags/tag694.xml"/><Relationship Id="rId35" Type="http://schemas.openxmlformats.org/officeDocument/2006/relationships/tags" Target="../tags/tag695.xml"/><Relationship Id="rId36" Type="http://schemas.openxmlformats.org/officeDocument/2006/relationships/tags" Target="../tags/tag696.xml"/><Relationship Id="rId10" Type="http://schemas.openxmlformats.org/officeDocument/2006/relationships/tags" Target="../tags/tag670.xml"/><Relationship Id="rId11" Type="http://schemas.openxmlformats.org/officeDocument/2006/relationships/tags" Target="../tags/tag671.xml"/><Relationship Id="rId12" Type="http://schemas.openxmlformats.org/officeDocument/2006/relationships/tags" Target="../tags/tag672.xml"/><Relationship Id="rId13" Type="http://schemas.openxmlformats.org/officeDocument/2006/relationships/tags" Target="../tags/tag673.xml"/><Relationship Id="rId14" Type="http://schemas.openxmlformats.org/officeDocument/2006/relationships/tags" Target="../tags/tag674.xml"/><Relationship Id="rId15" Type="http://schemas.openxmlformats.org/officeDocument/2006/relationships/tags" Target="../tags/tag675.xml"/><Relationship Id="rId16" Type="http://schemas.openxmlformats.org/officeDocument/2006/relationships/tags" Target="../tags/tag676.xml"/><Relationship Id="rId17" Type="http://schemas.openxmlformats.org/officeDocument/2006/relationships/tags" Target="../tags/tag677.xml"/><Relationship Id="rId18" Type="http://schemas.openxmlformats.org/officeDocument/2006/relationships/tags" Target="../tags/tag678.xml"/><Relationship Id="rId19" Type="http://schemas.openxmlformats.org/officeDocument/2006/relationships/tags" Target="../tags/tag679.xml"/><Relationship Id="rId37" Type="http://schemas.openxmlformats.org/officeDocument/2006/relationships/tags" Target="../tags/tag697.xml"/><Relationship Id="rId38" Type="http://schemas.openxmlformats.org/officeDocument/2006/relationships/tags" Target="../tags/tag698.xml"/><Relationship Id="rId39" Type="http://schemas.openxmlformats.org/officeDocument/2006/relationships/tags" Target="../tags/tag699.xml"/><Relationship Id="rId40" Type="http://schemas.openxmlformats.org/officeDocument/2006/relationships/tags" Target="../tags/tag700.xml"/><Relationship Id="rId41" Type="http://schemas.openxmlformats.org/officeDocument/2006/relationships/tags" Target="../tags/tag701.xml"/><Relationship Id="rId42" Type="http://schemas.openxmlformats.org/officeDocument/2006/relationships/tags" Target="../tags/tag702.xml"/><Relationship Id="rId43" Type="http://schemas.openxmlformats.org/officeDocument/2006/relationships/tags" Target="../tags/tag703.xml"/><Relationship Id="rId44" Type="http://schemas.openxmlformats.org/officeDocument/2006/relationships/tags" Target="../tags/tag704.xml"/><Relationship Id="rId45" Type="http://schemas.openxmlformats.org/officeDocument/2006/relationships/tags" Target="../tags/tag705.xml"/></Relationships>
</file>

<file path=ppt/slides/_rels/slide51.xml.rels><?xml version="1.0" encoding="UTF-8" standalone="yes"?>
<Relationships xmlns="http://schemas.openxmlformats.org/package/2006/relationships"><Relationship Id="rId20" Type="http://schemas.openxmlformats.org/officeDocument/2006/relationships/tags" Target="../tags/tag727.xml"/><Relationship Id="rId21" Type="http://schemas.openxmlformats.org/officeDocument/2006/relationships/tags" Target="../tags/tag728.xml"/><Relationship Id="rId22" Type="http://schemas.openxmlformats.org/officeDocument/2006/relationships/tags" Target="../tags/tag729.xml"/><Relationship Id="rId23" Type="http://schemas.openxmlformats.org/officeDocument/2006/relationships/tags" Target="../tags/tag730.xml"/><Relationship Id="rId24" Type="http://schemas.openxmlformats.org/officeDocument/2006/relationships/tags" Target="../tags/tag731.xml"/><Relationship Id="rId25" Type="http://schemas.openxmlformats.org/officeDocument/2006/relationships/tags" Target="../tags/tag732.xml"/><Relationship Id="rId26" Type="http://schemas.openxmlformats.org/officeDocument/2006/relationships/tags" Target="../tags/tag733.xml"/><Relationship Id="rId27" Type="http://schemas.openxmlformats.org/officeDocument/2006/relationships/tags" Target="../tags/tag734.xml"/><Relationship Id="rId28" Type="http://schemas.openxmlformats.org/officeDocument/2006/relationships/tags" Target="../tags/tag735.xml"/><Relationship Id="rId29" Type="http://schemas.openxmlformats.org/officeDocument/2006/relationships/tags" Target="../tags/tag736.xml"/><Relationship Id="rId1" Type="http://schemas.openxmlformats.org/officeDocument/2006/relationships/tags" Target="../tags/tag708.xml"/><Relationship Id="rId2" Type="http://schemas.openxmlformats.org/officeDocument/2006/relationships/tags" Target="../tags/tag709.xml"/><Relationship Id="rId3" Type="http://schemas.openxmlformats.org/officeDocument/2006/relationships/tags" Target="../tags/tag710.xml"/><Relationship Id="rId4" Type="http://schemas.openxmlformats.org/officeDocument/2006/relationships/tags" Target="../tags/tag711.xml"/><Relationship Id="rId5" Type="http://schemas.openxmlformats.org/officeDocument/2006/relationships/tags" Target="../tags/tag712.xml"/><Relationship Id="rId30" Type="http://schemas.openxmlformats.org/officeDocument/2006/relationships/tags" Target="../tags/tag737.xml"/><Relationship Id="rId31" Type="http://schemas.openxmlformats.org/officeDocument/2006/relationships/tags" Target="../tags/tag738.xml"/><Relationship Id="rId32" Type="http://schemas.openxmlformats.org/officeDocument/2006/relationships/tags" Target="../tags/tag739.xml"/><Relationship Id="rId9" Type="http://schemas.openxmlformats.org/officeDocument/2006/relationships/tags" Target="../tags/tag716.xml"/><Relationship Id="rId6" Type="http://schemas.openxmlformats.org/officeDocument/2006/relationships/tags" Target="../tags/tag713.xml"/><Relationship Id="rId7" Type="http://schemas.openxmlformats.org/officeDocument/2006/relationships/tags" Target="../tags/tag714.xml"/><Relationship Id="rId8" Type="http://schemas.openxmlformats.org/officeDocument/2006/relationships/tags" Target="../tags/tag715.xml"/><Relationship Id="rId33" Type="http://schemas.openxmlformats.org/officeDocument/2006/relationships/slideLayout" Target="../slideLayouts/slideLayout2.xml"/><Relationship Id="rId34" Type="http://schemas.openxmlformats.org/officeDocument/2006/relationships/notesSlide" Target="../notesSlides/notesSlide44.xml"/><Relationship Id="rId10" Type="http://schemas.openxmlformats.org/officeDocument/2006/relationships/tags" Target="../tags/tag717.xml"/><Relationship Id="rId11" Type="http://schemas.openxmlformats.org/officeDocument/2006/relationships/tags" Target="../tags/tag718.xml"/><Relationship Id="rId12" Type="http://schemas.openxmlformats.org/officeDocument/2006/relationships/tags" Target="../tags/tag719.xml"/><Relationship Id="rId13" Type="http://schemas.openxmlformats.org/officeDocument/2006/relationships/tags" Target="../tags/tag720.xml"/><Relationship Id="rId14" Type="http://schemas.openxmlformats.org/officeDocument/2006/relationships/tags" Target="../tags/tag721.xml"/><Relationship Id="rId15" Type="http://schemas.openxmlformats.org/officeDocument/2006/relationships/tags" Target="../tags/tag722.xml"/><Relationship Id="rId16" Type="http://schemas.openxmlformats.org/officeDocument/2006/relationships/tags" Target="../tags/tag723.xml"/><Relationship Id="rId17" Type="http://schemas.openxmlformats.org/officeDocument/2006/relationships/tags" Target="../tags/tag724.xml"/><Relationship Id="rId18" Type="http://schemas.openxmlformats.org/officeDocument/2006/relationships/tags" Target="../tags/tag725.xml"/><Relationship Id="rId19" Type="http://schemas.openxmlformats.org/officeDocument/2006/relationships/tags" Target="../tags/tag726.xml"/></Relationships>
</file>

<file path=ppt/slides/_rels/slide52.xml.rels><?xml version="1.0" encoding="UTF-8" standalone="yes"?>
<Relationships xmlns="http://schemas.openxmlformats.org/package/2006/relationships"><Relationship Id="rId3" Type="http://schemas.openxmlformats.org/officeDocument/2006/relationships/tags" Target="../tags/tag742.xml"/><Relationship Id="rId4" Type="http://schemas.openxmlformats.org/officeDocument/2006/relationships/tags" Target="../tags/tag743.xml"/><Relationship Id="rId5" Type="http://schemas.openxmlformats.org/officeDocument/2006/relationships/tags" Target="../tags/tag744.xml"/><Relationship Id="rId6" Type="http://schemas.openxmlformats.org/officeDocument/2006/relationships/tags" Target="../tags/tag745.xml"/><Relationship Id="rId7" Type="http://schemas.openxmlformats.org/officeDocument/2006/relationships/tags" Target="../tags/tag746.xml"/><Relationship Id="rId8" Type="http://schemas.openxmlformats.org/officeDocument/2006/relationships/tags" Target="../tags/tag747.xml"/><Relationship Id="rId9" Type="http://schemas.openxmlformats.org/officeDocument/2006/relationships/tags" Target="../tags/tag748.xml"/><Relationship Id="rId10" Type="http://schemas.openxmlformats.org/officeDocument/2006/relationships/slideLayout" Target="../slideLayouts/slideLayout2.xml"/><Relationship Id="rId11" Type="http://schemas.openxmlformats.org/officeDocument/2006/relationships/notesSlide" Target="../notesSlides/notesSlide45.xml"/><Relationship Id="rId1" Type="http://schemas.openxmlformats.org/officeDocument/2006/relationships/tags" Target="../tags/tag740.xml"/><Relationship Id="rId2" Type="http://schemas.openxmlformats.org/officeDocument/2006/relationships/tags" Target="../tags/tag741.xml"/></Relationships>
</file>

<file path=ppt/slides/_rels/slide53.xml.rels><?xml version="1.0" encoding="UTF-8" standalone="yes"?>
<Relationships xmlns="http://schemas.openxmlformats.org/package/2006/relationships"><Relationship Id="rId20" Type="http://schemas.openxmlformats.org/officeDocument/2006/relationships/tags" Target="../tags/tag768.xml"/><Relationship Id="rId21" Type="http://schemas.openxmlformats.org/officeDocument/2006/relationships/tags" Target="../tags/tag769.xml"/><Relationship Id="rId22" Type="http://schemas.openxmlformats.org/officeDocument/2006/relationships/tags" Target="../tags/tag770.xml"/><Relationship Id="rId23" Type="http://schemas.openxmlformats.org/officeDocument/2006/relationships/tags" Target="../tags/tag771.xml"/><Relationship Id="rId24" Type="http://schemas.openxmlformats.org/officeDocument/2006/relationships/tags" Target="../tags/tag772.xml"/><Relationship Id="rId25" Type="http://schemas.openxmlformats.org/officeDocument/2006/relationships/tags" Target="../tags/tag773.xml"/><Relationship Id="rId26" Type="http://schemas.openxmlformats.org/officeDocument/2006/relationships/tags" Target="../tags/tag774.xml"/><Relationship Id="rId27" Type="http://schemas.openxmlformats.org/officeDocument/2006/relationships/tags" Target="../tags/tag775.xml"/><Relationship Id="rId28" Type="http://schemas.openxmlformats.org/officeDocument/2006/relationships/tags" Target="../tags/tag776.xml"/><Relationship Id="rId29" Type="http://schemas.openxmlformats.org/officeDocument/2006/relationships/tags" Target="../tags/tag777.xml"/><Relationship Id="rId1" Type="http://schemas.openxmlformats.org/officeDocument/2006/relationships/tags" Target="../tags/tag749.xml"/><Relationship Id="rId2" Type="http://schemas.openxmlformats.org/officeDocument/2006/relationships/tags" Target="../tags/tag750.xml"/><Relationship Id="rId3" Type="http://schemas.openxmlformats.org/officeDocument/2006/relationships/tags" Target="../tags/tag751.xml"/><Relationship Id="rId4" Type="http://schemas.openxmlformats.org/officeDocument/2006/relationships/tags" Target="../tags/tag752.xml"/><Relationship Id="rId5" Type="http://schemas.openxmlformats.org/officeDocument/2006/relationships/tags" Target="../tags/tag753.xml"/><Relationship Id="rId30" Type="http://schemas.openxmlformats.org/officeDocument/2006/relationships/tags" Target="../tags/tag778.xml"/><Relationship Id="rId31" Type="http://schemas.openxmlformats.org/officeDocument/2006/relationships/tags" Target="../tags/tag779.xml"/><Relationship Id="rId32" Type="http://schemas.openxmlformats.org/officeDocument/2006/relationships/tags" Target="../tags/tag780.xml"/><Relationship Id="rId9" Type="http://schemas.openxmlformats.org/officeDocument/2006/relationships/tags" Target="../tags/tag757.xml"/><Relationship Id="rId6" Type="http://schemas.openxmlformats.org/officeDocument/2006/relationships/tags" Target="../tags/tag754.xml"/><Relationship Id="rId7" Type="http://schemas.openxmlformats.org/officeDocument/2006/relationships/tags" Target="../tags/tag755.xml"/><Relationship Id="rId8" Type="http://schemas.openxmlformats.org/officeDocument/2006/relationships/tags" Target="../tags/tag756.xml"/><Relationship Id="rId33" Type="http://schemas.openxmlformats.org/officeDocument/2006/relationships/tags" Target="../tags/tag781.xml"/><Relationship Id="rId34" Type="http://schemas.openxmlformats.org/officeDocument/2006/relationships/tags" Target="../tags/tag782.xml"/><Relationship Id="rId35" Type="http://schemas.openxmlformats.org/officeDocument/2006/relationships/tags" Target="../tags/tag783.xml"/><Relationship Id="rId36" Type="http://schemas.openxmlformats.org/officeDocument/2006/relationships/tags" Target="../tags/tag784.xml"/><Relationship Id="rId10" Type="http://schemas.openxmlformats.org/officeDocument/2006/relationships/tags" Target="../tags/tag758.xml"/><Relationship Id="rId11" Type="http://schemas.openxmlformats.org/officeDocument/2006/relationships/tags" Target="../tags/tag759.xml"/><Relationship Id="rId12" Type="http://schemas.openxmlformats.org/officeDocument/2006/relationships/tags" Target="../tags/tag760.xml"/><Relationship Id="rId13" Type="http://schemas.openxmlformats.org/officeDocument/2006/relationships/tags" Target="../tags/tag761.xml"/><Relationship Id="rId14" Type="http://schemas.openxmlformats.org/officeDocument/2006/relationships/tags" Target="../tags/tag762.xml"/><Relationship Id="rId15" Type="http://schemas.openxmlformats.org/officeDocument/2006/relationships/tags" Target="../tags/tag763.xml"/><Relationship Id="rId16" Type="http://schemas.openxmlformats.org/officeDocument/2006/relationships/tags" Target="../tags/tag764.xml"/><Relationship Id="rId17" Type="http://schemas.openxmlformats.org/officeDocument/2006/relationships/tags" Target="../tags/tag765.xml"/><Relationship Id="rId18" Type="http://schemas.openxmlformats.org/officeDocument/2006/relationships/tags" Target="../tags/tag766.xml"/><Relationship Id="rId19" Type="http://schemas.openxmlformats.org/officeDocument/2006/relationships/tags" Target="../tags/tag767.xml"/><Relationship Id="rId37" Type="http://schemas.openxmlformats.org/officeDocument/2006/relationships/tags" Target="../tags/tag785.xml"/><Relationship Id="rId38" Type="http://schemas.openxmlformats.org/officeDocument/2006/relationships/tags" Target="../tags/tag786.xml"/><Relationship Id="rId39" Type="http://schemas.openxmlformats.org/officeDocument/2006/relationships/tags" Target="../tags/tag787.xml"/><Relationship Id="rId40" Type="http://schemas.openxmlformats.org/officeDocument/2006/relationships/tags" Target="../tags/tag788.xml"/><Relationship Id="rId41" Type="http://schemas.openxmlformats.org/officeDocument/2006/relationships/tags" Target="../tags/tag789.xml"/><Relationship Id="rId42" Type="http://schemas.openxmlformats.org/officeDocument/2006/relationships/tags" Target="../tags/tag790.xml"/><Relationship Id="rId43" Type="http://schemas.openxmlformats.org/officeDocument/2006/relationships/tags" Target="../tags/tag791.xml"/><Relationship Id="rId44" Type="http://schemas.openxmlformats.org/officeDocument/2006/relationships/slideLayout" Target="../slideLayouts/slideLayout2.xml"/><Relationship Id="rId45" Type="http://schemas.openxmlformats.org/officeDocument/2006/relationships/notesSlide" Target="../notesSlides/notesSlide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tags" Target="../tags/tag794.xml"/><Relationship Id="rId4" Type="http://schemas.openxmlformats.org/officeDocument/2006/relationships/slideLayout" Target="../slideLayouts/slideLayout2.xml"/><Relationship Id="rId5" Type="http://schemas.openxmlformats.org/officeDocument/2006/relationships/notesSlide" Target="../notesSlides/notesSlide47.xml"/><Relationship Id="rId6" Type="http://schemas.openxmlformats.org/officeDocument/2006/relationships/image" Target="../media/image10.emf"/><Relationship Id="rId1" Type="http://schemas.openxmlformats.org/officeDocument/2006/relationships/tags" Target="../tags/tag792.xml"/><Relationship Id="rId2" Type="http://schemas.openxmlformats.org/officeDocument/2006/relationships/tags" Target="../tags/tag79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cornell.edu/Courses/CS3410/2014sp/schedule.html"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xml"/><Relationship Id="rId1" Type="http://schemas.openxmlformats.org/officeDocument/2006/relationships/tags" Target="../tags/tag98.xml"/><Relationship Id="rId2" Type="http://schemas.openxmlformats.org/officeDocument/2006/relationships/tags" Target="../tags/tag9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1" Type="http://schemas.openxmlformats.org/officeDocument/2006/relationships/tags" Target="../tags/tag100.xml"/><Relationship Id="rId2" Type="http://schemas.openxmlformats.org/officeDocument/2006/relationships/tags" Target="../tags/tag10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1" Type="http://schemas.openxmlformats.org/officeDocument/2006/relationships/tags" Target="../tags/tag102.xml"/><Relationship Id="rId2" Type="http://schemas.openxmlformats.org/officeDocument/2006/relationships/tags" Target="../tags/tag10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1" Type="http://schemas.openxmlformats.org/officeDocument/2006/relationships/tags" Target="../tags/tag104.xml"/><Relationship Id="rId2" Type="http://schemas.openxmlformats.org/officeDocument/2006/relationships/tags" Target="../tags/tag10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Numbers </a:t>
            </a:r>
            <a:r>
              <a:rPr lang="en-US" dirty="0" smtClean="0">
                <a:solidFill>
                  <a:srgbClr val="00F6FF"/>
                </a:solidFill>
              </a:rPr>
              <a:t>and</a:t>
            </a:r>
            <a:r>
              <a:rPr lang="en-US" dirty="0" smtClean="0"/>
              <a:t> Arithmetic</a:t>
            </a:r>
            <a:endParaRPr lang="en-US" dirty="0"/>
          </a:p>
        </p:txBody>
      </p:sp>
      <p:sp>
        <p:nvSpPr>
          <p:cNvPr id="3" name="Subtitle 2"/>
          <p:cNvSpPr>
            <a:spLocks noGrp="1"/>
          </p:cNvSpPr>
          <p:nvPr>
            <p:ph type="subTitle" idx="1"/>
          </p:nvPr>
        </p:nvSpPr>
        <p:spPr>
          <a:xfrm>
            <a:off x="1371600" y="3429000"/>
            <a:ext cx="6400800" cy="2057400"/>
          </a:xfrm>
        </p:spPr>
        <p:txBody>
          <a:bodyPr/>
          <a:lstStyle/>
          <a:p>
            <a:r>
              <a:rPr lang="en-US" b="1" dirty="0" smtClean="0"/>
              <a:t>Kavita Bala</a:t>
            </a:r>
          </a:p>
          <a:p>
            <a:r>
              <a:rPr lang="en-US" b="1" dirty="0" smtClean="0"/>
              <a:t>CS 3410, Spring 2014</a:t>
            </a:r>
          </a:p>
          <a:p>
            <a:r>
              <a:rPr lang="en-US" dirty="0" smtClean="0"/>
              <a:t>Computer Science</a:t>
            </a:r>
          </a:p>
          <a:p>
            <a:r>
              <a:rPr lang="en-US" dirty="0" smtClean="0"/>
              <a:t>Cornell University</a:t>
            </a:r>
            <a:endParaRPr lang="en-US" dirty="0"/>
          </a:p>
        </p:txBody>
      </p:sp>
      <p:sp>
        <p:nvSpPr>
          <p:cNvPr id="4" name="TextBox 3"/>
          <p:cNvSpPr txBox="1"/>
          <p:nvPr/>
        </p:nvSpPr>
        <p:spPr>
          <a:xfrm>
            <a:off x="228600" y="6107668"/>
            <a:ext cx="5105400" cy="369332"/>
          </a:xfrm>
          <a:prstGeom prst="rect">
            <a:avLst/>
          </a:prstGeom>
          <a:noFill/>
          <a:ln>
            <a:noFill/>
          </a:ln>
        </p:spPr>
        <p:txBody>
          <a:bodyPr wrap="square" rtlCol="0">
            <a:spAutoFit/>
          </a:bodyPr>
          <a:lstStyle/>
          <a:p>
            <a:r>
              <a:rPr lang="en-US" dirty="0">
                <a:ln>
                  <a:solidFill>
                    <a:schemeClr val="accent5">
                      <a:lumMod val="20000"/>
                      <a:lumOff val="80000"/>
                    </a:schemeClr>
                  </a:solidFill>
                </a:ln>
                <a:solidFill>
                  <a:srgbClr val="00F6FF"/>
                </a:solidFill>
              </a:rPr>
              <a:t>See: P&amp;H Chapter </a:t>
            </a:r>
            <a:r>
              <a:rPr lang="en-US" dirty="0" smtClean="0">
                <a:ln>
                  <a:solidFill>
                    <a:schemeClr val="accent5">
                      <a:lumMod val="20000"/>
                      <a:lumOff val="80000"/>
                    </a:schemeClr>
                  </a:solidFill>
                </a:ln>
                <a:solidFill>
                  <a:srgbClr val="00F6FF"/>
                </a:solidFill>
              </a:rPr>
              <a:t>2.4, 3.2</a:t>
            </a:r>
            <a:r>
              <a:rPr lang="en-US" dirty="0">
                <a:ln>
                  <a:solidFill>
                    <a:schemeClr val="accent5">
                      <a:lumMod val="20000"/>
                      <a:lumOff val="80000"/>
                    </a:schemeClr>
                  </a:solidFill>
                </a:ln>
                <a:solidFill>
                  <a:srgbClr val="00F6FF"/>
                </a:solidFill>
              </a:rPr>
              <a:t>, </a:t>
            </a:r>
            <a:r>
              <a:rPr lang="en-US" dirty="0" smtClean="0">
                <a:ln>
                  <a:solidFill>
                    <a:schemeClr val="accent5">
                      <a:lumMod val="20000"/>
                      <a:lumOff val="80000"/>
                    </a:schemeClr>
                  </a:solidFill>
                </a:ln>
                <a:solidFill>
                  <a:srgbClr val="00F6FF"/>
                </a:solidFill>
              </a:rPr>
              <a:t>B.2, B.5, B.6</a:t>
            </a:r>
            <a:endParaRPr lang="en-US" dirty="0">
              <a:ln>
                <a:solidFill>
                  <a:schemeClr val="accent5">
                    <a:lumMod val="20000"/>
                    <a:lumOff val="80000"/>
                  </a:schemeClr>
                </a:solidFill>
              </a:ln>
              <a:solidFill>
                <a:srgbClr val="00F6FF"/>
              </a:solidFill>
            </a:endParaRPr>
          </a:p>
        </p:txBody>
      </p:sp>
    </p:spTree>
    <p:extLst>
      <p:ext uri="{BB962C8B-B14F-4D97-AF65-F5344CB8AC3E}">
        <p14:creationId xmlns:p14="http://schemas.microsoft.com/office/powerpoint/2010/main" val="20346990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228600" y="9906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C</a:t>
            </a:r>
            <a:r>
              <a:rPr lang="en-US" sz="2400" dirty="0" smtClean="0"/>
              <a:t>onvert a base 10 number to a base 2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00F6FF"/>
                </a:solidFill>
              </a:rPr>
              <a:t>Base conversion </a:t>
            </a:r>
            <a:r>
              <a:rPr lang="en-US" sz="2400" dirty="0" smtClean="0"/>
              <a:t>via repetitive division</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00F6FF"/>
                </a:solidFill>
              </a:rPr>
              <a:t>Divide by base</a:t>
            </a:r>
            <a:r>
              <a:rPr lang="en-US" sz="2400" dirty="0" smtClean="0"/>
              <a:t>, write remainder, move left with quotient</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00F6FF"/>
                </a:solidFill>
              </a:rPr>
              <a:t>637</a:t>
            </a:r>
            <a:r>
              <a:rPr lang="en-US" sz="2400" dirty="0" smtClean="0"/>
              <a:t> </a:t>
            </a:r>
            <a:r>
              <a:rPr lang="en-US" sz="2400" dirty="0" smtClean="0">
                <a:sym typeface="Symbol"/>
              </a:rPr>
              <a:t> 2 = 318	</a:t>
            </a:r>
            <a:r>
              <a:rPr lang="en-US" sz="2400" dirty="0">
                <a:sym typeface="Symbol"/>
              </a:rPr>
              <a:t> </a:t>
            </a:r>
            <a:r>
              <a:rPr lang="en-US" sz="2400" dirty="0" smtClean="0">
                <a:sym typeface="Symbol"/>
              </a:rPr>
              <a:t>remainder  </a:t>
            </a:r>
            <a:r>
              <a:rPr lang="en-US" sz="2400" dirty="0" smtClean="0">
                <a:solidFill>
                  <a:srgbClr val="00F6FF"/>
                </a:solidFill>
                <a:sym typeface="Symbol"/>
              </a:rPr>
              <a:t>1</a:t>
            </a:r>
            <a:r>
              <a:rPr lang="en-US" sz="2400" dirty="0" smtClean="0">
                <a:sym typeface="Symbol"/>
              </a:rPr>
              <a:t>   </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318  2 = 159     remainder   </a:t>
            </a:r>
            <a:r>
              <a:rPr lang="en-US" sz="2400" dirty="0" smtClean="0">
                <a:solidFill>
                  <a:srgbClr val="00F6FF"/>
                </a:solidFill>
                <a:sym typeface="Symbol"/>
              </a:rPr>
              <a:t>0</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159  2 = 79       remainder   </a:t>
            </a:r>
            <a:r>
              <a:rPr lang="en-US" sz="2400" dirty="0" smtClean="0">
                <a:solidFill>
                  <a:srgbClr val="00F6FF"/>
                </a:solidFill>
                <a:sym typeface="Symbol"/>
              </a:rPr>
              <a:t>1</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79  2 = 39       remainder   </a:t>
            </a:r>
            <a:r>
              <a:rPr lang="en-US" sz="2400" dirty="0" smtClean="0">
                <a:solidFill>
                  <a:srgbClr val="00F6FF"/>
                </a:solidFill>
                <a:sym typeface="Symbol"/>
              </a:rPr>
              <a:t>1</a:t>
            </a:r>
            <a:endParaRPr lang="en-US" sz="2400" dirty="0" smtClean="0">
              <a:solidFill>
                <a:srgbClr val="00F6FF"/>
              </a:solidFill>
            </a:endParaRP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39  2 = 19       remainder   </a:t>
            </a:r>
            <a:r>
              <a:rPr lang="en-US" sz="2400" dirty="0">
                <a:solidFill>
                  <a:srgbClr val="00F6FF"/>
                </a:solidFill>
                <a:sym typeface="Symbol"/>
              </a:rPr>
              <a:t>1</a:t>
            </a:r>
            <a:endParaRPr lang="en-US" sz="2400" dirty="0" smtClean="0">
              <a:solidFill>
                <a:srgbClr val="00F6FF"/>
              </a:solidFill>
            </a:endParaRP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19  2 = 9         remainder   </a:t>
            </a:r>
            <a:r>
              <a:rPr lang="en-US" sz="2400" dirty="0">
                <a:solidFill>
                  <a:srgbClr val="00F6FF"/>
                </a:solidFill>
                <a:sym typeface="Symbol"/>
              </a:rPr>
              <a:t>1</a:t>
            </a:r>
            <a:endParaRPr lang="en-US" sz="2400" dirty="0" smtClean="0">
              <a:solidFill>
                <a:srgbClr val="00F6FF"/>
              </a:solidFill>
            </a:endParaRP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9 </a:t>
            </a:r>
            <a:r>
              <a:rPr lang="en-US" sz="2400" dirty="0">
                <a:sym typeface="Symbol"/>
              </a:rPr>
              <a:t> 2 = 4</a:t>
            </a:r>
            <a:r>
              <a:rPr lang="en-US" sz="2400" dirty="0" smtClean="0">
                <a:sym typeface="Symbol"/>
              </a:rPr>
              <a:t>         remainder   </a:t>
            </a:r>
            <a:r>
              <a:rPr lang="en-US" sz="2400" dirty="0" smtClean="0">
                <a:solidFill>
                  <a:srgbClr val="00F6FF"/>
                </a:solidFill>
                <a:sym typeface="Symbol"/>
              </a:rPr>
              <a:t>1</a:t>
            </a:r>
            <a:endParaRPr lang="en-US" sz="2400" dirty="0">
              <a:solidFill>
                <a:srgbClr val="00F6FF"/>
              </a:solidFill>
            </a:endParaRP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4 </a:t>
            </a:r>
            <a:r>
              <a:rPr lang="en-US" sz="2400" dirty="0">
                <a:sym typeface="Symbol"/>
              </a:rPr>
              <a:t> 2 = 2</a:t>
            </a:r>
            <a:r>
              <a:rPr lang="en-US" sz="2400" dirty="0" smtClean="0">
                <a:sym typeface="Symbol"/>
              </a:rPr>
              <a:t>         remainder   </a:t>
            </a:r>
            <a:r>
              <a:rPr lang="en-US" sz="2400" dirty="0" smtClean="0">
                <a:solidFill>
                  <a:srgbClr val="00F6FF"/>
                </a:solidFill>
                <a:sym typeface="Symbol"/>
              </a:rPr>
              <a:t>0</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2 </a:t>
            </a:r>
            <a:r>
              <a:rPr lang="en-US" sz="2400" dirty="0">
                <a:sym typeface="Symbol"/>
              </a:rPr>
              <a:t> 2 = </a:t>
            </a:r>
            <a:r>
              <a:rPr lang="en-US" sz="2400" dirty="0" smtClean="0">
                <a:sym typeface="Symbol"/>
              </a:rPr>
              <a:t>1         remainder   </a:t>
            </a:r>
            <a:r>
              <a:rPr lang="en-US" sz="2400" dirty="0" smtClean="0">
                <a:solidFill>
                  <a:srgbClr val="00F6FF"/>
                </a:solidFill>
                <a:sym typeface="Symbol"/>
              </a:rPr>
              <a:t>0</a:t>
            </a:r>
          </a:p>
          <a:p>
            <a:pPr lvl="1">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 </a:t>
            </a:r>
            <a:r>
              <a:rPr lang="en-US" sz="2400" dirty="0" smtClean="0">
                <a:sym typeface="Symbol"/>
              </a:rPr>
              <a:t>   1 </a:t>
            </a:r>
            <a:r>
              <a:rPr lang="en-US" sz="2400" dirty="0">
                <a:sym typeface="Symbol"/>
              </a:rPr>
              <a:t> </a:t>
            </a:r>
            <a:r>
              <a:rPr lang="en-US" sz="2400" dirty="0" smtClean="0">
                <a:sym typeface="Symbol"/>
              </a:rPr>
              <a:t>2 = 0         remainder   </a:t>
            </a:r>
            <a:r>
              <a:rPr lang="en-US" sz="2400" dirty="0" smtClean="0">
                <a:solidFill>
                  <a:srgbClr val="00F6FF"/>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00F6FF"/>
                </a:solidFill>
                <a:sym typeface="Symbol"/>
              </a:rPr>
              <a:t>637</a:t>
            </a:r>
            <a:r>
              <a:rPr lang="en-US" sz="2400" dirty="0" smtClean="0">
                <a:solidFill>
                  <a:schemeClr val="accent1"/>
                </a:solidFill>
                <a:sym typeface="Symbol"/>
              </a:rPr>
              <a:t> </a:t>
            </a:r>
            <a:r>
              <a:rPr lang="en-US" sz="2400" dirty="0" smtClean="0">
                <a:sym typeface="Symbol"/>
              </a:rPr>
              <a:t>=</a:t>
            </a:r>
            <a:r>
              <a:rPr lang="en-US" sz="2400" dirty="0" smtClean="0">
                <a:solidFill>
                  <a:schemeClr val="accent1"/>
                </a:solidFill>
                <a:sym typeface="Symbol"/>
              </a:rPr>
              <a:t> </a:t>
            </a:r>
            <a:r>
              <a:rPr lang="en-US" sz="2400" dirty="0" smtClean="0">
                <a:solidFill>
                  <a:srgbClr val="00F6FF"/>
                </a:solidFill>
                <a:sym typeface="Symbol"/>
              </a:rPr>
              <a:t>10 0111 1101 </a:t>
            </a:r>
            <a:r>
              <a:rPr lang="en-US" sz="2400" dirty="0" smtClean="0">
                <a:sym typeface="Symbol"/>
              </a:rPr>
              <a:t>(can also be written as </a:t>
            </a:r>
            <a:r>
              <a:rPr lang="en-US" sz="2400" dirty="0" smtClean="0">
                <a:solidFill>
                  <a:srgbClr val="00F6FF"/>
                </a:solidFill>
                <a:sym typeface="Symbol"/>
              </a:rPr>
              <a:t>0b10 0111 1101</a:t>
            </a:r>
            <a:r>
              <a:rPr lang="en-US" sz="2400" dirty="0" smtClean="0">
                <a:sym typeface="Symbol"/>
              </a:rPr>
              <a:t>)</a:t>
            </a:r>
            <a:endParaRPr lang="en-US" sz="2400" dirty="0" smtClean="0">
              <a:solidFill>
                <a:schemeClr val="accent1"/>
              </a:solidFill>
              <a:sym typeface="Symbol"/>
            </a:endParaRPr>
          </a:p>
        </p:txBody>
      </p:sp>
      <p:sp>
        <p:nvSpPr>
          <p:cNvPr id="2" name="Rectangle 1"/>
          <p:cNvSpPr/>
          <p:nvPr/>
        </p:nvSpPr>
        <p:spPr>
          <a:xfrm>
            <a:off x="4423619" y="2089666"/>
            <a:ext cx="529381" cy="15679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953000" y="2145268"/>
            <a:ext cx="2396618" cy="369332"/>
          </a:xfrm>
          <a:prstGeom prst="rect">
            <a:avLst/>
          </a:prstGeom>
          <a:noFill/>
        </p:spPr>
        <p:txBody>
          <a:bodyPr wrap="none" rtlCol="0">
            <a:spAutoFit/>
          </a:bodyPr>
          <a:lstStyle/>
          <a:p>
            <a:r>
              <a:rPr lang="en-US" dirty="0" err="1" smtClean="0">
                <a:solidFill>
                  <a:srgbClr val="00F6FF"/>
                </a:solidFill>
              </a:rPr>
              <a:t>lsb</a:t>
            </a:r>
            <a:r>
              <a:rPr lang="en-US" dirty="0" smtClean="0">
                <a:solidFill>
                  <a:srgbClr val="00F6FF"/>
                </a:solidFill>
              </a:rPr>
              <a:t> </a:t>
            </a:r>
            <a:r>
              <a:rPr lang="en-US" dirty="0" smtClean="0"/>
              <a:t>(least significant bit)</a:t>
            </a:r>
            <a:endParaRPr lang="en-US" dirty="0"/>
          </a:p>
        </p:txBody>
      </p:sp>
      <p:sp>
        <p:nvSpPr>
          <p:cNvPr id="7" name="TextBox 6"/>
          <p:cNvSpPr txBox="1"/>
          <p:nvPr/>
        </p:nvSpPr>
        <p:spPr>
          <a:xfrm>
            <a:off x="4953000" y="5562600"/>
            <a:ext cx="2555315" cy="369332"/>
          </a:xfrm>
          <a:prstGeom prst="rect">
            <a:avLst/>
          </a:prstGeom>
          <a:noFill/>
        </p:spPr>
        <p:txBody>
          <a:bodyPr wrap="none" rtlCol="0">
            <a:spAutoFit/>
          </a:bodyPr>
          <a:lstStyle/>
          <a:p>
            <a:r>
              <a:rPr lang="en-US" dirty="0" err="1" smtClean="0">
                <a:solidFill>
                  <a:srgbClr val="00F6FF"/>
                </a:solidFill>
              </a:rPr>
              <a:t>msb</a:t>
            </a:r>
            <a:r>
              <a:rPr lang="en-US" dirty="0" smtClean="0">
                <a:solidFill>
                  <a:srgbClr val="00F6FF"/>
                </a:solidFill>
              </a:rPr>
              <a:t> </a:t>
            </a:r>
            <a:r>
              <a:rPr lang="en-US" dirty="0" smtClean="0"/>
              <a:t>(most significant bit)</a:t>
            </a:r>
            <a:endParaRPr lang="en-US" dirty="0"/>
          </a:p>
        </p:txBody>
      </p:sp>
      <p:sp>
        <p:nvSpPr>
          <p:cNvPr id="8" name="Rectangle 7"/>
          <p:cNvSpPr/>
          <p:nvPr/>
        </p:nvSpPr>
        <p:spPr>
          <a:xfrm>
            <a:off x="4423619" y="3657600"/>
            <a:ext cx="529381"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19600" y="5181600"/>
            <a:ext cx="529381"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38400" y="6183868"/>
            <a:ext cx="449162" cy="369332"/>
          </a:xfrm>
          <a:prstGeom prst="rect">
            <a:avLst/>
          </a:prstGeom>
          <a:noFill/>
        </p:spPr>
        <p:txBody>
          <a:bodyPr wrap="none" rtlCol="0">
            <a:spAutoFit/>
          </a:bodyPr>
          <a:lstStyle/>
          <a:p>
            <a:r>
              <a:rPr lang="en-US" dirty="0" err="1" smtClean="0">
                <a:solidFill>
                  <a:srgbClr val="00F6FF"/>
                </a:solidFill>
              </a:rPr>
              <a:t>lsb</a:t>
            </a:r>
            <a:endParaRPr lang="en-US" dirty="0">
              <a:solidFill>
                <a:srgbClr val="00F6FF"/>
              </a:solidFill>
            </a:endParaRPr>
          </a:p>
        </p:txBody>
      </p:sp>
      <p:sp>
        <p:nvSpPr>
          <p:cNvPr id="11" name="TextBox 10"/>
          <p:cNvSpPr txBox="1"/>
          <p:nvPr/>
        </p:nvSpPr>
        <p:spPr>
          <a:xfrm>
            <a:off x="867192" y="6172200"/>
            <a:ext cx="580608" cy="369332"/>
          </a:xfrm>
          <a:prstGeom prst="rect">
            <a:avLst/>
          </a:prstGeom>
          <a:noFill/>
        </p:spPr>
        <p:txBody>
          <a:bodyPr wrap="none" rtlCol="0">
            <a:spAutoFit/>
          </a:bodyPr>
          <a:lstStyle/>
          <a:p>
            <a:r>
              <a:rPr lang="en-US" dirty="0" err="1" smtClean="0">
                <a:solidFill>
                  <a:srgbClr val="00F6FF"/>
                </a:solidFill>
              </a:rPr>
              <a:t>msb</a:t>
            </a:r>
            <a:endParaRPr lang="en-US" dirty="0">
              <a:solidFill>
                <a:srgbClr val="00F6FF"/>
              </a:solidFill>
            </a:endParaRPr>
          </a:p>
        </p:txBody>
      </p:sp>
    </p:spTree>
    <p:extLst>
      <p:ext uri="{BB962C8B-B14F-4D97-AF65-F5344CB8AC3E}">
        <p14:creationId xmlns:p14="http://schemas.microsoft.com/office/powerpoint/2010/main" val="14298671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722">
                                            <p:txEl>
                                              <p:pRg st="13" end="1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animBg="1"/>
      <p:bldP spid="9" grpId="0" animBg="1"/>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Values</a:t>
            </a:r>
            <a:endParaRPr lang="en-US" dirty="0"/>
          </a:p>
        </p:txBody>
      </p:sp>
      <p:sp>
        <p:nvSpPr>
          <p:cNvPr id="3" name="Content Placeholder 2"/>
          <p:cNvSpPr>
            <a:spLocks noGrp="1"/>
          </p:cNvSpPr>
          <p:nvPr>
            <p:ph idx="1"/>
          </p:nvPr>
        </p:nvSpPr>
        <p:spPr/>
        <p:txBody>
          <a:bodyPr/>
          <a:lstStyle/>
          <a:p>
            <a:endParaRPr lang="en-US" dirty="0"/>
          </a:p>
          <a:p>
            <a:r>
              <a:rPr lang="en-US" dirty="0" smtClean="0"/>
              <a:t>n bits: 0 to 2</a:t>
            </a:r>
            <a:r>
              <a:rPr lang="en-US" baseline="30000" dirty="0" smtClean="0"/>
              <a:t>n</a:t>
            </a:r>
            <a:r>
              <a:rPr lang="en-US" dirty="0" smtClean="0"/>
              <a:t>-1</a:t>
            </a:r>
          </a:p>
          <a:p>
            <a:endParaRPr lang="en-US" dirty="0"/>
          </a:p>
          <a:p>
            <a:r>
              <a:rPr lang="en-US" dirty="0" smtClean="0"/>
              <a:t>E.g., 4 bits 0000 to 1111 is 0 to 15</a:t>
            </a:r>
          </a:p>
          <a:p>
            <a:endParaRPr lang="en-US" dirty="0"/>
          </a:p>
          <a:p>
            <a:endParaRPr lang="en-US" dirty="0"/>
          </a:p>
        </p:txBody>
      </p:sp>
      <p:pic>
        <p:nvPicPr>
          <p:cNvPr id="4" name="Picture 3" descr="Screen Shot 2014-01-30 at 6.43.2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505200"/>
            <a:ext cx="4495800" cy="726508"/>
          </a:xfrm>
          <a:prstGeom prst="rect">
            <a:avLst/>
          </a:prstGeom>
        </p:spPr>
      </p:pic>
    </p:spTree>
    <p:extLst>
      <p:ext uri="{BB962C8B-B14F-4D97-AF65-F5344CB8AC3E}">
        <p14:creationId xmlns:p14="http://schemas.microsoft.com/office/powerpoint/2010/main" val="399249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xfrm>
            <a:off x="228600" y="228600"/>
            <a:ext cx="8686800" cy="533400"/>
          </a:xfrm>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152400" y="1143000"/>
            <a:ext cx="9144000" cy="6324600"/>
          </a:xfrm>
          <a:ln/>
        </p:spPr>
        <p:txBody>
          <a:bodyPr>
            <a:no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C</a:t>
            </a:r>
            <a:r>
              <a:rPr lang="en-US" sz="2400" dirty="0" smtClean="0"/>
              <a:t>onvert a base 2 number to base 8 (</a:t>
            </a:r>
            <a:r>
              <a:rPr lang="en-US" sz="2400" dirty="0" err="1" smtClean="0"/>
              <a:t>oct</a:t>
            </a:r>
            <a:r>
              <a:rPr lang="en-US" sz="2400" dirty="0" smtClean="0"/>
              <a:t>) or 16 (hex)</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rgbClr val="00F6FF"/>
                </a:solidFill>
                <a:sym typeface="Symbol"/>
              </a:rPr>
              <a:t>Binary</a:t>
            </a:r>
            <a:r>
              <a:rPr lang="en-US" sz="2400" dirty="0" smtClean="0">
                <a:solidFill>
                  <a:schemeClr val="accent1"/>
                </a:solidFill>
                <a:sym typeface="Symbol"/>
              </a:rPr>
              <a:t> </a:t>
            </a:r>
            <a:r>
              <a:rPr lang="en-US" sz="2400" dirty="0" smtClean="0">
                <a:sym typeface="Symbol"/>
              </a:rPr>
              <a:t>to</a:t>
            </a:r>
            <a:r>
              <a:rPr lang="en-US" sz="2400" dirty="0" smtClean="0">
                <a:solidFill>
                  <a:schemeClr val="accent1"/>
                </a:solidFill>
                <a:sym typeface="Symbol"/>
              </a:rPr>
              <a:t> </a:t>
            </a:r>
            <a:r>
              <a:rPr lang="en-US" sz="2400" dirty="0" smtClean="0">
                <a:solidFill>
                  <a:srgbClr val="00F6FF"/>
                </a:solidFill>
                <a:sym typeface="Symbol"/>
              </a:rPr>
              <a:t>Hexadecimal</a:t>
            </a:r>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a:t>
            </a:r>
            <a:r>
              <a:rPr lang="en-US" sz="2400" dirty="0" smtClean="0">
                <a:sym typeface="Symbol"/>
              </a:rPr>
              <a:t>onvert each </a:t>
            </a:r>
            <a:r>
              <a:rPr lang="en-US" sz="2400" dirty="0" smtClean="0">
                <a:solidFill>
                  <a:srgbClr val="00F6FF"/>
                </a:solidFill>
                <a:sym typeface="Symbol"/>
              </a:rPr>
              <a:t>nibble</a:t>
            </a:r>
            <a:r>
              <a:rPr lang="en-US" sz="2400" dirty="0" smtClean="0">
                <a:sym typeface="Symbol"/>
              </a:rPr>
              <a:t> (group of 4 bits) from binary to hex</a:t>
            </a:r>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A nibble (4 bits) ranges in value from 0…15, which is one hex digit</a:t>
            </a: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Range: 0000…1111 (binary) =&gt; 0x0 …0xF (hex) =&gt; 0…f </a:t>
            </a: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ym typeface="Symbol"/>
            </a:endParaRP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E.g. </a:t>
            </a:r>
            <a:r>
              <a:rPr lang="en-US" sz="2400" dirty="0">
                <a:solidFill>
                  <a:srgbClr val="00F6FF"/>
                </a:solidFill>
                <a:sym typeface="Symbol"/>
              </a:rPr>
              <a:t>0b10  </a:t>
            </a:r>
            <a:r>
              <a:rPr lang="en-US" sz="2400" dirty="0" smtClean="0">
                <a:solidFill>
                  <a:srgbClr val="00F6FF"/>
                </a:solidFill>
                <a:sym typeface="Symbol"/>
              </a:rPr>
              <a:t> 0111   1101</a:t>
            </a:r>
            <a:endParaRPr lang="en-US" sz="2400" dirty="0">
              <a:solidFill>
                <a:srgbClr val="00F6FF"/>
              </a:solidFill>
              <a:sym typeface="Symbol"/>
            </a:endParaRP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00F6FF"/>
                </a:solidFill>
                <a:sym typeface="Symbol"/>
              </a:rPr>
              <a:t>0b10</a:t>
            </a:r>
            <a:r>
              <a:rPr lang="en-US" dirty="0" smtClean="0">
                <a:solidFill>
                  <a:schemeClr val="accent1"/>
                </a:solidFill>
                <a:sym typeface="Symbol"/>
              </a:rPr>
              <a:t> </a:t>
            </a:r>
            <a:r>
              <a:rPr lang="en-US" dirty="0" smtClean="0">
                <a:sym typeface="Symbol"/>
              </a:rPr>
              <a:t>=</a:t>
            </a:r>
            <a:r>
              <a:rPr lang="en-US" dirty="0" smtClean="0">
                <a:solidFill>
                  <a:schemeClr val="accent1"/>
                </a:solidFill>
                <a:sym typeface="Symbol"/>
              </a:rPr>
              <a:t> </a:t>
            </a:r>
            <a:r>
              <a:rPr lang="en-US" dirty="0" smtClean="0">
                <a:solidFill>
                  <a:srgbClr val="00F6FF"/>
                </a:solidFill>
                <a:sym typeface="Symbol"/>
              </a:rPr>
              <a:t>0x2</a:t>
            </a: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00F6FF"/>
                </a:solidFill>
                <a:sym typeface="Symbol"/>
              </a:rPr>
              <a:t>0b0111</a:t>
            </a:r>
            <a:r>
              <a:rPr lang="en-US" dirty="0" smtClean="0">
                <a:sym typeface="Symbol"/>
              </a:rPr>
              <a:t> = </a:t>
            </a:r>
            <a:r>
              <a:rPr lang="en-US" dirty="0" smtClean="0">
                <a:solidFill>
                  <a:srgbClr val="00F6FF"/>
                </a:solidFill>
                <a:sym typeface="Symbol"/>
              </a:rPr>
              <a:t>0x7</a:t>
            </a: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00F6FF"/>
                </a:solidFill>
                <a:sym typeface="Symbol"/>
              </a:rPr>
              <a:t>0b1101</a:t>
            </a:r>
            <a:r>
              <a:rPr lang="en-US" dirty="0" smtClean="0">
                <a:sym typeface="Symbol"/>
              </a:rPr>
              <a:t> = </a:t>
            </a:r>
            <a:r>
              <a:rPr lang="en-US" dirty="0" smtClean="0">
                <a:solidFill>
                  <a:srgbClr val="00F6FF"/>
                </a:solidFill>
                <a:sym typeface="Symbol"/>
              </a:rPr>
              <a:t>0xd</a:t>
            </a:r>
            <a:r>
              <a:rPr lang="en-US" dirty="0" smtClean="0">
                <a:solidFill>
                  <a:schemeClr val="accent1"/>
                </a:solidFill>
                <a:sym typeface="Symbol"/>
              </a:rPr>
              <a:t>  </a:t>
            </a:r>
            <a:endParaRPr lang="en-US" sz="2400" dirty="0" smtClean="0">
              <a:solidFill>
                <a:schemeClr val="accent1"/>
              </a:solidFill>
              <a:sym typeface="Symbol"/>
            </a:endParaRP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Thus,</a:t>
            </a:r>
            <a:r>
              <a:rPr lang="en-US" dirty="0" smtClean="0">
                <a:solidFill>
                  <a:schemeClr val="accent1"/>
                </a:solidFill>
                <a:sym typeface="Symbol"/>
              </a:rPr>
              <a:t> </a:t>
            </a:r>
            <a:r>
              <a:rPr lang="en-US" dirty="0" smtClean="0">
                <a:solidFill>
                  <a:srgbClr val="00F6FF"/>
                </a:solidFill>
                <a:sym typeface="Symbol"/>
              </a:rPr>
              <a:t>637</a:t>
            </a:r>
            <a:r>
              <a:rPr lang="en-US" dirty="0" smtClean="0">
                <a:solidFill>
                  <a:schemeClr val="accent1"/>
                </a:solidFill>
                <a:sym typeface="Symbol"/>
              </a:rPr>
              <a:t> </a:t>
            </a:r>
            <a:r>
              <a:rPr lang="en-US" dirty="0" smtClean="0">
                <a:sym typeface="Symbol"/>
              </a:rPr>
              <a:t>=</a:t>
            </a:r>
            <a:r>
              <a:rPr lang="en-US" dirty="0" smtClean="0">
                <a:solidFill>
                  <a:schemeClr val="accent1"/>
                </a:solidFill>
                <a:sym typeface="Symbol"/>
              </a:rPr>
              <a:t> </a:t>
            </a:r>
            <a:r>
              <a:rPr lang="en-US" dirty="0" smtClean="0">
                <a:solidFill>
                  <a:srgbClr val="00F6FF"/>
                </a:solidFill>
                <a:sym typeface="Symbol"/>
              </a:rPr>
              <a:t>0x27d</a:t>
            </a:r>
            <a:r>
              <a:rPr lang="en-US" dirty="0" smtClean="0">
                <a:solidFill>
                  <a:schemeClr val="accent1"/>
                </a:solidFill>
                <a:sym typeface="Symbol"/>
              </a:rPr>
              <a:t> </a:t>
            </a:r>
            <a:r>
              <a:rPr lang="en-US" dirty="0" smtClean="0">
                <a:sym typeface="Symbol"/>
              </a:rPr>
              <a:t>=</a:t>
            </a:r>
            <a:r>
              <a:rPr lang="en-US" dirty="0" smtClean="0">
                <a:solidFill>
                  <a:schemeClr val="accent1"/>
                </a:solidFill>
                <a:sym typeface="Symbol"/>
              </a:rPr>
              <a:t> </a:t>
            </a:r>
            <a:r>
              <a:rPr lang="en-US" dirty="0" smtClean="0">
                <a:solidFill>
                  <a:srgbClr val="00F6FF"/>
                </a:solidFill>
                <a:sym typeface="Symbol"/>
              </a:rPr>
              <a:t>0b10 0111 1101</a:t>
            </a:r>
          </a:p>
          <a:p>
            <a:pPr lvl="2">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solidFill>
                <a:srgbClr val="00F6FF"/>
              </a:solidFill>
              <a:sym typeface="Symbol"/>
            </a:endParaRPr>
          </a:p>
          <a:p>
            <a:pPr>
              <a:lnSpc>
                <a:spcPct val="82000"/>
              </a:lnSpc>
              <a:spcBef>
                <a:spcPts val="600"/>
              </a:spcBef>
              <a:buClr>
                <a:srgbClr val="00F6FF"/>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bg1"/>
                </a:solidFill>
                <a:sym typeface="Symbol"/>
              </a:rPr>
              <a:t>Similarly for base 2 to base 8</a:t>
            </a:r>
          </a:p>
        </p:txBody>
      </p:sp>
    </p:spTree>
    <p:extLst>
      <p:ext uri="{BB962C8B-B14F-4D97-AF65-F5344CB8AC3E}">
        <p14:creationId xmlns:p14="http://schemas.microsoft.com/office/powerpoint/2010/main" val="373479439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914400"/>
            <a:ext cx="8610600" cy="56388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endParaRPr lang="en-US" sz="2800" dirty="0"/>
          </a:p>
          <a:p>
            <a:r>
              <a:rPr lang="en-US" sz="2800" dirty="0" smtClean="0"/>
              <a:t>We (humans) often write numbers as decimal and hexadecimal for convenience, so need to be able to convert to binary and back (to understand what computer is doing!)</a:t>
            </a:r>
            <a:endParaRPr lang="en-US" sz="2800" dirty="0"/>
          </a:p>
        </p:txBody>
      </p:sp>
    </p:spTree>
    <p:extLst>
      <p:ext uri="{BB962C8B-B14F-4D97-AF65-F5344CB8AC3E}">
        <p14:creationId xmlns:p14="http://schemas.microsoft.com/office/powerpoint/2010/main" val="55274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a:t>
            </a:r>
            <a:endParaRPr lang="en-US" dirty="0"/>
          </a:p>
        </p:txBody>
      </p:sp>
      <p:sp>
        <p:nvSpPr>
          <p:cNvPr id="3" name="Content Placeholder 2"/>
          <p:cNvSpPr>
            <a:spLocks noGrp="1"/>
          </p:cNvSpPr>
          <p:nvPr>
            <p:ph idx="1"/>
          </p:nvPr>
        </p:nvSpPr>
        <p:spPr>
          <a:xfrm>
            <a:off x="152400" y="1066800"/>
            <a:ext cx="9296400" cy="5638800"/>
          </a:xfrm>
        </p:spPr>
        <p:txBody>
          <a:bodyPr>
            <a:normAutofit/>
          </a:bodyPr>
          <a:lstStyle/>
          <a:p>
            <a:r>
              <a:rPr lang="en-US" sz="2800" dirty="0" smtClean="0"/>
              <a:t>Binary Arithmetic: Add and Subtract two binary numbers</a:t>
            </a:r>
            <a:endParaRPr lang="en-US" sz="2800" dirty="0"/>
          </a:p>
        </p:txBody>
      </p:sp>
    </p:spTree>
    <p:extLst>
      <p:ext uri="{BB962C8B-B14F-4D97-AF65-F5344CB8AC3E}">
        <p14:creationId xmlns:p14="http://schemas.microsoft.com/office/powerpoint/2010/main" val="11126934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323439"/>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288943"/>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   </a:t>
            </a:r>
            <a:endParaRPr lang="en-US" sz="3600" dirty="0">
              <a:solidFill>
                <a:srgbClr val="FFFFFF"/>
              </a:solidFill>
              <a:latin typeface="Calibri"/>
            </a:endParaRPr>
          </a:p>
        </p:txBody>
      </p:sp>
      <p:sp>
        <p:nvSpPr>
          <p:cNvPr id="2" name="TextBox 1"/>
          <p:cNvSpPr txBox="1"/>
          <p:nvPr/>
        </p:nvSpPr>
        <p:spPr>
          <a:xfrm>
            <a:off x="228600" y="1066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11" name="TextBox 10"/>
          <p:cNvSpPr txBox="1"/>
          <p:nvPr/>
        </p:nvSpPr>
        <p:spPr>
          <a:xfrm>
            <a:off x="1219200" y="1752600"/>
            <a:ext cx="259686" cy="615553"/>
          </a:xfrm>
          <a:prstGeom prst="rect">
            <a:avLst/>
          </a:prstGeom>
          <a:noFill/>
        </p:spPr>
        <p:txBody>
          <a:bodyPr wrap="none" lIns="0" tIns="0" rIns="0" bIns="0" rtlCol="0">
            <a:spAutoFit/>
          </a:bodyPr>
          <a:lstStyle/>
          <a:p>
            <a:r>
              <a:rPr lang="en-US" sz="4000" dirty="0">
                <a:solidFill>
                  <a:srgbClr val="00F6FF"/>
                </a:solidFill>
              </a:rPr>
              <a:t>1</a:t>
            </a:r>
          </a:p>
        </p:txBody>
      </p:sp>
      <p:sp>
        <p:nvSpPr>
          <p:cNvPr id="19" name="TextBox 18"/>
          <p:cNvSpPr txBox="1"/>
          <p:nvPr/>
        </p:nvSpPr>
        <p:spPr>
          <a:xfrm>
            <a:off x="1219200" y="3346847"/>
            <a:ext cx="259686" cy="615553"/>
          </a:xfrm>
          <a:prstGeom prst="rect">
            <a:avLst/>
          </a:prstGeom>
          <a:noFill/>
        </p:spPr>
        <p:txBody>
          <a:bodyPr wrap="none" lIns="0" tIns="0" rIns="0" bIns="0" rtlCol="0">
            <a:spAutoFit/>
          </a:bodyPr>
          <a:lstStyle/>
          <a:p>
            <a:r>
              <a:rPr lang="en-US" sz="4000" dirty="0" smtClean="0">
                <a:solidFill>
                  <a:srgbClr val="00F6FF"/>
                </a:solidFill>
              </a:rPr>
              <a:t>4</a:t>
            </a:r>
            <a:endParaRPr lang="en-US" sz="4000" dirty="0">
              <a:solidFill>
                <a:srgbClr val="00F6FF"/>
              </a:solidFill>
            </a:endParaRPr>
          </a:p>
        </p:txBody>
      </p:sp>
      <p:sp>
        <p:nvSpPr>
          <p:cNvPr id="20" name="TextBox 19"/>
          <p:cNvSpPr txBox="1"/>
          <p:nvPr/>
        </p:nvSpPr>
        <p:spPr>
          <a:xfrm>
            <a:off x="1492914" y="3346847"/>
            <a:ext cx="259686" cy="615553"/>
          </a:xfrm>
          <a:prstGeom prst="rect">
            <a:avLst/>
          </a:prstGeom>
          <a:noFill/>
        </p:spPr>
        <p:txBody>
          <a:bodyPr wrap="none" lIns="0" tIns="0" rIns="0" bIns="0" rtlCol="0">
            <a:spAutoFit/>
          </a:bodyPr>
          <a:lstStyle/>
          <a:p>
            <a:r>
              <a:rPr lang="en-US" sz="4000" dirty="0">
                <a:solidFill>
                  <a:srgbClr val="00F6FF"/>
                </a:solidFill>
              </a:rPr>
              <a:t>3</a:t>
            </a:r>
          </a:p>
        </p:txBody>
      </p:sp>
      <p:sp>
        <p:nvSpPr>
          <p:cNvPr id="21" name="TextBox 20"/>
          <p:cNvSpPr txBox="1"/>
          <p:nvPr/>
        </p:nvSpPr>
        <p:spPr>
          <a:xfrm>
            <a:off x="1721514" y="3346847"/>
            <a:ext cx="259686" cy="615553"/>
          </a:xfrm>
          <a:prstGeom prst="rect">
            <a:avLst/>
          </a:prstGeom>
          <a:noFill/>
        </p:spPr>
        <p:txBody>
          <a:bodyPr wrap="none" lIns="0" tIns="0" rIns="0" bIns="0" rtlCol="0">
            <a:spAutoFit/>
          </a:bodyPr>
          <a:lstStyle/>
          <a:p>
            <a:r>
              <a:rPr lang="en-US" sz="4000" dirty="0">
                <a:solidFill>
                  <a:srgbClr val="00F6FF"/>
                </a:solidFill>
              </a:rPr>
              <a:t>7</a:t>
            </a:r>
          </a:p>
        </p:txBody>
      </p:sp>
      <p:sp>
        <p:nvSpPr>
          <p:cNvPr id="28" name="TextBox 27"/>
          <p:cNvSpPr txBox="1"/>
          <p:nvPr/>
        </p:nvSpPr>
        <p:spPr>
          <a:xfrm>
            <a:off x="2590800" y="5465802"/>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29" name="TextBox 28"/>
          <p:cNvSpPr txBox="1"/>
          <p:nvPr/>
        </p:nvSpPr>
        <p:spPr>
          <a:xfrm>
            <a:off x="2133600" y="5486400"/>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30" name="TextBox 29"/>
          <p:cNvSpPr txBox="1"/>
          <p:nvPr/>
        </p:nvSpPr>
        <p:spPr>
          <a:xfrm>
            <a:off x="1676400" y="5486400"/>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31" name="TextBox 30"/>
          <p:cNvSpPr txBox="1"/>
          <p:nvPr/>
        </p:nvSpPr>
        <p:spPr>
          <a:xfrm>
            <a:off x="2813962" y="5486400"/>
            <a:ext cx="234038" cy="553998"/>
          </a:xfrm>
          <a:prstGeom prst="rect">
            <a:avLst/>
          </a:prstGeom>
          <a:noFill/>
        </p:spPr>
        <p:txBody>
          <a:bodyPr wrap="none" lIns="0" tIns="0" rIns="0" bIns="0" rtlCol="0">
            <a:spAutoFit/>
          </a:bodyPr>
          <a:lstStyle/>
          <a:p>
            <a:r>
              <a:rPr lang="en-US" sz="3600" dirty="0">
                <a:solidFill>
                  <a:srgbClr val="00F6FF"/>
                </a:solidFill>
              </a:rPr>
              <a:t>0</a:t>
            </a:r>
          </a:p>
        </p:txBody>
      </p:sp>
      <p:sp>
        <p:nvSpPr>
          <p:cNvPr id="32" name="TextBox 31"/>
          <p:cNvSpPr txBox="1"/>
          <p:nvPr/>
        </p:nvSpPr>
        <p:spPr>
          <a:xfrm>
            <a:off x="2362200" y="5486400"/>
            <a:ext cx="234038" cy="553998"/>
          </a:xfrm>
          <a:prstGeom prst="rect">
            <a:avLst/>
          </a:prstGeom>
          <a:noFill/>
        </p:spPr>
        <p:txBody>
          <a:bodyPr wrap="none" lIns="0" tIns="0" rIns="0" bIns="0" rtlCol="0">
            <a:spAutoFit/>
          </a:bodyPr>
          <a:lstStyle/>
          <a:p>
            <a:r>
              <a:rPr lang="en-US" sz="3600" dirty="0">
                <a:solidFill>
                  <a:srgbClr val="00F6FF"/>
                </a:solidFill>
              </a:rPr>
              <a:t>0</a:t>
            </a:r>
          </a:p>
        </p:txBody>
      </p:sp>
      <p:sp>
        <p:nvSpPr>
          <p:cNvPr id="33" name="TextBox 32"/>
          <p:cNvSpPr txBox="1"/>
          <p:nvPr/>
        </p:nvSpPr>
        <p:spPr>
          <a:xfrm>
            <a:off x="1905000" y="5486400"/>
            <a:ext cx="234038" cy="553998"/>
          </a:xfrm>
          <a:prstGeom prst="rect">
            <a:avLst/>
          </a:prstGeom>
          <a:noFill/>
        </p:spPr>
        <p:txBody>
          <a:bodyPr wrap="none" lIns="0" tIns="0" rIns="0" bIns="0" rtlCol="0">
            <a:spAutoFit/>
          </a:bodyPr>
          <a:lstStyle/>
          <a:p>
            <a:r>
              <a:rPr lang="en-US" sz="3600" dirty="0">
                <a:solidFill>
                  <a:srgbClr val="00F6FF"/>
                </a:solidFill>
              </a:rPr>
              <a:t>0</a:t>
            </a:r>
          </a:p>
        </p:txBody>
      </p:sp>
      <p:sp>
        <p:nvSpPr>
          <p:cNvPr id="38" name="TextBox 37"/>
          <p:cNvSpPr txBox="1"/>
          <p:nvPr/>
        </p:nvSpPr>
        <p:spPr>
          <a:xfrm>
            <a:off x="2087821" y="4018002"/>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39" name="TextBox 38"/>
          <p:cNvSpPr txBox="1"/>
          <p:nvPr/>
        </p:nvSpPr>
        <p:spPr>
          <a:xfrm>
            <a:off x="1859221" y="4018002"/>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40" name="TextBox 39"/>
          <p:cNvSpPr txBox="1"/>
          <p:nvPr/>
        </p:nvSpPr>
        <p:spPr>
          <a:xfrm>
            <a:off x="1630621" y="4018002"/>
            <a:ext cx="234038" cy="553998"/>
          </a:xfrm>
          <a:prstGeom prst="rect">
            <a:avLst/>
          </a:prstGeom>
          <a:noFill/>
        </p:spPr>
        <p:txBody>
          <a:bodyPr wrap="none" lIns="0" tIns="0" rIns="0" bIns="0" rtlCol="0">
            <a:spAutoFit/>
          </a:bodyPr>
          <a:lstStyle/>
          <a:p>
            <a:r>
              <a:rPr lang="en-US" sz="3600" dirty="0" smtClean="0">
                <a:solidFill>
                  <a:srgbClr val="00F6FF"/>
                </a:solidFill>
              </a:rPr>
              <a:t>1</a:t>
            </a:r>
            <a:endParaRPr lang="en-US" sz="3600" dirty="0">
              <a:solidFill>
                <a:srgbClr val="00F6FF"/>
              </a:solidFill>
            </a:endParaRPr>
          </a:p>
        </p:txBody>
      </p:sp>
      <p:sp>
        <p:nvSpPr>
          <p:cNvPr id="41" name="TextBox 40"/>
          <p:cNvSpPr txBox="1"/>
          <p:nvPr/>
        </p:nvSpPr>
        <p:spPr>
          <a:xfrm>
            <a:off x="2417019" y="3433227"/>
            <a:ext cx="1770421" cy="584775"/>
          </a:xfrm>
          <a:prstGeom prst="rect">
            <a:avLst/>
          </a:prstGeom>
          <a:noFill/>
        </p:spPr>
        <p:txBody>
          <a:bodyPr wrap="none" rtlCol="0">
            <a:spAutoFit/>
          </a:bodyPr>
          <a:lstStyle/>
          <a:p>
            <a:r>
              <a:rPr lang="en-US" sz="3200" dirty="0" smtClean="0">
                <a:solidFill>
                  <a:srgbClr val="00F6FF"/>
                </a:solidFill>
              </a:rPr>
              <a:t>Carry-out</a:t>
            </a:r>
            <a:endParaRPr lang="en-US" sz="3200" dirty="0">
              <a:solidFill>
                <a:srgbClr val="00F6FF"/>
              </a:solidFill>
            </a:endParaRPr>
          </a:p>
        </p:txBody>
      </p:sp>
      <p:cxnSp>
        <p:nvCxnSpPr>
          <p:cNvPr id="42" name="Straight Arrow Connector 41"/>
          <p:cNvCxnSpPr/>
          <p:nvPr/>
        </p:nvCxnSpPr>
        <p:spPr>
          <a:xfrm flipH="1">
            <a:off x="2345884" y="3962400"/>
            <a:ext cx="244916" cy="152400"/>
          </a:xfrm>
          <a:prstGeom prst="straightConnector1">
            <a:avLst/>
          </a:prstGeom>
          <a:ln>
            <a:solidFill>
              <a:srgbClr val="5B9BD5"/>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087821" y="4018002"/>
            <a:ext cx="258063" cy="2154198"/>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6FF"/>
              </a:solidFill>
            </a:endParaRPr>
          </a:p>
        </p:txBody>
      </p:sp>
      <p:sp>
        <p:nvSpPr>
          <p:cNvPr id="45" name="TextBox 44"/>
          <p:cNvSpPr txBox="1"/>
          <p:nvPr/>
        </p:nvSpPr>
        <p:spPr>
          <a:xfrm>
            <a:off x="-62935" y="3606225"/>
            <a:ext cx="1510735" cy="584775"/>
          </a:xfrm>
          <a:prstGeom prst="rect">
            <a:avLst/>
          </a:prstGeom>
          <a:noFill/>
        </p:spPr>
        <p:txBody>
          <a:bodyPr wrap="none" rtlCol="0">
            <a:spAutoFit/>
          </a:bodyPr>
          <a:lstStyle/>
          <a:p>
            <a:r>
              <a:rPr lang="en-US" sz="3200" dirty="0" smtClean="0">
                <a:solidFill>
                  <a:srgbClr val="00F6FF"/>
                </a:solidFill>
              </a:rPr>
              <a:t>Carry-in</a:t>
            </a:r>
            <a:endParaRPr lang="en-US" sz="3200" dirty="0">
              <a:solidFill>
                <a:srgbClr val="00F6FF"/>
              </a:solidFill>
            </a:endParaRPr>
          </a:p>
        </p:txBody>
      </p:sp>
      <p:cxnSp>
        <p:nvCxnSpPr>
          <p:cNvPr id="9" name="Straight Arrow Connector 8"/>
          <p:cNvCxnSpPr>
            <a:stCxn id="19" idx="2"/>
          </p:cNvCxnSpPr>
          <p:nvPr/>
        </p:nvCxnSpPr>
        <p:spPr>
          <a:xfrm>
            <a:off x="1349043" y="3962400"/>
            <a:ext cx="738778" cy="152400"/>
          </a:xfrm>
          <a:prstGeom prst="straightConnector1">
            <a:avLst/>
          </a:prstGeom>
          <a:ln>
            <a:solidFill>
              <a:srgbClr val="5B9BD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790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82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8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582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8211">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58211">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5821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42"/>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4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45"/>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9"/>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P spid="20" grpId="0"/>
      <p:bldP spid="21" grpId="0"/>
      <p:bldP spid="28" grpId="0"/>
      <p:bldP spid="29" grpId="0"/>
      <p:bldP spid="30" grpId="0"/>
      <p:bldP spid="31" grpId="0"/>
      <p:bldP spid="32" grpId="0"/>
      <p:bldP spid="33" grpId="0"/>
      <p:bldP spid="38" grpId="0"/>
      <p:bldP spid="39" grpId="0"/>
      <p:bldP spid="40" grpId="0"/>
      <p:bldP spid="41" grpId="0"/>
      <p:bldP spid="41" grpId="1"/>
      <p:bldP spid="6" grpId="0" animBg="1"/>
      <p:bldP spid="6" grpId="1" animBg="1"/>
      <p:bldP spid="45" grpId="0"/>
      <p:bldP spid="4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smtClean="0"/>
              <a:t>Binary Addition</a:t>
            </a:r>
            <a:endParaRPr lang="en-US" dirty="0"/>
          </a:p>
        </p:txBody>
      </p:sp>
      <p:sp>
        <p:nvSpPr>
          <p:cNvPr id="16" name="Content Placeholder 2"/>
          <p:cNvSpPr>
            <a:spLocks noGrp="1"/>
          </p:cNvSpPr>
          <p:nvPr>
            <p:ph idx="1"/>
          </p:nvPr>
        </p:nvSpPr>
        <p:spPr>
          <a:xfrm>
            <a:off x="215153" y="990600"/>
            <a:ext cx="8686800" cy="5638800"/>
          </a:xfrm>
        </p:spPr>
        <p:txBody>
          <a:bodyPr/>
          <a:lstStyle/>
          <a:p>
            <a:r>
              <a:rPr lang="en-US" dirty="0"/>
              <a:t>Binary addition requires</a:t>
            </a:r>
          </a:p>
          <a:p>
            <a:pPr lvl="1"/>
            <a:r>
              <a:rPr lang="en-US" dirty="0" smtClean="0"/>
              <a:t>Add </a:t>
            </a:r>
            <a:r>
              <a:rPr lang="en-US" dirty="0"/>
              <a:t>of </a:t>
            </a:r>
            <a:r>
              <a:rPr lang="en-US" b="1" i="1" dirty="0">
                <a:solidFill>
                  <a:srgbClr val="00F6FF"/>
                </a:solidFill>
              </a:rPr>
              <a:t>two</a:t>
            </a:r>
            <a:r>
              <a:rPr lang="en-US" b="1" i="1" dirty="0">
                <a:solidFill>
                  <a:schemeClr val="accent1"/>
                </a:solidFill>
              </a:rPr>
              <a:t> </a:t>
            </a:r>
            <a:r>
              <a:rPr lang="en-US" b="1" i="1" dirty="0">
                <a:solidFill>
                  <a:srgbClr val="00F6FF"/>
                </a:solidFill>
              </a:rPr>
              <a:t>bits</a:t>
            </a:r>
            <a:r>
              <a:rPr lang="en-US" dirty="0">
                <a:solidFill>
                  <a:srgbClr val="00F6FF"/>
                </a:solidFill>
              </a:rPr>
              <a:t> </a:t>
            </a:r>
            <a:r>
              <a:rPr lang="en-US" dirty="0"/>
              <a:t>PLUS </a:t>
            </a:r>
            <a:r>
              <a:rPr lang="en-US" b="1" i="1" dirty="0">
                <a:solidFill>
                  <a:srgbClr val="00F6FF"/>
                </a:solidFill>
              </a:rPr>
              <a:t>carry-in</a:t>
            </a:r>
          </a:p>
          <a:p>
            <a:pPr lvl="1"/>
            <a:r>
              <a:rPr lang="en-US" dirty="0"/>
              <a:t>Also, </a:t>
            </a:r>
            <a:r>
              <a:rPr lang="en-US" b="1" i="1" dirty="0">
                <a:solidFill>
                  <a:srgbClr val="00F6FF"/>
                </a:solidFill>
              </a:rPr>
              <a:t>carry-out</a:t>
            </a:r>
            <a:r>
              <a:rPr lang="en-US" dirty="0">
                <a:solidFill>
                  <a:srgbClr val="00F6FF"/>
                </a:solidFill>
              </a:rPr>
              <a:t> </a:t>
            </a:r>
            <a:r>
              <a:rPr lang="en-US" dirty="0"/>
              <a:t>if necessary</a:t>
            </a:r>
          </a:p>
          <a:p>
            <a:endParaRPr lang="en-US" dirty="0"/>
          </a:p>
        </p:txBody>
      </p:sp>
    </p:spTree>
    <p:extLst>
      <p:ext uri="{BB962C8B-B14F-4D97-AF65-F5344CB8AC3E}">
        <p14:creationId xmlns:p14="http://schemas.microsoft.com/office/powerpoint/2010/main" val="30723977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custDataLst>
              <p:tags r:id="rId1"/>
            </p:custDataLst>
          </p:nvPr>
        </p:nvSpPr>
        <p:spPr/>
        <p:txBody>
          <a:bodyPr>
            <a:noAutofit/>
          </a:bodyPr>
          <a:lstStyle/>
          <a:p>
            <a:r>
              <a:rPr lang="en-US" dirty="0" smtClean="0"/>
              <a:t>1-bit  Adder</a:t>
            </a:r>
            <a:endParaRPr lang="en-US" dirty="0"/>
          </a:p>
        </p:txBody>
      </p:sp>
      <p:sp>
        <p:nvSpPr>
          <p:cNvPr id="1971243" name="Rectangle 43"/>
          <p:cNvSpPr>
            <a:spLocks noChangeArrowheads="1"/>
          </p:cNvSpPr>
          <p:nvPr>
            <p:custDataLst>
              <p:tags r:id="rId2"/>
            </p:custDataLst>
          </p:nvPr>
        </p:nvSpPr>
        <p:spPr bwMode="auto">
          <a:xfrm>
            <a:off x="4114800" y="990600"/>
            <a:ext cx="460375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rgbClr val="00F6FF"/>
                </a:solidFill>
                <a:latin typeface="Calibri"/>
              </a:rPr>
              <a:t>Half</a:t>
            </a:r>
            <a:r>
              <a:rPr lang="en-US" sz="3200" dirty="0" smtClean="0">
                <a:solidFill>
                  <a:schemeClr val="accent1"/>
                </a:solidFill>
                <a:latin typeface="Calibri"/>
              </a:rPr>
              <a:t> </a:t>
            </a:r>
            <a:r>
              <a:rPr lang="en-US" sz="3200" dirty="0" smtClean="0">
                <a:solidFill>
                  <a:srgbClr val="00F6FF"/>
                </a:solidFill>
                <a:latin typeface="Calibri"/>
              </a:rPr>
              <a:t>Adder</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Adds </a:t>
            </a:r>
            <a:r>
              <a:rPr lang="en-US" sz="2800" dirty="0">
                <a:solidFill>
                  <a:srgbClr val="FFFFFF"/>
                </a:solidFill>
                <a:latin typeface="Calibri"/>
              </a:rPr>
              <a:t>two 1-bit </a:t>
            </a:r>
            <a:r>
              <a:rPr lang="en-US" sz="2800" dirty="0" smtClean="0">
                <a:solidFill>
                  <a:srgbClr val="FFFFFF"/>
                </a:solidFill>
                <a:latin typeface="Calibri"/>
              </a:rPr>
              <a:t>numbers</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No carry-in </a:t>
            </a:r>
          </a:p>
          <a:p>
            <a:pPr marL="342900" indent="-342900">
              <a:spcBef>
                <a:spcPct val="20000"/>
              </a:spcBef>
              <a:buClr>
                <a:schemeClr val="accent1"/>
              </a:buClr>
              <a:buFont typeface="Arial" pitchFamily="34" charset="0"/>
              <a:buChar char="•"/>
            </a:pPr>
            <a:endParaRPr lang="en-US" sz="3200" dirty="0">
              <a:solidFill>
                <a:srgbClr val="FFFFFF"/>
              </a:solidFill>
              <a:latin typeface="Calibri"/>
            </a:endParaRPr>
          </a:p>
        </p:txBody>
      </p:sp>
      <p:sp>
        <p:nvSpPr>
          <p:cNvPr id="14" name="Rectangle 3"/>
          <p:cNvSpPr>
            <a:spLocks noChangeArrowheads="1"/>
          </p:cNvSpPr>
          <p:nvPr>
            <p:custDataLst>
              <p:tags r:id="rId3"/>
            </p:custDataLst>
          </p:nvPr>
        </p:nvSpPr>
        <p:spPr bwMode="auto">
          <a:xfrm>
            <a:off x="1219200" y="16764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4"/>
            </p:custDataLst>
          </p:nvPr>
        </p:nvSpPr>
        <p:spPr bwMode="auto">
          <a:xfrm>
            <a:off x="1524000" y="12954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5"/>
            </p:custDataLst>
          </p:nvPr>
        </p:nvSpPr>
        <p:spPr bwMode="auto">
          <a:xfrm>
            <a:off x="2209800" y="12954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6"/>
            </p:custDataLst>
          </p:nvPr>
        </p:nvSpPr>
        <p:spPr bwMode="auto">
          <a:xfrm flipH="1">
            <a:off x="762000" y="22098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7"/>
            </p:custDataLst>
          </p:nvPr>
        </p:nvSpPr>
        <p:spPr bwMode="auto">
          <a:xfrm>
            <a:off x="1828800" y="26670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8"/>
            </p:custDataLst>
          </p:nvPr>
        </p:nvSpPr>
        <p:spPr bwMode="auto">
          <a:xfrm>
            <a:off x="1371600" y="664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9"/>
            </p:custDataLst>
          </p:nvPr>
        </p:nvSpPr>
        <p:spPr bwMode="auto">
          <a:xfrm>
            <a:off x="2057400" y="6858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10"/>
            </p:custDataLst>
          </p:nvPr>
        </p:nvSpPr>
        <p:spPr bwMode="auto">
          <a:xfrm>
            <a:off x="1676400" y="30262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7" name="TextBox 26"/>
          <p:cNvSpPr txBox="1"/>
          <p:nvPr>
            <p:custDataLst>
              <p:tags r:id="rId11"/>
            </p:custDataLst>
          </p:nvPr>
        </p:nvSpPr>
        <p:spPr bwMode="auto">
          <a:xfrm>
            <a:off x="76200" y="18488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12115252"/>
              </p:ext>
            </p:extLst>
          </p:nvPr>
        </p:nvGraphicFramePr>
        <p:xfrm>
          <a:off x="533400" y="3733800"/>
          <a:ext cx="2743200" cy="2895600"/>
        </p:xfrm>
        <a:graphic>
          <a:graphicData uri="http://schemas.openxmlformats.org/drawingml/2006/table">
            <a:tbl>
              <a:tblPr firstRow="1" bandRow="1">
                <a:tableStyleId>{5C22544A-7EE6-4342-B048-85BDC9FD1C3A}</a:tableStyleId>
              </a:tblPr>
              <a:tblGrid>
                <a:gridCol w="587829"/>
                <a:gridCol w="485597"/>
                <a:gridCol w="834887"/>
                <a:gridCol w="834887"/>
              </a:tblGrid>
              <a:tr h="579120">
                <a:tc>
                  <a:txBody>
                    <a:bodyPr/>
                    <a:lstStyle/>
                    <a:p>
                      <a:r>
                        <a:rPr lang="en-US" sz="2600" dirty="0" smtClean="0">
                          <a:solidFill>
                            <a:schemeClr val="tx1"/>
                          </a:solidFill>
                        </a:rPr>
                        <a:t>A</a:t>
                      </a:r>
                      <a:endParaRPr lang="en-US" sz="2600" dirty="0">
                        <a:solidFill>
                          <a:schemeClr val="tx1"/>
                        </a:solidFill>
                      </a:endParaRPr>
                    </a:p>
                  </a:txBody>
                  <a:tcPr marL="131197" marR="131197" marT="65598" marB="65598">
                    <a:noFill/>
                  </a:tcPr>
                </a:tc>
                <a:tc>
                  <a:txBody>
                    <a:bodyPr/>
                    <a:lstStyle/>
                    <a:p>
                      <a:r>
                        <a:rPr lang="en-US" sz="2600" dirty="0" smtClean="0">
                          <a:solidFill>
                            <a:schemeClr val="tx1"/>
                          </a:solidFill>
                        </a:rPr>
                        <a:t>B</a:t>
                      </a:r>
                      <a:endParaRPr lang="en-US" sz="2600" dirty="0">
                        <a:solidFill>
                          <a:schemeClr val="tx1"/>
                        </a:solidFill>
                      </a:endParaRPr>
                    </a:p>
                  </a:txBody>
                  <a:tcPr marL="131197" marR="131197" marT="65598" marB="65598">
                    <a:lnR w="28575" cap="flat" cmpd="sng" algn="ctr">
                      <a:solidFill>
                        <a:schemeClr val="tx1"/>
                      </a:solidFill>
                      <a:prstDash val="solid"/>
                      <a:round/>
                      <a:headEnd type="none" w="med" len="med"/>
                      <a:tailEnd type="none" w="med" len="med"/>
                    </a:lnR>
                    <a:noFill/>
                  </a:tcPr>
                </a:tc>
                <a:tc>
                  <a:txBody>
                    <a:bodyPr/>
                    <a:lstStyle/>
                    <a:p>
                      <a:r>
                        <a:rPr lang="en-US" sz="2600" dirty="0" err="1" smtClean="0">
                          <a:solidFill>
                            <a:schemeClr val="tx1"/>
                          </a:solidFill>
                        </a:rPr>
                        <a:t>C</a:t>
                      </a:r>
                      <a:r>
                        <a:rPr lang="en-US" sz="2600" baseline="-25000" dirty="0" err="1" smtClean="0">
                          <a:solidFill>
                            <a:schemeClr val="tx1"/>
                          </a:solidFill>
                        </a:rPr>
                        <a:t>out</a:t>
                      </a:r>
                      <a:endParaRPr lang="en-US" sz="2600" baseline="-25000" dirty="0">
                        <a:solidFill>
                          <a:schemeClr val="tx1"/>
                        </a:solidFill>
                      </a:endParaRPr>
                    </a:p>
                  </a:txBody>
                  <a:tcPr marL="131197" marR="131197" marT="65598" marB="65598">
                    <a:lnL w="28575" cap="flat" cmpd="sng" algn="ctr">
                      <a:solidFill>
                        <a:schemeClr val="tx1"/>
                      </a:solidFill>
                      <a:prstDash val="solid"/>
                      <a:round/>
                      <a:headEnd type="none" w="med" len="med"/>
                      <a:tailEnd type="none" w="med" len="med"/>
                    </a:lnL>
                    <a:noFill/>
                  </a:tcPr>
                </a:tc>
                <a:tc>
                  <a:txBody>
                    <a:bodyPr/>
                    <a:lstStyle/>
                    <a:p>
                      <a:r>
                        <a:rPr lang="en-US" sz="2600" dirty="0" smtClean="0">
                          <a:solidFill>
                            <a:schemeClr val="tx1"/>
                          </a:solidFill>
                        </a:rPr>
                        <a:t>S</a:t>
                      </a:r>
                      <a:endParaRPr lang="en-US" sz="2600" dirty="0">
                        <a:solidFill>
                          <a:schemeClr val="tx1"/>
                        </a:solidFill>
                      </a:endParaRPr>
                    </a:p>
                  </a:txBody>
                  <a:tcPr marL="131197" marR="131197" marT="65598" marB="65598">
                    <a:noFill/>
                  </a:tcPr>
                </a:tc>
              </a:tr>
              <a:tr h="579120">
                <a:tc>
                  <a:txBody>
                    <a:bodyPr/>
                    <a:lstStyle/>
                    <a:p>
                      <a:r>
                        <a:rPr lang="en-US" sz="2600" dirty="0" smtClean="0">
                          <a:solidFill>
                            <a:schemeClr val="tx1"/>
                          </a:solidFill>
                        </a:rPr>
                        <a:t>0</a:t>
                      </a:r>
                      <a:endParaRPr lang="en-US" sz="2600" dirty="0">
                        <a:solidFill>
                          <a:schemeClr val="tx1"/>
                        </a:solidFill>
                      </a:endParaRPr>
                    </a:p>
                  </a:txBody>
                  <a:tcPr marL="131197" marR="131197" marT="65598" marB="65598">
                    <a:noFill/>
                  </a:tcPr>
                </a:tc>
                <a:tc>
                  <a:txBody>
                    <a:bodyPr/>
                    <a:lstStyle/>
                    <a:p>
                      <a:r>
                        <a:rPr lang="en-US" sz="2600" dirty="0" smtClean="0">
                          <a:solidFill>
                            <a:schemeClr val="tx1"/>
                          </a:solidFill>
                        </a:rPr>
                        <a:t>0</a:t>
                      </a:r>
                      <a:endParaRPr lang="en-US" sz="2600" dirty="0">
                        <a:solidFill>
                          <a:schemeClr val="tx1"/>
                        </a:solidFill>
                      </a:endParaRPr>
                    </a:p>
                  </a:txBody>
                  <a:tcPr marL="131197" marR="131197" marT="65598" marB="65598">
                    <a:lnR w="28575" cap="flat" cmpd="sng" algn="ctr">
                      <a:solidFill>
                        <a:schemeClr val="tx1"/>
                      </a:solidFill>
                      <a:prstDash val="solid"/>
                      <a:round/>
                      <a:headEnd type="none" w="med" len="med"/>
                      <a:tailEnd type="none" w="med" len="med"/>
                    </a:lnR>
                    <a:noFill/>
                  </a:tcPr>
                </a:tc>
                <a:tc>
                  <a:txBody>
                    <a:bodyPr/>
                    <a:lstStyle/>
                    <a:p>
                      <a:endParaRPr lang="en-US" sz="2600" dirty="0">
                        <a:solidFill>
                          <a:schemeClr val="tx1"/>
                        </a:solidFill>
                      </a:endParaRPr>
                    </a:p>
                  </a:txBody>
                  <a:tcPr marL="131197" marR="131197" marT="65598" marB="65598">
                    <a:lnL w="28575" cap="flat" cmpd="sng" algn="ctr">
                      <a:solidFill>
                        <a:schemeClr val="tx1"/>
                      </a:solidFill>
                      <a:prstDash val="solid"/>
                      <a:round/>
                      <a:headEnd type="none" w="med" len="med"/>
                      <a:tailEnd type="none" w="med" len="med"/>
                    </a:lnL>
                    <a:noFill/>
                  </a:tcPr>
                </a:tc>
                <a:tc>
                  <a:txBody>
                    <a:bodyPr/>
                    <a:lstStyle/>
                    <a:p>
                      <a:endParaRPr lang="en-US" sz="2600" dirty="0">
                        <a:solidFill>
                          <a:schemeClr val="tx1"/>
                        </a:solidFill>
                      </a:endParaRPr>
                    </a:p>
                  </a:txBody>
                  <a:tcPr marL="131197" marR="131197" marT="65598" marB="65598">
                    <a:noFill/>
                  </a:tcPr>
                </a:tc>
              </a:tr>
              <a:tr h="579120">
                <a:tc>
                  <a:txBody>
                    <a:bodyPr/>
                    <a:lstStyle/>
                    <a:p>
                      <a:r>
                        <a:rPr lang="en-US" sz="2600" dirty="0" smtClean="0">
                          <a:solidFill>
                            <a:schemeClr val="tx1"/>
                          </a:solidFill>
                        </a:rPr>
                        <a:t>0</a:t>
                      </a:r>
                      <a:endParaRPr lang="en-US" sz="2600" dirty="0">
                        <a:solidFill>
                          <a:schemeClr val="tx1"/>
                        </a:solidFill>
                      </a:endParaRPr>
                    </a:p>
                  </a:txBody>
                  <a:tcPr marL="131197" marR="131197" marT="65598" marB="65598">
                    <a:noFill/>
                  </a:tcPr>
                </a:tc>
                <a:tc>
                  <a:txBody>
                    <a:bodyPr/>
                    <a:lstStyle/>
                    <a:p>
                      <a:r>
                        <a:rPr lang="en-US" sz="2600" dirty="0" smtClean="0">
                          <a:solidFill>
                            <a:schemeClr val="tx1"/>
                          </a:solidFill>
                        </a:rPr>
                        <a:t>1</a:t>
                      </a:r>
                      <a:endParaRPr lang="en-US" sz="2600" dirty="0">
                        <a:solidFill>
                          <a:schemeClr val="tx1"/>
                        </a:solidFill>
                      </a:endParaRPr>
                    </a:p>
                  </a:txBody>
                  <a:tcPr marL="131197" marR="131197" marT="65598" marB="65598">
                    <a:lnR w="28575" cap="flat" cmpd="sng" algn="ctr">
                      <a:solidFill>
                        <a:schemeClr val="tx1"/>
                      </a:solidFill>
                      <a:prstDash val="solid"/>
                      <a:round/>
                      <a:headEnd type="none" w="med" len="med"/>
                      <a:tailEnd type="none" w="med" len="med"/>
                    </a:lnR>
                    <a:noFill/>
                  </a:tcPr>
                </a:tc>
                <a:tc>
                  <a:txBody>
                    <a:bodyPr/>
                    <a:lstStyle/>
                    <a:p>
                      <a:endParaRPr lang="en-US" sz="2600" dirty="0">
                        <a:solidFill>
                          <a:schemeClr val="tx1"/>
                        </a:solidFill>
                      </a:endParaRPr>
                    </a:p>
                  </a:txBody>
                  <a:tcPr marL="131197" marR="131197" marT="65598" marB="65598">
                    <a:lnL w="28575" cap="flat" cmpd="sng" algn="ctr">
                      <a:solidFill>
                        <a:schemeClr val="tx1"/>
                      </a:solidFill>
                      <a:prstDash val="solid"/>
                      <a:round/>
                      <a:headEnd type="none" w="med" len="med"/>
                      <a:tailEnd type="none" w="med" len="med"/>
                    </a:lnL>
                    <a:noFill/>
                  </a:tcPr>
                </a:tc>
                <a:tc>
                  <a:txBody>
                    <a:bodyPr/>
                    <a:lstStyle/>
                    <a:p>
                      <a:endParaRPr lang="en-US" sz="2600" dirty="0">
                        <a:solidFill>
                          <a:schemeClr val="tx1"/>
                        </a:solidFill>
                      </a:endParaRPr>
                    </a:p>
                  </a:txBody>
                  <a:tcPr marL="131197" marR="131197" marT="65598" marB="65598">
                    <a:noFill/>
                  </a:tcPr>
                </a:tc>
              </a:tr>
              <a:tr h="579120">
                <a:tc>
                  <a:txBody>
                    <a:bodyPr/>
                    <a:lstStyle/>
                    <a:p>
                      <a:r>
                        <a:rPr lang="en-US" sz="2600" dirty="0" smtClean="0">
                          <a:solidFill>
                            <a:schemeClr val="tx1"/>
                          </a:solidFill>
                        </a:rPr>
                        <a:t>1</a:t>
                      </a:r>
                      <a:endParaRPr lang="en-US" sz="2600" dirty="0">
                        <a:solidFill>
                          <a:schemeClr val="tx1"/>
                        </a:solidFill>
                      </a:endParaRPr>
                    </a:p>
                  </a:txBody>
                  <a:tcPr marL="131197" marR="131197" marT="65598" marB="65598">
                    <a:noFill/>
                  </a:tcPr>
                </a:tc>
                <a:tc>
                  <a:txBody>
                    <a:bodyPr/>
                    <a:lstStyle/>
                    <a:p>
                      <a:r>
                        <a:rPr lang="en-US" sz="2600" dirty="0" smtClean="0">
                          <a:solidFill>
                            <a:schemeClr val="tx1"/>
                          </a:solidFill>
                        </a:rPr>
                        <a:t>0</a:t>
                      </a:r>
                      <a:endParaRPr lang="en-US" sz="2600" dirty="0">
                        <a:solidFill>
                          <a:schemeClr val="tx1"/>
                        </a:solidFill>
                      </a:endParaRPr>
                    </a:p>
                  </a:txBody>
                  <a:tcPr marL="131197" marR="131197" marT="65598" marB="65598">
                    <a:lnR w="28575" cap="flat" cmpd="sng" algn="ctr">
                      <a:solidFill>
                        <a:schemeClr val="tx1"/>
                      </a:solidFill>
                      <a:prstDash val="solid"/>
                      <a:round/>
                      <a:headEnd type="none" w="med" len="med"/>
                      <a:tailEnd type="none" w="med" len="med"/>
                    </a:lnR>
                    <a:noFill/>
                  </a:tcPr>
                </a:tc>
                <a:tc>
                  <a:txBody>
                    <a:bodyPr/>
                    <a:lstStyle/>
                    <a:p>
                      <a:endParaRPr lang="en-US" sz="2600" dirty="0">
                        <a:solidFill>
                          <a:schemeClr val="tx1"/>
                        </a:solidFill>
                      </a:endParaRPr>
                    </a:p>
                  </a:txBody>
                  <a:tcPr marL="131197" marR="131197" marT="65598" marB="65598">
                    <a:lnL w="28575" cap="flat" cmpd="sng" algn="ctr">
                      <a:solidFill>
                        <a:schemeClr val="tx1"/>
                      </a:solidFill>
                      <a:prstDash val="solid"/>
                      <a:round/>
                      <a:headEnd type="none" w="med" len="med"/>
                      <a:tailEnd type="none" w="med" len="med"/>
                    </a:lnL>
                    <a:noFill/>
                  </a:tcPr>
                </a:tc>
                <a:tc>
                  <a:txBody>
                    <a:bodyPr/>
                    <a:lstStyle/>
                    <a:p>
                      <a:endParaRPr lang="en-US" sz="2600" dirty="0">
                        <a:solidFill>
                          <a:schemeClr val="tx1"/>
                        </a:solidFill>
                      </a:endParaRPr>
                    </a:p>
                  </a:txBody>
                  <a:tcPr marL="131197" marR="131197" marT="65598" marB="65598">
                    <a:noFill/>
                  </a:tcPr>
                </a:tc>
              </a:tr>
              <a:tr h="579120">
                <a:tc>
                  <a:txBody>
                    <a:bodyPr/>
                    <a:lstStyle/>
                    <a:p>
                      <a:r>
                        <a:rPr lang="en-US" sz="2600" dirty="0" smtClean="0">
                          <a:solidFill>
                            <a:schemeClr val="tx1"/>
                          </a:solidFill>
                        </a:rPr>
                        <a:t>1</a:t>
                      </a:r>
                      <a:endParaRPr lang="en-US" sz="2600" dirty="0">
                        <a:solidFill>
                          <a:schemeClr val="tx1"/>
                        </a:solidFill>
                      </a:endParaRPr>
                    </a:p>
                  </a:txBody>
                  <a:tcPr marL="131197" marR="131197" marT="65598" marB="65598">
                    <a:noFill/>
                  </a:tcPr>
                </a:tc>
                <a:tc>
                  <a:txBody>
                    <a:bodyPr/>
                    <a:lstStyle/>
                    <a:p>
                      <a:r>
                        <a:rPr lang="en-US" sz="2600" dirty="0" smtClean="0">
                          <a:solidFill>
                            <a:schemeClr val="tx1"/>
                          </a:solidFill>
                        </a:rPr>
                        <a:t>1</a:t>
                      </a:r>
                      <a:endParaRPr lang="en-US" sz="2600" dirty="0">
                        <a:solidFill>
                          <a:schemeClr val="tx1"/>
                        </a:solidFill>
                      </a:endParaRPr>
                    </a:p>
                  </a:txBody>
                  <a:tcPr marL="131197" marR="131197" marT="65598" marB="65598">
                    <a:lnR w="28575" cap="flat" cmpd="sng" algn="ctr">
                      <a:solidFill>
                        <a:schemeClr val="tx1"/>
                      </a:solidFill>
                      <a:prstDash val="solid"/>
                      <a:round/>
                      <a:headEnd type="none" w="med" len="med"/>
                      <a:tailEnd type="none" w="med" len="med"/>
                    </a:lnR>
                    <a:noFill/>
                  </a:tcPr>
                </a:tc>
                <a:tc>
                  <a:txBody>
                    <a:bodyPr/>
                    <a:lstStyle/>
                    <a:p>
                      <a:endParaRPr lang="en-US" sz="2600" dirty="0">
                        <a:solidFill>
                          <a:schemeClr val="tx1"/>
                        </a:solidFill>
                      </a:endParaRPr>
                    </a:p>
                  </a:txBody>
                  <a:tcPr marL="131197" marR="131197" marT="65598" marB="65598">
                    <a:lnL w="28575" cap="flat" cmpd="sng" algn="ctr">
                      <a:solidFill>
                        <a:schemeClr val="tx1"/>
                      </a:solidFill>
                      <a:prstDash val="solid"/>
                      <a:round/>
                      <a:headEnd type="none" w="med" len="med"/>
                      <a:tailEnd type="none" w="med" len="med"/>
                    </a:lnL>
                    <a:noFill/>
                  </a:tcPr>
                </a:tc>
                <a:tc>
                  <a:txBody>
                    <a:bodyPr/>
                    <a:lstStyle/>
                    <a:p>
                      <a:endParaRPr lang="en-US" sz="2600" dirty="0">
                        <a:solidFill>
                          <a:schemeClr val="tx1"/>
                        </a:solidFill>
                      </a:endParaRPr>
                    </a:p>
                  </a:txBody>
                  <a:tcPr marL="131197" marR="131197" marT="65598" marB="65598">
                    <a:noFill/>
                  </a:tcPr>
                </a:tc>
              </a:tr>
            </a:tbl>
          </a:graphicData>
        </a:graphic>
      </p:graphicFrame>
    </p:spTree>
    <p:extLst>
      <p:ext uri="{BB962C8B-B14F-4D97-AF65-F5344CB8AC3E}">
        <p14:creationId xmlns:p14="http://schemas.microsoft.com/office/powerpoint/2010/main" val="23425515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custDataLst>
              <p:tags r:id="rId1"/>
            </p:custDataLst>
          </p:nvPr>
        </p:nvSpPr>
        <p:spPr/>
        <p:txBody>
          <a:bodyPr>
            <a:noAutofit/>
          </a:bodyPr>
          <a:lstStyle/>
          <a:p>
            <a:r>
              <a:rPr lang="en-US" dirty="0" smtClean="0"/>
              <a:t>1-bit Half Adder</a:t>
            </a:r>
            <a:endParaRPr lang="en-US" dirty="0"/>
          </a:p>
        </p:txBody>
      </p:sp>
      <p:sp>
        <p:nvSpPr>
          <p:cNvPr id="14" name="Rectangle 3"/>
          <p:cNvSpPr>
            <a:spLocks noChangeArrowheads="1"/>
          </p:cNvSpPr>
          <p:nvPr>
            <p:custDataLst>
              <p:tags r:id="rId2"/>
            </p:custDataLst>
          </p:nvPr>
        </p:nvSpPr>
        <p:spPr bwMode="auto">
          <a:xfrm>
            <a:off x="1219200" y="14478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3"/>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4"/>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5"/>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6"/>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7"/>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8"/>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9"/>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S</a:t>
            </a:r>
          </a:p>
        </p:txBody>
      </p:sp>
      <p:sp>
        <p:nvSpPr>
          <p:cNvPr id="27" name="TextBox 26"/>
          <p:cNvSpPr txBox="1"/>
          <p:nvPr>
            <p:custDataLst>
              <p:tags r:id="rId10"/>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58065287"/>
              </p:ext>
            </p:extLst>
          </p:nvPr>
        </p:nvGraphicFramePr>
        <p:xfrm>
          <a:off x="381000" y="3962400"/>
          <a:ext cx="2286000" cy="2418520"/>
        </p:xfrm>
        <a:graphic>
          <a:graphicData uri="http://schemas.openxmlformats.org/drawingml/2006/table">
            <a:tbl>
              <a:tblPr firstRow="1" bandRow="1">
                <a:tableStyleId>{5C22544A-7EE6-4342-B048-85BDC9FD1C3A}</a:tableStyleId>
              </a:tblPr>
              <a:tblGrid>
                <a:gridCol w="489857"/>
                <a:gridCol w="404665"/>
                <a:gridCol w="695739"/>
                <a:gridCol w="695739"/>
              </a:tblGrid>
              <a:tr h="483704">
                <a:tc>
                  <a:txBody>
                    <a:bodyPr/>
                    <a:lstStyle/>
                    <a:p>
                      <a:r>
                        <a:rPr lang="en-US" sz="2300" dirty="0" smtClean="0">
                          <a:solidFill>
                            <a:schemeClr val="tx1"/>
                          </a:solidFill>
                        </a:rPr>
                        <a:t>A</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B</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err="1" smtClean="0">
                          <a:solidFill>
                            <a:schemeClr val="tx1"/>
                          </a:solidFill>
                        </a:rPr>
                        <a:t>C</a:t>
                      </a:r>
                      <a:r>
                        <a:rPr lang="en-US" sz="2300" baseline="-25000" dirty="0" err="1" smtClean="0">
                          <a:solidFill>
                            <a:schemeClr val="tx1"/>
                          </a:solidFill>
                        </a:rPr>
                        <a:t>out</a:t>
                      </a:r>
                      <a:endParaRPr lang="en-US" sz="2300" baseline="-25000" dirty="0">
                        <a:solidFill>
                          <a:schemeClr val="tx1"/>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chemeClr val="tx1"/>
                          </a:solidFill>
                        </a:rPr>
                        <a:t>S</a:t>
                      </a:r>
                      <a:endParaRPr lang="en-US" sz="2300" dirty="0">
                        <a:solidFill>
                          <a:schemeClr val="tx1"/>
                        </a:solidFill>
                      </a:endParaRPr>
                    </a:p>
                  </a:txBody>
                  <a:tcPr marL="119270" marR="119270" marT="59635" marB="59635">
                    <a:noFill/>
                  </a:tcPr>
                </a:tc>
              </a:tr>
              <a:tr h="483704">
                <a:tc>
                  <a:txBody>
                    <a:bodyPr/>
                    <a:lstStyle/>
                    <a:p>
                      <a:r>
                        <a:rPr lang="en-US" sz="2300" dirty="0" smtClean="0">
                          <a:solidFill>
                            <a:schemeClr val="tx1"/>
                          </a:solidFill>
                        </a:rPr>
                        <a:t>0</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0</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0</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1</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1</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0</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1</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1</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noFill/>
                  </a:tcPr>
                </a:tc>
              </a:tr>
            </a:tbl>
          </a:graphicData>
        </a:graphic>
      </p:graphicFrame>
      <p:sp>
        <p:nvSpPr>
          <p:cNvPr id="15" name="Line 6"/>
          <p:cNvSpPr>
            <a:spLocks noChangeShapeType="1"/>
          </p:cNvSpPr>
          <p:nvPr>
            <p:custDataLst>
              <p:tags r:id="rId11"/>
            </p:custDataLst>
          </p:nvPr>
        </p:nvSpPr>
        <p:spPr bwMode="auto">
          <a:xfrm>
            <a:off x="6553200" y="4781239"/>
            <a:ext cx="378629"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16" name="AutoShape 4"/>
          <p:cNvSpPr>
            <a:spLocks noChangeArrowheads="1"/>
          </p:cNvSpPr>
          <p:nvPr>
            <p:custDataLst>
              <p:tags r:id="rId12"/>
            </p:custDataLst>
          </p:nvPr>
        </p:nvSpPr>
        <p:spPr bwMode="auto">
          <a:xfrm flipH="1">
            <a:off x="5716794" y="4657835"/>
            <a:ext cx="577253" cy="606002"/>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23" name="AutoShape 4"/>
          <p:cNvSpPr>
            <a:spLocks noChangeArrowheads="1"/>
          </p:cNvSpPr>
          <p:nvPr>
            <p:custDataLst>
              <p:tags r:id="rId13"/>
            </p:custDataLst>
          </p:nvPr>
        </p:nvSpPr>
        <p:spPr bwMode="auto">
          <a:xfrm flipH="1">
            <a:off x="5716798" y="5383932"/>
            <a:ext cx="574355" cy="555944"/>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24" name="Line 6"/>
          <p:cNvSpPr>
            <a:spLocks noChangeShapeType="1"/>
          </p:cNvSpPr>
          <p:nvPr>
            <p:custDataLst>
              <p:tags r:id="rId14"/>
            </p:custDataLst>
          </p:nvPr>
        </p:nvSpPr>
        <p:spPr bwMode="auto">
          <a:xfrm>
            <a:off x="6276043" y="5522916"/>
            <a:ext cx="690592" cy="2"/>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29" name="AutoShape 14"/>
          <p:cNvSpPr>
            <a:spLocks noChangeArrowheads="1"/>
          </p:cNvSpPr>
          <p:nvPr>
            <p:custDataLst>
              <p:tags r:id="rId15"/>
            </p:custDataLst>
          </p:nvPr>
        </p:nvSpPr>
        <p:spPr bwMode="auto">
          <a:xfrm>
            <a:off x="4724400" y="5063966"/>
            <a:ext cx="533607" cy="574834"/>
          </a:xfrm>
          <a:prstGeom prst="moon">
            <a:avLst>
              <a:gd name="adj" fmla="val 8750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30" name="Line 17"/>
          <p:cNvSpPr>
            <a:spLocks noChangeShapeType="1"/>
          </p:cNvSpPr>
          <p:nvPr>
            <p:custDataLst>
              <p:tags r:id="rId16"/>
            </p:custDataLst>
          </p:nvPr>
        </p:nvSpPr>
        <p:spPr bwMode="auto">
          <a:xfrm>
            <a:off x="4038600" y="4247857"/>
            <a:ext cx="528637"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31" name="Oval 10"/>
          <p:cNvSpPr>
            <a:spLocks noChangeArrowheads="1"/>
          </p:cNvSpPr>
          <p:nvPr>
            <p:custDataLst>
              <p:tags r:id="rId17"/>
            </p:custDataLst>
          </p:nvPr>
        </p:nvSpPr>
        <p:spPr bwMode="auto">
          <a:xfrm flipH="1">
            <a:off x="6294054" y="4657835"/>
            <a:ext cx="277972" cy="277972"/>
          </a:xfrm>
          <a:prstGeom prst="ellipse">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32" name="Line 16"/>
          <p:cNvSpPr>
            <a:spLocks noChangeShapeType="1"/>
          </p:cNvSpPr>
          <p:nvPr>
            <p:custDataLst>
              <p:tags r:id="rId18"/>
            </p:custDataLst>
          </p:nvPr>
        </p:nvSpPr>
        <p:spPr bwMode="auto">
          <a:xfrm rot="16200000" flipV="1">
            <a:off x="5857894" y="4430529"/>
            <a:ext cx="2230695" cy="13213"/>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35" name="Oval 10"/>
          <p:cNvSpPr>
            <a:spLocks noChangeArrowheads="1"/>
          </p:cNvSpPr>
          <p:nvPr>
            <p:custDataLst>
              <p:tags r:id="rId19"/>
            </p:custDataLst>
          </p:nvPr>
        </p:nvSpPr>
        <p:spPr bwMode="auto">
          <a:xfrm flipH="1">
            <a:off x="6319157" y="5630736"/>
            <a:ext cx="277972" cy="277972"/>
          </a:xfrm>
          <a:prstGeom prst="ellipse">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36" name="Line 16"/>
          <p:cNvSpPr>
            <a:spLocks noChangeShapeType="1"/>
          </p:cNvSpPr>
          <p:nvPr>
            <p:custDataLst>
              <p:tags r:id="rId20"/>
            </p:custDataLst>
          </p:nvPr>
        </p:nvSpPr>
        <p:spPr bwMode="auto">
          <a:xfrm rot="16200000" flipV="1">
            <a:off x="6046632" y="4532979"/>
            <a:ext cx="2447930" cy="25554"/>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40" name="Rectangle 3"/>
          <p:cNvSpPr>
            <a:spLocks noChangeArrowheads="1"/>
          </p:cNvSpPr>
          <p:nvPr>
            <p:custDataLst>
              <p:tags r:id="rId21"/>
            </p:custDataLst>
          </p:nvPr>
        </p:nvSpPr>
        <p:spPr bwMode="auto">
          <a:xfrm>
            <a:off x="4375104" y="3532808"/>
            <a:ext cx="3425448" cy="2501746"/>
          </a:xfrm>
          <a:prstGeom prst="rect">
            <a:avLst/>
          </a:prstGeom>
          <a:noFill/>
          <a:ln w="28575" algn="ctr">
            <a:solidFill>
              <a:schemeClr val="accent4">
                <a:lumMod val="60000"/>
                <a:lumOff val="40000"/>
              </a:schemeClr>
            </a:solidFill>
            <a:miter lim="800000"/>
            <a:headEnd/>
            <a:tailEnd/>
          </a:ln>
          <a:effectLst/>
        </p:spPr>
        <p:txBody>
          <a:bodyPr wrap="square" anchor="ctr">
            <a:spAutoFit/>
          </a:bodyPr>
          <a:lstStyle/>
          <a:p>
            <a:endParaRPr lang="en-US"/>
          </a:p>
        </p:txBody>
      </p:sp>
      <p:sp>
        <p:nvSpPr>
          <p:cNvPr id="42" name="Line 11"/>
          <p:cNvSpPr>
            <a:spLocks noChangeShapeType="1"/>
          </p:cNvSpPr>
          <p:nvPr>
            <p:custDataLst>
              <p:tags r:id="rId22"/>
            </p:custDataLst>
          </p:nvPr>
        </p:nvSpPr>
        <p:spPr bwMode="auto">
          <a:xfrm>
            <a:off x="6291156" y="5183145"/>
            <a:ext cx="992219" cy="2544"/>
          </a:xfrm>
          <a:prstGeom prst="line">
            <a:avLst/>
          </a:prstGeom>
          <a:noFill/>
          <a:ln w="25560">
            <a:solidFill>
              <a:srgbClr val="FFFFFF"/>
            </a:solidFill>
            <a:miter lim="800000"/>
            <a:headEnd/>
            <a:tailEnd type="oval"/>
          </a:ln>
          <a:effectLst/>
        </p:spPr>
        <p:txBody>
          <a:bodyPr/>
          <a:lstStyle/>
          <a:p>
            <a:endParaRPr lang="en-US" dirty="0">
              <a:latin typeface="Calibri" pitchFamily="34" charset="0"/>
            </a:endParaRPr>
          </a:p>
        </p:txBody>
      </p:sp>
      <p:sp>
        <p:nvSpPr>
          <p:cNvPr id="45" name="Line 17"/>
          <p:cNvSpPr>
            <a:spLocks noChangeShapeType="1"/>
          </p:cNvSpPr>
          <p:nvPr>
            <p:custDataLst>
              <p:tags r:id="rId23"/>
            </p:custDataLst>
          </p:nvPr>
        </p:nvSpPr>
        <p:spPr bwMode="auto">
          <a:xfrm rot="16200000">
            <a:off x="4029452" y="5858252"/>
            <a:ext cx="1085093" cy="2"/>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33" name="Line 16"/>
          <p:cNvSpPr>
            <a:spLocks noChangeShapeType="1"/>
          </p:cNvSpPr>
          <p:nvPr>
            <p:custDataLst>
              <p:tags r:id="rId24"/>
            </p:custDataLst>
          </p:nvPr>
        </p:nvSpPr>
        <p:spPr bwMode="auto">
          <a:xfrm flipV="1">
            <a:off x="6597129" y="5769722"/>
            <a:ext cx="686246"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51" name="AutoShape 4"/>
          <p:cNvSpPr>
            <a:spLocks noChangeArrowheads="1"/>
          </p:cNvSpPr>
          <p:nvPr>
            <p:custDataLst>
              <p:tags r:id="rId25"/>
            </p:custDataLst>
          </p:nvPr>
        </p:nvSpPr>
        <p:spPr bwMode="auto">
          <a:xfrm flipH="1">
            <a:off x="4603876" y="3994073"/>
            <a:ext cx="574355" cy="555944"/>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53" name="Line 7"/>
          <p:cNvSpPr>
            <a:spLocks noChangeShapeType="1"/>
          </p:cNvSpPr>
          <p:nvPr>
            <p:custDataLst>
              <p:tags r:id="rId26"/>
            </p:custDataLst>
          </p:nvPr>
        </p:nvSpPr>
        <p:spPr bwMode="auto">
          <a:xfrm>
            <a:off x="4582519" y="5334000"/>
            <a:ext cx="141881"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58" name="Line 6"/>
          <p:cNvSpPr>
            <a:spLocks noChangeShapeType="1"/>
          </p:cNvSpPr>
          <p:nvPr>
            <p:custDataLst>
              <p:tags r:id="rId27"/>
            </p:custDataLst>
          </p:nvPr>
        </p:nvSpPr>
        <p:spPr bwMode="auto">
          <a:xfrm flipV="1">
            <a:off x="5170990" y="4057476"/>
            <a:ext cx="1785323"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61" name="Line 11"/>
          <p:cNvSpPr>
            <a:spLocks noChangeShapeType="1"/>
          </p:cNvSpPr>
          <p:nvPr>
            <p:custDataLst>
              <p:tags r:id="rId28"/>
            </p:custDataLst>
          </p:nvPr>
        </p:nvSpPr>
        <p:spPr bwMode="auto">
          <a:xfrm>
            <a:off x="5178231" y="4461928"/>
            <a:ext cx="2085695" cy="0"/>
          </a:xfrm>
          <a:prstGeom prst="line">
            <a:avLst/>
          </a:prstGeom>
          <a:noFill/>
          <a:ln w="25560">
            <a:solidFill>
              <a:srgbClr val="FFFFFF"/>
            </a:solidFill>
            <a:miter lim="800000"/>
            <a:headEnd/>
            <a:tailEnd type="oval"/>
          </a:ln>
          <a:effectLst/>
        </p:spPr>
        <p:txBody>
          <a:bodyPr/>
          <a:lstStyle/>
          <a:p>
            <a:endParaRPr lang="en-US" dirty="0">
              <a:latin typeface="Calibri" pitchFamily="34" charset="0"/>
            </a:endParaRPr>
          </a:p>
        </p:txBody>
      </p:sp>
      <p:sp>
        <p:nvSpPr>
          <p:cNvPr id="57" name="Line 7"/>
          <p:cNvSpPr>
            <a:spLocks noChangeShapeType="1"/>
          </p:cNvSpPr>
          <p:nvPr>
            <p:custDataLst>
              <p:tags r:id="rId29"/>
            </p:custDataLst>
          </p:nvPr>
        </p:nvSpPr>
        <p:spPr bwMode="auto">
          <a:xfrm>
            <a:off x="5486400" y="4953000"/>
            <a:ext cx="228600"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59" name="Line 7"/>
          <p:cNvSpPr>
            <a:spLocks noChangeShapeType="1"/>
          </p:cNvSpPr>
          <p:nvPr>
            <p:custDataLst>
              <p:tags r:id="rId30"/>
            </p:custDataLst>
          </p:nvPr>
        </p:nvSpPr>
        <p:spPr bwMode="auto">
          <a:xfrm>
            <a:off x="5486400" y="5715000"/>
            <a:ext cx="228600"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2" name="Line 7"/>
          <p:cNvSpPr>
            <a:spLocks noChangeShapeType="1"/>
          </p:cNvSpPr>
          <p:nvPr>
            <p:custDataLst>
              <p:tags r:id="rId31"/>
            </p:custDataLst>
          </p:nvPr>
        </p:nvSpPr>
        <p:spPr bwMode="auto">
          <a:xfrm>
            <a:off x="5486400" y="5410200"/>
            <a:ext cx="0" cy="30480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3" name="Line 7"/>
          <p:cNvSpPr>
            <a:spLocks noChangeShapeType="1"/>
          </p:cNvSpPr>
          <p:nvPr>
            <p:custDataLst>
              <p:tags r:id="rId32"/>
            </p:custDataLst>
          </p:nvPr>
        </p:nvSpPr>
        <p:spPr bwMode="auto">
          <a:xfrm>
            <a:off x="5486400" y="4953000"/>
            <a:ext cx="0" cy="30480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4" name="Line 7"/>
          <p:cNvSpPr>
            <a:spLocks noChangeShapeType="1"/>
          </p:cNvSpPr>
          <p:nvPr>
            <p:custDataLst>
              <p:tags r:id="rId33"/>
            </p:custDataLst>
          </p:nvPr>
        </p:nvSpPr>
        <p:spPr bwMode="auto">
          <a:xfrm>
            <a:off x="5181600" y="5410200"/>
            <a:ext cx="304800"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5" name="Line 7"/>
          <p:cNvSpPr>
            <a:spLocks noChangeShapeType="1"/>
          </p:cNvSpPr>
          <p:nvPr>
            <p:custDataLst>
              <p:tags r:id="rId34"/>
            </p:custDataLst>
          </p:nvPr>
        </p:nvSpPr>
        <p:spPr bwMode="auto">
          <a:xfrm>
            <a:off x="5181600" y="5257800"/>
            <a:ext cx="304800"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6" name="TextBox 65"/>
          <p:cNvSpPr txBox="1"/>
          <p:nvPr>
            <p:custDataLst>
              <p:tags r:id="rId35"/>
            </p:custDataLst>
          </p:nvPr>
        </p:nvSpPr>
        <p:spPr bwMode="auto">
          <a:xfrm>
            <a:off x="4419600" y="62484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S</a:t>
            </a:r>
          </a:p>
        </p:txBody>
      </p:sp>
      <p:sp>
        <p:nvSpPr>
          <p:cNvPr id="67" name="TextBox 66"/>
          <p:cNvSpPr txBox="1"/>
          <p:nvPr>
            <p:custDataLst>
              <p:tags r:id="rId36"/>
            </p:custDataLst>
          </p:nvPr>
        </p:nvSpPr>
        <p:spPr bwMode="auto">
          <a:xfrm>
            <a:off x="3352800" y="3906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68" name="TextBox 67"/>
          <p:cNvSpPr txBox="1"/>
          <p:nvPr>
            <p:custDataLst>
              <p:tags r:id="rId37"/>
            </p:custDataLst>
          </p:nvPr>
        </p:nvSpPr>
        <p:spPr bwMode="auto">
          <a:xfrm>
            <a:off x="6781800" y="2569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69" name="TextBox 68"/>
          <p:cNvSpPr txBox="1"/>
          <p:nvPr>
            <p:custDataLst>
              <p:tags r:id="rId38"/>
            </p:custDataLst>
          </p:nvPr>
        </p:nvSpPr>
        <p:spPr bwMode="auto">
          <a:xfrm>
            <a:off x="7086600" y="2569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pic>
        <p:nvPicPr>
          <p:cNvPr id="9" name="Picture 8"/>
          <p:cNvPicPr>
            <a:picLocks noChangeAspect="1"/>
          </p:cNvPicPr>
          <p:nvPr/>
        </p:nvPicPr>
        <p:blipFill>
          <a:blip r:embed="rId41"/>
          <a:stretch>
            <a:fillRect/>
          </a:stretch>
        </p:blipFill>
        <p:spPr>
          <a:xfrm>
            <a:off x="4495800" y="1981200"/>
            <a:ext cx="3657600" cy="422694"/>
          </a:xfrm>
          <a:prstGeom prst="rect">
            <a:avLst/>
          </a:prstGeom>
        </p:spPr>
      </p:pic>
      <p:pic>
        <p:nvPicPr>
          <p:cNvPr id="8" name="Picture 7"/>
          <p:cNvPicPr>
            <a:picLocks noChangeAspect="1"/>
          </p:cNvPicPr>
          <p:nvPr/>
        </p:nvPicPr>
        <p:blipFill>
          <a:blip r:embed="rId42"/>
          <a:stretch>
            <a:fillRect/>
          </a:stretch>
        </p:blipFill>
        <p:spPr>
          <a:xfrm>
            <a:off x="3962400" y="1669211"/>
            <a:ext cx="1828800" cy="388189"/>
          </a:xfrm>
          <a:prstGeom prst="rect">
            <a:avLst/>
          </a:prstGeom>
        </p:spPr>
      </p:pic>
    </p:spTree>
    <p:extLst>
      <p:ext uri="{BB962C8B-B14F-4D97-AF65-F5344CB8AC3E}">
        <p14:creationId xmlns:p14="http://schemas.microsoft.com/office/powerpoint/2010/main" val="23753282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Line 11"/>
          <p:cNvSpPr>
            <a:spLocks noChangeShapeType="1"/>
          </p:cNvSpPr>
          <p:nvPr>
            <p:custDataLst>
              <p:tags r:id="rId1"/>
            </p:custDataLst>
          </p:nvPr>
        </p:nvSpPr>
        <p:spPr bwMode="auto">
          <a:xfrm>
            <a:off x="5153305" y="4461928"/>
            <a:ext cx="2085695" cy="0"/>
          </a:xfrm>
          <a:prstGeom prst="line">
            <a:avLst/>
          </a:prstGeom>
          <a:noFill/>
          <a:ln w="25560">
            <a:solidFill>
              <a:srgbClr val="FFFFFF"/>
            </a:solidFill>
            <a:miter lim="800000"/>
            <a:headEnd/>
            <a:tailEnd type="oval"/>
          </a:ln>
          <a:effectLst/>
        </p:spPr>
        <p:txBody>
          <a:bodyPr/>
          <a:lstStyle/>
          <a:p>
            <a:endParaRPr lang="en-US" dirty="0">
              <a:latin typeface="Calibri" pitchFamily="34" charset="0"/>
            </a:endParaRPr>
          </a:p>
        </p:txBody>
      </p:sp>
      <p:sp>
        <p:nvSpPr>
          <p:cNvPr id="1971202" name="Rectangle 2"/>
          <p:cNvSpPr>
            <a:spLocks noGrp="1" noChangeArrowheads="1"/>
          </p:cNvSpPr>
          <p:nvPr>
            <p:ph type="title"/>
            <p:custDataLst>
              <p:tags r:id="rId2"/>
            </p:custDataLst>
          </p:nvPr>
        </p:nvSpPr>
        <p:spPr/>
        <p:txBody>
          <a:bodyPr>
            <a:noAutofit/>
          </a:bodyPr>
          <a:lstStyle/>
          <a:p>
            <a:r>
              <a:rPr lang="en-US" dirty="0" smtClean="0"/>
              <a:t>1-bit Half Adder</a:t>
            </a:r>
            <a:endParaRPr lang="en-US" dirty="0"/>
          </a:p>
        </p:txBody>
      </p:sp>
      <p:sp>
        <p:nvSpPr>
          <p:cNvPr id="14"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8"/>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9"/>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10"/>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S</a:t>
            </a:r>
          </a:p>
        </p:txBody>
      </p:sp>
      <p:sp>
        <p:nvSpPr>
          <p:cNvPr id="27" name="TextBox 26"/>
          <p:cNvSpPr txBox="1"/>
          <p:nvPr>
            <p:custDataLst>
              <p:tags r:id="rId11"/>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83219389"/>
              </p:ext>
            </p:extLst>
          </p:nvPr>
        </p:nvGraphicFramePr>
        <p:xfrm>
          <a:off x="381000" y="3962400"/>
          <a:ext cx="2286000" cy="2418520"/>
        </p:xfrm>
        <a:graphic>
          <a:graphicData uri="http://schemas.openxmlformats.org/drawingml/2006/table">
            <a:tbl>
              <a:tblPr firstRow="1" bandRow="1">
                <a:tableStyleId>{5C22544A-7EE6-4342-B048-85BDC9FD1C3A}</a:tableStyleId>
              </a:tblPr>
              <a:tblGrid>
                <a:gridCol w="489857"/>
                <a:gridCol w="404665"/>
                <a:gridCol w="695739"/>
                <a:gridCol w="695739"/>
              </a:tblGrid>
              <a:tr h="483704">
                <a:tc>
                  <a:txBody>
                    <a:bodyPr/>
                    <a:lstStyle/>
                    <a:p>
                      <a:r>
                        <a:rPr lang="en-US" sz="2300" dirty="0" smtClean="0">
                          <a:solidFill>
                            <a:schemeClr val="tx1"/>
                          </a:solidFill>
                        </a:rPr>
                        <a:t>A</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B</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err="1" smtClean="0">
                          <a:solidFill>
                            <a:schemeClr val="tx1"/>
                          </a:solidFill>
                        </a:rPr>
                        <a:t>C</a:t>
                      </a:r>
                      <a:r>
                        <a:rPr lang="en-US" sz="2300" baseline="-25000" dirty="0" err="1" smtClean="0">
                          <a:solidFill>
                            <a:schemeClr val="tx1"/>
                          </a:solidFill>
                        </a:rPr>
                        <a:t>out</a:t>
                      </a:r>
                      <a:endParaRPr lang="en-US" sz="2300" baseline="-25000" dirty="0">
                        <a:solidFill>
                          <a:schemeClr val="tx1"/>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chemeClr val="tx1"/>
                          </a:solidFill>
                        </a:rPr>
                        <a:t>S</a:t>
                      </a:r>
                      <a:endParaRPr lang="en-US" sz="2300" dirty="0">
                        <a:solidFill>
                          <a:schemeClr val="tx1"/>
                        </a:solidFill>
                      </a:endParaRPr>
                    </a:p>
                  </a:txBody>
                  <a:tcPr marL="119270" marR="119270" marT="59635" marB="59635">
                    <a:noFill/>
                  </a:tcPr>
                </a:tc>
              </a:tr>
              <a:tr h="483704">
                <a:tc>
                  <a:txBody>
                    <a:bodyPr/>
                    <a:lstStyle/>
                    <a:p>
                      <a:r>
                        <a:rPr lang="en-US" sz="2300" dirty="0" smtClean="0">
                          <a:solidFill>
                            <a:schemeClr val="tx1"/>
                          </a:solidFill>
                        </a:rPr>
                        <a:t>0</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0</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0</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1</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1</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0</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noFill/>
                  </a:tcPr>
                </a:tc>
              </a:tr>
              <a:tr h="483704">
                <a:tc>
                  <a:txBody>
                    <a:bodyPr/>
                    <a:lstStyle/>
                    <a:p>
                      <a:r>
                        <a:rPr lang="en-US" sz="2300" dirty="0" smtClean="0">
                          <a:solidFill>
                            <a:schemeClr val="tx1"/>
                          </a:solidFill>
                        </a:rPr>
                        <a:t>1</a:t>
                      </a:r>
                      <a:endParaRPr lang="en-US" sz="2300" dirty="0">
                        <a:solidFill>
                          <a:schemeClr val="tx1"/>
                        </a:solidFill>
                      </a:endParaRPr>
                    </a:p>
                  </a:txBody>
                  <a:tcPr marL="119270" marR="119270" marT="59635" marB="59635">
                    <a:noFill/>
                  </a:tcPr>
                </a:tc>
                <a:tc>
                  <a:txBody>
                    <a:bodyPr/>
                    <a:lstStyle/>
                    <a:p>
                      <a:r>
                        <a:rPr lang="en-US" sz="2300" dirty="0" smtClean="0">
                          <a:solidFill>
                            <a:schemeClr val="tx1"/>
                          </a:solidFill>
                        </a:rPr>
                        <a:t>1</a:t>
                      </a:r>
                      <a:endParaRPr lang="en-US" sz="2300" dirty="0">
                        <a:solidFill>
                          <a:schemeClr val="tx1"/>
                        </a:solidFill>
                      </a:endParaRPr>
                    </a:p>
                  </a:txBody>
                  <a:tcPr marL="119270" marR="119270" marT="59635" marB="59635">
                    <a:lnR w="28575" cap="flat" cmpd="sng" algn="ctr">
                      <a:solidFill>
                        <a:schemeClr val="tx1"/>
                      </a:solidFill>
                      <a:prstDash val="solid"/>
                      <a:round/>
                      <a:headEnd type="none" w="med" len="med"/>
                      <a:tailEnd type="none" w="med" len="med"/>
                    </a:lnR>
                    <a:noFill/>
                  </a:tcPr>
                </a:tc>
                <a:tc>
                  <a:txBody>
                    <a:bodyPr/>
                    <a:lstStyle/>
                    <a:p>
                      <a:r>
                        <a:rPr lang="en-US" sz="2300" dirty="0" smtClean="0">
                          <a:solidFill>
                            <a:srgbClr val="00F6FF"/>
                          </a:solidFill>
                        </a:rPr>
                        <a:t>1</a:t>
                      </a:r>
                      <a:endParaRPr lang="en-US" sz="2300" dirty="0">
                        <a:solidFill>
                          <a:srgbClr val="00F6FF"/>
                        </a:solidFill>
                      </a:endParaRPr>
                    </a:p>
                  </a:txBody>
                  <a:tcPr marL="119270" marR="119270" marT="59635" marB="59635">
                    <a:lnL w="28575" cap="flat" cmpd="sng" algn="ctr">
                      <a:solidFill>
                        <a:schemeClr val="tx1"/>
                      </a:solidFill>
                      <a:prstDash val="solid"/>
                      <a:round/>
                      <a:headEnd type="none" w="med" len="med"/>
                      <a:tailEnd type="none" w="med" len="med"/>
                    </a:lnL>
                    <a:noFill/>
                  </a:tcPr>
                </a:tc>
                <a:tc>
                  <a:txBody>
                    <a:bodyPr/>
                    <a:lstStyle/>
                    <a:p>
                      <a:r>
                        <a:rPr lang="en-US" sz="2300" dirty="0" smtClean="0">
                          <a:solidFill>
                            <a:srgbClr val="00F6FF"/>
                          </a:solidFill>
                        </a:rPr>
                        <a:t>0</a:t>
                      </a:r>
                      <a:endParaRPr lang="en-US" sz="2300" dirty="0">
                        <a:solidFill>
                          <a:srgbClr val="00F6FF"/>
                        </a:solidFill>
                      </a:endParaRPr>
                    </a:p>
                  </a:txBody>
                  <a:tcPr marL="119270" marR="119270" marT="59635" marB="59635">
                    <a:noFill/>
                  </a:tcPr>
                </a:tc>
              </a:tr>
            </a:tbl>
          </a:graphicData>
        </a:graphic>
      </p:graphicFrame>
      <p:sp>
        <p:nvSpPr>
          <p:cNvPr id="30" name="Line 17"/>
          <p:cNvSpPr>
            <a:spLocks noChangeShapeType="1"/>
          </p:cNvSpPr>
          <p:nvPr>
            <p:custDataLst>
              <p:tags r:id="rId12"/>
            </p:custDataLst>
          </p:nvPr>
        </p:nvSpPr>
        <p:spPr bwMode="auto">
          <a:xfrm>
            <a:off x="4038600" y="4247857"/>
            <a:ext cx="528637"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32" name="Line 16"/>
          <p:cNvSpPr>
            <a:spLocks noChangeShapeType="1"/>
          </p:cNvSpPr>
          <p:nvPr>
            <p:custDataLst>
              <p:tags r:id="rId13"/>
            </p:custDataLst>
          </p:nvPr>
        </p:nvSpPr>
        <p:spPr bwMode="auto">
          <a:xfrm rot="16200000" flipV="1">
            <a:off x="6074760" y="4245960"/>
            <a:ext cx="1859812" cy="11467"/>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40" name="Rectangle 3"/>
          <p:cNvSpPr>
            <a:spLocks noChangeArrowheads="1"/>
          </p:cNvSpPr>
          <p:nvPr>
            <p:custDataLst>
              <p:tags r:id="rId14"/>
            </p:custDataLst>
          </p:nvPr>
        </p:nvSpPr>
        <p:spPr bwMode="auto">
          <a:xfrm>
            <a:off x="4375104" y="3532808"/>
            <a:ext cx="3425448" cy="2501746"/>
          </a:xfrm>
          <a:prstGeom prst="rect">
            <a:avLst/>
          </a:prstGeom>
          <a:noFill/>
          <a:ln w="28575" algn="ctr">
            <a:solidFill>
              <a:schemeClr val="accent4">
                <a:lumMod val="60000"/>
                <a:lumOff val="40000"/>
              </a:schemeClr>
            </a:solidFill>
            <a:miter lim="800000"/>
            <a:headEnd/>
            <a:tailEnd/>
          </a:ln>
          <a:effectLst/>
        </p:spPr>
        <p:txBody>
          <a:bodyPr wrap="square" anchor="ctr">
            <a:spAutoFit/>
          </a:bodyPr>
          <a:lstStyle/>
          <a:p>
            <a:endParaRPr lang="en-US"/>
          </a:p>
        </p:txBody>
      </p:sp>
      <p:sp>
        <p:nvSpPr>
          <p:cNvPr id="45" name="Line 17"/>
          <p:cNvSpPr>
            <a:spLocks noChangeShapeType="1"/>
          </p:cNvSpPr>
          <p:nvPr>
            <p:custDataLst>
              <p:tags r:id="rId15"/>
            </p:custDataLst>
          </p:nvPr>
        </p:nvSpPr>
        <p:spPr bwMode="auto">
          <a:xfrm rot="16200000">
            <a:off x="4029452" y="5858252"/>
            <a:ext cx="1085093" cy="2"/>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33" name="Line 16"/>
          <p:cNvSpPr>
            <a:spLocks noChangeShapeType="1"/>
          </p:cNvSpPr>
          <p:nvPr>
            <p:custDataLst>
              <p:tags r:id="rId16"/>
            </p:custDataLst>
          </p:nvPr>
        </p:nvSpPr>
        <p:spPr bwMode="auto">
          <a:xfrm flipV="1">
            <a:off x="5410200" y="5486400"/>
            <a:ext cx="1828800"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51" name="AutoShape 4"/>
          <p:cNvSpPr>
            <a:spLocks noChangeArrowheads="1"/>
          </p:cNvSpPr>
          <p:nvPr>
            <p:custDataLst>
              <p:tags r:id="rId17"/>
            </p:custDataLst>
          </p:nvPr>
        </p:nvSpPr>
        <p:spPr bwMode="auto">
          <a:xfrm flipH="1">
            <a:off x="4603876" y="3994073"/>
            <a:ext cx="574355" cy="555944"/>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53" name="Line 7"/>
          <p:cNvSpPr>
            <a:spLocks noChangeShapeType="1"/>
          </p:cNvSpPr>
          <p:nvPr>
            <p:custDataLst>
              <p:tags r:id="rId18"/>
            </p:custDataLst>
          </p:nvPr>
        </p:nvSpPr>
        <p:spPr bwMode="auto">
          <a:xfrm>
            <a:off x="4582519" y="5334000"/>
            <a:ext cx="141881"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58" name="Line 6"/>
          <p:cNvSpPr>
            <a:spLocks noChangeShapeType="1"/>
          </p:cNvSpPr>
          <p:nvPr>
            <p:custDataLst>
              <p:tags r:id="rId19"/>
            </p:custDataLst>
          </p:nvPr>
        </p:nvSpPr>
        <p:spPr bwMode="auto">
          <a:xfrm flipV="1">
            <a:off x="5170990" y="4057476"/>
            <a:ext cx="1785323"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64" name="Line 7"/>
          <p:cNvSpPr>
            <a:spLocks noChangeShapeType="1"/>
          </p:cNvSpPr>
          <p:nvPr>
            <p:custDataLst>
              <p:tags r:id="rId20"/>
            </p:custDataLst>
          </p:nvPr>
        </p:nvSpPr>
        <p:spPr bwMode="auto">
          <a:xfrm>
            <a:off x="5410200" y="5181600"/>
            <a:ext cx="1600200"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66" name="TextBox 65"/>
          <p:cNvSpPr txBox="1"/>
          <p:nvPr>
            <p:custDataLst>
              <p:tags r:id="rId21"/>
            </p:custDataLst>
          </p:nvPr>
        </p:nvSpPr>
        <p:spPr bwMode="auto">
          <a:xfrm>
            <a:off x="4419600" y="62484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S</a:t>
            </a:r>
          </a:p>
        </p:txBody>
      </p:sp>
      <p:sp>
        <p:nvSpPr>
          <p:cNvPr id="67" name="TextBox 66"/>
          <p:cNvSpPr txBox="1"/>
          <p:nvPr>
            <p:custDataLst>
              <p:tags r:id="rId22"/>
            </p:custDataLst>
          </p:nvPr>
        </p:nvSpPr>
        <p:spPr bwMode="auto">
          <a:xfrm>
            <a:off x="3352800" y="3906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68" name="TextBox 67"/>
          <p:cNvSpPr txBox="1"/>
          <p:nvPr>
            <p:custDataLst>
              <p:tags r:id="rId23"/>
            </p:custDataLst>
          </p:nvPr>
        </p:nvSpPr>
        <p:spPr bwMode="auto">
          <a:xfrm>
            <a:off x="6781800" y="2569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69" name="TextBox 68"/>
          <p:cNvSpPr txBox="1"/>
          <p:nvPr>
            <p:custDataLst>
              <p:tags r:id="rId24"/>
            </p:custDataLst>
          </p:nvPr>
        </p:nvSpPr>
        <p:spPr bwMode="auto">
          <a:xfrm>
            <a:off x="7086600" y="2569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43" name="AutoShape 14"/>
          <p:cNvSpPr>
            <a:spLocks noChangeArrowheads="1"/>
          </p:cNvSpPr>
          <p:nvPr>
            <p:custDataLst>
              <p:tags r:id="rId25"/>
            </p:custDataLst>
          </p:nvPr>
        </p:nvSpPr>
        <p:spPr bwMode="auto">
          <a:xfrm>
            <a:off x="4724400" y="5007514"/>
            <a:ext cx="586010" cy="631286"/>
          </a:xfrm>
          <a:prstGeom prst="moon">
            <a:avLst>
              <a:gd name="adj" fmla="val 87500"/>
            </a:avLst>
          </a:prstGeom>
          <a:noFill/>
          <a:ln w="25560">
            <a:solidFill>
              <a:schemeClr val="accent1"/>
            </a:solidFill>
            <a:miter lim="800000"/>
            <a:headEnd/>
            <a:tailEnd/>
          </a:ln>
          <a:effectLst/>
        </p:spPr>
        <p:txBody>
          <a:bodyPr wrap="none" anchor="ctr"/>
          <a:lstStyle/>
          <a:p>
            <a:endParaRPr lang="en-US" dirty="0">
              <a:solidFill>
                <a:schemeClr val="accent1"/>
              </a:solidFill>
              <a:latin typeface="Calibri" pitchFamily="34" charset="0"/>
            </a:endParaRPr>
          </a:p>
        </p:txBody>
      </p:sp>
      <p:sp>
        <p:nvSpPr>
          <p:cNvPr id="44" name="Freeform 43"/>
          <p:cNvSpPr/>
          <p:nvPr/>
        </p:nvSpPr>
        <p:spPr>
          <a:xfrm>
            <a:off x="5356958" y="5025101"/>
            <a:ext cx="91579" cy="593342"/>
          </a:xfrm>
          <a:custGeom>
            <a:avLst/>
            <a:gdLst>
              <a:gd name="connsiteX0" fmla="*/ 57955 w 57955"/>
              <a:gd name="connsiteY0" fmla="*/ 0 h 296214"/>
              <a:gd name="connsiteX1" fmla="*/ 0 w 57955"/>
              <a:gd name="connsiteY1" fmla="*/ 148107 h 296214"/>
              <a:gd name="connsiteX2" fmla="*/ 57955 w 57955"/>
              <a:gd name="connsiteY2" fmla="*/ 296214 h 296214"/>
            </a:gdLst>
            <a:ahLst/>
            <a:cxnLst>
              <a:cxn ang="0">
                <a:pos x="connsiteX0" y="connsiteY0"/>
              </a:cxn>
              <a:cxn ang="0">
                <a:pos x="connsiteX1" y="connsiteY1"/>
              </a:cxn>
              <a:cxn ang="0">
                <a:pos x="connsiteX2" y="connsiteY2"/>
              </a:cxn>
            </a:cxnLst>
            <a:rect l="l" t="t" r="r" b="b"/>
            <a:pathLst>
              <a:path w="57955" h="296214">
                <a:moveTo>
                  <a:pt x="57955" y="0"/>
                </a:moveTo>
                <a:cubicBezTo>
                  <a:pt x="28977" y="49369"/>
                  <a:pt x="0" y="98738"/>
                  <a:pt x="0" y="148107"/>
                </a:cubicBezTo>
                <a:cubicBezTo>
                  <a:pt x="0" y="197476"/>
                  <a:pt x="28977" y="246845"/>
                  <a:pt x="57955" y="296214"/>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Line 16"/>
          <p:cNvSpPr>
            <a:spLocks noChangeShapeType="1"/>
          </p:cNvSpPr>
          <p:nvPr>
            <p:custDataLst>
              <p:tags r:id="rId26"/>
            </p:custDataLst>
          </p:nvPr>
        </p:nvSpPr>
        <p:spPr bwMode="auto">
          <a:xfrm rot="16200000">
            <a:off x="6172200" y="4419599"/>
            <a:ext cx="2133599" cy="1"/>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pic>
        <p:nvPicPr>
          <p:cNvPr id="47" name="Picture 46"/>
          <p:cNvPicPr>
            <a:picLocks noChangeAspect="1"/>
          </p:cNvPicPr>
          <p:nvPr/>
        </p:nvPicPr>
        <p:blipFill>
          <a:blip r:embed="rId29"/>
          <a:stretch>
            <a:fillRect/>
          </a:stretch>
        </p:blipFill>
        <p:spPr>
          <a:xfrm>
            <a:off x="4495800" y="1981200"/>
            <a:ext cx="3657600" cy="422694"/>
          </a:xfrm>
          <a:prstGeom prst="rect">
            <a:avLst/>
          </a:prstGeom>
        </p:spPr>
      </p:pic>
      <p:pic>
        <p:nvPicPr>
          <p:cNvPr id="48" name="Picture 47"/>
          <p:cNvPicPr>
            <a:picLocks noChangeAspect="1"/>
          </p:cNvPicPr>
          <p:nvPr/>
        </p:nvPicPr>
        <p:blipFill>
          <a:blip r:embed="rId30"/>
          <a:stretch>
            <a:fillRect/>
          </a:stretch>
        </p:blipFill>
        <p:spPr>
          <a:xfrm>
            <a:off x="3962400" y="1669211"/>
            <a:ext cx="1828800" cy="388189"/>
          </a:xfrm>
          <a:prstGeom prst="rect">
            <a:avLst/>
          </a:prstGeom>
        </p:spPr>
      </p:pic>
    </p:spTree>
    <p:extLst>
      <p:ext uri="{BB962C8B-B14F-4D97-AF65-F5344CB8AC3E}">
        <p14:creationId xmlns:p14="http://schemas.microsoft.com/office/powerpoint/2010/main" val="589914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grpSp>
        <p:nvGrpSpPr>
          <p:cNvPr id="3" name="Group 2"/>
          <p:cNvGrpSpPr/>
          <p:nvPr/>
        </p:nvGrpSpPr>
        <p:grpSpPr>
          <a:xfrm>
            <a:off x="304800" y="914400"/>
            <a:ext cx="8382000" cy="4495800"/>
            <a:chOff x="304800" y="914400"/>
            <a:chExt cx="8382000" cy="4495800"/>
          </a:xfrm>
        </p:grpSpPr>
        <p:sp>
          <p:nvSpPr>
            <p:cNvPr id="2249762" name="Line 34"/>
            <p:cNvSpPr>
              <a:spLocks noChangeShapeType="1"/>
            </p:cNvSpPr>
            <p:nvPr>
              <p:custDataLst>
                <p:tags r:id="rId8"/>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9"/>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10"/>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11"/>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12"/>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13"/>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14"/>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15"/>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6"/>
              </p:custDataLst>
            </p:nvPr>
          </p:nvSpPr>
          <p:spPr bwMode="auto">
            <a:xfrm>
              <a:off x="381000" y="3505200"/>
              <a:ext cx="762000" cy="304799"/>
            </a:xfrm>
            <a:prstGeom prst="rect">
              <a:avLst/>
            </a:prstGeom>
            <a:noFill/>
            <a:ln w="25400" cap="sq" algn="ctr">
              <a:solidFill>
                <a:schemeClr val="tx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7"/>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8"/>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9"/>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20"/>
              </p:custDataLst>
            </p:nvPr>
          </p:nvSpPr>
          <p:spPr bwMode="auto">
            <a:xfrm flipH="1" flipV="1">
              <a:off x="1295400" y="2209800"/>
              <a:ext cx="2286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21"/>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2"/>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23"/>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24"/>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t>memory</a:t>
              </a:r>
              <a:endParaRPr lang="en-US" dirty="0"/>
            </a:p>
          </p:txBody>
        </p:sp>
        <p:sp>
          <p:nvSpPr>
            <p:cNvPr id="80" name="Line 49"/>
            <p:cNvSpPr>
              <a:spLocks noChangeShapeType="1"/>
            </p:cNvSpPr>
            <p:nvPr>
              <p:custDataLst>
                <p:tags r:id="rId25"/>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6"/>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7"/>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8"/>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9"/>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0"/>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1"/>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32"/>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33"/>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34"/>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35"/>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6"/>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7"/>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8"/>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9"/>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40"/>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41"/>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42"/>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43"/>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44"/>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45"/>
              </p:custDataLst>
            </p:nvPr>
          </p:nvSpPr>
          <p:spPr bwMode="auto">
            <a:xfrm>
              <a:off x="4038600" y="38100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6"/>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7"/>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8"/>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9"/>
              </p:custDataLst>
            </p:nvPr>
          </p:nvSpPr>
          <p:spPr bwMode="auto">
            <a:xfrm>
              <a:off x="4038600" y="33528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50"/>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51"/>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52"/>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53"/>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54"/>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55"/>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6"/>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7"/>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8"/>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9"/>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60"/>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61"/>
              </p:custDataLst>
            </p:nvPr>
          </p:nvSpPr>
          <p:spPr bwMode="auto">
            <a:xfrm flipH="1" flipV="1">
              <a:off x="1524000" y="2209800"/>
              <a:ext cx="0" cy="152400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62"/>
              </p:custDataLst>
            </p:nvPr>
          </p:nvSpPr>
          <p:spPr bwMode="auto">
            <a:xfrm flipV="1">
              <a:off x="1524000" y="3733800"/>
              <a:ext cx="7620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63"/>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64"/>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65"/>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6"/>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7"/>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t>register</a:t>
              </a:r>
              <a:br>
                <a:rPr lang="en-US" dirty="0" smtClean="0"/>
              </a:br>
              <a:r>
                <a:rPr lang="en-US" dirty="0" smtClean="0"/>
                <a:t>file</a:t>
              </a:r>
              <a:endParaRPr lang="en-US" dirty="0"/>
            </a:p>
          </p:txBody>
        </p:sp>
        <p:sp>
          <p:nvSpPr>
            <p:cNvPr id="178" name="Text Box 29"/>
            <p:cNvSpPr txBox="1">
              <a:spLocks noChangeArrowheads="1"/>
            </p:cNvSpPr>
            <p:nvPr>
              <p:custDataLst>
                <p:tags r:id="rId68"/>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9"/>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70"/>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71"/>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72"/>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73"/>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74"/>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75"/>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6"/>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7"/>
              </p:custDataLst>
            </p:nvPr>
          </p:nvSpPr>
          <p:spPr bwMode="auto">
            <a:xfrm>
              <a:off x="2971800" y="4648200"/>
              <a:ext cx="6858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8"/>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9"/>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80"/>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81"/>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82"/>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83"/>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84"/>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sp>
        <p:nvSpPr>
          <p:cNvPr id="115" name="TextBox 114"/>
          <p:cNvSpPr txBox="1"/>
          <p:nvPr/>
        </p:nvSpPr>
        <p:spPr>
          <a:xfrm>
            <a:off x="1843086" y="5943600"/>
            <a:ext cx="3623558" cy="523220"/>
          </a:xfrm>
          <a:prstGeom prst="rect">
            <a:avLst/>
          </a:prstGeom>
          <a:noFill/>
        </p:spPr>
        <p:txBody>
          <a:bodyPr wrap="none" rtlCol="0">
            <a:spAutoFit/>
          </a:bodyPr>
          <a:lstStyle/>
          <a:p>
            <a:r>
              <a:rPr lang="en-US" sz="2800" dirty="0" smtClean="0">
                <a:solidFill>
                  <a:srgbClr val="00F6FF"/>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2"/>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3"/>
              </p:custDataLst>
            </p:nvPr>
          </p:nvSpPr>
          <p:spPr bwMode="auto">
            <a:xfrm>
              <a:off x="5791200" y="2971800"/>
              <a:ext cx="228600" cy="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4"/>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5"/>
              </p:custDataLst>
            </p:nvPr>
          </p:nvSpPr>
          <p:spPr bwMode="auto">
            <a:xfrm flipV="1">
              <a:off x="6553200" y="2895600"/>
              <a:ext cx="0" cy="22860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6"/>
              </p:custDataLst>
            </p:nvPr>
          </p:nvSpPr>
          <p:spPr bwMode="auto">
            <a:xfrm flipV="1">
              <a:off x="5715000" y="1981200"/>
              <a:ext cx="304800" cy="3076"/>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7"/>
              </p:custDataLst>
            </p:nvPr>
          </p:nvSpPr>
          <p:spPr bwMode="auto">
            <a:xfrm flipH="1">
              <a:off x="6629400" y="2362200"/>
              <a:ext cx="228600" cy="0"/>
            </a:xfrm>
            <a:prstGeom prst="line">
              <a:avLst/>
            </a:prstGeom>
            <a:noFill/>
            <a:ln w="25400" cap="sq">
              <a:solidFill>
                <a:schemeClr val="tx1"/>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1339251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600200"/>
            <a:ext cx="1219200" cy="990600"/>
          </a:xfrm>
          <a:prstGeom prst="rect">
            <a:avLst/>
          </a:prstGeom>
          <a:noFill/>
          <a:ln w="28575" algn="ctr">
            <a:solidFill>
              <a:srgbClr val="00F6FF"/>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5908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642344"/>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664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950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7526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
        <p:nvSpPr>
          <p:cNvPr id="29" name="TextBox 28"/>
          <p:cNvSpPr txBox="1"/>
          <p:nvPr>
            <p:custDataLst>
              <p:tags r:id="rId12"/>
            </p:custDataLst>
          </p:nvPr>
        </p:nvSpPr>
        <p:spPr bwMode="auto">
          <a:xfrm>
            <a:off x="76200" y="17726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85" name="Rectangle 43"/>
          <p:cNvSpPr>
            <a:spLocks noChangeArrowheads="1"/>
          </p:cNvSpPr>
          <p:nvPr>
            <p:custDataLst>
              <p:tags r:id="rId13"/>
            </p:custDataLst>
          </p:nvPr>
        </p:nvSpPr>
        <p:spPr bwMode="auto">
          <a:xfrm>
            <a:off x="152400" y="3505200"/>
            <a:ext cx="39624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rgbClr val="00F6FF"/>
                </a:solidFill>
                <a:latin typeface="Calibri"/>
              </a:rPr>
              <a:t>Full Adder</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Adds three 1-bit numbers</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Computes 1-bit result and 1-bit carry</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Can be cascaded</a:t>
            </a:r>
          </a:p>
          <a:p>
            <a:pPr>
              <a:spcBef>
                <a:spcPct val="20000"/>
              </a:spcBef>
              <a:buClr>
                <a:schemeClr val="accent1"/>
              </a:buClr>
            </a:pPr>
            <a:endParaRPr lang="en-US" sz="2800" dirty="0" smtClean="0">
              <a:solidFill>
                <a:srgbClr val="FFFFFF"/>
              </a:solidFill>
              <a:latin typeface="Calibri"/>
            </a:endParaRPr>
          </a:p>
        </p:txBody>
      </p:sp>
      <p:graphicFrame>
        <p:nvGraphicFramePr>
          <p:cNvPr id="25" name="Table 24"/>
          <p:cNvGraphicFramePr>
            <a:graphicFrameLocks noGrp="1"/>
          </p:cNvGraphicFramePr>
          <p:nvPr>
            <p:extLst>
              <p:ext uri="{D42A27DB-BD31-4B8C-83A1-F6EECF244321}">
                <p14:modId xmlns:p14="http://schemas.microsoft.com/office/powerpoint/2010/main" val="3204720154"/>
              </p:ext>
            </p:extLst>
          </p:nvPr>
        </p:nvGraphicFramePr>
        <p:xfrm>
          <a:off x="4191000" y="1219200"/>
          <a:ext cx="4535378" cy="5257800"/>
        </p:xfrm>
        <a:graphic>
          <a:graphicData uri="http://schemas.openxmlformats.org/drawingml/2006/table">
            <a:tbl>
              <a:tblPr>
                <a:tableStyleId>{5C22544A-7EE6-4342-B048-85BDC9FD1C3A}</a:tableStyleId>
              </a:tblPr>
              <a:tblGrid>
                <a:gridCol w="814102"/>
                <a:gridCol w="720247"/>
                <a:gridCol w="840288"/>
                <a:gridCol w="1080370"/>
                <a:gridCol w="1080371"/>
              </a:tblGrid>
              <a:tr h="584200">
                <a:tc>
                  <a:txBody>
                    <a:bodyPr/>
                    <a:lstStyle/>
                    <a:p>
                      <a:r>
                        <a:rPr lang="en-US" sz="2800" dirty="0" smtClean="0">
                          <a:solidFill>
                            <a:schemeClr val="tx1"/>
                          </a:solidFill>
                        </a:rPr>
                        <a:t>A</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B</a:t>
                      </a:r>
                      <a:endParaRPr lang="en-US" sz="2800" dirty="0">
                        <a:solidFill>
                          <a:schemeClr val="tx1"/>
                        </a:solidFill>
                      </a:endParaRPr>
                    </a:p>
                  </a:txBody>
                  <a:tcPr marL="144049" marR="144049" marT="72025" marB="72025">
                    <a:noFill/>
                  </a:tcPr>
                </a:tc>
                <a:tc>
                  <a:txBody>
                    <a:bodyPr/>
                    <a:lstStyle/>
                    <a:p>
                      <a:r>
                        <a:rPr lang="en-US" sz="2800" dirty="0" err="1" smtClean="0">
                          <a:solidFill>
                            <a:schemeClr val="tx1"/>
                          </a:solidFill>
                        </a:rPr>
                        <a:t>C</a:t>
                      </a:r>
                      <a:r>
                        <a:rPr lang="en-US" sz="2800" baseline="-25000" dirty="0" err="1" smtClean="0">
                          <a:solidFill>
                            <a:schemeClr val="tx1"/>
                          </a:solidFill>
                        </a:rPr>
                        <a:t>in</a:t>
                      </a:r>
                      <a:endParaRPr lang="en-US" sz="2800" baseline="-250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err="1" smtClean="0">
                          <a:solidFill>
                            <a:schemeClr val="tx1"/>
                          </a:solidFill>
                        </a:rPr>
                        <a:t>C</a:t>
                      </a:r>
                      <a:r>
                        <a:rPr lang="en-US" sz="2800" baseline="-25000" dirty="0" err="1" smtClean="0">
                          <a:solidFill>
                            <a:schemeClr val="tx1"/>
                          </a:solidFill>
                        </a:rPr>
                        <a:t>out</a:t>
                      </a:r>
                      <a:endParaRPr lang="en-US" sz="2800" baseline="-25000" dirty="0">
                        <a:solidFill>
                          <a:schemeClr val="tx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chemeClr val="tx1"/>
                          </a:solidFill>
                        </a:rPr>
                        <a:t>S</a:t>
                      </a:r>
                      <a:endParaRPr lang="en-US" sz="2800" dirty="0">
                        <a:solidFill>
                          <a:schemeClr val="tx1"/>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1</a:t>
                      </a: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dirty="0"/>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endParaRPr lang="en-US" sz="2800" dirty="0">
                        <a:solidFill>
                          <a:schemeClr val="accent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endParaRPr lang="en-US" sz="2800" dirty="0">
                        <a:solidFill>
                          <a:schemeClr val="accent1"/>
                        </a:solidFill>
                      </a:endParaRPr>
                    </a:p>
                  </a:txBody>
                  <a:tcPr marL="144049" marR="144049" marT="72025" marB="72025">
                    <a:noFill/>
                  </a:tcPr>
                </a:tc>
              </a:tr>
            </a:tbl>
          </a:graphicData>
        </a:graphic>
      </p:graphicFrame>
    </p:spTree>
    <p:extLst>
      <p:ext uri="{BB962C8B-B14F-4D97-AF65-F5344CB8AC3E}">
        <p14:creationId xmlns:p14="http://schemas.microsoft.com/office/powerpoint/2010/main" val="27942755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600200"/>
            <a:ext cx="1219200" cy="990600"/>
          </a:xfrm>
          <a:prstGeom prst="rect">
            <a:avLst/>
          </a:prstGeom>
          <a:noFill/>
          <a:ln w="28575" algn="ctr">
            <a:solidFill>
              <a:srgbClr val="00F6FF"/>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5908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642344"/>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664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8194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7526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
        <p:nvSpPr>
          <p:cNvPr id="29" name="TextBox 28"/>
          <p:cNvSpPr txBox="1"/>
          <p:nvPr>
            <p:custDataLst>
              <p:tags r:id="rId12"/>
            </p:custDataLst>
          </p:nvPr>
        </p:nvSpPr>
        <p:spPr bwMode="auto">
          <a:xfrm>
            <a:off x="76200" y="17726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879275982"/>
              </p:ext>
            </p:extLst>
          </p:nvPr>
        </p:nvGraphicFramePr>
        <p:xfrm>
          <a:off x="4191000" y="1219200"/>
          <a:ext cx="4535378" cy="5257800"/>
        </p:xfrm>
        <a:graphic>
          <a:graphicData uri="http://schemas.openxmlformats.org/drawingml/2006/table">
            <a:tbl>
              <a:tblPr firstRow="1" bandRow="1">
                <a:tableStyleId>{5C22544A-7EE6-4342-B048-85BDC9FD1C3A}</a:tableStyleId>
              </a:tblPr>
              <a:tblGrid>
                <a:gridCol w="814102"/>
                <a:gridCol w="720247"/>
                <a:gridCol w="840288"/>
                <a:gridCol w="1080370"/>
                <a:gridCol w="1080371"/>
              </a:tblGrid>
              <a:tr h="584200">
                <a:tc>
                  <a:txBody>
                    <a:bodyPr/>
                    <a:lstStyle/>
                    <a:p>
                      <a:r>
                        <a:rPr lang="en-US" sz="2800" dirty="0" smtClean="0">
                          <a:solidFill>
                            <a:schemeClr val="tx1"/>
                          </a:solidFill>
                        </a:rPr>
                        <a:t>A</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B</a:t>
                      </a:r>
                      <a:endParaRPr lang="en-US" sz="2800" dirty="0">
                        <a:solidFill>
                          <a:schemeClr val="tx1"/>
                        </a:solidFill>
                      </a:endParaRPr>
                    </a:p>
                  </a:txBody>
                  <a:tcPr marL="144049" marR="144049" marT="72025" marB="72025">
                    <a:noFill/>
                  </a:tcPr>
                </a:tc>
                <a:tc>
                  <a:txBody>
                    <a:bodyPr/>
                    <a:lstStyle/>
                    <a:p>
                      <a:r>
                        <a:rPr lang="en-US" sz="2800" dirty="0" err="1" smtClean="0">
                          <a:solidFill>
                            <a:schemeClr val="tx1"/>
                          </a:solidFill>
                        </a:rPr>
                        <a:t>C</a:t>
                      </a:r>
                      <a:r>
                        <a:rPr lang="en-US" sz="2800" baseline="-25000" dirty="0" err="1" smtClean="0">
                          <a:solidFill>
                            <a:schemeClr val="tx1"/>
                          </a:solidFill>
                        </a:rPr>
                        <a:t>in</a:t>
                      </a:r>
                      <a:endParaRPr lang="en-US" sz="2800" baseline="-250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err="1" smtClean="0">
                          <a:solidFill>
                            <a:schemeClr val="tx1"/>
                          </a:solidFill>
                        </a:rPr>
                        <a:t>C</a:t>
                      </a:r>
                      <a:r>
                        <a:rPr lang="en-US" sz="2800" baseline="-25000" dirty="0" err="1" smtClean="0">
                          <a:solidFill>
                            <a:schemeClr val="tx1"/>
                          </a:solidFill>
                        </a:rPr>
                        <a:t>out</a:t>
                      </a:r>
                      <a:endParaRPr lang="en-US" sz="2800" baseline="-25000" dirty="0">
                        <a:solidFill>
                          <a:schemeClr val="tx1"/>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chemeClr val="tx1"/>
                          </a:solidFill>
                        </a:rPr>
                        <a:t>S</a:t>
                      </a:r>
                      <a:endParaRPr lang="en-US" sz="2800" dirty="0">
                        <a:solidFill>
                          <a:schemeClr val="tx1"/>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0</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0</a:t>
                      </a:r>
                      <a:endParaRPr lang="en-US" sz="2800" dirty="0">
                        <a:solidFill>
                          <a:srgbClr val="00F6FF"/>
                        </a:solidFill>
                      </a:endParaRPr>
                    </a:p>
                  </a:txBody>
                  <a:tcPr marL="144049" marR="144049" marT="72025" marB="72025">
                    <a:noFill/>
                  </a:tcPr>
                </a:tc>
              </a:tr>
              <a:tr h="584200">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noFill/>
                  </a:tcPr>
                </a:tc>
                <a:tc>
                  <a:txBody>
                    <a:bodyPr/>
                    <a:lstStyle/>
                    <a:p>
                      <a:r>
                        <a:rPr lang="en-US" sz="2800" dirty="0" smtClean="0">
                          <a:solidFill>
                            <a:schemeClr val="tx1"/>
                          </a:solidFill>
                        </a:rPr>
                        <a:t>1</a:t>
                      </a:r>
                      <a:endParaRPr lang="en-US" sz="2800" dirty="0">
                        <a:solidFill>
                          <a:schemeClr val="tx1"/>
                        </a:solidFill>
                      </a:endParaRPr>
                    </a:p>
                  </a:txBody>
                  <a:tcPr marL="144049" marR="144049" marT="72025" marB="72025">
                    <a:lnR w="28575" cap="flat" cmpd="sng" algn="ctr">
                      <a:solidFill>
                        <a:schemeClr val="tx1"/>
                      </a:solidFill>
                      <a:prstDash val="solid"/>
                      <a:round/>
                      <a:headEnd type="none" w="med" len="med"/>
                      <a:tailEnd type="none" w="med" len="med"/>
                    </a:lnR>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lnL w="28575" cap="flat" cmpd="sng" algn="ctr">
                      <a:solidFill>
                        <a:schemeClr val="tx1"/>
                      </a:solidFill>
                      <a:prstDash val="solid"/>
                      <a:round/>
                      <a:headEnd type="none" w="med" len="med"/>
                      <a:tailEnd type="none" w="med" len="med"/>
                    </a:lnL>
                    <a:noFill/>
                  </a:tcPr>
                </a:tc>
                <a:tc>
                  <a:txBody>
                    <a:bodyPr/>
                    <a:lstStyle/>
                    <a:p>
                      <a:r>
                        <a:rPr lang="en-US" sz="2800" dirty="0" smtClean="0">
                          <a:solidFill>
                            <a:srgbClr val="00F6FF"/>
                          </a:solidFill>
                        </a:rPr>
                        <a:t>1</a:t>
                      </a:r>
                      <a:endParaRPr lang="en-US" sz="2800" dirty="0">
                        <a:solidFill>
                          <a:srgbClr val="00F6FF"/>
                        </a:solidFill>
                      </a:endParaRPr>
                    </a:p>
                  </a:txBody>
                  <a:tcPr marL="144049" marR="144049" marT="72025" marB="72025">
                    <a:noFill/>
                  </a:tcPr>
                </a:tc>
              </a:tr>
            </a:tbl>
          </a:graphicData>
        </a:graphic>
      </p:graphicFrame>
      <p:sp>
        <p:nvSpPr>
          <p:cNvPr id="25" name="Rectangle 43"/>
          <p:cNvSpPr>
            <a:spLocks noChangeArrowheads="1"/>
          </p:cNvSpPr>
          <p:nvPr>
            <p:custDataLst>
              <p:tags r:id="rId13"/>
            </p:custDataLst>
          </p:nvPr>
        </p:nvSpPr>
        <p:spPr bwMode="auto">
          <a:xfrm>
            <a:off x="228600" y="3505201"/>
            <a:ext cx="3733800" cy="30480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rgbClr val="00F6FF"/>
                </a:solidFill>
                <a:latin typeface="Calibri"/>
              </a:rPr>
              <a:t>Full Adder</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Adds three 1-bit numbers</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Computes 1-bit result and 1-bit carry</a:t>
            </a:r>
          </a:p>
          <a:p>
            <a:pPr marL="342900" indent="-342900">
              <a:spcBef>
                <a:spcPct val="20000"/>
              </a:spcBef>
              <a:buClr>
                <a:srgbClr val="00F6FF"/>
              </a:buClr>
              <a:buFont typeface="Arial" pitchFamily="34" charset="0"/>
              <a:buChar char="•"/>
            </a:pPr>
            <a:r>
              <a:rPr lang="en-US" sz="2400" dirty="0" smtClean="0">
                <a:solidFill>
                  <a:srgbClr val="FFFFFF"/>
                </a:solidFill>
                <a:latin typeface="Calibri"/>
              </a:rPr>
              <a:t>Can be cascaded</a:t>
            </a:r>
          </a:p>
          <a:p>
            <a:pPr>
              <a:spcBef>
                <a:spcPct val="20000"/>
              </a:spcBef>
              <a:buClr>
                <a:schemeClr val="accent1"/>
              </a:buClr>
            </a:pPr>
            <a:endParaRPr lang="en-US" sz="2800" dirty="0" smtClean="0">
              <a:solidFill>
                <a:srgbClr val="FFFFFF"/>
              </a:solidFill>
              <a:latin typeface="Calibri"/>
            </a:endParaRPr>
          </a:p>
        </p:txBody>
      </p:sp>
    </p:spTree>
    <p:extLst>
      <p:ext uri="{BB962C8B-B14F-4D97-AF65-F5344CB8AC3E}">
        <p14:creationId xmlns:p14="http://schemas.microsoft.com/office/powerpoint/2010/main" val="28122812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600200"/>
            <a:ext cx="1219200" cy="990600"/>
          </a:xfrm>
          <a:prstGeom prst="rect">
            <a:avLst/>
          </a:prstGeom>
          <a:noFill/>
          <a:ln w="28575" algn="ctr">
            <a:solidFill>
              <a:srgbClr val="00F6FF"/>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2192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5908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642344"/>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6640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8194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21336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7526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
        <p:nvSpPr>
          <p:cNvPr id="29" name="TextBox 28"/>
          <p:cNvSpPr txBox="1"/>
          <p:nvPr>
            <p:custDataLst>
              <p:tags r:id="rId12"/>
            </p:custDataLst>
          </p:nvPr>
        </p:nvSpPr>
        <p:spPr bwMode="auto">
          <a:xfrm>
            <a:off x="76200" y="17726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932126685"/>
              </p:ext>
            </p:extLst>
          </p:nvPr>
        </p:nvGraphicFramePr>
        <p:xfrm>
          <a:off x="4191000" y="1219200"/>
          <a:ext cx="3352800" cy="3886857"/>
        </p:xfrm>
        <a:graphic>
          <a:graphicData uri="http://schemas.openxmlformats.org/drawingml/2006/table">
            <a:tbl>
              <a:tblPr firstRow="1" bandRow="1">
                <a:tableStyleId>{5C22544A-7EE6-4342-B048-85BDC9FD1C3A}</a:tableStyleId>
              </a:tblPr>
              <a:tblGrid>
                <a:gridCol w="601829"/>
                <a:gridCol w="532446"/>
                <a:gridCol w="621187"/>
                <a:gridCol w="798669"/>
                <a:gridCol w="798669"/>
              </a:tblGrid>
              <a:tr h="431873">
                <a:tc>
                  <a:txBody>
                    <a:bodyPr/>
                    <a:lstStyle/>
                    <a:p>
                      <a:r>
                        <a:rPr lang="en-US" sz="2100" dirty="0" smtClean="0">
                          <a:solidFill>
                            <a:schemeClr val="tx1"/>
                          </a:solidFill>
                        </a:rPr>
                        <a:t>A</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B</a:t>
                      </a:r>
                      <a:endParaRPr lang="en-US" sz="2100" dirty="0">
                        <a:solidFill>
                          <a:schemeClr val="tx1"/>
                        </a:solidFill>
                      </a:endParaRPr>
                    </a:p>
                  </a:txBody>
                  <a:tcPr marL="106489" marR="106489" marT="53245" marB="53245">
                    <a:noFill/>
                  </a:tcPr>
                </a:tc>
                <a:tc>
                  <a:txBody>
                    <a:bodyPr/>
                    <a:lstStyle/>
                    <a:p>
                      <a:r>
                        <a:rPr lang="en-US" sz="2100" dirty="0" err="1" smtClean="0">
                          <a:solidFill>
                            <a:schemeClr val="tx1"/>
                          </a:solidFill>
                        </a:rPr>
                        <a:t>C</a:t>
                      </a:r>
                      <a:r>
                        <a:rPr lang="en-US" sz="2100" baseline="-25000" dirty="0" err="1" smtClean="0">
                          <a:solidFill>
                            <a:schemeClr val="tx1"/>
                          </a:solidFill>
                        </a:rPr>
                        <a:t>in</a:t>
                      </a:r>
                      <a:endParaRPr lang="en-US" sz="2100" baseline="-250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err="1" smtClean="0">
                          <a:solidFill>
                            <a:schemeClr val="tx1"/>
                          </a:solidFill>
                        </a:rPr>
                        <a:t>C</a:t>
                      </a:r>
                      <a:r>
                        <a:rPr lang="en-US" sz="2100" baseline="-25000" dirty="0" err="1" smtClean="0">
                          <a:solidFill>
                            <a:schemeClr val="tx1"/>
                          </a:solidFill>
                        </a:rPr>
                        <a:t>out</a:t>
                      </a:r>
                      <a:endParaRPr lang="en-US" sz="2100" baseline="-25000" dirty="0">
                        <a:solidFill>
                          <a:schemeClr val="tx1"/>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chemeClr val="tx1"/>
                          </a:solidFill>
                        </a:rPr>
                        <a:t>S</a:t>
                      </a:r>
                      <a:endParaRPr lang="en-US" sz="2100" dirty="0">
                        <a:solidFill>
                          <a:schemeClr val="tx1"/>
                        </a:solidFill>
                      </a:endParaRPr>
                    </a:p>
                  </a:txBody>
                  <a:tcPr marL="106489" marR="106489" marT="53245" marB="53245">
                    <a:noFill/>
                  </a:tcPr>
                </a:tc>
              </a:tr>
              <a:tr h="431873">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0</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0</a:t>
                      </a:r>
                      <a:endParaRPr lang="en-US" sz="2100" dirty="0">
                        <a:solidFill>
                          <a:srgbClr val="00F6FF"/>
                        </a:solidFill>
                      </a:endParaRPr>
                    </a:p>
                  </a:txBody>
                  <a:tcPr marL="106489" marR="106489" marT="53245" marB="53245">
                    <a:noFill/>
                  </a:tcPr>
                </a:tc>
              </a:tr>
              <a:tr h="431873">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noFill/>
                  </a:tcPr>
                </a:tc>
                <a:tc>
                  <a:txBody>
                    <a:bodyPr/>
                    <a:lstStyle/>
                    <a:p>
                      <a:r>
                        <a:rPr lang="en-US" sz="2100" dirty="0" smtClean="0">
                          <a:solidFill>
                            <a:schemeClr val="tx1"/>
                          </a:solidFill>
                        </a:rPr>
                        <a:t>1</a:t>
                      </a:r>
                      <a:endParaRPr lang="en-US" sz="2100" dirty="0">
                        <a:solidFill>
                          <a:schemeClr val="tx1"/>
                        </a:solidFill>
                      </a:endParaRPr>
                    </a:p>
                  </a:txBody>
                  <a:tcPr marL="106489" marR="106489" marT="53245" marB="53245">
                    <a:lnR w="28575" cap="flat" cmpd="sng" algn="ctr">
                      <a:solidFill>
                        <a:schemeClr val="tx1"/>
                      </a:solidFill>
                      <a:prstDash val="solid"/>
                      <a:round/>
                      <a:headEnd type="none" w="med" len="med"/>
                      <a:tailEnd type="none" w="med" len="med"/>
                    </a:lnR>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lnL w="28575" cap="flat" cmpd="sng" algn="ctr">
                      <a:solidFill>
                        <a:schemeClr val="tx1"/>
                      </a:solidFill>
                      <a:prstDash val="solid"/>
                      <a:round/>
                      <a:headEnd type="none" w="med" len="med"/>
                      <a:tailEnd type="none" w="med" len="med"/>
                    </a:lnL>
                    <a:noFill/>
                  </a:tcPr>
                </a:tc>
                <a:tc>
                  <a:txBody>
                    <a:bodyPr/>
                    <a:lstStyle/>
                    <a:p>
                      <a:r>
                        <a:rPr lang="en-US" sz="2100" dirty="0" smtClean="0">
                          <a:solidFill>
                            <a:srgbClr val="00F6FF"/>
                          </a:solidFill>
                        </a:rPr>
                        <a:t>1</a:t>
                      </a:r>
                      <a:endParaRPr lang="en-US" sz="2100" dirty="0">
                        <a:solidFill>
                          <a:srgbClr val="00F6FF"/>
                        </a:solidFill>
                      </a:endParaRPr>
                    </a:p>
                  </a:txBody>
                  <a:tcPr marL="106489" marR="106489" marT="53245" marB="53245">
                    <a:noFill/>
                  </a:tcPr>
                </a:tc>
              </a:tr>
            </a:tbl>
          </a:graphicData>
        </a:graphic>
      </p:graphicFrame>
      <p:pic>
        <p:nvPicPr>
          <p:cNvPr id="2" name="Picture 1"/>
          <p:cNvPicPr>
            <a:picLocks noChangeAspect="1"/>
          </p:cNvPicPr>
          <p:nvPr/>
        </p:nvPicPr>
        <p:blipFill>
          <a:blip r:embed="rId15"/>
          <a:stretch>
            <a:fillRect/>
          </a:stretch>
        </p:blipFill>
        <p:spPr>
          <a:xfrm>
            <a:off x="762000" y="5335463"/>
            <a:ext cx="6510528" cy="455737"/>
          </a:xfrm>
          <a:prstGeom prst="rect">
            <a:avLst/>
          </a:prstGeom>
        </p:spPr>
      </p:pic>
      <p:pic>
        <p:nvPicPr>
          <p:cNvPr id="3" name="Picture 2"/>
          <p:cNvPicPr>
            <a:picLocks noChangeAspect="1"/>
          </p:cNvPicPr>
          <p:nvPr/>
        </p:nvPicPr>
        <p:blipFill>
          <a:blip r:embed="rId16"/>
          <a:stretch>
            <a:fillRect/>
          </a:stretch>
        </p:blipFill>
        <p:spPr>
          <a:xfrm>
            <a:off x="228600" y="5791200"/>
            <a:ext cx="6781800" cy="455737"/>
          </a:xfrm>
          <a:prstGeom prst="rect">
            <a:avLst/>
          </a:prstGeom>
        </p:spPr>
      </p:pic>
    </p:spTree>
    <p:extLst>
      <p:ext uri="{BB962C8B-B14F-4D97-AF65-F5344CB8AC3E}">
        <p14:creationId xmlns:p14="http://schemas.microsoft.com/office/powerpoint/2010/main" val="17716848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990600" y="1338856"/>
            <a:ext cx="1219200" cy="990600"/>
          </a:xfrm>
          <a:prstGeom prst="rect">
            <a:avLst/>
          </a:prstGeom>
          <a:noFill/>
          <a:ln w="28575" algn="ctr">
            <a:solidFill>
              <a:srgbClr val="00F6FF"/>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295400" y="957856"/>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1981200" y="957856"/>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533400" y="1872256"/>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600200" y="2329456"/>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143000" y="3810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1828800" y="402728"/>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447800" y="2558056"/>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209800" y="1872256"/>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514600" y="1491256"/>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
        <p:nvSpPr>
          <p:cNvPr id="29" name="TextBox 28"/>
          <p:cNvSpPr txBox="1"/>
          <p:nvPr>
            <p:custDataLst>
              <p:tags r:id="rId12"/>
            </p:custDataLst>
          </p:nvPr>
        </p:nvSpPr>
        <p:spPr bwMode="auto">
          <a:xfrm>
            <a:off x="-152400" y="1511295"/>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249713336"/>
              </p:ext>
            </p:extLst>
          </p:nvPr>
        </p:nvGraphicFramePr>
        <p:xfrm>
          <a:off x="304800" y="3200400"/>
          <a:ext cx="3048000" cy="3533508"/>
        </p:xfrm>
        <a:graphic>
          <a:graphicData uri="http://schemas.openxmlformats.org/drawingml/2006/table">
            <a:tbl>
              <a:tblPr firstRow="1" bandRow="1">
                <a:tableStyleId>{5C22544A-7EE6-4342-B048-85BDC9FD1C3A}</a:tableStyleId>
              </a:tblPr>
              <a:tblGrid>
                <a:gridCol w="547118"/>
                <a:gridCol w="484041"/>
                <a:gridCol w="564715"/>
                <a:gridCol w="726062"/>
                <a:gridCol w="726064"/>
              </a:tblGrid>
              <a:tr h="392612">
                <a:tc>
                  <a:txBody>
                    <a:bodyPr/>
                    <a:lstStyle/>
                    <a:p>
                      <a:r>
                        <a:rPr lang="en-US" sz="1900" dirty="0" smtClean="0">
                          <a:solidFill>
                            <a:schemeClr val="tx1"/>
                          </a:solidFill>
                        </a:rPr>
                        <a:t>A</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B</a:t>
                      </a:r>
                      <a:endParaRPr lang="en-US" sz="1900" dirty="0">
                        <a:solidFill>
                          <a:schemeClr val="tx1"/>
                        </a:solidFill>
                      </a:endParaRPr>
                    </a:p>
                  </a:txBody>
                  <a:tcPr marL="96808" marR="96808" marT="48404" marB="48404">
                    <a:noFill/>
                  </a:tcPr>
                </a:tc>
                <a:tc>
                  <a:txBody>
                    <a:bodyPr/>
                    <a:lstStyle/>
                    <a:p>
                      <a:r>
                        <a:rPr lang="en-US" sz="1900" dirty="0" err="1" smtClean="0">
                          <a:solidFill>
                            <a:schemeClr val="tx1"/>
                          </a:solidFill>
                        </a:rPr>
                        <a:t>C</a:t>
                      </a:r>
                      <a:r>
                        <a:rPr lang="en-US" sz="1900" baseline="-25000" dirty="0" err="1" smtClean="0">
                          <a:solidFill>
                            <a:schemeClr val="tx1"/>
                          </a:solidFill>
                        </a:rPr>
                        <a:t>in</a:t>
                      </a:r>
                      <a:endParaRPr lang="en-US" sz="1900" baseline="-250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err="1" smtClean="0">
                          <a:solidFill>
                            <a:schemeClr val="tx1"/>
                          </a:solidFill>
                        </a:rPr>
                        <a:t>C</a:t>
                      </a:r>
                      <a:r>
                        <a:rPr lang="en-US" sz="1900" baseline="-25000" dirty="0" err="1" smtClean="0">
                          <a:solidFill>
                            <a:schemeClr val="tx1"/>
                          </a:solidFill>
                        </a:rPr>
                        <a:t>out</a:t>
                      </a:r>
                      <a:endParaRPr lang="en-US" sz="1900" baseline="-25000" dirty="0">
                        <a:solidFill>
                          <a:schemeClr val="tx1"/>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chemeClr val="tx1"/>
                          </a:solidFill>
                        </a:rPr>
                        <a:t>S</a:t>
                      </a:r>
                      <a:endParaRPr lang="en-US" sz="1900" dirty="0">
                        <a:solidFill>
                          <a:schemeClr val="tx1"/>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bl>
          </a:graphicData>
        </a:graphic>
      </p:graphicFrame>
      <p:pic>
        <p:nvPicPr>
          <p:cNvPr id="2" name="Picture 1"/>
          <p:cNvPicPr>
            <a:picLocks noChangeAspect="1"/>
          </p:cNvPicPr>
          <p:nvPr/>
        </p:nvPicPr>
        <p:blipFill>
          <a:blip r:embed="rId72"/>
          <a:stretch>
            <a:fillRect/>
          </a:stretch>
        </p:blipFill>
        <p:spPr>
          <a:xfrm>
            <a:off x="3810000" y="1150193"/>
            <a:ext cx="5181600" cy="362712"/>
          </a:xfrm>
          <a:prstGeom prst="rect">
            <a:avLst/>
          </a:prstGeom>
        </p:spPr>
      </p:pic>
      <p:pic>
        <p:nvPicPr>
          <p:cNvPr id="28" name="Picture 27"/>
          <p:cNvPicPr>
            <a:picLocks noChangeAspect="1"/>
          </p:cNvPicPr>
          <p:nvPr/>
        </p:nvPicPr>
        <p:blipFill>
          <a:blip r:embed="rId73"/>
          <a:stretch>
            <a:fillRect/>
          </a:stretch>
        </p:blipFill>
        <p:spPr>
          <a:xfrm>
            <a:off x="3352800" y="1454993"/>
            <a:ext cx="5562600" cy="373807"/>
          </a:xfrm>
          <a:prstGeom prst="rect">
            <a:avLst/>
          </a:prstGeom>
        </p:spPr>
      </p:pic>
      <p:grpSp>
        <p:nvGrpSpPr>
          <p:cNvPr id="4" name="Group 3"/>
          <p:cNvGrpSpPr/>
          <p:nvPr/>
        </p:nvGrpSpPr>
        <p:grpSpPr>
          <a:xfrm>
            <a:off x="4501950" y="1619070"/>
            <a:ext cx="3499050" cy="5162730"/>
            <a:chOff x="4501950" y="1267954"/>
            <a:chExt cx="3499050" cy="5162730"/>
          </a:xfrm>
        </p:grpSpPr>
        <p:sp>
          <p:nvSpPr>
            <p:cNvPr id="30" name="TextBox 29"/>
            <p:cNvSpPr txBox="1"/>
            <p:nvPr/>
          </p:nvSpPr>
          <p:spPr bwMode="auto">
            <a:xfrm flipH="1">
              <a:off x="6798097" y="1267954"/>
              <a:ext cx="364703" cy="408446"/>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dirty="0">
                  <a:solidFill>
                    <a:srgbClr val="FFFFFF"/>
                  </a:solidFill>
                  <a:latin typeface="Calibri" pitchFamily="34" charset="0"/>
                </a:rPr>
                <a:t>A</a:t>
              </a:r>
              <a:endParaRPr lang="en-US" dirty="0" smtClean="0">
                <a:solidFill>
                  <a:srgbClr val="FFFFFF"/>
                </a:solidFill>
                <a:latin typeface="Calibri" pitchFamily="34" charset="0"/>
              </a:endParaRPr>
            </a:p>
          </p:txBody>
        </p:sp>
        <p:sp>
          <p:nvSpPr>
            <p:cNvPr id="31" name="TextBox 30"/>
            <p:cNvSpPr txBox="1"/>
            <p:nvPr/>
          </p:nvSpPr>
          <p:spPr bwMode="auto">
            <a:xfrm flipH="1">
              <a:off x="7035983" y="1267954"/>
              <a:ext cx="355417" cy="408446"/>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dirty="0">
                  <a:solidFill>
                    <a:srgbClr val="FFFFFF"/>
                  </a:solidFill>
                  <a:latin typeface="Calibri" pitchFamily="34" charset="0"/>
                </a:rPr>
                <a:t>B</a:t>
              </a:r>
              <a:endParaRPr lang="en-US" dirty="0" smtClean="0">
                <a:solidFill>
                  <a:srgbClr val="FFFFFF"/>
                </a:solidFill>
                <a:latin typeface="Calibri" pitchFamily="34" charset="0"/>
              </a:endParaRPr>
            </a:p>
          </p:txBody>
        </p:sp>
        <p:sp>
          <p:nvSpPr>
            <p:cNvPr id="33" name="Line 6"/>
            <p:cNvSpPr>
              <a:spLocks noChangeShapeType="1"/>
            </p:cNvSpPr>
            <p:nvPr>
              <p:custDataLst>
                <p:tags r:id="rId13"/>
              </p:custDataLst>
            </p:nvPr>
          </p:nvSpPr>
          <p:spPr bwMode="auto">
            <a:xfrm>
              <a:off x="6470615" y="1934977"/>
              <a:ext cx="490023"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34" name="AutoShape 4"/>
            <p:cNvSpPr>
              <a:spLocks noChangeArrowheads="1"/>
            </p:cNvSpPr>
            <p:nvPr>
              <p:custDataLst>
                <p:tags r:id="rId14"/>
              </p:custDataLst>
            </p:nvPr>
          </p:nvSpPr>
          <p:spPr bwMode="auto">
            <a:xfrm flipH="1">
              <a:off x="6055679" y="1934977"/>
              <a:ext cx="414936" cy="435601"/>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36" name="AutoShape 4"/>
            <p:cNvSpPr>
              <a:spLocks noChangeArrowheads="1"/>
            </p:cNvSpPr>
            <p:nvPr>
              <p:custDataLst>
                <p:tags r:id="rId15"/>
              </p:custDataLst>
            </p:nvPr>
          </p:nvSpPr>
          <p:spPr bwMode="auto">
            <a:xfrm flipH="1">
              <a:off x="6055682" y="2456904"/>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37" name="Line 6"/>
            <p:cNvSpPr>
              <a:spLocks noChangeShapeType="1"/>
            </p:cNvSpPr>
            <p:nvPr>
              <p:custDataLst>
                <p:tags r:id="rId16"/>
              </p:custDataLst>
            </p:nvPr>
          </p:nvSpPr>
          <p:spPr bwMode="auto">
            <a:xfrm>
              <a:off x="6447247" y="2486625"/>
              <a:ext cx="496405"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38" name="Line 7"/>
            <p:cNvSpPr>
              <a:spLocks noChangeShapeType="1"/>
            </p:cNvSpPr>
            <p:nvPr>
              <p:custDataLst>
                <p:tags r:id="rId17"/>
              </p:custDataLst>
            </p:nvPr>
          </p:nvSpPr>
          <p:spPr bwMode="auto">
            <a:xfrm flipV="1">
              <a:off x="5854384" y="2656713"/>
              <a:ext cx="201299"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39" name="AutoShape 14"/>
            <p:cNvSpPr>
              <a:spLocks noChangeArrowheads="1"/>
            </p:cNvSpPr>
            <p:nvPr>
              <p:custDataLst>
                <p:tags r:id="rId18"/>
              </p:custDataLst>
            </p:nvPr>
          </p:nvSpPr>
          <p:spPr bwMode="auto">
            <a:xfrm>
              <a:off x="5471566" y="2443325"/>
              <a:ext cx="383563" cy="413197"/>
            </a:xfrm>
            <a:prstGeom prst="moon">
              <a:avLst>
                <a:gd name="adj" fmla="val 8750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40" name="Line 16"/>
            <p:cNvSpPr>
              <a:spLocks noChangeShapeType="1"/>
            </p:cNvSpPr>
            <p:nvPr>
              <p:custDataLst>
                <p:tags r:id="rId19"/>
              </p:custDataLst>
            </p:nvPr>
          </p:nvSpPr>
          <p:spPr bwMode="auto">
            <a:xfrm rot="16200000">
              <a:off x="4873346" y="3698713"/>
              <a:ext cx="4150744" cy="23843"/>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41" name="TextBox 40"/>
            <p:cNvSpPr txBox="1"/>
            <p:nvPr/>
          </p:nvSpPr>
          <p:spPr bwMode="auto">
            <a:xfrm flipH="1">
              <a:off x="4501950" y="2452013"/>
              <a:ext cx="679650" cy="519787"/>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dirty="0" err="1" smtClean="0">
                  <a:solidFill>
                    <a:srgbClr val="FFFFFF"/>
                  </a:solidFill>
                  <a:latin typeface="Calibri" pitchFamily="34" charset="0"/>
                </a:rPr>
                <a:t>C</a:t>
              </a:r>
              <a:r>
                <a:rPr lang="en-US" baseline="-25000" dirty="0" err="1" smtClean="0">
                  <a:solidFill>
                    <a:srgbClr val="FFFFFF"/>
                  </a:solidFill>
                  <a:latin typeface="Calibri" pitchFamily="34" charset="0"/>
                </a:rPr>
                <a:t>out</a:t>
              </a:r>
              <a:endParaRPr lang="en-US" baseline="-25000" dirty="0" smtClean="0">
                <a:solidFill>
                  <a:srgbClr val="FFFFFF"/>
                </a:solidFill>
                <a:latin typeface="Calibri" pitchFamily="34" charset="0"/>
              </a:endParaRPr>
            </a:p>
          </p:txBody>
        </p:sp>
        <p:sp>
          <p:nvSpPr>
            <p:cNvPr id="42" name="Line 16"/>
            <p:cNvSpPr>
              <a:spLocks noChangeShapeType="1"/>
            </p:cNvSpPr>
            <p:nvPr>
              <p:custDataLst>
                <p:tags r:id="rId20"/>
              </p:custDataLst>
            </p:nvPr>
          </p:nvSpPr>
          <p:spPr bwMode="auto">
            <a:xfrm rot="16200000" flipV="1">
              <a:off x="4989920" y="3808726"/>
              <a:ext cx="4350554" cy="3625"/>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grpSp>
          <p:nvGrpSpPr>
            <p:cNvPr id="3" name="Group 2"/>
            <p:cNvGrpSpPr/>
            <p:nvPr/>
          </p:nvGrpSpPr>
          <p:grpSpPr>
            <a:xfrm>
              <a:off x="5855129" y="2134786"/>
              <a:ext cx="200548" cy="322118"/>
              <a:chOff x="5855129" y="2134786"/>
              <a:chExt cx="200548" cy="322118"/>
            </a:xfrm>
          </p:grpSpPr>
          <p:sp>
            <p:nvSpPr>
              <p:cNvPr id="35" name="Line 7"/>
              <p:cNvSpPr>
                <a:spLocks noChangeShapeType="1"/>
              </p:cNvSpPr>
              <p:nvPr>
                <p:custDataLst>
                  <p:tags r:id="rId67"/>
                </p:custDataLst>
              </p:nvPr>
            </p:nvSpPr>
            <p:spPr bwMode="auto">
              <a:xfrm>
                <a:off x="5953692" y="2145588"/>
                <a:ext cx="101985"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43" name="Line 16"/>
              <p:cNvSpPr>
                <a:spLocks noChangeShapeType="1"/>
              </p:cNvSpPr>
              <p:nvPr>
                <p:custDataLst>
                  <p:tags r:id="rId68"/>
                </p:custDataLst>
              </p:nvPr>
            </p:nvSpPr>
            <p:spPr bwMode="auto">
              <a:xfrm rot="16200000" flipV="1">
                <a:off x="5793975" y="2295845"/>
                <a:ext cx="322118"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44" name="Line 7"/>
              <p:cNvSpPr>
                <a:spLocks noChangeShapeType="1"/>
              </p:cNvSpPr>
              <p:nvPr>
                <p:custDataLst>
                  <p:tags r:id="rId69"/>
                </p:custDataLst>
              </p:nvPr>
            </p:nvSpPr>
            <p:spPr bwMode="auto">
              <a:xfrm flipV="1">
                <a:off x="5855129" y="2456904"/>
                <a:ext cx="86988"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grpSp>
        <p:sp>
          <p:nvSpPr>
            <p:cNvPr id="46" name="Line 11"/>
            <p:cNvSpPr>
              <a:spLocks noChangeShapeType="1"/>
            </p:cNvSpPr>
            <p:nvPr>
              <p:custDataLst>
                <p:tags r:id="rId21"/>
              </p:custDataLst>
            </p:nvPr>
          </p:nvSpPr>
          <p:spPr bwMode="auto">
            <a:xfrm flipV="1">
              <a:off x="6470615" y="2134786"/>
              <a:ext cx="711140" cy="0"/>
            </a:xfrm>
            <a:prstGeom prst="line">
              <a:avLst/>
            </a:prstGeom>
            <a:noFill/>
            <a:ln w="28575">
              <a:solidFill>
                <a:srgbClr val="FFFFFF"/>
              </a:solidFill>
              <a:miter lim="800000"/>
              <a:headEnd/>
              <a:tailEnd type="oval"/>
            </a:ln>
            <a:effectLst/>
          </p:spPr>
          <p:txBody>
            <a:bodyPr/>
            <a:lstStyle/>
            <a:p>
              <a:endParaRPr lang="en-US" dirty="0">
                <a:latin typeface="Calibri" pitchFamily="34" charset="0"/>
              </a:endParaRPr>
            </a:p>
          </p:txBody>
        </p:sp>
        <p:sp>
          <p:nvSpPr>
            <p:cNvPr id="47" name="TextBox 46"/>
            <p:cNvSpPr txBox="1"/>
            <p:nvPr/>
          </p:nvSpPr>
          <p:spPr bwMode="auto">
            <a:xfrm>
              <a:off x="4572000" y="4773154"/>
              <a:ext cx="531273" cy="408446"/>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dirty="0">
                  <a:solidFill>
                    <a:srgbClr val="FFFFFF"/>
                  </a:solidFill>
                  <a:latin typeface="Calibri" pitchFamily="34" charset="0"/>
                </a:rPr>
                <a:t>S</a:t>
              </a:r>
              <a:endParaRPr lang="en-US" dirty="0" smtClean="0">
                <a:solidFill>
                  <a:srgbClr val="FFFFFF"/>
                </a:solidFill>
                <a:latin typeface="Calibri" pitchFamily="34" charset="0"/>
              </a:endParaRPr>
            </a:p>
          </p:txBody>
        </p:sp>
        <p:sp>
          <p:nvSpPr>
            <p:cNvPr id="49" name="Line 7"/>
            <p:cNvSpPr>
              <a:spLocks noChangeShapeType="1"/>
            </p:cNvSpPr>
            <p:nvPr>
              <p:custDataLst>
                <p:tags r:id="rId22"/>
              </p:custDataLst>
            </p:nvPr>
          </p:nvSpPr>
          <p:spPr bwMode="auto">
            <a:xfrm>
              <a:off x="5091257" y="2634309"/>
              <a:ext cx="366334"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50" name="AutoShape 4"/>
            <p:cNvSpPr>
              <a:spLocks noChangeArrowheads="1"/>
            </p:cNvSpPr>
            <p:nvPr>
              <p:custDataLst>
                <p:tags r:id="rId23"/>
              </p:custDataLst>
            </p:nvPr>
          </p:nvSpPr>
          <p:spPr bwMode="auto">
            <a:xfrm flipH="1">
              <a:off x="6054938" y="2956427"/>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51" name="Line 16"/>
            <p:cNvSpPr>
              <a:spLocks noChangeShapeType="1"/>
            </p:cNvSpPr>
            <p:nvPr>
              <p:custDataLst>
                <p:tags r:id="rId24"/>
              </p:custDataLst>
            </p:nvPr>
          </p:nvSpPr>
          <p:spPr bwMode="auto">
            <a:xfrm>
              <a:off x="6457672" y="3233737"/>
              <a:ext cx="923891"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55" name="Line 16"/>
            <p:cNvSpPr>
              <a:spLocks noChangeShapeType="1"/>
            </p:cNvSpPr>
            <p:nvPr>
              <p:custDataLst>
                <p:tags r:id="rId25"/>
              </p:custDataLst>
            </p:nvPr>
          </p:nvSpPr>
          <p:spPr bwMode="auto">
            <a:xfrm rot="16200000">
              <a:off x="5687369" y="4434496"/>
              <a:ext cx="3380508" cy="7876"/>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56" name="TextBox 55"/>
            <p:cNvSpPr txBox="1"/>
            <p:nvPr/>
          </p:nvSpPr>
          <p:spPr bwMode="auto">
            <a:xfrm flipH="1">
              <a:off x="7449552" y="2214427"/>
              <a:ext cx="551448" cy="519787"/>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dirty="0" err="1" smtClean="0">
                  <a:solidFill>
                    <a:srgbClr val="FFFFFF"/>
                  </a:solidFill>
                  <a:latin typeface="Calibri" pitchFamily="34" charset="0"/>
                </a:rPr>
                <a:t>C</a:t>
              </a:r>
              <a:r>
                <a:rPr lang="en-US" baseline="-25000" dirty="0" err="1" smtClean="0">
                  <a:solidFill>
                    <a:srgbClr val="FFFFFF"/>
                  </a:solidFill>
                  <a:latin typeface="Calibri" pitchFamily="34" charset="0"/>
                </a:rPr>
                <a:t>in</a:t>
              </a:r>
              <a:endParaRPr lang="en-US" baseline="-25000" dirty="0" smtClean="0">
                <a:solidFill>
                  <a:srgbClr val="FFFFFF"/>
                </a:solidFill>
                <a:latin typeface="Calibri" pitchFamily="34" charset="0"/>
              </a:endParaRPr>
            </a:p>
          </p:txBody>
        </p:sp>
        <p:sp>
          <p:nvSpPr>
            <p:cNvPr id="59" name="Line 16"/>
            <p:cNvSpPr>
              <a:spLocks noChangeShapeType="1"/>
            </p:cNvSpPr>
            <p:nvPr>
              <p:custDataLst>
                <p:tags r:id="rId26"/>
              </p:custDataLst>
            </p:nvPr>
          </p:nvSpPr>
          <p:spPr bwMode="auto">
            <a:xfrm>
              <a:off x="6467791" y="2792420"/>
              <a:ext cx="1435383"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cxnSp>
          <p:nvCxnSpPr>
            <p:cNvPr id="60" name="Straight Connector 59"/>
            <p:cNvCxnSpPr/>
            <p:nvPr/>
          </p:nvCxnSpPr>
          <p:spPr>
            <a:xfrm>
              <a:off x="6954080" y="3133832"/>
              <a:ext cx="3" cy="859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Line 6"/>
            <p:cNvSpPr>
              <a:spLocks noChangeShapeType="1"/>
            </p:cNvSpPr>
            <p:nvPr>
              <p:custDataLst>
                <p:tags r:id="rId27"/>
              </p:custDataLst>
            </p:nvPr>
          </p:nvSpPr>
          <p:spPr bwMode="auto">
            <a:xfrm>
              <a:off x="6454555" y="3133832"/>
              <a:ext cx="708828"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63" name="AutoShape 4"/>
            <p:cNvSpPr>
              <a:spLocks noChangeArrowheads="1"/>
            </p:cNvSpPr>
            <p:nvPr>
              <p:custDataLst>
                <p:tags r:id="rId28"/>
              </p:custDataLst>
            </p:nvPr>
          </p:nvSpPr>
          <p:spPr bwMode="auto">
            <a:xfrm flipH="1">
              <a:off x="6050887" y="3433546"/>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64" name="Line 6"/>
            <p:cNvSpPr>
              <a:spLocks noChangeShapeType="1"/>
            </p:cNvSpPr>
            <p:nvPr>
              <p:custDataLst>
                <p:tags r:id="rId29"/>
              </p:custDataLst>
            </p:nvPr>
          </p:nvSpPr>
          <p:spPr bwMode="auto">
            <a:xfrm>
              <a:off x="6450505" y="3433546"/>
              <a:ext cx="490023"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66" name="Line 11"/>
            <p:cNvSpPr>
              <a:spLocks noChangeShapeType="1"/>
            </p:cNvSpPr>
            <p:nvPr>
              <p:custDataLst>
                <p:tags r:id="rId30"/>
              </p:custDataLst>
            </p:nvPr>
          </p:nvSpPr>
          <p:spPr bwMode="auto">
            <a:xfrm flipV="1">
              <a:off x="6450505" y="3633355"/>
              <a:ext cx="711140" cy="0"/>
            </a:xfrm>
            <a:prstGeom prst="line">
              <a:avLst/>
            </a:prstGeom>
            <a:noFill/>
            <a:ln w="28575">
              <a:solidFill>
                <a:srgbClr val="FFFFFF"/>
              </a:solidFill>
              <a:miter lim="800000"/>
              <a:headEnd/>
              <a:tailEnd type="oval"/>
            </a:ln>
            <a:effectLst/>
          </p:spPr>
          <p:txBody>
            <a:bodyPr/>
            <a:lstStyle/>
            <a:p>
              <a:endParaRPr lang="en-US" dirty="0">
                <a:latin typeface="Calibri" pitchFamily="34" charset="0"/>
              </a:endParaRPr>
            </a:p>
          </p:txBody>
        </p:sp>
        <p:sp>
          <p:nvSpPr>
            <p:cNvPr id="70" name="Line 16"/>
            <p:cNvSpPr>
              <a:spLocks noChangeShapeType="1"/>
            </p:cNvSpPr>
            <p:nvPr>
              <p:custDataLst>
                <p:tags r:id="rId31"/>
              </p:custDataLst>
            </p:nvPr>
          </p:nvSpPr>
          <p:spPr bwMode="auto">
            <a:xfrm>
              <a:off x="6450505" y="3764945"/>
              <a:ext cx="931057"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74" name="Line 16"/>
            <p:cNvSpPr>
              <a:spLocks noChangeShapeType="1"/>
            </p:cNvSpPr>
            <p:nvPr>
              <p:custDataLst>
                <p:tags r:id="rId32"/>
              </p:custDataLst>
            </p:nvPr>
          </p:nvSpPr>
          <p:spPr bwMode="auto">
            <a:xfrm>
              <a:off x="6450505" y="2266376"/>
              <a:ext cx="915301"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75" name="Rectangle 74"/>
            <p:cNvSpPr/>
            <p:nvPr/>
          </p:nvSpPr>
          <p:spPr>
            <a:xfrm>
              <a:off x="5231968" y="1769354"/>
              <a:ext cx="2307598" cy="4661330"/>
            </a:xfrm>
            <a:prstGeom prst="rect">
              <a:avLst/>
            </a:pr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Line 6"/>
            <p:cNvSpPr>
              <a:spLocks noChangeShapeType="1"/>
            </p:cNvSpPr>
            <p:nvPr>
              <p:custDataLst>
                <p:tags r:id="rId33"/>
              </p:custDataLst>
            </p:nvPr>
          </p:nvSpPr>
          <p:spPr bwMode="auto">
            <a:xfrm>
              <a:off x="6450505" y="3033926"/>
              <a:ext cx="496405"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78" name="Line 11"/>
            <p:cNvSpPr>
              <a:spLocks noChangeShapeType="1"/>
            </p:cNvSpPr>
            <p:nvPr>
              <p:custDataLst>
                <p:tags r:id="rId34"/>
              </p:custDataLst>
            </p:nvPr>
          </p:nvSpPr>
          <p:spPr bwMode="auto">
            <a:xfrm flipV="1">
              <a:off x="6450505" y="2634309"/>
              <a:ext cx="711140" cy="0"/>
            </a:xfrm>
            <a:prstGeom prst="line">
              <a:avLst/>
            </a:prstGeom>
            <a:noFill/>
            <a:ln w="28575">
              <a:solidFill>
                <a:srgbClr val="FFFFFF"/>
              </a:solidFill>
              <a:miter lim="800000"/>
              <a:headEnd/>
              <a:tailEnd type="oval"/>
            </a:ln>
            <a:effectLst/>
          </p:spPr>
          <p:txBody>
            <a:bodyPr/>
            <a:lstStyle/>
            <a:p>
              <a:endParaRPr lang="en-US" dirty="0">
                <a:latin typeface="Calibri" pitchFamily="34" charset="0"/>
              </a:endParaRPr>
            </a:p>
          </p:txBody>
        </p:sp>
        <p:cxnSp>
          <p:nvCxnSpPr>
            <p:cNvPr id="79" name="Straight Connector 78"/>
            <p:cNvCxnSpPr/>
            <p:nvPr/>
          </p:nvCxnSpPr>
          <p:spPr>
            <a:xfrm flipH="1" flipV="1">
              <a:off x="7365806" y="2234691"/>
              <a:ext cx="15757" cy="4995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Line 6"/>
            <p:cNvSpPr>
              <a:spLocks noChangeShapeType="1"/>
            </p:cNvSpPr>
            <p:nvPr>
              <p:custDataLst>
                <p:tags r:id="rId35"/>
              </p:custDataLst>
            </p:nvPr>
          </p:nvSpPr>
          <p:spPr bwMode="auto">
            <a:xfrm>
              <a:off x="6450508" y="4287438"/>
              <a:ext cx="490023"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81" name="AutoShape 4"/>
            <p:cNvSpPr>
              <a:spLocks noChangeArrowheads="1"/>
            </p:cNvSpPr>
            <p:nvPr>
              <p:custDataLst>
                <p:tags r:id="rId36"/>
              </p:custDataLst>
            </p:nvPr>
          </p:nvSpPr>
          <p:spPr bwMode="auto">
            <a:xfrm flipH="1">
              <a:off x="6035572" y="4287438"/>
              <a:ext cx="414936" cy="435601"/>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82" name="Line 7"/>
            <p:cNvSpPr>
              <a:spLocks noChangeShapeType="1"/>
            </p:cNvSpPr>
            <p:nvPr>
              <p:custDataLst>
                <p:tags r:id="rId37"/>
              </p:custDataLst>
            </p:nvPr>
          </p:nvSpPr>
          <p:spPr bwMode="auto">
            <a:xfrm>
              <a:off x="5933586" y="4498049"/>
              <a:ext cx="101985"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83" name="AutoShape 4"/>
            <p:cNvSpPr>
              <a:spLocks noChangeArrowheads="1"/>
            </p:cNvSpPr>
            <p:nvPr>
              <p:custDataLst>
                <p:tags r:id="rId38"/>
              </p:custDataLst>
            </p:nvPr>
          </p:nvSpPr>
          <p:spPr bwMode="auto">
            <a:xfrm flipH="1">
              <a:off x="6035575" y="4809365"/>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84" name="Line 6"/>
            <p:cNvSpPr>
              <a:spLocks noChangeShapeType="1"/>
            </p:cNvSpPr>
            <p:nvPr>
              <p:custDataLst>
                <p:tags r:id="rId39"/>
              </p:custDataLst>
            </p:nvPr>
          </p:nvSpPr>
          <p:spPr bwMode="auto">
            <a:xfrm>
              <a:off x="6427141" y="4839086"/>
              <a:ext cx="496405"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85" name="Line 7"/>
            <p:cNvSpPr>
              <a:spLocks noChangeShapeType="1"/>
            </p:cNvSpPr>
            <p:nvPr>
              <p:custDataLst>
                <p:tags r:id="rId40"/>
              </p:custDataLst>
            </p:nvPr>
          </p:nvSpPr>
          <p:spPr bwMode="auto">
            <a:xfrm flipV="1">
              <a:off x="5834278" y="5009174"/>
              <a:ext cx="201299"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86" name="AutoShape 14"/>
            <p:cNvSpPr>
              <a:spLocks noChangeArrowheads="1"/>
            </p:cNvSpPr>
            <p:nvPr>
              <p:custDataLst>
                <p:tags r:id="rId41"/>
              </p:custDataLst>
            </p:nvPr>
          </p:nvSpPr>
          <p:spPr bwMode="auto">
            <a:xfrm>
              <a:off x="5451459" y="4795786"/>
              <a:ext cx="383563" cy="413197"/>
            </a:xfrm>
            <a:prstGeom prst="moon">
              <a:avLst>
                <a:gd name="adj" fmla="val 87500"/>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87" name="Line 16"/>
            <p:cNvSpPr>
              <a:spLocks noChangeShapeType="1"/>
            </p:cNvSpPr>
            <p:nvPr>
              <p:custDataLst>
                <p:tags r:id="rId42"/>
              </p:custDataLst>
            </p:nvPr>
          </p:nvSpPr>
          <p:spPr bwMode="auto">
            <a:xfrm rot="16200000" flipV="1">
              <a:off x="5773868" y="4648306"/>
              <a:ext cx="322118"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88" name="Line 7"/>
            <p:cNvSpPr>
              <a:spLocks noChangeShapeType="1"/>
            </p:cNvSpPr>
            <p:nvPr>
              <p:custDataLst>
                <p:tags r:id="rId43"/>
              </p:custDataLst>
            </p:nvPr>
          </p:nvSpPr>
          <p:spPr bwMode="auto">
            <a:xfrm flipV="1">
              <a:off x="5835022" y="4809365"/>
              <a:ext cx="86988"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cxnSp>
          <p:nvCxnSpPr>
            <p:cNvPr id="89" name="Straight Connector 88"/>
            <p:cNvCxnSpPr/>
            <p:nvPr/>
          </p:nvCxnSpPr>
          <p:spPr>
            <a:xfrm>
              <a:off x="6933973" y="4387343"/>
              <a:ext cx="3" cy="859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0" name="Line 11"/>
            <p:cNvSpPr>
              <a:spLocks noChangeShapeType="1"/>
            </p:cNvSpPr>
            <p:nvPr>
              <p:custDataLst>
                <p:tags r:id="rId44"/>
              </p:custDataLst>
            </p:nvPr>
          </p:nvSpPr>
          <p:spPr bwMode="auto">
            <a:xfrm flipV="1">
              <a:off x="6450508" y="4487247"/>
              <a:ext cx="711140" cy="0"/>
            </a:xfrm>
            <a:prstGeom prst="line">
              <a:avLst/>
            </a:prstGeom>
            <a:noFill/>
            <a:ln w="28575">
              <a:solidFill>
                <a:srgbClr val="FFFFFF"/>
              </a:solidFill>
              <a:miter lim="800000"/>
              <a:headEnd/>
              <a:tailEnd type="oval"/>
            </a:ln>
            <a:effectLst/>
          </p:spPr>
          <p:txBody>
            <a:bodyPr/>
            <a:lstStyle/>
            <a:p>
              <a:endParaRPr lang="en-US" dirty="0">
                <a:latin typeface="Calibri" pitchFamily="34" charset="0"/>
              </a:endParaRPr>
            </a:p>
          </p:txBody>
        </p:sp>
        <p:sp>
          <p:nvSpPr>
            <p:cNvPr id="92" name="AutoShape 4"/>
            <p:cNvSpPr>
              <a:spLocks noChangeArrowheads="1"/>
            </p:cNvSpPr>
            <p:nvPr>
              <p:custDataLst>
                <p:tags r:id="rId45"/>
              </p:custDataLst>
            </p:nvPr>
          </p:nvSpPr>
          <p:spPr bwMode="auto">
            <a:xfrm flipH="1">
              <a:off x="6034832" y="5308888"/>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93" name="Line 16"/>
            <p:cNvSpPr>
              <a:spLocks noChangeShapeType="1"/>
            </p:cNvSpPr>
            <p:nvPr>
              <p:custDataLst>
                <p:tags r:id="rId46"/>
              </p:custDataLst>
            </p:nvPr>
          </p:nvSpPr>
          <p:spPr bwMode="auto">
            <a:xfrm>
              <a:off x="6437565" y="5586198"/>
              <a:ext cx="923891"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cxnSp>
          <p:nvCxnSpPr>
            <p:cNvPr id="98" name="Straight Connector 97"/>
            <p:cNvCxnSpPr/>
            <p:nvPr/>
          </p:nvCxnSpPr>
          <p:spPr>
            <a:xfrm>
              <a:off x="6933973" y="5100642"/>
              <a:ext cx="3" cy="859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Line 16"/>
            <p:cNvSpPr>
              <a:spLocks noChangeShapeType="1"/>
            </p:cNvSpPr>
            <p:nvPr>
              <p:custDataLst>
                <p:tags r:id="rId47"/>
              </p:custDataLst>
            </p:nvPr>
          </p:nvSpPr>
          <p:spPr bwMode="auto">
            <a:xfrm flipV="1">
              <a:off x="6447684" y="5136627"/>
              <a:ext cx="929939" cy="8253"/>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cxnSp>
          <p:nvCxnSpPr>
            <p:cNvPr id="100" name="Straight Connector 99"/>
            <p:cNvCxnSpPr/>
            <p:nvPr/>
          </p:nvCxnSpPr>
          <p:spPr>
            <a:xfrm>
              <a:off x="6933973" y="5486293"/>
              <a:ext cx="3" cy="859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Line 6"/>
            <p:cNvSpPr>
              <a:spLocks noChangeShapeType="1"/>
            </p:cNvSpPr>
            <p:nvPr>
              <p:custDataLst>
                <p:tags r:id="rId48"/>
              </p:custDataLst>
            </p:nvPr>
          </p:nvSpPr>
          <p:spPr bwMode="auto">
            <a:xfrm>
              <a:off x="6434449" y="5486293"/>
              <a:ext cx="708828"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102" name="AutoShape 4"/>
            <p:cNvSpPr>
              <a:spLocks noChangeArrowheads="1"/>
            </p:cNvSpPr>
            <p:nvPr>
              <p:custDataLst>
                <p:tags r:id="rId49"/>
              </p:custDataLst>
            </p:nvPr>
          </p:nvSpPr>
          <p:spPr bwMode="auto">
            <a:xfrm flipH="1">
              <a:off x="6030780" y="5786007"/>
              <a:ext cx="412852" cy="399618"/>
            </a:xfrm>
            <a:prstGeom prst="flowChartDelay">
              <a:avLst/>
            </a:prstGeom>
            <a:noFill/>
            <a:ln w="25560">
              <a:solidFill>
                <a:srgbClr val="FFFFFF"/>
              </a:solidFill>
              <a:miter lim="800000"/>
              <a:headEnd/>
              <a:tailEnd/>
            </a:ln>
            <a:effectLst/>
          </p:spPr>
          <p:txBody>
            <a:bodyPr wrap="none" anchor="ctr"/>
            <a:lstStyle/>
            <a:p>
              <a:endParaRPr lang="en-US" dirty="0">
                <a:latin typeface="Calibri" pitchFamily="34" charset="0"/>
              </a:endParaRPr>
            </a:p>
          </p:txBody>
        </p:sp>
        <p:sp>
          <p:nvSpPr>
            <p:cNvPr id="103" name="Line 6"/>
            <p:cNvSpPr>
              <a:spLocks noChangeShapeType="1"/>
            </p:cNvSpPr>
            <p:nvPr>
              <p:custDataLst>
                <p:tags r:id="rId50"/>
              </p:custDataLst>
            </p:nvPr>
          </p:nvSpPr>
          <p:spPr bwMode="auto">
            <a:xfrm>
              <a:off x="6444177" y="5786007"/>
              <a:ext cx="490023"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105" name="Line 11"/>
            <p:cNvSpPr>
              <a:spLocks noChangeShapeType="1"/>
            </p:cNvSpPr>
            <p:nvPr>
              <p:custDataLst>
                <p:tags r:id="rId51"/>
              </p:custDataLst>
            </p:nvPr>
          </p:nvSpPr>
          <p:spPr bwMode="auto">
            <a:xfrm flipV="1">
              <a:off x="6451660" y="5985816"/>
              <a:ext cx="711140" cy="0"/>
            </a:xfrm>
            <a:prstGeom prst="line">
              <a:avLst/>
            </a:prstGeom>
            <a:noFill/>
            <a:ln w="28575">
              <a:solidFill>
                <a:srgbClr val="FFFFFF"/>
              </a:solidFill>
              <a:miter lim="800000"/>
              <a:headEnd/>
              <a:tailEnd type="none"/>
            </a:ln>
            <a:effectLst/>
          </p:spPr>
          <p:txBody>
            <a:bodyPr/>
            <a:lstStyle/>
            <a:p>
              <a:endParaRPr lang="en-US" dirty="0">
                <a:latin typeface="Calibri" pitchFamily="34" charset="0"/>
              </a:endParaRPr>
            </a:p>
          </p:txBody>
        </p:sp>
        <p:sp>
          <p:nvSpPr>
            <p:cNvPr id="109" name="Line 16"/>
            <p:cNvSpPr>
              <a:spLocks noChangeShapeType="1"/>
            </p:cNvSpPr>
            <p:nvPr>
              <p:custDataLst>
                <p:tags r:id="rId52"/>
              </p:custDataLst>
            </p:nvPr>
          </p:nvSpPr>
          <p:spPr bwMode="auto">
            <a:xfrm>
              <a:off x="6430399" y="6117406"/>
              <a:ext cx="947224"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113" name="Line 16"/>
            <p:cNvSpPr>
              <a:spLocks noChangeShapeType="1"/>
            </p:cNvSpPr>
            <p:nvPr>
              <p:custDataLst>
                <p:tags r:id="rId53"/>
              </p:custDataLst>
            </p:nvPr>
          </p:nvSpPr>
          <p:spPr bwMode="auto">
            <a:xfrm>
              <a:off x="6430399" y="4618837"/>
              <a:ext cx="915301" cy="0"/>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114" name="Line 6"/>
            <p:cNvSpPr>
              <a:spLocks noChangeShapeType="1"/>
            </p:cNvSpPr>
            <p:nvPr>
              <p:custDataLst>
                <p:tags r:id="rId54"/>
              </p:custDataLst>
            </p:nvPr>
          </p:nvSpPr>
          <p:spPr bwMode="auto">
            <a:xfrm>
              <a:off x="6430399" y="5386388"/>
              <a:ext cx="496405" cy="1"/>
            </a:xfrm>
            <a:prstGeom prst="line">
              <a:avLst/>
            </a:prstGeom>
            <a:noFill/>
            <a:ln w="28440">
              <a:solidFill>
                <a:srgbClr val="FFFFFF"/>
              </a:solidFill>
              <a:miter lim="800000"/>
              <a:headEnd/>
              <a:tailEnd type="oval"/>
            </a:ln>
            <a:effectLst/>
          </p:spPr>
          <p:txBody>
            <a:bodyPr/>
            <a:lstStyle/>
            <a:p>
              <a:endParaRPr lang="en-US" dirty="0">
                <a:latin typeface="Calibri" pitchFamily="34" charset="0"/>
              </a:endParaRPr>
            </a:p>
          </p:txBody>
        </p:sp>
        <p:sp>
          <p:nvSpPr>
            <p:cNvPr id="116" name="Line 11"/>
            <p:cNvSpPr>
              <a:spLocks noChangeShapeType="1"/>
            </p:cNvSpPr>
            <p:nvPr>
              <p:custDataLst>
                <p:tags r:id="rId55"/>
              </p:custDataLst>
            </p:nvPr>
          </p:nvSpPr>
          <p:spPr bwMode="auto">
            <a:xfrm flipV="1">
              <a:off x="6430399" y="4986770"/>
              <a:ext cx="711140" cy="0"/>
            </a:xfrm>
            <a:prstGeom prst="line">
              <a:avLst/>
            </a:prstGeom>
            <a:noFill/>
            <a:ln w="28575">
              <a:solidFill>
                <a:srgbClr val="FFFFFF"/>
              </a:solidFill>
              <a:miter lim="800000"/>
              <a:headEnd/>
              <a:tailEnd type="oval"/>
            </a:ln>
            <a:effectLst/>
          </p:spPr>
          <p:txBody>
            <a:bodyPr/>
            <a:lstStyle/>
            <a:p>
              <a:endParaRPr lang="en-US" dirty="0">
                <a:latin typeface="Calibri" pitchFamily="34" charset="0"/>
              </a:endParaRPr>
            </a:p>
          </p:txBody>
        </p:sp>
        <p:sp>
          <p:nvSpPr>
            <p:cNvPr id="117" name="Oval 116"/>
            <p:cNvSpPr/>
            <p:nvPr/>
          </p:nvSpPr>
          <p:spPr>
            <a:xfrm>
              <a:off x="6430399" y="1934977"/>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430399" y="2629607"/>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440823" y="3225484"/>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450505" y="4432592"/>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450505" y="4782258"/>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450505" y="5081972"/>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460930" y="5523290"/>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460931" y="5412959"/>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6450505" y="4232783"/>
              <a:ext cx="99905" cy="999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Line 7"/>
            <p:cNvSpPr>
              <a:spLocks noChangeShapeType="1"/>
            </p:cNvSpPr>
            <p:nvPr>
              <p:custDataLst>
                <p:tags r:id="rId56"/>
              </p:custDataLst>
            </p:nvPr>
          </p:nvSpPr>
          <p:spPr bwMode="auto">
            <a:xfrm flipV="1">
              <a:off x="5825879" y="6022175"/>
              <a:ext cx="208953" cy="3"/>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128" name="Line 16"/>
            <p:cNvSpPr>
              <a:spLocks noChangeShapeType="1"/>
            </p:cNvSpPr>
            <p:nvPr>
              <p:custDataLst>
                <p:tags r:id="rId57"/>
              </p:custDataLst>
            </p:nvPr>
          </p:nvSpPr>
          <p:spPr bwMode="auto">
            <a:xfrm rot="5400000" flipV="1">
              <a:off x="5415283" y="5627978"/>
              <a:ext cx="837989"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129" name="Line 7"/>
            <p:cNvSpPr>
              <a:spLocks noChangeShapeType="1"/>
            </p:cNvSpPr>
            <p:nvPr>
              <p:custDataLst>
                <p:tags r:id="rId58"/>
              </p:custDataLst>
            </p:nvPr>
          </p:nvSpPr>
          <p:spPr bwMode="auto">
            <a:xfrm flipV="1">
              <a:off x="5841934" y="3647311"/>
              <a:ext cx="208953" cy="3"/>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130" name="Line 16"/>
            <p:cNvSpPr>
              <a:spLocks noChangeShapeType="1"/>
            </p:cNvSpPr>
            <p:nvPr>
              <p:custDataLst>
                <p:tags r:id="rId59"/>
              </p:custDataLst>
            </p:nvPr>
          </p:nvSpPr>
          <p:spPr bwMode="auto">
            <a:xfrm rot="5400000" flipV="1">
              <a:off x="5431338" y="3253114"/>
              <a:ext cx="837989"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grpSp>
          <p:nvGrpSpPr>
            <p:cNvPr id="132" name="Group 131"/>
            <p:cNvGrpSpPr/>
            <p:nvPr/>
          </p:nvGrpSpPr>
          <p:grpSpPr>
            <a:xfrm flipH="1">
              <a:off x="5867400" y="2819400"/>
              <a:ext cx="200548" cy="322118"/>
              <a:chOff x="5855129" y="2134786"/>
              <a:chExt cx="200548" cy="322118"/>
            </a:xfrm>
          </p:grpSpPr>
          <p:sp>
            <p:nvSpPr>
              <p:cNvPr id="133" name="Line 7"/>
              <p:cNvSpPr>
                <a:spLocks noChangeShapeType="1"/>
              </p:cNvSpPr>
              <p:nvPr>
                <p:custDataLst>
                  <p:tags r:id="rId64"/>
                </p:custDataLst>
              </p:nvPr>
            </p:nvSpPr>
            <p:spPr bwMode="auto">
              <a:xfrm>
                <a:off x="5953692" y="2145588"/>
                <a:ext cx="101985"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134" name="Line 16"/>
              <p:cNvSpPr>
                <a:spLocks noChangeShapeType="1"/>
              </p:cNvSpPr>
              <p:nvPr>
                <p:custDataLst>
                  <p:tags r:id="rId65"/>
                </p:custDataLst>
              </p:nvPr>
            </p:nvSpPr>
            <p:spPr bwMode="auto">
              <a:xfrm rot="16200000" flipV="1">
                <a:off x="5793975" y="2295845"/>
                <a:ext cx="322118"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135" name="Line 7"/>
              <p:cNvSpPr>
                <a:spLocks noChangeShapeType="1"/>
              </p:cNvSpPr>
              <p:nvPr>
                <p:custDataLst>
                  <p:tags r:id="rId66"/>
                </p:custDataLst>
              </p:nvPr>
            </p:nvSpPr>
            <p:spPr bwMode="auto">
              <a:xfrm flipV="1">
                <a:off x="5855129" y="2456904"/>
                <a:ext cx="86988"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grpSp>
        <p:grpSp>
          <p:nvGrpSpPr>
            <p:cNvPr id="136" name="Group 135"/>
            <p:cNvGrpSpPr/>
            <p:nvPr/>
          </p:nvGrpSpPr>
          <p:grpSpPr>
            <a:xfrm flipH="1">
              <a:off x="5819252" y="5164282"/>
              <a:ext cx="200548" cy="322118"/>
              <a:chOff x="5855129" y="2134786"/>
              <a:chExt cx="200548" cy="322118"/>
            </a:xfrm>
          </p:grpSpPr>
          <p:sp>
            <p:nvSpPr>
              <p:cNvPr id="137" name="Line 7"/>
              <p:cNvSpPr>
                <a:spLocks noChangeShapeType="1"/>
              </p:cNvSpPr>
              <p:nvPr>
                <p:custDataLst>
                  <p:tags r:id="rId61"/>
                </p:custDataLst>
              </p:nvPr>
            </p:nvSpPr>
            <p:spPr bwMode="auto">
              <a:xfrm>
                <a:off x="5953692" y="2145588"/>
                <a:ext cx="101985"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sp>
            <p:nvSpPr>
              <p:cNvPr id="138" name="Line 16"/>
              <p:cNvSpPr>
                <a:spLocks noChangeShapeType="1"/>
              </p:cNvSpPr>
              <p:nvPr>
                <p:custDataLst>
                  <p:tags r:id="rId62"/>
                </p:custDataLst>
              </p:nvPr>
            </p:nvSpPr>
            <p:spPr bwMode="auto">
              <a:xfrm rot="16200000" flipV="1">
                <a:off x="5793975" y="2295845"/>
                <a:ext cx="322118" cy="0"/>
              </a:xfrm>
              <a:prstGeom prst="line">
                <a:avLst/>
              </a:prstGeom>
              <a:noFill/>
              <a:ln w="28440">
                <a:solidFill>
                  <a:srgbClr val="FFFFFF"/>
                </a:solidFill>
                <a:miter lim="800000"/>
                <a:headEnd/>
                <a:tailEnd type="none"/>
              </a:ln>
              <a:effectLst/>
            </p:spPr>
            <p:txBody>
              <a:bodyPr/>
              <a:lstStyle/>
              <a:p>
                <a:endParaRPr lang="en-US" dirty="0">
                  <a:latin typeface="Calibri" pitchFamily="34" charset="0"/>
                </a:endParaRPr>
              </a:p>
            </p:txBody>
          </p:sp>
          <p:sp>
            <p:nvSpPr>
              <p:cNvPr id="139" name="Line 7"/>
              <p:cNvSpPr>
                <a:spLocks noChangeShapeType="1"/>
              </p:cNvSpPr>
              <p:nvPr>
                <p:custDataLst>
                  <p:tags r:id="rId63"/>
                </p:custDataLst>
              </p:nvPr>
            </p:nvSpPr>
            <p:spPr bwMode="auto">
              <a:xfrm flipV="1">
                <a:off x="5855129" y="2456904"/>
                <a:ext cx="86988"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grpSp>
        <p:sp>
          <p:nvSpPr>
            <p:cNvPr id="140" name="Line 7"/>
            <p:cNvSpPr>
              <a:spLocks noChangeShapeType="1"/>
            </p:cNvSpPr>
            <p:nvPr>
              <p:custDataLst>
                <p:tags r:id="rId60"/>
              </p:custDataLst>
            </p:nvPr>
          </p:nvSpPr>
          <p:spPr bwMode="auto">
            <a:xfrm>
              <a:off x="5029200" y="5029200"/>
              <a:ext cx="366334" cy="0"/>
            </a:xfrm>
            <a:prstGeom prst="line">
              <a:avLst/>
            </a:prstGeom>
            <a:noFill/>
            <a:ln w="28440">
              <a:solidFill>
                <a:srgbClr val="FFFFFF"/>
              </a:solidFill>
              <a:miter lim="800000"/>
              <a:headEnd/>
              <a:tailEnd/>
            </a:ln>
            <a:effectLst/>
          </p:spPr>
          <p:txBody>
            <a:bodyPr/>
            <a:lstStyle/>
            <a:p>
              <a:endParaRPr lang="en-US" dirty="0">
                <a:latin typeface="Calibri" pitchFamily="34" charset="0"/>
              </a:endParaRPr>
            </a:p>
          </p:txBody>
        </p:sp>
      </p:grpSp>
    </p:spTree>
    <p:extLst>
      <p:ext uri="{BB962C8B-B14F-4D97-AF65-F5344CB8AC3E}">
        <p14:creationId xmlns:p14="http://schemas.microsoft.com/office/powerpoint/2010/main" val="17716848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447800"/>
            <a:ext cx="1219200" cy="990600"/>
          </a:xfrm>
          <a:prstGeom prst="rect">
            <a:avLst/>
          </a:prstGeom>
          <a:noFill/>
          <a:ln w="28575" algn="ctr">
            <a:solidFill>
              <a:srgbClr val="00F6FF"/>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6452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
        <p:nvSpPr>
          <p:cNvPr id="29" name="TextBox 28"/>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148" name="Table 147"/>
          <p:cNvGraphicFramePr>
            <a:graphicFrameLocks noGrp="1"/>
          </p:cNvGraphicFramePr>
          <p:nvPr>
            <p:extLst>
              <p:ext uri="{D42A27DB-BD31-4B8C-83A1-F6EECF244321}">
                <p14:modId xmlns:p14="http://schemas.microsoft.com/office/powerpoint/2010/main" val="657572650"/>
              </p:ext>
            </p:extLst>
          </p:nvPr>
        </p:nvGraphicFramePr>
        <p:xfrm>
          <a:off x="228600" y="3200400"/>
          <a:ext cx="3048000" cy="3533508"/>
        </p:xfrm>
        <a:graphic>
          <a:graphicData uri="http://schemas.openxmlformats.org/drawingml/2006/table">
            <a:tbl>
              <a:tblPr firstRow="1" bandRow="1">
                <a:tableStyleId>{5C22544A-7EE6-4342-B048-85BDC9FD1C3A}</a:tableStyleId>
              </a:tblPr>
              <a:tblGrid>
                <a:gridCol w="547118"/>
                <a:gridCol w="484041"/>
                <a:gridCol w="564715"/>
                <a:gridCol w="726062"/>
                <a:gridCol w="726064"/>
              </a:tblGrid>
              <a:tr h="392612">
                <a:tc>
                  <a:txBody>
                    <a:bodyPr/>
                    <a:lstStyle/>
                    <a:p>
                      <a:r>
                        <a:rPr lang="en-US" sz="1900" dirty="0" smtClean="0">
                          <a:solidFill>
                            <a:schemeClr val="tx1"/>
                          </a:solidFill>
                        </a:rPr>
                        <a:t>A</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B</a:t>
                      </a:r>
                      <a:endParaRPr lang="en-US" sz="1900" dirty="0">
                        <a:solidFill>
                          <a:schemeClr val="tx1"/>
                        </a:solidFill>
                      </a:endParaRPr>
                    </a:p>
                  </a:txBody>
                  <a:tcPr marL="96808" marR="96808" marT="48404" marB="48404">
                    <a:noFill/>
                  </a:tcPr>
                </a:tc>
                <a:tc>
                  <a:txBody>
                    <a:bodyPr/>
                    <a:lstStyle/>
                    <a:p>
                      <a:r>
                        <a:rPr lang="en-US" sz="1900" dirty="0" err="1" smtClean="0">
                          <a:solidFill>
                            <a:schemeClr val="tx1"/>
                          </a:solidFill>
                        </a:rPr>
                        <a:t>C</a:t>
                      </a:r>
                      <a:r>
                        <a:rPr lang="en-US" sz="1900" baseline="-25000" dirty="0" err="1" smtClean="0">
                          <a:solidFill>
                            <a:schemeClr val="tx1"/>
                          </a:solidFill>
                        </a:rPr>
                        <a:t>in</a:t>
                      </a:r>
                      <a:endParaRPr lang="en-US" sz="1900" baseline="-250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err="1" smtClean="0">
                          <a:solidFill>
                            <a:schemeClr val="tx1"/>
                          </a:solidFill>
                        </a:rPr>
                        <a:t>C</a:t>
                      </a:r>
                      <a:r>
                        <a:rPr lang="en-US" sz="1900" baseline="-25000" dirty="0" err="1" smtClean="0">
                          <a:solidFill>
                            <a:schemeClr val="tx1"/>
                          </a:solidFill>
                        </a:rPr>
                        <a:t>out</a:t>
                      </a:r>
                      <a:endParaRPr lang="en-US" sz="1900" baseline="-25000" dirty="0">
                        <a:solidFill>
                          <a:schemeClr val="tx1"/>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chemeClr val="tx1"/>
                          </a:solidFill>
                        </a:rPr>
                        <a:t>S</a:t>
                      </a:r>
                      <a:endParaRPr lang="en-US" sz="1900" dirty="0">
                        <a:solidFill>
                          <a:schemeClr val="tx1"/>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bl>
          </a:graphicData>
        </a:graphic>
      </p:graphicFrame>
      <p:graphicFrame>
        <p:nvGraphicFramePr>
          <p:cNvPr id="149" name="Group 60"/>
          <p:cNvGraphicFramePr>
            <a:graphicFrameLocks noGrp="1"/>
          </p:cNvGraphicFramePr>
          <p:nvPr>
            <p:extLst>
              <p:ext uri="{D42A27DB-BD31-4B8C-83A1-F6EECF244321}">
                <p14:modId xmlns:p14="http://schemas.microsoft.com/office/powerpoint/2010/main" val="2694545275"/>
              </p:ext>
            </p:extLst>
          </p:nvPr>
        </p:nvGraphicFramePr>
        <p:xfrm>
          <a:off x="5943600" y="5884862"/>
          <a:ext cx="1447800" cy="742492"/>
        </p:xfrm>
        <a:graphic>
          <a:graphicData uri="http://schemas.openxmlformats.org/drawingml/2006/table">
            <a:tbl>
              <a:tblPr/>
              <a:tblGrid>
                <a:gridCol w="361950"/>
                <a:gridCol w="361950"/>
                <a:gridCol w="361950"/>
                <a:gridCol w="361950"/>
              </a:tblGrid>
              <a:tr h="342900">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0" name="Line 77"/>
          <p:cNvSpPr>
            <a:spLocks noChangeShapeType="1"/>
          </p:cNvSpPr>
          <p:nvPr/>
        </p:nvSpPr>
        <p:spPr bwMode="auto">
          <a:xfrm flipH="1" flipV="1">
            <a:off x="5562600" y="5503862"/>
            <a:ext cx="381000" cy="38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FFFF"/>
              </a:solidFill>
            </a:endParaRPr>
          </a:p>
        </p:txBody>
      </p:sp>
      <p:sp>
        <p:nvSpPr>
          <p:cNvPr id="151" name="Text Box 79"/>
          <p:cNvSpPr txBox="1">
            <a:spLocks noChangeArrowheads="1"/>
          </p:cNvSpPr>
          <p:nvPr/>
        </p:nvSpPr>
        <p:spPr bwMode="auto">
          <a:xfrm>
            <a:off x="5665788" y="5902325"/>
            <a:ext cx="354012"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FFFF"/>
                </a:solidFill>
              </a:rPr>
              <a:t>0</a:t>
            </a:r>
          </a:p>
        </p:txBody>
      </p:sp>
      <p:sp>
        <p:nvSpPr>
          <p:cNvPr id="152" name="Text Box 80"/>
          <p:cNvSpPr txBox="1">
            <a:spLocks noChangeArrowheads="1"/>
          </p:cNvSpPr>
          <p:nvPr/>
        </p:nvSpPr>
        <p:spPr bwMode="auto">
          <a:xfrm>
            <a:off x="5665787" y="6189662"/>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FFFF"/>
                </a:solidFill>
              </a:rPr>
              <a:t>1</a:t>
            </a:r>
          </a:p>
        </p:txBody>
      </p:sp>
      <p:sp>
        <p:nvSpPr>
          <p:cNvPr id="153" name="Text Box 81"/>
          <p:cNvSpPr txBox="1">
            <a:spLocks noChangeArrowheads="1"/>
          </p:cNvSpPr>
          <p:nvPr/>
        </p:nvSpPr>
        <p:spPr bwMode="auto">
          <a:xfrm>
            <a:off x="5443886" y="5498068"/>
            <a:ext cx="423514"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err="1" smtClean="0">
                <a:solidFill>
                  <a:srgbClr val="FFFFFF"/>
                </a:solidFill>
              </a:rPr>
              <a:t>C</a:t>
            </a:r>
            <a:r>
              <a:rPr lang="en-US" baseline="-25000" dirty="0" err="1" smtClean="0">
                <a:solidFill>
                  <a:srgbClr val="FFFFFF"/>
                </a:solidFill>
              </a:rPr>
              <a:t>in</a:t>
            </a:r>
            <a:endParaRPr lang="en-US" baseline="-25000" dirty="0">
              <a:solidFill>
                <a:srgbClr val="FFFFFF"/>
              </a:solidFill>
            </a:endParaRPr>
          </a:p>
        </p:txBody>
      </p:sp>
      <p:sp>
        <p:nvSpPr>
          <p:cNvPr id="154" name="Text Box 82"/>
          <p:cNvSpPr txBox="1">
            <a:spLocks noChangeArrowheads="1"/>
          </p:cNvSpPr>
          <p:nvPr/>
        </p:nvSpPr>
        <p:spPr bwMode="auto">
          <a:xfrm>
            <a:off x="5653250" y="5345668"/>
            <a:ext cx="442750"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rgbClr val="FFFFFF"/>
                </a:solidFill>
              </a:rPr>
              <a:t>AB</a:t>
            </a:r>
            <a:endParaRPr lang="en-US" dirty="0">
              <a:solidFill>
                <a:srgbClr val="FFFFFF"/>
              </a:solidFill>
            </a:endParaRPr>
          </a:p>
        </p:txBody>
      </p:sp>
      <p:graphicFrame>
        <p:nvGraphicFramePr>
          <p:cNvPr id="155" name="Group 90"/>
          <p:cNvGraphicFramePr>
            <a:graphicFrameLocks noGrp="1"/>
          </p:cNvGraphicFramePr>
          <p:nvPr>
            <p:extLst>
              <p:ext uri="{D42A27DB-BD31-4B8C-83A1-F6EECF244321}">
                <p14:modId xmlns:p14="http://schemas.microsoft.com/office/powerpoint/2010/main" val="2391754781"/>
              </p:ext>
            </p:extLst>
          </p:nvPr>
        </p:nvGraphicFramePr>
        <p:xfrm>
          <a:off x="4114800" y="5880397"/>
          <a:ext cx="1295400" cy="742492"/>
        </p:xfrm>
        <a:graphic>
          <a:graphicData uri="http://schemas.openxmlformats.org/drawingml/2006/table">
            <a:tbl>
              <a:tblPr/>
              <a:tblGrid>
                <a:gridCol w="323850"/>
                <a:gridCol w="323850"/>
                <a:gridCol w="323850"/>
                <a:gridCol w="323850"/>
              </a:tblGrid>
              <a:tr h="342900">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2000"/>
                        </a:lnSpc>
                        <a:spcBef>
                          <a:spcPts val="800"/>
                        </a:spcBef>
                        <a:spcAft>
                          <a:spcPct val="0"/>
                        </a:spcAft>
                        <a:buClr>
                          <a:srgbClr val="000000"/>
                        </a:buClr>
                        <a:buSzPct val="126000"/>
                        <a:buFont typeface="StarSymbol" charset="0"/>
                        <a:buNone/>
                        <a:tabLst/>
                      </a:pPr>
                      <a:r>
                        <a:rPr kumimoji="0" lang="en-US" sz="1800" b="0" i="0" u="none" strike="noStrike" cap="none" normalizeH="0" baseline="0" dirty="0" smtClean="0">
                          <a:ln>
                            <a:noFill/>
                          </a:ln>
                          <a:solidFill>
                            <a:srgbClr val="00F6FF"/>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6" name="Line 107"/>
          <p:cNvSpPr>
            <a:spLocks noChangeShapeType="1"/>
          </p:cNvSpPr>
          <p:nvPr/>
        </p:nvSpPr>
        <p:spPr bwMode="auto">
          <a:xfrm flipH="1" flipV="1">
            <a:off x="3733800" y="5499397"/>
            <a:ext cx="381000" cy="38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FFFF"/>
              </a:solidFill>
            </a:endParaRPr>
          </a:p>
        </p:txBody>
      </p:sp>
      <p:sp>
        <p:nvSpPr>
          <p:cNvPr id="157" name="Text Box 108"/>
          <p:cNvSpPr txBox="1">
            <a:spLocks noChangeArrowheads="1"/>
          </p:cNvSpPr>
          <p:nvPr/>
        </p:nvSpPr>
        <p:spPr bwMode="auto">
          <a:xfrm>
            <a:off x="4114800" y="5575597"/>
            <a:ext cx="1963738"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FFFF"/>
                </a:solidFill>
              </a:rPr>
              <a:t>00  01  11 10</a:t>
            </a:r>
          </a:p>
        </p:txBody>
      </p:sp>
      <p:sp>
        <p:nvSpPr>
          <p:cNvPr id="158" name="Text Box 109"/>
          <p:cNvSpPr txBox="1">
            <a:spLocks noChangeArrowheads="1"/>
          </p:cNvSpPr>
          <p:nvPr/>
        </p:nvSpPr>
        <p:spPr bwMode="auto">
          <a:xfrm>
            <a:off x="3836988" y="5872460"/>
            <a:ext cx="354012"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FFFF"/>
                </a:solidFill>
              </a:rPr>
              <a:t>0</a:t>
            </a:r>
          </a:p>
        </p:txBody>
      </p:sp>
      <p:sp>
        <p:nvSpPr>
          <p:cNvPr id="159" name="Text Box 110"/>
          <p:cNvSpPr txBox="1">
            <a:spLocks noChangeArrowheads="1"/>
          </p:cNvSpPr>
          <p:nvPr/>
        </p:nvSpPr>
        <p:spPr bwMode="auto">
          <a:xfrm>
            <a:off x="3836987" y="6185197"/>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FFFF"/>
                </a:solidFill>
              </a:rPr>
              <a:t>1</a:t>
            </a:r>
          </a:p>
        </p:txBody>
      </p:sp>
      <p:sp>
        <p:nvSpPr>
          <p:cNvPr id="160" name="Text Box 111"/>
          <p:cNvSpPr txBox="1">
            <a:spLocks noChangeArrowheads="1"/>
          </p:cNvSpPr>
          <p:nvPr/>
        </p:nvSpPr>
        <p:spPr bwMode="auto">
          <a:xfrm>
            <a:off x="3615086" y="5574268"/>
            <a:ext cx="423514"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err="1" smtClean="0">
                <a:solidFill>
                  <a:srgbClr val="FFFFFF"/>
                </a:solidFill>
              </a:rPr>
              <a:t>C</a:t>
            </a:r>
            <a:r>
              <a:rPr lang="en-US" baseline="-25000" dirty="0" err="1" smtClean="0">
                <a:solidFill>
                  <a:srgbClr val="FFFFFF"/>
                </a:solidFill>
              </a:rPr>
              <a:t>in</a:t>
            </a:r>
            <a:endParaRPr lang="en-US" baseline="-25000" dirty="0">
              <a:solidFill>
                <a:srgbClr val="FFFFFF"/>
              </a:solidFill>
            </a:endParaRPr>
          </a:p>
        </p:txBody>
      </p:sp>
      <p:sp>
        <p:nvSpPr>
          <p:cNvPr id="161" name="Text Box 115"/>
          <p:cNvSpPr txBox="1">
            <a:spLocks noChangeArrowheads="1"/>
          </p:cNvSpPr>
          <p:nvPr/>
        </p:nvSpPr>
        <p:spPr bwMode="auto">
          <a:xfrm>
            <a:off x="3733800" y="5257800"/>
            <a:ext cx="442750"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rgbClr val="FFFFFF"/>
                </a:solidFill>
              </a:rPr>
              <a:t>AB</a:t>
            </a:r>
            <a:endParaRPr lang="en-US" dirty="0">
              <a:solidFill>
                <a:srgbClr val="FFFFFF"/>
              </a:solidFill>
            </a:endParaRPr>
          </a:p>
        </p:txBody>
      </p:sp>
      <p:sp>
        <p:nvSpPr>
          <p:cNvPr id="162" name="Text Box 82"/>
          <p:cNvSpPr txBox="1">
            <a:spLocks noChangeArrowheads="1"/>
          </p:cNvSpPr>
          <p:nvPr/>
        </p:nvSpPr>
        <p:spPr bwMode="auto">
          <a:xfrm>
            <a:off x="6248400" y="5118397"/>
            <a:ext cx="639919"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smtClean="0">
                <a:solidFill>
                  <a:srgbClr val="FFFFFF"/>
                </a:solidFill>
              </a:rPr>
              <a:t>C</a:t>
            </a:r>
            <a:r>
              <a:rPr lang="en-US" sz="2400" b="1" baseline="-25000" dirty="0" err="1" smtClean="0">
                <a:solidFill>
                  <a:srgbClr val="FFFFFF"/>
                </a:solidFill>
              </a:rPr>
              <a:t>out</a:t>
            </a:r>
            <a:endParaRPr lang="en-US" sz="2400" b="1" baseline="-25000" dirty="0">
              <a:solidFill>
                <a:srgbClr val="FFFFFF"/>
              </a:solidFill>
            </a:endParaRPr>
          </a:p>
        </p:txBody>
      </p:sp>
      <p:sp>
        <p:nvSpPr>
          <p:cNvPr id="163" name="Text Box 82"/>
          <p:cNvSpPr txBox="1">
            <a:spLocks noChangeArrowheads="1"/>
          </p:cNvSpPr>
          <p:nvPr/>
        </p:nvSpPr>
        <p:spPr bwMode="auto">
          <a:xfrm>
            <a:off x="4622460" y="5190132"/>
            <a:ext cx="330540"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solidFill>
                  <a:srgbClr val="FFFFFF"/>
                </a:solidFill>
              </a:rPr>
              <a:t>S</a:t>
            </a:r>
            <a:endParaRPr lang="en-US" sz="2400" b="1" baseline="-25000" dirty="0">
              <a:solidFill>
                <a:srgbClr val="FFFFFF"/>
              </a:solidFill>
            </a:endParaRPr>
          </a:p>
        </p:txBody>
      </p:sp>
      <p:sp>
        <p:nvSpPr>
          <p:cNvPr id="165" name="AutoShape 83"/>
          <p:cNvSpPr>
            <a:spLocks noChangeArrowheads="1"/>
          </p:cNvSpPr>
          <p:nvPr/>
        </p:nvSpPr>
        <p:spPr bwMode="auto">
          <a:xfrm>
            <a:off x="6667501" y="5884862"/>
            <a:ext cx="301752" cy="685800"/>
          </a:xfrm>
          <a:prstGeom prst="roundRect">
            <a:avLst>
              <a:gd name="adj" fmla="val 16667"/>
            </a:avLst>
          </a:prstGeom>
          <a:solidFill>
            <a:srgbClr val="FFFF99">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FFFF"/>
              </a:solidFill>
            </a:endParaRPr>
          </a:p>
        </p:txBody>
      </p:sp>
      <p:sp>
        <p:nvSpPr>
          <p:cNvPr id="166" name="AutoShape 84"/>
          <p:cNvSpPr>
            <a:spLocks noChangeArrowheads="1"/>
          </p:cNvSpPr>
          <p:nvPr/>
        </p:nvSpPr>
        <p:spPr bwMode="auto">
          <a:xfrm>
            <a:off x="6324600" y="6189662"/>
            <a:ext cx="640080" cy="381000"/>
          </a:xfrm>
          <a:prstGeom prst="roundRect">
            <a:avLst>
              <a:gd name="adj" fmla="val 16667"/>
            </a:avLst>
          </a:prstGeom>
          <a:solidFill>
            <a:srgbClr val="99CCFF">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67" name="AutoShape 89"/>
          <p:cNvSpPr>
            <a:spLocks noChangeArrowheads="1"/>
          </p:cNvSpPr>
          <p:nvPr/>
        </p:nvSpPr>
        <p:spPr bwMode="auto">
          <a:xfrm>
            <a:off x="6667501" y="6188449"/>
            <a:ext cx="647700" cy="381000"/>
          </a:xfrm>
          <a:prstGeom prst="roundRect">
            <a:avLst>
              <a:gd name="adj" fmla="val 16667"/>
            </a:avLst>
          </a:prstGeom>
          <a:solidFill>
            <a:srgbClr val="FF99CC">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68" name="AutoShape 113"/>
          <p:cNvSpPr>
            <a:spLocks noChangeArrowheads="1"/>
          </p:cNvSpPr>
          <p:nvPr/>
        </p:nvSpPr>
        <p:spPr bwMode="auto">
          <a:xfrm>
            <a:off x="4419600" y="5880397"/>
            <a:ext cx="304800" cy="301752"/>
          </a:xfrm>
          <a:prstGeom prst="roundRect">
            <a:avLst>
              <a:gd name="adj" fmla="val 16667"/>
            </a:avLst>
          </a:prstGeom>
          <a:solidFill>
            <a:srgbClr val="99CCFF">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69" name="AutoShape 113"/>
          <p:cNvSpPr>
            <a:spLocks noChangeArrowheads="1"/>
          </p:cNvSpPr>
          <p:nvPr/>
        </p:nvSpPr>
        <p:spPr bwMode="auto">
          <a:xfrm>
            <a:off x="4114800" y="6264445"/>
            <a:ext cx="304800" cy="301752"/>
          </a:xfrm>
          <a:prstGeom prst="roundRect">
            <a:avLst>
              <a:gd name="adj" fmla="val 16667"/>
            </a:avLst>
          </a:prstGeom>
          <a:solidFill>
            <a:srgbClr val="99CCFF">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70" name="AutoShape 113"/>
          <p:cNvSpPr>
            <a:spLocks noChangeArrowheads="1"/>
          </p:cNvSpPr>
          <p:nvPr/>
        </p:nvSpPr>
        <p:spPr bwMode="auto">
          <a:xfrm>
            <a:off x="5105400" y="5880397"/>
            <a:ext cx="304800" cy="301752"/>
          </a:xfrm>
          <a:prstGeom prst="roundRect">
            <a:avLst>
              <a:gd name="adj" fmla="val 16667"/>
            </a:avLst>
          </a:prstGeom>
          <a:solidFill>
            <a:srgbClr val="99CCFF">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71" name="AutoShape 113"/>
          <p:cNvSpPr>
            <a:spLocks noChangeArrowheads="1"/>
          </p:cNvSpPr>
          <p:nvPr/>
        </p:nvSpPr>
        <p:spPr bwMode="auto">
          <a:xfrm>
            <a:off x="4800600" y="6264445"/>
            <a:ext cx="304800" cy="301752"/>
          </a:xfrm>
          <a:prstGeom prst="roundRect">
            <a:avLst>
              <a:gd name="adj" fmla="val 16667"/>
            </a:avLst>
          </a:prstGeom>
          <a:solidFill>
            <a:srgbClr val="99CCFF">
              <a:alpha val="45000"/>
            </a:srgbClr>
          </a:solidFill>
          <a:ln w="254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solidFill>
                <a:srgbClr val="FFFFFF"/>
              </a:solidFill>
            </a:endParaRPr>
          </a:p>
        </p:txBody>
      </p:sp>
      <p:sp>
        <p:nvSpPr>
          <p:cNvPr id="172" name="Text Box 108"/>
          <p:cNvSpPr txBox="1">
            <a:spLocks noChangeArrowheads="1"/>
          </p:cNvSpPr>
          <p:nvPr/>
        </p:nvSpPr>
        <p:spPr bwMode="auto">
          <a:xfrm>
            <a:off x="5961062" y="5562600"/>
            <a:ext cx="143033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solidFill>
                  <a:srgbClr val="FFFFFF"/>
                </a:solidFill>
              </a:rPr>
              <a:t>00  01  11 10</a:t>
            </a:r>
          </a:p>
        </p:txBody>
      </p:sp>
      <p:pic>
        <p:nvPicPr>
          <p:cNvPr id="2" name="Picture 1"/>
          <p:cNvPicPr>
            <a:picLocks noChangeAspect="1"/>
          </p:cNvPicPr>
          <p:nvPr/>
        </p:nvPicPr>
        <p:blipFill>
          <a:blip r:embed="rId16"/>
          <a:stretch>
            <a:fillRect/>
          </a:stretch>
        </p:blipFill>
        <p:spPr>
          <a:xfrm>
            <a:off x="3429000" y="3124200"/>
            <a:ext cx="3581400" cy="328904"/>
          </a:xfrm>
          <a:prstGeom prst="rect">
            <a:avLst/>
          </a:prstGeom>
        </p:spPr>
      </p:pic>
      <p:pic>
        <p:nvPicPr>
          <p:cNvPr id="39" name="Picture 38"/>
          <p:cNvPicPr>
            <a:picLocks noChangeAspect="1"/>
          </p:cNvPicPr>
          <p:nvPr/>
        </p:nvPicPr>
        <p:blipFill>
          <a:blip r:embed="rId17"/>
          <a:stretch>
            <a:fillRect/>
          </a:stretch>
        </p:blipFill>
        <p:spPr>
          <a:xfrm>
            <a:off x="3886200" y="2743200"/>
            <a:ext cx="5181600" cy="362712"/>
          </a:xfrm>
          <a:prstGeom prst="rect">
            <a:avLst/>
          </a:prstGeom>
        </p:spPr>
      </p:pic>
      <p:sp>
        <p:nvSpPr>
          <p:cNvPr id="223" name="Rectangle 43"/>
          <p:cNvSpPr>
            <a:spLocks noChangeArrowheads="1"/>
          </p:cNvSpPr>
          <p:nvPr>
            <p:custDataLst>
              <p:tags r:id="rId13"/>
            </p:custDataLst>
          </p:nvPr>
        </p:nvSpPr>
        <p:spPr bwMode="auto">
          <a:xfrm>
            <a:off x="4267200" y="1905000"/>
            <a:ext cx="3733800" cy="30480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bg1"/>
                </a:solidFill>
                <a:latin typeface="Calibri"/>
              </a:rPr>
              <a:t>Using </a:t>
            </a:r>
            <a:r>
              <a:rPr lang="en-US" sz="3200" dirty="0" err="1" smtClean="0">
                <a:solidFill>
                  <a:schemeClr val="bg1"/>
                </a:solidFill>
                <a:latin typeface="Calibri"/>
              </a:rPr>
              <a:t>Karnaugh</a:t>
            </a:r>
            <a:r>
              <a:rPr lang="en-US" sz="3200" dirty="0" smtClean="0">
                <a:solidFill>
                  <a:schemeClr val="bg1"/>
                </a:solidFill>
                <a:latin typeface="Calibri"/>
              </a:rPr>
              <a:t> maps</a:t>
            </a:r>
            <a:endParaRPr lang="en-US" sz="2800" dirty="0" smtClean="0">
              <a:solidFill>
                <a:schemeClr val="bg1"/>
              </a:solidFill>
              <a:latin typeface="Calibri"/>
            </a:endParaRPr>
          </a:p>
        </p:txBody>
      </p:sp>
    </p:spTree>
    <p:extLst>
      <p:ext uri="{BB962C8B-B14F-4D97-AF65-F5344CB8AC3E}">
        <p14:creationId xmlns:p14="http://schemas.microsoft.com/office/powerpoint/2010/main" val="1065313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P spid="167" grpId="0" animBg="1"/>
      <p:bldP spid="168" grpId="0" animBg="1"/>
      <p:bldP spid="169" grpId="0" animBg="1"/>
      <p:bldP spid="170" grpId="0" animBg="1"/>
      <p:bldP spid="17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Lab0 1-bit adder</a:t>
            </a:r>
            <a:endParaRPr lang="en-US" dirty="0"/>
          </a:p>
        </p:txBody>
      </p:sp>
      <p:pic>
        <p:nvPicPr>
          <p:cNvPr id="3" name="Picture 2"/>
          <p:cNvPicPr>
            <a:picLocks noChangeAspect="1"/>
          </p:cNvPicPr>
          <p:nvPr/>
        </p:nvPicPr>
        <p:blipFill>
          <a:blip r:embed="rId3"/>
          <a:stretch>
            <a:fillRect/>
          </a:stretch>
        </p:blipFill>
        <p:spPr>
          <a:xfrm>
            <a:off x="3657600" y="1371600"/>
            <a:ext cx="5080000" cy="2286000"/>
          </a:xfrm>
          <a:prstGeom prst="rect">
            <a:avLst/>
          </a:prstGeom>
          <a:solidFill>
            <a:schemeClr val="bg1"/>
          </a:solidFill>
        </p:spPr>
      </p:pic>
      <p:graphicFrame>
        <p:nvGraphicFramePr>
          <p:cNvPr id="4" name="Table 3"/>
          <p:cNvGraphicFramePr>
            <a:graphicFrameLocks noGrp="1"/>
          </p:cNvGraphicFramePr>
          <p:nvPr>
            <p:extLst>
              <p:ext uri="{D42A27DB-BD31-4B8C-83A1-F6EECF244321}">
                <p14:modId xmlns:p14="http://schemas.microsoft.com/office/powerpoint/2010/main" val="4135853259"/>
              </p:ext>
            </p:extLst>
          </p:nvPr>
        </p:nvGraphicFramePr>
        <p:xfrm>
          <a:off x="304800" y="3200400"/>
          <a:ext cx="3048000" cy="3533508"/>
        </p:xfrm>
        <a:graphic>
          <a:graphicData uri="http://schemas.openxmlformats.org/drawingml/2006/table">
            <a:tbl>
              <a:tblPr firstRow="1" bandRow="1">
                <a:tableStyleId>{5C22544A-7EE6-4342-B048-85BDC9FD1C3A}</a:tableStyleId>
              </a:tblPr>
              <a:tblGrid>
                <a:gridCol w="547118"/>
                <a:gridCol w="484041"/>
                <a:gridCol w="564715"/>
                <a:gridCol w="726062"/>
                <a:gridCol w="726064"/>
              </a:tblGrid>
              <a:tr h="392612">
                <a:tc>
                  <a:txBody>
                    <a:bodyPr/>
                    <a:lstStyle/>
                    <a:p>
                      <a:r>
                        <a:rPr lang="en-US" sz="1900" dirty="0" smtClean="0">
                          <a:solidFill>
                            <a:schemeClr val="tx1"/>
                          </a:solidFill>
                        </a:rPr>
                        <a:t>A</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B</a:t>
                      </a:r>
                      <a:endParaRPr lang="en-US" sz="1900" dirty="0">
                        <a:solidFill>
                          <a:schemeClr val="tx1"/>
                        </a:solidFill>
                      </a:endParaRPr>
                    </a:p>
                  </a:txBody>
                  <a:tcPr marL="96808" marR="96808" marT="48404" marB="48404">
                    <a:noFill/>
                  </a:tcPr>
                </a:tc>
                <a:tc>
                  <a:txBody>
                    <a:bodyPr/>
                    <a:lstStyle/>
                    <a:p>
                      <a:r>
                        <a:rPr lang="en-US" sz="1900" dirty="0" err="1" smtClean="0">
                          <a:solidFill>
                            <a:schemeClr val="tx1"/>
                          </a:solidFill>
                        </a:rPr>
                        <a:t>C</a:t>
                      </a:r>
                      <a:r>
                        <a:rPr lang="en-US" sz="1900" baseline="-25000" dirty="0" err="1" smtClean="0">
                          <a:solidFill>
                            <a:schemeClr val="tx1"/>
                          </a:solidFill>
                        </a:rPr>
                        <a:t>in</a:t>
                      </a:r>
                      <a:endParaRPr lang="en-US" sz="1900" baseline="-250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err="1" smtClean="0">
                          <a:solidFill>
                            <a:schemeClr val="tx1"/>
                          </a:solidFill>
                        </a:rPr>
                        <a:t>C</a:t>
                      </a:r>
                      <a:r>
                        <a:rPr lang="en-US" sz="1900" baseline="-25000" dirty="0" err="1" smtClean="0">
                          <a:solidFill>
                            <a:schemeClr val="tx1"/>
                          </a:solidFill>
                        </a:rPr>
                        <a:t>out</a:t>
                      </a:r>
                      <a:endParaRPr lang="en-US" sz="1900" baseline="-25000" dirty="0">
                        <a:solidFill>
                          <a:schemeClr val="tx1"/>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chemeClr val="tx1"/>
                          </a:solidFill>
                        </a:rPr>
                        <a:t>S</a:t>
                      </a:r>
                      <a:endParaRPr lang="en-US" sz="1900" dirty="0">
                        <a:solidFill>
                          <a:schemeClr val="tx1"/>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0</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0</a:t>
                      </a:r>
                      <a:endParaRPr lang="en-US" sz="1900" dirty="0">
                        <a:solidFill>
                          <a:srgbClr val="00F6FF"/>
                        </a:solidFill>
                      </a:endParaRPr>
                    </a:p>
                  </a:txBody>
                  <a:tcPr marL="96808" marR="96808" marT="48404" marB="48404">
                    <a:noFill/>
                  </a:tcPr>
                </a:tc>
              </a:tr>
              <a:tr h="392612">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noFill/>
                  </a:tcPr>
                </a:tc>
                <a:tc>
                  <a:txBody>
                    <a:bodyPr/>
                    <a:lstStyle/>
                    <a:p>
                      <a:r>
                        <a:rPr lang="en-US" sz="1900" dirty="0" smtClean="0">
                          <a:solidFill>
                            <a:schemeClr val="tx1"/>
                          </a:solidFill>
                        </a:rPr>
                        <a:t>1</a:t>
                      </a:r>
                      <a:endParaRPr lang="en-US" sz="1900" dirty="0">
                        <a:solidFill>
                          <a:schemeClr val="tx1"/>
                        </a:solidFill>
                      </a:endParaRPr>
                    </a:p>
                  </a:txBody>
                  <a:tcPr marL="96808" marR="96808" marT="48404" marB="48404">
                    <a:lnR w="28575" cap="flat" cmpd="sng" algn="ctr">
                      <a:solidFill>
                        <a:schemeClr val="tx1"/>
                      </a:solidFill>
                      <a:prstDash val="solid"/>
                      <a:round/>
                      <a:headEnd type="none" w="med" len="med"/>
                      <a:tailEnd type="none" w="med" len="med"/>
                    </a:lnR>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lnL w="28575" cap="flat" cmpd="sng" algn="ctr">
                      <a:solidFill>
                        <a:schemeClr val="tx1"/>
                      </a:solidFill>
                      <a:prstDash val="solid"/>
                      <a:round/>
                      <a:headEnd type="none" w="med" len="med"/>
                      <a:tailEnd type="none" w="med" len="med"/>
                    </a:lnL>
                    <a:noFill/>
                  </a:tcPr>
                </a:tc>
                <a:tc>
                  <a:txBody>
                    <a:bodyPr/>
                    <a:lstStyle/>
                    <a:p>
                      <a:r>
                        <a:rPr lang="en-US" sz="1900" dirty="0" smtClean="0">
                          <a:solidFill>
                            <a:srgbClr val="00F6FF"/>
                          </a:solidFill>
                        </a:rPr>
                        <a:t>1</a:t>
                      </a:r>
                      <a:endParaRPr lang="en-US" sz="1900" dirty="0">
                        <a:solidFill>
                          <a:srgbClr val="00F6FF"/>
                        </a:solidFill>
                      </a:endParaRPr>
                    </a:p>
                  </a:txBody>
                  <a:tcPr marL="96808" marR="96808" marT="48404" marB="48404">
                    <a:noFill/>
                  </a:tcPr>
                </a:tc>
              </a:tr>
            </a:tbl>
          </a:graphicData>
        </a:graphic>
      </p:graphicFrame>
    </p:spTree>
    <p:extLst>
      <p:ext uri="{BB962C8B-B14F-4D97-AF65-F5344CB8AC3E}">
        <p14:creationId xmlns:p14="http://schemas.microsoft.com/office/powerpoint/2010/main" val="421424203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4-bit Adder</a:t>
            </a:r>
            <a:endParaRPr lang="en-US" dirty="0"/>
          </a:p>
        </p:txBody>
      </p:sp>
      <p:sp>
        <p:nvSpPr>
          <p:cNvPr id="15" name="Rectangle 43"/>
          <p:cNvSpPr>
            <a:spLocks noChangeArrowheads="1"/>
          </p:cNvSpPr>
          <p:nvPr>
            <p:custDataLst>
              <p:tags r:id="rId2"/>
            </p:custDataLst>
          </p:nvPr>
        </p:nvSpPr>
        <p:spPr bwMode="auto">
          <a:xfrm>
            <a:off x="3810000" y="990601"/>
            <a:ext cx="5181600" cy="56388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rgbClr val="00F6FF"/>
                </a:solidFill>
                <a:latin typeface="Calibri"/>
              </a:rPr>
              <a:t>4-Bit Full Adder</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Adds two 4-bit numbers and carry in</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Computes 4-bit result and carry out</a:t>
            </a:r>
          </a:p>
          <a:p>
            <a:pPr marL="342900" indent="-342900">
              <a:spcBef>
                <a:spcPct val="20000"/>
              </a:spcBef>
              <a:buClr>
                <a:srgbClr val="00F6FF"/>
              </a:buClr>
              <a:buFont typeface="Arial" pitchFamily="34" charset="0"/>
              <a:buChar char="•"/>
            </a:pPr>
            <a:r>
              <a:rPr lang="en-US" sz="2800" dirty="0" smtClean="0">
                <a:solidFill>
                  <a:srgbClr val="FFFFFF"/>
                </a:solidFill>
                <a:latin typeface="Calibri"/>
              </a:rPr>
              <a:t>Can be cascaded</a:t>
            </a:r>
          </a:p>
        </p:txBody>
      </p:sp>
      <p:sp>
        <p:nvSpPr>
          <p:cNvPr id="17"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2">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8"/>
            </p:custDataLst>
          </p:nvPr>
        </p:nvSpPr>
        <p:spPr bwMode="auto">
          <a:xfrm>
            <a:off x="1066800" y="435472"/>
            <a:ext cx="9906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A[4]</a:t>
            </a:r>
          </a:p>
        </p:txBody>
      </p:sp>
      <p:sp>
        <p:nvSpPr>
          <p:cNvPr id="23" name="TextBox 22"/>
          <p:cNvSpPr txBox="1"/>
          <p:nvPr>
            <p:custDataLst>
              <p:tags r:id="rId9"/>
            </p:custDataLst>
          </p:nvPr>
        </p:nvSpPr>
        <p:spPr bwMode="auto">
          <a:xfrm>
            <a:off x="1676400" y="457200"/>
            <a:ext cx="1435913"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B[4]</a:t>
            </a:r>
          </a:p>
        </p:txBody>
      </p:sp>
      <p:sp>
        <p:nvSpPr>
          <p:cNvPr id="24" name="TextBox 23"/>
          <p:cNvSpPr txBox="1"/>
          <p:nvPr>
            <p:custDataLst>
              <p:tags r:id="rId10"/>
            </p:custDataLst>
          </p:nvPr>
        </p:nvSpPr>
        <p:spPr bwMode="auto">
          <a:xfrm>
            <a:off x="1219200" y="2797672"/>
            <a:ext cx="14478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r>
              <a:rPr lang="en-US" sz="3200" dirty="0" smtClean="0">
                <a:solidFill>
                  <a:srgbClr val="FFFFFF"/>
                </a:solidFill>
                <a:latin typeface="Calibri" pitchFamily="34" charset="0"/>
              </a:rPr>
              <a:t>[4]</a:t>
            </a:r>
          </a:p>
        </p:txBody>
      </p:sp>
      <p:sp>
        <p:nvSpPr>
          <p:cNvPr id="26" name="Line 10"/>
          <p:cNvSpPr>
            <a:spLocks noChangeShapeType="1"/>
          </p:cNvSpPr>
          <p:nvPr>
            <p:custDataLst>
              <p:tags r:id="rId11"/>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16">
            <p14:nvContentPartPr>
              <p14:cNvPr id="2" name="Ink 1"/>
              <p14:cNvContentPartPr/>
              <p14:nvPr/>
            </p14:nvContentPartPr>
            <p14:xfrm>
              <a:off x="3977542" y="3273349"/>
              <a:ext cx="2496960" cy="1335600"/>
            </p14:xfrm>
          </p:contentPart>
        </mc:Choice>
        <mc:Fallback xmlns="">
          <p:pic>
            <p:nvPicPr>
              <p:cNvPr id="2" name="Ink 1"/>
              <p:cNvPicPr/>
              <p:nvPr/>
            </p:nvPicPr>
            <p:blipFill>
              <a:blip r:embed="rId17"/>
              <a:stretch>
                <a:fillRect/>
              </a:stretch>
            </p:blipFill>
            <p:spPr>
              <a:xfrm>
                <a:off x="3966742" y="3263629"/>
                <a:ext cx="2511720" cy="1356480"/>
              </a:xfrm>
              <a:prstGeom prst="rect">
                <a:avLst/>
              </a:prstGeom>
            </p:spPr>
          </p:pic>
        </mc:Fallback>
      </mc:AlternateContent>
      <p:sp>
        <p:nvSpPr>
          <p:cNvPr id="16" name="TextBox 15"/>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28" name="TextBox 27"/>
          <p:cNvSpPr txBox="1"/>
          <p:nvPr>
            <p:custDataLst>
              <p:tags r:id="rId13"/>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Tree>
    <p:extLst>
      <p:ext uri="{BB962C8B-B14F-4D97-AF65-F5344CB8AC3E}">
        <p14:creationId xmlns:p14="http://schemas.microsoft.com/office/powerpoint/2010/main" val="26530690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5298" name="Rectangle 2"/>
          <p:cNvSpPr>
            <a:spLocks noGrp="1" noChangeArrowheads="1"/>
          </p:cNvSpPr>
          <p:nvPr>
            <p:ph type="title"/>
            <p:custDataLst>
              <p:tags r:id="rId1"/>
            </p:custDataLst>
          </p:nvPr>
        </p:nvSpPr>
        <p:spPr/>
        <p:txBody>
          <a:bodyPr>
            <a:noAutofit/>
          </a:bodyPr>
          <a:lstStyle/>
          <a:p>
            <a:r>
              <a:rPr lang="en-US"/>
              <a:t>4-bit Adder</a:t>
            </a:r>
          </a:p>
        </p:txBody>
      </p:sp>
      <p:sp>
        <p:nvSpPr>
          <p:cNvPr id="1975307" name="Rectangle 11"/>
          <p:cNvSpPr>
            <a:spLocks noChangeArrowheads="1"/>
          </p:cNvSpPr>
          <p:nvPr>
            <p:custDataLst>
              <p:tags r:id="rId2"/>
            </p:custDataLst>
          </p:nvPr>
        </p:nvSpPr>
        <p:spPr bwMode="auto">
          <a:xfrm>
            <a:off x="466725" y="4035425"/>
            <a:ext cx="8075613" cy="3051175"/>
          </a:xfrm>
          <a:prstGeom prst="rect">
            <a:avLst/>
          </a:prstGeom>
          <a:noFill/>
          <a:ln w="9525">
            <a:noFill/>
            <a:round/>
            <a:headEnd/>
            <a:tailEnd/>
          </a:ln>
          <a:effectLst/>
        </p:spPr>
        <p:txBody>
          <a:bodyPr lIns="0" tIns="0" rIns="0" bIns="0">
            <a:noAutofit/>
          </a:bodyPr>
          <a:lstStyle/>
          <a:p>
            <a:pPr marL="514350" indent="-514350">
              <a:spcBef>
                <a:spcPct val="20000"/>
              </a:spcBef>
              <a:buClr>
                <a:srgbClr val="00F6FF"/>
              </a:buClr>
              <a:buFont typeface="Arial" pitchFamily="34" charset="0"/>
              <a:buChar char="•"/>
            </a:pPr>
            <a:r>
              <a:rPr lang="en-US" sz="3200" dirty="0">
                <a:solidFill>
                  <a:srgbClr val="FFFFFF"/>
                </a:solidFill>
                <a:latin typeface="Calibri"/>
              </a:rPr>
              <a:t>Adds two 4-bit numbers, along with </a:t>
            </a:r>
            <a:r>
              <a:rPr lang="en-US" sz="3200" dirty="0" smtClean="0">
                <a:solidFill>
                  <a:srgbClr val="FFFFFF"/>
                </a:solidFill>
                <a:latin typeface="Calibri"/>
              </a:rPr>
              <a:t>carry-in</a:t>
            </a:r>
          </a:p>
          <a:p>
            <a:pPr marL="514350" indent="-514350">
              <a:spcBef>
                <a:spcPct val="20000"/>
              </a:spcBef>
              <a:buClr>
                <a:srgbClr val="00F6FF"/>
              </a:buClr>
              <a:buFont typeface="Arial" pitchFamily="34" charset="0"/>
              <a:buChar char="•"/>
            </a:pPr>
            <a:r>
              <a:rPr lang="en-US" sz="3200" dirty="0">
                <a:solidFill>
                  <a:srgbClr val="FFFFFF"/>
                </a:solidFill>
                <a:latin typeface="Calibri"/>
              </a:rPr>
              <a:t>C</a:t>
            </a:r>
            <a:r>
              <a:rPr lang="en-US" sz="3200" dirty="0" smtClean="0">
                <a:solidFill>
                  <a:srgbClr val="FFFFFF"/>
                </a:solidFill>
                <a:latin typeface="Calibri"/>
              </a:rPr>
              <a:t>omputes </a:t>
            </a:r>
            <a:r>
              <a:rPr lang="en-US" sz="3200" dirty="0">
                <a:solidFill>
                  <a:srgbClr val="FFFFFF"/>
                </a:solidFill>
                <a:latin typeface="Calibri"/>
              </a:rPr>
              <a:t>4-bit result and </a:t>
            </a:r>
            <a:r>
              <a:rPr lang="en-US" sz="3200" dirty="0" smtClean="0">
                <a:solidFill>
                  <a:srgbClr val="FFFFFF"/>
                </a:solidFill>
                <a:latin typeface="Calibri"/>
              </a:rPr>
              <a:t>carry out</a:t>
            </a:r>
          </a:p>
          <a:p>
            <a:pPr marL="514350" indent="-514350">
              <a:spcBef>
                <a:spcPct val="20000"/>
              </a:spcBef>
              <a:buClr>
                <a:srgbClr val="00F6FF"/>
              </a:buClr>
              <a:buFont typeface="Arial" pitchFamily="34" charset="0"/>
              <a:buChar char="•"/>
            </a:pPr>
            <a:endParaRPr lang="en-US" sz="3200" dirty="0">
              <a:solidFill>
                <a:srgbClr val="FFFFFF"/>
              </a:solidFill>
              <a:latin typeface="Calibri"/>
            </a:endParaRPr>
          </a:p>
          <a:p>
            <a:pPr marL="514350" indent="-514350">
              <a:spcBef>
                <a:spcPct val="20000"/>
              </a:spcBef>
              <a:buClr>
                <a:srgbClr val="00F6FF"/>
              </a:buClr>
              <a:buFont typeface="Arial" pitchFamily="34" charset="0"/>
              <a:buChar char="•"/>
            </a:pPr>
            <a:r>
              <a:rPr lang="en-US" sz="3200" dirty="0" smtClean="0">
                <a:solidFill>
                  <a:srgbClr val="FFFFFF"/>
                </a:solidFill>
              </a:rPr>
              <a:t>Carry-out </a:t>
            </a:r>
            <a:r>
              <a:rPr lang="en-US" sz="3200" dirty="0">
                <a:solidFill>
                  <a:srgbClr val="FFFFFF"/>
                </a:solidFill>
              </a:rPr>
              <a:t>= overflow indicates result does not fit in 4 bits</a:t>
            </a:r>
          </a:p>
          <a:p>
            <a:pPr marL="514350" indent="-514350">
              <a:spcBef>
                <a:spcPct val="20000"/>
              </a:spcBef>
              <a:buClr>
                <a:schemeClr val="accent1"/>
              </a:buClr>
              <a:buFont typeface="Arial" pitchFamily="34" charset="0"/>
              <a:buChar char="•"/>
            </a:pPr>
            <a:endParaRPr lang="en-US" sz="3200" dirty="0" smtClean="0">
              <a:solidFill>
                <a:srgbClr val="FFFFFF"/>
              </a:solidFill>
              <a:latin typeface="Calibri"/>
            </a:endParaRPr>
          </a:p>
        </p:txBody>
      </p:sp>
      <p:sp>
        <p:nvSpPr>
          <p:cNvPr id="41" name="Rectangle 3"/>
          <p:cNvSpPr>
            <a:spLocks noChangeArrowheads="1"/>
          </p:cNvSpPr>
          <p:nvPr>
            <p:custDataLst>
              <p:tags r:id="rId3"/>
            </p:custDataLst>
          </p:nvPr>
        </p:nvSpPr>
        <p:spPr bwMode="auto">
          <a:xfrm>
            <a:off x="6553200" y="1838325"/>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42" name="Text Box 4"/>
          <p:cNvSpPr txBox="1">
            <a:spLocks noChangeArrowheads="1"/>
          </p:cNvSpPr>
          <p:nvPr>
            <p:custDataLst>
              <p:tags r:id="rId4"/>
            </p:custDataLst>
          </p:nvPr>
        </p:nvSpPr>
        <p:spPr bwMode="auto">
          <a:xfrm>
            <a:off x="60198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r>
              <a:rPr lang="en-US" sz="2800">
                <a:solidFill>
                  <a:srgbClr val="FFFFFF"/>
                </a:solidFill>
                <a:latin typeface="Calibri"/>
              </a:rPr>
              <a:t>   B</a:t>
            </a:r>
            <a:r>
              <a:rPr lang="en-US" sz="2800" baseline="-25000">
                <a:solidFill>
                  <a:srgbClr val="FFFFFF"/>
                </a:solidFill>
                <a:latin typeface="Calibri"/>
              </a:rPr>
              <a:t>0</a:t>
            </a:r>
          </a:p>
        </p:txBody>
      </p:sp>
      <p:sp>
        <p:nvSpPr>
          <p:cNvPr id="43" name="Line 5"/>
          <p:cNvSpPr>
            <a:spLocks noChangeShapeType="1"/>
          </p:cNvSpPr>
          <p:nvPr>
            <p:custDataLst>
              <p:tags r:id="rId5"/>
            </p:custDataLst>
          </p:nvPr>
        </p:nvSpPr>
        <p:spPr bwMode="auto">
          <a:xfrm>
            <a:off x="6858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4" name="Line 6"/>
          <p:cNvSpPr>
            <a:spLocks noChangeShapeType="1"/>
          </p:cNvSpPr>
          <p:nvPr>
            <p:custDataLst>
              <p:tags r:id="rId6"/>
            </p:custDataLst>
          </p:nvPr>
        </p:nvSpPr>
        <p:spPr bwMode="auto">
          <a:xfrm>
            <a:off x="7543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5" name="Line 7"/>
          <p:cNvSpPr>
            <a:spLocks noChangeShapeType="1"/>
          </p:cNvSpPr>
          <p:nvPr>
            <p:custDataLst>
              <p:tags r:id="rId7"/>
            </p:custDataLst>
          </p:nvPr>
        </p:nvSpPr>
        <p:spPr bwMode="auto">
          <a:xfrm flipH="1">
            <a:off x="77724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6" name="Line 8"/>
          <p:cNvSpPr>
            <a:spLocks noChangeShapeType="1"/>
          </p:cNvSpPr>
          <p:nvPr>
            <p:custDataLst>
              <p:tags r:id="rId8"/>
            </p:custDataLst>
          </p:nvPr>
        </p:nvSpPr>
        <p:spPr bwMode="auto">
          <a:xfrm flipH="1">
            <a:off x="60960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7" name="Line 9"/>
          <p:cNvSpPr>
            <a:spLocks noChangeShapeType="1"/>
          </p:cNvSpPr>
          <p:nvPr>
            <p:custDataLst>
              <p:tags r:id="rId9"/>
            </p:custDataLst>
          </p:nvPr>
        </p:nvSpPr>
        <p:spPr bwMode="auto">
          <a:xfrm>
            <a:off x="71628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8" name="Text Box 10"/>
          <p:cNvSpPr txBox="1">
            <a:spLocks noChangeArrowheads="1"/>
          </p:cNvSpPr>
          <p:nvPr>
            <p:custDataLst>
              <p:tags r:id="rId10"/>
            </p:custDataLst>
          </p:nvPr>
        </p:nvSpPr>
        <p:spPr bwMode="auto">
          <a:xfrm>
            <a:off x="6781800" y="3209925"/>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49" name="Rectangle 12"/>
          <p:cNvSpPr>
            <a:spLocks noChangeArrowheads="1"/>
          </p:cNvSpPr>
          <p:nvPr>
            <p:custDataLst>
              <p:tags r:id="rId11"/>
            </p:custDataLst>
          </p:nvPr>
        </p:nvSpPr>
        <p:spPr bwMode="auto">
          <a:xfrm>
            <a:off x="4876800" y="1838325"/>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50" name="Text Box 13"/>
          <p:cNvSpPr txBox="1">
            <a:spLocks noChangeArrowheads="1"/>
          </p:cNvSpPr>
          <p:nvPr>
            <p:custDataLst>
              <p:tags r:id="rId12"/>
            </p:custDataLst>
          </p:nvPr>
        </p:nvSpPr>
        <p:spPr bwMode="auto">
          <a:xfrm>
            <a:off x="43434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r>
              <a:rPr lang="en-US" sz="2800">
                <a:solidFill>
                  <a:srgbClr val="FFFFFF"/>
                </a:solidFill>
                <a:latin typeface="Calibri"/>
              </a:rPr>
              <a:t>   B</a:t>
            </a:r>
            <a:r>
              <a:rPr lang="en-US" sz="2800" baseline="-25000">
                <a:solidFill>
                  <a:srgbClr val="FFFFFF"/>
                </a:solidFill>
                <a:latin typeface="Calibri"/>
              </a:rPr>
              <a:t>1</a:t>
            </a:r>
          </a:p>
        </p:txBody>
      </p:sp>
      <p:sp>
        <p:nvSpPr>
          <p:cNvPr id="51" name="Line 14"/>
          <p:cNvSpPr>
            <a:spLocks noChangeShapeType="1"/>
          </p:cNvSpPr>
          <p:nvPr>
            <p:custDataLst>
              <p:tags r:id="rId13"/>
            </p:custDataLst>
          </p:nvPr>
        </p:nvSpPr>
        <p:spPr bwMode="auto">
          <a:xfrm>
            <a:off x="5181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2" name="Line 15"/>
          <p:cNvSpPr>
            <a:spLocks noChangeShapeType="1"/>
          </p:cNvSpPr>
          <p:nvPr>
            <p:custDataLst>
              <p:tags r:id="rId14"/>
            </p:custDataLst>
          </p:nvPr>
        </p:nvSpPr>
        <p:spPr bwMode="auto">
          <a:xfrm>
            <a:off x="58674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3" name="Line 16"/>
          <p:cNvSpPr>
            <a:spLocks noChangeShapeType="1"/>
          </p:cNvSpPr>
          <p:nvPr>
            <p:custDataLst>
              <p:tags r:id="rId15"/>
            </p:custDataLst>
          </p:nvPr>
        </p:nvSpPr>
        <p:spPr bwMode="auto">
          <a:xfrm flipH="1">
            <a:off x="44196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54" name="Line 17"/>
          <p:cNvSpPr>
            <a:spLocks noChangeShapeType="1"/>
          </p:cNvSpPr>
          <p:nvPr>
            <p:custDataLst>
              <p:tags r:id="rId16"/>
            </p:custDataLst>
          </p:nvPr>
        </p:nvSpPr>
        <p:spPr bwMode="auto">
          <a:xfrm>
            <a:off x="54864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5" name="Text Box 18"/>
          <p:cNvSpPr txBox="1">
            <a:spLocks noChangeArrowheads="1"/>
          </p:cNvSpPr>
          <p:nvPr>
            <p:custDataLst>
              <p:tags r:id="rId17"/>
            </p:custDataLst>
          </p:nvPr>
        </p:nvSpPr>
        <p:spPr bwMode="auto">
          <a:xfrm>
            <a:off x="51054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56" name="Rectangle 19"/>
          <p:cNvSpPr>
            <a:spLocks noChangeArrowheads="1"/>
          </p:cNvSpPr>
          <p:nvPr>
            <p:custDataLst>
              <p:tags r:id="rId18"/>
            </p:custDataLst>
          </p:nvPr>
        </p:nvSpPr>
        <p:spPr bwMode="auto">
          <a:xfrm>
            <a:off x="3200400" y="1838325"/>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57" name="Text Box 20"/>
          <p:cNvSpPr txBox="1">
            <a:spLocks noChangeArrowheads="1"/>
          </p:cNvSpPr>
          <p:nvPr>
            <p:custDataLst>
              <p:tags r:id="rId19"/>
            </p:custDataLst>
          </p:nvPr>
        </p:nvSpPr>
        <p:spPr bwMode="auto">
          <a:xfrm>
            <a:off x="26670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r>
              <a:rPr lang="en-US" sz="2800">
                <a:solidFill>
                  <a:srgbClr val="FFFFFF"/>
                </a:solidFill>
                <a:latin typeface="Calibri"/>
              </a:rPr>
              <a:t>   B</a:t>
            </a:r>
            <a:r>
              <a:rPr lang="en-US" sz="2800" baseline="-25000">
                <a:solidFill>
                  <a:srgbClr val="FFFFFF"/>
                </a:solidFill>
                <a:latin typeface="Calibri"/>
              </a:rPr>
              <a:t>2</a:t>
            </a:r>
          </a:p>
        </p:txBody>
      </p:sp>
      <p:sp>
        <p:nvSpPr>
          <p:cNvPr id="58" name="Line 21"/>
          <p:cNvSpPr>
            <a:spLocks noChangeShapeType="1"/>
          </p:cNvSpPr>
          <p:nvPr>
            <p:custDataLst>
              <p:tags r:id="rId20"/>
            </p:custDataLst>
          </p:nvPr>
        </p:nvSpPr>
        <p:spPr bwMode="auto">
          <a:xfrm>
            <a:off x="35052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9" name="Line 22"/>
          <p:cNvSpPr>
            <a:spLocks noChangeShapeType="1"/>
          </p:cNvSpPr>
          <p:nvPr>
            <p:custDataLst>
              <p:tags r:id="rId21"/>
            </p:custDataLst>
          </p:nvPr>
        </p:nvSpPr>
        <p:spPr bwMode="auto">
          <a:xfrm>
            <a:off x="4191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0" name="Line 23"/>
          <p:cNvSpPr>
            <a:spLocks noChangeShapeType="1"/>
          </p:cNvSpPr>
          <p:nvPr>
            <p:custDataLst>
              <p:tags r:id="rId22"/>
            </p:custDataLst>
          </p:nvPr>
        </p:nvSpPr>
        <p:spPr bwMode="auto">
          <a:xfrm flipH="1">
            <a:off x="27432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1" name="Line 24"/>
          <p:cNvSpPr>
            <a:spLocks noChangeShapeType="1"/>
          </p:cNvSpPr>
          <p:nvPr>
            <p:custDataLst>
              <p:tags r:id="rId23"/>
            </p:custDataLst>
          </p:nvPr>
        </p:nvSpPr>
        <p:spPr bwMode="auto">
          <a:xfrm>
            <a:off x="38100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2" name="Text Box 25"/>
          <p:cNvSpPr txBox="1">
            <a:spLocks noChangeArrowheads="1"/>
          </p:cNvSpPr>
          <p:nvPr>
            <p:custDataLst>
              <p:tags r:id="rId24"/>
            </p:custDataLst>
          </p:nvPr>
        </p:nvSpPr>
        <p:spPr bwMode="auto">
          <a:xfrm>
            <a:off x="34290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63" name="Rectangle 26"/>
          <p:cNvSpPr>
            <a:spLocks noChangeArrowheads="1"/>
          </p:cNvSpPr>
          <p:nvPr>
            <p:custDataLst>
              <p:tags r:id="rId25"/>
            </p:custDataLst>
          </p:nvPr>
        </p:nvSpPr>
        <p:spPr bwMode="auto">
          <a:xfrm>
            <a:off x="1524000" y="1838325"/>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64" name="Text Box 27"/>
          <p:cNvSpPr txBox="1">
            <a:spLocks noChangeArrowheads="1"/>
          </p:cNvSpPr>
          <p:nvPr>
            <p:custDataLst>
              <p:tags r:id="rId26"/>
            </p:custDataLst>
          </p:nvPr>
        </p:nvSpPr>
        <p:spPr bwMode="auto">
          <a:xfrm>
            <a:off x="9906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B</a:t>
            </a:r>
            <a:r>
              <a:rPr lang="en-US" sz="2800" baseline="-25000" dirty="0">
                <a:solidFill>
                  <a:srgbClr val="FFFFFF"/>
                </a:solidFill>
                <a:latin typeface="Calibri"/>
              </a:rPr>
              <a:t>3</a:t>
            </a:r>
          </a:p>
        </p:txBody>
      </p:sp>
      <p:sp>
        <p:nvSpPr>
          <p:cNvPr id="65" name="Line 28"/>
          <p:cNvSpPr>
            <a:spLocks noChangeShapeType="1"/>
          </p:cNvSpPr>
          <p:nvPr>
            <p:custDataLst>
              <p:tags r:id="rId27"/>
            </p:custDataLst>
          </p:nvPr>
        </p:nvSpPr>
        <p:spPr bwMode="auto">
          <a:xfrm>
            <a:off x="1828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6" name="Line 29"/>
          <p:cNvSpPr>
            <a:spLocks noChangeShapeType="1"/>
          </p:cNvSpPr>
          <p:nvPr>
            <p:custDataLst>
              <p:tags r:id="rId28"/>
            </p:custDataLst>
          </p:nvPr>
        </p:nvSpPr>
        <p:spPr bwMode="auto">
          <a:xfrm>
            <a:off x="2514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7" name="Line 30"/>
          <p:cNvSpPr>
            <a:spLocks noChangeShapeType="1"/>
          </p:cNvSpPr>
          <p:nvPr>
            <p:custDataLst>
              <p:tags r:id="rId29"/>
            </p:custDataLst>
          </p:nvPr>
        </p:nvSpPr>
        <p:spPr bwMode="auto">
          <a:xfrm flipH="1">
            <a:off x="10668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8" name="Line 31"/>
          <p:cNvSpPr>
            <a:spLocks noChangeShapeType="1"/>
          </p:cNvSpPr>
          <p:nvPr>
            <p:custDataLst>
              <p:tags r:id="rId30"/>
            </p:custDataLst>
          </p:nvPr>
        </p:nvSpPr>
        <p:spPr bwMode="auto">
          <a:xfrm>
            <a:off x="21336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9" name="Text Box 32"/>
          <p:cNvSpPr txBox="1">
            <a:spLocks noChangeArrowheads="1"/>
          </p:cNvSpPr>
          <p:nvPr>
            <p:custDataLst>
              <p:tags r:id="rId31"/>
            </p:custDataLst>
          </p:nvPr>
        </p:nvSpPr>
        <p:spPr bwMode="auto">
          <a:xfrm>
            <a:off x="17526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70" name="Text Box 33"/>
          <p:cNvSpPr txBox="1">
            <a:spLocks noChangeArrowheads="1"/>
          </p:cNvSpPr>
          <p:nvPr>
            <p:custDataLst>
              <p:tags r:id="rId32"/>
            </p:custDataLst>
          </p:nvPr>
        </p:nvSpPr>
        <p:spPr bwMode="auto">
          <a:xfrm>
            <a:off x="76200" y="20675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
        <p:nvSpPr>
          <p:cNvPr id="71" name="Text Box 38"/>
          <p:cNvSpPr txBox="1">
            <a:spLocks noChangeArrowheads="1"/>
          </p:cNvSpPr>
          <p:nvPr>
            <p:custDataLst>
              <p:tags r:id="rId33"/>
            </p:custDataLst>
          </p:nvPr>
        </p:nvSpPr>
        <p:spPr bwMode="auto">
          <a:xfrm>
            <a:off x="8001000" y="2028787"/>
            <a:ext cx="11430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in</a:t>
            </a:r>
            <a:endParaRPr lang="en-US" sz="2800" baseline="-25000" dirty="0">
              <a:solidFill>
                <a:srgbClr val="FFFFFF"/>
              </a:solidFill>
              <a:latin typeface="Calibri"/>
            </a:endParaRPr>
          </a:p>
        </p:txBody>
      </p:sp>
      <p:sp>
        <p:nvSpPr>
          <p:cNvPr id="2" name="TextBox 1"/>
          <p:cNvSpPr txBox="1"/>
          <p:nvPr/>
        </p:nvSpPr>
        <p:spPr>
          <a:xfrm>
            <a:off x="2278855" y="662315"/>
            <a:ext cx="5575565" cy="523220"/>
          </a:xfrm>
          <a:prstGeom prst="rect">
            <a:avLst/>
          </a:prstGeom>
          <a:noFill/>
        </p:spPr>
        <p:txBody>
          <a:bodyPr wrap="none" rtlCol="0">
            <a:spAutoFit/>
          </a:bodyPr>
          <a:lstStyle/>
          <a:p>
            <a:r>
              <a:rPr lang="en-US" sz="2800" dirty="0" smtClean="0">
                <a:solidFill>
                  <a:schemeClr val="accent1"/>
                </a:solidFill>
              </a:rPr>
              <a:t>0                   0                   1                   1</a:t>
            </a:r>
            <a:endParaRPr lang="en-US" sz="2800" dirty="0">
              <a:solidFill>
                <a:schemeClr val="accent1"/>
              </a:solidFill>
            </a:endParaRPr>
          </a:p>
        </p:txBody>
      </p:sp>
      <p:sp>
        <p:nvSpPr>
          <p:cNvPr id="36" name="TextBox 35"/>
          <p:cNvSpPr txBox="1"/>
          <p:nvPr/>
        </p:nvSpPr>
        <p:spPr>
          <a:xfrm>
            <a:off x="1600200" y="685800"/>
            <a:ext cx="5575565" cy="523220"/>
          </a:xfrm>
          <a:prstGeom prst="rect">
            <a:avLst/>
          </a:prstGeom>
          <a:noFill/>
        </p:spPr>
        <p:txBody>
          <a:bodyPr wrap="none" rtlCol="0">
            <a:spAutoFit/>
          </a:bodyPr>
          <a:lstStyle/>
          <a:p>
            <a:r>
              <a:rPr lang="en-US" sz="2800" dirty="0" smtClean="0">
                <a:solidFill>
                  <a:srgbClr val="00B050"/>
                </a:solidFill>
              </a:rPr>
              <a:t>0                   0                   1                   </a:t>
            </a:r>
            <a:r>
              <a:rPr lang="en-US" sz="2800" dirty="0">
                <a:solidFill>
                  <a:srgbClr val="00B050"/>
                </a:solidFill>
              </a:rPr>
              <a:t>0</a:t>
            </a:r>
          </a:p>
        </p:txBody>
      </p:sp>
      <p:sp>
        <p:nvSpPr>
          <p:cNvPr id="37" name="TextBox 36"/>
          <p:cNvSpPr txBox="1"/>
          <p:nvPr/>
        </p:nvSpPr>
        <p:spPr>
          <a:xfrm>
            <a:off x="1828800" y="3591580"/>
            <a:ext cx="5575565" cy="523220"/>
          </a:xfrm>
          <a:prstGeom prst="rect">
            <a:avLst/>
          </a:prstGeom>
          <a:noFill/>
        </p:spPr>
        <p:txBody>
          <a:bodyPr wrap="none" rtlCol="0">
            <a:spAutoFit/>
          </a:bodyPr>
          <a:lstStyle/>
          <a:p>
            <a:r>
              <a:rPr lang="en-US" sz="2800" dirty="0" smtClean="0">
                <a:solidFill>
                  <a:schemeClr val="accent1"/>
                </a:solidFill>
              </a:rPr>
              <a:t>0                   </a:t>
            </a:r>
            <a:r>
              <a:rPr lang="en-US" sz="2800" dirty="0">
                <a:solidFill>
                  <a:schemeClr val="accent1"/>
                </a:solidFill>
              </a:rPr>
              <a:t>1</a:t>
            </a:r>
            <a:r>
              <a:rPr lang="en-US" sz="2800" dirty="0" smtClean="0">
                <a:solidFill>
                  <a:schemeClr val="accent1"/>
                </a:solidFill>
              </a:rPr>
              <a:t>                   0                   1</a:t>
            </a:r>
            <a:endParaRPr lang="en-US" sz="2800" dirty="0">
              <a:solidFill>
                <a:schemeClr val="accent1"/>
              </a:solidFill>
            </a:endParaRPr>
          </a:p>
        </p:txBody>
      </p:sp>
      <p:sp>
        <p:nvSpPr>
          <p:cNvPr id="38" name="TextBox 37"/>
          <p:cNvSpPr txBox="1"/>
          <p:nvPr/>
        </p:nvSpPr>
        <p:spPr>
          <a:xfrm>
            <a:off x="1066800" y="1905000"/>
            <a:ext cx="7505700" cy="523220"/>
          </a:xfrm>
          <a:prstGeom prst="rect">
            <a:avLst/>
          </a:prstGeom>
          <a:noFill/>
        </p:spPr>
        <p:txBody>
          <a:bodyPr wrap="square" rtlCol="0">
            <a:spAutoFit/>
          </a:bodyPr>
          <a:lstStyle/>
          <a:p>
            <a:r>
              <a:rPr lang="en-US" sz="2800" dirty="0" smtClean="0">
                <a:solidFill>
                  <a:schemeClr val="accent1"/>
                </a:solidFill>
              </a:rPr>
              <a:t>0                   0                   1                  0                  0</a:t>
            </a:r>
            <a:endParaRPr lang="en-US" sz="2800" dirty="0">
              <a:solidFill>
                <a:schemeClr val="accent1"/>
              </a:solidFill>
            </a:endParaRPr>
          </a:p>
        </p:txBody>
      </p:sp>
    </p:spTree>
    <p:extLst>
      <p:ext uri="{BB962C8B-B14F-4D97-AF65-F5344CB8AC3E}">
        <p14:creationId xmlns:p14="http://schemas.microsoft.com/office/powerpoint/2010/main" val="4131699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75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p:bldP spid="37" grpId="0"/>
      <p:bldP spid="3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900470"/>
            <a:ext cx="8686800" cy="572893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solidFill>
                  <a:srgbClr val="00F6FF"/>
                </a:solidFill>
              </a:rPr>
              <a:t>Adding two 1-bit numbers generalizes to adding two numbers of any size since 1-bit full adders can be cascaded</a:t>
            </a:r>
          </a:p>
          <a:p>
            <a:endParaRPr lang="en-US" sz="2800" dirty="0"/>
          </a:p>
        </p:txBody>
      </p:sp>
    </p:spTree>
    <p:extLst>
      <p:ext uri="{BB962C8B-B14F-4D97-AF65-F5344CB8AC3E}">
        <p14:creationId xmlns:p14="http://schemas.microsoft.com/office/powerpoint/2010/main" val="2420407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990600"/>
            <a:ext cx="8686800" cy="5638800"/>
          </a:xfrm>
        </p:spPr>
        <p:txBody>
          <a:bodyPr/>
          <a:lstStyle/>
          <a:p>
            <a:r>
              <a:rPr lang="en-US" dirty="0" smtClean="0"/>
              <a:t>How do we subtract two binary numbers?</a:t>
            </a:r>
          </a:p>
          <a:p>
            <a:r>
              <a:rPr lang="en-US" dirty="0" smtClean="0"/>
              <a:t>Equivalent to adding with a negative number</a:t>
            </a:r>
          </a:p>
          <a:p>
            <a:endParaRPr lang="en-US" dirty="0" smtClean="0"/>
          </a:p>
          <a:p>
            <a:r>
              <a:rPr lang="en-US" dirty="0" smtClean="0"/>
              <a:t>How do we represent negative numbers?</a:t>
            </a:r>
            <a:endParaRPr lang="en-US" dirty="0"/>
          </a:p>
        </p:txBody>
      </p:sp>
    </p:spTree>
    <p:extLst>
      <p:ext uri="{BB962C8B-B14F-4D97-AF65-F5344CB8AC3E}">
        <p14:creationId xmlns:p14="http://schemas.microsoft.com/office/powerpoint/2010/main" val="4082633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Lecture</a:t>
            </a:r>
            <a:endParaRPr lang="en-US" dirty="0"/>
          </a:p>
        </p:txBody>
      </p:sp>
      <p:sp>
        <p:nvSpPr>
          <p:cNvPr id="3" name="Content Placeholder 2"/>
          <p:cNvSpPr>
            <a:spLocks noGrp="1"/>
          </p:cNvSpPr>
          <p:nvPr>
            <p:ph idx="1"/>
          </p:nvPr>
        </p:nvSpPr>
        <p:spPr>
          <a:xfrm>
            <a:off x="228600" y="1143000"/>
            <a:ext cx="8686800" cy="5638800"/>
          </a:xfrm>
        </p:spPr>
        <p:txBody>
          <a:bodyPr>
            <a:normAutofit/>
          </a:bodyPr>
          <a:lstStyle/>
          <a:p>
            <a:r>
              <a:rPr lang="en-US" sz="2800" dirty="0"/>
              <a:t>Binary Operations</a:t>
            </a:r>
          </a:p>
          <a:p>
            <a:pPr lvl="1"/>
            <a:r>
              <a:rPr lang="en-US" sz="2400" dirty="0"/>
              <a:t>Number </a:t>
            </a:r>
            <a:r>
              <a:rPr lang="en-US" sz="2400" dirty="0" smtClean="0"/>
              <a:t>representations</a:t>
            </a:r>
          </a:p>
          <a:p>
            <a:pPr lvl="1"/>
            <a:r>
              <a:rPr lang="en-US" sz="2400" dirty="0" smtClean="0"/>
              <a:t>One-bit </a:t>
            </a:r>
            <a:r>
              <a:rPr lang="en-US" sz="2400" dirty="0"/>
              <a:t>and four-bit adders</a:t>
            </a:r>
          </a:p>
          <a:p>
            <a:pPr lvl="1"/>
            <a:r>
              <a:rPr lang="en-US" sz="2400" dirty="0"/>
              <a:t>Negative numbers and two’s </a:t>
            </a:r>
            <a:r>
              <a:rPr lang="en-US" sz="2400" dirty="0" smtClean="0"/>
              <a:t>complement</a:t>
            </a:r>
            <a:endParaRPr lang="en-US" sz="2400" dirty="0"/>
          </a:p>
          <a:p>
            <a:pPr lvl="1"/>
            <a:r>
              <a:rPr lang="en-US" sz="2400" dirty="0"/>
              <a:t>Addition (two’s </a:t>
            </a:r>
            <a:r>
              <a:rPr lang="en-US" sz="2400" dirty="0" smtClean="0"/>
              <a:t>complement</a:t>
            </a:r>
            <a:r>
              <a:rPr lang="en-US" sz="2400" dirty="0"/>
              <a:t>)</a:t>
            </a:r>
          </a:p>
          <a:p>
            <a:pPr lvl="1"/>
            <a:r>
              <a:rPr lang="en-US" sz="2400" dirty="0"/>
              <a:t>Subtraction (two’s </a:t>
            </a:r>
            <a:r>
              <a:rPr lang="en-US" sz="2400" dirty="0" smtClean="0"/>
              <a:t>complement</a:t>
            </a:r>
            <a:r>
              <a:rPr lang="en-US" sz="2400" dirty="0"/>
              <a:t>) </a:t>
            </a:r>
          </a:p>
          <a:p>
            <a:pPr lvl="1"/>
            <a:r>
              <a:rPr lang="en-US" sz="2400" dirty="0"/>
              <a:t>Performance</a:t>
            </a:r>
          </a:p>
          <a:p>
            <a:pPr marL="0" indent="0">
              <a:buNone/>
            </a:pPr>
            <a:endParaRPr lang="en-US" sz="2800" dirty="0" smtClean="0"/>
          </a:p>
          <a:p>
            <a:pPr lvl="1"/>
            <a:endParaRPr lang="en-US" dirty="0" smtClean="0"/>
          </a:p>
        </p:txBody>
      </p:sp>
    </p:spTree>
    <p:extLst>
      <p:ext uri="{BB962C8B-B14F-4D97-AF65-F5344CB8AC3E}">
        <p14:creationId xmlns:p14="http://schemas.microsoft.com/office/powerpoint/2010/main" val="36895301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76200"/>
            <a:ext cx="10896600" cy="508000"/>
          </a:xfrm>
        </p:spPr>
        <p:txBody>
          <a:bodyPr>
            <a:noAutofit/>
          </a:bodyPr>
          <a:lstStyle/>
          <a:p>
            <a:r>
              <a:rPr lang="en-US" sz="3600" dirty="0" smtClean="0"/>
              <a:t>First Attempt: Sign/Magnitude Representation</a:t>
            </a:r>
            <a:endParaRPr lang="en-US" sz="3600" dirty="0"/>
          </a:p>
        </p:txBody>
      </p:sp>
      <p:sp>
        <p:nvSpPr>
          <p:cNvPr id="3" name="Content Placeholder 2"/>
          <p:cNvSpPr>
            <a:spLocks noGrp="1"/>
          </p:cNvSpPr>
          <p:nvPr>
            <p:ph idx="1"/>
            <p:custDataLst>
              <p:tags r:id="rId2"/>
            </p:custDataLst>
          </p:nvPr>
        </p:nvSpPr>
        <p:spPr>
          <a:xfrm>
            <a:off x="228600" y="990600"/>
            <a:ext cx="8686800" cy="5486400"/>
          </a:xfrm>
        </p:spPr>
        <p:txBody>
          <a:bodyPr>
            <a:normAutofit lnSpcReduction="10000"/>
          </a:bodyPr>
          <a:lstStyle/>
          <a:p>
            <a:r>
              <a:rPr lang="en-US" dirty="0" smtClean="0"/>
              <a:t>First Attempt: </a:t>
            </a:r>
            <a:r>
              <a:rPr lang="en-US" dirty="0" smtClean="0">
                <a:solidFill>
                  <a:srgbClr val="00F6FF"/>
                </a:solidFill>
              </a:rPr>
              <a:t>Sign/Magnitude Representation</a:t>
            </a:r>
          </a:p>
          <a:p>
            <a:pPr lvl="1"/>
            <a:r>
              <a:rPr lang="en-US" dirty="0" smtClean="0"/>
              <a:t>1 bit for sign (0=positive, 1=negative)</a:t>
            </a:r>
          </a:p>
          <a:p>
            <a:pPr lvl="1"/>
            <a:r>
              <a:rPr lang="en-US" dirty="0" smtClean="0"/>
              <a:t>N-1 bits for magnitude</a:t>
            </a:r>
            <a:endParaRPr lang="en-US" dirty="0"/>
          </a:p>
          <a:p>
            <a:r>
              <a:rPr lang="en-US" dirty="0" smtClean="0"/>
              <a:t>Problem?</a:t>
            </a:r>
          </a:p>
          <a:p>
            <a:pPr lvl="1"/>
            <a:r>
              <a:rPr lang="en-US" dirty="0" smtClean="0"/>
              <a:t>Two zero’s: +0 different than -0 </a:t>
            </a:r>
          </a:p>
          <a:p>
            <a:pPr lvl="1"/>
            <a:r>
              <a:rPr lang="en-US" dirty="0" smtClean="0"/>
              <a:t>Complicated circuits</a:t>
            </a:r>
          </a:p>
          <a:p>
            <a:pPr lvl="1"/>
            <a:endParaRPr lang="en-US" dirty="0"/>
          </a:p>
          <a:p>
            <a:pPr marL="457200" lvl="1" indent="0">
              <a:buNone/>
            </a:pPr>
            <a:endParaRPr lang="en-US" dirty="0"/>
          </a:p>
          <a:p>
            <a:pPr marL="457200" lvl="1" indent="0">
              <a:buNone/>
            </a:pPr>
            <a:endParaRPr lang="en-US" dirty="0"/>
          </a:p>
          <a:p>
            <a:r>
              <a:rPr lang="en-US" dirty="0" smtClean="0"/>
              <a:t>Others attempts</a:t>
            </a:r>
          </a:p>
          <a:p>
            <a:r>
              <a:rPr lang="en-US" dirty="0"/>
              <a:t> </a:t>
            </a:r>
            <a:r>
              <a:rPr lang="en-US" dirty="0" smtClean="0"/>
              <a:t> One’s complement</a:t>
            </a:r>
          </a:p>
        </p:txBody>
      </p:sp>
      <p:grpSp>
        <p:nvGrpSpPr>
          <p:cNvPr id="5" name="Group 4"/>
          <p:cNvGrpSpPr/>
          <p:nvPr/>
        </p:nvGrpSpPr>
        <p:grpSpPr>
          <a:xfrm>
            <a:off x="4724400" y="4278449"/>
            <a:ext cx="4219575" cy="2543175"/>
            <a:chOff x="4724400" y="4278449"/>
            <a:chExt cx="4219575" cy="2543175"/>
          </a:xfrm>
        </p:grpSpPr>
        <p:pic>
          <p:nvPicPr>
            <p:cNvPr id="1026" name="Picture 2" descr="IBM 7090 Data Processing Syste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278449"/>
              <a:ext cx="4219575" cy="2543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91410" y="6417609"/>
              <a:ext cx="1085554" cy="369332"/>
            </a:xfrm>
            <a:prstGeom prst="rect">
              <a:avLst/>
            </a:prstGeom>
            <a:noFill/>
          </p:spPr>
          <p:txBody>
            <a:bodyPr wrap="none" rtlCol="0">
              <a:spAutoFit/>
            </a:bodyPr>
            <a:lstStyle/>
            <a:p>
              <a:r>
                <a:rPr lang="en-US" dirty="0" smtClean="0">
                  <a:solidFill>
                    <a:schemeClr val="bg2"/>
                  </a:solidFill>
                </a:rPr>
                <a:t>IBM 7090</a:t>
              </a:r>
              <a:endParaRPr lang="en-US" dirty="0">
                <a:solidFill>
                  <a:schemeClr val="bg2"/>
                </a:solidFill>
              </a:endParaRPr>
            </a:p>
          </p:txBody>
        </p:sp>
      </p:grpSp>
      <p:sp>
        <p:nvSpPr>
          <p:cNvPr id="7" name="TextBox 6"/>
          <p:cNvSpPr txBox="1"/>
          <p:nvPr/>
        </p:nvSpPr>
        <p:spPr>
          <a:xfrm>
            <a:off x="6629400" y="1905000"/>
            <a:ext cx="1740180" cy="1077218"/>
          </a:xfrm>
          <a:prstGeom prst="rect">
            <a:avLst/>
          </a:prstGeom>
          <a:noFill/>
        </p:spPr>
        <p:txBody>
          <a:bodyPr wrap="none" rtlCol="0">
            <a:spAutoFit/>
          </a:bodyPr>
          <a:lstStyle/>
          <a:p>
            <a:r>
              <a:rPr lang="en-US" sz="3200" u="sng" dirty="0" smtClean="0">
                <a:solidFill>
                  <a:srgbClr val="00F6FF"/>
                </a:solidFill>
              </a:rPr>
              <a:t>0</a:t>
            </a:r>
            <a:r>
              <a:rPr lang="en-US" sz="3200" dirty="0" smtClean="0">
                <a:solidFill>
                  <a:srgbClr val="00F6FF"/>
                </a:solidFill>
              </a:rPr>
              <a:t>111 = 7</a:t>
            </a:r>
          </a:p>
          <a:p>
            <a:r>
              <a:rPr lang="en-US" sz="3200" u="sng" dirty="0" smtClean="0">
                <a:solidFill>
                  <a:srgbClr val="00F6FF"/>
                </a:solidFill>
              </a:rPr>
              <a:t>1</a:t>
            </a:r>
            <a:r>
              <a:rPr lang="en-US" sz="3200" dirty="0" smtClean="0">
                <a:solidFill>
                  <a:srgbClr val="00F6FF"/>
                </a:solidFill>
              </a:rPr>
              <a:t>111 = -7</a:t>
            </a:r>
            <a:endParaRPr lang="en-US" sz="3200" dirty="0">
              <a:solidFill>
                <a:srgbClr val="00F6FF"/>
              </a:solidFill>
            </a:endParaRPr>
          </a:p>
        </p:txBody>
      </p:sp>
      <p:sp>
        <p:nvSpPr>
          <p:cNvPr id="8" name="TextBox 7"/>
          <p:cNvSpPr txBox="1"/>
          <p:nvPr/>
        </p:nvSpPr>
        <p:spPr>
          <a:xfrm>
            <a:off x="1219200" y="4267200"/>
            <a:ext cx="1822935" cy="1077218"/>
          </a:xfrm>
          <a:prstGeom prst="rect">
            <a:avLst/>
          </a:prstGeom>
          <a:noFill/>
        </p:spPr>
        <p:txBody>
          <a:bodyPr wrap="none" rtlCol="0">
            <a:spAutoFit/>
          </a:bodyPr>
          <a:lstStyle/>
          <a:p>
            <a:r>
              <a:rPr lang="en-US" sz="3200" u="sng" dirty="0" smtClean="0">
                <a:solidFill>
                  <a:srgbClr val="00F6FF"/>
                </a:solidFill>
              </a:rPr>
              <a:t>0</a:t>
            </a:r>
            <a:r>
              <a:rPr lang="en-US" sz="3200" dirty="0" smtClean="0">
                <a:solidFill>
                  <a:srgbClr val="00F6FF"/>
                </a:solidFill>
              </a:rPr>
              <a:t>000 = +0</a:t>
            </a:r>
          </a:p>
          <a:p>
            <a:r>
              <a:rPr lang="en-US" sz="3200" u="sng" dirty="0" smtClean="0">
                <a:solidFill>
                  <a:srgbClr val="00F6FF"/>
                </a:solidFill>
              </a:rPr>
              <a:t>1</a:t>
            </a:r>
            <a:r>
              <a:rPr lang="en-US" sz="3200" dirty="0" smtClean="0">
                <a:solidFill>
                  <a:srgbClr val="00F6FF"/>
                </a:solidFill>
              </a:rPr>
              <a:t>000 = -0</a:t>
            </a:r>
            <a:endParaRPr lang="en-US" sz="3200" dirty="0">
              <a:solidFill>
                <a:srgbClr val="00F6FF"/>
              </a:solidFill>
            </a:endParaRPr>
          </a:p>
        </p:txBody>
      </p:sp>
    </p:spTree>
    <p:extLst>
      <p:ext uri="{BB962C8B-B14F-4D97-AF65-F5344CB8AC3E}">
        <p14:creationId xmlns:p14="http://schemas.microsoft.com/office/powerpoint/2010/main" val="39613918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Two’s Complement Representation</a:t>
            </a:r>
            <a:endParaRPr lang="en-US" dirty="0"/>
          </a:p>
        </p:txBody>
      </p:sp>
      <p:sp>
        <p:nvSpPr>
          <p:cNvPr id="3" name="Content Placeholder 2"/>
          <p:cNvSpPr>
            <a:spLocks noGrp="1"/>
          </p:cNvSpPr>
          <p:nvPr>
            <p:ph idx="1"/>
            <p:custDataLst>
              <p:tags r:id="rId2"/>
            </p:custDataLst>
          </p:nvPr>
        </p:nvSpPr>
        <p:spPr>
          <a:xfrm>
            <a:off x="228600" y="914400"/>
            <a:ext cx="8686800" cy="6172200"/>
          </a:xfrm>
        </p:spPr>
        <p:txBody>
          <a:bodyPr>
            <a:normAutofit fontScale="92500" lnSpcReduction="10000"/>
          </a:bodyPr>
          <a:lstStyle/>
          <a:p>
            <a:r>
              <a:rPr lang="en-US" dirty="0" smtClean="0"/>
              <a:t>What is used: </a:t>
            </a:r>
            <a:r>
              <a:rPr lang="en-US" dirty="0" smtClean="0">
                <a:solidFill>
                  <a:srgbClr val="00F6FF"/>
                </a:solidFill>
              </a:rPr>
              <a:t>Two’s Complement Representation</a:t>
            </a:r>
          </a:p>
          <a:p>
            <a:pPr>
              <a:buClr>
                <a:schemeClr val="accent1"/>
              </a:buClr>
            </a:pPr>
            <a:r>
              <a:rPr lang="en-US" dirty="0"/>
              <a:t>To negate </a:t>
            </a:r>
            <a:r>
              <a:rPr lang="en-US" dirty="0">
                <a:solidFill>
                  <a:srgbClr val="00F6FF"/>
                </a:solidFill>
              </a:rPr>
              <a:t>any</a:t>
            </a:r>
            <a:r>
              <a:rPr lang="en-US" dirty="0"/>
              <a:t> number:</a:t>
            </a:r>
          </a:p>
          <a:p>
            <a:pPr lvl="1"/>
            <a:r>
              <a:rPr lang="en-US" dirty="0">
                <a:solidFill>
                  <a:srgbClr val="00F6FF"/>
                </a:solidFill>
              </a:rPr>
              <a:t>complement </a:t>
            </a:r>
            <a:r>
              <a:rPr lang="en-US" i="1" dirty="0">
                <a:solidFill>
                  <a:srgbClr val="00F6FF"/>
                </a:solidFill>
              </a:rPr>
              <a:t>all</a:t>
            </a:r>
            <a:r>
              <a:rPr lang="en-US" dirty="0">
                <a:solidFill>
                  <a:srgbClr val="00F6FF"/>
                </a:solidFill>
              </a:rPr>
              <a:t> the bits (i.e. flip all the bits)</a:t>
            </a:r>
          </a:p>
          <a:p>
            <a:pPr lvl="1"/>
            <a:r>
              <a:rPr lang="en-US" dirty="0">
                <a:solidFill>
                  <a:srgbClr val="00F6FF"/>
                </a:solidFill>
              </a:rPr>
              <a:t>then add 1</a:t>
            </a:r>
            <a:endParaRPr lang="en-US" dirty="0"/>
          </a:p>
          <a:p>
            <a:pPr>
              <a:buClr>
                <a:schemeClr val="accent1"/>
              </a:buClr>
            </a:pPr>
            <a:r>
              <a:rPr lang="en-US" dirty="0" smtClean="0"/>
              <a:t>Nonnegative </a:t>
            </a:r>
            <a:r>
              <a:rPr lang="en-US" dirty="0"/>
              <a:t>numbers are represented as usual</a:t>
            </a:r>
          </a:p>
          <a:p>
            <a:pPr lvl="1"/>
            <a:r>
              <a:rPr lang="en-US" dirty="0"/>
              <a:t> 0 = </a:t>
            </a:r>
            <a:r>
              <a:rPr lang="en-US" dirty="0" smtClean="0"/>
              <a:t>0000,  </a:t>
            </a:r>
            <a:r>
              <a:rPr lang="en-US" dirty="0"/>
              <a:t>1 = </a:t>
            </a:r>
            <a:r>
              <a:rPr lang="en-US" dirty="0" smtClean="0"/>
              <a:t>0001,  </a:t>
            </a:r>
            <a:r>
              <a:rPr lang="en-US" dirty="0"/>
              <a:t>3 = </a:t>
            </a:r>
            <a:r>
              <a:rPr lang="en-US" dirty="0" smtClean="0"/>
              <a:t>0011,  </a:t>
            </a:r>
            <a:r>
              <a:rPr lang="en-US" dirty="0"/>
              <a:t>7 = </a:t>
            </a:r>
            <a:r>
              <a:rPr lang="en-US" dirty="0" smtClean="0"/>
              <a:t>0111</a:t>
            </a:r>
          </a:p>
          <a:p>
            <a:pPr>
              <a:buClr>
                <a:schemeClr val="accent1"/>
              </a:buClr>
            </a:pPr>
            <a:r>
              <a:rPr lang="en-US" dirty="0" smtClean="0"/>
              <a:t>To negate </a:t>
            </a:r>
            <a:r>
              <a:rPr lang="en-US" dirty="0" smtClean="0">
                <a:solidFill>
                  <a:srgbClr val="00F6FF"/>
                </a:solidFill>
              </a:rPr>
              <a:t>any</a:t>
            </a:r>
            <a:r>
              <a:rPr lang="en-US" dirty="0" smtClean="0"/>
              <a:t> number:</a:t>
            </a:r>
          </a:p>
          <a:p>
            <a:pPr lvl="1"/>
            <a:r>
              <a:rPr lang="en-US" dirty="0" smtClean="0">
                <a:solidFill>
                  <a:srgbClr val="00F6FF"/>
                </a:solidFill>
              </a:rPr>
              <a:t>complement </a:t>
            </a:r>
            <a:r>
              <a:rPr lang="en-US" i="1" dirty="0" smtClean="0">
                <a:solidFill>
                  <a:srgbClr val="00F6FF"/>
                </a:solidFill>
              </a:rPr>
              <a:t>all</a:t>
            </a:r>
            <a:r>
              <a:rPr lang="en-US" dirty="0" smtClean="0">
                <a:solidFill>
                  <a:srgbClr val="00F6FF"/>
                </a:solidFill>
              </a:rPr>
              <a:t> the bits (i.e. flip all the bits)</a:t>
            </a:r>
          </a:p>
          <a:p>
            <a:pPr lvl="1"/>
            <a:r>
              <a:rPr lang="en-US" dirty="0" smtClean="0">
                <a:solidFill>
                  <a:srgbClr val="00F6FF"/>
                </a:solidFill>
              </a:rPr>
              <a:t>then add 1</a:t>
            </a:r>
            <a:endParaRPr lang="en-US" dirty="0"/>
          </a:p>
          <a:p>
            <a:pPr lvl="1"/>
            <a:r>
              <a:rPr lang="en-US" dirty="0"/>
              <a:t>-1: 1 </a:t>
            </a:r>
            <a:r>
              <a:rPr lang="en-US" dirty="0">
                <a:sym typeface="Symbol" pitchFamily="18" charset="2"/>
              </a:rPr>
              <a:t></a:t>
            </a:r>
            <a:r>
              <a:rPr lang="en-US" dirty="0" smtClean="0"/>
              <a:t> </a:t>
            </a:r>
            <a:r>
              <a:rPr lang="en-US" dirty="0"/>
              <a:t>0001 </a:t>
            </a:r>
            <a:r>
              <a:rPr lang="en-US" dirty="0">
                <a:sym typeface="Symbol" pitchFamily="18" charset="2"/>
              </a:rPr>
              <a:t></a:t>
            </a:r>
            <a:r>
              <a:rPr lang="en-US" dirty="0" smtClean="0"/>
              <a:t> </a:t>
            </a:r>
            <a:r>
              <a:rPr lang="en-US" dirty="0"/>
              <a:t>1110 </a:t>
            </a:r>
            <a:r>
              <a:rPr lang="en-US" dirty="0">
                <a:sym typeface="Symbol" pitchFamily="18" charset="2"/>
              </a:rPr>
              <a:t></a:t>
            </a:r>
            <a:r>
              <a:rPr lang="en-US" dirty="0" smtClean="0"/>
              <a:t> </a:t>
            </a:r>
            <a:r>
              <a:rPr lang="en-US" dirty="0"/>
              <a:t>1111</a:t>
            </a:r>
          </a:p>
          <a:p>
            <a:pPr lvl="1"/>
            <a:r>
              <a:rPr lang="en-US" dirty="0"/>
              <a:t>-3: 3 </a:t>
            </a:r>
            <a:r>
              <a:rPr lang="en-US" dirty="0">
                <a:sym typeface="Symbol" pitchFamily="18" charset="2"/>
              </a:rPr>
              <a:t></a:t>
            </a:r>
            <a:r>
              <a:rPr lang="en-US" dirty="0" smtClean="0"/>
              <a:t> </a:t>
            </a:r>
            <a:r>
              <a:rPr lang="en-US" dirty="0"/>
              <a:t>0011 </a:t>
            </a:r>
            <a:r>
              <a:rPr lang="en-US" dirty="0">
                <a:sym typeface="Symbol" pitchFamily="18" charset="2"/>
              </a:rPr>
              <a:t></a:t>
            </a:r>
            <a:r>
              <a:rPr lang="en-US" dirty="0" smtClean="0"/>
              <a:t> </a:t>
            </a:r>
            <a:r>
              <a:rPr lang="en-US" dirty="0"/>
              <a:t>1100 </a:t>
            </a:r>
            <a:r>
              <a:rPr lang="en-US" dirty="0">
                <a:sym typeface="Symbol" pitchFamily="18" charset="2"/>
              </a:rPr>
              <a:t></a:t>
            </a:r>
            <a:r>
              <a:rPr lang="en-US" dirty="0" smtClean="0"/>
              <a:t> </a:t>
            </a:r>
            <a:r>
              <a:rPr lang="en-US" dirty="0"/>
              <a:t>1101</a:t>
            </a:r>
          </a:p>
          <a:p>
            <a:pPr lvl="1"/>
            <a:r>
              <a:rPr lang="en-US" dirty="0"/>
              <a:t>-7: 7 </a:t>
            </a:r>
            <a:r>
              <a:rPr lang="en-US" dirty="0">
                <a:sym typeface="Symbol" pitchFamily="18" charset="2"/>
              </a:rPr>
              <a:t></a:t>
            </a:r>
            <a:r>
              <a:rPr lang="en-US" dirty="0" smtClean="0"/>
              <a:t> </a:t>
            </a:r>
            <a:r>
              <a:rPr lang="en-US" dirty="0"/>
              <a:t>0111 </a:t>
            </a:r>
            <a:r>
              <a:rPr lang="en-US" dirty="0">
                <a:sym typeface="Symbol" pitchFamily="18" charset="2"/>
              </a:rPr>
              <a:t></a:t>
            </a:r>
            <a:r>
              <a:rPr lang="en-US" dirty="0" smtClean="0"/>
              <a:t> </a:t>
            </a:r>
            <a:r>
              <a:rPr lang="en-US" dirty="0"/>
              <a:t>1000 </a:t>
            </a:r>
            <a:r>
              <a:rPr lang="en-US" dirty="0">
                <a:sym typeface="Symbol" pitchFamily="18" charset="2"/>
              </a:rPr>
              <a:t></a:t>
            </a:r>
            <a:r>
              <a:rPr lang="en-US" dirty="0" smtClean="0"/>
              <a:t> </a:t>
            </a:r>
            <a:r>
              <a:rPr lang="en-US" dirty="0"/>
              <a:t>1001</a:t>
            </a:r>
          </a:p>
          <a:p>
            <a:pPr lvl="1"/>
            <a:r>
              <a:rPr lang="en-US" dirty="0" smtClean="0"/>
              <a:t>-</a:t>
            </a:r>
            <a:r>
              <a:rPr lang="en-US" dirty="0"/>
              <a:t>0: 0 </a:t>
            </a:r>
            <a:r>
              <a:rPr lang="en-US" dirty="0">
                <a:sym typeface="Symbol" pitchFamily="18" charset="2"/>
              </a:rPr>
              <a:t></a:t>
            </a:r>
            <a:r>
              <a:rPr lang="en-US" dirty="0" smtClean="0"/>
              <a:t> </a:t>
            </a:r>
            <a:r>
              <a:rPr lang="en-US" dirty="0"/>
              <a:t>0000 </a:t>
            </a:r>
            <a:r>
              <a:rPr lang="en-US" dirty="0">
                <a:sym typeface="Symbol" pitchFamily="18" charset="2"/>
              </a:rPr>
              <a:t></a:t>
            </a:r>
            <a:r>
              <a:rPr lang="en-US" dirty="0" smtClean="0"/>
              <a:t> </a:t>
            </a:r>
            <a:r>
              <a:rPr lang="en-US" dirty="0"/>
              <a:t>1111 </a:t>
            </a:r>
            <a:r>
              <a:rPr lang="en-US" dirty="0">
                <a:sym typeface="Symbol" pitchFamily="18" charset="2"/>
              </a:rPr>
              <a:t></a:t>
            </a:r>
            <a:r>
              <a:rPr lang="en-US" dirty="0" smtClean="0"/>
              <a:t> </a:t>
            </a:r>
            <a:r>
              <a:rPr lang="en-US" dirty="0"/>
              <a:t>0000 (this is good, -0 = +0</a:t>
            </a:r>
            <a:r>
              <a:rPr lang="en-US" dirty="0" smtClean="0"/>
              <a:t>)</a:t>
            </a:r>
            <a:endParaRPr lang="en-US" dirty="0"/>
          </a:p>
        </p:txBody>
      </p:sp>
    </p:spTree>
    <p:extLst>
      <p:ext uri="{BB962C8B-B14F-4D97-AF65-F5344CB8AC3E}">
        <p14:creationId xmlns:p14="http://schemas.microsoft.com/office/powerpoint/2010/main" val="1510943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Two’s Complement Representation</a:t>
            </a:r>
          </a:p>
        </p:txBody>
      </p:sp>
      <p:sp>
        <p:nvSpPr>
          <p:cNvPr id="3" name="Content Placeholder 2"/>
          <p:cNvSpPr>
            <a:spLocks noGrp="1"/>
          </p:cNvSpPr>
          <p:nvPr>
            <p:ph idx="1"/>
          </p:nvPr>
        </p:nvSpPr>
        <p:spPr>
          <a:xfrm>
            <a:off x="228600" y="990600"/>
            <a:ext cx="8686800" cy="5638800"/>
          </a:xfrm>
        </p:spPr>
        <p:txBody>
          <a:bodyPr>
            <a:normAutofit/>
          </a:bodyPr>
          <a:lstStyle/>
          <a:p>
            <a:endParaRPr lang="en-US" sz="2800" dirty="0" smtClean="0"/>
          </a:p>
          <a:p>
            <a:r>
              <a:rPr lang="en-US" sz="2800" dirty="0" smtClean="0"/>
              <a:t>One more example.  How do we represent -20?</a:t>
            </a:r>
          </a:p>
        </p:txBody>
      </p:sp>
      <p:sp>
        <p:nvSpPr>
          <p:cNvPr id="4" name="TextBox 3"/>
          <p:cNvSpPr txBox="1"/>
          <p:nvPr/>
        </p:nvSpPr>
        <p:spPr>
          <a:xfrm>
            <a:off x="2438400" y="2514600"/>
            <a:ext cx="2401619" cy="1570430"/>
          </a:xfrm>
          <a:prstGeom prst="rect">
            <a:avLst/>
          </a:prstGeom>
          <a:noFill/>
        </p:spPr>
        <p:txBody>
          <a:bodyPr wrap="none" rtlCol="0">
            <a:spAutoFit/>
          </a:bodyPr>
          <a:lstStyle/>
          <a:p>
            <a:pPr algn="r"/>
            <a:r>
              <a:rPr lang="en-US" sz="2400" dirty="0" smtClean="0">
                <a:solidFill>
                  <a:schemeClr val="bg1"/>
                </a:solidFill>
              </a:rPr>
              <a:t> 20 = 0001  0100 </a:t>
            </a:r>
          </a:p>
          <a:p>
            <a:pPr algn="r"/>
            <a:r>
              <a:rPr lang="en-US" sz="2400" dirty="0">
                <a:solidFill>
                  <a:schemeClr val="bg1"/>
                </a:solidFill>
              </a:rPr>
              <a:t>20 </a:t>
            </a:r>
            <a:r>
              <a:rPr lang="en-US" sz="2400" dirty="0" smtClean="0">
                <a:solidFill>
                  <a:schemeClr val="bg1"/>
                </a:solidFill>
              </a:rPr>
              <a:t>= 1110  1011</a:t>
            </a:r>
          </a:p>
          <a:p>
            <a:pPr algn="r"/>
            <a:r>
              <a:rPr lang="en-US" sz="2400" dirty="0" smtClean="0">
                <a:solidFill>
                  <a:schemeClr val="bg1"/>
                </a:solidFill>
              </a:rPr>
              <a:t>+1</a:t>
            </a:r>
          </a:p>
          <a:p>
            <a:pPr algn="r"/>
            <a:r>
              <a:rPr lang="en-US" sz="2400" dirty="0" smtClean="0">
                <a:solidFill>
                  <a:schemeClr val="bg1"/>
                </a:solidFill>
              </a:rPr>
              <a:t>  -20 = 1110  1100</a:t>
            </a:r>
            <a:endParaRPr lang="en-US" sz="2400" dirty="0">
              <a:solidFill>
                <a:schemeClr val="bg1"/>
              </a:solidFill>
            </a:endParaRPr>
          </a:p>
        </p:txBody>
      </p:sp>
      <p:cxnSp>
        <p:nvCxnSpPr>
          <p:cNvPr id="6" name="Straight Connector 5"/>
          <p:cNvCxnSpPr/>
          <p:nvPr/>
        </p:nvCxnSpPr>
        <p:spPr>
          <a:xfrm>
            <a:off x="2667000" y="3657600"/>
            <a:ext cx="2129109" cy="0"/>
          </a:xfrm>
          <a:prstGeom prst="line">
            <a:avLst/>
          </a:prstGeom>
          <a:ln>
            <a:solidFill>
              <a:srgbClr val="00F6F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19400" y="2971800"/>
            <a:ext cx="304800" cy="0"/>
          </a:xfrm>
          <a:prstGeom prst="line">
            <a:avLst/>
          </a:prstGeom>
          <a:ln w="28575" cmpd="sng">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056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custDataLst>
              <p:tags r:id="rId1"/>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rgbClr val="00F6FF"/>
                </a:solidFill>
                <a:effectLst/>
                <a:uLnTx/>
                <a:uFillTx/>
                <a:latin typeface="+mj-lt"/>
                <a:ea typeface="+mn-ea"/>
                <a:cs typeface="Arial" pitchFamily="34" charset="0"/>
              </a:rPr>
              <a:t>Negatives</a:t>
            </a:r>
          </a:p>
          <a:p>
            <a:pPr marL="342900" marR="0" lvl="0" indent="-342900" algn="l" defTabSz="914400" rtl="0" eaLnBrk="1" fontAlgn="auto" latinLnBrk="0" hangingPunct="1">
              <a:spcAft>
                <a:spcPts val="0"/>
              </a:spcAft>
              <a:buClrTx/>
              <a:buSzPct val="80000"/>
              <a:buFontTx/>
              <a:buNone/>
              <a:tabLst/>
              <a:defRPr/>
            </a:pPr>
            <a:r>
              <a:rPr kumimoji="0" lang="en-US" sz="2800" b="0" i="0" u="none" strike="noStrike" kern="1200" cap="none" spc="0" normalizeH="0" baseline="0" noProof="0" dirty="0" smtClean="0">
                <a:ln>
                  <a:noFill/>
                </a:ln>
                <a:effectLst/>
                <a:uLnTx/>
                <a:uFillTx/>
                <a:latin typeface="+mj-lt"/>
                <a:ea typeface="+mn-ea"/>
                <a:cs typeface="Arial" pitchFamily="34" charset="0"/>
              </a:rPr>
              <a:t>(two’s complement: flip then add 1):</a:t>
            </a:r>
          </a:p>
          <a:p>
            <a:pPr marL="342900" indent="-342900">
              <a:buSzPct val="80000"/>
            </a:pPr>
            <a:r>
              <a:rPr lang="en-US" sz="3200" dirty="0" smtClean="0">
                <a:latin typeface="+mj-lt"/>
                <a:cs typeface="Arial" pitchFamily="34" charset="0"/>
              </a:rPr>
              <a:t>	</a:t>
            </a:r>
            <a:r>
              <a:rPr lang="en-US" sz="3200" dirty="0" smtClean="0"/>
              <a:t> flip = 1111 	 -0 = 0000</a:t>
            </a:r>
          </a:p>
          <a:p>
            <a:pPr marL="342900" indent="-342900">
              <a:buSzPct val="80000"/>
            </a:pPr>
            <a:r>
              <a:rPr lang="en-US" sz="3200" dirty="0" smtClean="0"/>
              <a:t>	 flip =</a:t>
            </a:r>
            <a:r>
              <a:rPr lang="en-US" sz="3200" dirty="0" smtClean="0">
                <a:latin typeface="+mj-lt"/>
              </a:rPr>
              <a:t> 1110 	 -1 = 1111</a:t>
            </a:r>
          </a:p>
          <a:p>
            <a:pPr marL="342900" indent="-342900">
              <a:buSzPct val="80000"/>
            </a:pPr>
            <a:r>
              <a:rPr lang="en-US" sz="3200" dirty="0" smtClean="0">
                <a:latin typeface="+mj-lt"/>
              </a:rPr>
              <a:t>	 flip =</a:t>
            </a:r>
            <a:r>
              <a:rPr lang="en-US" sz="3200" dirty="0" smtClean="0"/>
              <a:t> 1101 	 -2 = 1110</a:t>
            </a:r>
            <a:endParaRPr lang="en-US" sz="3200" dirty="0" smtClean="0">
              <a:latin typeface="+mj-lt"/>
            </a:endParaRPr>
          </a:p>
          <a:p>
            <a:pPr marL="342900" lvl="0" indent="-342900">
              <a:buSzPct val="80000"/>
              <a:defRPr/>
            </a:pPr>
            <a:r>
              <a:rPr lang="en-US" sz="3200" dirty="0" smtClean="0">
                <a:latin typeface="+mj-lt"/>
              </a:rPr>
              <a:t>	 flip = 1100 	 -3 = 1101</a:t>
            </a:r>
          </a:p>
          <a:p>
            <a:pPr marL="342900" indent="-342900">
              <a:buSzPct val="80000"/>
            </a:pPr>
            <a:r>
              <a:rPr lang="en-US" sz="3200" dirty="0" smtClean="0"/>
              <a:t>	 flip = 1011 	 -4 = 1100</a:t>
            </a:r>
          </a:p>
          <a:p>
            <a:pPr marL="342900" indent="-342900">
              <a:buSzPct val="80000"/>
            </a:pPr>
            <a:r>
              <a:rPr lang="en-US" sz="3200" dirty="0" smtClean="0"/>
              <a:t>	 flip = 1010 	 -5 = 1011</a:t>
            </a:r>
            <a:endParaRPr lang="en-US" sz="3200" dirty="0" smtClean="0">
              <a:latin typeface="+mj-lt"/>
            </a:endParaRPr>
          </a:p>
          <a:p>
            <a:pPr marL="342900" indent="-342900">
              <a:buSzPct val="80000"/>
            </a:pPr>
            <a:r>
              <a:rPr lang="en-US" sz="3200" dirty="0" smtClean="0"/>
              <a:t>	 flip = 1001 	 -6 = 1010</a:t>
            </a:r>
            <a:endParaRPr lang="en-US" sz="3200" dirty="0" smtClean="0">
              <a:latin typeface="+mj-lt"/>
            </a:endParaRPr>
          </a:p>
          <a:p>
            <a:pPr marL="342900" lvl="0" indent="-342900">
              <a:buSzPct val="80000"/>
              <a:defRPr/>
            </a:pPr>
            <a:r>
              <a:rPr lang="en-US" sz="3200" dirty="0" smtClean="0">
                <a:latin typeface="+mj-lt"/>
              </a:rPr>
              <a:t>	 flip = 1000 	 -7 = 1001</a:t>
            </a:r>
          </a:p>
          <a:p>
            <a:pPr marL="342900" lvl="0" indent="-342900">
              <a:buSzPct val="80000"/>
              <a:defRPr/>
            </a:pPr>
            <a:r>
              <a:rPr lang="en-US" sz="3200" dirty="0" smtClean="0">
                <a:latin typeface="+mj-lt"/>
              </a:rPr>
              <a:t>	 flip =</a:t>
            </a:r>
            <a:r>
              <a:rPr lang="en-US" sz="3200" dirty="0" smtClean="0">
                <a:latin typeface="+mj-lt"/>
                <a:sym typeface="Symbol" pitchFamily="18" charset="2"/>
              </a:rPr>
              <a:t> 0111	 -8 = 1000</a:t>
            </a:r>
          </a:p>
        </p:txBody>
      </p:sp>
      <p:sp>
        <p:nvSpPr>
          <p:cNvPr id="1784834" name="Rectangle 2"/>
          <p:cNvSpPr>
            <a:spLocks noGrp="1" noChangeArrowheads="1"/>
          </p:cNvSpPr>
          <p:nvPr>
            <p:ph type="title"/>
            <p:custDataLst>
              <p:tags r:id="rId2"/>
            </p:custDataLst>
          </p:nvPr>
        </p:nvSpPr>
        <p:spPr/>
        <p:txBody>
          <a:bodyPr>
            <a:noAutofit/>
          </a:bodyPr>
          <a:lstStyle/>
          <a:p>
            <a:r>
              <a:rPr lang="en-US"/>
              <a:t>Two’s Complement</a:t>
            </a:r>
          </a:p>
        </p:txBody>
      </p:sp>
      <p:sp>
        <p:nvSpPr>
          <p:cNvPr id="1784835" name="Rectangle 3"/>
          <p:cNvSpPr>
            <a:spLocks noGrp="1" noChangeArrowheads="1"/>
          </p:cNvSpPr>
          <p:nvPr>
            <p:ph idx="1"/>
            <p:custDataLst>
              <p:tags r:id="rId3"/>
            </p:custDataLst>
          </p:nvPr>
        </p:nvSpPr>
        <p:spPr>
          <a:xfrm>
            <a:off x="228600" y="736777"/>
            <a:ext cx="3505200" cy="5486400"/>
          </a:xfrm>
        </p:spPr>
        <p:txBody>
          <a:bodyPr>
            <a:noAutofit/>
          </a:bodyPr>
          <a:lstStyle/>
          <a:p>
            <a:pPr>
              <a:spcBef>
                <a:spcPts val="0"/>
              </a:spcBef>
            </a:pPr>
            <a:r>
              <a:rPr lang="en-US" dirty="0" smtClean="0">
                <a:solidFill>
                  <a:srgbClr val="00F6FF"/>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a:t>
            </a:r>
            <a:endParaRPr lang="en-US" dirty="0">
              <a:solidFill>
                <a:srgbClr val="FF0000"/>
              </a:solidFill>
            </a:endParaRPr>
          </a:p>
        </p:txBody>
      </p:sp>
      <p:sp>
        <p:nvSpPr>
          <p:cNvPr id="2" name="Rectangle 1"/>
          <p:cNvSpPr/>
          <p:nvPr/>
        </p:nvSpPr>
        <p:spPr>
          <a:xfrm>
            <a:off x="1143000" y="6019800"/>
            <a:ext cx="1822102" cy="584776"/>
          </a:xfrm>
          <a:prstGeom prst="rect">
            <a:avLst/>
          </a:prstGeom>
        </p:spPr>
        <p:txBody>
          <a:bodyPr wrap="square">
            <a:spAutoFit/>
          </a:bodyPr>
          <a:lstStyle/>
          <a:p>
            <a:pPr>
              <a:spcBef>
                <a:spcPts val="0"/>
              </a:spcBef>
            </a:pPr>
            <a:r>
              <a:rPr lang="en-US" sz="3200" dirty="0">
                <a:solidFill>
                  <a:srgbClr val="FF0000"/>
                </a:solidFill>
              </a:rPr>
              <a:t>+8 = </a:t>
            </a:r>
            <a:r>
              <a:rPr lang="en-US" sz="3200" dirty="0" smtClean="0">
                <a:solidFill>
                  <a:srgbClr val="FF0000"/>
                </a:solidFill>
              </a:rPr>
              <a:t>1000</a:t>
            </a:r>
            <a:endParaRPr lang="en-US" sz="3200" dirty="0">
              <a:solidFill>
                <a:srgbClr val="FF0000"/>
              </a:solidFill>
            </a:endParaRPr>
          </a:p>
        </p:txBody>
      </p:sp>
    </p:spTree>
    <p:extLst>
      <p:ext uri="{BB962C8B-B14F-4D97-AF65-F5344CB8AC3E}">
        <p14:creationId xmlns:p14="http://schemas.microsoft.com/office/powerpoint/2010/main" val="18755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6882" name="Rectangle 2"/>
          <p:cNvSpPr>
            <a:spLocks noGrp="1" noChangeArrowheads="1"/>
          </p:cNvSpPr>
          <p:nvPr>
            <p:ph type="title"/>
            <p:custDataLst>
              <p:tags r:id="rId1"/>
            </p:custDataLst>
          </p:nvPr>
        </p:nvSpPr>
        <p:spPr/>
        <p:txBody>
          <a:bodyPr>
            <a:noAutofit/>
          </a:bodyPr>
          <a:lstStyle/>
          <a:p>
            <a:r>
              <a:rPr lang="en-US"/>
              <a:t>Two’s Complement Facts</a:t>
            </a:r>
          </a:p>
        </p:txBody>
      </p:sp>
      <p:sp>
        <p:nvSpPr>
          <p:cNvPr id="1786883" name="Rectangle 3"/>
          <p:cNvSpPr>
            <a:spLocks noGrp="1" noChangeArrowheads="1"/>
          </p:cNvSpPr>
          <p:nvPr>
            <p:ph idx="1"/>
            <p:custDataLst>
              <p:tags r:id="rId2"/>
            </p:custDataLst>
          </p:nvPr>
        </p:nvSpPr>
        <p:spPr/>
        <p:txBody>
          <a:bodyPr>
            <a:noAutofit/>
          </a:bodyPr>
          <a:lstStyle/>
          <a:p>
            <a:pPr>
              <a:lnSpc>
                <a:spcPct val="92000"/>
              </a:lnSpc>
            </a:pPr>
            <a:r>
              <a:rPr lang="en-US" dirty="0" smtClean="0"/>
              <a:t>Signed two’s complement</a:t>
            </a:r>
          </a:p>
          <a:p>
            <a:pPr lvl="1">
              <a:lnSpc>
                <a:spcPct val="92000"/>
              </a:lnSpc>
            </a:pPr>
            <a:r>
              <a:rPr lang="en-US" dirty="0" smtClean="0"/>
              <a:t>Negative </a:t>
            </a:r>
            <a:r>
              <a:rPr lang="en-US" dirty="0"/>
              <a:t>numbers </a:t>
            </a:r>
            <a:r>
              <a:rPr lang="en-US" dirty="0" smtClean="0"/>
              <a:t>have </a:t>
            </a:r>
            <a:r>
              <a:rPr lang="en-US" dirty="0"/>
              <a:t>leading </a:t>
            </a:r>
            <a:r>
              <a:rPr lang="en-US" dirty="0" smtClean="0"/>
              <a:t>1’s</a:t>
            </a:r>
            <a:endParaRPr lang="en-US" dirty="0"/>
          </a:p>
          <a:p>
            <a:pPr lvl="1">
              <a:lnSpc>
                <a:spcPct val="92000"/>
              </a:lnSpc>
            </a:pPr>
            <a:r>
              <a:rPr lang="en-US" dirty="0" smtClean="0"/>
              <a:t>zero is unique: +0 = - 0</a:t>
            </a:r>
          </a:p>
          <a:p>
            <a:pPr lvl="1">
              <a:lnSpc>
                <a:spcPct val="92000"/>
              </a:lnSpc>
            </a:pPr>
            <a:r>
              <a:rPr lang="en-US" dirty="0" smtClean="0"/>
              <a:t>wraps from largest positive to largest negative</a:t>
            </a:r>
            <a:endParaRPr lang="en-US" dirty="0"/>
          </a:p>
          <a:p>
            <a:pPr>
              <a:lnSpc>
                <a:spcPct val="92000"/>
              </a:lnSpc>
            </a:pPr>
            <a:r>
              <a:rPr lang="en-US" dirty="0" smtClean="0"/>
              <a:t>N </a:t>
            </a:r>
            <a:r>
              <a:rPr lang="en-US" dirty="0"/>
              <a:t>bits can be used to represent </a:t>
            </a:r>
          </a:p>
          <a:p>
            <a:pPr lvl="1">
              <a:lnSpc>
                <a:spcPct val="92000"/>
              </a:lnSpc>
            </a:pPr>
            <a:r>
              <a:rPr lang="en-US" dirty="0"/>
              <a:t>unsigned</a:t>
            </a:r>
            <a:r>
              <a:rPr lang="en-US" dirty="0" smtClean="0"/>
              <a:t>: </a:t>
            </a:r>
            <a:r>
              <a:rPr lang="en-US" dirty="0" smtClean="0">
                <a:solidFill>
                  <a:srgbClr val="00F6FF"/>
                </a:solidFill>
              </a:rPr>
              <a:t>range 0…2</a:t>
            </a:r>
            <a:r>
              <a:rPr lang="en-US" baseline="30000" dirty="0" smtClean="0">
                <a:solidFill>
                  <a:srgbClr val="00F6FF"/>
                </a:solidFill>
              </a:rPr>
              <a:t>N</a:t>
            </a:r>
            <a:r>
              <a:rPr lang="en-US" dirty="0" smtClean="0">
                <a:solidFill>
                  <a:srgbClr val="00F6FF"/>
                </a:solidFill>
              </a:rPr>
              <a:t>-1</a:t>
            </a:r>
            <a:endParaRPr lang="en-US" dirty="0">
              <a:solidFill>
                <a:srgbClr val="00F6FF"/>
              </a:solidFill>
            </a:endParaRPr>
          </a:p>
          <a:p>
            <a:pPr lvl="2">
              <a:lnSpc>
                <a:spcPct val="92000"/>
              </a:lnSpc>
            </a:pPr>
            <a:r>
              <a:rPr lang="en-US" dirty="0" err="1" smtClean="0"/>
              <a:t>eg</a:t>
            </a:r>
            <a:r>
              <a:rPr lang="en-US" dirty="0" smtClean="0"/>
              <a:t>: </a:t>
            </a:r>
            <a:r>
              <a:rPr lang="en-US" dirty="0"/>
              <a:t>8 bits </a:t>
            </a:r>
            <a:r>
              <a:rPr lang="en-US" dirty="0" smtClean="0">
                <a:sym typeface="Symbol" pitchFamily="18" charset="2"/>
              </a:rPr>
              <a:t> </a:t>
            </a:r>
            <a:r>
              <a:rPr lang="en-US" dirty="0" smtClean="0">
                <a:solidFill>
                  <a:srgbClr val="00F6FF"/>
                </a:solidFill>
                <a:sym typeface="Symbol" pitchFamily="18" charset="2"/>
              </a:rPr>
              <a:t>0…255 </a:t>
            </a:r>
            <a:endParaRPr lang="en-US" baseline="30000" dirty="0">
              <a:solidFill>
                <a:srgbClr val="00F6FF"/>
              </a:solidFill>
            </a:endParaRPr>
          </a:p>
          <a:p>
            <a:pPr lvl="1">
              <a:lnSpc>
                <a:spcPct val="92000"/>
              </a:lnSpc>
            </a:pPr>
            <a:r>
              <a:rPr lang="en-US" dirty="0" smtClean="0"/>
              <a:t>signed (two’s complement): </a:t>
            </a:r>
            <a:r>
              <a:rPr lang="en-US" dirty="0" smtClean="0">
                <a:solidFill>
                  <a:srgbClr val="00F6FF"/>
                </a:solidFill>
              </a:rPr>
              <a:t>-(2</a:t>
            </a:r>
            <a:r>
              <a:rPr lang="en-US" baseline="30000" dirty="0" smtClean="0">
                <a:solidFill>
                  <a:srgbClr val="00F6FF"/>
                </a:solidFill>
              </a:rPr>
              <a:t>N-1</a:t>
            </a:r>
            <a:r>
              <a:rPr lang="en-US" dirty="0" smtClean="0">
                <a:solidFill>
                  <a:srgbClr val="00F6FF"/>
                </a:solidFill>
              </a:rPr>
              <a:t>)…(2</a:t>
            </a:r>
            <a:r>
              <a:rPr lang="en-US" baseline="30000" dirty="0" smtClean="0">
                <a:solidFill>
                  <a:srgbClr val="00F6FF"/>
                </a:solidFill>
              </a:rPr>
              <a:t>N-1</a:t>
            </a:r>
            <a:r>
              <a:rPr lang="en-US" dirty="0">
                <a:solidFill>
                  <a:srgbClr val="00F6FF"/>
                </a:solidFill>
              </a:rPr>
              <a:t> </a:t>
            </a:r>
            <a:r>
              <a:rPr lang="en-US" dirty="0" smtClean="0">
                <a:solidFill>
                  <a:srgbClr val="00F6FF"/>
                </a:solidFill>
              </a:rPr>
              <a:t>- 1) </a:t>
            </a:r>
            <a:endParaRPr lang="en-US" dirty="0">
              <a:solidFill>
                <a:srgbClr val="00F6FF"/>
              </a:solidFill>
            </a:endParaRPr>
          </a:p>
          <a:p>
            <a:pPr lvl="2">
              <a:lnSpc>
                <a:spcPct val="92000"/>
              </a:lnSpc>
            </a:pPr>
            <a:r>
              <a:rPr lang="en-US" dirty="0"/>
              <a:t>ex: 8 bits </a:t>
            </a:r>
            <a:r>
              <a:rPr lang="en-US" dirty="0" smtClean="0">
                <a:sym typeface="Symbol" pitchFamily="18" charset="2"/>
              </a:rPr>
              <a:t> </a:t>
            </a:r>
            <a:r>
              <a:rPr lang="en-US" dirty="0" smtClean="0">
                <a:solidFill>
                  <a:srgbClr val="00F6FF"/>
                </a:solidFill>
                <a:sym typeface="Symbol" pitchFamily="18" charset="2"/>
              </a:rPr>
              <a:t>(1000 000) … (0111 1111)</a:t>
            </a:r>
          </a:p>
          <a:p>
            <a:pPr lvl="2">
              <a:lnSpc>
                <a:spcPct val="92000"/>
              </a:lnSpc>
            </a:pPr>
            <a:r>
              <a:rPr lang="en-US" dirty="0" smtClean="0">
                <a:solidFill>
                  <a:srgbClr val="00F6FF"/>
                </a:solidFill>
                <a:sym typeface="Symbol" pitchFamily="18" charset="2"/>
              </a:rPr>
              <a:t>-128 … 127</a:t>
            </a:r>
            <a:endParaRPr lang="en-US" dirty="0">
              <a:solidFill>
                <a:srgbClr val="00F6FF"/>
              </a:solidFill>
            </a:endParaRPr>
          </a:p>
        </p:txBody>
      </p:sp>
    </p:spTree>
    <p:extLst>
      <p:ext uri="{BB962C8B-B14F-4D97-AF65-F5344CB8AC3E}">
        <p14:creationId xmlns:p14="http://schemas.microsoft.com/office/powerpoint/2010/main" val="3215615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68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68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8688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8688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8688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868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Sign Extension &amp; Truncation</a:t>
            </a:r>
            <a:endParaRPr lang="en-US" dirty="0"/>
          </a:p>
        </p:txBody>
      </p:sp>
      <p:sp>
        <p:nvSpPr>
          <p:cNvPr id="1788931" name="Rectangle 3"/>
          <p:cNvSpPr>
            <a:spLocks noGrp="1" noChangeArrowheads="1"/>
          </p:cNvSpPr>
          <p:nvPr>
            <p:ph idx="1"/>
            <p:custDataLst>
              <p:tags r:id="rId2"/>
            </p:custDataLst>
          </p:nvPr>
        </p:nvSpPr>
        <p:spPr/>
        <p:txBody>
          <a:bodyPr>
            <a:noAutofit/>
          </a:bodyPr>
          <a:lstStyle/>
          <a:p>
            <a:r>
              <a:rPr lang="en-US" dirty="0" smtClean="0">
                <a:solidFill>
                  <a:srgbClr val="00F6FF"/>
                </a:solidFill>
              </a:rPr>
              <a:t>Extending</a:t>
            </a:r>
            <a:r>
              <a:rPr lang="en-US" dirty="0" smtClean="0"/>
              <a:t> to larger size</a:t>
            </a:r>
          </a:p>
          <a:p>
            <a:pPr lvl="1"/>
            <a:r>
              <a:rPr lang="en-US" dirty="0" smtClean="0"/>
              <a:t>1111 = -1</a:t>
            </a:r>
          </a:p>
          <a:p>
            <a:pPr lvl="1"/>
            <a:r>
              <a:rPr lang="en-US" dirty="0" smtClean="0"/>
              <a:t>1111 1111 = -1</a:t>
            </a:r>
          </a:p>
          <a:p>
            <a:pPr lvl="1"/>
            <a:r>
              <a:rPr lang="en-US" dirty="0" smtClean="0"/>
              <a:t>0111 = 7</a:t>
            </a:r>
          </a:p>
          <a:p>
            <a:pPr lvl="1"/>
            <a:r>
              <a:rPr lang="en-US" dirty="0" smtClean="0"/>
              <a:t>0000 0111 = 7</a:t>
            </a:r>
          </a:p>
          <a:p>
            <a:r>
              <a:rPr lang="en-US" sz="3200" dirty="0" smtClean="0">
                <a:solidFill>
                  <a:srgbClr val="00F6FF"/>
                </a:solidFill>
              </a:rPr>
              <a:t>Truncate</a:t>
            </a:r>
            <a:r>
              <a:rPr lang="en-US" sz="3200" dirty="0" smtClean="0"/>
              <a:t> to smaller </a:t>
            </a:r>
            <a:r>
              <a:rPr lang="en-US" dirty="0" smtClean="0"/>
              <a:t>size</a:t>
            </a:r>
          </a:p>
          <a:p>
            <a:pPr lvl="1"/>
            <a:r>
              <a:rPr lang="en-US" dirty="0" smtClean="0"/>
              <a:t>0000 1111 = 15</a:t>
            </a:r>
          </a:p>
          <a:p>
            <a:pPr lvl="1"/>
            <a:r>
              <a:rPr lang="en-US" dirty="0" smtClean="0">
                <a:solidFill>
                  <a:srgbClr val="00F6FF"/>
                </a:solidFill>
              </a:rPr>
              <a:t>BUT</a:t>
            </a:r>
            <a:r>
              <a:rPr lang="en-US" dirty="0" smtClean="0"/>
              <a:t>,</a:t>
            </a:r>
            <a:r>
              <a:rPr lang="en-US" dirty="0" smtClean="0">
                <a:solidFill>
                  <a:schemeClr val="accent1"/>
                </a:solidFill>
              </a:rPr>
              <a:t> </a:t>
            </a:r>
            <a:r>
              <a:rPr lang="en-US" strike="sngStrike" dirty="0" smtClean="0"/>
              <a:t>0000</a:t>
            </a:r>
            <a:r>
              <a:rPr lang="en-US" dirty="0" smtClean="0"/>
              <a:t> 1111 = </a:t>
            </a:r>
            <a:r>
              <a:rPr lang="en-US" dirty="0" smtClean="0">
                <a:solidFill>
                  <a:srgbClr val="00F6FF"/>
                </a:solidFill>
              </a:rPr>
              <a:t>1111 = -1</a:t>
            </a:r>
          </a:p>
        </p:txBody>
      </p:sp>
      <p:sp>
        <p:nvSpPr>
          <p:cNvPr id="6" name="Rectangle 3" hidden="1"/>
          <p:cNvSpPr txBox="1">
            <a:spLocks noChangeArrowheads="1"/>
          </p:cNvSpPr>
          <p:nvPr>
            <p:custDataLst>
              <p:tags r:id="rId3"/>
            </p:custDataLst>
          </p:nvPr>
        </p:nvSpPr>
        <p:spPr>
          <a:xfrm>
            <a:off x="228600" y="304800"/>
            <a:ext cx="8686800" cy="3352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Copy the leftmost bit into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positive number, put 0’s in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negative number, put 1’s in new leading bits</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Drop leading bits so long as sign doesn’t change</a:t>
            </a:r>
          </a:p>
        </p:txBody>
      </p:sp>
    </p:spTree>
    <p:extLst>
      <p:ext uri="{BB962C8B-B14F-4D97-AF65-F5344CB8AC3E}">
        <p14:creationId xmlns:p14="http://schemas.microsoft.com/office/powerpoint/2010/main" val="33987823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title"/>
            <p:custDataLst>
              <p:tags r:id="rId1"/>
            </p:custDataLst>
          </p:nvPr>
        </p:nvSpPr>
        <p:spPr/>
        <p:txBody>
          <a:bodyPr>
            <a:noAutofit/>
          </a:bodyPr>
          <a:lstStyle/>
          <a:p>
            <a:r>
              <a:rPr lang="en-US"/>
              <a:t>Two’s Complement Addition</a:t>
            </a:r>
          </a:p>
        </p:txBody>
      </p:sp>
      <p:sp>
        <p:nvSpPr>
          <p:cNvPr id="1958915" name="Rectangle 3"/>
          <p:cNvSpPr>
            <a:spLocks noGrp="1" noChangeArrowheads="1"/>
          </p:cNvSpPr>
          <p:nvPr>
            <p:ph idx="1"/>
            <p:custDataLst>
              <p:tags r:id="rId2"/>
            </p:custDataLst>
          </p:nvPr>
        </p:nvSpPr>
        <p:spPr>
          <a:xfrm>
            <a:off x="228600" y="914400"/>
            <a:ext cx="8686800" cy="5638800"/>
          </a:xfrm>
        </p:spPr>
        <p:txBody>
          <a:bodyPr>
            <a:noAutofit/>
          </a:bodyPr>
          <a:lstStyle/>
          <a:p>
            <a:pPr>
              <a:lnSpc>
                <a:spcPct val="90000"/>
              </a:lnSpc>
            </a:pPr>
            <a:r>
              <a:rPr lang="en-US" dirty="0" smtClean="0">
                <a:solidFill>
                  <a:srgbClr val="00F6FF"/>
                </a:solidFill>
              </a:rPr>
              <a:t>Addition with two’s complement signed numbers</a:t>
            </a:r>
          </a:p>
          <a:p>
            <a:pPr>
              <a:lnSpc>
                <a:spcPct val="90000"/>
              </a:lnSpc>
              <a:buClr>
                <a:schemeClr val="accent1"/>
              </a:buClr>
            </a:pPr>
            <a:r>
              <a:rPr lang="en-US" dirty="0" smtClean="0"/>
              <a:t>Perform </a:t>
            </a:r>
            <a:r>
              <a:rPr lang="en-US" dirty="0"/>
              <a:t>addition as usual, regardless of </a:t>
            </a:r>
            <a:r>
              <a:rPr lang="en-US" dirty="0" smtClean="0"/>
              <a:t>sign</a:t>
            </a:r>
            <a:br>
              <a:rPr lang="en-US" dirty="0" smtClean="0"/>
            </a:br>
            <a:r>
              <a:rPr lang="en-US" dirty="0" smtClean="0"/>
              <a:t>(it just works)</a:t>
            </a:r>
          </a:p>
          <a:p>
            <a:pPr>
              <a:lnSpc>
                <a:spcPct val="90000"/>
              </a:lnSpc>
              <a:buClr>
                <a:schemeClr val="accent1"/>
              </a:buClr>
            </a:pPr>
            <a:r>
              <a:rPr lang="en-US" dirty="0" smtClean="0"/>
              <a:t>Examples</a:t>
            </a:r>
            <a:endParaRPr lang="en-US" dirty="0"/>
          </a:p>
          <a:p>
            <a:pPr lvl="1">
              <a:lnSpc>
                <a:spcPct val="90000"/>
              </a:lnSpc>
            </a:pPr>
            <a:r>
              <a:rPr lang="en-US" dirty="0"/>
              <a:t> 1 + -1 </a:t>
            </a:r>
            <a:r>
              <a:rPr lang="en-US" dirty="0" smtClean="0"/>
              <a:t>=</a:t>
            </a:r>
            <a:endParaRPr lang="en-US" dirty="0"/>
          </a:p>
          <a:p>
            <a:pPr lvl="1">
              <a:lnSpc>
                <a:spcPct val="90000"/>
              </a:lnSpc>
            </a:pPr>
            <a:r>
              <a:rPr lang="en-US" dirty="0"/>
              <a:t>-3 + -1 </a:t>
            </a:r>
            <a:r>
              <a:rPr lang="en-US" dirty="0" smtClean="0"/>
              <a:t>=</a:t>
            </a:r>
          </a:p>
          <a:p>
            <a:pPr lvl="1">
              <a:lnSpc>
                <a:spcPct val="90000"/>
              </a:lnSpc>
            </a:pPr>
            <a:r>
              <a:rPr lang="en-US" dirty="0" smtClean="0"/>
              <a:t>-7 +  3 =</a:t>
            </a:r>
          </a:p>
          <a:p>
            <a:pPr lvl="1">
              <a:lnSpc>
                <a:spcPct val="90000"/>
              </a:lnSpc>
            </a:pPr>
            <a:r>
              <a:rPr lang="en-US" dirty="0" smtClean="0"/>
              <a:t> </a:t>
            </a:r>
            <a:r>
              <a:rPr lang="en-US" dirty="0"/>
              <a:t>7 + (-3) </a:t>
            </a:r>
            <a:r>
              <a:rPr lang="en-US" dirty="0" smtClean="0"/>
              <a:t>=</a:t>
            </a:r>
            <a:endParaRPr lang="en-US" dirty="0"/>
          </a:p>
          <a:p>
            <a:pPr lvl="1">
              <a:lnSpc>
                <a:spcPct val="90000"/>
              </a:lnSpc>
            </a:pPr>
            <a:endParaRPr lang="en-US" dirty="0" smtClean="0"/>
          </a:p>
          <a:p>
            <a:pPr>
              <a:lnSpc>
                <a:spcPct val="90000"/>
              </a:lnSpc>
              <a:buClr>
                <a:schemeClr val="accent1"/>
              </a:buClr>
            </a:pPr>
            <a:endParaRPr lang="en-US" dirty="0" smtClean="0"/>
          </a:p>
        </p:txBody>
      </p:sp>
    </p:spTree>
    <p:extLst>
      <p:ext uri="{BB962C8B-B14F-4D97-AF65-F5344CB8AC3E}">
        <p14:creationId xmlns:p14="http://schemas.microsoft.com/office/powerpoint/2010/main" val="39954332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title"/>
            <p:custDataLst>
              <p:tags r:id="rId1"/>
            </p:custDataLst>
          </p:nvPr>
        </p:nvSpPr>
        <p:spPr/>
        <p:txBody>
          <a:bodyPr>
            <a:noAutofit/>
          </a:bodyPr>
          <a:lstStyle/>
          <a:p>
            <a:r>
              <a:rPr lang="en-US"/>
              <a:t>Two’s Complement Addition</a:t>
            </a:r>
          </a:p>
        </p:txBody>
      </p:sp>
      <p:sp>
        <p:nvSpPr>
          <p:cNvPr id="1958915" name="Rectangle 3"/>
          <p:cNvSpPr>
            <a:spLocks noGrp="1" noChangeArrowheads="1"/>
          </p:cNvSpPr>
          <p:nvPr>
            <p:ph idx="1"/>
            <p:custDataLst>
              <p:tags r:id="rId2"/>
            </p:custDataLst>
          </p:nvPr>
        </p:nvSpPr>
        <p:spPr>
          <a:xfrm>
            <a:off x="228600" y="838200"/>
            <a:ext cx="8686800" cy="5791200"/>
          </a:xfrm>
        </p:spPr>
        <p:txBody>
          <a:bodyPr>
            <a:noAutofit/>
          </a:bodyPr>
          <a:lstStyle/>
          <a:p>
            <a:pPr>
              <a:lnSpc>
                <a:spcPct val="90000"/>
              </a:lnSpc>
            </a:pPr>
            <a:r>
              <a:rPr lang="en-US" dirty="0" smtClean="0">
                <a:solidFill>
                  <a:srgbClr val="00F6FF"/>
                </a:solidFill>
              </a:rPr>
              <a:t>Addition with two’s complement signed numbers</a:t>
            </a:r>
          </a:p>
          <a:p>
            <a:pPr>
              <a:lnSpc>
                <a:spcPct val="90000"/>
              </a:lnSpc>
              <a:buClr>
                <a:schemeClr val="accent1"/>
              </a:buClr>
            </a:pPr>
            <a:r>
              <a:rPr lang="en-US" dirty="0" smtClean="0"/>
              <a:t>Perform </a:t>
            </a:r>
            <a:r>
              <a:rPr lang="en-US" dirty="0"/>
              <a:t>addition as usual, regardless of </a:t>
            </a:r>
            <a:r>
              <a:rPr lang="en-US" dirty="0" smtClean="0"/>
              <a:t>sign</a:t>
            </a:r>
            <a:br>
              <a:rPr lang="en-US" dirty="0" smtClean="0"/>
            </a:br>
            <a:r>
              <a:rPr lang="en-US" dirty="0" smtClean="0"/>
              <a:t>(it just works)</a:t>
            </a:r>
          </a:p>
          <a:p>
            <a:pPr>
              <a:lnSpc>
                <a:spcPct val="90000"/>
              </a:lnSpc>
              <a:buClr>
                <a:schemeClr val="accent1"/>
              </a:buClr>
            </a:pPr>
            <a:r>
              <a:rPr lang="en-US" dirty="0" smtClean="0"/>
              <a:t>Examples</a:t>
            </a:r>
          </a:p>
          <a:p>
            <a:pPr marL="457200" indent="-457200">
              <a:lnSpc>
                <a:spcPct val="90000"/>
              </a:lnSpc>
              <a:buClr>
                <a:srgbClr val="00F6FF"/>
              </a:buClr>
              <a:buFont typeface="Arial"/>
              <a:buChar char="•"/>
            </a:pPr>
            <a:r>
              <a:rPr lang="en-US" sz="2800" dirty="0" smtClean="0"/>
              <a:t>1 + -1 = 0001 + 1111 = 0000 (0)</a:t>
            </a:r>
          </a:p>
          <a:p>
            <a:pPr marL="457200" indent="-457200">
              <a:lnSpc>
                <a:spcPct val="90000"/>
              </a:lnSpc>
              <a:buClr>
                <a:srgbClr val="00F6FF"/>
              </a:buClr>
              <a:buFont typeface="Arial"/>
              <a:buChar char="•"/>
            </a:pPr>
            <a:r>
              <a:rPr lang="en-US" sz="2800" dirty="0" smtClean="0"/>
              <a:t>-3 + -1 = 1101 + 1111 = 1100 (-4)</a:t>
            </a:r>
          </a:p>
          <a:p>
            <a:pPr marL="457200" indent="-457200">
              <a:lnSpc>
                <a:spcPct val="90000"/>
              </a:lnSpc>
              <a:buClr>
                <a:srgbClr val="00F6FF"/>
              </a:buClr>
              <a:buFont typeface="Arial"/>
              <a:buChar char="•"/>
            </a:pPr>
            <a:r>
              <a:rPr lang="en-US" sz="2800" dirty="0" smtClean="0"/>
              <a:t>-7 +  3 = 1001 + 0011 = 1100 (-4)</a:t>
            </a:r>
          </a:p>
          <a:p>
            <a:pPr marL="457200" indent="-457200">
              <a:lnSpc>
                <a:spcPct val="90000"/>
              </a:lnSpc>
              <a:buClr>
                <a:srgbClr val="00F6FF"/>
              </a:buClr>
              <a:buFont typeface="Arial"/>
              <a:buChar char="•"/>
            </a:pPr>
            <a:r>
              <a:rPr lang="en-US" sz="2800" dirty="0" smtClean="0"/>
              <a:t> 7 + (-3) = 0111 + 1101 = 0100 (4)</a:t>
            </a:r>
          </a:p>
          <a:p>
            <a:pPr marL="457200" indent="-457200">
              <a:lnSpc>
                <a:spcPct val="90000"/>
              </a:lnSpc>
              <a:buClr>
                <a:srgbClr val="00F6FF"/>
              </a:buClr>
              <a:buFont typeface="Arial"/>
              <a:buChar char="•"/>
            </a:pPr>
            <a:r>
              <a:rPr lang="en-US" dirty="0" smtClean="0"/>
              <a:t>What is wrong with the following additions?</a:t>
            </a:r>
          </a:p>
          <a:p>
            <a:pPr lvl="2">
              <a:lnSpc>
                <a:spcPct val="90000"/>
              </a:lnSpc>
              <a:buFont typeface="Arial"/>
              <a:buChar char="•"/>
            </a:pPr>
            <a:r>
              <a:rPr lang="en-US" dirty="0" smtClean="0"/>
              <a:t>7 </a:t>
            </a:r>
            <a:r>
              <a:rPr lang="en-US" dirty="0"/>
              <a:t>+ 1, -7 + -3, -7 + -</a:t>
            </a:r>
            <a:r>
              <a:rPr lang="en-US" dirty="0" smtClean="0"/>
              <a:t>1 </a:t>
            </a:r>
          </a:p>
          <a:p>
            <a:pPr lvl="2">
              <a:lnSpc>
                <a:spcPct val="90000"/>
              </a:lnSpc>
              <a:buFont typeface="Arial"/>
              <a:buChar char="•"/>
            </a:pPr>
            <a:r>
              <a:rPr lang="en-US" dirty="0" smtClean="0"/>
              <a:t>1000 </a:t>
            </a:r>
            <a:r>
              <a:rPr lang="en-US" dirty="0" smtClean="0">
                <a:solidFill>
                  <a:schemeClr val="accent2"/>
                </a:solidFill>
              </a:rPr>
              <a:t>overflow</a:t>
            </a:r>
            <a:r>
              <a:rPr lang="en-US" dirty="0" smtClean="0"/>
              <a:t>, 1 0110 </a:t>
            </a:r>
            <a:r>
              <a:rPr lang="en-US" dirty="0" smtClean="0">
                <a:solidFill>
                  <a:schemeClr val="accent2"/>
                </a:solidFill>
              </a:rPr>
              <a:t>overflow</a:t>
            </a:r>
            <a:r>
              <a:rPr lang="en-US" dirty="0" smtClean="0"/>
              <a:t>, 1000 fine</a:t>
            </a:r>
            <a:endParaRPr lang="en-US" dirty="0"/>
          </a:p>
          <a:p>
            <a:pPr>
              <a:lnSpc>
                <a:spcPct val="90000"/>
              </a:lnSpc>
              <a:buClr>
                <a:schemeClr val="accent1"/>
              </a:buClr>
            </a:pPr>
            <a:endParaRPr lang="en-US" dirty="0" smtClean="0"/>
          </a:p>
        </p:txBody>
      </p:sp>
    </p:spTree>
    <p:extLst>
      <p:ext uri="{BB962C8B-B14F-4D97-AF65-F5344CB8AC3E}">
        <p14:creationId xmlns:p14="http://schemas.microsoft.com/office/powerpoint/2010/main" val="3244954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89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p:sp>
        <p:nvSpPr>
          <p:cNvPr id="2077699" name="Rectangle 3"/>
          <p:cNvSpPr>
            <a:spLocks noGrp="1" noChangeArrowheads="1"/>
          </p:cNvSpPr>
          <p:nvPr>
            <p:ph idx="1"/>
            <p:custDataLst>
              <p:tags r:id="rId2"/>
            </p:custDataLst>
          </p:nvPr>
        </p:nvSpPr>
        <p:spPr>
          <a:xfrm>
            <a:off x="228600" y="914400"/>
            <a:ext cx="8686800" cy="5715000"/>
          </a:xfrm>
          <a:ln>
            <a:noFill/>
          </a:ln>
        </p:spPr>
        <p:txBody>
          <a:bodyPr>
            <a:noAutofit/>
          </a:bodyPr>
          <a:lstStyle/>
          <a:p>
            <a:r>
              <a:rPr lang="en-US" dirty="0" smtClean="0"/>
              <a:t>Why create a new circuit?</a:t>
            </a:r>
          </a:p>
          <a:p>
            <a:r>
              <a:rPr lang="en-US" dirty="0" smtClean="0"/>
              <a:t>Just use addition using two’s complement math</a:t>
            </a:r>
          </a:p>
          <a:p>
            <a:pPr lvl="1"/>
            <a:r>
              <a:rPr lang="en-US" dirty="0" smtClean="0">
                <a:solidFill>
                  <a:srgbClr val="00F6FF"/>
                </a:solidFill>
              </a:rPr>
              <a:t>How?</a:t>
            </a:r>
          </a:p>
        </p:txBody>
      </p:sp>
    </p:spTree>
    <p:extLst>
      <p:ext uri="{BB962C8B-B14F-4D97-AF65-F5344CB8AC3E}">
        <p14:creationId xmlns:p14="http://schemas.microsoft.com/office/powerpoint/2010/main" val="347224467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p:sp>
        <p:nvSpPr>
          <p:cNvPr id="2077699" name="Rectangle 3"/>
          <p:cNvSpPr>
            <a:spLocks noGrp="1" noChangeArrowheads="1"/>
          </p:cNvSpPr>
          <p:nvPr>
            <p:ph idx="1"/>
            <p:custDataLst>
              <p:tags r:id="rId2"/>
            </p:custDataLst>
          </p:nvPr>
        </p:nvSpPr>
        <p:spPr/>
        <p:txBody>
          <a:bodyPr>
            <a:noAutofit/>
          </a:bodyPr>
          <a:lstStyle/>
          <a:p>
            <a:r>
              <a:rPr lang="en-US" sz="2400" dirty="0" smtClean="0">
                <a:solidFill>
                  <a:schemeClr val="bg1"/>
                </a:solidFill>
              </a:rPr>
              <a:t>Two’s Complement Subtraction</a:t>
            </a:r>
          </a:p>
          <a:p>
            <a:pPr lvl="1"/>
            <a:r>
              <a:rPr lang="en-US" sz="2400" dirty="0">
                <a:solidFill>
                  <a:schemeClr val="bg1"/>
                </a:solidFill>
              </a:rPr>
              <a:t>Subtraction is simply addition, </a:t>
            </a:r>
            <a:endParaRPr lang="en-US" sz="2400" dirty="0" smtClean="0">
              <a:solidFill>
                <a:schemeClr val="bg1"/>
              </a:solidFill>
            </a:endParaRPr>
          </a:p>
          <a:p>
            <a:pPr marL="457200" lvl="1" indent="0">
              <a:buNone/>
            </a:pPr>
            <a:r>
              <a:rPr lang="en-US" sz="2400" dirty="0" smtClean="0">
                <a:solidFill>
                  <a:schemeClr val="bg1"/>
                </a:solidFill>
              </a:rPr>
              <a:t>    where </a:t>
            </a:r>
            <a:r>
              <a:rPr lang="en-US" sz="2400" dirty="0">
                <a:solidFill>
                  <a:schemeClr val="bg1"/>
                </a:solidFill>
              </a:rPr>
              <a:t>one of the operands has been </a:t>
            </a:r>
            <a:r>
              <a:rPr lang="en-US" sz="2400" dirty="0" smtClean="0">
                <a:solidFill>
                  <a:schemeClr val="bg1"/>
                </a:solidFill>
              </a:rPr>
              <a:t>negated</a:t>
            </a:r>
          </a:p>
          <a:p>
            <a:pPr lvl="2"/>
            <a:r>
              <a:rPr lang="en-US" dirty="0" smtClean="0">
                <a:solidFill>
                  <a:schemeClr val="bg1"/>
                </a:solidFill>
              </a:rPr>
              <a:t>Negation is done by inverting all bits and adding one</a:t>
            </a:r>
            <a:endParaRPr lang="en-US" dirty="0">
              <a:solidFill>
                <a:schemeClr val="bg1"/>
              </a:solidFill>
            </a:endParaRPr>
          </a:p>
          <a:p>
            <a:pPr marL="914400" lvl="2" indent="0">
              <a:buNone/>
            </a:pPr>
            <a:r>
              <a:rPr lang="en-US" dirty="0" smtClean="0">
                <a:solidFill>
                  <a:schemeClr val="bg1"/>
                </a:solidFill>
              </a:rPr>
              <a:t>   A – B = A + (-B) = A + ( B + 1)</a:t>
            </a:r>
            <a:endParaRPr lang="en-US" dirty="0">
              <a:solidFill>
                <a:schemeClr val="bg1"/>
              </a:solidFill>
            </a:endParaRPr>
          </a:p>
        </p:txBody>
      </p:sp>
      <p:sp>
        <p:nvSpPr>
          <p:cNvPr id="82" name="Rectangle 3"/>
          <p:cNvSpPr>
            <a:spLocks noChangeArrowheads="1"/>
          </p:cNvSpPr>
          <p:nvPr>
            <p:custDataLst>
              <p:tags r:id="rId3"/>
            </p:custDataLst>
          </p:nvPr>
        </p:nvSpPr>
        <p:spPr bwMode="auto">
          <a:xfrm>
            <a:off x="7010400" y="44671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83" name="Line 5"/>
          <p:cNvSpPr>
            <a:spLocks noChangeShapeType="1"/>
          </p:cNvSpPr>
          <p:nvPr>
            <p:custDataLst>
              <p:tags r:id="rId4"/>
            </p:custDataLst>
          </p:nvPr>
        </p:nvSpPr>
        <p:spPr bwMode="auto">
          <a:xfrm>
            <a:off x="7315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4" name="Line 6"/>
          <p:cNvSpPr>
            <a:spLocks noChangeShapeType="1"/>
          </p:cNvSpPr>
          <p:nvPr>
            <p:custDataLst>
              <p:tags r:id="rId5"/>
            </p:custDataLst>
          </p:nvPr>
        </p:nvSpPr>
        <p:spPr bwMode="auto">
          <a:xfrm>
            <a:off x="8001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5" name="Line 7"/>
          <p:cNvSpPr>
            <a:spLocks noChangeShapeType="1"/>
          </p:cNvSpPr>
          <p:nvPr>
            <p:custDataLst>
              <p:tags r:id="rId6"/>
            </p:custDataLst>
          </p:nvPr>
        </p:nvSpPr>
        <p:spPr bwMode="auto">
          <a:xfrm flipH="1">
            <a:off x="82296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6" name="Line 8"/>
          <p:cNvSpPr>
            <a:spLocks noChangeShapeType="1"/>
          </p:cNvSpPr>
          <p:nvPr>
            <p:custDataLst>
              <p:tags r:id="rId7"/>
            </p:custDataLst>
          </p:nvPr>
        </p:nvSpPr>
        <p:spPr bwMode="auto">
          <a:xfrm flipH="1">
            <a:off x="65532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7" name="Line 9"/>
          <p:cNvSpPr>
            <a:spLocks noChangeShapeType="1"/>
          </p:cNvSpPr>
          <p:nvPr>
            <p:custDataLst>
              <p:tags r:id="rId8"/>
            </p:custDataLst>
          </p:nvPr>
        </p:nvSpPr>
        <p:spPr bwMode="auto">
          <a:xfrm>
            <a:off x="76200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8" name="Text Box 10"/>
          <p:cNvSpPr txBox="1">
            <a:spLocks noChangeArrowheads="1"/>
          </p:cNvSpPr>
          <p:nvPr>
            <p:custDataLst>
              <p:tags r:id="rId9"/>
            </p:custDataLst>
          </p:nvPr>
        </p:nvSpPr>
        <p:spPr bwMode="auto">
          <a:xfrm>
            <a:off x="72390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89" name="Rectangle 12"/>
          <p:cNvSpPr>
            <a:spLocks noChangeArrowheads="1"/>
          </p:cNvSpPr>
          <p:nvPr>
            <p:custDataLst>
              <p:tags r:id="rId10"/>
            </p:custDataLst>
          </p:nvPr>
        </p:nvSpPr>
        <p:spPr bwMode="auto">
          <a:xfrm>
            <a:off x="5334000" y="44671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90" name="Line 14"/>
          <p:cNvSpPr>
            <a:spLocks noChangeShapeType="1"/>
          </p:cNvSpPr>
          <p:nvPr>
            <p:custDataLst>
              <p:tags r:id="rId11"/>
            </p:custDataLst>
          </p:nvPr>
        </p:nvSpPr>
        <p:spPr bwMode="auto">
          <a:xfrm>
            <a:off x="5638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1" name="Line 15"/>
          <p:cNvSpPr>
            <a:spLocks noChangeShapeType="1"/>
          </p:cNvSpPr>
          <p:nvPr>
            <p:custDataLst>
              <p:tags r:id="rId12"/>
            </p:custDataLst>
          </p:nvPr>
        </p:nvSpPr>
        <p:spPr bwMode="auto">
          <a:xfrm>
            <a:off x="63246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2" name="Line 16"/>
          <p:cNvSpPr>
            <a:spLocks noChangeShapeType="1"/>
          </p:cNvSpPr>
          <p:nvPr>
            <p:custDataLst>
              <p:tags r:id="rId13"/>
            </p:custDataLst>
          </p:nvPr>
        </p:nvSpPr>
        <p:spPr bwMode="auto">
          <a:xfrm flipH="1">
            <a:off x="48768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3" name="Line 17"/>
          <p:cNvSpPr>
            <a:spLocks noChangeShapeType="1"/>
          </p:cNvSpPr>
          <p:nvPr>
            <p:custDataLst>
              <p:tags r:id="rId14"/>
            </p:custDataLst>
          </p:nvPr>
        </p:nvSpPr>
        <p:spPr bwMode="auto">
          <a:xfrm>
            <a:off x="59436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4" name="Text Box 18"/>
          <p:cNvSpPr txBox="1">
            <a:spLocks noChangeArrowheads="1"/>
          </p:cNvSpPr>
          <p:nvPr>
            <p:custDataLst>
              <p:tags r:id="rId15"/>
            </p:custDataLst>
          </p:nvPr>
        </p:nvSpPr>
        <p:spPr bwMode="auto">
          <a:xfrm>
            <a:off x="55626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95" name="Rectangle 19"/>
          <p:cNvSpPr>
            <a:spLocks noChangeArrowheads="1"/>
          </p:cNvSpPr>
          <p:nvPr>
            <p:custDataLst>
              <p:tags r:id="rId16"/>
            </p:custDataLst>
          </p:nvPr>
        </p:nvSpPr>
        <p:spPr bwMode="auto">
          <a:xfrm>
            <a:off x="3657600" y="44671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96" name="Line 21"/>
          <p:cNvSpPr>
            <a:spLocks noChangeShapeType="1"/>
          </p:cNvSpPr>
          <p:nvPr>
            <p:custDataLst>
              <p:tags r:id="rId17"/>
            </p:custDataLst>
          </p:nvPr>
        </p:nvSpPr>
        <p:spPr bwMode="auto">
          <a:xfrm>
            <a:off x="39624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7" name="Line 22"/>
          <p:cNvSpPr>
            <a:spLocks noChangeShapeType="1"/>
          </p:cNvSpPr>
          <p:nvPr>
            <p:custDataLst>
              <p:tags r:id="rId18"/>
            </p:custDataLst>
          </p:nvPr>
        </p:nvSpPr>
        <p:spPr bwMode="auto">
          <a:xfrm>
            <a:off x="4648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8" name="Line 23"/>
          <p:cNvSpPr>
            <a:spLocks noChangeShapeType="1"/>
          </p:cNvSpPr>
          <p:nvPr>
            <p:custDataLst>
              <p:tags r:id="rId19"/>
            </p:custDataLst>
          </p:nvPr>
        </p:nvSpPr>
        <p:spPr bwMode="auto">
          <a:xfrm flipH="1">
            <a:off x="32004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9" name="Line 24"/>
          <p:cNvSpPr>
            <a:spLocks noChangeShapeType="1"/>
          </p:cNvSpPr>
          <p:nvPr>
            <p:custDataLst>
              <p:tags r:id="rId20"/>
            </p:custDataLst>
          </p:nvPr>
        </p:nvSpPr>
        <p:spPr bwMode="auto">
          <a:xfrm>
            <a:off x="42672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0" name="Text Box 25"/>
          <p:cNvSpPr txBox="1">
            <a:spLocks noChangeArrowheads="1"/>
          </p:cNvSpPr>
          <p:nvPr>
            <p:custDataLst>
              <p:tags r:id="rId21"/>
            </p:custDataLst>
          </p:nvPr>
        </p:nvSpPr>
        <p:spPr bwMode="auto">
          <a:xfrm>
            <a:off x="38862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01" name="Rectangle 26"/>
          <p:cNvSpPr>
            <a:spLocks noChangeArrowheads="1"/>
          </p:cNvSpPr>
          <p:nvPr>
            <p:custDataLst>
              <p:tags r:id="rId22"/>
            </p:custDataLst>
          </p:nvPr>
        </p:nvSpPr>
        <p:spPr bwMode="auto">
          <a:xfrm>
            <a:off x="1981200" y="44671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02" name="Line 28"/>
          <p:cNvSpPr>
            <a:spLocks noChangeShapeType="1"/>
          </p:cNvSpPr>
          <p:nvPr>
            <p:custDataLst>
              <p:tags r:id="rId23"/>
            </p:custDataLst>
          </p:nvPr>
        </p:nvSpPr>
        <p:spPr bwMode="auto">
          <a:xfrm>
            <a:off x="2286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3" name="Line 29"/>
          <p:cNvSpPr>
            <a:spLocks noChangeShapeType="1"/>
          </p:cNvSpPr>
          <p:nvPr>
            <p:custDataLst>
              <p:tags r:id="rId24"/>
            </p:custDataLst>
          </p:nvPr>
        </p:nvSpPr>
        <p:spPr bwMode="auto">
          <a:xfrm>
            <a:off x="2971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4" name="Line 30"/>
          <p:cNvSpPr>
            <a:spLocks noChangeShapeType="1"/>
          </p:cNvSpPr>
          <p:nvPr>
            <p:custDataLst>
              <p:tags r:id="rId25"/>
            </p:custDataLst>
          </p:nvPr>
        </p:nvSpPr>
        <p:spPr bwMode="auto">
          <a:xfrm flipH="1">
            <a:off x="1371600" y="5000587"/>
            <a:ext cx="609600" cy="0"/>
          </a:xfrm>
          <a:prstGeom prst="line">
            <a:avLst/>
          </a:prstGeom>
          <a:noFill/>
          <a:ln w="25400">
            <a:solidFill>
              <a:srgbClr val="FFFFFF"/>
            </a:solidFill>
            <a:round/>
            <a:headEnd/>
            <a:tailEnd type="arrow"/>
          </a:ln>
          <a:effectLst/>
        </p:spPr>
        <p:txBody>
          <a:bodyPr wrap="square" anchor="ctr">
            <a:spAutoFit/>
          </a:bodyPr>
          <a:lstStyle/>
          <a:p>
            <a:endParaRPr lang="en-US"/>
          </a:p>
        </p:txBody>
      </p:sp>
      <p:sp>
        <p:nvSpPr>
          <p:cNvPr id="105" name="Line 31"/>
          <p:cNvSpPr>
            <a:spLocks noChangeShapeType="1"/>
          </p:cNvSpPr>
          <p:nvPr>
            <p:custDataLst>
              <p:tags r:id="rId26"/>
            </p:custDataLst>
          </p:nvPr>
        </p:nvSpPr>
        <p:spPr bwMode="auto">
          <a:xfrm>
            <a:off x="25908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6" name="Text Box 32"/>
          <p:cNvSpPr txBox="1">
            <a:spLocks noChangeArrowheads="1"/>
          </p:cNvSpPr>
          <p:nvPr>
            <p:custDataLst>
              <p:tags r:id="rId27"/>
            </p:custDataLst>
          </p:nvPr>
        </p:nvSpPr>
        <p:spPr bwMode="auto">
          <a:xfrm>
            <a:off x="22098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08" name="Text Box 38"/>
          <p:cNvSpPr txBox="1">
            <a:spLocks noChangeArrowheads="1"/>
          </p:cNvSpPr>
          <p:nvPr>
            <p:custDataLst>
              <p:tags r:id="rId28"/>
            </p:custDataLst>
          </p:nvPr>
        </p:nvSpPr>
        <p:spPr bwMode="auto">
          <a:xfrm>
            <a:off x="8382000" y="4467187"/>
            <a:ext cx="609600" cy="562013"/>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smtClean="0">
                <a:solidFill>
                  <a:schemeClr val="accent1"/>
                </a:solidFill>
                <a:latin typeface="Calibri"/>
              </a:rPr>
              <a:t>1</a:t>
            </a:r>
            <a:endParaRPr lang="en-US" sz="2800" dirty="0">
              <a:solidFill>
                <a:schemeClr val="accent1"/>
              </a:solidFill>
              <a:latin typeface="Calibri"/>
            </a:endParaRPr>
          </a:p>
        </p:txBody>
      </p:sp>
      <p:sp>
        <p:nvSpPr>
          <p:cNvPr id="116" name="Text Box 31"/>
          <p:cNvSpPr txBox="1">
            <a:spLocks noChangeArrowheads="1"/>
          </p:cNvSpPr>
          <p:nvPr>
            <p:custDataLst>
              <p:tags r:id="rId29"/>
            </p:custDataLst>
          </p:nvPr>
        </p:nvSpPr>
        <p:spPr bwMode="auto">
          <a:xfrm>
            <a:off x="70104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117" name="Text Box 32"/>
          <p:cNvSpPr txBox="1">
            <a:spLocks noChangeArrowheads="1"/>
          </p:cNvSpPr>
          <p:nvPr>
            <p:custDataLst>
              <p:tags r:id="rId30"/>
            </p:custDataLst>
          </p:nvPr>
        </p:nvSpPr>
        <p:spPr bwMode="auto">
          <a:xfrm>
            <a:off x="76200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118" name="Group 33"/>
          <p:cNvGrpSpPr>
            <a:grpSpLocks/>
          </p:cNvGrpSpPr>
          <p:nvPr>
            <p:custDataLst>
              <p:tags r:id="rId31"/>
            </p:custDataLst>
          </p:nvPr>
        </p:nvGrpSpPr>
        <p:grpSpPr bwMode="auto">
          <a:xfrm rot="5400000">
            <a:off x="7648575" y="3635375"/>
            <a:ext cx="703263" cy="246063"/>
            <a:chOff x="3654" y="1680"/>
            <a:chExt cx="934" cy="336"/>
          </a:xfrm>
        </p:grpSpPr>
        <p:sp>
          <p:nvSpPr>
            <p:cNvPr id="119" name="AutoShape 34"/>
            <p:cNvSpPr>
              <a:spLocks noChangeArrowheads="1"/>
            </p:cNvSpPr>
            <p:nvPr>
              <p:custDataLst>
                <p:tags r:id="rId5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0" name="Oval 35"/>
            <p:cNvSpPr>
              <a:spLocks noChangeArrowheads="1"/>
            </p:cNvSpPr>
            <p:nvPr>
              <p:custDataLst>
                <p:tags r:id="rId5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1" name="Line 36"/>
            <p:cNvSpPr>
              <a:spLocks noChangeShapeType="1"/>
            </p:cNvSpPr>
            <p:nvPr>
              <p:custDataLst>
                <p:tags r:id="rId5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2" name="Line 37"/>
            <p:cNvSpPr>
              <a:spLocks noChangeShapeType="1"/>
            </p:cNvSpPr>
            <p:nvPr>
              <p:custDataLst>
                <p:tags r:id="rId5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23" name="Text Box 38"/>
          <p:cNvSpPr txBox="1">
            <a:spLocks noChangeArrowheads="1"/>
          </p:cNvSpPr>
          <p:nvPr>
            <p:custDataLst>
              <p:tags r:id="rId32"/>
            </p:custDataLst>
          </p:nvPr>
        </p:nvSpPr>
        <p:spPr bwMode="auto">
          <a:xfrm>
            <a:off x="53340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124" name="Text Box 39"/>
          <p:cNvSpPr txBox="1">
            <a:spLocks noChangeArrowheads="1"/>
          </p:cNvSpPr>
          <p:nvPr>
            <p:custDataLst>
              <p:tags r:id="rId33"/>
            </p:custDataLst>
          </p:nvPr>
        </p:nvSpPr>
        <p:spPr bwMode="auto">
          <a:xfrm>
            <a:off x="59436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125" name="Group 40"/>
          <p:cNvGrpSpPr>
            <a:grpSpLocks/>
          </p:cNvGrpSpPr>
          <p:nvPr>
            <p:custDataLst>
              <p:tags r:id="rId34"/>
            </p:custDataLst>
          </p:nvPr>
        </p:nvGrpSpPr>
        <p:grpSpPr bwMode="auto">
          <a:xfrm rot="5400000">
            <a:off x="5972175" y="3635375"/>
            <a:ext cx="703263" cy="246063"/>
            <a:chOff x="3654" y="1680"/>
            <a:chExt cx="934" cy="336"/>
          </a:xfrm>
        </p:grpSpPr>
        <p:sp>
          <p:nvSpPr>
            <p:cNvPr id="126" name="AutoShape 41"/>
            <p:cNvSpPr>
              <a:spLocks noChangeArrowheads="1"/>
            </p:cNvSpPr>
            <p:nvPr>
              <p:custDataLst>
                <p:tags r:id="rId50"/>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7" name="Oval 42"/>
            <p:cNvSpPr>
              <a:spLocks noChangeArrowheads="1"/>
            </p:cNvSpPr>
            <p:nvPr>
              <p:custDataLst>
                <p:tags r:id="rId51"/>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8" name="Line 43"/>
            <p:cNvSpPr>
              <a:spLocks noChangeShapeType="1"/>
            </p:cNvSpPr>
            <p:nvPr>
              <p:custDataLst>
                <p:tags r:id="rId52"/>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9" name="Line 44"/>
            <p:cNvSpPr>
              <a:spLocks noChangeShapeType="1"/>
            </p:cNvSpPr>
            <p:nvPr>
              <p:custDataLst>
                <p:tags r:id="rId53"/>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0" name="Text Box 45"/>
          <p:cNvSpPr txBox="1">
            <a:spLocks noChangeArrowheads="1"/>
          </p:cNvSpPr>
          <p:nvPr>
            <p:custDataLst>
              <p:tags r:id="rId35"/>
            </p:custDataLst>
          </p:nvPr>
        </p:nvSpPr>
        <p:spPr bwMode="auto">
          <a:xfrm>
            <a:off x="36576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131" name="Text Box 46"/>
          <p:cNvSpPr txBox="1">
            <a:spLocks noChangeArrowheads="1"/>
          </p:cNvSpPr>
          <p:nvPr>
            <p:custDataLst>
              <p:tags r:id="rId36"/>
            </p:custDataLst>
          </p:nvPr>
        </p:nvSpPr>
        <p:spPr bwMode="auto">
          <a:xfrm>
            <a:off x="42672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132" name="Group 47"/>
          <p:cNvGrpSpPr>
            <a:grpSpLocks/>
          </p:cNvGrpSpPr>
          <p:nvPr>
            <p:custDataLst>
              <p:tags r:id="rId37"/>
            </p:custDataLst>
          </p:nvPr>
        </p:nvGrpSpPr>
        <p:grpSpPr bwMode="auto">
          <a:xfrm rot="5400000">
            <a:off x="4295775" y="3635375"/>
            <a:ext cx="703263" cy="246063"/>
            <a:chOff x="3654" y="1680"/>
            <a:chExt cx="934" cy="336"/>
          </a:xfrm>
        </p:grpSpPr>
        <p:sp>
          <p:nvSpPr>
            <p:cNvPr id="133" name="AutoShape 48"/>
            <p:cNvSpPr>
              <a:spLocks noChangeArrowheads="1"/>
            </p:cNvSpPr>
            <p:nvPr>
              <p:custDataLst>
                <p:tags r:id="rId46"/>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34" name="Oval 49"/>
            <p:cNvSpPr>
              <a:spLocks noChangeArrowheads="1"/>
            </p:cNvSpPr>
            <p:nvPr>
              <p:custDataLst>
                <p:tags r:id="rId47"/>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35" name="Line 50"/>
            <p:cNvSpPr>
              <a:spLocks noChangeShapeType="1"/>
            </p:cNvSpPr>
            <p:nvPr>
              <p:custDataLst>
                <p:tags r:id="rId48"/>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36" name="Line 51"/>
            <p:cNvSpPr>
              <a:spLocks noChangeShapeType="1"/>
            </p:cNvSpPr>
            <p:nvPr>
              <p:custDataLst>
                <p:tags r:id="rId49"/>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7" name="Text Box 52"/>
          <p:cNvSpPr txBox="1">
            <a:spLocks noChangeArrowheads="1"/>
          </p:cNvSpPr>
          <p:nvPr>
            <p:custDataLst>
              <p:tags r:id="rId38"/>
            </p:custDataLst>
          </p:nvPr>
        </p:nvSpPr>
        <p:spPr bwMode="auto">
          <a:xfrm>
            <a:off x="19812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138" name="Text Box 53"/>
          <p:cNvSpPr txBox="1">
            <a:spLocks noChangeArrowheads="1"/>
          </p:cNvSpPr>
          <p:nvPr>
            <p:custDataLst>
              <p:tags r:id="rId39"/>
            </p:custDataLst>
          </p:nvPr>
        </p:nvSpPr>
        <p:spPr bwMode="auto">
          <a:xfrm>
            <a:off x="25908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139" name="Group 54"/>
          <p:cNvGrpSpPr>
            <a:grpSpLocks/>
          </p:cNvGrpSpPr>
          <p:nvPr>
            <p:custDataLst>
              <p:tags r:id="rId40"/>
            </p:custDataLst>
          </p:nvPr>
        </p:nvGrpSpPr>
        <p:grpSpPr bwMode="auto">
          <a:xfrm rot="5400000">
            <a:off x="2619375" y="3635375"/>
            <a:ext cx="703263" cy="246063"/>
            <a:chOff x="3654" y="1680"/>
            <a:chExt cx="934" cy="336"/>
          </a:xfrm>
        </p:grpSpPr>
        <p:sp>
          <p:nvSpPr>
            <p:cNvPr id="140" name="AutoShape 55"/>
            <p:cNvSpPr>
              <a:spLocks noChangeArrowheads="1"/>
            </p:cNvSpPr>
            <p:nvPr>
              <p:custDataLst>
                <p:tags r:id="rId42"/>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41" name="Oval 56"/>
            <p:cNvSpPr>
              <a:spLocks noChangeArrowheads="1"/>
            </p:cNvSpPr>
            <p:nvPr>
              <p:custDataLst>
                <p:tags r:id="rId43"/>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42" name="Line 57"/>
            <p:cNvSpPr>
              <a:spLocks noChangeShapeType="1"/>
            </p:cNvSpPr>
            <p:nvPr>
              <p:custDataLst>
                <p:tags r:id="rId44"/>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43" name="Line 58"/>
            <p:cNvSpPr>
              <a:spLocks noChangeShapeType="1"/>
            </p:cNvSpPr>
            <p:nvPr>
              <p:custDataLst>
                <p:tags r:id="rId45"/>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8" name="Text Box 33"/>
          <p:cNvSpPr txBox="1">
            <a:spLocks noChangeArrowheads="1"/>
          </p:cNvSpPr>
          <p:nvPr>
            <p:custDataLst>
              <p:tags r:id="rId41"/>
            </p:custDataLst>
          </p:nvPr>
        </p:nvSpPr>
        <p:spPr bwMode="auto">
          <a:xfrm>
            <a:off x="533400" y="45059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
        <p:nvSpPr>
          <p:cNvPr id="61" name="TextBox 60"/>
          <p:cNvSpPr txBox="1"/>
          <p:nvPr/>
        </p:nvSpPr>
        <p:spPr>
          <a:xfrm>
            <a:off x="2577835" y="2971800"/>
            <a:ext cx="5575565" cy="523220"/>
          </a:xfrm>
          <a:prstGeom prst="rect">
            <a:avLst/>
          </a:prstGeom>
          <a:noFill/>
        </p:spPr>
        <p:txBody>
          <a:bodyPr wrap="none" rtlCol="0">
            <a:spAutoFit/>
          </a:bodyPr>
          <a:lstStyle/>
          <a:p>
            <a:r>
              <a:rPr lang="en-US" sz="2800" dirty="0" smtClean="0">
                <a:solidFill>
                  <a:schemeClr val="accent1"/>
                </a:solidFill>
              </a:rPr>
              <a:t>0                   0                  1                  1</a:t>
            </a:r>
            <a:endParaRPr lang="en-US" sz="2800" dirty="0">
              <a:solidFill>
                <a:schemeClr val="accent1"/>
              </a:solidFill>
            </a:endParaRPr>
          </a:p>
        </p:txBody>
      </p:sp>
      <p:sp>
        <p:nvSpPr>
          <p:cNvPr id="62" name="TextBox 61"/>
          <p:cNvSpPr txBox="1"/>
          <p:nvPr/>
        </p:nvSpPr>
        <p:spPr>
          <a:xfrm>
            <a:off x="2019300" y="3300085"/>
            <a:ext cx="5575565" cy="523220"/>
          </a:xfrm>
          <a:prstGeom prst="rect">
            <a:avLst/>
          </a:prstGeom>
          <a:noFill/>
        </p:spPr>
        <p:txBody>
          <a:bodyPr wrap="none" rtlCol="0">
            <a:spAutoFit/>
          </a:bodyPr>
          <a:lstStyle/>
          <a:p>
            <a:r>
              <a:rPr lang="en-US" sz="2800" dirty="0" smtClean="0">
                <a:solidFill>
                  <a:srgbClr val="00B050"/>
                </a:solidFill>
              </a:rPr>
              <a:t>0                   1                   </a:t>
            </a:r>
            <a:r>
              <a:rPr lang="en-US" sz="2800" dirty="0">
                <a:solidFill>
                  <a:srgbClr val="00B050"/>
                </a:solidFill>
              </a:rPr>
              <a:t>0</a:t>
            </a:r>
            <a:r>
              <a:rPr lang="en-US" sz="2800" dirty="0" smtClean="0">
                <a:solidFill>
                  <a:srgbClr val="00B050"/>
                </a:solidFill>
              </a:rPr>
              <a:t>                   </a:t>
            </a:r>
            <a:r>
              <a:rPr lang="en-US" sz="2800" dirty="0">
                <a:solidFill>
                  <a:srgbClr val="00B050"/>
                </a:solidFill>
              </a:rPr>
              <a:t>0</a:t>
            </a:r>
          </a:p>
        </p:txBody>
      </p:sp>
      <p:sp>
        <p:nvSpPr>
          <p:cNvPr id="63" name="TextBox 62"/>
          <p:cNvSpPr txBox="1"/>
          <p:nvPr/>
        </p:nvSpPr>
        <p:spPr>
          <a:xfrm>
            <a:off x="2362200" y="6258580"/>
            <a:ext cx="5575565" cy="523220"/>
          </a:xfrm>
          <a:prstGeom prst="rect">
            <a:avLst/>
          </a:prstGeom>
          <a:noFill/>
        </p:spPr>
        <p:txBody>
          <a:bodyPr wrap="none" rtlCol="0">
            <a:spAutoFit/>
          </a:bodyPr>
          <a:lstStyle/>
          <a:p>
            <a:r>
              <a:rPr lang="en-US" sz="2800" dirty="0" smtClean="0">
                <a:solidFill>
                  <a:schemeClr val="accent1"/>
                </a:solidFill>
              </a:rPr>
              <a:t>0                   0                   0                   1</a:t>
            </a:r>
            <a:endParaRPr lang="en-US" sz="2800" dirty="0">
              <a:solidFill>
                <a:schemeClr val="accent1"/>
              </a:solidFill>
            </a:endParaRPr>
          </a:p>
        </p:txBody>
      </p:sp>
      <p:sp>
        <p:nvSpPr>
          <p:cNvPr id="64" name="TextBox 63"/>
          <p:cNvSpPr txBox="1"/>
          <p:nvPr/>
        </p:nvSpPr>
        <p:spPr>
          <a:xfrm>
            <a:off x="1485900" y="4519285"/>
            <a:ext cx="7505700" cy="523220"/>
          </a:xfrm>
          <a:prstGeom prst="rect">
            <a:avLst/>
          </a:prstGeom>
          <a:noFill/>
        </p:spPr>
        <p:txBody>
          <a:bodyPr wrap="square" rtlCol="0">
            <a:spAutoFit/>
          </a:bodyPr>
          <a:lstStyle/>
          <a:p>
            <a:r>
              <a:rPr lang="en-US" sz="2800" dirty="0">
                <a:solidFill>
                  <a:schemeClr val="accent1"/>
                </a:solidFill>
              </a:rPr>
              <a:t>1</a:t>
            </a:r>
            <a:r>
              <a:rPr lang="en-US" sz="2800" dirty="0" smtClean="0">
                <a:solidFill>
                  <a:schemeClr val="accent1"/>
                </a:solidFill>
              </a:rPr>
              <a:t>                   1                   0                  0                  </a:t>
            </a:r>
            <a:endParaRPr lang="en-US" sz="2800" dirty="0">
              <a:solidFill>
                <a:schemeClr val="accent1"/>
              </a:solidFill>
            </a:endParaRPr>
          </a:p>
        </p:txBody>
      </p:sp>
      <p:sp>
        <p:nvSpPr>
          <p:cNvPr id="65" name="TextBox 64"/>
          <p:cNvSpPr txBox="1"/>
          <p:nvPr/>
        </p:nvSpPr>
        <p:spPr>
          <a:xfrm>
            <a:off x="2590800" y="3896380"/>
            <a:ext cx="5412059" cy="523220"/>
          </a:xfrm>
          <a:prstGeom prst="rect">
            <a:avLst/>
          </a:prstGeom>
          <a:noFill/>
        </p:spPr>
        <p:txBody>
          <a:bodyPr wrap="none" rtlCol="0">
            <a:spAutoFit/>
          </a:bodyPr>
          <a:lstStyle/>
          <a:p>
            <a:r>
              <a:rPr lang="en-US" sz="2800" dirty="0">
                <a:solidFill>
                  <a:schemeClr val="accent1"/>
                </a:solidFill>
              </a:rPr>
              <a:t>1</a:t>
            </a:r>
            <a:r>
              <a:rPr lang="en-US" sz="2800" dirty="0" smtClean="0">
                <a:solidFill>
                  <a:schemeClr val="accent1"/>
                </a:solidFill>
              </a:rPr>
              <a:t>                   </a:t>
            </a:r>
            <a:r>
              <a:rPr lang="en-US" sz="2800" dirty="0">
                <a:solidFill>
                  <a:schemeClr val="accent1"/>
                </a:solidFill>
              </a:rPr>
              <a:t>1</a:t>
            </a:r>
            <a:r>
              <a:rPr lang="en-US" sz="2800" dirty="0" smtClean="0">
                <a:solidFill>
                  <a:schemeClr val="accent1"/>
                </a:solidFill>
              </a:rPr>
              <a:t>                  </a:t>
            </a:r>
            <a:r>
              <a:rPr lang="en-US" sz="2800" dirty="0">
                <a:solidFill>
                  <a:schemeClr val="accent1"/>
                </a:solidFill>
              </a:rPr>
              <a:t>0</a:t>
            </a:r>
            <a:r>
              <a:rPr lang="en-US" sz="2800" dirty="0" smtClean="0">
                <a:solidFill>
                  <a:schemeClr val="accent1"/>
                </a:solidFill>
              </a:rPr>
              <a:t>                  0</a:t>
            </a:r>
            <a:endParaRPr lang="en-US" sz="2800" dirty="0">
              <a:solidFill>
                <a:schemeClr val="accent1"/>
              </a:solidFill>
            </a:endParaRPr>
          </a:p>
        </p:txBody>
      </p:sp>
      <p:sp>
        <p:nvSpPr>
          <p:cNvPr id="2" name="Oval 1"/>
          <p:cNvSpPr/>
          <p:nvPr/>
        </p:nvSpPr>
        <p:spPr>
          <a:xfrm rot="1797843">
            <a:off x="6641297" y="3728076"/>
            <a:ext cx="3048000" cy="95452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30A0"/>
                </a:solidFill>
              </a:ln>
            </a:endParaRPr>
          </a:p>
        </p:txBody>
      </p:sp>
      <p:sp>
        <p:nvSpPr>
          <p:cNvPr id="69" name="Oval 68"/>
          <p:cNvSpPr/>
          <p:nvPr/>
        </p:nvSpPr>
        <p:spPr>
          <a:xfrm rot="1797843">
            <a:off x="4835272" y="3745381"/>
            <a:ext cx="3048000" cy="95452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30A0"/>
                </a:solidFill>
              </a:ln>
            </a:endParaRPr>
          </a:p>
        </p:txBody>
      </p:sp>
      <p:sp>
        <p:nvSpPr>
          <p:cNvPr id="70" name="Oval 69"/>
          <p:cNvSpPr/>
          <p:nvPr/>
        </p:nvSpPr>
        <p:spPr>
          <a:xfrm rot="1797843">
            <a:off x="3235072" y="3745381"/>
            <a:ext cx="3048000" cy="95452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30A0"/>
                </a:solidFill>
              </a:ln>
            </a:endParaRPr>
          </a:p>
        </p:txBody>
      </p:sp>
      <p:sp>
        <p:nvSpPr>
          <p:cNvPr id="71" name="Oval 70"/>
          <p:cNvSpPr/>
          <p:nvPr/>
        </p:nvSpPr>
        <p:spPr>
          <a:xfrm rot="1797843">
            <a:off x="1482472" y="3821581"/>
            <a:ext cx="3048000" cy="95452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7030A0"/>
                </a:solidFill>
              </a:ln>
            </a:endParaRPr>
          </a:p>
        </p:txBody>
      </p:sp>
      <p:cxnSp>
        <p:nvCxnSpPr>
          <p:cNvPr id="72" name="Straight Connector 71"/>
          <p:cNvCxnSpPr/>
          <p:nvPr/>
        </p:nvCxnSpPr>
        <p:spPr>
          <a:xfrm>
            <a:off x="4114800" y="2667000"/>
            <a:ext cx="304800" cy="0"/>
          </a:xfrm>
          <a:prstGeom prst="line">
            <a:avLst/>
          </a:prstGeom>
          <a:ln w="28575" cmpd="sng">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33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P spid="2" grpId="0" animBg="1"/>
      <p:bldP spid="69" grpId="0" animBg="1"/>
      <p:bldP spid="70" grpId="0" animBg="1"/>
      <p:bldP spid="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sp>
        <p:nvSpPr>
          <p:cNvPr id="3" name="Content Placeholder 2"/>
          <p:cNvSpPr>
            <a:spLocks noGrp="1"/>
          </p:cNvSpPr>
          <p:nvPr>
            <p:ph idx="1"/>
          </p:nvPr>
        </p:nvSpPr>
        <p:spPr>
          <a:xfrm>
            <a:off x="304800" y="1143000"/>
            <a:ext cx="8534400" cy="5715000"/>
          </a:xfrm>
        </p:spPr>
        <p:txBody>
          <a:bodyPr/>
          <a:lstStyle/>
          <a:p>
            <a:r>
              <a:rPr lang="en-US" dirty="0" smtClean="0"/>
              <a:t>Recall: </a:t>
            </a:r>
            <a:r>
              <a:rPr lang="en-US" dirty="0" smtClean="0">
                <a:solidFill>
                  <a:srgbClr val="00F6FF"/>
                </a:solidFill>
              </a:rPr>
              <a:t>binary</a:t>
            </a:r>
          </a:p>
          <a:p>
            <a:pPr lvl="1"/>
            <a:r>
              <a:rPr lang="en-US" dirty="0"/>
              <a:t>Two symbols (base 2): </a:t>
            </a:r>
            <a:r>
              <a:rPr lang="en-US" dirty="0">
                <a:solidFill>
                  <a:srgbClr val="00F6FF"/>
                </a:solidFill>
              </a:rPr>
              <a:t>true</a:t>
            </a:r>
            <a:r>
              <a:rPr lang="en-US" dirty="0"/>
              <a:t> and </a:t>
            </a:r>
            <a:r>
              <a:rPr lang="en-US" dirty="0">
                <a:solidFill>
                  <a:srgbClr val="00F6FF"/>
                </a:solidFill>
              </a:rPr>
              <a:t>false; 1</a:t>
            </a:r>
            <a:r>
              <a:rPr lang="en-US" dirty="0" smtClean="0">
                <a:solidFill>
                  <a:srgbClr val="00F6FF"/>
                </a:solidFill>
              </a:rPr>
              <a:t> </a:t>
            </a:r>
            <a:r>
              <a:rPr lang="en-US" dirty="0"/>
              <a:t>and </a:t>
            </a:r>
            <a:r>
              <a:rPr lang="en-US" dirty="0">
                <a:solidFill>
                  <a:srgbClr val="00F6FF"/>
                </a:solidFill>
              </a:rPr>
              <a:t>0</a:t>
            </a:r>
          </a:p>
          <a:p>
            <a:pPr lvl="1"/>
            <a:r>
              <a:rPr lang="en-US" dirty="0"/>
              <a:t>Basis of </a:t>
            </a:r>
            <a:r>
              <a:rPr lang="en-US" dirty="0" smtClean="0"/>
              <a:t>logic </a:t>
            </a:r>
            <a:r>
              <a:rPr lang="en-US" dirty="0"/>
              <a:t>c</a:t>
            </a:r>
            <a:r>
              <a:rPr lang="en-US" dirty="0" smtClean="0"/>
              <a:t>ircuits </a:t>
            </a:r>
            <a:r>
              <a:rPr lang="en-US" dirty="0"/>
              <a:t>and all digital computers</a:t>
            </a:r>
          </a:p>
          <a:p>
            <a:endParaRPr lang="en-US" dirty="0"/>
          </a:p>
          <a:p>
            <a:r>
              <a:rPr lang="en-US" dirty="0" smtClean="0"/>
              <a:t>How to represent numbers in</a:t>
            </a:r>
            <a:r>
              <a:rPr lang="en-US" i="1" dirty="0" smtClean="0"/>
              <a:t> </a:t>
            </a:r>
            <a:r>
              <a:rPr lang="en-US" i="1" dirty="0" smtClean="0">
                <a:solidFill>
                  <a:srgbClr val="00F6FF"/>
                </a:solidFill>
              </a:rPr>
              <a:t>binary</a:t>
            </a:r>
            <a:r>
              <a:rPr lang="en-US" dirty="0" smtClean="0"/>
              <a:t> (base 2)?</a:t>
            </a:r>
          </a:p>
          <a:p>
            <a:endParaRPr lang="en-US" dirty="0"/>
          </a:p>
        </p:txBody>
      </p:sp>
    </p:spTree>
    <p:extLst>
      <p:ext uri="{BB962C8B-B14F-4D97-AF65-F5344CB8AC3E}">
        <p14:creationId xmlns:p14="http://schemas.microsoft.com/office/powerpoint/2010/main" val="3780835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76200" y="990600"/>
            <a:ext cx="8915400" cy="6172200"/>
          </a:xfrm>
        </p:spPr>
        <p:txBody>
          <a:bodyPr>
            <a:normAutofit/>
          </a:bodyPr>
          <a:lstStyle/>
          <a:p>
            <a:r>
              <a:rPr lang="en-US" sz="2400" dirty="0"/>
              <a:t>Digital computers </a:t>
            </a:r>
            <a:r>
              <a:rPr lang="en-US" sz="2400" dirty="0" smtClean="0"/>
              <a:t>are implemented via logic circuits and thus represent </a:t>
            </a:r>
            <a:r>
              <a:rPr lang="en-US" sz="2400" i="1" dirty="0" smtClean="0"/>
              <a:t>all</a:t>
            </a:r>
            <a:r>
              <a:rPr lang="en-US" sz="2400" dirty="0" smtClean="0"/>
              <a:t> </a:t>
            </a:r>
            <a:r>
              <a:rPr lang="en-US" sz="2400" dirty="0"/>
              <a:t>numbers in binary (base 2).</a:t>
            </a:r>
          </a:p>
          <a:p>
            <a:r>
              <a:rPr lang="en-US" sz="2400" dirty="0" smtClean="0"/>
              <a:t>We (humans) often write numbers as decimal and hexadecimal for convenience, so need to be able to convert to binary and back (to understand what computer is doing!).</a:t>
            </a:r>
          </a:p>
          <a:p>
            <a:endParaRPr lang="en-US" sz="2400" dirty="0"/>
          </a:p>
          <a:p>
            <a:r>
              <a:rPr lang="en-US" sz="2400" dirty="0" smtClean="0"/>
              <a:t>Adding two 1-bit numbers generalizes to adding two numbers of any size since 1-bit full adders can be cascaded. </a:t>
            </a:r>
          </a:p>
          <a:p>
            <a:endParaRPr lang="en-US" sz="2400" dirty="0"/>
          </a:p>
          <a:p>
            <a:r>
              <a:rPr lang="en-US" sz="2400" dirty="0" smtClean="0">
                <a:solidFill>
                  <a:srgbClr val="00F6FF"/>
                </a:solidFill>
              </a:rPr>
              <a:t>Using Two’s complement number representation simplifies adder Logic circuit design (0 is unique, easy to negate)</a:t>
            </a:r>
            <a:endParaRPr lang="en-US" sz="2400" dirty="0">
              <a:solidFill>
                <a:srgbClr val="00F6FF"/>
              </a:solidFill>
            </a:endParaRPr>
          </a:p>
          <a:p>
            <a:r>
              <a:rPr lang="en-US" sz="2400" dirty="0" smtClean="0">
                <a:solidFill>
                  <a:srgbClr val="00F6FF"/>
                </a:solidFill>
              </a:rPr>
              <a:t>Subtraction is simply adding, where one operand is negated (two’s complement; to negate just flip the bits and add 1)</a:t>
            </a:r>
          </a:p>
          <a:p>
            <a:endParaRPr lang="en-US" sz="2400" dirty="0">
              <a:solidFill>
                <a:schemeClr val="bg1"/>
              </a:solidFill>
            </a:endParaRPr>
          </a:p>
        </p:txBody>
      </p:sp>
    </p:spTree>
    <p:extLst>
      <p:ext uri="{BB962C8B-B14F-4D97-AF65-F5344CB8AC3E}">
        <p14:creationId xmlns:p14="http://schemas.microsoft.com/office/powerpoint/2010/main" val="277043157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In general, how do we detect and handle overflow?</a:t>
            </a:r>
          </a:p>
        </p:txBody>
      </p:sp>
    </p:spTree>
    <p:extLst>
      <p:ext uri="{BB962C8B-B14F-4D97-AF65-F5344CB8AC3E}">
        <p14:creationId xmlns:p14="http://schemas.microsoft.com/office/powerpoint/2010/main" val="305140339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rgbClr val="00F6FF"/>
                </a:solidFill>
              </a:rPr>
              <a:t>overflow</a:t>
            </a:r>
            <a:r>
              <a:rPr lang="en-US" dirty="0" smtClean="0"/>
              <a:t> occur?</a:t>
            </a:r>
          </a:p>
          <a:p>
            <a:pPr lvl="1">
              <a:lnSpc>
                <a:spcPct val="92000"/>
              </a:lnSpc>
            </a:pPr>
            <a:r>
              <a:rPr lang="en-US" dirty="0" smtClean="0"/>
              <a:t>adding a negative and a positive?</a:t>
            </a:r>
            <a:endParaRPr lang="en-US" dirty="0"/>
          </a:p>
          <a:p>
            <a:pPr lvl="2">
              <a:lnSpc>
                <a:spcPct val="92000"/>
              </a:lnSpc>
            </a:pPr>
            <a:endParaRPr lang="en-US" dirty="0" smtClean="0"/>
          </a:p>
          <a:p>
            <a:pPr lvl="2">
              <a:lnSpc>
                <a:spcPct val="92000"/>
              </a:lnSpc>
            </a:pPr>
            <a:endParaRPr lang="en-US" dirty="0" smtClean="0"/>
          </a:p>
          <a:p>
            <a:pPr lvl="1">
              <a:lnSpc>
                <a:spcPct val="92000"/>
              </a:lnSpc>
            </a:pPr>
            <a:r>
              <a:rPr lang="en-US" dirty="0" smtClean="0"/>
              <a:t>adding two positives?</a:t>
            </a:r>
            <a:endParaRPr lang="en-US" dirty="0"/>
          </a:p>
          <a:p>
            <a:pPr lvl="2">
              <a:lnSpc>
                <a:spcPct val="92000"/>
              </a:lnSpc>
            </a:pPr>
            <a:endParaRPr lang="en-US" dirty="0" smtClean="0"/>
          </a:p>
          <a:p>
            <a:pPr lvl="2">
              <a:lnSpc>
                <a:spcPct val="92000"/>
              </a:lnSpc>
            </a:pPr>
            <a:endParaRPr lang="en-US" dirty="0"/>
          </a:p>
          <a:p>
            <a:pPr lvl="1">
              <a:lnSpc>
                <a:spcPct val="92000"/>
              </a:lnSpc>
            </a:pPr>
            <a:r>
              <a:rPr lang="en-US" dirty="0" smtClean="0"/>
              <a:t>adding two negatives?</a:t>
            </a:r>
          </a:p>
          <a:p>
            <a:pPr lvl="2">
              <a:lnSpc>
                <a:spcPct val="92000"/>
              </a:lnSpc>
            </a:pPr>
            <a:endParaRPr lang="en-US" dirty="0"/>
          </a:p>
          <a:p>
            <a:pPr lvl="2">
              <a:lnSpc>
                <a:spcPct val="92000"/>
              </a:lnSpc>
            </a:pPr>
            <a:endParaRPr lang="en-US" dirty="0" smtClean="0"/>
          </a:p>
          <a:p>
            <a:pPr lvl="1">
              <a:lnSpc>
                <a:spcPct val="92000"/>
              </a:lnSpc>
              <a:buNone/>
            </a:pPr>
            <a:endParaRPr lang="en-US" dirty="0" smtClean="0"/>
          </a:p>
        </p:txBody>
      </p:sp>
    </p:spTree>
    <p:extLst>
      <p:ext uri="{BB962C8B-B14F-4D97-AF65-F5344CB8AC3E}">
        <p14:creationId xmlns:p14="http://schemas.microsoft.com/office/powerpoint/2010/main" val="386150500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rgbClr val="00F6FF"/>
                </a:solidFill>
              </a:rPr>
              <a:t>overflow</a:t>
            </a:r>
            <a:r>
              <a:rPr lang="en-US" dirty="0" smtClean="0"/>
              <a:t> occur?</a:t>
            </a:r>
          </a:p>
          <a:p>
            <a:pPr lvl="1">
              <a:lnSpc>
                <a:spcPct val="92000"/>
              </a:lnSpc>
            </a:pPr>
            <a:r>
              <a:rPr lang="en-US" dirty="0" smtClean="0"/>
              <a:t>adding a negative and a positive?</a:t>
            </a:r>
            <a:endParaRPr lang="en-US" dirty="0"/>
          </a:p>
          <a:p>
            <a:pPr lvl="2">
              <a:lnSpc>
                <a:spcPct val="92000"/>
              </a:lnSpc>
            </a:pPr>
            <a:r>
              <a:rPr lang="en-US" dirty="0" smtClean="0"/>
              <a:t>Overflow </a:t>
            </a:r>
            <a:r>
              <a:rPr lang="en-US" i="1" dirty="0" smtClean="0"/>
              <a:t>cannot occur</a:t>
            </a:r>
            <a:r>
              <a:rPr lang="en-US" dirty="0" smtClean="0"/>
              <a:t> (Why?)</a:t>
            </a:r>
          </a:p>
          <a:p>
            <a:pPr lvl="2">
              <a:lnSpc>
                <a:spcPct val="92000"/>
              </a:lnSpc>
            </a:pPr>
            <a:r>
              <a:rPr lang="en-US" dirty="0" smtClean="0"/>
              <a:t>Always subtract larger magnitude from smaller</a:t>
            </a:r>
          </a:p>
          <a:p>
            <a:pPr lvl="1">
              <a:lnSpc>
                <a:spcPct val="92000"/>
              </a:lnSpc>
            </a:pPr>
            <a:r>
              <a:rPr lang="en-US" dirty="0" smtClean="0"/>
              <a:t>adding two positives?</a:t>
            </a:r>
            <a:endParaRPr lang="en-US" dirty="0"/>
          </a:p>
          <a:p>
            <a:pPr lvl="2">
              <a:lnSpc>
                <a:spcPct val="92000"/>
              </a:lnSpc>
            </a:pPr>
            <a:r>
              <a:rPr lang="en-US" dirty="0" smtClean="0"/>
              <a:t>Overflow </a:t>
            </a:r>
            <a:r>
              <a:rPr lang="en-US" i="1" dirty="0" smtClean="0"/>
              <a:t>can occur</a:t>
            </a:r>
            <a:r>
              <a:rPr lang="en-US" dirty="0" smtClean="0"/>
              <a:t> (Why?)</a:t>
            </a:r>
          </a:p>
          <a:p>
            <a:pPr lvl="2">
              <a:lnSpc>
                <a:spcPct val="92000"/>
              </a:lnSpc>
            </a:pPr>
            <a:r>
              <a:rPr lang="en-US" dirty="0" smtClean="0"/>
              <a:t>Precision: Add </a:t>
            </a:r>
            <a:r>
              <a:rPr lang="en-US" dirty="0"/>
              <a:t>two positives, and get a negative </a:t>
            </a:r>
            <a:r>
              <a:rPr lang="en-US" dirty="0" smtClean="0"/>
              <a:t>number!</a:t>
            </a:r>
            <a:endParaRPr lang="en-US" dirty="0"/>
          </a:p>
          <a:p>
            <a:pPr lvl="1">
              <a:lnSpc>
                <a:spcPct val="92000"/>
              </a:lnSpc>
            </a:pPr>
            <a:r>
              <a:rPr lang="en-US" dirty="0" smtClean="0"/>
              <a:t>adding two negatives?</a:t>
            </a:r>
          </a:p>
          <a:p>
            <a:pPr lvl="2">
              <a:lnSpc>
                <a:spcPct val="92000"/>
              </a:lnSpc>
            </a:pPr>
            <a:r>
              <a:rPr lang="en-US" dirty="0" smtClean="0"/>
              <a:t>Overflow </a:t>
            </a:r>
            <a:r>
              <a:rPr lang="en-US" i="1" dirty="0" smtClean="0"/>
              <a:t>can occur</a:t>
            </a:r>
            <a:r>
              <a:rPr lang="en-US" dirty="0" smtClean="0"/>
              <a:t> (Why?)</a:t>
            </a:r>
          </a:p>
          <a:p>
            <a:pPr lvl="2">
              <a:lnSpc>
                <a:spcPct val="92000"/>
              </a:lnSpc>
            </a:pPr>
            <a:r>
              <a:rPr lang="en-US" dirty="0"/>
              <a:t>Precision: add two negatives, get a positive </a:t>
            </a:r>
            <a:r>
              <a:rPr lang="en-US" dirty="0" smtClean="0"/>
              <a:t>number!</a:t>
            </a:r>
            <a:endParaRPr lang="en-US" dirty="0"/>
          </a:p>
          <a:p>
            <a:pPr>
              <a:lnSpc>
                <a:spcPct val="92000"/>
              </a:lnSpc>
            </a:pPr>
            <a:r>
              <a:rPr lang="en-US" dirty="0" smtClean="0">
                <a:solidFill>
                  <a:srgbClr val="00F6FF"/>
                </a:solidFill>
              </a:rPr>
              <a:t>Rule </a:t>
            </a:r>
            <a:r>
              <a:rPr lang="en-US" dirty="0">
                <a:solidFill>
                  <a:srgbClr val="00F6FF"/>
                </a:solidFill>
              </a:rPr>
              <a:t>of </a:t>
            </a:r>
            <a:r>
              <a:rPr lang="en-US" dirty="0" smtClean="0">
                <a:solidFill>
                  <a:srgbClr val="00F6FF"/>
                </a:solidFill>
              </a:rPr>
              <a:t>thumb:</a:t>
            </a:r>
          </a:p>
          <a:p>
            <a:pPr lvl="1">
              <a:lnSpc>
                <a:spcPct val="92000"/>
              </a:lnSpc>
            </a:pPr>
            <a:r>
              <a:rPr lang="en-US" dirty="0" smtClean="0"/>
              <a:t>Overflow happens </a:t>
            </a:r>
            <a:r>
              <a:rPr lang="en-US" dirty="0" err="1"/>
              <a:t>iff</a:t>
            </a:r>
            <a:r>
              <a:rPr lang="en-US" dirty="0"/>
              <a:t/>
            </a:r>
            <a:br>
              <a:rPr lang="en-US" dirty="0"/>
            </a:br>
            <a:r>
              <a:rPr lang="en-US" dirty="0"/>
              <a:t>	carry </a:t>
            </a:r>
            <a:r>
              <a:rPr lang="en-US" dirty="0" smtClean="0"/>
              <a:t>in to </a:t>
            </a:r>
            <a:r>
              <a:rPr lang="en-US" dirty="0" err="1"/>
              <a:t>msb</a:t>
            </a:r>
            <a:r>
              <a:rPr lang="en-US" dirty="0"/>
              <a:t> != carry out of </a:t>
            </a:r>
            <a:r>
              <a:rPr lang="en-US" dirty="0" err="1"/>
              <a:t>msb</a:t>
            </a:r>
            <a:endParaRPr lang="en-US" dirty="0"/>
          </a:p>
          <a:p>
            <a:pPr lvl="1">
              <a:lnSpc>
                <a:spcPct val="92000"/>
              </a:lnSpc>
              <a:buNone/>
            </a:pPr>
            <a:endParaRPr lang="en-US" dirty="0" smtClean="0"/>
          </a:p>
        </p:txBody>
      </p:sp>
    </p:spTree>
    <p:extLst>
      <p:ext uri="{BB962C8B-B14F-4D97-AF65-F5344CB8AC3E}">
        <p14:creationId xmlns:p14="http://schemas.microsoft.com/office/powerpoint/2010/main" val="62696260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rgbClr val="00F6FF"/>
                </a:solidFill>
              </a:rPr>
              <a:t>overflow</a:t>
            </a:r>
            <a:r>
              <a:rPr lang="en-US" dirty="0" smtClean="0"/>
              <a:t> occur?</a:t>
            </a:r>
          </a:p>
          <a:p>
            <a:pPr lvl="1">
              <a:lnSpc>
                <a:spcPct val="92000"/>
              </a:lnSpc>
            </a:pPr>
            <a:endParaRPr lang="en-US" dirty="0" smtClean="0"/>
          </a:p>
          <a:p>
            <a:pPr lvl="2">
              <a:lnSpc>
                <a:spcPct val="92000"/>
              </a:lnSpc>
            </a:pPr>
            <a:endParaRPr lang="en-US" dirty="0" smtClean="0"/>
          </a:p>
          <a:p>
            <a:pPr lvl="2">
              <a:lnSpc>
                <a:spcPct val="92000"/>
              </a:lnSpc>
            </a:pPr>
            <a:endParaRPr lang="en-US" dirty="0" smtClean="0"/>
          </a:p>
          <a:p>
            <a:pPr lvl="1">
              <a:lnSpc>
                <a:spcPct val="92000"/>
              </a:lnSpc>
            </a:pPr>
            <a:endParaRPr lang="en-US" dirty="0" smtClean="0"/>
          </a:p>
          <a:p>
            <a:pPr lvl="2">
              <a:lnSpc>
                <a:spcPct val="92000"/>
              </a:lnSpc>
            </a:pPr>
            <a:endParaRPr lang="en-US" dirty="0" smtClean="0"/>
          </a:p>
          <a:p>
            <a:pPr lvl="2">
              <a:lnSpc>
                <a:spcPct val="92000"/>
              </a:lnSpc>
            </a:pPr>
            <a:endParaRPr lang="en-US" dirty="0" smtClean="0"/>
          </a:p>
          <a:p>
            <a:pPr lvl="1">
              <a:lnSpc>
                <a:spcPct val="92000"/>
              </a:lnSpc>
            </a:pPr>
            <a:endParaRPr lang="en-US" dirty="0" smtClean="0"/>
          </a:p>
          <a:p>
            <a:pPr lvl="2">
              <a:lnSpc>
                <a:spcPct val="92000"/>
              </a:lnSpc>
            </a:pPr>
            <a:endParaRPr lang="en-US" dirty="0"/>
          </a:p>
          <a:p>
            <a:pPr lvl="2">
              <a:lnSpc>
                <a:spcPct val="92000"/>
              </a:lnSpc>
            </a:pPr>
            <a:endParaRPr lang="en-US" dirty="0" smtClean="0"/>
          </a:p>
          <a:p>
            <a:pPr>
              <a:lnSpc>
                <a:spcPct val="92000"/>
              </a:lnSpc>
            </a:pPr>
            <a:r>
              <a:rPr lang="en-US" dirty="0">
                <a:solidFill>
                  <a:srgbClr val="00F6FF"/>
                </a:solidFill>
              </a:rPr>
              <a:t>Rule of thumb:</a:t>
            </a:r>
          </a:p>
          <a:p>
            <a:pPr lvl="1">
              <a:lnSpc>
                <a:spcPct val="92000"/>
              </a:lnSpc>
            </a:pPr>
            <a:r>
              <a:rPr lang="en-US" dirty="0"/>
              <a:t>Overflow happened </a:t>
            </a:r>
            <a:r>
              <a:rPr lang="en-US" dirty="0" err="1"/>
              <a:t>iff</a:t>
            </a:r>
            <a:r>
              <a:rPr lang="en-US" dirty="0"/>
              <a:t/>
            </a:r>
            <a:br>
              <a:rPr lang="en-US" dirty="0"/>
            </a:br>
            <a:r>
              <a:rPr lang="en-US" dirty="0"/>
              <a:t>	carry into </a:t>
            </a:r>
            <a:r>
              <a:rPr lang="en-US" dirty="0" err="1"/>
              <a:t>msb</a:t>
            </a:r>
            <a:r>
              <a:rPr lang="en-US" dirty="0"/>
              <a:t> != carry out of </a:t>
            </a:r>
            <a:r>
              <a:rPr lang="en-US" dirty="0" err="1"/>
              <a:t>msb</a:t>
            </a:r>
            <a:endParaRPr lang="en-US" dirty="0"/>
          </a:p>
          <a:p>
            <a:pPr lvl="1">
              <a:lnSpc>
                <a:spcPct val="92000"/>
              </a:lnSpc>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632908929"/>
              </p:ext>
            </p:extLst>
          </p:nvPr>
        </p:nvGraphicFramePr>
        <p:xfrm>
          <a:off x="5105400" y="1524000"/>
          <a:ext cx="2878979" cy="3337560"/>
        </p:xfrm>
        <a:graphic>
          <a:graphicData uri="http://schemas.openxmlformats.org/drawingml/2006/table">
            <a:tbl>
              <a:tblPr firstRow="1" bandRow="1">
                <a:tableStyleId>{5C22544A-7EE6-4342-B048-85BDC9FD1C3A}</a:tableStyleId>
              </a:tblPr>
              <a:tblGrid>
                <a:gridCol w="516778"/>
                <a:gridCol w="457200"/>
                <a:gridCol w="533400"/>
                <a:gridCol w="685800"/>
                <a:gridCol w="685801"/>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noFill/>
                  </a:tcPr>
                </a:tc>
                <a:tc>
                  <a:txBody>
                    <a:bodyPr/>
                    <a:lstStyle/>
                    <a:p>
                      <a:r>
                        <a:rPr lang="en-US" dirty="0" err="1" smtClean="0">
                          <a:solidFill>
                            <a:schemeClr val="tx1"/>
                          </a:solidFill>
                        </a:rPr>
                        <a:t>C</a:t>
                      </a:r>
                      <a:r>
                        <a:rPr lang="en-US" baseline="-25000" dirty="0" err="1" smtClean="0">
                          <a:solidFill>
                            <a:schemeClr val="tx1"/>
                          </a:solidFill>
                        </a:rPr>
                        <a:t>in</a:t>
                      </a:r>
                      <a:endParaRPr lang="en-US" baseline="-25000"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0</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0</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accent1"/>
                          </a:solidFill>
                        </a:rPr>
                        <a:t>1</a:t>
                      </a:r>
                      <a:endParaRPr lang="en-US" dirty="0">
                        <a:solidFill>
                          <a:schemeClr val="accent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accent1"/>
                          </a:solidFill>
                        </a:rPr>
                        <a:t>0</a:t>
                      </a:r>
                      <a:endParaRPr lang="en-US" dirty="0">
                        <a:solidFill>
                          <a:schemeClr val="accent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1</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0</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1</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1</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0</a:t>
                      </a:r>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0</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1</a:t>
                      </a:r>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1</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0</a:t>
                      </a:r>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rgbClr val="00B050"/>
                          </a:solidFill>
                        </a:rPr>
                        <a:t>0</a:t>
                      </a:r>
                      <a:endParaRPr lang="en-US" dirty="0">
                        <a:solidFill>
                          <a:srgbClr val="00B050"/>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rgbClr val="00B050"/>
                          </a:solidFill>
                        </a:rPr>
                        <a:t>1</a:t>
                      </a:r>
                      <a:endParaRPr lang="en-US" dirty="0">
                        <a:solidFill>
                          <a:srgbClr val="00B050"/>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0</a:t>
                      </a:r>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smtClean="0">
                          <a:solidFill>
                            <a:schemeClr val="tx1"/>
                          </a:solidFill>
                        </a:rPr>
                        <a:t>1</a:t>
                      </a:r>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1</a:t>
                      </a:r>
                      <a:endParaRPr lang="en-US" dirty="0">
                        <a:solidFill>
                          <a:schemeClr val="tx1"/>
                        </a:solidFill>
                      </a:endParaRPr>
                    </a:p>
                  </a:txBody>
                  <a:tcPr>
                    <a:noFill/>
                  </a:tcPr>
                </a:tc>
              </a:tr>
            </a:tbl>
          </a:graphicData>
        </a:graphic>
      </p:graphicFrame>
      <p:sp>
        <p:nvSpPr>
          <p:cNvPr id="21" name="Line 23"/>
          <p:cNvSpPr>
            <a:spLocks noChangeShapeType="1"/>
          </p:cNvSpPr>
          <p:nvPr>
            <p:custDataLst>
              <p:tags r:id="rId3"/>
            </p:custDataLst>
          </p:nvPr>
        </p:nvSpPr>
        <p:spPr bwMode="auto">
          <a:xfrm flipH="1">
            <a:off x="3048000" y="3981374"/>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22" name="Rectangle 26"/>
          <p:cNvSpPr>
            <a:spLocks noChangeArrowheads="1"/>
          </p:cNvSpPr>
          <p:nvPr>
            <p:custDataLst>
              <p:tags r:id="rId4"/>
            </p:custDataLst>
          </p:nvPr>
        </p:nvSpPr>
        <p:spPr bwMode="auto">
          <a:xfrm>
            <a:off x="1828800" y="3447974"/>
            <a:ext cx="1219200" cy="990600"/>
          </a:xfrm>
          <a:prstGeom prst="rect">
            <a:avLst/>
          </a:prstGeom>
          <a:noFill/>
          <a:ln w="25400" algn="ctr">
            <a:solidFill>
              <a:srgbClr val="00F6FF"/>
            </a:solidFill>
            <a:miter lim="800000"/>
            <a:headEnd/>
            <a:tailEnd/>
          </a:ln>
          <a:effectLst/>
        </p:spPr>
        <p:txBody>
          <a:bodyPr anchor="ctr">
            <a:spAutoFit/>
          </a:bodyPr>
          <a:lstStyle/>
          <a:p>
            <a:endParaRPr lang="en-US" dirty="0"/>
          </a:p>
        </p:txBody>
      </p:sp>
      <p:sp>
        <p:nvSpPr>
          <p:cNvPr id="23" name="Line 28"/>
          <p:cNvSpPr>
            <a:spLocks noChangeShapeType="1"/>
          </p:cNvSpPr>
          <p:nvPr>
            <p:custDataLst>
              <p:tags r:id="rId5"/>
            </p:custDataLst>
          </p:nvPr>
        </p:nvSpPr>
        <p:spPr bwMode="auto">
          <a:xfrm>
            <a:off x="2133600" y="3066974"/>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4" name="Line 29"/>
          <p:cNvSpPr>
            <a:spLocks noChangeShapeType="1"/>
          </p:cNvSpPr>
          <p:nvPr>
            <p:custDataLst>
              <p:tags r:id="rId6"/>
            </p:custDataLst>
          </p:nvPr>
        </p:nvSpPr>
        <p:spPr bwMode="auto">
          <a:xfrm>
            <a:off x="2819400" y="3066974"/>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5" name="Line 30"/>
          <p:cNvSpPr>
            <a:spLocks noChangeShapeType="1"/>
          </p:cNvSpPr>
          <p:nvPr>
            <p:custDataLst>
              <p:tags r:id="rId7"/>
            </p:custDataLst>
          </p:nvPr>
        </p:nvSpPr>
        <p:spPr bwMode="auto">
          <a:xfrm flipH="1">
            <a:off x="1219200" y="3981374"/>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26" name="Line 31"/>
          <p:cNvSpPr>
            <a:spLocks noChangeShapeType="1"/>
          </p:cNvSpPr>
          <p:nvPr>
            <p:custDataLst>
              <p:tags r:id="rId8"/>
            </p:custDataLst>
          </p:nvPr>
        </p:nvSpPr>
        <p:spPr bwMode="auto">
          <a:xfrm>
            <a:off x="2438400" y="4438574"/>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7" name="Text Box 32"/>
          <p:cNvSpPr txBox="1">
            <a:spLocks noChangeArrowheads="1"/>
          </p:cNvSpPr>
          <p:nvPr>
            <p:custDataLst>
              <p:tags r:id="rId9"/>
            </p:custDataLst>
          </p:nvPr>
        </p:nvSpPr>
        <p:spPr bwMode="auto">
          <a:xfrm>
            <a:off x="2057400" y="46195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S</a:t>
            </a:r>
            <a:r>
              <a:rPr lang="en-US" sz="2800" baseline="-25000" dirty="0" smtClean="0">
                <a:solidFill>
                  <a:srgbClr val="FFFFFF"/>
                </a:solidFill>
                <a:latin typeface="Calibri"/>
              </a:rPr>
              <a:t>MSB</a:t>
            </a:r>
            <a:endParaRPr lang="en-US" sz="2800" baseline="-25000" dirty="0">
              <a:solidFill>
                <a:srgbClr val="FFFFFF"/>
              </a:solidFill>
              <a:latin typeface="Calibri"/>
            </a:endParaRPr>
          </a:p>
        </p:txBody>
      </p:sp>
      <p:sp>
        <p:nvSpPr>
          <p:cNvPr id="28" name="Text Box 33"/>
          <p:cNvSpPr txBox="1">
            <a:spLocks noChangeArrowheads="1"/>
          </p:cNvSpPr>
          <p:nvPr>
            <p:custDataLst>
              <p:tags r:id="rId10"/>
            </p:custDataLst>
          </p:nvPr>
        </p:nvSpPr>
        <p:spPr bwMode="auto">
          <a:xfrm>
            <a:off x="-152400" y="3524174"/>
            <a:ext cx="1143000" cy="10826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over</a:t>
            </a:r>
            <a:br>
              <a:rPr lang="en-US" sz="2800" dirty="0">
                <a:solidFill>
                  <a:srgbClr val="FFFFFF"/>
                </a:solidFill>
                <a:latin typeface="Calibri"/>
              </a:rPr>
            </a:br>
            <a:r>
              <a:rPr lang="en-US" sz="2800" dirty="0">
                <a:solidFill>
                  <a:srgbClr val="FFFFFF"/>
                </a:solidFill>
                <a:latin typeface="Calibri"/>
              </a:rPr>
              <a:t>flow</a:t>
            </a:r>
            <a:endParaRPr lang="en-US" sz="2800" baseline="-25000" dirty="0">
              <a:solidFill>
                <a:srgbClr val="FFFFFF"/>
              </a:solidFill>
              <a:latin typeface="Calibri"/>
            </a:endParaRPr>
          </a:p>
        </p:txBody>
      </p:sp>
      <p:sp>
        <p:nvSpPr>
          <p:cNvPr id="29" name="Line 39"/>
          <p:cNvSpPr>
            <a:spLocks noChangeShapeType="1"/>
          </p:cNvSpPr>
          <p:nvPr>
            <p:custDataLst>
              <p:tags r:id="rId11"/>
            </p:custDataLst>
          </p:nvPr>
        </p:nvSpPr>
        <p:spPr bwMode="auto">
          <a:xfrm>
            <a:off x="3276600" y="3981374"/>
            <a:ext cx="0" cy="609600"/>
          </a:xfrm>
          <a:prstGeom prst="line">
            <a:avLst/>
          </a:prstGeom>
          <a:noFill/>
          <a:ln w="25400">
            <a:solidFill>
              <a:srgbClr val="FFFFFF"/>
            </a:solidFill>
            <a:round/>
            <a:headEnd type="oval"/>
            <a:tailEnd/>
          </a:ln>
          <a:effectLst/>
        </p:spPr>
        <p:txBody>
          <a:bodyPr anchor="ctr">
            <a:spAutoFit/>
          </a:bodyPr>
          <a:lstStyle/>
          <a:p>
            <a:endParaRPr lang="en-US"/>
          </a:p>
        </p:txBody>
      </p:sp>
      <p:sp>
        <p:nvSpPr>
          <p:cNvPr id="30" name="Line 40"/>
          <p:cNvSpPr>
            <a:spLocks noChangeShapeType="1"/>
          </p:cNvSpPr>
          <p:nvPr>
            <p:custDataLst>
              <p:tags r:id="rId12"/>
            </p:custDataLst>
          </p:nvPr>
        </p:nvSpPr>
        <p:spPr bwMode="auto">
          <a:xfrm flipH="1">
            <a:off x="1600200" y="4590974"/>
            <a:ext cx="16764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31" name="Line 41"/>
          <p:cNvSpPr>
            <a:spLocks noChangeShapeType="1"/>
          </p:cNvSpPr>
          <p:nvPr>
            <p:custDataLst>
              <p:tags r:id="rId13"/>
            </p:custDataLst>
          </p:nvPr>
        </p:nvSpPr>
        <p:spPr bwMode="auto">
          <a:xfrm flipH="1">
            <a:off x="1600200" y="4187749"/>
            <a:ext cx="0" cy="387350"/>
          </a:xfrm>
          <a:prstGeom prst="line">
            <a:avLst/>
          </a:prstGeom>
          <a:noFill/>
          <a:ln w="25400">
            <a:solidFill>
              <a:srgbClr val="FFFFFF"/>
            </a:solidFill>
            <a:round/>
            <a:headEnd/>
            <a:tailEnd/>
          </a:ln>
          <a:effectLst/>
        </p:spPr>
        <p:txBody>
          <a:bodyPr anchor="ctr">
            <a:spAutoFit/>
          </a:bodyPr>
          <a:lstStyle/>
          <a:p>
            <a:endParaRPr lang="en-US"/>
          </a:p>
        </p:txBody>
      </p:sp>
      <p:sp>
        <p:nvSpPr>
          <p:cNvPr id="32" name="Line 43"/>
          <p:cNvSpPr>
            <a:spLocks noChangeShapeType="1"/>
          </p:cNvSpPr>
          <p:nvPr>
            <p:custDataLst>
              <p:tags r:id="rId14"/>
            </p:custDataLst>
          </p:nvPr>
        </p:nvSpPr>
        <p:spPr bwMode="auto">
          <a:xfrm>
            <a:off x="1219200" y="4198862"/>
            <a:ext cx="381000" cy="0"/>
          </a:xfrm>
          <a:prstGeom prst="line">
            <a:avLst/>
          </a:prstGeom>
          <a:noFill/>
          <a:ln w="28575">
            <a:solidFill>
              <a:srgbClr val="FFFFFF"/>
            </a:solidFill>
            <a:round/>
            <a:headEnd type="arrow" w="med" len="med"/>
            <a:tailEnd type="none" w="med" len="med"/>
          </a:ln>
          <a:effectLst/>
        </p:spPr>
        <p:txBody>
          <a:bodyPr/>
          <a:lstStyle/>
          <a:p>
            <a:endParaRPr lang="en-US"/>
          </a:p>
        </p:txBody>
      </p:sp>
      <p:sp>
        <p:nvSpPr>
          <p:cNvPr id="33" name="AutoShape 42"/>
          <p:cNvSpPr>
            <a:spLocks noChangeArrowheads="1"/>
          </p:cNvSpPr>
          <p:nvPr>
            <p:custDataLst>
              <p:tags r:id="rId15"/>
            </p:custDataLst>
          </p:nvPr>
        </p:nvSpPr>
        <p:spPr bwMode="auto">
          <a:xfrm>
            <a:off x="762000" y="3806749"/>
            <a:ext cx="447827" cy="546838"/>
          </a:xfrm>
          <a:prstGeom prst="moon">
            <a:avLst>
              <a:gd name="adj" fmla="val 76598"/>
            </a:avLst>
          </a:prstGeom>
          <a:noFill/>
          <a:ln w="38100" algn="ctr">
            <a:solidFill>
              <a:srgbClr val="FFFFFF"/>
            </a:solidFill>
            <a:miter lim="800000"/>
            <a:headEnd/>
            <a:tailEnd/>
          </a:ln>
          <a:effectLst/>
        </p:spPr>
        <p:txBody>
          <a:bodyPr anchor="ctr">
            <a:spAutoFit/>
          </a:bodyPr>
          <a:lstStyle/>
          <a:p>
            <a:endParaRPr lang="en-US"/>
          </a:p>
        </p:txBody>
      </p:sp>
      <p:sp>
        <p:nvSpPr>
          <p:cNvPr id="34" name="AutoShape 42"/>
          <p:cNvSpPr>
            <a:spLocks noChangeArrowheads="1"/>
          </p:cNvSpPr>
          <p:nvPr>
            <p:custDataLst>
              <p:tags r:id="rId16"/>
            </p:custDataLst>
          </p:nvPr>
        </p:nvSpPr>
        <p:spPr bwMode="auto">
          <a:xfrm>
            <a:off x="1143159" y="3815537"/>
            <a:ext cx="169041" cy="546839"/>
          </a:xfrm>
          <a:custGeom>
            <a:avLst/>
            <a:gdLst>
              <a:gd name="connsiteX0" fmla="*/ 776287 w 776287"/>
              <a:gd name="connsiteY0" fmla="*/ 889000 h 889000"/>
              <a:gd name="connsiteX1" fmla="*/ 229642 w 776287"/>
              <a:gd name="connsiteY1" fmla="*/ 760105 h 889000"/>
              <a:gd name="connsiteX2" fmla="*/ 229643 w 776287"/>
              <a:gd name="connsiteY2" fmla="*/ 128894 h 889000"/>
              <a:gd name="connsiteX3" fmla="*/ 776287 w 776287"/>
              <a:gd name="connsiteY3" fmla="*/ 0 h 889000"/>
              <a:gd name="connsiteX4" fmla="*/ 776289 w 776287"/>
              <a:gd name="connsiteY4" fmla="*/ 889002 h 889000"/>
              <a:gd name="connsiteX5" fmla="*/ 776287 w 776287"/>
              <a:gd name="connsiteY5" fmla="*/ 889000 h 889000"/>
              <a:gd name="connsiteX0" fmla="*/ 306191 w 852837"/>
              <a:gd name="connsiteY0" fmla="*/ 128894 h 889002"/>
              <a:gd name="connsiteX1" fmla="*/ 852835 w 852837"/>
              <a:gd name="connsiteY1" fmla="*/ 0 h 889002"/>
              <a:gd name="connsiteX2" fmla="*/ 852837 w 852837"/>
              <a:gd name="connsiteY2" fmla="*/ 889002 h 889002"/>
              <a:gd name="connsiteX3" fmla="*/ 852835 w 852837"/>
              <a:gd name="connsiteY3" fmla="*/ 889000 h 889002"/>
              <a:gd name="connsiteX4" fmla="*/ 306190 w 852837"/>
              <a:gd name="connsiteY4" fmla="*/ 760105 h 889002"/>
              <a:gd name="connsiteX5" fmla="*/ 397631 w 852837"/>
              <a:gd name="connsiteY5" fmla="*/ 220334 h 889002"/>
              <a:gd name="connsiteX0" fmla="*/ 852835 w 852837"/>
              <a:gd name="connsiteY0" fmla="*/ 0 h 889002"/>
              <a:gd name="connsiteX1" fmla="*/ 852837 w 852837"/>
              <a:gd name="connsiteY1" fmla="*/ 889002 h 889002"/>
              <a:gd name="connsiteX2" fmla="*/ 852835 w 852837"/>
              <a:gd name="connsiteY2" fmla="*/ 889000 h 889002"/>
              <a:gd name="connsiteX3" fmla="*/ 306190 w 852837"/>
              <a:gd name="connsiteY3" fmla="*/ 760105 h 889002"/>
              <a:gd name="connsiteX4" fmla="*/ 397631 w 852837"/>
              <a:gd name="connsiteY4" fmla="*/ 220334 h 889002"/>
              <a:gd name="connsiteX0" fmla="*/ 546645 w 546647"/>
              <a:gd name="connsiteY0" fmla="*/ 0 h 889002"/>
              <a:gd name="connsiteX1" fmla="*/ 546647 w 546647"/>
              <a:gd name="connsiteY1" fmla="*/ 889002 h 889002"/>
              <a:gd name="connsiteX2" fmla="*/ 546645 w 546647"/>
              <a:gd name="connsiteY2" fmla="*/ 889000 h 889002"/>
              <a:gd name="connsiteX3" fmla="*/ 0 w 546647"/>
              <a:gd name="connsiteY3" fmla="*/ 760105 h 889002"/>
              <a:gd name="connsiteX0" fmla="*/ 293023 w 293025"/>
              <a:gd name="connsiteY0" fmla="*/ 0 h 889002"/>
              <a:gd name="connsiteX1" fmla="*/ 293025 w 293025"/>
              <a:gd name="connsiteY1" fmla="*/ 889002 h 889002"/>
              <a:gd name="connsiteX2" fmla="*/ 293023 w 293025"/>
              <a:gd name="connsiteY2" fmla="*/ 889000 h 889002"/>
            </a:gdLst>
            <a:ahLst/>
            <a:cxnLst>
              <a:cxn ang="0">
                <a:pos x="connsiteX0" y="connsiteY0"/>
              </a:cxn>
              <a:cxn ang="0">
                <a:pos x="connsiteX1" y="connsiteY1"/>
              </a:cxn>
              <a:cxn ang="0">
                <a:pos x="connsiteX2" y="connsiteY2"/>
              </a:cxn>
            </a:cxnLst>
            <a:rect l="l" t="t" r="r" b="b"/>
            <a:pathLst>
              <a:path w="293025" h="889002">
                <a:moveTo>
                  <a:pt x="293023" y="0"/>
                </a:moveTo>
                <a:cubicBezTo>
                  <a:pt x="0" y="272584"/>
                  <a:pt x="0" y="616418"/>
                  <a:pt x="293025" y="889002"/>
                </a:cubicBezTo>
                <a:lnTo>
                  <a:pt x="293023" y="889000"/>
                </a:lnTo>
              </a:path>
            </a:pathLst>
          </a:custGeom>
          <a:noFill/>
          <a:ln w="38100" algn="ctr">
            <a:solidFill>
              <a:srgbClr val="FFFFFF"/>
            </a:solidFill>
            <a:miter lim="800000"/>
            <a:headEnd/>
            <a:tailEnd/>
          </a:ln>
          <a:effectLst/>
        </p:spPr>
        <p:txBody>
          <a:bodyPr anchor="ctr">
            <a:spAutoFit/>
          </a:bodyPr>
          <a:lstStyle/>
          <a:p>
            <a:endParaRPr lang="en-US"/>
          </a:p>
        </p:txBody>
      </p:sp>
      <p:sp>
        <p:nvSpPr>
          <p:cNvPr id="35" name="Line 23"/>
          <p:cNvSpPr>
            <a:spLocks noChangeShapeType="1"/>
          </p:cNvSpPr>
          <p:nvPr>
            <p:custDataLst>
              <p:tags r:id="rId17"/>
            </p:custDataLst>
          </p:nvPr>
        </p:nvSpPr>
        <p:spPr bwMode="auto">
          <a:xfrm flipH="1">
            <a:off x="533400" y="4073449"/>
            <a:ext cx="2286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36" name="Text Box 27"/>
          <p:cNvSpPr txBox="1">
            <a:spLocks noChangeArrowheads="1"/>
          </p:cNvSpPr>
          <p:nvPr>
            <p:custDataLst>
              <p:tags r:id="rId18"/>
            </p:custDataLst>
          </p:nvPr>
        </p:nvSpPr>
        <p:spPr bwMode="auto">
          <a:xfrm>
            <a:off x="1295400" y="2533574"/>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A</a:t>
            </a:r>
            <a:r>
              <a:rPr lang="en-US" sz="2800" baseline="-25000" dirty="0" smtClean="0">
                <a:solidFill>
                  <a:srgbClr val="FFFFFF"/>
                </a:solidFill>
                <a:latin typeface="Calibri"/>
              </a:rPr>
              <a:t>MSB</a:t>
            </a:r>
            <a:r>
              <a:rPr lang="en-US" sz="2800" dirty="0" smtClean="0">
                <a:solidFill>
                  <a:srgbClr val="FFFFFF"/>
                </a:solidFill>
                <a:latin typeface="Calibri"/>
              </a:rPr>
              <a:t>     B</a:t>
            </a:r>
            <a:r>
              <a:rPr lang="en-US" sz="2800" baseline="-25000" dirty="0" smtClean="0">
                <a:solidFill>
                  <a:srgbClr val="FFFFFF"/>
                </a:solidFill>
                <a:latin typeface="Calibri"/>
              </a:rPr>
              <a:t>MSB</a:t>
            </a:r>
            <a:endParaRPr lang="en-US" sz="2800" baseline="-25000" dirty="0">
              <a:solidFill>
                <a:srgbClr val="FFFFFF"/>
              </a:solidFill>
              <a:latin typeface="Calibri"/>
            </a:endParaRPr>
          </a:p>
        </p:txBody>
      </p:sp>
      <p:sp>
        <p:nvSpPr>
          <p:cNvPr id="37" name="Text Box 33"/>
          <p:cNvSpPr txBox="1">
            <a:spLocks noChangeArrowheads="1"/>
          </p:cNvSpPr>
          <p:nvPr>
            <p:custDataLst>
              <p:tags r:id="rId19"/>
            </p:custDataLst>
          </p:nvPr>
        </p:nvSpPr>
        <p:spPr bwMode="auto">
          <a:xfrm>
            <a:off x="1181100" y="3458154"/>
            <a:ext cx="1333500" cy="523220"/>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out_MSB</a:t>
            </a:r>
            <a:endParaRPr lang="en-US" sz="2800" baseline="-25000" dirty="0">
              <a:solidFill>
                <a:srgbClr val="FFFFFF"/>
              </a:solidFill>
              <a:latin typeface="Calibri"/>
            </a:endParaRPr>
          </a:p>
        </p:txBody>
      </p:sp>
      <p:sp>
        <p:nvSpPr>
          <p:cNvPr id="38" name="Text Box 33"/>
          <p:cNvSpPr txBox="1">
            <a:spLocks noChangeArrowheads="1"/>
          </p:cNvSpPr>
          <p:nvPr>
            <p:custDataLst>
              <p:tags r:id="rId20"/>
            </p:custDataLst>
          </p:nvPr>
        </p:nvSpPr>
        <p:spPr bwMode="auto">
          <a:xfrm>
            <a:off x="2971800" y="3447974"/>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in_MSB</a:t>
            </a:r>
            <a:endParaRPr lang="en-US" sz="2800" baseline="-25000" dirty="0">
              <a:solidFill>
                <a:srgbClr val="FFFFFF"/>
              </a:solidFill>
              <a:latin typeface="Calibri"/>
            </a:endParaRPr>
          </a:p>
        </p:txBody>
      </p:sp>
      <p:sp>
        <p:nvSpPr>
          <p:cNvPr id="2" name="TextBox 1"/>
          <p:cNvSpPr txBox="1"/>
          <p:nvPr/>
        </p:nvSpPr>
        <p:spPr>
          <a:xfrm>
            <a:off x="6019800" y="1143000"/>
            <a:ext cx="620683" cy="369332"/>
          </a:xfrm>
          <a:prstGeom prst="rect">
            <a:avLst/>
          </a:prstGeom>
          <a:noFill/>
        </p:spPr>
        <p:txBody>
          <a:bodyPr wrap="none" rtlCol="0">
            <a:spAutoFit/>
          </a:bodyPr>
          <a:lstStyle/>
          <a:p>
            <a:r>
              <a:rPr lang="en-US" dirty="0" smtClean="0">
                <a:solidFill>
                  <a:srgbClr val="00F6FF"/>
                </a:solidFill>
              </a:rPr>
              <a:t>MSB</a:t>
            </a:r>
            <a:endParaRPr lang="en-US" dirty="0">
              <a:solidFill>
                <a:srgbClr val="00F6FF"/>
              </a:solidFill>
            </a:endParaRPr>
          </a:p>
        </p:txBody>
      </p:sp>
      <p:sp>
        <p:nvSpPr>
          <p:cNvPr id="3" name="Oval 2"/>
          <p:cNvSpPr/>
          <p:nvPr/>
        </p:nvSpPr>
        <p:spPr>
          <a:xfrm>
            <a:off x="4876800" y="2286000"/>
            <a:ext cx="1219200" cy="304800"/>
          </a:xfrm>
          <a:prstGeom prst="ellipse">
            <a:avLst/>
          </a:pr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7086600" y="2286000"/>
            <a:ext cx="685800" cy="304800"/>
          </a:xfrm>
          <a:prstGeom prst="ellipse">
            <a:avLst/>
          </a:pr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953000" y="4114800"/>
            <a:ext cx="1219200" cy="304800"/>
          </a:xfrm>
          <a:prstGeom prst="ellipse">
            <a:avLst/>
          </a:pr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162800" y="4114800"/>
            <a:ext cx="685800" cy="304800"/>
          </a:xfrm>
          <a:prstGeom prst="ellipse">
            <a:avLst/>
          </a:pr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077200" y="2057400"/>
            <a:ext cx="1020279" cy="830997"/>
          </a:xfrm>
          <a:prstGeom prst="rect">
            <a:avLst/>
          </a:prstGeom>
          <a:noFill/>
        </p:spPr>
        <p:txBody>
          <a:bodyPr wrap="none" rtlCol="0">
            <a:spAutoFit/>
          </a:bodyPr>
          <a:lstStyle/>
          <a:p>
            <a:r>
              <a:rPr lang="en-US" sz="2400" dirty="0" smtClean="0">
                <a:solidFill>
                  <a:srgbClr val="00F6FF"/>
                </a:solidFill>
              </a:rPr>
              <a:t>Wrong</a:t>
            </a:r>
          </a:p>
          <a:p>
            <a:r>
              <a:rPr lang="en-US" sz="2400" dirty="0" smtClean="0">
                <a:solidFill>
                  <a:srgbClr val="00F6FF"/>
                </a:solidFill>
              </a:rPr>
              <a:t>Sign</a:t>
            </a:r>
            <a:endParaRPr lang="en-US" sz="2400" dirty="0">
              <a:solidFill>
                <a:srgbClr val="00F6FF"/>
              </a:solidFill>
            </a:endParaRPr>
          </a:p>
        </p:txBody>
      </p:sp>
      <p:sp>
        <p:nvSpPr>
          <p:cNvPr id="42" name="TextBox 41"/>
          <p:cNvSpPr txBox="1"/>
          <p:nvPr/>
        </p:nvSpPr>
        <p:spPr>
          <a:xfrm>
            <a:off x="7971321" y="3886200"/>
            <a:ext cx="1020279" cy="830997"/>
          </a:xfrm>
          <a:prstGeom prst="rect">
            <a:avLst/>
          </a:prstGeom>
          <a:noFill/>
        </p:spPr>
        <p:txBody>
          <a:bodyPr wrap="none" rtlCol="0">
            <a:spAutoFit/>
          </a:bodyPr>
          <a:lstStyle/>
          <a:p>
            <a:r>
              <a:rPr lang="en-US" sz="2400" dirty="0" smtClean="0">
                <a:solidFill>
                  <a:srgbClr val="00F6FF"/>
                </a:solidFill>
              </a:rPr>
              <a:t>Wrong</a:t>
            </a:r>
          </a:p>
          <a:p>
            <a:r>
              <a:rPr lang="en-US" sz="2400" dirty="0" smtClean="0">
                <a:solidFill>
                  <a:srgbClr val="00F6FF"/>
                </a:solidFill>
              </a:rPr>
              <a:t>Sign</a:t>
            </a:r>
            <a:endParaRPr lang="en-US" sz="2400" dirty="0">
              <a:solidFill>
                <a:srgbClr val="00F6FF"/>
              </a:solidFill>
            </a:endParaRPr>
          </a:p>
        </p:txBody>
      </p:sp>
    </p:spTree>
    <p:extLst>
      <p:ext uri="{BB962C8B-B14F-4D97-AF65-F5344CB8AC3E}">
        <p14:creationId xmlns:p14="http://schemas.microsoft.com/office/powerpoint/2010/main" val="3141676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p:bldP spid="28" grpId="0"/>
      <p:bldP spid="29" grpId="0" animBg="1"/>
      <p:bldP spid="30" grpId="0" animBg="1"/>
      <p:bldP spid="31" grpId="0" animBg="1"/>
      <p:bldP spid="32" grpId="0" animBg="1"/>
      <p:bldP spid="33" grpId="0" animBg="1"/>
      <p:bldP spid="34" grpId="0" animBg="1"/>
      <p:bldP spid="35" grpId="0" animBg="1"/>
      <p:bldP spid="36" grpId="0"/>
      <p:bldP spid="37" grpId="0"/>
      <p:bldP spid="38" grpId="0"/>
      <p:bldP spid="3" grpId="0" animBg="1"/>
      <p:bldP spid="39" grpId="0" animBg="1"/>
      <p:bldP spid="40" grpId="0" animBg="1"/>
      <p:bldP spid="41" grpId="0" animBg="1"/>
      <p:bldP spid="4" grpId="0"/>
      <p:bldP spid="42"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3010" name="Rectangle 2"/>
          <p:cNvSpPr>
            <a:spLocks noGrp="1" noChangeArrowheads="1"/>
          </p:cNvSpPr>
          <p:nvPr>
            <p:ph type="title"/>
            <p:custDataLst>
              <p:tags r:id="rId1"/>
            </p:custDataLst>
          </p:nvPr>
        </p:nvSpPr>
        <p:spPr/>
        <p:txBody>
          <a:bodyPr>
            <a:noAutofit/>
          </a:bodyPr>
          <a:lstStyle/>
          <a:p>
            <a:r>
              <a:rPr lang="en-US" dirty="0"/>
              <a:t>Two’s Complement </a:t>
            </a:r>
            <a:r>
              <a:rPr lang="en-US" dirty="0" smtClean="0"/>
              <a:t>Adder</a:t>
            </a:r>
            <a:endParaRPr lang="en-US" dirty="0"/>
          </a:p>
        </p:txBody>
      </p:sp>
      <p:sp>
        <p:nvSpPr>
          <p:cNvPr id="47" name="Content Placeholder 46"/>
          <p:cNvSpPr>
            <a:spLocks noGrp="1"/>
          </p:cNvSpPr>
          <p:nvPr>
            <p:ph idx="1"/>
            <p:custDataLst>
              <p:tags r:id="rId2"/>
            </p:custDataLst>
          </p:nvPr>
        </p:nvSpPr>
        <p:spPr>
          <a:xfrm>
            <a:off x="228600" y="990600"/>
            <a:ext cx="8686800" cy="5638800"/>
          </a:xfrm>
        </p:spPr>
        <p:txBody>
          <a:bodyPr/>
          <a:lstStyle/>
          <a:p>
            <a:r>
              <a:rPr lang="en-US" dirty="0" smtClean="0">
                <a:solidFill>
                  <a:srgbClr val="00F6FF"/>
                </a:solidFill>
                <a:latin typeface="Calibri"/>
              </a:rPr>
              <a:t>Two’s Complement Adder with overflow detection</a:t>
            </a:r>
          </a:p>
          <a:p>
            <a:endParaRPr lang="en-US" dirty="0"/>
          </a:p>
        </p:txBody>
      </p:sp>
      <p:sp>
        <p:nvSpPr>
          <p:cNvPr id="1963011" name="Rectangle 3"/>
          <p:cNvSpPr>
            <a:spLocks noChangeArrowheads="1"/>
          </p:cNvSpPr>
          <p:nvPr>
            <p:custDataLst>
              <p:tags r:id="rId3"/>
            </p:custDataLst>
          </p:nvPr>
        </p:nvSpPr>
        <p:spPr bwMode="auto">
          <a:xfrm>
            <a:off x="68580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12" name="Text Box 4"/>
          <p:cNvSpPr txBox="1">
            <a:spLocks noChangeArrowheads="1"/>
          </p:cNvSpPr>
          <p:nvPr>
            <p:custDataLst>
              <p:tags r:id="rId4"/>
            </p:custDataLst>
          </p:nvPr>
        </p:nvSpPr>
        <p:spPr bwMode="auto">
          <a:xfrm>
            <a:off x="6324600" y="2532050"/>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0</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0</a:t>
            </a:r>
          </a:p>
        </p:txBody>
      </p:sp>
      <p:sp>
        <p:nvSpPr>
          <p:cNvPr id="1963013" name="Line 5"/>
          <p:cNvSpPr>
            <a:spLocks noChangeShapeType="1"/>
          </p:cNvSpPr>
          <p:nvPr>
            <p:custDataLst>
              <p:tags r:id="rId5"/>
            </p:custDataLst>
          </p:nvPr>
        </p:nvSpPr>
        <p:spPr bwMode="auto">
          <a:xfrm>
            <a:off x="71628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14" name="Line 6"/>
          <p:cNvSpPr>
            <a:spLocks noChangeShapeType="1"/>
          </p:cNvSpPr>
          <p:nvPr>
            <p:custDataLst>
              <p:tags r:id="rId6"/>
            </p:custDataLst>
          </p:nvPr>
        </p:nvSpPr>
        <p:spPr bwMode="auto">
          <a:xfrm>
            <a:off x="78486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15" name="Line 7"/>
          <p:cNvSpPr>
            <a:spLocks noChangeShapeType="1"/>
          </p:cNvSpPr>
          <p:nvPr>
            <p:custDataLst>
              <p:tags r:id="rId7"/>
            </p:custDataLst>
          </p:nvPr>
        </p:nvSpPr>
        <p:spPr bwMode="auto">
          <a:xfrm flipH="1">
            <a:off x="80772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6" name="Line 8"/>
          <p:cNvSpPr>
            <a:spLocks noChangeShapeType="1"/>
          </p:cNvSpPr>
          <p:nvPr>
            <p:custDataLst>
              <p:tags r:id="rId8"/>
            </p:custDataLst>
          </p:nvPr>
        </p:nvSpPr>
        <p:spPr bwMode="auto">
          <a:xfrm flipH="1">
            <a:off x="64008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7" name="Line 9"/>
          <p:cNvSpPr>
            <a:spLocks noChangeShapeType="1"/>
          </p:cNvSpPr>
          <p:nvPr>
            <p:custDataLst>
              <p:tags r:id="rId9"/>
            </p:custDataLst>
          </p:nvPr>
        </p:nvSpPr>
        <p:spPr bwMode="auto">
          <a:xfrm>
            <a:off x="74676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18" name="Text Box 10"/>
          <p:cNvSpPr txBox="1">
            <a:spLocks noChangeArrowheads="1"/>
          </p:cNvSpPr>
          <p:nvPr>
            <p:custDataLst>
              <p:tags r:id="rId10"/>
            </p:custDataLst>
          </p:nvPr>
        </p:nvSpPr>
        <p:spPr bwMode="auto">
          <a:xfrm>
            <a:off x="70866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1963019" name="Rectangle 11"/>
          <p:cNvSpPr>
            <a:spLocks noChangeArrowheads="1"/>
          </p:cNvSpPr>
          <p:nvPr>
            <p:custDataLst>
              <p:tags r:id="rId11"/>
            </p:custDataLst>
          </p:nvPr>
        </p:nvSpPr>
        <p:spPr bwMode="auto">
          <a:xfrm>
            <a:off x="625475" y="533401"/>
            <a:ext cx="8075613" cy="9144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buFontTx/>
              <a:buChar char="•"/>
            </a:pPr>
            <a:endParaRPr lang="en-US" sz="3200" dirty="0">
              <a:solidFill>
                <a:schemeClr val="accent1"/>
              </a:solidFill>
              <a:latin typeface="Calibri"/>
            </a:endParaRPr>
          </a:p>
        </p:txBody>
      </p:sp>
      <p:sp>
        <p:nvSpPr>
          <p:cNvPr id="1963020" name="Rectangle 12"/>
          <p:cNvSpPr>
            <a:spLocks noChangeArrowheads="1"/>
          </p:cNvSpPr>
          <p:nvPr>
            <p:custDataLst>
              <p:tags r:id="rId12"/>
            </p:custDataLst>
          </p:nvPr>
        </p:nvSpPr>
        <p:spPr bwMode="auto">
          <a:xfrm>
            <a:off x="51816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21" name="Text Box 13"/>
          <p:cNvSpPr txBox="1">
            <a:spLocks noChangeArrowheads="1"/>
          </p:cNvSpPr>
          <p:nvPr>
            <p:custDataLst>
              <p:tags r:id="rId13"/>
            </p:custDataLst>
          </p:nvPr>
        </p:nvSpPr>
        <p:spPr bwMode="auto">
          <a:xfrm>
            <a:off x="4648200" y="2532050"/>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A</a:t>
            </a:r>
            <a:r>
              <a:rPr lang="en-US" sz="2800" baseline="-25000" dirty="0" smtClean="0">
                <a:solidFill>
                  <a:srgbClr val="FFFFFF"/>
                </a:solidFill>
                <a:latin typeface="Calibri"/>
              </a:rPr>
              <a:t>1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1</a:t>
            </a:r>
          </a:p>
        </p:txBody>
      </p:sp>
      <p:sp>
        <p:nvSpPr>
          <p:cNvPr id="1963022" name="Line 14"/>
          <p:cNvSpPr>
            <a:spLocks noChangeShapeType="1"/>
          </p:cNvSpPr>
          <p:nvPr>
            <p:custDataLst>
              <p:tags r:id="rId14"/>
            </p:custDataLst>
          </p:nvPr>
        </p:nvSpPr>
        <p:spPr bwMode="auto">
          <a:xfrm>
            <a:off x="54864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23" name="Line 15"/>
          <p:cNvSpPr>
            <a:spLocks noChangeShapeType="1"/>
          </p:cNvSpPr>
          <p:nvPr>
            <p:custDataLst>
              <p:tags r:id="rId15"/>
            </p:custDataLst>
          </p:nvPr>
        </p:nvSpPr>
        <p:spPr bwMode="auto">
          <a:xfrm>
            <a:off x="61722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24" name="Line 16"/>
          <p:cNvSpPr>
            <a:spLocks noChangeShapeType="1"/>
          </p:cNvSpPr>
          <p:nvPr>
            <p:custDataLst>
              <p:tags r:id="rId16"/>
            </p:custDataLst>
          </p:nvPr>
        </p:nvSpPr>
        <p:spPr bwMode="auto">
          <a:xfrm flipH="1">
            <a:off x="47244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25" name="Line 17"/>
          <p:cNvSpPr>
            <a:spLocks noChangeShapeType="1"/>
          </p:cNvSpPr>
          <p:nvPr>
            <p:custDataLst>
              <p:tags r:id="rId17"/>
            </p:custDataLst>
          </p:nvPr>
        </p:nvSpPr>
        <p:spPr bwMode="auto">
          <a:xfrm>
            <a:off x="57912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26" name="Text Box 18"/>
          <p:cNvSpPr txBox="1">
            <a:spLocks noChangeArrowheads="1"/>
          </p:cNvSpPr>
          <p:nvPr>
            <p:custDataLst>
              <p:tags r:id="rId18"/>
            </p:custDataLst>
          </p:nvPr>
        </p:nvSpPr>
        <p:spPr bwMode="auto">
          <a:xfrm>
            <a:off x="54102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1963027" name="Rectangle 19"/>
          <p:cNvSpPr>
            <a:spLocks noChangeArrowheads="1"/>
          </p:cNvSpPr>
          <p:nvPr>
            <p:custDataLst>
              <p:tags r:id="rId19"/>
            </p:custDataLst>
          </p:nvPr>
        </p:nvSpPr>
        <p:spPr bwMode="auto">
          <a:xfrm>
            <a:off x="35052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28" name="Text Box 20"/>
          <p:cNvSpPr txBox="1">
            <a:spLocks noChangeArrowheads="1"/>
          </p:cNvSpPr>
          <p:nvPr>
            <p:custDataLst>
              <p:tags r:id="rId20"/>
            </p:custDataLst>
          </p:nvPr>
        </p:nvSpPr>
        <p:spPr bwMode="auto">
          <a:xfrm>
            <a:off x="2971800" y="2532050"/>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2</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2</a:t>
            </a:r>
          </a:p>
        </p:txBody>
      </p:sp>
      <p:sp>
        <p:nvSpPr>
          <p:cNvPr id="1963029" name="Line 21"/>
          <p:cNvSpPr>
            <a:spLocks noChangeShapeType="1"/>
          </p:cNvSpPr>
          <p:nvPr>
            <p:custDataLst>
              <p:tags r:id="rId21"/>
            </p:custDataLst>
          </p:nvPr>
        </p:nvSpPr>
        <p:spPr bwMode="auto">
          <a:xfrm>
            <a:off x="38100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0" name="Line 22"/>
          <p:cNvSpPr>
            <a:spLocks noChangeShapeType="1"/>
          </p:cNvSpPr>
          <p:nvPr>
            <p:custDataLst>
              <p:tags r:id="rId22"/>
            </p:custDataLst>
          </p:nvPr>
        </p:nvSpPr>
        <p:spPr bwMode="auto">
          <a:xfrm>
            <a:off x="44958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1" name="Line 23"/>
          <p:cNvSpPr>
            <a:spLocks noChangeShapeType="1"/>
          </p:cNvSpPr>
          <p:nvPr>
            <p:custDataLst>
              <p:tags r:id="rId23"/>
            </p:custDataLst>
          </p:nvPr>
        </p:nvSpPr>
        <p:spPr bwMode="auto">
          <a:xfrm flipH="1">
            <a:off x="30480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32" name="Line 24"/>
          <p:cNvSpPr>
            <a:spLocks noChangeShapeType="1"/>
          </p:cNvSpPr>
          <p:nvPr>
            <p:custDataLst>
              <p:tags r:id="rId24"/>
            </p:custDataLst>
          </p:nvPr>
        </p:nvSpPr>
        <p:spPr bwMode="auto">
          <a:xfrm>
            <a:off x="41148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3" name="Text Box 25"/>
          <p:cNvSpPr txBox="1">
            <a:spLocks noChangeArrowheads="1"/>
          </p:cNvSpPr>
          <p:nvPr>
            <p:custDataLst>
              <p:tags r:id="rId25"/>
            </p:custDataLst>
          </p:nvPr>
        </p:nvSpPr>
        <p:spPr bwMode="auto">
          <a:xfrm>
            <a:off x="37338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963034" name="Rectangle 26"/>
          <p:cNvSpPr>
            <a:spLocks noChangeArrowheads="1"/>
          </p:cNvSpPr>
          <p:nvPr>
            <p:custDataLst>
              <p:tags r:id="rId26"/>
            </p:custDataLst>
          </p:nvPr>
        </p:nvSpPr>
        <p:spPr bwMode="auto">
          <a:xfrm>
            <a:off x="18288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35" name="Text Box 27"/>
          <p:cNvSpPr txBox="1">
            <a:spLocks noChangeArrowheads="1"/>
          </p:cNvSpPr>
          <p:nvPr>
            <p:custDataLst>
              <p:tags r:id="rId27"/>
            </p:custDataLst>
          </p:nvPr>
        </p:nvSpPr>
        <p:spPr bwMode="auto">
          <a:xfrm>
            <a:off x="1295400" y="2532050"/>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a:t>
            </a:r>
            <a:r>
              <a:rPr lang="en-US" sz="2800" dirty="0" smtClean="0">
                <a:solidFill>
                  <a:srgbClr val="FFFFFF"/>
                </a:solidFill>
                <a:latin typeface="Calibri"/>
              </a:rPr>
              <a:t>  B</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963036" name="Line 28"/>
          <p:cNvSpPr>
            <a:spLocks noChangeShapeType="1"/>
          </p:cNvSpPr>
          <p:nvPr>
            <p:custDataLst>
              <p:tags r:id="rId28"/>
            </p:custDataLst>
          </p:nvPr>
        </p:nvSpPr>
        <p:spPr bwMode="auto">
          <a:xfrm>
            <a:off x="21336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7" name="Line 29"/>
          <p:cNvSpPr>
            <a:spLocks noChangeShapeType="1"/>
          </p:cNvSpPr>
          <p:nvPr>
            <p:custDataLst>
              <p:tags r:id="rId29"/>
            </p:custDataLst>
          </p:nvPr>
        </p:nvSpPr>
        <p:spPr bwMode="auto">
          <a:xfrm>
            <a:off x="2819400" y="30654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8" name="Line 30"/>
          <p:cNvSpPr>
            <a:spLocks noChangeShapeType="1"/>
          </p:cNvSpPr>
          <p:nvPr>
            <p:custDataLst>
              <p:tags r:id="rId30"/>
            </p:custDataLst>
          </p:nvPr>
        </p:nvSpPr>
        <p:spPr bwMode="auto">
          <a:xfrm flipH="1">
            <a:off x="1219200" y="3979850"/>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1963039" name="Line 31"/>
          <p:cNvSpPr>
            <a:spLocks noChangeShapeType="1"/>
          </p:cNvSpPr>
          <p:nvPr>
            <p:custDataLst>
              <p:tags r:id="rId31"/>
            </p:custDataLst>
          </p:nvPr>
        </p:nvSpPr>
        <p:spPr bwMode="auto">
          <a:xfrm>
            <a:off x="24384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40" name="Text Box 32"/>
          <p:cNvSpPr txBox="1">
            <a:spLocks noChangeArrowheads="1"/>
          </p:cNvSpPr>
          <p:nvPr>
            <p:custDataLst>
              <p:tags r:id="rId32"/>
            </p:custDataLst>
          </p:nvPr>
        </p:nvSpPr>
        <p:spPr bwMode="auto">
          <a:xfrm>
            <a:off x="20574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963041" name="Text Box 33"/>
          <p:cNvSpPr txBox="1">
            <a:spLocks noChangeArrowheads="1"/>
          </p:cNvSpPr>
          <p:nvPr>
            <p:custDataLst>
              <p:tags r:id="rId33"/>
            </p:custDataLst>
          </p:nvPr>
        </p:nvSpPr>
        <p:spPr bwMode="auto">
          <a:xfrm>
            <a:off x="-152400" y="3522650"/>
            <a:ext cx="1143000" cy="10826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over</a:t>
            </a:r>
            <a:br>
              <a:rPr lang="en-US" sz="2800" dirty="0">
                <a:solidFill>
                  <a:srgbClr val="FFFFFF"/>
                </a:solidFill>
                <a:latin typeface="Calibri"/>
              </a:rPr>
            </a:br>
            <a:r>
              <a:rPr lang="en-US" sz="2800" dirty="0">
                <a:solidFill>
                  <a:srgbClr val="FFFFFF"/>
                </a:solidFill>
                <a:latin typeface="Calibri"/>
              </a:rPr>
              <a:t>flow</a:t>
            </a:r>
            <a:endParaRPr lang="en-US" sz="2800" baseline="-25000" dirty="0">
              <a:solidFill>
                <a:srgbClr val="FFFFFF"/>
              </a:solidFill>
              <a:latin typeface="Calibri"/>
            </a:endParaRPr>
          </a:p>
        </p:txBody>
      </p:sp>
      <p:sp>
        <p:nvSpPr>
          <p:cNvPr id="1963042" name="Line 34"/>
          <p:cNvSpPr>
            <a:spLocks noChangeShapeType="1"/>
          </p:cNvSpPr>
          <p:nvPr>
            <p:custDataLst>
              <p:tags r:id="rId34"/>
            </p:custDataLst>
          </p:nvPr>
        </p:nvSpPr>
        <p:spPr bwMode="auto">
          <a:xfrm flipH="1" flipV="1">
            <a:off x="8534400" y="3979850"/>
            <a:ext cx="0" cy="152400"/>
          </a:xfrm>
          <a:prstGeom prst="line">
            <a:avLst/>
          </a:prstGeom>
          <a:noFill/>
          <a:ln w="25400">
            <a:solidFill>
              <a:srgbClr val="FFFFFF"/>
            </a:solidFill>
            <a:round/>
            <a:headEnd/>
            <a:tailEnd/>
          </a:ln>
          <a:effectLst/>
        </p:spPr>
        <p:txBody>
          <a:bodyPr anchor="ctr">
            <a:spAutoFit/>
          </a:bodyPr>
          <a:lstStyle/>
          <a:p>
            <a:endParaRPr lang="en-US"/>
          </a:p>
        </p:txBody>
      </p:sp>
      <p:sp>
        <p:nvSpPr>
          <p:cNvPr id="1963043" name="Line 35"/>
          <p:cNvSpPr>
            <a:spLocks noChangeShapeType="1"/>
          </p:cNvSpPr>
          <p:nvPr>
            <p:custDataLst>
              <p:tags r:id="rId35"/>
            </p:custDataLst>
          </p:nvPr>
        </p:nvSpPr>
        <p:spPr bwMode="auto">
          <a:xfrm flipH="1" flipV="1">
            <a:off x="8305800" y="4132250"/>
            <a:ext cx="457200" cy="0"/>
          </a:xfrm>
          <a:prstGeom prst="line">
            <a:avLst/>
          </a:prstGeom>
          <a:noFill/>
          <a:ln w="25400">
            <a:solidFill>
              <a:srgbClr val="FFFFFF"/>
            </a:solidFill>
            <a:round/>
            <a:headEnd/>
            <a:tailEnd/>
          </a:ln>
          <a:effectLst/>
        </p:spPr>
        <p:txBody>
          <a:bodyPr anchor="ctr">
            <a:spAutoFit/>
          </a:bodyPr>
          <a:lstStyle/>
          <a:p>
            <a:endParaRPr lang="en-US"/>
          </a:p>
        </p:txBody>
      </p:sp>
      <p:sp>
        <p:nvSpPr>
          <p:cNvPr id="1963044" name="Line 36"/>
          <p:cNvSpPr>
            <a:spLocks noChangeShapeType="1"/>
          </p:cNvSpPr>
          <p:nvPr>
            <p:custDataLst>
              <p:tags r:id="rId36"/>
            </p:custDataLst>
          </p:nvPr>
        </p:nvSpPr>
        <p:spPr bwMode="auto">
          <a:xfrm flipH="1" flipV="1">
            <a:off x="8429625" y="4208450"/>
            <a:ext cx="228600" cy="0"/>
          </a:xfrm>
          <a:prstGeom prst="line">
            <a:avLst/>
          </a:prstGeom>
          <a:noFill/>
          <a:ln w="25400">
            <a:solidFill>
              <a:srgbClr val="FFFFFF"/>
            </a:solidFill>
            <a:round/>
            <a:headEnd/>
            <a:tailEnd/>
          </a:ln>
          <a:effectLst/>
        </p:spPr>
        <p:txBody>
          <a:bodyPr anchor="ctr">
            <a:spAutoFit/>
          </a:bodyPr>
          <a:lstStyle/>
          <a:p>
            <a:endParaRPr lang="en-US"/>
          </a:p>
        </p:txBody>
      </p:sp>
      <p:sp>
        <p:nvSpPr>
          <p:cNvPr id="1963045" name="Line 37"/>
          <p:cNvSpPr>
            <a:spLocks noChangeShapeType="1"/>
          </p:cNvSpPr>
          <p:nvPr>
            <p:custDataLst>
              <p:tags r:id="rId37"/>
            </p:custDataLst>
          </p:nvPr>
        </p:nvSpPr>
        <p:spPr bwMode="auto">
          <a:xfrm flipH="1" flipV="1">
            <a:off x="8501063" y="4279888"/>
            <a:ext cx="76200" cy="0"/>
          </a:xfrm>
          <a:prstGeom prst="line">
            <a:avLst/>
          </a:prstGeom>
          <a:noFill/>
          <a:ln w="25400">
            <a:solidFill>
              <a:srgbClr val="FFFFFF"/>
            </a:solidFill>
            <a:round/>
            <a:headEnd/>
            <a:tailEnd/>
          </a:ln>
          <a:effectLst/>
        </p:spPr>
        <p:txBody>
          <a:bodyPr anchor="ctr">
            <a:spAutoFit/>
          </a:bodyPr>
          <a:lstStyle/>
          <a:p>
            <a:endParaRPr lang="en-US"/>
          </a:p>
        </p:txBody>
      </p:sp>
      <p:sp>
        <p:nvSpPr>
          <p:cNvPr id="1963046" name="Text Box 38"/>
          <p:cNvSpPr txBox="1">
            <a:spLocks noChangeArrowheads="1"/>
          </p:cNvSpPr>
          <p:nvPr>
            <p:custDataLst>
              <p:tags r:id="rId38"/>
            </p:custDataLst>
          </p:nvPr>
        </p:nvSpPr>
        <p:spPr bwMode="auto">
          <a:xfrm>
            <a:off x="8229600" y="3446450"/>
            <a:ext cx="609600" cy="592150"/>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0</a:t>
            </a:r>
            <a:endParaRPr lang="en-US" sz="2800" baseline="-25000" dirty="0">
              <a:solidFill>
                <a:srgbClr val="FFFFFF"/>
              </a:solidFill>
              <a:latin typeface="Calibri"/>
            </a:endParaRPr>
          </a:p>
        </p:txBody>
      </p:sp>
      <p:sp>
        <p:nvSpPr>
          <p:cNvPr id="1963047" name="Line 39"/>
          <p:cNvSpPr>
            <a:spLocks noChangeShapeType="1"/>
          </p:cNvSpPr>
          <p:nvPr>
            <p:custDataLst>
              <p:tags r:id="rId39"/>
            </p:custDataLst>
          </p:nvPr>
        </p:nvSpPr>
        <p:spPr bwMode="auto">
          <a:xfrm>
            <a:off x="3276600" y="3979850"/>
            <a:ext cx="0" cy="609600"/>
          </a:xfrm>
          <a:prstGeom prst="line">
            <a:avLst/>
          </a:prstGeom>
          <a:noFill/>
          <a:ln w="25400">
            <a:solidFill>
              <a:srgbClr val="FFFFFF"/>
            </a:solidFill>
            <a:round/>
            <a:headEnd type="oval"/>
            <a:tailEnd/>
          </a:ln>
          <a:effectLst/>
        </p:spPr>
        <p:txBody>
          <a:bodyPr anchor="ctr">
            <a:spAutoFit/>
          </a:bodyPr>
          <a:lstStyle/>
          <a:p>
            <a:endParaRPr lang="en-US"/>
          </a:p>
        </p:txBody>
      </p:sp>
      <p:sp>
        <p:nvSpPr>
          <p:cNvPr id="1963048" name="Line 40"/>
          <p:cNvSpPr>
            <a:spLocks noChangeShapeType="1"/>
          </p:cNvSpPr>
          <p:nvPr>
            <p:custDataLst>
              <p:tags r:id="rId40"/>
            </p:custDataLst>
          </p:nvPr>
        </p:nvSpPr>
        <p:spPr bwMode="auto">
          <a:xfrm flipH="1">
            <a:off x="1600200" y="4589450"/>
            <a:ext cx="16764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3049" name="Line 41"/>
          <p:cNvSpPr>
            <a:spLocks noChangeShapeType="1"/>
          </p:cNvSpPr>
          <p:nvPr>
            <p:custDataLst>
              <p:tags r:id="rId41"/>
            </p:custDataLst>
          </p:nvPr>
        </p:nvSpPr>
        <p:spPr bwMode="auto">
          <a:xfrm flipH="1">
            <a:off x="1600200" y="4186225"/>
            <a:ext cx="0" cy="387350"/>
          </a:xfrm>
          <a:prstGeom prst="line">
            <a:avLst/>
          </a:prstGeom>
          <a:noFill/>
          <a:ln w="25400">
            <a:solidFill>
              <a:srgbClr val="FFFFFF"/>
            </a:solidFill>
            <a:round/>
            <a:headEnd/>
            <a:tailEnd/>
          </a:ln>
          <a:effectLst/>
        </p:spPr>
        <p:txBody>
          <a:bodyPr anchor="ctr">
            <a:spAutoFit/>
          </a:bodyPr>
          <a:lstStyle/>
          <a:p>
            <a:endParaRPr lang="en-US"/>
          </a:p>
        </p:txBody>
      </p:sp>
      <p:sp>
        <p:nvSpPr>
          <p:cNvPr id="1963051" name="Line 43"/>
          <p:cNvSpPr>
            <a:spLocks noChangeShapeType="1"/>
          </p:cNvSpPr>
          <p:nvPr>
            <p:custDataLst>
              <p:tags r:id="rId42"/>
            </p:custDataLst>
          </p:nvPr>
        </p:nvSpPr>
        <p:spPr bwMode="auto">
          <a:xfrm>
            <a:off x="1219200" y="4197338"/>
            <a:ext cx="381000" cy="0"/>
          </a:xfrm>
          <a:prstGeom prst="line">
            <a:avLst/>
          </a:prstGeom>
          <a:noFill/>
          <a:ln w="28575">
            <a:solidFill>
              <a:srgbClr val="FFFFFF"/>
            </a:solidFill>
            <a:round/>
            <a:headEnd type="arrow" w="med" len="med"/>
            <a:tailEnd type="none" w="med" len="med"/>
          </a:ln>
          <a:effectLst/>
        </p:spPr>
        <p:txBody>
          <a:bodyPr/>
          <a:lstStyle/>
          <a:p>
            <a:endParaRPr lang="en-US"/>
          </a:p>
        </p:txBody>
      </p:sp>
      <p:sp>
        <p:nvSpPr>
          <p:cNvPr id="1963050" name="AutoShape 42"/>
          <p:cNvSpPr>
            <a:spLocks noChangeArrowheads="1"/>
          </p:cNvSpPr>
          <p:nvPr>
            <p:custDataLst>
              <p:tags r:id="rId43"/>
            </p:custDataLst>
          </p:nvPr>
        </p:nvSpPr>
        <p:spPr bwMode="auto">
          <a:xfrm>
            <a:off x="762000" y="3805225"/>
            <a:ext cx="447827" cy="546838"/>
          </a:xfrm>
          <a:prstGeom prst="moon">
            <a:avLst>
              <a:gd name="adj" fmla="val 76598"/>
            </a:avLst>
          </a:prstGeom>
          <a:noFill/>
          <a:ln w="38100" algn="ctr">
            <a:solidFill>
              <a:srgbClr val="FFFFFF"/>
            </a:solidFill>
            <a:miter lim="800000"/>
            <a:headEnd/>
            <a:tailEnd/>
          </a:ln>
          <a:effectLst/>
        </p:spPr>
        <p:txBody>
          <a:bodyPr anchor="ctr">
            <a:spAutoFit/>
          </a:bodyPr>
          <a:lstStyle/>
          <a:p>
            <a:endParaRPr lang="en-US"/>
          </a:p>
        </p:txBody>
      </p:sp>
      <p:sp>
        <p:nvSpPr>
          <p:cNvPr id="46" name="AutoShape 42"/>
          <p:cNvSpPr>
            <a:spLocks noChangeArrowheads="1"/>
          </p:cNvSpPr>
          <p:nvPr>
            <p:custDataLst>
              <p:tags r:id="rId44"/>
            </p:custDataLst>
          </p:nvPr>
        </p:nvSpPr>
        <p:spPr bwMode="auto">
          <a:xfrm>
            <a:off x="1143159" y="3814013"/>
            <a:ext cx="169041" cy="546839"/>
          </a:xfrm>
          <a:custGeom>
            <a:avLst/>
            <a:gdLst>
              <a:gd name="connsiteX0" fmla="*/ 776287 w 776287"/>
              <a:gd name="connsiteY0" fmla="*/ 889000 h 889000"/>
              <a:gd name="connsiteX1" fmla="*/ 229642 w 776287"/>
              <a:gd name="connsiteY1" fmla="*/ 760105 h 889000"/>
              <a:gd name="connsiteX2" fmla="*/ 229643 w 776287"/>
              <a:gd name="connsiteY2" fmla="*/ 128894 h 889000"/>
              <a:gd name="connsiteX3" fmla="*/ 776287 w 776287"/>
              <a:gd name="connsiteY3" fmla="*/ 0 h 889000"/>
              <a:gd name="connsiteX4" fmla="*/ 776289 w 776287"/>
              <a:gd name="connsiteY4" fmla="*/ 889002 h 889000"/>
              <a:gd name="connsiteX5" fmla="*/ 776287 w 776287"/>
              <a:gd name="connsiteY5" fmla="*/ 889000 h 889000"/>
              <a:gd name="connsiteX0" fmla="*/ 306191 w 852837"/>
              <a:gd name="connsiteY0" fmla="*/ 128894 h 889002"/>
              <a:gd name="connsiteX1" fmla="*/ 852835 w 852837"/>
              <a:gd name="connsiteY1" fmla="*/ 0 h 889002"/>
              <a:gd name="connsiteX2" fmla="*/ 852837 w 852837"/>
              <a:gd name="connsiteY2" fmla="*/ 889002 h 889002"/>
              <a:gd name="connsiteX3" fmla="*/ 852835 w 852837"/>
              <a:gd name="connsiteY3" fmla="*/ 889000 h 889002"/>
              <a:gd name="connsiteX4" fmla="*/ 306190 w 852837"/>
              <a:gd name="connsiteY4" fmla="*/ 760105 h 889002"/>
              <a:gd name="connsiteX5" fmla="*/ 397631 w 852837"/>
              <a:gd name="connsiteY5" fmla="*/ 220334 h 889002"/>
              <a:gd name="connsiteX0" fmla="*/ 852835 w 852837"/>
              <a:gd name="connsiteY0" fmla="*/ 0 h 889002"/>
              <a:gd name="connsiteX1" fmla="*/ 852837 w 852837"/>
              <a:gd name="connsiteY1" fmla="*/ 889002 h 889002"/>
              <a:gd name="connsiteX2" fmla="*/ 852835 w 852837"/>
              <a:gd name="connsiteY2" fmla="*/ 889000 h 889002"/>
              <a:gd name="connsiteX3" fmla="*/ 306190 w 852837"/>
              <a:gd name="connsiteY3" fmla="*/ 760105 h 889002"/>
              <a:gd name="connsiteX4" fmla="*/ 397631 w 852837"/>
              <a:gd name="connsiteY4" fmla="*/ 220334 h 889002"/>
              <a:gd name="connsiteX0" fmla="*/ 546645 w 546647"/>
              <a:gd name="connsiteY0" fmla="*/ 0 h 889002"/>
              <a:gd name="connsiteX1" fmla="*/ 546647 w 546647"/>
              <a:gd name="connsiteY1" fmla="*/ 889002 h 889002"/>
              <a:gd name="connsiteX2" fmla="*/ 546645 w 546647"/>
              <a:gd name="connsiteY2" fmla="*/ 889000 h 889002"/>
              <a:gd name="connsiteX3" fmla="*/ 0 w 546647"/>
              <a:gd name="connsiteY3" fmla="*/ 760105 h 889002"/>
              <a:gd name="connsiteX0" fmla="*/ 293023 w 293025"/>
              <a:gd name="connsiteY0" fmla="*/ 0 h 889002"/>
              <a:gd name="connsiteX1" fmla="*/ 293025 w 293025"/>
              <a:gd name="connsiteY1" fmla="*/ 889002 h 889002"/>
              <a:gd name="connsiteX2" fmla="*/ 293023 w 293025"/>
              <a:gd name="connsiteY2" fmla="*/ 889000 h 889002"/>
            </a:gdLst>
            <a:ahLst/>
            <a:cxnLst>
              <a:cxn ang="0">
                <a:pos x="connsiteX0" y="connsiteY0"/>
              </a:cxn>
              <a:cxn ang="0">
                <a:pos x="connsiteX1" y="connsiteY1"/>
              </a:cxn>
              <a:cxn ang="0">
                <a:pos x="connsiteX2" y="connsiteY2"/>
              </a:cxn>
            </a:cxnLst>
            <a:rect l="l" t="t" r="r" b="b"/>
            <a:pathLst>
              <a:path w="293025" h="889002">
                <a:moveTo>
                  <a:pt x="293023" y="0"/>
                </a:moveTo>
                <a:cubicBezTo>
                  <a:pt x="0" y="272584"/>
                  <a:pt x="0" y="616418"/>
                  <a:pt x="293025" y="889002"/>
                </a:cubicBezTo>
                <a:lnTo>
                  <a:pt x="293023" y="889000"/>
                </a:lnTo>
              </a:path>
            </a:pathLst>
          </a:custGeom>
          <a:noFill/>
          <a:ln w="38100" algn="ctr">
            <a:solidFill>
              <a:srgbClr val="FFFFFF"/>
            </a:solidFill>
            <a:miter lim="800000"/>
            <a:headEnd/>
            <a:tailEnd/>
          </a:ln>
          <a:effectLst/>
        </p:spPr>
        <p:txBody>
          <a:bodyPr anchor="ctr">
            <a:spAutoFit/>
          </a:bodyPr>
          <a:lstStyle/>
          <a:p>
            <a:endParaRPr lang="en-US"/>
          </a:p>
        </p:txBody>
      </p:sp>
      <p:sp>
        <p:nvSpPr>
          <p:cNvPr id="48" name="Line 23"/>
          <p:cNvSpPr>
            <a:spLocks noChangeShapeType="1"/>
          </p:cNvSpPr>
          <p:nvPr>
            <p:custDataLst>
              <p:tags r:id="rId45"/>
            </p:custDataLst>
          </p:nvPr>
        </p:nvSpPr>
        <p:spPr bwMode="auto">
          <a:xfrm flipH="1">
            <a:off x="533400" y="4071925"/>
            <a:ext cx="228600" cy="0"/>
          </a:xfrm>
          <a:prstGeom prst="line">
            <a:avLst/>
          </a:prstGeom>
          <a:noFill/>
          <a:ln w="25400">
            <a:solidFill>
              <a:srgbClr val="FFFFFF"/>
            </a:solidFill>
            <a:round/>
            <a:headEnd/>
            <a:tailEnd/>
          </a:ln>
          <a:effectLst/>
        </p:spPr>
        <p:txBody>
          <a:bodyPr wrap="square" anchor="ctr">
            <a:spAutoFit/>
          </a:bodyPr>
          <a:lstStyle/>
          <a:p>
            <a:endParaRPr lang="en-US"/>
          </a:p>
        </p:txBody>
      </p:sp>
    </p:spTree>
    <p:extLst>
      <p:ext uri="{BB962C8B-B14F-4D97-AF65-F5344CB8AC3E}">
        <p14:creationId xmlns:p14="http://schemas.microsoft.com/office/powerpoint/2010/main" val="32090024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3010" name="Rectangle 2"/>
          <p:cNvSpPr>
            <a:spLocks noGrp="1" noChangeArrowheads="1"/>
          </p:cNvSpPr>
          <p:nvPr>
            <p:ph type="title"/>
            <p:custDataLst>
              <p:tags r:id="rId1"/>
            </p:custDataLst>
          </p:nvPr>
        </p:nvSpPr>
        <p:spPr/>
        <p:txBody>
          <a:bodyPr>
            <a:noAutofit/>
          </a:bodyPr>
          <a:lstStyle/>
          <a:p>
            <a:r>
              <a:rPr lang="en-US"/>
              <a:t>Two’s Complement Adder</a:t>
            </a:r>
          </a:p>
        </p:txBody>
      </p:sp>
      <p:sp>
        <p:nvSpPr>
          <p:cNvPr id="47" name="Content Placeholder 46"/>
          <p:cNvSpPr>
            <a:spLocks noGrp="1"/>
          </p:cNvSpPr>
          <p:nvPr>
            <p:ph idx="1"/>
            <p:custDataLst>
              <p:tags r:id="rId2"/>
            </p:custDataLst>
          </p:nvPr>
        </p:nvSpPr>
        <p:spPr/>
        <p:txBody>
          <a:bodyPr/>
          <a:lstStyle/>
          <a:p>
            <a:r>
              <a:rPr lang="en-US" dirty="0" smtClean="0">
                <a:solidFill>
                  <a:srgbClr val="00F6FF"/>
                </a:solidFill>
                <a:latin typeface="Calibri"/>
              </a:rPr>
              <a:t>Two’s Complement Subtraction with overflow detection</a:t>
            </a:r>
          </a:p>
          <a:p>
            <a:endParaRPr lang="en-US" dirty="0"/>
          </a:p>
        </p:txBody>
      </p:sp>
      <p:sp>
        <p:nvSpPr>
          <p:cNvPr id="1963011" name="Rectangle 3"/>
          <p:cNvSpPr>
            <a:spLocks noChangeArrowheads="1"/>
          </p:cNvSpPr>
          <p:nvPr>
            <p:custDataLst>
              <p:tags r:id="rId3"/>
            </p:custDataLst>
          </p:nvPr>
        </p:nvSpPr>
        <p:spPr bwMode="auto">
          <a:xfrm>
            <a:off x="68580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15" name="Line 7"/>
          <p:cNvSpPr>
            <a:spLocks noChangeShapeType="1"/>
          </p:cNvSpPr>
          <p:nvPr>
            <p:custDataLst>
              <p:tags r:id="rId4"/>
            </p:custDataLst>
          </p:nvPr>
        </p:nvSpPr>
        <p:spPr bwMode="auto">
          <a:xfrm flipH="1">
            <a:off x="80772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6" name="Line 8"/>
          <p:cNvSpPr>
            <a:spLocks noChangeShapeType="1"/>
          </p:cNvSpPr>
          <p:nvPr>
            <p:custDataLst>
              <p:tags r:id="rId5"/>
            </p:custDataLst>
          </p:nvPr>
        </p:nvSpPr>
        <p:spPr bwMode="auto">
          <a:xfrm flipH="1">
            <a:off x="64008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7" name="Line 9"/>
          <p:cNvSpPr>
            <a:spLocks noChangeShapeType="1"/>
          </p:cNvSpPr>
          <p:nvPr>
            <p:custDataLst>
              <p:tags r:id="rId6"/>
            </p:custDataLst>
          </p:nvPr>
        </p:nvSpPr>
        <p:spPr bwMode="auto">
          <a:xfrm>
            <a:off x="74676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18" name="Text Box 10"/>
          <p:cNvSpPr txBox="1">
            <a:spLocks noChangeArrowheads="1"/>
          </p:cNvSpPr>
          <p:nvPr>
            <p:custDataLst>
              <p:tags r:id="rId7"/>
            </p:custDataLst>
          </p:nvPr>
        </p:nvSpPr>
        <p:spPr bwMode="auto">
          <a:xfrm>
            <a:off x="70866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1963019" name="Rectangle 11"/>
          <p:cNvSpPr>
            <a:spLocks noChangeArrowheads="1"/>
          </p:cNvSpPr>
          <p:nvPr>
            <p:custDataLst>
              <p:tags r:id="rId8"/>
            </p:custDataLst>
          </p:nvPr>
        </p:nvSpPr>
        <p:spPr bwMode="auto">
          <a:xfrm>
            <a:off x="625475" y="533401"/>
            <a:ext cx="8075613" cy="9144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buFontTx/>
              <a:buChar char="•"/>
            </a:pPr>
            <a:endParaRPr lang="en-US" sz="3200" dirty="0">
              <a:solidFill>
                <a:schemeClr val="accent1"/>
              </a:solidFill>
              <a:latin typeface="Calibri"/>
            </a:endParaRPr>
          </a:p>
        </p:txBody>
      </p:sp>
      <p:sp>
        <p:nvSpPr>
          <p:cNvPr id="1963020" name="Rectangle 12"/>
          <p:cNvSpPr>
            <a:spLocks noChangeArrowheads="1"/>
          </p:cNvSpPr>
          <p:nvPr>
            <p:custDataLst>
              <p:tags r:id="rId9"/>
            </p:custDataLst>
          </p:nvPr>
        </p:nvSpPr>
        <p:spPr bwMode="auto">
          <a:xfrm>
            <a:off x="51816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24" name="Line 16"/>
          <p:cNvSpPr>
            <a:spLocks noChangeShapeType="1"/>
          </p:cNvSpPr>
          <p:nvPr>
            <p:custDataLst>
              <p:tags r:id="rId10"/>
            </p:custDataLst>
          </p:nvPr>
        </p:nvSpPr>
        <p:spPr bwMode="auto">
          <a:xfrm flipH="1">
            <a:off x="47244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25" name="Line 17"/>
          <p:cNvSpPr>
            <a:spLocks noChangeShapeType="1"/>
          </p:cNvSpPr>
          <p:nvPr>
            <p:custDataLst>
              <p:tags r:id="rId11"/>
            </p:custDataLst>
          </p:nvPr>
        </p:nvSpPr>
        <p:spPr bwMode="auto">
          <a:xfrm>
            <a:off x="57912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26" name="Text Box 18"/>
          <p:cNvSpPr txBox="1">
            <a:spLocks noChangeArrowheads="1"/>
          </p:cNvSpPr>
          <p:nvPr>
            <p:custDataLst>
              <p:tags r:id="rId12"/>
            </p:custDataLst>
          </p:nvPr>
        </p:nvSpPr>
        <p:spPr bwMode="auto">
          <a:xfrm>
            <a:off x="54102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1963027" name="Rectangle 19"/>
          <p:cNvSpPr>
            <a:spLocks noChangeArrowheads="1"/>
          </p:cNvSpPr>
          <p:nvPr>
            <p:custDataLst>
              <p:tags r:id="rId13"/>
            </p:custDataLst>
          </p:nvPr>
        </p:nvSpPr>
        <p:spPr bwMode="auto">
          <a:xfrm>
            <a:off x="35052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31" name="Line 23"/>
          <p:cNvSpPr>
            <a:spLocks noChangeShapeType="1"/>
          </p:cNvSpPr>
          <p:nvPr>
            <p:custDataLst>
              <p:tags r:id="rId14"/>
            </p:custDataLst>
          </p:nvPr>
        </p:nvSpPr>
        <p:spPr bwMode="auto">
          <a:xfrm flipH="1">
            <a:off x="30480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32" name="Line 24"/>
          <p:cNvSpPr>
            <a:spLocks noChangeShapeType="1"/>
          </p:cNvSpPr>
          <p:nvPr>
            <p:custDataLst>
              <p:tags r:id="rId15"/>
            </p:custDataLst>
          </p:nvPr>
        </p:nvSpPr>
        <p:spPr bwMode="auto">
          <a:xfrm>
            <a:off x="41148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3" name="Text Box 25"/>
          <p:cNvSpPr txBox="1">
            <a:spLocks noChangeArrowheads="1"/>
          </p:cNvSpPr>
          <p:nvPr>
            <p:custDataLst>
              <p:tags r:id="rId16"/>
            </p:custDataLst>
          </p:nvPr>
        </p:nvSpPr>
        <p:spPr bwMode="auto">
          <a:xfrm>
            <a:off x="37338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963034" name="Rectangle 26"/>
          <p:cNvSpPr>
            <a:spLocks noChangeArrowheads="1"/>
          </p:cNvSpPr>
          <p:nvPr>
            <p:custDataLst>
              <p:tags r:id="rId17"/>
            </p:custDataLst>
          </p:nvPr>
        </p:nvSpPr>
        <p:spPr bwMode="auto">
          <a:xfrm>
            <a:off x="18288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38" name="Line 30"/>
          <p:cNvSpPr>
            <a:spLocks noChangeShapeType="1"/>
          </p:cNvSpPr>
          <p:nvPr>
            <p:custDataLst>
              <p:tags r:id="rId18"/>
            </p:custDataLst>
          </p:nvPr>
        </p:nvSpPr>
        <p:spPr bwMode="auto">
          <a:xfrm flipH="1">
            <a:off x="1219200" y="3979850"/>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1963039" name="Line 31"/>
          <p:cNvSpPr>
            <a:spLocks noChangeShapeType="1"/>
          </p:cNvSpPr>
          <p:nvPr>
            <p:custDataLst>
              <p:tags r:id="rId19"/>
            </p:custDataLst>
          </p:nvPr>
        </p:nvSpPr>
        <p:spPr bwMode="auto">
          <a:xfrm>
            <a:off x="24384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40" name="Text Box 32"/>
          <p:cNvSpPr txBox="1">
            <a:spLocks noChangeArrowheads="1"/>
          </p:cNvSpPr>
          <p:nvPr>
            <p:custDataLst>
              <p:tags r:id="rId20"/>
            </p:custDataLst>
          </p:nvPr>
        </p:nvSpPr>
        <p:spPr bwMode="auto">
          <a:xfrm>
            <a:off x="2057400" y="4818050"/>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963041" name="Text Box 33"/>
          <p:cNvSpPr txBox="1">
            <a:spLocks noChangeArrowheads="1"/>
          </p:cNvSpPr>
          <p:nvPr>
            <p:custDataLst>
              <p:tags r:id="rId21"/>
            </p:custDataLst>
          </p:nvPr>
        </p:nvSpPr>
        <p:spPr bwMode="auto">
          <a:xfrm>
            <a:off x="-152400" y="3522650"/>
            <a:ext cx="1143000" cy="10826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over</a:t>
            </a:r>
            <a:br>
              <a:rPr lang="en-US" sz="2800" dirty="0">
                <a:solidFill>
                  <a:srgbClr val="FFFFFF"/>
                </a:solidFill>
                <a:latin typeface="Calibri"/>
              </a:rPr>
            </a:br>
            <a:r>
              <a:rPr lang="en-US" sz="2800" dirty="0">
                <a:solidFill>
                  <a:srgbClr val="FFFFFF"/>
                </a:solidFill>
                <a:latin typeface="Calibri"/>
              </a:rPr>
              <a:t>flow</a:t>
            </a:r>
            <a:endParaRPr lang="en-US" sz="2800" baseline="-25000" dirty="0">
              <a:solidFill>
                <a:srgbClr val="FFFFFF"/>
              </a:solidFill>
              <a:latin typeface="Calibri"/>
            </a:endParaRPr>
          </a:p>
        </p:txBody>
      </p:sp>
      <p:sp>
        <p:nvSpPr>
          <p:cNvPr id="1963046" name="Text Box 38"/>
          <p:cNvSpPr txBox="1">
            <a:spLocks noChangeArrowheads="1"/>
          </p:cNvSpPr>
          <p:nvPr>
            <p:custDataLst>
              <p:tags r:id="rId22"/>
            </p:custDataLst>
          </p:nvPr>
        </p:nvSpPr>
        <p:spPr bwMode="auto">
          <a:xfrm>
            <a:off x="8229600" y="3446450"/>
            <a:ext cx="609600" cy="562013"/>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1</a:t>
            </a:r>
            <a:endParaRPr lang="en-US" sz="2800" baseline="-25000" dirty="0">
              <a:solidFill>
                <a:srgbClr val="FFFFFF"/>
              </a:solidFill>
              <a:latin typeface="Calibri"/>
            </a:endParaRPr>
          </a:p>
        </p:txBody>
      </p:sp>
      <p:sp>
        <p:nvSpPr>
          <p:cNvPr id="1963047" name="Line 39"/>
          <p:cNvSpPr>
            <a:spLocks noChangeShapeType="1"/>
          </p:cNvSpPr>
          <p:nvPr>
            <p:custDataLst>
              <p:tags r:id="rId23"/>
            </p:custDataLst>
          </p:nvPr>
        </p:nvSpPr>
        <p:spPr bwMode="auto">
          <a:xfrm>
            <a:off x="3276600" y="3979850"/>
            <a:ext cx="0" cy="609600"/>
          </a:xfrm>
          <a:prstGeom prst="line">
            <a:avLst/>
          </a:prstGeom>
          <a:noFill/>
          <a:ln w="25400">
            <a:solidFill>
              <a:srgbClr val="FFFFFF"/>
            </a:solidFill>
            <a:round/>
            <a:headEnd type="oval"/>
            <a:tailEnd/>
          </a:ln>
          <a:effectLst/>
        </p:spPr>
        <p:txBody>
          <a:bodyPr anchor="ctr">
            <a:spAutoFit/>
          </a:bodyPr>
          <a:lstStyle/>
          <a:p>
            <a:endParaRPr lang="en-US"/>
          </a:p>
        </p:txBody>
      </p:sp>
      <p:sp>
        <p:nvSpPr>
          <p:cNvPr id="1963048" name="Line 40"/>
          <p:cNvSpPr>
            <a:spLocks noChangeShapeType="1"/>
          </p:cNvSpPr>
          <p:nvPr>
            <p:custDataLst>
              <p:tags r:id="rId24"/>
            </p:custDataLst>
          </p:nvPr>
        </p:nvSpPr>
        <p:spPr bwMode="auto">
          <a:xfrm flipH="1">
            <a:off x="1600200" y="4589450"/>
            <a:ext cx="16764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3049" name="Line 41"/>
          <p:cNvSpPr>
            <a:spLocks noChangeShapeType="1"/>
          </p:cNvSpPr>
          <p:nvPr>
            <p:custDataLst>
              <p:tags r:id="rId25"/>
            </p:custDataLst>
          </p:nvPr>
        </p:nvSpPr>
        <p:spPr bwMode="auto">
          <a:xfrm flipH="1">
            <a:off x="1600200" y="4186225"/>
            <a:ext cx="0" cy="387350"/>
          </a:xfrm>
          <a:prstGeom prst="line">
            <a:avLst/>
          </a:prstGeom>
          <a:noFill/>
          <a:ln w="25400">
            <a:solidFill>
              <a:srgbClr val="FFFFFF"/>
            </a:solidFill>
            <a:round/>
            <a:headEnd/>
            <a:tailEnd/>
          </a:ln>
          <a:effectLst/>
        </p:spPr>
        <p:txBody>
          <a:bodyPr anchor="ctr">
            <a:spAutoFit/>
          </a:bodyPr>
          <a:lstStyle/>
          <a:p>
            <a:endParaRPr lang="en-US"/>
          </a:p>
        </p:txBody>
      </p:sp>
      <p:sp>
        <p:nvSpPr>
          <p:cNvPr id="1963051" name="Line 43"/>
          <p:cNvSpPr>
            <a:spLocks noChangeShapeType="1"/>
          </p:cNvSpPr>
          <p:nvPr>
            <p:custDataLst>
              <p:tags r:id="rId26"/>
            </p:custDataLst>
          </p:nvPr>
        </p:nvSpPr>
        <p:spPr bwMode="auto">
          <a:xfrm>
            <a:off x="1219200" y="4197338"/>
            <a:ext cx="381000" cy="0"/>
          </a:xfrm>
          <a:prstGeom prst="line">
            <a:avLst/>
          </a:prstGeom>
          <a:noFill/>
          <a:ln w="28575">
            <a:solidFill>
              <a:srgbClr val="FFFFFF"/>
            </a:solidFill>
            <a:round/>
            <a:headEnd type="arrow" w="med" len="med"/>
            <a:tailEnd type="none" w="med" len="med"/>
          </a:ln>
          <a:effectLst/>
        </p:spPr>
        <p:txBody>
          <a:bodyPr/>
          <a:lstStyle/>
          <a:p>
            <a:endParaRPr lang="en-US"/>
          </a:p>
        </p:txBody>
      </p:sp>
      <p:sp>
        <p:nvSpPr>
          <p:cNvPr id="1963050" name="AutoShape 42"/>
          <p:cNvSpPr>
            <a:spLocks noChangeArrowheads="1"/>
          </p:cNvSpPr>
          <p:nvPr>
            <p:custDataLst>
              <p:tags r:id="rId27"/>
            </p:custDataLst>
          </p:nvPr>
        </p:nvSpPr>
        <p:spPr bwMode="auto">
          <a:xfrm>
            <a:off x="762000" y="3805225"/>
            <a:ext cx="447827" cy="546838"/>
          </a:xfrm>
          <a:prstGeom prst="moon">
            <a:avLst>
              <a:gd name="adj" fmla="val 76598"/>
            </a:avLst>
          </a:prstGeom>
          <a:noFill/>
          <a:ln w="38100" algn="ctr">
            <a:solidFill>
              <a:srgbClr val="FFFFFF"/>
            </a:solidFill>
            <a:miter lim="800000"/>
            <a:headEnd/>
            <a:tailEnd/>
          </a:ln>
          <a:effectLst/>
        </p:spPr>
        <p:txBody>
          <a:bodyPr anchor="ctr">
            <a:spAutoFit/>
          </a:bodyPr>
          <a:lstStyle/>
          <a:p>
            <a:endParaRPr lang="en-US"/>
          </a:p>
        </p:txBody>
      </p:sp>
      <p:sp>
        <p:nvSpPr>
          <p:cNvPr id="46" name="AutoShape 42"/>
          <p:cNvSpPr>
            <a:spLocks noChangeArrowheads="1"/>
          </p:cNvSpPr>
          <p:nvPr>
            <p:custDataLst>
              <p:tags r:id="rId28"/>
            </p:custDataLst>
          </p:nvPr>
        </p:nvSpPr>
        <p:spPr bwMode="auto">
          <a:xfrm>
            <a:off x="1143159" y="3814013"/>
            <a:ext cx="169041" cy="546839"/>
          </a:xfrm>
          <a:custGeom>
            <a:avLst/>
            <a:gdLst>
              <a:gd name="connsiteX0" fmla="*/ 776287 w 776287"/>
              <a:gd name="connsiteY0" fmla="*/ 889000 h 889000"/>
              <a:gd name="connsiteX1" fmla="*/ 229642 w 776287"/>
              <a:gd name="connsiteY1" fmla="*/ 760105 h 889000"/>
              <a:gd name="connsiteX2" fmla="*/ 229643 w 776287"/>
              <a:gd name="connsiteY2" fmla="*/ 128894 h 889000"/>
              <a:gd name="connsiteX3" fmla="*/ 776287 w 776287"/>
              <a:gd name="connsiteY3" fmla="*/ 0 h 889000"/>
              <a:gd name="connsiteX4" fmla="*/ 776289 w 776287"/>
              <a:gd name="connsiteY4" fmla="*/ 889002 h 889000"/>
              <a:gd name="connsiteX5" fmla="*/ 776287 w 776287"/>
              <a:gd name="connsiteY5" fmla="*/ 889000 h 889000"/>
              <a:gd name="connsiteX0" fmla="*/ 306191 w 852837"/>
              <a:gd name="connsiteY0" fmla="*/ 128894 h 889002"/>
              <a:gd name="connsiteX1" fmla="*/ 852835 w 852837"/>
              <a:gd name="connsiteY1" fmla="*/ 0 h 889002"/>
              <a:gd name="connsiteX2" fmla="*/ 852837 w 852837"/>
              <a:gd name="connsiteY2" fmla="*/ 889002 h 889002"/>
              <a:gd name="connsiteX3" fmla="*/ 852835 w 852837"/>
              <a:gd name="connsiteY3" fmla="*/ 889000 h 889002"/>
              <a:gd name="connsiteX4" fmla="*/ 306190 w 852837"/>
              <a:gd name="connsiteY4" fmla="*/ 760105 h 889002"/>
              <a:gd name="connsiteX5" fmla="*/ 397631 w 852837"/>
              <a:gd name="connsiteY5" fmla="*/ 220334 h 889002"/>
              <a:gd name="connsiteX0" fmla="*/ 852835 w 852837"/>
              <a:gd name="connsiteY0" fmla="*/ 0 h 889002"/>
              <a:gd name="connsiteX1" fmla="*/ 852837 w 852837"/>
              <a:gd name="connsiteY1" fmla="*/ 889002 h 889002"/>
              <a:gd name="connsiteX2" fmla="*/ 852835 w 852837"/>
              <a:gd name="connsiteY2" fmla="*/ 889000 h 889002"/>
              <a:gd name="connsiteX3" fmla="*/ 306190 w 852837"/>
              <a:gd name="connsiteY3" fmla="*/ 760105 h 889002"/>
              <a:gd name="connsiteX4" fmla="*/ 397631 w 852837"/>
              <a:gd name="connsiteY4" fmla="*/ 220334 h 889002"/>
              <a:gd name="connsiteX0" fmla="*/ 546645 w 546647"/>
              <a:gd name="connsiteY0" fmla="*/ 0 h 889002"/>
              <a:gd name="connsiteX1" fmla="*/ 546647 w 546647"/>
              <a:gd name="connsiteY1" fmla="*/ 889002 h 889002"/>
              <a:gd name="connsiteX2" fmla="*/ 546645 w 546647"/>
              <a:gd name="connsiteY2" fmla="*/ 889000 h 889002"/>
              <a:gd name="connsiteX3" fmla="*/ 0 w 546647"/>
              <a:gd name="connsiteY3" fmla="*/ 760105 h 889002"/>
              <a:gd name="connsiteX0" fmla="*/ 293023 w 293025"/>
              <a:gd name="connsiteY0" fmla="*/ 0 h 889002"/>
              <a:gd name="connsiteX1" fmla="*/ 293025 w 293025"/>
              <a:gd name="connsiteY1" fmla="*/ 889002 h 889002"/>
              <a:gd name="connsiteX2" fmla="*/ 293023 w 293025"/>
              <a:gd name="connsiteY2" fmla="*/ 889000 h 889002"/>
            </a:gdLst>
            <a:ahLst/>
            <a:cxnLst>
              <a:cxn ang="0">
                <a:pos x="connsiteX0" y="connsiteY0"/>
              </a:cxn>
              <a:cxn ang="0">
                <a:pos x="connsiteX1" y="connsiteY1"/>
              </a:cxn>
              <a:cxn ang="0">
                <a:pos x="connsiteX2" y="connsiteY2"/>
              </a:cxn>
            </a:cxnLst>
            <a:rect l="l" t="t" r="r" b="b"/>
            <a:pathLst>
              <a:path w="293025" h="889002">
                <a:moveTo>
                  <a:pt x="293023" y="0"/>
                </a:moveTo>
                <a:cubicBezTo>
                  <a:pt x="0" y="272584"/>
                  <a:pt x="0" y="616418"/>
                  <a:pt x="293025" y="889002"/>
                </a:cubicBezTo>
                <a:lnTo>
                  <a:pt x="293023" y="889000"/>
                </a:lnTo>
              </a:path>
            </a:pathLst>
          </a:custGeom>
          <a:noFill/>
          <a:ln w="38100" algn="ctr">
            <a:solidFill>
              <a:srgbClr val="FFFFFF"/>
            </a:solidFill>
            <a:miter lim="800000"/>
            <a:headEnd/>
            <a:tailEnd/>
          </a:ln>
          <a:effectLst/>
        </p:spPr>
        <p:txBody>
          <a:bodyPr anchor="ctr">
            <a:spAutoFit/>
          </a:bodyPr>
          <a:lstStyle/>
          <a:p>
            <a:endParaRPr lang="en-US"/>
          </a:p>
        </p:txBody>
      </p:sp>
      <p:sp>
        <p:nvSpPr>
          <p:cNvPr id="48" name="Line 23"/>
          <p:cNvSpPr>
            <a:spLocks noChangeShapeType="1"/>
          </p:cNvSpPr>
          <p:nvPr>
            <p:custDataLst>
              <p:tags r:id="rId29"/>
            </p:custDataLst>
          </p:nvPr>
        </p:nvSpPr>
        <p:spPr bwMode="auto">
          <a:xfrm flipH="1">
            <a:off x="533400" y="4071925"/>
            <a:ext cx="2286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49" name="Line 5"/>
          <p:cNvSpPr>
            <a:spLocks noChangeShapeType="1"/>
          </p:cNvSpPr>
          <p:nvPr>
            <p:custDataLst>
              <p:tags r:id="rId30"/>
            </p:custDataLst>
          </p:nvPr>
        </p:nvSpPr>
        <p:spPr bwMode="auto">
          <a:xfrm>
            <a:off x="71628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0" name="Line 6"/>
          <p:cNvSpPr>
            <a:spLocks noChangeShapeType="1"/>
          </p:cNvSpPr>
          <p:nvPr>
            <p:custDataLst>
              <p:tags r:id="rId31"/>
            </p:custDataLst>
          </p:nvPr>
        </p:nvSpPr>
        <p:spPr bwMode="auto">
          <a:xfrm>
            <a:off x="78486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1" name="Line 14"/>
          <p:cNvSpPr>
            <a:spLocks noChangeShapeType="1"/>
          </p:cNvSpPr>
          <p:nvPr>
            <p:custDataLst>
              <p:tags r:id="rId32"/>
            </p:custDataLst>
          </p:nvPr>
        </p:nvSpPr>
        <p:spPr bwMode="auto">
          <a:xfrm>
            <a:off x="54864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2" name="Line 15"/>
          <p:cNvSpPr>
            <a:spLocks noChangeShapeType="1"/>
          </p:cNvSpPr>
          <p:nvPr>
            <p:custDataLst>
              <p:tags r:id="rId33"/>
            </p:custDataLst>
          </p:nvPr>
        </p:nvSpPr>
        <p:spPr bwMode="auto">
          <a:xfrm>
            <a:off x="61722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3" name="Line 21"/>
          <p:cNvSpPr>
            <a:spLocks noChangeShapeType="1"/>
          </p:cNvSpPr>
          <p:nvPr>
            <p:custDataLst>
              <p:tags r:id="rId34"/>
            </p:custDataLst>
          </p:nvPr>
        </p:nvSpPr>
        <p:spPr bwMode="auto">
          <a:xfrm>
            <a:off x="38100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4" name="Line 22"/>
          <p:cNvSpPr>
            <a:spLocks noChangeShapeType="1"/>
          </p:cNvSpPr>
          <p:nvPr>
            <p:custDataLst>
              <p:tags r:id="rId35"/>
            </p:custDataLst>
          </p:nvPr>
        </p:nvSpPr>
        <p:spPr bwMode="auto">
          <a:xfrm>
            <a:off x="44958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5" name="Line 28"/>
          <p:cNvSpPr>
            <a:spLocks noChangeShapeType="1"/>
          </p:cNvSpPr>
          <p:nvPr>
            <p:custDataLst>
              <p:tags r:id="rId36"/>
            </p:custDataLst>
          </p:nvPr>
        </p:nvSpPr>
        <p:spPr bwMode="auto">
          <a:xfrm>
            <a:off x="21336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6" name="Line 29"/>
          <p:cNvSpPr>
            <a:spLocks noChangeShapeType="1"/>
          </p:cNvSpPr>
          <p:nvPr>
            <p:custDataLst>
              <p:tags r:id="rId37"/>
            </p:custDataLst>
          </p:nvPr>
        </p:nvSpPr>
        <p:spPr bwMode="auto">
          <a:xfrm>
            <a:off x="2819400" y="3048000"/>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7" name="Text Box 31"/>
          <p:cNvSpPr txBox="1">
            <a:spLocks noChangeArrowheads="1"/>
          </p:cNvSpPr>
          <p:nvPr>
            <p:custDataLst>
              <p:tags r:id="rId38"/>
            </p:custDataLst>
          </p:nvPr>
        </p:nvSpPr>
        <p:spPr bwMode="auto">
          <a:xfrm>
            <a:off x="6858000" y="2520988"/>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58" name="Text Box 32"/>
          <p:cNvSpPr txBox="1">
            <a:spLocks noChangeArrowheads="1"/>
          </p:cNvSpPr>
          <p:nvPr>
            <p:custDataLst>
              <p:tags r:id="rId39"/>
            </p:custDataLst>
          </p:nvPr>
        </p:nvSpPr>
        <p:spPr bwMode="auto">
          <a:xfrm>
            <a:off x="7467600" y="1857413"/>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59" name="Group 33"/>
          <p:cNvGrpSpPr>
            <a:grpSpLocks/>
          </p:cNvGrpSpPr>
          <p:nvPr>
            <p:custDataLst>
              <p:tags r:id="rId40"/>
            </p:custDataLst>
          </p:nvPr>
        </p:nvGrpSpPr>
        <p:grpSpPr bwMode="auto">
          <a:xfrm rot="5400000">
            <a:off x="7496175" y="2597188"/>
            <a:ext cx="703263" cy="246063"/>
            <a:chOff x="3654" y="1680"/>
            <a:chExt cx="934" cy="336"/>
          </a:xfrm>
        </p:grpSpPr>
        <p:sp>
          <p:nvSpPr>
            <p:cNvPr id="60" name="AutoShape 34"/>
            <p:cNvSpPr>
              <a:spLocks noChangeArrowheads="1"/>
            </p:cNvSpPr>
            <p:nvPr>
              <p:custDataLst>
                <p:tags r:id="rId62"/>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61" name="Oval 35"/>
            <p:cNvSpPr>
              <a:spLocks noChangeArrowheads="1"/>
            </p:cNvSpPr>
            <p:nvPr>
              <p:custDataLst>
                <p:tags r:id="rId63"/>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62" name="Line 36"/>
            <p:cNvSpPr>
              <a:spLocks noChangeShapeType="1"/>
            </p:cNvSpPr>
            <p:nvPr>
              <p:custDataLst>
                <p:tags r:id="rId64"/>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63" name="Line 37"/>
            <p:cNvSpPr>
              <a:spLocks noChangeShapeType="1"/>
            </p:cNvSpPr>
            <p:nvPr>
              <p:custDataLst>
                <p:tags r:id="rId65"/>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4" name="Text Box 38"/>
          <p:cNvSpPr txBox="1">
            <a:spLocks noChangeArrowheads="1"/>
          </p:cNvSpPr>
          <p:nvPr>
            <p:custDataLst>
              <p:tags r:id="rId41"/>
            </p:custDataLst>
          </p:nvPr>
        </p:nvSpPr>
        <p:spPr bwMode="auto">
          <a:xfrm>
            <a:off x="5181600" y="2520988"/>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65" name="Text Box 39"/>
          <p:cNvSpPr txBox="1">
            <a:spLocks noChangeArrowheads="1"/>
          </p:cNvSpPr>
          <p:nvPr>
            <p:custDataLst>
              <p:tags r:id="rId42"/>
            </p:custDataLst>
          </p:nvPr>
        </p:nvSpPr>
        <p:spPr bwMode="auto">
          <a:xfrm>
            <a:off x="5791200" y="1857413"/>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66" name="Group 40"/>
          <p:cNvGrpSpPr>
            <a:grpSpLocks/>
          </p:cNvGrpSpPr>
          <p:nvPr>
            <p:custDataLst>
              <p:tags r:id="rId43"/>
            </p:custDataLst>
          </p:nvPr>
        </p:nvGrpSpPr>
        <p:grpSpPr bwMode="auto">
          <a:xfrm rot="5400000">
            <a:off x="5819775" y="2597188"/>
            <a:ext cx="703263" cy="246063"/>
            <a:chOff x="3654" y="1680"/>
            <a:chExt cx="934" cy="336"/>
          </a:xfrm>
        </p:grpSpPr>
        <p:sp>
          <p:nvSpPr>
            <p:cNvPr id="67" name="AutoShape 41"/>
            <p:cNvSpPr>
              <a:spLocks noChangeArrowheads="1"/>
            </p:cNvSpPr>
            <p:nvPr>
              <p:custDataLst>
                <p:tags r:id="rId58"/>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68" name="Oval 42"/>
            <p:cNvSpPr>
              <a:spLocks noChangeArrowheads="1"/>
            </p:cNvSpPr>
            <p:nvPr>
              <p:custDataLst>
                <p:tags r:id="rId59"/>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69" name="Line 43"/>
            <p:cNvSpPr>
              <a:spLocks noChangeShapeType="1"/>
            </p:cNvSpPr>
            <p:nvPr>
              <p:custDataLst>
                <p:tags r:id="rId60"/>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70" name="Line 44"/>
            <p:cNvSpPr>
              <a:spLocks noChangeShapeType="1"/>
            </p:cNvSpPr>
            <p:nvPr>
              <p:custDataLst>
                <p:tags r:id="rId61"/>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71" name="Text Box 45"/>
          <p:cNvSpPr txBox="1">
            <a:spLocks noChangeArrowheads="1"/>
          </p:cNvSpPr>
          <p:nvPr>
            <p:custDataLst>
              <p:tags r:id="rId44"/>
            </p:custDataLst>
          </p:nvPr>
        </p:nvSpPr>
        <p:spPr bwMode="auto">
          <a:xfrm>
            <a:off x="3505200" y="2520988"/>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72" name="Text Box 46"/>
          <p:cNvSpPr txBox="1">
            <a:spLocks noChangeArrowheads="1"/>
          </p:cNvSpPr>
          <p:nvPr>
            <p:custDataLst>
              <p:tags r:id="rId45"/>
            </p:custDataLst>
          </p:nvPr>
        </p:nvSpPr>
        <p:spPr bwMode="auto">
          <a:xfrm>
            <a:off x="4114800" y="1857413"/>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73" name="Group 47"/>
          <p:cNvGrpSpPr>
            <a:grpSpLocks/>
          </p:cNvGrpSpPr>
          <p:nvPr>
            <p:custDataLst>
              <p:tags r:id="rId46"/>
            </p:custDataLst>
          </p:nvPr>
        </p:nvGrpSpPr>
        <p:grpSpPr bwMode="auto">
          <a:xfrm rot="5400000">
            <a:off x="4143375" y="2597188"/>
            <a:ext cx="703263" cy="246063"/>
            <a:chOff x="3654" y="1680"/>
            <a:chExt cx="934" cy="336"/>
          </a:xfrm>
        </p:grpSpPr>
        <p:sp>
          <p:nvSpPr>
            <p:cNvPr id="74" name="AutoShape 48"/>
            <p:cNvSpPr>
              <a:spLocks noChangeArrowheads="1"/>
            </p:cNvSpPr>
            <p:nvPr>
              <p:custDataLst>
                <p:tags r:id="rId5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75" name="Oval 49"/>
            <p:cNvSpPr>
              <a:spLocks noChangeArrowheads="1"/>
            </p:cNvSpPr>
            <p:nvPr>
              <p:custDataLst>
                <p:tags r:id="rId5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76" name="Line 50"/>
            <p:cNvSpPr>
              <a:spLocks noChangeShapeType="1"/>
            </p:cNvSpPr>
            <p:nvPr>
              <p:custDataLst>
                <p:tags r:id="rId5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77" name="Line 51"/>
            <p:cNvSpPr>
              <a:spLocks noChangeShapeType="1"/>
            </p:cNvSpPr>
            <p:nvPr>
              <p:custDataLst>
                <p:tags r:id="rId5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78" name="Text Box 52"/>
          <p:cNvSpPr txBox="1">
            <a:spLocks noChangeArrowheads="1"/>
          </p:cNvSpPr>
          <p:nvPr>
            <p:custDataLst>
              <p:tags r:id="rId47"/>
            </p:custDataLst>
          </p:nvPr>
        </p:nvSpPr>
        <p:spPr bwMode="auto">
          <a:xfrm>
            <a:off x="1828800" y="2520988"/>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79" name="Text Box 53"/>
          <p:cNvSpPr txBox="1">
            <a:spLocks noChangeArrowheads="1"/>
          </p:cNvSpPr>
          <p:nvPr>
            <p:custDataLst>
              <p:tags r:id="rId48"/>
            </p:custDataLst>
          </p:nvPr>
        </p:nvSpPr>
        <p:spPr bwMode="auto">
          <a:xfrm>
            <a:off x="2438400" y="1857413"/>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80" name="Group 54"/>
          <p:cNvGrpSpPr>
            <a:grpSpLocks/>
          </p:cNvGrpSpPr>
          <p:nvPr>
            <p:custDataLst>
              <p:tags r:id="rId49"/>
            </p:custDataLst>
          </p:nvPr>
        </p:nvGrpSpPr>
        <p:grpSpPr bwMode="auto">
          <a:xfrm rot="5400000">
            <a:off x="2466975" y="2597188"/>
            <a:ext cx="703263" cy="246063"/>
            <a:chOff x="3654" y="1680"/>
            <a:chExt cx="934" cy="336"/>
          </a:xfrm>
        </p:grpSpPr>
        <p:sp>
          <p:nvSpPr>
            <p:cNvPr id="81" name="AutoShape 55"/>
            <p:cNvSpPr>
              <a:spLocks noChangeArrowheads="1"/>
            </p:cNvSpPr>
            <p:nvPr>
              <p:custDataLst>
                <p:tags r:id="rId50"/>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82" name="Oval 56"/>
            <p:cNvSpPr>
              <a:spLocks noChangeArrowheads="1"/>
            </p:cNvSpPr>
            <p:nvPr>
              <p:custDataLst>
                <p:tags r:id="rId51"/>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83" name="Line 57"/>
            <p:cNvSpPr>
              <a:spLocks noChangeShapeType="1"/>
            </p:cNvSpPr>
            <p:nvPr>
              <p:custDataLst>
                <p:tags r:id="rId52"/>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84" name="Line 58"/>
            <p:cNvSpPr>
              <a:spLocks noChangeShapeType="1"/>
            </p:cNvSpPr>
            <p:nvPr>
              <p:custDataLst>
                <p:tags r:id="rId53"/>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Tree>
    <p:extLst>
      <p:ext uri="{BB962C8B-B14F-4D97-AF65-F5344CB8AC3E}">
        <p14:creationId xmlns:p14="http://schemas.microsoft.com/office/powerpoint/2010/main" val="389452067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 name="Content Placeholder 46"/>
          <p:cNvSpPr>
            <a:spLocks noGrp="1"/>
          </p:cNvSpPr>
          <p:nvPr>
            <p:ph idx="1"/>
            <p:custDataLst>
              <p:tags r:id="rId1"/>
            </p:custDataLst>
          </p:nvPr>
        </p:nvSpPr>
        <p:spPr>
          <a:xfrm>
            <a:off x="228600" y="914400"/>
            <a:ext cx="8915400" cy="5638800"/>
          </a:xfrm>
        </p:spPr>
        <p:txBody>
          <a:bodyPr/>
          <a:lstStyle/>
          <a:p>
            <a:r>
              <a:rPr lang="en-US" dirty="0" smtClean="0">
                <a:solidFill>
                  <a:srgbClr val="00F6FF"/>
                </a:solidFill>
                <a:latin typeface="Calibri"/>
              </a:rPr>
              <a:t>Two’s Complement Adder with overflow detection</a:t>
            </a:r>
          </a:p>
          <a:p>
            <a:endParaRPr lang="en-US" dirty="0"/>
          </a:p>
        </p:txBody>
      </p:sp>
      <p:sp>
        <p:nvSpPr>
          <p:cNvPr id="1963010" name="Rectangle 2"/>
          <p:cNvSpPr>
            <a:spLocks noGrp="1" noChangeArrowheads="1"/>
          </p:cNvSpPr>
          <p:nvPr>
            <p:ph type="title"/>
            <p:custDataLst>
              <p:tags r:id="rId2"/>
            </p:custDataLst>
          </p:nvPr>
        </p:nvSpPr>
        <p:spPr/>
        <p:txBody>
          <a:bodyPr>
            <a:noAutofit/>
          </a:bodyPr>
          <a:lstStyle/>
          <a:p>
            <a:r>
              <a:rPr lang="en-US"/>
              <a:t>Two’s Complement Adder</a:t>
            </a:r>
          </a:p>
        </p:txBody>
      </p:sp>
      <p:sp>
        <p:nvSpPr>
          <p:cNvPr id="1963011" name="Rectangle 3"/>
          <p:cNvSpPr>
            <a:spLocks noChangeArrowheads="1"/>
          </p:cNvSpPr>
          <p:nvPr>
            <p:custDataLst>
              <p:tags r:id="rId3"/>
            </p:custDataLst>
          </p:nvPr>
        </p:nvSpPr>
        <p:spPr bwMode="auto">
          <a:xfrm>
            <a:off x="68580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15" name="Line 7"/>
          <p:cNvSpPr>
            <a:spLocks noChangeShapeType="1"/>
          </p:cNvSpPr>
          <p:nvPr>
            <p:custDataLst>
              <p:tags r:id="rId4"/>
            </p:custDataLst>
          </p:nvPr>
        </p:nvSpPr>
        <p:spPr bwMode="auto">
          <a:xfrm flipH="1">
            <a:off x="80772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6" name="Line 8"/>
          <p:cNvSpPr>
            <a:spLocks noChangeShapeType="1"/>
          </p:cNvSpPr>
          <p:nvPr>
            <p:custDataLst>
              <p:tags r:id="rId5"/>
            </p:custDataLst>
          </p:nvPr>
        </p:nvSpPr>
        <p:spPr bwMode="auto">
          <a:xfrm flipH="1">
            <a:off x="64008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17" name="Line 9"/>
          <p:cNvSpPr>
            <a:spLocks noChangeShapeType="1"/>
          </p:cNvSpPr>
          <p:nvPr>
            <p:custDataLst>
              <p:tags r:id="rId6"/>
            </p:custDataLst>
          </p:nvPr>
        </p:nvSpPr>
        <p:spPr bwMode="auto">
          <a:xfrm>
            <a:off x="74676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18" name="Text Box 10"/>
          <p:cNvSpPr txBox="1">
            <a:spLocks noChangeArrowheads="1"/>
          </p:cNvSpPr>
          <p:nvPr>
            <p:custDataLst>
              <p:tags r:id="rId7"/>
            </p:custDataLst>
          </p:nvPr>
        </p:nvSpPr>
        <p:spPr bwMode="auto">
          <a:xfrm>
            <a:off x="70866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1963019" name="Rectangle 11"/>
          <p:cNvSpPr>
            <a:spLocks noChangeArrowheads="1"/>
          </p:cNvSpPr>
          <p:nvPr>
            <p:custDataLst>
              <p:tags r:id="rId8"/>
            </p:custDataLst>
          </p:nvPr>
        </p:nvSpPr>
        <p:spPr bwMode="auto">
          <a:xfrm>
            <a:off x="473075" y="533401"/>
            <a:ext cx="8075613" cy="9144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buFontTx/>
              <a:buChar char="•"/>
            </a:pPr>
            <a:endParaRPr lang="en-US" sz="3200" dirty="0">
              <a:solidFill>
                <a:schemeClr val="accent1"/>
              </a:solidFill>
              <a:latin typeface="Calibri"/>
            </a:endParaRPr>
          </a:p>
        </p:txBody>
      </p:sp>
      <p:sp>
        <p:nvSpPr>
          <p:cNvPr id="1963020" name="Rectangle 12"/>
          <p:cNvSpPr>
            <a:spLocks noChangeArrowheads="1"/>
          </p:cNvSpPr>
          <p:nvPr>
            <p:custDataLst>
              <p:tags r:id="rId9"/>
            </p:custDataLst>
          </p:nvPr>
        </p:nvSpPr>
        <p:spPr bwMode="auto">
          <a:xfrm>
            <a:off x="51816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24" name="Line 16"/>
          <p:cNvSpPr>
            <a:spLocks noChangeShapeType="1"/>
          </p:cNvSpPr>
          <p:nvPr>
            <p:custDataLst>
              <p:tags r:id="rId10"/>
            </p:custDataLst>
          </p:nvPr>
        </p:nvSpPr>
        <p:spPr bwMode="auto">
          <a:xfrm flipH="1">
            <a:off x="47244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25" name="Line 17"/>
          <p:cNvSpPr>
            <a:spLocks noChangeShapeType="1"/>
          </p:cNvSpPr>
          <p:nvPr>
            <p:custDataLst>
              <p:tags r:id="rId11"/>
            </p:custDataLst>
          </p:nvPr>
        </p:nvSpPr>
        <p:spPr bwMode="auto">
          <a:xfrm>
            <a:off x="57912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26" name="Text Box 18"/>
          <p:cNvSpPr txBox="1">
            <a:spLocks noChangeArrowheads="1"/>
          </p:cNvSpPr>
          <p:nvPr>
            <p:custDataLst>
              <p:tags r:id="rId12"/>
            </p:custDataLst>
          </p:nvPr>
        </p:nvSpPr>
        <p:spPr bwMode="auto">
          <a:xfrm>
            <a:off x="54102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1963027" name="Rectangle 19"/>
          <p:cNvSpPr>
            <a:spLocks noChangeArrowheads="1"/>
          </p:cNvSpPr>
          <p:nvPr>
            <p:custDataLst>
              <p:tags r:id="rId13"/>
            </p:custDataLst>
          </p:nvPr>
        </p:nvSpPr>
        <p:spPr bwMode="auto">
          <a:xfrm>
            <a:off x="35052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31" name="Line 23"/>
          <p:cNvSpPr>
            <a:spLocks noChangeShapeType="1"/>
          </p:cNvSpPr>
          <p:nvPr>
            <p:custDataLst>
              <p:tags r:id="rId14"/>
            </p:custDataLst>
          </p:nvPr>
        </p:nvSpPr>
        <p:spPr bwMode="auto">
          <a:xfrm flipH="1">
            <a:off x="3048000" y="3979850"/>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963032" name="Line 24"/>
          <p:cNvSpPr>
            <a:spLocks noChangeShapeType="1"/>
          </p:cNvSpPr>
          <p:nvPr>
            <p:custDataLst>
              <p:tags r:id="rId15"/>
            </p:custDataLst>
          </p:nvPr>
        </p:nvSpPr>
        <p:spPr bwMode="auto">
          <a:xfrm>
            <a:off x="41148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33" name="Text Box 25"/>
          <p:cNvSpPr txBox="1">
            <a:spLocks noChangeArrowheads="1"/>
          </p:cNvSpPr>
          <p:nvPr>
            <p:custDataLst>
              <p:tags r:id="rId16"/>
            </p:custDataLst>
          </p:nvPr>
        </p:nvSpPr>
        <p:spPr bwMode="auto">
          <a:xfrm>
            <a:off x="37338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963034" name="Rectangle 26"/>
          <p:cNvSpPr>
            <a:spLocks noChangeArrowheads="1"/>
          </p:cNvSpPr>
          <p:nvPr>
            <p:custDataLst>
              <p:tags r:id="rId17"/>
            </p:custDataLst>
          </p:nvPr>
        </p:nvSpPr>
        <p:spPr bwMode="auto">
          <a:xfrm>
            <a:off x="1828800" y="3446450"/>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963038" name="Line 30"/>
          <p:cNvSpPr>
            <a:spLocks noChangeShapeType="1"/>
          </p:cNvSpPr>
          <p:nvPr>
            <p:custDataLst>
              <p:tags r:id="rId18"/>
            </p:custDataLst>
          </p:nvPr>
        </p:nvSpPr>
        <p:spPr bwMode="auto">
          <a:xfrm flipH="1">
            <a:off x="1219200" y="3979850"/>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1963039" name="Line 31"/>
          <p:cNvSpPr>
            <a:spLocks noChangeShapeType="1"/>
          </p:cNvSpPr>
          <p:nvPr>
            <p:custDataLst>
              <p:tags r:id="rId19"/>
            </p:custDataLst>
          </p:nvPr>
        </p:nvSpPr>
        <p:spPr bwMode="auto">
          <a:xfrm>
            <a:off x="2438400" y="4437050"/>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63040" name="Text Box 32"/>
          <p:cNvSpPr txBox="1">
            <a:spLocks noChangeArrowheads="1"/>
          </p:cNvSpPr>
          <p:nvPr>
            <p:custDataLst>
              <p:tags r:id="rId20"/>
            </p:custDataLst>
          </p:nvPr>
        </p:nvSpPr>
        <p:spPr bwMode="auto">
          <a:xfrm>
            <a:off x="2057400" y="4818050"/>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963041" name="Text Box 33"/>
          <p:cNvSpPr txBox="1">
            <a:spLocks noChangeArrowheads="1"/>
          </p:cNvSpPr>
          <p:nvPr>
            <p:custDataLst>
              <p:tags r:id="rId21"/>
            </p:custDataLst>
          </p:nvPr>
        </p:nvSpPr>
        <p:spPr bwMode="auto">
          <a:xfrm>
            <a:off x="-152400" y="3522650"/>
            <a:ext cx="1143000" cy="10826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over</a:t>
            </a:r>
            <a:br>
              <a:rPr lang="en-US" sz="2800" dirty="0">
                <a:solidFill>
                  <a:srgbClr val="FFFFFF"/>
                </a:solidFill>
                <a:latin typeface="Calibri"/>
              </a:rPr>
            </a:br>
            <a:r>
              <a:rPr lang="en-US" sz="2800" dirty="0">
                <a:solidFill>
                  <a:srgbClr val="FFFFFF"/>
                </a:solidFill>
                <a:latin typeface="Calibri"/>
              </a:rPr>
              <a:t>flow</a:t>
            </a:r>
            <a:endParaRPr lang="en-US" sz="2800" baseline="-25000" dirty="0">
              <a:solidFill>
                <a:srgbClr val="FFFFFF"/>
              </a:solidFill>
              <a:latin typeface="Calibri"/>
            </a:endParaRPr>
          </a:p>
        </p:txBody>
      </p:sp>
      <p:sp>
        <p:nvSpPr>
          <p:cNvPr id="1963047" name="Line 39"/>
          <p:cNvSpPr>
            <a:spLocks noChangeShapeType="1"/>
          </p:cNvSpPr>
          <p:nvPr>
            <p:custDataLst>
              <p:tags r:id="rId22"/>
            </p:custDataLst>
          </p:nvPr>
        </p:nvSpPr>
        <p:spPr bwMode="auto">
          <a:xfrm>
            <a:off x="3276600" y="3979850"/>
            <a:ext cx="0" cy="609600"/>
          </a:xfrm>
          <a:prstGeom prst="line">
            <a:avLst/>
          </a:prstGeom>
          <a:noFill/>
          <a:ln w="25400">
            <a:solidFill>
              <a:srgbClr val="FFFFFF"/>
            </a:solidFill>
            <a:round/>
            <a:headEnd type="oval"/>
            <a:tailEnd/>
          </a:ln>
          <a:effectLst/>
        </p:spPr>
        <p:txBody>
          <a:bodyPr anchor="ctr">
            <a:spAutoFit/>
          </a:bodyPr>
          <a:lstStyle/>
          <a:p>
            <a:endParaRPr lang="en-US"/>
          </a:p>
        </p:txBody>
      </p:sp>
      <p:sp>
        <p:nvSpPr>
          <p:cNvPr id="1963048" name="Line 40"/>
          <p:cNvSpPr>
            <a:spLocks noChangeShapeType="1"/>
          </p:cNvSpPr>
          <p:nvPr>
            <p:custDataLst>
              <p:tags r:id="rId23"/>
            </p:custDataLst>
          </p:nvPr>
        </p:nvSpPr>
        <p:spPr bwMode="auto">
          <a:xfrm flipH="1">
            <a:off x="1600200" y="4589450"/>
            <a:ext cx="16764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3049" name="Line 41"/>
          <p:cNvSpPr>
            <a:spLocks noChangeShapeType="1"/>
          </p:cNvSpPr>
          <p:nvPr>
            <p:custDataLst>
              <p:tags r:id="rId24"/>
            </p:custDataLst>
          </p:nvPr>
        </p:nvSpPr>
        <p:spPr bwMode="auto">
          <a:xfrm flipH="1">
            <a:off x="1600200" y="4186225"/>
            <a:ext cx="0" cy="387350"/>
          </a:xfrm>
          <a:prstGeom prst="line">
            <a:avLst/>
          </a:prstGeom>
          <a:noFill/>
          <a:ln w="25400">
            <a:solidFill>
              <a:srgbClr val="FFFFFF"/>
            </a:solidFill>
            <a:round/>
            <a:headEnd/>
            <a:tailEnd/>
          </a:ln>
          <a:effectLst/>
        </p:spPr>
        <p:txBody>
          <a:bodyPr anchor="ctr">
            <a:spAutoFit/>
          </a:bodyPr>
          <a:lstStyle/>
          <a:p>
            <a:endParaRPr lang="en-US"/>
          </a:p>
        </p:txBody>
      </p:sp>
      <p:sp>
        <p:nvSpPr>
          <p:cNvPr id="1963051" name="Line 43"/>
          <p:cNvSpPr>
            <a:spLocks noChangeShapeType="1"/>
          </p:cNvSpPr>
          <p:nvPr>
            <p:custDataLst>
              <p:tags r:id="rId25"/>
            </p:custDataLst>
          </p:nvPr>
        </p:nvSpPr>
        <p:spPr bwMode="auto">
          <a:xfrm>
            <a:off x="1219200" y="4197338"/>
            <a:ext cx="381000" cy="0"/>
          </a:xfrm>
          <a:prstGeom prst="line">
            <a:avLst/>
          </a:prstGeom>
          <a:noFill/>
          <a:ln w="28575">
            <a:solidFill>
              <a:srgbClr val="FFFFFF"/>
            </a:solidFill>
            <a:round/>
            <a:headEnd type="arrow" w="med" len="med"/>
            <a:tailEnd type="none" w="med" len="med"/>
          </a:ln>
          <a:effectLst/>
        </p:spPr>
        <p:txBody>
          <a:bodyPr/>
          <a:lstStyle/>
          <a:p>
            <a:endParaRPr lang="en-US"/>
          </a:p>
        </p:txBody>
      </p:sp>
      <p:sp>
        <p:nvSpPr>
          <p:cNvPr id="1963050" name="AutoShape 42"/>
          <p:cNvSpPr>
            <a:spLocks noChangeArrowheads="1"/>
          </p:cNvSpPr>
          <p:nvPr>
            <p:custDataLst>
              <p:tags r:id="rId26"/>
            </p:custDataLst>
          </p:nvPr>
        </p:nvSpPr>
        <p:spPr bwMode="auto">
          <a:xfrm>
            <a:off x="762000" y="3805225"/>
            <a:ext cx="447827" cy="546838"/>
          </a:xfrm>
          <a:prstGeom prst="moon">
            <a:avLst>
              <a:gd name="adj" fmla="val 76598"/>
            </a:avLst>
          </a:prstGeom>
          <a:noFill/>
          <a:ln w="38100" algn="ctr">
            <a:solidFill>
              <a:srgbClr val="FFFFFF"/>
            </a:solidFill>
            <a:miter lim="800000"/>
            <a:headEnd/>
            <a:tailEnd/>
          </a:ln>
          <a:effectLst/>
        </p:spPr>
        <p:txBody>
          <a:bodyPr anchor="ctr">
            <a:spAutoFit/>
          </a:bodyPr>
          <a:lstStyle/>
          <a:p>
            <a:endParaRPr lang="en-US"/>
          </a:p>
        </p:txBody>
      </p:sp>
      <p:sp>
        <p:nvSpPr>
          <p:cNvPr id="46" name="AutoShape 42"/>
          <p:cNvSpPr>
            <a:spLocks noChangeArrowheads="1"/>
          </p:cNvSpPr>
          <p:nvPr>
            <p:custDataLst>
              <p:tags r:id="rId27"/>
            </p:custDataLst>
          </p:nvPr>
        </p:nvSpPr>
        <p:spPr bwMode="auto">
          <a:xfrm>
            <a:off x="1143159" y="3814013"/>
            <a:ext cx="169041" cy="546839"/>
          </a:xfrm>
          <a:custGeom>
            <a:avLst/>
            <a:gdLst>
              <a:gd name="connsiteX0" fmla="*/ 776287 w 776287"/>
              <a:gd name="connsiteY0" fmla="*/ 889000 h 889000"/>
              <a:gd name="connsiteX1" fmla="*/ 229642 w 776287"/>
              <a:gd name="connsiteY1" fmla="*/ 760105 h 889000"/>
              <a:gd name="connsiteX2" fmla="*/ 229643 w 776287"/>
              <a:gd name="connsiteY2" fmla="*/ 128894 h 889000"/>
              <a:gd name="connsiteX3" fmla="*/ 776287 w 776287"/>
              <a:gd name="connsiteY3" fmla="*/ 0 h 889000"/>
              <a:gd name="connsiteX4" fmla="*/ 776289 w 776287"/>
              <a:gd name="connsiteY4" fmla="*/ 889002 h 889000"/>
              <a:gd name="connsiteX5" fmla="*/ 776287 w 776287"/>
              <a:gd name="connsiteY5" fmla="*/ 889000 h 889000"/>
              <a:gd name="connsiteX0" fmla="*/ 306191 w 852837"/>
              <a:gd name="connsiteY0" fmla="*/ 128894 h 889002"/>
              <a:gd name="connsiteX1" fmla="*/ 852835 w 852837"/>
              <a:gd name="connsiteY1" fmla="*/ 0 h 889002"/>
              <a:gd name="connsiteX2" fmla="*/ 852837 w 852837"/>
              <a:gd name="connsiteY2" fmla="*/ 889002 h 889002"/>
              <a:gd name="connsiteX3" fmla="*/ 852835 w 852837"/>
              <a:gd name="connsiteY3" fmla="*/ 889000 h 889002"/>
              <a:gd name="connsiteX4" fmla="*/ 306190 w 852837"/>
              <a:gd name="connsiteY4" fmla="*/ 760105 h 889002"/>
              <a:gd name="connsiteX5" fmla="*/ 397631 w 852837"/>
              <a:gd name="connsiteY5" fmla="*/ 220334 h 889002"/>
              <a:gd name="connsiteX0" fmla="*/ 852835 w 852837"/>
              <a:gd name="connsiteY0" fmla="*/ 0 h 889002"/>
              <a:gd name="connsiteX1" fmla="*/ 852837 w 852837"/>
              <a:gd name="connsiteY1" fmla="*/ 889002 h 889002"/>
              <a:gd name="connsiteX2" fmla="*/ 852835 w 852837"/>
              <a:gd name="connsiteY2" fmla="*/ 889000 h 889002"/>
              <a:gd name="connsiteX3" fmla="*/ 306190 w 852837"/>
              <a:gd name="connsiteY3" fmla="*/ 760105 h 889002"/>
              <a:gd name="connsiteX4" fmla="*/ 397631 w 852837"/>
              <a:gd name="connsiteY4" fmla="*/ 220334 h 889002"/>
              <a:gd name="connsiteX0" fmla="*/ 546645 w 546647"/>
              <a:gd name="connsiteY0" fmla="*/ 0 h 889002"/>
              <a:gd name="connsiteX1" fmla="*/ 546647 w 546647"/>
              <a:gd name="connsiteY1" fmla="*/ 889002 h 889002"/>
              <a:gd name="connsiteX2" fmla="*/ 546645 w 546647"/>
              <a:gd name="connsiteY2" fmla="*/ 889000 h 889002"/>
              <a:gd name="connsiteX3" fmla="*/ 0 w 546647"/>
              <a:gd name="connsiteY3" fmla="*/ 760105 h 889002"/>
              <a:gd name="connsiteX0" fmla="*/ 293023 w 293025"/>
              <a:gd name="connsiteY0" fmla="*/ 0 h 889002"/>
              <a:gd name="connsiteX1" fmla="*/ 293025 w 293025"/>
              <a:gd name="connsiteY1" fmla="*/ 889002 h 889002"/>
              <a:gd name="connsiteX2" fmla="*/ 293023 w 293025"/>
              <a:gd name="connsiteY2" fmla="*/ 889000 h 889002"/>
            </a:gdLst>
            <a:ahLst/>
            <a:cxnLst>
              <a:cxn ang="0">
                <a:pos x="connsiteX0" y="connsiteY0"/>
              </a:cxn>
              <a:cxn ang="0">
                <a:pos x="connsiteX1" y="connsiteY1"/>
              </a:cxn>
              <a:cxn ang="0">
                <a:pos x="connsiteX2" y="connsiteY2"/>
              </a:cxn>
            </a:cxnLst>
            <a:rect l="l" t="t" r="r" b="b"/>
            <a:pathLst>
              <a:path w="293025" h="889002">
                <a:moveTo>
                  <a:pt x="293023" y="0"/>
                </a:moveTo>
                <a:cubicBezTo>
                  <a:pt x="0" y="272584"/>
                  <a:pt x="0" y="616418"/>
                  <a:pt x="293025" y="889002"/>
                </a:cubicBezTo>
                <a:lnTo>
                  <a:pt x="293023" y="889000"/>
                </a:lnTo>
              </a:path>
            </a:pathLst>
          </a:custGeom>
          <a:noFill/>
          <a:ln w="38100" algn="ctr">
            <a:solidFill>
              <a:srgbClr val="FFFFFF"/>
            </a:solidFill>
            <a:miter lim="800000"/>
            <a:headEnd/>
            <a:tailEnd/>
          </a:ln>
          <a:effectLst/>
        </p:spPr>
        <p:txBody>
          <a:bodyPr anchor="ctr">
            <a:spAutoFit/>
          </a:bodyPr>
          <a:lstStyle/>
          <a:p>
            <a:endParaRPr lang="en-US"/>
          </a:p>
        </p:txBody>
      </p:sp>
      <p:sp>
        <p:nvSpPr>
          <p:cNvPr id="48" name="Line 23"/>
          <p:cNvSpPr>
            <a:spLocks noChangeShapeType="1"/>
          </p:cNvSpPr>
          <p:nvPr>
            <p:custDataLst>
              <p:tags r:id="rId28"/>
            </p:custDataLst>
          </p:nvPr>
        </p:nvSpPr>
        <p:spPr bwMode="auto">
          <a:xfrm flipH="1">
            <a:off x="533400" y="4071925"/>
            <a:ext cx="2286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49" name="Line 5"/>
          <p:cNvSpPr>
            <a:spLocks noChangeShapeType="1"/>
          </p:cNvSpPr>
          <p:nvPr>
            <p:custDataLst>
              <p:tags r:id="rId29"/>
            </p:custDataLst>
          </p:nvPr>
        </p:nvSpPr>
        <p:spPr bwMode="auto">
          <a:xfrm>
            <a:off x="71628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0" name="Line 6"/>
          <p:cNvSpPr>
            <a:spLocks noChangeShapeType="1"/>
          </p:cNvSpPr>
          <p:nvPr>
            <p:custDataLst>
              <p:tags r:id="rId30"/>
            </p:custDataLst>
          </p:nvPr>
        </p:nvSpPr>
        <p:spPr bwMode="auto">
          <a:xfrm>
            <a:off x="78486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1" name="Line 14"/>
          <p:cNvSpPr>
            <a:spLocks noChangeShapeType="1"/>
          </p:cNvSpPr>
          <p:nvPr>
            <p:custDataLst>
              <p:tags r:id="rId31"/>
            </p:custDataLst>
          </p:nvPr>
        </p:nvSpPr>
        <p:spPr bwMode="auto">
          <a:xfrm>
            <a:off x="54864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2" name="Line 15"/>
          <p:cNvSpPr>
            <a:spLocks noChangeShapeType="1"/>
          </p:cNvSpPr>
          <p:nvPr>
            <p:custDataLst>
              <p:tags r:id="rId32"/>
            </p:custDataLst>
          </p:nvPr>
        </p:nvSpPr>
        <p:spPr bwMode="auto">
          <a:xfrm>
            <a:off x="61722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3" name="Line 21"/>
          <p:cNvSpPr>
            <a:spLocks noChangeShapeType="1"/>
          </p:cNvSpPr>
          <p:nvPr>
            <p:custDataLst>
              <p:tags r:id="rId33"/>
            </p:custDataLst>
          </p:nvPr>
        </p:nvSpPr>
        <p:spPr bwMode="auto">
          <a:xfrm>
            <a:off x="38100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4" name="Line 22"/>
          <p:cNvSpPr>
            <a:spLocks noChangeShapeType="1"/>
          </p:cNvSpPr>
          <p:nvPr>
            <p:custDataLst>
              <p:tags r:id="rId34"/>
            </p:custDataLst>
          </p:nvPr>
        </p:nvSpPr>
        <p:spPr bwMode="auto">
          <a:xfrm>
            <a:off x="44958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5" name="Line 28"/>
          <p:cNvSpPr>
            <a:spLocks noChangeShapeType="1"/>
          </p:cNvSpPr>
          <p:nvPr>
            <p:custDataLst>
              <p:tags r:id="rId35"/>
            </p:custDataLst>
          </p:nvPr>
        </p:nvSpPr>
        <p:spPr bwMode="auto">
          <a:xfrm>
            <a:off x="21336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6" name="Line 29"/>
          <p:cNvSpPr>
            <a:spLocks noChangeShapeType="1"/>
          </p:cNvSpPr>
          <p:nvPr>
            <p:custDataLst>
              <p:tags r:id="rId36"/>
            </p:custDataLst>
          </p:nvPr>
        </p:nvSpPr>
        <p:spPr bwMode="auto">
          <a:xfrm>
            <a:off x="2819400" y="303683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57" name="Text Box 31"/>
          <p:cNvSpPr txBox="1">
            <a:spLocks noChangeArrowheads="1"/>
          </p:cNvSpPr>
          <p:nvPr>
            <p:custDataLst>
              <p:tags r:id="rId37"/>
            </p:custDataLst>
          </p:nvPr>
        </p:nvSpPr>
        <p:spPr bwMode="auto">
          <a:xfrm>
            <a:off x="6858000" y="2514600"/>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0</a:t>
            </a:r>
          </a:p>
        </p:txBody>
      </p:sp>
      <p:sp>
        <p:nvSpPr>
          <p:cNvPr id="58" name="Text Box 32"/>
          <p:cNvSpPr txBox="1">
            <a:spLocks noChangeArrowheads="1"/>
          </p:cNvSpPr>
          <p:nvPr>
            <p:custDataLst>
              <p:tags r:id="rId38"/>
            </p:custDataLst>
          </p:nvPr>
        </p:nvSpPr>
        <p:spPr bwMode="auto">
          <a:xfrm>
            <a:off x="7391400" y="1266787"/>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sp>
        <p:nvSpPr>
          <p:cNvPr id="64" name="Text Box 38"/>
          <p:cNvSpPr txBox="1">
            <a:spLocks noChangeArrowheads="1"/>
          </p:cNvSpPr>
          <p:nvPr>
            <p:custDataLst>
              <p:tags r:id="rId39"/>
            </p:custDataLst>
          </p:nvPr>
        </p:nvSpPr>
        <p:spPr bwMode="auto">
          <a:xfrm>
            <a:off x="5181600" y="2514600"/>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1</a:t>
            </a:r>
          </a:p>
        </p:txBody>
      </p:sp>
      <p:sp>
        <p:nvSpPr>
          <p:cNvPr id="65" name="Text Box 39"/>
          <p:cNvSpPr txBox="1">
            <a:spLocks noChangeArrowheads="1"/>
          </p:cNvSpPr>
          <p:nvPr>
            <p:custDataLst>
              <p:tags r:id="rId40"/>
            </p:custDataLst>
          </p:nvPr>
        </p:nvSpPr>
        <p:spPr bwMode="auto">
          <a:xfrm>
            <a:off x="5715000" y="1266787"/>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sp>
        <p:nvSpPr>
          <p:cNvPr id="71" name="Text Box 45"/>
          <p:cNvSpPr txBox="1">
            <a:spLocks noChangeArrowheads="1"/>
          </p:cNvSpPr>
          <p:nvPr>
            <p:custDataLst>
              <p:tags r:id="rId41"/>
            </p:custDataLst>
          </p:nvPr>
        </p:nvSpPr>
        <p:spPr bwMode="auto">
          <a:xfrm>
            <a:off x="3505200" y="2514600"/>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2</a:t>
            </a:r>
          </a:p>
        </p:txBody>
      </p:sp>
      <p:sp>
        <p:nvSpPr>
          <p:cNvPr id="72" name="Text Box 46"/>
          <p:cNvSpPr txBox="1">
            <a:spLocks noChangeArrowheads="1"/>
          </p:cNvSpPr>
          <p:nvPr>
            <p:custDataLst>
              <p:tags r:id="rId42"/>
            </p:custDataLst>
          </p:nvPr>
        </p:nvSpPr>
        <p:spPr bwMode="auto">
          <a:xfrm>
            <a:off x="4038600" y="1266787"/>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sp>
        <p:nvSpPr>
          <p:cNvPr id="78" name="Text Box 52"/>
          <p:cNvSpPr txBox="1">
            <a:spLocks noChangeArrowheads="1"/>
          </p:cNvSpPr>
          <p:nvPr>
            <p:custDataLst>
              <p:tags r:id="rId43"/>
            </p:custDataLst>
          </p:nvPr>
        </p:nvSpPr>
        <p:spPr bwMode="auto">
          <a:xfrm>
            <a:off x="1828800" y="250982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79" name="Text Box 53"/>
          <p:cNvSpPr txBox="1">
            <a:spLocks noChangeArrowheads="1"/>
          </p:cNvSpPr>
          <p:nvPr>
            <p:custDataLst>
              <p:tags r:id="rId44"/>
            </p:custDataLst>
          </p:nvPr>
        </p:nvSpPr>
        <p:spPr bwMode="auto">
          <a:xfrm>
            <a:off x="2362200" y="1266787"/>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B</a:t>
            </a:r>
            <a:r>
              <a:rPr lang="en-US" sz="2800" baseline="-25000" dirty="0">
                <a:solidFill>
                  <a:srgbClr val="FFFFFF"/>
                </a:solidFill>
                <a:latin typeface="Calibri"/>
              </a:rPr>
              <a:t>3</a:t>
            </a:r>
          </a:p>
        </p:txBody>
      </p:sp>
      <p:grpSp>
        <p:nvGrpSpPr>
          <p:cNvPr id="2" name="Group 1"/>
          <p:cNvGrpSpPr/>
          <p:nvPr/>
        </p:nvGrpSpPr>
        <p:grpSpPr>
          <a:xfrm rot="5400000">
            <a:off x="2627731" y="2261141"/>
            <a:ext cx="453519" cy="960438"/>
            <a:chOff x="3339018" y="3000375"/>
            <a:chExt cx="453519" cy="960438"/>
          </a:xfrm>
        </p:grpSpPr>
        <p:sp>
          <p:nvSpPr>
            <p:cNvPr id="85" name="Rectangle 14"/>
            <p:cNvSpPr>
              <a:spLocks noChangeArrowheads="1"/>
            </p:cNvSpPr>
            <p:nvPr>
              <p:custDataLst>
                <p:tags r:id="rId72"/>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86" name="Text Box 34"/>
            <p:cNvSpPr txBox="1">
              <a:spLocks noChangeArrowheads="1"/>
            </p:cNvSpPr>
            <p:nvPr>
              <p:custDataLst>
                <p:tags r:id="rId73"/>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mux</a:t>
              </a:r>
            </a:p>
          </p:txBody>
        </p:sp>
      </p:grpSp>
      <p:grpSp>
        <p:nvGrpSpPr>
          <p:cNvPr id="22" name="Group 21"/>
          <p:cNvGrpSpPr/>
          <p:nvPr/>
        </p:nvGrpSpPr>
        <p:grpSpPr>
          <a:xfrm flipH="1">
            <a:off x="2514600" y="1781370"/>
            <a:ext cx="503238" cy="809430"/>
            <a:chOff x="2819400" y="1781370"/>
            <a:chExt cx="503238" cy="809430"/>
          </a:xfrm>
        </p:grpSpPr>
        <p:grpSp>
          <p:nvGrpSpPr>
            <p:cNvPr id="80" name="Group 54"/>
            <p:cNvGrpSpPr>
              <a:grpSpLocks/>
            </p:cNvGrpSpPr>
            <p:nvPr>
              <p:custDataLst>
                <p:tags r:id="rId67"/>
              </p:custDataLst>
            </p:nvPr>
          </p:nvGrpSpPr>
          <p:grpSpPr bwMode="auto">
            <a:xfrm rot="5400000">
              <a:off x="2794892" y="2063053"/>
              <a:ext cx="809430" cy="246063"/>
              <a:chOff x="3513" y="1680"/>
              <a:chExt cx="1075" cy="336"/>
            </a:xfrm>
          </p:grpSpPr>
          <p:sp>
            <p:nvSpPr>
              <p:cNvPr id="81" name="AutoShape 55"/>
              <p:cNvSpPr>
                <a:spLocks noChangeArrowheads="1"/>
              </p:cNvSpPr>
              <p:nvPr>
                <p:custDataLst>
                  <p:tags r:id="rId68"/>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82" name="Oval 56"/>
              <p:cNvSpPr>
                <a:spLocks noChangeArrowheads="1"/>
              </p:cNvSpPr>
              <p:nvPr>
                <p:custDataLst>
                  <p:tags r:id="rId69"/>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83" name="Line 57"/>
              <p:cNvSpPr>
                <a:spLocks noChangeShapeType="1"/>
              </p:cNvSpPr>
              <p:nvPr>
                <p:custDataLst>
                  <p:tags r:id="rId70"/>
                </p:custDataLst>
              </p:nvPr>
            </p:nvSpPr>
            <p:spPr bwMode="auto">
              <a:xfrm flipH="1">
                <a:off x="3513" y="1847"/>
                <a:ext cx="429" cy="3"/>
              </a:xfrm>
              <a:prstGeom prst="line">
                <a:avLst/>
              </a:prstGeom>
              <a:noFill/>
              <a:ln w="25400">
                <a:solidFill>
                  <a:srgbClr val="FFFFFF"/>
                </a:solidFill>
                <a:round/>
                <a:headEnd/>
                <a:tailEnd/>
              </a:ln>
              <a:effectLst/>
            </p:spPr>
            <p:txBody>
              <a:bodyPr wrap="square" anchor="ctr">
                <a:spAutoFit/>
              </a:bodyPr>
              <a:lstStyle/>
              <a:p>
                <a:endParaRPr lang="en-US"/>
              </a:p>
            </p:txBody>
          </p:sp>
          <p:sp>
            <p:nvSpPr>
              <p:cNvPr id="84" name="Line 58"/>
              <p:cNvSpPr>
                <a:spLocks noChangeShapeType="1"/>
              </p:cNvSpPr>
              <p:nvPr>
                <p:custDataLst>
                  <p:tags r:id="rId71"/>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cxnSp>
          <p:nvCxnSpPr>
            <p:cNvPr id="6" name="Straight Connector 5"/>
            <p:cNvCxnSpPr/>
            <p:nvPr/>
          </p:nvCxnSpPr>
          <p:spPr>
            <a:xfrm flipH="1">
              <a:off x="2819402" y="1887537"/>
              <a:ext cx="3787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19400" y="1887537"/>
              <a:ext cx="0" cy="6995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95"/>
          <p:cNvGrpSpPr/>
          <p:nvPr/>
        </p:nvGrpSpPr>
        <p:grpSpPr>
          <a:xfrm rot="5400000">
            <a:off x="4246021" y="2256366"/>
            <a:ext cx="453519" cy="960438"/>
            <a:chOff x="3339018" y="3000375"/>
            <a:chExt cx="453519" cy="960438"/>
          </a:xfrm>
        </p:grpSpPr>
        <p:sp>
          <p:nvSpPr>
            <p:cNvPr id="97" name="Rectangle 14"/>
            <p:cNvSpPr>
              <a:spLocks noChangeArrowheads="1"/>
            </p:cNvSpPr>
            <p:nvPr>
              <p:custDataLst>
                <p:tags r:id="rId65"/>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98" name="Text Box 34"/>
            <p:cNvSpPr txBox="1">
              <a:spLocks noChangeArrowheads="1"/>
            </p:cNvSpPr>
            <p:nvPr>
              <p:custDataLst>
                <p:tags r:id="rId66"/>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mux</a:t>
              </a:r>
            </a:p>
          </p:txBody>
        </p:sp>
      </p:grpSp>
      <p:grpSp>
        <p:nvGrpSpPr>
          <p:cNvPr id="21" name="Group 20"/>
          <p:cNvGrpSpPr/>
          <p:nvPr/>
        </p:nvGrpSpPr>
        <p:grpSpPr>
          <a:xfrm flipH="1">
            <a:off x="4114800" y="1781370"/>
            <a:ext cx="561348" cy="809430"/>
            <a:chOff x="4437690" y="1781370"/>
            <a:chExt cx="561348" cy="809430"/>
          </a:xfrm>
        </p:grpSpPr>
        <p:grpSp>
          <p:nvGrpSpPr>
            <p:cNvPr id="73" name="Group 47"/>
            <p:cNvGrpSpPr>
              <a:grpSpLocks/>
            </p:cNvGrpSpPr>
            <p:nvPr>
              <p:custDataLst>
                <p:tags r:id="rId60"/>
              </p:custDataLst>
            </p:nvPr>
          </p:nvGrpSpPr>
          <p:grpSpPr bwMode="auto">
            <a:xfrm rot="5400000">
              <a:off x="4471292" y="2063053"/>
              <a:ext cx="809430" cy="246063"/>
              <a:chOff x="3513" y="1680"/>
              <a:chExt cx="1075" cy="336"/>
            </a:xfrm>
          </p:grpSpPr>
          <p:sp>
            <p:nvSpPr>
              <p:cNvPr id="74" name="AutoShape 48"/>
              <p:cNvSpPr>
                <a:spLocks noChangeArrowheads="1"/>
              </p:cNvSpPr>
              <p:nvPr>
                <p:custDataLst>
                  <p:tags r:id="rId61"/>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75" name="Oval 49"/>
              <p:cNvSpPr>
                <a:spLocks noChangeArrowheads="1"/>
              </p:cNvSpPr>
              <p:nvPr>
                <p:custDataLst>
                  <p:tags r:id="rId62"/>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76" name="Line 50"/>
              <p:cNvSpPr>
                <a:spLocks noChangeShapeType="1"/>
              </p:cNvSpPr>
              <p:nvPr>
                <p:custDataLst>
                  <p:tags r:id="rId63"/>
                </p:custDataLst>
              </p:nvPr>
            </p:nvSpPr>
            <p:spPr bwMode="auto">
              <a:xfrm flipH="1" flipV="1">
                <a:off x="3513" y="1847"/>
                <a:ext cx="429" cy="0"/>
              </a:xfrm>
              <a:prstGeom prst="line">
                <a:avLst/>
              </a:prstGeom>
              <a:noFill/>
              <a:ln w="25400">
                <a:solidFill>
                  <a:srgbClr val="FFFFFF"/>
                </a:solidFill>
                <a:round/>
                <a:headEnd/>
                <a:tailEnd/>
              </a:ln>
              <a:effectLst/>
            </p:spPr>
            <p:txBody>
              <a:bodyPr wrap="square" anchor="ctr">
                <a:spAutoFit/>
              </a:bodyPr>
              <a:lstStyle/>
              <a:p>
                <a:endParaRPr lang="en-US"/>
              </a:p>
            </p:txBody>
          </p:sp>
          <p:sp>
            <p:nvSpPr>
              <p:cNvPr id="77" name="Line 51"/>
              <p:cNvSpPr>
                <a:spLocks noChangeShapeType="1"/>
              </p:cNvSpPr>
              <p:nvPr>
                <p:custDataLst>
                  <p:tags r:id="rId64"/>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cxnSp>
          <p:nvCxnSpPr>
            <p:cNvPr id="99" name="Straight Connector 98"/>
            <p:cNvCxnSpPr/>
            <p:nvPr/>
          </p:nvCxnSpPr>
          <p:spPr>
            <a:xfrm flipH="1" flipV="1">
              <a:off x="4437693" y="1882762"/>
              <a:ext cx="439107" cy="47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437690" y="1882762"/>
              <a:ext cx="0" cy="6995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rot="5400000">
            <a:off x="5945441" y="2261142"/>
            <a:ext cx="453519" cy="960438"/>
            <a:chOff x="3339018" y="3000375"/>
            <a:chExt cx="453519" cy="960438"/>
          </a:xfrm>
        </p:grpSpPr>
        <p:sp>
          <p:nvSpPr>
            <p:cNvPr id="102" name="Rectangle 14"/>
            <p:cNvSpPr>
              <a:spLocks noChangeArrowheads="1"/>
            </p:cNvSpPr>
            <p:nvPr>
              <p:custDataLst>
                <p:tags r:id="rId58"/>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103" name="Text Box 34"/>
            <p:cNvSpPr txBox="1">
              <a:spLocks noChangeArrowheads="1"/>
            </p:cNvSpPr>
            <p:nvPr>
              <p:custDataLst>
                <p:tags r:id="rId59"/>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mux</a:t>
              </a:r>
            </a:p>
          </p:txBody>
        </p:sp>
      </p:grpSp>
      <p:grpSp>
        <p:nvGrpSpPr>
          <p:cNvPr id="19" name="Group 18"/>
          <p:cNvGrpSpPr/>
          <p:nvPr/>
        </p:nvGrpSpPr>
        <p:grpSpPr>
          <a:xfrm flipH="1">
            <a:off x="5862472" y="1781370"/>
            <a:ext cx="538328" cy="809430"/>
            <a:chOff x="6137110" y="1781370"/>
            <a:chExt cx="538328" cy="809430"/>
          </a:xfrm>
        </p:grpSpPr>
        <p:grpSp>
          <p:nvGrpSpPr>
            <p:cNvPr id="66" name="Group 40"/>
            <p:cNvGrpSpPr>
              <a:grpSpLocks/>
            </p:cNvGrpSpPr>
            <p:nvPr>
              <p:custDataLst>
                <p:tags r:id="rId53"/>
              </p:custDataLst>
            </p:nvPr>
          </p:nvGrpSpPr>
          <p:grpSpPr bwMode="auto">
            <a:xfrm rot="5400000">
              <a:off x="6147692" y="2063053"/>
              <a:ext cx="809430" cy="246063"/>
              <a:chOff x="3513" y="1680"/>
              <a:chExt cx="1075" cy="336"/>
            </a:xfrm>
          </p:grpSpPr>
          <p:sp>
            <p:nvSpPr>
              <p:cNvPr id="67" name="AutoShape 41"/>
              <p:cNvSpPr>
                <a:spLocks noChangeArrowheads="1"/>
              </p:cNvSpPr>
              <p:nvPr>
                <p:custDataLst>
                  <p:tags r:id="rId5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68" name="Oval 42"/>
              <p:cNvSpPr>
                <a:spLocks noChangeArrowheads="1"/>
              </p:cNvSpPr>
              <p:nvPr>
                <p:custDataLst>
                  <p:tags r:id="rId5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69" name="Line 43"/>
              <p:cNvSpPr>
                <a:spLocks noChangeShapeType="1"/>
              </p:cNvSpPr>
              <p:nvPr>
                <p:custDataLst>
                  <p:tags r:id="rId56"/>
                </p:custDataLst>
              </p:nvPr>
            </p:nvSpPr>
            <p:spPr bwMode="auto">
              <a:xfrm flipH="1" flipV="1">
                <a:off x="3513" y="1847"/>
                <a:ext cx="429" cy="0"/>
              </a:xfrm>
              <a:prstGeom prst="line">
                <a:avLst/>
              </a:prstGeom>
              <a:noFill/>
              <a:ln w="25400">
                <a:solidFill>
                  <a:srgbClr val="FFFFFF"/>
                </a:solidFill>
                <a:round/>
                <a:headEnd/>
                <a:tailEnd/>
              </a:ln>
              <a:effectLst/>
            </p:spPr>
            <p:txBody>
              <a:bodyPr wrap="square" anchor="ctr">
                <a:spAutoFit/>
              </a:bodyPr>
              <a:lstStyle/>
              <a:p>
                <a:endParaRPr lang="en-US"/>
              </a:p>
            </p:txBody>
          </p:sp>
          <p:sp>
            <p:nvSpPr>
              <p:cNvPr id="70" name="Line 44"/>
              <p:cNvSpPr>
                <a:spLocks noChangeShapeType="1"/>
              </p:cNvSpPr>
              <p:nvPr>
                <p:custDataLst>
                  <p:tags r:id="rId5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cxnSp>
          <p:nvCxnSpPr>
            <p:cNvPr id="104" name="Straight Connector 103"/>
            <p:cNvCxnSpPr/>
            <p:nvPr/>
          </p:nvCxnSpPr>
          <p:spPr>
            <a:xfrm flipH="1">
              <a:off x="6137112" y="1887538"/>
              <a:ext cx="416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137110" y="1887538"/>
              <a:ext cx="0" cy="6995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rot="5400000">
            <a:off x="7621841" y="2308728"/>
            <a:ext cx="453519" cy="960438"/>
            <a:chOff x="3339018" y="3000375"/>
            <a:chExt cx="453519" cy="960438"/>
          </a:xfrm>
        </p:grpSpPr>
        <p:sp>
          <p:nvSpPr>
            <p:cNvPr id="107" name="Rectangle 14"/>
            <p:cNvSpPr>
              <a:spLocks noChangeArrowheads="1"/>
            </p:cNvSpPr>
            <p:nvPr>
              <p:custDataLst>
                <p:tags r:id="rId51"/>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108" name="Text Box 34"/>
            <p:cNvSpPr txBox="1">
              <a:spLocks noChangeArrowheads="1"/>
            </p:cNvSpPr>
            <p:nvPr>
              <p:custDataLst>
                <p:tags r:id="rId52"/>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mux</a:t>
              </a:r>
            </a:p>
          </p:txBody>
        </p:sp>
      </p:grpSp>
      <p:grpSp>
        <p:nvGrpSpPr>
          <p:cNvPr id="17" name="Group 16"/>
          <p:cNvGrpSpPr/>
          <p:nvPr/>
        </p:nvGrpSpPr>
        <p:grpSpPr>
          <a:xfrm flipH="1">
            <a:off x="7538872" y="1781370"/>
            <a:ext cx="538328" cy="853337"/>
            <a:chOff x="7813510" y="1781370"/>
            <a:chExt cx="538328" cy="853337"/>
          </a:xfrm>
        </p:grpSpPr>
        <p:grpSp>
          <p:nvGrpSpPr>
            <p:cNvPr id="59" name="Group 33"/>
            <p:cNvGrpSpPr>
              <a:grpSpLocks/>
            </p:cNvGrpSpPr>
            <p:nvPr>
              <p:custDataLst>
                <p:tags r:id="rId46"/>
              </p:custDataLst>
            </p:nvPr>
          </p:nvGrpSpPr>
          <p:grpSpPr bwMode="auto">
            <a:xfrm rot="5400000">
              <a:off x="7824092" y="2063053"/>
              <a:ext cx="809430" cy="246063"/>
              <a:chOff x="3513" y="1680"/>
              <a:chExt cx="1075" cy="336"/>
            </a:xfrm>
          </p:grpSpPr>
          <p:sp>
            <p:nvSpPr>
              <p:cNvPr id="60" name="AutoShape 34"/>
              <p:cNvSpPr>
                <a:spLocks noChangeArrowheads="1"/>
              </p:cNvSpPr>
              <p:nvPr>
                <p:custDataLst>
                  <p:tags r:id="rId47"/>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61" name="Oval 35"/>
              <p:cNvSpPr>
                <a:spLocks noChangeArrowheads="1"/>
              </p:cNvSpPr>
              <p:nvPr>
                <p:custDataLst>
                  <p:tags r:id="rId48"/>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62" name="Line 36"/>
              <p:cNvSpPr>
                <a:spLocks noChangeShapeType="1"/>
              </p:cNvSpPr>
              <p:nvPr>
                <p:custDataLst>
                  <p:tags r:id="rId49"/>
                </p:custDataLst>
              </p:nvPr>
            </p:nvSpPr>
            <p:spPr bwMode="auto">
              <a:xfrm flipH="1" flipV="1">
                <a:off x="3513" y="1847"/>
                <a:ext cx="429" cy="0"/>
              </a:xfrm>
              <a:prstGeom prst="line">
                <a:avLst/>
              </a:prstGeom>
              <a:noFill/>
              <a:ln w="25400">
                <a:solidFill>
                  <a:srgbClr val="FFFFFF"/>
                </a:solidFill>
                <a:round/>
                <a:headEnd/>
                <a:tailEnd/>
              </a:ln>
              <a:effectLst/>
            </p:spPr>
            <p:txBody>
              <a:bodyPr wrap="square" anchor="ctr">
                <a:spAutoFit/>
              </a:bodyPr>
              <a:lstStyle/>
              <a:p>
                <a:endParaRPr lang="en-US"/>
              </a:p>
            </p:txBody>
          </p:sp>
          <p:sp>
            <p:nvSpPr>
              <p:cNvPr id="63" name="Line 37"/>
              <p:cNvSpPr>
                <a:spLocks noChangeShapeType="1"/>
              </p:cNvSpPr>
              <p:nvPr>
                <p:custDataLst>
                  <p:tags r:id="rId50"/>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cxnSp>
          <p:nvCxnSpPr>
            <p:cNvPr id="109" name="Straight Connector 108"/>
            <p:cNvCxnSpPr/>
            <p:nvPr/>
          </p:nvCxnSpPr>
          <p:spPr>
            <a:xfrm flipH="1">
              <a:off x="7813512" y="1935124"/>
              <a:ext cx="416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7813510" y="1935124"/>
              <a:ext cx="0" cy="6995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4" name="Text Box 56"/>
          <p:cNvSpPr txBox="1">
            <a:spLocks noChangeArrowheads="1"/>
          </p:cNvSpPr>
          <p:nvPr>
            <p:custDataLst>
              <p:tags r:id="rId45"/>
            </p:custDataLst>
          </p:nvPr>
        </p:nvSpPr>
        <p:spPr bwMode="auto">
          <a:xfrm>
            <a:off x="8072716" y="4104382"/>
            <a:ext cx="1228221" cy="1077218"/>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0=add</a:t>
            </a:r>
          </a:p>
          <a:p>
            <a:pPr eaLnBrk="1" hangingPunct="1">
              <a:buClr>
                <a:srgbClr val="40458C"/>
              </a:buClr>
              <a:buSzPct val="100000"/>
              <a:buFont typeface="Times New Roman" pitchFamily="18" charset="0"/>
              <a:buNone/>
            </a:pPr>
            <a:r>
              <a:rPr lang="en-US" sz="3200" dirty="0" smtClean="0">
                <a:solidFill>
                  <a:srgbClr val="FFFFFF"/>
                </a:solidFill>
                <a:latin typeface="Calibri"/>
              </a:rPr>
              <a:t>1=sub</a:t>
            </a:r>
            <a:endParaRPr lang="en-US" sz="3200" dirty="0">
              <a:solidFill>
                <a:srgbClr val="FFFFFF"/>
              </a:solidFill>
              <a:latin typeface="Calibri"/>
            </a:endParaRPr>
          </a:p>
        </p:txBody>
      </p:sp>
      <p:cxnSp>
        <p:nvCxnSpPr>
          <p:cNvPr id="36" name="Straight Connector 35"/>
          <p:cNvCxnSpPr/>
          <p:nvPr/>
        </p:nvCxnSpPr>
        <p:spPr>
          <a:xfrm>
            <a:off x="7784935"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7086600"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6108535"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410200"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432135"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3733800" y="3200400"/>
            <a:ext cx="139865" cy="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3200400" y="2711739"/>
            <a:ext cx="5128420" cy="1268111"/>
            <a:chOff x="3352800" y="2711739"/>
            <a:chExt cx="5128420" cy="1268111"/>
          </a:xfrm>
        </p:grpSpPr>
        <p:cxnSp>
          <p:nvCxnSpPr>
            <p:cNvPr id="24" name="Straight Connector 23"/>
            <p:cNvCxnSpPr/>
            <p:nvPr/>
          </p:nvCxnSpPr>
          <p:spPr>
            <a:xfrm flipV="1">
              <a:off x="8481220" y="3200400"/>
              <a:ext cx="0" cy="7794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487110" y="3200400"/>
              <a:ext cx="4994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476625" y="2711739"/>
              <a:ext cx="0" cy="4886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352800" y="2711739"/>
              <a:ext cx="1238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5076825" y="2711739"/>
              <a:ext cx="0" cy="4886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4953000" y="2711739"/>
              <a:ext cx="1238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6781800" y="2711739"/>
              <a:ext cx="0" cy="4886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a:off x="6657975" y="2711739"/>
              <a:ext cx="1238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8481220" y="2719014"/>
              <a:ext cx="0" cy="4886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a:off x="8357395" y="2719014"/>
              <a:ext cx="1238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414499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76200" y="838200"/>
            <a:ext cx="8763000" cy="6172200"/>
          </a:xfrm>
        </p:spPr>
        <p:txBody>
          <a:bodyPr>
            <a:noAutofit/>
          </a:bodyPr>
          <a:lstStyle/>
          <a:p>
            <a:r>
              <a:rPr lang="en-US" sz="2000" dirty="0"/>
              <a:t>Digital computers </a:t>
            </a:r>
            <a:r>
              <a:rPr lang="en-US" sz="2000" dirty="0" smtClean="0"/>
              <a:t>are implemented via logic circuits and thus represent </a:t>
            </a:r>
            <a:r>
              <a:rPr lang="en-US" sz="2000" i="1" dirty="0" smtClean="0"/>
              <a:t>all</a:t>
            </a:r>
            <a:r>
              <a:rPr lang="en-US" sz="2000" dirty="0" smtClean="0"/>
              <a:t> </a:t>
            </a:r>
            <a:r>
              <a:rPr lang="en-US" sz="2000" dirty="0"/>
              <a:t>numbers in binary (base 2</a:t>
            </a:r>
            <a:r>
              <a:rPr lang="en-US" sz="2000" dirty="0" smtClean="0"/>
              <a:t>)</a:t>
            </a:r>
            <a:endParaRPr lang="en-US" sz="2000" dirty="0"/>
          </a:p>
          <a:p>
            <a:r>
              <a:rPr lang="en-US" sz="2000" dirty="0" smtClean="0"/>
              <a:t>We (humans) often write numbers as decimal and hexadecimal for convenience, so need to be able to convert to binary and back (to understand what computer is doing!)</a:t>
            </a:r>
            <a:endParaRPr lang="en-US" sz="2000" dirty="0"/>
          </a:p>
          <a:p>
            <a:endParaRPr lang="en-US" sz="2000" dirty="0" smtClean="0"/>
          </a:p>
          <a:p>
            <a:r>
              <a:rPr lang="en-US" sz="2000" dirty="0" smtClean="0"/>
              <a:t>Adding two 1-bit numbers generalizes to adding two numbers of any size since 1-bit full adders can be cascaded</a:t>
            </a:r>
          </a:p>
          <a:p>
            <a:endParaRPr lang="en-US" sz="2000" dirty="0"/>
          </a:p>
          <a:p>
            <a:r>
              <a:rPr lang="en-US" sz="2000" dirty="0" smtClean="0"/>
              <a:t>Using two’s complement number representation simplifies adder Logic circuit design (0 is unique, easy to negate). Subtraction is simply adding, where one operand is negated (two’s complement; to negate just flip the bits and add 1)</a:t>
            </a:r>
          </a:p>
          <a:p>
            <a:endParaRPr lang="en-US" sz="2000" dirty="0" smtClean="0"/>
          </a:p>
          <a:p>
            <a:r>
              <a:rPr lang="en-US" sz="2000" dirty="0" smtClean="0">
                <a:solidFill>
                  <a:srgbClr val="00F6FF"/>
                </a:solidFill>
              </a:rPr>
              <a:t>Overflow if sign of operands A and B != sign of result S. Can detect overflow by testing  </a:t>
            </a:r>
            <a:r>
              <a:rPr lang="en-US" sz="2000" dirty="0" err="1" smtClean="0">
                <a:solidFill>
                  <a:srgbClr val="00F6FF"/>
                </a:solidFill>
              </a:rPr>
              <a:t>C</a:t>
            </a:r>
            <a:r>
              <a:rPr lang="en-US" sz="2000" baseline="-25000" dirty="0" err="1" smtClean="0">
                <a:solidFill>
                  <a:srgbClr val="00F6FF"/>
                </a:solidFill>
              </a:rPr>
              <a:t>in</a:t>
            </a:r>
            <a:r>
              <a:rPr lang="en-US" sz="2000" dirty="0" smtClean="0">
                <a:solidFill>
                  <a:srgbClr val="00F6FF"/>
                </a:solidFill>
              </a:rPr>
              <a:t> != </a:t>
            </a:r>
            <a:r>
              <a:rPr lang="en-US" sz="2000" dirty="0" err="1" smtClean="0">
                <a:solidFill>
                  <a:srgbClr val="00F6FF"/>
                </a:solidFill>
              </a:rPr>
              <a:t>C</a:t>
            </a:r>
            <a:r>
              <a:rPr lang="en-US" sz="2000" baseline="-25000" dirty="0" err="1" smtClean="0">
                <a:solidFill>
                  <a:srgbClr val="00F6FF"/>
                </a:solidFill>
              </a:rPr>
              <a:t>out</a:t>
            </a:r>
            <a:r>
              <a:rPr lang="en-US" sz="2000" dirty="0">
                <a:solidFill>
                  <a:srgbClr val="00F6FF"/>
                </a:solidFill>
              </a:rPr>
              <a:t> </a:t>
            </a:r>
            <a:r>
              <a:rPr lang="en-US" sz="2000" dirty="0" smtClean="0">
                <a:solidFill>
                  <a:srgbClr val="00F6FF"/>
                </a:solidFill>
              </a:rPr>
              <a:t>of </a:t>
            </a:r>
            <a:r>
              <a:rPr lang="en-US" sz="2000" dirty="0">
                <a:solidFill>
                  <a:srgbClr val="00F6FF"/>
                </a:solidFill>
              </a:rPr>
              <a:t>the most significant bit (</a:t>
            </a:r>
            <a:r>
              <a:rPr lang="en-US" sz="2000" dirty="0" err="1">
                <a:solidFill>
                  <a:srgbClr val="00F6FF"/>
                </a:solidFill>
              </a:rPr>
              <a:t>msb</a:t>
            </a:r>
            <a:r>
              <a:rPr lang="en-US" sz="2000" dirty="0" smtClean="0">
                <a:solidFill>
                  <a:srgbClr val="00F6FF"/>
                </a:solidFill>
              </a:rPr>
              <a:t>), which only occurs when previous statement is true</a:t>
            </a:r>
            <a:r>
              <a:rPr lang="en-US" sz="2000" dirty="0" smtClean="0">
                <a:solidFill>
                  <a:schemeClr val="accent1"/>
                </a:solidFill>
              </a:rPr>
              <a:t> </a:t>
            </a:r>
            <a:endParaRPr lang="en-US" sz="2000" dirty="0">
              <a:solidFill>
                <a:schemeClr val="accent1"/>
              </a:solidFill>
            </a:endParaRPr>
          </a:p>
        </p:txBody>
      </p:sp>
    </p:spTree>
    <p:extLst>
      <p:ext uri="{BB962C8B-B14F-4D97-AF65-F5344CB8AC3E}">
        <p14:creationId xmlns:p14="http://schemas.microsoft.com/office/powerpoint/2010/main" val="142808329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7" name="Rectangle 3"/>
          <p:cNvSpPr>
            <a:spLocks noGrp="1" noChangeArrowheads="1"/>
          </p:cNvSpPr>
          <p:nvPr>
            <p:ph type="title"/>
            <p:custDataLst>
              <p:tags r:id="rId1"/>
            </p:custDataLst>
          </p:nvPr>
        </p:nvSpPr>
        <p:spPr/>
        <p:txBody>
          <a:bodyPr>
            <a:noAutofit/>
          </a:bodyPr>
          <a:lstStyle/>
          <a:p>
            <a:r>
              <a:rPr lang="en-US"/>
              <a:t>A Calculator</a:t>
            </a:r>
          </a:p>
        </p:txBody>
      </p:sp>
      <p:sp>
        <p:nvSpPr>
          <p:cNvPr id="1967111" name="Line 7"/>
          <p:cNvSpPr>
            <a:spLocks noChangeShapeType="1"/>
          </p:cNvSpPr>
          <p:nvPr>
            <p:custDataLst>
              <p:tags r:id="rId2"/>
            </p:custDataLst>
          </p:nvPr>
        </p:nvSpPr>
        <p:spPr bwMode="auto">
          <a:xfrm>
            <a:off x="1008063" y="2133600"/>
            <a:ext cx="779463"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12" name="Line 8"/>
          <p:cNvSpPr>
            <a:spLocks noChangeShapeType="1"/>
          </p:cNvSpPr>
          <p:nvPr>
            <p:custDataLst>
              <p:tags r:id="rId3"/>
            </p:custDataLst>
          </p:nvPr>
        </p:nvSpPr>
        <p:spPr bwMode="auto">
          <a:xfrm>
            <a:off x="990600" y="3352800"/>
            <a:ext cx="7620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1" name="Line 27"/>
          <p:cNvSpPr>
            <a:spLocks noChangeShapeType="1"/>
          </p:cNvSpPr>
          <p:nvPr>
            <p:custDataLst>
              <p:tags r:id="rId4"/>
            </p:custDataLst>
          </p:nvPr>
        </p:nvSpPr>
        <p:spPr bwMode="auto">
          <a:xfrm flipH="1">
            <a:off x="990599" y="4724400"/>
            <a:ext cx="779463"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42" name="Text Box 38"/>
          <p:cNvSpPr txBox="1">
            <a:spLocks noChangeArrowheads="1"/>
          </p:cNvSpPr>
          <p:nvPr>
            <p:custDataLst>
              <p:tags r:id="rId5"/>
            </p:custDataLst>
          </p:nvPr>
        </p:nvSpPr>
        <p:spPr bwMode="auto">
          <a:xfrm rot="16200000">
            <a:off x="6620676" y="3843549"/>
            <a:ext cx="1523999" cy="592150"/>
          </a:xfrm>
          <a:prstGeom prst="rect">
            <a:avLst/>
          </a:prstGeom>
          <a:noFill/>
          <a:ln w="25400" algn="ctr">
            <a:solidFill>
              <a:schemeClr val="accent1"/>
            </a:solid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decoder</a:t>
            </a:r>
            <a:endParaRPr lang="en-US" sz="2800" dirty="0">
              <a:solidFill>
                <a:srgbClr val="FFFFFF"/>
              </a:solidFill>
              <a:latin typeface="Calibri"/>
            </a:endParaRPr>
          </a:p>
        </p:txBody>
      </p:sp>
      <p:sp>
        <p:nvSpPr>
          <p:cNvPr id="1967143" name="Line 39"/>
          <p:cNvSpPr>
            <a:spLocks noChangeShapeType="1"/>
          </p:cNvSpPr>
          <p:nvPr>
            <p:custDataLst>
              <p:tags r:id="rId6"/>
            </p:custDataLst>
          </p:nvPr>
        </p:nvSpPr>
        <p:spPr bwMode="auto">
          <a:xfrm flipH="1">
            <a:off x="1236663" y="1994475"/>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4" name="Text Box 40"/>
          <p:cNvSpPr txBox="1">
            <a:spLocks noChangeArrowheads="1"/>
          </p:cNvSpPr>
          <p:nvPr>
            <p:custDataLst>
              <p:tags r:id="rId7"/>
            </p:custDataLst>
          </p:nvPr>
        </p:nvSpPr>
        <p:spPr bwMode="auto">
          <a:xfrm>
            <a:off x="1141227" y="1562456"/>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967151" name="Line 47"/>
          <p:cNvSpPr>
            <a:spLocks noChangeShapeType="1"/>
          </p:cNvSpPr>
          <p:nvPr>
            <p:custDataLst>
              <p:tags r:id="rId8"/>
            </p:custDataLst>
          </p:nvPr>
        </p:nvSpPr>
        <p:spPr bwMode="auto">
          <a:xfrm flipH="1">
            <a:off x="6459551" y="3987224"/>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52" name="Text Box 48"/>
          <p:cNvSpPr txBox="1">
            <a:spLocks noChangeArrowheads="1"/>
          </p:cNvSpPr>
          <p:nvPr>
            <p:custDataLst>
              <p:tags r:id="rId9"/>
            </p:custDataLst>
          </p:nvPr>
        </p:nvSpPr>
        <p:spPr bwMode="auto">
          <a:xfrm>
            <a:off x="6367229" y="3606224"/>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967153" name="Line 49"/>
          <p:cNvSpPr>
            <a:spLocks noChangeShapeType="1"/>
          </p:cNvSpPr>
          <p:nvPr>
            <p:custDataLst>
              <p:tags r:id="rId10"/>
            </p:custDataLst>
          </p:nvPr>
        </p:nvSpPr>
        <p:spPr bwMode="auto">
          <a:xfrm>
            <a:off x="6154751" y="4131686"/>
            <a:ext cx="914400" cy="0"/>
          </a:xfrm>
          <a:prstGeom prst="line">
            <a:avLst/>
          </a:prstGeom>
          <a:noFill/>
          <a:ln w="25400">
            <a:solidFill>
              <a:srgbClr val="FFFFFF"/>
            </a:solidFill>
            <a:round/>
            <a:headEnd/>
            <a:tailEnd/>
          </a:ln>
          <a:effectLst/>
        </p:spPr>
        <p:txBody>
          <a:bodyPr wrap="square" anchor="ctr">
            <a:spAutoFit/>
          </a:bodyPr>
          <a:lstStyle/>
          <a:p>
            <a:endParaRPr lang="en-US"/>
          </a:p>
        </p:txBody>
      </p:sp>
      <p:pic>
        <p:nvPicPr>
          <p:cNvPr id="1967154" name="Picture 50" descr="8-segment"/>
          <p:cNvPicPr>
            <a:picLocks noChangeAspect="1" noChangeArrowheads="1"/>
          </p:cNvPicPr>
          <p:nvPr>
            <p:custDataLst>
              <p:tags r:id="rId11"/>
            </p:custDataLst>
          </p:nvPr>
        </p:nvPicPr>
        <p:blipFill>
          <a:blip r:embed="rId24" cstate="print"/>
          <a:srcRect/>
          <a:stretch>
            <a:fillRect/>
          </a:stretch>
        </p:blipFill>
        <p:spPr bwMode="auto">
          <a:xfrm>
            <a:off x="7069137" y="863025"/>
            <a:ext cx="703263" cy="914400"/>
          </a:xfrm>
          <a:prstGeom prst="rect">
            <a:avLst/>
          </a:prstGeom>
          <a:noFill/>
        </p:spPr>
      </p:pic>
      <p:pic>
        <p:nvPicPr>
          <p:cNvPr id="1967155" name="Picture 51" descr="8-segment"/>
          <p:cNvPicPr>
            <a:picLocks noChangeAspect="1" noChangeArrowheads="1"/>
          </p:cNvPicPr>
          <p:nvPr>
            <p:custDataLst>
              <p:tags r:id="rId12"/>
            </p:custDataLst>
          </p:nvPr>
        </p:nvPicPr>
        <p:blipFill>
          <a:blip r:embed="rId24" cstate="print"/>
          <a:srcRect/>
          <a:stretch>
            <a:fillRect/>
          </a:stretch>
        </p:blipFill>
        <p:spPr bwMode="auto">
          <a:xfrm>
            <a:off x="7754937" y="863025"/>
            <a:ext cx="703263" cy="914400"/>
          </a:xfrm>
          <a:prstGeom prst="rect">
            <a:avLst/>
          </a:prstGeom>
          <a:noFill/>
        </p:spPr>
      </p:pic>
      <p:pic>
        <p:nvPicPr>
          <p:cNvPr id="1967156" name="Picture 52" descr="8-segment"/>
          <p:cNvPicPr>
            <a:picLocks noChangeAspect="1" noChangeArrowheads="1"/>
          </p:cNvPicPr>
          <p:nvPr>
            <p:custDataLst>
              <p:tags r:id="rId13"/>
            </p:custDataLst>
          </p:nvPr>
        </p:nvPicPr>
        <p:blipFill>
          <a:blip r:embed="rId24" cstate="print"/>
          <a:srcRect/>
          <a:stretch>
            <a:fillRect/>
          </a:stretch>
        </p:blipFill>
        <p:spPr bwMode="auto">
          <a:xfrm>
            <a:off x="6383337" y="863025"/>
            <a:ext cx="703263" cy="914400"/>
          </a:xfrm>
          <a:prstGeom prst="rect">
            <a:avLst/>
          </a:prstGeom>
          <a:noFill/>
        </p:spPr>
      </p:pic>
      <p:sp>
        <p:nvSpPr>
          <p:cNvPr id="1967158" name="Line 54"/>
          <p:cNvSpPr>
            <a:spLocks noChangeShapeType="1"/>
          </p:cNvSpPr>
          <p:nvPr>
            <p:custDataLst>
              <p:tags r:id="rId14"/>
            </p:custDataLst>
          </p:nvPr>
        </p:nvSpPr>
        <p:spPr bwMode="auto">
          <a:xfrm>
            <a:off x="7373937" y="1777425"/>
            <a:ext cx="0" cy="160020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60" name="Text Box 56"/>
          <p:cNvSpPr txBox="1">
            <a:spLocks noChangeArrowheads="1"/>
          </p:cNvSpPr>
          <p:nvPr>
            <p:custDataLst>
              <p:tags r:id="rId15"/>
            </p:custDataLst>
          </p:nvPr>
        </p:nvSpPr>
        <p:spPr bwMode="auto">
          <a:xfrm>
            <a:off x="627063" y="4373940"/>
            <a:ext cx="1228221" cy="1569660"/>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S</a:t>
            </a:r>
            <a:br>
              <a:rPr lang="en-US" sz="3200" dirty="0" smtClean="0">
                <a:solidFill>
                  <a:srgbClr val="FFFFFF"/>
                </a:solidFill>
                <a:latin typeface="Calibri"/>
              </a:rPr>
            </a:br>
            <a:r>
              <a:rPr lang="en-US" sz="3200" dirty="0" smtClean="0">
                <a:solidFill>
                  <a:srgbClr val="FFFFFF"/>
                </a:solidFill>
                <a:latin typeface="Calibri"/>
              </a:rPr>
              <a:t>0=add</a:t>
            </a:r>
          </a:p>
          <a:p>
            <a:pPr eaLnBrk="1" hangingPunct="1">
              <a:buClr>
                <a:srgbClr val="40458C"/>
              </a:buClr>
              <a:buSzPct val="100000"/>
              <a:buFont typeface="Times New Roman" pitchFamily="18" charset="0"/>
              <a:buNone/>
            </a:pPr>
            <a:r>
              <a:rPr lang="en-US" sz="3200" dirty="0" smtClean="0">
                <a:solidFill>
                  <a:srgbClr val="FFFFFF"/>
                </a:solidFill>
                <a:latin typeface="Calibri"/>
              </a:rPr>
              <a:t>1=sub</a:t>
            </a:r>
            <a:endParaRPr lang="en-US" sz="3200" dirty="0">
              <a:solidFill>
                <a:srgbClr val="FFFFFF"/>
              </a:solidFill>
              <a:latin typeface="Calibri"/>
            </a:endParaRPr>
          </a:p>
        </p:txBody>
      </p:sp>
      <p:sp>
        <p:nvSpPr>
          <p:cNvPr id="93" name="Line 54"/>
          <p:cNvSpPr>
            <a:spLocks noChangeShapeType="1"/>
          </p:cNvSpPr>
          <p:nvPr>
            <p:custDataLst>
              <p:tags r:id="rId16"/>
            </p:custDataLst>
          </p:nvPr>
        </p:nvSpPr>
        <p:spPr bwMode="auto">
          <a:xfrm>
            <a:off x="5697537" y="1777425"/>
            <a:ext cx="0" cy="457200"/>
          </a:xfrm>
          <a:prstGeom prst="line">
            <a:avLst/>
          </a:prstGeom>
          <a:noFill/>
          <a:ln w="25400">
            <a:solidFill>
              <a:srgbClr val="FFFFFF"/>
            </a:solidFill>
            <a:round/>
            <a:headEnd/>
            <a:tailEnd/>
          </a:ln>
          <a:effectLst/>
        </p:spPr>
        <p:txBody>
          <a:bodyPr wrap="square" anchor="ctr">
            <a:spAutoFit/>
          </a:bodyPr>
          <a:lstStyle/>
          <a:p>
            <a:endParaRPr lang="en-US"/>
          </a:p>
        </p:txBody>
      </p:sp>
      <p:pic>
        <p:nvPicPr>
          <p:cNvPr id="94" name="Picture 51" descr="8-segment"/>
          <p:cNvPicPr>
            <a:picLocks noChangeAspect="1" noChangeArrowheads="1"/>
          </p:cNvPicPr>
          <p:nvPr>
            <p:custDataLst>
              <p:tags r:id="rId17"/>
            </p:custDataLst>
          </p:nvPr>
        </p:nvPicPr>
        <p:blipFill>
          <a:blip r:embed="rId24" cstate="print"/>
          <a:srcRect/>
          <a:stretch>
            <a:fillRect/>
          </a:stretch>
        </p:blipFill>
        <p:spPr bwMode="auto">
          <a:xfrm>
            <a:off x="5316537" y="863025"/>
            <a:ext cx="703263" cy="914400"/>
          </a:xfrm>
          <a:prstGeom prst="rect">
            <a:avLst/>
          </a:prstGeom>
          <a:noFill/>
        </p:spPr>
      </p:pic>
      <p:sp>
        <p:nvSpPr>
          <p:cNvPr id="57" name="TextBox 56"/>
          <p:cNvSpPr txBox="1"/>
          <p:nvPr>
            <p:custDataLst>
              <p:tags r:id="rId18"/>
            </p:custDataLst>
          </p:nvPr>
        </p:nvSpPr>
        <p:spPr>
          <a:xfrm>
            <a:off x="609600" y="1828800"/>
            <a:ext cx="421910" cy="584775"/>
          </a:xfrm>
          <a:prstGeom prst="rect">
            <a:avLst/>
          </a:prstGeom>
          <a:noFill/>
        </p:spPr>
        <p:txBody>
          <a:bodyPr wrap="none" rtlCol="0">
            <a:spAutoFit/>
          </a:bodyPr>
          <a:lstStyle/>
          <a:p>
            <a:r>
              <a:rPr lang="en-US" sz="3200" dirty="0" smtClean="0"/>
              <a:t>A</a:t>
            </a:r>
          </a:p>
        </p:txBody>
      </p:sp>
      <p:sp>
        <p:nvSpPr>
          <p:cNvPr id="58" name="TextBox 57"/>
          <p:cNvSpPr txBox="1"/>
          <p:nvPr>
            <p:custDataLst>
              <p:tags r:id="rId19"/>
            </p:custDataLst>
          </p:nvPr>
        </p:nvSpPr>
        <p:spPr>
          <a:xfrm>
            <a:off x="609600" y="3072825"/>
            <a:ext cx="421910" cy="584775"/>
          </a:xfrm>
          <a:prstGeom prst="rect">
            <a:avLst/>
          </a:prstGeom>
          <a:noFill/>
        </p:spPr>
        <p:txBody>
          <a:bodyPr wrap="none" rtlCol="0">
            <a:spAutoFit/>
          </a:bodyPr>
          <a:lstStyle/>
          <a:p>
            <a:r>
              <a:rPr lang="en-US" sz="3200" dirty="0" smtClean="0"/>
              <a:t>B</a:t>
            </a:r>
          </a:p>
        </p:txBody>
      </p:sp>
      <p:sp>
        <p:nvSpPr>
          <p:cNvPr id="60" name="Line 39"/>
          <p:cNvSpPr>
            <a:spLocks noChangeShapeType="1"/>
          </p:cNvSpPr>
          <p:nvPr>
            <p:custDataLst>
              <p:tags r:id="rId20"/>
            </p:custDataLst>
          </p:nvPr>
        </p:nvSpPr>
        <p:spPr bwMode="auto">
          <a:xfrm flipH="1">
            <a:off x="1255899" y="3200400"/>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61" name="Text Box 40"/>
          <p:cNvSpPr txBox="1">
            <a:spLocks noChangeArrowheads="1"/>
          </p:cNvSpPr>
          <p:nvPr>
            <p:custDataLst>
              <p:tags r:id="rId21"/>
            </p:custDataLst>
          </p:nvPr>
        </p:nvSpPr>
        <p:spPr bwMode="auto">
          <a:xfrm>
            <a:off x="1160463" y="2768381"/>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Tree>
    <p:extLst>
      <p:ext uri="{BB962C8B-B14F-4D97-AF65-F5344CB8AC3E}">
        <p14:creationId xmlns:p14="http://schemas.microsoft.com/office/powerpoint/2010/main" val="20642285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9144000" cy="6172200"/>
          </a:xfrm>
        </p:spPr>
        <p:txBody>
          <a:bodyPr>
            <a:normAutofit/>
          </a:bodyPr>
          <a:lstStyle/>
          <a:p>
            <a:r>
              <a:rPr lang="en-US" dirty="0" smtClean="0"/>
              <a:t>How to represent numbers in</a:t>
            </a:r>
            <a:r>
              <a:rPr lang="en-US" i="1" dirty="0" smtClean="0"/>
              <a:t> </a:t>
            </a:r>
            <a:r>
              <a:rPr lang="en-US" i="1" dirty="0" smtClean="0">
                <a:solidFill>
                  <a:srgbClr val="00F6FF"/>
                </a:solidFill>
              </a:rPr>
              <a:t>binary</a:t>
            </a:r>
            <a:r>
              <a:rPr lang="en-US" dirty="0" smtClean="0">
                <a:solidFill>
                  <a:schemeClr val="accent1"/>
                </a:solidFill>
              </a:rPr>
              <a:t> </a:t>
            </a:r>
            <a:r>
              <a:rPr lang="en-US" dirty="0" smtClean="0"/>
              <a:t>(base 2)?</a:t>
            </a:r>
          </a:p>
          <a:p>
            <a:pPr lvl="1"/>
            <a:r>
              <a:rPr lang="en-US" dirty="0" smtClean="0"/>
              <a:t>Know how to represent numbers in </a:t>
            </a:r>
            <a:r>
              <a:rPr lang="en-US" dirty="0" smtClean="0">
                <a:solidFill>
                  <a:srgbClr val="00F6FF"/>
                </a:solidFill>
              </a:rPr>
              <a:t>decimal</a:t>
            </a:r>
            <a:r>
              <a:rPr lang="en-US" dirty="0" smtClean="0"/>
              <a:t> (base 10)</a:t>
            </a:r>
          </a:p>
          <a:p>
            <a:pPr lvl="2"/>
            <a:r>
              <a:rPr lang="en-US" dirty="0" smtClean="0"/>
              <a:t>E.g. </a:t>
            </a:r>
            <a:r>
              <a:rPr lang="en-US" sz="3200" dirty="0" smtClean="0"/>
              <a:t>6 3 7</a:t>
            </a:r>
          </a:p>
          <a:p>
            <a:pPr lvl="1"/>
            <a:endParaRPr lang="en-US" dirty="0" smtClean="0"/>
          </a:p>
          <a:p>
            <a:pPr lvl="1"/>
            <a:r>
              <a:rPr lang="en-US" dirty="0"/>
              <a:t>Other bases</a:t>
            </a:r>
          </a:p>
          <a:p>
            <a:pPr lvl="2"/>
            <a:r>
              <a:rPr lang="en-US" dirty="0"/>
              <a:t>Base 2 — </a:t>
            </a:r>
            <a:r>
              <a:rPr lang="en-US" dirty="0">
                <a:solidFill>
                  <a:srgbClr val="00F6FF"/>
                </a:solidFill>
              </a:rPr>
              <a:t>Binary</a:t>
            </a:r>
            <a:r>
              <a:rPr lang="en-US" dirty="0">
                <a:solidFill>
                  <a:schemeClr val="accent1"/>
                </a:solidFill>
              </a:rPr>
              <a:t>  </a:t>
            </a:r>
            <a:endParaRPr lang="en-US" dirty="0" smtClean="0">
              <a:solidFill>
                <a:schemeClr val="accent1"/>
              </a:solidFill>
            </a:endParaRPr>
          </a:p>
          <a:p>
            <a:pPr lvl="2"/>
            <a:endParaRPr lang="en-US" dirty="0">
              <a:solidFill>
                <a:schemeClr val="accent1"/>
              </a:solidFill>
            </a:endParaRPr>
          </a:p>
          <a:p>
            <a:pPr lvl="2"/>
            <a:r>
              <a:rPr lang="en-US" dirty="0" smtClean="0"/>
              <a:t>Base </a:t>
            </a:r>
            <a:r>
              <a:rPr lang="en-US" dirty="0"/>
              <a:t>8 — </a:t>
            </a:r>
            <a:r>
              <a:rPr lang="en-US" dirty="0" smtClean="0">
                <a:solidFill>
                  <a:srgbClr val="00F6FF"/>
                </a:solidFill>
              </a:rPr>
              <a:t>Octal</a:t>
            </a:r>
          </a:p>
          <a:p>
            <a:pPr lvl="2"/>
            <a:endParaRPr lang="en-US" dirty="0">
              <a:solidFill>
                <a:srgbClr val="00F6FF"/>
              </a:solidFill>
            </a:endParaRPr>
          </a:p>
          <a:p>
            <a:pPr lvl="2"/>
            <a:r>
              <a:rPr lang="en-US" dirty="0" smtClean="0"/>
              <a:t>Base </a:t>
            </a:r>
            <a:r>
              <a:rPr lang="en-US" dirty="0"/>
              <a:t>16 — </a:t>
            </a:r>
            <a:r>
              <a:rPr lang="en-US" dirty="0" smtClean="0">
                <a:solidFill>
                  <a:srgbClr val="00F6FF"/>
                </a:solidFill>
              </a:rPr>
              <a:t>Hexadecimal</a:t>
            </a:r>
            <a:endParaRPr lang="en-US" dirty="0">
              <a:solidFill>
                <a:schemeClr val="accent1"/>
              </a:solidFill>
            </a:endParaRPr>
          </a:p>
        </p:txBody>
      </p:sp>
      <p:sp>
        <p:nvSpPr>
          <p:cNvPr id="4" name="Text Box 6"/>
          <p:cNvSpPr txBox="1">
            <a:spLocks noChangeArrowheads="1"/>
          </p:cNvSpPr>
          <p:nvPr>
            <p:custDataLst>
              <p:tags r:id="rId1"/>
            </p:custDataLst>
          </p:nvPr>
        </p:nvSpPr>
        <p:spPr bwMode="auto">
          <a:xfrm>
            <a:off x="1905000" y="2438400"/>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2057400" y="2454906"/>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5334000" y="33528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36" name="Text Box 6"/>
          <p:cNvSpPr txBox="1">
            <a:spLocks noChangeArrowheads="1"/>
          </p:cNvSpPr>
          <p:nvPr>
            <p:custDataLst>
              <p:tags r:id="rId2"/>
            </p:custDataLst>
          </p:nvPr>
        </p:nvSpPr>
        <p:spPr bwMode="auto">
          <a:xfrm>
            <a:off x="5410201" y="3812858"/>
            <a:ext cx="3276600" cy="31393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37" name="Group 36"/>
          <p:cNvGrpSpPr/>
          <p:nvPr/>
        </p:nvGrpSpPr>
        <p:grpSpPr>
          <a:xfrm>
            <a:off x="5410200" y="3886200"/>
            <a:ext cx="3124200" cy="0"/>
            <a:chOff x="4953000" y="4724400"/>
            <a:chExt cx="3124200" cy="0"/>
          </a:xfrm>
        </p:grpSpPr>
        <p:cxnSp>
          <p:nvCxnSpPr>
            <p:cNvPr id="38" name="Straight Connector 37"/>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5374902" y="5257800"/>
            <a:ext cx="1483098" cy="584775"/>
          </a:xfrm>
          <a:prstGeom prst="rect">
            <a:avLst/>
          </a:prstGeom>
          <a:noFill/>
        </p:spPr>
        <p:txBody>
          <a:bodyPr wrap="none" rtlCol="0">
            <a:spAutoFit/>
          </a:bodyPr>
          <a:lstStyle/>
          <a:p>
            <a:r>
              <a:rPr lang="en-US" sz="3200" dirty="0" smtClean="0"/>
              <a:t>0x 2 7 d</a:t>
            </a:r>
            <a:endParaRPr lang="en-US" sz="3200" dirty="0"/>
          </a:p>
        </p:txBody>
      </p:sp>
      <p:sp>
        <p:nvSpPr>
          <p:cNvPr id="49" name="Text Box 6"/>
          <p:cNvSpPr txBox="1">
            <a:spLocks noChangeArrowheads="1"/>
          </p:cNvSpPr>
          <p:nvPr>
            <p:custDataLst>
              <p:tags r:id="rId3"/>
            </p:custDataLst>
          </p:nvPr>
        </p:nvSpPr>
        <p:spPr bwMode="auto">
          <a:xfrm>
            <a:off x="5839267" y="57746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50" name="Group 49"/>
          <p:cNvGrpSpPr/>
          <p:nvPr/>
        </p:nvGrpSpPr>
        <p:grpSpPr>
          <a:xfrm>
            <a:off x="5915467" y="5791200"/>
            <a:ext cx="838200" cy="0"/>
            <a:chOff x="5638800" y="4724400"/>
            <a:chExt cx="838200" cy="0"/>
          </a:xfrm>
        </p:grpSpPr>
        <p:cxnSp>
          <p:nvCxnSpPr>
            <p:cNvPr id="51" name="Straight Connector 50"/>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5257800" y="4267200"/>
            <a:ext cx="1814920" cy="584775"/>
          </a:xfrm>
          <a:prstGeom prst="rect">
            <a:avLst/>
          </a:prstGeom>
          <a:noFill/>
        </p:spPr>
        <p:txBody>
          <a:bodyPr wrap="none" rtlCol="0">
            <a:spAutoFit/>
          </a:bodyPr>
          <a:lstStyle/>
          <a:p>
            <a:r>
              <a:rPr lang="en-US" sz="3200" dirty="0" smtClean="0"/>
              <a:t>0o 1 1 7 5</a:t>
            </a:r>
            <a:endParaRPr lang="en-US" sz="3200" dirty="0"/>
          </a:p>
        </p:txBody>
      </p:sp>
      <p:sp>
        <p:nvSpPr>
          <p:cNvPr id="81" name="Text Box 6"/>
          <p:cNvSpPr txBox="1">
            <a:spLocks noChangeArrowheads="1"/>
          </p:cNvSpPr>
          <p:nvPr>
            <p:custDataLst>
              <p:tags r:id="rId4"/>
            </p:custDataLst>
          </p:nvPr>
        </p:nvSpPr>
        <p:spPr bwMode="auto">
          <a:xfrm>
            <a:off x="5846227" y="47840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82" name="Group 81"/>
          <p:cNvGrpSpPr/>
          <p:nvPr/>
        </p:nvGrpSpPr>
        <p:grpSpPr>
          <a:xfrm>
            <a:off x="5846227" y="4800600"/>
            <a:ext cx="1143000" cy="0"/>
            <a:chOff x="6934200" y="4724400"/>
            <a:chExt cx="1143000" cy="0"/>
          </a:xfrm>
        </p:grpSpPr>
        <p:cxnSp>
          <p:nvCxnSpPr>
            <p:cNvPr id="83" name="Straight Connector 82"/>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38412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5" grpId="0"/>
      <p:bldP spid="36" grpId="0"/>
      <p:bldP spid="48" grpId="0"/>
      <p:bldP spid="49" grpId="0"/>
      <p:bldP spid="80" grpId="0"/>
      <p:bldP spid="8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7" name="Rectangle 3"/>
          <p:cNvSpPr>
            <a:spLocks noGrp="1" noChangeArrowheads="1"/>
          </p:cNvSpPr>
          <p:nvPr>
            <p:ph type="title"/>
            <p:custDataLst>
              <p:tags r:id="rId1"/>
            </p:custDataLst>
          </p:nvPr>
        </p:nvSpPr>
        <p:spPr/>
        <p:txBody>
          <a:bodyPr>
            <a:noAutofit/>
          </a:bodyPr>
          <a:lstStyle/>
          <a:p>
            <a:r>
              <a:rPr lang="en-US"/>
              <a:t>A Calculator</a:t>
            </a:r>
          </a:p>
        </p:txBody>
      </p:sp>
      <p:sp>
        <p:nvSpPr>
          <p:cNvPr id="1967111" name="Line 7"/>
          <p:cNvSpPr>
            <a:spLocks noChangeShapeType="1"/>
          </p:cNvSpPr>
          <p:nvPr>
            <p:custDataLst>
              <p:tags r:id="rId2"/>
            </p:custDataLst>
          </p:nvPr>
        </p:nvSpPr>
        <p:spPr bwMode="auto">
          <a:xfrm>
            <a:off x="1963737" y="2286000"/>
            <a:ext cx="21336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12" name="Line 8"/>
          <p:cNvSpPr>
            <a:spLocks noChangeShapeType="1"/>
          </p:cNvSpPr>
          <p:nvPr>
            <p:custDataLst>
              <p:tags r:id="rId3"/>
            </p:custDataLst>
          </p:nvPr>
        </p:nvSpPr>
        <p:spPr bwMode="auto">
          <a:xfrm>
            <a:off x="1887537" y="3505200"/>
            <a:ext cx="762000" cy="0"/>
          </a:xfrm>
          <a:prstGeom prst="line">
            <a:avLst/>
          </a:prstGeom>
          <a:noFill/>
          <a:ln w="25400">
            <a:solidFill>
              <a:srgbClr val="FFFFFF"/>
            </a:solidFill>
            <a:round/>
            <a:headEnd/>
            <a:tailEnd/>
          </a:ln>
          <a:effectLst/>
        </p:spPr>
        <p:txBody>
          <a:bodyPr wrap="square" anchor="ctr">
            <a:spAutoFit/>
          </a:bodyPr>
          <a:lstStyle/>
          <a:p>
            <a:endParaRPr lang="en-US"/>
          </a:p>
        </p:txBody>
      </p:sp>
      <p:grpSp>
        <p:nvGrpSpPr>
          <p:cNvPr id="2" name="Group 9"/>
          <p:cNvGrpSpPr>
            <a:grpSpLocks/>
          </p:cNvGrpSpPr>
          <p:nvPr>
            <p:custDataLst>
              <p:tags r:id="rId4"/>
            </p:custDataLst>
          </p:nvPr>
        </p:nvGrpSpPr>
        <p:grpSpPr bwMode="auto">
          <a:xfrm>
            <a:off x="2649537" y="3581400"/>
            <a:ext cx="762000" cy="304800"/>
            <a:chOff x="3654" y="1680"/>
            <a:chExt cx="934" cy="336"/>
          </a:xfrm>
        </p:grpSpPr>
        <p:sp>
          <p:nvSpPr>
            <p:cNvPr id="1967114" name="AutoShape 10"/>
            <p:cNvSpPr>
              <a:spLocks noChangeArrowheads="1"/>
            </p:cNvSpPr>
            <p:nvPr>
              <p:custDataLst>
                <p:tags r:id="rId4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967115" name="Oval 11"/>
            <p:cNvSpPr>
              <a:spLocks noChangeArrowheads="1"/>
            </p:cNvSpPr>
            <p:nvPr>
              <p:custDataLst>
                <p:tags r:id="rId4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967116" name="Line 12"/>
            <p:cNvSpPr>
              <a:spLocks noChangeShapeType="1"/>
            </p:cNvSpPr>
            <p:nvPr>
              <p:custDataLst>
                <p:tags r:id="rId4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967117" name="Line 13"/>
            <p:cNvSpPr>
              <a:spLocks noChangeShapeType="1"/>
            </p:cNvSpPr>
            <p:nvPr>
              <p:custDataLst>
                <p:tags r:id="rId4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967118" name="Rectangle 14"/>
          <p:cNvSpPr>
            <a:spLocks noChangeArrowheads="1"/>
          </p:cNvSpPr>
          <p:nvPr>
            <p:custDataLst>
              <p:tags r:id="rId5"/>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1967119" name="Line 15"/>
          <p:cNvSpPr>
            <a:spLocks noChangeShapeType="1"/>
          </p:cNvSpPr>
          <p:nvPr>
            <p:custDataLst>
              <p:tags r:id="rId6"/>
            </p:custDataLst>
          </p:nvPr>
        </p:nvSpPr>
        <p:spPr bwMode="auto">
          <a:xfrm>
            <a:off x="2649537" y="3200400"/>
            <a:ext cx="762000" cy="0"/>
          </a:xfrm>
          <a:prstGeom prst="line">
            <a:avLst/>
          </a:prstGeom>
          <a:noFill/>
          <a:ln w="25400">
            <a:solidFill>
              <a:srgbClr val="FFFFFF"/>
            </a:solidFill>
            <a:round/>
            <a:headEnd/>
            <a:tailEnd/>
          </a:ln>
          <a:effectLst/>
        </p:spPr>
        <p:txBody>
          <a:bodyPr anchor="ctr">
            <a:spAutoFit/>
          </a:bodyPr>
          <a:lstStyle/>
          <a:p>
            <a:endParaRPr lang="en-US"/>
          </a:p>
        </p:txBody>
      </p:sp>
      <p:sp>
        <p:nvSpPr>
          <p:cNvPr id="1967120" name="Line 16"/>
          <p:cNvSpPr>
            <a:spLocks noChangeShapeType="1"/>
          </p:cNvSpPr>
          <p:nvPr>
            <p:custDataLst>
              <p:tags r:id="rId7"/>
            </p:custDataLst>
          </p:nvPr>
        </p:nvSpPr>
        <p:spPr bwMode="auto">
          <a:xfrm>
            <a:off x="2649537" y="32004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1" name="Line 17"/>
          <p:cNvSpPr>
            <a:spLocks noChangeShapeType="1"/>
          </p:cNvSpPr>
          <p:nvPr>
            <p:custDataLst>
              <p:tags r:id="rId8"/>
            </p:custDataLst>
          </p:nvPr>
        </p:nvSpPr>
        <p:spPr bwMode="auto">
          <a:xfrm>
            <a:off x="3792537" y="3505200"/>
            <a:ext cx="304800" cy="0"/>
          </a:xfrm>
          <a:prstGeom prst="line">
            <a:avLst/>
          </a:prstGeom>
          <a:noFill/>
          <a:ln w="25400">
            <a:solidFill>
              <a:srgbClr val="FFFFFF"/>
            </a:solidFill>
            <a:round/>
            <a:headEnd/>
            <a:tailEnd/>
          </a:ln>
          <a:effectLst/>
        </p:spPr>
        <p:txBody>
          <a:bodyPr anchor="ctr">
            <a:spAutoFit/>
          </a:bodyPr>
          <a:lstStyle/>
          <a:p>
            <a:endParaRPr lang="en-US"/>
          </a:p>
        </p:txBody>
      </p:sp>
      <p:sp>
        <p:nvSpPr>
          <p:cNvPr id="1967122" name="Line 18"/>
          <p:cNvSpPr>
            <a:spLocks noChangeShapeType="1"/>
          </p:cNvSpPr>
          <p:nvPr>
            <p:custDataLst>
              <p:tags r:id="rId9"/>
            </p:custDataLst>
          </p:nvPr>
        </p:nvSpPr>
        <p:spPr bwMode="auto">
          <a:xfrm>
            <a:off x="4097337" y="2971800"/>
            <a:ext cx="228600" cy="0"/>
          </a:xfrm>
          <a:prstGeom prst="line">
            <a:avLst/>
          </a:prstGeom>
          <a:noFill/>
          <a:ln w="25400">
            <a:solidFill>
              <a:srgbClr val="FFFFFF"/>
            </a:solidFill>
            <a:round/>
            <a:headEnd/>
            <a:tailEnd/>
          </a:ln>
          <a:effectLst/>
        </p:spPr>
        <p:txBody>
          <a:bodyPr anchor="ctr">
            <a:spAutoFit/>
          </a:bodyPr>
          <a:lstStyle/>
          <a:p>
            <a:endParaRPr lang="en-US"/>
          </a:p>
        </p:txBody>
      </p:sp>
      <p:sp>
        <p:nvSpPr>
          <p:cNvPr id="1967123" name="Line 19"/>
          <p:cNvSpPr>
            <a:spLocks noChangeShapeType="1"/>
          </p:cNvSpPr>
          <p:nvPr>
            <p:custDataLst>
              <p:tags r:id="rId10"/>
            </p:custDataLst>
          </p:nvPr>
        </p:nvSpPr>
        <p:spPr bwMode="auto">
          <a:xfrm>
            <a:off x="4097337" y="29718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4" name="Line 20"/>
          <p:cNvSpPr>
            <a:spLocks noChangeShapeType="1"/>
          </p:cNvSpPr>
          <p:nvPr>
            <p:custDataLst>
              <p:tags r:id="rId11"/>
            </p:custDataLst>
          </p:nvPr>
        </p:nvSpPr>
        <p:spPr bwMode="auto">
          <a:xfrm>
            <a:off x="4097337" y="2819400"/>
            <a:ext cx="228600" cy="0"/>
          </a:xfrm>
          <a:prstGeom prst="line">
            <a:avLst/>
          </a:prstGeom>
          <a:noFill/>
          <a:ln w="25400">
            <a:solidFill>
              <a:srgbClr val="FFFFFF"/>
            </a:solidFill>
            <a:round/>
            <a:headEnd/>
            <a:tailEnd/>
          </a:ln>
          <a:effectLst/>
        </p:spPr>
        <p:txBody>
          <a:bodyPr anchor="ctr">
            <a:spAutoFit/>
          </a:bodyPr>
          <a:lstStyle/>
          <a:p>
            <a:endParaRPr lang="en-US"/>
          </a:p>
        </p:txBody>
      </p:sp>
      <p:sp>
        <p:nvSpPr>
          <p:cNvPr id="1967125" name="Line 21"/>
          <p:cNvSpPr>
            <a:spLocks noChangeShapeType="1"/>
          </p:cNvSpPr>
          <p:nvPr>
            <p:custDataLst>
              <p:tags r:id="rId12"/>
            </p:custDataLst>
          </p:nvPr>
        </p:nvSpPr>
        <p:spPr bwMode="auto">
          <a:xfrm>
            <a:off x="4097337" y="22860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6" name="Rectangle 22"/>
          <p:cNvSpPr>
            <a:spLocks noChangeArrowheads="1"/>
          </p:cNvSpPr>
          <p:nvPr>
            <p:custDataLst>
              <p:tags r:id="rId13"/>
            </p:custDataLst>
          </p:nvPr>
        </p:nvSpPr>
        <p:spPr bwMode="auto">
          <a:xfrm>
            <a:off x="4325937" y="2438400"/>
            <a:ext cx="457200" cy="914400"/>
          </a:xfrm>
          <a:prstGeom prst="rect">
            <a:avLst/>
          </a:prstGeom>
          <a:noFill/>
          <a:ln w="25400" algn="ctr">
            <a:solidFill>
              <a:srgbClr val="FF9900"/>
            </a:solidFill>
            <a:miter lim="800000"/>
            <a:headEnd/>
            <a:tailEnd/>
          </a:ln>
          <a:effectLst/>
        </p:spPr>
        <p:txBody>
          <a:bodyPr anchor="ctr">
            <a:spAutoFit/>
          </a:bodyPr>
          <a:lstStyle/>
          <a:p>
            <a:endParaRPr lang="en-US"/>
          </a:p>
        </p:txBody>
      </p:sp>
      <p:sp>
        <p:nvSpPr>
          <p:cNvPr id="1967129" name="Line 25"/>
          <p:cNvSpPr>
            <a:spLocks noChangeShapeType="1"/>
          </p:cNvSpPr>
          <p:nvPr>
            <p:custDataLst>
              <p:tags r:id="rId14"/>
            </p:custDataLst>
          </p:nvPr>
        </p:nvSpPr>
        <p:spPr bwMode="auto">
          <a:xfrm>
            <a:off x="3640137" y="3810000"/>
            <a:ext cx="0" cy="106680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0" name="Line 26"/>
          <p:cNvSpPr>
            <a:spLocks noChangeShapeType="1"/>
          </p:cNvSpPr>
          <p:nvPr>
            <p:custDataLst>
              <p:tags r:id="rId15"/>
            </p:custDataLst>
          </p:nvPr>
        </p:nvSpPr>
        <p:spPr bwMode="auto">
          <a:xfrm>
            <a:off x="4487465" y="3366075"/>
            <a:ext cx="9128" cy="1510725"/>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1" name="Line 27"/>
          <p:cNvSpPr>
            <a:spLocks noChangeShapeType="1"/>
          </p:cNvSpPr>
          <p:nvPr>
            <p:custDataLst>
              <p:tags r:id="rId16"/>
            </p:custDataLst>
          </p:nvPr>
        </p:nvSpPr>
        <p:spPr bwMode="auto">
          <a:xfrm flipH="1">
            <a:off x="1887537" y="4876800"/>
            <a:ext cx="2609056"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6" name="Text Box 32"/>
          <p:cNvSpPr txBox="1">
            <a:spLocks noChangeArrowheads="1"/>
          </p:cNvSpPr>
          <p:nvPr>
            <p:custDataLst>
              <p:tags r:id="rId17"/>
            </p:custDataLst>
          </p:nvPr>
        </p:nvSpPr>
        <p:spPr bwMode="auto">
          <a:xfrm rot="16200000">
            <a:off x="3939381" y="2703225"/>
            <a:ext cx="1114425"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adder</a:t>
            </a:r>
          </a:p>
        </p:txBody>
      </p:sp>
      <p:sp>
        <p:nvSpPr>
          <p:cNvPr id="1967138" name="Text Box 34"/>
          <p:cNvSpPr txBox="1">
            <a:spLocks noChangeArrowheads="1"/>
          </p:cNvSpPr>
          <p:nvPr>
            <p:custDataLst>
              <p:tags r:id="rId18"/>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mux</a:t>
            </a:r>
          </a:p>
        </p:txBody>
      </p:sp>
      <p:sp>
        <p:nvSpPr>
          <p:cNvPr id="1967141" name="Rectangle 37"/>
          <p:cNvSpPr>
            <a:spLocks noChangeArrowheads="1"/>
          </p:cNvSpPr>
          <p:nvPr>
            <p:custDataLst>
              <p:tags r:id="rId19"/>
            </p:custDataLst>
          </p:nvPr>
        </p:nvSpPr>
        <p:spPr bwMode="auto">
          <a:xfrm>
            <a:off x="5773737" y="2362200"/>
            <a:ext cx="381000" cy="1143000"/>
          </a:xfrm>
          <a:prstGeom prst="rect">
            <a:avLst/>
          </a:prstGeom>
          <a:noFill/>
          <a:ln w="25400" algn="ctr">
            <a:solidFill>
              <a:srgbClr val="CC0099"/>
            </a:solidFill>
            <a:miter lim="800000"/>
            <a:headEnd/>
            <a:tailEnd/>
          </a:ln>
          <a:effectLst/>
        </p:spPr>
        <p:txBody>
          <a:bodyPr wrap="none" anchor="ctr">
            <a:spAutoFit/>
          </a:bodyPr>
          <a:lstStyle/>
          <a:p>
            <a:endParaRPr lang="en-US"/>
          </a:p>
        </p:txBody>
      </p:sp>
      <p:sp>
        <p:nvSpPr>
          <p:cNvPr id="1967142" name="Text Box 38"/>
          <p:cNvSpPr txBox="1">
            <a:spLocks noChangeArrowheads="1"/>
          </p:cNvSpPr>
          <p:nvPr>
            <p:custDataLst>
              <p:tags r:id="rId20"/>
            </p:custDataLst>
          </p:nvPr>
        </p:nvSpPr>
        <p:spPr bwMode="auto">
          <a:xfrm rot="16200000">
            <a:off x="5345112" y="2699256"/>
            <a:ext cx="122078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decoder</a:t>
            </a:r>
            <a:endParaRPr lang="en-US" dirty="0">
              <a:solidFill>
                <a:srgbClr val="FFFFFF"/>
              </a:solidFill>
              <a:latin typeface="Calibri"/>
            </a:endParaRPr>
          </a:p>
        </p:txBody>
      </p:sp>
      <p:sp>
        <p:nvSpPr>
          <p:cNvPr id="1967143" name="Line 39"/>
          <p:cNvSpPr>
            <a:spLocks noChangeShapeType="1"/>
          </p:cNvSpPr>
          <p:nvPr>
            <p:custDataLst>
              <p:tags r:id="rId21"/>
            </p:custDataLst>
          </p:nvPr>
        </p:nvSpPr>
        <p:spPr bwMode="auto">
          <a:xfrm flipH="1">
            <a:off x="2133600" y="2146875"/>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4" name="Text Box 40"/>
          <p:cNvSpPr txBox="1">
            <a:spLocks noChangeArrowheads="1"/>
          </p:cNvSpPr>
          <p:nvPr>
            <p:custDataLst>
              <p:tags r:id="rId22"/>
            </p:custDataLst>
          </p:nvPr>
        </p:nvSpPr>
        <p:spPr bwMode="auto">
          <a:xfrm>
            <a:off x="2038164" y="1714856"/>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967145" name="Line 41"/>
          <p:cNvSpPr>
            <a:spLocks noChangeShapeType="1"/>
          </p:cNvSpPr>
          <p:nvPr>
            <p:custDataLst>
              <p:tags r:id="rId23"/>
            </p:custDataLst>
          </p:nvPr>
        </p:nvSpPr>
        <p:spPr bwMode="auto">
          <a:xfrm flipH="1">
            <a:off x="2978150" y="31321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6" name="Text Box 42"/>
          <p:cNvSpPr txBox="1">
            <a:spLocks noChangeArrowheads="1"/>
          </p:cNvSpPr>
          <p:nvPr>
            <p:custDataLst>
              <p:tags r:id="rId24"/>
            </p:custDataLst>
          </p:nvPr>
        </p:nvSpPr>
        <p:spPr bwMode="auto">
          <a:xfrm>
            <a:off x="2878137" y="2806125"/>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8</a:t>
            </a:r>
          </a:p>
        </p:txBody>
      </p:sp>
      <p:sp>
        <p:nvSpPr>
          <p:cNvPr id="1967147" name="Line 43"/>
          <p:cNvSpPr>
            <a:spLocks noChangeShapeType="1"/>
          </p:cNvSpPr>
          <p:nvPr>
            <p:custDataLst>
              <p:tags r:id="rId25"/>
            </p:custDataLst>
          </p:nvPr>
        </p:nvSpPr>
        <p:spPr bwMode="auto">
          <a:xfrm flipH="1">
            <a:off x="3892550" y="33607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8" name="Text Box 44"/>
          <p:cNvSpPr txBox="1">
            <a:spLocks noChangeArrowheads="1"/>
          </p:cNvSpPr>
          <p:nvPr>
            <p:custDataLst>
              <p:tags r:id="rId26"/>
            </p:custDataLst>
          </p:nvPr>
        </p:nvSpPr>
        <p:spPr bwMode="auto">
          <a:xfrm>
            <a:off x="3742500" y="2971800"/>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8</a:t>
            </a:r>
          </a:p>
        </p:txBody>
      </p:sp>
      <p:sp>
        <p:nvSpPr>
          <p:cNvPr id="1967149" name="Line 45"/>
          <p:cNvSpPr>
            <a:spLocks noChangeShapeType="1"/>
          </p:cNvSpPr>
          <p:nvPr>
            <p:custDataLst>
              <p:tags r:id="rId27"/>
            </p:custDataLst>
          </p:nvPr>
        </p:nvSpPr>
        <p:spPr bwMode="auto">
          <a:xfrm flipH="1">
            <a:off x="2673350" y="36655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50" name="Text Box 46"/>
          <p:cNvSpPr txBox="1">
            <a:spLocks noChangeArrowheads="1"/>
          </p:cNvSpPr>
          <p:nvPr>
            <p:custDataLst>
              <p:tags r:id="rId28"/>
            </p:custDataLst>
          </p:nvPr>
        </p:nvSpPr>
        <p:spPr bwMode="auto">
          <a:xfrm>
            <a:off x="2523300" y="3810000"/>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8</a:t>
            </a:r>
          </a:p>
        </p:txBody>
      </p:sp>
      <p:sp>
        <p:nvSpPr>
          <p:cNvPr id="1967151" name="Line 47"/>
          <p:cNvSpPr>
            <a:spLocks noChangeShapeType="1"/>
          </p:cNvSpPr>
          <p:nvPr>
            <p:custDataLst>
              <p:tags r:id="rId29"/>
            </p:custDataLst>
          </p:nvPr>
        </p:nvSpPr>
        <p:spPr bwMode="auto">
          <a:xfrm flipH="1">
            <a:off x="5164137" y="27511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52" name="Text Box 48"/>
          <p:cNvSpPr txBox="1">
            <a:spLocks noChangeArrowheads="1"/>
          </p:cNvSpPr>
          <p:nvPr>
            <p:custDataLst>
              <p:tags r:id="rId30"/>
            </p:custDataLst>
          </p:nvPr>
        </p:nvSpPr>
        <p:spPr bwMode="auto">
          <a:xfrm>
            <a:off x="5091051" y="2425125"/>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8</a:t>
            </a:r>
          </a:p>
        </p:txBody>
      </p:sp>
      <p:sp>
        <p:nvSpPr>
          <p:cNvPr id="1967153" name="Line 49"/>
          <p:cNvSpPr>
            <a:spLocks noChangeShapeType="1"/>
          </p:cNvSpPr>
          <p:nvPr>
            <p:custDataLst>
              <p:tags r:id="rId31"/>
            </p:custDataLst>
          </p:nvPr>
        </p:nvSpPr>
        <p:spPr bwMode="auto">
          <a:xfrm>
            <a:off x="4859337" y="2895600"/>
            <a:ext cx="914400" cy="0"/>
          </a:xfrm>
          <a:prstGeom prst="line">
            <a:avLst/>
          </a:prstGeom>
          <a:noFill/>
          <a:ln w="25400">
            <a:solidFill>
              <a:srgbClr val="FFFFFF"/>
            </a:solidFill>
            <a:round/>
            <a:headEnd/>
            <a:tailEnd/>
          </a:ln>
          <a:effectLst/>
        </p:spPr>
        <p:txBody>
          <a:bodyPr wrap="square" anchor="ctr">
            <a:spAutoFit/>
          </a:bodyPr>
          <a:lstStyle/>
          <a:p>
            <a:endParaRPr lang="en-US"/>
          </a:p>
        </p:txBody>
      </p:sp>
      <p:pic>
        <p:nvPicPr>
          <p:cNvPr id="1967154" name="Picture 50" descr="8-segment"/>
          <p:cNvPicPr>
            <a:picLocks noChangeAspect="1" noChangeArrowheads="1"/>
          </p:cNvPicPr>
          <p:nvPr>
            <p:custDataLst>
              <p:tags r:id="rId32"/>
            </p:custDataLst>
          </p:nvPr>
        </p:nvPicPr>
        <p:blipFill>
          <a:blip r:embed="rId50" cstate="print"/>
          <a:srcRect/>
          <a:stretch>
            <a:fillRect/>
          </a:stretch>
        </p:blipFill>
        <p:spPr bwMode="auto">
          <a:xfrm>
            <a:off x="5697537" y="1066800"/>
            <a:ext cx="703263" cy="914400"/>
          </a:xfrm>
          <a:prstGeom prst="rect">
            <a:avLst/>
          </a:prstGeom>
          <a:noFill/>
        </p:spPr>
      </p:pic>
      <p:pic>
        <p:nvPicPr>
          <p:cNvPr id="1967155" name="Picture 51" descr="8-segment"/>
          <p:cNvPicPr>
            <a:picLocks noChangeAspect="1" noChangeArrowheads="1"/>
          </p:cNvPicPr>
          <p:nvPr>
            <p:custDataLst>
              <p:tags r:id="rId33"/>
            </p:custDataLst>
          </p:nvPr>
        </p:nvPicPr>
        <p:blipFill>
          <a:blip r:embed="rId50" cstate="print"/>
          <a:srcRect/>
          <a:stretch>
            <a:fillRect/>
          </a:stretch>
        </p:blipFill>
        <p:spPr bwMode="auto">
          <a:xfrm>
            <a:off x="6383337" y="1066800"/>
            <a:ext cx="703263" cy="914400"/>
          </a:xfrm>
          <a:prstGeom prst="rect">
            <a:avLst/>
          </a:prstGeom>
          <a:noFill/>
        </p:spPr>
      </p:pic>
      <p:pic>
        <p:nvPicPr>
          <p:cNvPr id="1967156" name="Picture 52" descr="8-segment"/>
          <p:cNvPicPr>
            <a:picLocks noChangeAspect="1" noChangeArrowheads="1"/>
          </p:cNvPicPr>
          <p:nvPr>
            <p:custDataLst>
              <p:tags r:id="rId34"/>
            </p:custDataLst>
          </p:nvPr>
        </p:nvPicPr>
        <p:blipFill>
          <a:blip r:embed="rId50" cstate="print"/>
          <a:srcRect/>
          <a:stretch>
            <a:fillRect/>
          </a:stretch>
        </p:blipFill>
        <p:spPr bwMode="auto">
          <a:xfrm>
            <a:off x="5011737" y="1066800"/>
            <a:ext cx="703263" cy="914400"/>
          </a:xfrm>
          <a:prstGeom prst="rect">
            <a:avLst/>
          </a:prstGeom>
          <a:noFill/>
        </p:spPr>
      </p:pic>
      <p:sp>
        <p:nvSpPr>
          <p:cNvPr id="1967158" name="Line 54"/>
          <p:cNvSpPr>
            <a:spLocks noChangeShapeType="1"/>
          </p:cNvSpPr>
          <p:nvPr>
            <p:custDataLst>
              <p:tags r:id="rId35"/>
            </p:custDataLst>
          </p:nvPr>
        </p:nvSpPr>
        <p:spPr bwMode="auto">
          <a:xfrm>
            <a:off x="6002337" y="1981200"/>
            <a:ext cx="0" cy="38100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60" name="Text Box 56"/>
          <p:cNvSpPr txBox="1">
            <a:spLocks noChangeArrowheads="1"/>
          </p:cNvSpPr>
          <p:nvPr>
            <p:custDataLst>
              <p:tags r:id="rId36"/>
            </p:custDataLst>
          </p:nvPr>
        </p:nvSpPr>
        <p:spPr bwMode="auto">
          <a:xfrm>
            <a:off x="1524000" y="4526340"/>
            <a:ext cx="373820" cy="584775"/>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S</a:t>
            </a:r>
            <a:endParaRPr lang="en-US" sz="3200" dirty="0">
              <a:solidFill>
                <a:srgbClr val="FFFFFF"/>
              </a:solidFill>
              <a:latin typeface="Calibri"/>
            </a:endParaRPr>
          </a:p>
        </p:txBody>
      </p:sp>
      <p:sp>
        <p:nvSpPr>
          <p:cNvPr id="93" name="Line 54"/>
          <p:cNvSpPr>
            <a:spLocks noChangeShapeType="1"/>
          </p:cNvSpPr>
          <p:nvPr>
            <p:custDataLst>
              <p:tags r:id="rId37"/>
            </p:custDataLst>
          </p:nvPr>
        </p:nvSpPr>
        <p:spPr bwMode="auto">
          <a:xfrm>
            <a:off x="4554537" y="1981200"/>
            <a:ext cx="0" cy="457200"/>
          </a:xfrm>
          <a:prstGeom prst="line">
            <a:avLst/>
          </a:prstGeom>
          <a:noFill/>
          <a:ln w="25400">
            <a:solidFill>
              <a:srgbClr val="FFFFFF"/>
            </a:solidFill>
            <a:round/>
            <a:headEnd/>
            <a:tailEnd/>
          </a:ln>
          <a:effectLst/>
        </p:spPr>
        <p:txBody>
          <a:bodyPr wrap="square" anchor="ctr">
            <a:spAutoFit/>
          </a:bodyPr>
          <a:lstStyle/>
          <a:p>
            <a:endParaRPr lang="en-US"/>
          </a:p>
        </p:txBody>
      </p:sp>
      <p:pic>
        <p:nvPicPr>
          <p:cNvPr id="94" name="Picture 51" descr="8-segment"/>
          <p:cNvPicPr>
            <a:picLocks noChangeAspect="1" noChangeArrowheads="1"/>
          </p:cNvPicPr>
          <p:nvPr>
            <p:custDataLst>
              <p:tags r:id="rId38"/>
            </p:custDataLst>
          </p:nvPr>
        </p:nvPicPr>
        <p:blipFill>
          <a:blip r:embed="rId50" cstate="print"/>
          <a:srcRect/>
          <a:stretch>
            <a:fillRect/>
          </a:stretch>
        </p:blipFill>
        <p:spPr bwMode="auto">
          <a:xfrm>
            <a:off x="4173537" y="1066800"/>
            <a:ext cx="703263" cy="914400"/>
          </a:xfrm>
          <a:prstGeom prst="rect">
            <a:avLst/>
          </a:prstGeom>
          <a:noFill/>
        </p:spPr>
      </p:pic>
      <p:sp>
        <p:nvSpPr>
          <p:cNvPr id="57" name="TextBox 56"/>
          <p:cNvSpPr txBox="1"/>
          <p:nvPr>
            <p:custDataLst>
              <p:tags r:id="rId39"/>
            </p:custDataLst>
          </p:nvPr>
        </p:nvSpPr>
        <p:spPr>
          <a:xfrm>
            <a:off x="1506537" y="1981200"/>
            <a:ext cx="421910" cy="584775"/>
          </a:xfrm>
          <a:prstGeom prst="rect">
            <a:avLst/>
          </a:prstGeom>
          <a:noFill/>
        </p:spPr>
        <p:txBody>
          <a:bodyPr wrap="none" rtlCol="0">
            <a:spAutoFit/>
          </a:bodyPr>
          <a:lstStyle/>
          <a:p>
            <a:r>
              <a:rPr lang="en-US" sz="3200" dirty="0" smtClean="0"/>
              <a:t>A</a:t>
            </a:r>
          </a:p>
        </p:txBody>
      </p:sp>
      <p:sp>
        <p:nvSpPr>
          <p:cNvPr id="58" name="TextBox 57"/>
          <p:cNvSpPr txBox="1"/>
          <p:nvPr>
            <p:custDataLst>
              <p:tags r:id="rId40"/>
            </p:custDataLst>
          </p:nvPr>
        </p:nvSpPr>
        <p:spPr>
          <a:xfrm>
            <a:off x="1506537" y="3225225"/>
            <a:ext cx="421910" cy="584775"/>
          </a:xfrm>
          <a:prstGeom prst="rect">
            <a:avLst/>
          </a:prstGeom>
          <a:noFill/>
        </p:spPr>
        <p:txBody>
          <a:bodyPr wrap="none" rtlCol="0">
            <a:spAutoFit/>
          </a:bodyPr>
          <a:lstStyle/>
          <a:p>
            <a:r>
              <a:rPr lang="en-US" sz="3200" dirty="0" smtClean="0"/>
              <a:t>B</a:t>
            </a:r>
          </a:p>
        </p:txBody>
      </p:sp>
      <p:sp>
        <p:nvSpPr>
          <p:cNvPr id="60" name="Line 39"/>
          <p:cNvSpPr>
            <a:spLocks noChangeShapeType="1"/>
          </p:cNvSpPr>
          <p:nvPr>
            <p:custDataLst>
              <p:tags r:id="rId41"/>
            </p:custDataLst>
          </p:nvPr>
        </p:nvSpPr>
        <p:spPr bwMode="auto">
          <a:xfrm flipH="1">
            <a:off x="2152836" y="3352800"/>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61" name="Text Box 40"/>
          <p:cNvSpPr txBox="1">
            <a:spLocks noChangeArrowheads="1"/>
          </p:cNvSpPr>
          <p:nvPr>
            <p:custDataLst>
              <p:tags r:id="rId42"/>
            </p:custDataLst>
          </p:nvPr>
        </p:nvSpPr>
        <p:spPr bwMode="auto">
          <a:xfrm>
            <a:off x="2057400" y="2920781"/>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59" name="Text Box 56"/>
          <p:cNvSpPr txBox="1">
            <a:spLocks noChangeArrowheads="1"/>
          </p:cNvSpPr>
          <p:nvPr>
            <p:custDataLst>
              <p:tags r:id="rId43"/>
            </p:custDataLst>
          </p:nvPr>
        </p:nvSpPr>
        <p:spPr bwMode="auto">
          <a:xfrm>
            <a:off x="1349626" y="5111115"/>
            <a:ext cx="1228221" cy="1077218"/>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0=add</a:t>
            </a:r>
          </a:p>
          <a:p>
            <a:pPr eaLnBrk="1" hangingPunct="1">
              <a:buClr>
                <a:srgbClr val="40458C"/>
              </a:buClr>
              <a:buSzPct val="100000"/>
              <a:buFont typeface="Times New Roman" pitchFamily="18" charset="0"/>
              <a:buNone/>
            </a:pPr>
            <a:r>
              <a:rPr lang="en-US" sz="3200" dirty="0" smtClean="0">
                <a:solidFill>
                  <a:srgbClr val="FFFFFF"/>
                </a:solidFill>
                <a:latin typeface="Calibri"/>
              </a:rPr>
              <a:t>1=sub</a:t>
            </a:r>
            <a:endParaRPr lang="en-US" sz="3200" dirty="0">
              <a:solidFill>
                <a:srgbClr val="FFFFFF"/>
              </a:solidFill>
              <a:latin typeface="Calibri"/>
            </a:endParaRPr>
          </a:p>
        </p:txBody>
      </p:sp>
    </p:spTree>
    <p:extLst>
      <p:ext uri="{BB962C8B-B14F-4D97-AF65-F5344CB8AC3E}">
        <p14:creationId xmlns:p14="http://schemas.microsoft.com/office/powerpoint/2010/main" val="273546690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219" name="Rectangle 3"/>
          <p:cNvSpPr>
            <a:spLocks noGrp="1" noChangeArrowheads="1"/>
          </p:cNvSpPr>
          <p:nvPr>
            <p:ph idx="1"/>
            <p:custDataLst>
              <p:tags r:id="rId1"/>
            </p:custDataLst>
          </p:nvPr>
        </p:nvSpPr>
        <p:spPr/>
        <p:txBody>
          <a:bodyPr>
            <a:noAutofit/>
          </a:bodyPr>
          <a:lstStyle/>
          <a:p>
            <a:pPr lvl="1"/>
            <a:r>
              <a:rPr lang="en-US" dirty="0" smtClean="0"/>
              <a:t>Is </a:t>
            </a:r>
            <a:r>
              <a:rPr lang="en-US" dirty="0"/>
              <a:t>this design fast enough?</a:t>
            </a:r>
          </a:p>
          <a:p>
            <a:pPr lvl="1"/>
            <a:r>
              <a:rPr lang="en-US" dirty="0" smtClean="0"/>
              <a:t>Can we generalize to 32 bits? 64? more?</a:t>
            </a:r>
          </a:p>
        </p:txBody>
      </p:sp>
      <p:sp>
        <p:nvSpPr>
          <p:cNvPr id="4" name="Title 3"/>
          <p:cNvSpPr>
            <a:spLocks noGrp="1"/>
          </p:cNvSpPr>
          <p:nvPr>
            <p:ph type="title"/>
            <p:custDataLst>
              <p:tags r:id="rId2"/>
            </p:custDataLst>
          </p:nvPr>
        </p:nvSpPr>
        <p:spPr/>
        <p:txBody>
          <a:bodyPr>
            <a:normAutofit fontScale="90000"/>
          </a:bodyPr>
          <a:lstStyle/>
          <a:p>
            <a:r>
              <a:rPr lang="en-US" dirty="0" smtClean="0"/>
              <a:t>Efficiency and Generality</a:t>
            </a:r>
            <a:endParaRPr lang="en-US" dirty="0"/>
          </a:p>
        </p:txBody>
      </p:sp>
      <p:sp>
        <p:nvSpPr>
          <p:cNvPr id="5" name="Rectangle 3"/>
          <p:cNvSpPr>
            <a:spLocks noChangeArrowheads="1"/>
          </p:cNvSpPr>
          <p:nvPr>
            <p:custDataLst>
              <p:tags r:id="rId3"/>
            </p:custDataLst>
          </p:nvPr>
        </p:nvSpPr>
        <p:spPr bwMode="auto">
          <a:xfrm>
            <a:off x="6400800" y="31717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6" name="Text Box 4"/>
          <p:cNvSpPr txBox="1">
            <a:spLocks noChangeArrowheads="1"/>
          </p:cNvSpPr>
          <p:nvPr>
            <p:custDataLst>
              <p:tags r:id="rId4"/>
            </p:custDataLst>
          </p:nvPr>
        </p:nvSpPr>
        <p:spPr bwMode="auto">
          <a:xfrm>
            <a:off x="58674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0</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0</a:t>
            </a:r>
          </a:p>
        </p:txBody>
      </p:sp>
      <p:sp>
        <p:nvSpPr>
          <p:cNvPr id="7" name="Line 5"/>
          <p:cNvSpPr>
            <a:spLocks noChangeShapeType="1"/>
          </p:cNvSpPr>
          <p:nvPr>
            <p:custDataLst>
              <p:tags r:id="rId5"/>
            </p:custDataLst>
          </p:nvPr>
        </p:nvSpPr>
        <p:spPr bwMode="auto">
          <a:xfrm>
            <a:off x="67056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8" name="Line 6"/>
          <p:cNvSpPr>
            <a:spLocks noChangeShapeType="1"/>
          </p:cNvSpPr>
          <p:nvPr>
            <p:custDataLst>
              <p:tags r:id="rId6"/>
            </p:custDataLst>
          </p:nvPr>
        </p:nvSpPr>
        <p:spPr bwMode="auto">
          <a:xfrm>
            <a:off x="73914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9" name="Line 7"/>
          <p:cNvSpPr>
            <a:spLocks noChangeShapeType="1"/>
          </p:cNvSpPr>
          <p:nvPr>
            <p:custDataLst>
              <p:tags r:id="rId7"/>
            </p:custDataLst>
          </p:nvPr>
        </p:nvSpPr>
        <p:spPr bwMode="auto">
          <a:xfrm flipH="1">
            <a:off x="76200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0" name="Line 8"/>
          <p:cNvSpPr>
            <a:spLocks noChangeShapeType="1"/>
          </p:cNvSpPr>
          <p:nvPr>
            <p:custDataLst>
              <p:tags r:id="rId8"/>
            </p:custDataLst>
          </p:nvPr>
        </p:nvSpPr>
        <p:spPr bwMode="auto">
          <a:xfrm flipH="1">
            <a:off x="59436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1" name="Line 9"/>
          <p:cNvSpPr>
            <a:spLocks noChangeShapeType="1"/>
          </p:cNvSpPr>
          <p:nvPr>
            <p:custDataLst>
              <p:tags r:id="rId9"/>
            </p:custDataLst>
          </p:nvPr>
        </p:nvSpPr>
        <p:spPr bwMode="auto">
          <a:xfrm>
            <a:off x="70104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2" name="Text Box 10"/>
          <p:cNvSpPr txBox="1">
            <a:spLocks noChangeArrowheads="1"/>
          </p:cNvSpPr>
          <p:nvPr>
            <p:custDataLst>
              <p:tags r:id="rId10"/>
            </p:custDataLst>
          </p:nvPr>
        </p:nvSpPr>
        <p:spPr bwMode="auto">
          <a:xfrm>
            <a:off x="66294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13" name="Rectangle 12"/>
          <p:cNvSpPr>
            <a:spLocks noChangeArrowheads="1"/>
          </p:cNvSpPr>
          <p:nvPr>
            <p:custDataLst>
              <p:tags r:id="rId11"/>
            </p:custDataLst>
          </p:nvPr>
        </p:nvSpPr>
        <p:spPr bwMode="auto">
          <a:xfrm>
            <a:off x="4724400" y="31717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14" name="Text Box 13"/>
          <p:cNvSpPr txBox="1">
            <a:spLocks noChangeArrowheads="1"/>
          </p:cNvSpPr>
          <p:nvPr>
            <p:custDataLst>
              <p:tags r:id="rId12"/>
            </p:custDataLst>
          </p:nvPr>
        </p:nvSpPr>
        <p:spPr bwMode="auto">
          <a:xfrm>
            <a:off x="41910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A</a:t>
            </a:r>
            <a:r>
              <a:rPr lang="en-US" sz="2800" baseline="-25000" dirty="0" smtClean="0">
                <a:solidFill>
                  <a:srgbClr val="FFFFFF"/>
                </a:solidFill>
                <a:latin typeface="Calibri"/>
              </a:rPr>
              <a:t>1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1</a:t>
            </a:r>
          </a:p>
        </p:txBody>
      </p:sp>
      <p:sp>
        <p:nvSpPr>
          <p:cNvPr id="15" name="Line 14"/>
          <p:cNvSpPr>
            <a:spLocks noChangeShapeType="1"/>
          </p:cNvSpPr>
          <p:nvPr>
            <p:custDataLst>
              <p:tags r:id="rId13"/>
            </p:custDataLst>
          </p:nvPr>
        </p:nvSpPr>
        <p:spPr bwMode="auto">
          <a:xfrm>
            <a:off x="50292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6" name="Line 15"/>
          <p:cNvSpPr>
            <a:spLocks noChangeShapeType="1"/>
          </p:cNvSpPr>
          <p:nvPr>
            <p:custDataLst>
              <p:tags r:id="rId14"/>
            </p:custDataLst>
          </p:nvPr>
        </p:nvSpPr>
        <p:spPr bwMode="auto">
          <a:xfrm>
            <a:off x="57150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7" name="Line 16"/>
          <p:cNvSpPr>
            <a:spLocks noChangeShapeType="1"/>
          </p:cNvSpPr>
          <p:nvPr>
            <p:custDataLst>
              <p:tags r:id="rId15"/>
            </p:custDataLst>
          </p:nvPr>
        </p:nvSpPr>
        <p:spPr bwMode="auto">
          <a:xfrm flipH="1">
            <a:off x="42672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8" name="Line 17"/>
          <p:cNvSpPr>
            <a:spLocks noChangeShapeType="1"/>
          </p:cNvSpPr>
          <p:nvPr>
            <p:custDataLst>
              <p:tags r:id="rId16"/>
            </p:custDataLst>
          </p:nvPr>
        </p:nvSpPr>
        <p:spPr bwMode="auto">
          <a:xfrm>
            <a:off x="53340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 name="Text Box 18"/>
          <p:cNvSpPr txBox="1">
            <a:spLocks noChangeArrowheads="1"/>
          </p:cNvSpPr>
          <p:nvPr>
            <p:custDataLst>
              <p:tags r:id="rId17"/>
            </p:custDataLst>
          </p:nvPr>
        </p:nvSpPr>
        <p:spPr bwMode="auto">
          <a:xfrm>
            <a:off x="49530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20" name="Rectangle 19"/>
          <p:cNvSpPr>
            <a:spLocks noChangeArrowheads="1"/>
          </p:cNvSpPr>
          <p:nvPr>
            <p:custDataLst>
              <p:tags r:id="rId18"/>
            </p:custDataLst>
          </p:nvPr>
        </p:nvSpPr>
        <p:spPr bwMode="auto">
          <a:xfrm>
            <a:off x="3048000" y="31717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21" name="Text Box 20"/>
          <p:cNvSpPr txBox="1">
            <a:spLocks noChangeArrowheads="1"/>
          </p:cNvSpPr>
          <p:nvPr>
            <p:custDataLst>
              <p:tags r:id="rId19"/>
            </p:custDataLst>
          </p:nvPr>
        </p:nvSpPr>
        <p:spPr bwMode="auto">
          <a:xfrm>
            <a:off x="25146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2</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2</a:t>
            </a:r>
          </a:p>
        </p:txBody>
      </p:sp>
      <p:sp>
        <p:nvSpPr>
          <p:cNvPr id="22" name="Line 21"/>
          <p:cNvSpPr>
            <a:spLocks noChangeShapeType="1"/>
          </p:cNvSpPr>
          <p:nvPr>
            <p:custDataLst>
              <p:tags r:id="rId20"/>
            </p:custDataLst>
          </p:nvPr>
        </p:nvSpPr>
        <p:spPr bwMode="auto">
          <a:xfrm>
            <a:off x="33528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3" name="Line 22"/>
          <p:cNvSpPr>
            <a:spLocks noChangeShapeType="1"/>
          </p:cNvSpPr>
          <p:nvPr>
            <p:custDataLst>
              <p:tags r:id="rId21"/>
            </p:custDataLst>
          </p:nvPr>
        </p:nvSpPr>
        <p:spPr bwMode="auto">
          <a:xfrm>
            <a:off x="40386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4" name="Line 23"/>
          <p:cNvSpPr>
            <a:spLocks noChangeShapeType="1"/>
          </p:cNvSpPr>
          <p:nvPr>
            <p:custDataLst>
              <p:tags r:id="rId22"/>
            </p:custDataLst>
          </p:nvPr>
        </p:nvSpPr>
        <p:spPr bwMode="auto">
          <a:xfrm flipH="1">
            <a:off x="25908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25" name="Line 24"/>
          <p:cNvSpPr>
            <a:spLocks noChangeShapeType="1"/>
          </p:cNvSpPr>
          <p:nvPr>
            <p:custDataLst>
              <p:tags r:id="rId23"/>
            </p:custDataLst>
          </p:nvPr>
        </p:nvSpPr>
        <p:spPr bwMode="auto">
          <a:xfrm>
            <a:off x="36576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6" name="Text Box 25"/>
          <p:cNvSpPr txBox="1">
            <a:spLocks noChangeArrowheads="1"/>
          </p:cNvSpPr>
          <p:nvPr>
            <p:custDataLst>
              <p:tags r:id="rId24"/>
            </p:custDataLst>
          </p:nvPr>
        </p:nvSpPr>
        <p:spPr bwMode="auto">
          <a:xfrm>
            <a:off x="32766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27" name="Rectangle 26"/>
          <p:cNvSpPr>
            <a:spLocks noChangeArrowheads="1"/>
          </p:cNvSpPr>
          <p:nvPr>
            <p:custDataLst>
              <p:tags r:id="rId25"/>
            </p:custDataLst>
          </p:nvPr>
        </p:nvSpPr>
        <p:spPr bwMode="auto">
          <a:xfrm>
            <a:off x="1371600" y="3171787"/>
            <a:ext cx="1219200" cy="990600"/>
          </a:xfrm>
          <a:prstGeom prst="rect">
            <a:avLst/>
          </a:prstGeom>
          <a:noFill/>
          <a:ln w="25400" algn="ctr">
            <a:solidFill>
              <a:srgbClr val="00F6FF"/>
            </a:solidFill>
            <a:miter lim="800000"/>
            <a:headEnd/>
            <a:tailEnd/>
          </a:ln>
          <a:effectLst/>
        </p:spPr>
        <p:txBody>
          <a:bodyPr anchor="ctr">
            <a:spAutoFit/>
          </a:bodyPr>
          <a:lstStyle/>
          <a:p>
            <a:endParaRPr lang="en-US"/>
          </a:p>
        </p:txBody>
      </p:sp>
      <p:sp>
        <p:nvSpPr>
          <p:cNvPr id="28" name="Text Box 27"/>
          <p:cNvSpPr txBox="1">
            <a:spLocks noChangeArrowheads="1"/>
          </p:cNvSpPr>
          <p:nvPr>
            <p:custDataLst>
              <p:tags r:id="rId26"/>
            </p:custDataLst>
          </p:nvPr>
        </p:nvSpPr>
        <p:spPr bwMode="auto">
          <a:xfrm>
            <a:off x="838200" y="2257387"/>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a:t>
            </a:r>
            <a:r>
              <a:rPr lang="en-US" sz="2800" dirty="0" smtClean="0">
                <a:solidFill>
                  <a:srgbClr val="FFFFFF"/>
                </a:solidFill>
                <a:latin typeface="Calibri"/>
              </a:rPr>
              <a:t>  B</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29" name="Line 28"/>
          <p:cNvSpPr>
            <a:spLocks noChangeShapeType="1"/>
          </p:cNvSpPr>
          <p:nvPr>
            <p:custDataLst>
              <p:tags r:id="rId27"/>
            </p:custDataLst>
          </p:nvPr>
        </p:nvSpPr>
        <p:spPr bwMode="auto">
          <a:xfrm>
            <a:off x="16764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0" name="Line 29"/>
          <p:cNvSpPr>
            <a:spLocks noChangeShapeType="1"/>
          </p:cNvSpPr>
          <p:nvPr>
            <p:custDataLst>
              <p:tags r:id="rId28"/>
            </p:custDataLst>
          </p:nvPr>
        </p:nvSpPr>
        <p:spPr bwMode="auto">
          <a:xfrm>
            <a:off x="23622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1" name="Line 30"/>
          <p:cNvSpPr>
            <a:spLocks noChangeShapeType="1"/>
          </p:cNvSpPr>
          <p:nvPr>
            <p:custDataLst>
              <p:tags r:id="rId29"/>
            </p:custDataLst>
          </p:nvPr>
        </p:nvSpPr>
        <p:spPr bwMode="auto">
          <a:xfrm flipH="1">
            <a:off x="762000" y="3705187"/>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32" name="Line 31"/>
          <p:cNvSpPr>
            <a:spLocks noChangeShapeType="1"/>
          </p:cNvSpPr>
          <p:nvPr>
            <p:custDataLst>
              <p:tags r:id="rId30"/>
            </p:custDataLst>
          </p:nvPr>
        </p:nvSpPr>
        <p:spPr bwMode="auto">
          <a:xfrm>
            <a:off x="19812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3" name="Text Box 32"/>
          <p:cNvSpPr txBox="1">
            <a:spLocks noChangeArrowheads="1"/>
          </p:cNvSpPr>
          <p:nvPr>
            <p:custDataLst>
              <p:tags r:id="rId31"/>
            </p:custDataLst>
          </p:nvPr>
        </p:nvSpPr>
        <p:spPr bwMode="auto">
          <a:xfrm>
            <a:off x="16002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48" name="Text Box 10"/>
          <p:cNvSpPr txBox="1">
            <a:spLocks noChangeArrowheads="1"/>
          </p:cNvSpPr>
          <p:nvPr>
            <p:custDataLst>
              <p:tags r:id="rId32"/>
            </p:custDataLst>
          </p:nvPr>
        </p:nvSpPr>
        <p:spPr bwMode="auto">
          <a:xfrm>
            <a:off x="7924800" y="3400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C</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Tree>
    <p:extLst>
      <p:ext uri="{BB962C8B-B14F-4D97-AF65-F5344CB8AC3E}">
        <p14:creationId xmlns:p14="http://schemas.microsoft.com/office/powerpoint/2010/main" val="370185190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2"/>
          <p:cNvSpPr>
            <a:spLocks noGrp="1" noChangeArrowheads="1"/>
          </p:cNvSpPr>
          <p:nvPr>
            <p:ph type="title"/>
            <p:custDataLst>
              <p:tags r:id="rId1"/>
            </p:custDataLst>
          </p:nvPr>
        </p:nvSpPr>
        <p:spPr/>
        <p:txBody>
          <a:bodyPr>
            <a:normAutofit fontScale="90000"/>
          </a:bodyPr>
          <a:lstStyle/>
          <a:p>
            <a:r>
              <a:rPr lang="en-US"/>
              <a:t>Performance</a:t>
            </a:r>
          </a:p>
        </p:txBody>
      </p:sp>
      <p:sp>
        <p:nvSpPr>
          <p:cNvPr id="2122755" name="Rectangle 3"/>
          <p:cNvSpPr>
            <a:spLocks noGrp="1" noChangeArrowheads="1"/>
          </p:cNvSpPr>
          <p:nvPr>
            <p:ph type="body" idx="1"/>
            <p:custDataLst>
              <p:tags r:id="rId2"/>
            </p:custDataLst>
          </p:nvPr>
        </p:nvSpPr>
        <p:spPr>
          <a:xfrm>
            <a:off x="457200" y="777875"/>
            <a:ext cx="8283575" cy="6003925"/>
          </a:xfrm>
        </p:spPr>
        <p:txBody>
          <a:bodyPr/>
          <a:lstStyle/>
          <a:p>
            <a:r>
              <a:rPr lang="en-US" dirty="0"/>
              <a:t>Speed of a circuit is affected by the number of gates in series (on the </a:t>
            </a:r>
            <a:r>
              <a:rPr lang="en-US" i="1" dirty="0">
                <a:solidFill>
                  <a:srgbClr val="00F6FF"/>
                </a:solidFill>
              </a:rPr>
              <a:t>critical path</a:t>
            </a:r>
            <a:r>
              <a:rPr lang="en-US" dirty="0">
                <a:solidFill>
                  <a:schemeClr val="accent1"/>
                </a:solidFill>
              </a:rPr>
              <a:t> </a:t>
            </a:r>
            <a:r>
              <a:rPr lang="en-US" dirty="0"/>
              <a:t>or the </a:t>
            </a:r>
            <a:r>
              <a:rPr lang="en-US" i="1" dirty="0"/>
              <a:t>deepest level of logic</a:t>
            </a:r>
            <a:r>
              <a:rPr lang="en-US" dirty="0"/>
              <a:t>)</a:t>
            </a:r>
          </a:p>
          <a:p>
            <a:endParaRPr lang="en-US" dirty="0"/>
          </a:p>
          <a:p>
            <a:endParaRPr lang="en-US" dirty="0"/>
          </a:p>
          <a:p>
            <a:endParaRPr lang="en-US" dirty="0"/>
          </a:p>
          <a:p>
            <a:endParaRPr lang="en-US" dirty="0" smtClean="0"/>
          </a:p>
        </p:txBody>
      </p:sp>
      <p:cxnSp>
        <p:nvCxnSpPr>
          <p:cNvPr id="11" name="Straight Connector 10"/>
          <p:cNvCxnSpPr/>
          <p:nvPr>
            <p:custDataLst>
              <p:tags r:id="rId3"/>
            </p:custDataLst>
          </p:nvPr>
        </p:nvCxnSpPr>
        <p:spPr>
          <a:xfrm rot="10800000">
            <a:off x="2971800" y="399169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custDataLst>
              <p:tags r:id="rId4"/>
            </p:custDataLst>
          </p:nvPr>
        </p:nvSpPr>
        <p:spPr>
          <a:xfrm>
            <a:off x="3352800" y="3534490"/>
            <a:ext cx="2514600" cy="914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combinatorial</a:t>
            </a:r>
          </a:p>
          <a:p>
            <a:pPr algn="ctr"/>
            <a:r>
              <a:rPr lang="en-US" dirty="0" smtClean="0"/>
              <a:t>Logic</a:t>
            </a:r>
            <a:endParaRPr lang="en-US" dirty="0"/>
          </a:p>
        </p:txBody>
      </p:sp>
      <p:cxnSp>
        <p:nvCxnSpPr>
          <p:cNvPr id="17" name="Straight Connector 16"/>
          <p:cNvCxnSpPr/>
          <p:nvPr>
            <p:custDataLst>
              <p:tags r:id="rId5"/>
            </p:custDataLst>
          </p:nvPr>
        </p:nvCxnSpPr>
        <p:spPr>
          <a:xfrm rot="10800000">
            <a:off x="5867400" y="399169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6"/>
            </p:custDataLst>
          </p:nvPr>
        </p:nvCxnSpPr>
        <p:spPr>
          <a:xfrm flipV="1">
            <a:off x="2971800" y="4977825"/>
            <a:ext cx="3276600" cy="4466"/>
          </a:xfrm>
          <a:prstGeom prst="line">
            <a:avLst/>
          </a:prstGeom>
          <a:ln w="571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custDataLst>
              <p:tags r:id="rId7"/>
            </p:custDataLst>
          </p:nvPr>
        </p:nvSpPr>
        <p:spPr>
          <a:xfrm>
            <a:off x="3581400" y="4977825"/>
            <a:ext cx="1981200" cy="584775"/>
          </a:xfrm>
          <a:prstGeom prst="rect">
            <a:avLst/>
          </a:prstGeom>
          <a:ln>
            <a:noFill/>
          </a:ln>
        </p:spPr>
        <p:txBody>
          <a:bodyPr wrap="square">
            <a:spAutoFit/>
          </a:bodyPr>
          <a:lstStyle/>
          <a:p>
            <a:r>
              <a:rPr lang="en-US" sz="3200" dirty="0" err="1" smtClean="0"/>
              <a:t>t</a:t>
            </a:r>
            <a:r>
              <a:rPr lang="en-US" sz="3200" baseline="-25000" dirty="0" err="1" smtClean="0"/>
              <a:t>combinatorial</a:t>
            </a:r>
            <a:endParaRPr lang="en-US" sz="3200" baseline="-25000" dirty="0" smtClean="0"/>
          </a:p>
        </p:txBody>
      </p:sp>
      <p:sp>
        <p:nvSpPr>
          <p:cNvPr id="48" name="TextBox 47"/>
          <p:cNvSpPr txBox="1"/>
          <p:nvPr>
            <p:custDataLst>
              <p:tags r:id="rId8"/>
            </p:custDataLst>
          </p:nvPr>
        </p:nvSpPr>
        <p:spPr>
          <a:xfrm rot="16200000">
            <a:off x="1866901" y="3496389"/>
            <a:ext cx="1219200" cy="990602"/>
          </a:xfrm>
          <a:prstGeom prst="rect">
            <a:avLst/>
          </a:prstGeom>
          <a:noFill/>
          <a:ln w="28575">
            <a:solidFill>
              <a:schemeClr val="tx1"/>
            </a:solidFill>
          </a:ln>
        </p:spPr>
        <p:txBody>
          <a:bodyPr wrap="none" lIns="0" tIns="0" rIns="0" bIns="0" rtlCol="0" anchor="ctr" anchorCtr="0">
            <a:noAutofit/>
          </a:bodyPr>
          <a:lstStyle/>
          <a:p>
            <a:pPr algn="ctr"/>
            <a:r>
              <a:rPr lang="en-US" sz="2800" dirty="0" smtClean="0"/>
              <a:t>inputs</a:t>
            </a:r>
            <a:br>
              <a:rPr lang="en-US" sz="2800" dirty="0" smtClean="0"/>
            </a:br>
            <a:r>
              <a:rPr lang="en-US" sz="2800" dirty="0" smtClean="0"/>
              <a:t>arrive</a:t>
            </a:r>
          </a:p>
        </p:txBody>
      </p:sp>
      <p:sp>
        <p:nvSpPr>
          <p:cNvPr id="54" name="TextBox 53"/>
          <p:cNvSpPr txBox="1"/>
          <p:nvPr>
            <p:custDataLst>
              <p:tags r:id="rId9"/>
            </p:custDataLst>
          </p:nvPr>
        </p:nvSpPr>
        <p:spPr>
          <a:xfrm rot="16200000">
            <a:off x="5981701" y="3496389"/>
            <a:ext cx="1524000" cy="990602"/>
          </a:xfrm>
          <a:prstGeom prst="rect">
            <a:avLst/>
          </a:prstGeom>
          <a:noFill/>
          <a:ln w="28575">
            <a:solidFill>
              <a:schemeClr val="tx1"/>
            </a:solidFill>
          </a:ln>
        </p:spPr>
        <p:txBody>
          <a:bodyPr wrap="none" lIns="0" tIns="0" rIns="0" bIns="0" rtlCol="0" anchor="ctr" anchorCtr="0">
            <a:noAutofit/>
          </a:bodyPr>
          <a:lstStyle/>
          <a:p>
            <a:pPr algn="ctr"/>
            <a:r>
              <a:rPr lang="en-US" sz="2800" dirty="0" smtClean="0"/>
              <a:t>outputs</a:t>
            </a:r>
            <a:br>
              <a:rPr lang="en-US" sz="2800" dirty="0" smtClean="0"/>
            </a:br>
            <a:r>
              <a:rPr lang="en-US" sz="2800" dirty="0" smtClean="0"/>
              <a:t>expected</a:t>
            </a:r>
          </a:p>
        </p:txBody>
      </p:sp>
    </p:spTree>
    <p:extLst>
      <p:ext uri="{BB962C8B-B14F-4D97-AF65-F5344CB8AC3E}">
        <p14:creationId xmlns:p14="http://schemas.microsoft.com/office/powerpoint/2010/main" val="350249834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4802" name="Rectangle 2"/>
          <p:cNvSpPr>
            <a:spLocks noChangeArrowheads="1"/>
          </p:cNvSpPr>
          <p:nvPr>
            <p:custDataLst>
              <p:tags r:id="rId1"/>
            </p:custDataLst>
          </p:nvPr>
        </p:nvSpPr>
        <p:spPr bwMode="auto">
          <a:xfrm>
            <a:off x="3378994" y="1911350"/>
            <a:ext cx="936625" cy="1152525"/>
          </a:xfrm>
          <a:prstGeom prst="rect">
            <a:avLst/>
          </a:prstGeom>
          <a:noFill/>
          <a:ln w="28575">
            <a:solidFill>
              <a:srgbClr val="00F6FF"/>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03" name="Rectangle 3"/>
          <p:cNvSpPr>
            <a:spLocks noGrp="1" noChangeArrowheads="1"/>
          </p:cNvSpPr>
          <p:nvPr>
            <p:ph type="title"/>
            <p:custDataLst>
              <p:tags r:id="rId2"/>
            </p:custDataLst>
          </p:nvPr>
        </p:nvSpPr>
        <p:spPr/>
        <p:txBody>
          <a:bodyPr>
            <a:noAutofit/>
          </a:bodyPr>
          <a:lstStyle/>
          <a:p>
            <a:r>
              <a:rPr lang="en-US" altLang="zh-TW">
                <a:ea typeface="新細明體" charset="-120"/>
              </a:rPr>
              <a:t>4-bit Ripple Carry Adder</a:t>
            </a:r>
          </a:p>
        </p:txBody>
      </p:sp>
      <p:sp>
        <p:nvSpPr>
          <p:cNvPr id="2124804" name="Rectangle 4"/>
          <p:cNvSpPr>
            <a:spLocks noChangeArrowheads="1"/>
          </p:cNvSpPr>
          <p:nvPr>
            <p:custDataLst>
              <p:tags r:id="rId3"/>
            </p:custDataLst>
          </p:nvPr>
        </p:nvSpPr>
        <p:spPr bwMode="auto">
          <a:xfrm>
            <a:off x="1851733" y="1911350"/>
            <a:ext cx="936625" cy="1152525"/>
          </a:xfrm>
          <a:prstGeom prst="rect">
            <a:avLst/>
          </a:prstGeom>
          <a:noFill/>
          <a:ln w="28575">
            <a:solidFill>
              <a:srgbClr val="00F6FF"/>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05" name="Line 5"/>
          <p:cNvSpPr>
            <a:spLocks noChangeShapeType="1"/>
          </p:cNvSpPr>
          <p:nvPr>
            <p:custDataLst>
              <p:tags r:id="rId4"/>
            </p:custDataLst>
          </p:nvPr>
        </p:nvSpPr>
        <p:spPr bwMode="auto">
          <a:xfrm>
            <a:off x="2158120"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06" name="Line 6"/>
          <p:cNvSpPr>
            <a:spLocks noChangeShapeType="1"/>
          </p:cNvSpPr>
          <p:nvPr>
            <p:custDataLst>
              <p:tags r:id="rId5"/>
            </p:custDataLst>
          </p:nvPr>
        </p:nvSpPr>
        <p:spPr bwMode="auto">
          <a:xfrm>
            <a:off x="2570870"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07" name="Line 7"/>
          <p:cNvSpPr>
            <a:spLocks noChangeShapeType="1"/>
          </p:cNvSpPr>
          <p:nvPr>
            <p:custDataLst>
              <p:tags r:id="rId6"/>
            </p:custDataLst>
          </p:nvPr>
        </p:nvSpPr>
        <p:spPr bwMode="auto">
          <a:xfrm>
            <a:off x="2354970" y="3063875"/>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08" name="Line 8"/>
          <p:cNvSpPr>
            <a:spLocks noChangeShapeType="1"/>
          </p:cNvSpPr>
          <p:nvPr>
            <p:custDataLst>
              <p:tags r:id="rId7"/>
            </p:custDataLst>
          </p:nvPr>
        </p:nvSpPr>
        <p:spPr bwMode="auto">
          <a:xfrm flipH="1">
            <a:off x="1419933" y="2560638"/>
            <a:ext cx="431800" cy="0"/>
          </a:xfrm>
          <a:prstGeom prst="line">
            <a:avLst/>
          </a:prstGeom>
          <a:noFill/>
          <a:ln w="28575">
            <a:solidFill>
              <a:srgbClr val="FFFFFF"/>
            </a:solidFill>
            <a:round/>
            <a:headEnd/>
            <a:tailEnd type="arrow" w="lg" len="lg"/>
          </a:ln>
          <a:effectLst/>
        </p:spPr>
        <p:txBody>
          <a:bodyPr/>
          <a:lstStyle/>
          <a:p>
            <a:endParaRPr lang="en-US" sz="2800"/>
          </a:p>
        </p:txBody>
      </p:sp>
      <p:sp>
        <p:nvSpPr>
          <p:cNvPr id="2124809" name="Text Box 9"/>
          <p:cNvSpPr txBox="1">
            <a:spLocks noChangeArrowheads="1"/>
          </p:cNvSpPr>
          <p:nvPr>
            <p:custDataLst>
              <p:tags r:id="rId8"/>
            </p:custDataLst>
          </p:nvPr>
        </p:nvSpPr>
        <p:spPr bwMode="auto">
          <a:xfrm>
            <a:off x="1853320" y="1066800"/>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3</a:t>
            </a:r>
          </a:p>
        </p:txBody>
      </p:sp>
      <p:sp>
        <p:nvSpPr>
          <p:cNvPr id="2124810" name="Text Box 10"/>
          <p:cNvSpPr txBox="1">
            <a:spLocks noChangeArrowheads="1"/>
          </p:cNvSpPr>
          <p:nvPr>
            <p:custDataLst>
              <p:tags r:id="rId9"/>
            </p:custDataLst>
          </p:nvPr>
        </p:nvSpPr>
        <p:spPr bwMode="auto">
          <a:xfrm>
            <a:off x="2393156" y="1066800"/>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3</a:t>
            </a:r>
          </a:p>
        </p:txBody>
      </p:sp>
      <p:sp>
        <p:nvSpPr>
          <p:cNvPr id="2124811" name="Text Box 11"/>
          <p:cNvSpPr txBox="1">
            <a:spLocks noChangeArrowheads="1"/>
          </p:cNvSpPr>
          <p:nvPr>
            <p:custDataLst>
              <p:tags r:id="rId10"/>
            </p:custDataLst>
          </p:nvPr>
        </p:nvSpPr>
        <p:spPr bwMode="auto">
          <a:xfrm>
            <a:off x="2158120" y="3516313"/>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3</a:t>
            </a:r>
            <a:endParaRPr kumimoji="1" lang="en-US" altLang="zh-TW" sz="2800" baseline="-25000" dirty="0">
              <a:solidFill>
                <a:srgbClr val="FFFFFF"/>
              </a:solidFill>
              <a:latin typeface="Calibri"/>
              <a:ea typeface="新細明體" charset="-120"/>
            </a:endParaRPr>
          </a:p>
        </p:txBody>
      </p:sp>
      <p:sp>
        <p:nvSpPr>
          <p:cNvPr id="2124812" name="Text Box 12"/>
          <p:cNvSpPr txBox="1">
            <a:spLocks noChangeArrowheads="1"/>
          </p:cNvSpPr>
          <p:nvPr>
            <p:custDataLst>
              <p:tags r:id="rId11"/>
            </p:custDataLst>
          </p:nvPr>
        </p:nvSpPr>
        <p:spPr bwMode="auto">
          <a:xfrm>
            <a:off x="869156" y="2286000"/>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4</a:t>
            </a:r>
          </a:p>
        </p:txBody>
      </p:sp>
      <p:sp>
        <p:nvSpPr>
          <p:cNvPr id="2124813" name="Rectangle 13"/>
          <p:cNvSpPr>
            <a:spLocks noChangeArrowheads="1"/>
          </p:cNvSpPr>
          <p:nvPr>
            <p:custDataLst>
              <p:tags r:id="rId12"/>
            </p:custDataLst>
          </p:nvPr>
        </p:nvSpPr>
        <p:spPr bwMode="auto">
          <a:xfrm>
            <a:off x="4914740" y="1911350"/>
            <a:ext cx="936625" cy="1152525"/>
          </a:xfrm>
          <a:prstGeom prst="rect">
            <a:avLst/>
          </a:prstGeom>
          <a:noFill/>
          <a:ln w="28575">
            <a:solidFill>
              <a:srgbClr val="00F6FF"/>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14" name="Line 14"/>
          <p:cNvSpPr>
            <a:spLocks noChangeShapeType="1"/>
          </p:cNvSpPr>
          <p:nvPr>
            <p:custDataLst>
              <p:tags r:id="rId13"/>
            </p:custDataLst>
          </p:nvPr>
        </p:nvSpPr>
        <p:spPr bwMode="auto">
          <a:xfrm>
            <a:off x="5231906"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15" name="Line 15"/>
          <p:cNvSpPr>
            <a:spLocks noChangeShapeType="1"/>
          </p:cNvSpPr>
          <p:nvPr>
            <p:custDataLst>
              <p:tags r:id="rId14"/>
            </p:custDataLst>
          </p:nvPr>
        </p:nvSpPr>
        <p:spPr bwMode="auto">
          <a:xfrm>
            <a:off x="5633877"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16" name="Line 16"/>
          <p:cNvSpPr>
            <a:spLocks noChangeShapeType="1"/>
          </p:cNvSpPr>
          <p:nvPr>
            <p:custDataLst>
              <p:tags r:id="rId15"/>
            </p:custDataLst>
          </p:nvPr>
        </p:nvSpPr>
        <p:spPr bwMode="auto">
          <a:xfrm>
            <a:off x="5417977" y="3063875"/>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17" name="Line 17"/>
          <p:cNvSpPr>
            <a:spLocks noChangeShapeType="1"/>
          </p:cNvSpPr>
          <p:nvPr>
            <p:custDataLst>
              <p:tags r:id="rId16"/>
            </p:custDataLst>
          </p:nvPr>
        </p:nvSpPr>
        <p:spPr bwMode="auto">
          <a:xfrm flipH="1">
            <a:off x="4315619" y="2560638"/>
            <a:ext cx="431800" cy="0"/>
          </a:xfrm>
          <a:prstGeom prst="line">
            <a:avLst/>
          </a:prstGeom>
          <a:noFill/>
          <a:ln w="28575">
            <a:solidFill>
              <a:srgbClr val="FFFFFF"/>
            </a:solidFill>
            <a:round/>
            <a:headEnd/>
            <a:tailEnd type="arrow" w="lg" len="lg"/>
          </a:ln>
          <a:effectLst/>
        </p:spPr>
        <p:txBody>
          <a:bodyPr/>
          <a:lstStyle/>
          <a:p>
            <a:endParaRPr lang="en-US" sz="2800"/>
          </a:p>
        </p:txBody>
      </p:sp>
      <p:sp>
        <p:nvSpPr>
          <p:cNvPr id="2124818" name="Text Box 18"/>
          <p:cNvSpPr txBox="1">
            <a:spLocks noChangeArrowheads="1"/>
          </p:cNvSpPr>
          <p:nvPr>
            <p:custDataLst>
              <p:tags r:id="rId17"/>
            </p:custDataLst>
          </p:nvPr>
        </p:nvSpPr>
        <p:spPr bwMode="auto">
          <a:xfrm>
            <a:off x="4927106" y="1066800"/>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1</a:t>
            </a:r>
          </a:p>
        </p:txBody>
      </p:sp>
      <p:sp>
        <p:nvSpPr>
          <p:cNvPr id="2124819" name="Text Box 19"/>
          <p:cNvSpPr txBox="1">
            <a:spLocks noChangeArrowheads="1"/>
          </p:cNvSpPr>
          <p:nvPr>
            <p:custDataLst>
              <p:tags r:id="rId18"/>
            </p:custDataLst>
          </p:nvPr>
        </p:nvSpPr>
        <p:spPr bwMode="auto">
          <a:xfrm>
            <a:off x="5489415" y="1066800"/>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1</a:t>
            </a:r>
          </a:p>
        </p:txBody>
      </p:sp>
      <p:sp>
        <p:nvSpPr>
          <p:cNvPr id="2124820" name="Text Box 20"/>
          <p:cNvSpPr txBox="1">
            <a:spLocks noChangeArrowheads="1"/>
          </p:cNvSpPr>
          <p:nvPr>
            <p:custDataLst>
              <p:tags r:id="rId19"/>
            </p:custDataLst>
          </p:nvPr>
        </p:nvSpPr>
        <p:spPr bwMode="auto">
          <a:xfrm>
            <a:off x="5182694" y="3516313"/>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1</a:t>
            </a:r>
            <a:endParaRPr kumimoji="1" lang="en-US" altLang="zh-TW" sz="2800" baseline="-25000" dirty="0">
              <a:solidFill>
                <a:srgbClr val="FFFFFF"/>
              </a:solidFill>
              <a:latin typeface="Calibri"/>
              <a:ea typeface="新細明體" charset="-120"/>
            </a:endParaRPr>
          </a:p>
        </p:txBody>
      </p:sp>
      <p:sp>
        <p:nvSpPr>
          <p:cNvPr id="2124821" name="Line 21"/>
          <p:cNvSpPr>
            <a:spLocks noChangeShapeType="1"/>
          </p:cNvSpPr>
          <p:nvPr>
            <p:custDataLst>
              <p:tags r:id="rId20"/>
            </p:custDataLst>
          </p:nvPr>
        </p:nvSpPr>
        <p:spPr bwMode="auto">
          <a:xfrm>
            <a:off x="3688556"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22" name="Line 22"/>
          <p:cNvSpPr>
            <a:spLocks noChangeShapeType="1"/>
          </p:cNvSpPr>
          <p:nvPr>
            <p:custDataLst>
              <p:tags r:id="rId21"/>
            </p:custDataLst>
          </p:nvPr>
        </p:nvSpPr>
        <p:spPr bwMode="auto">
          <a:xfrm>
            <a:off x="4098131"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23" name="Line 23"/>
          <p:cNvSpPr>
            <a:spLocks noChangeShapeType="1"/>
          </p:cNvSpPr>
          <p:nvPr>
            <p:custDataLst>
              <p:tags r:id="rId22"/>
            </p:custDataLst>
          </p:nvPr>
        </p:nvSpPr>
        <p:spPr bwMode="auto">
          <a:xfrm>
            <a:off x="3882231" y="3063875"/>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24" name="Line 24"/>
          <p:cNvSpPr>
            <a:spLocks noChangeShapeType="1"/>
          </p:cNvSpPr>
          <p:nvPr>
            <p:custDataLst>
              <p:tags r:id="rId23"/>
            </p:custDataLst>
          </p:nvPr>
        </p:nvSpPr>
        <p:spPr bwMode="auto">
          <a:xfrm flipH="1">
            <a:off x="4315618" y="2560638"/>
            <a:ext cx="592137" cy="0"/>
          </a:xfrm>
          <a:prstGeom prst="line">
            <a:avLst/>
          </a:prstGeom>
          <a:noFill/>
          <a:ln w="28575">
            <a:solidFill>
              <a:srgbClr val="FFFFFF"/>
            </a:solidFill>
            <a:round/>
            <a:headEnd/>
            <a:tailEnd type="arrow" w="lg" len="lg"/>
          </a:ln>
          <a:effectLst/>
        </p:spPr>
        <p:txBody>
          <a:bodyPr/>
          <a:lstStyle/>
          <a:p>
            <a:endParaRPr lang="en-US" sz="2800"/>
          </a:p>
        </p:txBody>
      </p:sp>
      <p:sp>
        <p:nvSpPr>
          <p:cNvPr id="2124825" name="Line 25"/>
          <p:cNvSpPr>
            <a:spLocks noChangeShapeType="1"/>
          </p:cNvSpPr>
          <p:nvPr>
            <p:custDataLst>
              <p:tags r:id="rId24"/>
            </p:custDataLst>
          </p:nvPr>
        </p:nvSpPr>
        <p:spPr bwMode="auto">
          <a:xfrm flipH="1">
            <a:off x="2788358" y="2560638"/>
            <a:ext cx="590636" cy="0"/>
          </a:xfrm>
          <a:prstGeom prst="line">
            <a:avLst/>
          </a:prstGeom>
          <a:noFill/>
          <a:ln w="28575">
            <a:solidFill>
              <a:srgbClr val="FFFFFF"/>
            </a:solidFill>
            <a:round/>
            <a:headEnd/>
            <a:tailEnd type="arrow" w="lg" len="lg"/>
          </a:ln>
          <a:effectLst/>
        </p:spPr>
        <p:txBody>
          <a:bodyPr/>
          <a:lstStyle/>
          <a:p>
            <a:endParaRPr lang="en-US" sz="2800"/>
          </a:p>
        </p:txBody>
      </p:sp>
      <p:sp>
        <p:nvSpPr>
          <p:cNvPr id="2124826" name="Text Box 26"/>
          <p:cNvSpPr txBox="1">
            <a:spLocks noChangeArrowheads="1"/>
          </p:cNvSpPr>
          <p:nvPr>
            <p:custDataLst>
              <p:tags r:id="rId25"/>
            </p:custDataLst>
          </p:nvPr>
        </p:nvSpPr>
        <p:spPr bwMode="auto">
          <a:xfrm>
            <a:off x="3383756" y="1066800"/>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2</a:t>
            </a:r>
          </a:p>
        </p:txBody>
      </p:sp>
      <p:sp>
        <p:nvSpPr>
          <p:cNvPr id="2124827" name="Text Box 27"/>
          <p:cNvSpPr txBox="1">
            <a:spLocks noChangeArrowheads="1"/>
          </p:cNvSpPr>
          <p:nvPr>
            <p:custDataLst>
              <p:tags r:id="rId26"/>
            </p:custDataLst>
          </p:nvPr>
        </p:nvSpPr>
        <p:spPr bwMode="auto">
          <a:xfrm>
            <a:off x="3953669" y="1066800"/>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2</a:t>
            </a:r>
          </a:p>
        </p:txBody>
      </p:sp>
      <p:sp>
        <p:nvSpPr>
          <p:cNvPr id="2124828" name="Text Box 28"/>
          <p:cNvSpPr txBox="1">
            <a:spLocks noChangeArrowheads="1"/>
          </p:cNvSpPr>
          <p:nvPr>
            <p:custDataLst>
              <p:tags r:id="rId27"/>
            </p:custDataLst>
          </p:nvPr>
        </p:nvSpPr>
        <p:spPr bwMode="auto">
          <a:xfrm>
            <a:off x="3688556" y="3516313"/>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2</a:t>
            </a:r>
            <a:endParaRPr kumimoji="1" lang="en-US" altLang="zh-TW" sz="2800" baseline="-25000" dirty="0">
              <a:solidFill>
                <a:srgbClr val="FFFFFF"/>
              </a:solidFill>
              <a:latin typeface="Calibri"/>
              <a:ea typeface="新細明體" charset="-120"/>
            </a:endParaRPr>
          </a:p>
        </p:txBody>
      </p:sp>
      <p:sp>
        <p:nvSpPr>
          <p:cNvPr id="2124829" name="Rectangle 29"/>
          <p:cNvSpPr>
            <a:spLocks noChangeArrowheads="1"/>
          </p:cNvSpPr>
          <p:nvPr>
            <p:custDataLst>
              <p:tags r:id="rId28"/>
            </p:custDataLst>
          </p:nvPr>
        </p:nvSpPr>
        <p:spPr bwMode="auto">
          <a:xfrm>
            <a:off x="6435565" y="1911350"/>
            <a:ext cx="936625" cy="1152525"/>
          </a:xfrm>
          <a:prstGeom prst="rect">
            <a:avLst/>
          </a:prstGeom>
          <a:noFill/>
          <a:ln w="28575">
            <a:solidFill>
              <a:srgbClr val="00F6FF"/>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30" name="Line 30"/>
          <p:cNvSpPr>
            <a:spLocks noChangeShapeType="1"/>
          </p:cNvSpPr>
          <p:nvPr>
            <p:custDataLst>
              <p:tags r:id="rId29"/>
            </p:custDataLst>
          </p:nvPr>
        </p:nvSpPr>
        <p:spPr bwMode="auto">
          <a:xfrm>
            <a:off x="6755906"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31" name="Line 31"/>
          <p:cNvSpPr>
            <a:spLocks noChangeShapeType="1"/>
          </p:cNvSpPr>
          <p:nvPr>
            <p:custDataLst>
              <p:tags r:id="rId30"/>
            </p:custDataLst>
          </p:nvPr>
        </p:nvSpPr>
        <p:spPr bwMode="auto">
          <a:xfrm>
            <a:off x="7154702" y="1479550"/>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32" name="Line 32"/>
          <p:cNvSpPr>
            <a:spLocks noChangeShapeType="1"/>
          </p:cNvSpPr>
          <p:nvPr>
            <p:custDataLst>
              <p:tags r:id="rId31"/>
            </p:custDataLst>
          </p:nvPr>
        </p:nvSpPr>
        <p:spPr bwMode="auto">
          <a:xfrm>
            <a:off x="6938802" y="3063875"/>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33" name="Line 33"/>
          <p:cNvSpPr>
            <a:spLocks noChangeShapeType="1"/>
          </p:cNvSpPr>
          <p:nvPr>
            <p:custDataLst>
              <p:tags r:id="rId32"/>
            </p:custDataLst>
          </p:nvPr>
        </p:nvSpPr>
        <p:spPr bwMode="auto">
          <a:xfrm flipH="1">
            <a:off x="7372190" y="2560638"/>
            <a:ext cx="503237" cy="0"/>
          </a:xfrm>
          <a:prstGeom prst="line">
            <a:avLst/>
          </a:prstGeom>
          <a:noFill/>
          <a:ln w="28575">
            <a:solidFill>
              <a:srgbClr val="FFFFFF"/>
            </a:solidFill>
            <a:round/>
            <a:headEnd/>
            <a:tailEnd type="arrow" w="lg" len="lg"/>
          </a:ln>
          <a:effectLst/>
        </p:spPr>
        <p:txBody>
          <a:bodyPr/>
          <a:lstStyle/>
          <a:p>
            <a:endParaRPr lang="en-US" sz="2800"/>
          </a:p>
        </p:txBody>
      </p:sp>
      <p:sp>
        <p:nvSpPr>
          <p:cNvPr id="2124834" name="Line 34"/>
          <p:cNvSpPr>
            <a:spLocks noChangeShapeType="1"/>
          </p:cNvSpPr>
          <p:nvPr>
            <p:custDataLst>
              <p:tags r:id="rId33"/>
            </p:custDataLst>
          </p:nvPr>
        </p:nvSpPr>
        <p:spPr bwMode="auto">
          <a:xfrm flipH="1">
            <a:off x="5898356" y="2560638"/>
            <a:ext cx="537209" cy="0"/>
          </a:xfrm>
          <a:prstGeom prst="line">
            <a:avLst/>
          </a:prstGeom>
          <a:noFill/>
          <a:ln w="28575">
            <a:solidFill>
              <a:srgbClr val="FFFFFF"/>
            </a:solidFill>
            <a:round/>
            <a:headEnd/>
            <a:tailEnd type="arrow" w="lg" len="lg"/>
          </a:ln>
          <a:effectLst/>
        </p:spPr>
        <p:txBody>
          <a:bodyPr/>
          <a:lstStyle/>
          <a:p>
            <a:endParaRPr lang="en-US" sz="2800"/>
          </a:p>
        </p:txBody>
      </p:sp>
      <p:sp>
        <p:nvSpPr>
          <p:cNvPr id="2124835" name="Text Box 35"/>
          <p:cNvSpPr txBox="1">
            <a:spLocks noChangeArrowheads="1"/>
          </p:cNvSpPr>
          <p:nvPr>
            <p:custDataLst>
              <p:tags r:id="rId34"/>
            </p:custDataLst>
          </p:nvPr>
        </p:nvSpPr>
        <p:spPr bwMode="auto">
          <a:xfrm>
            <a:off x="6451106" y="1066800"/>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0</a:t>
            </a:r>
          </a:p>
        </p:txBody>
      </p:sp>
      <p:sp>
        <p:nvSpPr>
          <p:cNvPr id="2124836" name="Text Box 36"/>
          <p:cNvSpPr txBox="1">
            <a:spLocks noChangeArrowheads="1"/>
          </p:cNvSpPr>
          <p:nvPr>
            <p:custDataLst>
              <p:tags r:id="rId35"/>
            </p:custDataLst>
          </p:nvPr>
        </p:nvSpPr>
        <p:spPr bwMode="auto">
          <a:xfrm>
            <a:off x="7010240" y="1066800"/>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0</a:t>
            </a:r>
          </a:p>
        </p:txBody>
      </p:sp>
      <p:sp>
        <p:nvSpPr>
          <p:cNvPr id="2124837" name="Text Box 37"/>
          <p:cNvSpPr txBox="1">
            <a:spLocks noChangeArrowheads="1"/>
          </p:cNvSpPr>
          <p:nvPr>
            <p:custDataLst>
              <p:tags r:id="rId36"/>
            </p:custDataLst>
          </p:nvPr>
        </p:nvSpPr>
        <p:spPr bwMode="auto">
          <a:xfrm>
            <a:off x="7854790" y="2286000"/>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0</a:t>
            </a:r>
          </a:p>
        </p:txBody>
      </p:sp>
      <p:sp>
        <p:nvSpPr>
          <p:cNvPr id="2124838" name="Text Box 38"/>
          <p:cNvSpPr txBox="1">
            <a:spLocks noChangeArrowheads="1"/>
          </p:cNvSpPr>
          <p:nvPr>
            <p:custDataLst>
              <p:tags r:id="rId37"/>
            </p:custDataLst>
          </p:nvPr>
        </p:nvSpPr>
        <p:spPr bwMode="auto">
          <a:xfrm>
            <a:off x="6703519" y="3516313"/>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0</a:t>
            </a:r>
            <a:endParaRPr kumimoji="1" lang="en-US" altLang="zh-TW" sz="2800" baseline="-25000" dirty="0">
              <a:solidFill>
                <a:srgbClr val="FFFFFF"/>
              </a:solidFill>
              <a:latin typeface="Calibri"/>
              <a:ea typeface="新細明體" charset="-120"/>
            </a:endParaRPr>
          </a:p>
        </p:txBody>
      </p:sp>
      <p:sp>
        <p:nvSpPr>
          <p:cNvPr id="2124839" name="Text Box 39"/>
          <p:cNvSpPr txBox="1">
            <a:spLocks noChangeArrowheads="1"/>
          </p:cNvSpPr>
          <p:nvPr>
            <p:custDataLst>
              <p:tags r:id="rId38"/>
            </p:custDataLst>
          </p:nvPr>
        </p:nvSpPr>
        <p:spPr bwMode="auto">
          <a:xfrm>
            <a:off x="5898356" y="2057400"/>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1</a:t>
            </a:r>
          </a:p>
        </p:txBody>
      </p:sp>
      <p:sp>
        <p:nvSpPr>
          <p:cNvPr id="2124840" name="Text Box 40"/>
          <p:cNvSpPr txBox="1">
            <a:spLocks noChangeArrowheads="1"/>
          </p:cNvSpPr>
          <p:nvPr>
            <p:custDataLst>
              <p:tags r:id="rId39"/>
            </p:custDataLst>
          </p:nvPr>
        </p:nvSpPr>
        <p:spPr bwMode="auto">
          <a:xfrm>
            <a:off x="4366419" y="2057400"/>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2</a:t>
            </a:r>
          </a:p>
        </p:txBody>
      </p:sp>
      <p:sp>
        <p:nvSpPr>
          <p:cNvPr id="2124841" name="Text Box 41"/>
          <p:cNvSpPr txBox="1">
            <a:spLocks noChangeArrowheads="1"/>
          </p:cNvSpPr>
          <p:nvPr>
            <p:custDataLst>
              <p:tags r:id="rId40"/>
            </p:custDataLst>
          </p:nvPr>
        </p:nvSpPr>
        <p:spPr bwMode="auto">
          <a:xfrm>
            <a:off x="2850356" y="2057400"/>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3</a:t>
            </a:r>
          </a:p>
        </p:txBody>
      </p:sp>
      <p:sp>
        <p:nvSpPr>
          <p:cNvPr id="2124842" name="Text Box 42"/>
          <p:cNvSpPr txBox="1">
            <a:spLocks noChangeArrowheads="1"/>
          </p:cNvSpPr>
          <p:nvPr>
            <p:custDataLst>
              <p:tags r:id="rId41"/>
            </p:custDataLst>
          </p:nvPr>
        </p:nvSpPr>
        <p:spPr bwMode="auto">
          <a:xfrm>
            <a:off x="550069" y="4942417"/>
            <a:ext cx="7570787" cy="1384995"/>
          </a:xfrm>
          <a:prstGeom prst="rect">
            <a:avLst/>
          </a:prstGeom>
          <a:noFill/>
          <a:ln w="9525">
            <a:noFill/>
            <a:miter lim="800000"/>
            <a:headEnd/>
            <a:tailEnd/>
          </a:ln>
          <a:effectLst/>
        </p:spPr>
        <p:txBody>
          <a:bodyPr>
            <a:spAutoFit/>
          </a:bodyPr>
          <a:lstStyle/>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First full adder</a:t>
            </a:r>
            <a:r>
              <a:rPr lang="en-US" altLang="zh-TW" sz="2800" dirty="0">
                <a:solidFill>
                  <a:srgbClr val="FFFFFF"/>
                </a:solidFill>
                <a:latin typeface="Calibri"/>
                <a:ea typeface="新細明體" charset="-120"/>
              </a:rPr>
              <a:t>, </a:t>
            </a:r>
            <a:r>
              <a:rPr lang="en-US" altLang="zh-TW" sz="2800" dirty="0" smtClean="0">
                <a:solidFill>
                  <a:srgbClr val="FFFFFF"/>
                </a:solidFill>
                <a:latin typeface="Calibri"/>
                <a:ea typeface="新細明體" charset="-120"/>
              </a:rPr>
              <a:t>2 </a:t>
            </a:r>
            <a:r>
              <a:rPr lang="en-US" altLang="zh-TW" sz="2800" dirty="0">
                <a:solidFill>
                  <a:srgbClr val="FFFFFF"/>
                </a:solidFill>
                <a:latin typeface="Calibri"/>
                <a:ea typeface="新細明體" charset="-120"/>
              </a:rPr>
              <a:t>gate </a:t>
            </a:r>
            <a:r>
              <a:rPr lang="en-US" altLang="zh-TW" sz="2800" dirty="0" smtClean="0">
                <a:solidFill>
                  <a:srgbClr val="FFFFFF"/>
                </a:solidFill>
                <a:latin typeface="Calibri"/>
                <a:ea typeface="新細明體" charset="-120"/>
              </a:rPr>
              <a:t>delay</a:t>
            </a:r>
          </a:p>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Second full adder</a:t>
            </a:r>
            <a:r>
              <a:rPr lang="en-US" altLang="zh-TW" sz="2800" dirty="0">
                <a:solidFill>
                  <a:srgbClr val="FFFFFF"/>
                </a:solidFill>
                <a:latin typeface="Calibri"/>
                <a:ea typeface="新細明體" charset="-120"/>
              </a:rPr>
              <a:t>, 2 gate </a:t>
            </a:r>
            <a:r>
              <a:rPr lang="en-US" altLang="zh-TW" sz="2800" dirty="0" smtClean="0">
                <a:solidFill>
                  <a:srgbClr val="FFFFFF"/>
                </a:solidFill>
                <a:latin typeface="Calibri"/>
                <a:ea typeface="新細明體" charset="-120"/>
              </a:rPr>
              <a:t>delay</a:t>
            </a:r>
          </a:p>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a:t>
            </a:r>
            <a:endParaRPr lang="en-US" altLang="zh-TW" sz="2800" dirty="0">
              <a:solidFill>
                <a:srgbClr val="FFFFFF"/>
              </a:solidFill>
              <a:latin typeface="Calibri"/>
              <a:ea typeface="新細明體" charset="-120"/>
            </a:endParaRPr>
          </a:p>
        </p:txBody>
      </p:sp>
      <p:sp>
        <p:nvSpPr>
          <p:cNvPr id="2124843" name="Line 43"/>
          <p:cNvSpPr>
            <a:spLocks noChangeShapeType="1"/>
          </p:cNvSpPr>
          <p:nvPr>
            <p:custDataLst>
              <p:tags r:id="rId42"/>
            </p:custDataLst>
          </p:nvPr>
        </p:nvSpPr>
        <p:spPr bwMode="auto">
          <a:xfrm flipH="1">
            <a:off x="1631155" y="4267200"/>
            <a:ext cx="5751513" cy="0"/>
          </a:xfrm>
          <a:prstGeom prst="line">
            <a:avLst/>
          </a:prstGeom>
          <a:noFill/>
          <a:ln w="76200">
            <a:solidFill>
              <a:schemeClr val="accent3">
                <a:lumMod val="40000"/>
                <a:lumOff val="60000"/>
              </a:schemeClr>
            </a:solidFill>
            <a:round/>
            <a:headEnd/>
            <a:tailEnd type="arrow" w="lg" len="lg"/>
          </a:ln>
          <a:effectLst/>
        </p:spPr>
        <p:txBody>
          <a:bodyPr/>
          <a:lstStyle/>
          <a:p>
            <a:endParaRPr lang="en-US" sz="2800"/>
          </a:p>
        </p:txBody>
      </p:sp>
      <p:sp>
        <p:nvSpPr>
          <p:cNvPr id="2124844" name="Text Box 44"/>
          <p:cNvSpPr txBox="1">
            <a:spLocks noChangeArrowheads="1"/>
          </p:cNvSpPr>
          <p:nvPr>
            <p:custDataLst>
              <p:tags r:id="rId43"/>
            </p:custDataLst>
          </p:nvPr>
        </p:nvSpPr>
        <p:spPr bwMode="auto">
          <a:xfrm>
            <a:off x="2834481" y="4338935"/>
            <a:ext cx="3788153" cy="461665"/>
          </a:xfrm>
          <a:prstGeom prst="rect">
            <a:avLst/>
          </a:prstGeom>
          <a:noFill/>
          <a:ln w="12700">
            <a:noFill/>
            <a:miter lim="800000"/>
            <a:headEnd type="none" w="sm" len="sm"/>
            <a:tailEnd type="none" w="lg" len="lg"/>
          </a:ln>
          <a:effectLst/>
        </p:spPr>
        <p:txBody>
          <a:bodyPr wrap="none">
            <a:spAutoFit/>
          </a:bodyPr>
          <a:lstStyle/>
          <a:p>
            <a:r>
              <a:rPr lang="en-US" sz="2400" dirty="0">
                <a:solidFill>
                  <a:srgbClr val="FFFFFF"/>
                </a:solidFill>
              </a:rPr>
              <a:t>Carry ripples from </a:t>
            </a:r>
            <a:r>
              <a:rPr lang="en-US" sz="2400" dirty="0" err="1" smtClean="0">
                <a:solidFill>
                  <a:srgbClr val="FFFFFF"/>
                </a:solidFill>
              </a:rPr>
              <a:t>lsb</a:t>
            </a:r>
            <a:r>
              <a:rPr lang="en-US" sz="2400" dirty="0" smtClean="0">
                <a:solidFill>
                  <a:srgbClr val="FFFFFF"/>
                </a:solidFill>
              </a:rPr>
              <a:t> to </a:t>
            </a:r>
            <a:r>
              <a:rPr lang="en-US" sz="2400" dirty="0" err="1" smtClean="0">
                <a:solidFill>
                  <a:srgbClr val="FFFFFF"/>
                </a:solidFill>
              </a:rPr>
              <a:t>msb</a:t>
            </a:r>
            <a:endParaRPr lang="en-US" sz="2400" dirty="0">
              <a:solidFill>
                <a:srgbClr val="FFFFFF"/>
              </a:solidFill>
            </a:endParaRPr>
          </a:p>
        </p:txBody>
      </p:sp>
    </p:spTree>
    <p:extLst>
      <p:ext uri="{BB962C8B-B14F-4D97-AF65-F5344CB8AC3E}">
        <p14:creationId xmlns:p14="http://schemas.microsoft.com/office/powerpoint/2010/main" val="136020105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Lecture</a:t>
            </a:r>
            <a:endParaRPr lang="en-US" dirty="0"/>
          </a:p>
        </p:txBody>
      </p:sp>
      <p:sp>
        <p:nvSpPr>
          <p:cNvPr id="3" name="Content Placeholder 2"/>
          <p:cNvSpPr>
            <a:spLocks noGrp="1"/>
          </p:cNvSpPr>
          <p:nvPr>
            <p:ph idx="1"/>
          </p:nvPr>
        </p:nvSpPr>
        <p:spPr>
          <a:xfrm>
            <a:off x="228600" y="1143000"/>
            <a:ext cx="8686800" cy="5638800"/>
          </a:xfrm>
        </p:spPr>
        <p:txBody>
          <a:bodyPr>
            <a:normAutofit/>
          </a:bodyPr>
          <a:lstStyle/>
          <a:p>
            <a:r>
              <a:rPr lang="en-US" sz="2800" dirty="0"/>
              <a:t>Binary Operations</a:t>
            </a:r>
          </a:p>
          <a:p>
            <a:pPr lvl="1"/>
            <a:r>
              <a:rPr lang="en-US" sz="2400" dirty="0"/>
              <a:t>Number </a:t>
            </a:r>
            <a:r>
              <a:rPr lang="en-US" sz="2400" dirty="0" smtClean="0"/>
              <a:t>representations</a:t>
            </a:r>
          </a:p>
          <a:p>
            <a:pPr lvl="1"/>
            <a:r>
              <a:rPr lang="en-US" sz="2400" dirty="0" smtClean="0"/>
              <a:t>One-bit </a:t>
            </a:r>
            <a:r>
              <a:rPr lang="en-US" sz="2400" dirty="0"/>
              <a:t>and four-bit adders</a:t>
            </a:r>
          </a:p>
          <a:p>
            <a:pPr lvl="1"/>
            <a:r>
              <a:rPr lang="en-US" sz="2400" dirty="0"/>
              <a:t>Negative numbers and two’s </a:t>
            </a:r>
            <a:r>
              <a:rPr lang="en-US" sz="2400" dirty="0" smtClean="0"/>
              <a:t>complement</a:t>
            </a:r>
            <a:endParaRPr lang="en-US" sz="2400" dirty="0"/>
          </a:p>
          <a:p>
            <a:pPr lvl="1"/>
            <a:r>
              <a:rPr lang="en-US" sz="2400" dirty="0"/>
              <a:t>Addition (two’s </a:t>
            </a:r>
            <a:r>
              <a:rPr lang="en-US" sz="2400" dirty="0" smtClean="0"/>
              <a:t>complement</a:t>
            </a:r>
            <a:r>
              <a:rPr lang="en-US" sz="2400" dirty="0"/>
              <a:t>)</a:t>
            </a:r>
          </a:p>
          <a:p>
            <a:pPr lvl="1"/>
            <a:r>
              <a:rPr lang="en-US" sz="2400" dirty="0"/>
              <a:t>Subtraction (two’s </a:t>
            </a:r>
            <a:r>
              <a:rPr lang="en-US" sz="2400" dirty="0" smtClean="0"/>
              <a:t>complement</a:t>
            </a:r>
            <a:r>
              <a:rPr lang="en-US" sz="2400" dirty="0"/>
              <a:t>) </a:t>
            </a:r>
          </a:p>
          <a:p>
            <a:pPr lvl="1"/>
            <a:r>
              <a:rPr lang="en-US" sz="2400" dirty="0"/>
              <a:t>Performance</a:t>
            </a:r>
          </a:p>
          <a:p>
            <a:pPr marL="0" indent="0">
              <a:buNone/>
            </a:pPr>
            <a:endParaRPr lang="en-US" sz="2800" dirty="0" smtClean="0"/>
          </a:p>
          <a:p>
            <a:pPr lvl="1"/>
            <a:endParaRPr lang="en-US" dirty="0" smtClean="0"/>
          </a:p>
        </p:txBody>
      </p:sp>
    </p:spTree>
    <p:extLst>
      <p:ext uri="{BB962C8B-B14F-4D97-AF65-F5344CB8AC3E}">
        <p14:creationId xmlns:p14="http://schemas.microsoft.com/office/powerpoint/2010/main" val="369315338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custDataLst>
              <p:tags r:id="rId1"/>
            </p:custDataLst>
          </p:nvPr>
        </p:nvSpPr>
        <p:spPr/>
        <p:txBody>
          <a:bodyPr>
            <a:normAutofit fontScale="90000"/>
          </a:bodyPr>
          <a:lstStyle/>
          <a:p>
            <a:r>
              <a:rPr lang="en-US" smtClean="0"/>
              <a:t>Summary</a:t>
            </a:r>
            <a:endParaRPr lang="en-US" dirty="0"/>
          </a:p>
        </p:txBody>
      </p:sp>
      <p:sp>
        <p:nvSpPr>
          <p:cNvPr id="41986" name="Rectangle 2"/>
          <p:cNvSpPr>
            <a:spLocks noGrp="1" noChangeArrowheads="1"/>
          </p:cNvSpPr>
          <p:nvPr>
            <p:ph idx="1"/>
            <p:custDataLst>
              <p:tags r:id="rId2"/>
            </p:custDataLst>
          </p:nvPr>
        </p:nvSpPr>
        <p:spPr>
          <a:xfrm>
            <a:off x="76200" y="914400"/>
            <a:ext cx="8915400" cy="5715000"/>
          </a:xfrm>
        </p:spPr>
        <p:txBody>
          <a:bodyPr>
            <a:normAutofit/>
          </a:bodyPr>
          <a:lstStyle/>
          <a:p>
            <a:r>
              <a:rPr lang="en-US" dirty="0" smtClean="0"/>
              <a:t>We can now implement combinatorial logic circuits</a:t>
            </a:r>
          </a:p>
          <a:p>
            <a:pPr lvl="1"/>
            <a:r>
              <a:rPr lang="en-US" dirty="0"/>
              <a:t>Design each block</a:t>
            </a:r>
          </a:p>
          <a:p>
            <a:pPr lvl="2"/>
            <a:r>
              <a:rPr lang="en-US" dirty="0"/>
              <a:t>Binary encoded numbers for compactness</a:t>
            </a:r>
          </a:p>
          <a:p>
            <a:pPr lvl="1"/>
            <a:r>
              <a:rPr lang="en-US" dirty="0" smtClean="0"/>
              <a:t>Decompose large circuit into manageable blocks</a:t>
            </a:r>
          </a:p>
          <a:p>
            <a:pPr lvl="2"/>
            <a:r>
              <a:rPr lang="en-US" dirty="0" smtClean="0"/>
              <a:t>1-bit Half </a:t>
            </a:r>
            <a:r>
              <a:rPr lang="en-US" dirty="0"/>
              <a:t>A</a:t>
            </a:r>
            <a:r>
              <a:rPr lang="en-US" dirty="0" smtClean="0"/>
              <a:t>dders, 1-bit Full </a:t>
            </a:r>
            <a:r>
              <a:rPr lang="en-US" dirty="0"/>
              <a:t>A</a:t>
            </a:r>
            <a:r>
              <a:rPr lang="en-US" dirty="0" smtClean="0"/>
              <a:t>dders, </a:t>
            </a:r>
            <a:endParaRPr lang="en-US" dirty="0"/>
          </a:p>
          <a:p>
            <a:pPr marL="914400" lvl="2" indent="0">
              <a:buNone/>
            </a:pPr>
            <a:r>
              <a:rPr lang="en-US" dirty="0"/>
              <a:t> </a:t>
            </a:r>
            <a:r>
              <a:rPr lang="en-US" dirty="0" smtClean="0"/>
              <a:t>    </a:t>
            </a:r>
            <a:r>
              <a:rPr lang="en-US" i="1" dirty="0" smtClean="0"/>
              <a:t>n</a:t>
            </a:r>
            <a:r>
              <a:rPr lang="en-US" dirty="0" smtClean="0"/>
              <a:t>-bit Adders via cascaded 1-bit Full Adders, ...</a:t>
            </a:r>
          </a:p>
          <a:p>
            <a:pPr lvl="1"/>
            <a:r>
              <a:rPr lang="en-US" dirty="0" smtClean="0"/>
              <a:t>Can implement circuits using NAND or NOR gates</a:t>
            </a:r>
          </a:p>
          <a:p>
            <a:pPr lvl="1"/>
            <a:r>
              <a:rPr lang="en-US" dirty="0" smtClean="0"/>
              <a:t>Can implement gates using use PMOS and NMOS-transistors</a:t>
            </a:r>
          </a:p>
          <a:p>
            <a:pPr lvl="1"/>
            <a:r>
              <a:rPr lang="en-US" dirty="0">
                <a:solidFill>
                  <a:srgbClr val="00F6FF"/>
                </a:solidFill>
              </a:rPr>
              <a:t>C</a:t>
            </a:r>
            <a:r>
              <a:rPr lang="en-US" dirty="0" smtClean="0">
                <a:solidFill>
                  <a:srgbClr val="00F6FF"/>
                </a:solidFill>
              </a:rPr>
              <a:t>an add and subtract numbers (in two’s complement)!</a:t>
            </a:r>
          </a:p>
          <a:p>
            <a:pPr lvl="1"/>
            <a:r>
              <a:rPr lang="en-US" dirty="0" smtClean="0">
                <a:solidFill>
                  <a:srgbClr val="FFFFFF"/>
                </a:solidFill>
              </a:rPr>
              <a:t>Next time, state and finite state machines…</a:t>
            </a:r>
            <a:endParaRPr lang="en-US" dirty="0">
              <a:solidFill>
                <a:srgbClr val="FFFFFF"/>
              </a:solidFill>
            </a:endParaRPr>
          </a:p>
        </p:txBody>
      </p:sp>
      <p:pic>
        <p:nvPicPr>
          <p:cNvPr id="23554" name="CP3 Ink c3a23903-b926-4318-8d7f-5af601c0eacc"/>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457954" y="5201580"/>
            <a:ext cx="118651" cy="11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2363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304800" y="914400"/>
            <a:ext cx="9144000" cy="5943600"/>
          </a:xfrm>
        </p:spPr>
        <p:txBody>
          <a:bodyPr>
            <a:normAutofit/>
          </a:bodyPr>
          <a:lstStyle/>
          <a:p>
            <a:pPr marL="0" indent="0">
              <a:buNone/>
            </a:pPr>
            <a:r>
              <a:rPr lang="en-US" sz="2800" dirty="0" smtClean="0"/>
              <a:t>Check online syllabus/schedule </a:t>
            </a:r>
            <a:endParaRPr lang="en-US" sz="2800" dirty="0"/>
          </a:p>
          <a:p>
            <a:pPr marL="91440" lvl="1" indent="-274320">
              <a:buSzPct val="85000"/>
              <a:buFont typeface="Arial"/>
              <a:buChar char="•"/>
            </a:pPr>
            <a:r>
              <a:rPr lang="en-US" sz="2400" dirty="0" smtClean="0">
                <a:solidFill>
                  <a:srgbClr val="00F6FF"/>
                </a:solidFill>
                <a:hlinkClick r:id="rId2"/>
              </a:rPr>
              <a:t>http</a:t>
            </a:r>
            <a:r>
              <a:rPr lang="en-US" sz="2400" dirty="0">
                <a:solidFill>
                  <a:srgbClr val="00F6FF"/>
                </a:solidFill>
                <a:hlinkClick r:id="rId2"/>
              </a:rPr>
              <a:t>://www.cs.cornell.edu/Courses/CS3410/</a:t>
            </a:r>
            <a:r>
              <a:rPr lang="en-US" sz="2400" dirty="0" smtClean="0">
                <a:solidFill>
                  <a:srgbClr val="00F6FF"/>
                </a:solidFill>
                <a:hlinkClick r:id="rId2"/>
              </a:rPr>
              <a:t>2014sp</a:t>
            </a:r>
            <a:r>
              <a:rPr lang="en-US" sz="2400" dirty="0">
                <a:solidFill>
                  <a:srgbClr val="00F6FF"/>
                </a:solidFill>
                <a:hlinkClick r:id="rId2"/>
              </a:rPr>
              <a:t>/</a:t>
            </a:r>
            <a:r>
              <a:rPr lang="en-US" sz="2400" dirty="0" smtClean="0">
                <a:solidFill>
                  <a:srgbClr val="00F6FF"/>
                </a:solidFill>
                <a:hlinkClick r:id="rId2"/>
              </a:rPr>
              <a:t>schedule.html</a:t>
            </a:r>
            <a:endParaRPr lang="en-US" sz="2400" dirty="0" smtClean="0">
              <a:solidFill>
                <a:srgbClr val="00F6FF"/>
              </a:solidFill>
            </a:endParaRPr>
          </a:p>
          <a:p>
            <a:pPr marL="91440" lvl="1" indent="-274320">
              <a:buSzPct val="85000"/>
              <a:buFont typeface="Arial"/>
              <a:buChar char="•"/>
            </a:pPr>
            <a:r>
              <a:rPr lang="en-US" sz="2400" dirty="0" smtClean="0"/>
              <a:t>Slides and Reading for lectures</a:t>
            </a:r>
          </a:p>
          <a:p>
            <a:pPr marL="91440" lvl="1" indent="-274320">
              <a:buSzPct val="85000"/>
              <a:buFont typeface="Arial"/>
              <a:buChar char="•"/>
            </a:pPr>
            <a:r>
              <a:rPr lang="en-US" sz="2400" dirty="0" smtClean="0"/>
              <a:t>Office Hours</a:t>
            </a:r>
          </a:p>
          <a:p>
            <a:pPr marL="91440" lvl="1" indent="-274320">
              <a:buSzPct val="85000"/>
              <a:buFont typeface="Arial"/>
              <a:buChar char="•"/>
            </a:pPr>
            <a:r>
              <a:rPr lang="en-US" sz="2400" dirty="0" smtClean="0"/>
              <a:t>Homework and Programming Assignments</a:t>
            </a:r>
          </a:p>
          <a:p>
            <a:endParaRPr lang="en-US" dirty="0"/>
          </a:p>
          <a:p>
            <a:pPr marL="0" indent="0">
              <a:buNone/>
            </a:pPr>
            <a:r>
              <a:rPr lang="en-US" sz="2800" dirty="0" smtClean="0"/>
              <a:t>Schedule is subject to change</a:t>
            </a:r>
            <a:endParaRPr lang="en-US" sz="2800" dirty="0"/>
          </a:p>
        </p:txBody>
      </p:sp>
    </p:spTree>
    <p:extLst>
      <p:ext uri="{BB962C8B-B14F-4D97-AF65-F5344CB8AC3E}">
        <p14:creationId xmlns:p14="http://schemas.microsoft.com/office/powerpoint/2010/main" val="5373174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951114" y="1447800"/>
            <a:ext cx="385542"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rgbClr val="00F6FF"/>
                </a:solidFill>
              </a:rPr>
              <a:t>a</a:t>
            </a:r>
            <a:endParaRPr lang="en-US" sz="1600" dirty="0" smtClean="0">
              <a:solidFill>
                <a:srgbClr val="00F6FF"/>
              </a:solidFill>
            </a:endParaRPr>
          </a:p>
          <a:p>
            <a:pPr algn="r"/>
            <a:r>
              <a:rPr lang="en-US" sz="1600" dirty="0">
                <a:solidFill>
                  <a:srgbClr val="00F6FF"/>
                </a:solidFill>
              </a:rPr>
              <a:t>b</a:t>
            </a:r>
            <a:endParaRPr lang="en-US" sz="1600" dirty="0" smtClean="0">
              <a:solidFill>
                <a:srgbClr val="00F6FF"/>
              </a:solidFill>
            </a:endParaRPr>
          </a:p>
          <a:p>
            <a:pPr algn="r"/>
            <a:r>
              <a:rPr lang="en-US" sz="1600" dirty="0">
                <a:solidFill>
                  <a:srgbClr val="00F6FF"/>
                </a:solidFill>
              </a:rPr>
              <a:t>c</a:t>
            </a:r>
            <a:endParaRPr lang="en-US" sz="1600" dirty="0" smtClean="0">
              <a:solidFill>
                <a:srgbClr val="00F6FF"/>
              </a:solidFill>
            </a:endParaRPr>
          </a:p>
          <a:p>
            <a:pPr algn="r"/>
            <a:r>
              <a:rPr lang="en-US" sz="1600" dirty="0" smtClean="0">
                <a:solidFill>
                  <a:srgbClr val="00F6FF"/>
                </a:solidFill>
              </a:rPr>
              <a:t>d</a:t>
            </a:r>
          </a:p>
          <a:p>
            <a:pPr algn="r"/>
            <a:r>
              <a:rPr lang="en-US" sz="1600" dirty="0">
                <a:solidFill>
                  <a:srgbClr val="00F6FF"/>
                </a:solidFill>
              </a:rPr>
              <a:t>e</a:t>
            </a:r>
            <a:endParaRPr lang="en-US" sz="1600" dirty="0" smtClean="0">
              <a:solidFill>
                <a:srgbClr val="00F6FF"/>
              </a:solidFill>
            </a:endParaRPr>
          </a:p>
          <a:p>
            <a:pPr algn="r"/>
            <a:r>
              <a:rPr lang="en-US" sz="1600" dirty="0" smtClean="0">
                <a:solidFill>
                  <a:srgbClr val="00F6FF"/>
                </a:solidFill>
              </a:rPr>
              <a:t>f</a:t>
            </a:r>
          </a:p>
        </p:txBody>
      </p:sp>
      <p:sp>
        <p:nvSpPr>
          <p:cNvPr id="2" name="Title 1"/>
          <p:cNvSpPr>
            <a:spLocks noGrp="1"/>
          </p:cNvSpPr>
          <p:nvPr>
            <p:ph type="title"/>
            <p:custDataLst>
              <p:tags r:id="rId1"/>
            </p:custDataLst>
          </p:nvPr>
        </p:nvSpPr>
        <p:spPr>
          <a:xfrm>
            <a:off x="76200" y="152400"/>
            <a:ext cx="8915400" cy="533400"/>
          </a:xfrm>
        </p:spPr>
        <p:txBody>
          <a:bodyPr>
            <a:noAutofit/>
          </a:bodyPr>
          <a:lstStyle/>
          <a:p>
            <a:r>
              <a:rPr lang="en-US" sz="3600" dirty="0" smtClean="0"/>
              <a:t>Number Representations</a:t>
            </a:r>
            <a:endParaRPr lang="en-US" sz="3600" dirty="0"/>
          </a:p>
        </p:txBody>
      </p:sp>
      <p:sp>
        <p:nvSpPr>
          <p:cNvPr id="3" name="Content Placeholder 2"/>
          <p:cNvSpPr>
            <a:spLocks noGrp="1"/>
          </p:cNvSpPr>
          <p:nvPr>
            <p:ph idx="1"/>
            <p:custDataLst>
              <p:tags r:id="rId2"/>
            </p:custDataLst>
          </p:nvPr>
        </p:nvSpPr>
        <p:spPr>
          <a:xfrm>
            <a:off x="228600" y="914400"/>
            <a:ext cx="8001000" cy="533400"/>
          </a:xfrm>
        </p:spPr>
        <p:txBody>
          <a:bodyPr>
            <a:normAutofit/>
          </a:bodyPr>
          <a:lstStyle/>
          <a:p>
            <a:r>
              <a:rPr lang="en-US" sz="2400" u="sng" dirty="0" smtClean="0"/>
              <a:t>Dec (base 10)</a:t>
            </a:r>
            <a:r>
              <a:rPr lang="en-US" sz="2400" dirty="0"/>
              <a:t> </a:t>
            </a:r>
            <a:r>
              <a:rPr lang="en-US" sz="2400" u="sng" dirty="0"/>
              <a:t>Bin (base 2) </a:t>
            </a:r>
            <a:r>
              <a:rPr lang="en-US" sz="2400" u="sng" dirty="0" smtClean="0"/>
              <a:t> Oct (base 8)</a:t>
            </a:r>
            <a:r>
              <a:rPr lang="en-US" sz="2400" dirty="0" smtClean="0"/>
              <a:t>  </a:t>
            </a:r>
            <a:r>
              <a:rPr lang="en-US" sz="2400" u="sng" dirty="0" smtClean="0"/>
              <a:t>Hex (base 16)</a:t>
            </a:r>
            <a:endParaRPr lang="en-US" sz="2400" u="sng" dirty="0"/>
          </a:p>
        </p:txBody>
      </p:sp>
      <p:sp>
        <p:nvSpPr>
          <p:cNvPr id="4" name="TextBox 3"/>
          <p:cNvSpPr txBox="1"/>
          <p:nvPr/>
        </p:nvSpPr>
        <p:spPr>
          <a:xfrm>
            <a:off x="-4612007" y="1447800"/>
            <a:ext cx="6212207" cy="5509201"/>
          </a:xfrm>
          <a:prstGeom prst="rect">
            <a:avLst/>
          </a:prstGeom>
          <a:noFill/>
        </p:spPr>
        <p:txBody>
          <a:bodyPr wrap="none" rtlCol="0">
            <a:spAutoFit/>
          </a:bodyPr>
          <a:lstStyle/>
          <a:p>
            <a:pPr algn="r"/>
            <a:r>
              <a:rPr lang="en-US" sz="1600" dirty="0" smtClean="0">
                <a:solidFill>
                  <a:srgbClr val="00F6FF"/>
                </a:solidFill>
              </a:rPr>
              <a:t>0</a:t>
            </a:r>
          </a:p>
          <a:p>
            <a:pPr algn="r"/>
            <a:r>
              <a:rPr lang="en-US" sz="1600" dirty="0" smtClean="0">
                <a:solidFill>
                  <a:srgbClr val="00F6FF"/>
                </a:solidFill>
              </a:rPr>
              <a:t>1</a:t>
            </a:r>
          </a:p>
          <a:p>
            <a:pPr algn="r"/>
            <a:r>
              <a:rPr lang="en-US" sz="1600" dirty="0" smtClean="0">
                <a:solidFill>
                  <a:srgbClr val="00F6FF"/>
                </a:solidFill>
              </a:rPr>
              <a:t>2</a:t>
            </a:r>
          </a:p>
          <a:p>
            <a:pPr algn="r"/>
            <a:r>
              <a:rPr lang="en-US" sz="1600" dirty="0" smtClean="0">
                <a:solidFill>
                  <a:srgbClr val="00F6FF"/>
                </a:solidFill>
              </a:rPr>
              <a:t>3</a:t>
            </a:r>
          </a:p>
          <a:p>
            <a:pPr algn="r"/>
            <a:r>
              <a:rPr lang="en-US" sz="1600" dirty="0" smtClean="0">
                <a:solidFill>
                  <a:srgbClr val="00F6FF"/>
                </a:solidFill>
              </a:rPr>
              <a:t>4</a:t>
            </a:r>
          </a:p>
          <a:p>
            <a:pPr algn="r"/>
            <a:r>
              <a:rPr lang="en-US" sz="1600" dirty="0" smtClean="0">
                <a:solidFill>
                  <a:srgbClr val="00F6FF"/>
                </a:solidFill>
              </a:rPr>
              <a:t>5</a:t>
            </a:r>
          </a:p>
          <a:p>
            <a:pPr algn="r"/>
            <a:r>
              <a:rPr lang="en-US" sz="1600" dirty="0" smtClean="0">
                <a:solidFill>
                  <a:srgbClr val="00F6FF"/>
                </a:solidFill>
              </a:rPr>
              <a:t>6</a:t>
            </a:r>
          </a:p>
          <a:p>
            <a:pPr algn="r"/>
            <a:r>
              <a:rPr lang="en-US" sz="1600" dirty="0" smtClean="0">
                <a:solidFill>
                  <a:srgbClr val="00F6FF"/>
                </a:solidFill>
              </a:rPr>
              <a:t>7</a:t>
            </a:r>
          </a:p>
          <a:p>
            <a:pPr algn="r"/>
            <a:r>
              <a:rPr lang="en-US" sz="1600" dirty="0" smtClean="0">
                <a:solidFill>
                  <a:srgbClr val="00F6FF"/>
                </a:solidFill>
              </a:rPr>
              <a:t>8</a:t>
            </a:r>
          </a:p>
          <a:p>
            <a:pPr algn="r"/>
            <a:r>
              <a:rPr lang="en-US" sz="1600" dirty="0" smtClean="0">
                <a:solidFill>
                  <a:srgbClr val="00F6FF"/>
                </a:solidFill>
              </a:rPr>
              <a:t>9</a:t>
            </a:r>
          </a:p>
          <a:p>
            <a:pPr algn="r"/>
            <a:r>
              <a:rPr lang="en-US" sz="1600" dirty="0" smtClean="0">
                <a:solidFill>
                  <a:srgbClr val="00F6FF"/>
                </a:solidFill>
              </a:rPr>
              <a:t>10</a:t>
            </a:r>
          </a:p>
          <a:p>
            <a:pPr algn="r"/>
            <a:r>
              <a:rPr lang="en-US" sz="1600" dirty="0" smtClean="0">
                <a:solidFill>
                  <a:srgbClr val="00F6FF"/>
                </a:solidFill>
              </a:rPr>
              <a:t>11</a:t>
            </a:r>
          </a:p>
          <a:p>
            <a:pPr algn="r"/>
            <a:r>
              <a:rPr lang="en-US" sz="1600" dirty="0" smtClean="0">
                <a:solidFill>
                  <a:srgbClr val="00F6FF"/>
                </a:solidFill>
              </a:rPr>
              <a:t>12</a:t>
            </a:r>
          </a:p>
          <a:p>
            <a:pPr algn="r"/>
            <a:r>
              <a:rPr lang="en-US" sz="1600" dirty="0" smtClean="0">
                <a:solidFill>
                  <a:srgbClr val="00F6FF"/>
                </a:solidFill>
              </a:rPr>
              <a:t>13</a:t>
            </a:r>
          </a:p>
          <a:p>
            <a:pPr algn="r"/>
            <a:r>
              <a:rPr lang="en-US" sz="1600" dirty="0" smtClean="0">
                <a:solidFill>
                  <a:srgbClr val="00F6FF"/>
                </a:solidFill>
              </a:rPr>
              <a:t>14</a:t>
            </a:r>
          </a:p>
          <a:p>
            <a:pPr algn="r"/>
            <a:r>
              <a:rPr lang="en-US" sz="1600" dirty="0" smtClean="0">
                <a:solidFill>
                  <a:srgbClr val="00F6FF"/>
                </a:solidFill>
              </a:rPr>
              <a:t>15</a:t>
            </a:r>
          </a:p>
          <a:p>
            <a:pPr algn="r"/>
            <a:r>
              <a:rPr lang="en-US" sz="1600" dirty="0" smtClean="0">
                <a:solidFill>
                  <a:srgbClr val="00F6FF"/>
                </a:solidFill>
              </a:rPr>
              <a:t>16</a:t>
            </a:r>
          </a:p>
          <a:p>
            <a:pPr algn="r"/>
            <a:r>
              <a:rPr lang="en-US" sz="1600" dirty="0" smtClean="0">
                <a:solidFill>
                  <a:srgbClr val="00F6FF"/>
                </a:solidFill>
              </a:rPr>
              <a:t>17</a:t>
            </a:r>
          </a:p>
          <a:p>
            <a:pPr algn="r"/>
            <a:r>
              <a:rPr lang="en-US" sz="1600" dirty="0" smtClean="0">
                <a:solidFill>
                  <a:srgbClr val="00F6FF"/>
                </a:solidFill>
              </a:rPr>
              <a:t>18</a:t>
            </a:r>
            <a:endParaRPr lang="en-US" sz="800" dirty="0" smtClean="0">
              <a:solidFill>
                <a:srgbClr val="00F6FF"/>
              </a:solidFill>
            </a:endParaRPr>
          </a:p>
          <a:p>
            <a:pPr algn="r"/>
            <a:r>
              <a:rPr lang="en-US" sz="800" dirty="0" smtClean="0">
                <a:solidFill>
                  <a:srgbClr val="00F6FF"/>
                </a:solidFill>
              </a:rPr>
              <a:t>.</a:t>
            </a:r>
          </a:p>
          <a:p>
            <a:pPr algn="r"/>
            <a:r>
              <a:rPr lang="en-US" sz="800" dirty="0" smtClean="0">
                <a:solidFill>
                  <a:srgbClr val="00F6FF"/>
                </a:solidFill>
              </a:rPr>
              <a:t>.</a:t>
            </a:r>
          </a:p>
          <a:p>
            <a:pPr algn="r"/>
            <a:r>
              <a:rPr lang="en-US" sz="1600" dirty="0" smtClean="0">
                <a:solidFill>
                  <a:srgbClr val="00F6FF"/>
                </a:solidFill>
              </a:rPr>
              <a:t>99</a:t>
            </a:r>
          </a:p>
          <a:p>
            <a:pPr algn="r"/>
            <a:r>
              <a:rPr lang="en-US" sz="1600" dirty="0" smtClean="0">
                <a:solidFill>
                  <a:srgbClr val="00F6FF"/>
                </a:solidFill>
              </a:rPr>
              <a:t>100</a:t>
            </a:r>
            <a:endParaRPr lang="en-US" sz="1600" dirty="0">
              <a:solidFill>
                <a:srgbClr val="00F6FF"/>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43600"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4923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6" grpId="0"/>
      <p:bldP spid="7" grpId="0"/>
      <p:bldP spid="8" grpId="0"/>
      <p:bldP spid="9"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951114" y="1447800"/>
            <a:ext cx="385542"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rgbClr val="00F6FF"/>
                </a:solidFill>
              </a:rPr>
              <a:t>a</a:t>
            </a:r>
            <a:endParaRPr lang="en-US" sz="1600" dirty="0" smtClean="0">
              <a:solidFill>
                <a:srgbClr val="00F6FF"/>
              </a:solidFill>
            </a:endParaRPr>
          </a:p>
          <a:p>
            <a:pPr algn="r"/>
            <a:r>
              <a:rPr lang="en-US" sz="1600" dirty="0">
                <a:solidFill>
                  <a:srgbClr val="00F6FF"/>
                </a:solidFill>
              </a:rPr>
              <a:t>b</a:t>
            </a:r>
            <a:endParaRPr lang="en-US" sz="1600" dirty="0" smtClean="0">
              <a:solidFill>
                <a:srgbClr val="00F6FF"/>
              </a:solidFill>
            </a:endParaRPr>
          </a:p>
          <a:p>
            <a:pPr algn="r"/>
            <a:r>
              <a:rPr lang="en-US" sz="1600" dirty="0">
                <a:solidFill>
                  <a:srgbClr val="00F6FF"/>
                </a:solidFill>
              </a:rPr>
              <a:t>c</a:t>
            </a:r>
            <a:endParaRPr lang="en-US" sz="1600" dirty="0" smtClean="0">
              <a:solidFill>
                <a:srgbClr val="00F6FF"/>
              </a:solidFill>
            </a:endParaRPr>
          </a:p>
          <a:p>
            <a:pPr algn="r"/>
            <a:r>
              <a:rPr lang="en-US" sz="1600" dirty="0" smtClean="0">
                <a:solidFill>
                  <a:srgbClr val="00F6FF"/>
                </a:solidFill>
              </a:rPr>
              <a:t>d</a:t>
            </a:r>
          </a:p>
          <a:p>
            <a:pPr algn="r"/>
            <a:r>
              <a:rPr lang="en-US" sz="1600" dirty="0">
                <a:solidFill>
                  <a:srgbClr val="00F6FF"/>
                </a:solidFill>
              </a:rPr>
              <a:t>e</a:t>
            </a:r>
            <a:endParaRPr lang="en-US" sz="1600" dirty="0" smtClean="0">
              <a:solidFill>
                <a:srgbClr val="00F6FF"/>
              </a:solidFill>
            </a:endParaRPr>
          </a:p>
          <a:p>
            <a:pPr algn="r"/>
            <a:r>
              <a:rPr lang="en-US" sz="1600" dirty="0" smtClean="0">
                <a:solidFill>
                  <a:srgbClr val="00F6FF"/>
                </a:solidFill>
              </a:rPr>
              <a:t>f</a:t>
            </a:r>
          </a:p>
        </p:txBody>
      </p:sp>
      <p:sp>
        <p:nvSpPr>
          <p:cNvPr id="2" name="Title 1"/>
          <p:cNvSpPr>
            <a:spLocks noGrp="1"/>
          </p:cNvSpPr>
          <p:nvPr>
            <p:ph type="title"/>
            <p:custDataLst>
              <p:tags r:id="rId1"/>
            </p:custDataLst>
          </p:nvPr>
        </p:nvSpPr>
        <p:spPr>
          <a:xfrm>
            <a:off x="76200" y="152400"/>
            <a:ext cx="8915400" cy="533400"/>
          </a:xfrm>
        </p:spPr>
        <p:txBody>
          <a:bodyPr>
            <a:noAutofit/>
          </a:bodyPr>
          <a:lstStyle/>
          <a:p>
            <a:r>
              <a:rPr lang="en-US" sz="3600" dirty="0" smtClean="0"/>
              <a:t>Number Representations</a:t>
            </a:r>
            <a:endParaRPr lang="en-US" sz="3600" dirty="0"/>
          </a:p>
        </p:txBody>
      </p:sp>
      <p:sp>
        <p:nvSpPr>
          <p:cNvPr id="3" name="Content Placeholder 2"/>
          <p:cNvSpPr>
            <a:spLocks noGrp="1"/>
          </p:cNvSpPr>
          <p:nvPr>
            <p:ph idx="1"/>
            <p:custDataLst>
              <p:tags r:id="rId2"/>
            </p:custDataLst>
          </p:nvPr>
        </p:nvSpPr>
        <p:spPr>
          <a:xfrm>
            <a:off x="228600" y="914400"/>
            <a:ext cx="8001000" cy="533400"/>
          </a:xfrm>
        </p:spPr>
        <p:txBody>
          <a:bodyPr>
            <a:normAutofit/>
          </a:bodyPr>
          <a:lstStyle/>
          <a:p>
            <a:r>
              <a:rPr lang="en-US" sz="2400" u="sng" dirty="0" smtClean="0"/>
              <a:t>Dec (base 10)</a:t>
            </a:r>
            <a:r>
              <a:rPr lang="en-US" sz="2400" dirty="0"/>
              <a:t> </a:t>
            </a:r>
            <a:r>
              <a:rPr lang="en-US" sz="2400" u="sng" dirty="0"/>
              <a:t>Bin (base 2</a:t>
            </a:r>
            <a:r>
              <a:rPr lang="en-US" sz="2400" u="sng" dirty="0" smtClean="0"/>
              <a:t>)  Oct (base 8)</a:t>
            </a:r>
            <a:r>
              <a:rPr lang="en-US" sz="2400" dirty="0" smtClean="0"/>
              <a:t>  </a:t>
            </a:r>
            <a:r>
              <a:rPr lang="en-US" sz="2400" u="sng" dirty="0" smtClean="0"/>
              <a:t>Hex (base 16)</a:t>
            </a:r>
            <a:endParaRPr lang="en-US" sz="2400" u="sng" dirty="0"/>
          </a:p>
        </p:txBody>
      </p:sp>
      <p:sp>
        <p:nvSpPr>
          <p:cNvPr id="4" name="TextBox 3"/>
          <p:cNvSpPr txBox="1"/>
          <p:nvPr/>
        </p:nvSpPr>
        <p:spPr>
          <a:xfrm>
            <a:off x="-4612007" y="1447800"/>
            <a:ext cx="6212207" cy="5509201"/>
          </a:xfrm>
          <a:prstGeom prst="rect">
            <a:avLst/>
          </a:prstGeom>
          <a:noFill/>
        </p:spPr>
        <p:txBody>
          <a:bodyPr wrap="none" rtlCol="0">
            <a:spAutoFit/>
          </a:bodyPr>
          <a:lstStyle/>
          <a:p>
            <a:pPr algn="r"/>
            <a:r>
              <a:rPr lang="en-US" sz="1600" dirty="0" smtClean="0">
                <a:solidFill>
                  <a:srgbClr val="00F6FF"/>
                </a:solidFill>
              </a:rPr>
              <a:t>0</a:t>
            </a:r>
          </a:p>
          <a:p>
            <a:pPr algn="r"/>
            <a:r>
              <a:rPr lang="en-US" sz="1600" dirty="0" smtClean="0">
                <a:solidFill>
                  <a:srgbClr val="00F6FF"/>
                </a:solidFill>
              </a:rPr>
              <a:t>1</a:t>
            </a:r>
          </a:p>
          <a:p>
            <a:pPr algn="r"/>
            <a:r>
              <a:rPr lang="en-US" sz="1600" dirty="0" smtClean="0">
                <a:solidFill>
                  <a:srgbClr val="00F6FF"/>
                </a:solidFill>
              </a:rPr>
              <a:t>2</a:t>
            </a:r>
          </a:p>
          <a:p>
            <a:pPr algn="r"/>
            <a:r>
              <a:rPr lang="en-US" sz="1600" dirty="0" smtClean="0">
                <a:solidFill>
                  <a:srgbClr val="00F6FF"/>
                </a:solidFill>
              </a:rPr>
              <a:t>3</a:t>
            </a:r>
          </a:p>
          <a:p>
            <a:pPr algn="r"/>
            <a:r>
              <a:rPr lang="en-US" sz="1600" dirty="0" smtClean="0">
                <a:solidFill>
                  <a:srgbClr val="00F6FF"/>
                </a:solidFill>
              </a:rPr>
              <a:t>4</a:t>
            </a:r>
          </a:p>
          <a:p>
            <a:pPr algn="r"/>
            <a:r>
              <a:rPr lang="en-US" sz="1600" dirty="0" smtClean="0">
                <a:solidFill>
                  <a:srgbClr val="00F6FF"/>
                </a:solidFill>
              </a:rPr>
              <a:t>5</a:t>
            </a:r>
          </a:p>
          <a:p>
            <a:pPr algn="r"/>
            <a:r>
              <a:rPr lang="en-US" sz="1600" dirty="0" smtClean="0">
                <a:solidFill>
                  <a:srgbClr val="00F6FF"/>
                </a:solidFill>
              </a:rPr>
              <a:t>6</a:t>
            </a:r>
          </a:p>
          <a:p>
            <a:pPr algn="r"/>
            <a:r>
              <a:rPr lang="en-US" sz="1600" dirty="0" smtClean="0">
                <a:solidFill>
                  <a:srgbClr val="00F6FF"/>
                </a:solidFill>
              </a:rPr>
              <a:t>7</a:t>
            </a:r>
          </a:p>
          <a:p>
            <a:pPr algn="r"/>
            <a:r>
              <a:rPr lang="en-US" sz="1600" dirty="0" smtClean="0">
                <a:solidFill>
                  <a:srgbClr val="00F6FF"/>
                </a:solidFill>
              </a:rPr>
              <a:t>8</a:t>
            </a:r>
          </a:p>
          <a:p>
            <a:pPr algn="r"/>
            <a:r>
              <a:rPr lang="en-US" sz="1600" dirty="0" smtClean="0">
                <a:solidFill>
                  <a:srgbClr val="00F6FF"/>
                </a:solidFill>
              </a:rPr>
              <a:t>9</a:t>
            </a:r>
          </a:p>
          <a:p>
            <a:pPr algn="r"/>
            <a:r>
              <a:rPr lang="en-US" sz="1600" dirty="0" smtClean="0">
                <a:solidFill>
                  <a:srgbClr val="00F6FF"/>
                </a:solidFill>
              </a:rPr>
              <a:t>10</a:t>
            </a:r>
          </a:p>
          <a:p>
            <a:pPr algn="r"/>
            <a:r>
              <a:rPr lang="en-US" sz="1600" dirty="0" smtClean="0">
                <a:solidFill>
                  <a:srgbClr val="00F6FF"/>
                </a:solidFill>
              </a:rPr>
              <a:t>11</a:t>
            </a:r>
          </a:p>
          <a:p>
            <a:pPr algn="r"/>
            <a:r>
              <a:rPr lang="en-US" sz="1600" dirty="0" smtClean="0">
                <a:solidFill>
                  <a:srgbClr val="00F6FF"/>
                </a:solidFill>
              </a:rPr>
              <a:t>12</a:t>
            </a:r>
          </a:p>
          <a:p>
            <a:pPr algn="r"/>
            <a:r>
              <a:rPr lang="en-US" sz="1600" dirty="0" smtClean="0">
                <a:solidFill>
                  <a:srgbClr val="00F6FF"/>
                </a:solidFill>
              </a:rPr>
              <a:t>13</a:t>
            </a:r>
          </a:p>
          <a:p>
            <a:pPr algn="r"/>
            <a:r>
              <a:rPr lang="en-US" sz="1600" dirty="0" smtClean="0">
                <a:solidFill>
                  <a:srgbClr val="00F6FF"/>
                </a:solidFill>
              </a:rPr>
              <a:t>14</a:t>
            </a:r>
          </a:p>
          <a:p>
            <a:pPr algn="r"/>
            <a:r>
              <a:rPr lang="en-US" sz="1600" dirty="0" smtClean="0">
                <a:solidFill>
                  <a:srgbClr val="00F6FF"/>
                </a:solidFill>
              </a:rPr>
              <a:t>15</a:t>
            </a:r>
          </a:p>
          <a:p>
            <a:pPr algn="r"/>
            <a:r>
              <a:rPr lang="en-US" sz="1600" dirty="0" smtClean="0">
                <a:solidFill>
                  <a:srgbClr val="00F6FF"/>
                </a:solidFill>
              </a:rPr>
              <a:t>16</a:t>
            </a:r>
          </a:p>
          <a:p>
            <a:pPr algn="r"/>
            <a:r>
              <a:rPr lang="en-US" sz="1600" dirty="0" smtClean="0">
                <a:solidFill>
                  <a:srgbClr val="00F6FF"/>
                </a:solidFill>
              </a:rPr>
              <a:t>17</a:t>
            </a:r>
          </a:p>
          <a:p>
            <a:pPr algn="r"/>
            <a:r>
              <a:rPr lang="en-US" sz="1600" dirty="0" smtClean="0">
                <a:solidFill>
                  <a:srgbClr val="00F6FF"/>
                </a:solidFill>
              </a:rPr>
              <a:t>18</a:t>
            </a:r>
            <a:endParaRPr lang="en-US" sz="800" dirty="0" smtClean="0">
              <a:solidFill>
                <a:srgbClr val="00F6FF"/>
              </a:solidFill>
            </a:endParaRPr>
          </a:p>
          <a:p>
            <a:pPr algn="r"/>
            <a:r>
              <a:rPr lang="en-US" sz="800" dirty="0" smtClean="0">
                <a:solidFill>
                  <a:srgbClr val="00F6FF"/>
                </a:solidFill>
              </a:rPr>
              <a:t>.</a:t>
            </a:r>
          </a:p>
          <a:p>
            <a:pPr algn="r"/>
            <a:r>
              <a:rPr lang="en-US" sz="800" dirty="0" smtClean="0">
                <a:solidFill>
                  <a:srgbClr val="00F6FF"/>
                </a:solidFill>
              </a:rPr>
              <a:t>.</a:t>
            </a:r>
          </a:p>
          <a:p>
            <a:pPr algn="r"/>
            <a:r>
              <a:rPr lang="en-US" sz="1600" dirty="0" smtClean="0">
                <a:solidFill>
                  <a:srgbClr val="00F6FF"/>
                </a:solidFill>
              </a:rPr>
              <a:t>99</a:t>
            </a:r>
          </a:p>
          <a:p>
            <a:pPr algn="r"/>
            <a:r>
              <a:rPr lang="en-US" sz="1600" dirty="0" smtClean="0">
                <a:solidFill>
                  <a:srgbClr val="00F6FF"/>
                </a:solidFill>
              </a:rPr>
              <a:t>100</a:t>
            </a:r>
            <a:endParaRPr lang="en-US" sz="1600" dirty="0">
              <a:solidFill>
                <a:srgbClr val="00F6FF"/>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43600"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248400" y="2209800"/>
            <a:ext cx="2343159" cy="830997"/>
          </a:xfrm>
          <a:prstGeom prst="rect">
            <a:avLst/>
          </a:prstGeom>
          <a:noFill/>
        </p:spPr>
        <p:txBody>
          <a:bodyPr wrap="none" rtlCol="0">
            <a:spAutoFit/>
          </a:bodyPr>
          <a:lstStyle/>
          <a:p>
            <a:pPr algn="r"/>
            <a:r>
              <a:rPr lang="en-US" sz="2400" dirty="0" smtClean="0"/>
              <a:t>0b 1111 1111 =</a:t>
            </a:r>
            <a:endParaRPr lang="en-US" sz="2400" dirty="0" smtClean="0">
              <a:solidFill>
                <a:srgbClr val="00F6FF"/>
              </a:solidFill>
            </a:endParaRPr>
          </a:p>
          <a:p>
            <a:pPr algn="r"/>
            <a:r>
              <a:rPr lang="en-US" sz="2400" dirty="0" smtClean="0"/>
              <a:t>0b 1 0000 0000 =</a:t>
            </a:r>
            <a:endParaRPr lang="en-US" sz="2400" dirty="0">
              <a:solidFill>
                <a:srgbClr val="00F6FF"/>
              </a:solidFill>
            </a:endParaRPr>
          </a:p>
        </p:txBody>
      </p:sp>
      <p:sp>
        <p:nvSpPr>
          <p:cNvPr id="19" name="TextBox 18"/>
          <p:cNvSpPr txBox="1"/>
          <p:nvPr/>
        </p:nvSpPr>
        <p:spPr>
          <a:xfrm>
            <a:off x="7347213" y="3048000"/>
            <a:ext cx="1263387" cy="830997"/>
          </a:xfrm>
          <a:prstGeom prst="rect">
            <a:avLst/>
          </a:prstGeom>
          <a:noFill/>
        </p:spPr>
        <p:txBody>
          <a:bodyPr wrap="none" rtlCol="0">
            <a:spAutoFit/>
          </a:bodyPr>
          <a:lstStyle/>
          <a:p>
            <a:pPr algn="r"/>
            <a:r>
              <a:rPr lang="en-US" sz="2400" dirty="0" smtClean="0"/>
              <a:t>0o 77 = </a:t>
            </a:r>
            <a:r>
              <a:rPr lang="en-US" sz="2400" dirty="0" smtClean="0">
                <a:solidFill>
                  <a:srgbClr val="00F6FF"/>
                </a:solidFill>
              </a:rPr>
              <a:t>  </a:t>
            </a:r>
          </a:p>
          <a:p>
            <a:pPr algn="r"/>
            <a:r>
              <a:rPr lang="en-US" sz="2400" dirty="0" smtClean="0"/>
              <a:t>0o 100 =</a:t>
            </a:r>
            <a:endParaRPr lang="en-US" sz="2400" dirty="0">
              <a:solidFill>
                <a:srgbClr val="00F6FF"/>
              </a:solidFill>
            </a:endParaRPr>
          </a:p>
        </p:txBody>
      </p:sp>
      <p:sp>
        <p:nvSpPr>
          <p:cNvPr id="24" name="TextBox 23"/>
          <p:cNvSpPr txBox="1"/>
          <p:nvPr/>
        </p:nvSpPr>
        <p:spPr>
          <a:xfrm>
            <a:off x="7376218" y="3955434"/>
            <a:ext cx="1234382" cy="830997"/>
          </a:xfrm>
          <a:prstGeom prst="rect">
            <a:avLst/>
          </a:prstGeom>
          <a:noFill/>
        </p:spPr>
        <p:txBody>
          <a:bodyPr wrap="none" rtlCol="0">
            <a:spAutoFit/>
          </a:bodyPr>
          <a:lstStyle/>
          <a:p>
            <a:pPr algn="r"/>
            <a:r>
              <a:rPr lang="en-US" sz="2400" dirty="0" smtClean="0"/>
              <a:t>0x </a:t>
            </a:r>
            <a:r>
              <a:rPr lang="en-US" sz="2400" dirty="0" err="1" smtClean="0"/>
              <a:t>ff</a:t>
            </a:r>
            <a:r>
              <a:rPr lang="en-US" sz="2400" dirty="0" smtClean="0"/>
              <a:t> =</a:t>
            </a:r>
            <a:endParaRPr lang="en-US" sz="2400" dirty="0" smtClean="0">
              <a:solidFill>
                <a:srgbClr val="00F6FF"/>
              </a:solidFill>
            </a:endParaRPr>
          </a:p>
          <a:p>
            <a:pPr algn="r"/>
            <a:r>
              <a:rPr lang="en-US" sz="2400" dirty="0" smtClean="0"/>
              <a:t>0x 100 =</a:t>
            </a:r>
            <a:endParaRPr lang="en-US" sz="2400" dirty="0">
              <a:solidFill>
                <a:srgbClr val="00F6FF"/>
              </a:solidFill>
            </a:endParaRPr>
          </a:p>
        </p:txBody>
      </p:sp>
    </p:spTree>
    <p:extLst>
      <p:ext uri="{BB962C8B-B14F-4D97-AF65-F5344CB8AC3E}">
        <p14:creationId xmlns:p14="http://schemas.microsoft.com/office/powerpoint/2010/main" val="21865452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044589" y="1447800"/>
            <a:ext cx="292067"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chemeClr val="accent1"/>
                </a:solidFill>
              </a:rPr>
              <a:t>a</a:t>
            </a:r>
            <a:endParaRPr lang="en-US" sz="1600" dirty="0" smtClean="0">
              <a:solidFill>
                <a:schemeClr val="accent1"/>
              </a:solidFill>
            </a:endParaRPr>
          </a:p>
          <a:p>
            <a:pPr algn="r"/>
            <a:r>
              <a:rPr lang="en-US" sz="1600" dirty="0">
                <a:solidFill>
                  <a:schemeClr val="accent1"/>
                </a:solidFill>
              </a:rPr>
              <a:t>b</a:t>
            </a:r>
            <a:endParaRPr lang="en-US" sz="1600" dirty="0" smtClean="0">
              <a:solidFill>
                <a:schemeClr val="accent1"/>
              </a:solidFill>
            </a:endParaRPr>
          </a:p>
          <a:p>
            <a:pPr algn="r"/>
            <a:r>
              <a:rPr lang="en-US" sz="1600" dirty="0">
                <a:solidFill>
                  <a:schemeClr val="accent1"/>
                </a:solidFill>
              </a:rPr>
              <a:t>c</a:t>
            </a:r>
            <a:endParaRPr lang="en-US" sz="1600" dirty="0" smtClean="0">
              <a:solidFill>
                <a:schemeClr val="accent1"/>
              </a:solidFill>
            </a:endParaRPr>
          </a:p>
          <a:p>
            <a:pPr algn="r"/>
            <a:r>
              <a:rPr lang="en-US" sz="1600" dirty="0" smtClean="0">
                <a:solidFill>
                  <a:schemeClr val="accent1"/>
                </a:solidFill>
              </a:rPr>
              <a:t>d</a:t>
            </a:r>
          </a:p>
          <a:p>
            <a:pPr algn="r"/>
            <a:r>
              <a:rPr lang="en-US" sz="1600" dirty="0">
                <a:solidFill>
                  <a:schemeClr val="accent1"/>
                </a:solidFill>
              </a:rPr>
              <a:t>e</a:t>
            </a:r>
            <a:endParaRPr lang="en-US" sz="1600" dirty="0" smtClean="0">
              <a:solidFill>
                <a:schemeClr val="accent1"/>
              </a:solidFill>
            </a:endParaRPr>
          </a:p>
          <a:p>
            <a:pPr algn="r"/>
            <a:r>
              <a:rPr lang="en-US" sz="1600" dirty="0" smtClean="0">
                <a:solidFill>
                  <a:schemeClr val="accent1"/>
                </a:solidFill>
              </a:rPr>
              <a:t>f</a:t>
            </a:r>
          </a:p>
        </p:txBody>
      </p:sp>
      <p:sp>
        <p:nvSpPr>
          <p:cNvPr id="2" name="Title 1"/>
          <p:cNvSpPr>
            <a:spLocks noGrp="1"/>
          </p:cNvSpPr>
          <p:nvPr>
            <p:ph type="title"/>
            <p:custDataLst>
              <p:tags r:id="rId1"/>
            </p:custDataLst>
          </p:nvPr>
        </p:nvSpPr>
        <p:spPr>
          <a:xfrm>
            <a:off x="76200" y="152400"/>
            <a:ext cx="8915400" cy="533400"/>
          </a:xfrm>
        </p:spPr>
        <p:txBody>
          <a:bodyPr>
            <a:noAutofit/>
          </a:bodyPr>
          <a:lstStyle/>
          <a:p>
            <a:r>
              <a:rPr lang="en-US" sz="3600" dirty="0" smtClean="0"/>
              <a:t>Number Representations</a:t>
            </a:r>
            <a:endParaRPr lang="en-US" sz="3600" dirty="0"/>
          </a:p>
        </p:txBody>
      </p:sp>
      <p:sp>
        <p:nvSpPr>
          <p:cNvPr id="3" name="Content Placeholder 2"/>
          <p:cNvSpPr>
            <a:spLocks noGrp="1"/>
          </p:cNvSpPr>
          <p:nvPr>
            <p:ph idx="1"/>
            <p:custDataLst>
              <p:tags r:id="rId2"/>
            </p:custDataLst>
          </p:nvPr>
        </p:nvSpPr>
        <p:spPr>
          <a:xfrm>
            <a:off x="228600" y="914400"/>
            <a:ext cx="8686800" cy="5638800"/>
          </a:xfrm>
        </p:spPr>
        <p:txBody>
          <a:bodyPr>
            <a:normAutofit/>
          </a:bodyPr>
          <a:lstStyle/>
          <a:p>
            <a:r>
              <a:rPr lang="en-US" sz="2400" u="sng" dirty="0" smtClean="0"/>
              <a:t>Dec (base 10)</a:t>
            </a:r>
            <a:r>
              <a:rPr lang="en-US" sz="2400" dirty="0"/>
              <a:t> </a:t>
            </a:r>
            <a:r>
              <a:rPr lang="en-US" sz="2400" u="sng" dirty="0"/>
              <a:t>Bin (base 2) </a:t>
            </a:r>
            <a:r>
              <a:rPr lang="en-US" sz="2400" u="sng" dirty="0" smtClean="0"/>
              <a:t> Oct (base 8)</a:t>
            </a:r>
            <a:r>
              <a:rPr lang="en-US" sz="2400" dirty="0" smtClean="0"/>
              <a:t>  </a:t>
            </a:r>
            <a:r>
              <a:rPr lang="en-US" sz="2400" u="sng" dirty="0" smtClean="0"/>
              <a:t>Hex (base 16)</a:t>
            </a:r>
            <a:endParaRPr lang="en-US" sz="2400" u="sng" dirty="0"/>
          </a:p>
        </p:txBody>
      </p:sp>
      <p:sp>
        <p:nvSpPr>
          <p:cNvPr id="4" name="TextBox 3"/>
          <p:cNvSpPr txBox="1"/>
          <p:nvPr/>
        </p:nvSpPr>
        <p:spPr>
          <a:xfrm>
            <a:off x="-4612007" y="1447800"/>
            <a:ext cx="6212207" cy="5509201"/>
          </a:xfrm>
          <a:prstGeom prst="rect">
            <a:avLst/>
          </a:prstGeom>
          <a:noFill/>
        </p:spPr>
        <p:txBody>
          <a:bodyPr wrap="none" rtlCol="0">
            <a:spAutoFit/>
          </a:bodyPr>
          <a:lstStyle/>
          <a:p>
            <a:pPr algn="r"/>
            <a:r>
              <a:rPr lang="en-US" sz="1600" dirty="0" smtClean="0">
                <a:solidFill>
                  <a:srgbClr val="00F6FF"/>
                </a:solidFill>
              </a:rPr>
              <a:t>0</a:t>
            </a:r>
          </a:p>
          <a:p>
            <a:pPr algn="r"/>
            <a:r>
              <a:rPr lang="en-US" sz="1600" dirty="0" smtClean="0">
                <a:solidFill>
                  <a:srgbClr val="00F6FF"/>
                </a:solidFill>
              </a:rPr>
              <a:t>1</a:t>
            </a:r>
          </a:p>
          <a:p>
            <a:pPr algn="r"/>
            <a:r>
              <a:rPr lang="en-US" sz="1600" dirty="0" smtClean="0">
                <a:solidFill>
                  <a:srgbClr val="00F6FF"/>
                </a:solidFill>
              </a:rPr>
              <a:t>2</a:t>
            </a:r>
          </a:p>
          <a:p>
            <a:pPr algn="r"/>
            <a:r>
              <a:rPr lang="en-US" sz="1600" dirty="0" smtClean="0">
                <a:solidFill>
                  <a:srgbClr val="00F6FF"/>
                </a:solidFill>
              </a:rPr>
              <a:t>3</a:t>
            </a:r>
          </a:p>
          <a:p>
            <a:pPr algn="r"/>
            <a:r>
              <a:rPr lang="en-US" sz="1600" dirty="0" smtClean="0">
                <a:solidFill>
                  <a:srgbClr val="00F6FF"/>
                </a:solidFill>
              </a:rPr>
              <a:t>4</a:t>
            </a:r>
          </a:p>
          <a:p>
            <a:pPr algn="r"/>
            <a:r>
              <a:rPr lang="en-US" sz="1600" dirty="0" smtClean="0">
                <a:solidFill>
                  <a:srgbClr val="00F6FF"/>
                </a:solidFill>
              </a:rPr>
              <a:t>5</a:t>
            </a:r>
          </a:p>
          <a:p>
            <a:pPr algn="r"/>
            <a:r>
              <a:rPr lang="en-US" sz="1600" dirty="0" smtClean="0">
                <a:solidFill>
                  <a:srgbClr val="00F6FF"/>
                </a:solidFill>
              </a:rPr>
              <a:t>6</a:t>
            </a:r>
          </a:p>
          <a:p>
            <a:pPr algn="r"/>
            <a:r>
              <a:rPr lang="en-US" sz="1600" dirty="0" smtClean="0">
                <a:solidFill>
                  <a:srgbClr val="00F6FF"/>
                </a:solidFill>
              </a:rPr>
              <a:t>7</a:t>
            </a:r>
          </a:p>
          <a:p>
            <a:pPr algn="r"/>
            <a:r>
              <a:rPr lang="en-US" sz="1600" dirty="0" smtClean="0">
                <a:solidFill>
                  <a:srgbClr val="00F6FF"/>
                </a:solidFill>
              </a:rPr>
              <a:t>8</a:t>
            </a:r>
          </a:p>
          <a:p>
            <a:pPr algn="r"/>
            <a:r>
              <a:rPr lang="en-US" sz="1600" dirty="0" smtClean="0">
                <a:solidFill>
                  <a:srgbClr val="00F6FF"/>
                </a:solidFill>
              </a:rPr>
              <a:t>9</a:t>
            </a:r>
          </a:p>
          <a:p>
            <a:pPr algn="r"/>
            <a:r>
              <a:rPr lang="en-US" sz="1600" dirty="0" smtClean="0">
                <a:solidFill>
                  <a:srgbClr val="00F6FF"/>
                </a:solidFill>
              </a:rPr>
              <a:t>10</a:t>
            </a:r>
          </a:p>
          <a:p>
            <a:pPr algn="r"/>
            <a:r>
              <a:rPr lang="en-US" sz="1600" dirty="0" smtClean="0">
                <a:solidFill>
                  <a:srgbClr val="00F6FF"/>
                </a:solidFill>
              </a:rPr>
              <a:t>11</a:t>
            </a:r>
          </a:p>
          <a:p>
            <a:pPr algn="r"/>
            <a:r>
              <a:rPr lang="en-US" sz="1600" dirty="0" smtClean="0">
                <a:solidFill>
                  <a:srgbClr val="00F6FF"/>
                </a:solidFill>
              </a:rPr>
              <a:t>12</a:t>
            </a:r>
          </a:p>
          <a:p>
            <a:pPr algn="r"/>
            <a:r>
              <a:rPr lang="en-US" sz="1600" dirty="0" smtClean="0">
                <a:solidFill>
                  <a:srgbClr val="00F6FF"/>
                </a:solidFill>
              </a:rPr>
              <a:t>13</a:t>
            </a:r>
          </a:p>
          <a:p>
            <a:pPr algn="r"/>
            <a:r>
              <a:rPr lang="en-US" sz="1600" dirty="0" smtClean="0">
                <a:solidFill>
                  <a:srgbClr val="00F6FF"/>
                </a:solidFill>
              </a:rPr>
              <a:t>14</a:t>
            </a:r>
          </a:p>
          <a:p>
            <a:pPr algn="r"/>
            <a:r>
              <a:rPr lang="en-US" sz="1600" dirty="0" smtClean="0">
                <a:solidFill>
                  <a:srgbClr val="00F6FF"/>
                </a:solidFill>
              </a:rPr>
              <a:t>15</a:t>
            </a:r>
          </a:p>
          <a:p>
            <a:pPr algn="r"/>
            <a:r>
              <a:rPr lang="en-US" sz="1600" dirty="0" smtClean="0">
                <a:solidFill>
                  <a:srgbClr val="00F6FF"/>
                </a:solidFill>
              </a:rPr>
              <a:t>16</a:t>
            </a:r>
          </a:p>
          <a:p>
            <a:pPr algn="r"/>
            <a:r>
              <a:rPr lang="en-US" sz="1600" dirty="0" smtClean="0">
                <a:solidFill>
                  <a:srgbClr val="00F6FF"/>
                </a:solidFill>
              </a:rPr>
              <a:t>17</a:t>
            </a:r>
          </a:p>
          <a:p>
            <a:pPr algn="r"/>
            <a:r>
              <a:rPr lang="en-US" sz="1600" dirty="0" smtClean="0">
                <a:solidFill>
                  <a:srgbClr val="00F6FF"/>
                </a:solidFill>
              </a:rPr>
              <a:t>18</a:t>
            </a:r>
            <a:endParaRPr lang="en-US" sz="800" dirty="0" smtClean="0">
              <a:solidFill>
                <a:srgbClr val="00F6FF"/>
              </a:solidFill>
            </a:endParaRPr>
          </a:p>
          <a:p>
            <a:pPr algn="r"/>
            <a:r>
              <a:rPr lang="en-US" sz="800" dirty="0" smtClean="0">
                <a:solidFill>
                  <a:srgbClr val="00F6FF"/>
                </a:solidFill>
              </a:rPr>
              <a:t>.</a:t>
            </a:r>
          </a:p>
          <a:p>
            <a:pPr algn="r"/>
            <a:r>
              <a:rPr lang="en-US" sz="800" dirty="0" smtClean="0">
                <a:solidFill>
                  <a:srgbClr val="00F6FF"/>
                </a:solidFill>
              </a:rPr>
              <a:t>.</a:t>
            </a:r>
          </a:p>
          <a:p>
            <a:pPr algn="r"/>
            <a:r>
              <a:rPr lang="en-US" sz="1600" dirty="0" smtClean="0">
                <a:solidFill>
                  <a:srgbClr val="00F6FF"/>
                </a:solidFill>
              </a:rPr>
              <a:t>99</a:t>
            </a:r>
          </a:p>
          <a:p>
            <a:pPr algn="r"/>
            <a:r>
              <a:rPr lang="en-US" sz="1600" dirty="0" smtClean="0">
                <a:solidFill>
                  <a:srgbClr val="00F6FF"/>
                </a:solidFill>
              </a:rPr>
              <a:t>100</a:t>
            </a:r>
            <a:endParaRPr lang="en-US" sz="1600" dirty="0">
              <a:solidFill>
                <a:srgbClr val="00F6FF"/>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33867"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277510" y="2209800"/>
            <a:ext cx="2866490" cy="830997"/>
          </a:xfrm>
          <a:prstGeom prst="rect">
            <a:avLst/>
          </a:prstGeom>
          <a:noFill/>
        </p:spPr>
        <p:txBody>
          <a:bodyPr wrap="none" rtlCol="0">
            <a:spAutoFit/>
          </a:bodyPr>
          <a:lstStyle/>
          <a:p>
            <a:pPr algn="r"/>
            <a:r>
              <a:rPr lang="en-US" sz="2400" dirty="0" smtClean="0"/>
              <a:t>0b 1111 1111 = </a:t>
            </a:r>
            <a:r>
              <a:rPr lang="en-US" sz="2400" dirty="0" smtClean="0">
                <a:solidFill>
                  <a:srgbClr val="00F6FF"/>
                </a:solidFill>
              </a:rPr>
              <a:t>255</a:t>
            </a:r>
          </a:p>
          <a:p>
            <a:pPr algn="r"/>
            <a:r>
              <a:rPr lang="en-US" sz="2400" dirty="0" smtClean="0"/>
              <a:t>0b 1 0000 0000 = </a:t>
            </a:r>
            <a:r>
              <a:rPr lang="en-US" sz="2400" dirty="0" smtClean="0">
                <a:solidFill>
                  <a:srgbClr val="00F6FF"/>
                </a:solidFill>
              </a:rPr>
              <a:t>256</a:t>
            </a:r>
            <a:endParaRPr lang="en-US" sz="2400" dirty="0">
              <a:solidFill>
                <a:srgbClr val="00F6FF"/>
              </a:solidFill>
            </a:endParaRPr>
          </a:p>
        </p:txBody>
      </p:sp>
      <p:sp>
        <p:nvSpPr>
          <p:cNvPr id="18" name="TextBox 17"/>
          <p:cNvSpPr txBox="1"/>
          <p:nvPr/>
        </p:nvSpPr>
        <p:spPr>
          <a:xfrm>
            <a:off x="7344310" y="3048000"/>
            <a:ext cx="1640193" cy="830997"/>
          </a:xfrm>
          <a:prstGeom prst="rect">
            <a:avLst/>
          </a:prstGeom>
          <a:noFill/>
        </p:spPr>
        <p:txBody>
          <a:bodyPr wrap="none" rtlCol="0">
            <a:spAutoFit/>
          </a:bodyPr>
          <a:lstStyle/>
          <a:p>
            <a:pPr algn="r"/>
            <a:r>
              <a:rPr lang="en-US" sz="2400" dirty="0" smtClean="0"/>
              <a:t>0o 77 = </a:t>
            </a:r>
            <a:r>
              <a:rPr lang="en-US" sz="2400" dirty="0" smtClean="0">
                <a:solidFill>
                  <a:srgbClr val="00F6FF"/>
                </a:solidFill>
              </a:rPr>
              <a:t>63</a:t>
            </a:r>
          </a:p>
          <a:p>
            <a:pPr algn="r"/>
            <a:r>
              <a:rPr lang="en-US" sz="2400" dirty="0" smtClean="0"/>
              <a:t>0o 100 = </a:t>
            </a:r>
            <a:r>
              <a:rPr lang="en-US" sz="2400" dirty="0" smtClean="0">
                <a:solidFill>
                  <a:srgbClr val="00F6FF"/>
                </a:solidFill>
              </a:rPr>
              <a:t>64</a:t>
            </a:r>
            <a:endParaRPr lang="en-US" sz="2400" dirty="0">
              <a:solidFill>
                <a:srgbClr val="00F6FF"/>
              </a:solidFill>
            </a:endParaRPr>
          </a:p>
        </p:txBody>
      </p:sp>
      <p:sp>
        <p:nvSpPr>
          <p:cNvPr id="19" name="TextBox 18"/>
          <p:cNvSpPr txBox="1"/>
          <p:nvPr/>
        </p:nvSpPr>
        <p:spPr>
          <a:xfrm>
            <a:off x="7344310" y="3955434"/>
            <a:ext cx="1766830" cy="830997"/>
          </a:xfrm>
          <a:prstGeom prst="rect">
            <a:avLst/>
          </a:prstGeom>
          <a:noFill/>
        </p:spPr>
        <p:txBody>
          <a:bodyPr wrap="none" rtlCol="0">
            <a:spAutoFit/>
          </a:bodyPr>
          <a:lstStyle/>
          <a:p>
            <a:pPr algn="r"/>
            <a:r>
              <a:rPr lang="en-US" sz="2400" dirty="0" smtClean="0"/>
              <a:t>0x </a:t>
            </a:r>
            <a:r>
              <a:rPr lang="en-US" sz="2400" dirty="0" err="1" smtClean="0"/>
              <a:t>ff</a:t>
            </a:r>
            <a:r>
              <a:rPr lang="en-US" sz="2400" dirty="0" smtClean="0"/>
              <a:t> = </a:t>
            </a:r>
            <a:r>
              <a:rPr lang="en-US" sz="2400" dirty="0" smtClean="0">
                <a:solidFill>
                  <a:srgbClr val="00F6FF"/>
                </a:solidFill>
              </a:rPr>
              <a:t>255</a:t>
            </a:r>
          </a:p>
          <a:p>
            <a:pPr algn="r"/>
            <a:r>
              <a:rPr lang="en-US" sz="2400" dirty="0" smtClean="0"/>
              <a:t>0x 100 = </a:t>
            </a:r>
            <a:r>
              <a:rPr lang="en-US" sz="2400" dirty="0" smtClean="0">
                <a:solidFill>
                  <a:srgbClr val="00F6FF"/>
                </a:solidFill>
              </a:rPr>
              <a:t>256</a:t>
            </a:r>
            <a:endParaRPr lang="en-US" sz="2400" dirty="0">
              <a:solidFill>
                <a:srgbClr val="00F6FF"/>
              </a:solidFill>
            </a:endParaRPr>
          </a:p>
        </p:txBody>
      </p:sp>
    </p:spTree>
    <p:extLst>
      <p:ext uri="{BB962C8B-B14F-4D97-AF65-F5344CB8AC3E}">
        <p14:creationId xmlns:p14="http://schemas.microsoft.com/office/powerpoint/2010/main" val="40625088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228600" y="1143000"/>
            <a:ext cx="8915400" cy="5562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00F6FF"/>
                </a:solidFill>
              </a:rPr>
              <a:t>Base conversion </a:t>
            </a:r>
            <a:r>
              <a:rPr lang="en-US" dirty="0"/>
              <a:t>via repetitive </a:t>
            </a:r>
            <a:r>
              <a:rPr lang="en-US" dirty="0" smtClean="0"/>
              <a:t>division</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	</a:t>
            </a:r>
            <a:r>
              <a:rPr lang="en-US" sz="2400" dirty="0" smtClean="0"/>
              <a:t>Divide </a:t>
            </a:r>
            <a:r>
              <a:rPr lang="en-US" sz="2400" dirty="0"/>
              <a:t>by </a:t>
            </a:r>
            <a:r>
              <a:rPr lang="en-US" sz="2400" dirty="0" smtClean="0"/>
              <a:t>base, write remainder, move </a:t>
            </a:r>
            <a:r>
              <a:rPr lang="en-US" sz="2400" dirty="0"/>
              <a:t>left </a:t>
            </a:r>
            <a:r>
              <a:rPr lang="en-US" sz="2400" dirty="0" smtClean="0"/>
              <a:t>with quotient</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00F6FF"/>
                </a:solidFill>
              </a:rPr>
              <a:t>637 </a:t>
            </a:r>
            <a:r>
              <a:rPr lang="en-US" dirty="0" smtClean="0">
                <a:sym typeface="Symbol"/>
              </a:rPr>
              <a:t> </a:t>
            </a:r>
            <a:r>
              <a:rPr lang="en-US" dirty="0">
                <a:sym typeface="Symbol"/>
              </a:rPr>
              <a:t>8</a:t>
            </a:r>
            <a:r>
              <a:rPr lang="en-US" dirty="0" smtClean="0">
                <a:sym typeface="Symbol"/>
              </a:rPr>
              <a:t> = 79</a:t>
            </a:r>
            <a:r>
              <a:rPr lang="en-US" dirty="0">
                <a:sym typeface="Symbol"/>
              </a:rPr>
              <a:t> </a:t>
            </a:r>
            <a:r>
              <a:rPr lang="en-US" dirty="0" smtClean="0">
                <a:sym typeface="Symbol"/>
              </a:rPr>
              <a:t>   remainder  </a:t>
            </a:r>
            <a:r>
              <a:rPr lang="en-US" dirty="0">
                <a:solidFill>
                  <a:srgbClr val="00F6FF"/>
                </a:solidFill>
                <a:sym typeface="Symbol"/>
              </a:rPr>
              <a:t>5</a:t>
            </a:r>
            <a:r>
              <a:rPr lang="en-US" dirty="0" smtClean="0">
                <a:solidFill>
                  <a:srgbClr val="00F6FF"/>
                </a:solidFill>
                <a:sym typeface="Symbol"/>
              </a:rPr>
              <a:t>   </a:t>
            </a:r>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a:t>
            </a:r>
            <a:r>
              <a:rPr lang="en-US" dirty="0">
                <a:sym typeface="Symbol"/>
              </a:rPr>
              <a:t>8</a:t>
            </a:r>
            <a:r>
              <a:rPr lang="en-US" dirty="0" smtClean="0">
                <a:sym typeface="Symbol"/>
              </a:rPr>
              <a:t> = 9      remainder   </a:t>
            </a:r>
            <a:r>
              <a:rPr lang="en-US" dirty="0">
                <a:solidFill>
                  <a:srgbClr val="00F6FF"/>
                </a:solidFill>
                <a:sym typeface="Symbol"/>
              </a:rPr>
              <a:t>7</a:t>
            </a:r>
            <a:endParaRPr lang="en-US" dirty="0" smtClean="0">
              <a:solidFill>
                <a:srgbClr val="00F6FF"/>
              </a:solidFill>
              <a:sym typeface="Symbol"/>
            </a:endParaRPr>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 </a:t>
            </a:r>
            <a:r>
              <a:rPr lang="en-US" dirty="0">
                <a:sym typeface="Symbol"/>
              </a:rPr>
              <a:t>8</a:t>
            </a:r>
            <a:r>
              <a:rPr lang="en-US" dirty="0" smtClean="0">
                <a:sym typeface="Symbol"/>
              </a:rPr>
              <a:t> = 1      remainder   </a:t>
            </a:r>
            <a:r>
              <a:rPr lang="en-US" dirty="0" smtClean="0">
                <a:solidFill>
                  <a:srgbClr val="00F6FF"/>
                </a:solidFill>
                <a:sym typeface="Symbol"/>
              </a:rPr>
              <a:t>1</a:t>
            </a:r>
          </a:p>
          <a:p>
            <a:pPr marL="457200" lvl="1" indent="0">
              <a:lnSpc>
                <a:spcPct val="82000"/>
              </a:lnSpc>
              <a:spcBef>
                <a:spcPts val="600"/>
              </a:spcBef>
              <a:buClr>
                <a:srgbClr val="FFFF66"/>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accent1"/>
                </a:solidFill>
                <a:sym typeface="Symbol"/>
              </a:rPr>
              <a:t> </a:t>
            </a:r>
            <a:r>
              <a:rPr lang="en-US" dirty="0" smtClean="0">
                <a:solidFill>
                  <a:schemeClr val="accent1"/>
                </a:solidFill>
                <a:sym typeface="Symbol"/>
              </a:rPr>
              <a:t>   </a:t>
            </a:r>
            <a:r>
              <a:rPr lang="en-US" dirty="0">
                <a:sym typeface="Symbol"/>
              </a:rPr>
              <a:t>1  8 = </a:t>
            </a:r>
            <a:r>
              <a:rPr lang="en-US" dirty="0" smtClean="0">
                <a:sym typeface="Symbol"/>
              </a:rPr>
              <a:t>0      remainder   </a:t>
            </a:r>
            <a:r>
              <a:rPr lang="en-US" dirty="0" smtClean="0">
                <a:solidFill>
                  <a:srgbClr val="00F6FF"/>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rgbClr val="00F6FF"/>
                </a:solidFill>
                <a:sym typeface="Symbol"/>
              </a:rPr>
              <a:t>637 = </a:t>
            </a:r>
            <a:r>
              <a:rPr lang="en-US" dirty="0" smtClean="0">
                <a:solidFill>
                  <a:srgbClr val="00F6FF"/>
                </a:solidFill>
                <a:sym typeface="Symbol"/>
              </a:rPr>
              <a:t>0o 1175 </a:t>
            </a:r>
            <a:endParaRPr lang="en-US" dirty="0">
              <a:solidFill>
                <a:srgbClr val="00F6FF"/>
              </a:solidFill>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2" name="Rectangle 1"/>
          <p:cNvSpPr/>
          <p:nvPr/>
        </p:nvSpPr>
        <p:spPr>
          <a:xfrm>
            <a:off x="4495800" y="3048000"/>
            <a:ext cx="3810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918582" y="3059668"/>
            <a:ext cx="2396618" cy="369332"/>
          </a:xfrm>
          <a:prstGeom prst="rect">
            <a:avLst/>
          </a:prstGeom>
          <a:noFill/>
        </p:spPr>
        <p:txBody>
          <a:bodyPr wrap="none" rtlCol="0">
            <a:spAutoFit/>
          </a:bodyPr>
          <a:lstStyle/>
          <a:p>
            <a:r>
              <a:rPr lang="en-US" dirty="0" err="1" smtClean="0">
                <a:solidFill>
                  <a:srgbClr val="00F6FF"/>
                </a:solidFill>
              </a:rPr>
              <a:t>lsb</a:t>
            </a:r>
            <a:r>
              <a:rPr lang="en-US" dirty="0" smtClean="0">
                <a:solidFill>
                  <a:srgbClr val="00F6FF"/>
                </a:solidFill>
              </a:rPr>
              <a:t> </a:t>
            </a:r>
            <a:r>
              <a:rPr lang="en-US" dirty="0" smtClean="0"/>
              <a:t>(least significant bit)</a:t>
            </a:r>
            <a:endParaRPr lang="en-US" dirty="0"/>
          </a:p>
        </p:txBody>
      </p:sp>
      <p:sp>
        <p:nvSpPr>
          <p:cNvPr id="7" name="TextBox 6"/>
          <p:cNvSpPr txBox="1"/>
          <p:nvPr/>
        </p:nvSpPr>
        <p:spPr>
          <a:xfrm>
            <a:off x="4876800" y="4355068"/>
            <a:ext cx="2555315" cy="369332"/>
          </a:xfrm>
          <a:prstGeom prst="rect">
            <a:avLst/>
          </a:prstGeom>
          <a:noFill/>
        </p:spPr>
        <p:txBody>
          <a:bodyPr wrap="none" rtlCol="0">
            <a:spAutoFit/>
          </a:bodyPr>
          <a:lstStyle/>
          <a:p>
            <a:r>
              <a:rPr lang="en-US" dirty="0" err="1" smtClean="0">
                <a:solidFill>
                  <a:srgbClr val="00F6FF"/>
                </a:solidFill>
              </a:rPr>
              <a:t>msb</a:t>
            </a:r>
            <a:r>
              <a:rPr lang="en-US" dirty="0" smtClean="0">
                <a:solidFill>
                  <a:srgbClr val="00F6FF"/>
                </a:solidFill>
              </a:rPr>
              <a:t> </a:t>
            </a:r>
            <a:r>
              <a:rPr lang="en-US" dirty="0" smtClean="0"/>
              <a:t>(most significant bit)</a:t>
            </a:r>
            <a:endParaRPr lang="en-US" dirty="0"/>
          </a:p>
        </p:txBody>
      </p:sp>
      <p:sp>
        <p:nvSpPr>
          <p:cNvPr id="8" name="TextBox 7"/>
          <p:cNvSpPr txBox="1"/>
          <p:nvPr/>
        </p:nvSpPr>
        <p:spPr>
          <a:xfrm>
            <a:off x="2370238" y="5498068"/>
            <a:ext cx="449162" cy="369332"/>
          </a:xfrm>
          <a:prstGeom prst="rect">
            <a:avLst/>
          </a:prstGeom>
          <a:noFill/>
        </p:spPr>
        <p:txBody>
          <a:bodyPr wrap="none" rtlCol="0">
            <a:spAutoFit/>
          </a:bodyPr>
          <a:lstStyle/>
          <a:p>
            <a:r>
              <a:rPr lang="en-US" dirty="0" err="1" smtClean="0">
                <a:solidFill>
                  <a:srgbClr val="00F6FF"/>
                </a:solidFill>
              </a:rPr>
              <a:t>lsb</a:t>
            </a:r>
            <a:endParaRPr lang="en-US" dirty="0">
              <a:solidFill>
                <a:srgbClr val="00F6FF"/>
              </a:solidFill>
            </a:endParaRPr>
          </a:p>
        </p:txBody>
      </p:sp>
      <p:sp>
        <p:nvSpPr>
          <p:cNvPr id="9" name="TextBox 8"/>
          <p:cNvSpPr txBox="1"/>
          <p:nvPr/>
        </p:nvSpPr>
        <p:spPr>
          <a:xfrm>
            <a:off x="1629192" y="5498068"/>
            <a:ext cx="580608" cy="369332"/>
          </a:xfrm>
          <a:prstGeom prst="rect">
            <a:avLst/>
          </a:prstGeom>
          <a:noFill/>
        </p:spPr>
        <p:txBody>
          <a:bodyPr wrap="none" rtlCol="0">
            <a:spAutoFit/>
          </a:bodyPr>
          <a:lstStyle/>
          <a:p>
            <a:r>
              <a:rPr lang="en-US" dirty="0" err="1" smtClean="0">
                <a:solidFill>
                  <a:srgbClr val="00F6FF"/>
                </a:solidFill>
              </a:rPr>
              <a:t>msb</a:t>
            </a:r>
            <a:endParaRPr lang="en-US" dirty="0">
              <a:solidFill>
                <a:srgbClr val="00F6FF"/>
              </a:solidFill>
            </a:endParaRPr>
          </a:p>
        </p:txBody>
      </p:sp>
    </p:spTree>
    <p:extLst>
      <p:ext uri="{BB962C8B-B14F-4D97-AF65-F5344CB8AC3E}">
        <p14:creationId xmlns:p14="http://schemas.microsoft.com/office/powerpoint/2010/main" val="11566699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CP3_INK_TAG" val="base64:AIgBHAOAgAQdAgQEARBBrrAVzk2nR58PaHizNrQ9AwhIEET//wNFNQUCC2QZFDIIAI4pAa0BfkMzCADoGQFeCX5DEoPDJEHLzURBCj4vgv4FK/gUsAAAAAAAAIL+F2v4XbAAAAAAAAAhNhDDGyaZGWHItytMjBa0cN2a1y3buVrTEyyZGrBlkYNnAA=="/>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4790</TotalTime>
  <Words>5186</Words>
  <Application>Microsoft Macintosh PowerPoint</Application>
  <PresentationFormat>On-screen Show (4:3)</PresentationFormat>
  <Paragraphs>1492</Paragraphs>
  <Slides>56</Slides>
  <Notes>47</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Numbers and Arithmetic</vt:lpstr>
      <vt:lpstr>Big Picture:  Building a Processor</vt:lpstr>
      <vt:lpstr>Today’s Lecture</vt:lpstr>
      <vt:lpstr>Number Representations</vt:lpstr>
      <vt:lpstr>Number Representations</vt:lpstr>
      <vt:lpstr>Number Representations</vt:lpstr>
      <vt:lpstr>Number Representations</vt:lpstr>
      <vt:lpstr>Number Representations</vt:lpstr>
      <vt:lpstr>Number Representations</vt:lpstr>
      <vt:lpstr>Number Representations</vt:lpstr>
      <vt:lpstr>Range of Values</vt:lpstr>
      <vt:lpstr>Number Representations</vt:lpstr>
      <vt:lpstr>Takeaway</vt:lpstr>
      <vt:lpstr>Next</vt:lpstr>
      <vt:lpstr>Binary Addition</vt:lpstr>
      <vt:lpstr>Binary Addition</vt:lpstr>
      <vt:lpstr>1-bit  Adder</vt:lpstr>
      <vt:lpstr>1-bit Half Adder</vt:lpstr>
      <vt:lpstr>1-bit Half Adder</vt:lpstr>
      <vt:lpstr>1-bit Adder with Carry</vt:lpstr>
      <vt:lpstr>1-bit Adder with Carry</vt:lpstr>
      <vt:lpstr>1-bit Adder with Carry</vt:lpstr>
      <vt:lpstr>1-bit Adder with Carry</vt:lpstr>
      <vt:lpstr>1-bit Adder with Carry</vt:lpstr>
      <vt:lpstr>Lab0 1-bit adder</vt:lpstr>
      <vt:lpstr>4-bit Adder</vt:lpstr>
      <vt:lpstr>4-bit Adder</vt:lpstr>
      <vt:lpstr>Takeaway</vt:lpstr>
      <vt:lpstr>Next Goal</vt:lpstr>
      <vt:lpstr>First Attempt: Sign/Magnitude Representation</vt:lpstr>
      <vt:lpstr>Two’s Complement Representation</vt:lpstr>
      <vt:lpstr>Two’s Complement Representation</vt:lpstr>
      <vt:lpstr>Two’s Complement</vt:lpstr>
      <vt:lpstr>Two’s Complement Facts</vt:lpstr>
      <vt:lpstr>Sign Extension &amp; Truncation</vt:lpstr>
      <vt:lpstr>Two’s Complement Addition</vt:lpstr>
      <vt:lpstr>Two’s Complement Addition</vt:lpstr>
      <vt:lpstr>Binary Subtraction</vt:lpstr>
      <vt:lpstr>Binary Subtraction</vt:lpstr>
      <vt:lpstr>Takeaway</vt:lpstr>
      <vt:lpstr>Next Goal</vt:lpstr>
      <vt:lpstr>Overflow</vt:lpstr>
      <vt:lpstr>Overflow</vt:lpstr>
      <vt:lpstr>Overflow</vt:lpstr>
      <vt:lpstr>Two’s Complement Adder</vt:lpstr>
      <vt:lpstr>Two’s Complement Adder</vt:lpstr>
      <vt:lpstr>Two’s Complement Adder</vt:lpstr>
      <vt:lpstr>Takeaway</vt:lpstr>
      <vt:lpstr>A Calculator</vt:lpstr>
      <vt:lpstr>A Calculator</vt:lpstr>
      <vt:lpstr>Efficiency and Generality</vt:lpstr>
      <vt:lpstr>Performance</vt:lpstr>
      <vt:lpstr>4-bit Ripple Carry Adder</vt:lpstr>
      <vt:lpstr>Today’s Lecture</vt:lpstr>
      <vt:lpstr>Summary</vt:lpstr>
      <vt:lpstr>Administrivia</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Kavita Bala</cp:lastModifiedBy>
  <cp:revision>395</cp:revision>
  <dcterms:created xsi:type="dcterms:W3CDTF">2012-11-28T14:27:55Z</dcterms:created>
  <dcterms:modified xsi:type="dcterms:W3CDTF">2014-01-31T19:18:00Z</dcterms:modified>
</cp:coreProperties>
</file>