
<file path=[Content_Types].xml><?xml version="1.0" encoding="utf-8"?>
<Types xmlns="http://schemas.openxmlformats.org/package/2006/content-types">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16.xml" Type="http://schemas.openxmlformats.org/officeDocument/2006/relationships/slide" Id="rId21"/><Relationship Target="presProps.xml" Type="http://schemas.openxmlformats.org/officeDocument/2006/relationships/presProps" Id="rId2"/><Relationship Target="slides/slide7.xml" Type="http://schemas.openxmlformats.org/officeDocument/2006/relationships/slide" Id="rId12"/><Relationship Target="slides/slide17.xml" Type="http://schemas.openxmlformats.org/officeDocument/2006/relationships/slide" Id="rId22"/><Relationship Target="theme/theme3.xml" Type="http://schemas.openxmlformats.org/officeDocument/2006/relationships/theme" Id="rId1"/><Relationship Target="slides/slide8.xml" Type="http://schemas.openxmlformats.org/officeDocument/2006/relationships/slide" Id="rId13"/><Relationship Target="slides/slide18.xml" Type="http://schemas.openxmlformats.org/officeDocument/2006/relationships/slide" Id="rId23"/><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 name="Shape 30"/>
        <p:cNvGrpSpPr/>
        <p:nvPr/>
      </p:nvGrpSpPr>
      <p:grpSpPr>
        <a:xfrm>
          <a:off y="0" x="0"/>
          <a:ext cy="0" cx="0"/>
          <a:chOff y="0" x="0"/>
          <a:chExt cy="0" cx="0"/>
        </a:xfrm>
      </p:grpSpPr>
      <p:sp>
        <p:nvSpPr>
          <p:cNvPr id="31" name="Shape 3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2" name="Shape 3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0" name="Shape 90"/>
        <p:cNvGrpSpPr/>
        <p:nvPr/>
      </p:nvGrpSpPr>
      <p:grpSpPr>
        <a:xfrm>
          <a:off y="0" x="0"/>
          <a:ext cy="0" cx="0"/>
          <a:chOff y="0" x="0"/>
          <a:chExt cy="0" cx="0"/>
        </a:xfrm>
      </p:grpSpPr>
      <p:sp>
        <p:nvSpPr>
          <p:cNvPr id="91" name="Shape 9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92" name="Shape 92"/>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May instruct the students to open the file, and follow along if you would like. I feel like there is no reason to not include typedef notation. Also, relate the previously bolded should to this buffer. Is this an arraylist of ints? (I know the answer. You should ask the students to make sure they’re awake.)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6" name="Shape 96"/>
        <p:cNvGrpSpPr/>
        <p:nvPr/>
      </p:nvGrpSpPr>
      <p:grpSpPr>
        <a:xfrm>
          <a:off y="0" x="0"/>
          <a:ext cy="0" cx="0"/>
          <a:chOff y="0" x="0"/>
          <a:chExt cy="0" cx="0"/>
        </a:xfrm>
      </p:grpSpPr>
      <p:sp>
        <p:nvSpPr>
          <p:cNvPr id="97" name="Shape 9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98" name="Shape 98"/>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Be careful about how far you go into this explanation of why. Feel out your section, and don’t go too deep.</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2" name="Shape 102"/>
        <p:cNvGrpSpPr/>
        <p:nvPr/>
      </p:nvGrpSpPr>
      <p:grpSpPr>
        <a:xfrm>
          <a:off y="0" x="0"/>
          <a:ext cy="0" cx="0"/>
          <a:chOff y="0" x="0"/>
          <a:chExt cy="0" cx="0"/>
        </a:xfrm>
      </p:grpSpPr>
      <p:sp>
        <p:nvSpPr>
          <p:cNvPr id="103" name="Shape 10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04" name="Shape 10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8" name="Shape 108"/>
        <p:cNvGrpSpPr/>
        <p:nvPr/>
      </p:nvGrpSpPr>
      <p:grpSpPr>
        <a:xfrm>
          <a:off y="0" x="0"/>
          <a:ext cy="0" cx="0"/>
          <a:chOff y="0" x="0"/>
          <a:chExt cy="0" cx="0"/>
        </a:xfrm>
      </p:grpSpPr>
      <p:sp>
        <p:nvSpPr>
          <p:cNvPr id="109" name="Shape 10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10" name="Shape 11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4" name="Shape 114"/>
        <p:cNvGrpSpPr/>
        <p:nvPr/>
      </p:nvGrpSpPr>
      <p:grpSpPr>
        <a:xfrm>
          <a:off y="0" x="0"/>
          <a:ext cy="0" cx="0"/>
          <a:chOff y="0" x="0"/>
          <a:chExt cy="0" cx="0"/>
        </a:xfrm>
      </p:grpSpPr>
      <p:sp>
        <p:nvSpPr>
          <p:cNvPr id="115" name="Shape 11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16" name="Shape 11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0" name="Shape 120"/>
        <p:cNvGrpSpPr/>
        <p:nvPr/>
      </p:nvGrpSpPr>
      <p:grpSpPr>
        <a:xfrm>
          <a:off y="0" x="0"/>
          <a:ext cy="0" cx="0"/>
          <a:chOff y="0" x="0"/>
          <a:chExt cy="0" cx="0"/>
        </a:xfrm>
      </p:grpSpPr>
      <p:sp>
        <p:nvSpPr>
          <p:cNvPr id="121" name="Shape 12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22" name="Shape 122"/>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Bolded to denote that it’s a pointer.</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8" name="Shape 128"/>
        <p:cNvGrpSpPr/>
        <p:nvPr/>
      </p:nvGrpSpPr>
      <p:grpSpPr>
        <a:xfrm>
          <a:off y="0" x="0"/>
          <a:ext cy="0" cx="0"/>
          <a:chOff y="0" x="0"/>
          <a:chExt cy="0" cx="0"/>
        </a:xfrm>
      </p:grpSpPr>
      <p:sp>
        <p:nvSpPr>
          <p:cNvPr id="129" name="Shape 12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30" name="Shape 130"/>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Mention that the sequence: malloc, free, malloc, free, … , free</a:t>
            </a:r>
          </a:p>
          <a:p>
            <a:pPr>
              <a:buNone/>
            </a:pPr>
            <a:r>
              <a:rPr lang="en"/>
              <a:t>is ok.</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4" name="Shape 134"/>
        <p:cNvGrpSpPr/>
        <p:nvPr/>
      </p:nvGrpSpPr>
      <p:grpSpPr>
        <a:xfrm>
          <a:off y="0" x="0"/>
          <a:ext cy="0" cx="0"/>
          <a:chOff y="0" x="0"/>
          <a:chExt cy="0" cx="0"/>
        </a:xfrm>
      </p:grpSpPr>
      <p:sp>
        <p:nvSpPr>
          <p:cNvPr id="135" name="Shape 13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36" name="Shape 136"/>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These sections of memory have not been discussed in class. If they have questions on it you can refer them to this link.</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0" name="Shape 140"/>
        <p:cNvGrpSpPr/>
        <p:nvPr/>
      </p:nvGrpSpPr>
      <p:grpSpPr>
        <a:xfrm>
          <a:off y="0" x="0"/>
          <a:ext cy="0" cx="0"/>
          <a:chOff y="0" x="0"/>
          <a:chExt cy="0" cx="0"/>
        </a:xfrm>
      </p:grpSpPr>
      <p:sp>
        <p:nvSpPr>
          <p:cNvPr id="141" name="Shape 14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42" name="Shape 14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6" name="Shape 36"/>
        <p:cNvGrpSpPr/>
        <p:nvPr/>
      </p:nvGrpSpPr>
      <p:grpSpPr>
        <a:xfrm>
          <a:off y="0" x="0"/>
          <a:ext cy="0" cx="0"/>
          <a:chOff y="0" x="0"/>
          <a:chExt cy="0" cx="0"/>
        </a:xfrm>
      </p:grpSpPr>
      <p:sp>
        <p:nvSpPr>
          <p:cNvPr id="37" name="Shape 3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8" name="Shape 3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2" name="Shape 42"/>
        <p:cNvGrpSpPr/>
        <p:nvPr/>
      </p:nvGrpSpPr>
      <p:grpSpPr>
        <a:xfrm>
          <a:off y="0" x="0"/>
          <a:ext cy="0" cx="0"/>
          <a:chOff y="0" x="0"/>
          <a:chExt cy="0" cx="0"/>
        </a:xfrm>
      </p:grpSpPr>
      <p:sp>
        <p:nvSpPr>
          <p:cNvPr id="43" name="Shape 4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44" name="Shape 44"/>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Of course you </a:t>
            </a:r>
            <a:r>
              <a:rPr b="1" lang="en"/>
              <a:t>should</a:t>
            </a:r>
            <a:r>
              <a:rPr lang="en"/>
              <a:t> elaborate on why the word should is in bold.</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8" name="Shape 48"/>
        <p:cNvGrpSpPr/>
        <p:nvPr/>
      </p:nvGrpSpPr>
      <p:grpSpPr>
        <a:xfrm>
          <a:off y="0" x="0"/>
          <a:ext cy="0" cx="0"/>
          <a:chOff y="0" x="0"/>
          <a:chExt cy="0" cx="0"/>
        </a:xfrm>
      </p:grpSpPr>
      <p:sp>
        <p:nvSpPr>
          <p:cNvPr id="49" name="Shape 4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50" name="Shape 5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6" name="Shape 56"/>
        <p:cNvGrpSpPr/>
        <p:nvPr/>
      </p:nvGrpSpPr>
      <p:grpSpPr>
        <a:xfrm>
          <a:off y="0" x="0"/>
          <a:ext cy="0" cx="0"/>
          <a:chOff y="0" x="0"/>
          <a:chExt cy="0" cx="0"/>
        </a:xfrm>
      </p:grpSpPr>
      <p:sp>
        <p:nvSpPr>
          <p:cNvPr id="57" name="Shape 5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58" name="Shape 5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4" name="Shape 64"/>
        <p:cNvGrpSpPr/>
        <p:nvPr/>
      </p:nvGrpSpPr>
      <p:grpSpPr>
        <a:xfrm>
          <a:off y="0" x="0"/>
          <a:ext cy="0" cx="0"/>
          <a:chOff y="0" x="0"/>
          <a:chExt cy="0" cx="0"/>
        </a:xfrm>
      </p:grpSpPr>
      <p:sp>
        <p:nvSpPr>
          <p:cNvPr id="65" name="Shape 6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66" name="Shape 6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0" name="Shape 70"/>
        <p:cNvGrpSpPr/>
        <p:nvPr/>
      </p:nvGrpSpPr>
      <p:grpSpPr>
        <a:xfrm>
          <a:off y="0" x="0"/>
          <a:ext cy="0" cx="0"/>
          <a:chOff y="0" x="0"/>
          <a:chExt cy="0" cx="0"/>
        </a:xfrm>
      </p:grpSpPr>
      <p:sp>
        <p:nvSpPr>
          <p:cNvPr id="71" name="Shape 7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72" name="Shape 72"/>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Just bring up why malloc returns a void *, and how we casted it to a char * for the string manipulation last time.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8" name="Shape 78"/>
        <p:cNvGrpSpPr/>
        <p:nvPr/>
      </p:nvGrpSpPr>
      <p:grpSpPr>
        <a:xfrm>
          <a:off y="0" x="0"/>
          <a:ext cy="0" cx="0"/>
          <a:chOff y="0" x="0"/>
          <a:chExt cy="0" cx="0"/>
        </a:xfrm>
      </p:grpSpPr>
      <p:sp>
        <p:nvSpPr>
          <p:cNvPr id="79" name="Shape 7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80" name="Shape 80"/>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Answer: If the memory is found in a separate segment of memory, ptr will equal NULL.</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4" name="Shape 84"/>
        <p:cNvGrpSpPr/>
        <p:nvPr/>
      </p:nvGrpSpPr>
      <p:grpSpPr>
        <a:xfrm>
          <a:off y="0" x="0"/>
          <a:ext cy="0" cx="0"/>
          <a:chOff y="0" x="0"/>
          <a:chExt cy="0" cx="0"/>
        </a:xfrm>
      </p:grpSpPr>
      <p:sp>
        <p:nvSpPr>
          <p:cNvPr id="85" name="Shape 8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86" name="Shape 8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p:nvPr/>
        </p:nvSpPr>
        <p:spPr>
          <a:xfrm rot="10800000" flipH="1">
            <a:off y="3093234" x="0"/>
            <a:ext cy="712499" cx="8458200"/>
          </a:xfrm>
          <a:prstGeom prst="rect">
            <a:avLst/>
          </a:prstGeom>
          <a:solidFill>
            <a:schemeClr val="dk2"/>
          </a:solidFill>
          <a:ln>
            <a:noFill/>
          </a:ln>
        </p:spPr>
        <p:txBody>
          <a:bodyPr bIns="45700" rIns="91425" lIns="91425" tIns="45700" anchor="ctr" anchorCtr="0">
            <a:noAutofit/>
          </a:bodyPr>
          <a:lstStyle/>
          <a:p/>
        </p:txBody>
      </p:sp>
      <p:sp>
        <p:nvSpPr>
          <p:cNvPr id="9" name="Shape 9"/>
          <p:cNvSpPr txBox="1"/>
          <p:nvPr>
            <p:ph type="ctrTitle"/>
          </p:nvPr>
        </p:nvSpPr>
        <p:spPr>
          <a:xfrm>
            <a:off y="1300757" x="685800"/>
            <a:ext cy="1684199" cx="7772400"/>
          </a:xfrm>
          <a:prstGeom prst="rect">
            <a:avLst/>
          </a:prstGeom>
        </p:spPr>
        <p:txBody>
          <a:bodyPr bIns="91425" rIns="91425" lIns="91425" tIns="91425" anchor="b" anchorCtr="0"/>
          <a:lstStyle>
            <a:lvl1pPr indent="457200">
              <a:buClr>
                <a:schemeClr val="dk2"/>
              </a:buClr>
              <a:buSzPct val="100000"/>
              <a:defRPr sz="7200">
                <a:solidFill>
                  <a:schemeClr val="dk2"/>
                </a:solidFill>
              </a:defRPr>
            </a:lvl1pPr>
            <a:lvl2pPr indent="457200">
              <a:buClr>
                <a:schemeClr val="dk2"/>
              </a:buClr>
              <a:buSzPct val="100000"/>
              <a:defRPr sz="7200">
                <a:solidFill>
                  <a:schemeClr val="dk2"/>
                </a:solidFill>
              </a:defRPr>
            </a:lvl2pPr>
            <a:lvl3pPr indent="457200">
              <a:buClr>
                <a:schemeClr val="dk2"/>
              </a:buClr>
              <a:buSzPct val="100000"/>
              <a:defRPr sz="7200">
                <a:solidFill>
                  <a:schemeClr val="dk2"/>
                </a:solidFill>
              </a:defRPr>
            </a:lvl3pPr>
            <a:lvl4pPr indent="457200">
              <a:buClr>
                <a:schemeClr val="dk2"/>
              </a:buClr>
              <a:buSzPct val="100000"/>
              <a:defRPr sz="7200">
                <a:solidFill>
                  <a:schemeClr val="dk2"/>
                </a:solidFill>
              </a:defRPr>
            </a:lvl4pPr>
            <a:lvl5pPr indent="457200">
              <a:buClr>
                <a:schemeClr val="dk2"/>
              </a:buClr>
              <a:buSzPct val="100000"/>
              <a:defRPr sz="7200">
                <a:solidFill>
                  <a:schemeClr val="dk2"/>
                </a:solidFill>
              </a:defRPr>
            </a:lvl5pPr>
            <a:lvl6pPr indent="457200">
              <a:buClr>
                <a:schemeClr val="dk2"/>
              </a:buClr>
              <a:buSzPct val="100000"/>
              <a:defRPr sz="7200">
                <a:solidFill>
                  <a:schemeClr val="dk2"/>
                </a:solidFill>
              </a:defRPr>
            </a:lvl6pPr>
            <a:lvl7pPr indent="457200">
              <a:buClr>
                <a:schemeClr val="dk2"/>
              </a:buClr>
              <a:buSzPct val="100000"/>
              <a:defRPr sz="7200">
                <a:solidFill>
                  <a:schemeClr val="dk2"/>
                </a:solidFill>
              </a:defRPr>
            </a:lvl7pPr>
            <a:lvl8pPr indent="457200">
              <a:buClr>
                <a:schemeClr val="dk2"/>
              </a:buClr>
              <a:buSzPct val="100000"/>
              <a:defRPr sz="7200">
                <a:solidFill>
                  <a:schemeClr val="dk2"/>
                </a:solidFill>
              </a:defRPr>
            </a:lvl8pPr>
            <a:lvl9pPr indent="457200">
              <a:buClr>
                <a:schemeClr val="dk2"/>
              </a:buClr>
              <a:buSzPct val="100000"/>
              <a:defRPr sz="7200">
                <a:solidFill>
                  <a:schemeClr val="dk2"/>
                </a:solidFill>
              </a:defRPr>
            </a:lvl9pPr>
          </a:lstStyle>
          <a:p/>
        </p:txBody>
      </p:sp>
      <p:sp>
        <p:nvSpPr>
          <p:cNvPr id="10" name="Shape 10"/>
          <p:cNvSpPr txBox="1"/>
          <p:nvPr>
            <p:ph idx="1" type="subTitle"/>
          </p:nvPr>
        </p:nvSpPr>
        <p:spPr>
          <a:xfrm>
            <a:off y="3093357" x="685800"/>
            <a:ext cy="712499" cx="7772400"/>
          </a:xfrm>
          <a:prstGeom prst="rect">
            <a:avLst/>
          </a:prstGeom>
        </p:spPr>
        <p:txBody>
          <a:bodyPr bIns="91425" rIns="91425" lIns="91425" tIns="91425" anchor="ctr" anchorCtr="0"/>
          <a:lstStyle>
            <a:lvl1pPr marL="0">
              <a:spcBef>
                <a:spcPts val="0"/>
              </a:spcBef>
              <a:buClr>
                <a:schemeClr val="lt2"/>
              </a:buClr>
              <a:buNone/>
              <a:defRPr b="1">
                <a:solidFill>
                  <a:schemeClr val="lt2"/>
                </a:solidFill>
              </a:defRPr>
            </a:lvl1pPr>
            <a:lvl2pPr indent="190500" marL="0">
              <a:spcBef>
                <a:spcPts val="0"/>
              </a:spcBef>
              <a:buClr>
                <a:schemeClr val="lt2"/>
              </a:buClr>
              <a:buSzPct val="100000"/>
              <a:buNone/>
              <a:defRPr b="1" sz="3000">
                <a:solidFill>
                  <a:schemeClr val="lt2"/>
                </a:solidFill>
              </a:defRPr>
            </a:lvl2pPr>
            <a:lvl3pPr indent="190500" marL="0">
              <a:spcBef>
                <a:spcPts val="0"/>
              </a:spcBef>
              <a:buClr>
                <a:schemeClr val="lt2"/>
              </a:buClr>
              <a:buSzPct val="100000"/>
              <a:buNone/>
              <a:defRPr b="1" sz="3000">
                <a:solidFill>
                  <a:schemeClr val="lt2"/>
                </a:solidFill>
              </a:defRPr>
            </a:lvl3pPr>
            <a:lvl4pPr indent="190500" marL="0">
              <a:spcBef>
                <a:spcPts val="0"/>
              </a:spcBef>
              <a:buClr>
                <a:schemeClr val="lt2"/>
              </a:buClr>
              <a:buSzPct val="100000"/>
              <a:buNone/>
              <a:defRPr b="1" sz="3000">
                <a:solidFill>
                  <a:schemeClr val="lt2"/>
                </a:solidFill>
              </a:defRPr>
            </a:lvl4pPr>
            <a:lvl5pPr indent="190500" marL="0">
              <a:spcBef>
                <a:spcPts val="0"/>
              </a:spcBef>
              <a:buClr>
                <a:schemeClr val="lt2"/>
              </a:buClr>
              <a:buSzPct val="100000"/>
              <a:buNone/>
              <a:defRPr b="1" sz="3000">
                <a:solidFill>
                  <a:schemeClr val="lt2"/>
                </a:solidFill>
              </a:defRPr>
            </a:lvl5pPr>
            <a:lvl6pPr indent="190500" marL="0">
              <a:spcBef>
                <a:spcPts val="0"/>
              </a:spcBef>
              <a:buClr>
                <a:schemeClr val="lt2"/>
              </a:buClr>
              <a:buSzPct val="100000"/>
              <a:buNone/>
              <a:defRPr b="1" sz="3000">
                <a:solidFill>
                  <a:schemeClr val="lt2"/>
                </a:solidFill>
              </a:defRPr>
            </a:lvl6pPr>
            <a:lvl7pPr indent="190500" marL="0">
              <a:spcBef>
                <a:spcPts val="0"/>
              </a:spcBef>
              <a:buClr>
                <a:schemeClr val="lt2"/>
              </a:buClr>
              <a:buSzPct val="100000"/>
              <a:buNone/>
              <a:defRPr b="1" sz="3000">
                <a:solidFill>
                  <a:schemeClr val="lt2"/>
                </a:solidFill>
              </a:defRPr>
            </a:lvl7pPr>
            <a:lvl8pPr indent="190500" marL="0">
              <a:spcBef>
                <a:spcPts val="0"/>
              </a:spcBef>
              <a:buClr>
                <a:schemeClr val="lt2"/>
              </a:buClr>
              <a:buSzPct val="100000"/>
              <a:buNone/>
              <a:defRPr b="1" sz="3000">
                <a:solidFill>
                  <a:schemeClr val="lt2"/>
                </a:solidFill>
              </a:defRPr>
            </a:lvl8pPr>
            <a:lvl9pPr indent="190500" marL="0">
              <a:spcBef>
                <a:spcPts val="0"/>
              </a:spcBef>
              <a:buClr>
                <a:schemeClr val="lt2"/>
              </a:buClr>
              <a:buSzPct val="100000"/>
              <a:buNone/>
              <a:defRPr b="1" sz="3000">
                <a:solidFill>
                  <a:schemeClr val="lt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1" name="Shape 11"/>
        <p:cNvGrpSpPr/>
        <p:nvPr/>
      </p:nvGrpSpPr>
      <p:grpSpPr>
        <a:xfrm>
          <a:off y="0" x="0"/>
          <a:ext cy="0" cx="0"/>
          <a:chOff y="0" x="0"/>
          <a:chExt cy="0" cx="0"/>
        </a:xfrm>
      </p:grpSpPr>
      <p:sp>
        <p:nvSpPr>
          <p:cNvPr id="12" name="Shape 12"/>
          <p:cNvSpPr/>
          <p:nvPr/>
        </p:nvSpPr>
        <p:spPr>
          <a:xfrm>
            <a:off y="205977" x="0"/>
            <a:ext cy="1165500" cx="8686800"/>
          </a:xfrm>
          <a:prstGeom prst="rect">
            <a:avLst/>
          </a:prstGeom>
          <a:solidFill>
            <a:schemeClr val="dk2"/>
          </a:solidFill>
          <a:ln>
            <a:noFill/>
          </a:ln>
        </p:spPr>
        <p:txBody>
          <a:bodyPr bIns="45700" rIns="91425" lIns="91425" tIns="45700" anchor="ctr" anchorCtr="0">
            <a:noAutofit/>
          </a:bodyPr>
          <a:lstStyle/>
          <a:p/>
        </p:txBody>
      </p:sp>
      <p:sp>
        <p:nvSpPr>
          <p:cNvPr id="13" name="Shape 13"/>
          <p:cNvSpPr txBox="1"/>
          <p:nvPr>
            <p:ph type="title"/>
          </p:nvPr>
        </p:nvSpPr>
        <p:spPr>
          <a:xfrm>
            <a:off y="205977" x="457200"/>
            <a:ext cy="1141499"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4" name="Shape 14"/>
          <p:cNvSpPr txBox="1"/>
          <p:nvPr>
            <p:ph idx="1" type="body"/>
          </p:nvPr>
        </p:nvSpPr>
        <p:spPr>
          <a:xfrm>
            <a:off y="1460499" x="457200"/>
            <a:ext cy="3465299" cx="82296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5" name="Shape 15"/>
        <p:cNvGrpSpPr/>
        <p:nvPr/>
      </p:nvGrpSpPr>
      <p:grpSpPr>
        <a:xfrm>
          <a:off y="0" x="0"/>
          <a:ext cy="0" cx="0"/>
          <a:chOff y="0" x="0"/>
          <a:chExt cy="0" cx="0"/>
        </a:xfrm>
      </p:grpSpPr>
      <p:sp>
        <p:nvSpPr>
          <p:cNvPr id="16" name="Shape 16"/>
          <p:cNvSpPr/>
          <p:nvPr/>
        </p:nvSpPr>
        <p:spPr>
          <a:xfrm>
            <a:off y="205977" x="0"/>
            <a:ext cy="1165500" cx="8686800"/>
          </a:xfrm>
          <a:prstGeom prst="rect">
            <a:avLst/>
          </a:prstGeom>
          <a:solidFill>
            <a:schemeClr val="dk2"/>
          </a:solidFill>
          <a:ln>
            <a:noFill/>
          </a:ln>
        </p:spPr>
        <p:txBody>
          <a:bodyPr bIns="45700" rIns="91425" lIns="91425" tIns="45700" anchor="ctr" anchorCtr="0">
            <a:noAutofit/>
          </a:bodyPr>
          <a:lstStyle/>
          <a:p/>
        </p:txBody>
      </p:sp>
      <p:sp>
        <p:nvSpPr>
          <p:cNvPr id="17" name="Shape 17"/>
          <p:cNvSpPr txBox="1"/>
          <p:nvPr>
            <p:ph type="title"/>
          </p:nvPr>
        </p:nvSpPr>
        <p:spPr>
          <a:xfrm>
            <a:off y="205977" x="457200"/>
            <a:ext cy="1141499"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8" name="Shape 18"/>
          <p:cNvSpPr txBox="1"/>
          <p:nvPr>
            <p:ph idx="1" type="body"/>
          </p:nvPr>
        </p:nvSpPr>
        <p:spPr>
          <a:xfrm>
            <a:off y="1460499" x="457200"/>
            <a:ext cy="3465299" cx="40302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9" name="Shape 19"/>
          <p:cNvSpPr txBox="1"/>
          <p:nvPr>
            <p:ph idx="2" type="body"/>
          </p:nvPr>
        </p:nvSpPr>
        <p:spPr>
          <a:xfrm>
            <a:off y="1461908" x="4656667"/>
            <a:ext cy="3465299" cx="40302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0" name="Shape 20"/>
        <p:cNvGrpSpPr/>
        <p:nvPr/>
      </p:nvGrpSpPr>
      <p:grpSpPr>
        <a:xfrm>
          <a:off y="0" x="0"/>
          <a:ext cy="0" cx="0"/>
          <a:chOff y="0" x="0"/>
          <a:chExt cy="0" cx="0"/>
        </a:xfrm>
      </p:grpSpPr>
      <p:sp>
        <p:nvSpPr>
          <p:cNvPr id="21" name="Shape 21"/>
          <p:cNvSpPr/>
          <p:nvPr/>
        </p:nvSpPr>
        <p:spPr>
          <a:xfrm>
            <a:off y="205977" x="0"/>
            <a:ext cy="1165500" cx="8686800"/>
          </a:xfrm>
          <a:prstGeom prst="rect">
            <a:avLst/>
          </a:prstGeom>
          <a:solidFill>
            <a:schemeClr val="dk2"/>
          </a:solidFill>
          <a:ln>
            <a:noFill/>
          </a:ln>
        </p:spPr>
        <p:txBody>
          <a:bodyPr bIns="45700" rIns="91425" lIns="91425" tIns="45700" anchor="ctr" anchorCtr="0">
            <a:noAutofit/>
          </a:bodyPr>
          <a:lstStyle/>
          <a:p/>
        </p:txBody>
      </p:sp>
      <p:sp>
        <p:nvSpPr>
          <p:cNvPr id="22" name="Shape 22"/>
          <p:cNvSpPr txBox="1"/>
          <p:nvPr>
            <p:ph type="title"/>
          </p:nvPr>
        </p:nvSpPr>
        <p:spPr>
          <a:xfrm>
            <a:off y="205977" x="457200"/>
            <a:ext cy="1141499"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3" name="Shape 23"/>
        <p:cNvGrpSpPr/>
        <p:nvPr/>
      </p:nvGrpSpPr>
      <p:grpSpPr>
        <a:xfrm>
          <a:off y="0" x="0"/>
          <a:ext cy="0" cx="0"/>
          <a:chOff y="0" x="0"/>
          <a:chExt cy="0" cx="0"/>
        </a:xfrm>
      </p:grpSpPr>
      <p:sp>
        <p:nvSpPr>
          <p:cNvPr id="24" name="Shape 24"/>
          <p:cNvSpPr/>
          <p:nvPr/>
        </p:nvSpPr>
        <p:spPr>
          <a:xfrm>
            <a:off y="4406309" x="0"/>
            <a:ext cy="519599" cx="8686800"/>
          </a:xfrm>
          <a:prstGeom prst="rect">
            <a:avLst/>
          </a:prstGeom>
          <a:solidFill>
            <a:schemeClr val="dk2"/>
          </a:solidFill>
          <a:ln>
            <a:noFill/>
          </a:ln>
        </p:spPr>
        <p:txBody>
          <a:bodyPr bIns="45700" rIns="91425" lIns="91425" tIns="45700" anchor="ctr" anchorCtr="0">
            <a:noAutofit/>
          </a:bodyPr>
          <a:lstStyle/>
          <a:p/>
        </p:txBody>
      </p:sp>
      <p:sp>
        <p:nvSpPr>
          <p:cNvPr id="25" name="Shape 25"/>
          <p:cNvSpPr txBox="1"/>
          <p:nvPr>
            <p:ph idx="1" type="body"/>
          </p:nvPr>
        </p:nvSpPr>
        <p:spPr>
          <a:xfrm>
            <a:off y="4406309" x="457200"/>
            <a:ext cy="519599" cx="8229600"/>
          </a:xfrm>
          <a:prstGeom prst="rect">
            <a:avLst/>
          </a:prstGeom>
        </p:spPr>
        <p:txBody>
          <a:bodyPr bIns="91425" rIns="91425" lIns="91425" tIns="91425" anchor="ctr" anchorCtr="0"/>
          <a:lstStyle>
            <a:lvl1pPr indent="152400">
              <a:spcBef>
                <a:spcPts val="0"/>
              </a:spcBef>
              <a:buClr>
                <a:schemeClr val="lt1"/>
              </a:buClr>
              <a:buSzPct val="100000"/>
              <a:buNone/>
              <a:defRPr b="1" sz="2400">
                <a:solidFill>
                  <a:schemeClr val="lt1"/>
                </a:solidFill>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6" name="Shape 26"/>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05977" x="457200"/>
            <a:ext cy="1141499" cx="8229600"/>
          </a:xfrm>
          <a:prstGeom prst="rect">
            <a:avLst/>
          </a:prstGeom>
        </p:spPr>
        <p:txBody>
          <a:bodyPr bIns="91425" rIns="91425" lIns="91425" tIns="91425" anchor="b" anchorCtr="0"/>
          <a:lstStyle>
            <a:lvl1pPr indent="304800" marL="0">
              <a:buClr>
                <a:schemeClr val="lt1"/>
              </a:buClr>
              <a:buSzPct val="100000"/>
              <a:buNone/>
              <a:defRPr b="1" sz="4800">
                <a:solidFill>
                  <a:schemeClr val="lt1"/>
                </a:solidFill>
              </a:defRPr>
            </a:lvl1pPr>
            <a:lvl2pPr indent="304800" marL="0">
              <a:buClr>
                <a:schemeClr val="lt1"/>
              </a:buClr>
              <a:buSzPct val="100000"/>
              <a:buNone/>
              <a:defRPr b="1" sz="4800">
                <a:solidFill>
                  <a:schemeClr val="lt1"/>
                </a:solidFill>
              </a:defRPr>
            </a:lvl2pPr>
            <a:lvl3pPr indent="304800" marL="0">
              <a:buClr>
                <a:schemeClr val="lt1"/>
              </a:buClr>
              <a:buSzPct val="100000"/>
              <a:buNone/>
              <a:defRPr b="1" sz="4800">
                <a:solidFill>
                  <a:schemeClr val="lt1"/>
                </a:solidFill>
              </a:defRPr>
            </a:lvl3pPr>
            <a:lvl4pPr indent="304800" marL="0">
              <a:buClr>
                <a:schemeClr val="lt1"/>
              </a:buClr>
              <a:buSzPct val="100000"/>
              <a:buNone/>
              <a:defRPr b="1" sz="4800">
                <a:solidFill>
                  <a:schemeClr val="lt1"/>
                </a:solidFill>
              </a:defRPr>
            </a:lvl4pPr>
            <a:lvl5pPr indent="304800" marL="0">
              <a:buClr>
                <a:schemeClr val="lt1"/>
              </a:buClr>
              <a:buSzPct val="100000"/>
              <a:buNone/>
              <a:defRPr b="1" sz="4800">
                <a:solidFill>
                  <a:schemeClr val="lt1"/>
                </a:solidFill>
              </a:defRPr>
            </a:lvl5pPr>
            <a:lvl6pPr indent="304800" marL="0">
              <a:buClr>
                <a:schemeClr val="lt1"/>
              </a:buClr>
              <a:buSzPct val="100000"/>
              <a:buNone/>
              <a:defRPr b="1" sz="4800">
                <a:solidFill>
                  <a:schemeClr val="lt1"/>
                </a:solidFill>
              </a:defRPr>
            </a:lvl6pPr>
            <a:lvl7pPr indent="304800" marL="0">
              <a:buClr>
                <a:schemeClr val="lt1"/>
              </a:buClr>
              <a:buSzPct val="100000"/>
              <a:buNone/>
              <a:defRPr b="1" sz="4800">
                <a:solidFill>
                  <a:schemeClr val="lt1"/>
                </a:solidFill>
              </a:defRPr>
            </a:lvl7pPr>
            <a:lvl8pPr indent="304800" marL="0">
              <a:buClr>
                <a:schemeClr val="lt1"/>
              </a:buClr>
              <a:buSzPct val="100000"/>
              <a:buNone/>
              <a:defRPr b="1" sz="4800">
                <a:solidFill>
                  <a:schemeClr val="lt1"/>
                </a:solidFill>
              </a:defRPr>
            </a:lvl8pPr>
            <a:lvl9pPr indent="304800" marL="0">
              <a:buClr>
                <a:schemeClr val="lt1"/>
              </a:buClr>
              <a:buSzPct val="100000"/>
              <a:buNone/>
              <a:defRPr b="1" sz="4800">
                <a:solidFill>
                  <a:schemeClr val="lt1"/>
                </a:solidFill>
              </a:defRPr>
            </a:lvl9pPr>
          </a:lstStyle>
          <a:p/>
        </p:txBody>
      </p:sp>
      <p:sp>
        <p:nvSpPr>
          <p:cNvPr id="6" name="Shape 6"/>
          <p:cNvSpPr txBox="1"/>
          <p:nvPr>
            <p:ph idx="1" type="body"/>
          </p:nvPr>
        </p:nvSpPr>
        <p:spPr>
          <a:xfrm>
            <a:off y="1460499" x="457200"/>
            <a:ext cy="3465299" cx="8229600"/>
          </a:xfrm>
          <a:prstGeom prst="rect">
            <a:avLst/>
          </a:prstGeom>
        </p:spPr>
        <p:txBody>
          <a:bodyPr bIns="91425" rIns="91425" lIns="91425" tIns="91425" anchor="t" anchorCtr="0"/>
          <a:lstStyle>
            <a:lvl1pPr indent="-152400" marL="342900">
              <a:spcBef>
                <a:spcPts val="600"/>
              </a:spcBef>
              <a:buClr>
                <a:schemeClr val="dk2"/>
              </a:buClr>
              <a:buSzPct val="100000"/>
              <a:defRPr sz="3000">
                <a:solidFill>
                  <a:schemeClr val="dk2"/>
                </a:solidFill>
              </a:defRPr>
            </a:lvl1pPr>
            <a:lvl2pPr indent="-133350" marL="742950">
              <a:spcBef>
                <a:spcPts val="480"/>
              </a:spcBef>
              <a:buClr>
                <a:schemeClr val="dk2"/>
              </a:buClr>
              <a:buSzPct val="100000"/>
              <a:defRPr sz="2400">
                <a:solidFill>
                  <a:schemeClr val="dk2"/>
                </a:solidFill>
              </a:defRPr>
            </a:lvl2pPr>
            <a:lvl3pPr indent="-76200" marL="1143000">
              <a:spcBef>
                <a:spcPts val="480"/>
              </a:spcBef>
              <a:buClr>
                <a:schemeClr val="dk2"/>
              </a:buClr>
              <a:buSzPct val="100000"/>
              <a:defRPr sz="2400">
                <a:solidFill>
                  <a:schemeClr val="dk2"/>
                </a:solidFill>
              </a:defRPr>
            </a:lvl3pPr>
            <a:lvl4pPr indent="-114300" marL="1600200">
              <a:spcBef>
                <a:spcPts val="360"/>
              </a:spcBef>
              <a:buClr>
                <a:schemeClr val="dk2"/>
              </a:buClr>
              <a:buSzPct val="100000"/>
              <a:defRPr sz="1800">
                <a:solidFill>
                  <a:schemeClr val="dk2"/>
                </a:solidFill>
              </a:defRPr>
            </a:lvl4pPr>
            <a:lvl5pPr indent="-114300" marL="2057400">
              <a:spcBef>
                <a:spcPts val="360"/>
              </a:spcBef>
              <a:buClr>
                <a:schemeClr val="dk2"/>
              </a:buClr>
              <a:buSzPct val="100000"/>
              <a:defRPr sz="1800">
                <a:solidFill>
                  <a:schemeClr val="dk2"/>
                </a:solidFill>
              </a:defRPr>
            </a:lvl5pPr>
            <a:lvl6pPr indent="-114300" marL="2514600">
              <a:spcBef>
                <a:spcPts val="360"/>
              </a:spcBef>
              <a:buClr>
                <a:schemeClr val="dk2"/>
              </a:buClr>
              <a:buSzPct val="100000"/>
              <a:defRPr sz="1800">
                <a:solidFill>
                  <a:schemeClr val="dk2"/>
                </a:solidFill>
              </a:defRPr>
            </a:lvl6pPr>
            <a:lvl7pPr indent="-114300" marL="2971800">
              <a:spcBef>
                <a:spcPts val="360"/>
              </a:spcBef>
              <a:buClr>
                <a:schemeClr val="dk2"/>
              </a:buClr>
              <a:buSzPct val="100000"/>
              <a:defRPr sz="1800">
                <a:solidFill>
                  <a:schemeClr val="dk2"/>
                </a:solidFill>
              </a:defRPr>
            </a:lvl7pPr>
            <a:lvl8pPr indent="-114300" marL="3429000">
              <a:spcBef>
                <a:spcPts val="360"/>
              </a:spcBef>
              <a:buClr>
                <a:schemeClr val="dk2"/>
              </a:buClr>
              <a:buSzPct val="100000"/>
              <a:defRPr sz="1800">
                <a:solidFill>
                  <a:schemeClr val="dk2"/>
                </a:solidFill>
              </a:defRPr>
            </a:lvl8pPr>
            <a:lvl9pPr indent="-114300" marL="3886200">
              <a:spcBef>
                <a:spcPts val="360"/>
              </a:spcBef>
              <a:buClr>
                <a:schemeClr val="dk2"/>
              </a:buClr>
              <a:buSzPct val="100000"/>
              <a:defRPr sz="1800">
                <a:solidFill>
                  <a:schemeClr val="dk2"/>
                </a:solidFil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2.xml" Type="http://schemas.openxmlformats.org/officeDocument/2006/relationships/slideLayout" Id="rId1"/><Relationship Target="http://gribblelab.org/CBootcamp/7_Memory_Stack_vs_Heap.html#sec-4" Type="http://schemas.openxmlformats.org/officeDocument/2006/relationships/hyperlink" TargetMode="External" Id="rId3"/></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3.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3.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3.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 name="Shape 27"/>
        <p:cNvGrpSpPr/>
        <p:nvPr/>
      </p:nvGrpSpPr>
      <p:grpSpPr>
        <a:xfrm>
          <a:off y="0" x="0"/>
          <a:ext cy="0" cx="0"/>
          <a:chOff y="0" x="0"/>
          <a:chExt cy="0" cx="0"/>
        </a:xfrm>
      </p:grpSpPr>
      <p:sp>
        <p:nvSpPr>
          <p:cNvPr id="28" name="Shape 28"/>
          <p:cNvSpPr txBox="1"/>
          <p:nvPr>
            <p:ph type="ctrTitle"/>
          </p:nvPr>
        </p:nvSpPr>
        <p:spPr>
          <a:xfrm>
            <a:off y="1300757" x="685800"/>
            <a:ext cy="1684199" cx="7772400"/>
          </a:xfrm>
          <a:prstGeom prst="rect">
            <a:avLst/>
          </a:prstGeom>
        </p:spPr>
        <p:txBody>
          <a:bodyPr bIns="91425" rIns="91425" lIns="91425" tIns="91425" anchor="b" anchorCtr="0">
            <a:noAutofit/>
          </a:bodyPr>
          <a:lstStyle/>
          <a:p>
            <a:pPr>
              <a:buNone/>
            </a:pPr>
            <a:r>
              <a:rPr lang="en"/>
              <a:t>C Lab 2</a:t>
            </a:r>
          </a:p>
        </p:txBody>
      </p:sp>
      <p:sp>
        <p:nvSpPr>
          <p:cNvPr id="29" name="Shape 29"/>
          <p:cNvSpPr txBox="1"/>
          <p:nvPr>
            <p:ph idx="1" type="subTitle"/>
          </p:nvPr>
        </p:nvSpPr>
        <p:spPr>
          <a:xfrm>
            <a:off y="3093357" x="685800"/>
            <a:ext cy="712499" cx="7772400"/>
          </a:xfrm>
          <a:prstGeom prst="rect">
            <a:avLst/>
          </a:prstGeom>
        </p:spPr>
        <p:txBody>
          <a:bodyPr bIns="91425" rIns="91425" lIns="91425" tIns="91425" anchor="ctr" anchorCtr="0">
            <a:noAutofit/>
          </a:bodyPr>
          <a:lstStyle/>
          <a:p>
            <a:pPr>
              <a:buNone/>
            </a:pPr>
            <a:r>
              <a:rPr lang="en"/>
              <a:t>Intermediate Pointers &amp; Basic Structures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y="0" x="0"/>
          <a:ext cy="0" cx="0"/>
          <a:chOff y="0" x="0"/>
          <a:chExt cy="0" cx="0"/>
        </a:xfrm>
      </p:grpSpPr>
      <p:sp>
        <p:nvSpPr>
          <p:cNvPr id="88" name="Shape 88"/>
          <p:cNvSpPr txBox="1"/>
          <p:nvPr>
            <p:ph type="title"/>
          </p:nvPr>
        </p:nvSpPr>
        <p:spPr>
          <a:xfrm>
            <a:off y="205977" x="457200"/>
            <a:ext cy="1141499" cx="8229600"/>
          </a:xfrm>
          <a:prstGeom prst="rect">
            <a:avLst/>
          </a:prstGeom>
        </p:spPr>
        <p:txBody>
          <a:bodyPr bIns="91425" rIns="91425" lIns="91425" tIns="91425" anchor="b" anchorCtr="0">
            <a:noAutofit/>
          </a:bodyPr>
          <a:lstStyle/>
          <a:p>
            <a:pPr>
              <a:buNone/>
            </a:pPr>
            <a:r>
              <a:rPr lang="en"/>
              <a:t>Structs</a:t>
            </a:r>
          </a:p>
        </p:txBody>
      </p:sp>
      <p:sp>
        <p:nvSpPr>
          <p:cNvPr id="89" name="Shape 89"/>
          <p:cNvSpPr txBox="1"/>
          <p:nvPr>
            <p:ph idx="1" type="body"/>
          </p:nvPr>
        </p:nvSpPr>
        <p:spPr>
          <a:xfrm>
            <a:off y="1460499" x="457200"/>
            <a:ext cy="3465299" cx="8229600"/>
          </a:xfrm>
          <a:prstGeom prst="rect">
            <a:avLst/>
          </a:prstGeom>
        </p:spPr>
        <p:txBody>
          <a:bodyPr bIns="91425" rIns="91425" lIns="91425" tIns="91425" anchor="t" anchorCtr="0">
            <a:noAutofit/>
          </a:bodyPr>
          <a:lstStyle/>
          <a:p>
            <a:pPr rtl="0" lvl="0">
              <a:buNone/>
            </a:pPr>
            <a:r>
              <a:rPr lang="en"/>
              <a:t>typedef struct arraylist {</a:t>
            </a:r>
          </a:p>
          <a:p>
            <a:pPr rtl="0" lvl="0">
              <a:buNone/>
            </a:pPr>
            <a:r>
              <a:rPr lang="en"/>
              <a:t>	int *buffer;</a:t>
            </a:r>
          </a:p>
          <a:p>
            <a:pPr rtl="0" lvl="0">
              <a:buNone/>
            </a:pPr>
            <a:r>
              <a:rPr lang="en"/>
              <a:t>	int buffersize;</a:t>
            </a:r>
          </a:p>
          <a:p>
            <a:pPr rtl="0" lvl="0">
              <a:buNone/>
            </a:pPr>
            <a:r>
              <a:rPr lang="en"/>
              <a:t>	int length;</a:t>
            </a:r>
          </a:p>
          <a:p>
            <a:pPr>
              <a:buNone/>
            </a:pPr>
            <a:r>
              <a:rPr lang="en"/>
              <a:t>} arraylist;</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y="0" x="0"/>
          <a:ext cy="0" cx="0"/>
          <a:chOff y="0" x="0"/>
          <a:chExt cy="0" cx="0"/>
        </a:xfrm>
      </p:grpSpPr>
      <p:sp>
        <p:nvSpPr>
          <p:cNvPr id="94" name="Shape 94"/>
          <p:cNvSpPr txBox="1"/>
          <p:nvPr>
            <p:ph type="title"/>
          </p:nvPr>
        </p:nvSpPr>
        <p:spPr>
          <a:xfrm>
            <a:off y="205977" x="457200"/>
            <a:ext cy="1141499" cx="8229600"/>
          </a:xfrm>
          <a:prstGeom prst="rect">
            <a:avLst/>
          </a:prstGeom>
        </p:spPr>
        <p:txBody>
          <a:bodyPr bIns="91425" rIns="91425" lIns="91425" tIns="91425" anchor="b" anchorCtr="0">
            <a:noAutofit/>
          </a:bodyPr>
          <a:lstStyle/>
          <a:p>
            <a:pPr>
              <a:buNone/>
            </a:pPr>
            <a:r>
              <a:rPr lang="en"/>
              <a:t>Editing Struct Fields</a:t>
            </a:r>
          </a:p>
        </p:txBody>
      </p:sp>
      <p:sp>
        <p:nvSpPr>
          <p:cNvPr id="95" name="Shape 95"/>
          <p:cNvSpPr txBox="1"/>
          <p:nvPr>
            <p:ph idx="1" type="body"/>
          </p:nvPr>
        </p:nvSpPr>
        <p:spPr>
          <a:xfrm>
            <a:off y="1460499" x="457200"/>
            <a:ext cy="3465299" cx="8229600"/>
          </a:xfrm>
          <a:prstGeom prst="rect">
            <a:avLst/>
          </a:prstGeom>
        </p:spPr>
        <p:txBody>
          <a:bodyPr bIns="91425" rIns="91425" lIns="91425" tIns="91425" anchor="t" anchorCtr="0">
            <a:noAutofit/>
          </a:bodyPr>
          <a:lstStyle/>
          <a:p>
            <a:pPr rtl="0" lvl="0" indent="-419100" marL="457200">
              <a:lnSpc>
                <a:spcPct val="150000"/>
              </a:lnSpc>
              <a:buClr>
                <a:schemeClr val="dk2"/>
              </a:buClr>
              <a:buSzPct val="100000"/>
              <a:buFont typeface="Arial"/>
              <a:buChar char="●"/>
            </a:pPr>
            <a:r>
              <a:rPr lang="en"/>
              <a:t>You may declare structs on the stack</a:t>
            </a:r>
          </a:p>
          <a:p>
            <a:pPr rtl="0" lvl="0" indent="-419100" marL="457200">
              <a:lnSpc>
                <a:spcPct val="150000"/>
              </a:lnSpc>
              <a:buClr>
                <a:schemeClr val="dk2"/>
              </a:buClr>
              <a:buSzPct val="100000"/>
              <a:buFont typeface="Arial"/>
              <a:buChar char="●"/>
            </a:pPr>
            <a:r>
              <a:rPr lang="en"/>
              <a:t>You may access/edit fields of struct using ‘.’ </a:t>
            </a:r>
          </a:p>
          <a:p>
            <a:pPr rtl="0" lvl="0" indent="-419100" marL="457200">
              <a:lnSpc>
                <a:spcPct val="150000"/>
              </a:lnSpc>
              <a:buClr>
                <a:schemeClr val="dk2"/>
              </a:buClr>
              <a:buSzPct val="100000"/>
              <a:buFont typeface="Arial"/>
              <a:buChar char="●"/>
            </a:pPr>
            <a:r>
              <a:rPr lang="en"/>
              <a:t>Think about why this works (Hint: pointers)</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y="0" x="0"/>
          <a:ext cy="0" cx="0"/>
          <a:chOff y="0" x="0"/>
          <a:chExt cy="0" cx="0"/>
        </a:xfrm>
      </p:grpSpPr>
      <p:sp>
        <p:nvSpPr>
          <p:cNvPr id="100" name="Shape 100"/>
          <p:cNvSpPr txBox="1"/>
          <p:nvPr>
            <p:ph type="title"/>
          </p:nvPr>
        </p:nvSpPr>
        <p:spPr>
          <a:xfrm>
            <a:off y="205977" x="457200"/>
            <a:ext cy="1141499" cx="8229600"/>
          </a:xfrm>
          <a:prstGeom prst="rect">
            <a:avLst/>
          </a:prstGeom>
        </p:spPr>
        <p:txBody>
          <a:bodyPr bIns="91425" rIns="91425" lIns="91425" tIns="91425" anchor="b" anchorCtr="0">
            <a:noAutofit/>
          </a:bodyPr>
          <a:lstStyle/>
          <a:p>
            <a:pPr>
              <a:buNone/>
            </a:pPr>
            <a:r>
              <a:rPr lang="en"/>
              <a:t>Editing Struct Fields</a:t>
            </a:r>
          </a:p>
        </p:txBody>
      </p:sp>
      <p:sp>
        <p:nvSpPr>
          <p:cNvPr id="101" name="Shape 101"/>
          <p:cNvSpPr txBox="1"/>
          <p:nvPr>
            <p:ph idx="1" type="body"/>
          </p:nvPr>
        </p:nvSpPr>
        <p:spPr>
          <a:xfrm>
            <a:off y="1460499" x="457200"/>
            <a:ext cy="3465299" cx="8229600"/>
          </a:xfrm>
          <a:prstGeom prst="rect">
            <a:avLst/>
          </a:prstGeom>
        </p:spPr>
        <p:txBody>
          <a:bodyPr bIns="91425" rIns="91425" lIns="91425" tIns="91425" anchor="t" anchorCtr="0">
            <a:noAutofit/>
          </a:bodyPr>
          <a:lstStyle/>
          <a:p>
            <a:pPr rtl="0" lvl="0">
              <a:buClr>
                <a:schemeClr val="dk1"/>
              </a:buClr>
              <a:buSzPct val="36666"/>
              <a:buFont typeface="Arial"/>
              <a:buNone/>
            </a:pPr>
            <a:r>
              <a:rPr lang="en"/>
              <a:t>arraylist a;</a:t>
            </a:r>
          </a:p>
          <a:p>
            <a:pPr rtl="0" lvl="0">
              <a:buClr>
                <a:schemeClr val="dk1"/>
              </a:buClr>
              <a:buSzPct val="36666"/>
              <a:buFont typeface="Arial"/>
              <a:buNone/>
            </a:pPr>
            <a:r>
              <a:rPr lang="en"/>
              <a:t>a.buffer = NULL;</a:t>
            </a:r>
          </a:p>
          <a:p>
            <a:pPr rtl="0" lvl="0">
              <a:buClr>
                <a:schemeClr val="dk1"/>
              </a:buClr>
              <a:buSzPct val="36666"/>
              <a:buFont typeface="Arial"/>
              <a:buNone/>
            </a:pPr>
            <a:r>
              <a:rPr lang="en"/>
              <a:t>a.buffer_size = 0;</a:t>
            </a:r>
          </a:p>
          <a:p>
            <a:pPr rtl="0" lvl="0">
              <a:buNone/>
            </a:pPr>
            <a:r>
              <a:rPr lang="en"/>
              <a:t>a.length = 0;</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y="0" x="0"/>
          <a:ext cy="0" cx="0"/>
          <a:chOff y="0" x="0"/>
          <a:chExt cy="0" cx="0"/>
        </a:xfrm>
      </p:grpSpPr>
      <p:sp>
        <p:nvSpPr>
          <p:cNvPr id="106" name="Shape 106"/>
          <p:cNvSpPr txBox="1"/>
          <p:nvPr>
            <p:ph type="title"/>
          </p:nvPr>
        </p:nvSpPr>
        <p:spPr>
          <a:xfrm>
            <a:off y="205977" x="457200"/>
            <a:ext cy="1141499" cx="8229600"/>
          </a:xfrm>
          <a:prstGeom prst="rect">
            <a:avLst/>
          </a:prstGeom>
        </p:spPr>
        <p:txBody>
          <a:bodyPr bIns="91425" rIns="91425" lIns="91425" tIns="91425" anchor="b" anchorCtr="0">
            <a:noAutofit/>
          </a:bodyPr>
          <a:lstStyle/>
          <a:p>
            <a:pPr>
              <a:buNone/>
            </a:pPr>
            <a:r>
              <a:rPr lang="en"/>
              <a:t>Editing Struct Fields</a:t>
            </a:r>
          </a:p>
        </p:txBody>
      </p:sp>
      <p:sp>
        <p:nvSpPr>
          <p:cNvPr id="107" name="Shape 107"/>
          <p:cNvSpPr txBox="1"/>
          <p:nvPr>
            <p:ph idx="1" type="body"/>
          </p:nvPr>
        </p:nvSpPr>
        <p:spPr>
          <a:xfrm>
            <a:off y="1460499" x="457200"/>
            <a:ext cy="3465299" cx="8229600"/>
          </a:xfrm>
          <a:prstGeom prst="rect">
            <a:avLst/>
          </a:prstGeom>
        </p:spPr>
        <p:txBody>
          <a:bodyPr bIns="91425" rIns="91425" lIns="91425" tIns="91425" anchor="t" anchorCtr="0">
            <a:noAutofit/>
          </a:bodyPr>
          <a:lstStyle/>
          <a:p>
            <a:pPr rtl="0" lvl="0" indent="-419100" marL="457200">
              <a:lnSpc>
                <a:spcPct val="150000"/>
              </a:lnSpc>
              <a:buClr>
                <a:schemeClr val="dk2"/>
              </a:buClr>
              <a:buSzPct val="100000"/>
              <a:buFont typeface="Arial"/>
              <a:buChar char="●"/>
            </a:pPr>
            <a:r>
              <a:rPr lang="en"/>
              <a:t>You may declare structs on the heap</a:t>
            </a:r>
          </a:p>
          <a:p>
            <a:pPr rtl="0" lvl="0" indent="-419100" marL="457200">
              <a:lnSpc>
                <a:spcPct val="150000"/>
              </a:lnSpc>
              <a:buClr>
                <a:schemeClr val="dk2"/>
              </a:buClr>
              <a:buSzPct val="100000"/>
              <a:buFont typeface="Arial"/>
              <a:buChar char="●"/>
            </a:pPr>
            <a:r>
              <a:rPr lang="en"/>
              <a:t>Now you access/edit fields using ‘-&gt;’</a:t>
            </a:r>
          </a:p>
          <a:p>
            <a:pPr lvl="0" indent="-419100" marL="457200">
              <a:lnSpc>
                <a:spcPct val="150000"/>
              </a:lnSpc>
              <a:buClr>
                <a:schemeClr val="dk2"/>
              </a:buClr>
              <a:buSzPct val="100000"/>
              <a:buFont typeface="Arial"/>
              <a:buChar char="●"/>
            </a:pPr>
            <a:r>
              <a:rPr lang="en"/>
              <a:t>This syntax is more helpful visually </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y="0" x="0"/>
          <a:ext cy="0" cx="0"/>
          <a:chOff y="0" x="0"/>
          <a:chExt cy="0" cx="0"/>
        </a:xfrm>
      </p:grpSpPr>
      <p:sp>
        <p:nvSpPr>
          <p:cNvPr id="112" name="Shape 112"/>
          <p:cNvSpPr txBox="1"/>
          <p:nvPr>
            <p:ph type="title"/>
          </p:nvPr>
        </p:nvSpPr>
        <p:spPr>
          <a:xfrm>
            <a:off y="205977" x="457200"/>
            <a:ext cy="1141499" cx="8229600"/>
          </a:xfrm>
          <a:prstGeom prst="rect">
            <a:avLst/>
          </a:prstGeom>
        </p:spPr>
        <p:txBody>
          <a:bodyPr bIns="91425" rIns="91425" lIns="91425" tIns="91425" anchor="b" anchorCtr="0">
            <a:noAutofit/>
          </a:bodyPr>
          <a:lstStyle/>
          <a:p>
            <a:pPr>
              <a:buNone/>
            </a:pPr>
            <a:r>
              <a:rPr lang="en"/>
              <a:t>Editing Struct Fields</a:t>
            </a:r>
          </a:p>
        </p:txBody>
      </p:sp>
      <p:sp>
        <p:nvSpPr>
          <p:cNvPr id="113" name="Shape 113"/>
          <p:cNvSpPr txBox="1"/>
          <p:nvPr>
            <p:ph idx="1" type="body"/>
          </p:nvPr>
        </p:nvSpPr>
        <p:spPr>
          <a:xfrm>
            <a:off y="1460499" x="457200"/>
            <a:ext cy="3465299" cx="8229600"/>
          </a:xfrm>
          <a:prstGeom prst="rect">
            <a:avLst/>
          </a:prstGeom>
        </p:spPr>
        <p:txBody>
          <a:bodyPr bIns="91425" rIns="91425" lIns="91425" tIns="91425" anchor="t" anchorCtr="0">
            <a:noAutofit/>
          </a:bodyPr>
          <a:lstStyle/>
          <a:p>
            <a:pPr rtl="0" lvl="0">
              <a:buNone/>
            </a:pPr>
            <a:r>
              <a:rPr sz="2800" lang="en"/>
              <a:t>arraylist *a = (arraylist *)malloc(sizeof(arraylist));</a:t>
            </a:r>
          </a:p>
          <a:p>
            <a:pPr rtl="0" lvl="0">
              <a:buNone/>
            </a:pPr>
            <a:r>
              <a:rPr sz="2800" lang="en"/>
              <a:t>a-&gt;buffer = NULL;</a:t>
            </a:r>
          </a:p>
          <a:p>
            <a:pPr rtl="0" lvl="0">
              <a:buNone/>
            </a:pPr>
            <a:r>
              <a:rPr sz="2800" lang="en"/>
              <a:t>a-&gt;buffer_size = 0;</a:t>
            </a:r>
          </a:p>
          <a:p>
            <a:pPr>
              <a:buNone/>
            </a:pPr>
            <a:r>
              <a:rPr sz="2800" lang="en"/>
              <a:t>a-&gt;length = 0;</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7" name="Shape 117"/>
        <p:cNvGrpSpPr/>
        <p:nvPr/>
      </p:nvGrpSpPr>
      <p:grpSpPr>
        <a:xfrm>
          <a:off y="0" x="0"/>
          <a:ext cy="0" cx="0"/>
          <a:chOff y="0" x="0"/>
          <a:chExt cy="0" cx="0"/>
        </a:xfrm>
      </p:grpSpPr>
      <p:sp>
        <p:nvSpPr>
          <p:cNvPr id="118" name="Shape 118"/>
          <p:cNvSpPr txBox="1"/>
          <p:nvPr>
            <p:ph type="title"/>
          </p:nvPr>
        </p:nvSpPr>
        <p:spPr>
          <a:xfrm>
            <a:off y="205977" x="457200"/>
            <a:ext cy="1141499" cx="8229600"/>
          </a:xfrm>
          <a:prstGeom prst="rect">
            <a:avLst/>
          </a:prstGeom>
        </p:spPr>
        <p:txBody>
          <a:bodyPr bIns="91425" rIns="91425" lIns="91425" tIns="91425" anchor="b" anchorCtr="0">
            <a:noAutofit/>
          </a:bodyPr>
          <a:lstStyle/>
          <a:p>
            <a:pPr>
              <a:buNone/>
            </a:pPr>
            <a:r>
              <a:rPr lang="en"/>
              <a:t>Memory Management</a:t>
            </a:r>
          </a:p>
        </p:txBody>
      </p:sp>
      <p:sp>
        <p:nvSpPr>
          <p:cNvPr id="119" name="Shape 119"/>
          <p:cNvSpPr txBox="1"/>
          <p:nvPr>
            <p:ph idx="1" type="body"/>
          </p:nvPr>
        </p:nvSpPr>
        <p:spPr>
          <a:xfrm>
            <a:off y="1460499" x="457200"/>
            <a:ext cy="3465299" cx="8229600"/>
          </a:xfrm>
          <a:prstGeom prst="rect">
            <a:avLst/>
          </a:prstGeom>
        </p:spPr>
        <p:txBody>
          <a:bodyPr bIns="91425" rIns="91425" lIns="91425" tIns="91425" anchor="t" anchorCtr="0">
            <a:noAutofit/>
          </a:bodyPr>
          <a:lstStyle/>
          <a:p>
            <a:pPr rtl="0" lvl="0" indent="-419100" marL="457200">
              <a:lnSpc>
                <a:spcPct val="150000"/>
              </a:lnSpc>
              <a:buClr>
                <a:schemeClr val="dk2"/>
              </a:buClr>
              <a:buSzPct val="100000"/>
              <a:buFont typeface="Arial"/>
              <a:buChar char="●"/>
            </a:pPr>
            <a:r>
              <a:rPr lang="en"/>
              <a:t>You must free what you malloc (heap)</a:t>
            </a:r>
          </a:p>
          <a:p>
            <a:pPr rtl="0" lvl="0" indent="-419100" marL="457200">
              <a:lnSpc>
                <a:spcPct val="150000"/>
              </a:lnSpc>
              <a:buClr>
                <a:schemeClr val="dk2"/>
              </a:buClr>
              <a:buSzPct val="100000"/>
              <a:buFont typeface="Arial"/>
              <a:buChar char="●"/>
            </a:pPr>
            <a:r>
              <a:rPr lang="en"/>
              <a:t>Stack manages itself</a:t>
            </a:r>
          </a:p>
          <a:p>
            <a:pPr rtl="0" lvl="0">
              <a:lnSpc>
                <a:spcPct val="150000"/>
              </a:lnSpc>
              <a:buClr>
                <a:srgbClr val="000000"/>
              </a:buClr>
              <a:buSzPct val="39285"/>
              <a:buFont typeface="Arial"/>
              <a:buNone/>
            </a:pPr>
            <a:r>
              <a:rPr sz="2800" lang="en"/>
              <a:t>arraylist </a:t>
            </a:r>
            <a:r>
              <a:rPr b="1" sz="2800" lang="en"/>
              <a:t>*a</a:t>
            </a:r>
            <a:r>
              <a:rPr sz="2800" lang="en"/>
              <a:t> = (arraylist *)malloc(sizeof(arraylist));</a:t>
            </a:r>
          </a:p>
          <a:p>
            <a:pPr lvl="0">
              <a:lnSpc>
                <a:spcPct val="150000"/>
              </a:lnSpc>
              <a:buNone/>
            </a:pPr>
            <a:r>
              <a:rPr lang="en"/>
              <a:t>free(</a:t>
            </a:r>
            <a:r>
              <a:rPr b="1" lang="en"/>
              <a:t>a</a:t>
            </a:r>
            <a:r>
              <a:rPr lang="en"/>
              <a:t>); //yaaaaaaaaay</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3" name="Shape 123"/>
        <p:cNvGrpSpPr/>
        <p:nvPr/>
      </p:nvGrpSpPr>
      <p:grpSpPr>
        <a:xfrm>
          <a:off y="0" x="0"/>
          <a:ext cy="0" cx="0"/>
          <a:chOff y="0" x="0"/>
          <a:chExt cy="0" cx="0"/>
        </a:xfrm>
      </p:grpSpPr>
      <p:sp>
        <p:nvSpPr>
          <p:cNvPr id="124" name="Shape 124"/>
          <p:cNvSpPr txBox="1"/>
          <p:nvPr>
            <p:ph type="title"/>
          </p:nvPr>
        </p:nvSpPr>
        <p:spPr>
          <a:xfrm>
            <a:off y="205977" x="457200"/>
            <a:ext cy="1141499" cx="8229600"/>
          </a:xfrm>
          <a:prstGeom prst="rect">
            <a:avLst/>
          </a:prstGeom>
        </p:spPr>
        <p:txBody>
          <a:bodyPr bIns="91425" rIns="91425" lIns="91425" tIns="91425" anchor="b" anchorCtr="0">
            <a:noAutofit/>
          </a:bodyPr>
          <a:lstStyle/>
          <a:p>
            <a:pPr>
              <a:buNone/>
            </a:pPr>
            <a:r>
              <a:rPr lang="en"/>
              <a:t>Memory Management</a:t>
            </a:r>
          </a:p>
        </p:txBody>
      </p:sp>
      <p:sp>
        <p:nvSpPr>
          <p:cNvPr id="125" name="Shape 125"/>
          <p:cNvSpPr txBox="1"/>
          <p:nvPr>
            <p:ph idx="1" type="body"/>
          </p:nvPr>
        </p:nvSpPr>
        <p:spPr>
          <a:xfrm>
            <a:off y="1460499" x="457200"/>
            <a:ext cy="1724099" cx="8229600"/>
          </a:xfrm>
          <a:prstGeom prst="rect">
            <a:avLst/>
          </a:prstGeom>
        </p:spPr>
        <p:txBody>
          <a:bodyPr bIns="91425" rIns="91425" lIns="91425" tIns="91425" anchor="t" anchorCtr="0">
            <a:noAutofit/>
          </a:bodyPr>
          <a:lstStyle/>
          <a:p>
            <a:pPr rtl="0" lvl="0" indent="-419100" marL="457200">
              <a:lnSpc>
                <a:spcPct val="115000"/>
              </a:lnSpc>
              <a:buClr>
                <a:schemeClr val="dk2"/>
              </a:buClr>
              <a:buSzPct val="100000"/>
              <a:buFont typeface="Arial"/>
              <a:buChar char="●"/>
            </a:pPr>
            <a:r>
              <a:rPr lang="en"/>
              <a:t>Do not free what you did not malloc!!!</a:t>
            </a:r>
          </a:p>
          <a:p>
            <a:pPr rtl="0" lvl="0" indent="-419100" marL="457200">
              <a:lnSpc>
                <a:spcPct val="115000"/>
              </a:lnSpc>
              <a:buClr>
                <a:schemeClr val="dk2"/>
              </a:buClr>
              <a:buSzPct val="100000"/>
              <a:buFont typeface="Arial"/>
              <a:buChar char="●"/>
            </a:pPr>
            <a:r>
              <a:rPr lang="en"/>
              <a:t>Do not free address consecutively!!!</a:t>
            </a:r>
          </a:p>
        </p:txBody>
      </p:sp>
      <p:sp>
        <p:nvSpPr>
          <p:cNvPr id="126" name="Shape 126"/>
          <p:cNvSpPr txBox="1"/>
          <p:nvPr/>
        </p:nvSpPr>
        <p:spPr>
          <a:xfrm>
            <a:off y="3297625" x="776975"/>
            <a:ext cy="1449600" cx="3657600"/>
          </a:xfrm>
          <a:prstGeom prst="rect">
            <a:avLst/>
          </a:prstGeom>
        </p:spPr>
        <p:txBody>
          <a:bodyPr bIns="91425" rIns="91425" lIns="91425" tIns="91425" anchor="t" anchorCtr="0">
            <a:noAutofit/>
          </a:bodyPr>
          <a:lstStyle/>
          <a:p>
            <a:pPr rtl="0" lvl="0">
              <a:buNone/>
            </a:pPr>
            <a:r>
              <a:rPr sz="2400" lang="en"/>
              <a:t>int num = 3;</a:t>
            </a:r>
          </a:p>
          <a:p>
            <a:pPr>
              <a:buNone/>
            </a:pPr>
            <a:r>
              <a:rPr sz="2400" lang="en"/>
              <a:t>free(&amp;num); // :,O</a:t>
            </a:r>
          </a:p>
        </p:txBody>
      </p:sp>
      <p:sp>
        <p:nvSpPr>
          <p:cNvPr id="127" name="Shape 127"/>
          <p:cNvSpPr txBox="1"/>
          <p:nvPr/>
        </p:nvSpPr>
        <p:spPr>
          <a:xfrm>
            <a:off y="3250250" x="4434575"/>
            <a:ext cy="1449600" cx="3657600"/>
          </a:xfrm>
          <a:prstGeom prst="rect">
            <a:avLst/>
          </a:prstGeom>
        </p:spPr>
        <p:txBody>
          <a:bodyPr bIns="91425" rIns="91425" lIns="91425" tIns="91425" anchor="t" anchorCtr="0">
            <a:noAutofit/>
          </a:bodyPr>
          <a:lstStyle/>
          <a:p>
            <a:pPr rtl="0" lvl="0">
              <a:buNone/>
            </a:pPr>
            <a:r>
              <a:rPr sz="2400" lang="en"/>
              <a:t>int *num = malloc(4)</a:t>
            </a:r>
          </a:p>
          <a:p>
            <a:pPr rtl="0" lvl="0">
              <a:buNone/>
            </a:pPr>
            <a:r>
              <a:rPr sz="2400" lang="en"/>
              <a:t>free(num); //yaaaayyy</a:t>
            </a:r>
          </a:p>
          <a:p>
            <a:pPr rtl="0" lvl="0">
              <a:buNone/>
            </a:pPr>
            <a:r>
              <a:rPr sz="2400" lang="en"/>
              <a:t>free(num); //staaahp</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y="0" x="0"/>
          <a:ext cy="0" cx="0"/>
          <a:chOff y="0" x="0"/>
          <a:chExt cy="0" cx="0"/>
        </a:xfrm>
      </p:grpSpPr>
      <p:sp>
        <p:nvSpPr>
          <p:cNvPr id="132" name="Shape 132"/>
          <p:cNvSpPr txBox="1"/>
          <p:nvPr>
            <p:ph type="title"/>
          </p:nvPr>
        </p:nvSpPr>
        <p:spPr>
          <a:xfrm>
            <a:off y="205977" x="457200"/>
            <a:ext cy="1141499" cx="8229600"/>
          </a:xfrm>
          <a:prstGeom prst="rect">
            <a:avLst/>
          </a:prstGeom>
        </p:spPr>
        <p:txBody>
          <a:bodyPr bIns="91425" rIns="91425" lIns="91425" tIns="91425" anchor="b" anchorCtr="0">
            <a:noAutofit/>
          </a:bodyPr>
          <a:lstStyle/>
          <a:p>
            <a:pPr>
              <a:buNone/>
            </a:pPr>
            <a:r>
              <a:rPr lang="en"/>
              <a:t>Memory Takeaways</a:t>
            </a:r>
          </a:p>
        </p:txBody>
      </p:sp>
      <p:sp>
        <p:nvSpPr>
          <p:cNvPr id="133" name="Shape 133"/>
          <p:cNvSpPr txBox="1"/>
          <p:nvPr>
            <p:ph idx="1" type="body"/>
          </p:nvPr>
        </p:nvSpPr>
        <p:spPr>
          <a:xfrm>
            <a:off y="1460499" x="457200"/>
            <a:ext cy="3465299" cx="8229600"/>
          </a:xfrm>
          <a:prstGeom prst="rect">
            <a:avLst/>
          </a:prstGeom>
        </p:spPr>
        <p:txBody>
          <a:bodyPr bIns="91425" rIns="91425" lIns="91425" tIns="91425" anchor="t" anchorCtr="0">
            <a:noAutofit/>
          </a:bodyPr>
          <a:lstStyle/>
          <a:p>
            <a:pPr rtl="0" lvl="0" indent="-419100" marL="457200">
              <a:spcAft>
                <a:spcPts val="1000"/>
              </a:spcAft>
              <a:buClr>
                <a:schemeClr val="dk2"/>
              </a:buClr>
              <a:buSzPct val="100000"/>
              <a:buFont typeface="Arial"/>
              <a:buChar char="●"/>
            </a:pPr>
            <a:r>
              <a:rPr lang="en"/>
              <a:t>Only free what has been malloc’d</a:t>
            </a:r>
          </a:p>
          <a:p>
            <a:pPr rtl="0" lvl="0" indent="-419100" marL="457200">
              <a:spcAft>
                <a:spcPts val="1000"/>
              </a:spcAft>
              <a:buClr>
                <a:schemeClr val="dk2"/>
              </a:buClr>
              <a:buSzPct val="100000"/>
              <a:buFont typeface="Arial"/>
              <a:buChar char="●"/>
            </a:pPr>
            <a:r>
              <a:rPr lang="en"/>
              <a:t>Only free malloc’d memory once</a:t>
            </a:r>
          </a:p>
          <a:p>
            <a:r>
              <a:t/>
            </a:r>
          </a:p>
          <a:p>
            <a:pPr rtl="0" lvl="0" indent="-419100" marL="457200">
              <a:buClr>
                <a:schemeClr val="dk2"/>
              </a:buClr>
              <a:buSzPct val="100000"/>
              <a:buFont typeface="Arial"/>
              <a:buChar char="●"/>
            </a:pPr>
            <a:r>
              <a:rPr lang="en"/>
              <a:t>For more on stack vs. heap:</a:t>
            </a:r>
          </a:p>
          <a:p>
            <a:pPr lvl="0">
              <a:buNone/>
            </a:pPr>
            <a:r>
              <a:rPr lang="en"/>
              <a:t>	</a:t>
            </a:r>
            <a:r>
              <a:rPr u="sng" sz="1800" lang="en">
                <a:solidFill>
                  <a:schemeClr val="hlink"/>
                </a:solidFill>
                <a:hlinkClick r:id="rId3"/>
              </a:rPr>
              <a:t>http://gribblelab.org/CBootcamp/7_Memory_Stack_vs_Heap.html#sec-4</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7" name="Shape 137"/>
        <p:cNvGrpSpPr/>
        <p:nvPr/>
      </p:nvGrpSpPr>
      <p:grpSpPr>
        <a:xfrm>
          <a:off y="0" x="0"/>
          <a:ext cy="0" cx="0"/>
          <a:chOff y="0" x="0"/>
          <a:chExt cy="0" cx="0"/>
        </a:xfrm>
      </p:grpSpPr>
      <p:sp>
        <p:nvSpPr>
          <p:cNvPr id="138" name="Shape 138"/>
          <p:cNvSpPr txBox="1"/>
          <p:nvPr>
            <p:ph type="title"/>
          </p:nvPr>
        </p:nvSpPr>
        <p:spPr>
          <a:xfrm>
            <a:off y="205977" x="457200"/>
            <a:ext cy="1141499" cx="8229600"/>
          </a:xfrm>
          <a:prstGeom prst="rect">
            <a:avLst/>
          </a:prstGeom>
        </p:spPr>
        <p:txBody>
          <a:bodyPr bIns="91425" rIns="91425" lIns="91425" tIns="91425" anchor="b" anchorCtr="0">
            <a:noAutofit/>
          </a:bodyPr>
          <a:lstStyle/>
          <a:p>
            <a:pPr>
              <a:buNone/>
            </a:pPr>
            <a:r>
              <a:rPr lang="en"/>
              <a:t>Connect Thoughts</a:t>
            </a:r>
          </a:p>
        </p:txBody>
      </p:sp>
      <p:sp>
        <p:nvSpPr>
          <p:cNvPr id="139" name="Shape 139"/>
          <p:cNvSpPr txBox="1"/>
          <p:nvPr>
            <p:ph idx="1" type="body"/>
          </p:nvPr>
        </p:nvSpPr>
        <p:spPr>
          <a:xfrm>
            <a:off y="1460499" x="457200"/>
            <a:ext cy="3465299" cx="8229600"/>
          </a:xfrm>
          <a:prstGeom prst="rect">
            <a:avLst/>
          </a:prstGeom>
        </p:spPr>
        <p:txBody>
          <a:bodyPr bIns="91425" rIns="91425" lIns="91425" tIns="91425" anchor="t" anchorCtr="0">
            <a:noAutofit/>
          </a:bodyPr>
          <a:lstStyle/>
          <a:p>
            <a:pPr rtl="0" lvl="0" indent="-419100" marL="457200">
              <a:lnSpc>
                <a:spcPct val="150000"/>
              </a:lnSpc>
              <a:buClr>
                <a:schemeClr val="dk2"/>
              </a:buClr>
              <a:buSzPct val="100000"/>
              <a:buFont typeface="Arial"/>
              <a:buChar char="●"/>
            </a:pPr>
            <a:r>
              <a:rPr lang="en"/>
              <a:t>Begin the lab exercise</a:t>
            </a:r>
          </a:p>
          <a:p>
            <a:pPr rtl="0" lvl="0" indent="-419100" marL="457200">
              <a:lnSpc>
                <a:spcPct val="150000"/>
              </a:lnSpc>
              <a:buClr>
                <a:schemeClr val="dk2"/>
              </a:buClr>
              <a:buSzPct val="100000"/>
              <a:buFont typeface="Arial"/>
              <a:buChar char="●"/>
            </a:pPr>
            <a:r>
              <a:rPr lang="en"/>
              <a:t>Where/When might realloc be useful?</a:t>
            </a:r>
          </a:p>
          <a:p>
            <a:pPr lvl="0" indent="-419100" marL="457200">
              <a:lnSpc>
                <a:spcPct val="150000"/>
              </a:lnSpc>
              <a:buClr>
                <a:schemeClr val="dk2"/>
              </a:buClr>
              <a:buSzPct val="100000"/>
              <a:buFont typeface="Arial"/>
              <a:buChar char="●"/>
            </a:pPr>
            <a:r>
              <a:rPr lang="en"/>
              <a:t>Where/When might free be useful?</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 name="Shape 33"/>
        <p:cNvGrpSpPr/>
        <p:nvPr/>
      </p:nvGrpSpPr>
      <p:grpSpPr>
        <a:xfrm>
          <a:off y="0" x="0"/>
          <a:ext cy="0" cx="0"/>
          <a:chOff y="0" x="0"/>
          <a:chExt cy="0" cx="0"/>
        </a:xfrm>
      </p:grpSpPr>
      <p:sp>
        <p:nvSpPr>
          <p:cNvPr id="34" name="Shape 34"/>
          <p:cNvSpPr txBox="1"/>
          <p:nvPr>
            <p:ph type="title"/>
          </p:nvPr>
        </p:nvSpPr>
        <p:spPr>
          <a:xfrm>
            <a:off y="205977" x="457200"/>
            <a:ext cy="1141499" cx="8229600"/>
          </a:xfrm>
          <a:prstGeom prst="rect">
            <a:avLst/>
          </a:prstGeom>
        </p:spPr>
        <p:txBody>
          <a:bodyPr bIns="91425" rIns="91425" lIns="91425" tIns="91425" anchor="b" anchorCtr="0">
            <a:noAutofit/>
          </a:bodyPr>
          <a:lstStyle/>
          <a:p>
            <a:pPr>
              <a:buNone/>
            </a:pPr>
            <a:r>
              <a:rPr lang="en"/>
              <a:t>Goals</a:t>
            </a:r>
          </a:p>
        </p:txBody>
      </p:sp>
      <p:sp>
        <p:nvSpPr>
          <p:cNvPr id="35" name="Shape 35"/>
          <p:cNvSpPr txBox="1"/>
          <p:nvPr>
            <p:ph idx="1" type="body"/>
          </p:nvPr>
        </p:nvSpPr>
        <p:spPr>
          <a:xfrm>
            <a:off y="1460499" x="457200"/>
            <a:ext cy="3465299" cx="8229600"/>
          </a:xfrm>
          <a:prstGeom prst="rect">
            <a:avLst/>
          </a:prstGeom>
        </p:spPr>
        <p:txBody>
          <a:bodyPr bIns="91425" rIns="91425" lIns="91425" tIns="91425" anchor="t" anchorCtr="0">
            <a:noAutofit/>
          </a:bodyPr>
          <a:lstStyle/>
          <a:p>
            <a:pPr rtl="0" lvl="0" indent="-419100" marL="457200">
              <a:buClr>
                <a:schemeClr val="dk2"/>
              </a:buClr>
              <a:buSzPct val="100000"/>
              <a:buFont typeface="Arial"/>
              <a:buChar char="●"/>
            </a:pPr>
            <a:r>
              <a:rPr lang="en"/>
              <a:t>Review</a:t>
            </a:r>
          </a:p>
          <a:p>
            <a:pPr rtl="0" lvl="1" indent="-381000" marL="914400">
              <a:buClr>
                <a:schemeClr val="dk2"/>
              </a:buClr>
              <a:buSzPct val="80000"/>
              <a:buFont typeface="Arial"/>
              <a:buChar char="○"/>
            </a:pPr>
            <a:r>
              <a:rPr lang="en"/>
              <a:t>Pointers</a:t>
            </a:r>
          </a:p>
          <a:p>
            <a:pPr rtl="0" lvl="1" indent="-381000" marL="914400">
              <a:buClr>
                <a:schemeClr val="dk2"/>
              </a:buClr>
              <a:buSzPct val="80000"/>
              <a:buFont typeface="Arial"/>
              <a:buChar char="○"/>
            </a:pPr>
            <a:r>
              <a:rPr lang="en"/>
              <a:t>Referencing/Dereferencing</a:t>
            </a:r>
          </a:p>
          <a:p>
            <a:pPr rtl="0" lvl="1" indent="-381000" marL="914400">
              <a:buClr>
                <a:schemeClr val="dk2"/>
              </a:buClr>
              <a:buSzPct val="80000"/>
              <a:buFont typeface="Arial"/>
              <a:buChar char="○"/>
            </a:pPr>
            <a:r>
              <a:rPr lang="en"/>
              <a:t>free</a:t>
            </a:r>
          </a:p>
          <a:p>
            <a:pPr rtl="0" lvl="0" indent="-419100" marL="457200">
              <a:buClr>
                <a:schemeClr val="dk2"/>
              </a:buClr>
              <a:buSzPct val="100000"/>
              <a:buFont typeface="Arial"/>
              <a:buChar char="●"/>
            </a:pPr>
            <a:r>
              <a:rPr lang="en"/>
              <a:t>realloc</a:t>
            </a:r>
          </a:p>
          <a:p>
            <a:pPr rtl="0" lvl="0" indent="-419100" marL="457200">
              <a:buClr>
                <a:schemeClr val="dk2"/>
              </a:buClr>
              <a:buSzPct val="100000"/>
              <a:buFont typeface="Arial"/>
              <a:buChar char="●"/>
            </a:pPr>
            <a:r>
              <a:rPr lang="en"/>
              <a:t>structs</a:t>
            </a:r>
          </a:p>
          <a:p>
            <a:pPr rtl="0" lvl="0" indent="-419100" marL="457200">
              <a:buClr>
                <a:schemeClr val="dk2"/>
              </a:buClr>
              <a:buSzPct val="100000"/>
              <a:buFont typeface="Arial"/>
              <a:buChar char="●"/>
            </a:pPr>
            <a:r>
              <a:rPr lang="en"/>
              <a:t>ArrayList</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 name="Shape 39"/>
        <p:cNvGrpSpPr/>
        <p:nvPr/>
      </p:nvGrpSpPr>
      <p:grpSpPr>
        <a:xfrm>
          <a:off y="0" x="0"/>
          <a:ext cy="0" cx="0"/>
          <a:chOff y="0" x="0"/>
          <a:chExt cy="0" cx="0"/>
        </a:xfrm>
      </p:grpSpPr>
      <p:sp>
        <p:nvSpPr>
          <p:cNvPr id="40" name="Shape 40"/>
          <p:cNvSpPr txBox="1"/>
          <p:nvPr>
            <p:ph type="title"/>
          </p:nvPr>
        </p:nvSpPr>
        <p:spPr>
          <a:xfrm>
            <a:off y="205977" x="457200"/>
            <a:ext cy="1141499" cx="8229600"/>
          </a:xfrm>
          <a:prstGeom prst="rect">
            <a:avLst/>
          </a:prstGeom>
        </p:spPr>
        <p:txBody>
          <a:bodyPr bIns="91425" rIns="91425" lIns="91425" tIns="91425" anchor="b" anchorCtr="0">
            <a:noAutofit/>
          </a:bodyPr>
          <a:lstStyle/>
          <a:p>
            <a:pPr>
              <a:buNone/>
            </a:pPr>
            <a:r>
              <a:rPr sz="4400" lang="en"/>
              <a:t>Review: What are Pointers?</a:t>
            </a:r>
          </a:p>
        </p:txBody>
      </p:sp>
      <p:sp>
        <p:nvSpPr>
          <p:cNvPr id="41" name="Shape 41"/>
          <p:cNvSpPr txBox="1"/>
          <p:nvPr>
            <p:ph idx="1" type="body"/>
          </p:nvPr>
        </p:nvSpPr>
        <p:spPr>
          <a:xfrm>
            <a:off y="1449549" x="358700"/>
            <a:ext cy="3465299" cx="8229600"/>
          </a:xfrm>
          <a:prstGeom prst="rect">
            <a:avLst/>
          </a:prstGeom>
        </p:spPr>
        <p:txBody>
          <a:bodyPr bIns="91425" rIns="91425" lIns="91425" tIns="91425" anchor="t" anchorCtr="0">
            <a:noAutofit/>
          </a:bodyPr>
          <a:lstStyle/>
          <a:p>
            <a:pPr rtl="0" lvl="0" indent="-381000" marL="457200">
              <a:lnSpc>
                <a:spcPct val="150000"/>
              </a:lnSpc>
              <a:spcAft>
                <a:spcPts val="1000"/>
              </a:spcAft>
              <a:buClr>
                <a:schemeClr val="dk2"/>
              </a:buClr>
              <a:buSzPct val="100000"/>
              <a:buFont typeface="Arial"/>
              <a:buChar char="●"/>
            </a:pPr>
            <a:r>
              <a:rPr sz="2400" lang="en"/>
              <a:t>A pointer is an address on either the stack or heap.</a:t>
            </a:r>
          </a:p>
          <a:p>
            <a:pPr rtl="0" lvl="0" indent="-381000" marL="457200">
              <a:lnSpc>
                <a:spcPct val="150000"/>
              </a:lnSpc>
              <a:spcBef>
                <a:spcPts val="1000"/>
              </a:spcBef>
              <a:spcAft>
                <a:spcPts val="1000"/>
              </a:spcAft>
              <a:buClr>
                <a:schemeClr val="dk2"/>
              </a:buClr>
              <a:buSzPct val="100000"/>
              <a:buFont typeface="Arial"/>
              <a:buChar char="●"/>
            </a:pPr>
            <a:r>
              <a:rPr sz="2400" lang="en"/>
              <a:t>EX: “double *” </a:t>
            </a:r>
            <a:r>
              <a:rPr b="1" sz="2400" lang="en"/>
              <a:t>should</a:t>
            </a:r>
            <a:r>
              <a:rPr sz="2400" lang="en"/>
              <a:t> address a double in memory.</a:t>
            </a:r>
          </a:p>
          <a:p>
            <a:pPr rtl="0" lvl="0" indent="-381000" marL="457200">
              <a:lnSpc>
                <a:spcPct val="150000"/>
              </a:lnSpc>
              <a:spcBef>
                <a:spcPts val="1000"/>
              </a:spcBef>
              <a:spcAft>
                <a:spcPts val="1000"/>
              </a:spcAft>
              <a:buClr>
                <a:schemeClr val="dk2"/>
              </a:buClr>
              <a:buSzPct val="100000"/>
              <a:buFont typeface="Arial"/>
              <a:buChar char="●"/>
            </a:pPr>
            <a:r>
              <a:rPr sz="2400" lang="en"/>
              <a:t>For the pointer to contain data, some other function must create the data it will point to.</a:t>
            </a:r>
          </a:p>
          <a:p>
            <a:pPr rtl="0" lvl="0" indent="-381000" marL="457200">
              <a:lnSpc>
                <a:spcPct val="150000"/>
              </a:lnSpc>
              <a:spcAft>
                <a:spcPts val="1000"/>
              </a:spcAft>
              <a:buClr>
                <a:schemeClr val="dk2"/>
              </a:buClr>
              <a:buSzPct val="100000"/>
              <a:buFont typeface="Arial"/>
              <a:buChar char="●"/>
            </a:pPr>
            <a:r>
              <a:rPr sz="2400" lang="en"/>
              <a:t>This is typically a call to malloc.</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 name="Shape 45"/>
        <p:cNvGrpSpPr/>
        <p:nvPr/>
      </p:nvGrpSpPr>
      <p:grpSpPr>
        <a:xfrm>
          <a:off y="0" x="0"/>
          <a:ext cy="0" cx="0"/>
          <a:chOff y="0" x="0"/>
          <a:chExt cy="0" cx="0"/>
        </a:xfrm>
      </p:grpSpPr>
      <p:sp>
        <p:nvSpPr>
          <p:cNvPr id="46" name="Shape 46"/>
          <p:cNvSpPr txBox="1"/>
          <p:nvPr>
            <p:ph type="title"/>
          </p:nvPr>
        </p:nvSpPr>
        <p:spPr>
          <a:xfrm>
            <a:off y="205977" x="457200"/>
            <a:ext cy="1141499" cx="8229600"/>
          </a:xfrm>
          <a:prstGeom prst="rect">
            <a:avLst/>
          </a:prstGeom>
        </p:spPr>
        <p:txBody>
          <a:bodyPr bIns="91425" rIns="91425" lIns="91425" tIns="91425" anchor="b" anchorCtr="0">
            <a:noAutofit/>
          </a:bodyPr>
          <a:lstStyle/>
          <a:p>
            <a:pPr>
              <a:buNone/>
            </a:pPr>
            <a:r>
              <a:rPr lang="en"/>
              <a:t>Getting Pointer/Reference</a:t>
            </a:r>
          </a:p>
        </p:txBody>
      </p:sp>
      <p:sp>
        <p:nvSpPr>
          <p:cNvPr id="47" name="Shape 47"/>
          <p:cNvSpPr txBox="1"/>
          <p:nvPr>
            <p:ph idx="1" type="body"/>
          </p:nvPr>
        </p:nvSpPr>
        <p:spPr>
          <a:xfrm>
            <a:off y="1460499" x="457200"/>
            <a:ext cy="3465299" cx="8229600"/>
          </a:xfrm>
          <a:prstGeom prst="rect">
            <a:avLst/>
          </a:prstGeom>
        </p:spPr>
        <p:txBody>
          <a:bodyPr bIns="91425" rIns="91425" lIns="91425" tIns="91425" anchor="t" anchorCtr="0">
            <a:noAutofit/>
          </a:bodyPr>
          <a:lstStyle/>
          <a:p>
            <a:pPr rtl="0" lvl="0" indent="-419100" marL="457200">
              <a:lnSpc>
                <a:spcPct val="150000"/>
              </a:lnSpc>
              <a:buClr>
                <a:schemeClr val="dk2"/>
              </a:buClr>
              <a:buSzPct val="100000"/>
              <a:buFont typeface="Arial"/>
              <a:buChar char="●"/>
            </a:pPr>
            <a:r>
              <a:rPr lang="en"/>
              <a:t>To get pointer to something, use ‘&amp;’</a:t>
            </a:r>
          </a:p>
          <a:p>
            <a:pPr rtl="0" lvl="0" indent="-419100" marL="457200">
              <a:lnSpc>
                <a:spcPct val="150000"/>
              </a:lnSpc>
              <a:buClr>
                <a:schemeClr val="dk2"/>
              </a:buClr>
              <a:buSzPct val="100000"/>
              <a:buFont typeface="Arial"/>
              <a:buChar char="●"/>
            </a:pPr>
            <a:r>
              <a:rPr lang="en"/>
              <a:t>‘&amp;’ allows to pass items by reference</a:t>
            </a:r>
          </a:p>
          <a:p>
            <a:pPr rtl="0" lvl="0" indent="-419100" marL="457200">
              <a:lnSpc>
                <a:spcPct val="150000"/>
              </a:lnSpc>
              <a:buClr>
                <a:schemeClr val="dk2"/>
              </a:buClr>
              <a:buSzPct val="100000"/>
              <a:buFont typeface="Arial"/>
              <a:buChar char="●"/>
            </a:pPr>
            <a:r>
              <a:rPr lang="en"/>
              <a:t>To dereference or get item pointed to use ‘*’</a:t>
            </a:r>
          </a:p>
          <a:p>
            <a:pPr rtl="0" lvl="0" indent="-419100" marL="457200">
              <a:lnSpc>
                <a:spcPct val="150000"/>
              </a:lnSpc>
              <a:buClr>
                <a:schemeClr val="dk2"/>
              </a:buClr>
              <a:buSzPct val="100000"/>
              <a:buFont typeface="Arial"/>
              <a:buChar char="●"/>
            </a:pPr>
            <a:r>
              <a:rPr lang="en"/>
              <a:t>‘*’ is the opposite of ‘&amp;’</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 name="Shape 51"/>
        <p:cNvGrpSpPr/>
        <p:nvPr/>
      </p:nvGrpSpPr>
      <p:grpSpPr>
        <a:xfrm>
          <a:off y="0" x="0"/>
          <a:ext cy="0" cx="0"/>
          <a:chOff y="0" x="0"/>
          <a:chExt cy="0" cx="0"/>
        </a:xfrm>
      </p:grpSpPr>
      <p:sp>
        <p:nvSpPr>
          <p:cNvPr id="52" name="Shape 52"/>
          <p:cNvSpPr txBox="1"/>
          <p:nvPr>
            <p:ph type="title"/>
          </p:nvPr>
        </p:nvSpPr>
        <p:spPr>
          <a:xfrm>
            <a:off y="205977" x="457200"/>
            <a:ext cy="1141499" cx="8229600"/>
          </a:xfrm>
          <a:prstGeom prst="rect">
            <a:avLst/>
          </a:prstGeom>
        </p:spPr>
        <p:txBody>
          <a:bodyPr bIns="91425" rIns="91425" lIns="91425" tIns="91425" anchor="b" anchorCtr="0">
            <a:noAutofit/>
          </a:bodyPr>
          <a:lstStyle/>
          <a:p>
            <a:pPr>
              <a:buNone/>
            </a:pPr>
            <a:r>
              <a:rPr lang="en"/>
              <a:t>Pass by Copy</a:t>
            </a:r>
          </a:p>
        </p:txBody>
      </p:sp>
      <p:sp>
        <p:nvSpPr>
          <p:cNvPr id="53" name="Shape 53"/>
          <p:cNvSpPr txBox="1"/>
          <p:nvPr>
            <p:ph idx="1" type="body"/>
          </p:nvPr>
        </p:nvSpPr>
        <p:spPr>
          <a:xfrm>
            <a:off y="1460499" x="457200"/>
            <a:ext cy="2413499" cx="4030200"/>
          </a:xfrm>
          <a:prstGeom prst="rect">
            <a:avLst/>
          </a:prstGeom>
        </p:spPr>
        <p:txBody>
          <a:bodyPr bIns="91425" rIns="91425" lIns="91425" tIns="91425" anchor="t" anchorCtr="0">
            <a:noAutofit/>
          </a:bodyPr>
          <a:lstStyle/>
          <a:p>
            <a:pPr rtl="0" lvl="0">
              <a:buNone/>
            </a:pPr>
            <a:r>
              <a:rPr lang="en"/>
              <a:t>Pass by copy:</a:t>
            </a:r>
          </a:p>
          <a:p>
            <a:pPr rtl="0" lvl="0">
              <a:buNone/>
            </a:pPr>
            <a:r>
              <a:rPr lang="en"/>
              <a:t>void plus(int num){</a:t>
            </a:r>
          </a:p>
          <a:p>
            <a:pPr rtl="0" lvl="0">
              <a:buNone/>
            </a:pPr>
            <a:r>
              <a:rPr lang="en"/>
              <a:t>	num++;</a:t>
            </a:r>
          </a:p>
          <a:p>
            <a:pPr rtl="0" lvl="0">
              <a:buNone/>
            </a:pPr>
            <a:r>
              <a:rPr lang="en"/>
              <a:t>}</a:t>
            </a:r>
          </a:p>
        </p:txBody>
      </p:sp>
      <p:sp>
        <p:nvSpPr>
          <p:cNvPr id="54" name="Shape 54"/>
          <p:cNvSpPr txBox="1"/>
          <p:nvPr>
            <p:ph idx="2" type="body"/>
          </p:nvPr>
        </p:nvSpPr>
        <p:spPr>
          <a:xfrm>
            <a:off y="1505675" x="4656600"/>
            <a:ext cy="2860799" cx="4030200"/>
          </a:xfrm>
          <a:prstGeom prst="rect">
            <a:avLst/>
          </a:prstGeom>
        </p:spPr>
        <p:txBody>
          <a:bodyPr bIns="91425" rIns="91425" lIns="91425" tIns="91425" anchor="t" anchorCtr="0">
            <a:noAutofit/>
          </a:bodyPr>
          <a:lstStyle/>
          <a:p>
            <a:pPr rtl="0" lvl="0">
              <a:buClr>
                <a:schemeClr val="dk1"/>
              </a:buClr>
              <a:buSzPct val="36666"/>
              <a:buFont typeface="Arial"/>
              <a:buNone/>
            </a:pPr>
            <a:r>
              <a:rPr lang="en"/>
              <a:t>void main(){</a:t>
            </a:r>
          </a:p>
          <a:p>
            <a:pPr rtl="0" lvl="0">
              <a:buNone/>
            </a:pPr>
            <a:r>
              <a:rPr lang="en"/>
              <a:t>	int num = 3;</a:t>
            </a:r>
          </a:p>
          <a:p>
            <a:pPr rtl="0" lvl="0" indent="457200">
              <a:buNone/>
            </a:pPr>
            <a:r>
              <a:rPr lang="en"/>
              <a:t>plus(num);</a:t>
            </a:r>
          </a:p>
          <a:p>
            <a:pPr rtl="0" lvl="0">
              <a:buClr>
                <a:schemeClr val="dk1"/>
              </a:buClr>
              <a:buSzPct val="36666"/>
              <a:buFont typeface="Arial"/>
              <a:buNone/>
            </a:pPr>
            <a:r>
              <a:rPr lang="en"/>
              <a:t>	printf(“%d\n”, num);</a:t>
            </a:r>
          </a:p>
          <a:p>
            <a:pPr rtl="0" lvl="0">
              <a:buNone/>
            </a:pPr>
            <a:r>
              <a:rPr lang="en"/>
              <a:t>}</a:t>
            </a:r>
          </a:p>
          <a:p>
            <a:r>
              <a:t/>
            </a:r>
          </a:p>
        </p:txBody>
      </p:sp>
      <p:sp>
        <p:nvSpPr>
          <p:cNvPr id="55" name="Shape 55"/>
          <p:cNvSpPr txBox="1"/>
          <p:nvPr/>
        </p:nvSpPr>
        <p:spPr>
          <a:xfrm>
            <a:off y="4224225" x="2396650"/>
            <a:ext cy="599399" cx="4030200"/>
          </a:xfrm>
          <a:prstGeom prst="rect">
            <a:avLst/>
          </a:prstGeom>
        </p:spPr>
        <p:txBody>
          <a:bodyPr bIns="91425" rIns="91425" lIns="91425" tIns="91425" anchor="t" anchorCtr="0">
            <a:noAutofit/>
          </a:bodyPr>
          <a:lstStyle/>
          <a:p>
            <a:pPr rtl="0" lvl="0">
              <a:buNone/>
            </a:pPr>
            <a:r>
              <a:rPr sz="3000" lang="en"/>
              <a:t>What does main print?</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55"/>
                                        </p:tgtEl>
                                        <p:attrNameLst>
                                          <p:attrName>style.visibility</p:attrName>
                                        </p:attrNameLst>
                                      </p:cBhvr>
                                      <p:to>
                                        <p:strVal val="visible"/>
                                      </p:to>
                                    </p:set>
                                    <p:animEffect transition="in" filter="fade">
                                      <p:cBhvr>
                                        <p:cTn dur="1000"/>
                                        <p:tgtEl>
                                          <p:spTgt spid="5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y="0" x="0"/>
          <a:ext cy="0" cx="0"/>
          <a:chOff y="0" x="0"/>
          <a:chExt cy="0" cx="0"/>
        </a:xfrm>
      </p:grpSpPr>
      <p:sp>
        <p:nvSpPr>
          <p:cNvPr id="60" name="Shape 60"/>
          <p:cNvSpPr txBox="1"/>
          <p:nvPr>
            <p:ph type="title"/>
          </p:nvPr>
        </p:nvSpPr>
        <p:spPr>
          <a:xfrm>
            <a:off y="205977" x="457200"/>
            <a:ext cy="1141499" cx="8229600"/>
          </a:xfrm>
          <a:prstGeom prst="rect">
            <a:avLst/>
          </a:prstGeom>
        </p:spPr>
        <p:txBody>
          <a:bodyPr bIns="91425" rIns="91425" lIns="91425" tIns="91425" anchor="b" anchorCtr="0">
            <a:noAutofit/>
          </a:bodyPr>
          <a:lstStyle/>
          <a:p>
            <a:pPr>
              <a:buNone/>
            </a:pPr>
            <a:r>
              <a:rPr lang="en"/>
              <a:t>Pass by Reference</a:t>
            </a:r>
          </a:p>
        </p:txBody>
      </p:sp>
      <p:sp>
        <p:nvSpPr>
          <p:cNvPr id="61" name="Shape 61"/>
          <p:cNvSpPr txBox="1"/>
          <p:nvPr>
            <p:ph idx="1" type="body"/>
          </p:nvPr>
        </p:nvSpPr>
        <p:spPr>
          <a:xfrm>
            <a:off y="1460499" x="457200"/>
            <a:ext cy="3465299" cx="4030200"/>
          </a:xfrm>
          <a:prstGeom prst="rect">
            <a:avLst/>
          </a:prstGeom>
        </p:spPr>
        <p:txBody>
          <a:bodyPr bIns="91425" rIns="91425" lIns="91425" tIns="91425" anchor="t" anchorCtr="0">
            <a:noAutofit/>
          </a:bodyPr>
          <a:lstStyle/>
          <a:p>
            <a:pPr rtl="0" lvl="0">
              <a:buClr>
                <a:schemeClr val="dk1"/>
              </a:buClr>
              <a:buSzPct val="36666"/>
              <a:buFont typeface="Arial"/>
              <a:buNone/>
            </a:pPr>
            <a:r>
              <a:rPr lang="en"/>
              <a:t>Pass by reference:</a:t>
            </a:r>
          </a:p>
          <a:p>
            <a:pPr rtl="0" lvl="0">
              <a:buClr>
                <a:schemeClr val="dk1"/>
              </a:buClr>
              <a:buSzPct val="36666"/>
              <a:buFont typeface="Arial"/>
              <a:buNone/>
            </a:pPr>
            <a:r>
              <a:rPr lang="en"/>
              <a:t>void plus(int *num){</a:t>
            </a:r>
          </a:p>
          <a:p>
            <a:pPr rtl="0" lvl="0">
              <a:buClr>
                <a:schemeClr val="dk1"/>
              </a:buClr>
              <a:buSzPct val="36666"/>
              <a:buFont typeface="Arial"/>
              <a:buNone/>
            </a:pPr>
            <a:r>
              <a:rPr lang="en"/>
              <a:t>	(*num)++;</a:t>
            </a:r>
          </a:p>
          <a:p>
            <a:pPr lvl="0">
              <a:buClr>
                <a:schemeClr val="dk1"/>
              </a:buClr>
              <a:buSzPct val="36666"/>
              <a:buFont typeface="Arial"/>
              <a:buNone/>
            </a:pPr>
            <a:r>
              <a:rPr lang="en"/>
              <a:t>}</a:t>
            </a:r>
          </a:p>
        </p:txBody>
      </p:sp>
      <p:sp>
        <p:nvSpPr>
          <p:cNvPr id="62" name="Shape 62"/>
          <p:cNvSpPr txBox="1"/>
          <p:nvPr>
            <p:ph idx="2" type="body"/>
          </p:nvPr>
        </p:nvSpPr>
        <p:spPr>
          <a:xfrm>
            <a:off y="1460508" x="4656592"/>
            <a:ext cy="3465299" cx="4030200"/>
          </a:xfrm>
          <a:prstGeom prst="rect">
            <a:avLst/>
          </a:prstGeom>
        </p:spPr>
        <p:txBody>
          <a:bodyPr bIns="91425" rIns="91425" lIns="91425" tIns="91425" anchor="t" anchorCtr="0">
            <a:noAutofit/>
          </a:bodyPr>
          <a:lstStyle/>
          <a:p>
            <a:pPr rtl="0" lvl="0">
              <a:buNone/>
            </a:pPr>
            <a:r>
              <a:rPr lang="en"/>
              <a:t>void main(){</a:t>
            </a:r>
          </a:p>
          <a:p>
            <a:pPr rtl="0" lvl="0">
              <a:buNone/>
            </a:pPr>
            <a:r>
              <a:rPr lang="en"/>
              <a:t>	int num = 3;</a:t>
            </a:r>
          </a:p>
          <a:p>
            <a:pPr rtl="0" lvl="0" indent="457200">
              <a:buNone/>
            </a:pPr>
            <a:r>
              <a:rPr lang="en"/>
              <a:t>plus(&amp;num);</a:t>
            </a:r>
          </a:p>
          <a:p>
            <a:pPr rtl="0" lvl="0">
              <a:buNone/>
            </a:pPr>
            <a:r>
              <a:rPr lang="en"/>
              <a:t>	printf(“%d\n”, num);</a:t>
            </a:r>
          </a:p>
          <a:p>
            <a:pPr lvl="0">
              <a:buClr>
                <a:schemeClr val="dk1"/>
              </a:buClr>
              <a:buSzPct val="36666"/>
              <a:buFont typeface="Arial"/>
              <a:buNone/>
            </a:pPr>
            <a:r>
              <a:rPr lang="en"/>
              <a:t>}</a:t>
            </a:r>
          </a:p>
        </p:txBody>
      </p:sp>
      <p:sp>
        <p:nvSpPr>
          <p:cNvPr id="63" name="Shape 63"/>
          <p:cNvSpPr txBox="1"/>
          <p:nvPr/>
        </p:nvSpPr>
        <p:spPr>
          <a:xfrm>
            <a:off y="4246100" x="2071350"/>
            <a:ext cy="599399" cx="5001299"/>
          </a:xfrm>
          <a:prstGeom prst="rect">
            <a:avLst/>
          </a:prstGeom>
        </p:spPr>
        <p:txBody>
          <a:bodyPr bIns="91425" rIns="91425" lIns="91425" tIns="91425" anchor="t" anchorCtr="0">
            <a:noAutofit/>
          </a:bodyPr>
          <a:lstStyle/>
          <a:p>
            <a:pPr rtl="0" lvl="0">
              <a:buNone/>
            </a:pPr>
            <a:r>
              <a:rPr sz="3000" lang="en"/>
              <a:t>What does main print now?</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63"/>
                                        </p:tgtEl>
                                        <p:attrNameLst>
                                          <p:attrName>style.visibility</p:attrName>
                                        </p:attrNameLst>
                                      </p:cBhvr>
                                      <p:to>
                                        <p:strVal val="visible"/>
                                      </p:to>
                                    </p:set>
                                    <p:animEffect transition="in" filter="fade">
                                      <p:cBhvr>
                                        <p:cTn dur="1000"/>
                                        <p:tgtEl>
                                          <p:spTgt spid="6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y="0" x="0"/>
          <a:ext cy="0" cx="0"/>
          <a:chOff y="0" x="0"/>
          <a:chExt cy="0" cx="0"/>
        </a:xfrm>
      </p:grpSpPr>
      <p:sp>
        <p:nvSpPr>
          <p:cNvPr id="68" name="Shape 68"/>
          <p:cNvSpPr txBox="1"/>
          <p:nvPr>
            <p:ph type="title"/>
          </p:nvPr>
        </p:nvSpPr>
        <p:spPr>
          <a:xfrm>
            <a:off y="205977" x="457200"/>
            <a:ext cy="1141499" cx="8229600"/>
          </a:xfrm>
          <a:prstGeom prst="rect">
            <a:avLst/>
          </a:prstGeom>
        </p:spPr>
        <p:txBody>
          <a:bodyPr bIns="91425" rIns="91425" lIns="91425" tIns="91425" anchor="b" anchorCtr="0">
            <a:noAutofit/>
          </a:bodyPr>
          <a:lstStyle/>
          <a:p>
            <a:pPr>
              <a:buNone/>
            </a:pPr>
            <a:r>
              <a:rPr lang="en"/>
              <a:t>Void * and realloc</a:t>
            </a:r>
          </a:p>
        </p:txBody>
      </p:sp>
      <p:sp>
        <p:nvSpPr>
          <p:cNvPr id="69" name="Shape 69"/>
          <p:cNvSpPr txBox="1"/>
          <p:nvPr>
            <p:ph idx="1" type="body"/>
          </p:nvPr>
        </p:nvSpPr>
        <p:spPr>
          <a:xfrm>
            <a:off y="1438599" x="413425"/>
            <a:ext cy="3465299" cx="8229600"/>
          </a:xfrm>
          <a:prstGeom prst="rect">
            <a:avLst/>
          </a:prstGeom>
        </p:spPr>
        <p:txBody>
          <a:bodyPr bIns="91425" rIns="91425" lIns="91425" tIns="91425" anchor="t" anchorCtr="0">
            <a:noAutofit/>
          </a:bodyPr>
          <a:lstStyle/>
          <a:p>
            <a:pPr rtl="0" lvl="0" indent="-381000" marL="457200">
              <a:lnSpc>
                <a:spcPct val="150000"/>
              </a:lnSpc>
              <a:spcAft>
                <a:spcPts val="1000"/>
              </a:spcAft>
              <a:buClr>
                <a:schemeClr val="dk2"/>
              </a:buClr>
              <a:buSzPct val="100000"/>
              <a:buFont typeface="Arial"/>
              <a:buChar char="●"/>
            </a:pPr>
            <a:r>
              <a:rPr sz="2400" lang="en"/>
              <a:t>“void *” may point to arbitrary types (i.e. int*, char*, etc.)</a:t>
            </a:r>
          </a:p>
          <a:p>
            <a:pPr rtl="0" lvl="0" indent="-381000" marL="457200">
              <a:lnSpc>
                <a:spcPct val="150000"/>
              </a:lnSpc>
              <a:spcAft>
                <a:spcPts val="1000"/>
              </a:spcAft>
              <a:buClr>
                <a:schemeClr val="dk2"/>
              </a:buClr>
              <a:buSzPct val="100000"/>
              <a:buFont typeface="Arial"/>
              <a:buChar char="●"/>
            </a:pPr>
            <a:r>
              <a:rPr sz="2400" lang="en"/>
              <a:t>Can be casted to appropriate types</a:t>
            </a:r>
          </a:p>
          <a:p>
            <a:pPr rtl="0" lvl="0" indent="-381000" marL="457200">
              <a:lnSpc>
                <a:spcPct val="150000"/>
              </a:lnSpc>
              <a:spcBef>
                <a:spcPts val="1000"/>
              </a:spcBef>
              <a:spcAft>
                <a:spcPts val="1000"/>
              </a:spcAft>
              <a:buClr>
                <a:schemeClr val="dk2"/>
              </a:buClr>
              <a:buSzPct val="100000"/>
              <a:buFont typeface="Arial"/>
              <a:buChar char="●"/>
            </a:pPr>
            <a:r>
              <a:rPr sz="2400" lang="en"/>
              <a:t>realloc increases the size of memory allotted to pointer</a:t>
            </a:r>
          </a:p>
          <a:p>
            <a:pPr rtl="0" lvl="0" indent="-381000" marL="457200">
              <a:lnSpc>
                <a:spcPct val="150000"/>
              </a:lnSpc>
              <a:spcBef>
                <a:spcPts val="1000"/>
              </a:spcBef>
              <a:buClr>
                <a:schemeClr val="dk2"/>
              </a:buClr>
              <a:buSzPct val="100000"/>
              <a:buFont typeface="Arial"/>
              <a:buChar char="●"/>
            </a:pPr>
            <a:r>
              <a:rPr sz="2400" lang="en"/>
              <a:t>Preserves data pointed to by original pointer</a:t>
            </a:r>
          </a:p>
          <a:p>
            <a:pPr lvl="0" indent="-381000" marL="457200">
              <a:lnSpc>
                <a:spcPct val="150000"/>
              </a:lnSpc>
              <a:spcBef>
                <a:spcPts val="1000"/>
              </a:spcBef>
              <a:buClr>
                <a:schemeClr val="dk2"/>
              </a:buClr>
              <a:buSzPct val="100000"/>
              <a:buFont typeface="Arial"/>
              <a:buChar char="●"/>
            </a:pPr>
            <a:r>
              <a:rPr sz="2400" lang="en"/>
              <a:t>Original pointer is NULL, if space is found elsewhere</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y="0" x="0"/>
          <a:ext cy="0" cx="0"/>
          <a:chOff y="0" x="0"/>
          <a:chExt cy="0" cx="0"/>
        </a:xfrm>
      </p:grpSpPr>
      <p:sp>
        <p:nvSpPr>
          <p:cNvPr id="74" name="Shape 74"/>
          <p:cNvSpPr txBox="1"/>
          <p:nvPr>
            <p:ph type="title"/>
          </p:nvPr>
        </p:nvSpPr>
        <p:spPr>
          <a:xfrm>
            <a:off y="205977" x="457200"/>
            <a:ext cy="1141499" cx="8229600"/>
          </a:xfrm>
          <a:prstGeom prst="rect">
            <a:avLst/>
          </a:prstGeom>
        </p:spPr>
        <p:txBody>
          <a:bodyPr bIns="91425" rIns="91425" lIns="91425" tIns="91425" anchor="b" anchorCtr="0">
            <a:noAutofit/>
          </a:bodyPr>
          <a:lstStyle/>
          <a:p>
            <a:pPr>
              <a:buNone/>
            </a:pPr>
            <a:r>
              <a:rPr lang="en"/>
              <a:t>Realloc and Equivalent</a:t>
            </a:r>
          </a:p>
        </p:txBody>
      </p:sp>
      <p:sp>
        <p:nvSpPr>
          <p:cNvPr id="75" name="Shape 75"/>
          <p:cNvSpPr txBox="1"/>
          <p:nvPr>
            <p:ph idx="1" type="body"/>
          </p:nvPr>
        </p:nvSpPr>
        <p:spPr>
          <a:xfrm>
            <a:off y="1460500" x="457200"/>
            <a:ext cy="1297199" cx="4199399"/>
          </a:xfrm>
          <a:prstGeom prst="rect">
            <a:avLst/>
          </a:prstGeom>
        </p:spPr>
        <p:txBody>
          <a:bodyPr bIns="91425" rIns="91425" lIns="91425" tIns="91425" anchor="t" anchorCtr="0">
            <a:noAutofit/>
          </a:bodyPr>
          <a:lstStyle/>
          <a:p>
            <a:pPr rtl="0" lvl="0">
              <a:buNone/>
            </a:pPr>
            <a:r>
              <a:rPr lang="en"/>
              <a:t>ptr = malloc(2);</a:t>
            </a:r>
          </a:p>
          <a:p>
            <a:pPr rtl="0" lvl="0">
              <a:buNone/>
            </a:pPr>
            <a:r>
              <a:rPr lang="en"/>
              <a:t>ptr = realloc(ptr, 1000);</a:t>
            </a:r>
          </a:p>
        </p:txBody>
      </p:sp>
      <p:sp>
        <p:nvSpPr>
          <p:cNvPr id="76" name="Shape 76"/>
          <p:cNvSpPr txBox="1"/>
          <p:nvPr>
            <p:ph idx="2" type="body"/>
          </p:nvPr>
        </p:nvSpPr>
        <p:spPr>
          <a:xfrm>
            <a:off y="1461908" x="4656667"/>
            <a:ext cy="3465299" cx="4030200"/>
          </a:xfrm>
          <a:prstGeom prst="rect">
            <a:avLst/>
          </a:prstGeom>
        </p:spPr>
        <p:txBody>
          <a:bodyPr bIns="91425" rIns="91425" lIns="91425" tIns="91425" anchor="t" anchorCtr="0">
            <a:noAutofit/>
          </a:bodyPr>
          <a:lstStyle/>
          <a:p>
            <a:pPr rtl="0" lvl="0">
              <a:buNone/>
            </a:pPr>
            <a:r>
              <a:rPr lang="en"/>
              <a:t>ptr = malloc(2);</a:t>
            </a:r>
          </a:p>
          <a:p>
            <a:pPr rtl="0" lvl="0">
              <a:buNone/>
            </a:pPr>
            <a:r>
              <a:rPr lang="en"/>
              <a:t>ptr2 = malloc(1000);</a:t>
            </a:r>
          </a:p>
          <a:p>
            <a:pPr rtl="0" lvl="0">
              <a:buNone/>
            </a:pPr>
            <a:r>
              <a:rPr lang="en"/>
              <a:t>memcpy(ptr2, ptr, 2);</a:t>
            </a:r>
          </a:p>
          <a:p>
            <a:pPr rtl="0" lvl="0">
              <a:buNone/>
            </a:pPr>
            <a:r>
              <a:rPr lang="en"/>
              <a:t>free(ptr);</a:t>
            </a:r>
          </a:p>
          <a:p>
            <a:pPr rtl="0" lvl="0">
              <a:buNone/>
            </a:pPr>
            <a:r>
              <a:rPr lang="en"/>
              <a:t>ptr = ptr2;</a:t>
            </a:r>
          </a:p>
          <a:p>
            <a:pPr>
              <a:buNone/>
            </a:pPr>
            <a:r>
              <a:rPr lang="en"/>
              <a:t>ptr2 = NULL;</a:t>
            </a:r>
          </a:p>
        </p:txBody>
      </p:sp>
      <p:sp>
        <p:nvSpPr>
          <p:cNvPr id="77" name="Shape 77"/>
          <p:cNvSpPr txBox="1"/>
          <p:nvPr/>
        </p:nvSpPr>
        <p:spPr>
          <a:xfrm>
            <a:off y="3140800" x="555950"/>
            <a:ext cy="1433699" cx="3843300"/>
          </a:xfrm>
          <a:prstGeom prst="rect">
            <a:avLst/>
          </a:prstGeom>
        </p:spPr>
        <p:txBody>
          <a:bodyPr bIns="91425" rIns="91425" lIns="91425" tIns="91425" anchor="t" anchorCtr="0">
            <a:noAutofit/>
          </a:bodyPr>
          <a:lstStyle/>
          <a:p>
            <a:pPr rtl="0" lvl="0">
              <a:buNone/>
            </a:pPr>
            <a:r>
              <a:rPr sz="3000" lang="en"/>
              <a:t>Why not:</a:t>
            </a:r>
          </a:p>
          <a:p>
            <a:pPr rtl="0" lvl="0">
              <a:buNone/>
            </a:pPr>
            <a:r>
              <a:rPr sz="3000" lang="en"/>
              <a:t>ptr = malloc(2);</a:t>
            </a:r>
          </a:p>
          <a:p>
            <a:pPr rtl="0" lvl="0">
              <a:buNone/>
            </a:pPr>
            <a:r>
              <a:rPr sz="3000" lang="en"/>
              <a:t>realloc(ptr, 1000);</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77"/>
                                        </p:tgtEl>
                                        <p:attrNameLst>
                                          <p:attrName>style.visibility</p:attrName>
                                        </p:attrNameLst>
                                      </p:cBhvr>
                                      <p:to>
                                        <p:strVal val="visible"/>
                                      </p:to>
                                    </p:set>
                                    <p:animEffect transition="in" filter="fade">
                                      <p:cBhvr>
                                        <p:cTn dur="1000"/>
                                        <p:tgtEl>
                                          <p:spTgt spid="7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y="0" x="0"/>
          <a:ext cy="0" cx="0"/>
          <a:chOff y="0" x="0"/>
          <a:chExt cy="0" cx="0"/>
        </a:xfrm>
      </p:grpSpPr>
      <p:sp>
        <p:nvSpPr>
          <p:cNvPr id="82" name="Shape 82"/>
          <p:cNvSpPr txBox="1"/>
          <p:nvPr>
            <p:ph type="title"/>
          </p:nvPr>
        </p:nvSpPr>
        <p:spPr>
          <a:xfrm>
            <a:off y="205977" x="457200"/>
            <a:ext cy="1141499" cx="8229600"/>
          </a:xfrm>
          <a:prstGeom prst="rect">
            <a:avLst/>
          </a:prstGeom>
        </p:spPr>
        <p:txBody>
          <a:bodyPr bIns="91425" rIns="91425" lIns="91425" tIns="91425" anchor="b" anchorCtr="0">
            <a:noAutofit/>
          </a:bodyPr>
          <a:lstStyle/>
          <a:p>
            <a:pPr>
              <a:buNone/>
            </a:pPr>
            <a:r>
              <a:rPr lang="en"/>
              <a:t>Structs</a:t>
            </a:r>
          </a:p>
        </p:txBody>
      </p:sp>
      <p:sp>
        <p:nvSpPr>
          <p:cNvPr id="83" name="Shape 83"/>
          <p:cNvSpPr txBox="1"/>
          <p:nvPr>
            <p:ph idx="1" type="body"/>
          </p:nvPr>
        </p:nvSpPr>
        <p:spPr>
          <a:xfrm>
            <a:off y="1460499" x="457200"/>
            <a:ext cy="3465299" cx="8229600"/>
          </a:xfrm>
          <a:prstGeom prst="rect">
            <a:avLst/>
          </a:prstGeom>
        </p:spPr>
        <p:txBody>
          <a:bodyPr bIns="91425" rIns="91425" lIns="91425" tIns="91425" anchor="t" anchorCtr="0">
            <a:noAutofit/>
          </a:bodyPr>
          <a:lstStyle/>
          <a:p>
            <a:pPr rtl="0" lvl="0" indent="-419100" marL="457200">
              <a:lnSpc>
                <a:spcPct val="150000"/>
              </a:lnSpc>
              <a:buClr>
                <a:schemeClr val="dk2"/>
              </a:buClr>
              <a:buSzPct val="100000"/>
              <a:buFont typeface="Arial"/>
              <a:buChar char="●"/>
            </a:pPr>
            <a:r>
              <a:rPr lang="en"/>
              <a:t>Personalized types, somewhat like classes</a:t>
            </a:r>
          </a:p>
          <a:p>
            <a:pPr rtl="0" lvl="0" indent="-419100" marL="457200">
              <a:lnSpc>
                <a:spcPct val="150000"/>
              </a:lnSpc>
              <a:buClr>
                <a:schemeClr val="dk2"/>
              </a:buClr>
              <a:buSzPct val="100000"/>
              <a:buFont typeface="Arial"/>
              <a:buChar char="●"/>
            </a:pPr>
            <a:r>
              <a:rPr lang="en"/>
              <a:t>May contain items of choice</a:t>
            </a:r>
          </a:p>
          <a:p>
            <a:pPr lvl="0" indent="-419100" marL="457200">
              <a:lnSpc>
                <a:spcPct val="150000"/>
              </a:lnSpc>
              <a:buClr>
                <a:schemeClr val="dk2"/>
              </a:buClr>
              <a:buSzPct val="100000"/>
              <a:buFont typeface="Arial"/>
              <a:buChar char="●"/>
            </a:pPr>
            <a:r>
              <a:rPr lang="en"/>
              <a:t>Often the basis of (data) structures</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modern">
  <a:themeElements>
    <a:clrScheme name="Custom 348">
      <a:dk1>
        <a:srgbClr val="000000"/>
      </a:dk1>
      <a:lt1>
        <a:srgbClr val="FFFFFF"/>
      </a:lt1>
      <a:dk2>
        <a:srgbClr val="191919"/>
      </a:dk2>
      <a:lt2>
        <a:srgbClr val="CCCCCC"/>
      </a:lt2>
      <a:accent1>
        <a:srgbClr val="7E5554"/>
      </a:accent1>
      <a:accent2>
        <a:srgbClr val="910A10"/>
      </a:accent2>
      <a:accent3>
        <a:srgbClr val="84294D"/>
      </a:accent3>
      <a:accent4>
        <a:srgbClr val="DA823B"/>
      </a:accent4>
      <a:accent5>
        <a:srgbClr val="625D3C"/>
      </a:accent5>
      <a:accent6>
        <a:srgbClr val="00384A"/>
      </a:accent6>
      <a:hlink>
        <a:srgbClr val="227A78"/>
      </a:hlink>
      <a:folHlink>
        <a:srgbClr val="394749"/>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