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1" r:id="rId4"/>
    <p:sldId id="258" r:id="rId5"/>
    <p:sldId id="259" r:id="rId6"/>
    <p:sldId id="262" r:id="rId7"/>
    <p:sldId id="263" r:id="rId8"/>
    <p:sldId id="264" r:id="rId9"/>
    <p:sldId id="265" r:id="rId10"/>
    <p:sldId id="260" r:id="rId11"/>
    <p:sldId id="267" r:id="rId12"/>
    <p:sldId id="266"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3CDFC-5484-45DF-AFD4-CF471CB6CF92}" type="datetimeFigureOut">
              <a:rPr lang="en-US" smtClean="0"/>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3423C-D197-417D-987E-263EE36189D2}" type="slidenum">
              <a:rPr lang="en-US" smtClean="0"/>
              <a:t>‹#›</a:t>
            </a:fld>
            <a:endParaRPr lang="en-US"/>
          </a:p>
        </p:txBody>
      </p:sp>
    </p:spTree>
    <p:extLst>
      <p:ext uri="{BB962C8B-B14F-4D97-AF65-F5344CB8AC3E}">
        <p14:creationId xmlns:p14="http://schemas.microsoft.com/office/powerpoint/2010/main" val="414092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http://www.youtube.com/watch?v=Q07PhW5sCEk&amp;feature=youtu.be</a:t>
            </a:r>
          </a:p>
          <a:p>
            <a:r>
              <a:rPr lang="en-US" dirty="0" smtClean="0"/>
              <a:t>[Recorded: May 9, 1963]</a:t>
            </a:r>
          </a:p>
          <a:p>
            <a:r>
              <a:rPr lang="en-US" dirty="0" smtClean="0"/>
              <a:t>This vintage film features MIT Science Reporter John Fitch at the MIT Computation Center in an extended interview with MIT professor of computer science Fernando J. </a:t>
            </a:r>
            <a:r>
              <a:rPr lang="en-US" dirty="0" err="1" smtClean="0"/>
              <a:t>Corbato</a:t>
            </a:r>
            <a:r>
              <a:rPr lang="en-US" dirty="0" smtClean="0"/>
              <a:t>. The film was co-produced by WGBH (Boston) and MIT.</a:t>
            </a:r>
          </a:p>
          <a:p>
            <a:endParaRPr lang="en-US" dirty="0" smtClean="0"/>
          </a:p>
          <a:p>
            <a:r>
              <a:rPr lang="en-US" dirty="0" smtClean="0"/>
              <a:t>The prime focus of the film is timesharing, one of the most important developments in computing, and one which has come in and out of favor several times over the last several decades as the dichotomy between remote and centrally-managed computing resources played out; the latest incarnation for centrally-managed computing resources is known as cloud computing.</a:t>
            </a:r>
          </a:p>
          <a:p>
            <a:endParaRPr lang="en-US" dirty="0" smtClean="0"/>
          </a:p>
          <a:p>
            <a:r>
              <a:rPr lang="en-US" dirty="0" smtClean="0"/>
              <a:t>Timesharing as shown in this film, was a novel concept in the early 1960s. Driven by a desire to more efficiently use expensive computer resources while increasing the interactivity between user and computer (man and machine), timesharing was eventually taken up by industry in the form of special timesharing hardware for mainframe and minicomputer computer systems as well as in sophisticated operating systems to manage multiple users and resources.</a:t>
            </a:r>
          </a:p>
          <a:p>
            <a:endParaRPr lang="en-US" dirty="0" smtClean="0"/>
          </a:p>
          <a:p>
            <a:r>
              <a:rPr lang="en-US" dirty="0" err="1" smtClean="0"/>
              <a:t>Corbato</a:t>
            </a:r>
            <a:r>
              <a:rPr lang="en-US" dirty="0" smtClean="0"/>
              <a:t> describes how after the mid-1950s, when computers began to become reliable, the next big challenge to improve productivity and efficiency was the development of computer languages, FORTRAN being an example. One of the next bottlenecks in computing, according to </a:t>
            </a:r>
            <a:r>
              <a:rPr lang="en-US" dirty="0" err="1" smtClean="0"/>
              <a:t>Corabto</a:t>
            </a:r>
            <a:r>
              <a:rPr lang="en-US" dirty="0" smtClean="0"/>
              <a:t>, was the traditional batch processing method of combining many peoples computer jobs into one large single job for the computer to process at one time. He compares batch processing to a group of people catching a bus, all being moved at once.</a:t>
            </a:r>
          </a:p>
          <a:p>
            <a:endParaRPr lang="en-US" dirty="0" smtClean="0"/>
          </a:p>
          <a:p>
            <a:r>
              <a:rPr lang="en-US" dirty="0" smtClean="0"/>
              <a:t>Timesharing, on the other hand, involves attaching a large number of consoles to the central computer, each of which is given a time-slice of the computers time. While the computer is rapidly switching among user applications and problems, it appears to the user that s/he has complete access to the central computer.</a:t>
            </a:r>
          </a:p>
          <a:p>
            <a:endParaRPr lang="en-US" dirty="0" smtClean="0"/>
          </a:p>
          <a:p>
            <a:r>
              <a:rPr lang="en-US" dirty="0" err="1" smtClean="0"/>
              <a:t>Corbato</a:t>
            </a:r>
            <a:r>
              <a:rPr lang="en-US" dirty="0" smtClean="0"/>
              <a:t> then describes in technical detail a complex description of timesharing before showing some examples of timesharing from a terminal using a simple program to calculate a simple geometric problem (Pythagorean theorem).</a:t>
            </a:r>
          </a:p>
          <a:p>
            <a:endParaRPr lang="en-US" dirty="0" smtClean="0"/>
          </a:p>
          <a:p>
            <a:r>
              <a:rPr lang="en-US" dirty="0" smtClean="0"/>
              <a:t>In the long run, </a:t>
            </a:r>
            <a:r>
              <a:rPr lang="en-US" dirty="0" err="1" smtClean="0"/>
              <a:t>Corbato</a:t>
            </a:r>
            <a:r>
              <a:rPr lang="en-US" dirty="0" smtClean="0"/>
              <a:t> says, timesharing will help address the increasing need for computer time and ease-of-use.</a:t>
            </a:r>
            <a:endParaRPr lang="en-US" dirty="0"/>
          </a:p>
        </p:txBody>
      </p:sp>
      <p:sp>
        <p:nvSpPr>
          <p:cNvPr id="4" name="Slide Number Placeholder 3"/>
          <p:cNvSpPr>
            <a:spLocks noGrp="1"/>
          </p:cNvSpPr>
          <p:nvPr>
            <p:ph type="sldNum" sz="quarter" idx="10"/>
          </p:nvPr>
        </p:nvSpPr>
        <p:spPr/>
        <p:txBody>
          <a:bodyPr/>
          <a:lstStyle/>
          <a:p>
            <a:fld id="{7993423C-D197-417D-987E-263EE36189D2}" type="slidenum">
              <a:rPr lang="en-US" smtClean="0"/>
              <a:t>14</a:t>
            </a:fld>
            <a:endParaRPr lang="en-US"/>
          </a:p>
        </p:txBody>
      </p:sp>
    </p:spTree>
    <p:extLst>
      <p:ext uri="{BB962C8B-B14F-4D97-AF65-F5344CB8AC3E}">
        <p14:creationId xmlns:p14="http://schemas.microsoft.com/office/powerpoint/2010/main" val="84055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tags" Target="../tags/tag44.xml"/><Relationship Id="rId117" Type="http://schemas.openxmlformats.org/officeDocument/2006/relationships/tags" Target="../tags/tag135.xml"/><Relationship Id="rId21" Type="http://schemas.openxmlformats.org/officeDocument/2006/relationships/tags" Target="../tags/tag39.xml"/><Relationship Id="rId42" Type="http://schemas.openxmlformats.org/officeDocument/2006/relationships/tags" Target="../tags/tag60.xml"/><Relationship Id="rId47" Type="http://schemas.openxmlformats.org/officeDocument/2006/relationships/tags" Target="../tags/tag65.xml"/><Relationship Id="rId63" Type="http://schemas.openxmlformats.org/officeDocument/2006/relationships/tags" Target="../tags/tag81.xml"/><Relationship Id="rId68" Type="http://schemas.openxmlformats.org/officeDocument/2006/relationships/tags" Target="../tags/tag86.xml"/><Relationship Id="rId84" Type="http://schemas.openxmlformats.org/officeDocument/2006/relationships/tags" Target="../tags/tag102.xml"/><Relationship Id="rId89" Type="http://schemas.openxmlformats.org/officeDocument/2006/relationships/tags" Target="../tags/tag107.xml"/><Relationship Id="rId112" Type="http://schemas.openxmlformats.org/officeDocument/2006/relationships/tags" Target="../tags/tag130.xml"/><Relationship Id="rId133" Type="http://schemas.openxmlformats.org/officeDocument/2006/relationships/tags" Target="../tags/tag151.xml"/><Relationship Id="rId138" Type="http://schemas.openxmlformats.org/officeDocument/2006/relationships/tags" Target="../tags/tag156.xml"/><Relationship Id="rId16" Type="http://schemas.openxmlformats.org/officeDocument/2006/relationships/tags" Target="../tags/tag34.xml"/><Relationship Id="rId107" Type="http://schemas.openxmlformats.org/officeDocument/2006/relationships/tags" Target="../tags/tag125.xml"/><Relationship Id="rId11" Type="http://schemas.openxmlformats.org/officeDocument/2006/relationships/tags" Target="../tags/tag29.xml"/><Relationship Id="rId32" Type="http://schemas.openxmlformats.org/officeDocument/2006/relationships/tags" Target="../tags/tag50.xml"/><Relationship Id="rId37" Type="http://schemas.openxmlformats.org/officeDocument/2006/relationships/tags" Target="../tags/tag55.xml"/><Relationship Id="rId53" Type="http://schemas.openxmlformats.org/officeDocument/2006/relationships/tags" Target="../tags/tag71.xml"/><Relationship Id="rId58" Type="http://schemas.openxmlformats.org/officeDocument/2006/relationships/tags" Target="../tags/tag76.xml"/><Relationship Id="rId74" Type="http://schemas.openxmlformats.org/officeDocument/2006/relationships/tags" Target="../tags/tag92.xml"/><Relationship Id="rId79" Type="http://schemas.openxmlformats.org/officeDocument/2006/relationships/tags" Target="../tags/tag97.xml"/><Relationship Id="rId102" Type="http://schemas.openxmlformats.org/officeDocument/2006/relationships/tags" Target="../tags/tag120.xml"/><Relationship Id="rId123" Type="http://schemas.openxmlformats.org/officeDocument/2006/relationships/tags" Target="../tags/tag141.xml"/><Relationship Id="rId128" Type="http://schemas.openxmlformats.org/officeDocument/2006/relationships/tags" Target="../tags/tag146.xml"/><Relationship Id="rId144" Type="http://schemas.openxmlformats.org/officeDocument/2006/relationships/tags" Target="../tags/tag162.xml"/><Relationship Id="rId149" Type="http://schemas.openxmlformats.org/officeDocument/2006/relationships/notesSlide" Target="../notesSlides/notesSlide1.xml"/><Relationship Id="rId5" Type="http://schemas.openxmlformats.org/officeDocument/2006/relationships/tags" Target="../tags/tag23.xml"/><Relationship Id="rId90" Type="http://schemas.openxmlformats.org/officeDocument/2006/relationships/tags" Target="../tags/tag108.xml"/><Relationship Id="rId95" Type="http://schemas.openxmlformats.org/officeDocument/2006/relationships/tags" Target="../tags/tag113.xml"/><Relationship Id="rId22" Type="http://schemas.openxmlformats.org/officeDocument/2006/relationships/tags" Target="../tags/tag40.xml"/><Relationship Id="rId27" Type="http://schemas.openxmlformats.org/officeDocument/2006/relationships/tags" Target="../tags/tag45.xml"/><Relationship Id="rId43" Type="http://schemas.openxmlformats.org/officeDocument/2006/relationships/tags" Target="../tags/tag61.xml"/><Relationship Id="rId48" Type="http://schemas.openxmlformats.org/officeDocument/2006/relationships/tags" Target="../tags/tag66.xml"/><Relationship Id="rId64" Type="http://schemas.openxmlformats.org/officeDocument/2006/relationships/tags" Target="../tags/tag82.xml"/><Relationship Id="rId69" Type="http://schemas.openxmlformats.org/officeDocument/2006/relationships/tags" Target="../tags/tag87.xml"/><Relationship Id="rId113" Type="http://schemas.openxmlformats.org/officeDocument/2006/relationships/tags" Target="../tags/tag131.xml"/><Relationship Id="rId118" Type="http://schemas.openxmlformats.org/officeDocument/2006/relationships/tags" Target="../tags/tag136.xml"/><Relationship Id="rId134" Type="http://schemas.openxmlformats.org/officeDocument/2006/relationships/tags" Target="../tags/tag152.xml"/><Relationship Id="rId139" Type="http://schemas.openxmlformats.org/officeDocument/2006/relationships/tags" Target="../tags/tag157.xml"/><Relationship Id="rId80" Type="http://schemas.openxmlformats.org/officeDocument/2006/relationships/tags" Target="../tags/tag98.xml"/><Relationship Id="rId85" Type="http://schemas.openxmlformats.org/officeDocument/2006/relationships/tags" Target="../tags/tag103.xml"/><Relationship Id="rId3" Type="http://schemas.openxmlformats.org/officeDocument/2006/relationships/tags" Target="../tags/tag21.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tags" Target="../tags/tag56.xml"/><Relationship Id="rId46" Type="http://schemas.openxmlformats.org/officeDocument/2006/relationships/tags" Target="../tags/tag64.xml"/><Relationship Id="rId59" Type="http://schemas.openxmlformats.org/officeDocument/2006/relationships/tags" Target="../tags/tag77.xml"/><Relationship Id="rId67" Type="http://schemas.openxmlformats.org/officeDocument/2006/relationships/tags" Target="../tags/tag85.xml"/><Relationship Id="rId103" Type="http://schemas.openxmlformats.org/officeDocument/2006/relationships/tags" Target="../tags/tag121.xml"/><Relationship Id="rId108" Type="http://schemas.openxmlformats.org/officeDocument/2006/relationships/tags" Target="../tags/tag126.xml"/><Relationship Id="rId116" Type="http://schemas.openxmlformats.org/officeDocument/2006/relationships/tags" Target="../tags/tag134.xml"/><Relationship Id="rId124" Type="http://schemas.openxmlformats.org/officeDocument/2006/relationships/tags" Target="../tags/tag142.xml"/><Relationship Id="rId129" Type="http://schemas.openxmlformats.org/officeDocument/2006/relationships/tags" Target="../tags/tag147.xml"/><Relationship Id="rId137" Type="http://schemas.openxmlformats.org/officeDocument/2006/relationships/tags" Target="../tags/tag155.xml"/><Relationship Id="rId20" Type="http://schemas.openxmlformats.org/officeDocument/2006/relationships/tags" Target="../tags/tag38.xml"/><Relationship Id="rId41" Type="http://schemas.openxmlformats.org/officeDocument/2006/relationships/tags" Target="../tags/tag59.xml"/><Relationship Id="rId54" Type="http://schemas.openxmlformats.org/officeDocument/2006/relationships/tags" Target="../tags/tag72.xml"/><Relationship Id="rId62" Type="http://schemas.openxmlformats.org/officeDocument/2006/relationships/tags" Target="../tags/tag80.xml"/><Relationship Id="rId70" Type="http://schemas.openxmlformats.org/officeDocument/2006/relationships/tags" Target="../tags/tag88.xml"/><Relationship Id="rId75" Type="http://schemas.openxmlformats.org/officeDocument/2006/relationships/tags" Target="../tags/tag93.xml"/><Relationship Id="rId83" Type="http://schemas.openxmlformats.org/officeDocument/2006/relationships/tags" Target="../tags/tag101.xml"/><Relationship Id="rId88" Type="http://schemas.openxmlformats.org/officeDocument/2006/relationships/tags" Target="../tags/tag106.xml"/><Relationship Id="rId91" Type="http://schemas.openxmlformats.org/officeDocument/2006/relationships/tags" Target="../tags/tag109.xml"/><Relationship Id="rId96" Type="http://schemas.openxmlformats.org/officeDocument/2006/relationships/tags" Target="../tags/tag114.xml"/><Relationship Id="rId111" Type="http://schemas.openxmlformats.org/officeDocument/2006/relationships/tags" Target="../tags/tag129.xml"/><Relationship Id="rId132" Type="http://schemas.openxmlformats.org/officeDocument/2006/relationships/tags" Target="../tags/tag150.xml"/><Relationship Id="rId140" Type="http://schemas.openxmlformats.org/officeDocument/2006/relationships/tags" Target="../tags/tag158.xml"/><Relationship Id="rId145" Type="http://schemas.openxmlformats.org/officeDocument/2006/relationships/tags" Target="../tags/tag163.xml"/><Relationship Id="rId1" Type="http://schemas.openxmlformats.org/officeDocument/2006/relationships/tags" Target="../tags/tag19.xml"/><Relationship Id="rId6" Type="http://schemas.openxmlformats.org/officeDocument/2006/relationships/tags" Target="../tags/tag24.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tags" Target="../tags/tag54.xml"/><Relationship Id="rId49" Type="http://schemas.openxmlformats.org/officeDocument/2006/relationships/tags" Target="../tags/tag67.xml"/><Relationship Id="rId57" Type="http://schemas.openxmlformats.org/officeDocument/2006/relationships/tags" Target="../tags/tag75.xml"/><Relationship Id="rId106" Type="http://schemas.openxmlformats.org/officeDocument/2006/relationships/tags" Target="../tags/tag124.xml"/><Relationship Id="rId114" Type="http://schemas.openxmlformats.org/officeDocument/2006/relationships/tags" Target="../tags/tag132.xml"/><Relationship Id="rId119" Type="http://schemas.openxmlformats.org/officeDocument/2006/relationships/tags" Target="../tags/tag137.xml"/><Relationship Id="rId127" Type="http://schemas.openxmlformats.org/officeDocument/2006/relationships/tags" Target="../tags/tag145.xml"/><Relationship Id="rId10" Type="http://schemas.openxmlformats.org/officeDocument/2006/relationships/tags" Target="../tags/tag28.xml"/><Relationship Id="rId31" Type="http://schemas.openxmlformats.org/officeDocument/2006/relationships/tags" Target="../tags/tag49.xml"/><Relationship Id="rId44" Type="http://schemas.openxmlformats.org/officeDocument/2006/relationships/tags" Target="../tags/tag62.xml"/><Relationship Id="rId52" Type="http://schemas.openxmlformats.org/officeDocument/2006/relationships/tags" Target="../tags/tag70.xml"/><Relationship Id="rId60" Type="http://schemas.openxmlformats.org/officeDocument/2006/relationships/tags" Target="../tags/tag78.xml"/><Relationship Id="rId65" Type="http://schemas.openxmlformats.org/officeDocument/2006/relationships/tags" Target="../tags/tag83.xml"/><Relationship Id="rId73" Type="http://schemas.openxmlformats.org/officeDocument/2006/relationships/tags" Target="../tags/tag91.xml"/><Relationship Id="rId78" Type="http://schemas.openxmlformats.org/officeDocument/2006/relationships/tags" Target="../tags/tag96.xml"/><Relationship Id="rId81" Type="http://schemas.openxmlformats.org/officeDocument/2006/relationships/tags" Target="../tags/tag99.xml"/><Relationship Id="rId86" Type="http://schemas.openxmlformats.org/officeDocument/2006/relationships/tags" Target="../tags/tag104.xml"/><Relationship Id="rId94" Type="http://schemas.openxmlformats.org/officeDocument/2006/relationships/tags" Target="../tags/tag112.xml"/><Relationship Id="rId99" Type="http://schemas.openxmlformats.org/officeDocument/2006/relationships/tags" Target="../tags/tag117.xml"/><Relationship Id="rId101" Type="http://schemas.openxmlformats.org/officeDocument/2006/relationships/tags" Target="../tags/tag119.xml"/><Relationship Id="rId122" Type="http://schemas.openxmlformats.org/officeDocument/2006/relationships/tags" Target="../tags/tag140.xml"/><Relationship Id="rId130" Type="http://schemas.openxmlformats.org/officeDocument/2006/relationships/tags" Target="../tags/tag148.xml"/><Relationship Id="rId135" Type="http://schemas.openxmlformats.org/officeDocument/2006/relationships/tags" Target="../tags/tag153.xml"/><Relationship Id="rId143" Type="http://schemas.openxmlformats.org/officeDocument/2006/relationships/tags" Target="../tags/tag161.xml"/><Relationship Id="rId148"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 Id="rId13" Type="http://schemas.openxmlformats.org/officeDocument/2006/relationships/tags" Target="../tags/tag31.xml"/><Relationship Id="rId18" Type="http://schemas.openxmlformats.org/officeDocument/2006/relationships/tags" Target="../tags/tag36.xml"/><Relationship Id="rId39" Type="http://schemas.openxmlformats.org/officeDocument/2006/relationships/tags" Target="../tags/tag57.xml"/><Relationship Id="rId109" Type="http://schemas.openxmlformats.org/officeDocument/2006/relationships/tags" Target="../tags/tag127.xml"/><Relationship Id="rId34" Type="http://schemas.openxmlformats.org/officeDocument/2006/relationships/tags" Target="../tags/tag52.xml"/><Relationship Id="rId50" Type="http://schemas.openxmlformats.org/officeDocument/2006/relationships/tags" Target="../tags/tag68.xml"/><Relationship Id="rId55" Type="http://schemas.openxmlformats.org/officeDocument/2006/relationships/tags" Target="../tags/tag73.xml"/><Relationship Id="rId76" Type="http://schemas.openxmlformats.org/officeDocument/2006/relationships/tags" Target="../tags/tag94.xml"/><Relationship Id="rId97" Type="http://schemas.openxmlformats.org/officeDocument/2006/relationships/tags" Target="../tags/tag115.xml"/><Relationship Id="rId104" Type="http://schemas.openxmlformats.org/officeDocument/2006/relationships/tags" Target="../tags/tag122.xml"/><Relationship Id="rId120" Type="http://schemas.openxmlformats.org/officeDocument/2006/relationships/tags" Target="../tags/tag138.xml"/><Relationship Id="rId125" Type="http://schemas.openxmlformats.org/officeDocument/2006/relationships/tags" Target="../tags/tag143.xml"/><Relationship Id="rId141" Type="http://schemas.openxmlformats.org/officeDocument/2006/relationships/tags" Target="../tags/tag159.xml"/><Relationship Id="rId146" Type="http://schemas.openxmlformats.org/officeDocument/2006/relationships/tags" Target="../tags/tag164.xml"/><Relationship Id="rId7" Type="http://schemas.openxmlformats.org/officeDocument/2006/relationships/tags" Target="../tags/tag25.xml"/><Relationship Id="rId71" Type="http://schemas.openxmlformats.org/officeDocument/2006/relationships/tags" Target="../tags/tag89.xml"/><Relationship Id="rId92" Type="http://schemas.openxmlformats.org/officeDocument/2006/relationships/tags" Target="../tags/tag110.xml"/><Relationship Id="rId2" Type="http://schemas.openxmlformats.org/officeDocument/2006/relationships/tags" Target="../tags/tag20.xml"/><Relationship Id="rId29" Type="http://schemas.openxmlformats.org/officeDocument/2006/relationships/tags" Target="../tags/tag47.xml"/><Relationship Id="rId24" Type="http://schemas.openxmlformats.org/officeDocument/2006/relationships/tags" Target="../tags/tag42.xml"/><Relationship Id="rId40" Type="http://schemas.openxmlformats.org/officeDocument/2006/relationships/tags" Target="../tags/tag58.xml"/><Relationship Id="rId45" Type="http://schemas.openxmlformats.org/officeDocument/2006/relationships/tags" Target="../tags/tag63.xml"/><Relationship Id="rId66" Type="http://schemas.openxmlformats.org/officeDocument/2006/relationships/tags" Target="../tags/tag84.xml"/><Relationship Id="rId87" Type="http://schemas.openxmlformats.org/officeDocument/2006/relationships/tags" Target="../tags/tag105.xml"/><Relationship Id="rId110" Type="http://schemas.openxmlformats.org/officeDocument/2006/relationships/tags" Target="../tags/tag128.xml"/><Relationship Id="rId115" Type="http://schemas.openxmlformats.org/officeDocument/2006/relationships/tags" Target="../tags/tag133.xml"/><Relationship Id="rId131" Type="http://schemas.openxmlformats.org/officeDocument/2006/relationships/tags" Target="../tags/tag149.xml"/><Relationship Id="rId136" Type="http://schemas.openxmlformats.org/officeDocument/2006/relationships/tags" Target="../tags/tag154.xml"/><Relationship Id="rId61" Type="http://schemas.openxmlformats.org/officeDocument/2006/relationships/tags" Target="../tags/tag79.xml"/><Relationship Id="rId82" Type="http://schemas.openxmlformats.org/officeDocument/2006/relationships/tags" Target="../tags/tag100.xml"/><Relationship Id="rId19" Type="http://schemas.openxmlformats.org/officeDocument/2006/relationships/tags" Target="../tags/tag37.xml"/><Relationship Id="rId14" Type="http://schemas.openxmlformats.org/officeDocument/2006/relationships/tags" Target="../tags/tag32.xml"/><Relationship Id="rId30" Type="http://schemas.openxmlformats.org/officeDocument/2006/relationships/tags" Target="../tags/tag48.xml"/><Relationship Id="rId35" Type="http://schemas.openxmlformats.org/officeDocument/2006/relationships/tags" Target="../tags/tag53.xml"/><Relationship Id="rId56" Type="http://schemas.openxmlformats.org/officeDocument/2006/relationships/tags" Target="../tags/tag74.xml"/><Relationship Id="rId77" Type="http://schemas.openxmlformats.org/officeDocument/2006/relationships/tags" Target="../tags/tag95.xml"/><Relationship Id="rId100" Type="http://schemas.openxmlformats.org/officeDocument/2006/relationships/tags" Target="../tags/tag118.xml"/><Relationship Id="rId105" Type="http://schemas.openxmlformats.org/officeDocument/2006/relationships/tags" Target="../tags/tag123.xml"/><Relationship Id="rId126" Type="http://schemas.openxmlformats.org/officeDocument/2006/relationships/tags" Target="../tags/tag144.xml"/><Relationship Id="rId147" Type="http://schemas.openxmlformats.org/officeDocument/2006/relationships/tags" Target="../tags/tag165.xml"/><Relationship Id="rId8" Type="http://schemas.openxmlformats.org/officeDocument/2006/relationships/tags" Target="../tags/tag26.xml"/><Relationship Id="rId51" Type="http://schemas.openxmlformats.org/officeDocument/2006/relationships/tags" Target="../tags/tag69.xml"/><Relationship Id="rId72" Type="http://schemas.openxmlformats.org/officeDocument/2006/relationships/tags" Target="../tags/tag90.xml"/><Relationship Id="rId93" Type="http://schemas.openxmlformats.org/officeDocument/2006/relationships/tags" Target="../tags/tag111.xml"/><Relationship Id="rId98" Type="http://schemas.openxmlformats.org/officeDocument/2006/relationships/tags" Target="../tags/tag116.xml"/><Relationship Id="rId121" Type="http://schemas.openxmlformats.org/officeDocument/2006/relationships/tags" Target="../tags/tag139.xml"/><Relationship Id="rId142" Type="http://schemas.openxmlformats.org/officeDocument/2006/relationships/tags" Target="../tags/tag16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to the Future:</a:t>
            </a:r>
            <a:br>
              <a:rPr lang="en-US" dirty="0" smtClean="0"/>
            </a:br>
            <a:r>
              <a:rPr lang="en-US" dirty="0" smtClean="0"/>
              <a:t>A Historical Perspective</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Announcements</a:t>
            </a:r>
            <a:endParaRPr lang="en-US" dirty="0"/>
          </a:p>
        </p:txBody>
      </p:sp>
      <p:sp>
        <p:nvSpPr>
          <p:cNvPr id="3" name="Content Placeholder 2"/>
          <p:cNvSpPr>
            <a:spLocks noGrp="1"/>
          </p:cNvSpPr>
          <p:nvPr>
            <p:ph idx="1"/>
            <p:custDataLst>
              <p:tags r:id="rId2"/>
            </p:custDataLst>
          </p:nvPr>
        </p:nvSpPr>
        <p:spPr/>
        <p:txBody>
          <a:bodyPr>
            <a:normAutofit lnSpcReduction="10000"/>
          </a:bodyPr>
          <a:lstStyle/>
          <a:p>
            <a:r>
              <a:rPr lang="en-US" sz="3600" dirty="0" smtClean="0">
                <a:solidFill>
                  <a:schemeClr val="accent1"/>
                </a:solidFill>
              </a:rPr>
              <a:t>Final Project</a:t>
            </a:r>
          </a:p>
          <a:p>
            <a:r>
              <a:rPr lang="en-US" sz="3600" dirty="0" smtClean="0"/>
              <a:t>Design Doc sign-up via CMS</a:t>
            </a:r>
          </a:p>
          <a:p>
            <a:r>
              <a:rPr lang="en-US" sz="3600" dirty="0" smtClean="0"/>
              <a:t>		sign </a:t>
            </a:r>
            <a:r>
              <a:rPr lang="en-US" sz="3600" dirty="0"/>
              <a:t>up </a:t>
            </a:r>
            <a:r>
              <a:rPr lang="en-US" sz="3600" dirty="0" smtClean="0"/>
              <a:t>Sunday, Monday, or Tuesday</a:t>
            </a:r>
          </a:p>
          <a:p>
            <a:r>
              <a:rPr lang="en-US" sz="3600" dirty="0">
                <a:solidFill>
                  <a:schemeClr val="accent1"/>
                </a:solidFill>
              </a:rPr>
              <a:t>	</a:t>
            </a:r>
            <a:r>
              <a:rPr lang="en-US" sz="3600" dirty="0" smtClean="0">
                <a:solidFill>
                  <a:schemeClr val="accent1"/>
                </a:solidFill>
              </a:rPr>
              <a:t>	May </a:t>
            </a:r>
            <a:r>
              <a:rPr lang="en-US" sz="3600" dirty="0" smtClean="0">
                <a:solidFill>
                  <a:schemeClr val="accent1"/>
                </a:solidFill>
              </a:rPr>
              <a:t>5</a:t>
            </a:r>
            <a:r>
              <a:rPr lang="en-US" sz="3600" baseline="30000" dirty="0" smtClean="0">
                <a:solidFill>
                  <a:schemeClr val="accent1"/>
                </a:solidFill>
              </a:rPr>
              <a:t>th</a:t>
            </a:r>
            <a:r>
              <a:rPr lang="en-US" sz="3600" dirty="0" smtClean="0">
                <a:solidFill>
                  <a:schemeClr val="accent1"/>
                </a:solidFill>
              </a:rPr>
              <a:t>, </a:t>
            </a:r>
            <a:r>
              <a:rPr lang="en-US" sz="3600" dirty="0" smtClean="0">
                <a:solidFill>
                  <a:schemeClr val="accent1"/>
                </a:solidFill>
              </a:rPr>
              <a:t>6</a:t>
            </a:r>
            <a:r>
              <a:rPr lang="en-US" sz="3600" baseline="30000" dirty="0" smtClean="0">
                <a:solidFill>
                  <a:schemeClr val="accent1"/>
                </a:solidFill>
              </a:rPr>
              <a:t>th</a:t>
            </a:r>
            <a:r>
              <a:rPr lang="en-US" sz="3600" dirty="0" smtClean="0">
                <a:solidFill>
                  <a:schemeClr val="accent1"/>
                </a:solidFill>
              </a:rPr>
              <a:t>, or </a:t>
            </a:r>
            <a:r>
              <a:rPr lang="en-US" sz="3600" dirty="0" smtClean="0">
                <a:solidFill>
                  <a:schemeClr val="accent1"/>
                </a:solidFill>
              </a:rPr>
              <a:t>7</a:t>
            </a:r>
            <a:r>
              <a:rPr lang="en-US" sz="3600" baseline="30000" dirty="0" smtClean="0">
                <a:solidFill>
                  <a:schemeClr val="accent1"/>
                </a:solidFill>
              </a:rPr>
              <a:t>th</a:t>
            </a:r>
            <a:r>
              <a:rPr lang="en-US" sz="3600" dirty="0" smtClean="0">
                <a:solidFill>
                  <a:schemeClr val="accent1"/>
                </a:solidFill>
              </a:rPr>
              <a:t>   </a:t>
            </a:r>
            <a:endParaRPr lang="en-US" sz="3600" dirty="0" smtClean="0"/>
          </a:p>
          <a:p>
            <a:r>
              <a:rPr lang="en-US" sz="3600" dirty="0" smtClean="0"/>
              <a:t>Demo Sign-Up</a:t>
            </a:r>
            <a:r>
              <a:rPr lang="en-US" sz="3600" dirty="0"/>
              <a:t> </a:t>
            </a:r>
            <a:r>
              <a:rPr lang="en-US" sz="3600" dirty="0" smtClean="0"/>
              <a:t>via CMS</a:t>
            </a:r>
            <a:r>
              <a:rPr lang="en-US" dirty="0" smtClean="0"/>
              <a:t>.</a:t>
            </a:r>
          </a:p>
          <a:p>
            <a:r>
              <a:rPr lang="en-US" dirty="0" smtClean="0"/>
              <a:t>		</a:t>
            </a:r>
            <a:r>
              <a:rPr lang="en-US" sz="3600" dirty="0" smtClean="0"/>
              <a:t>sign up </a:t>
            </a:r>
            <a:r>
              <a:rPr lang="en-US" sz="3600" dirty="0" smtClean="0">
                <a:solidFill>
                  <a:schemeClr val="accent1"/>
                </a:solidFill>
              </a:rPr>
              <a:t>Tuesday, May </a:t>
            </a:r>
            <a:r>
              <a:rPr lang="en-US" sz="3600" dirty="0" smtClean="0">
                <a:solidFill>
                  <a:schemeClr val="accent1"/>
                </a:solidFill>
              </a:rPr>
              <a:t>14</a:t>
            </a:r>
            <a:r>
              <a:rPr lang="en-US" sz="3600" baseline="30000" dirty="0" smtClean="0">
                <a:solidFill>
                  <a:schemeClr val="accent1"/>
                </a:solidFill>
              </a:rPr>
              <a:t>th</a:t>
            </a:r>
            <a:r>
              <a:rPr lang="en-US" sz="3600" dirty="0" smtClean="0">
                <a:solidFill>
                  <a:schemeClr val="accent1"/>
                </a:solidFill>
              </a:rPr>
              <a:t> </a:t>
            </a:r>
            <a:endParaRPr lang="en-US" sz="3600" dirty="0" smtClean="0">
              <a:solidFill>
                <a:schemeClr val="accent1"/>
              </a:solidFill>
            </a:endParaRPr>
          </a:p>
          <a:p>
            <a:r>
              <a:rPr lang="en-US" sz="3600" dirty="0" smtClean="0"/>
              <a:t>		or </a:t>
            </a:r>
            <a:r>
              <a:rPr lang="en-US" sz="3600" dirty="0" smtClean="0">
                <a:solidFill>
                  <a:schemeClr val="accent1"/>
                </a:solidFill>
              </a:rPr>
              <a:t>Wednesday, May </a:t>
            </a:r>
            <a:r>
              <a:rPr lang="en-US" sz="3600" dirty="0" smtClean="0">
                <a:solidFill>
                  <a:schemeClr val="accent1"/>
                </a:solidFill>
              </a:rPr>
              <a:t>15</a:t>
            </a:r>
            <a:r>
              <a:rPr lang="en-US" sz="3600" baseline="30000" dirty="0" smtClean="0">
                <a:solidFill>
                  <a:schemeClr val="accent1"/>
                </a:solidFill>
              </a:rPr>
              <a:t>th</a:t>
            </a:r>
            <a:r>
              <a:rPr lang="en-US" sz="3600" dirty="0" smtClean="0">
                <a:solidFill>
                  <a:schemeClr val="accent1"/>
                </a:solidFill>
              </a:rPr>
              <a:t>  </a:t>
            </a:r>
            <a:endParaRPr lang="en-US" sz="3600" dirty="0" smtClean="0"/>
          </a:p>
          <a:p>
            <a:r>
              <a:rPr lang="en-US" sz="3600" dirty="0" smtClean="0"/>
              <a:t>CMS submission due:</a:t>
            </a:r>
          </a:p>
          <a:p>
            <a:pPr lvl="1"/>
            <a:r>
              <a:rPr lang="en-US" sz="3600" dirty="0" smtClean="0">
                <a:solidFill>
                  <a:schemeClr val="accent1"/>
                </a:solidFill>
              </a:rPr>
              <a:t>Due 6:30pm Wednesday, May </a:t>
            </a:r>
            <a:r>
              <a:rPr lang="en-US" sz="3600" dirty="0" smtClean="0">
                <a:solidFill>
                  <a:schemeClr val="accent1"/>
                </a:solidFill>
              </a:rPr>
              <a:t>15</a:t>
            </a:r>
            <a:r>
              <a:rPr lang="en-US" sz="3600" baseline="30000" dirty="0" smtClean="0">
                <a:solidFill>
                  <a:schemeClr val="accent1"/>
                </a:solidFill>
              </a:rPr>
              <a:t>th</a:t>
            </a:r>
            <a:r>
              <a:rPr lang="en-US" sz="3600" dirty="0" smtClean="0">
                <a:solidFill>
                  <a:schemeClr val="accent1"/>
                </a:solidFill>
              </a:rPr>
              <a:t> </a:t>
            </a:r>
            <a:endParaRPr lang="en-US" sz="3600" dirty="0" smtClean="0">
              <a:solidFill>
                <a:schemeClr val="accent1"/>
              </a:solidFill>
            </a:endParaRPr>
          </a:p>
        </p:txBody>
      </p:sp>
    </p:spTree>
    <p:extLst>
      <p:ext uri="{BB962C8B-B14F-4D97-AF65-F5344CB8AC3E}">
        <p14:creationId xmlns:p14="http://schemas.microsoft.com/office/powerpoint/2010/main" val="1248146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 Back to the Future</a:t>
            </a:r>
            <a:endParaRPr lang="en-US" dirty="0"/>
          </a:p>
        </p:txBody>
      </p:sp>
      <p:sp>
        <p:nvSpPr>
          <p:cNvPr id="3" name="Content Placeholder 2"/>
          <p:cNvSpPr>
            <a:spLocks noGrp="1"/>
          </p:cNvSpPr>
          <p:nvPr>
            <p:ph idx="1"/>
          </p:nvPr>
        </p:nvSpPr>
        <p:spPr>
          <a:xfrm>
            <a:off x="0" y="609600"/>
            <a:ext cx="9144000" cy="5638800"/>
          </a:xfrm>
        </p:spPr>
        <p:txBody>
          <a:bodyPr/>
          <a:lstStyle/>
          <a:p>
            <a:r>
              <a:rPr lang="en-US" dirty="0"/>
              <a:t>Can multiple entities interact with processor at once?</a:t>
            </a:r>
          </a:p>
        </p:txBody>
      </p:sp>
    </p:spTree>
    <p:extLst>
      <p:ext uri="{BB962C8B-B14F-4D97-AF65-F5344CB8AC3E}">
        <p14:creationId xmlns:p14="http://schemas.microsoft.com/office/powerpoint/2010/main" val="173630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Back to the Future: Timesharing</a:t>
            </a:r>
            <a:endParaRPr lang="en-US" dirty="0"/>
          </a:p>
        </p:txBody>
      </p:sp>
      <p:sp>
        <p:nvSpPr>
          <p:cNvPr id="8" name="Content Placeholder 7"/>
          <p:cNvSpPr>
            <a:spLocks noGrp="1"/>
          </p:cNvSpPr>
          <p:nvPr>
            <p:ph idx="1"/>
          </p:nvPr>
        </p:nvSpPr>
        <p:spPr>
          <a:xfrm>
            <a:off x="0" y="609600"/>
            <a:ext cx="9144000" cy="5638800"/>
          </a:xfrm>
        </p:spPr>
        <p:txBody>
          <a:bodyPr/>
          <a:lstStyle/>
          <a:p>
            <a:r>
              <a:rPr lang="en-US" dirty="0"/>
              <a:t>C</a:t>
            </a:r>
            <a:r>
              <a:rPr lang="en-US" dirty="0" smtClean="0"/>
              <a:t>an multiple entities interact with processor at once?</a:t>
            </a:r>
            <a:endParaRPr lang="en-US" dirty="0"/>
          </a:p>
        </p:txBody>
      </p:sp>
      <p:grpSp>
        <p:nvGrpSpPr>
          <p:cNvPr id="7" name="Group 6"/>
          <p:cNvGrpSpPr/>
          <p:nvPr/>
        </p:nvGrpSpPr>
        <p:grpSpPr>
          <a:xfrm>
            <a:off x="152400" y="12000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440893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Future: Timesharing</a:t>
            </a:r>
            <a:endParaRPr lang="en-US" dirty="0"/>
          </a:p>
        </p:txBody>
      </p:sp>
      <p:sp>
        <p:nvSpPr>
          <p:cNvPr id="4" name="Content Placeholder 3"/>
          <p:cNvSpPr>
            <a:spLocks noGrp="1"/>
          </p:cNvSpPr>
          <p:nvPr>
            <p:ph idx="1"/>
          </p:nvPr>
        </p:nvSpPr>
        <p:spPr>
          <a:xfrm>
            <a:off x="152400" y="457200"/>
            <a:ext cx="8686800" cy="5638800"/>
          </a:xfrm>
        </p:spPr>
        <p:txBody>
          <a:bodyPr/>
          <a:lstStyle/>
          <a:p>
            <a:r>
              <a:rPr lang="en-US" dirty="0"/>
              <a:t>Fernando J. </a:t>
            </a:r>
            <a:r>
              <a:rPr lang="en-US" dirty="0" err="1" smtClean="0"/>
              <a:t>Corbató</a:t>
            </a:r>
            <a:r>
              <a:rPr lang="en-US" dirty="0" smtClean="0"/>
              <a:t> (MIT)</a:t>
            </a:r>
            <a:endParaRPr lang="en-US" dirty="0" smtClean="0"/>
          </a:p>
          <a:p>
            <a:pPr marL="573088" lvl="1" indent="-457200">
              <a:buFont typeface="Arial"/>
              <a:buChar char="•"/>
            </a:pPr>
            <a:r>
              <a:rPr lang="en-US" dirty="0" smtClean="0"/>
              <a:t>Known for pioneering time sharing systems and MULTICS operating system (later influence UNIX)</a:t>
            </a:r>
            <a:endParaRPr lang="en-US" dirty="0" smtClean="0"/>
          </a:p>
          <a:p>
            <a:pPr marL="573088" lvl="1" indent="-457200">
              <a:buFont typeface="Arial"/>
              <a:buChar char="•"/>
            </a:pPr>
            <a:r>
              <a:rPr lang="en-US" dirty="0" smtClean="0"/>
              <a:t>Influences: </a:t>
            </a:r>
            <a:r>
              <a:rPr lang="en-US" dirty="0"/>
              <a:t> </a:t>
            </a:r>
            <a:r>
              <a:rPr lang="en-US" dirty="0" smtClean="0"/>
              <a:t>Turing </a:t>
            </a:r>
            <a:r>
              <a:rPr lang="en-US" dirty="0" smtClean="0"/>
              <a:t>Award </a:t>
            </a:r>
            <a:r>
              <a:rPr lang="en-US" dirty="0"/>
              <a:t>Recipient (1990). </a:t>
            </a:r>
          </a:p>
          <a:p>
            <a:pPr marL="973138" lvl="2" indent="-457200">
              <a:buFont typeface="Arial"/>
              <a:buChar char="•"/>
            </a:pPr>
            <a:r>
              <a:rPr lang="en-US" dirty="0" smtClean="0"/>
              <a:t>"for </a:t>
            </a:r>
            <a:r>
              <a:rPr lang="en-US" dirty="0"/>
              <a:t>his pioneering work in organizing the concepts and leading the development of the general-purpose, large-scale, time-sharing and resource-sharing computer </a:t>
            </a:r>
            <a:r>
              <a:rPr lang="en-US" dirty="0" smtClean="0"/>
              <a:t>systems“</a:t>
            </a:r>
          </a:p>
          <a:p>
            <a:pPr marL="1887538" lvl="4" indent="-457200">
              <a:buFont typeface="Arial"/>
              <a:buChar char="•"/>
            </a:pPr>
            <a:r>
              <a:rPr lang="en-US" dirty="0" err="1" smtClean="0"/>
              <a:t>Corbató's</a:t>
            </a:r>
            <a:r>
              <a:rPr lang="en-US" dirty="0" smtClean="0"/>
              <a:t> Law: "Regardless </a:t>
            </a:r>
            <a:r>
              <a:rPr lang="en-US" dirty="0"/>
              <a:t>of whether one is dealing with assembly language or compiler language, the number of debugged lines of source code per day is about the same!"</a:t>
            </a:r>
            <a:endParaRPr lang="en-US" dirty="0" smtClean="0"/>
          </a:p>
        </p:txBody>
      </p:sp>
      <p:pic>
        <p:nvPicPr>
          <p:cNvPr id="8194" name="Picture 2" descr="http://upload.wikimedia.org/wikipedia/commons/3/3d/Fernando_Corb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8284"/>
            <a:ext cx="2122256" cy="2482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BM 7090 Data Processing System"/>
          <p:cNvPicPr>
            <a:picLocks noChangeAspect="1" noChangeArrowheads="1"/>
          </p:cNvPicPr>
          <p:nvPr/>
        </p:nvPicPr>
        <p:blipFill rotWithShape="1">
          <a:blip r:embed="rId3">
            <a:extLst>
              <a:ext uri="{28A0092B-C50C-407E-A947-70E740481C1C}">
                <a14:useLocalDpi xmlns:a14="http://schemas.microsoft.com/office/drawing/2010/main" val="0"/>
              </a:ext>
            </a:extLst>
          </a:blip>
          <a:srcRect t="19442"/>
          <a:stretch/>
        </p:blipFill>
        <p:spPr bwMode="auto">
          <a:xfrm>
            <a:off x="4724400" y="4604084"/>
            <a:ext cx="4219575" cy="204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91410" y="6553200"/>
            <a:ext cx="1085554" cy="369332"/>
          </a:xfrm>
          <a:prstGeom prst="rect">
            <a:avLst/>
          </a:prstGeom>
          <a:noFill/>
        </p:spPr>
        <p:txBody>
          <a:bodyPr wrap="none" rtlCol="0">
            <a:spAutoFit/>
          </a:bodyPr>
          <a:lstStyle/>
          <a:p>
            <a:r>
              <a:rPr lang="en-US" dirty="0" smtClean="0"/>
              <a:t>IBM 7090</a:t>
            </a:r>
            <a:endParaRPr lang="en-US" dirty="0"/>
          </a:p>
        </p:txBody>
      </p:sp>
    </p:spTree>
    <p:extLst>
      <p:ext uri="{BB962C8B-B14F-4D97-AF65-F5344CB8AC3E}">
        <p14:creationId xmlns:p14="http://schemas.microsoft.com/office/powerpoint/2010/main" val="18615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Future: Timesharing</a:t>
            </a:r>
            <a:endParaRPr lang="en-US" dirty="0"/>
          </a:p>
        </p:txBody>
      </p:sp>
      <p:sp>
        <p:nvSpPr>
          <p:cNvPr id="4" name="Content Placeholder 3"/>
          <p:cNvSpPr>
            <a:spLocks noGrp="1"/>
          </p:cNvSpPr>
          <p:nvPr>
            <p:ph idx="1"/>
          </p:nvPr>
        </p:nvSpPr>
        <p:spPr>
          <a:xfrm>
            <a:off x="0" y="609600"/>
            <a:ext cx="9144000" cy="5638800"/>
          </a:xfrm>
        </p:spPr>
        <p:txBody>
          <a:bodyPr>
            <a:normAutofit/>
          </a:bodyPr>
          <a:lstStyle/>
          <a:p>
            <a:r>
              <a:rPr lang="en-US" sz="2800" dirty="0" smtClean="0"/>
              <a:t>1963 </a:t>
            </a:r>
            <a:r>
              <a:rPr lang="en-US" sz="2800" dirty="0"/>
              <a:t>Timesharing: A Solution to Computer </a:t>
            </a:r>
            <a:r>
              <a:rPr lang="en-US" sz="2800" dirty="0" smtClean="0"/>
              <a:t>Bottlenecks</a:t>
            </a:r>
          </a:p>
          <a:p>
            <a:r>
              <a:rPr lang="en-US" sz="2400" dirty="0"/>
              <a:t>http://</a:t>
            </a:r>
            <a:r>
              <a:rPr lang="en-US" sz="2400" dirty="0" smtClean="0"/>
              <a:t>www.youtube.com/watch?v=3IkP7gZIprk&amp;feature=youtu.be (cc)</a:t>
            </a:r>
          </a:p>
          <a:p>
            <a:pPr marL="0" lvl="1" indent="0">
              <a:buClrTx/>
              <a:buNone/>
            </a:pPr>
            <a:r>
              <a:rPr lang="en-US" sz="2400" dirty="0"/>
              <a:t>http://</a:t>
            </a:r>
            <a:r>
              <a:rPr lang="en-US" sz="2400" dirty="0" smtClean="0"/>
              <a:t>www.youtube.com/watch?v=Q07PhW5sCEk&amp;feature=youtu.be</a:t>
            </a:r>
            <a:endParaRPr lang="en-US" sz="2800" dirty="0" smtClean="0"/>
          </a:p>
          <a:p>
            <a:pPr lvl="1"/>
            <a:r>
              <a:rPr lang="en-US" sz="2400" dirty="0" smtClean="0"/>
              <a:t> </a:t>
            </a:r>
            <a:r>
              <a:rPr lang="en-US" sz="2400" dirty="0"/>
              <a:t>Reporter John Fitch at the MIT Computation Center in an extended interview with MIT professor of computer science Fernando J. </a:t>
            </a:r>
            <a:r>
              <a:rPr lang="en-US" sz="2400" dirty="0" err="1" smtClean="0"/>
              <a:t>Corbato</a:t>
            </a:r>
            <a:endParaRPr lang="en-US" sz="2400" dirty="0" smtClean="0"/>
          </a:p>
          <a:p>
            <a:pPr lvl="1"/>
            <a:r>
              <a:rPr lang="en-US" sz="2400" dirty="0"/>
              <a:t>The prime focus of the film is timesharing, one of the most important developments in </a:t>
            </a:r>
            <a:r>
              <a:rPr lang="en-US" sz="2400" dirty="0" smtClean="0"/>
              <a:t>computing</a:t>
            </a:r>
          </a:p>
        </p:txBody>
      </p:sp>
      <p:pic>
        <p:nvPicPr>
          <p:cNvPr id="8" name="Picture 2" descr="http://upload.wikimedia.org/wikipedia/commons/3/3d/Fernando_Corb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8284"/>
            <a:ext cx="2122256" cy="2482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BM 7090 Data Processing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t="19442"/>
          <a:stretch/>
        </p:blipFill>
        <p:spPr bwMode="auto">
          <a:xfrm>
            <a:off x="4724400" y="4604084"/>
            <a:ext cx="4219575" cy="2048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91410" y="6553200"/>
            <a:ext cx="1085554" cy="369332"/>
          </a:xfrm>
          <a:prstGeom prst="rect">
            <a:avLst/>
          </a:prstGeom>
          <a:noFill/>
        </p:spPr>
        <p:txBody>
          <a:bodyPr wrap="none" rtlCol="0">
            <a:spAutoFit/>
          </a:bodyPr>
          <a:lstStyle/>
          <a:p>
            <a:r>
              <a:rPr lang="en-US" dirty="0" smtClean="0"/>
              <a:t>IBM 7090</a:t>
            </a:r>
            <a:endParaRPr lang="en-US" dirty="0"/>
          </a:p>
        </p:txBody>
      </p:sp>
    </p:spTree>
    <p:extLst>
      <p:ext uri="{BB962C8B-B14F-4D97-AF65-F5344CB8AC3E}">
        <p14:creationId xmlns:p14="http://schemas.microsoft.com/office/powerpoint/2010/main" val="31969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Announcements</a:t>
            </a:r>
            <a:endParaRPr lang="en-US" dirty="0"/>
          </a:p>
        </p:txBody>
      </p:sp>
      <p:sp>
        <p:nvSpPr>
          <p:cNvPr id="3" name="Content Placeholder 2"/>
          <p:cNvSpPr>
            <a:spLocks noGrp="1"/>
          </p:cNvSpPr>
          <p:nvPr>
            <p:ph idx="1"/>
            <p:custDataLst>
              <p:tags r:id="rId2"/>
            </p:custDataLst>
          </p:nvPr>
        </p:nvSpPr>
        <p:spPr/>
        <p:txBody>
          <a:bodyPr>
            <a:normAutofit/>
          </a:bodyPr>
          <a:lstStyle/>
          <a:p>
            <a:r>
              <a:rPr lang="en-US" sz="3600" dirty="0" smtClean="0"/>
              <a:t>Prelim3 </a:t>
            </a:r>
            <a:r>
              <a:rPr lang="en-US" sz="3600" dirty="0" smtClean="0"/>
              <a:t>Results (w/out bonus)</a:t>
            </a:r>
            <a:endParaRPr lang="en-US" sz="3600" dirty="0" smtClean="0"/>
          </a:p>
          <a:p>
            <a:pPr lvl="1"/>
            <a:r>
              <a:rPr lang="en-US" dirty="0" smtClean="0"/>
              <a:t>Mean </a:t>
            </a:r>
            <a:r>
              <a:rPr lang="en-US" dirty="0" smtClean="0"/>
              <a:t>69.5 </a:t>
            </a:r>
            <a:r>
              <a:rPr lang="en-US" dirty="0" smtClean="0"/>
              <a:t>± </a:t>
            </a:r>
            <a:r>
              <a:rPr lang="en-US" dirty="0" smtClean="0"/>
              <a:t>12</a:t>
            </a:r>
            <a:r>
              <a:rPr lang="en-US" dirty="0" smtClean="0"/>
              <a:t>.9 </a:t>
            </a:r>
            <a:r>
              <a:rPr lang="en-US" dirty="0" smtClean="0"/>
              <a:t>(median </a:t>
            </a:r>
            <a:r>
              <a:rPr lang="en-US" dirty="0" smtClean="0"/>
              <a:t>71</a:t>
            </a:r>
            <a:r>
              <a:rPr lang="en-US" dirty="0" smtClean="0"/>
              <a:t>.5), </a:t>
            </a:r>
            <a:r>
              <a:rPr lang="en-US" dirty="0" smtClean="0"/>
              <a:t>Max </a:t>
            </a:r>
            <a:r>
              <a:rPr lang="en-US" dirty="0" smtClean="0"/>
              <a:t>95.5, out of 98</a:t>
            </a:r>
            <a:endParaRPr lang="en-US" dirty="0" smtClean="0"/>
          </a:p>
          <a:p>
            <a:pPr lvl="1"/>
            <a:r>
              <a:rPr lang="en-US" dirty="0" smtClean="0"/>
              <a:t>Pickup in Homework </a:t>
            </a:r>
            <a:r>
              <a:rPr lang="en-US" dirty="0" err="1" smtClean="0"/>
              <a:t>Passback</a:t>
            </a:r>
            <a:r>
              <a:rPr lang="en-US" dirty="0" smtClean="0"/>
              <a:t> </a:t>
            </a:r>
            <a:r>
              <a:rPr lang="en-US" dirty="0" smtClean="0"/>
              <a:t>Room (305 Upson)</a:t>
            </a:r>
            <a:endParaRPr lang="en-US"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89" y="2362200"/>
            <a:ext cx="796831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219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Announcements</a:t>
            </a:r>
            <a:endParaRPr lang="en-US" dirty="0"/>
          </a:p>
        </p:txBody>
      </p:sp>
      <p:sp>
        <p:nvSpPr>
          <p:cNvPr id="3" name="Content Placeholder 2"/>
          <p:cNvSpPr>
            <a:spLocks noGrp="1"/>
          </p:cNvSpPr>
          <p:nvPr>
            <p:ph idx="1"/>
            <p:custDataLst>
              <p:tags r:id="rId2"/>
            </p:custDataLst>
          </p:nvPr>
        </p:nvSpPr>
        <p:spPr/>
        <p:txBody>
          <a:bodyPr>
            <a:normAutofit/>
          </a:bodyPr>
          <a:lstStyle/>
          <a:p>
            <a:r>
              <a:rPr lang="en-US" sz="3600" dirty="0" smtClean="0"/>
              <a:t>Prelim3 </a:t>
            </a:r>
            <a:r>
              <a:rPr lang="en-US" sz="3600" dirty="0" smtClean="0"/>
              <a:t>Results (w/ bonus)</a:t>
            </a:r>
            <a:endParaRPr lang="en-US" sz="3600" dirty="0" smtClean="0"/>
          </a:p>
          <a:p>
            <a:pPr lvl="1"/>
            <a:r>
              <a:rPr lang="en-US" dirty="0" smtClean="0"/>
              <a:t>Mean </a:t>
            </a:r>
            <a:r>
              <a:rPr lang="en-US" dirty="0" smtClean="0"/>
              <a:t>69.8 </a:t>
            </a:r>
            <a:r>
              <a:rPr lang="en-US" dirty="0" smtClean="0"/>
              <a:t>± </a:t>
            </a:r>
            <a:r>
              <a:rPr lang="en-US" dirty="0" smtClean="0"/>
              <a:t>13</a:t>
            </a:r>
            <a:r>
              <a:rPr lang="en-US" dirty="0" smtClean="0"/>
              <a:t>.1 </a:t>
            </a:r>
            <a:r>
              <a:rPr lang="en-US" dirty="0" smtClean="0"/>
              <a:t>(median </a:t>
            </a:r>
            <a:r>
              <a:rPr lang="en-US" dirty="0" smtClean="0"/>
              <a:t>72</a:t>
            </a:r>
            <a:r>
              <a:rPr lang="en-US" dirty="0" smtClean="0"/>
              <a:t>.3), </a:t>
            </a:r>
            <a:r>
              <a:rPr lang="en-US" dirty="0" smtClean="0"/>
              <a:t>Max </a:t>
            </a:r>
            <a:r>
              <a:rPr lang="en-US" dirty="0" smtClean="0"/>
              <a:t>95.5, out of 98</a:t>
            </a:r>
            <a:endParaRPr lang="en-US" dirty="0" smtClean="0"/>
          </a:p>
          <a:p>
            <a:pPr lvl="1"/>
            <a:r>
              <a:rPr lang="en-US" dirty="0" smtClean="0"/>
              <a:t>Pickup in Homework </a:t>
            </a:r>
            <a:r>
              <a:rPr lang="en-US" dirty="0" err="1" smtClean="0"/>
              <a:t>Passback</a:t>
            </a:r>
            <a:r>
              <a:rPr lang="en-US" dirty="0" smtClean="0"/>
              <a:t> </a:t>
            </a:r>
            <a:r>
              <a:rPr lang="en-US" dirty="0" smtClean="0"/>
              <a:t>Room (305 Upson)</a:t>
            </a:r>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362200"/>
            <a:ext cx="793780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4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Announcements</a:t>
            </a:r>
            <a:endParaRPr lang="en-US" dirty="0"/>
          </a:p>
        </p:txBody>
      </p:sp>
      <p:sp>
        <p:nvSpPr>
          <p:cNvPr id="3" name="Content Placeholder 2"/>
          <p:cNvSpPr>
            <a:spLocks noGrp="1"/>
          </p:cNvSpPr>
          <p:nvPr>
            <p:ph idx="1"/>
            <p:custDataLst>
              <p:tags r:id="rId2"/>
            </p:custDataLst>
          </p:nvPr>
        </p:nvSpPr>
        <p:spPr/>
        <p:txBody>
          <a:bodyPr>
            <a:normAutofit/>
          </a:bodyPr>
          <a:lstStyle/>
          <a:p>
            <a:r>
              <a:rPr lang="en-US" sz="3600" dirty="0" smtClean="0"/>
              <a:t>How to improve your grade?</a:t>
            </a:r>
          </a:p>
          <a:p>
            <a:pPr marL="173038" lvl="1" indent="0">
              <a:buNone/>
            </a:pPr>
            <a:endParaRPr lang="en-US" sz="3600" dirty="0" smtClean="0"/>
          </a:p>
          <a:p>
            <a:r>
              <a:rPr lang="en-US" b="1" i="1" dirty="0" smtClean="0">
                <a:solidFill>
                  <a:schemeClr val="accent1"/>
                </a:solidFill>
              </a:rPr>
              <a:t>Submit a course evaluation and drop lowest homework score</a:t>
            </a:r>
          </a:p>
          <a:p>
            <a:pPr lvl="1"/>
            <a:r>
              <a:rPr lang="en-US" dirty="0" smtClean="0"/>
              <a:t>To receive credit, Submit before </a:t>
            </a:r>
            <a:r>
              <a:rPr lang="en-US" dirty="0" smtClean="0"/>
              <a:t>Tues</a:t>
            </a:r>
            <a:r>
              <a:rPr lang="en-US" dirty="0" smtClean="0"/>
              <a:t>day</a:t>
            </a:r>
            <a:r>
              <a:rPr lang="en-US" dirty="0" smtClean="0"/>
              <a:t>, May 7</a:t>
            </a:r>
            <a:r>
              <a:rPr lang="en-US" baseline="30000" dirty="0" smtClean="0"/>
              <a:t>th</a:t>
            </a:r>
            <a:endParaRPr lang="en-US" dirty="0" smtClean="0"/>
          </a:p>
          <a:p>
            <a:pPr lvl="1"/>
            <a:endParaRPr lang="en-US" dirty="0"/>
          </a:p>
          <a:p>
            <a:endParaRPr lang="en-US" dirty="0" smtClean="0"/>
          </a:p>
        </p:txBody>
      </p:sp>
    </p:spTree>
    <p:extLst>
      <p:ext uri="{BB962C8B-B14F-4D97-AF65-F5344CB8AC3E}">
        <p14:creationId xmlns:p14="http://schemas.microsoft.com/office/powerpoint/2010/main" val="312052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533400"/>
            <a:ext cx="8686800" cy="5638800"/>
          </a:xfrm>
        </p:spPr>
        <p:txBody>
          <a:bodyPr>
            <a:normAutofit/>
          </a:bodyPr>
          <a:lstStyle/>
          <a:p>
            <a:r>
              <a:rPr lang="en-US" sz="3600" dirty="0" err="1" smtClean="0"/>
              <a:t>CacheRace</a:t>
            </a:r>
            <a:r>
              <a:rPr lang="en-US" sz="3600" dirty="0" smtClean="0"/>
              <a:t> Games Night </a:t>
            </a:r>
            <a:r>
              <a:rPr lang="en-US" sz="3600" dirty="0" smtClean="0"/>
              <a:t>was great!</a:t>
            </a:r>
          </a:p>
          <a:p>
            <a:pPr lvl="1"/>
            <a:r>
              <a:rPr lang="en-US" dirty="0" smtClean="0"/>
              <a:t>Winner: Team </a:t>
            </a:r>
            <a:r>
              <a:rPr lang="en-US" b="1" i="1" dirty="0" err="1" smtClean="0">
                <a:solidFill>
                  <a:schemeClr val="accent1"/>
                </a:solidFill>
              </a:rPr>
              <a:t>Brycebits</a:t>
            </a:r>
            <a:endParaRPr lang="en-US" b="1" i="1" dirty="0" smtClean="0">
              <a:solidFill>
                <a:schemeClr val="accent1"/>
              </a:solidFill>
            </a:endParaRPr>
          </a:p>
          <a:p>
            <a:r>
              <a:rPr lang="en-US" dirty="0" smtClean="0"/>
              <a:t>	  </a:t>
            </a:r>
            <a:r>
              <a:rPr lang="en-US" sz="2800" b="1" dirty="0" smtClean="0">
                <a:solidFill>
                  <a:schemeClr val="accent1"/>
                </a:solidFill>
              </a:rPr>
              <a:t>Bryce Evans</a:t>
            </a:r>
            <a:r>
              <a:rPr lang="en-US" sz="2800" dirty="0" smtClean="0">
                <a:solidFill>
                  <a:schemeClr val="accent1"/>
                </a:solidFill>
              </a:rPr>
              <a:t> </a:t>
            </a:r>
            <a:r>
              <a:rPr lang="en-US" sz="2800" dirty="0" smtClean="0"/>
              <a:t>and </a:t>
            </a:r>
            <a:r>
              <a:rPr lang="en-US" sz="2800" b="1" dirty="0">
                <a:solidFill>
                  <a:schemeClr val="accent1"/>
                </a:solidFill>
              </a:rPr>
              <a:t>Dominick </a:t>
            </a:r>
            <a:r>
              <a:rPr lang="en-US" sz="2800" b="1" dirty="0" err="1">
                <a:solidFill>
                  <a:schemeClr val="accent1"/>
                </a:solidFill>
              </a:rPr>
              <a:t>Twitty</a:t>
            </a:r>
            <a:endParaRPr lang="en-US" sz="2800" b="1" dirty="0" smtClean="0">
              <a:solidFill>
                <a:schemeClr val="accent1"/>
              </a:solidFill>
            </a:endParaRPr>
          </a:p>
        </p:txBody>
      </p:sp>
      <p:sp>
        <p:nvSpPr>
          <p:cNvPr id="2" name="Title 1"/>
          <p:cNvSpPr>
            <a:spLocks noGrp="1"/>
          </p:cNvSpPr>
          <p:nvPr>
            <p:ph type="title"/>
            <p:custDataLst>
              <p:tags r:id="rId2"/>
            </p:custDataLst>
          </p:nvPr>
        </p:nvSpPr>
        <p:spPr/>
        <p:txBody>
          <a:bodyPr>
            <a:normAutofit fontScale="90000"/>
          </a:bodyPr>
          <a:lstStyle/>
          <a:p>
            <a:r>
              <a:rPr lang="en-US" dirty="0" smtClean="0"/>
              <a:t>Announcements</a:t>
            </a:r>
            <a:endParaRPr lang="en-US"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633"/>
          <a:stretch/>
        </p:blipFill>
        <p:spPr bwMode="auto">
          <a:xfrm>
            <a:off x="0" y="4944460"/>
            <a:ext cx="3208337" cy="188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56" y="4941136"/>
            <a:ext cx="2560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41136"/>
            <a:ext cx="27590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173287"/>
            <a:ext cx="685415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7-Point Star 10"/>
          <p:cNvSpPr/>
          <p:nvPr/>
        </p:nvSpPr>
        <p:spPr>
          <a:xfrm>
            <a:off x="3886200" y="3801460"/>
            <a:ext cx="1219200" cy="1143000"/>
          </a:xfrm>
          <a:prstGeom prst="star7">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36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633"/>
          <a:stretch/>
        </p:blipFill>
        <p:spPr bwMode="auto">
          <a:xfrm>
            <a:off x="0" y="4944460"/>
            <a:ext cx="3208337" cy="188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56" y="4941136"/>
            <a:ext cx="2560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41136"/>
            <a:ext cx="27590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custDataLst>
              <p:tags r:id="rId1"/>
            </p:custDataLst>
          </p:nvPr>
        </p:nvSpPr>
        <p:spPr>
          <a:xfrm>
            <a:off x="228600" y="533400"/>
            <a:ext cx="8686800" cy="5638800"/>
          </a:xfrm>
        </p:spPr>
        <p:txBody>
          <a:bodyPr>
            <a:normAutofit/>
          </a:bodyPr>
          <a:lstStyle/>
          <a:p>
            <a:r>
              <a:rPr lang="en-US" sz="3600" dirty="0" err="1" smtClean="0"/>
              <a:t>CacheRace</a:t>
            </a:r>
            <a:r>
              <a:rPr lang="en-US" sz="3600" dirty="0" smtClean="0"/>
              <a:t> Games Night </a:t>
            </a:r>
            <a:r>
              <a:rPr lang="en-US" sz="3600" dirty="0" smtClean="0"/>
              <a:t>was great!</a:t>
            </a:r>
          </a:p>
          <a:p>
            <a:pPr lvl="1"/>
            <a:r>
              <a:rPr lang="en-US" dirty="0" smtClean="0"/>
              <a:t>Winner: Team </a:t>
            </a:r>
            <a:r>
              <a:rPr lang="en-US" b="1" i="1" dirty="0" err="1" smtClean="0"/>
              <a:t>Brycebits</a:t>
            </a:r>
          </a:p>
          <a:p>
            <a:r>
              <a:rPr lang="en-US" dirty="0" smtClean="0"/>
              <a:t>	  </a:t>
            </a:r>
            <a:r>
              <a:rPr lang="en-US" sz="2800" b="1" dirty="0" smtClean="0">
                <a:solidFill>
                  <a:schemeClr val="accent1"/>
                </a:solidFill>
              </a:rPr>
              <a:t>Bryce Evans</a:t>
            </a:r>
            <a:r>
              <a:rPr lang="en-US" sz="2800" dirty="0" smtClean="0">
                <a:solidFill>
                  <a:schemeClr val="accent1"/>
                </a:solidFill>
              </a:rPr>
              <a:t> </a:t>
            </a:r>
            <a:r>
              <a:rPr lang="en-US" sz="2800" dirty="0" smtClean="0"/>
              <a:t>and </a:t>
            </a:r>
            <a:r>
              <a:rPr lang="en-US" sz="2800" b="1" dirty="0" smtClean="0">
                <a:solidFill>
                  <a:schemeClr val="accent1"/>
                </a:solidFill>
              </a:rPr>
              <a:t>Dominick </a:t>
            </a:r>
            <a:r>
              <a:rPr lang="en-US" sz="2800" b="1" dirty="0" err="1" smtClean="0">
                <a:solidFill>
                  <a:schemeClr val="accent1"/>
                </a:solidFill>
              </a:rPr>
              <a:t>Twitty</a:t>
            </a:r>
            <a:endParaRPr lang="en-US" sz="2800" b="1" dirty="0" smtClean="0">
              <a:solidFill>
                <a:schemeClr val="accent1"/>
              </a:solidFill>
            </a:endParaRPr>
          </a:p>
        </p:txBody>
      </p:sp>
      <p:sp>
        <p:nvSpPr>
          <p:cNvPr id="2" name="Title 1"/>
          <p:cNvSpPr>
            <a:spLocks noGrp="1"/>
          </p:cNvSpPr>
          <p:nvPr>
            <p:ph type="title"/>
            <p:custDataLst>
              <p:tags r:id="rId2"/>
            </p:custDataLst>
          </p:nvPr>
        </p:nvSpPr>
        <p:spPr/>
        <p:txBody>
          <a:bodyPr>
            <a:normAutofit fontScale="90000"/>
          </a:bodyPr>
          <a:lstStyle/>
          <a:p>
            <a:r>
              <a:rPr lang="en-US" dirty="0" smtClean="0"/>
              <a:t>Announcements</a:t>
            </a:r>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5" y="2209800"/>
            <a:ext cx="6762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01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633"/>
          <a:stretch/>
        </p:blipFill>
        <p:spPr bwMode="auto">
          <a:xfrm>
            <a:off x="0" y="4944460"/>
            <a:ext cx="3208337" cy="188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56" y="4941136"/>
            <a:ext cx="2560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41136"/>
            <a:ext cx="27590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custDataLst>
              <p:tags r:id="rId1"/>
            </p:custDataLst>
          </p:nvPr>
        </p:nvSpPr>
        <p:spPr>
          <a:xfrm>
            <a:off x="228600" y="533400"/>
            <a:ext cx="8686800" cy="5638800"/>
          </a:xfrm>
        </p:spPr>
        <p:txBody>
          <a:bodyPr>
            <a:normAutofit/>
          </a:bodyPr>
          <a:lstStyle/>
          <a:p>
            <a:r>
              <a:rPr lang="en-US" sz="3600" dirty="0" err="1" smtClean="0"/>
              <a:t>CacheRace</a:t>
            </a:r>
            <a:r>
              <a:rPr lang="en-US" sz="3600" dirty="0" smtClean="0"/>
              <a:t> Games Night </a:t>
            </a:r>
            <a:r>
              <a:rPr lang="en-US" sz="3600" dirty="0" smtClean="0"/>
              <a:t>was great!</a:t>
            </a:r>
          </a:p>
          <a:p>
            <a:pPr lvl="1"/>
            <a:r>
              <a:rPr lang="en-US" dirty="0" smtClean="0"/>
              <a:t>Winner: Team </a:t>
            </a:r>
            <a:r>
              <a:rPr lang="en-US" b="1" i="1" dirty="0" err="1" smtClean="0"/>
              <a:t>Brycebits</a:t>
            </a:r>
          </a:p>
          <a:p>
            <a:r>
              <a:rPr lang="en-US" dirty="0" smtClean="0"/>
              <a:t>	  </a:t>
            </a:r>
            <a:r>
              <a:rPr lang="en-US" sz="2800" b="1" dirty="0" smtClean="0">
                <a:solidFill>
                  <a:schemeClr val="accent1"/>
                </a:solidFill>
              </a:rPr>
              <a:t>Bryce Evans</a:t>
            </a:r>
            <a:r>
              <a:rPr lang="en-US" sz="2800" dirty="0" smtClean="0">
                <a:solidFill>
                  <a:schemeClr val="accent1"/>
                </a:solidFill>
              </a:rPr>
              <a:t> </a:t>
            </a:r>
            <a:r>
              <a:rPr lang="en-US" sz="2800" dirty="0" smtClean="0"/>
              <a:t>and </a:t>
            </a:r>
            <a:r>
              <a:rPr lang="en-US" sz="2800" b="1" dirty="0" smtClean="0">
                <a:solidFill>
                  <a:schemeClr val="accent1"/>
                </a:solidFill>
              </a:rPr>
              <a:t>Dominick </a:t>
            </a:r>
            <a:r>
              <a:rPr lang="en-US" sz="2800" b="1" dirty="0" err="1" smtClean="0">
                <a:solidFill>
                  <a:schemeClr val="accent1"/>
                </a:solidFill>
              </a:rPr>
              <a:t>Twitty</a:t>
            </a:r>
            <a:endParaRPr lang="en-US" sz="2800" b="1" dirty="0" smtClean="0">
              <a:solidFill>
                <a:schemeClr val="accent1"/>
              </a:solidFill>
            </a:endParaRPr>
          </a:p>
        </p:txBody>
      </p:sp>
      <p:sp>
        <p:nvSpPr>
          <p:cNvPr id="2" name="Title 1"/>
          <p:cNvSpPr>
            <a:spLocks noGrp="1"/>
          </p:cNvSpPr>
          <p:nvPr>
            <p:ph type="title"/>
            <p:custDataLst>
              <p:tags r:id="rId2"/>
            </p:custDataLst>
          </p:nvPr>
        </p:nvSpPr>
        <p:spPr/>
        <p:txBody>
          <a:bodyPr>
            <a:normAutofit fontScale="90000"/>
          </a:bodyPr>
          <a:lstStyle/>
          <a:p>
            <a:r>
              <a:rPr lang="en-US" dirty="0" smtClean="0"/>
              <a:t>Announcements</a:t>
            </a:r>
            <a:endParaRPr lang="en-U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4913" y="2219325"/>
            <a:ext cx="673417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52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633"/>
          <a:stretch/>
        </p:blipFill>
        <p:spPr bwMode="auto">
          <a:xfrm>
            <a:off x="0" y="4944460"/>
            <a:ext cx="3208337" cy="188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56" y="4941136"/>
            <a:ext cx="2560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41136"/>
            <a:ext cx="27590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custDataLst>
              <p:tags r:id="rId1"/>
            </p:custDataLst>
          </p:nvPr>
        </p:nvSpPr>
        <p:spPr>
          <a:xfrm>
            <a:off x="228600" y="533400"/>
            <a:ext cx="8686800" cy="5638800"/>
          </a:xfrm>
        </p:spPr>
        <p:txBody>
          <a:bodyPr>
            <a:normAutofit/>
          </a:bodyPr>
          <a:lstStyle/>
          <a:p>
            <a:r>
              <a:rPr lang="en-US" sz="3600" dirty="0" err="1" smtClean="0"/>
              <a:t>CacheRace</a:t>
            </a:r>
            <a:r>
              <a:rPr lang="en-US" sz="3600" dirty="0" smtClean="0"/>
              <a:t> Games Night </a:t>
            </a:r>
            <a:r>
              <a:rPr lang="en-US" sz="3600" dirty="0" smtClean="0"/>
              <a:t>was great!</a:t>
            </a:r>
          </a:p>
          <a:p>
            <a:pPr lvl="1"/>
            <a:r>
              <a:rPr lang="en-US" dirty="0" smtClean="0"/>
              <a:t>Winner: Team </a:t>
            </a:r>
            <a:r>
              <a:rPr lang="en-US" b="1" i="1" dirty="0" err="1" smtClean="0"/>
              <a:t>Brycebits</a:t>
            </a:r>
          </a:p>
          <a:p>
            <a:r>
              <a:rPr lang="en-US" dirty="0" smtClean="0"/>
              <a:t>	  </a:t>
            </a:r>
            <a:r>
              <a:rPr lang="en-US" sz="2800" b="1" dirty="0" smtClean="0">
                <a:solidFill>
                  <a:schemeClr val="accent1"/>
                </a:solidFill>
              </a:rPr>
              <a:t>Bryce Evans</a:t>
            </a:r>
            <a:r>
              <a:rPr lang="en-US" sz="2800" dirty="0" smtClean="0">
                <a:solidFill>
                  <a:schemeClr val="accent1"/>
                </a:solidFill>
              </a:rPr>
              <a:t> </a:t>
            </a:r>
            <a:r>
              <a:rPr lang="en-US" sz="2800" dirty="0" smtClean="0"/>
              <a:t>and </a:t>
            </a:r>
            <a:r>
              <a:rPr lang="en-US" sz="2800" b="1" dirty="0" smtClean="0">
                <a:solidFill>
                  <a:schemeClr val="accent1"/>
                </a:solidFill>
              </a:rPr>
              <a:t>Dominick </a:t>
            </a:r>
            <a:r>
              <a:rPr lang="en-US" sz="2800" b="1" dirty="0" err="1" smtClean="0">
                <a:solidFill>
                  <a:schemeClr val="accent1"/>
                </a:solidFill>
              </a:rPr>
              <a:t>Twitty</a:t>
            </a:r>
            <a:endParaRPr lang="en-US" sz="2800" b="1" dirty="0" smtClean="0">
              <a:solidFill>
                <a:schemeClr val="accent1"/>
              </a:solidFill>
            </a:endParaRPr>
          </a:p>
        </p:txBody>
      </p:sp>
      <p:sp>
        <p:nvSpPr>
          <p:cNvPr id="2" name="Title 1"/>
          <p:cNvSpPr>
            <a:spLocks noGrp="1"/>
          </p:cNvSpPr>
          <p:nvPr>
            <p:ph type="title"/>
            <p:custDataLst>
              <p:tags r:id="rId2"/>
            </p:custDataLst>
          </p:nvPr>
        </p:nvSpPr>
        <p:spPr/>
        <p:txBody>
          <a:bodyPr>
            <a:normAutofit fontScale="90000"/>
          </a:bodyPr>
          <a:lstStyle/>
          <a:p>
            <a:r>
              <a:rPr lang="en-US" dirty="0" smtClean="0"/>
              <a:t>Announcements</a:t>
            </a:r>
            <a:endParaRPr lang="en-US"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863" y="2200275"/>
            <a:ext cx="67722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977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633"/>
          <a:stretch/>
        </p:blipFill>
        <p:spPr bwMode="auto">
          <a:xfrm>
            <a:off x="0" y="4944460"/>
            <a:ext cx="3208337" cy="188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56" y="4941136"/>
            <a:ext cx="2560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41136"/>
            <a:ext cx="27590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custDataLst>
              <p:tags r:id="rId1"/>
            </p:custDataLst>
          </p:nvPr>
        </p:nvSpPr>
        <p:spPr>
          <a:xfrm>
            <a:off x="228600" y="457200"/>
            <a:ext cx="8686800" cy="5638800"/>
          </a:xfrm>
        </p:spPr>
        <p:txBody>
          <a:bodyPr>
            <a:normAutofit/>
          </a:bodyPr>
          <a:lstStyle/>
          <a:p>
            <a:r>
              <a:rPr lang="en-US" sz="3600" dirty="0" err="1" smtClean="0"/>
              <a:t>CacheRace</a:t>
            </a:r>
            <a:r>
              <a:rPr lang="en-US" sz="3600" dirty="0" smtClean="0"/>
              <a:t> Games Night </a:t>
            </a:r>
            <a:r>
              <a:rPr lang="en-US" sz="3600" dirty="0" smtClean="0"/>
              <a:t>was great!</a:t>
            </a:r>
          </a:p>
          <a:p>
            <a:pPr lvl="1"/>
            <a:r>
              <a:rPr lang="en-US" dirty="0" smtClean="0"/>
              <a:t>Winner: Team </a:t>
            </a:r>
            <a:r>
              <a:rPr lang="en-US" b="1" i="1" dirty="0" err="1" smtClean="0"/>
              <a:t>Brycebits</a:t>
            </a:r>
          </a:p>
          <a:p>
            <a:r>
              <a:rPr lang="en-US" dirty="0" smtClean="0"/>
              <a:t>	  </a:t>
            </a:r>
            <a:r>
              <a:rPr lang="en-US" sz="2800" b="1" dirty="0" smtClean="0">
                <a:solidFill>
                  <a:schemeClr val="accent1"/>
                </a:solidFill>
              </a:rPr>
              <a:t>Bryce Evans</a:t>
            </a:r>
            <a:r>
              <a:rPr lang="en-US" sz="2800" dirty="0" smtClean="0">
                <a:solidFill>
                  <a:schemeClr val="accent1"/>
                </a:solidFill>
              </a:rPr>
              <a:t> </a:t>
            </a:r>
            <a:r>
              <a:rPr lang="en-US" sz="2800" dirty="0" smtClean="0"/>
              <a:t>and </a:t>
            </a:r>
            <a:r>
              <a:rPr lang="en-US" sz="2800" b="1" dirty="0" smtClean="0">
                <a:solidFill>
                  <a:schemeClr val="accent1"/>
                </a:solidFill>
              </a:rPr>
              <a:t>Dominick </a:t>
            </a:r>
            <a:r>
              <a:rPr lang="en-US" sz="2800" b="1" dirty="0" err="1" smtClean="0">
                <a:solidFill>
                  <a:schemeClr val="accent1"/>
                </a:solidFill>
              </a:rPr>
              <a:t>Twitty</a:t>
            </a:r>
            <a:endParaRPr lang="en-US" sz="2800" b="1" dirty="0" smtClean="0">
              <a:solidFill>
                <a:schemeClr val="accent1"/>
              </a:solidFill>
            </a:endParaRPr>
          </a:p>
        </p:txBody>
      </p:sp>
      <p:sp>
        <p:nvSpPr>
          <p:cNvPr id="2" name="Title 1"/>
          <p:cNvSpPr>
            <a:spLocks noGrp="1"/>
          </p:cNvSpPr>
          <p:nvPr>
            <p:ph type="title"/>
            <p:custDataLst>
              <p:tags r:id="rId2"/>
            </p:custDataLst>
          </p:nvPr>
        </p:nvSpPr>
        <p:spPr/>
        <p:txBody>
          <a:bodyPr>
            <a:normAutofit fontScale="90000"/>
          </a:bodyPr>
          <a:lstStyle/>
          <a:p>
            <a:r>
              <a:rPr lang="en-US" dirty="0" smtClean="0"/>
              <a:t>Announcements</a:t>
            </a:r>
            <a:endParaRPr lang="en-US"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6338" y="2057400"/>
            <a:ext cx="67913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9775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786</Words>
  <Application>Microsoft Office PowerPoint</Application>
  <PresentationFormat>On-screen Show (4:3)</PresentationFormat>
  <Paragraphs>117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Back to the Future: A Historical Perspective</vt:lpstr>
      <vt:lpstr>Announcements</vt:lpstr>
      <vt:lpstr>Announcements</vt:lpstr>
      <vt:lpstr>Announcements</vt:lpstr>
      <vt:lpstr>Announcements</vt:lpstr>
      <vt:lpstr>Announcements</vt:lpstr>
      <vt:lpstr>Announcements</vt:lpstr>
      <vt:lpstr>Announcements</vt:lpstr>
      <vt:lpstr>Announcements</vt:lpstr>
      <vt:lpstr>Announcements</vt:lpstr>
      <vt:lpstr>Goal for Today: Back to the Future</vt:lpstr>
      <vt:lpstr>Back to the Future: Timesharing</vt:lpstr>
      <vt:lpstr>Back to the Future: Timesharing</vt:lpstr>
      <vt:lpstr>Back to the Future: Timesharing</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22</cp:revision>
  <dcterms:created xsi:type="dcterms:W3CDTF">2012-11-28T14:27:55Z</dcterms:created>
  <dcterms:modified xsi:type="dcterms:W3CDTF">2013-04-30T18:23:22Z</dcterms:modified>
</cp:coreProperties>
</file>