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notesSlides/notesSlide3.xml" ContentType="application/vnd.openxmlformats-officedocument.presentationml.notesSlide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notesSlides/notesSlide4.xml" ContentType="application/vnd.openxmlformats-officedocument.presentationml.notesSlide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notesSlides/notesSlide7.xml" ContentType="application/vnd.openxmlformats-officedocument.presentationml.notesSlide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notesSlides/notesSlide8.xml" ContentType="application/vnd.openxmlformats-officedocument.presentationml.notesSlide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notesSlides/notesSlide9.xml" ContentType="application/vnd.openxmlformats-officedocument.presentationml.notesSlide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notesSlides/notesSlide12.xml" ContentType="application/vnd.openxmlformats-officedocument.presentationml.notesSlide+xml"/>
  <Override PartName="/ppt/tags/tag48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00.xml" ContentType="application/vnd.openxmlformats-officedocument.presentationml.tags+xml"/>
  <Override PartName="/ppt/notesSlides/notesSlide13.xml" ContentType="application/vnd.openxmlformats-officedocument.presentationml.notesSlide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notesSlides/notesSlide14.xml" ContentType="application/vnd.openxmlformats-officedocument.presentationml.notesSlide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notesSlides/notesSlide15.xml" ContentType="application/vnd.openxmlformats-officedocument.presentationml.notesSlide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notesSlides/notesSlide16.xml" ContentType="application/vnd.openxmlformats-officedocument.presentationml.notesSlide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notesSlides/notesSlide17.xml" ContentType="application/vnd.openxmlformats-officedocument.presentationml.notesSlide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notesSlides/notesSlide18.xml" ContentType="application/vnd.openxmlformats-officedocument.presentationml.notesSlide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notesSlides/notesSlide19.xml" ContentType="application/vnd.openxmlformats-officedocument.presentationml.notesSlide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notesSlides/notesSlide20.xml" ContentType="application/vnd.openxmlformats-officedocument.presentationml.notesSlide+xml"/>
  <Override PartName="/ppt/tags/tag539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tags/tag554.xml" ContentType="application/vnd.openxmlformats-officedocument.presentationml.tags+xml"/>
  <Override PartName="/ppt/tags/tag555.xml" ContentType="application/vnd.openxmlformats-officedocument.presentationml.tags+xml"/>
  <Override PartName="/ppt/tags/tag556.xml" ContentType="application/vnd.openxmlformats-officedocument.presentationml.tags+xml"/>
  <Override PartName="/ppt/tags/tag557.xml" ContentType="application/vnd.openxmlformats-officedocument.presentationml.tags+xml"/>
  <Override PartName="/ppt/tags/tag558.xml" ContentType="application/vnd.openxmlformats-officedocument.presentationml.tags+xml"/>
  <Override PartName="/ppt/tags/tag559.xml" ContentType="application/vnd.openxmlformats-officedocument.presentationml.tags+xml"/>
  <Override PartName="/ppt/tags/tag560.xml" ContentType="application/vnd.openxmlformats-officedocument.presentationml.tags+xml"/>
  <Override PartName="/ppt/tags/tag561.xml" ContentType="application/vnd.openxmlformats-officedocument.presentationml.tags+xml"/>
  <Override PartName="/ppt/tags/tag562.xml" ContentType="application/vnd.openxmlformats-officedocument.presentationml.tags+xml"/>
  <Override PartName="/ppt/tags/tag563.xml" ContentType="application/vnd.openxmlformats-officedocument.presentationml.tags+xml"/>
  <Override PartName="/ppt/notesSlides/notesSlide21.xml" ContentType="application/vnd.openxmlformats-officedocument.presentationml.notesSlide+xml"/>
  <Override PartName="/ppt/tags/tag564.xml" ContentType="application/vnd.openxmlformats-officedocument.presentationml.tags+xml"/>
  <Override PartName="/ppt/tags/tag565.xml" ContentType="application/vnd.openxmlformats-officedocument.presentationml.tags+xml"/>
  <Override PartName="/ppt/tags/tag566.xml" ContentType="application/vnd.openxmlformats-officedocument.presentationml.tags+xml"/>
  <Override PartName="/ppt/tags/tag567.xml" ContentType="application/vnd.openxmlformats-officedocument.presentationml.tags+xml"/>
  <Override PartName="/ppt/tags/tag568.xml" ContentType="application/vnd.openxmlformats-officedocument.presentationml.tags+xml"/>
  <Override PartName="/ppt/tags/tag569.xml" ContentType="application/vnd.openxmlformats-officedocument.presentationml.tags+xml"/>
  <Override PartName="/ppt/tags/tag570.xml" ContentType="application/vnd.openxmlformats-officedocument.presentationml.tags+xml"/>
  <Override PartName="/ppt/tags/tag571.xml" ContentType="application/vnd.openxmlformats-officedocument.presentationml.tags+xml"/>
  <Override PartName="/ppt/tags/tag572.xml" ContentType="application/vnd.openxmlformats-officedocument.presentationml.tags+xml"/>
  <Override PartName="/ppt/tags/tag573.xml" ContentType="application/vnd.openxmlformats-officedocument.presentationml.tags+xml"/>
  <Override PartName="/ppt/tags/tag574.xml" ContentType="application/vnd.openxmlformats-officedocument.presentationml.tags+xml"/>
  <Override PartName="/ppt/tags/tag575.xml" ContentType="application/vnd.openxmlformats-officedocument.presentationml.tags+xml"/>
  <Override PartName="/ppt/tags/tag576.xml" ContentType="application/vnd.openxmlformats-officedocument.presentationml.tags+xml"/>
  <Override PartName="/ppt/tags/tag577.xml" ContentType="application/vnd.openxmlformats-officedocument.presentationml.tags+xml"/>
  <Override PartName="/ppt/tags/tag578.xml" ContentType="application/vnd.openxmlformats-officedocument.presentationml.tags+xml"/>
  <Override PartName="/ppt/tags/tag579.xml" ContentType="application/vnd.openxmlformats-officedocument.presentationml.tags+xml"/>
  <Override PartName="/ppt/notesSlides/notesSlide22.xml" ContentType="application/vnd.openxmlformats-officedocument.presentationml.notesSlide+xml"/>
  <Override PartName="/ppt/tags/tag580.xml" ContentType="application/vnd.openxmlformats-officedocument.presentationml.tags+xml"/>
  <Override PartName="/ppt/tags/tag581.xml" ContentType="application/vnd.openxmlformats-officedocument.presentationml.tags+xml"/>
  <Override PartName="/ppt/tags/tag582.xml" ContentType="application/vnd.openxmlformats-officedocument.presentationml.tags+xml"/>
  <Override PartName="/ppt/tags/tag583.xml" ContentType="application/vnd.openxmlformats-officedocument.presentationml.tags+xml"/>
  <Override PartName="/ppt/tags/tag584.xml" ContentType="application/vnd.openxmlformats-officedocument.presentationml.tags+xml"/>
  <Override PartName="/ppt/tags/tag585.xml" ContentType="application/vnd.openxmlformats-officedocument.presentationml.tags+xml"/>
  <Override PartName="/ppt/tags/tag586.xml" ContentType="application/vnd.openxmlformats-officedocument.presentationml.tags+xml"/>
  <Override PartName="/ppt/tags/tag587.xml" ContentType="application/vnd.openxmlformats-officedocument.presentationml.tags+xml"/>
  <Override PartName="/ppt/tags/tag588.xml" ContentType="application/vnd.openxmlformats-officedocument.presentationml.tags+xml"/>
  <Override PartName="/ppt/tags/tag589.xml" ContentType="application/vnd.openxmlformats-officedocument.presentationml.tags+xml"/>
  <Override PartName="/ppt/tags/tag590.xml" ContentType="application/vnd.openxmlformats-officedocument.presentationml.tags+xml"/>
  <Override PartName="/ppt/tags/tag591.xml" ContentType="application/vnd.openxmlformats-officedocument.presentationml.tags+xml"/>
  <Override PartName="/ppt/tags/tag592.xml" ContentType="application/vnd.openxmlformats-officedocument.presentationml.tags+xml"/>
  <Override PartName="/ppt/tags/tag593.xml" ContentType="application/vnd.openxmlformats-officedocument.presentationml.tags+xml"/>
  <Override PartName="/ppt/tags/tag594.xml" ContentType="application/vnd.openxmlformats-officedocument.presentationml.tags+xml"/>
  <Override PartName="/ppt/tags/tag595.xml" ContentType="application/vnd.openxmlformats-officedocument.presentationml.tags+xml"/>
  <Override PartName="/ppt/tags/tag596.xml" ContentType="application/vnd.openxmlformats-officedocument.presentationml.tags+xml"/>
  <Override PartName="/ppt/tags/tag597.xml" ContentType="application/vnd.openxmlformats-officedocument.presentationml.tags+xml"/>
  <Override PartName="/ppt/tags/tag598.xml" ContentType="application/vnd.openxmlformats-officedocument.presentationml.tags+xml"/>
  <Override PartName="/ppt/tags/tag599.xml" ContentType="application/vnd.openxmlformats-officedocument.presentationml.tags+xml"/>
  <Override PartName="/ppt/tags/tag600.xml" ContentType="application/vnd.openxmlformats-officedocument.presentationml.tags+xml"/>
  <Override PartName="/ppt/tags/tag601.xml" ContentType="application/vnd.openxmlformats-officedocument.presentationml.tags+xml"/>
  <Override PartName="/ppt/tags/tag602.xml" ContentType="application/vnd.openxmlformats-officedocument.presentationml.tags+xml"/>
  <Override PartName="/ppt/tags/tag603.xml" ContentType="application/vnd.openxmlformats-officedocument.presentationml.tags+xml"/>
  <Override PartName="/ppt/tags/tag604.xml" ContentType="application/vnd.openxmlformats-officedocument.presentationml.tags+xml"/>
  <Override PartName="/ppt/tags/tag605.xml" ContentType="application/vnd.openxmlformats-officedocument.presentationml.tags+xml"/>
  <Override PartName="/ppt/tags/tag606.xml" ContentType="application/vnd.openxmlformats-officedocument.presentationml.tags+xml"/>
  <Override PartName="/ppt/tags/tag607.xml" ContentType="application/vnd.openxmlformats-officedocument.presentationml.tags+xml"/>
  <Override PartName="/ppt/tags/tag608.xml" ContentType="application/vnd.openxmlformats-officedocument.presentationml.tags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tags/tag609.xml" ContentType="application/vnd.openxmlformats-officedocument.presentationml.tags+xml"/>
  <Override PartName="/ppt/tags/tag610.xml" ContentType="application/vnd.openxmlformats-officedocument.presentationml.tags+xml"/>
  <Override PartName="/ppt/tags/tag611.xml" ContentType="application/vnd.openxmlformats-officedocument.presentationml.tags+xml"/>
  <Override PartName="/ppt/tags/tag612.xml" ContentType="application/vnd.openxmlformats-officedocument.presentationml.tags+xml"/>
  <Override PartName="/ppt/tags/tag613.xml" ContentType="application/vnd.openxmlformats-officedocument.presentationml.tags+xml"/>
  <Override PartName="/ppt/tags/tag614.xml" ContentType="application/vnd.openxmlformats-officedocument.presentationml.tags+xml"/>
  <Override PartName="/ppt/tags/tag615.xml" ContentType="application/vnd.openxmlformats-officedocument.presentationml.tags+xml"/>
  <Override PartName="/ppt/tags/tag616.xml" ContentType="application/vnd.openxmlformats-officedocument.presentationml.tags+xml"/>
  <Override PartName="/ppt/tags/tag617.xml" ContentType="application/vnd.openxmlformats-officedocument.presentationml.tags+xml"/>
  <Override PartName="/ppt/tags/tag618.xml" ContentType="application/vnd.openxmlformats-officedocument.presentationml.tags+xml"/>
  <Override PartName="/ppt/tags/tag619.xml" ContentType="application/vnd.openxmlformats-officedocument.presentationml.tags+xml"/>
  <Override PartName="/ppt/tags/tag620.xml" ContentType="application/vnd.openxmlformats-officedocument.presentationml.tags+xml"/>
  <Override PartName="/ppt/tags/tag621.xml" ContentType="application/vnd.openxmlformats-officedocument.presentationml.tags+xml"/>
  <Override PartName="/ppt/tags/tag622.xml" ContentType="application/vnd.openxmlformats-officedocument.presentationml.tags+xml"/>
  <Override PartName="/ppt/tags/tag623.xml" ContentType="application/vnd.openxmlformats-officedocument.presentationml.tags+xml"/>
  <Override PartName="/ppt/tags/tag624.xml" ContentType="application/vnd.openxmlformats-officedocument.presentationml.tags+xml"/>
  <Override PartName="/ppt/tags/tag625.xml" ContentType="application/vnd.openxmlformats-officedocument.presentationml.tags+xml"/>
  <Override PartName="/ppt/tags/tag626.xml" ContentType="application/vnd.openxmlformats-officedocument.presentationml.tags+xml"/>
  <Override PartName="/ppt/tags/tag627.xml" ContentType="application/vnd.openxmlformats-officedocument.presentationml.tags+xml"/>
  <Override PartName="/ppt/tags/tag628.xml" ContentType="application/vnd.openxmlformats-officedocument.presentationml.tags+xml"/>
  <Override PartName="/ppt/tags/tag629.xml" ContentType="application/vnd.openxmlformats-officedocument.presentationml.tags+xml"/>
  <Override PartName="/ppt/tags/tag630.xml" ContentType="application/vnd.openxmlformats-officedocument.presentationml.tags+xml"/>
  <Override PartName="/ppt/tags/tag631.xml" ContentType="application/vnd.openxmlformats-officedocument.presentationml.tags+xml"/>
  <Override PartName="/ppt/tags/tag632.xml" ContentType="application/vnd.openxmlformats-officedocument.presentationml.tags+xml"/>
  <Override PartName="/ppt/tags/tag633.xml" ContentType="application/vnd.openxmlformats-officedocument.presentationml.tags+xml"/>
  <Override PartName="/ppt/tags/tag634.xml" ContentType="application/vnd.openxmlformats-officedocument.presentationml.tags+xml"/>
  <Override PartName="/ppt/tags/tag635.xml" ContentType="application/vnd.openxmlformats-officedocument.presentationml.tags+xml"/>
  <Override PartName="/ppt/tags/tag636.xml" ContentType="application/vnd.openxmlformats-officedocument.presentationml.tags+xml"/>
  <Override PartName="/ppt/notesSlides/notesSlide26.xml" ContentType="application/vnd.openxmlformats-officedocument.presentationml.notesSlide+xml"/>
  <Override PartName="/ppt/tags/tag637.xml" ContentType="application/vnd.openxmlformats-officedocument.presentationml.tags+xml"/>
  <Override PartName="/ppt/tags/tag638.xml" ContentType="application/vnd.openxmlformats-officedocument.presentationml.tags+xml"/>
  <Override PartName="/ppt/tags/tag639.xml" ContentType="application/vnd.openxmlformats-officedocument.presentationml.tags+xml"/>
  <Override PartName="/ppt/tags/tag640.xml" ContentType="application/vnd.openxmlformats-officedocument.presentationml.tags+xml"/>
  <Override PartName="/ppt/tags/tag641.xml" ContentType="application/vnd.openxmlformats-officedocument.presentationml.tags+xml"/>
  <Override PartName="/ppt/tags/tag642.xml" ContentType="application/vnd.openxmlformats-officedocument.presentationml.tags+xml"/>
  <Override PartName="/ppt/tags/tag643.xml" ContentType="application/vnd.openxmlformats-officedocument.presentationml.tags+xml"/>
  <Override PartName="/ppt/tags/tag644.xml" ContentType="application/vnd.openxmlformats-officedocument.presentationml.tags+xml"/>
  <Override PartName="/ppt/tags/tag645.xml" ContentType="application/vnd.openxmlformats-officedocument.presentationml.tags+xml"/>
  <Override PartName="/ppt/tags/tag646.xml" ContentType="application/vnd.openxmlformats-officedocument.presentationml.tags+xml"/>
  <Override PartName="/ppt/tags/tag647.xml" ContentType="application/vnd.openxmlformats-officedocument.presentationml.tags+xml"/>
  <Override PartName="/ppt/tags/tag648.xml" ContentType="application/vnd.openxmlformats-officedocument.presentationml.tags+xml"/>
  <Override PartName="/ppt/tags/tag649.xml" ContentType="application/vnd.openxmlformats-officedocument.presentationml.tags+xml"/>
  <Override PartName="/ppt/tags/tag650.xml" ContentType="application/vnd.openxmlformats-officedocument.presentationml.tags+xml"/>
  <Override PartName="/ppt/tags/tag651.xml" ContentType="application/vnd.openxmlformats-officedocument.presentationml.tags+xml"/>
  <Override PartName="/ppt/tags/tag652.xml" ContentType="application/vnd.openxmlformats-officedocument.presentationml.tags+xml"/>
  <Override PartName="/ppt/tags/tag653.xml" ContentType="application/vnd.openxmlformats-officedocument.presentationml.tags+xml"/>
  <Override PartName="/ppt/tags/tag654.xml" ContentType="application/vnd.openxmlformats-officedocument.presentationml.tags+xml"/>
  <Override PartName="/ppt/tags/tag655.xml" ContentType="application/vnd.openxmlformats-officedocument.presentationml.tags+xml"/>
  <Override PartName="/ppt/tags/tag656.xml" ContentType="application/vnd.openxmlformats-officedocument.presentationml.tags+xml"/>
  <Override PartName="/ppt/notesSlides/notesSlide27.xml" ContentType="application/vnd.openxmlformats-officedocument.presentationml.notesSlide+xml"/>
  <Override PartName="/ppt/tags/tag657.xml" ContentType="application/vnd.openxmlformats-officedocument.presentationml.tags+xml"/>
  <Override PartName="/ppt/tags/tag658.xml" ContentType="application/vnd.openxmlformats-officedocument.presentationml.tags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tags/tag659.xml" ContentType="application/vnd.openxmlformats-officedocument.presentationml.tags+xml"/>
  <Override PartName="/ppt/tags/tag660.xml" ContentType="application/vnd.openxmlformats-officedocument.presentationml.tags+xml"/>
  <Override PartName="/ppt/tags/tag661.xml" ContentType="application/vnd.openxmlformats-officedocument.presentationml.tags+xml"/>
  <Override PartName="/ppt/tags/tag662.xml" ContentType="application/vnd.openxmlformats-officedocument.presentationml.tags+xml"/>
  <Override PartName="/ppt/tags/tag663.xml" ContentType="application/vnd.openxmlformats-officedocument.presentationml.tags+xml"/>
  <Override PartName="/ppt/tags/tag664.xml" ContentType="application/vnd.openxmlformats-officedocument.presentationml.tags+xml"/>
  <Override PartName="/ppt/tags/tag665.xml" ContentType="application/vnd.openxmlformats-officedocument.presentationml.tags+xml"/>
  <Override PartName="/ppt/tags/tag666.xml" ContentType="application/vnd.openxmlformats-officedocument.presentationml.tags+xml"/>
  <Override PartName="/ppt/tags/tag667.xml" ContentType="application/vnd.openxmlformats-officedocument.presentationml.tags+xml"/>
  <Override PartName="/ppt/tags/tag668.xml" ContentType="application/vnd.openxmlformats-officedocument.presentationml.tags+xml"/>
  <Override PartName="/ppt/tags/tag669.xml" ContentType="application/vnd.openxmlformats-officedocument.presentationml.tags+xml"/>
  <Override PartName="/ppt/tags/tag670.xml" ContentType="application/vnd.openxmlformats-officedocument.presentationml.tags+xml"/>
  <Override PartName="/ppt/tags/tag671.xml" ContentType="application/vnd.openxmlformats-officedocument.presentationml.tags+xml"/>
  <Override PartName="/ppt/tags/tag672.xml" ContentType="application/vnd.openxmlformats-officedocument.presentationml.tags+xml"/>
  <Override PartName="/ppt/tags/tag673.xml" ContentType="application/vnd.openxmlformats-officedocument.presentationml.tags+xml"/>
  <Override PartName="/ppt/tags/tag674.xml" ContentType="application/vnd.openxmlformats-officedocument.presentationml.tags+xml"/>
  <Override PartName="/ppt/tags/tag675.xml" ContentType="application/vnd.openxmlformats-officedocument.presentationml.tags+xml"/>
  <Override PartName="/ppt/notesSlides/notesSlide32.xml" ContentType="application/vnd.openxmlformats-officedocument.presentationml.notesSlide+xml"/>
  <Override PartName="/ppt/tags/tag676.xml" ContentType="application/vnd.openxmlformats-officedocument.presentationml.tags+xml"/>
  <Override PartName="/ppt/tags/tag677.xml" ContentType="application/vnd.openxmlformats-officedocument.presentationml.tags+xml"/>
  <Override PartName="/ppt/tags/tag678.xml" ContentType="application/vnd.openxmlformats-officedocument.presentationml.tags+xml"/>
  <Override PartName="/ppt/notesSlides/notesSlide33.xml" ContentType="application/vnd.openxmlformats-officedocument.presentationml.notesSlide+xml"/>
  <Override PartName="/ppt/tags/tag679.xml" ContentType="application/vnd.openxmlformats-officedocument.presentationml.tags+xml"/>
  <Override PartName="/ppt/tags/tag680.xml" ContentType="application/vnd.openxmlformats-officedocument.presentationml.tags+xml"/>
  <Override PartName="/ppt/tags/tag681.xml" ContentType="application/vnd.openxmlformats-officedocument.presentationml.tags+xml"/>
  <Override PartName="/ppt/tags/tag682.xml" ContentType="application/vnd.openxmlformats-officedocument.presentationml.tags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tags/tag683.xml" ContentType="application/vnd.openxmlformats-officedocument.presentationml.tags+xml"/>
  <Override PartName="/ppt/tags/tag684.xml" ContentType="application/vnd.openxmlformats-officedocument.presentationml.tags+xml"/>
  <Override PartName="/ppt/tags/tag685.xml" ContentType="application/vnd.openxmlformats-officedocument.presentationml.tags+xml"/>
  <Override PartName="/ppt/tags/tag686.xml" ContentType="application/vnd.openxmlformats-officedocument.presentationml.tags+xml"/>
  <Override PartName="/ppt/tags/tag687.xml" ContentType="application/vnd.openxmlformats-officedocument.presentationml.tags+xml"/>
  <Override PartName="/ppt/tags/tag688.xml" ContentType="application/vnd.openxmlformats-officedocument.presentationml.tags+xml"/>
  <Override PartName="/ppt/tags/tag689.xml" ContentType="application/vnd.openxmlformats-officedocument.presentationml.tags+xml"/>
  <Override PartName="/ppt/tags/tag690.xml" ContentType="application/vnd.openxmlformats-officedocument.presentationml.tags+xml"/>
  <Override PartName="/ppt/tags/tag691.xml" ContentType="application/vnd.openxmlformats-officedocument.presentationml.tags+xml"/>
  <Override PartName="/ppt/tags/tag692.xml" ContentType="application/vnd.openxmlformats-officedocument.presentationml.tags+xml"/>
  <Override PartName="/ppt/tags/tag693.xml" ContentType="application/vnd.openxmlformats-officedocument.presentationml.tags+xml"/>
  <Override PartName="/ppt/tags/tag694.xml" ContentType="application/vnd.openxmlformats-officedocument.presentationml.tags+xml"/>
  <Override PartName="/ppt/tags/tag695.xml" ContentType="application/vnd.openxmlformats-officedocument.presentationml.tags+xml"/>
  <Override PartName="/ppt/tags/tag696.xml" ContentType="application/vnd.openxmlformats-officedocument.presentationml.tags+xml"/>
  <Override PartName="/ppt/tags/tag697.xml" ContentType="application/vnd.openxmlformats-officedocument.presentationml.tags+xml"/>
  <Override PartName="/ppt/tags/tag698.xml" ContentType="application/vnd.openxmlformats-officedocument.presentationml.tags+xml"/>
  <Override PartName="/ppt/tags/tag699.xml" ContentType="application/vnd.openxmlformats-officedocument.presentationml.tags+xml"/>
  <Override PartName="/ppt/tags/tag700.xml" ContentType="application/vnd.openxmlformats-officedocument.presentationml.tags+xml"/>
  <Override PartName="/ppt/tags/tag701.xml" ContentType="application/vnd.openxmlformats-officedocument.presentationml.tags+xml"/>
  <Override PartName="/ppt/tags/tag702.xml" ContentType="application/vnd.openxmlformats-officedocument.presentationml.tags+xml"/>
  <Override PartName="/ppt/tags/tag703.xml" ContentType="application/vnd.openxmlformats-officedocument.presentationml.tags+xml"/>
  <Override PartName="/ppt/tags/tag704.xml" ContentType="application/vnd.openxmlformats-officedocument.presentationml.tags+xml"/>
  <Override PartName="/ppt/tags/tag705.xml" ContentType="application/vnd.openxmlformats-officedocument.presentationml.tags+xml"/>
  <Override PartName="/ppt/tags/tag706.xml" ContentType="application/vnd.openxmlformats-officedocument.presentationml.tags+xml"/>
  <Override PartName="/ppt/tags/tag707.xml" ContentType="application/vnd.openxmlformats-officedocument.presentationml.tags+xml"/>
  <Override PartName="/ppt/tags/tag708.xml" ContentType="application/vnd.openxmlformats-officedocument.presentationml.tags+xml"/>
  <Override PartName="/ppt/tags/tag709.xml" ContentType="application/vnd.openxmlformats-officedocument.presentationml.tags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322" r:id="rId20"/>
    <p:sldId id="275" r:id="rId21"/>
    <p:sldId id="276" r:id="rId22"/>
    <p:sldId id="277" r:id="rId23"/>
    <p:sldId id="278" r:id="rId24"/>
    <p:sldId id="317" r:id="rId25"/>
    <p:sldId id="279" r:id="rId26"/>
    <p:sldId id="280" r:id="rId27"/>
    <p:sldId id="281" r:id="rId28"/>
    <p:sldId id="318" r:id="rId29"/>
    <p:sldId id="319" r:id="rId30"/>
    <p:sldId id="320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00" r:id="rId47"/>
    <p:sldId id="301" r:id="rId48"/>
    <p:sldId id="302" r:id="rId49"/>
    <p:sldId id="303" r:id="rId50"/>
    <p:sldId id="304" r:id="rId51"/>
    <p:sldId id="305" r:id="rId52"/>
    <p:sldId id="306" r:id="rId53"/>
    <p:sldId id="307" r:id="rId54"/>
    <p:sldId id="321" r:id="rId55"/>
    <p:sldId id="308" r:id="rId56"/>
    <p:sldId id="309" r:id="rId57"/>
    <p:sldId id="310" r:id="rId58"/>
    <p:sldId id="311" r:id="rId59"/>
    <p:sldId id="312" r:id="rId60"/>
    <p:sldId id="313" r:id="rId61"/>
    <p:sldId id="314" r:id="rId62"/>
    <p:sldId id="315" r:id="rId63"/>
    <p:sldId id="316" r:id="rId64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8626" autoAdjust="0"/>
  </p:normalViewPr>
  <p:slideViewPr>
    <p:cSldViewPr>
      <p:cViewPr varScale="1">
        <p:scale>
          <a:sx n="53" d="100"/>
          <a:sy n="53" d="100"/>
        </p:scale>
        <p:origin x="-40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A03809C0-24EB-4D60-8D98-9354DE32A4E9}" type="datetimeFigureOut">
              <a:rPr lang="en-US" smtClean="0"/>
              <a:t>4/25/2013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3FCDF537-023C-4FD5-A26B-CFA0D0DAB4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7074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6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8762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1853" y="4560899"/>
            <a:ext cx="5851497" cy="431955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4125" y="720725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126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5803" y="4560899"/>
            <a:ext cx="5358617" cy="431463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5559" tIns="47779" rIns="95559" bIns="47779"/>
          <a:lstStyle/>
          <a:p>
            <a:r>
              <a:rPr lang="en-US" dirty="0" smtClean="0"/>
              <a:t>4 sets, where each set has</a:t>
            </a:r>
            <a:r>
              <a:rPr lang="en-US" baseline="0" dirty="0" smtClean="0"/>
              <a:t> 3-way associativity (i.e. each set has three </a:t>
            </a:r>
            <a:r>
              <a:rPr lang="en-US" baseline="0" dirty="0" err="1" smtClean="0"/>
              <a:t>cachelines</a:t>
            </a:r>
            <a:r>
              <a:rPr lang="en-US" baseline="0" dirty="0" smtClean="0"/>
              <a:t>, where an individual </a:t>
            </a:r>
            <a:r>
              <a:rPr lang="en-US" baseline="0" dirty="0" err="1" smtClean="0"/>
              <a:t>cacheline</a:t>
            </a:r>
            <a:r>
              <a:rPr lang="en-US" baseline="0" dirty="0" smtClean="0"/>
              <a:t> that maps to a particular set can freely associate with any line </a:t>
            </a:r>
            <a:r>
              <a:rPr lang="en-US" baseline="0" smtClean="0"/>
              <a:t>in that set).</a:t>
            </a:r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7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4125" y="720725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6678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5803" y="4560899"/>
            <a:ext cx="5358617" cy="431463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95568" tIns="47784" rIns="95568" bIns="47784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6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4125" y="720725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269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5804" y="4560900"/>
            <a:ext cx="5358617" cy="431463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5552" tIns="47775" rIns="95552" bIns="47775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9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39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1853" y="4560899"/>
            <a:ext cx="5851497" cy="431955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412" tIns="45706" rIns="91412" bIns="45706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6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19200" y="720090"/>
            <a:ext cx="4876800" cy="360045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6862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1853" y="4560899"/>
            <a:ext cx="5851497" cy="431955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91426" tIns="45713" rIns="91426" bIns="45713"/>
          <a:lstStyle/>
          <a:p>
            <a:r>
              <a:rPr lang="en-US" dirty="0" smtClean="0"/>
              <a:t>%hit*hit time + %miss*miss time, but during the review session for the prelim, it was written as hit time + %miss*miss time. </a:t>
            </a:r>
          </a:p>
          <a:p>
            <a:endParaRPr lang="en-US" dirty="0" smtClean="0"/>
          </a:p>
          <a:p>
            <a:r>
              <a:rPr lang="en-US" dirty="0" smtClean="0"/>
              <a:t>hit cost = cache hit rate * cache hit time </a:t>
            </a:r>
            <a:br>
              <a:rPr lang="en-US" dirty="0" smtClean="0"/>
            </a:br>
            <a:r>
              <a:rPr lang="en-US" dirty="0" smtClean="0"/>
              <a:t>miss cost = cache miss rate * ( cache hit time + time to go to lower-level cache or memory)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total cost = hit cost + miss cost</a:t>
            </a:r>
            <a:br>
              <a:rPr lang="en-US" dirty="0" smtClean="0"/>
            </a:br>
            <a:r>
              <a:rPr lang="en-US" dirty="0" smtClean="0"/>
              <a:t>= cache hit rate * cache hit time + cache miss rate * ( cache hit time + time to go to lower-level cache or memory)</a:t>
            </a:r>
            <a:br>
              <a:rPr lang="en-US" dirty="0" smtClean="0"/>
            </a:br>
            <a:r>
              <a:rPr lang="en-US" dirty="0" smtClean="0"/>
              <a:t>= cache hit rate * cache hit time + cache miss rate * cache hit time + cache miss rate * time to go to lower-level cache or memory</a:t>
            </a:r>
            <a:br>
              <a:rPr lang="en-US" dirty="0" smtClean="0"/>
            </a:br>
            <a:r>
              <a:rPr lang="en-US" dirty="0" smtClean="0"/>
              <a:t>= cache hit time * (cache hit rate + cache miss rate) + cache miss rate * time to go to lower-level cache or memory</a:t>
            </a:r>
            <a:br>
              <a:rPr lang="en-US" dirty="0" smtClean="0"/>
            </a:br>
            <a:r>
              <a:rPr lang="en-US" dirty="0" smtClean="0"/>
              <a:t>= cache hit time * (1) + cache miss rate * time to go to lower-level cache or memory</a:t>
            </a:r>
            <a:br>
              <a:rPr lang="en-US" dirty="0" smtClean="0"/>
            </a:br>
            <a:r>
              <a:rPr lang="en-US" dirty="0" smtClean="0"/>
              <a:t>= cache hit time + cache miss rate * time to go to lower-level cache or memory</a:t>
            </a:r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4125" y="720725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0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5804" y="4560900"/>
            <a:ext cx="5358617" cy="431463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5562" tIns="47780" rIns="95562" bIns="47780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4125" y="720725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0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5804" y="4560900"/>
            <a:ext cx="5358617" cy="431463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5562" tIns="47780" rIns="95562" bIns="47780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0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7300" y="720725"/>
            <a:ext cx="4802188" cy="360045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007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1854" y="4560900"/>
            <a:ext cx="5851497" cy="431955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4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4125" y="720725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044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5804" y="4560900"/>
            <a:ext cx="5358617" cy="431463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5561" tIns="47780" rIns="95561" bIns="47780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8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7300" y="720725"/>
            <a:ext cx="4802188" cy="360045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085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1854" y="4560900"/>
            <a:ext cx="5851497" cy="431955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8C1DDE-30F1-4D19-B098-6374BDF20A3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64978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2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76350" y="619125"/>
            <a:ext cx="4778375" cy="35845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126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50966" y="4559258"/>
            <a:ext cx="6302887" cy="4319554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5912" tIns="47955" rIns="95912" bIns="47955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0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7300" y="720725"/>
            <a:ext cx="4802188" cy="360045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106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1854" y="4560900"/>
            <a:ext cx="5851497" cy="431955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dirty="0" smtClean="0"/>
              <a:t>each </a:t>
            </a:r>
            <a:r>
              <a:rPr lang="en-US" dirty="0" err="1" smtClean="0"/>
              <a:t>mmu</a:t>
            </a:r>
            <a:r>
              <a:rPr lang="en-US" dirty="0" smtClean="0"/>
              <a:t> has own mappings</a:t>
            </a:r>
          </a:p>
          <a:p>
            <a:r>
              <a:rPr lang="en-US" dirty="0" smtClean="0"/>
              <a:t>Easy relocation</a:t>
            </a:r>
          </a:p>
          <a:p>
            <a:r>
              <a:rPr lang="en-US" dirty="0" smtClean="0"/>
              <a:t>Higher memory utilization</a:t>
            </a:r>
          </a:p>
          <a:p>
            <a:r>
              <a:rPr lang="en-US" dirty="0" smtClean="0"/>
              <a:t>Easy sharing</a:t>
            </a:r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7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76350" y="619125"/>
            <a:ext cx="4778375" cy="35845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270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50966" y="4559258"/>
            <a:ext cx="6302887" cy="4319554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5912" tIns="47955" rIns="95912" bIns="47955"/>
          <a:lstStyle/>
          <a:p>
            <a:r>
              <a:rPr lang="en-US" dirty="0" smtClean="0"/>
              <a:t>4kb pages = 12</a:t>
            </a:r>
            <a:r>
              <a:rPr lang="en-US" baseline="0" dirty="0" smtClean="0"/>
              <a:t> bits for page offset, 20 bits for VPN</a:t>
            </a:r>
            <a:endParaRPr lang="en-US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Q: Benefits?</a:t>
            </a:r>
          </a:p>
          <a:p>
            <a:r>
              <a:rPr lang="en-US" baseline="0" dirty="0" smtClean="0"/>
              <a:t>A1: Don’t need 4MB contiguous physical memory</a:t>
            </a:r>
          </a:p>
          <a:p>
            <a:r>
              <a:rPr lang="en-US" baseline="0" dirty="0" smtClean="0"/>
              <a:t>A2: Don’t need to allocate every </a:t>
            </a:r>
            <a:r>
              <a:rPr lang="en-US" baseline="0" dirty="0" err="1" smtClean="0"/>
              <a:t>PageTable</a:t>
            </a:r>
            <a:r>
              <a:rPr lang="en-US" baseline="0" dirty="0" smtClean="0"/>
              <a:t>, only those containing valid PTEs</a:t>
            </a:r>
          </a:p>
          <a:p>
            <a:r>
              <a:rPr lang="en-US" baseline="0" dirty="0" smtClean="0"/>
              <a:t>Q: Drawbacks?</a:t>
            </a:r>
          </a:p>
          <a:p>
            <a:r>
              <a:rPr lang="en-US" baseline="0" dirty="0" smtClean="0"/>
              <a:t>A: </a:t>
            </a:r>
            <a:r>
              <a:rPr lang="en-US" baseline="0" smtClean="0"/>
              <a:t>Longer lookups.</a:t>
            </a:r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67762F-F553-4D61-B576-BE80FD6C5BC5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0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74763" y="619125"/>
            <a:ext cx="4779962" cy="35845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7108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50965" y="4559258"/>
            <a:ext cx="6302887" cy="4319554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95920" tIns="47960" rIns="95920" bIns="47960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4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74763" y="619125"/>
            <a:ext cx="4779962" cy="35845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7149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50965" y="4559258"/>
            <a:ext cx="6302887" cy="4319554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95920" tIns="47960" rIns="95920" bIns="47960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7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4125" y="720725"/>
            <a:ext cx="4802188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474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5804" y="4560900"/>
            <a:ext cx="5358617" cy="431463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5560" tIns="47780" rIns="95560" bIns="47780"/>
          <a:lstStyle/>
          <a:p>
            <a:r>
              <a:rPr lang="en-US" dirty="0" smtClean="0"/>
              <a:t>A1:</a:t>
            </a:r>
            <a:r>
              <a:rPr lang="en-US" baseline="0" dirty="0" smtClean="0"/>
              <a:t> </a:t>
            </a:r>
            <a:r>
              <a:rPr lang="en-US" dirty="0" smtClean="0"/>
              <a:t>Physically-addressed: nothing;</a:t>
            </a:r>
            <a:r>
              <a:rPr lang="en-US" baseline="0" dirty="0" smtClean="0"/>
              <a:t> Virtually-addressed: need to flush cache</a:t>
            </a:r>
          </a:p>
          <a:p>
            <a:r>
              <a:rPr lang="en-US" baseline="0" dirty="0" smtClean="0"/>
              <a:t>A2: Physically-addressed: nothing; Virtually-addressed: problems</a:t>
            </a:r>
            <a:endParaRPr lang="en-US" dirty="0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7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4125" y="720725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474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5804" y="4560900"/>
            <a:ext cx="5358617" cy="431463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5560" tIns="47780" rIns="95560" bIns="47780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1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74763" y="619125"/>
            <a:ext cx="4779962" cy="35845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7210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50965" y="4559258"/>
            <a:ext cx="6302887" cy="4319554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95920" tIns="47960" rIns="95920" bIns="47960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3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74763" y="619125"/>
            <a:ext cx="4779962" cy="35845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7231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50965" y="4559258"/>
            <a:ext cx="6302887" cy="4319554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95920" tIns="47960" rIns="95920" bIns="47960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0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7300" y="720725"/>
            <a:ext cx="4802188" cy="360045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07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1841" y="4560889"/>
            <a:ext cx="5851525" cy="43195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6634" tIns="48317" rIns="96634" bIns="48317"/>
          <a:lstStyle/>
          <a:p>
            <a:r>
              <a:rPr lang="en-US" dirty="0" smtClean="0"/>
              <a:t>Caching,</a:t>
            </a:r>
          </a:p>
          <a:p>
            <a:r>
              <a:rPr lang="en-US" dirty="0" smtClean="0"/>
              <a:t>Virtual Memory, Paging, TLBs</a:t>
            </a:r>
          </a:p>
          <a:p>
            <a:r>
              <a:rPr lang="en-US" dirty="0" smtClean="0"/>
              <a:t>Operating System, Traps, Exceptions,</a:t>
            </a:r>
          </a:p>
          <a:p>
            <a:r>
              <a:rPr lang="en-US" dirty="0" smtClean="0"/>
              <a:t>Multicore and synchronization</a:t>
            </a:r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5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7251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1853" y="4560899"/>
            <a:ext cx="5851497" cy="431955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94992" tIns="47497" rIns="94992" bIns="47497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7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7272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1853" y="4560899"/>
            <a:ext cx="5851497" cy="431955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94992" tIns="47497" rIns="94992" bIns="47497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8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082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1853" y="4560899"/>
            <a:ext cx="5851497" cy="431955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4986" tIns="47493" rIns="94986" bIns="47493"/>
          <a:lstStyle/>
          <a:p>
            <a:r>
              <a:rPr lang="en-US" dirty="0" smtClean="0"/>
              <a:t>user/kernel/hardware</a:t>
            </a:r>
            <a:endParaRPr lang="en-US" dirty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4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144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1853" y="4560899"/>
            <a:ext cx="5851497" cy="431955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4986" tIns="47493" rIns="94986" bIns="47493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8275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1853" y="4560899"/>
            <a:ext cx="5851497" cy="431955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91420" tIns="45710" rIns="91420" bIns="45710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8296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1853" y="4560899"/>
            <a:ext cx="5851497" cy="431955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91420" tIns="45710" rIns="91420" bIns="45710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8316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4144" y="4560899"/>
            <a:ext cx="5366914" cy="431955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89222" tIns="44611" rIns="89222" bIns="44611"/>
          <a:lstStyle/>
          <a:p>
            <a:endParaRPr lang="en-AU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8378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4144" y="4560899"/>
            <a:ext cx="5366914" cy="431955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89222" tIns="44611" rIns="89222" bIns="44611"/>
          <a:lstStyle/>
          <a:p>
            <a:endParaRPr lang="en-AU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8357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1853" y="4560899"/>
            <a:ext cx="5851497" cy="431955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91420" tIns="45710" rIns="91420" bIns="45710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8419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1853" y="4560899"/>
            <a:ext cx="5851497" cy="431955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91420" tIns="45710" rIns="91420" bIns="45710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1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918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1853" y="4560899"/>
            <a:ext cx="5851497" cy="431955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418" tIns="45709" rIns="91418" bIns="45709"/>
          <a:lstStyle/>
          <a:p>
            <a:r>
              <a:rPr lang="en-US" dirty="0" smtClean="0"/>
              <a:t>L1 L2 and even</a:t>
            </a:r>
            <a:r>
              <a:rPr lang="en-US" baseline="0" dirty="0" smtClean="0"/>
              <a:t> L3 all on-chip these days using SRAM and </a:t>
            </a:r>
            <a:r>
              <a:rPr lang="en-US" baseline="0" smtClean="0"/>
              <a:t>eDRAM</a:t>
            </a:r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8501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1853" y="4560899"/>
            <a:ext cx="5851497" cy="431955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91420" tIns="45710" rIns="91420" bIns="45710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3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7538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1853" y="4560899"/>
            <a:ext cx="5851497" cy="431955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96647" tIns="48324" rIns="96647" bIns="48324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5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7559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1853" y="4560899"/>
            <a:ext cx="5851497" cy="431955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6647" tIns="48324" rIns="96647" bIns="48324"/>
          <a:lstStyle/>
          <a:p>
            <a:r>
              <a:rPr lang="en-US"/>
              <a:t>F = 0.5, S = 2</a:t>
            </a:r>
          </a:p>
          <a:p>
            <a:r>
              <a:rPr lang="en-US"/>
              <a:t>1/(0.5 + 0.25) = 1/0.75 = 1.333</a:t>
            </a:r>
          </a:p>
          <a:p>
            <a:endParaRPr lang="en-US"/>
          </a:p>
          <a:p>
            <a:r>
              <a:rPr lang="en-US"/>
              <a:t>F = 0.9, S =  2</a:t>
            </a:r>
          </a:p>
          <a:p>
            <a:r>
              <a:rPr lang="en-US"/>
              <a:t>1/(0.1 + 0.9/2) = 1/(0.1 + 0.45) = 1/0.55 = 1.8</a:t>
            </a:r>
          </a:p>
          <a:p>
            <a:endParaRPr lang="en-US"/>
          </a:p>
          <a:p>
            <a:r>
              <a:rPr lang="en-US"/>
              <a:t>F = 0.99, S = 2</a:t>
            </a:r>
          </a:p>
          <a:p>
            <a:r>
              <a:rPr lang="en-US"/>
              <a:t>1/(0.01+0.99/2) = 1/(0.01+0.495) = 1.98</a:t>
            </a:r>
          </a:p>
          <a:p>
            <a:endParaRPr lang="en-US"/>
          </a:p>
          <a:p>
            <a:r>
              <a:rPr lang="en-US"/>
              <a:t>F = 0.5, S = 8</a:t>
            </a:r>
          </a:p>
          <a:p>
            <a:r>
              <a:rPr lang="en-US"/>
              <a:t>1/(0.5+0.5/8) -&gt; 2</a:t>
            </a: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0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7600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4144" y="4560899"/>
            <a:ext cx="5366914" cy="431955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96647" tIns="48324" rIns="96647" bIns="48324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2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17613" y="708025"/>
            <a:ext cx="4835525" cy="3627438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76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57549" y="4572392"/>
            <a:ext cx="5346999" cy="433268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94890" tIns="47446" rIns="94890" bIns="47446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14438" y="708025"/>
            <a:ext cx="4841875" cy="36322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76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57549" y="4577317"/>
            <a:ext cx="5346999" cy="433925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95127" tIns="47564" rIns="95127" bIns="47564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76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4144" y="4560899"/>
            <a:ext cx="5366914" cy="431955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96647" tIns="48324" rIns="96647" bIns="48324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76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1853" y="4560899"/>
            <a:ext cx="5851497" cy="431955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91426" tIns="45713" rIns="91426" bIns="45713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47775" y="708025"/>
            <a:ext cx="4833938" cy="362585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770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55889" y="4570749"/>
            <a:ext cx="193575" cy="2891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none" lIns="94992" tIns="47497" rIns="94992" bIns="47497">
            <a:sp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8030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1853" y="4560899"/>
            <a:ext cx="5851497" cy="431955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5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959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1853" y="4560899"/>
            <a:ext cx="5851497" cy="431955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418" tIns="45709" rIns="91418" bIns="45709"/>
          <a:lstStyle/>
          <a:p>
            <a:r>
              <a:rPr lang="en-US" dirty="0" smtClean="0"/>
              <a:t>soon = frequency of loads</a:t>
            </a:r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1853" y="4560899"/>
            <a:ext cx="5851497" cy="431955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418" tIns="45709" rIns="91418" bIns="45709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4125" y="720725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0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5803" y="4560899"/>
            <a:ext cx="5358617" cy="431463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5559" tIns="47779" rIns="95559" bIns="47779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4125" y="720725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126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5803" y="4560899"/>
            <a:ext cx="5358617" cy="431463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5559" tIns="47779" rIns="95559" bIns="47779"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4125" y="720725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126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5803" y="4560899"/>
            <a:ext cx="5358617" cy="431463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5559" tIns="47779" rIns="95559" bIns="47779"/>
          <a:lstStyle/>
          <a:p>
            <a:r>
              <a:rPr lang="en-US" dirty="0" smtClean="0"/>
              <a:t>“way” = line</a:t>
            </a:r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2057400"/>
          </a:xfrm>
        </p:spPr>
        <p:txBody>
          <a:bodyPr>
            <a:noAutofit/>
          </a:bodyPr>
          <a:lstStyle>
            <a:lvl1pPr marL="0" indent="0" algn="ctr">
              <a:buNone/>
              <a:defRPr sz="2800" b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CS 3410, Spring 2013</a:t>
            </a:r>
          </a:p>
          <a:p>
            <a:r>
              <a:rPr lang="en-US" dirty="0" smtClean="0"/>
              <a:t>Computer Science</a:t>
            </a:r>
          </a:p>
          <a:p>
            <a:r>
              <a:rPr lang="en-US" dirty="0" smtClean="0"/>
              <a:t>Cornell University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1F04E-0558-49D7-83D7-0EA3FDD97FD3}" type="datetimeFigureOut">
              <a:rPr lang="en-US" smtClean="0"/>
              <a:t>4/25/2013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0A56F-BD0F-4BDF-9912-D1E89E962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5633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1F04E-0558-49D7-83D7-0EA3FDD97FD3}" type="datetimeFigureOut">
              <a:rPr lang="en-US" smtClean="0"/>
              <a:t>4/25/2013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0A56F-BD0F-4BDF-9912-D1E89E9626C0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228600" y="609600"/>
            <a:ext cx="8763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07681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001000" y="274638"/>
            <a:ext cx="990600" cy="5851525"/>
          </a:xfrm>
        </p:spPr>
        <p:txBody>
          <a:bodyPr vert="eaVert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274638"/>
            <a:ext cx="76200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1F04E-0558-49D7-83D7-0EA3FDD97FD3}" type="datetimeFigureOut">
              <a:rPr lang="en-US" smtClean="0"/>
              <a:t>4/25/2013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0A56F-BD0F-4BDF-9912-D1E89E9626C0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7924800" y="228600"/>
            <a:ext cx="0" cy="5943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94646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1F04E-0558-49D7-83D7-0EA3FDD97FD3}" type="datetimeFigureOut">
              <a:rPr lang="en-US" smtClean="0"/>
              <a:t>4/25/2013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0A56F-BD0F-4BDF-9912-D1E89E9626C0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228600" y="609600"/>
            <a:ext cx="8763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44205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1F04E-0558-49D7-83D7-0EA3FDD97FD3}" type="datetimeFigureOut">
              <a:rPr lang="en-US" smtClean="0"/>
              <a:t>4/25/2013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0A56F-BD0F-4BDF-9912-D1E89E962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8489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685800"/>
            <a:ext cx="4267200" cy="5440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85800"/>
            <a:ext cx="4343400" cy="5440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1F04E-0558-49D7-83D7-0EA3FDD97FD3}" type="datetimeFigureOut">
              <a:rPr lang="en-US" smtClean="0"/>
              <a:t>4/25/2013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0A56F-BD0F-4BDF-9912-D1E89E9626C0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228600" y="609600"/>
            <a:ext cx="8763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20698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685800"/>
            <a:ext cx="42687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1371600"/>
            <a:ext cx="4268788" cy="47545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685800"/>
            <a:ext cx="43465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71600"/>
            <a:ext cx="4346575" cy="47545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1F04E-0558-49D7-83D7-0EA3FDD97FD3}" type="datetimeFigureOut">
              <a:rPr lang="en-US" smtClean="0"/>
              <a:t>4/25/2013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0A56F-BD0F-4BDF-9912-D1E89E9626C0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228600" y="609600"/>
            <a:ext cx="8763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43042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1F04E-0558-49D7-83D7-0EA3FDD97FD3}" type="datetimeFigureOut">
              <a:rPr lang="en-US" smtClean="0"/>
              <a:t>4/25/2013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0A56F-BD0F-4BDF-9912-D1E89E9626C0}" type="slidenum">
              <a:rPr lang="en-US" smtClean="0"/>
              <a:t>‹#›</a:t>
            </a:fld>
            <a:endParaRPr lang="en-US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228600" y="609600"/>
            <a:ext cx="8763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71661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1F04E-0558-49D7-83D7-0EA3FDD97FD3}" type="datetimeFigureOut">
              <a:rPr lang="en-US" smtClean="0"/>
              <a:t>4/25/2013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0A56F-BD0F-4BDF-9912-D1E89E962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6960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1F04E-0558-49D7-83D7-0EA3FDD97FD3}" type="datetimeFigureOut">
              <a:rPr lang="en-US" smtClean="0"/>
              <a:t>4/25/2013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0A56F-BD0F-4BDF-9912-D1E89E962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2460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1F04E-0558-49D7-83D7-0EA3FDD97FD3}" type="datetimeFigureOut">
              <a:rPr lang="en-US" smtClean="0"/>
              <a:t>4/25/2013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0A56F-BD0F-4BDF-9912-D1E89E962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2085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0"/>
            <a:ext cx="86868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685800"/>
            <a:ext cx="8686800" cy="5638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91F04E-0558-49D7-83D7-0EA3FDD97FD3}" type="datetimeFigureOut">
              <a:rPr lang="en-US" smtClean="0"/>
              <a:t>4/25/2013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D0A56F-BD0F-4BDF-9912-D1E89E962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88574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000" kern="1200">
          <a:solidFill>
            <a:srgbClr val="FFFF00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Tx/>
        <a:buNone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Calibri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tags" Target="../tags/tag204.xml"/><Relationship Id="rId18" Type="http://schemas.openxmlformats.org/officeDocument/2006/relationships/tags" Target="../tags/tag209.xml"/><Relationship Id="rId26" Type="http://schemas.openxmlformats.org/officeDocument/2006/relationships/tags" Target="../tags/tag217.xml"/><Relationship Id="rId39" Type="http://schemas.openxmlformats.org/officeDocument/2006/relationships/tags" Target="../tags/tag230.xml"/><Relationship Id="rId21" Type="http://schemas.openxmlformats.org/officeDocument/2006/relationships/tags" Target="../tags/tag212.xml"/><Relationship Id="rId34" Type="http://schemas.openxmlformats.org/officeDocument/2006/relationships/tags" Target="../tags/tag225.xml"/><Relationship Id="rId42" Type="http://schemas.openxmlformats.org/officeDocument/2006/relationships/tags" Target="../tags/tag233.xml"/><Relationship Id="rId47" Type="http://schemas.openxmlformats.org/officeDocument/2006/relationships/tags" Target="../tags/tag238.xml"/><Relationship Id="rId50" Type="http://schemas.openxmlformats.org/officeDocument/2006/relationships/tags" Target="../tags/tag241.xml"/><Relationship Id="rId55" Type="http://schemas.openxmlformats.org/officeDocument/2006/relationships/tags" Target="../tags/tag246.xml"/><Relationship Id="rId7" Type="http://schemas.openxmlformats.org/officeDocument/2006/relationships/tags" Target="../tags/tag198.xml"/><Relationship Id="rId12" Type="http://schemas.openxmlformats.org/officeDocument/2006/relationships/tags" Target="../tags/tag203.xml"/><Relationship Id="rId17" Type="http://schemas.openxmlformats.org/officeDocument/2006/relationships/tags" Target="../tags/tag208.xml"/><Relationship Id="rId25" Type="http://schemas.openxmlformats.org/officeDocument/2006/relationships/tags" Target="../tags/tag216.xml"/><Relationship Id="rId33" Type="http://schemas.openxmlformats.org/officeDocument/2006/relationships/tags" Target="../tags/tag224.xml"/><Relationship Id="rId38" Type="http://schemas.openxmlformats.org/officeDocument/2006/relationships/tags" Target="../tags/tag229.xml"/><Relationship Id="rId46" Type="http://schemas.openxmlformats.org/officeDocument/2006/relationships/tags" Target="../tags/tag237.xml"/><Relationship Id="rId59" Type="http://schemas.openxmlformats.org/officeDocument/2006/relationships/notesSlide" Target="../notesSlides/notesSlide8.xml"/><Relationship Id="rId2" Type="http://schemas.openxmlformats.org/officeDocument/2006/relationships/tags" Target="../tags/tag193.xml"/><Relationship Id="rId16" Type="http://schemas.openxmlformats.org/officeDocument/2006/relationships/tags" Target="../tags/tag207.xml"/><Relationship Id="rId20" Type="http://schemas.openxmlformats.org/officeDocument/2006/relationships/tags" Target="../tags/tag211.xml"/><Relationship Id="rId29" Type="http://schemas.openxmlformats.org/officeDocument/2006/relationships/tags" Target="../tags/tag220.xml"/><Relationship Id="rId41" Type="http://schemas.openxmlformats.org/officeDocument/2006/relationships/tags" Target="../tags/tag232.xml"/><Relationship Id="rId54" Type="http://schemas.openxmlformats.org/officeDocument/2006/relationships/tags" Target="../tags/tag245.xml"/><Relationship Id="rId1" Type="http://schemas.openxmlformats.org/officeDocument/2006/relationships/tags" Target="../tags/tag192.xml"/><Relationship Id="rId6" Type="http://schemas.openxmlformats.org/officeDocument/2006/relationships/tags" Target="../tags/tag197.xml"/><Relationship Id="rId11" Type="http://schemas.openxmlformats.org/officeDocument/2006/relationships/tags" Target="../tags/tag202.xml"/><Relationship Id="rId24" Type="http://schemas.openxmlformats.org/officeDocument/2006/relationships/tags" Target="../tags/tag215.xml"/><Relationship Id="rId32" Type="http://schemas.openxmlformats.org/officeDocument/2006/relationships/tags" Target="../tags/tag223.xml"/><Relationship Id="rId37" Type="http://schemas.openxmlformats.org/officeDocument/2006/relationships/tags" Target="../tags/tag228.xml"/><Relationship Id="rId40" Type="http://schemas.openxmlformats.org/officeDocument/2006/relationships/tags" Target="../tags/tag231.xml"/><Relationship Id="rId45" Type="http://schemas.openxmlformats.org/officeDocument/2006/relationships/tags" Target="../tags/tag236.xml"/><Relationship Id="rId53" Type="http://schemas.openxmlformats.org/officeDocument/2006/relationships/tags" Target="../tags/tag244.xml"/><Relationship Id="rId58" Type="http://schemas.openxmlformats.org/officeDocument/2006/relationships/slideLayout" Target="../slideLayouts/slideLayout2.xml"/><Relationship Id="rId5" Type="http://schemas.openxmlformats.org/officeDocument/2006/relationships/tags" Target="../tags/tag196.xml"/><Relationship Id="rId15" Type="http://schemas.openxmlformats.org/officeDocument/2006/relationships/tags" Target="../tags/tag206.xml"/><Relationship Id="rId23" Type="http://schemas.openxmlformats.org/officeDocument/2006/relationships/tags" Target="../tags/tag214.xml"/><Relationship Id="rId28" Type="http://schemas.openxmlformats.org/officeDocument/2006/relationships/tags" Target="../tags/tag219.xml"/><Relationship Id="rId36" Type="http://schemas.openxmlformats.org/officeDocument/2006/relationships/tags" Target="../tags/tag227.xml"/><Relationship Id="rId49" Type="http://schemas.openxmlformats.org/officeDocument/2006/relationships/tags" Target="../tags/tag240.xml"/><Relationship Id="rId57" Type="http://schemas.openxmlformats.org/officeDocument/2006/relationships/tags" Target="../tags/tag248.xml"/><Relationship Id="rId10" Type="http://schemas.openxmlformats.org/officeDocument/2006/relationships/tags" Target="../tags/tag201.xml"/><Relationship Id="rId19" Type="http://schemas.openxmlformats.org/officeDocument/2006/relationships/tags" Target="../tags/tag210.xml"/><Relationship Id="rId31" Type="http://schemas.openxmlformats.org/officeDocument/2006/relationships/tags" Target="../tags/tag222.xml"/><Relationship Id="rId44" Type="http://schemas.openxmlformats.org/officeDocument/2006/relationships/tags" Target="../tags/tag235.xml"/><Relationship Id="rId52" Type="http://schemas.openxmlformats.org/officeDocument/2006/relationships/tags" Target="../tags/tag243.xml"/><Relationship Id="rId60" Type="http://schemas.openxmlformats.org/officeDocument/2006/relationships/image" Target="../media/image1.emf"/><Relationship Id="rId4" Type="http://schemas.openxmlformats.org/officeDocument/2006/relationships/tags" Target="../tags/tag195.xml"/><Relationship Id="rId9" Type="http://schemas.openxmlformats.org/officeDocument/2006/relationships/tags" Target="../tags/tag200.xml"/><Relationship Id="rId14" Type="http://schemas.openxmlformats.org/officeDocument/2006/relationships/tags" Target="../tags/tag205.xml"/><Relationship Id="rId22" Type="http://schemas.openxmlformats.org/officeDocument/2006/relationships/tags" Target="../tags/tag213.xml"/><Relationship Id="rId27" Type="http://schemas.openxmlformats.org/officeDocument/2006/relationships/tags" Target="../tags/tag218.xml"/><Relationship Id="rId30" Type="http://schemas.openxmlformats.org/officeDocument/2006/relationships/tags" Target="../tags/tag221.xml"/><Relationship Id="rId35" Type="http://schemas.openxmlformats.org/officeDocument/2006/relationships/tags" Target="../tags/tag226.xml"/><Relationship Id="rId43" Type="http://schemas.openxmlformats.org/officeDocument/2006/relationships/tags" Target="../tags/tag234.xml"/><Relationship Id="rId48" Type="http://schemas.openxmlformats.org/officeDocument/2006/relationships/tags" Target="../tags/tag239.xml"/><Relationship Id="rId56" Type="http://schemas.openxmlformats.org/officeDocument/2006/relationships/tags" Target="../tags/tag247.xml"/><Relationship Id="rId8" Type="http://schemas.openxmlformats.org/officeDocument/2006/relationships/tags" Target="../tags/tag199.xml"/><Relationship Id="rId51" Type="http://schemas.openxmlformats.org/officeDocument/2006/relationships/tags" Target="../tags/tag242.xml"/><Relationship Id="rId3" Type="http://schemas.openxmlformats.org/officeDocument/2006/relationships/tags" Target="../tags/tag194.xml"/></Relationships>
</file>

<file path=ppt/slides/_rels/slide11.xml.rels><?xml version="1.0" encoding="UTF-8" standalone="yes"?>
<Relationships xmlns="http://schemas.openxmlformats.org/package/2006/relationships"><Relationship Id="rId26" Type="http://schemas.openxmlformats.org/officeDocument/2006/relationships/tags" Target="../tags/tag274.xml"/><Relationship Id="rId117" Type="http://schemas.openxmlformats.org/officeDocument/2006/relationships/notesSlide" Target="../notesSlides/notesSlide9.xml"/><Relationship Id="rId21" Type="http://schemas.openxmlformats.org/officeDocument/2006/relationships/tags" Target="../tags/tag269.xml"/><Relationship Id="rId42" Type="http://schemas.openxmlformats.org/officeDocument/2006/relationships/tags" Target="../tags/tag290.xml"/><Relationship Id="rId47" Type="http://schemas.openxmlformats.org/officeDocument/2006/relationships/tags" Target="../tags/tag295.xml"/><Relationship Id="rId63" Type="http://schemas.openxmlformats.org/officeDocument/2006/relationships/tags" Target="../tags/tag311.xml"/><Relationship Id="rId68" Type="http://schemas.openxmlformats.org/officeDocument/2006/relationships/tags" Target="../tags/tag316.xml"/><Relationship Id="rId84" Type="http://schemas.openxmlformats.org/officeDocument/2006/relationships/tags" Target="../tags/tag332.xml"/><Relationship Id="rId89" Type="http://schemas.openxmlformats.org/officeDocument/2006/relationships/tags" Target="../tags/tag337.xml"/><Relationship Id="rId112" Type="http://schemas.openxmlformats.org/officeDocument/2006/relationships/tags" Target="../tags/tag360.xml"/><Relationship Id="rId16" Type="http://schemas.openxmlformats.org/officeDocument/2006/relationships/tags" Target="../tags/tag264.xml"/><Relationship Id="rId107" Type="http://schemas.openxmlformats.org/officeDocument/2006/relationships/tags" Target="../tags/tag355.xml"/><Relationship Id="rId11" Type="http://schemas.openxmlformats.org/officeDocument/2006/relationships/tags" Target="../tags/tag259.xml"/><Relationship Id="rId24" Type="http://schemas.openxmlformats.org/officeDocument/2006/relationships/tags" Target="../tags/tag272.xml"/><Relationship Id="rId32" Type="http://schemas.openxmlformats.org/officeDocument/2006/relationships/tags" Target="../tags/tag280.xml"/><Relationship Id="rId37" Type="http://schemas.openxmlformats.org/officeDocument/2006/relationships/tags" Target="../tags/tag285.xml"/><Relationship Id="rId40" Type="http://schemas.openxmlformats.org/officeDocument/2006/relationships/tags" Target="../tags/tag288.xml"/><Relationship Id="rId45" Type="http://schemas.openxmlformats.org/officeDocument/2006/relationships/tags" Target="../tags/tag293.xml"/><Relationship Id="rId53" Type="http://schemas.openxmlformats.org/officeDocument/2006/relationships/tags" Target="../tags/tag301.xml"/><Relationship Id="rId58" Type="http://schemas.openxmlformats.org/officeDocument/2006/relationships/tags" Target="../tags/tag306.xml"/><Relationship Id="rId66" Type="http://schemas.openxmlformats.org/officeDocument/2006/relationships/tags" Target="../tags/tag314.xml"/><Relationship Id="rId74" Type="http://schemas.openxmlformats.org/officeDocument/2006/relationships/tags" Target="../tags/tag322.xml"/><Relationship Id="rId79" Type="http://schemas.openxmlformats.org/officeDocument/2006/relationships/tags" Target="../tags/tag327.xml"/><Relationship Id="rId87" Type="http://schemas.openxmlformats.org/officeDocument/2006/relationships/tags" Target="../tags/tag335.xml"/><Relationship Id="rId102" Type="http://schemas.openxmlformats.org/officeDocument/2006/relationships/tags" Target="../tags/tag350.xml"/><Relationship Id="rId110" Type="http://schemas.openxmlformats.org/officeDocument/2006/relationships/tags" Target="../tags/tag358.xml"/><Relationship Id="rId115" Type="http://schemas.openxmlformats.org/officeDocument/2006/relationships/tags" Target="../tags/tag363.xml"/><Relationship Id="rId5" Type="http://schemas.openxmlformats.org/officeDocument/2006/relationships/tags" Target="../tags/tag253.xml"/><Relationship Id="rId61" Type="http://schemas.openxmlformats.org/officeDocument/2006/relationships/tags" Target="../tags/tag309.xml"/><Relationship Id="rId82" Type="http://schemas.openxmlformats.org/officeDocument/2006/relationships/tags" Target="../tags/tag330.xml"/><Relationship Id="rId90" Type="http://schemas.openxmlformats.org/officeDocument/2006/relationships/tags" Target="../tags/tag338.xml"/><Relationship Id="rId95" Type="http://schemas.openxmlformats.org/officeDocument/2006/relationships/tags" Target="../tags/tag343.xml"/><Relationship Id="rId19" Type="http://schemas.openxmlformats.org/officeDocument/2006/relationships/tags" Target="../tags/tag267.xml"/><Relationship Id="rId14" Type="http://schemas.openxmlformats.org/officeDocument/2006/relationships/tags" Target="../tags/tag262.xml"/><Relationship Id="rId22" Type="http://schemas.openxmlformats.org/officeDocument/2006/relationships/tags" Target="../tags/tag270.xml"/><Relationship Id="rId27" Type="http://schemas.openxmlformats.org/officeDocument/2006/relationships/tags" Target="../tags/tag275.xml"/><Relationship Id="rId30" Type="http://schemas.openxmlformats.org/officeDocument/2006/relationships/tags" Target="../tags/tag278.xml"/><Relationship Id="rId35" Type="http://schemas.openxmlformats.org/officeDocument/2006/relationships/tags" Target="../tags/tag283.xml"/><Relationship Id="rId43" Type="http://schemas.openxmlformats.org/officeDocument/2006/relationships/tags" Target="../tags/tag291.xml"/><Relationship Id="rId48" Type="http://schemas.openxmlformats.org/officeDocument/2006/relationships/tags" Target="../tags/tag296.xml"/><Relationship Id="rId56" Type="http://schemas.openxmlformats.org/officeDocument/2006/relationships/tags" Target="../tags/tag304.xml"/><Relationship Id="rId64" Type="http://schemas.openxmlformats.org/officeDocument/2006/relationships/tags" Target="../tags/tag312.xml"/><Relationship Id="rId69" Type="http://schemas.openxmlformats.org/officeDocument/2006/relationships/tags" Target="../tags/tag317.xml"/><Relationship Id="rId77" Type="http://schemas.openxmlformats.org/officeDocument/2006/relationships/tags" Target="../tags/tag325.xml"/><Relationship Id="rId100" Type="http://schemas.openxmlformats.org/officeDocument/2006/relationships/tags" Target="../tags/tag348.xml"/><Relationship Id="rId105" Type="http://schemas.openxmlformats.org/officeDocument/2006/relationships/tags" Target="../tags/tag353.xml"/><Relationship Id="rId113" Type="http://schemas.openxmlformats.org/officeDocument/2006/relationships/tags" Target="../tags/tag361.xml"/><Relationship Id="rId8" Type="http://schemas.openxmlformats.org/officeDocument/2006/relationships/tags" Target="../tags/tag256.xml"/><Relationship Id="rId51" Type="http://schemas.openxmlformats.org/officeDocument/2006/relationships/tags" Target="../tags/tag299.xml"/><Relationship Id="rId72" Type="http://schemas.openxmlformats.org/officeDocument/2006/relationships/tags" Target="../tags/tag320.xml"/><Relationship Id="rId80" Type="http://schemas.openxmlformats.org/officeDocument/2006/relationships/tags" Target="../tags/tag328.xml"/><Relationship Id="rId85" Type="http://schemas.openxmlformats.org/officeDocument/2006/relationships/tags" Target="../tags/tag333.xml"/><Relationship Id="rId93" Type="http://schemas.openxmlformats.org/officeDocument/2006/relationships/tags" Target="../tags/tag341.xml"/><Relationship Id="rId98" Type="http://schemas.openxmlformats.org/officeDocument/2006/relationships/tags" Target="../tags/tag346.xml"/><Relationship Id="rId3" Type="http://schemas.openxmlformats.org/officeDocument/2006/relationships/tags" Target="../tags/tag251.xml"/><Relationship Id="rId12" Type="http://schemas.openxmlformats.org/officeDocument/2006/relationships/tags" Target="../tags/tag260.xml"/><Relationship Id="rId17" Type="http://schemas.openxmlformats.org/officeDocument/2006/relationships/tags" Target="../tags/tag265.xml"/><Relationship Id="rId25" Type="http://schemas.openxmlformats.org/officeDocument/2006/relationships/tags" Target="../tags/tag273.xml"/><Relationship Id="rId33" Type="http://schemas.openxmlformats.org/officeDocument/2006/relationships/tags" Target="../tags/tag281.xml"/><Relationship Id="rId38" Type="http://schemas.openxmlformats.org/officeDocument/2006/relationships/tags" Target="../tags/tag286.xml"/><Relationship Id="rId46" Type="http://schemas.openxmlformats.org/officeDocument/2006/relationships/tags" Target="../tags/tag294.xml"/><Relationship Id="rId59" Type="http://schemas.openxmlformats.org/officeDocument/2006/relationships/tags" Target="../tags/tag307.xml"/><Relationship Id="rId67" Type="http://schemas.openxmlformats.org/officeDocument/2006/relationships/tags" Target="../tags/tag315.xml"/><Relationship Id="rId103" Type="http://schemas.openxmlformats.org/officeDocument/2006/relationships/tags" Target="../tags/tag351.xml"/><Relationship Id="rId108" Type="http://schemas.openxmlformats.org/officeDocument/2006/relationships/tags" Target="../tags/tag356.xml"/><Relationship Id="rId116" Type="http://schemas.openxmlformats.org/officeDocument/2006/relationships/slideLayout" Target="../slideLayouts/slideLayout2.xml"/><Relationship Id="rId20" Type="http://schemas.openxmlformats.org/officeDocument/2006/relationships/tags" Target="../tags/tag268.xml"/><Relationship Id="rId41" Type="http://schemas.openxmlformats.org/officeDocument/2006/relationships/tags" Target="../tags/tag289.xml"/><Relationship Id="rId54" Type="http://schemas.openxmlformats.org/officeDocument/2006/relationships/tags" Target="../tags/tag302.xml"/><Relationship Id="rId62" Type="http://schemas.openxmlformats.org/officeDocument/2006/relationships/tags" Target="../tags/tag310.xml"/><Relationship Id="rId70" Type="http://schemas.openxmlformats.org/officeDocument/2006/relationships/tags" Target="../tags/tag318.xml"/><Relationship Id="rId75" Type="http://schemas.openxmlformats.org/officeDocument/2006/relationships/tags" Target="../tags/tag323.xml"/><Relationship Id="rId83" Type="http://schemas.openxmlformats.org/officeDocument/2006/relationships/tags" Target="../tags/tag331.xml"/><Relationship Id="rId88" Type="http://schemas.openxmlformats.org/officeDocument/2006/relationships/tags" Target="../tags/tag336.xml"/><Relationship Id="rId91" Type="http://schemas.openxmlformats.org/officeDocument/2006/relationships/tags" Target="../tags/tag339.xml"/><Relationship Id="rId96" Type="http://schemas.openxmlformats.org/officeDocument/2006/relationships/tags" Target="../tags/tag344.xml"/><Relationship Id="rId111" Type="http://schemas.openxmlformats.org/officeDocument/2006/relationships/tags" Target="../tags/tag359.xml"/><Relationship Id="rId1" Type="http://schemas.openxmlformats.org/officeDocument/2006/relationships/tags" Target="../tags/tag249.xml"/><Relationship Id="rId6" Type="http://schemas.openxmlformats.org/officeDocument/2006/relationships/tags" Target="../tags/tag254.xml"/><Relationship Id="rId15" Type="http://schemas.openxmlformats.org/officeDocument/2006/relationships/tags" Target="../tags/tag263.xml"/><Relationship Id="rId23" Type="http://schemas.openxmlformats.org/officeDocument/2006/relationships/tags" Target="../tags/tag271.xml"/><Relationship Id="rId28" Type="http://schemas.openxmlformats.org/officeDocument/2006/relationships/tags" Target="../tags/tag276.xml"/><Relationship Id="rId36" Type="http://schemas.openxmlformats.org/officeDocument/2006/relationships/tags" Target="../tags/tag284.xml"/><Relationship Id="rId49" Type="http://schemas.openxmlformats.org/officeDocument/2006/relationships/tags" Target="../tags/tag297.xml"/><Relationship Id="rId57" Type="http://schemas.openxmlformats.org/officeDocument/2006/relationships/tags" Target="../tags/tag305.xml"/><Relationship Id="rId106" Type="http://schemas.openxmlformats.org/officeDocument/2006/relationships/tags" Target="../tags/tag354.xml"/><Relationship Id="rId114" Type="http://schemas.openxmlformats.org/officeDocument/2006/relationships/tags" Target="../tags/tag362.xml"/><Relationship Id="rId10" Type="http://schemas.openxmlformats.org/officeDocument/2006/relationships/tags" Target="../tags/tag258.xml"/><Relationship Id="rId31" Type="http://schemas.openxmlformats.org/officeDocument/2006/relationships/tags" Target="../tags/tag279.xml"/><Relationship Id="rId44" Type="http://schemas.openxmlformats.org/officeDocument/2006/relationships/tags" Target="../tags/tag292.xml"/><Relationship Id="rId52" Type="http://schemas.openxmlformats.org/officeDocument/2006/relationships/tags" Target="../tags/tag300.xml"/><Relationship Id="rId60" Type="http://schemas.openxmlformats.org/officeDocument/2006/relationships/tags" Target="../tags/tag308.xml"/><Relationship Id="rId65" Type="http://schemas.openxmlformats.org/officeDocument/2006/relationships/tags" Target="../tags/tag313.xml"/><Relationship Id="rId73" Type="http://schemas.openxmlformats.org/officeDocument/2006/relationships/tags" Target="../tags/tag321.xml"/><Relationship Id="rId78" Type="http://schemas.openxmlformats.org/officeDocument/2006/relationships/tags" Target="../tags/tag326.xml"/><Relationship Id="rId81" Type="http://schemas.openxmlformats.org/officeDocument/2006/relationships/tags" Target="../tags/tag329.xml"/><Relationship Id="rId86" Type="http://schemas.openxmlformats.org/officeDocument/2006/relationships/tags" Target="../tags/tag334.xml"/><Relationship Id="rId94" Type="http://schemas.openxmlformats.org/officeDocument/2006/relationships/tags" Target="../tags/tag342.xml"/><Relationship Id="rId99" Type="http://schemas.openxmlformats.org/officeDocument/2006/relationships/tags" Target="../tags/tag347.xml"/><Relationship Id="rId101" Type="http://schemas.openxmlformats.org/officeDocument/2006/relationships/tags" Target="../tags/tag349.xml"/><Relationship Id="rId4" Type="http://schemas.openxmlformats.org/officeDocument/2006/relationships/tags" Target="../tags/tag252.xml"/><Relationship Id="rId9" Type="http://schemas.openxmlformats.org/officeDocument/2006/relationships/tags" Target="../tags/tag257.xml"/><Relationship Id="rId13" Type="http://schemas.openxmlformats.org/officeDocument/2006/relationships/tags" Target="../tags/tag261.xml"/><Relationship Id="rId18" Type="http://schemas.openxmlformats.org/officeDocument/2006/relationships/tags" Target="../tags/tag266.xml"/><Relationship Id="rId39" Type="http://schemas.openxmlformats.org/officeDocument/2006/relationships/tags" Target="../tags/tag287.xml"/><Relationship Id="rId109" Type="http://schemas.openxmlformats.org/officeDocument/2006/relationships/tags" Target="../tags/tag357.xml"/><Relationship Id="rId34" Type="http://schemas.openxmlformats.org/officeDocument/2006/relationships/tags" Target="../tags/tag282.xml"/><Relationship Id="rId50" Type="http://schemas.openxmlformats.org/officeDocument/2006/relationships/tags" Target="../tags/tag298.xml"/><Relationship Id="rId55" Type="http://schemas.openxmlformats.org/officeDocument/2006/relationships/tags" Target="../tags/tag303.xml"/><Relationship Id="rId76" Type="http://schemas.openxmlformats.org/officeDocument/2006/relationships/tags" Target="../tags/tag324.xml"/><Relationship Id="rId97" Type="http://schemas.openxmlformats.org/officeDocument/2006/relationships/tags" Target="../tags/tag345.xml"/><Relationship Id="rId104" Type="http://schemas.openxmlformats.org/officeDocument/2006/relationships/tags" Target="../tags/tag352.xml"/><Relationship Id="rId7" Type="http://schemas.openxmlformats.org/officeDocument/2006/relationships/tags" Target="../tags/tag255.xml"/><Relationship Id="rId71" Type="http://schemas.openxmlformats.org/officeDocument/2006/relationships/tags" Target="../tags/tag319.xml"/><Relationship Id="rId92" Type="http://schemas.openxmlformats.org/officeDocument/2006/relationships/tags" Target="../tags/tag340.xml"/><Relationship Id="rId2" Type="http://schemas.openxmlformats.org/officeDocument/2006/relationships/tags" Target="../tags/tag250.xml"/><Relationship Id="rId29" Type="http://schemas.openxmlformats.org/officeDocument/2006/relationships/tags" Target="../tags/tag277.xml"/></Relationships>
</file>

<file path=ppt/slides/_rels/slide12.xml.rels><?xml version="1.0" encoding="UTF-8" standalone="yes"?>
<Relationships xmlns="http://schemas.openxmlformats.org/package/2006/relationships"><Relationship Id="rId26" Type="http://schemas.openxmlformats.org/officeDocument/2006/relationships/tags" Target="../tags/tag389.xml"/><Relationship Id="rId117" Type="http://schemas.openxmlformats.org/officeDocument/2006/relationships/tags" Target="../tags/tag480.xml"/><Relationship Id="rId21" Type="http://schemas.openxmlformats.org/officeDocument/2006/relationships/tags" Target="../tags/tag384.xml"/><Relationship Id="rId42" Type="http://schemas.openxmlformats.org/officeDocument/2006/relationships/tags" Target="../tags/tag405.xml"/><Relationship Id="rId47" Type="http://schemas.openxmlformats.org/officeDocument/2006/relationships/tags" Target="../tags/tag410.xml"/><Relationship Id="rId63" Type="http://schemas.openxmlformats.org/officeDocument/2006/relationships/tags" Target="../tags/tag426.xml"/><Relationship Id="rId68" Type="http://schemas.openxmlformats.org/officeDocument/2006/relationships/tags" Target="../tags/tag431.xml"/><Relationship Id="rId84" Type="http://schemas.openxmlformats.org/officeDocument/2006/relationships/tags" Target="../tags/tag447.xml"/><Relationship Id="rId89" Type="http://schemas.openxmlformats.org/officeDocument/2006/relationships/tags" Target="../tags/tag452.xml"/><Relationship Id="rId112" Type="http://schemas.openxmlformats.org/officeDocument/2006/relationships/tags" Target="../tags/tag475.xml"/><Relationship Id="rId16" Type="http://schemas.openxmlformats.org/officeDocument/2006/relationships/tags" Target="../tags/tag379.xml"/><Relationship Id="rId107" Type="http://schemas.openxmlformats.org/officeDocument/2006/relationships/tags" Target="../tags/tag470.xml"/><Relationship Id="rId11" Type="http://schemas.openxmlformats.org/officeDocument/2006/relationships/tags" Target="../tags/tag374.xml"/><Relationship Id="rId32" Type="http://schemas.openxmlformats.org/officeDocument/2006/relationships/tags" Target="../tags/tag395.xml"/><Relationship Id="rId37" Type="http://schemas.openxmlformats.org/officeDocument/2006/relationships/tags" Target="../tags/tag400.xml"/><Relationship Id="rId53" Type="http://schemas.openxmlformats.org/officeDocument/2006/relationships/tags" Target="../tags/tag416.xml"/><Relationship Id="rId58" Type="http://schemas.openxmlformats.org/officeDocument/2006/relationships/tags" Target="../tags/tag421.xml"/><Relationship Id="rId74" Type="http://schemas.openxmlformats.org/officeDocument/2006/relationships/tags" Target="../tags/tag437.xml"/><Relationship Id="rId79" Type="http://schemas.openxmlformats.org/officeDocument/2006/relationships/tags" Target="../tags/tag442.xml"/><Relationship Id="rId102" Type="http://schemas.openxmlformats.org/officeDocument/2006/relationships/tags" Target="../tags/tag465.xml"/><Relationship Id="rId123" Type="http://schemas.openxmlformats.org/officeDocument/2006/relationships/tags" Target="../tags/tag486.xml"/><Relationship Id="rId5" Type="http://schemas.openxmlformats.org/officeDocument/2006/relationships/tags" Target="../tags/tag368.xml"/><Relationship Id="rId61" Type="http://schemas.openxmlformats.org/officeDocument/2006/relationships/tags" Target="../tags/tag424.xml"/><Relationship Id="rId82" Type="http://schemas.openxmlformats.org/officeDocument/2006/relationships/tags" Target="../tags/tag445.xml"/><Relationship Id="rId90" Type="http://schemas.openxmlformats.org/officeDocument/2006/relationships/tags" Target="../tags/tag453.xml"/><Relationship Id="rId95" Type="http://schemas.openxmlformats.org/officeDocument/2006/relationships/tags" Target="../tags/tag458.xml"/><Relationship Id="rId19" Type="http://schemas.openxmlformats.org/officeDocument/2006/relationships/tags" Target="../tags/tag382.xml"/><Relationship Id="rId14" Type="http://schemas.openxmlformats.org/officeDocument/2006/relationships/tags" Target="../tags/tag377.xml"/><Relationship Id="rId22" Type="http://schemas.openxmlformats.org/officeDocument/2006/relationships/tags" Target="../tags/tag385.xml"/><Relationship Id="rId27" Type="http://schemas.openxmlformats.org/officeDocument/2006/relationships/tags" Target="../tags/tag390.xml"/><Relationship Id="rId30" Type="http://schemas.openxmlformats.org/officeDocument/2006/relationships/tags" Target="../tags/tag393.xml"/><Relationship Id="rId35" Type="http://schemas.openxmlformats.org/officeDocument/2006/relationships/tags" Target="../tags/tag398.xml"/><Relationship Id="rId43" Type="http://schemas.openxmlformats.org/officeDocument/2006/relationships/tags" Target="../tags/tag406.xml"/><Relationship Id="rId48" Type="http://schemas.openxmlformats.org/officeDocument/2006/relationships/tags" Target="../tags/tag411.xml"/><Relationship Id="rId56" Type="http://schemas.openxmlformats.org/officeDocument/2006/relationships/tags" Target="../tags/tag419.xml"/><Relationship Id="rId64" Type="http://schemas.openxmlformats.org/officeDocument/2006/relationships/tags" Target="../tags/tag427.xml"/><Relationship Id="rId69" Type="http://schemas.openxmlformats.org/officeDocument/2006/relationships/tags" Target="../tags/tag432.xml"/><Relationship Id="rId77" Type="http://schemas.openxmlformats.org/officeDocument/2006/relationships/tags" Target="../tags/tag440.xml"/><Relationship Id="rId100" Type="http://schemas.openxmlformats.org/officeDocument/2006/relationships/tags" Target="../tags/tag463.xml"/><Relationship Id="rId105" Type="http://schemas.openxmlformats.org/officeDocument/2006/relationships/tags" Target="../tags/tag468.xml"/><Relationship Id="rId113" Type="http://schemas.openxmlformats.org/officeDocument/2006/relationships/tags" Target="../tags/tag476.xml"/><Relationship Id="rId118" Type="http://schemas.openxmlformats.org/officeDocument/2006/relationships/tags" Target="../tags/tag481.xml"/><Relationship Id="rId8" Type="http://schemas.openxmlformats.org/officeDocument/2006/relationships/tags" Target="../tags/tag371.xml"/><Relationship Id="rId51" Type="http://schemas.openxmlformats.org/officeDocument/2006/relationships/tags" Target="../tags/tag414.xml"/><Relationship Id="rId72" Type="http://schemas.openxmlformats.org/officeDocument/2006/relationships/tags" Target="../tags/tag435.xml"/><Relationship Id="rId80" Type="http://schemas.openxmlformats.org/officeDocument/2006/relationships/tags" Target="../tags/tag443.xml"/><Relationship Id="rId85" Type="http://schemas.openxmlformats.org/officeDocument/2006/relationships/tags" Target="../tags/tag448.xml"/><Relationship Id="rId93" Type="http://schemas.openxmlformats.org/officeDocument/2006/relationships/tags" Target="../tags/tag456.xml"/><Relationship Id="rId98" Type="http://schemas.openxmlformats.org/officeDocument/2006/relationships/tags" Target="../tags/tag461.xml"/><Relationship Id="rId121" Type="http://schemas.openxmlformats.org/officeDocument/2006/relationships/tags" Target="../tags/tag484.xml"/><Relationship Id="rId3" Type="http://schemas.openxmlformats.org/officeDocument/2006/relationships/tags" Target="../tags/tag366.xml"/><Relationship Id="rId12" Type="http://schemas.openxmlformats.org/officeDocument/2006/relationships/tags" Target="../tags/tag375.xml"/><Relationship Id="rId17" Type="http://schemas.openxmlformats.org/officeDocument/2006/relationships/tags" Target="../tags/tag380.xml"/><Relationship Id="rId25" Type="http://schemas.openxmlformats.org/officeDocument/2006/relationships/tags" Target="../tags/tag388.xml"/><Relationship Id="rId33" Type="http://schemas.openxmlformats.org/officeDocument/2006/relationships/tags" Target="../tags/tag396.xml"/><Relationship Id="rId38" Type="http://schemas.openxmlformats.org/officeDocument/2006/relationships/tags" Target="../tags/tag401.xml"/><Relationship Id="rId46" Type="http://schemas.openxmlformats.org/officeDocument/2006/relationships/tags" Target="../tags/tag409.xml"/><Relationship Id="rId59" Type="http://schemas.openxmlformats.org/officeDocument/2006/relationships/tags" Target="../tags/tag422.xml"/><Relationship Id="rId67" Type="http://schemas.openxmlformats.org/officeDocument/2006/relationships/tags" Target="../tags/tag430.xml"/><Relationship Id="rId103" Type="http://schemas.openxmlformats.org/officeDocument/2006/relationships/tags" Target="../tags/tag466.xml"/><Relationship Id="rId108" Type="http://schemas.openxmlformats.org/officeDocument/2006/relationships/tags" Target="../tags/tag471.xml"/><Relationship Id="rId116" Type="http://schemas.openxmlformats.org/officeDocument/2006/relationships/tags" Target="../tags/tag479.xml"/><Relationship Id="rId124" Type="http://schemas.openxmlformats.org/officeDocument/2006/relationships/slideLayout" Target="../slideLayouts/slideLayout2.xml"/><Relationship Id="rId20" Type="http://schemas.openxmlformats.org/officeDocument/2006/relationships/tags" Target="../tags/tag383.xml"/><Relationship Id="rId41" Type="http://schemas.openxmlformats.org/officeDocument/2006/relationships/tags" Target="../tags/tag404.xml"/><Relationship Id="rId54" Type="http://schemas.openxmlformats.org/officeDocument/2006/relationships/tags" Target="../tags/tag417.xml"/><Relationship Id="rId62" Type="http://schemas.openxmlformats.org/officeDocument/2006/relationships/tags" Target="../tags/tag425.xml"/><Relationship Id="rId70" Type="http://schemas.openxmlformats.org/officeDocument/2006/relationships/tags" Target="../tags/tag433.xml"/><Relationship Id="rId75" Type="http://schemas.openxmlformats.org/officeDocument/2006/relationships/tags" Target="../tags/tag438.xml"/><Relationship Id="rId83" Type="http://schemas.openxmlformats.org/officeDocument/2006/relationships/tags" Target="../tags/tag446.xml"/><Relationship Id="rId88" Type="http://schemas.openxmlformats.org/officeDocument/2006/relationships/tags" Target="../tags/tag451.xml"/><Relationship Id="rId91" Type="http://schemas.openxmlformats.org/officeDocument/2006/relationships/tags" Target="../tags/tag454.xml"/><Relationship Id="rId96" Type="http://schemas.openxmlformats.org/officeDocument/2006/relationships/tags" Target="../tags/tag459.xml"/><Relationship Id="rId111" Type="http://schemas.openxmlformats.org/officeDocument/2006/relationships/tags" Target="../tags/tag474.xml"/><Relationship Id="rId1" Type="http://schemas.openxmlformats.org/officeDocument/2006/relationships/tags" Target="../tags/tag364.xml"/><Relationship Id="rId6" Type="http://schemas.openxmlformats.org/officeDocument/2006/relationships/tags" Target="../tags/tag369.xml"/><Relationship Id="rId15" Type="http://schemas.openxmlformats.org/officeDocument/2006/relationships/tags" Target="../tags/tag378.xml"/><Relationship Id="rId23" Type="http://schemas.openxmlformats.org/officeDocument/2006/relationships/tags" Target="../tags/tag386.xml"/><Relationship Id="rId28" Type="http://schemas.openxmlformats.org/officeDocument/2006/relationships/tags" Target="../tags/tag391.xml"/><Relationship Id="rId36" Type="http://schemas.openxmlformats.org/officeDocument/2006/relationships/tags" Target="../tags/tag399.xml"/><Relationship Id="rId49" Type="http://schemas.openxmlformats.org/officeDocument/2006/relationships/tags" Target="../tags/tag412.xml"/><Relationship Id="rId57" Type="http://schemas.openxmlformats.org/officeDocument/2006/relationships/tags" Target="../tags/tag420.xml"/><Relationship Id="rId106" Type="http://schemas.openxmlformats.org/officeDocument/2006/relationships/tags" Target="../tags/tag469.xml"/><Relationship Id="rId114" Type="http://schemas.openxmlformats.org/officeDocument/2006/relationships/tags" Target="../tags/tag477.xml"/><Relationship Id="rId119" Type="http://schemas.openxmlformats.org/officeDocument/2006/relationships/tags" Target="../tags/tag482.xml"/><Relationship Id="rId10" Type="http://schemas.openxmlformats.org/officeDocument/2006/relationships/tags" Target="../tags/tag373.xml"/><Relationship Id="rId31" Type="http://schemas.openxmlformats.org/officeDocument/2006/relationships/tags" Target="../tags/tag394.xml"/><Relationship Id="rId44" Type="http://schemas.openxmlformats.org/officeDocument/2006/relationships/tags" Target="../tags/tag407.xml"/><Relationship Id="rId52" Type="http://schemas.openxmlformats.org/officeDocument/2006/relationships/tags" Target="../tags/tag415.xml"/><Relationship Id="rId60" Type="http://schemas.openxmlformats.org/officeDocument/2006/relationships/tags" Target="../tags/tag423.xml"/><Relationship Id="rId65" Type="http://schemas.openxmlformats.org/officeDocument/2006/relationships/tags" Target="../tags/tag428.xml"/><Relationship Id="rId73" Type="http://schemas.openxmlformats.org/officeDocument/2006/relationships/tags" Target="../tags/tag436.xml"/><Relationship Id="rId78" Type="http://schemas.openxmlformats.org/officeDocument/2006/relationships/tags" Target="../tags/tag441.xml"/><Relationship Id="rId81" Type="http://schemas.openxmlformats.org/officeDocument/2006/relationships/tags" Target="../tags/tag444.xml"/><Relationship Id="rId86" Type="http://schemas.openxmlformats.org/officeDocument/2006/relationships/tags" Target="../tags/tag449.xml"/><Relationship Id="rId94" Type="http://schemas.openxmlformats.org/officeDocument/2006/relationships/tags" Target="../tags/tag457.xml"/><Relationship Id="rId99" Type="http://schemas.openxmlformats.org/officeDocument/2006/relationships/tags" Target="../tags/tag462.xml"/><Relationship Id="rId101" Type="http://schemas.openxmlformats.org/officeDocument/2006/relationships/tags" Target="../tags/tag464.xml"/><Relationship Id="rId122" Type="http://schemas.openxmlformats.org/officeDocument/2006/relationships/tags" Target="../tags/tag485.xml"/><Relationship Id="rId4" Type="http://schemas.openxmlformats.org/officeDocument/2006/relationships/tags" Target="../tags/tag367.xml"/><Relationship Id="rId9" Type="http://schemas.openxmlformats.org/officeDocument/2006/relationships/tags" Target="../tags/tag372.xml"/><Relationship Id="rId13" Type="http://schemas.openxmlformats.org/officeDocument/2006/relationships/tags" Target="../tags/tag376.xml"/><Relationship Id="rId18" Type="http://schemas.openxmlformats.org/officeDocument/2006/relationships/tags" Target="../tags/tag381.xml"/><Relationship Id="rId39" Type="http://schemas.openxmlformats.org/officeDocument/2006/relationships/tags" Target="../tags/tag402.xml"/><Relationship Id="rId109" Type="http://schemas.openxmlformats.org/officeDocument/2006/relationships/tags" Target="../tags/tag472.xml"/><Relationship Id="rId34" Type="http://schemas.openxmlformats.org/officeDocument/2006/relationships/tags" Target="../tags/tag397.xml"/><Relationship Id="rId50" Type="http://schemas.openxmlformats.org/officeDocument/2006/relationships/tags" Target="../tags/tag413.xml"/><Relationship Id="rId55" Type="http://schemas.openxmlformats.org/officeDocument/2006/relationships/tags" Target="../tags/tag418.xml"/><Relationship Id="rId76" Type="http://schemas.openxmlformats.org/officeDocument/2006/relationships/tags" Target="../tags/tag439.xml"/><Relationship Id="rId97" Type="http://schemas.openxmlformats.org/officeDocument/2006/relationships/tags" Target="../tags/tag460.xml"/><Relationship Id="rId104" Type="http://schemas.openxmlformats.org/officeDocument/2006/relationships/tags" Target="../tags/tag467.xml"/><Relationship Id="rId120" Type="http://schemas.openxmlformats.org/officeDocument/2006/relationships/tags" Target="../tags/tag483.xml"/><Relationship Id="rId125" Type="http://schemas.openxmlformats.org/officeDocument/2006/relationships/notesSlide" Target="../notesSlides/notesSlide10.xml"/><Relationship Id="rId7" Type="http://schemas.openxmlformats.org/officeDocument/2006/relationships/tags" Target="../tags/tag370.xml"/><Relationship Id="rId71" Type="http://schemas.openxmlformats.org/officeDocument/2006/relationships/tags" Target="../tags/tag434.xml"/><Relationship Id="rId92" Type="http://schemas.openxmlformats.org/officeDocument/2006/relationships/tags" Target="../tags/tag455.xml"/><Relationship Id="rId2" Type="http://schemas.openxmlformats.org/officeDocument/2006/relationships/tags" Target="../tags/tag365.xml"/><Relationship Id="rId29" Type="http://schemas.openxmlformats.org/officeDocument/2006/relationships/tags" Target="../tags/tag392.xml"/><Relationship Id="rId24" Type="http://schemas.openxmlformats.org/officeDocument/2006/relationships/tags" Target="../tags/tag387.xml"/><Relationship Id="rId40" Type="http://schemas.openxmlformats.org/officeDocument/2006/relationships/tags" Target="../tags/tag403.xml"/><Relationship Id="rId45" Type="http://schemas.openxmlformats.org/officeDocument/2006/relationships/tags" Target="../tags/tag408.xml"/><Relationship Id="rId66" Type="http://schemas.openxmlformats.org/officeDocument/2006/relationships/tags" Target="../tags/tag429.xml"/><Relationship Id="rId87" Type="http://schemas.openxmlformats.org/officeDocument/2006/relationships/tags" Target="../tags/tag450.xml"/><Relationship Id="rId110" Type="http://schemas.openxmlformats.org/officeDocument/2006/relationships/tags" Target="../tags/tag473.xml"/><Relationship Id="rId115" Type="http://schemas.openxmlformats.org/officeDocument/2006/relationships/tags" Target="../tags/tag47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88.xml"/><Relationship Id="rId1" Type="http://schemas.openxmlformats.org/officeDocument/2006/relationships/tags" Target="../tags/tag48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tags" Target="../tags/tag496.xml"/><Relationship Id="rId13" Type="http://schemas.openxmlformats.org/officeDocument/2006/relationships/slideLayout" Target="../slideLayouts/slideLayout2.xml"/><Relationship Id="rId3" Type="http://schemas.openxmlformats.org/officeDocument/2006/relationships/tags" Target="../tags/tag491.xml"/><Relationship Id="rId7" Type="http://schemas.openxmlformats.org/officeDocument/2006/relationships/tags" Target="../tags/tag495.xml"/><Relationship Id="rId12" Type="http://schemas.openxmlformats.org/officeDocument/2006/relationships/tags" Target="../tags/tag500.xml"/><Relationship Id="rId2" Type="http://schemas.openxmlformats.org/officeDocument/2006/relationships/tags" Target="../tags/tag490.xml"/><Relationship Id="rId1" Type="http://schemas.openxmlformats.org/officeDocument/2006/relationships/tags" Target="../tags/tag489.xml"/><Relationship Id="rId6" Type="http://schemas.openxmlformats.org/officeDocument/2006/relationships/tags" Target="../tags/tag494.xml"/><Relationship Id="rId11" Type="http://schemas.openxmlformats.org/officeDocument/2006/relationships/tags" Target="../tags/tag499.xml"/><Relationship Id="rId5" Type="http://schemas.openxmlformats.org/officeDocument/2006/relationships/tags" Target="../tags/tag493.xml"/><Relationship Id="rId10" Type="http://schemas.openxmlformats.org/officeDocument/2006/relationships/tags" Target="../tags/tag498.xml"/><Relationship Id="rId4" Type="http://schemas.openxmlformats.org/officeDocument/2006/relationships/tags" Target="../tags/tag492.xml"/><Relationship Id="rId9" Type="http://schemas.openxmlformats.org/officeDocument/2006/relationships/tags" Target="../tags/tag49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02.xml"/><Relationship Id="rId1" Type="http://schemas.openxmlformats.org/officeDocument/2006/relationships/tags" Target="../tags/tag50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04.xml"/><Relationship Id="rId1" Type="http://schemas.openxmlformats.org/officeDocument/2006/relationships/tags" Target="../tags/tag50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tags" Target="../tags/tag507.xml"/><Relationship Id="rId7" Type="http://schemas.openxmlformats.org/officeDocument/2006/relationships/notesSlide" Target="../notesSlides/notesSlide15.xml"/><Relationship Id="rId2" Type="http://schemas.openxmlformats.org/officeDocument/2006/relationships/tags" Target="../tags/tag506.xml"/><Relationship Id="rId1" Type="http://schemas.openxmlformats.org/officeDocument/2006/relationships/tags" Target="../tags/tag505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509.xml"/><Relationship Id="rId4" Type="http://schemas.openxmlformats.org/officeDocument/2006/relationships/tags" Target="../tags/tag50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tags" Target="../tags/tag512.xml"/><Relationship Id="rId2" Type="http://schemas.openxmlformats.org/officeDocument/2006/relationships/tags" Target="../tags/tag511.xml"/><Relationship Id="rId1" Type="http://schemas.openxmlformats.org/officeDocument/2006/relationships/tags" Target="../tags/tag510.xml"/><Relationship Id="rId6" Type="http://schemas.openxmlformats.org/officeDocument/2006/relationships/notesSlide" Target="../notesSlides/notesSlide16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5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15.xml"/><Relationship Id="rId1" Type="http://schemas.openxmlformats.org/officeDocument/2006/relationships/tags" Target="../tags/tag51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17.xml"/><Relationship Id="rId1" Type="http://schemas.openxmlformats.org/officeDocument/2006/relationships/tags" Target="../tags/tag516.xml"/><Relationship Id="rId4" Type="http://schemas.openxmlformats.org/officeDocument/2006/relationships/notesSlide" Target="../notesSlides/notesSlide17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tags" Target="../tags/tag525.xml"/><Relationship Id="rId13" Type="http://schemas.openxmlformats.org/officeDocument/2006/relationships/tags" Target="../tags/tag530.xml"/><Relationship Id="rId18" Type="http://schemas.openxmlformats.org/officeDocument/2006/relationships/slideLayout" Target="../slideLayouts/slideLayout2.xml"/><Relationship Id="rId3" Type="http://schemas.openxmlformats.org/officeDocument/2006/relationships/tags" Target="../tags/tag520.xml"/><Relationship Id="rId7" Type="http://schemas.openxmlformats.org/officeDocument/2006/relationships/tags" Target="../tags/tag524.xml"/><Relationship Id="rId12" Type="http://schemas.openxmlformats.org/officeDocument/2006/relationships/tags" Target="../tags/tag529.xml"/><Relationship Id="rId17" Type="http://schemas.openxmlformats.org/officeDocument/2006/relationships/tags" Target="../tags/tag534.xml"/><Relationship Id="rId2" Type="http://schemas.openxmlformats.org/officeDocument/2006/relationships/tags" Target="../tags/tag519.xml"/><Relationship Id="rId16" Type="http://schemas.openxmlformats.org/officeDocument/2006/relationships/tags" Target="../tags/tag533.xml"/><Relationship Id="rId1" Type="http://schemas.openxmlformats.org/officeDocument/2006/relationships/tags" Target="../tags/tag518.xml"/><Relationship Id="rId6" Type="http://schemas.openxmlformats.org/officeDocument/2006/relationships/tags" Target="../tags/tag523.xml"/><Relationship Id="rId11" Type="http://schemas.openxmlformats.org/officeDocument/2006/relationships/tags" Target="../tags/tag528.xml"/><Relationship Id="rId5" Type="http://schemas.openxmlformats.org/officeDocument/2006/relationships/tags" Target="../tags/tag522.xml"/><Relationship Id="rId15" Type="http://schemas.openxmlformats.org/officeDocument/2006/relationships/tags" Target="../tags/tag532.xml"/><Relationship Id="rId10" Type="http://schemas.openxmlformats.org/officeDocument/2006/relationships/tags" Target="../tags/tag527.xml"/><Relationship Id="rId19" Type="http://schemas.openxmlformats.org/officeDocument/2006/relationships/notesSlide" Target="../notesSlides/notesSlide18.xml"/><Relationship Id="rId4" Type="http://schemas.openxmlformats.org/officeDocument/2006/relationships/tags" Target="../tags/tag521.xml"/><Relationship Id="rId9" Type="http://schemas.openxmlformats.org/officeDocument/2006/relationships/tags" Target="../tags/tag526.xml"/><Relationship Id="rId14" Type="http://schemas.openxmlformats.org/officeDocument/2006/relationships/tags" Target="../tags/tag53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36.xml"/><Relationship Id="rId1" Type="http://schemas.openxmlformats.org/officeDocument/2006/relationships/tags" Target="../tags/tag535.xml"/><Relationship Id="rId4" Type="http://schemas.openxmlformats.org/officeDocument/2006/relationships/notesSlide" Target="../notesSlides/notesSlide1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38.xml"/><Relationship Id="rId1" Type="http://schemas.openxmlformats.org/officeDocument/2006/relationships/tags" Target="../tags/tag537.xml"/><Relationship Id="rId4" Type="http://schemas.openxmlformats.org/officeDocument/2006/relationships/notesSlide" Target="../notesSlides/notesSlide20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tags" Target="../tags/tag546.xml"/><Relationship Id="rId13" Type="http://schemas.openxmlformats.org/officeDocument/2006/relationships/tags" Target="../tags/tag551.xml"/><Relationship Id="rId18" Type="http://schemas.openxmlformats.org/officeDocument/2006/relationships/tags" Target="../tags/tag556.xml"/><Relationship Id="rId26" Type="http://schemas.openxmlformats.org/officeDocument/2006/relationships/slideLayout" Target="../slideLayouts/slideLayout2.xml"/><Relationship Id="rId3" Type="http://schemas.openxmlformats.org/officeDocument/2006/relationships/tags" Target="../tags/tag541.xml"/><Relationship Id="rId21" Type="http://schemas.openxmlformats.org/officeDocument/2006/relationships/tags" Target="../tags/tag559.xml"/><Relationship Id="rId7" Type="http://schemas.openxmlformats.org/officeDocument/2006/relationships/tags" Target="../tags/tag545.xml"/><Relationship Id="rId12" Type="http://schemas.openxmlformats.org/officeDocument/2006/relationships/tags" Target="../tags/tag550.xml"/><Relationship Id="rId17" Type="http://schemas.openxmlformats.org/officeDocument/2006/relationships/tags" Target="../tags/tag555.xml"/><Relationship Id="rId25" Type="http://schemas.openxmlformats.org/officeDocument/2006/relationships/tags" Target="../tags/tag563.xml"/><Relationship Id="rId2" Type="http://schemas.openxmlformats.org/officeDocument/2006/relationships/tags" Target="../tags/tag540.xml"/><Relationship Id="rId16" Type="http://schemas.openxmlformats.org/officeDocument/2006/relationships/tags" Target="../tags/tag554.xml"/><Relationship Id="rId20" Type="http://schemas.openxmlformats.org/officeDocument/2006/relationships/tags" Target="../tags/tag558.xml"/><Relationship Id="rId1" Type="http://schemas.openxmlformats.org/officeDocument/2006/relationships/tags" Target="../tags/tag539.xml"/><Relationship Id="rId6" Type="http://schemas.openxmlformats.org/officeDocument/2006/relationships/tags" Target="../tags/tag544.xml"/><Relationship Id="rId11" Type="http://schemas.openxmlformats.org/officeDocument/2006/relationships/tags" Target="../tags/tag549.xml"/><Relationship Id="rId24" Type="http://schemas.openxmlformats.org/officeDocument/2006/relationships/tags" Target="../tags/tag562.xml"/><Relationship Id="rId5" Type="http://schemas.openxmlformats.org/officeDocument/2006/relationships/tags" Target="../tags/tag543.xml"/><Relationship Id="rId15" Type="http://schemas.openxmlformats.org/officeDocument/2006/relationships/tags" Target="../tags/tag553.xml"/><Relationship Id="rId23" Type="http://schemas.openxmlformats.org/officeDocument/2006/relationships/tags" Target="../tags/tag561.xml"/><Relationship Id="rId10" Type="http://schemas.openxmlformats.org/officeDocument/2006/relationships/tags" Target="../tags/tag548.xml"/><Relationship Id="rId19" Type="http://schemas.openxmlformats.org/officeDocument/2006/relationships/tags" Target="../tags/tag557.xml"/><Relationship Id="rId4" Type="http://schemas.openxmlformats.org/officeDocument/2006/relationships/tags" Target="../tags/tag542.xml"/><Relationship Id="rId9" Type="http://schemas.openxmlformats.org/officeDocument/2006/relationships/tags" Target="../tags/tag547.xml"/><Relationship Id="rId14" Type="http://schemas.openxmlformats.org/officeDocument/2006/relationships/tags" Target="../tags/tag552.xml"/><Relationship Id="rId22" Type="http://schemas.openxmlformats.org/officeDocument/2006/relationships/tags" Target="../tags/tag560.xml"/><Relationship Id="rId27" Type="http://schemas.openxmlformats.org/officeDocument/2006/relationships/notesSlide" Target="../notesSlides/notesSlide21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tags" Target="../tags/tag571.xml"/><Relationship Id="rId13" Type="http://schemas.openxmlformats.org/officeDocument/2006/relationships/tags" Target="../tags/tag576.xml"/><Relationship Id="rId18" Type="http://schemas.openxmlformats.org/officeDocument/2006/relationships/notesSlide" Target="../notesSlides/notesSlide22.xml"/><Relationship Id="rId3" Type="http://schemas.openxmlformats.org/officeDocument/2006/relationships/tags" Target="../tags/tag566.xml"/><Relationship Id="rId7" Type="http://schemas.openxmlformats.org/officeDocument/2006/relationships/tags" Target="../tags/tag570.xml"/><Relationship Id="rId12" Type="http://schemas.openxmlformats.org/officeDocument/2006/relationships/tags" Target="../tags/tag575.xml"/><Relationship Id="rId17" Type="http://schemas.openxmlformats.org/officeDocument/2006/relationships/slideLayout" Target="../slideLayouts/slideLayout2.xml"/><Relationship Id="rId2" Type="http://schemas.openxmlformats.org/officeDocument/2006/relationships/tags" Target="../tags/tag565.xml"/><Relationship Id="rId16" Type="http://schemas.openxmlformats.org/officeDocument/2006/relationships/tags" Target="../tags/tag579.xml"/><Relationship Id="rId1" Type="http://schemas.openxmlformats.org/officeDocument/2006/relationships/tags" Target="../tags/tag564.xml"/><Relationship Id="rId6" Type="http://schemas.openxmlformats.org/officeDocument/2006/relationships/tags" Target="../tags/tag569.xml"/><Relationship Id="rId11" Type="http://schemas.openxmlformats.org/officeDocument/2006/relationships/tags" Target="../tags/tag574.xml"/><Relationship Id="rId5" Type="http://schemas.openxmlformats.org/officeDocument/2006/relationships/tags" Target="../tags/tag568.xml"/><Relationship Id="rId15" Type="http://schemas.openxmlformats.org/officeDocument/2006/relationships/tags" Target="../tags/tag578.xml"/><Relationship Id="rId10" Type="http://schemas.openxmlformats.org/officeDocument/2006/relationships/tags" Target="../tags/tag573.xml"/><Relationship Id="rId4" Type="http://schemas.openxmlformats.org/officeDocument/2006/relationships/tags" Target="../tags/tag567.xml"/><Relationship Id="rId9" Type="http://schemas.openxmlformats.org/officeDocument/2006/relationships/tags" Target="../tags/tag572.xml"/><Relationship Id="rId14" Type="http://schemas.openxmlformats.org/officeDocument/2006/relationships/tags" Target="../tags/tag57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tags" Target="../tags/tag587.xml"/><Relationship Id="rId13" Type="http://schemas.openxmlformats.org/officeDocument/2006/relationships/tags" Target="../tags/tag592.xml"/><Relationship Id="rId18" Type="http://schemas.openxmlformats.org/officeDocument/2006/relationships/tags" Target="../tags/tag597.xml"/><Relationship Id="rId26" Type="http://schemas.openxmlformats.org/officeDocument/2006/relationships/tags" Target="../tags/tag605.xml"/><Relationship Id="rId3" Type="http://schemas.openxmlformats.org/officeDocument/2006/relationships/tags" Target="../tags/tag582.xml"/><Relationship Id="rId21" Type="http://schemas.openxmlformats.org/officeDocument/2006/relationships/tags" Target="../tags/tag600.xml"/><Relationship Id="rId7" Type="http://schemas.openxmlformats.org/officeDocument/2006/relationships/tags" Target="../tags/tag586.xml"/><Relationship Id="rId12" Type="http://schemas.openxmlformats.org/officeDocument/2006/relationships/tags" Target="../tags/tag591.xml"/><Relationship Id="rId17" Type="http://schemas.openxmlformats.org/officeDocument/2006/relationships/tags" Target="../tags/tag596.xml"/><Relationship Id="rId25" Type="http://schemas.openxmlformats.org/officeDocument/2006/relationships/tags" Target="../tags/tag604.xml"/><Relationship Id="rId2" Type="http://schemas.openxmlformats.org/officeDocument/2006/relationships/tags" Target="../tags/tag581.xml"/><Relationship Id="rId16" Type="http://schemas.openxmlformats.org/officeDocument/2006/relationships/tags" Target="../tags/tag595.xml"/><Relationship Id="rId20" Type="http://schemas.openxmlformats.org/officeDocument/2006/relationships/tags" Target="../tags/tag599.xml"/><Relationship Id="rId29" Type="http://schemas.openxmlformats.org/officeDocument/2006/relationships/tags" Target="../tags/tag608.xml"/><Relationship Id="rId1" Type="http://schemas.openxmlformats.org/officeDocument/2006/relationships/tags" Target="../tags/tag580.xml"/><Relationship Id="rId6" Type="http://schemas.openxmlformats.org/officeDocument/2006/relationships/tags" Target="../tags/tag585.xml"/><Relationship Id="rId11" Type="http://schemas.openxmlformats.org/officeDocument/2006/relationships/tags" Target="../tags/tag590.xml"/><Relationship Id="rId24" Type="http://schemas.openxmlformats.org/officeDocument/2006/relationships/tags" Target="../tags/tag603.xml"/><Relationship Id="rId5" Type="http://schemas.openxmlformats.org/officeDocument/2006/relationships/tags" Target="../tags/tag584.xml"/><Relationship Id="rId15" Type="http://schemas.openxmlformats.org/officeDocument/2006/relationships/tags" Target="../tags/tag594.xml"/><Relationship Id="rId23" Type="http://schemas.openxmlformats.org/officeDocument/2006/relationships/tags" Target="../tags/tag602.xml"/><Relationship Id="rId28" Type="http://schemas.openxmlformats.org/officeDocument/2006/relationships/tags" Target="../tags/tag607.xml"/><Relationship Id="rId10" Type="http://schemas.openxmlformats.org/officeDocument/2006/relationships/tags" Target="../tags/tag589.xml"/><Relationship Id="rId19" Type="http://schemas.openxmlformats.org/officeDocument/2006/relationships/tags" Target="../tags/tag598.xml"/><Relationship Id="rId31" Type="http://schemas.openxmlformats.org/officeDocument/2006/relationships/notesSlide" Target="../notesSlides/notesSlide23.xml"/><Relationship Id="rId4" Type="http://schemas.openxmlformats.org/officeDocument/2006/relationships/tags" Target="../tags/tag583.xml"/><Relationship Id="rId9" Type="http://schemas.openxmlformats.org/officeDocument/2006/relationships/tags" Target="../tags/tag588.xml"/><Relationship Id="rId14" Type="http://schemas.openxmlformats.org/officeDocument/2006/relationships/tags" Target="../tags/tag593.xml"/><Relationship Id="rId22" Type="http://schemas.openxmlformats.org/officeDocument/2006/relationships/tags" Target="../tags/tag601.xml"/><Relationship Id="rId27" Type="http://schemas.openxmlformats.org/officeDocument/2006/relationships/tags" Target="../tags/tag606.xml"/><Relationship Id="rId30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tags" Target="../tags/tag616.xml"/><Relationship Id="rId13" Type="http://schemas.openxmlformats.org/officeDocument/2006/relationships/tags" Target="../tags/tag621.xml"/><Relationship Id="rId18" Type="http://schemas.openxmlformats.org/officeDocument/2006/relationships/tags" Target="../tags/tag626.xml"/><Relationship Id="rId26" Type="http://schemas.openxmlformats.org/officeDocument/2006/relationships/tags" Target="../tags/tag634.xml"/><Relationship Id="rId3" Type="http://schemas.openxmlformats.org/officeDocument/2006/relationships/tags" Target="../tags/tag611.xml"/><Relationship Id="rId21" Type="http://schemas.openxmlformats.org/officeDocument/2006/relationships/tags" Target="../tags/tag629.xml"/><Relationship Id="rId7" Type="http://schemas.openxmlformats.org/officeDocument/2006/relationships/tags" Target="../tags/tag615.xml"/><Relationship Id="rId12" Type="http://schemas.openxmlformats.org/officeDocument/2006/relationships/tags" Target="../tags/tag620.xml"/><Relationship Id="rId17" Type="http://schemas.openxmlformats.org/officeDocument/2006/relationships/tags" Target="../tags/tag625.xml"/><Relationship Id="rId25" Type="http://schemas.openxmlformats.org/officeDocument/2006/relationships/tags" Target="../tags/tag633.xml"/><Relationship Id="rId2" Type="http://schemas.openxmlformats.org/officeDocument/2006/relationships/tags" Target="../tags/tag610.xml"/><Relationship Id="rId16" Type="http://schemas.openxmlformats.org/officeDocument/2006/relationships/tags" Target="../tags/tag624.xml"/><Relationship Id="rId20" Type="http://schemas.openxmlformats.org/officeDocument/2006/relationships/tags" Target="../tags/tag628.xml"/><Relationship Id="rId29" Type="http://schemas.openxmlformats.org/officeDocument/2006/relationships/slideLayout" Target="../slideLayouts/slideLayout6.xml"/><Relationship Id="rId1" Type="http://schemas.openxmlformats.org/officeDocument/2006/relationships/tags" Target="../tags/tag609.xml"/><Relationship Id="rId6" Type="http://schemas.openxmlformats.org/officeDocument/2006/relationships/tags" Target="../tags/tag614.xml"/><Relationship Id="rId11" Type="http://schemas.openxmlformats.org/officeDocument/2006/relationships/tags" Target="../tags/tag619.xml"/><Relationship Id="rId24" Type="http://schemas.openxmlformats.org/officeDocument/2006/relationships/tags" Target="../tags/tag632.xml"/><Relationship Id="rId5" Type="http://schemas.openxmlformats.org/officeDocument/2006/relationships/tags" Target="../tags/tag613.xml"/><Relationship Id="rId15" Type="http://schemas.openxmlformats.org/officeDocument/2006/relationships/tags" Target="../tags/tag623.xml"/><Relationship Id="rId23" Type="http://schemas.openxmlformats.org/officeDocument/2006/relationships/tags" Target="../tags/tag631.xml"/><Relationship Id="rId28" Type="http://schemas.openxmlformats.org/officeDocument/2006/relationships/tags" Target="../tags/tag636.xml"/><Relationship Id="rId10" Type="http://schemas.openxmlformats.org/officeDocument/2006/relationships/tags" Target="../tags/tag618.xml"/><Relationship Id="rId19" Type="http://schemas.openxmlformats.org/officeDocument/2006/relationships/tags" Target="../tags/tag627.xml"/><Relationship Id="rId4" Type="http://schemas.openxmlformats.org/officeDocument/2006/relationships/tags" Target="../tags/tag612.xml"/><Relationship Id="rId9" Type="http://schemas.openxmlformats.org/officeDocument/2006/relationships/tags" Target="../tags/tag617.xml"/><Relationship Id="rId14" Type="http://schemas.openxmlformats.org/officeDocument/2006/relationships/tags" Target="../tags/tag622.xml"/><Relationship Id="rId22" Type="http://schemas.openxmlformats.org/officeDocument/2006/relationships/tags" Target="../tags/tag630.xml"/><Relationship Id="rId27" Type="http://schemas.openxmlformats.org/officeDocument/2006/relationships/tags" Target="../tags/tag635.xml"/><Relationship Id="rId30" Type="http://schemas.openxmlformats.org/officeDocument/2006/relationships/notesSlide" Target="../notesSlides/notesSlide2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tags" Target="../tags/tag639.xml"/><Relationship Id="rId2" Type="http://schemas.openxmlformats.org/officeDocument/2006/relationships/tags" Target="../tags/tag638.xml"/><Relationship Id="rId1" Type="http://schemas.openxmlformats.org/officeDocument/2006/relationships/tags" Target="../tags/tag637.xml"/><Relationship Id="rId4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40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tags" Target="../tags/tag648.xml"/><Relationship Id="rId13" Type="http://schemas.openxmlformats.org/officeDocument/2006/relationships/tags" Target="../tags/tag653.xml"/><Relationship Id="rId18" Type="http://schemas.openxmlformats.org/officeDocument/2006/relationships/notesSlide" Target="../notesSlides/notesSlide27.xml"/><Relationship Id="rId3" Type="http://schemas.openxmlformats.org/officeDocument/2006/relationships/tags" Target="../tags/tag643.xml"/><Relationship Id="rId7" Type="http://schemas.openxmlformats.org/officeDocument/2006/relationships/tags" Target="../tags/tag647.xml"/><Relationship Id="rId12" Type="http://schemas.openxmlformats.org/officeDocument/2006/relationships/tags" Target="../tags/tag652.xml"/><Relationship Id="rId17" Type="http://schemas.openxmlformats.org/officeDocument/2006/relationships/slideLayout" Target="../slideLayouts/slideLayout6.xml"/><Relationship Id="rId2" Type="http://schemas.openxmlformats.org/officeDocument/2006/relationships/tags" Target="../tags/tag642.xml"/><Relationship Id="rId16" Type="http://schemas.openxmlformats.org/officeDocument/2006/relationships/tags" Target="../tags/tag656.xml"/><Relationship Id="rId1" Type="http://schemas.openxmlformats.org/officeDocument/2006/relationships/tags" Target="../tags/tag641.xml"/><Relationship Id="rId6" Type="http://schemas.openxmlformats.org/officeDocument/2006/relationships/tags" Target="../tags/tag646.xml"/><Relationship Id="rId11" Type="http://schemas.openxmlformats.org/officeDocument/2006/relationships/tags" Target="../tags/tag651.xml"/><Relationship Id="rId5" Type="http://schemas.openxmlformats.org/officeDocument/2006/relationships/tags" Target="../tags/tag645.xml"/><Relationship Id="rId15" Type="http://schemas.openxmlformats.org/officeDocument/2006/relationships/tags" Target="../tags/tag655.xml"/><Relationship Id="rId10" Type="http://schemas.openxmlformats.org/officeDocument/2006/relationships/tags" Target="../tags/tag650.xml"/><Relationship Id="rId4" Type="http://schemas.openxmlformats.org/officeDocument/2006/relationships/tags" Target="../tags/tag644.xml"/><Relationship Id="rId9" Type="http://schemas.openxmlformats.org/officeDocument/2006/relationships/tags" Target="../tags/tag649.xml"/><Relationship Id="rId14" Type="http://schemas.openxmlformats.org/officeDocument/2006/relationships/tags" Target="../tags/tag65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58.xml"/><Relationship Id="rId1" Type="http://schemas.openxmlformats.org/officeDocument/2006/relationships/tags" Target="../tags/tag65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6" Type="http://schemas.openxmlformats.org/officeDocument/2006/relationships/tags" Target="../tags/tag26.xml"/><Relationship Id="rId117" Type="http://schemas.openxmlformats.org/officeDocument/2006/relationships/tags" Target="../tags/tag117.xml"/><Relationship Id="rId21" Type="http://schemas.openxmlformats.org/officeDocument/2006/relationships/tags" Target="../tags/tag21.xml"/><Relationship Id="rId42" Type="http://schemas.openxmlformats.org/officeDocument/2006/relationships/tags" Target="../tags/tag42.xml"/><Relationship Id="rId47" Type="http://schemas.openxmlformats.org/officeDocument/2006/relationships/tags" Target="../tags/tag47.xml"/><Relationship Id="rId63" Type="http://schemas.openxmlformats.org/officeDocument/2006/relationships/tags" Target="../tags/tag63.xml"/><Relationship Id="rId68" Type="http://schemas.openxmlformats.org/officeDocument/2006/relationships/tags" Target="../tags/tag68.xml"/><Relationship Id="rId84" Type="http://schemas.openxmlformats.org/officeDocument/2006/relationships/tags" Target="../tags/tag84.xml"/><Relationship Id="rId89" Type="http://schemas.openxmlformats.org/officeDocument/2006/relationships/tags" Target="../tags/tag89.xml"/><Relationship Id="rId112" Type="http://schemas.openxmlformats.org/officeDocument/2006/relationships/tags" Target="../tags/tag112.xml"/><Relationship Id="rId133" Type="http://schemas.openxmlformats.org/officeDocument/2006/relationships/tags" Target="../tags/tag133.xml"/><Relationship Id="rId138" Type="http://schemas.openxmlformats.org/officeDocument/2006/relationships/tags" Target="../tags/tag138.xml"/><Relationship Id="rId16" Type="http://schemas.openxmlformats.org/officeDocument/2006/relationships/tags" Target="../tags/tag16.xml"/><Relationship Id="rId107" Type="http://schemas.openxmlformats.org/officeDocument/2006/relationships/tags" Target="../tags/tag107.xml"/><Relationship Id="rId11" Type="http://schemas.openxmlformats.org/officeDocument/2006/relationships/tags" Target="../tags/tag11.xml"/><Relationship Id="rId32" Type="http://schemas.openxmlformats.org/officeDocument/2006/relationships/tags" Target="../tags/tag32.xml"/><Relationship Id="rId37" Type="http://schemas.openxmlformats.org/officeDocument/2006/relationships/tags" Target="../tags/tag37.xml"/><Relationship Id="rId53" Type="http://schemas.openxmlformats.org/officeDocument/2006/relationships/tags" Target="../tags/tag53.xml"/><Relationship Id="rId58" Type="http://schemas.openxmlformats.org/officeDocument/2006/relationships/tags" Target="../tags/tag58.xml"/><Relationship Id="rId74" Type="http://schemas.openxmlformats.org/officeDocument/2006/relationships/tags" Target="../tags/tag74.xml"/><Relationship Id="rId79" Type="http://schemas.openxmlformats.org/officeDocument/2006/relationships/tags" Target="../tags/tag79.xml"/><Relationship Id="rId102" Type="http://schemas.openxmlformats.org/officeDocument/2006/relationships/tags" Target="../tags/tag102.xml"/><Relationship Id="rId123" Type="http://schemas.openxmlformats.org/officeDocument/2006/relationships/tags" Target="../tags/tag123.xml"/><Relationship Id="rId128" Type="http://schemas.openxmlformats.org/officeDocument/2006/relationships/tags" Target="../tags/tag128.xml"/><Relationship Id="rId144" Type="http://schemas.openxmlformats.org/officeDocument/2006/relationships/tags" Target="../tags/tag144.xml"/><Relationship Id="rId149" Type="http://schemas.openxmlformats.org/officeDocument/2006/relationships/notesSlide" Target="../notesSlides/notesSlide3.xml"/><Relationship Id="rId5" Type="http://schemas.openxmlformats.org/officeDocument/2006/relationships/tags" Target="../tags/tag5.xml"/><Relationship Id="rId90" Type="http://schemas.openxmlformats.org/officeDocument/2006/relationships/tags" Target="../tags/tag90.xml"/><Relationship Id="rId95" Type="http://schemas.openxmlformats.org/officeDocument/2006/relationships/tags" Target="../tags/tag95.xml"/><Relationship Id="rId22" Type="http://schemas.openxmlformats.org/officeDocument/2006/relationships/tags" Target="../tags/tag22.xml"/><Relationship Id="rId27" Type="http://schemas.openxmlformats.org/officeDocument/2006/relationships/tags" Target="../tags/tag27.xml"/><Relationship Id="rId43" Type="http://schemas.openxmlformats.org/officeDocument/2006/relationships/tags" Target="../tags/tag43.xml"/><Relationship Id="rId48" Type="http://schemas.openxmlformats.org/officeDocument/2006/relationships/tags" Target="../tags/tag48.xml"/><Relationship Id="rId64" Type="http://schemas.openxmlformats.org/officeDocument/2006/relationships/tags" Target="../tags/tag64.xml"/><Relationship Id="rId69" Type="http://schemas.openxmlformats.org/officeDocument/2006/relationships/tags" Target="../tags/tag69.xml"/><Relationship Id="rId113" Type="http://schemas.openxmlformats.org/officeDocument/2006/relationships/tags" Target="../tags/tag113.xml"/><Relationship Id="rId118" Type="http://schemas.openxmlformats.org/officeDocument/2006/relationships/tags" Target="../tags/tag118.xml"/><Relationship Id="rId134" Type="http://schemas.openxmlformats.org/officeDocument/2006/relationships/tags" Target="../tags/tag134.xml"/><Relationship Id="rId139" Type="http://schemas.openxmlformats.org/officeDocument/2006/relationships/tags" Target="../tags/tag139.xml"/><Relationship Id="rId80" Type="http://schemas.openxmlformats.org/officeDocument/2006/relationships/tags" Target="../tags/tag80.xml"/><Relationship Id="rId85" Type="http://schemas.openxmlformats.org/officeDocument/2006/relationships/tags" Target="../tags/tag85.xml"/><Relationship Id="rId3" Type="http://schemas.openxmlformats.org/officeDocument/2006/relationships/tags" Target="../tags/tag3.xml"/><Relationship Id="rId12" Type="http://schemas.openxmlformats.org/officeDocument/2006/relationships/tags" Target="../tags/tag12.xml"/><Relationship Id="rId17" Type="http://schemas.openxmlformats.org/officeDocument/2006/relationships/tags" Target="../tags/tag17.xml"/><Relationship Id="rId25" Type="http://schemas.openxmlformats.org/officeDocument/2006/relationships/tags" Target="../tags/tag25.xml"/><Relationship Id="rId33" Type="http://schemas.openxmlformats.org/officeDocument/2006/relationships/tags" Target="../tags/tag33.xml"/><Relationship Id="rId38" Type="http://schemas.openxmlformats.org/officeDocument/2006/relationships/tags" Target="../tags/tag38.xml"/><Relationship Id="rId46" Type="http://schemas.openxmlformats.org/officeDocument/2006/relationships/tags" Target="../tags/tag46.xml"/><Relationship Id="rId59" Type="http://schemas.openxmlformats.org/officeDocument/2006/relationships/tags" Target="../tags/tag59.xml"/><Relationship Id="rId67" Type="http://schemas.openxmlformats.org/officeDocument/2006/relationships/tags" Target="../tags/tag67.xml"/><Relationship Id="rId103" Type="http://schemas.openxmlformats.org/officeDocument/2006/relationships/tags" Target="../tags/tag103.xml"/><Relationship Id="rId108" Type="http://schemas.openxmlformats.org/officeDocument/2006/relationships/tags" Target="../tags/tag108.xml"/><Relationship Id="rId116" Type="http://schemas.openxmlformats.org/officeDocument/2006/relationships/tags" Target="../tags/tag116.xml"/><Relationship Id="rId124" Type="http://schemas.openxmlformats.org/officeDocument/2006/relationships/tags" Target="../tags/tag124.xml"/><Relationship Id="rId129" Type="http://schemas.openxmlformats.org/officeDocument/2006/relationships/tags" Target="../tags/tag129.xml"/><Relationship Id="rId137" Type="http://schemas.openxmlformats.org/officeDocument/2006/relationships/tags" Target="../tags/tag137.xml"/><Relationship Id="rId20" Type="http://schemas.openxmlformats.org/officeDocument/2006/relationships/tags" Target="../tags/tag20.xml"/><Relationship Id="rId41" Type="http://schemas.openxmlformats.org/officeDocument/2006/relationships/tags" Target="../tags/tag41.xml"/><Relationship Id="rId54" Type="http://schemas.openxmlformats.org/officeDocument/2006/relationships/tags" Target="../tags/tag54.xml"/><Relationship Id="rId62" Type="http://schemas.openxmlformats.org/officeDocument/2006/relationships/tags" Target="../tags/tag62.xml"/><Relationship Id="rId70" Type="http://schemas.openxmlformats.org/officeDocument/2006/relationships/tags" Target="../tags/tag70.xml"/><Relationship Id="rId75" Type="http://schemas.openxmlformats.org/officeDocument/2006/relationships/tags" Target="../tags/tag75.xml"/><Relationship Id="rId83" Type="http://schemas.openxmlformats.org/officeDocument/2006/relationships/tags" Target="../tags/tag83.xml"/><Relationship Id="rId88" Type="http://schemas.openxmlformats.org/officeDocument/2006/relationships/tags" Target="../tags/tag88.xml"/><Relationship Id="rId91" Type="http://schemas.openxmlformats.org/officeDocument/2006/relationships/tags" Target="../tags/tag91.xml"/><Relationship Id="rId96" Type="http://schemas.openxmlformats.org/officeDocument/2006/relationships/tags" Target="../tags/tag96.xml"/><Relationship Id="rId111" Type="http://schemas.openxmlformats.org/officeDocument/2006/relationships/tags" Target="../tags/tag111.xml"/><Relationship Id="rId132" Type="http://schemas.openxmlformats.org/officeDocument/2006/relationships/tags" Target="../tags/tag132.xml"/><Relationship Id="rId140" Type="http://schemas.openxmlformats.org/officeDocument/2006/relationships/tags" Target="../tags/tag140.xml"/><Relationship Id="rId145" Type="http://schemas.openxmlformats.org/officeDocument/2006/relationships/tags" Target="../tags/tag145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5" Type="http://schemas.openxmlformats.org/officeDocument/2006/relationships/tags" Target="../tags/tag15.xml"/><Relationship Id="rId23" Type="http://schemas.openxmlformats.org/officeDocument/2006/relationships/tags" Target="../tags/tag23.xml"/><Relationship Id="rId28" Type="http://schemas.openxmlformats.org/officeDocument/2006/relationships/tags" Target="../tags/tag28.xml"/><Relationship Id="rId36" Type="http://schemas.openxmlformats.org/officeDocument/2006/relationships/tags" Target="../tags/tag36.xml"/><Relationship Id="rId49" Type="http://schemas.openxmlformats.org/officeDocument/2006/relationships/tags" Target="../tags/tag49.xml"/><Relationship Id="rId57" Type="http://schemas.openxmlformats.org/officeDocument/2006/relationships/tags" Target="../tags/tag57.xml"/><Relationship Id="rId106" Type="http://schemas.openxmlformats.org/officeDocument/2006/relationships/tags" Target="../tags/tag106.xml"/><Relationship Id="rId114" Type="http://schemas.openxmlformats.org/officeDocument/2006/relationships/tags" Target="../tags/tag114.xml"/><Relationship Id="rId119" Type="http://schemas.openxmlformats.org/officeDocument/2006/relationships/tags" Target="../tags/tag119.xml"/><Relationship Id="rId127" Type="http://schemas.openxmlformats.org/officeDocument/2006/relationships/tags" Target="../tags/tag127.xml"/><Relationship Id="rId10" Type="http://schemas.openxmlformats.org/officeDocument/2006/relationships/tags" Target="../tags/tag10.xml"/><Relationship Id="rId31" Type="http://schemas.openxmlformats.org/officeDocument/2006/relationships/tags" Target="../tags/tag31.xml"/><Relationship Id="rId44" Type="http://schemas.openxmlformats.org/officeDocument/2006/relationships/tags" Target="../tags/tag44.xml"/><Relationship Id="rId52" Type="http://schemas.openxmlformats.org/officeDocument/2006/relationships/tags" Target="../tags/tag52.xml"/><Relationship Id="rId60" Type="http://schemas.openxmlformats.org/officeDocument/2006/relationships/tags" Target="../tags/tag60.xml"/><Relationship Id="rId65" Type="http://schemas.openxmlformats.org/officeDocument/2006/relationships/tags" Target="../tags/tag65.xml"/><Relationship Id="rId73" Type="http://schemas.openxmlformats.org/officeDocument/2006/relationships/tags" Target="../tags/tag73.xml"/><Relationship Id="rId78" Type="http://schemas.openxmlformats.org/officeDocument/2006/relationships/tags" Target="../tags/tag78.xml"/><Relationship Id="rId81" Type="http://schemas.openxmlformats.org/officeDocument/2006/relationships/tags" Target="../tags/tag81.xml"/><Relationship Id="rId86" Type="http://schemas.openxmlformats.org/officeDocument/2006/relationships/tags" Target="../tags/tag86.xml"/><Relationship Id="rId94" Type="http://schemas.openxmlformats.org/officeDocument/2006/relationships/tags" Target="../tags/tag94.xml"/><Relationship Id="rId99" Type="http://schemas.openxmlformats.org/officeDocument/2006/relationships/tags" Target="../tags/tag99.xml"/><Relationship Id="rId101" Type="http://schemas.openxmlformats.org/officeDocument/2006/relationships/tags" Target="../tags/tag101.xml"/><Relationship Id="rId122" Type="http://schemas.openxmlformats.org/officeDocument/2006/relationships/tags" Target="../tags/tag122.xml"/><Relationship Id="rId130" Type="http://schemas.openxmlformats.org/officeDocument/2006/relationships/tags" Target="../tags/tag130.xml"/><Relationship Id="rId135" Type="http://schemas.openxmlformats.org/officeDocument/2006/relationships/tags" Target="../tags/tag135.xml"/><Relationship Id="rId143" Type="http://schemas.openxmlformats.org/officeDocument/2006/relationships/tags" Target="../tags/tag143.xml"/><Relationship Id="rId148" Type="http://schemas.openxmlformats.org/officeDocument/2006/relationships/slideLayout" Target="../slideLayouts/slideLayout6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3" Type="http://schemas.openxmlformats.org/officeDocument/2006/relationships/tags" Target="../tags/tag13.xml"/><Relationship Id="rId18" Type="http://schemas.openxmlformats.org/officeDocument/2006/relationships/tags" Target="../tags/tag18.xml"/><Relationship Id="rId39" Type="http://schemas.openxmlformats.org/officeDocument/2006/relationships/tags" Target="../tags/tag39.xml"/><Relationship Id="rId109" Type="http://schemas.openxmlformats.org/officeDocument/2006/relationships/tags" Target="../tags/tag109.xml"/><Relationship Id="rId34" Type="http://schemas.openxmlformats.org/officeDocument/2006/relationships/tags" Target="../tags/tag34.xml"/><Relationship Id="rId50" Type="http://schemas.openxmlformats.org/officeDocument/2006/relationships/tags" Target="../tags/tag50.xml"/><Relationship Id="rId55" Type="http://schemas.openxmlformats.org/officeDocument/2006/relationships/tags" Target="../tags/tag55.xml"/><Relationship Id="rId76" Type="http://schemas.openxmlformats.org/officeDocument/2006/relationships/tags" Target="../tags/tag76.xml"/><Relationship Id="rId97" Type="http://schemas.openxmlformats.org/officeDocument/2006/relationships/tags" Target="../tags/tag97.xml"/><Relationship Id="rId104" Type="http://schemas.openxmlformats.org/officeDocument/2006/relationships/tags" Target="../tags/tag104.xml"/><Relationship Id="rId120" Type="http://schemas.openxmlformats.org/officeDocument/2006/relationships/tags" Target="../tags/tag120.xml"/><Relationship Id="rId125" Type="http://schemas.openxmlformats.org/officeDocument/2006/relationships/tags" Target="../tags/tag125.xml"/><Relationship Id="rId141" Type="http://schemas.openxmlformats.org/officeDocument/2006/relationships/tags" Target="../tags/tag141.xml"/><Relationship Id="rId146" Type="http://schemas.openxmlformats.org/officeDocument/2006/relationships/tags" Target="../tags/tag146.xml"/><Relationship Id="rId7" Type="http://schemas.openxmlformats.org/officeDocument/2006/relationships/tags" Target="../tags/tag7.xml"/><Relationship Id="rId71" Type="http://schemas.openxmlformats.org/officeDocument/2006/relationships/tags" Target="../tags/tag71.xml"/><Relationship Id="rId92" Type="http://schemas.openxmlformats.org/officeDocument/2006/relationships/tags" Target="../tags/tag92.xml"/><Relationship Id="rId2" Type="http://schemas.openxmlformats.org/officeDocument/2006/relationships/tags" Target="../tags/tag2.xml"/><Relationship Id="rId29" Type="http://schemas.openxmlformats.org/officeDocument/2006/relationships/tags" Target="../tags/tag29.xml"/><Relationship Id="rId24" Type="http://schemas.openxmlformats.org/officeDocument/2006/relationships/tags" Target="../tags/tag24.xml"/><Relationship Id="rId40" Type="http://schemas.openxmlformats.org/officeDocument/2006/relationships/tags" Target="../tags/tag40.xml"/><Relationship Id="rId45" Type="http://schemas.openxmlformats.org/officeDocument/2006/relationships/tags" Target="../tags/tag45.xml"/><Relationship Id="rId66" Type="http://schemas.openxmlformats.org/officeDocument/2006/relationships/tags" Target="../tags/tag66.xml"/><Relationship Id="rId87" Type="http://schemas.openxmlformats.org/officeDocument/2006/relationships/tags" Target="../tags/tag87.xml"/><Relationship Id="rId110" Type="http://schemas.openxmlformats.org/officeDocument/2006/relationships/tags" Target="../tags/tag110.xml"/><Relationship Id="rId115" Type="http://schemas.openxmlformats.org/officeDocument/2006/relationships/tags" Target="../tags/tag115.xml"/><Relationship Id="rId131" Type="http://schemas.openxmlformats.org/officeDocument/2006/relationships/tags" Target="../tags/tag131.xml"/><Relationship Id="rId136" Type="http://schemas.openxmlformats.org/officeDocument/2006/relationships/tags" Target="../tags/tag136.xml"/><Relationship Id="rId61" Type="http://schemas.openxmlformats.org/officeDocument/2006/relationships/tags" Target="../tags/tag61.xml"/><Relationship Id="rId82" Type="http://schemas.openxmlformats.org/officeDocument/2006/relationships/tags" Target="../tags/tag82.xml"/><Relationship Id="rId19" Type="http://schemas.openxmlformats.org/officeDocument/2006/relationships/tags" Target="../tags/tag19.xml"/><Relationship Id="rId14" Type="http://schemas.openxmlformats.org/officeDocument/2006/relationships/tags" Target="../tags/tag14.xml"/><Relationship Id="rId30" Type="http://schemas.openxmlformats.org/officeDocument/2006/relationships/tags" Target="../tags/tag30.xml"/><Relationship Id="rId35" Type="http://schemas.openxmlformats.org/officeDocument/2006/relationships/tags" Target="../tags/tag35.xml"/><Relationship Id="rId56" Type="http://schemas.openxmlformats.org/officeDocument/2006/relationships/tags" Target="../tags/tag56.xml"/><Relationship Id="rId77" Type="http://schemas.openxmlformats.org/officeDocument/2006/relationships/tags" Target="../tags/tag77.xml"/><Relationship Id="rId100" Type="http://schemas.openxmlformats.org/officeDocument/2006/relationships/tags" Target="../tags/tag100.xml"/><Relationship Id="rId105" Type="http://schemas.openxmlformats.org/officeDocument/2006/relationships/tags" Target="../tags/tag105.xml"/><Relationship Id="rId126" Type="http://schemas.openxmlformats.org/officeDocument/2006/relationships/tags" Target="../tags/tag126.xml"/><Relationship Id="rId147" Type="http://schemas.openxmlformats.org/officeDocument/2006/relationships/tags" Target="../tags/tag147.xml"/><Relationship Id="rId8" Type="http://schemas.openxmlformats.org/officeDocument/2006/relationships/tags" Target="../tags/tag8.xml"/><Relationship Id="rId51" Type="http://schemas.openxmlformats.org/officeDocument/2006/relationships/tags" Target="../tags/tag51.xml"/><Relationship Id="rId72" Type="http://schemas.openxmlformats.org/officeDocument/2006/relationships/tags" Target="../tags/tag72.xml"/><Relationship Id="rId93" Type="http://schemas.openxmlformats.org/officeDocument/2006/relationships/tags" Target="../tags/tag93.xml"/><Relationship Id="rId98" Type="http://schemas.openxmlformats.org/officeDocument/2006/relationships/tags" Target="../tags/tag98.xml"/><Relationship Id="rId121" Type="http://schemas.openxmlformats.org/officeDocument/2006/relationships/tags" Target="../tags/tag121.xml"/><Relationship Id="rId142" Type="http://schemas.openxmlformats.org/officeDocument/2006/relationships/tags" Target="../tags/tag14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60.xml"/><Relationship Id="rId1" Type="http://schemas.openxmlformats.org/officeDocument/2006/relationships/tags" Target="../tags/tag659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tags" Target="../tags/tag668.xml"/><Relationship Id="rId13" Type="http://schemas.openxmlformats.org/officeDocument/2006/relationships/tags" Target="../tags/tag673.xml"/><Relationship Id="rId3" Type="http://schemas.openxmlformats.org/officeDocument/2006/relationships/tags" Target="../tags/tag663.xml"/><Relationship Id="rId7" Type="http://schemas.openxmlformats.org/officeDocument/2006/relationships/tags" Target="../tags/tag667.xml"/><Relationship Id="rId12" Type="http://schemas.openxmlformats.org/officeDocument/2006/relationships/tags" Target="../tags/tag672.xml"/><Relationship Id="rId17" Type="http://schemas.openxmlformats.org/officeDocument/2006/relationships/notesSlide" Target="../notesSlides/notesSlide32.xml"/><Relationship Id="rId2" Type="http://schemas.openxmlformats.org/officeDocument/2006/relationships/tags" Target="../tags/tag662.xml"/><Relationship Id="rId16" Type="http://schemas.openxmlformats.org/officeDocument/2006/relationships/slideLayout" Target="../slideLayouts/slideLayout2.xml"/><Relationship Id="rId1" Type="http://schemas.openxmlformats.org/officeDocument/2006/relationships/tags" Target="../tags/tag661.xml"/><Relationship Id="rId6" Type="http://schemas.openxmlformats.org/officeDocument/2006/relationships/tags" Target="../tags/tag666.xml"/><Relationship Id="rId11" Type="http://schemas.openxmlformats.org/officeDocument/2006/relationships/tags" Target="../tags/tag671.xml"/><Relationship Id="rId5" Type="http://schemas.openxmlformats.org/officeDocument/2006/relationships/tags" Target="../tags/tag665.xml"/><Relationship Id="rId15" Type="http://schemas.openxmlformats.org/officeDocument/2006/relationships/tags" Target="../tags/tag675.xml"/><Relationship Id="rId10" Type="http://schemas.openxmlformats.org/officeDocument/2006/relationships/tags" Target="../tags/tag670.xml"/><Relationship Id="rId4" Type="http://schemas.openxmlformats.org/officeDocument/2006/relationships/tags" Target="../tags/tag664.xml"/><Relationship Id="rId9" Type="http://schemas.openxmlformats.org/officeDocument/2006/relationships/tags" Target="../tags/tag669.xml"/><Relationship Id="rId14" Type="http://schemas.openxmlformats.org/officeDocument/2006/relationships/tags" Target="../tags/tag67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tags" Target="../tags/tag678.xml"/><Relationship Id="rId2" Type="http://schemas.openxmlformats.org/officeDocument/2006/relationships/tags" Target="../tags/tag677.xml"/><Relationship Id="rId1" Type="http://schemas.openxmlformats.org/officeDocument/2006/relationships/tags" Target="../tags/tag676.xml"/><Relationship Id="rId5" Type="http://schemas.openxmlformats.org/officeDocument/2006/relationships/notesSlide" Target="../notesSlides/notesSlide33.xml"/><Relationship Id="rId4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80.xml"/><Relationship Id="rId1" Type="http://schemas.openxmlformats.org/officeDocument/2006/relationships/tags" Target="../tags/tag679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82.xml"/><Relationship Id="rId1" Type="http://schemas.openxmlformats.org/officeDocument/2006/relationships/tags" Target="../tags/tag68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png"/><Relationship Id="rId5" Type="http://schemas.openxmlformats.org/officeDocument/2006/relationships/image" Target="../media/image6.wmf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49.xml"/><Relationship Id="rId1" Type="http://schemas.openxmlformats.org/officeDocument/2006/relationships/tags" Target="../tags/tag148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tags" Target="../tags/tag690.xml"/><Relationship Id="rId13" Type="http://schemas.openxmlformats.org/officeDocument/2006/relationships/tags" Target="../tags/tag695.xml"/><Relationship Id="rId18" Type="http://schemas.openxmlformats.org/officeDocument/2006/relationships/tags" Target="../tags/tag700.xml"/><Relationship Id="rId26" Type="http://schemas.openxmlformats.org/officeDocument/2006/relationships/tags" Target="../tags/tag708.xml"/><Relationship Id="rId3" Type="http://schemas.openxmlformats.org/officeDocument/2006/relationships/tags" Target="../tags/tag685.xml"/><Relationship Id="rId21" Type="http://schemas.openxmlformats.org/officeDocument/2006/relationships/tags" Target="../tags/tag703.xml"/><Relationship Id="rId7" Type="http://schemas.openxmlformats.org/officeDocument/2006/relationships/tags" Target="../tags/tag689.xml"/><Relationship Id="rId12" Type="http://schemas.openxmlformats.org/officeDocument/2006/relationships/tags" Target="../tags/tag694.xml"/><Relationship Id="rId17" Type="http://schemas.openxmlformats.org/officeDocument/2006/relationships/tags" Target="../tags/tag699.xml"/><Relationship Id="rId25" Type="http://schemas.openxmlformats.org/officeDocument/2006/relationships/tags" Target="../tags/tag707.xml"/><Relationship Id="rId2" Type="http://schemas.openxmlformats.org/officeDocument/2006/relationships/tags" Target="../tags/tag684.xml"/><Relationship Id="rId16" Type="http://schemas.openxmlformats.org/officeDocument/2006/relationships/tags" Target="../tags/tag698.xml"/><Relationship Id="rId20" Type="http://schemas.openxmlformats.org/officeDocument/2006/relationships/tags" Target="../tags/tag702.xml"/><Relationship Id="rId1" Type="http://schemas.openxmlformats.org/officeDocument/2006/relationships/tags" Target="../tags/tag683.xml"/><Relationship Id="rId6" Type="http://schemas.openxmlformats.org/officeDocument/2006/relationships/tags" Target="../tags/tag688.xml"/><Relationship Id="rId11" Type="http://schemas.openxmlformats.org/officeDocument/2006/relationships/tags" Target="../tags/tag693.xml"/><Relationship Id="rId24" Type="http://schemas.openxmlformats.org/officeDocument/2006/relationships/tags" Target="../tags/tag706.xml"/><Relationship Id="rId5" Type="http://schemas.openxmlformats.org/officeDocument/2006/relationships/tags" Target="../tags/tag687.xml"/><Relationship Id="rId15" Type="http://schemas.openxmlformats.org/officeDocument/2006/relationships/tags" Target="../tags/tag697.xml"/><Relationship Id="rId23" Type="http://schemas.openxmlformats.org/officeDocument/2006/relationships/tags" Target="../tags/tag705.xml"/><Relationship Id="rId28" Type="http://schemas.openxmlformats.org/officeDocument/2006/relationships/slideLayout" Target="../slideLayouts/slideLayout6.xml"/><Relationship Id="rId10" Type="http://schemas.openxmlformats.org/officeDocument/2006/relationships/tags" Target="../tags/tag692.xml"/><Relationship Id="rId19" Type="http://schemas.openxmlformats.org/officeDocument/2006/relationships/tags" Target="../tags/tag701.xml"/><Relationship Id="rId4" Type="http://schemas.openxmlformats.org/officeDocument/2006/relationships/tags" Target="../tags/tag686.xml"/><Relationship Id="rId9" Type="http://schemas.openxmlformats.org/officeDocument/2006/relationships/tags" Target="../tags/tag691.xml"/><Relationship Id="rId14" Type="http://schemas.openxmlformats.org/officeDocument/2006/relationships/tags" Target="../tags/tag696.xml"/><Relationship Id="rId22" Type="http://schemas.openxmlformats.org/officeDocument/2006/relationships/tags" Target="../tags/tag704.xml"/><Relationship Id="rId27" Type="http://schemas.openxmlformats.org/officeDocument/2006/relationships/tags" Target="../tags/tag709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157.xml"/><Relationship Id="rId13" Type="http://schemas.openxmlformats.org/officeDocument/2006/relationships/tags" Target="../tags/tag162.xml"/><Relationship Id="rId18" Type="http://schemas.openxmlformats.org/officeDocument/2006/relationships/tags" Target="../tags/tag167.xml"/><Relationship Id="rId26" Type="http://schemas.openxmlformats.org/officeDocument/2006/relationships/tags" Target="../tags/tag175.xml"/><Relationship Id="rId3" Type="http://schemas.openxmlformats.org/officeDocument/2006/relationships/tags" Target="../tags/tag152.xml"/><Relationship Id="rId21" Type="http://schemas.openxmlformats.org/officeDocument/2006/relationships/tags" Target="../tags/tag170.xml"/><Relationship Id="rId34" Type="http://schemas.openxmlformats.org/officeDocument/2006/relationships/tags" Target="../tags/tag183.xml"/><Relationship Id="rId7" Type="http://schemas.openxmlformats.org/officeDocument/2006/relationships/tags" Target="../tags/tag156.xml"/><Relationship Id="rId12" Type="http://schemas.openxmlformats.org/officeDocument/2006/relationships/tags" Target="../tags/tag161.xml"/><Relationship Id="rId17" Type="http://schemas.openxmlformats.org/officeDocument/2006/relationships/tags" Target="../tags/tag166.xml"/><Relationship Id="rId25" Type="http://schemas.openxmlformats.org/officeDocument/2006/relationships/tags" Target="../tags/tag174.xml"/><Relationship Id="rId33" Type="http://schemas.openxmlformats.org/officeDocument/2006/relationships/tags" Target="../tags/tag182.xml"/><Relationship Id="rId2" Type="http://schemas.openxmlformats.org/officeDocument/2006/relationships/tags" Target="../tags/tag151.xml"/><Relationship Id="rId16" Type="http://schemas.openxmlformats.org/officeDocument/2006/relationships/tags" Target="../tags/tag165.xml"/><Relationship Id="rId20" Type="http://schemas.openxmlformats.org/officeDocument/2006/relationships/tags" Target="../tags/tag169.xml"/><Relationship Id="rId29" Type="http://schemas.openxmlformats.org/officeDocument/2006/relationships/tags" Target="../tags/tag178.xml"/><Relationship Id="rId1" Type="http://schemas.openxmlformats.org/officeDocument/2006/relationships/tags" Target="../tags/tag150.xml"/><Relationship Id="rId6" Type="http://schemas.openxmlformats.org/officeDocument/2006/relationships/tags" Target="../tags/tag155.xml"/><Relationship Id="rId11" Type="http://schemas.openxmlformats.org/officeDocument/2006/relationships/tags" Target="../tags/tag160.xml"/><Relationship Id="rId24" Type="http://schemas.openxmlformats.org/officeDocument/2006/relationships/tags" Target="../tags/tag173.xml"/><Relationship Id="rId32" Type="http://schemas.openxmlformats.org/officeDocument/2006/relationships/tags" Target="../tags/tag181.xml"/><Relationship Id="rId37" Type="http://schemas.openxmlformats.org/officeDocument/2006/relationships/notesSlide" Target="../notesSlides/notesSlide4.xml"/><Relationship Id="rId5" Type="http://schemas.openxmlformats.org/officeDocument/2006/relationships/tags" Target="../tags/tag154.xml"/><Relationship Id="rId15" Type="http://schemas.openxmlformats.org/officeDocument/2006/relationships/tags" Target="../tags/tag164.xml"/><Relationship Id="rId23" Type="http://schemas.openxmlformats.org/officeDocument/2006/relationships/tags" Target="../tags/tag172.xml"/><Relationship Id="rId28" Type="http://schemas.openxmlformats.org/officeDocument/2006/relationships/tags" Target="../tags/tag177.xml"/><Relationship Id="rId36" Type="http://schemas.openxmlformats.org/officeDocument/2006/relationships/slideLayout" Target="../slideLayouts/slideLayout2.xml"/><Relationship Id="rId10" Type="http://schemas.openxmlformats.org/officeDocument/2006/relationships/tags" Target="../tags/tag159.xml"/><Relationship Id="rId19" Type="http://schemas.openxmlformats.org/officeDocument/2006/relationships/tags" Target="../tags/tag168.xml"/><Relationship Id="rId31" Type="http://schemas.openxmlformats.org/officeDocument/2006/relationships/tags" Target="../tags/tag180.xml"/><Relationship Id="rId4" Type="http://schemas.openxmlformats.org/officeDocument/2006/relationships/tags" Target="../tags/tag153.xml"/><Relationship Id="rId9" Type="http://schemas.openxmlformats.org/officeDocument/2006/relationships/tags" Target="../tags/tag158.xml"/><Relationship Id="rId14" Type="http://schemas.openxmlformats.org/officeDocument/2006/relationships/tags" Target="../tags/tag163.xml"/><Relationship Id="rId22" Type="http://schemas.openxmlformats.org/officeDocument/2006/relationships/tags" Target="../tags/tag171.xml"/><Relationship Id="rId27" Type="http://schemas.openxmlformats.org/officeDocument/2006/relationships/tags" Target="../tags/tag176.xml"/><Relationship Id="rId30" Type="http://schemas.openxmlformats.org/officeDocument/2006/relationships/tags" Target="../tags/tag179.xml"/><Relationship Id="rId35" Type="http://schemas.openxmlformats.org/officeDocument/2006/relationships/tags" Target="../tags/tag184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187.xml"/><Relationship Id="rId7" Type="http://schemas.openxmlformats.org/officeDocument/2006/relationships/notesSlide" Target="../notesSlides/notesSlide5.xml"/><Relationship Id="rId2" Type="http://schemas.openxmlformats.org/officeDocument/2006/relationships/tags" Target="../tags/tag186.xml"/><Relationship Id="rId1" Type="http://schemas.openxmlformats.org/officeDocument/2006/relationships/tags" Target="../tags/tag185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89.xml"/><Relationship Id="rId4" Type="http://schemas.openxmlformats.org/officeDocument/2006/relationships/tags" Target="../tags/tag18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91.xml"/><Relationship Id="rId1" Type="http://schemas.openxmlformats.org/officeDocument/2006/relationships/tags" Target="../tags/tag190.xml"/><Relationship Id="rId4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Prelim 3 Review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 smtClean="0"/>
              <a:t>Hakim Weatherspoon</a:t>
            </a:r>
          </a:p>
          <a:p>
            <a:r>
              <a:rPr lang="en-US" b="1" dirty="0" smtClean="0"/>
              <a:t>CS 3410, Spring 2013</a:t>
            </a:r>
          </a:p>
          <a:p>
            <a:r>
              <a:rPr lang="en-US" dirty="0" smtClean="0"/>
              <a:t>Computer Science</a:t>
            </a:r>
          </a:p>
          <a:p>
            <a:r>
              <a:rPr lang="en-US" dirty="0" smtClean="0"/>
              <a:t>Cornell University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19477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161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Autofit/>
          </a:bodyPr>
          <a:lstStyle/>
          <a:p>
            <a:r>
              <a:rPr lang="en-US" dirty="0"/>
              <a:t>Direct Mapped </a:t>
            </a:r>
            <a:r>
              <a:rPr lang="en-US" dirty="0" smtClean="0"/>
              <a:t>Cache</a:t>
            </a:r>
            <a:endParaRPr lang="en-US" dirty="0"/>
          </a:p>
        </p:txBody>
      </p:sp>
      <p:sp>
        <p:nvSpPr>
          <p:cNvPr id="3311621" name="Rectangle 5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667000" y="1981200"/>
            <a:ext cx="1524000" cy="4572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311622" name="Text Box 6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735986" y="1447800"/>
            <a:ext cx="359394" cy="544765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>
                <a:solidFill>
                  <a:srgbClr val="FFFFFF"/>
                </a:solidFill>
                <a:latin typeface="Calibri"/>
              </a:rPr>
              <a:t>V</a:t>
            </a:r>
          </a:p>
        </p:txBody>
      </p:sp>
      <p:sp>
        <p:nvSpPr>
          <p:cNvPr id="3311623" name="Text Box 7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219789" y="1447800"/>
            <a:ext cx="603050" cy="544765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>
                <a:solidFill>
                  <a:srgbClr val="FFFFFF"/>
                </a:solidFill>
                <a:latin typeface="Calibri"/>
              </a:rPr>
              <a:t>Tag</a:t>
            </a:r>
          </a:p>
        </p:txBody>
      </p:sp>
      <p:sp>
        <p:nvSpPr>
          <p:cNvPr id="3311624" name="Text Box 8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761755" y="1447800"/>
            <a:ext cx="853119" cy="544765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>
                <a:solidFill>
                  <a:srgbClr val="FFFFFF"/>
                </a:solidFill>
                <a:latin typeface="Calibri"/>
              </a:rPr>
              <a:t>Block</a:t>
            </a:r>
          </a:p>
        </p:txBody>
      </p:sp>
      <p:sp>
        <p:nvSpPr>
          <p:cNvPr id="3311625" name="Rectangle 9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191000" y="1981200"/>
            <a:ext cx="3810000" cy="457200"/>
          </a:xfrm>
          <a:prstGeom prst="rect">
            <a:avLst/>
          </a:prstGeom>
          <a:solidFill>
            <a:schemeClr val="accent3"/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311627" name="Line 11" hidden="1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 flipV="1">
            <a:off x="7772400" y="4724400"/>
            <a:ext cx="762000" cy="0"/>
          </a:xfrm>
          <a:prstGeom prst="line">
            <a:avLst/>
          </a:prstGeom>
          <a:noFill/>
          <a:ln w="28575">
            <a:solidFill>
              <a:srgbClr val="00B0F0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3311629" name="Rectangle 13" descr="Wide downward diagonal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2667000" y="2438400"/>
            <a:ext cx="1524000" cy="457200"/>
          </a:xfrm>
          <a:prstGeom prst="rect">
            <a:avLst/>
          </a:prstGeom>
          <a:pattFill prst="wdUpDiag">
            <a:fgClr>
              <a:schemeClr val="accent2">
                <a:lumMod val="75000"/>
              </a:schemeClr>
            </a:fgClr>
            <a:bgClr>
              <a:schemeClr val="tx1"/>
            </a:bgClr>
          </a:patt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311630" name="Rectangle 14" descr="Wide downward diagonal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4191000" y="2438400"/>
            <a:ext cx="3810000" cy="457200"/>
          </a:xfrm>
          <a:prstGeom prst="rect">
            <a:avLst/>
          </a:prstGeom>
          <a:pattFill prst="wdUpDiag">
            <a:fgClr>
              <a:schemeClr val="accent3"/>
            </a:fgClr>
            <a:bgClr>
              <a:schemeClr val="tx1"/>
            </a:bgClr>
          </a:patt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311631" name="Rectangle 15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2667000" y="2895600"/>
            <a:ext cx="1524000" cy="4572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311632" name="Rectangle 16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4191000" y="2895600"/>
            <a:ext cx="3810000" cy="457200"/>
          </a:xfrm>
          <a:prstGeom prst="rect">
            <a:avLst/>
          </a:prstGeom>
          <a:solidFill>
            <a:schemeClr val="accent3"/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311633" name="Rectangle 17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2667000" y="3352800"/>
            <a:ext cx="1524000" cy="4572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311634" name="Rectangle 18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4191000" y="3352800"/>
            <a:ext cx="3810000" cy="457200"/>
          </a:xfrm>
          <a:prstGeom prst="rect">
            <a:avLst/>
          </a:prstGeom>
          <a:solidFill>
            <a:schemeClr val="accent3"/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311635" name="Line 19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>
            <a:off x="3200400" y="1963738"/>
            <a:ext cx="0" cy="1846262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311636" name="Line 20" hidden="1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 flipH="1">
            <a:off x="7620000" y="2286000"/>
            <a:ext cx="0" cy="2209800"/>
          </a:xfrm>
          <a:prstGeom prst="line">
            <a:avLst/>
          </a:prstGeom>
          <a:noFill/>
          <a:ln w="28575">
            <a:solidFill>
              <a:srgbClr val="00B0F0"/>
            </a:solidFill>
            <a:round/>
            <a:headEnd type="oval" w="lg" len="lg"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3311637" name="Line 21" hidden="1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 flipH="1">
            <a:off x="6629400" y="2286000"/>
            <a:ext cx="0" cy="2209800"/>
          </a:xfrm>
          <a:prstGeom prst="line">
            <a:avLst/>
          </a:prstGeom>
          <a:noFill/>
          <a:ln w="28575">
            <a:solidFill>
              <a:srgbClr val="00B0F0"/>
            </a:solidFill>
            <a:round/>
            <a:headEnd type="oval" w="lg" len="lg"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311638" name="Line 22" hidden="1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 flipH="1">
            <a:off x="5562600" y="2286000"/>
            <a:ext cx="0" cy="2209800"/>
          </a:xfrm>
          <a:prstGeom prst="line">
            <a:avLst/>
          </a:prstGeom>
          <a:noFill/>
          <a:ln w="28575">
            <a:solidFill>
              <a:srgbClr val="00B0F0"/>
            </a:solidFill>
            <a:round/>
            <a:headEnd type="oval" w="lg" len="lg"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311639" name="Line 23" hidden="1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 flipH="1">
            <a:off x="4495800" y="2286000"/>
            <a:ext cx="0" cy="2209800"/>
          </a:xfrm>
          <a:prstGeom prst="line">
            <a:avLst/>
          </a:prstGeom>
          <a:noFill/>
          <a:ln w="28575">
            <a:solidFill>
              <a:srgbClr val="00B0F0"/>
            </a:solidFill>
            <a:round/>
            <a:headEnd type="oval" w="lg" len="lg"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grpSp>
        <p:nvGrpSpPr>
          <p:cNvPr id="2" name="Group 31"/>
          <p:cNvGrpSpPr>
            <a:grpSpLocks/>
          </p:cNvGrpSpPr>
          <p:nvPr>
            <p:custDataLst>
              <p:tags r:id="rId19"/>
            </p:custDataLst>
          </p:nvPr>
        </p:nvGrpSpPr>
        <p:grpSpPr bwMode="auto">
          <a:xfrm rot="5400000">
            <a:off x="5943600" y="3505200"/>
            <a:ext cx="381000" cy="3581400"/>
            <a:chOff x="4848" y="2112"/>
            <a:chExt cx="240" cy="1056"/>
          </a:xfrm>
        </p:grpSpPr>
        <p:sp>
          <p:nvSpPr>
            <p:cNvPr id="3311648" name="Line 32" hidden="1"/>
            <p:cNvSpPr>
              <a:spLocks noChangeShapeType="1"/>
            </p:cNvSpPr>
            <p:nvPr>
              <p:custDataLst>
                <p:tags r:id="rId54"/>
              </p:custDataLst>
            </p:nvPr>
          </p:nvSpPr>
          <p:spPr bwMode="auto">
            <a:xfrm>
              <a:off x="4848" y="2112"/>
              <a:ext cx="0" cy="1056"/>
            </a:xfrm>
            <a:prstGeom prst="line">
              <a:avLst/>
            </a:prstGeom>
            <a:noFill/>
            <a:ln w="28575">
              <a:solidFill>
                <a:srgbClr val="00B0F0"/>
              </a:solidFill>
              <a:round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3311649" name="Line 33" hidden="1"/>
            <p:cNvSpPr>
              <a:spLocks noChangeShapeType="1"/>
            </p:cNvSpPr>
            <p:nvPr>
              <p:custDataLst>
                <p:tags r:id="rId55"/>
              </p:custDataLst>
            </p:nvPr>
          </p:nvSpPr>
          <p:spPr bwMode="auto">
            <a:xfrm>
              <a:off x="5088" y="2202"/>
              <a:ext cx="0" cy="876"/>
            </a:xfrm>
            <a:prstGeom prst="line">
              <a:avLst/>
            </a:prstGeom>
            <a:noFill/>
            <a:ln w="28575">
              <a:solidFill>
                <a:srgbClr val="00B0F0"/>
              </a:solidFill>
              <a:round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endParaRPr lang="en-US" dirty="0"/>
            </a:p>
          </p:txBody>
        </p:sp>
        <p:sp>
          <p:nvSpPr>
            <p:cNvPr id="3311650" name="Line 34" hidden="1"/>
            <p:cNvSpPr>
              <a:spLocks noChangeShapeType="1"/>
            </p:cNvSpPr>
            <p:nvPr>
              <p:custDataLst>
                <p:tags r:id="rId56"/>
              </p:custDataLst>
            </p:nvPr>
          </p:nvSpPr>
          <p:spPr bwMode="auto">
            <a:xfrm>
              <a:off x="4848" y="2112"/>
              <a:ext cx="240" cy="90"/>
            </a:xfrm>
            <a:prstGeom prst="line">
              <a:avLst/>
            </a:prstGeom>
            <a:noFill/>
            <a:ln w="28575">
              <a:solidFill>
                <a:srgbClr val="00B0F0"/>
              </a:solidFill>
              <a:round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endParaRPr lang="en-US"/>
            </a:p>
          </p:txBody>
        </p:sp>
        <p:sp>
          <p:nvSpPr>
            <p:cNvPr id="3311651" name="Line 35" hidden="1"/>
            <p:cNvSpPr>
              <a:spLocks noChangeShapeType="1"/>
            </p:cNvSpPr>
            <p:nvPr>
              <p:custDataLst>
                <p:tags r:id="rId57"/>
              </p:custDataLst>
            </p:nvPr>
          </p:nvSpPr>
          <p:spPr bwMode="auto">
            <a:xfrm flipV="1">
              <a:off x="4848" y="3078"/>
              <a:ext cx="240" cy="90"/>
            </a:xfrm>
            <a:prstGeom prst="line">
              <a:avLst/>
            </a:prstGeom>
            <a:noFill/>
            <a:ln w="28575">
              <a:solidFill>
                <a:srgbClr val="00B0F0"/>
              </a:solidFill>
              <a:round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endParaRPr lang="en-US"/>
            </a:p>
          </p:txBody>
        </p:sp>
      </p:grpSp>
      <p:sp>
        <p:nvSpPr>
          <p:cNvPr id="3311653" name="Line 37" hidden="1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 flipV="1">
            <a:off x="8534400" y="1066800"/>
            <a:ext cx="0" cy="3657600"/>
          </a:xfrm>
          <a:prstGeom prst="line">
            <a:avLst/>
          </a:prstGeom>
          <a:noFill/>
          <a:ln w="28575">
            <a:solidFill>
              <a:srgbClr val="00B0F0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3311654" name="Line 38" hidden="1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>
            <a:off x="2362200" y="1066800"/>
            <a:ext cx="914400" cy="0"/>
          </a:xfrm>
          <a:prstGeom prst="line">
            <a:avLst/>
          </a:prstGeom>
          <a:noFill/>
          <a:ln w="28575">
            <a:solidFill>
              <a:srgbClr val="00B0F0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3311655" name="Line 39" hidden="1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>
            <a:off x="2362200" y="2286000"/>
            <a:ext cx="304800" cy="0"/>
          </a:xfrm>
          <a:prstGeom prst="line">
            <a:avLst/>
          </a:prstGeom>
          <a:noFill/>
          <a:ln w="28575">
            <a:solidFill>
              <a:srgbClr val="00B0F0"/>
            </a:solidFill>
            <a:round/>
            <a:headEnd type="none" w="med" len="med"/>
            <a:tailEnd type="arrow" w="med" len="med"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311656" name="Line 40" hidden="1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 flipV="1">
            <a:off x="2362200" y="1066800"/>
            <a:ext cx="0" cy="1219200"/>
          </a:xfrm>
          <a:prstGeom prst="line">
            <a:avLst/>
          </a:prstGeom>
          <a:noFill/>
          <a:ln w="28575">
            <a:solidFill>
              <a:srgbClr val="00B0F0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3311657" name="Line 41" hidden="1"/>
          <p:cNvSpPr>
            <a:spLocks noChangeShapeType="1"/>
          </p:cNvSpPr>
          <p:nvPr>
            <p:custDataLst>
              <p:tags r:id="rId24"/>
            </p:custDataLst>
          </p:nvPr>
        </p:nvSpPr>
        <p:spPr bwMode="auto">
          <a:xfrm>
            <a:off x="1524000" y="762000"/>
            <a:ext cx="0" cy="3352800"/>
          </a:xfrm>
          <a:prstGeom prst="line">
            <a:avLst/>
          </a:prstGeom>
          <a:noFill/>
          <a:ln w="28575">
            <a:solidFill>
              <a:srgbClr val="00B0F0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3311658" name="Line 42" hidden="1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>
            <a:off x="1524000" y="4114800"/>
            <a:ext cx="1828800" cy="0"/>
          </a:xfrm>
          <a:prstGeom prst="line">
            <a:avLst/>
          </a:prstGeom>
          <a:noFill/>
          <a:ln w="28575">
            <a:solidFill>
              <a:srgbClr val="00B0F0"/>
            </a:solidFill>
            <a:round/>
            <a:headEnd type="none" w="med" len="med"/>
            <a:tailEnd type="arrow" w="med" len="med"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3311659" name="Line 43" hidden="1"/>
          <p:cNvSpPr>
            <a:spLocks noChangeShapeType="1"/>
          </p:cNvSpPr>
          <p:nvPr>
            <p:custDataLst>
              <p:tags r:id="rId26"/>
            </p:custDataLst>
          </p:nvPr>
        </p:nvSpPr>
        <p:spPr bwMode="auto">
          <a:xfrm>
            <a:off x="3657600" y="2286000"/>
            <a:ext cx="0" cy="1447800"/>
          </a:xfrm>
          <a:prstGeom prst="line">
            <a:avLst/>
          </a:prstGeom>
          <a:noFill/>
          <a:ln w="28575">
            <a:solidFill>
              <a:srgbClr val="00B0F0"/>
            </a:solidFill>
            <a:round/>
            <a:headEnd type="oval" w="lg" len="lg"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311660" name="Oval 44" hidden="1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3352800" y="3740150"/>
            <a:ext cx="609600" cy="755650"/>
          </a:xfrm>
          <a:prstGeom prst="ellipse">
            <a:avLst/>
          </a:prstGeom>
          <a:noFill/>
          <a:ln w="28575" algn="ctr">
            <a:solidFill>
              <a:srgbClr val="00B0F0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3600" dirty="0">
                <a:solidFill>
                  <a:schemeClr val="accent4"/>
                </a:solidFill>
                <a:latin typeface="Calibri"/>
              </a:rPr>
              <a:t>=</a:t>
            </a:r>
          </a:p>
        </p:txBody>
      </p:sp>
      <p:grpSp>
        <p:nvGrpSpPr>
          <p:cNvPr id="3" name="Group 45"/>
          <p:cNvGrpSpPr>
            <a:grpSpLocks/>
          </p:cNvGrpSpPr>
          <p:nvPr>
            <p:custDataLst>
              <p:tags r:id="rId28"/>
            </p:custDataLst>
          </p:nvPr>
        </p:nvGrpSpPr>
        <p:grpSpPr bwMode="auto">
          <a:xfrm rot="5400000">
            <a:off x="2781551" y="5371849"/>
            <a:ext cx="1447298" cy="609600"/>
            <a:chOff x="1056" y="1584"/>
            <a:chExt cx="1331" cy="432"/>
          </a:xfrm>
        </p:grpSpPr>
        <p:sp>
          <p:nvSpPr>
            <p:cNvPr id="3311662" name="AutoShape 46" hidden="1"/>
            <p:cNvSpPr>
              <a:spLocks noChangeArrowheads="1"/>
            </p:cNvSpPr>
            <p:nvPr>
              <p:custDataLst>
                <p:tags r:id="rId50"/>
              </p:custDataLst>
            </p:nvPr>
          </p:nvSpPr>
          <p:spPr bwMode="auto">
            <a:xfrm>
              <a:off x="1248" y="1584"/>
              <a:ext cx="528" cy="432"/>
            </a:xfrm>
            <a:prstGeom prst="flowChartDelay">
              <a:avLst/>
            </a:prstGeom>
            <a:noFill/>
            <a:ln w="25400" algn="ctr">
              <a:solidFill>
                <a:srgbClr val="00B0F0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3311663" name="Line 47" hidden="1"/>
            <p:cNvSpPr>
              <a:spLocks noChangeShapeType="1"/>
            </p:cNvSpPr>
            <p:nvPr>
              <p:custDataLst>
                <p:tags r:id="rId51"/>
              </p:custDataLst>
            </p:nvPr>
          </p:nvSpPr>
          <p:spPr bwMode="auto">
            <a:xfrm flipH="1">
              <a:off x="1056" y="1680"/>
              <a:ext cx="192" cy="0"/>
            </a:xfrm>
            <a:prstGeom prst="line">
              <a:avLst/>
            </a:prstGeom>
            <a:noFill/>
            <a:ln w="28575">
              <a:solidFill>
                <a:srgbClr val="00B0F0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311664" name="Line 48" hidden="1"/>
            <p:cNvSpPr>
              <a:spLocks noChangeShapeType="1"/>
            </p:cNvSpPr>
            <p:nvPr>
              <p:custDataLst>
                <p:tags r:id="rId52"/>
              </p:custDataLst>
            </p:nvPr>
          </p:nvSpPr>
          <p:spPr bwMode="auto">
            <a:xfrm flipH="1">
              <a:off x="1056" y="1920"/>
              <a:ext cx="192" cy="0"/>
            </a:xfrm>
            <a:prstGeom prst="line">
              <a:avLst/>
            </a:prstGeom>
            <a:noFill/>
            <a:ln w="28575">
              <a:solidFill>
                <a:srgbClr val="00B0F0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311665" name="Line 49" hidden="1"/>
            <p:cNvSpPr>
              <a:spLocks noChangeShapeType="1"/>
            </p:cNvSpPr>
            <p:nvPr>
              <p:custDataLst>
                <p:tags r:id="rId53"/>
              </p:custDataLst>
            </p:nvPr>
          </p:nvSpPr>
          <p:spPr bwMode="auto">
            <a:xfrm flipH="1" flipV="1">
              <a:off x="1775" y="1796"/>
              <a:ext cx="612" cy="4"/>
            </a:xfrm>
            <a:prstGeom prst="line">
              <a:avLst/>
            </a:prstGeom>
            <a:noFill/>
            <a:ln w="28575">
              <a:solidFill>
                <a:srgbClr val="00B0F0"/>
              </a:solidFill>
              <a:round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endParaRPr lang="en-US"/>
            </a:p>
          </p:txBody>
        </p:sp>
      </p:grpSp>
      <p:sp>
        <p:nvSpPr>
          <p:cNvPr id="3311666" name="Line 50" hidden="1"/>
          <p:cNvSpPr>
            <a:spLocks noChangeShapeType="1"/>
          </p:cNvSpPr>
          <p:nvPr>
            <p:custDataLst>
              <p:tags r:id="rId29"/>
            </p:custDataLst>
          </p:nvPr>
        </p:nvSpPr>
        <p:spPr bwMode="auto">
          <a:xfrm flipH="1">
            <a:off x="3657600" y="4495800"/>
            <a:ext cx="0" cy="381000"/>
          </a:xfrm>
          <a:prstGeom prst="line">
            <a:avLst/>
          </a:prstGeom>
          <a:noFill/>
          <a:ln w="28575">
            <a:solidFill>
              <a:srgbClr val="00B0F0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311667" name="Line 51" hidden="1"/>
          <p:cNvSpPr>
            <a:spLocks noChangeShapeType="1"/>
          </p:cNvSpPr>
          <p:nvPr>
            <p:custDataLst>
              <p:tags r:id="rId30"/>
            </p:custDataLst>
          </p:nvPr>
        </p:nvSpPr>
        <p:spPr bwMode="auto">
          <a:xfrm>
            <a:off x="2895600" y="2286000"/>
            <a:ext cx="0" cy="2362200"/>
          </a:xfrm>
          <a:prstGeom prst="line">
            <a:avLst/>
          </a:prstGeom>
          <a:noFill/>
          <a:ln w="28575">
            <a:solidFill>
              <a:srgbClr val="00B0F0"/>
            </a:solidFill>
            <a:round/>
            <a:headEnd type="oval" w="lg" len="lg"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311668" name="Line 52" hidden="1"/>
          <p:cNvSpPr>
            <a:spLocks noChangeShapeType="1"/>
          </p:cNvSpPr>
          <p:nvPr>
            <p:custDataLst>
              <p:tags r:id="rId31"/>
            </p:custDataLst>
          </p:nvPr>
        </p:nvSpPr>
        <p:spPr bwMode="auto">
          <a:xfrm flipH="1">
            <a:off x="2895600" y="4648200"/>
            <a:ext cx="457200" cy="0"/>
          </a:xfrm>
          <a:prstGeom prst="line">
            <a:avLst/>
          </a:prstGeom>
          <a:noFill/>
          <a:ln w="28575">
            <a:solidFill>
              <a:srgbClr val="00B0F0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311669" name="Line 53" hidden="1"/>
          <p:cNvSpPr>
            <a:spLocks noChangeShapeType="1"/>
          </p:cNvSpPr>
          <p:nvPr>
            <p:custDataLst>
              <p:tags r:id="rId32"/>
            </p:custDataLst>
          </p:nvPr>
        </p:nvSpPr>
        <p:spPr bwMode="auto">
          <a:xfrm flipH="1" flipV="1">
            <a:off x="6172200" y="4876800"/>
            <a:ext cx="0" cy="914400"/>
          </a:xfrm>
          <a:prstGeom prst="line">
            <a:avLst/>
          </a:prstGeom>
          <a:noFill/>
          <a:ln w="28575">
            <a:solidFill>
              <a:srgbClr val="00B0F0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55" name="Rectangle 54"/>
          <p:cNvSpPr/>
          <p:nvPr>
            <p:custDataLst>
              <p:tags r:id="rId33"/>
            </p:custDataLst>
          </p:nvPr>
        </p:nvSpPr>
        <p:spPr>
          <a:xfrm>
            <a:off x="457200" y="609600"/>
            <a:ext cx="4953000" cy="5334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tabLst>
                <a:tab pos="744538" algn="l"/>
                <a:tab pos="2519363" algn="l"/>
                <a:tab pos="3709988" algn="l"/>
              </a:tabLst>
            </a:pPr>
            <a:r>
              <a:rPr lang="en-US" sz="2800" dirty="0" smtClean="0"/>
              <a:t>	Tag	Index	Offset</a:t>
            </a:r>
            <a:endParaRPr lang="en-US" sz="2800" dirty="0"/>
          </a:p>
        </p:txBody>
      </p:sp>
      <p:cxnSp>
        <p:nvCxnSpPr>
          <p:cNvPr id="57" name="Straight Connector 56"/>
          <p:cNvCxnSpPr/>
          <p:nvPr>
            <p:custDataLst>
              <p:tags r:id="rId34"/>
            </p:custDataLst>
          </p:nvPr>
        </p:nvCxnSpPr>
        <p:spPr>
          <a:xfrm rot="5400000">
            <a:off x="4000500" y="876300"/>
            <a:ext cx="5334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>
            <p:custDataLst>
              <p:tags r:id="rId35"/>
            </p:custDataLst>
          </p:nvPr>
        </p:nvCxnSpPr>
        <p:spPr>
          <a:xfrm rot="5400000">
            <a:off x="2628900" y="876300"/>
            <a:ext cx="5334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Line 38" hidden="1"/>
          <p:cNvSpPr>
            <a:spLocks noChangeShapeType="1"/>
          </p:cNvSpPr>
          <p:nvPr>
            <p:custDataLst>
              <p:tags r:id="rId36"/>
            </p:custDataLst>
          </p:nvPr>
        </p:nvSpPr>
        <p:spPr bwMode="auto">
          <a:xfrm flipH="1">
            <a:off x="3276600" y="762000"/>
            <a:ext cx="0" cy="304800"/>
          </a:xfrm>
          <a:prstGeom prst="line">
            <a:avLst/>
          </a:prstGeom>
          <a:noFill/>
          <a:ln w="28575">
            <a:solidFill>
              <a:srgbClr val="00B0F0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60" name="Line 38" hidden="1"/>
          <p:cNvSpPr>
            <a:spLocks noChangeShapeType="1"/>
          </p:cNvSpPr>
          <p:nvPr>
            <p:custDataLst>
              <p:tags r:id="rId37"/>
            </p:custDataLst>
          </p:nvPr>
        </p:nvSpPr>
        <p:spPr bwMode="auto">
          <a:xfrm>
            <a:off x="4800600" y="1066800"/>
            <a:ext cx="3733800" cy="0"/>
          </a:xfrm>
          <a:prstGeom prst="line">
            <a:avLst/>
          </a:prstGeom>
          <a:noFill/>
          <a:ln w="28575">
            <a:solidFill>
              <a:srgbClr val="00B0F0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61" name="Line 38" hidden="1"/>
          <p:cNvSpPr>
            <a:spLocks noChangeShapeType="1"/>
          </p:cNvSpPr>
          <p:nvPr>
            <p:custDataLst>
              <p:tags r:id="rId38"/>
            </p:custDataLst>
          </p:nvPr>
        </p:nvSpPr>
        <p:spPr bwMode="auto">
          <a:xfrm flipH="1">
            <a:off x="4800600" y="762000"/>
            <a:ext cx="0" cy="304800"/>
          </a:xfrm>
          <a:prstGeom prst="line">
            <a:avLst/>
          </a:prstGeom>
          <a:noFill/>
          <a:ln w="28575">
            <a:solidFill>
              <a:srgbClr val="00B0F0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48" name="TextBox 47" hidden="1"/>
          <p:cNvSpPr txBox="1"/>
          <p:nvPr>
            <p:custDataLst>
              <p:tags r:id="rId39"/>
            </p:custDataLst>
          </p:nvPr>
        </p:nvSpPr>
        <p:spPr>
          <a:xfrm>
            <a:off x="5181600" y="4429780"/>
            <a:ext cx="20574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4"/>
                </a:solidFill>
              </a:rPr>
              <a:t>word select</a:t>
            </a:r>
          </a:p>
        </p:txBody>
      </p:sp>
      <p:sp>
        <p:nvSpPr>
          <p:cNvPr id="49" name="TextBox 48" hidden="1"/>
          <p:cNvSpPr txBox="1"/>
          <p:nvPr>
            <p:custDataLst>
              <p:tags r:id="rId40"/>
            </p:custDataLst>
          </p:nvPr>
        </p:nvSpPr>
        <p:spPr>
          <a:xfrm>
            <a:off x="3200400" y="6029980"/>
            <a:ext cx="20574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4"/>
                </a:solidFill>
              </a:rPr>
              <a:t>hit?</a:t>
            </a:r>
          </a:p>
        </p:txBody>
      </p:sp>
      <p:sp>
        <p:nvSpPr>
          <p:cNvPr id="50" name="TextBox 49" hidden="1"/>
          <p:cNvSpPr txBox="1"/>
          <p:nvPr>
            <p:custDataLst>
              <p:tags r:id="rId41"/>
            </p:custDataLst>
          </p:nvPr>
        </p:nvSpPr>
        <p:spPr>
          <a:xfrm>
            <a:off x="5791200" y="5715000"/>
            <a:ext cx="10668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4"/>
                </a:solidFill>
              </a:rPr>
              <a:t>data</a:t>
            </a:r>
          </a:p>
        </p:txBody>
      </p:sp>
      <p:grpSp>
        <p:nvGrpSpPr>
          <p:cNvPr id="74" name="Group 31"/>
          <p:cNvGrpSpPr>
            <a:grpSpLocks/>
          </p:cNvGrpSpPr>
          <p:nvPr/>
        </p:nvGrpSpPr>
        <p:grpSpPr bwMode="auto">
          <a:xfrm rot="5400000">
            <a:off x="5905500" y="5219700"/>
            <a:ext cx="381000" cy="1676400"/>
            <a:chOff x="4848" y="2112"/>
            <a:chExt cx="240" cy="1056"/>
          </a:xfrm>
        </p:grpSpPr>
        <p:sp>
          <p:nvSpPr>
            <p:cNvPr id="75" name="Line 32"/>
            <p:cNvSpPr>
              <a:spLocks noChangeShapeType="1"/>
            </p:cNvSpPr>
            <p:nvPr/>
          </p:nvSpPr>
          <p:spPr bwMode="auto">
            <a:xfrm>
              <a:off x="4848" y="2112"/>
              <a:ext cx="0" cy="1056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76" name="Line 33"/>
            <p:cNvSpPr>
              <a:spLocks noChangeShapeType="1"/>
            </p:cNvSpPr>
            <p:nvPr/>
          </p:nvSpPr>
          <p:spPr bwMode="auto">
            <a:xfrm>
              <a:off x="5088" y="2256"/>
              <a:ext cx="0" cy="768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77" name="Line 34"/>
            <p:cNvSpPr>
              <a:spLocks noChangeShapeType="1"/>
            </p:cNvSpPr>
            <p:nvPr/>
          </p:nvSpPr>
          <p:spPr bwMode="auto">
            <a:xfrm>
              <a:off x="4848" y="2112"/>
              <a:ext cx="240" cy="144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78" name="Line 35"/>
            <p:cNvSpPr>
              <a:spLocks noChangeShapeType="1"/>
            </p:cNvSpPr>
            <p:nvPr/>
          </p:nvSpPr>
          <p:spPr bwMode="auto">
            <a:xfrm flipV="1">
              <a:off x="4848" y="3024"/>
              <a:ext cx="240" cy="144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</p:grpSp>
      <p:sp>
        <p:nvSpPr>
          <p:cNvPr id="81" name="Line 39"/>
          <p:cNvSpPr>
            <a:spLocks noChangeShapeType="1"/>
          </p:cNvSpPr>
          <p:nvPr/>
        </p:nvSpPr>
        <p:spPr bwMode="auto">
          <a:xfrm>
            <a:off x="2362200" y="2590800"/>
            <a:ext cx="3048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85" name="Oval 44"/>
          <p:cNvSpPr>
            <a:spLocks noChangeArrowheads="1"/>
          </p:cNvSpPr>
          <p:nvPr/>
        </p:nvSpPr>
        <p:spPr bwMode="auto">
          <a:xfrm>
            <a:off x="3352800" y="4032547"/>
            <a:ext cx="609600" cy="767756"/>
          </a:xfrm>
          <a:prstGeom prst="ellipse">
            <a:avLst/>
          </a:prstGeom>
          <a:noFill/>
          <a:ln w="28575" algn="ctr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200">
                <a:solidFill>
                  <a:schemeClr val="bg1"/>
                </a:solidFill>
                <a:latin typeface="Arial" charset="0"/>
              </a:rPr>
              <a:t>=</a:t>
            </a:r>
          </a:p>
        </p:txBody>
      </p:sp>
      <p:grpSp>
        <p:nvGrpSpPr>
          <p:cNvPr id="86" name="Group 45"/>
          <p:cNvGrpSpPr>
            <a:grpSpLocks/>
          </p:cNvGrpSpPr>
          <p:nvPr/>
        </p:nvGrpSpPr>
        <p:grpSpPr bwMode="auto">
          <a:xfrm rot="5400000">
            <a:off x="3009899" y="5188656"/>
            <a:ext cx="990600" cy="519289"/>
            <a:chOff x="1056" y="1616"/>
            <a:chExt cx="911" cy="368"/>
          </a:xfrm>
        </p:grpSpPr>
        <p:sp>
          <p:nvSpPr>
            <p:cNvPr id="87" name="AutoShape 46"/>
            <p:cNvSpPr>
              <a:spLocks noChangeArrowheads="1"/>
            </p:cNvSpPr>
            <p:nvPr/>
          </p:nvSpPr>
          <p:spPr bwMode="auto">
            <a:xfrm>
              <a:off x="1248" y="1616"/>
              <a:ext cx="528" cy="368"/>
            </a:xfrm>
            <a:prstGeom prst="flowChartDelay">
              <a:avLst/>
            </a:prstGeom>
            <a:noFill/>
            <a:ln w="25400" algn="ctr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88" name="Line 47"/>
            <p:cNvSpPr>
              <a:spLocks noChangeShapeType="1"/>
            </p:cNvSpPr>
            <p:nvPr/>
          </p:nvSpPr>
          <p:spPr bwMode="auto">
            <a:xfrm flipH="1">
              <a:off x="1056" y="1680"/>
              <a:ext cx="192" cy="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89" name="Line 48"/>
            <p:cNvSpPr>
              <a:spLocks noChangeShapeType="1"/>
            </p:cNvSpPr>
            <p:nvPr/>
          </p:nvSpPr>
          <p:spPr bwMode="auto">
            <a:xfrm flipH="1">
              <a:off x="1056" y="1920"/>
              <a:ext cx="192" cy="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90" name="Line 49"/>
            <p:cNvSpPr>
              <a:spLocks noChangeShapeType="1"/>
            </p:cNvSpPr>
            <p:nvPr/>
          </p:nvSpPr>
          <p:spPr bwMode="auto">
            <a:xfrm flipH="1">
              <a:off x="1775" y="1796"/>
              <a:ext cx="192" cy="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</p:grpSp>
      <p:sp>
        <p:nvSpPr>
          <p:cNvPr id="91" name="Line 50"/>
          <p:cNvSpPr>
            <a:spLocks noChangeShapeType="1"/>
          </p:cNvSpPr>
          <p:nvPr/>
        </p:nvSpPr>
        <p:spPr bwMode="auto">
          <a:xfrm flipH="1">
            <a:off x="3657600" y="4800600"/>
            <a:ext cx="0" cy="3810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2362200" y="1447800"/>
            <a:ext cx="0" cy="1143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>
            <a:endCxn id="3311623" idx="0"/>
          </p:cNvCxnSpPr>
          <p:nvPr/>
        </p:nvCxnSpPr>
        <p:spPr>
          <a:xfrm>
            <a:off x="2362200" y="1447800"/>
            <a:ext cx="1159114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stCxn id="3311623" idx="0"/>
          </p:cNvCxnSpPr>
          <p:nvPr/>
        </p:nvCxnSpPr>
        <p:spPr>
          <a:xfrm flipV="1">
            <a:off x="3521314" y="1143000"/>
            <a:ext cx="0" cy="3048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Elbow Connector 20"/>
          <p:cNvCxnSpPr>
            <a:stCxn id="85" idx="2"/>
          </p:cNvCxnSpPr>
          <p:nvPr/>
        </p:nvCxnSpPr>
        <p:spPr>
          <a:xfrm rot="10800000">
            <a:off x="1555044" y="1143003"/>
            <a:ext cx="1797756" cy="3273423"/>
          </a:xfrm>
          <a:prstGeom prst="bentConnector2">
            <a:avLst/>
          </a:prstGeom>
          <a:ln w="28575">
            <a:solidFill>
              <a:schemeClr val="bg1"/>
            </a:solidFill>
            <a:head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11628" name="Elbow Connector 3311627"/>
          <p:cNvCxnSpPr/>
          <p:nvPr/>
        </p:nvCxnSpPr>
        <p:spPr>
          <a:xfrm rot="5400000" flipH="1" flipV="1">
            <a:off x="5428762" y="3943838"/>
            <a:ext cx="3163276" cy="609600"/>
          </a:xfrm>
          <a:prstGeom prst="bentConnector3">
            <a:avLst>
              <a:gd name="adj1" fmla="val 34072"/>
            </a:avLst>
          </a:prstGeom>
          <a:ln w="28575">
            <a:solidFill>
              <a:schemeClr val="accent1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11642" name="Elbow Connector 3311641"/>
          <p:cNvCxnSpPr/>
          <p:nvPr/>
        </p:nvCxnSpPr>
        <p:spPr>
          <a:xfrm rot="16200000" flipV="1">
            <a:off x="3638062" y="3981938"/>
            <a:ext cx="3163276" cy="533400"/>
          </a:xfrm>
          <a:prstGeom prst="bentConnector3">
            <a:avLst>
              <a:gd name="adj1" fmla="val 34662"/>
            </a:avLst>
          </a:prstGeom>
          <a:ln w="28575">
            <a:solidFill>
              <a:schemeClr val="accent1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11647" name="Straight Connector 3311646"/>
          <p:cNvCxnSpPr>
            <a:stCxn id="85" idx="0"/>
          </p:cNvCxnSpPr>
          <p:nvPr/>
        </p:nvCxnSpPr>
        <p:spPr>
          <a:xfrm flipV="1">
            <a:off x="3657600" y="2667000"/>
            <a:ext cx="0" cy="1365547"/>
          </a:xfrm>
          <a:prstGeom prst="line">
            <a:avLst/>
          </a:prstGeom>
          <a:ln w="28575">
            <a:solidFill>
              <a:schemeClr val="bg1"/>
            </a:solidFill>
            <a:headEnd type="arrow" w="med" len="med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Elbow Connector 31"/>
          <p:cNvCxnSpPr>
            <a:stCxn id="55" idx="3"/>
          </p:cNvCxnSpPr>
          <p:nvPr/>
        </p:nvCxnSpPr>
        <p:spPr>
          <a:xfrm>
            <a:off x="5410200" y="876300"/>
            <a:ext cx="3048000" cy="5219700"/>
          </a:xfrm>
          <a:prstGeom prst="bentConnector2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H="1">
            <a:off x="6819900" y="6096000"/>
            <a:ext cx="1638300" cy="0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7" name="TextBox 146"/>
          <p:cNvSpPr txBox="1"/>
          <p:nvPr>
            <p:custDataLst>
              <p:tags r:id="rId42"/>
            </p:custDataLst>
          </p:nvPr>
        </p:nvSpPr>
        <p:spPr>
          <a:xfrm>
            <a:off x="2743200" y="6109996"/>
            <a:ext cx="11430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hit?</a:t>
            </a:r>
          </a:p>
        </p:txBody>
      </p:sp>
      <p:sp>
        <p:nvSpPr>
          <p:cNvPr id="148" name="TextBox 147"/>
          <p:cNvSpPr txBox="1"/>
          <p:nvPr>
            <p:custDataLst>
              <p:tags r:id="rId43"/>
            </p:custDataLst>
          </p:nvPr>
        </p:nvSpPr>
        <p:spPr>
          <a:xfrm>
            <a:off x="5105400" y="6182380"/>
            <a:ext cx="10668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data</a:t>
            </a:r>
          </a:p>
        </p:txBody>
      </p:sp>
      <p:cxnSp>
        <p:nvCxnSpPr>
          <p:cNvPr id="36" name="Straight Connector 35"/>
          <p:cNvCxnSpPr/>
          <p:nvPr/>
        </p:nvCxnSpPr>
        <p:spPr>
          <a:xfrm>
            <a:off x="3510843" y="5943600"/>
            <a:ext cx="0" cy="57659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6096000" y="6248400"/>
            <a:ext cx="0" cy="27179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>
            <a:stCxn id="3311625" idx="0"/>
            <a:endCxn id="3311634" idx="2"/>
          </p:cNvCxnSpPr>
          <p:nvPr/>
        </p:nvCxnSpPr>
        <p:spPr>
          <a:xfrm>
            <a:off x="6096000" y="1981200"/>
            <a:ext cx="0" cy="18288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/>
          <p:nvPr/>
        </p:nvCxnSpPr>
        <p:spPr>
          <a:xfrm>
            <a:off x="2895600" y="2666999"/>
            <a:ext cx="46157" cy="2286002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/>
          <p:cNvCxnSpPr>
            <a:stCxn id="89" idx="1"/>
          </p:cNvCxnSpPr>
          <p:nvPr/>
        </p:nvCxnSpPr>
        <p:spPr>
          <a:xfrm flipH="1">
            <a:off x="2933700" y="4953001"/>
            <a:ext cx="402164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7" name="TextBox 176"/>
          <p:cNvSpPr txBox="1"/>
          <p:nvPr>
            <p:custDataLst>
              <p:tags r:id="rId44"/>
            </p:custDataLst>
          </p:nvPr>
        </p:nvSpPr>
        <p:spPr>
          <a:xfrm>
            <a:off x="5334000" y="5791200"/>
            <a:ext cx="2057400" cy="43088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chemeClr val="bg1"/>
                </a:solidFill>
              </a:rPr>
              <a:t>word select</a:t>
            </a:r>
          </a:p>
        </p:txBody>
      </p:sp>
      <p:sp>
        <p:nvSpPr>
          <p:cNvPr id="178" name="Line 48"/>
          <p:cNvSpPr>
            <a:spLocks noChangeShapeType="1"/>
          </p:cNvSpPr>
          <p:nvPr>
            <p:custDataLst>
              <p:tags r:id="rId45"/>
            </p:custDataLst>
          </p:nvPr>
        </p:nvSpPr>
        <p:spPr bwMode="auto">
          <a:xfrm flipV="1">
            <a:off x="5376644" y="5257800"/>
            <a:ext cx="228600" cy="762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79" name="Line 48"/>
          <p:cNvSpPr>
            <a:spLocks noChangeShapeType="1"/>
          </p:cNvSpPr>
          <p:nvPr>
            <p:custDataLst>
              <p:tags r:id="rId46"/>
            </p:custDataLst>
          </p:nvPr>
        </p:nvSpPr>
        <p:spPr bwMode="auto">
          <a:xfrm flipV="1">
            <a:off x="5943600" y="6324600"/>
            <a:ext cx="228600" cy="762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85" name="Line 48"/>
          <p:cNvSpPr>
            <a:spLocks noChangeShapeType="1"/>
          </p:cNvSpPr>
          <p:nvPr>
            <p:custDataLst>
              <p:tags r:id="rId47"/>
            </p:custDataLst>
          </p:nvPr>
        </p:nvSpPr>
        <p:spPr bwMode="auto">
          <a:xfrm flipV="1">
            <a:off x="6629400" y="5257800"/>
            <a:ext cx="228600" cy="762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87" name="TextBox 186"/>
          <p:cNvSpPr txBox="1"/>
          <p:nvPr>
            <p:custDataLst>
              <p:tags r:id="rId48"/>
            </p:custDataLst>
          </p:nvPr>
        </p:nvSpPr>
        <p:spPr>
          <a:xfrm>
            <a:off x="6172200" y="6229290"/>
            <a:ext cx="1371600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32bits</a:t>
            </a:r>
          </a:p>
        </p:txBody>
      </p:sp>
      <p:pic>
        <p:nvPicPr>
          <p:cNvPr id="91138" name="CP3 Ink d981537f-1327-45c5-b67b-8c99ad2740ab"/>
          <p:cNvPicPr>
            <a:picLocks noChangeAspect="1" noChangeArrowheads="1"/>
          </p:cNvPicPr>
          <p:nvPr>
            <p:custDataLst>
              <p:tags r:id="rId49"/>
            </p:custDataLst>
          </p:nvPr>
        </p:nvPicPr>
        <p:blipFill>
          <a:blip r:embed="rId6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0710" y="457560"/>
            <a:ext cx="2406900" cy="456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5755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Line 48"/>
          <p:cNvSpPr>
            <a:spLocks noChangeShapeType="1"/>
          </p:cNvSpPr>
          <p:nvPr>
            <p:custDataLst>
              <p:tags r:id="rId1"/>
            </p:custDataLst>
          </p:nvPr>
        </p:nvSpPr>
        <p:spPr bwMode="auto">
          <a:xfrm flipH="1">
            <a:off x="533400" y="2438400"/>
            <a:ext cx="20574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311618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Fully Associative Cache</a:t>
            </a:r>
            <a:endParaRPr lang="en-US" dirty="0"/>
          </a:p>
        </p:txBody>
      </p:sp>
      <p:sp>
        <p:nvSpPr>
          <p:cNvPr id="3311621" name="Rectangle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899481" y="1676400"/>
            <a:ext cx="914400" cy="4572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3311622" name="Text Box 6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899481" y="1143000"/>
            <a:ext cx="359394" cy="544765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>
                <a:solidFill>
                  <a:srgbClr val="FFFFFF"/>
                </a:solidFill>
                <a:latin typeface="Calibri"/>
              </a:rPr>
              <a:t>V</a:t>
            </a:r>
          </a:p>
        </p:txBody>
      </p:sp>
      <p:sp>
        <p:nvSpPr>
          <p:cNvPr id="3311623" name="Text Box 7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204281" y="1143000"/>
            <a:ext cx="603050" cy="544765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>
                <a:solidFill>
                  <a:srgbClr val="FFFFFF"/>
                </a:solidFill>
                <a:latin typeface="Calibri"/>
              </a:rPr>
              <a:t>Tag</a:t>
            </a:r>
          </a:p>
        </p:txBody>
      </p:sp>
      <p:sp>
        <p:nvSpPr>
          <p:cNvPr id="3311624" name="Text Box 8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194881" y="1143000"/>
            <a:ext cx="853119" cy="544765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>
                <a:solidFill>
                  <a:srgbClr val="FFFFFF"/>
                </a:solidFill>
                <a:latin typeface="Calibri"/>
              </a:rPr>
              <a:t>Block</a:t>
            </a:r>
          </a:p>
        </p:txBody>
      </p:sp>
      <p:sp>
        <p:nvSpPr>
          <p:cNvPr id="3311627" name="Line 11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 flipH="1" flipV="1">
            <a:off x="7162800" y="5334000"/>
            <a:ext cx="4572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arrow" w="med" len="med"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311632" name="Rectangle 16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1813881" y="1676400"/>
            <a:ext cx="1143000" cy="457200"/>
          </a:xfrm>
          <a:prstGeom prst="rect">
            <a:avLst/>
          </a:prstGeom>
          <a:solidFill>
            <a:schemeClr val="accent3"/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3311635" name="Line 19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1204281" y="1676400"/>
            <a:ext cx="0" cy="4572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>
            <a:noAutofit/>
          </a:bodyPr>
          <a:lstStyle/>
          <a:p>
            <a:endParaRPr lang="en-US"/>
          </a:p>
        </p:txBody>
      </p:sp>
      <p:sp>
        <p:nvSpPr>
          <p:cNvPr id="3311658" name="Line 42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>
            <a:off x="1204281" y="2590800"/>
            <a:ext cx="1524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 type="none" w="med" len="med"/>
            <a:tailEnd type="arrow" w="med" len="med"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311659" name="Line 43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 flipH="1">
            <a:off x="1585281" y="1905000"/>
            <a:ext cx="0" cy="4572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 type="oval" w="lg" len="lg"/>
            <a:tailEnd type="arrow"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311660" name="Oval 44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1356681" y="2362200"/>
            <a:ext cx="457200" cy="457200"/>
          </a:xfrm>
          <a:prstGeom prst="ellipse">
            <a:avLst/>
          </a:prstGeom>
          <a:solidFill>
            <a:schemeClr val="bg2"/>
          </a:solidFill>
          <a:ln w="28575" algn="ctr">
            <a:solidFill>
              <a:schemeClr val="bg1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3600" dirty="0">
              <a:solidFill>
                <a:schemeClr val="bg1"/>
              </a:solidFill>
              <a:latin typeface="Calibri"/>
            </a:endParaRPr>
          </a:p>
        </p:txBody>
      </p:sp>
      <p:sp>
        <p:nvSpPr>
          <p:cNvPr id="3311664" name="Line 48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 flipH="1">
            <a:off x="1051881" y="2895600"/>
            <a:ext cx="3048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311665" name="Line 49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 flipH="1" flipV="1">
            <a:off x="1447800" y="3352800"/>
            <a:ext cx="0" cy="4572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311667" name="Line 51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 flipH="1">
            <a:off x="1051881" y="1905000"/>
            <a:ext cx="0" cy="9906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 type="oval" w="lg" len="lg"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311669" name="Line 53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 flipH="1" flipV="1">
            <a:off x="5486400" y="5496580"/>
            <a:ext cx="0" cy="59942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cxnSp>
        <p:nvCxnSpPr>
          <p:cNvPr id="57" name="Straight Connector 56"/>
          <p:cNvCxnSpPr/>
          <p:nvPr>
            <p:custDataLst>
              <p:tags r:id="rId17"/>
            </p:custDataLst>
          </p:nvPr>
        </p:nvCxnSpPr>
        <p:spPr>
          <a:xfrm rot="5400000">
            <a:off x="3848099" y="800100"/>
            <a:ext cx="5334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Line 38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 flipH="1">
            <a:off x="533400" y="838200"/>
            <a:ext cx="0" cy="16002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 type="oval" w="lg" len="lg"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48" name="Line 41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>
            <a:off x="1585281" y="2819400"/>
            <a:ext cx="0" cy="2286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07" name="Line 20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 flipH="1">
            <a:off x="1204281" y="2438400"/>
            <a:ext cx="0" cy="1524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 type="oval" w="med" len="med"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09" name="Line 21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>
            <a:off x="2575881" y="1905000"/>
            <a:ext cx="0" cy="205740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 type="oval" w="lg" len="lg"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12" name="Line 53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 flipH="1" flipV="1">
            <a:off x="5486400" y="4572000"/>
            <a:ext cx="0" cy="53340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29" name="Line 49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 flipH="1">
            <a:off x="1447800" y="3810000"/>
            <a:ext cx="0" cy="15240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30" name="Line 49"/>
          <p:cNvSpPr>
            <a:spLocks noChangeShapeType="1"/>
          </p:cNvSpPr>
          <p:nvPr>
            <p:custDataLst>
              <p:tags r:id="rId24"/>
            </p:custDataLst>
          </p:nvPr>
        </p:nvSpPr>
        <p:spPr bwMode="auto">
          <a:xfrm flipH="1">
            <a:off x="1600200" y="3505200"/>
            <a:ext cx="0" cy="19050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31" name="Line 49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 flipH="1">
            <a:off x="1752600" y="3581400"/>
            <a:ext cx="0" cy="18288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34" name="Line 53"/>
          <p:cNvSpPr>
            <a:spLocks noChangeShapeType="1"/>
          </p:cNvSpPr>
          <p:nvPr>
            <p:custDataLst>
              <p:tags r:id="rId26"/>
            </p:custDataLst>
          </p:nvPr>
        </p:nvSpPr>
        <p:spPr bwMode="auto">
          <a:xfrm flipH="1" flipV="1">
            <a:off x="1676400" y="5791200"/>
            <a:ext cx="0" cy="3810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35" name="AutoShape 77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 rot="5400000" flipH="1">
            <a:off x="1365766" y="5263634"/>
            <a:ext cx="609600" cy="597932"/>
          </a:xfrm>
          <a:prstGeom prst="moon">
            <a:avLst>
              <a:gd name="adj" fmla="val 71690"/>
            </a:avLst>
          </a:prstGeom>
          <a:solidFill>
            <a:schemeClr val="bg2"/>
          </a:soli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36" name="Line 49"/>
          <p:cNvSpPr>
            <a:spLocks noChangeShapeType="1"/>
          </p:cNvSpPr>
          <p:nvPr>
            <p:custDataLst>
              <p:tags r:id="rId28"/>
            </p:custDataLst>
          </p:nvPr>
        </p:nvSpPr>
        <p:spPr bwMode="auto">
          <a:xfrm>
            <a:off x="1447800" y="4495800"/>
            <a:ext cx="6858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 type="oval"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43" name="Line 49"/>
          <p:cNvSpPr>
            <a:spLocks noChangeShapeType="1"/>
          </p:cNvSpPr>
          <p:nvPr>
            <p:custDataLst>
              <p:tags r:id="rId29"/>
            </p:custDataLst>
          </p:nvPr>
        </p:nvSpPr>
        <p:spPr bwMode="auto">
          <a:xfrm>
            <a:off x="1600200" y="4419600"/>
            <a:ext cx="5334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 type="oval"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44" name="Line 49"/>
          <p:cNvSpPr>
            <a:spLocks noChangeShapeType="1"/>
          </p:cNvSpPr>
          <p:nvPr>
            <p:custDataLst>
              <p:tags r:id="rId30"/>
            </p:custDataLst>
          </p:nvPr>
        </p:nvSpPr>
        <p:spPr bwMode="auto">
          <a:xfrm>
            <a:off x="1752600" y="4343400"/>
            <a:ext cx="3810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 type="oval"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45" name="Line 49"/>
          <p:cNvSpPr>
            <a:spLocks noChangeShapeType="1"/>
          </p:cNvSpPr>
          <p:nvPr>
            <p:custDataLst>
              <p:tags r:id="rId31"/>
            </p:custDataLst>
          </p:nvPr>
        </p:nvSpPr>
        <p:spPr bwMode="auto">
          <a:xfrm>
            <a:off x="1905000" y="4267200"/>
            <a:ext cx="2286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 type="oval"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46" name="Rectangle 145"/>
          <p:cNvSpPr/>
          <p:nvPr>
            <p:custDataLst>
              <p:tags r:id="rId32"/>
            </p:custDataLst>
          </p:nvPr>
        </p:nvSpPr>
        <p:spPr>
          <a:xfrm>
            <a:off x="2133600" y="4191000"/>
            <a:ext cx="228600" cy="3810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cxnSp>
        <p:nvCxnSpPr>
          <p:cNvPr id="148" name="Straight Arrow Connector 147"/>
          <p:cNvCxnSpPr/>
          <p:nvPr>
            <p:custDataLst>
              <p:tags r:id="rId33"/>
            </p:custDataLst>
          </p:nvPr>
        </p:nvCxnSpPr>
        <p:spPr>
          <a:xfrm>
            <a:off x="2362200" y="4419600"/>
            <a:ext cx="1371600" cy="1588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6" name="TextBox 155"/>
          <p:cNvSpPr txBox="1"/>
          <p:nvPr>
            <p:custDataLst>
              <p:tags r:id="rId34"/>
            </p:custDataLst>
          </p:nvPr>
        </p:nvSpPr>
        <p:spPr>
          <a:xfrm>
            <a:off x="4648200" y="5049560"/>
            <a:ext cx="20574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word select</a:t>
            </a:r>
          </a:p>
        </p:txBody>
      </p:sp>
      <p:sp>
        <p:nvSpPr>
          <p:cNvPr id="157" name="TextBox 156"/>
          <p:cNvSpPr txBox="1"/>
          <p:nvPr>
            <p:custDataLst>
              <p:tags r:id="rId35"/>
            </p:custDataLst>
          </p:nvPr>
        </p:nvSpPr>
        <p:spPr>
          <a:xfrm>
            <a:off x="990600" y="5877580"/>
            <a:ext cx="11430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hit?</a:t>
            </a:r>
          </a:p>
        </p:txBody>
      </p:sp>
      <p:sp>
        <p:nvSpPr>
          <p:cNvPr id="158" name="TextBox 157"/>
          <p:cNvSpPr txBox="1"/>
          <p:nvPr>
            <p:custDataLst>
              <p:tags r:id="rId36"/>
            </p:custDataLst>
          </p:nvPr>
        </p:nvSpPr>
        <p:spPr>
          <a:xfrm>
            <a:off x="5105400" y="5953780"/>
            <a:ext cx="10668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data</a:t>
            </a:r>
          </a:p>
        </p:txBody>
      </p:sp>
      <p:sp>
        <p:nvSpPr>
          <p:cNvPr id="159" name="TextBox 158"/>
          <p:cNvSpPr txBox="1"/>
          <p:nvPr>
            <p:custDataLst>
              <p:tags r:id="rId37"/>
            </p:custDataLst>
          </p:nvPr>
        </p:nvSpPr>
        <p:spPr>
          <a:xfrm>
            <a:off x="4648200" y="4114800"/>
            <a:ext cx="20574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line select</a:t>
            </a:r>
          </a:p>
        </p:txBody>
      </p:sp>
      <p:sp>
        <p:nvSpPr>
          <p:cNvPr id="114" name="Rectangle 113"/>
          <p:cNvSpPr/>
          <p:nvPr>
            <p:custDataLst>
              <p:tags r:id="rId38"/>
            </p:custDataLst>
          </p:nvPr>
        </p:nvSpPr>
        <p:spPr>
          <a:xfrm>
            <a:off x="1373459" y="2074381"/>
            <a:ext cx="439543" cy="917174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algn="ctr">
              <a:lnSpc>
                <a:spcPct val="134000"/>
              </a:lnSpc>
              <a:buClr>
                <a:srgbClr val="40458C"/>
              </a:buClr>
              <a:buSzPct val="100000"/>
            </a:pPr>
            <a:r>
              <a:rPr lang="en-US" sz="4000" dirty="0" smtClean="0">
                <a:solidFill>
                  <a:schemeClr val="bg1"/>
                </a:solidFill>
              </a:rPr>
              <a:t>=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116" name="Line 48"/>
          <p:cNvSpPr>
            <a:spLocks noChangeShapeType="1"/>
          </p:cNvSpPr>
          <p:nvPr>
            <p:custDataLst>
              <p:tags r:id="rId39"/>
            </p:custDataLst>
          </p:nvPr>
        </p:nvSpPr>
        <p:spPr bwMode="auto">
          <a:xfrm flipH="1" flipV="1">
            <a:off x="1356681" y="2895600"/>
            <a:ext cx="0" cy="1524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17" name="AutoShape 46"/>
          <p:cNvSpPr>
            <a:spLocks noChangeArrowheads="1"/>
          </p:cNvSpPr>
          <p:nvPr>
            <p:custDataLst>
              <p:tags r:id="rId40"/>
            </p:custDataLst>
          </p:nvPr>
        </p:nvSpPr>
        <p:spPr bwMode="auto">
          <a:xfrm rot="5400000">
            <a:off x="1304726" y="2926870"/>
            <a:ext cx="332509" cy="519351"/>
          </a:xfrm>
          <a:prstGeom prst="flowChartDelay">
            <a:avLst/>
          </a:prstGeom>
          <a:solidFill>
            <a:schemeClr val="bg2"/>
          </a:soli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22" name="Line 48"/>
          <p:cNvSpPr>
            <a:spLocks noChangeShapeType="1"/>
          </p:cNvSpPr>
          <p:nvPr>
            <p:custDataLst>
              <p:tags r:id="rId41"/>
            </p:custDataLst>
          </p:nvPr>
        </p:nvSpPr>
        <p:spPr bwMode="auto">
          <a:xfrm flipH="1">
            <a:off x="2438400" y="2438400"/>
            <a:ext cx="25146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23" name="Rectangle 5"/>
          <p:cNvSpPr>
            <a:spLocks noChangeArrowheads="1"/>
          </p:cNvSpPr>
          <p:nvPr>
            <p:custDataLst>
              <p:tags r:id="rId42"/>
            </p:custDataLst>
          </p:nvPr>
        </p:nvSpPr>
        <p:spPr bwMode="auto">
          <a:xfrm>
            <a:off x="3124200" y="1676400"/>
            <a:ext cx="914400" cy="4572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24" name="Rectangle 16"/>
          <p:cNvSpPr>
            <a:spLocks noChangeArrowheads="1"/>
          </p:cNvSpPr>
          <p:nvPr>
            <p:custDataLst>
              <p:tags r:id="rId43"/>
            </p:custDataLst>
          </p:nvPr>
        </p:nvSpPr>
        <p:spPr bwMode="auto">
          <a:xfrm>
            <a:off x="4038600" y="1676400"/>
            <a:ext cx="1143000" cy="457200"/>
          </a:xfrm>
          <a:prstGeom prst="rect">
            <a:avLst/>
          </a:prstGeom>
          <a:solidFill>
            <a:schemeClr val="accent3"/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25" name="Line 19"/>
          <p:cNvSpPr>
            <a:spLocks noChangeShapeType="1"/>
          </p:cNvSpPr>
          <p:nvPr>
            <p:custDataLst>
              <p:tags r:id="rId44"/>
            </p:custDataLst>
          </p:nvPr>
        </p:nvSpPr>
        <p:spPr bwMode="auto">
          <a:xfrm>
            <a:off x="3429000" y="1676400"/>
            <a:ext cx="0" cy="4572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>
            <a:noAutofit/>
          </a:bodyPr>
          <a:lstStyle/>
          <a:p>
            <a:endParaRPr lang="en-US"/>
          </a:p>
        </p:txBody>
      </p:sp>
      <p:sp>
        <p:nvSpPr>
          <p:cNvPr id="126" name="Line 42"/>
          <p:cNvSpPr>
            <a:spLocks noChangeShapeType="1"/>
          </p:cNvSpPr>
          <p:nvPr>
            <p:custDataLst>
              <p:tags r:id="rId45"/>
            </p:custDataLst>
          </p:nvPr>
        </p:nvSpPr>
        <p:spPr bwMode="auto">
          <a:xfrm>
            <a:off x="3429000" y="2590800"/>
            <a:ext cx="1524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 type="none" w="med" len="med"/>
            <a:tailEnd type="arrow" w="med" len="med"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27" name="Line 43"/>
          <p:cNvSpPr>
            <a:spLocks noChangeShapeType="1"/>
          </p:cNvSpPr>
          <p:nvPr>
            <p:custDataLst>
              <p:tags r:id="rId46"/>
            </p:custDataLst>
          </p:nvPr>
        </p:nvSpPr>
        <p:spPr bwMode="auto">
          <a:xfrm flipH="1">
            <a:off x="3810000" y="1905000"/>
            <a:ext cx="0" cy="4572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 type="oval" w="lg" len="lg"/>
            <a:tailEnd type="arrow"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28" name="Oval 44"/>
          <p:cNvSpPr>
            <a:spLocks noChangeArrowheads="1"/>
          </p:cNvSpPr>
          <p:nvPr>
            <p:custDataLst>
              <p:tags r:id="rId47"/>
            </p:custDataLst>
          </p:nvPr>
        </p:nvSpPr>
        <p:spPr bwMode="auto">
          <a:xfrm>
            <a:off x="3581400" y="2362200"/>
            <a:ext cx="457200" cy="457200"/>
          </a:xfrm>
          <a:prstGeom prst="ellipse">
            <a:avLst/>
          </a:prstGeom>
          <a:solidFill>
            <a:schemeClr val="bg2"/>
          </a:solidFill>
          <a:ln w="28575" algn="ctr">
            <a:solidFill>
              <a:schemeClr val="bg1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3600" dirty="0">
              <a:solidFill>
                <a:schemeClr val="bg1"/>
              </a:solidFill>
              <a:latin typeface="Calibri"/>
            </a:endParaRPr>
          </a:p>
        </p:txBody>
      </p:sp>
      <p:sp>
        <p:nvSpPr>
          <p:cNvPr id="133" name="Line 48"/>
          <p:cNvSpPr>
            <a:spLocks noChangeShapeType="1"/>
          </p:cNvSpPr>
          <p:nvPr>
            <p:custDataLst>
              <p:tags r:id="rId48"/>
            </p:custDataLst>
          </p:nvPr>
        </p:nvSpPr>
        <p:spPr bwMode="auto">
          <a:xfrm flipH="1">
            <a:off x="3276600" y="2895600"/>
            <a:ext cx="3048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37" name="Line 49"/>
          <p:cNvSpPr>
            <a:spLocks noChangeShapeType="1"/>
          </p:cNvSpPr>
          <p:nvPr>
            <p:custDataLst>
              <p:tags r:id="rId49"/>
            </p:custDataLst>
          </p:nvPr>
        </p:nvSpPr>
        <p:spPr bwMode="auto">
          <a:xfrm flipH="1" flipV="1">
            <a:off x="3657600" y="3352800"/>
            <a:ext cx="0" cy="1524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38" name="Line 51"/>
          <p:cNvSpPr>
            <a:spLocks noChangeShapeType="1"/>
          </p:cNvSpPr>
          <p:nvPr>
            <p:custDataLst>
              <p:tags r:id="rId50"/>
            </p:custDataLst>
          </p:nvPr>
        </p:nvSpPr>
        <p:spPr bwMode="auto">
          <a:xfrm flipH="1">
            <a:off x="3276600" y="1905000"/>
            <a:ext cx="0" cy="9906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 type="oval" w="lg" len="lg"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39" name="Line 41"/>
          <p:cNvSpPr>
            <a:spLocks noChangeShapeType="1"/>
          </p:cNvSpPr>
          <p:nvPr>
            <p:custDataLst>
              <p:tags r:id="rId51"/>
            </p:custDataLst>
          </p:nvPr>
        </p:nvSpPr>
        <p:spPr bwMode="auto">
          <a:xfrm>
            <a:off x="3810000" y="2819400"/>
            <a:ext cx="0" cy="2286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40" name="Line 20"/>
          <p:cNvSpPr>
            <a:spLocks noChangeShapeType="1"/>
          </p:cNvSpPr>
          <p:nvPr>
            <p:custDataLst>
              <p:tags r:id="rId52"/>
            </p:custDataLst>
          </p:nvPr>
        </p:nvSpPr>
        <p:spPr bwMode="auto">
          <a:xfrm flipH="1">
            <a:off x="3429000" y="2438400"/>
            <a:ext cx="0" cy="1524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 type="oval" w="med" len="med"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41" name="Rectangle 140"/>
          <p:cNvSpPr/>
          <p:nvPr>
            <p:custDataLst>
              <p:tags r:id="rId53"/>
            </p:custDataLst>
          </p:nvPr>
        </p:nvSpPr>
        <p:spPr>
          <a:xfrm>
            <a:off x="3598178" y="2074381"/>
            <a:ext cx="439543" cy="917174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algn="ctr">
              <a:lnSpc>
                <a:spcPct val="134000"/>
              </a:lnSpc>
              <a:buClr>
                <a:srgbClr val="40458C"/>
              </a:buClr>
              <a:buSzPct val="100000"/>
            </a:pPr>
            <a:r>
              <a:rPr lang="en-US" sz="4000" dirty="0" smtClean="0">
                <a:solidFill>
                  <a:schemeClr val="bg1"/>
                </a:solidFill>
              </a:rPr>
              <a:t>=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142" name="Line 48"/>
          <p:cNvSpPr>
            <a:spLocks noChangeShapeType="1"/>
          </p:cNvSpPr>
          <p:nvPr>
            <p:custDataLst>
              <p:tags r:id="rId54"/>
            </p:custDataLst>
          </p:nvPr>
        </p:nvSpPr>
        <p:spPr bwMode="auto">
          <a:xfrm flipH="1" flipV="1">
            <a:off x="3581400" y="2895600"/>
            <a:ext cx="0" cy="1524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47" name="AutoShape 46"/>
          <p:cNvSpPr>
            <a:spLocks noChangeArrowheads="1"/>
          </p:cNvSpPr>
          <p:nvPr>
            <p:custDataLst>
              <p:tags r:id="rId55"/>
            </p:custDataLst>
          </p:nvPr>
        </p:nvSpPr>
        <p:spPr bwMode="auto">
          <a:xfrm rot="5400000">
            <a:off x="3529445" y="2926870"/>
            <a:ext cx="332509" cy="519351"/>
          </a:xfrm>
          <a:prstGeom prst="flowChartDelay">
            <a:avLst/>
          </a:prstGeom>
          <a:solidFill>
            <a:schemeClr val="bg2"/>
          </a:soli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49" name="Line 48"/>
          <p:cNvSpPr>
            <a:spLocks noChangeShapeType="1"/>
          </p:cNvSpPr>
          <p:nvPr>
            <p:custDataLst>
              <p:tags r:id="rId56"/>
            </p:custDataLst>
          </p:nvPr>
        </p:nvSpPr>
        <p:spPr bwMode="auto">
          <a:xfrm flipH="1">
            <a:off x="4876800" y="2438400"/>
            <a:ext cx="29718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50" name="Rectangle 5"/>
          <p:cNvSpPr>
            <a:spLocks noChangeArrowheads="1"/>
          </p:cNvSpPr>
          <p:nvPr>
            <p:custDataLst>
              <p:tags r:id="rId57"/>
            </p:custDataLst>
          </p:nvPr>
        </p:nvSpPr>
        <p:spPr bwMode="auto">
          <a:xfrm>
            <a:off x="5334000" y="1676400"/>
            <a:ext cx="914400" cy="4572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51" name="Rectangle 16"/>
          <p:cNvSpPr>
            <a:spLocks noChangeArrowheads="1"/>
          </p:cNvSpPr>
          <p:nvPr>
            <p:custDataLst>
              <p:tags r:id="rId58"/>
            </p:custDataLst>
          </p:nvPr>
        </p:nvSpPr>
        <p:spPr bwMode="auto">
          <a:xfrm>
            <a:off x="6248400" y="1676400"/>
            <a:ext cx="1143000" cy="457200"/>
          </a:xfrm>
          <a:prstGeom prst="rect">
            <a:avLst/>
          </a:prstGeom>
          <a:solidFill>
            <a:schemeClr val="accent3"/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52" name="Line 19"/>
          <p:cNvSpPr>
            <a:spLocks noChangeShapeType="1"/>
          </p:cNvSpPr>
          <p:nvPr>
            <p:custDataLst>
              <p:tags r:id="rId59"/>
            </p:custDataLst>
          </p:nvPr>
        </p:nvSpPr>
        <p:spPr bwMode="auto">
          <a:xfrm>
            <a:off x="5638800" y="1676400"/>
            <a:ext cx="0" cy="4572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>
            <a:noAutofit/>
          </a:bodyPr>
          <a:lstStyle/>
          <a:p>
            <a:endParaRPr lang="en-US"/>
          </a:p>
        </p:txBody>
      </p:sp>
      <p:sp>
        <p:nvSpPr>
          <p:cNvPr id="153" name="Line 42"/>
          <p:cNvSpPr>
            <a:spLocks noChangeShapeType="1"/>
          </p:cNvSpPr>
          <p:nvPr>
            <p:custDataLst>
              <p:tags r:id="rId60"/>
            </p:custDataLst>
          </p:nvPr>
        </p:nvSpPr>
        <p:spPr bwMode="auto">
          <a:xfrm>
            <a:off x="5638800" y="2590800"/>
            <a:ext cx="1524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 type="none" w="med" len="med"/>
            <a:tailEnd type="arrow" w="med" len="med"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54" name="Line 43"/>
          <p:cNvSpPr>
            <a:spLocks noChangeShapeType="1"/>
          </p:cNvSpPr>
          <p:nvPr>
            <p:custDataLst>
              <p:tags r:id="rId61"/>
            </p:custDataLst>
          </p:nvPr>
        </p:nvSpPr>
        <p:spPr bwMode="auto">
          <a:xfrm flipH="1">
            <a:off x="6019800" y="1905000"/>
            <a:ext cx="0" cy="4572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 type="oval" w="lg" len="lg"/>
            <a:tailEnd type="arrow"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55" name="Oval 44"/>
          <p:cNvSpPr>
            <a:spLocks noChangeArrowheads="1"/>
          </p:cNvSpPr>
          <p:nvPr>
            <p:custDataLst>
              <p:tags r:id="rId62"/>
            </p:custDataLst>
          </p:nvPr>
        </p:nvSpPr>
        <p:spPr bwMode="auto">
          <a:xfrm>
            <a:off x="5791200" y="2362200"/>
            <a:ext cx="457200" cy="457200"/>
          </a:xfrm>
          <a:prstGeom prst="ellipse">
            <a:avLst/>
          </a:prstGeom>
          <a:solidFill>
            <a:schemeClr val="bg2"/>
          </a:solidFill>
          <a:ln w="28575" algn="ctr">
            <a:solidFill>
              <a:schemeClr val="bg1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3600" dirty="0">
              <a:solidFill>
                <a:schemeClr val="bg1"/>
              </a:solidFill>
              <a:latin typeface="Calibri"/>
            </a:endParaRPr>
          </a:p>
        </p:txBody>
      </p:sp>
      <p:sp>
        <p:nvSpPr>
          <p:cNvPr id="165" name="Line 48"/>
          <p:cNvSpPr>
            <a:spLocks noChangeShapeType="1"/>
          </p:cNvSpPr>
          <p:nvPr>
            <p:custDataLst>
              <p:tags r:id="rId63"/>
            </p:custDataLst>
          </p:nvPr>
        </p:nvSpPr>
        <p:spPr bwMode="auto">
          <a:xfrm flipH="1">
            <a:off x="5486400" y="2895600"/>
            <a:ext cx="3048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66" name="Line 49"/>
          <p:cNvSpPr>
            <a:spLocks noChangeShapeType="1"/>
          </p:cNvSpPr>
          <p:nvPr>
            <p:custDataLst>
              <p:tags r:id="rId64"/>
            </p:custDataLst>
          </p:nvPr>
        </p:nvSpPr>
        <p:spPr bwMode="auto">
          <a:xfrm flipH="1" flipV="1">
            <a:off x="5867400" y="3352800"/>
            <a:ext cx="0" cy="2286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67" name="Line 51"/>
          <p:cNvSpPr>
            <a:spLocks noChangeShapeType="1"/>
          </p:cNvSpPr>
          <p:nvPr>
            <p:custDataLst>
              <p:tags r:id="rId65"/>
            </p:custDataLst>
          </p:nvPr>
        </p:nvSpPr>
        <p:spPr bwMode="auto">
          <a:xfrm flipH="1">
            <a:off x="5486400" y="1905000"/>
            <a:ext cx="0" cy="9906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 type="oval" w="lg" len="lg"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68" name="Line 41"/>
          <p:cNvSpPr>
            <a:spLocks noChangeShapeType="1"/>
          </p:cNvSpPr>
          <p:nvPr>
            <p:custDataLst>
              <p:tags r:id="rId66"/>
            </p:custDataLst>
          </p:nvPr>
        </p:nvSpPr>
        <p:spPr bwMode="auto">
          <a:xfrm>
            <a:off x="6019800" y="2819400"/>
            <a:ext cx="0" cy="2286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69" name="Line 20"/>
          <p:cNvSpPr>
            <a:spLocks noChangeShapeType="1"/>
          </p:cNvSpPr>
          <p:nvPr>
            <p:custDataLst>
              <p:tags r:id="rId67"/>
            </p:custDataLst>
          </p:nvPr>
        </p:nvSpPr>
        <p:spPr bwMode="auto">
          <a:xfrm flipH="1">
            <a:off x="5638800" y="2438400"/>
            <a:ext cx="0" cy="1524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 type="oval" w="med" len="med"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70" name="Rectangle 169"/>
          <p:cNvSpPr/>
          <p:nvPr>
            <p:custDataLst>
              <p:tags r:id="rId68"/>
            </p:custDataLst>
          </p:nvPr>
        </p:nvSpPr>
        <p:spPr>
          <a:xfrm>
            <a:off x="5807978" y="2074381"/>
            <a:ext cx="439543" cy="917174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algn="ctr">
              <a:lnSpc>
                <a:spcPct val="134000"/>
              </a:lnSpc>
              <a:buClr>
                <a:srgbClr val="40458C"/>
              </a:buClr>
              <a:buSzPct val="100000"/>
            </a:pPr>
            <a:r>
              <a:rPr lang="en-US" sz="4000" dirty="0" smtClean="0">
                <a:solidFill>
                  <a:schemeClr val="bg1"/>
                </a:solidFill>
              </a:rPr>
              <a:t>=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171" name="Line 48"/>
          <p:cNvSpPr>
            <a:spLocks noChangeShapeType="1"/>
          </p:cNvSpPr>
          <p:nvPr>
            <p:custDataLst>
              <p:tags r:id="rId69"/>
            </p:custDataLst>
          </p:nvPr>
        </p:nvSpPr>
        <p:spPr bwMode="auto">
          <a:xfrm flipH="1" flipV="1">
            <a:off x="5791200" y="2895600"/>
            <a:ext cx="0" cy="1524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72" name="AutoShape 46"/>
          <p:cNvSpPr>
            <a:spLocks noChangeArrowheads="1"/>
          </p:cNvSpPr>
          <p:nvPr>
            <p:custDataLst>
              <p:tags r:id="rId70"/>
            </p:custDataLst>
          </p:nvPr>
        </p:nvSpPr>
        <p:spPr bwMode="auto">
          <a:xfrm rot="5400000">
            <a:off x="5739245" y="2926870"/>
            <a:ext cx="332509" cy="519351"/>
          </a:xfrm>
          <a:prstGeom prst="flowChartDelay">
            <a:avLst/>
          </a:prstGeom>
          <a:solidFill>
            <a:schemeClr val="bg2"/>
          </a:soli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74" name="Rectangle 5"/>
          <p:cNvSpPr>
            <a:spLocks noChangeArrowheads="1"/>
          </p:cNvSpPr>
          <p:nvPr>
            <p:custDataLst>
              <p:tags r:id="rId71"/>
            </p:custDataLst>
          </p:nvPr>
        </p:nvSpPr>
        <p:spPr bwMode="auto">
          <a:xfrm>
            <a:off x="7543800" y="1676400"/>
            <a:ext cx="914400" cy="4572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75" name="Rectangle 16"/>
          <p:cNvSpPr>
            <a:spLocks noChangeArrowheads="1"/>
          </p:cNvSpPr>
          <p:nvPr>
            <p:custDataLst>
              <p:tags r:id="rId72"/>
            </p:custDataLst>
          </p:nvPr>
        </p:nvSpPr>
        <p:spPr bwMode="auto">
          <a:xfrm>
            <a:off x="8458200" y="1676400"/>
            <a:ext cx="685800" cy="457200"/>
          </a:xfrm>
          <a:prstGeom prst="rect">
            <a:avLst/>
          </a:prstGeom>
          <a:solidFill>
            <a:schemeClr val="accent3"/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76" name="Line 19"/>
          <p:cNvSpPr>
            <a:spLocks noChangeShapeType="1"/>
          </p:cNvSpPr>
          <p:nvPr>
            <p:custDataLst>
              <p:tags r:id="rId73"/>
            </p:custDataLst>
          </p:nvPr>
        </p:nvSpPr>
        <p:spPr bwMode="auto">
          <a:xfrm>
            <a:off x="7848600" y="1676400"/>
            <a:ext cx="0" cy="4572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>
            <a:noAutofit/>
          </a:bodyPr>
          <a:lstStyle/>
          <a:p>
            <a:endParaRPr lang="en-US"/>
          </a:p>
        </p:txBody>
      </p:sp>
      <p:sp>
        <p:nvSpPr>
          <p:cNvPr id="177" name="Line 42"/>
          <p:cNvSpPr>
            <a:spLocks noChangeShapeType="1"/>
          </p:cNvSpPr>
          <p:nvPr>
            <p:custDataLst>
              <p:tags r:id="rId74"/>
            </p:custDataLst>
          </p:nvPr>
        </p:nvSpPr>
        <p:spPr bwMode="auto">
          <a:xfrm>
            <a:off x="7848600" y="2590800"/>
            <a:ext cx="1524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 type="none" w="med" len="med"/>
            <a:tailEnd type="arrow" w="med" len="med"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78" name="Line 43"/>
          <p:cNvSpPr>
            <a:spLocks noChangeShapeType="1"/>
          </p:cNvSpPr>
          <p:nvPr>
            <p:custDataLst>
              <p:tags r:id="rId75"/>
            </p:custDataLst>
          </p:nvPr>
        </p:nvSpPr>
        <p:spPr bwMode="auto">
          <a:xfrm flipH="1">
            <a:off x="8229600" y="1905000"/>
            <a:ext cx="0" cy="4572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 type="oval" w="lg" len="lg"/>
            <a:tailEnd type="arrow"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79" name="Oval 44"/>
          <p:cNvSpPr>
            <a:spLocks noChangeArrowheads="1"/>
          </p:cNvSpPr>
          <p:nvPr>
            <p:custDataLst>
              <p:tags r:id="rId76"/>
            </p:custDataLst>
          </p:nvPr>
        </p:nvSpPr>
        <p:spPr bwMode="auto">
          <a:xfrm>
            <a:off x="8001000" y="2362200"/>
            <a:ext cx="457200" cy="457200"/>
          </a:xfrm>
          <a:prstGeom prst="ellipse">
            <a:avLst/>
          </a:prstGeom>
          <a:solidFill>
            <a:schemeClr val="bg2"/>
          </a:solidFill>
          <a:ln w="28575" algn="ctr">
            <a:solidFill>
              <a:schemeClr val="bg1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3600" dirty="0">
              <a:solidFill>
                <a:schemeClr val="bg1"/>
              </a:solidFill>
              <a:latin typeface="Calibri"/>
            </a:endParaRPr>
          </a:p>
        </p:txBody>
      </p:sp>
      <p:sp>
        <p:nvSpPr>
          <p:cNvPr id="180" name="Line 48"/>
          <p:cNvSpPr>
            <a:spLocks noChangeShapeType="1"/>
          </p:cNvSpPr>
          <p:nvPr>
            <p:custDataLst>
              <p:tags r:id="rId77"/>
            </p:custDataLst>
          </p:nvPr>
        </p:nvSpPr>
        <p:spPr bwMode="auto">
          <a:xfrm flipH="1">
            <a:off x="7696200" y="2895600"/>
            <a:ext cx="3048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81" name="Line 49"/>
          <p:cNvSpPr>
            <a:spLocks noChangeShapeType="1"/>
          </p:cNvSpPr>
          <p:nvPr>
            <p:custDataLst>
              <p:tags r:id="rId78"/>
            </p:custDataLst>
          </p:nvPr>
        </p:nvSpPr>
        <p:spPr bwMode="auto">
          <a:xfrm flipH="1" flipV="1">
            <a:off x="8077200" y="3352800"/>
            <a:ext cx="0" cy="3048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82" name="Line 51"/>
          <p:cNvSpPr>
            <a:spLocks noChangeShapeType="1"/>
          </p:cNvSpPr>
          <p:nvPr>
            <p:custDataLst>
              <p:tags r:id="rId79"/>
            </p:custDataLst>
          </p:nvPr>
        </p:nvSpPr>
        <p:spPr bwMode="auto">
          <a:xfrm flipH="1">
            <a:off x="7696200" y="1905000"/>
            <a:ext cx="0" cy="9906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 type="oval" w="lg" len="lg"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83" name="Line 41"/>
          <p:cNvSpPr>
            <a:spLocks noChangeShapeType="1"/>
          </p:cNvSpPr>
          <p:nvPr>
            <p:custDataLst>
              <p:tags r:id="rId80"/>
            </p:custDataLst>
          </p:nvPr>
        </p:nvSpPr>
        <p:spPr bwMode="auto">
          <a:xfrm>
            <a:off x="8229600" y="2819400"/>
            <a:ext cx="0" cy="2286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84" name="Line 20"/>
          <p:cNvSpPr>
            <a:spLocks noChangeShapeType="1"/>
          </p:cNvSpPr>
          <p:nvPr>
            <p:custDataLst>
              <p:tags r:id="rId81"/>
            </p:custDataLst>
          </p:nvPr>
        </p:nvSpPr>
        <p:spPr bwMode="auto">
          <a:xfrm flipH="1">
            <a:off x="7848600" y="2438400"/>
            <a:ext cx="0" cy="1524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 type="oval" w="med" len="med"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85" name="Rectangle 184"/>
          <p:cNvSpPr/>
          <p:nvPr>
            <p:custDataLst>
              <p:tags r:id="rId82"/>
            </p:custDataLst>
          </p:nvPr>
        </p:nvSpPr>
        <p:spPr>
          <a:xfrm>
            <a:off x="8017778" y="2074381"/>
            <a:ext cx="439543" cy="917174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algn="ctr">
              <a:lnSpc>
                <a:spcPct val="134000"/>
              </a:lnSpc>
              <a:buClr>
                <a:srgbClr val="40458C"/>
              </a:buClr>
              <a:buSzPct val="100000"/>
            </a:pPr>
            <a:r>
              <a:rPr lang="en-US" sz="4000" dirty="0" smtClean="0">
                <a:solidFill>
                  <a:schemeClr val="bg1"/>
                </a:solidFill>
              </a:rPr>
              <a:t>=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186" name="Line 48"/>
          <p:cNvSpPr>
            <a:spLocks noChangeShapeType="1"/>
          </p:cNvSpPr>
          <p:nvPr>
            <p:custDataLst>
              <p:tags r:id="rId83"/>
            </p:custDataLst>
          </p:nvPr>
        </p:nvSpPr>
        <p:spPr bwMode="auto">
          <a:xfrm flipH="1" flipV="1">
            <a:off x="8001000" y="2895600"/>
            <a:ext cx="0" cy="1524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87" name="AutoShape 46"/>
          <p:cNvSpPr>
            <a:spLocks noChangeArrowheads="1"/>
          </p:cNvSpPr>
          <p:nvPr>
            <p:custDataLst>
              <p:tags r:id="rId84"/>
            </p:custDataLst>
          </p:nvPr>
        </p:nvSpPr>
        <p:spPr bwMode="auto">
          <a:xfrm rot="5400000">
            <a:off x="7949045" y="2926870"/>
            <a:ext cx="332509" cy="519351"/>
          </a:xfrm>
          <a:prstGeom prst="flowChartDelay">
            <a:avLst/>
          </a:prstGeom>
          <a:solidFill>
            <a:schemeClr val="bg2"/>
          </a:soli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88" name="Line 49"/>
          <p:cNvSpPr>
            <a:spLocks noChangeShapeType="1"/>
          </p:cNvSpPr>
          <p:nvPr>
            <p:custDataLst>
              <p:tags r:id="rId85"/>
            </p:custDataLst>
          </p:nvPr>
        </p:nvSpPr>
        <p:spPr bwMode="auto">
          <a:xfrm flipH="1">
            <a:off x="1905000" y="3657600"/>
            <a:ext cx="0" cy="16764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89" name="Line 48"/>
          <p:cNvSpPr>
            <a:spLocks noChangeShapeType="1"/>
          </p:cNvSpPr>
          <p:nvPr>
            <p:custDataLst>
              <p:tags r:id="rId86"/>
            </p:custDataLst>
          </p:nvPr>
        </p:nvSpPr>
        <p:spPr bwMode="auto">
          <a:xfrm flipH="1">
            <a:off x="1600200" y="3505200"/>
            <a:ext cx="20574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90" name="Line 48"/>
          <p:cNvSpPr>
            <a:spLocks noChangeShapeType="1"/>
          </p:cNvSpPr>
          <p:nvPr>
            <p:custDataLst>
              <p:tags r:id="rId87"/>
            </p:custDataLst>
          </p:nvPr>
        </p:nvSpPr>
        <p:spPr bwMode="auto">
          <a:xfrm flipH="1">
            <a:off x="1752600" y="3581400"/>
            <a:ext cx="41148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91" name="Line 48"/>
          <p:cNvSpPr>
            <a:spLocks noChangeShapeType="1"/>
          </p:cNvSpPr>
          <p:nvPr>
            <p:custDataLst>
              <p:tags r:id="rId88"/>
            </p:custDataLst>
          </p:nvPr>
        </p:nvSpPr>
        <p:spPr bwMode="auto">
          <a:xfrm flipH="1">
            <a:off x="1905000" y="3657600"/>
            <a:ext cx="61722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92" name="Line 21"/>
          <p:cNvSpPr>
            <a:spLocks noChangeShapeType="1"/>
          </p:cNvSpPr>
          <p:nvPr>
            <p:custDataLst>
              <p:tags r:id="rId89"/>
            </p:custDataLst>
          </p:nvPr>
        </p:nvSpPr>
        <p:spPr bwMode="auto">
          <a:xfrm>
            <a:off x="4648200" y="1905000"/>
            <a:ext cx="0" cy="205740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 type="oval" w="lg" len="lg"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96" name="Line 21"/>
          <p:cNvSpPr>
            <a:spLocks noChangeShapeType="1"/>
          </p:cNvSpPr>
          <p:nvPr>
            <p:custDataLst>
              <p:tags r:id="rId90"/>
            </p:custDataLst>
          </p:nvPr>
        </p:nvSpPr>
        <p:spPr bwMode="auto">
          <a:xfrm>
            <a:off x="6858000" y="1905000"/>
            <a:ext cx="0" cy="198120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 type="oval" w="lg" len="lg"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97" name="Line 21"/>
          <p:cNvSpPr>
            <a:spLocks noChangeShapeType="1"/>
          </p:cNvSpPr>
          <p:nvPr>
            <p:custDataLst>
              <p:tags r:id="rId91"/>
            </p:custDataLst>
          </p:nvPr>
        </p:nvSpPr>
        <p:spPr bwMode="auto">
          <a:xfrm>
            <a:off x="8991600" y="1905000"/>
            <a:ext cx="0" cy="205740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 type="oval" w="lg" len="lg"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98" name="Line 48"/>
          <p:cNvSpPr>
            <a:spLocks noChangeShapeType="1"/>
          </p:cNvSpPr>
          <p:nvPr>
            <p:custDataLst>
              <p:tags r:id="rId92"/>
            </p:custDataLst>
          </p:nvPr>
        </p:nvSpPr>
        <p:spPr bwMode="auto">
          <a:xfrm flipH="1">
            <a:off x="2590800" y="3962400"/>
            <a:ext cx="1600200" cy="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99" name="Line 48"/>
          <p:cNvSpPr>
            <a:spLocks noChangeShapeType="1"/>
          </p:cNvSpPr>
          <p:nvPr>
            <p:custDataLst>
              <p:tags r:id="rId93"/>
            </p:custDataLst>
          </p:nvPr>
        </p:nvSpPr>
        <p:spPr bwMode="auto">
          <a:xfrm flipH="1">
            <a:off x="6781800" y="3962400"/>
            <a:ext cx="2209800" cy="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00" name="Line 48"/>
          <p:cNvSpPr>
            <a:spLocks noChangeShapeType="1"/>
          </p:cNvSpPr>
          <p:nvPr>
            <p:custDataLst>
              <p:tags r:id="rId94"/>
            </p:custDataLst>
          </p:nvPr>
        </p:nvSpPr>
        <p:spPr bwMode="auto">
          <a:xfrm flipH="1">
            <a:off x="6019800" y="3886200"/>
            <a:ext cx="838200" cy="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01" name="Line 48"/>
          <p:cNvSpPr>
            <a:spLocks noChangeShapeType="1"/>
          </p:cNvSpPr>
          <p:nvPr>
            <p:custDataLst>
              <p:tags r:id="rId95"/>
            </p:custDataLst>
          </p:nvPr>
        </p:nvSpPr>
        <p:spPr bwMode="auto">
          <a:xfrm flipH="1" flipV="1">
            <a:off x="4191000" y="3962400"/>
            <a:ext cx="0" cy="22860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02" name="Line 48"/>
          <p:cNvSpPr>
            <a:spLocks noChangeShapeType="1"/>
          </p:cNvSpPr>
          <p:nvPr>
            <p:custDataLst>
              <p:tags r:id="rId96"/>
            </p:custDataLst>
          </p:nvPr>
        </p:nvSpPr>
        <p:spPr bwMode="auto">
          <a:xfrm flipH="1" flipV="1">
            <a:off x="6019800" y="3886200"/>
            <a:ext cx="0" cy="30480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03" name="Line 48"/>
          <p:cNvSpPr>
            <a:spLocks noChangeShapeType="1"/>
          </p:cNvSpPr>
          <p:nvPr>
            <p:custDataLst>
              <p:tags r:id="rId97"/>
            </p:custDataLst>
          </p:nvPr>
        </p:nvSpPr>
        <p:spPr bwMode="auto">
          <a:xfrm flipH="1" flipV="1">
            <a:off x="6781800" y="3962400"/>
            <a:ext cx="0" cy="22860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04" name="Line 48"/>
          <p:cNvSpPr>
            <a:spLocks noChangeShapeType="1"/>
          </p:cNvSpPr>
          <p:nvPr>
            <p:custDataLst>
              <p:tags r:id="rId98"/>
            </p:custDataLst>
          </p:nvPr>
        </p:nvSpPr>
        <p:spPr bwMode="auto">
          <a:xfrm flipH="1" flipV="1">
            <a:off x="5257800" y="3962400"/>
            <a:ext cx="0" cy="22860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05" name="Line 48"/>
          <p:cNvSpPr>
            <a:spLocks noChangeShapeType="1"/>
          </p:cNvSpPr>
          <p:nvPr>
            <p:custDataLst>
              <p:tags r:id="rId99"/>
            </p:custDataLst>
          </p:nvPr>
        </p:nvSpPr>
        <p:spPr bwMode="auto">
          <a:xfrm flipH="1" flipV="1">
            <a:off x="4648200" y="3962400"/>
            <a:ext cx="609600" cy="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06" name="Line 48"/>
          <p:cNvSpPr>
            <a:spLocks noChangeShapeType="1"/>
          </p:cNvSpPr>
          <p:nvPr>
            <p:custDataLst>
              <p:tags r:id="rId100"/>
            </p:custDataLst>
          </p:nvPr>
        </p:nvSpPr>
        <p:spPr bwMode="auto">
          <a:xfrm flipV="1">
            <a:off x="5376644" y="4800600"/>
            <a:ext cx="228600" cy="762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07" name="Line 48"/>
          <p:cNvSpPr>
            <a:spLocks noChangeShapeType="1"/>
          </p:cNvSpPr>
          <p:nvPr>
            <p:custDataLst>
              <p:tags r:id="rId101"/>
            </p:custDataLst>
          </p:nvPr>
        </p:nvSpPr>
        <p:spPr bwMode="auto">
          <a:xfrm flipV="1">
            <a:off x="5376644" y="5715000"/>
            <a:ext cx="228600" cy="762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08" name="TextBox 207"/>
          <p:cNvSpPr txBox="1"/>
          <p:nvPr>
            <p:custDataLst>
              <p:tags r:id="rId102"/>
            </p:custDataLst>
          </p:nvPr>
        </p:nvSpPr>
        <p:spPr>
          <a:xfrm>
            <a:off x="5562600" y="5562600"/>
            <a:ext cx="1371600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32bits</a:t>
            </a:r>
          </a:p>
        </p:txBody>
      </p:sp>
      <p:sp>
        <p:nvSpPr>
          <p:cNvPr id="209" name="TextBox 208"/>
          <p:cNvSpPr txBox="1"/>
          <p:nvPr>
            <p:custDataLst>
              <p:tags r:id="rId103"/>
            </p:custDataLst>
          </p:nvPr>
        </p:nvSpPr>
        <p:spPr>
          <a:xfrm>
            <a:off x="5638800" y="4629090"/>
            <a:ext cx="1371600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64bytes</a:t>
            </a:r>
          </a:p>
        </p:txBody>
      </p:sp>
      <p:sp>
        <p:nvSpPr>
          <p:cNvPr id="210" name="Rectangle 209"/>
          <p:cNvSpPr/>
          <p:nvPr>
            <p:custDataLst>
              <p:tags r:id="rId104"/>
            </p:custDataLst>
          </p:nvPr>
        </p:nvSpPr>
        <p:spPr>
          <a:xfrm>
            <a:off x="304800" y="533400"/>
            <a:ext cx="4953000" cy="5334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tabLst>
                <a:tab pos="1423988" algn="l"/>
                <a:tab pos="2519363" algn="l"/>
                <a:tab pos="3709988" algn="l"/>
              </a:tabLst>
            </a:pPr>
            <a:r>
              <a:rPr lang="en-US" sz="2800" dirty="0" smtClean="0"/>
              <a:t>	Tag	 	Offset</a:t>
            </a:r>
            <a:endParaRPr lang="en-US" sz="2800" dirty="0"/>
          </a:p>
        </p:txBody>
      </p:sp>
      <p:grpSp>
        <p:nvGrpSpPr>
          <p:cNvPr id="2" name="Group 31"/>
          <p:cNvGrpSpPr>
            <a:grpSpLocks/>
          </p:cNvGrpSpPr>
          <p:nvPr>
            <p:custDataLst>
              <p:tags r:id="rId105"/>
            </p:custDataLst>
          </p:nvPr>
        </p:nvGrpSpPr>
        <p:grpSpPr bwMode="auto">
          <a:xfrm rot="5400000">
            <a:off x="5334000" y="3515379"/>
            <a:ext cx="381000" cy="3581400"/>
            <a:chOff x="4848" y="2112"/>
            <a:chExt cx="240" cy="1056"/>
          </a:xfrm>
        </p:grpSpPr>
        <p:sp>
          <p:nvSpPr>
            <p:cNvPr id="120" name="Line 32"/>
            <p:cNvSpPr>
              <a:spLocks noChangeShapeType="1"/>
            </p:cNvSpPr>
            <p:nvPr>
              <p:custDataLst>
                <p:tags r:id="rId112"/>
              </p:custDataLst>
            </p:nvPr>
          </p:nvSpPr>
          <p:spPr bwMode="auto">
            <a:xfrm>
              <a:off x="4848" y="2112"/>
              <a:ext cx="0" cy="1056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21" name="Line 33"/>
            <p:cNvSpPr>
              <a:spLocks noChangeShapeType="1"/>
            </p:cNvSpPr>
            <p:nvPr>
              <p:custDataLst>
                <p:tags r:id="rId113"/>
              </p:custDataLst>
            </p:nvPr>
          </p:nvSpPr>
          <p:spPr bwMode="auto">
            <a:xfrm>
              <a:off x="5088" y="2202"/>
              <a:ext cx="0" cy="876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32" name="Line 34"/>
            <p:cNvSpPr>
              <a:spLocks noChangeShapeType="1"/>
            </p:cNvSpPr>
            <p:nvPr>
              <p:custDataLst>
                <p:tags r:id="rId114"/>
              </p:custDataLst>
            </p:nvPr>
          </p:nvSpPr>
          <p:spPr bwMode="auto">
            <a:xfrm>
              <a:off x="4848" y="2112"/>
              <a:ext cx="240" cy="9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93" name="Line 35"/>
            <p:cNvSpPr>
              <a:spLocks noChangeShapeType="1"/>
            </p:cNvSpPr>
            <p:nvPr>
              <p:custDataLst>
                <p:tags r:id="rId115"/>
              </p:custDataLst>
            </p:nvPr>
          </p:nvSpPr>
          <p:spPr bwMode="auto">
            <a:xfrm flipV="1">
              <a:off x="4848" y="3078"/>
              <a:ext cx="240" cy="9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3" name="Group 31"/>
          <p:cNvGrpSpPr>
            <a:grpSpLocks/>
          </p:cNvGrpSpPr>
          <p:nvPr>
            <p:custDataLst>
              <p:tags r:id="rId106"/>
            </p:custDataLst>
          </p:nvPr>
        </p:nvGrpSpPr>
        <p:grpSpPr bwMode="auto">
          <a:xfrm rot="5400000">
            <a:off x="5257800" y="2580622"/>
            <a:ext cx="381000" cy="3581400"/>
            <a:chOff x="4848" y="2112"/>
            <a:chExt cx="240" cy="1056"/>
          </a:xfrm>
        </p:grpSpPr>
        <p:sp>
          <p:nvSpPr>
            <p:cNvPr id="195" name="Line 32"/>
            <p:cNvSpPr>
              <a:spLocks noChangeShapeType="1"/>
            </p:cNvSpPr>
            <p:nvPr>
              <p:custDataLst>
                <p:tags r:id="rId108"/>
              </p:custDataLst>
            </p:nvPr>
          </p:nvSpPr>
          <p:spPr bwMode="auto">
            <a:xfrm>
              <a:off x="4848" y="2112"/>
              <a:ext cx="0" cy="1056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12" name="Line 33"/>
            <p:cNvSpPr>
              <a:spLocks noChangeShapeType="1"/>
            </p:cNvSpPr>
            <p:nvPr>
              <p:custDataLst>
                <p:tags r:id="rId109"/>
              </p:custDataLst>
            </p:nvPr>
          </p:nvSpPr>
          <p:spPr bwMode="auto">
            <a:xfrm>
              <a:off x="5088" y="2202"/>
              <a:ext cx="0" cy="876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13" name="Line 34"/>
            <p:cNvSpPr>
              <a:spLocks noChangeShapeType="1"/>
            </p:cNvSpPr>
            <p:nvPr>
              <p:custDataLst>
                <p:tags r:id="rId110"/>
              </p:custDataLst>
            </p:nvPr>
          </p:nvSpPr>
          <p:spPr bwMode="auto">
            <a:xfrm>
              <a:off x="4848" y="2112"/>
              <a:ext cx="240" cy="9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14" name="Line 35"/>
            <p:cNvSpPr>
              <a:spLocks noChangeShapeType="1"/>
            </p:cNvSpPr>
            <p:nvPr>
              <p:custDataLst>
                <p:tags r:id="rId111"/>
              </p:custDataLst>
            </p:nvPr>
          </p:nvSpPr>
          <p:spPr bwMode="auto">
            <a:xfrm flipV="1">
              <a:off x="4848" y="3078"/>
              <a:ext cx="240" cy="9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</p:grpSp>
      <p:sp>
        <p:nvSpPr>
          <p:cNvPr id="118" name="TextBox 117" hidden="1"/>
          <p:cNvSpPr txBox="1"/>
          <p:nvPr>
            <p:custDataLst>
              <p:tags r:id="rId107"/>
            </p:custDataLst>
          </p:nvPr>
        </p:nvSpPr>
        <p:spPr>
          <a:xfrm>
            <a:off x="2057400" y="4419600"/>
            <a:ext cx="1905000" cy="1981200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txBody>
          <a:bodyPr wrap="none" lIns="0" tIns="0" rIns="0" bIns="0" rtlCol="0">
            <a:noAutofit/>
          </a:bodyPr>
          <a:lstStyle/>
          <a:p>
            <a:endParaRPr lang="en-US" sz="2800" dirty="0" smtClean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6049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Rectangle 5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600200" y="2133600"/>
            <a:ext cx="914400" cy="4572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20" name="Rectangle 16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514600" y="2133600"/>
            <a:ext cx="1447800" cy="457200"/>
          </a:xfrm>
          <a:prstGeom prst="rect">
            <a:avLst/>
          </a:prstGeom>
          <a:solidFill>
            <a:schemeClr val="accent3"/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21" name="Line 19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>
            <a:off x="1905000" y="2133600"/>
            <a:ext cx="0" cy="4572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>
            <a:noAutofit/>
          </a:bodyPr>
          <a:lstStyle/>
          <a:p>
            <a:endParaRPr lang="en-US"/>
          </a:p>
        </p:txBody>
      </p:sp>
      <p:sp>
        <p:nvSpPr>
          <p:cNvPr id="132" name="Rectangle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038600" y="2133600"/>
            <a:ext cx="914400" cy="4572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60" name="Rectangle 16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953000" y="2133600"/>
            <a:ext cx="1447800" cy="457200"/>
          </a:xfrm>
          <a:prstGeom prst="rect">
            <a:avLst/>
          </a:prstGeom>
          <a:solidFill>
            <a:schemeClr val="accent3"/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93" name="Line 19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4343400" y="2133600"/>
            <a:ext cx="0" cy="4572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>
            <a:noAutofit/>
          </a:bodyPr>
          <a:lstStyle/>
          <a:p>
            <a:endParaRPr lang="en-US"/>
          </a:p>
        </p:txBody>
      </p:sp>
      <p:sp>
        <p:nvSpPr>
          <p:cNvPr id="194" name="Rectangle 5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6477000" y="2133600"/>
            <a:ext cx="914400" cy="4572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95" name="Rectangle 16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7391400" y="2133600"/>
            <a:ext cx="1447800" cy="457200"/>
          </a:xfrm>
          <a:prstGeom prst="rect">
            <a:avLst/>
          </a:prstGeom>
          <a:solidFill>
            <a:schemeClr val="accent3"/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212" name="Line 19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6781800" y="2133600"/>
            <a:ext cx="0" cy="4572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>
            <a:noAutofit/>
          </a:bodyPr>
          <a:lstStyle/>
          <a:p>
            <a:endParaRPr lang="en-US"/>
          </a:p>
        </p:txBody>
      </p:sp>
      <p:sp>
        <p:nvSpPr>
          <p:cNvPr id="213" name="Rectangle 5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1600200" y="1676400"/>
            <a:ext cx="914400" cy="4572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214" name="Rectangle 16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2514600" y="1676400"/>
            <a:ext cx="1447800" cy="457200"/>
          </a:xfrm>
          <a:prstGeom prst="rect">
            <a:avLst/>
          </a:prstGeom>
          <a:solidFill>
            <a:schemeClr val="accent3"/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215" name="Line 19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>
            <a:off x="1905000" y="1676400"/>
            <a:ext cx="0" cy="4572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>
            <a:noAutofit/>
          </a:bodyPr>
          <a:lstStyle/>
          <a:p>
            <a:endParaRPr lang="en-US"/>
          </a:p>
        </p:txBody>
      </p:sp>
      <p:sp>
        <p:nvSpPr>
          <p:cNvPr id="216" name="Rectangle 5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4038600" y="1676400"/>
            <a:ext cx="914400" cy="4572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217" name="Rectangle 16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4953000" y="1676400"/>
            <a:ext cx="1447800" cy="457200"/>
          </a:xfrm>
          <a:prstGeom prst="rect">
            <a:avLst/>
          </a:prstGeom>
          <a:solidFill>
            <a:schemeClr val="accent3"/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218" name="Line 19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>
            <a:off x="4343400" y="1676400"/>
            <a:ext cx="0" cy="4572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>
            <a:noAutofit/>
          </a:bodyPr>
          <a:lstStyle/>
          <a:p>
            <a:endParaRPr lang="en-US"/>
          </a:p>
        </p:txBody>
      </p:sp>
      <p:sp>
        <p:nvSpPr>
          <p:cNvPr id="219" name="Rectangle 5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6477000" y="1676400"/>
            <a:ext cx="914400" cy="4572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220" name="Rectangle 16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7391400" y="1676400"/>
            <a:ext cx="1447800" cy="457200"/>
          </a:xfrm>
          <a:prstGeom prst="rect">
            <a:avLst/>
          </a:prstGeom>
          <a:solidFill>
            <a:schemeClr val="accent3"/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221" name="Line 19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>
            <a:off x="6781800" y="1676400"/>
            <a:ext cx="0" cy="4572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>
            <a:noAutofit/>
          </a:bodyPr>
          <a:lstStyle/>
          <a:p>
            <a:endParaRPr lang="en-US"/>
          </a:p>
        </p:txBody>
      </p:sp>
      <p:sp>
        <p:nvSpPr>
          <p:cNvPr id="223" name="Rectangle 5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1600200" y="1219200"/>
            <a:ext cx="914400" cy="4572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224" name="Rectangle 16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2514600" y="1219200"/>
            <a:ext cx="1447800" cy="457200"/>
          </a:xfrm>
          <a:prstGeom prst="rect">
            <a:avLst/>
          </a:prstGeom>
          <a:solidFill>
            <a:schemeClr val="accent3"/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225" name="Line 19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>
            <a:off x="1905000" y="1219200"/>
            <a:ext cx="0" cy="4572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>
            <a:noAutofit/>
          </a:bodyPr>
          <a:lstStyle/>
          <a:p>
            <a:endParaRPr lang="en-US"/>
          </a:p>
        </p:txBody>
      </p:sp>
      <p:sp>
        <p:nvSpPr>
          <p:cNvPr id="226" name="Rectangle 5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4038600" y="1219200"/>
            <a:ext cx="914400" cy="4572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227" name="Rectangle 16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4953000" y="1219200"/>
            <a:ext cx="1447800" cy="457200"/>
          </a:xfrm>
          <a:prstGeom prst="rect">
            <a:avLst/>
          </a:prstGeom>
          <a:solidFill>
            <a:schemeClr val="accent3"/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228" name="Line 19"/>
          <p:cNvSpPr>
            <a:spLocks noChangeShapeType="1"/>
          </p:cNvSpPr>
          <p:nvPr>
            <p:custDataLst>
              <p:tags r:id="rId24"/>
            </p:custDataLst>
          </p:nvPr>
        </p:nvSpPr>
        <p:spPr bwMode="auto">
          <a:xfrm>
            <a:off x="4343400" y="1219200"/>
            <a:ext cx="0" cy="4572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>
            <a:noAutofit/>
          </a:bodyPr>
          <a:lstStyle/>
          <a:p>
            <a:endParaRPr lang="en-US"/>
          </a:p>
        </p:txBody>
      </p:sp>
      <p:sp>
        <p:nvSpPr>
          <p:cNvPr id="229" name="Rectangle 5"/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6477000" y="1219200"/>
            <a:ext cx="914400" cy="4572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230" name="Rectangle 16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7391400" y="1219200"/>
            <a:ext cx="1447800" cy="457200"/>
          </a:xfrm>
          <a:prstGeom prst="rect">
            <a:avLst/>
          </a:prstGeom>
          <a:solidFill>
            <a:schemeClr val="accent3"/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231" name="Line 19"/>
          <p:cNvSpPr>
            <a:spLocks noChangeShapeType="1"/>
          </p:cNvSpPr>
          <p:nvPr>
            <p:custDataLst>
              <p:tags r:id="rId27"/>
            </p:custDataLst>
          </p:nvPr>
        </p:nvSpPr>
        <p:spPr bwMode="auto">
          <a:xfrm>
            <a:off x="6781800" y="1219200"/>
            <a:ext cx="0" cy="4572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>
            <a:noAutofit/>
          </a:bodyPr>
          <a:lstStyle/>
          <a:p>
            <a:endParaRPr lang="en-US"/>
          </a:p>
        </p:txBody>
      </p:sp>
      <p:sp>
        <p:nvSpPr>
          <p:cNvPr id="73" name="Line 48"/>
          <p:cNvSpPr>
            <a:spLocks noChangeShapeType="1"/>
          </p:cNvSpPr>
          <p:nvPr>
            <p:custDataLst>
              <p:tags r:id="rId28"/>
            </p:custDataLst>
          </p:nvPr>
        </p:nvSpPr>
        <p:spPr bwMode="auto">
          <a:xfrm flipH="1">
            <a:off x="457200" y="3352800"/>
            <a:ext cx="3505200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3311618" name="Rectangle 2"/>
          <p:cNvSpPr>
            <a:spLocks noGrp="1" noChangeArrowheads="1"/>
          </p:cNvSpPr>
          <p:nvPr>
            <p:ph type="title"/>
            <p:custDataLst>
              <p:tags r:id="rId29"/>
            </p:custDataLst>
          </p:nvPr>
        </p:nvSpPr>
        <p:spPr>
          <a:xfrm>
            <a:off x="-152400" y="0"/>
            <a:ext cx="9601200" cy="457200"/>
          </a:xfrm>
        </p:spPr>
        <p:txBody>
          <a:bodyPr>
            <a:noAutofit/>
          </a:bodyPr>
          <a:lstStyle/>
          <a:p>
            <a:r>
              <a:rPr lang="en-US" dirty="0" smtClean="0"/>
              <a:t>3-Way Set Associative Cache</a:t>
            </a:r>
            <a:endParaRPr lang="en-US" dirty="0"/>
          </a:p>
        </p:txBody>
      </p:sp>
      <p:sp>
        <p:nvSpPr>
          <p:cNvPr id="3311621" name="Rectangle 5"/>
          <p:cNvSpPr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1600200" y="2590800"/>
            <a:ext cx="914400" cy="4572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3311627" name="Line 11"/>
          <p:cNvSpPr>
            <a:spLocks noChangeShapeType="1"/>
          </p:cNvSpPr>
          <p:nvPr>
            <p:custDataLst>
              <p:tags r:id="rId31"/>
            </p:custDataLst>
          </p:nvPr>
        </p:nvSpPr>
        <p:spPr bwMode="auto">
          <a:xfrm flipV="1">
            <a:off x="7696200" y="6096000"/>
            <a:ext cx="304800" cy="1018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3311632" name="Rectangle 16"/>
          <p:cNvSpPr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2514600" y="2590800"/>
            <a:ext cx="1447800" cy="457200"/>
          </a:xfrm>
          <a:prstGeom prst="rect">
            <a:avLst/>
          </a:prstGeom>
          <a:solidFill>
            <a:schemeClr val="accent3"/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3311635" name="Line 19"/>
          <p:cNvSpPr>
            <a:spLocks noChangeShapeType="1"/>
          </p:cNvSpPr>
          <p:nvPr>
            <p:custDataLst>
              <p:tags r:id="rId33"/>
            </p:custDataLst>
          </p:nvPr>
        </p:nvSpPr>
        <p:spPr bwMode="auto">
          <a:xfrm>
            <a:off x="1905000" y="2590800"/>
            <a:ext cx="0" cy="4572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>
            <a:noAutofit/>
          </a:bodyPr>
          <a:lstStyle/>
          <a:p>
            <a:endParaRPr lang="en-US"/>
          </a:p>
        </p:txBody>
      </p:sp>
      <p:grpSp>
        <p:nvGrpSpPr>
          <p:cNvPr id="2" name="Group 31"/>
          <p:cNvGrpSpPr>
            <a:grpSpLocks/>
          </p:cNvGrpSpPr>
          <p:nvPr>
            <p:custDataLst>
              <p:tags r:id="rId34"/>
            </p:custDataLst>
          </p:nvPr>
        </p:nvGrpSpPr>
        <p:grpSpPr bwMode="auto">
          <a:xfrm rot="5400000">
            <a:off x="5867400" y="4277379"/>
            <a:ext cx="381000" cy="3581400"/>
            <a:chOff x="4848" y="2112"/>
            <a:chExt cx="240" cy="1056"/>
          </a:xfrm>
        </p:grpSpPr>
        <p:sp>
          <p:nvSpPr>
            <p:cNvPr id="3311648" name="Line 32"/>
            <p:cNvSpPr>
              <a:spLocks noChangeShapeType="1"/>
            </p:cNvSpPr>
            <p:nvPr>
              <p:custDataLst>
                <p:tags r:id="rId120"/>
              </p:custDataLst>
            </p:nvPr>
          </p:nvSpPr>
          <p:spPr bwMode="auto">
            <a:xfrm>
              <a:off x="4848" y="2112"/>
              <a:ext cx="0" cy="1056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3311649" name="Line 33"/>
            <p:cNvSpPr>
              <a:spLocks noChangeShapeType="1"/>
            </p:cNvSpPr>
            <p:nvPr>
              <p:custDataLst>
                <p:tags r:id="rId121"/>
              </p:custDataLst>
            </p:nvPr>
          </p:nvSpPr>
          <p:spPr bwMode="auto">
            <a:xfrm>
              <a:off x="5088" y="2202"/>
              <a:ext cx="0" cy="876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endParaRPr lang="en-US"/>
            </a:p>
          </p:txBody>
        </p:sp>
        <p:sp>
          <p:nvSpPr>
            <p:cNvPr id="3311650" name="Line 34"/>
            <p:cNvSpPr>
              <a:spLocks noChangeShapeType="1"/>
            </p:cNvSpPr>
            <p:nvPr>
              <p:custDataLst>
                <p:tags r:id="rId122"/>
              </p:custDataLst>
            </p:nvPr>
          </p:nvSpPr>
          <p:spPr bwMode="auto">
            <a:xfrm>
              <a:off x="4848" y="2112"/>
              <a:ext cx="240" cy="9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endParaRPr lang="en-US"/>
            </a:p>
          </p:txBody>
        </p:sp>
        <p:sp>
          <p:nvSpPr>
            <p:cNvPr id="3311651" name="Line 35"/>
            <p:cNvSpPr>
              <a:spLocks noChangeShapeType="1"/>
            </p:cNvSpPr>
            <p:nvPr>
              <p:custDataLst>
                <p:tags r:id="rId123"/>
              </p:custDataLst>
            </p:nvPr>
          </p:nvSpPr>
          <p:spPr bwMode="auto">
            <a:xfrm flipV="1">
              <a:off x="4848" y="3078"/>
              <a:ext cx="240" cy="9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endParaRPr lang="en-US"/>
            </a:p>
          </p:txBody>
        </p:sp>
      </p:grpSp>
      <p:sp>
        <p:nvSpPr>
          <p:cNvPr id="3311657" name="Line 41"/>
          <p:cNvSpPr>
            <a:spLocks noChangeShapeType="1"/>
          </p:cNvSpPr>
          <p:nvPr>
            <p:custDataLst>
              <p:tags r:id="rId35"/>
            </p:custDataLst>
          </p:nvPr>
        </p:nvSpPr>
        <p:spPr bwMode="auto">
          <a:xfrm>
            <a:off x="457200" y="914400"/>
            <a:ext cx="0" cy="24384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3311658" name="Line 42"/>
          <p:cNvSpPr>
            <a:spLocks noChangeShapeType="1"/>
          </p:cNvSpPr>
          <p:nvPr>
            <p:custDataLst>
              <p:tags r:id="rId36"/>
            </p:custDataLst>
          </p:nvPr>
        </p:nvSpPr>
        <p:spPr bwMode="auto">
          <a:xfrm>
            <a:off x="1905000" y="3505200"/>
            <a:ext cx="152400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 type="none" w="med" len="med"/>
            <a:tailEnd type="arrow" w="med" len="med"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3311659" name="Line 43"/>
          <p:cNvSpPr>
            <a:spLocks noChangeShapeType="1"/>
          </p:cNvSpPr>
          <p:nvPr>
            <p:custDataLst>
              <p:tags r:id="rId37"/>
            </p:custDataLst>
          </p:nvPr>
        </p:nvSpPr>
        <p:spPr bwMode="auto">
          <a:xfrm flipH="1">
            <a:off x="2286000" y="1905000"/>
            <a:ext cx="0" cy="13716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 type="oval" w="lg" len="lg"/>
            <a:tailEnd type="arrow"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3311660" name="Oval 44"/>
          <p:cNvSpPr>
            <a:spLocks noChangeArrowheads="1"/>
          </p:cNvSpPr>
          <p:nvPr>
            <p:custDataLst>
              <p:tags r:id="rId38"/>
            </p:custDataLst>
          </p:nvPr>
        </p:nvSpPr>
        <p:spPr bwMode="auto">
          <a:xfrm>
            <a:off x="2057400" y="3276600"/>
            <a:ext cx="457200" cy="457200"/>
          </a:xfrm>
          <a:prstGeom prst="ellipse">
            <a:avLst/>
          </a:prstGeom>
          <a:solidFill>
            <a:schemeClr val="bg2"/>
          </a:solidFill>
          <a:ln w="28575" algn="ctr">
            <a:solidFill>
              <a:srgbClr val="FFFFFF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36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311664" name="Line 48"/>
          <p:cNvSpPr>
            <a:spLocks noChangeShapeType="1"/>
          </p:cNvSpPr>
          <p:nvPr>
            <p:custDataLst>
              <p:tags r:id="rId39"/>
            </p:custDataLst>
          </p:nvPr>
        </p:nvSpPr>
        <p:spPr bwMode="auto">
          <a:xfrm flipH="1">
            <a:off x="1752600" y="3810000"/>
            <a:ext cx="304800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3311665" name="Line 49"/>
          <p:cNvSpPr>
            <a:spLocks noChangeShapeType="1"/>
          </p:cNvSpPr>
          <p:nvPr>
            <p:custDataLst>
              <p:tags r:id="rId40"/>
            </p:custDataLst>
          </p:nvPr>
        </p:nvSpPr>
        <p:spPr bwMode="auto">
          <a:xfrm flipH="1" flipV="1">
            <a:off x="2133600" y="4267200"/>
            <a:ext cx="0" cy="4572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3311667" name="Line 51"/>
          <p:cNvSpPr>
            <a:spLocks noChangeShapeType="1"/>
          </p:cNvSpPr>
          <p:nvPr>
            <p:custDataLst>
              <p:tags r:id="rId41"/>
            </p:custDataLst>
          </p:nvPr>
        </p:nvSpPr>
        <p:spPr bwMode="auto">
          <a:xfrm flipH="1">
            <a:off x="1752600" y="1905000"/>
            <a:ext cx="0" cy="19050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 type="oval" w="lg" len="lg"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3311669" name="Line 53"/>
          <p:cNvSpPr>
            <a:spLocks noChangeShapeType="1"/>
          </p:cNvSpPr>
          <p:nvPr>
            <p:custDataLst>
              <p:tags r:id="rId42"/>
            </p:custDataLst>
          </p:nvPr>
        </p:nvSpPr>
        <p:spPr bwMode="auto">
          <a:xfrm flipH="1" flipV="1">
            <a:off x="6019800" y="6258580"/>
            <a:ext cx="0" cy="59942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cxnSp>
        <p:nvCxnSpPr>
          <p:cNvPr id="57" name="Straight Connector 56"/>
          <p:cNvCxnSpPr/>
          <p:nvPr>
            <p:custDataLst>
              <p:tags r:id="rId43"/>
            </p:custDataLst>
          </p:nvPr>
        </p:nvCxnSpPr>
        <p:spPr>
          <a:xfrm rot="5400000">
            <a:off x="3848099" y="647700"/>
            <a:ext cx="5334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Line 41"/>
          <p:cNvSpPr>
            <a:spLocks noChangeShapeType="1"/>
          </p:cNvSpPr>
          <p:nvPr>
            <p:custDataLst>
              <p:tags r:id="rId44"/>
            </p:custDataLst>
          </p:nvPr>
        </p:nvSpPr>
        <p:spPr bwMode="auto">
          <a:xfrm>
            <a:off x="2286000" y="3733800"/>
            <a:ext cx="0" cy="2286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107" name="Line 20"/>
          <p:cNvSpPr>
            <a:spLocks noChangeShapeType="1"/>
          </p:cNvSpPr>
          <p:nvPr>
            <p:custDataLst>
              <p:tags r:id="rId45"/>
            </p:custDataLst>
          </p:nvPr>
        </p:nvSpPr>
        <p:spPr bwMode="auto">
          <a:xfrm flipH="1">
            <a:off x="1905000" y="3352800"/>
            <a:ext cx="0" cy="1524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 type="oval" w="med" len="med"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109" name="Line 21"/>
          <p:cNvSpPr>
            <a:spLocks noChangeShapeType="1"/>
          </p:cNvSpPr>
          <p:nvPr>
            <p:custDataLst>
              <p:tags r:id="rId46"/>
            </p:custDataLst>
          </p:nvPr>
        </p:nvSpPr>
        <p:spPr bwMode="auto">
          <a:xfrm>
            <a:off x="3276600" y="1905000"/>
            <a:ext cx="0" cy="281940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 type="oval" w="lg" len="lg"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112" name="Line 53"/>
          <p:cNvSpPr>
            <a:spLocks noChangeShapeType="1"/>
          </p:cNvSpPr>
          <p:nvPr>
            <p:custDataLst>
              <p:tags r:id="rId47"/>
            </p:custDataLst>
          </p:nvPr>
        </p:nvSpPr>
        <p:spPr bwMode="auto">
          <a:xfrm flipH="1" flipV="1">
            <a:off x="6019800" y="5334000"/>
            <a:ext cx="0" cy="53340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129" name="Line 49"/>
          <p:cNvSpPr>
            <a:spLocks noChangeShapeType="1"/>
          </p:cNvSpPr>
          <p:nvPr>
            <p:custDataLst>
              <p:tags r:id="rId48"/>
            </p:custDataLst>
          </p:nvPr>
        </p:nvSpPr>
        <p:spPr bwMode="auto">
          <a:xfrm flipH="1">
            <a:off x="2133600" y="4724400"/>
            <a:ext cx="0" cy="12192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130" name="Line 49"/>
          <p:cNvSpPr>
            <a:spLocks noChangeShapeType="1"/>
          </p:cNvSpPr>
          <p:nvPr>
            <p:custDataLst>
              <p:tags r:id="rId49"/>
            </p:custDataLst>
          </p:nvPr>
        </p:nvSpPr>
        <p:spPr bwMode="auto">
          <a:xfrm flipH="1">
            <a:off x="2286000" y="4419600"/>
            <a:ext cx="0" cy="16764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131" name="Line 49"/>
          <p:cNvSpPr>
            <a:spLocks noChangeShapeType="1"/>
          </p:cNvSpPr>
          <p:nvPr>
            <p:custDataLst>
              <p:tags r:id="rId50"/>
            </p:custDataLst>
          </p:nvPr>
        </p:nvSpPr>
        <p:spPr bwMode="auto">
          <a:xfrm flipH="1">
            <a:off x="2438400" y="4495800"/>
            <a:ext cx="0" cy="15240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134" name="Line 53"/>
          <p:cNvSpPr>
            <a:spLocks noChangeShapeType="1"/>
          </p:cNvSpPr>
          <p:nvPr>
            <p:custDataLst>
              <p:tags r:id="rId51"/>
            </p:custDataLst>
          </p:nvPr>
        </p:nvSpPr>
        <p:spPr bwMode="auto">
          <a:xfrm flipH="1" flipV="1">
            <a:off x="2286000" y="6324600"/>
            <a:ext cx="0" cy="3810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135" name="AutoShape 77"/>
          <p:cNvSpPr>
            <a:spLocks noChangeArrowheads="1"/>
          </p:cNvSpPr>
          <p:nvPr>
            <p:custDataLst>
              <p:tags r:id="rId52"/>
            </p:custDataLst>
          </p:nvPr>
        </p:nvSpPr>
        <p:spPr bwMode="auto">
          <a:xfrm rot="5400000" flipH="1">
            <a:off x="1975366" y="5720834"/>
            <a:ext cx="609600" cy="597932"/>
          </a:xfrm>
          <a:prstGeom prst="moon">
            <a:avLst>
              <a:gd name="adj" fmla="val 71690"/>
            </a:avLst>
          </a:prstGeom>
          <a:solidFill>
            <a:schemeClr val="bg2"/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36" name="Line 49"/>
          <p:cNvSpPr>
            <a:spLocks noChangeShapeType="1"/>
          </p:cNvSpPr>
          <p:nvPr>
            <p:custDataLst>
              <p:tags r:id="rId53"/>
            </p:custDataLst>
          </p:nvPr>
        </p:nvSpPr>
        <p:spPr bwMode="auto">
          <a:xfrm>
            <a:off x="2133600" y="5334000"/>
            <a:ext cx="685800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 type="oval"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143" name="Line 49"/>
          <p:cNvSpPr>
            <a:spLocks noChangeShapeType="1"/>
          </p:cNvSpPr>
          <p:nvPr>
            <p:custDataLst>
              <p:tags r:id="rId54"/>
            </p:custDataLst>
          </p:nvPr>
        </p:nvSpPr>
        <p:spPr bwMode="auto">
          <a:xfrm>
            <a:off x="2286000" y="5181600"/>
            <a:ext cx="533400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 type="oval"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144" name="Line 49"/>
          <p:cNvSpPr>
            <a:spLocks noChangeShapeType="1"/>
          </p:cNvSpPr>
          <p:nvPr>
            <p:custDataLst>
              <p:tags r:id="rId55"/>
            </p:custDataLst>
          </p:nvPr>
        </p:nvSpPr>
        <p:spPr bwMode="auto">
          <a:xfrm>
            <a:off x="2438400" y="5029200"/>
            <a:ext cx="381000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 type="oval"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146" name="Rectangle 145"/>
          <p:cNvSpPr/>
          <p:nvPr>
            <p:custDataLst>
              <p:tags r:id="rId56"/>
            </p:custDataLst>
          </p:nvPr>
        </p:nvSpPr>
        <p:spPr>
          <a:xfrm>
            <a:off x="2819400" y="4953000"/>
            <a:ext cx="228600" cy="4572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8" name="Straight Arrow Connector 147"/>
          <p:cNvCxnSpPr/>
          <p:nvPr>
            <p:custDataLst>
              <p:tags r:id="rId57"/>
            </p:custDataLst>
          </p:nvPr>
        </p:nvCxnSpPr>
        <p:spPr>
          <a:xfrm>
            <a:off x="3026735" y="5181600"/>
            <a:ext cx="1240465" cy="1588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6" name="TextBox 155"/>
          <p:cNvSpPr txBox="1"/>
          <p:nvPr>
            <p:custDataLst>
              <p:tags r:id="rId58"/>
            </p:custDataLst>
          </p:nvPr>
        </p:nvSpPr>
        <p:spPr>
          <a:xfrm>
            <a:off x="5181600" y="5811560"/>
            <a:ext cx="205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word select</a:t>
            </a:r>
          </a:p>
        </p:txBody>
      </p:sp>
      <p:sp>
        <p:nvSpPr>
          <p:cNvPr id="157" name="TextBox 156"/>
          <p:cNvSpPr txBox="1"/>
          <p:nvPr>
            <p:custDataLst>
              <p:tags r:id="rId59"/>
            </p:custDataLst>
          </p:nvPr>
        </p:nvSpPr>
        <p:spPr>
          <a:xfrm>
            <a:off x="1600200" y="6410980"/>
            <a:ext cx="114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hit?</a:t>
            </a:r>
          </a:p>
        </p:txBody>
      </p:sp>
      <p:sp>
        <p:nvSpPr>
          <p:cNvPr id="158" name="TextBox 157"/>
          <p:cNvSpPr txBox="1"/>
          <p:nvPr>
            <p:custDataLst>
              <p:tags r:id="rId60"/>
            </p:custDataLst>
          </p:nvPr>
        </p:nvSpPr>
        <p:spPr>
          <a:xfrm>
            <a:off x="5181600" y="6410980"/>
            <a:ext cx="106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data</a:t>
            </a:r>
          </a:p>
        </p:txBody>
      </p:sp>
      <p:sp>
        <p:nvSpPr>
          <p:cNvPr id="159" name="TextBox 158"/>
          <p:cNvSpPr txBox="1"/>
          <p:nvPr>
            <p:custDataLst>
              <p:tags r:id="rId61"/>
            </p:custDataLst>
          </p:nvPr>
        </p:nvSpPr>
        <p:spPr>
          <a:xfrm>
            <a:off x="5181600" y="4876800"/>
            <a:ext cx="205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line select</a:t>
            </a:r>
          </a:p>
        </p:txBody>
      </p:sp>
      <p:grpSp>
        <p:nvGrpSpPr>
          <p:cNvPr id="3" name="Group 31"/>
          <p:cNvGrpSpPr>
            <a:grpSpLocks/>
          </p:cNvGrpSpPr>
          <p:nvPr>
            <p:custDataLst>
              <p:tags r:id="rId62"/>
            </p:custDataLst>
          </p:nvPr>
        </p:nvGrpSpPr>
        <p:grpSpPr bwMode="auto">
          <a:xfrm rot="5400000">
            <a:off x="5791200" y="3342622"/>
            <a:ext cx="381000" cy="3581400"/>
            <a:chOff x="4848" y="2112"/>
            <a:chExt cx="240" cy="1056"/>
          </a:xfrm>
        </p:grpSpPr>
        <p:sp>
          <p:nvSpPr>
            <p:cNvPr id="161" name="Line 32"/>
            <p:cNvSpPr>
              <a:spLocks noChangeShapeType="1"/>
            </p:cNvSpPr>
            <p:nvPr>
              <p:custDataLst>
                <p:tags r:id="rId116"/>
              </p:custDataLst>
            </p:nvPr>
          </p:nvSpPr>
          <p:spPr bwMode="auto">
            <a:xfrm>
              <a:off x="4848" y="2112"/>
              <a:ext cx="0" cy="1056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162" name="Line 33"/>
            <p:cNvSpPr>
              <a:spLocks noChangeShapeType="1"/>
            </p:cNvSpPr>
            <p:nvPr>
              <p:custDataLst>
                <p:tags r:id="rId117"/>
              </p:custDataLst>
            </p:nvPr>
          </p:nvSpPr>
          <p:spPr bwMode="auto">
            <a:xfrm>
              <a:off x="5088" y="2202"/>
              <a:ext cx="0" cy="876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endParaRPr lang="en-US"/>
            </a:p>
          </p:txBody>
        </p:sp>
        <p:sp>
          <p:nvSpPr>
            <p:cNvPr id="163" name="Line 34"/>
            <p:cNvSpPr>
              <a:spLocks noChangeShapeType="1"/>
            </p:cNvSpPr>
            <p:nvPr>
              <p:custDataLst>
                <p:tags r:id="rId118"/>
              </p:custDataLst>
            </p:nvPr>
          </p:nvSpPr>
          <p:spPr bwMode="auto">
            <a:xfrm>
              <a:off x="4848" y="2112"/>
              <a:ext cx="240" cy="9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endParaRPr lang="en-US"/>
            </a:p>
          </p:txBody>
        </p:sp>
        <p:sp>
          <p:nvSpPr>
            <p:cNvPr id="164" name="Line 35"/>
            <p:cNvSpPr>
              <a:spLocks noChangeShapeType="1"/>
            </p:cNvSpPr>
            <p:nvPr>
              <p:custDataLst>
                <p:tags r:id="rId119"/>
              </p:custDataLst>
            </p:nvPr>
          </p:nvSpPr>
          <p:spPr bwMode="auto">
            <a:xfrm flipV="1">
              <a:off x="4848" y="3078"/>
              <a:ext cx="240" cy="9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endParaRPr lang="en-US"/>
            </a:p>
          </p:txBody>
        </p:sp>
      </p:grpSp>
      <p:sp>
        <p:nvSpPr>
          <p:cNvPr id="114" name="Rectangle 113"/>
          <p:cNvSpPr/>
          <p:nvPr>
            <p:custDataLst>
              <p:tags r:id="rId63"/>
            </p:custDataLst>
          </p:nvPr>
        </p:nvSpPr>
        <p:spPr>
          <a:xfrm>
            <a:off x="2074178" y="2988781"/>
            <a:ext cx="439544" cy="8463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34000"/>
              </a:lnSpc>
              <a:buClr>
                <a:srgbClr val="40458C"/>
              </a:buClr>
              <a:buSzPct val="100000"/>
            </a:pPr>
            <a:r>
              <a:rPr lang="en-US" sz="4000" dirty="0" smtClean="0">
                <a:solidFill>
                  <a:srgbClr val="FFFFFF"/>
                </a:solidFill>
              </a:rPr>
              <a:t>=</a:t>
            </a:r>
            <a:endParaRPr lang="en-US" sz="4000" dirty="0">
              <a:solidFill>
                <a:srgbClr val="FFFFFF"/>
              </a:solidFill>
            </a:endParaRPr>
          </a:p>
        </p:txBody>
      </p:sp>
      <p:sp>
        <p:nvSpPr>
          <p:cNvPr id="116" name="Line 48"/>
          <p:cNvSpPr>
            <a:spLocks noChangeShapeType="1"/>
          </p:cNvSpPr>
          <p:nvPr>
            <p:custDataLst>
              <p:tags r:id="rId64"/>
            </p:custDataLst>
          </p:nvPr>
        </p:nvSpPr>
        <p:spPr bwMode="auto">
          <a:xfrm flipH="1" flipV="1">
            <a:off x="2057400" y="3810000"/>
            <a:ext cx="0" cy="1524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117" name="AutoShape 46"/>
          <p:cNvSpPr>
            <a:spLocks noChangeArrowheads="1"/>
          </p:cNvSpPr>
          <p:nvPr>
            <p:custDataLst>
              <p:tags r:id="rId65"/>
            </p:custDataLst>
          </p:nvPr>
        </p:nvSpPr>
        <p:spPr bwMode="auto">
          <a:xfrm rot="5400000">
            <a:off x="2005445" y="3910445"/>
            <a:ext cx="332509" cy="381000"/>
          </a:xfrm>
          <a:prstGeom prst="flowChartDelay">
            <a:avLst/>
          </a:prstGeom>
          <a:solidFill>
            <a:schemeClr val="bg2"/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22" name="Line 48"/>
          <p:cNvSpPr>
            <a:spLocks noChangeShapeType="1"/>
          </p:cNvSpPr>
          <p:nvPr>
            <p:custDataLst>
              <p:tags r:id="rId66"/>
            </p:custDataLst>
          </p:nvPr>
        </p:nvSpPr>
        <p:spPr bwMode="auto">
          <a:xfrm flipH="1">
            <a:off x="3810000" y="3352800"/>
            <a:ext cx="2514600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123" name="Rectangle 5"/>
          <p:cNvSpPr>
            <a:spLocks noChangeArrowheads="1"/>
          </p:cNvSpPr>
          <p:nvPr>
            <p:custDataLst>
              <p:tags r:id="rId67"/>
            </p:custDataLst>
          </p:nvPr>
        </p:nvSpPr>
        <p:spPr bwMode="auto">
          <a:xfrm>
            <a:off x="4038600" y="2590800"/>
            <a:ext cx="914400" cy="4572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24" name="Rectangle 16"/>
          <p:cNvSpPr>
            <a:spLocks noChangeArrowheads="1"/>
          </p:cNvSpPr>
          <p:nvPr>
            <p:custDataLst>
              <p:tags r:id="rId68"/>
            </p:custDataLst>
          </p:nvPr>
        </p:nvSpPr>
        <p:spPr bwMode="auto">
          <a:xfrm>
            <a:off x="4953000" y="2590800"/>
            <a:ext cx="1447800" cy="457200"/>
          </a:xfrm>
          <a:prstGeom prst="rect">
            <a:avLst/>
          </a:prstGeom>
          <a:solidFill>
            <a:schemeClr val="accent3"/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25" name="Line 19"/>
          <p:cNvSpPr>
            <a:spLocks noChangeShapeType="1"/>
          </p:cNvSpPr>
          <p:nvPr>
            <p:custDataLst>
              <p:tags r:id="rId69"/>
            </p:custDataLst>
          </p:nvPr>
        </p:nvSpPr>
        <p:spPr bwMode="auto">
          <a:xfrm>
            <a:off x="4343400" y="2590800"/>
            <a:ext cx="0" cy="4572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>
            <a:noAutofit/>
          </a:bodyPr>
          <a:lstStyle/>
          <a:p>
            <a:endParaRPr lang="en-US"/>
          </a:p>
        </p:txBody>
      </p:sp>
      <p:sp>
        <p:nvSpPr>
          <p:cNvPr id="126" name="Line 42"/>
          <p:cNvSpPr>
            <a:spLocks noChangeShapeType="1"/>
          </p:cNvSpPr>
          <p:nvPr>
            <p:custDataLst>
              <p:tags r:id="rId70"/>
            </p:custDataLst>
          </p:nvPr>
        </p:nvSpPr>
        <p:spPr bwMode="auto">
          <a:xfrm>
            <a:off x="4343400" y="3505200"/>
            <a:ext cx="152400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 type="none" w="med" len="med"/>
            <a:tailEnd type="arrow" w="med" len="med"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127" name="Line 43"/>
          <p:cNvSpPr>
            <a:spLocks noChangeShapeType="1"/>
          </p:cNvSpPr>
          <p:nvPr>
            <p:custDataLst>
              <p:tags r:id="rId71"/>
            </p:custDataLst>
          </p:nvPr>
        </p:nvSpPr>
        <p:spPr bwMode="auto">
          <a:xfrm flipH="1">
            <a:off x="4724400" y="1905000"/>
            <a:ext cx="0" cy="13716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 type="oval" w="lg" len="lg"/>
            <a:tailEnd type="arrow"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128" name="Oval 44"/>
          <p:cNvSpPr>
            <a:spLocks noChangeArrowheads="1"/>
          </p:cNvSpPr>
          <p:nvPr>
            <p:custDataLst>
              <p:tags r:id="rId72"/>
            </p:custDataLst>
          </p:nvPr>
        </p:nvSpPr>
        <p:spPr bwMode="auto">
          <a:xfrm>
            <a:off x="4495800" y="3276600"/>
            <a:ext cx="457200" cy="457200"/>
          </a:xfrm>
          <a:prstGeom prst="ellipse">
            <a:avLst/>
          </a:prstGeom>
          <a:solidFill>
            <a:schemeClr val="bg2"/>
          </a:solidFill>
          <a:ln w="28575" algn="ctr">
            <a:solidFill>
              <a:srgbClr val="FFFFFF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36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33" name="Line 48"/>
          <p:cNvSpPr>
            <a:spLocks noChangeShapeType="1"/>
          </p:cNvSpPr>
          <p:nvPr>
            <p:custDataLst>
              <p:tags r:id="rId73"/>
            </p:custDataLst>
          </p:nvPr>
        </p:nvSpPr>
        <p:spPr bwMode="auto">
          <a:xfrm flipH="1">
            <a:off x="4191000" y="3810000"/>
            <a:ext cx="304800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137" name="Line 49"/>
          <p:cNvSpPr>
            <a:spLocks noChangeShapeType="1"/>
          </p:cNvSpPr>
          <p:nvPr>
            <p:custDataLst>
              <p:tags r:id="rId74"/>
            </p:custDataLst>
          </p:nvPr>
        </p:nvSpPr>
        <p:spPr bwMode="auto">
          <a:xfrm flipH="1" flipV="1">
            <a:off x="4572000" y="4267200"/>
            <a:ext cx="0" cy="1524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138" name="Line 51"/>
          <p:cNvSpPr>
            <a:spLocks noChangeShapeType="1"/>
          </p:cNvSpPr>
          <p:nvPr>
            <p:custDataLst>
              <p:tags r:id="rId75"/>
            </p:custDataLst>
          </p:nvPr>
        </p:nvSpPr>
        <p:spPr bwMode="auto">
          <a:xfrm flipH="1">
            <a:off x="4191000" y="1905000"/>
            <a:ext cx="0" cy="19050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 type="oval" w="lg" len="lg"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139" name="Line 41"/>
          <p:cNvSpPr>
            <a:spLocks noChangeShapeType="1"/>
          </p:cNvSpPr>
          <p:nvPr>
            <p:custDataLst>
              <p:tags r:id="rId76"/>
            </p:custDataLst>
          </p:nvPr>
        </p:nvSpPr>
        <p:spPr bwMode="auto">
          <a:xfrm>
            <a:off x="4724400" y="3733800"/>
            <a:ext cx="0" cy="2286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140" name="Line 20"/>
          <p:cNvSpPr>
            <a:spLocks noChangeShapeType="1"/>
          </p:cNvSpPr>
          <p:nvPr>
            <p:custDataLst>
              <p:tags r:id="rId77"/>
            </p:custDataLst>
          </p:nvPr>
        </p:nvSpPr>
        <p:spPr bwMode="auto">
          <a:xfrm flipH="1">
            <a:off x="4343400" y="3352800"/>
            <a:ext cx="0" cy="1524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 type="oval" w="med" len="med"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141" name="Rectangle 140"/>
          <p:cNvSpPr/>
          <p:nvPr>
            <p:custDataLst>
              <p:tags r:id="rId78"/>
            </p:custDataLst>
          </p:nvPr>
        </p:nvSpPr>
        <p:spPr>
          <a:xfrm>
            <a:off x="4512578" y="2988781"/>
            <a:ext cx="439544" cy="8463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34000"/>
              </a:lnSpc>
              <a:buClr>
                <a:srgbClr val="40458C"/>
              </a:buClr>
              <a:buSzPct val="100000"/>
            </a:pPr>
            <a:r>
              <a:rPr lang="en-US" sz="4000" dirty="0" smtClean="0">
                <a:solidFill>
                  <a:srgbClr val="FFFFFF"/>
                </a:solidFill>
              </a:rPr>
              <a:t>=</a:t>
            </a:r>
            <a:endParaRPr lang="en-US" sz="4000" dirty="0">
              <a:solidFill>
                <a:srgbClr val="FFFFFF"/>
              </a:solidFill>
            </a:endParaRPr>
          </a:p>
        </p:txBody>
      </p:sp>
      <p:sp>
        <p:nvSpPr>
          <p:cNvPr id="142" name="Line 48"/>
          <p:cNvSpPr>
            <a:spLocks noChangeShapeType="1"/>
          </p:cNvSpPr>
          <p:nvPr>
            <p:custDataLst>
              <p:tags r:id="rId79"/>
            </p:custDataLst>
          </p:nvPr>
        </p:nvSpPr>
        <p:spPr bwMode="auto">
          <a:xfrm flipH="1" flipV="1">
            <a:off x="4495800" y="3810000"/>
            <a:ext cx="0" cy="1524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147" name="AutoShape 46"/>
          <p:cNvSpPr>
            <a:spLocks noChangeArrowheads="1"/>
          </p:cNvSpPr>
          <p:nvPr>
            <p:custDataLst>
              <p:tags r:id="rId80"/>
            </p:custDataLst>
          </p:nvPr>
        </p:nvSpPr>
        <p:spPr bwMode="auto">
          <a:xfrm rot="5400000">
            <a:off x="4443845" y="3910445"/>
            <a:ext cx="332509" cy="381000"/>
          </a:xfrm>
          <a:prstGeom prst="flowChartDelay">
            <a:avLst/>
          </a:prstGeom>
          <a:solidFill>
            <a:schemeClr val="bg2"/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49" name="Line 48"/>
          <p:cNvSpPr>
            <a:spLocks noChangeShapeType="1"/>
          </p:cNvSpPr>
          <p:nvPr>
            <p:custDataLst>
              <p:tags r:id="rId81"/>
            </p:custDataLst>
          </p:nvPr>
        </p:nvSpPr>
        <p:spPr bwMode="auto">
          <a:xfrm flipH="1">
            <a:off x="6248400" y="3352800"/>
            <a:ext cx="533400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150" name="Rectangle 5"/>
          <p:cNvSpPr>
            <a:spLocks noChangeArrowheads="1"/>
          </p:cNvSpPr>
          <p:nvPr>
            <p:custDataLst>
              <p:tags r:id="rId82"/>
            </p:custDataLst>
          </p:nvPr>
        </p:nvSpPr>
        <p:spPr bwMode="auto">
          <a:xfrm>
            <a:off x="6477000" y="2590800"/>
            <a:ext cx="914400" cy="4572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51" name="Rectangle 16"/>
          <p:cNvSpPr>
            <a:spLocks noChangeArrowheads="1"/>
          </p:cNvSpPr>
          <p:nvPr>
            <p:custDataLst>
              <p:tags r:id="rId83"/>
            </p:custDataLst>
          </p:nvPr>
        </p:nvSpPr>
        <p:spPr bwMode="auto">
          <a:xfrm>
            <a:off x="7391400" y="2590800"/>
            <a:ext cx="1447800" cy="457200"/>
          </a:xfrm>
          <a:prstGeom prst="rect">
            <a:avLst/>
          </a:prstGeom>
          <a:solidFill>
            <a:schemeClr val="accent3"/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52" name="Line 19"/>
          <p:cNvSpPr>
            <a:spLocks noChangeShapeType="1"/>
          </p:cNvSpPr>
          <p:nvPr>
            <p:custDataLst>
              <p:tags r:id="rId84"/>
            </p:custDataLst>
          </p:nvPr>
        </p:nvSpPr>
        <p:spPr bwMode="auto">
          <a:xfrm>
            <a:off x="6781800" y="2590800"/>
            <a:ext cx="0" cy="4572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>
            <a:noAutofit/>
          </a:bodyPr>
          <a:lstStyle/>
          <a:p>
            <a:endParaRPr lang="en-US"/>
          </a:p>
        </p:txBody>
      </p:sp>
      <p:sp>
        <p:nvSpPr>
          <p:cNvPr id="153" name="Line 42"/>
          <p:cNvSpPr>
            <a:spLocks noChangeShapeType="1"/>
          </p:cNvSpPr>
          <p:nvPr>
            <p:custDataLst>
              <p:tags r:id="rId85"/>
            </p:custDataLst>
          </p:nvPr>
        </p:nvSpPr>
        <p:spPr bwMode="auto">
          <a:xfrm>
            <a:off x="6781800" y="3505200"/>
            <a:ext cx="152400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 type="none" w="med" len="med"/>
            <a:tailEnd type="arrow" w="med" len="med"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154" name="Line 43"/>
          <p:cNvSpPr>
            <a:spLocks noChangeShapeType="1"/>
          </p:cNvSpPr>
          <p:nvPr>
            <p:custDataLst>
              <p:tags r:id="rId86"/>
            </p:custDataLst>
          </p:nvPr>
        </p:nvSpPr>
        <p:spPr bwMode="auto">
          <a:xfrm flipH="1">
            <a:off x="7162800" y="1905000"/>
            <a:ext cx="0" cy="13716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 type="oval" w="lg" len="lg"/>
            <a:tailEnd type="arrow"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155" name="Oval 44"/>
          <p:cNvSpPr>
            <a:spLocks noChangeArrowheads="1"/>
          </p:cNvSpPr>
          <p:nvPr>
            <p:custDataLst>
              <p:tags r:id="rId87"/>
            </p:custDataLst>
          </p:nvPr>
        </p:nvSpPr>
        <p:spPr bwMode="auto">
          <a:xfrm>
            <a:off x="6934200" y="3276600"/>
            <a:ext cx="457200" cy="457200"/>
          </a:xfrm>
          <a:prstGeom prst="ellipse">
            <a:avLst/>
          </a:prstGeom>
          <a:solidFill>
            <a:schemeClr val="bg2"/>
          </a:solidFill>
          <a:ln w="28575" algn="ctr">
            <a:solidFill>
              <a:srgbClr val="FFFFFF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36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65" name="Line 48"/>
          <p:cNvSpPr>
            <a:spLocks noChangeShapeType="1"/>
          </p:cNvSpPr>
          <p:nvPr>
            <p:custDataLst>
              <p:tags r:id="rId88"/>
            </p:custDataLst>
          </p:nvPr>
        </p:nvSpPr>
        <p:spPr bwMode="auto">
          <a:xfrm flipH="1">
            <a:off x="6629400" y="3810000"/>
            <a:ext cx="304800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166" name="Line 49"/>
          <p:cNvSpPr>
            <a:spLocks noChangeShapeType="1"/>
          </p:cNvSpPr>
          <p:nvPr>
            <p:custDataLst>
              <p:tags r:id="rId89"/>
            </p:custDataLst>
          </p:nvPr>
        </p:nvSpPr>
        <p:spPr bwMode="auto">
          <a:xfrm flipH="1" flipV="1">
            <a:off x="7010400" y="4267200"/>
            <a:ext cx="0" cy="2286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167" name="Line 51"/>
          <p:cNvSpPr>
            <a:spLocks noChangeShapeType="1"/>
          </p:cNvSpPr>
          <p:nvPr>
            <p:custDataLst>
              <p:tags r:id="rId90"/>
            </p:custDataLst>
          </p:nvPr>
        </p:nvSpPr>
        <p:spPr bwMode="auto">
          <a:xfrm flipH="1">
            <a:off x="6629400" y="1905000"/>
            <a:ext cx="0" cy="19050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 type="oval" w="lg" len="lg"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168" name="Line 41"/>
          <p:cNvSpPr>
            <a:spLocks noChangeShapeType="1"/>
          </p:cNvSpPr>
          <p:nvPr>
            <p:custDataLst>
              <p:tags r:id="rId91"/>
            </p:custDataLst>
          </p:nvPr>
        </p:nvSpPr>
        <p:spPr bwMode="auto">
          <a:xfrm>
            <a:off x="7162800" y="3733800"/>
            <a:ext cx="0" cy="2286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169" name="Line 20"/>
          <p:cNvSpPr>
            <a:spLocks noChangeShapeType="1"/>
          </p:cNvSpPr>
          <p:nvPr>
            <p:custDataLst>
              <p:tags r:id="rId92"/>
            </p:custDataLst>
          </p:nvPr>
        </p:nvSpPr>
        <p:spPr bwMode="auto">
          <a:xfrm flipH="1">
            <a:off x="6781800" y="3352800"/>
            <a:ext cx="0" cy="1524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 type="oval" w="med" len="med"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170" name="Rectangle 169"/>
          <p:cNvSpPr/>
          <p:nvPr>
            <p:custDataLst>
              <p:tags r:id="rId93"/>
            </p:custDataLst>
          </p:nvPr>
        </p:nvSpPr>
        <p:spPr>
          <a:xfrm>
            <a:off x="6950978" y="2988781"/>
            <a:ext cx="439544" cy="8463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34000"/>
              </a:lnSpc>
              <a:buClr>
                <a:srgbClr val="40458C"/>
              </a:buClr>
              <a:buSzPct val="100000"/>
            </a:pPr>
            <a:r>
              <a:rPr lang="en-US" sz="4000" dirty="0" smtClean="0">
                <a:solidFill>
                  <a:srgbClr val="FFFFFF"/>
                </a:solidFill>
              </a:rPr>
              <a:t>=</a:t>
            </a:r>
            <a:endParaRPr lang="en-US" sz="4000" dirty="0">
              <a:solidFill>
                <a:srgbClr val="FFFFFF"/>
              </a:solidFill>
            </a:endParaRPr>
          </a:p>
        </p:txBody>
      </p:sp>
      <p:sp>
        <p:nvSpPr>
          <p:cNvPr id="171" name="Line 48"/>
          <p:cNvSpPr>
            <a:spLocks noChangeShapeType="1"/>
          </p:cNvSpPr>
          <p:nvPr>
            <p:custDataLst>
              <p:tags r:id="rId94"/>
            </p:custDataLst>
          </p:nvPr>
        </p:nvSpPr>
        <p:spPr bwMode="auto">
          <a:xfrm flipH="1" flipV="1">
            <a:off x="6934200" y="3810000"/>
            <a:ext cx="0" cy="1524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172" name="AutoShape 46"/>
          <p:cNvSpPr>
            <a:spLocks noChangeArrowheads="1"/>
          </p:cNvSpPr>
          <p:nvPr>
            <p:custDataLst>
              <p:tags r:id="rId95"/>
            </p:custDataLst>
          </p:nvPr>
        </p:nvSpPr>
        <p:spPr bwMode="auto">
          <a:xfrm rot="5400000">
            <a:off x="6882245" y="3910445"/>
            <a:ext cx="332509" cy="381000"/>
          </a:xfrm>
          <a:prstGeom prst="flowChartDelay">
            <a:avLst/>
          </a:prstGeom>
          <a:solidFill>
            <a:schemeClr val="bg2"/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89" name="Line 48"/>
          <p:cNvSpPr>
            <a:spLocks noChangeShapeType="1"/>
          </p:cNvSpPr>
          <p:nvPr>
            <p:custDataLst>
              <p:tags r:id="rId96"/>
            </p:custDataLst>
          </p:nvPr>
        </p:nvSpPr>
        <p:spPr bwMode="auto">
          <a:xfrm flipH="1">
            <a:off x="2286000" y="4419600"/>
            <a:ext cx="2286000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190" name="Line 48"/>
          <p:cNvSpPr>
            <a:spLocks noChangeShapeType="1"/>
          </p:cNvSpPr>
          <p:nvPr>
            <p:custDataLst>
              <p:tags r:id="rId97"/>
            </p:custDataLst>
          </p:nvPr>
        </p:nvSpPr>
        <p:spPr bwMode="auto">
          <a:xfrm flipH="1">
            <a:off x="2438400" y="4495800"/>
            <a:ext cx="4572000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192" name="Line 21"/>
          <p:cNvSpPr>
            <a:spLocks noChangeShapeType="1"/>
          </p:cNvSpPr>
          <p:nvPr>
            <p:custDataLst>
              <p:tags r:id="rId98"/>
            </p:custDataLst>
          </p:nvPr>
        </p:nvSpPr>
        <p:spPr bwMode="auto">
          <a:xfrm>
            <a:off x="5562600" y="1905000"/>
            <a:ext cx="0" cy="281940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 type="oval" w="lg" len="lg"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196" name="Line 21"/>
          <p:cNvSpPr>
            <a:spLocks noChangeShapeType="1"/>
          </p:cNvSpPr>
          <p:nvPr>
            <p:custDataLst>
              <p:tags r:id="rId99"/>
            </p:custDataLst>
          </p:nvPr>
        </p:nvSpPr>
        <p:spPr bwMode="auto">
          <a:xfrm>
            <a:off x="8001000" y="1905000"/>
            <a:ext cx="0" cy="274320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 type="oval" w="lg" len="lg"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198" name="Line 48"/>
          <p:cNvSpPr>
            <a:spLocks noChangeShapeType="1"/>
          </p:cNvSpPr>
          <p:nvPr>
            <p:custDataLst>
              <p:tags r:id="rId100"/>
            </p:custDataLst>
          </p:nvPr>
        </p:nvSpPr>
        <p:spPr bwMode="auto">
          <a:xfrm flipH="1">
            <a:off x="3276600" y="4724400"/>
            <a:ext cx="1447800" cy="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200" name="Line 48"/>
          <p:cNvSpPr>
            <a:spLocks noChangeShapeType="1"/>
          </p:cNvSpPr>
          <p:nvPr>
            <p:custDataLst>
              <p:tags r:id="rId101"/>
            </p:custDataLst>
          </p:nvPr>
        </p:nvSpPr>
        <p:spPr bwMode="auto">
          <a:xfrm flipH="1">
            <a:off x="6553200" y="4648200"/>
            <a:ext cx="1447800" cy="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201" name="Line 48"/>
          <p:cNvSpPr>
            <a:spLocks noChangeShapeType="1"/>
          </p:cNvSpPr>
          <p:nvPr>
            <p:custDataLst>
              <p:tags r:id="rId102"/>
            </p:custDataLst>
          </p:nvPr>
        </p:nvSpPr>
        <p:spPr bwMode="auto">
          <a:xfrm flipH="1" flipV="1">
            <a:off x="4724400" y="4724400"/>
            <a:ext cx="0" cy="22860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202" name="Line 48"/>
          <p:cNvSpPr>
            <a:spLocks noChangeShapeType="1"/>
          </p:cNvSpPr>
          <p:nvPr>
            <p:custDataLst>
              <p:tags r:id="rId103"/>
            </p:custDataLst>
          </p:nvPr>
        </p:nvSpPr>
        <p:spPr bwMode="auto">
          <a:xfrm flipH="1" flipV="1">
            <a:off x="6553200" y="4648200"/>
            <a:ext cx="0" cy="30480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204" name="Line 48"/>
          <p:cNvSpPr>
            <a:spLocks noChangeShapeType="1"/>
          </p:cNvSpPr>
          <p:nvPr>
            <p:custDataLst>
              <p:tags r:id="rId104"/>
            </p:custDataLst>
          </p:nvPr>
        </p:nvSpPr>
        <p:spPr bwMode="auto">
          <a:xfrm flipH="1" flipV="1">
            <a:off x="5791200" y="4724400"/>
            <a:ext cx="0" cy="22860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205" name="Line 48"/>
          <p:cNvSpPr>
            <a:spLocks noChangeShapeType="1"/>
          </p:cNvSpPr>
          <p:nvPr>
            <p:custDataLst>
              <p:tags r:id="rId105"/>
            </p:custDataLst>
          </p:nvPr>
        </p:nvSpPr>
        <p:spPr bwMode="auto">
          <a:xfrm flipH="1" flipV="1">
            <a:off x="5562600" y="4724400"/>
            <a:ext cx="228600" cy="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206" name="Line 48"/>
          <p:cNvSpPr>
            <a:spLocks noChangeShapeType="1"/>
          </p:cNvSpPr>
          <p:nvPr>
            <p:custDataLst>
              <p:tags r:id="rId106"/>
            </p:custDataLst>
          </p:nvPr>
        </p:nvSpPr>
        <p:spPr bwMode="auto">
          <a:xfrm flipV="1">
            <a:off x="5910044" y="5562600"/>
            <a:ext cx="228600" cy="762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207" name="Line 48"/>
          <p:cNvSpPr>
            <a:spLocks noChangeShapeType="1"/>
          </p:cNvSpPr>
          <p:nvPr>
            <p:custDataLst>
              <p:tags r:id="rId107"/>
            </p:custDataLst>
          </p:nvPr>
        </p:nvSpPr>
        <p:spPr bwMode="auto">
          <a:xfrm flipV="1">
            <a:off x="5910044" y="6477000"/>
            <a:ext cx="228600" cy="762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208" name="TextBox 207"/>
          <p:cNvSpPr txBox="1"/>
          <p:nvPr>
            <p:custDataLst>
              <p:tags r:id="rId108"/>
            </p:custDataLst>
          </p:nvPr>
        </p:nvSpPr>
        <p:spPr>
          <a:xfrm>
            <a:off x="6096000" y="6324600"/>
            <a:ext cx="1371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32bits</a:t>
            </a:r>
          </a:p>
        </p:txBody>
      </p:sp>
      <p:sp>
        <p:nvSpPr>
          <p:cNvPr id="209" name="TextBox 208"/>
          <p:cNvSpPr txBox="1"/>
          <p:nvPr>
            <p:custDataLst>
              <p:tags r:id="rId109"/>
            </p:custDataLst>
          </p:nvPr>
        </p:nvSpPr>
        <p:spPr>
          <a:xfrm>
            <a:off x="6172200" y="5391090"/>
            <a:ext cx="1371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64bytes</a:t>
            </a:r>
          </a:p>
        </p:txBody>
      </p:sp>
      <p:sp>
        <p:nvSpPr>
          <p:cNvPr id="210" name="Rectangle 209"/>
          <p:cNvSpPr/>
          <p:nvPr>
            <p:custDataLst>
              <p:tags r:id="rId110"/>
            </p:custDataLst>
          </p:nvPr>
        </p:nvSpPr>
        <p:spPr>
          <a:xfrm>
            <a:off x="304800" y="457200"/>
            <a:ext cx="4953000" cy="5334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tabLst>
                <a:tab pos="1031875" algn="l"/>
                <a:tab pos="2571750" algn="l"/>
                <a:tab pos="3709988" algn="l"/>
              </a:tabLst>
            </a:pPr>
            <a:r>
              <a:rPr lang="en-US" sz="2800" dirty="0" smtClean="0"/>
              <a:t>	Tag	Index 	Offset</a:t>
            </a:r>
            <a:endParaRPr lang="en-US" sz="2800" dirty="0"/>
          </a:p>
        </p:txBody>
      </p:sp>
      <p:cxnSp>
        <p:nvCxnSpPr>
          <p:cNvPr id="222" name="Straight Connector 221"/>
          <p:cNvCxnSpPr/>
          <p:nvPr>
            <p:custDataLst>
              <p:tags r:id="rId111"/>
            </p:custDataLst>
          </p:nvPr>
        </p:nvCxnSpPr>
        <p:spPr>
          <a:xfrm rot="5400000">
            <a:off x="2628900" y="647700"/>
            <a:ext cx="5334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2" name="Line 41"/>
          <p:cNvSpPr>
            <a:spLocks noChangeShapeType="1"/>
          </p:cNvSpPr>
          <p:nvPr>
            <p:custDataLst>
              <p:tags r:id="rId112"/>
            </p:custDataLst>
          </p:nvPr>
        </p:nvSpPr>
        <p:spPr bwMode="auto">
          <a:xfrm>
            <a:off x="1066800" y="1066800"/>
            <a:ext cx="0" cy="8382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233" name="Line 42"/>
          <p:cNvSpPr>
            <a:spLocks noChangeShapeType="1"/>
          </p:cNvSpPr>
          <p:nvPr>
            <p:custDataLst>
              <p:tags r:id="rId113"/>
            </p:custDataLst>
          </p:nvPr>
        </p:nvSpPr>
        <p:spPr bwMode="auto">
          <a:xfrm>
            <a:off x="1066800" y="1905000"/>
            <a:ext cx="533400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 type="none" w="med" len="med"/>
            <a:tailEnd type="arrow" w="med" len="med"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234" name="Line 48"/>
          <p:cNvSpPr>
            <a:spLocks noChangeShapeType="1"/>
          </p:cNvSpPr>
          <p:nvPr>
            <p:custDataLst>
              <p:tags r:id="rId114"/>
            </p:custDataLst>
          </p:nvPr>
        </p:nvSpPr>
        <p:spPr bwMode="auto">
          <a:xfrm flipH="1">
            <a:off x="1066800" y="1066800"/>
            <a:ext cx="2362200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235" name="Line 41"/>
          <p:cNvSpPr>
            <a:spLocks noChangeShapeType="1"/>
          </p:cNvSpPr>
          <p:nvPr>
            <p:custDataLst>
              <p:tags r:id="rId115"/>
            </p:custDataLst>
          </p:nvPr>
        </p:nvSpPr>
        <p:spPr bwMode="auto">
          <a:xfrm>
            <a:off x="3429000" y="914400"/>
            <a:ext cx="0" cy="1524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333500" y="1676400"/>
            <a:ext cx="7658100" cy="457200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910044" y="457200"/>
            <a:ext cx="263572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accent1"/>
                </a:solidFill>
              </a:rPr>
              <a:t>Each set is 3-way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accent1"/>
                </a:solidFill>
              </a:rPr>
              <a:t>4 sets</a:t>
            </a:r>
            <a:endParaRPr lang="en-US" sz="24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5620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68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Cache </a:t>
            </a:r>
            <a:r>
              <a:rPr lang="en-US" i="1" dirty="0" smtClean="0"/>
              <a:t>Misses</a:t>
            </a:r>
            <a:endParaRPr lang="en-US" i="1" dirty="0"/>
          </a:p>
        </p:txBody>
      </p:sp>
      <p:sp>
        <p:nvSpPr>
          <p:cNvPr id="5666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Three types of misses</a:t>
            </a:r>
          </a:p>
          <a:p>
            <a:pPr lvl="1"/>
            <a:r>
              <a:rPr lang="en-US" dirty="0" smtClean="0">
                <a:solidFill>
                  <a:schemeClr val="tx2"/>
                </a:solidFill>
              </a:rPr>
              <a:t>Cold</a:t>
            </a:r>
            <a:r>
              <a:rPr lang="en-US" dirty="0" smtClean="0"/>
              <a:t> (aka Compulsory)</a:t>
            </a:r>
            <a:endParaRPr lang="en-US" dirty="0">
              <a:solidFill>
                <a:schemeClr val="tx2"/>
              </a:solidFill>
            </a:endParaRPr>
          </a:p>
          <a:p>
            <a:pPr lvl="2"/>
            <a:r>
              <a:rPr lang="en-US" dirty="0"/>
              <a:t>The line is being referenced for the first time</a:t>
            </a:r>
          </a:p>
          <a:p>
            <a:pPr lvl="1"/>
            <a:r>
              <a:rPr lang="en-US" dirty="0">
                <a:solidFill>
                  <a:schemeClr val="tx2"/>
                </a:solidFill>
              </a:rPr>
              <a:t>Capacity</a:t>
            </a:r>
          </a:p>
          <a:p>
            <a:pPr lvl="2"/>
            <a:r>
              <a:rPr lang="en-US" dirty="0"/>
              <a:t>The line was evicted because the cache was not large enough</a:t>
            </a:r>
          </a:p>
          <a:p>
            <a:pPr lvl="1"/>
            <a:r>
              <a:rPr lang="en-US" dirty="0">
                <a:solidFill>
                  <a:schemeClr val="tx2"/>
                </a:solidFill>
              </a:rPr>
              <a:t>Conflict</a:t>
            </a:r>
          </a:p>
          <a:p>
            <a:pPr lvl="2"/>
            <a:r>
              <a:rPr lang="en-US" dirty="0"/>
              <a:t>The line was evicted because of another access whose index conflicted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0125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 anchor="ctr"/>
          <a:lstStyle/>
          <a:p>
            <a:pPr algn="ctr"/>
            <a:r>
              <a:rPr lang="en-US" dirty="0" smtClean="0">
                <a:solidFill>
                  <a:schemeClr val="accent1"/>
                </a:solidFill>
              </a:rPr>
              <a:t>Writing with Caches</a:t>
            </a:r>
            <a:endParaRPr lang="en-US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7346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595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Eviction</a:t>
            </a:r>
          </a:p>
        </p:txBody>
      </p:sp>
      <p:sp>
        <p:nvSpPr>
          <p:cNvPr id="3325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4000"/>
              </a:lnSpc>
            </a:pPr>
            <a:r>
              <a:rPr lang="en-US"/>
              <a:t>Which cache line should be evicted from the cache to make room for a new line?</a:t>
            </a:r>
          </a:p>
          <a:p>
            <a:pPr lvl="1">
              <a:lnSpc>
                <a:spcPct val="94000"/>
              </a:lnSpc>
            </a:pPr>
            <a:r>
              <a:rPr lang="en-US"/>
              <a:t>Direct-mapped</a:t>
            </a:r>
          </a:p>
          <a:p>
            <a:pPr lvl="2">
              <a:lnSpc>
                <a:spcPct val="94000"/>
              </a:lnSpc>
            </a:pPr>
            <a:r>
              <a:rPr lang="en-US"/>
              <a:t>no choice, must evict line selected by index</a:t>
            </a:r>
          </a:p>
          <a:p>
            <a:pPr lvl="1">
              <a:lnSpc>
                <a:spcPct val="94000"/>
              </a:lnSpc>
            </a:pPr>
            <a:r>
              <a:rPr lang="en-US"/>
              <a:t>Associative caches</a:t>
            </a:r>
          </a:p>
          <a:p>
            <a:pPr lvl="2">
              <a:lnSpc>
                <a:spcPct val="94000"/>
              </a:lnSpc>
            </a:pPr>
            <a:r>
              <a:rPr lang="en-US"/>
              <a:t>random: select one of the lines at random</a:t>
            </a:r>
          </a:p>
          <a:p>
            <a:pPr lvl="2">
              <a:lnSpc>
                <a:spcPct val="94000"/>
              </a:lnSpc>
            </a:pPr>
            <a:r>
              <a:rPr lang="en-US"/>
              <a:t>round-robin: similar to random</a:t>
            </a:r>
          </a:p>
          <a:p>
            <a:pPr lvl="2">
              <a:lnSpc>
                <a:spcPct val="94000"/>
              </a:lnSpc>
            </a:pPr>
            <a:r>
              <a:rPr lang="en-US"/>
              <a:t>FIFO: replace oldest line</a:t>
            </a:r>
          </a:p>
          <a:p>
            <a:pPr lvl="2">
              <a:lnSpc>
                <a:spcPct val="94000"/>
              </a:lnSpc>
            </a:pPr>
            <a:r>
              <a:rPr lang="en-US"/>
              <a:t>LRU: replace line that has not been used in the longest time</a:t>
            </a:r>
          </a:p>
        </p:txBody>
      </p:sp>
    </p:spTree>
    <p:extLst>
      <p:ext uri="{BB962C8B-B14F-4D97-AF65-F5344CB8AC3E}">
        <p14:creationId xmlns:p14="http://schemas.microsoft.com/office/powerpoint/2010/main" val="2318005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Cached Write Policies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228600" y="533400"/>
            <a:ext cx="8686800" cy="685800"/>
          </a:xfrm>
        </p:spPr>
        <p:txBody>
          <a:bodyPr/>
          <a:lstStyle/>
          <a:p>
            <a:r>
              <a:rPr lang="en-US" dirty="0" smtClean="0"/>
              <a:t>Q: How to write data?</a:t>
            </a:r>
            <a:endParaRPr lang="en-US" dirty="0"/>
          </a:p>
        </p:txBody>
      </p:sp>
      <p:sp>
        <p:nvSpPr>
          <p:cNvPr id="4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85800" y="1214437"/>
            <a:ext cx="1676400" cy="1468438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pPr algn="ctr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200">
              <a:solidFill>
                <a:srgbClr val="FFFFFF"/>
              </a:solidFill>
            </a:endParaRPr>
          </a:p>
          <a:p>
            <a:pPr algn="ctr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200">
                <a:solidFill>
                  <a:srgbClr val="FFFFFF"/>
                </a:solidFill>
              </a:rPr>
              <a:t>CPU</a:t>
            </a:r>
          </a:p>
          <a:p>
            <a:pPr algn="ctr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200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200400" y="1323975"/>
            <a:ext cx="1676400" cy="1019175"/>
          </a:xfrm>
          <a:prstGeom prst="rect">
            <a:avLst/>
          </a:prstGeom>
          <a:solidFill>
            <a:srgbClr val="003300"/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pPr algn="ctr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200">
                <a:solidFill>
                  <a:srgbClr val="FFFFFF"/>
                </a:solidFill>
              </a:rPr>
              <a:t>Cache</a:t>
            </a:r>
          </a:p>
          <a:p>
            <a:pPr algn="ctr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200">
                <a:solidFill>
                  <a:srgbClr val="FFFFFF"/>
                </a:solidFill>
              </a:rPr>
              <a:t>SRAM</a:t>
            </a:r>
          </a:p>
        </p:txBody>
      </p:sp>
      <p:sp>
        <p:nvSpPr>
          <p:cNvPr id="6" name="Rectangle 6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715000" y="914400"/>
            <a:ext cx="1676400" cy="19177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pPr algn="ctr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200">
              <a:solidFill>
                <a:srgbClr val="FFFFFF"/>
              </a:solidFill>
            </a:endParaRPr>
          </a:p>
          <a:p>
            <a:pPr algn="ctr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200">
                <a:solidFill>
                  <a:srgbClr val="FFFFFF"/>
                </a:solidFill>
              </a:rPr>
              <a:t>Memory</a:t>
            </a:r>
          </a:p>
          <a:p>
            <a:pPr algn="ctr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200">
                <a:solidFill>
                  <a:srgbClr val="FFFFFF"/>
                </a:solidFill>
              </a:rPr>
              <a:t>DRAM</a:t>
            </a:r>
          </a:p>
          <a:p>
            <a:pPr algn="ctr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200">
              <a:solidFill>
                <a:srgbClr val="FFFFFF"/>
              </a:solidFill>
            </a:endParaRPr>
          </a:p>
        </p:txBody>
      </p:sp>
      <p:sp>
        <p:nvSpPr>
          <p:cNvPr id="7" name="Line 7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2514600" y="1824037"/>
            <a:ext cx="609600" cy="0"/>
          </a:xfrm>
          <a:prstGeom prst="line">
            <a:avLst/>
          </a:prstGeom>
          <a:noFill/>
          <a:ln w="57150">
            <a:solidFill>
              <a:srgbClr val="FFFFFF"/>
            </a:solidFill>
            <a:round/>
            <a:headEnd/>
            <a:tailEnd type="stealth" w="med" len="med"/>
          </a:ln>
          <a:effectLst/>
        </p:spPr>
        <p:txBody>
          <a:bodyPr wrap="none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Line 8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4953000" y="1824037"/>
            <a:ext cx="609600" cy="0"/>
          </a:xfrm>
          <a:prstGeom prst="line">
            <a:avLst/>
          </a:prstGeom>
          <a:noFill/>
          <a:ln w="57150">
            <a:solidFill>
              <a:srgbClr val="FFFFFF"/>
            </a:solidFill>
            <a:round/>
            <a:headEnd/>
            <a:tailEnd type="stealth" w="med" len="med"/>
          </a:ln>
          <a:effectLst/>
        </p:spPr>
        <p:txBody>
          <a:bodyPr wrap="none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Line 9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2514600" y="2128837"/>
            <a:ext cx="609600" cy="0"/>
          </a:xfrm>
          <a:prstGeom prst="line">
            <a:avLst/>
          </a:prstGeom>
          <a:noFill/>
          <a:ln w="57150">
            <a:solidFill>
              <a:srgbClr val="FFFFFF"/>
            </a:solidFill>
            <a:round/>
            <a:headEnd/>
            <a:tailEnd type="stealth" w="med" len="med"/>
          </a:ln>
          <a:effectLst/>
        </p:spPr>
        <p:txBody>
          <a:bodyPr wrap="none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" name="Line 10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4953000" y="2128837"/>
            <a:ext cx="609600" cy="0"/>
          </a:xfrm>
          <a:prstGeom prst="line">
            <a:avLst/>
          </a:prstGeom>
          <a:noFill/>
          <a:ln w="57150">
            <a:solidFill>
              <a:srgbClr val="FFFFFF"/>
            </a:solidFill>
            <a:round/>
            <a:headEnd/>
            <a:tailEnd type="stealth" w="med" len="med"/>
          </a:ln>
          <a:effectLst/>
        </p:spPr>
        <p:txBody>
          <a:bodyPr wrap="none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1" name="Text Box 11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2444540" y="1293812"/>
            <a:ext cx="667169" cy="469359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000" dirty="0" err="1">
                <a:solidFill>
                  <a:srgbClr val="FFFFFF"/>
                </a:solidFill>
              </a:rPr>
              <a:t>addr</a:t>
            </a:r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12" name="Text Box 12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2461655" y="2052637"/>
            <a:ext cx="647228" cy="469359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000" dirty="0">
                <a:solidFill>
                  <a:srgbClr val="FFFFFF"/>
                </a:solidFill>
              </a:rPr>
              <a:t>data</a:t>
            </a:r>
          </a:p>
        </p:txBody>
      </p:sp>
      <p:sp>
        <p:nvSpPr>
          <p:cNvPr id="13" name="Rectangle 3"/>
          <p:cNvSpPr txBox="1">
            <a:spLocks noChangeArrowheads="1"/>
          </p:cNvSpPr>
          <p:nvPr>
            <p:custDataLst>
              <p:tags r:id="rId12"/>
            </p:custDataLst>
          </p:nvPr>
        </p:nvSpPr>
        <p:spPr>
          <a:xfrm>
            <a:off x="228600" y="2971800"/>
            <a:ext cx="8686800" cy="3886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>
              <a:spcBef>
                <a:spcPct val="20000"/>
              </a:spcBef>
              <a:buSzPct val="80000"/>
              <a:defRPr/>
            </a:pPr>
            <a:r>
              <a:rPr lang="en-US" sz="2400" dirty="0" smtClean="0">
                <a:solidFill>
                  <a:srgbClr val="FFFFFF"/>
                </a:solidFill>
                <a:cs typeface="Arial" pitchFamily="34" charset="0"/>
              </a:rPr>
              <a:t>If data is already in the cache…</a:t>
            </a:r>
          </a:p>
          <a:p>
            <a:pPr marL="342900" indent="-342900">
              <a:spcBef>
                <a:spcPct val="20000"/>
              </a:spcBef>
              <a:buSzPct val="80000"/>
              <a:defRPr/>
            </a:pPr>
            <a:r>
              <a:rPr lang="en-US" sz="2400" dirty="0" smtClean="0">
                <a:solidFill>
                  <a:srgbClr val="FFFF00"/>
                </a:solidFill>
                <a:cs typeface="Arial" pitchFamily="34" charset="0"/>
              </a:rPr>
              <a:t>No-Write</a:t>
            </a:r>
          </a:p>
          <a:p>
            <a:pPr marL="458788" lvl="1" indent="-285750">
              <a:spcBef>
                <a:spcPct val="20000"/>
              </a:spcBef>
              <a:buClr>
                <a:srgbClr val="FFFF00"/>
              </a:buClr>
              <a:buFont typeface="Arial" pitchFamily="34" charset="0"/>
              <a:buChar char="•"/>
              <a:defRPr/>
            </a:pPr>
            <a:r>
              <a:rPr lang="en-US" sz="2000" dirty="0" smtClean="0">
                <a:solidFill>
                  <a:srgbClr val="FFFFFF"/>
                </a:solidFill>
                <a:cs typeface="Arial" pitchFamily="34" charset="0"/>
              </a:rPr>
              <a:t>writes invalidate the cache and go directly to memory</a:t>
            </a:r>
          </a:p>
          <a:p>
            <a:pPr marL="342900" indent="-342900">
              <a:spcBef>
                <a:spcPct val="20000"/>
              </a:spcBef>
              <a:buSzPct val="80000"/>
              <a:defRPr/>
            </a:pPr>
            <a:r>
              <a:rPr lang="en-US" sz="2400" dirty="0" smtClean="0">
                <a:solidFill>
                  <a:srgbClr val="FFFF00"/>
                </a:solidFill>
                <a:cs typeface="Arial" pitchFamily="34" charset="0"/>
              </a:rPr>
              <a:t>Write-Through</a:t>
            </a:r>
          </a:p>
          <a:p>
            <a:pPr marL="458788" lvl="1" indent="-285750">
              <a:spcBef>
                <a:spcPct val="20000"/>
              </a:spcBef>
              <a:buClr>
                <a:srgbClr val="FFFF00"/>
              </a:buClr>
              <a:buFont typeface="Arial" pitchFamily="34" charset="0"/>
              <a:buChar char="•"/>
              <a:defRPr/>
            </a:pPr>
            <a:r>
              <a:rPr lang="en-US" sz="2000" dirty="0" smtClean="0">
                <a:solidFill>
                  <a:srgbClr val="FFFFFF"/>
                </a:solidFill>
                <a:cs typeface="Arial" pitchFamily="34" charset="0"/>
              </a:rPr>
              <a:t>writes go to main memory and cache</a:t>
            </a:r>
          </a:p>
          <a:p>
            <a:pPr marL="342900" indent="-342900">
              <a:spcBef>
                <a:spcPct val="20000"/>
              </a:spcBef>
              <a:buSzPct val="80000"/>
              <a:defRPr/>
            </a:pPr>
            <a:r>
              <a:rPr lang="en-US" sz="2400" dirty="0" smtClean="0">
                <a:solidFill>
                  <a:srgbClr val="FFFF00"/>
                </a:solidFill>
                <a:cs typeface="Arial" pitchFamily="34" charset="0"/>
              </a:rPr>
              <a:t>Write-Back</a:t>
            </a:r>
          </a:p>
          <a:p>
            <a:pPr marL="458788" lvl="1" indent="-285750">
              <a:spcBef>
                <a:spcPct val="20000"/>
              </a:spcBef>
              <a:buClr>
                <a:srgbClr val="FFFF00"/>
              </a:buClr>
              <a:buFont typeface="Arial" pitchFamily="34" charset="0"/>
              <a:buChar char="•"/>
              <a:defRPr/>
            </a:pPr>
            <a:r>
              <a:rPr lang="en-US" sz="2000" dirty="0" smtClean="0">
                <a:solidFill>
                  <a:srgbClr val="FFFFFF"/>
                </a:solidFill>
                <a:cs typeface="Arial" pitchFamily="34" charset="0"/>
              </a:rPr>
              <a:t>CPU writes only to cache</a:t>
            </a:r>
          </a:p>
          <a:p>
            <a:pPr marL="458788" lvl="1" indent="-285750">
              <a:spcBef>
                <a:spcPct val="20000"/>
              </a:spcBef>
              <a:buClr>
                <a:srgbClr val="FFFF00"/>
              </a:buClr>
              <a:buFont typeface="Arial" pitchFamily="34" charset="0"/>
              <a:buChar char="•"/>
              <a:defRPr/>
            </a:pPr>
            <a:r>
              <a:rPr lang="en-US" sz="2000" dirty="0" smtClean="0">
                <a:solidFill>
                  <a:srgbClr val="FFFFFF"/>
                </a:solidFill>
                <a:cs typeface="Arial" pitchFamily="34" charset="0"/>
              </a:rPr>
              <a:t>cache writes to main memory later (when block is evicted)</a:t>
            </a:r>
            <a:endParaRPr lang="en-US" sz="2000" dirty="0">
              <a:solidFill>
                <a:srgbClr val="FFFFFF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9604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82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What about Stores?</a:t>
            </a:r>
          </a:p>
        </p:txBody>
      </p:sp>
      <p:sp>
        <p:nvSpPr>
          <p:cNvPr id="3338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Clr>
                <a:schemeClr val="tx1"/>
              </a:buClr>
            </a:pPr>
            <a:r>
              <a:rPr lang="en-US" dirty="0"/>
              <a:t>Where should you write the result of a store?</a:t>
            </a:r>
          </a:p>
          <a:p>
            <a:pPr lvl="1">
              <a:defRPr/>
            </a:pPr>
            <a:r>
              <a:rPr lang="en-US" dirty="0" smtClean="0"/>
              <a:t>If </a:t>
            </a:r>
            <a:r>
              <a:rPr lang="en-US" dirty="0"/>
              <a:t>that memory location is in the </a:t>
            </a:r>
            <a:r>
              <a:rPr lang="en-US" dirty="0" smtClean="0"/>
              <a:t>cache?</a:t>
            </a:r>
          </a:p>
          <a:p>
            <a:pPr lvl="2">
              <a:defRPr/>
            </a:pPr>
            <a:r>
              <a:rPr lang="en-US" dirty="0" smtClean="0"/>
              <a:t>Send </a:t>
            </a:r>
            <a:r>
              <a:rPr lang="en-US" dirty="0"/>
              <a:t>it to the </a:t>
            </a:r>
            <a:r>
              <a:rPr lang="en-US" dirty="0" smtClean="0"/>
              <a:t>cache</a:t>
            </a:r>
          </a:p>
          <a:p>
            <a:pPr lvl="2">
              <a:defRPr/>
            </a:pPr>
            <a:r>
              <a:rPr lang="en-US" dirty="0" smtClean="0"/>
              <a:t>Should </a:t>
            </a:r>
            <a:r>
              <a:rPr lang="en-US" dirty="0"/>
              <a:t>we also send it to memory right away</a:t>
            </a:r>
            <a:r>
              <a:rPr lang="en-US" dirty="0" smtClean="0"/>
              <a:t>?</a:t>
            </a:r>
          </a:p>
          <a:p>
            <a:pPr marL="688975" lvl="2" indent="0">
              <a:buNone/>
              <a:defRPr/>
            </a:pPr>
            <a:r>
              <a:rPr lang="en-US" dirty="0" smtClean="0"/>
              <a:t>	(</a:t>
            </a:r>
            <a:r>
              <a:rPr lang="en-US" dirty="0">
                <a:solidFill>
                  <a:schemeClr val="accent1"/>
                </a:solidFill>
              </a:rPr>
              <a:t>write-through </a:t>
            </a:r>
            <a:r>
              <a:rPr lang="en-US" dirty="0" smtClean="0">
                <a:solidFill>
                  <a:schemeClr val="accent1"/>
                </a:solidFill>
              </a:rPr>
              <a:t>policy</a:t>
            </a:r>
            <a:r>
              <a:rPr lang="en-US" dirty="0" smtClean="0"/>
              <a:t>)</a:t>
            </a:r>
          </a:p>
          <a:p>
            <a:pPr lvl="2">
              <a:defRPr/>
            </a:pPr>
            <a:r>
              <a:rPr lang="en-US" dirty="0" smtClean="0"/>
              <a:t>Wait </a:t>
            </a:r>
            <a:r>
              <a:rPr lang="en-US" dirty="0"/>
              <a:t>until we kick the block out (</a:t>
            </a:r>
            <a:r>
              <a:rPr lang="en-US" dirty="0">
                <a:solidFill>
                  <a:schemeClr val="accent1"/>
                </a:solidFill>
              </a:rPr>
              <a:t>write-back policy</a:t>
            </a:r>
            <a:r>
              <a:rPr lang="en-US" dirty="0"/>
              <a:t>)</a:t>
            </a:r>
          </a:p>
          <a:p>
            <a:pPr lvl="1">
              <a:defRPr/>
            </a:pPr>
            <a:r>
              <a:rPr lang="en-US" dirty="0" smtClean="0"/>
              <a:t>If </a:t>
            </a:r>
            <a:r>
              <a:rPr lang="en-US" dirty="0"/>
              <a:t>it is not in the </a:t>
            </a:r>
            <a:r>
              <a:rPr lang="en-US" dirty="0" smtClean="0"/>
              <a:t>cache?</a:t>
            </a:r>
          </a:p>
          <a:p>
            <a:pPr lvl="2">
              <a:defRPr/>
            </a:pPr>
            <a:r>
              <a:rPr lang="en-US" dirty="0" smtClean="0"/>
              <a:t>Allocate </a:t>
            </a:r>
            <a:r>
              <a:rPr lang="en-US" dirty="0"/>
              <a:t>the line (put it in the cache</a:t>
            </a:r>
            <a:r>
              <a:rPr lang="en-US" dirty="0" smtClean="0"/>
              <a:t>)?</a:t>
            </a:r>
          </a:p>
          <a:p>
            <a:pPr marL="688975" lvl="2" indent="0">
              <a:buNone/>
              <a:defRPr/>
            </a:pPr>
            <a:r>
              <a:rPr lang="en-US" dirty="0" smtClean="0"/>
              <a:t>	(</a:t>
            </a:r>
            <a:r>
              <a:rPr lang="en-US" dirty="0">
                <a:solidFill>
                  <a:schemeClr val="accent1"/>
                </a:solidFill>
              </a:rPr>
              <a:t>write allocate </a:t>
            </a:r>
            <a:r>
              <a:rPr lang="en-US" dirty="0" smtClean="0">
                <a:solidFill>
                  <a:schemeClr val="accent1"/>
                </a:solidFill>
              </a:rPr>
              <a:t>policy</a:t>
            </a:r>
            <a:r>
              <a:rPr lang="en-US" dirty="0" smtClean="0"/>
              <a:t>)</a:t>
            </a:r>
          </a:p>
          <a:p>
            <a:pPr lvl="2">
              <a:defRPr/>
            </a:pPr>
            <a:r>
              <a:rPr lang="en-US" dirty="0" smtClean="0"/>
              <a:t>Write </a:t>
            </a:r>
            <a:r>
              <a:rPr lang="en-US" dirty="0"/>
              <a:t>it directly to memory without allocation</a:t>
            </a:r>
            <a:r>
              <a:rPr lang="en-US" dirty="0" smtClean="0"/>
              <a:t>?</a:t>
            </a:r>
          </a:p>
          <a:p>
            <a:pPr marL="688975" lvl="2" indent="0">
              <a:buNone/>
              <a:defRPr/>
            </a:pPr>
            <a:r>
              <a:rPr lang="en-US" dirty="0"/>
              <a:t>	</a:t>
            </a:r>
            <a:r>
              <a:rPr lang="en-US" dirty="0" smtClean="0"/>
              <a:t>(</a:t>
            </a:r>
            <a:r>
              <a:rPr lang="en-US" dirty="0">
                <a:solidFill>
                  <a:schemeClr val="accent1"/>
                </a:solidFill>
              </a:rPr>
              <a:t>no write allocate policy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576267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 anchor="ctr"/>
          <a:lstStyle/>
          <a:p>
            <a:pPr algn="ctr"/>
            <a:r>
              <a:rPr lang="en-US" dirty="0" smtClean="0">
                <a:solidFill>
                  <a:schemeClr val="accent1"/>
                </a:solidFill>
              </a:rPr>
              <a:t>Cache Performance</a:t>
            </a:r>
            <a:endParaRPr lang="en-US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4136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525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Cache Performance</a:t>
            </a:r>
          </a:p>
        </p:txBody>
      </p:sp>
      <p:sp>
        <p:nvSpPr>
          <p:cNvPr id="5685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Consider hit (H) and miss ratio (M)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H x </a:t>
            </a:r>
            <a:r>
              <a:rPr lang="en-US" sz="2800" dirty="0" err="1"/>
              <a:t>AT</a:t>
            </a:r>
            <a:r>
              <a:rPr lang="en-US" sz="2800" baseline="-25000" dirty="0" err="1"/>
              <a:t>cache</a:t>
            </a:r>
            <a:r>
              <a:rPr lang="en-US" sz="2800" dirty="0"/>
              <a:t> + M x (</a:t>
            </a:r>
            <a:r>
              <a:rPr lang="en-US" sz="2800" dirty="0" err="1"/>
              <a:t>AT</a:t>
            </a:r>
            <a:r>
              <a:rPr lang="en-US" sz="2800" baseline="-25000" dirty="0" err="1"/>
              <a:t>cache</a:t>
            </a:r>
            <a:r>
              <a:rPr lang="en-US" sz="2800" baseline="-25000" dirty="0"/>
              <a:t> </a:t>
            </a:r>
            <a:r>
              <a:rPr lang="en-US" sz="2800" baseline="-25000" dirty="0" smtClean="0"/>
              <a:t> </a:t>
            </a:r>
            <a:r>
              <a:rPr lang="en-US" sz="2800" dirty="0" smtClean="0"/>
              <a:t>+</a:t>
            </a:r>
            <a:r>
              <a:rPr lang="en-US" sz="2800" baseline="-25000" dirty="0" smtClean="0"/>
              <a:t> </a:t>
            </a:r>
            <a:r>
              <a:rPr lang="en-US" sz="2800" dirty="0" err="1" smtClean="0"/>
              <a:t>At</a:t>
            </a:r>
            <a:r>
              <a:rPr lang="en-US" sz="2800" baseline="-25000" dirty="0" err="1" smtClean="0"/>
              <a:t>memory</a:t>
            </a:r>
            <a:r>
              <a:rPr lang="en-US" sz="2800" dirty="0" smtClean="0"/>
              <a:t>)</a:t>
            </a:r>
            <a:endParaRPr lang="en-US" sz="2800" dirty="0"/>
          </a:p>
          <a:p>
            <a:pPr>
              <a:lnSpc>
                <a:spcPct val="90000"/>
              </a:lnSpc>
            </a:pPr>
            <a:r>
              <a:rPr lang="en-US" sz="2800" dirty="0"/>
              <a:t>Hit rate = 1 – Miss rate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Access Time is given in cycles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Ratio of Access times, 1:50</a:t>
            </a:r>
          </a:p>
          <a:p>
            <a:pPr>
              <a:lnSpc>
                <a:spcPct val="90000"/>
              </a:lnSpc>
            </a:pPr>
            <a:endParaRPr lang="en-US" sz="2800" dirty="0"/>
          </a:p>
          <a:p>
            <a:pPr>
              <a:lnSpc>
                <a:spcPct val="90000"/>
              </a:lnSpc>
            </a:pPr>
            <a:r>
              <a:rPr lang="en-US" sz="2800" dirty="0"/>
              <a:t>90%   : </a:t>
            </a:r>
            <a:r>
              <a:rPr lang="en-US" sz="2800" dirty="0" smtClean="0"/>
              <a:t> </a:t>
            </a:r>
            <a:r>
              <a:rPr lang="en-US" sz="2800" dirty="0" smtClean="0"/>
              <a:t>1</a:t>
            </a:r>
            <a:r>
              <a:rPr lang="en-US" sz="2800" dirty="0" smtClean="0"/>
              <a:t>  </a:t>
            </a:r>
            <a:r>
              <a:rPr lang="en-US" sz="2800" dirty="0"/>
              <a:t>+ .1 x 50     = </a:t>
            </a:r>
            <a:r>
              <a:rPr lang="en-US" sz="2800" dirty="0"/>
              <a:t>6</a:t>
            </a:r>
            <a:endParaRPr lang="en-US" sz="2800" dirty="0"/>
          </a:p>
          <a:p>
            <a:pPr>
              <a:lnSpc>
                <a:spcPct val="90000"/>
              </a:lnSpc>
            </a:pPr>
            <a:r>
              <a:rPr lang="en-US" sz="2800" dirty="0"/>
              <a:t>95%   : </a:t>
            </a:r>
            <a:r>
              <a:rPr lang="en-US" sz="2800" dirty="0" smtClean="0"/>
              <a:t> </a:t>
            </a:r>
            <a:r>
              <a:rPr lang="en-US" sz="2800" dirty="0" smtClean="0"/>
              <a:t>1</a:t>
            </a:r>
            <a:r>
              <a:rPr lang="en-US" sz="2800" dirty="0" smtClean="0"/>
              <a:t>  </a:t>
            </a:r>
            <a:r>
              <a:rPr lang="en-US" sz="2800" dirty="0"/>
              <a:t>+ .05 x 50   = </a:t>
            </a:r>
            <a:r>
              <a:rPr lang="en-US" sz="2800" dirty="0" smtClean="0"/>
              <a:t>3.5</a:t>
            </a:r>
            <a:endParaRPr lang="en-US" sz="2800" dirty="0"/>
          </a:p>
          <a:p>
            <a:pPr>
              <a:lnSpc>
                <a:spcPct val="90000"/>
              </a:lnSpc>
            </a:pPr>
            <a:r>
              <a:rPr lang="en-US" sz="2800" dirty="0"/>
              <a:t>99%   : </a:t>
            </a:r>
            <a:r>
              <a:rPr lang="en-US" sz="2800" dirty="0" smtClean="0"/>
              <a:t> </a:t>
            </a:r>
            <a:r>
              <a:rPr lang="en-US" sz="2800" dirty="0" smtClean="0"/>
              <a:t>1</a:t>
            </a:r>
            <a:r>
              <a:rPr lang="en-US" sz="2800" dirty="0" smtClean="0"/>
              <a:t>  </a:t>
            </a:r>
            <a:r>
              <a:rPr lang="en-US" sz="2800" dirty="0"/>
              <a:t>+ .01 x 50   = </a:t>
            </a:r>
            <a:r>
              <a:rPr lang="en-US" sz="2800" dirty="0" smtClean="0"/>
              <a:t>1.5</a:t>
            </a:r>
            <a:endParaRPr lang="en-US" sz="2800" dirty="0"/>
          </a:p>
          <a:p>
            <a:pPr>
              <a:lnSpc>
                <a:spcPct val="90000"/>
              </a:lnSpc>
            </a:pPr>
            <a:r>
              <a:rPr lang="en-US" sz="2800" dirty="0"/>
              <a:t>99.9%: </a:t>
            </a:r>
            <a:r>
              <a:rPr lang="en-US" sz="2800" dirty="0" smtClean="0"/>
              <a:t> </a:t>
            </a:r>
            <a:r>
              <a:rPr lang="en-US" sz="2800" dirty="0" smtClean="0"/>
              <a:t>1</a:t>
            </a:r>
            <a:r>
              <a:rPr lang="en-US" sz="2800" dirty="0" smtClean="0"/>
              <a:t> </a:t>
            </a:r>
            <a:r>
              <a:rPr lang="en-US" sz="2800" dirty="0"/>
              <a:t>+ .001 x 50 </a:t>
            </a:r>
            <a:r>
              <a:rPr lang="en-US" sz="2800" dirty="0" smtClean="0"/>
              <a:t>= 1.05</a:t>
            </a:r>
            <a:endParaRPr lang="en-US" sz="2800" dirty="0"/>
          </a:p>
        </p:txBody>
      </p:sp>
      <p:sp>
        <p:nvSpPr>
          <p:cNvPr id="2" name="TextBox 1"/>
          <p:cNvSpPr txBox="1"/>
          <p:nvPr/>
        </p:nvSpPr>
        <p:spPr>
          <a:xfrm>
            <a:off x="5257800" y="1153180"/>
            <a:ext cx="34519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= </a:t>
            </a:r>
            <a:r>
              <a:rPr lang="en-US" sz="2800" dirty="0" err="1" smtClean="0"/>
              <a:t>AT</a:t>
            </a:r>
            <a:r>
              <a:rPr lang="en-US" sz="2800" baseline="-25000" dirty="0" err="1" smtClean="0"/>
              <a:t>cache</a:t>
            </a:r>
            <a:r>
              <a:rPr lang="en-US" sz="2800" dirty="0" smtClean="0"/>
              <a:t> </a:t>
            </a:r>
            <a:r>
              <a:rPr lang="en-US" sz="2800" dirty="0"/>
              <a:t>+ </a:t>
            </a:r>
            <a:r>
              <a:rPr lang="en-US" sz="2800" dirty="0" smtClean="0"/>
              <a:t>M x </a:t>
            </a:r>
            <a:r>
              <a:rPr lang="en-US" sz="2800" dirty="0" err="1" smtClean="0"/>
              <a:t>AT</a:t>
            </a:r>
            <a:r>
              <a:rPr lang="en-US" sz="2800" baseline="-25000" dirty="0" err="1" smtClean="0"/>
              <a:t>memory</a:t>
            </a:r>
            <a:endParaRPr lang="en-US" sz="2800" baseline="-25000" dirty="0"/>
          </a:p>
        </p:txBody>
      </p:sp>
    </p:spTree>
    <p:extLst>
      <p:ext uri="{BB962C8B-B14F-4D97-AF65-F5344CB8AC3E}">
        <p14:creationId xmlns:p14="http://schemas.microsoft.com/office/powerpoint/2010/main" val="4109579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52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err="1" smtClean="0"/>
              <a:t>Administrivia</a:t>
            </a:r>
            <a:endParaRPr lang="en-US" sz="3600" dirty="0"/>
          </a:p>
        </p:txBody>
      </p:sp>
      <p:sp>
        <p:nvSpPr>
          <p:cNvPr id="4875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685800"/>
            <a:ext cx="9144000" cy="63246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b="1" i="1" dirty="0"/>
              <a:t>Pizza </a:t>
            </a:r>
            <a:r>
              <a:rPr lang="en-US" b="1" i="1" dirty="0" smtClean="0"/>
              <a:t>party</a:t>
            </a:r>
            <a:r>
              <a:rPr lang="en-US" dirty="0" smtClean="0"/>
              <a:t>: </a:t>
            </a:r>
            <a:r>
              <a:rPr lang="en-US" dirty="0" smtClean="0"/>
              <a:t>Project3 </a:t>
            </a:r>
            <a:r>
              <a:rPr lang="en-US" dirty="0" smtClean="0"/>
              <a:t>Games </a:t>
            </a:r>
            <a:r>
              <a:rPr lang="en-US" dirty="0" smtClean="0"/>
              <a:t>Night Cache Race</a:t>
            </a:r>
            <a:endParaRPr lang="en-US" dirty="0"/>
          </a:p>
          <a:p>
            <a:pPr lvl="1">
              <a:lnSpc>
                <a:spcPct val="90000"/>
              </a:lnSpc>
            </a:pPr>
            <a:r>
              <a:rPr lang="en-US" b="1" dirty="0" smtClean="0">
                <a:solidFill>
                  <a:schemeClr val="accent1"/>
                </a:solidFill>
              </a:rPr>
              <a:t>Tomorrow</a:t>
            </a:r>
            <a:r>
              <a:rPr lang="en-US" dirty="0" smtClean="0"/>
              <a:t>, Friday, April </a:t>
            </a:r>
            <a:r>
              <a:rPr lang="en-US" dirty="0" smtClean="0"/>
              <a:t>26</a:t>
            </a:r>
            <a:r>
              <a:rPr lang="en-US" baseline="30000" dirty="0" smtClean="0"/>
              <a:t>th</a:t>
            </a:r>
            <a:r>
              <a:rPr lang="en-US" dirty="0" smtClean="0"/>
              <a:t>, </a:t>
            </a:r>
            <a:r>
              <a:rPr lang="en-US" dirty="0" smtClean="0"/>
              <a:t>5:00-7:00pm</a:t>
            </a:r>
          </a:p>
          <a:p>
            <a:pPr lvl="1">
              <a:lnSpc>
                <a:spcPct val="90000"/>
              </a:lnSpc>
            </a:pPr>
            <a:r>
              <a:rPr lang="en-US" b="1" dirty="0" smtClean="0"/>
              <a:t>Location: Upson B17</a:t>
            </a:r>
            <a:endParaRPr lang="en-US" b="1" dirty="0"/>
          </a:p>
          <a:p>
            <a:pPr>
              <a:lnSpc>
                <a:spcPct val="90000"/>
              </a:lnSpc>
            </a:pPr>
            <a:endParaRPr lang="en-US" sz="1400" dirty="0" smtClean="0"/>
          </a:p>
          <a:p>
            <a:pPr>
              <a:lnSpc>
                <a:spcPct val="90000"/>
              </a:lnSpc>
            </a:pPr>
            <a:r>
              <a:rPr lang="en-US" dirty="0" smtClean="0"/>
              <a:t>Prelim </a:t>
            </a:r>
            <a:r>
              <a:rPr lang="en-US" dirty="0" smtClean="0"/>
              <a:t>3</a:t>
            </a:r>
            <a:endParaRPr lang="en-US" dirty="0"/>
          </a:p>
          <a:p>
            <a:pPr lvl="1">
              <a:lnSpc>
                <a:spcPct val="90000"/>
              </a:lnSpc>
            </a:pPr>
            <a:r>
              <a:rPr lang="en-US" b="1" dirty="0" smtClean="0">
                <a:solidFill>
                  <a:schemeClr val="accent1"/>
                </a:solidFill>
              </a:rPr>
              <a:t>Tonight</a:t>
            </a:r>
            <a:r>
              <a:rPr lang="en-US" dirty="0" smtClean="0"/>
              <a:t>, Thursday, April </a:t>
            </a:r>
            <a:r>
              <a:rPr lang="en-US" dirty="0" smtClean="0"/>
              <a:t>25</a:t>
            </a:r>
            <a:r>
              <a:rPr lang="en-US" baseline="30000" dirty="0" smtClean="0"/>
              <a:t>th</a:t>
            </a:r>
            <a:r>
              <a:rPr lang="en-US" dirty="0" smtClean="0"/>
              <a:t>, 7:30pm</a:t>
            </a:r>
          </a:p>
          <a:p>
            <a:pPr lvl="1">
              <a:lnSpc>
                <a:spcPct val="90000"/>
              </a:lnSpc>
            </a:pPr>
            <a:r>
              <a:rPr lang="en-US" b="1" dirty="0"/>
              <a:t>Two Locations: PHL101 and UPSB17</a:t>
            </a:r>
          </a:p>
          <a:p>
            <a:pPr lvl="2">
              <a:lnSpc>
                <a:spcPct val="90000"/>
              </a:lnSpc>
            </a:pPr>
            <a:r>
              <a:rPr lang="en-US" b="1" dirty="0"/>
              <a:t>If </a:t>
            </a:r>
            <a:r>
              <a:rPr lang="en-US" b="1" dirty="0" err="1"/>
              <a:t>NetID</a:t>
            </a:r>
            <a:r>
              <a:rPr lang="en-US" b="1" dirty="0"/>
              <a:t> </a:t>
            </a:r>
            <a:r>
              <a:rPr lang="en-US" b="1" i="1" dirty="0"/>
              <a:t>begins</a:t>
            </a:r>
            <a:r>
              <a:rPr lang="en-US" b="1" dirty="0"/>
              <a:t> with </a:t>
            </a:r>
            <a:r>
              <a:rPr lang="en-US" b="1" dirty="0">
                <a:solidFill>
                  <a:schemeClr val="accent1"/>
                </a:solidFill>
              </a:rPr>
              <a:t>‘a’</a:t>
            </a:r>
            <a:r>
              <a:rPr lang="en-US" b="1" dirty="0"/>
              <a:t> to </a:t>
            </a:r>
            <a:r>
              <a:rPr lang="en-US" b="1" dirty="0">
                <a:solidFill>
                  <a:schemeClr val="accent1"/>
                </a:solidFill>
              </a:rPr>
              <a:t>‘j’</a:t>
            </a:r>
            <a:r>
              <a:rPr lang="en-US" b="1" dirty="0"/>
              <a:t>, then go to </a:t>
            </a:r>
            <a:r>
              <a:rPr lang="en-US" b="1" dirty="0">
                <a:solidFill>
                  <a:schemeClr val="accent1"/>
                </a:solidFill>
              </a:rPr>
              <a:t>PHL101 (Phillips 101)</a:t>
            </a:r>
          </a:p>
          <a:p>
            <a:pPr lvl="2">
              <a:lnSpc>
                <a:spcPct val="90000"/>
              </a:lnSpc>
            </a:pPr>
            <a:r>
              <a:rPr lang="en-US" b="1" dirty="0"/>
              <a:t>If </a:t>
            </a:r>
            <a:r>
              <a:rPr lang="en-US" b="1" dirty="0" err="1"/>
              <a:t>NetID</a:t>
            </a:r>
            <a:r>
              <a:rPr lang="en-US" b="1" dirty="0"/>
              <a:t> </a:t>
            </a:r>
            <a:r>
              <a:rPr lang="en-US" b="1" i="1" dirty="0"/>
              <a:t>begins</a:t>
            </a:r>
            <a:r>
              <a:rPr lang="en-US" b="1" dirty="0"/>
              <a:t> with </a:t>
            </a:r>
            <a:r>
              <a:rPr lang="en-US" b="1" dirty="0">
                <a:solidFill>
                  <a:schemeClr val="accent1"/>
                </a:solidFill>
              </a:rPr>
              <a:t>‘k’</a:t>
            </a:r>
            <a:r>
              <a:rPr lang="en-US" b="1" dirty="0"/>
              <a:t> to </a:t>
            </a:r>
            <a:r>
              <a:rPr lang="en-US" b="1" dirty="0">
                <a:solidFill>
                  <a:schemeClr val="accent1"/>
                </a:solidFill>
              </a:rPr>
              <a:t>‘z’</a:t>
            </a:r>
            <a:r>
              <a:rPr lang="en-US" b="1" dirty="0"/>
              <a:t>, then go to </a:t>
            </a:r>
            <a:r>
              <a:rPr lang="en-US" b="1" dirty="0">
                <a:solidFill>
                  <a:schemeClr val="accent1"/>
                </a:solidFill>
              </a:rPr>
              <a:t>UPSB17 (Upson  B17)</a:t>
            </a:r>
          </a:p>
          <a:p>
            <a:pPr>
              <a:lnSpc>
                <a:spcPct val="90000"/>
              </a:lnSpc>
            </a:pPr>
            <a:endParaRPr lang="en-US" sz="1400" dirty="0" smtClean="0"/>
          </a:p>
          <a:p>
            <a:pPr>
              <a:lnSpc>
                <a:spcPct val="90000"/>
              </a:lnSpc>
            </a:pPr>
            <a:r>
              <a:rPr lang="en-US" dirty="0" smtClean="0"/>
              <a:t>Project4</a:t>
            </a:r>
            <a:r>
              <a:rPr lang="en-US" dirty="0" smtClean="0"/>
              <a:t>: Final </a:t>
            </a:r>
            <a:r>
              <a:rPr lang="en-US" dirty="0"/>
              <a:t>project out </a:t>
            </a:r>
            <a:r>
              <a:rPr lang="en-US" dirty="0" smtClean="0"/>
              <a:t>next </a:t>
            </a:r>
            <a:r>
              <a:rPr lang="en-US" dirty="0"/>
              <a:t>week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solidFill>
                  <a:schemeClr val="accent1"/>
                </a:solidFill>
              </a:rPr>
              <a:t>Demos</a:t>
            </a:r>
            <a:r>
              <a:rPr lang="en-US" dirty="0"/>
              <a:t>: </a:t>
            </a:r>
            <a:r>
              <a:rPr lang="en-US" dirty="0" smtClean="0"/>
              <a:t>May </a:t>
            </a:r>
            <a:r>
              <a:rPr lang="en-US" dirty="0" smtClean="0"/>
              <a:t>14-15</a:t>
            </a:r>
            <a:endParaRPr lang="en-US" dirty="0" smtClean="0"/>
          </a:p>
          <a:p>
            <a:pPr lvl="1">
              <a:lnSpc>
                <a:spcPct val="90000"/>
              </a:lnSpc>
            </a:pPr>
            <a:r>
              <a:rPr lang="en-US" b="1" i="1" dirty="0" smtClean="0">
                <a:solidFill>
                  <a:schemeClr val="accent1"/>
                </a:solidFill>
              </a:rPr>
              <a:t>Will not be able to use slip days</a:t>
            </a:r>
            <a:endParaRPr lang="en-US" dirty="0" smtClean="0">
              <a:solidFill>
                <a:schemeClr val="accent1"/>
              </a:solidFill>
            </a:endParaRPr>
          </a:p>
          <a:p>
            <a:pPr lvl="1">
              <a:lnSpc>
                <a:spcPct val="90000"/>
              </a:lnSpc>
            </a:pPr>
            <a:endParaRPr lang="en-US" b="1" i="1" dirty="0">
              <a:solidFill>
                <a:schemeClr val="accent1"/>
              </a:solidFill>
            </a:endParaRPr>
          </a:p>
          <a:p>
            <a:pPr marL="173038" lvl="1" indent="0">
              <a:lnSpc>
                <a:spcPct val="90000"/>
              </a:lnSpc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7498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 anchor="ctr"/>
          <a:lstStyle/>
          <a:p>
            <a:pPr algn="ctr"/>
            <a:r>
              <a:rPr lang="en-US" dirty="0" smtClean="0">
                <a:solidFill>
                  <a:schemeClr val="accent1"/>
                </a:solidFill>
              </a:rPr>
              <a:t>Cache Conscious Programming</a:t>
            </a:r>
            <a:endParaRPr lang="en-US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1253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297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Autofit/>
          </a:bodyPr>
          <a:lstStyle/>
          <a:p>
            <a:r>
              <a:rPr lang="en-US"/>
              <a:t>Cache Conscious Programming</a:t>
            </a:r>
          </a:p>
        </p:txBody>
      </p:sp>
      <p:sp>
        <p:nvSpPr>
          <p:cNvPr id="3582979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381000" y="5181600"/>
            <a:ext cx="8226425" cy="1095375"/>
          </a:xfrm>
        </p:spPr>
        <p:txBody>
          <a:bodyPr>
            <a:noAutofit/>
          </a:bodyPr>
          <a:lstStyle/>
          <a:p>
            <a:r>
              <a:rPr lang="en-US" dirty="0"/>
              <a:t>Every access is a cache miss</a:t>
            </a:r>
            <a:r>
              <a:rPr lang="en-US" dirty="0" smtClean="0"/>
              <a:t>!</a:t>
            </a:r>
          </a:p>
          <a:p>
            <a:r>
              <a:rPr lang="en-US" dirty="0" smtClean="0"/>
              <a:t>(unless </a:t>
            </a:r>
            <a:r>
              <a:rPr lang="en-US" i="1" dirty="0" smtClean="0"/>
              <a:t>entire </a:t>
            </a:r>
            <a:r>
              <a:rPr lang="en-US" dirty="0" smtClean="0"/>
              <a:t>matrix can fit in cache)</a:t>
            </a:r>
            <a:endParaRPr lang="en-US" i="1" dirty="0"/>
          </a:p>
          <a:p>
            <a:pPr>
              <a:buFontTx/>
              <a:buNone/>
            </a:pPr>
            <a:endParaRPr lang="en-US" dirty="0"/>
          </a:p>
        </p:txBody>
      </p:sp>
      <p:sp>
        <p:nvSpPr>
          <p:cNvPr id="3582980" name="Text Box 4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76200" y="426720"/>
            <a:ext cx="5579091" cy="3556486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smtClean="0">
                <a:solidFill>
                  <a:srgbClr val="FFFFFF"/>
                </a:solidFill>
                <a:latin typeface="Consolas" pitchFamily="49" charset="0"/>
              </a:rPr>
              <a:t>// H = 12, NCOL = 10</a:t>
            </a:r>
          </a:p>
          <a:p>
            <a:pPr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err="1" smtClean="0">
                <a:solidFill>
                  <a:srgbClr val="FFFFFF"/>
                </a:solidFill>
                <a:latin typeface="Consolas" pitchFamily="49" charset="0"/>
              </a:rPr>
              <a:t>int</a:t>
            </a:r>
            <a:r>
              <a:rPr lang="en-US" sz="2400" dirty="0" smtClean="0">
                <a:solidFill>
                  <a:srgbClr val="FFFFFF"/>
                </a:solidFill>
                <a:latin typeface="Consolas" pitchFamily="49" charset="0"/>
              </a:rPr>
              <a:t> A[NROW][NCOL];</a:t>
            </a:r>
            <a:endParaRPr lang="en-US" sz="2400" dirty="0">
              <a:solidFill>
                <a:srgbClr val="FFFFFF"/>
              </a:solidFill>
              <a:latin typeface="Consolas" pitchFamily="49" charset="0"/>
            </a:endParaRPr>
          </a:p>
          <a:p>
            <a:pPr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Consolas" pitchFamily="49" charset="0"/>
            </a:endParaRPr>
          </a:p>
          <a:p>
            <a:pPr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smtClean="0">
                <a:solidFill>
                  <a:srgbClr val="FFFFFF"/>
                </a:solidFill>
                <a:latin typeface="Consolas" pitchFamily="49" charset="0"/>
              </a:rPr>
              <a:t>for(col=0</a:t>
            </a:r>
            <a:r>
              <a:rPr lang="en-US" sz="2400" dirty="0">
                <a:solidFill>
                  <a:srgbClr val="FFFFFF"/>
                </a:solidFill>
                <a:latin typeface="Consolas" pitchFamily="49" charset="0"/>
              </a:rPr>
              <a:t>; </a:t>
            </a:r>
            <a:r>
              <a:rPr lang="en-US" sz="2400" dirty="0" smtClean="0">
                <a:solidFill>
                  <a:srgbClr val="FFFFFF"/>
                </a:solidFill>
                <a:latin typeface="Consolas" pitchFamily="49" charset="0"/>
              </a:rPr>
              <a:t>col &lt; NCOL; col++) </a:t>
            </a:r>
            <a:endParaRPr lang="en-US" sz="2400" dirty="0">
              <a:solidFill>
                <a:srgbClr val="FFFFFF"/>
              </a:solidFill>
              <a:latin typeface="Consolas" pitchFamily="49" charset="0"/>
            </a:endParaRPr>
          </a:p>
          <a:p>
            <a:pPr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  <a:tabLst>
                <a:tab pos="461963" algn="l"/>
              </a:tabLst>
            </a:pPr>
            <a:r>
              <a:rPr lang="en-US" sz="2400" dirty="0" smtClean="0">
                <a:solidFill>
                  <a:srgbClr val="FFFFFF"/>
                </a:solidFill>
                <a:latin typeface="Consolas" pitchFamily="49" charset="0"/>
              </a:rPr>
              <a:t>	for(row=0</a:t>
            </a:r>
            <a:r>
              <a:rPr lang="en-US" sz="2400" dirty="0">
                <a:solidFill>
                  <a:srgbClr val="FFFFFF"/>
                </a:solidFill>
                <a:latin typeface="Consolas" pitchFamily="49" charset="0"/>
              </a:rPr>
              <a:t>; </a:t>
            </a:r>
            <a:r>
              <a:rPr lang="en-US" sz="2400" dirty="0" smtClean="0">
                <a:solidFill>
                  <a:srgbClr val="FFFFFF"/>
                </a:solidFill>
                <a:latin typeface="Consolas" pitchFamily="49" charset="0"/>
              </a:rPr>
              <a:t>row &lt; NROW; row++)</a:t>
            </a:r>
            <a:endParaRPr lang="en-US" sz="2400" dirty="0">
              <a:solidFill>
                <a:srgbClr val="FFFFFF"/>
              </a:solidFill>
              <a:latin typeface="Consolas" pitchFamily="49" charset="0"/>
            </a:endParaRPr>
          </a:p>
          <a:p>
            <a:pPr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  <a:tabLst>
                <a:tab pos="914400" algn="l"/>
              </a:tabLst>
            </a:pPr>
            <a:r>
              <a:rPr lang="en-US" sz="2400" dirty="0" smtClean="0">
                <a:solidFill>
                  <a:srgbClr val="FFFFFF"/>
                </a:solidFill>
                <a:latin typeface="Consolas" pitchFamily="49" charset="0"/>
              </a:rPr>
              <a:t>	sum </a:t>
            </a:r>
            <a:r>
              <a:rPr lang="en-US" sz="2400" dirty="0">
                <a:solidFill>
                  <a:srgbClr val="FFFFFF"/>
                </a:solidFill>
                <a:latin typeface="Consolas" pitchFamily="49" charset="0"/>
              </a:rPr>
              <a:t>+= </a:t>
            </a:r>
            <a:r>
              <a:rPr lang="en-US" sz="2400" dirty="0" smtClean="0">
                <a:solidFill>
                  <a:srgbClr val="FFFFFF"/>
                </a:solidFill>
                <a:latin typeface="Consolas" pitchFamily="49" charset="0"/>
              </a:rPr>
              <a:t>A[row][col];</a:t>
            </a:r>
            <a:endParaRPr lang="en-US" sz="2400" dirty="0">
              <a:solidFill>
                <a:srgbClr val="FFFFFF"/>
              </a:solidFill>
              <a:latin typeface="Consolas" pitchFamily="49" charset="0"/>
            </a:endParaRPr>
          </a:p>
          <a:p>
            <a:pPr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Consolas" pitchFamily="49" charset="0"/>
            </a:endParaRPr>
          </a:p>
        </p:txBody>
      </p:sp>
      <p:graphicFrame>
        <p:nvGraphicFramePr>
          <p:cNvPr id="3582981" name="Group 5"/>
          <p:cNvGraphicFramePr>
            <a:graphicFrameLocks noGrp="1"/>
          </p:cNvGraphicFramePr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3681616195"/>
              </p:ext>
            </p:extLst>
          </p:nvPr>
        </p:nvGraphicFramePr>
        <p:xfrm>
          <a:off x="5181600" y="655320"/>
          <a:ext cx="3810005" cy="4754880"/>
        </p:xfrm>
        <a:graphic>
          <a:graphicData uri="http://schemas.openxmlformats.org/drawingml/2006/table">
            <a:tbl>
              <a:tblPr/>
              <a:tblGrid>
                <a:gridCol w="380677"/>
                <a:gridCol w="380677"/>
                <a:gridCol w="382296"/>
                <a:gridCol w="380677"/>
                <a:gridCol w="380676"/>
                <a:gridCol w="380677"/>
                <a:gridCol w="380676"/>
                <a:gridCol w="382296"/>
                <a:gridCol w="380677"/>
                <a:gridCol w="380676"/>
              </a:tblGrid>
              <a:tr h="396240"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</a:tr>
              <a:tr h="396240"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240"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240"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240"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240"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240"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240"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240"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240"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240"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240"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6" name="Group 5"/>
          <p:cNvGraphicFramePr>
            <a:graphicFrameLocks noGrp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3054813999"/>
              </p:ext>
            </p:extLst>
          </p:nvPr>
        </p:nvGraphicFramePr>
        <p:xfrm>
          <a:off x="5181600" y="655320"/>
          <a:ext cx="3810005" cy="4754880"/>
        </p:xfrm>
        <a:graphic>
          <a:graphicData uri="http://schemas.openxmlformats.org/drawingml/2006/table">
            <a:tbl>
              <a:tblPr/>
              <a:tblGrid>
                <a:gridCol w="380677"/>
                <a:gridCol w="380677"/>
                <a:gridCol w="382296"/>
                <a:gridCol w="380677"/>
                <a:gridCol w="380676"/>
                <a:gridCol w="380677"/>
                <a:gridCol w="380676"/>
                <a:gridCol w="382296"/>
                <a:gridCol w="380677"/>
                <a:gridCol w="380676"/>
              </a:tblGrid>
              <a:tr h="396240"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21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240"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2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12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22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240"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3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13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23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240"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4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14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24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240"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5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15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240"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25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240"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16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26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240"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7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17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…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240"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8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18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240"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9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19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240"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10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20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240"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95734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2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29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2979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297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Autofit/>
          </a:bodyPr>
          <a:lstStyle/>
          <a:p>
            <a:r>
              <a:rPr lang="en-US"/>
              <a:t>Cache Conscious Programming</a:t>
            </a:r>
          </a:p>
        </p:txBody>
      </p:sp>
      <p:sp>
        <p:nvSpPr>
          <p:cNvPr id="3582979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381000" y="4343400"/>
            <a:ext cx="8226425" cy="2085975"/>
          </a:xfrm>
        </p:spPr>
        <p:txBody>
          <a:bodyPr>
            <a:noAutofit/>
          </a:bodyPr>
          <a:lstStyle/>
          <a:p>
            <a:r>
              <a:rPr lang="en-US" sz="2400" dirty="0" smtClean="0"/>
              <a:t>Block size = 4 </a:t>
            </a:r>
            <a:r>
              <a:rPr lang="en-US" sz="2400" dirty="0" smtClean="0">
                <a:sym typeface="Wingdings" pitchFamily="2" charset="2"/>
              </a:rPr>
              <a:t> 75% hit rate</a:t>
            </a:r>
          </a:p>
          <a:p>
            <a:r>
              <a:rPr lang="en-US" sz="2400" dirty="0" smtClean="0">
                <a:sym typeface="Wingdings" pitchFamily="2" charset="2"/>
              </a:rPr>
              <a:t>Block size = 8  87.5% hit rate</a:t>
            </a:r>
          </a:p>
          <a:p>
            <a:r>
              <a:rPr lang="en-US" sz="2400" dirty="0" smtClean="0">
                <a:sym typeface="Wingdings" pitchFamily="2" charset="2"/>
              </a:rPr>
              <a:t>Block size = 16  </a:t>
            </a:r>
            <a:r>
              <a:rPr lang="en-US" sz="2400" dirty="0" smtClean="0"/>
              <a:t>93.75%  hit rate</a:t>
            </a:r>
          </a:p>
          <a:p>
            <a:r>
              <a:rPr lang="en-US" sz="2400" dirty="0" smtClean="0"/>
              <a:t>And you can easily </a:t>
            </a:r>
            <a:r>
              <a:rPr lang="en-US" sz="2400" dirty="0" err="1" smtClean="0"/>
              <a:t>prefetch</a:t>
            </a:r>
            <a:r>
              <a:rPr lang="en-US" sz="2400" dirty="0" smtClean="0"/>
              <a:t> to warm the cache.</a:t>
            </a:r>
            <a:endParaRPr lang="en-US" sz="2400" i="1" dirty="0"/>
          </a:p>
        </p:txBody>
      </p:sp>
      <p:sp>
        <p:nvSpPr>
          <p:cNvPr id="3582980" name="Text Box 4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76200" y="426720"/>
            <a:ext cx="5743880" cy="3556486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34000"/>
              </a:lnSpc>
              <a:buClr>
                <a:srgbClr val="40458C"/>
              </a:buClr>
              <a:buSzPct val="100000"/>
            </a:pPr>
            <a:r>
              <a:rPr lang="en-US" sz="2400" dirty="0" smtClean="0">
                <a:solidFill>
                  <a:srgbClr val="FFFFFF"/>
                </a:solidFill>
                <a:latin typeface="Consolas" pitchFamily="49" charset="0"/>
              </a:rPr>
              <a:t>// NROW = 12, NCOL = 10</a:t>
            </a:r>
          </a:p>
          <a:p>
            <a:pPr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err="1" smtClean="0">
                <a:solidFill>
                  <a:srgbClr val="FFFFFF"/>
                </a:solidFill>
                <a:latin typeface="Consolas" pitchFamily="49" charset="0"/>
              </a:rPr>
              <a:t>int</a:t>
            </a:r>
            <a:r>
              <a:rPr lang="en-US" sz="2400" dirty="0" smtClean="0">
                <a:solidFill>
                  <a:srgbClr val="FFFFFF"/>
                </a:solidFill>
                <a:latin typeface="Consolas" pitchFamily="49" charset="0"/>
              </a:rPr>
              <a:t> A[NROW][NCOL];</a:t>
            </a:r>
            <a:endParaRPr lang="en-US" sz="2400" dirty="0">
              <a:solidFill>
                <a:srgbClr val="FFFFFF"/>
              </a:solidFill>
              <a:latin typeface="Consolas" pitchFamily="49" charset="0"/>
            </a:endParaRPr>
          </a:p>
          <a:p>
            <a:pPr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Consolas" pitchFamily="49" charset="0"/>
            </a:endParaRPr>
          </a:p>
          <a:p>
            <a:pPr>
              <a:lnSpc>
                <a:spcPct val="134000"/>
              </a:lnSpc>
              <a:buClr>
                <a:srgbClr val="40458C"/>
              </a:buClr>
              <a:buSzPct val="100000"/>
            </a:pPr>
            <a:r>
              <a:rPr lang="en-US" sz="2400" dirty="0" smtClean="0">
                <a:solidFill>
                  <a:srgbClr val="FFFFFF"/>
                </a:solidFill>
                <a:latin typeface="Consolas" pitchFamily="49" charset="0"/>
              </a:rPr>
              <a:t>for(row=0; row &lt; NROW; row++)</a:t>
            </a:r>
          </a:p>
          <a:p>
            <a:pPr>
              <a:lnSpc>
                <a:spcPct val="134000"/>
              </a:lnSpc>
              <a:buClr>
                <a:srgbClr val="40458C"/>
              </a:buClr>
              <a:buSzPct val="100000"/>
              <a:tabLst>
                <a:tab pos="457200" algn="l"/>
              </a:tabLst>
            </a:pPr>
            <a:r>
              <a:rPr lang="en-US" sz="2400" dirty="0" smtClean="0">
                <a:solidFill>
                  <a:srgbClr val="FFFFFF"/>
                </a:solidFill>
                <a:latin typeface="Consolas" pitchFamily="49" charset="0"/>
              </a:rPr>
              <a:t>	for(col=0; col </a:t>
            </a:r>
            <a:r>
              <a:rPr lang="en-US" sz="2400" dirty="0">
                <a:solidFill>
                  <a:srgbClr val="FFFFFF"/>
                </a:solidFill>
                <a:latin typeface="Consolas" pitchFamily="49" charset="0"/>
              </a:rPr>
              <a:t>&lt;</a:t>
            </a:r>
            <a:r>
              <a:rPr lang="en-US" sz="2400" dirty="0" smtClean="0">
                <a:solidFill>
                  <a:srgbClr val="FFFFFF"/>
                </a:solidFill>
                <a:latin typeface="Consolas" pitchFamily="49" charset="0"/>
              </a:rPr>
              <a:t> NCOL; col++) </a:t>
            </a:r>
          </a:p>
          <a:p>
            <a:pPr>
              <a:lnSpc>
                <a:spcPct val="134000"/>
              </a:lnSpc>
              <a:buClr>
                <a:srgbClr val="40458C"/>
              </a:buClr>
              <a:buSzPct val="100000"/>
              <a:tabLst>
                <a:tab pos="914400" algn="l"/>
              </a:tabLst>
            </a:pPr>
            <a:r>
              <a:rPr lang="en-US" sz="2400" dirty="0" smtClean="0">
                <a:solidFill>
                  <a:srgbClr val="FFFFFF"/>
                </a:solidFill>
                <a:latin typeface="Consolas" pitchFamily="49" charset="0"/>
              </a:rPr>
              <a:t>	sum += A[row][col];</a:t>
            </a:r>
          </a:p>
          <a:p>
            <a:pPr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Consolas" pitchFamily="49" charset="0"/>
            </a:endParaRPr>
          </a:p>
        </p:txBody>
      </p:sp>
      <p:graphicFrame>
        <p:nvGraphicFramePr>
          <p:cNvPr id="3582981" name="Group 5"/>
          <p:cNvGraphicFramePr>
            <a:graphicFrameLocks noGrp="1"/>
          </p:cNvGraphicFramePr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1809047989"/>
              </p:ext>
            </p:extLst>
          </p:nvPr>
        </p:nvGraphicFramePr>
        <p:xfrm>
          <a:off x="5181600" y="655320"/>
          <a:ext cx="3810005" cy="4754880"/>
        </p:xfrm>
        <a:graphic>
          <a:graphicData uri="http://schemas.openxmlformats.org/drawingml/2006/table">
            <a:tbl>
              <a:tblPr/>
              <a:tblGrid>
                <a:gridCol w="380677"/>
                <a:gridCol w="380677"/>
                <a:gridCol w="382296"/>
                <a:gridCol w="380677"/>
                <a:gridCol w="380676"/>
                <a:gridCol w="380677"/>
                <a:gridCol w="380676"/>
                <a:gridCol w="382296"/>
                <a:gridCol w="380677"/>
                <a:gridCol w="380676"/>
              </a:tblGrid>
              <a:tr h="396240"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3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4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5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6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7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8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9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10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</a:tr>
              <a:tr h="396240"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13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…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240"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240"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240"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240"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240"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240"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240"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240"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240"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240"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80166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29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29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29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 anchor="ctr"/>
          <a:lstStyle/>
          <a:p>
            <a:pPr algn="ctr"/>
            <a:r>
              <a:rPr lang="en-US" dirty="0" smtClean="0">
                <a:solidFill>
                  <a:srgbClr val="FFFF00"/>
                </a:solidFill>
              </a:rPr>
              <a:t>MMU, Virtual Memory, Paging, and TLB’s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3987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971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Multiple </a:t>
            </a:r>
            <a:r>
              <a:rPr lang="en-US" dirty="0" smtClean="0"/>
              <a:t>Processes</a:t>
            </a:r>
            <a:endParaRPr lang="en-US" dirty="0"/>
          </a:p>
        </p:txBody>
      </p:sp>
      <p:sp>
        <p:nvSpPr>
          <p:cNvPr id="3699715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How to Run multiple processes?</a:t>
            </a:r>
          </a:p>
          <a:p>
            <a:r>
              <a:rPr lang="en-US" i="1" dirty="0" smtClean="0"/>
              <a:t>Time-multiplex </a:t>
            </a:r>
            <a:r>
              <a:rPr lang="en-US" dirty="0" smtClean="0"/>
              <a:t>a single CPU core (</a:t>
            </a:r>
            <a:r>
              <a:rPr lang="en-US" dirty="0" smtClean="0">
                <a:solidFill>
                  <a:schemeClr val="accent1"/>
                </a:solidFill>
              </a:rPr>
              <a:t>multi-tasking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Web browser, </a:t>
            </a:r>
            <a:r>
              <a:rPr lang="en-US" dirty="0" err="1" smtClean="0"/>
              <a:t>skype</a:t>
            </a:r>
            <a:r>
              <a:rPr lang="en-US" dirty="0" smtClean="0"/>
              <a:t>, office, … all must co-exist</a:t>
            </a:r>
          </a:p>
          <a:p>
            <a:pPr lvl="2">
              <a:buNone/>
            </a:pPr>
            <a:endParaRPr lang="en-US" dirty="0" smtClean="0"/>
          </a:p>
          <a:p>
            <a:r>
              <a:rPr lang="en-US" dirty="0" smtClean="0"/>
              <a:t>Many cores per processor (</a:t>
            </a:r>
            <a:r>
              <a:rPr lang="en-US" dirty="0" smtClean="0">
                <a:solidFill>
                  <a:schemeClr val="accent1"/>
                </a:solidFill>
              </a:rPr>
              <a:t>multi-core</a:t>
            </a:r>
            <a:r>
              <a:rPr lang="en-US" dirty="0" smtClean="0"/>
              <a:t>)</a:t>
            </a:r>
            <a:br>
              <a:rPr lang="en-US" dirty="0" smtClean="0"/>
            </a:br>
            <a:r>
              <a:rPr lang="en-US" dirty="0" smtClean="0"/>
              <a:t> or many processors (</a:t>
            </a:r>
            <a:r>
              <a:rPr lang="en-US" dirty="0" smtClean="0">
                <a:solidFill>
                  <a:schemeClr val="accent1"/>
                </a:solidFill>
              </a:rPr>
              <a:t>multi-processor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Multiple programs run </a:t>
            </a:r>
            <a:r>
              <a:rPr lang="en-US" i="1" dirty="0" smtClean="0"/>
              <a:t>simultaneously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6653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345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Multiple Processes </a:t>
            </a:r>
            <a:endParaRPr lang="en-US" dirty="0"/>
          </a:p>
        </p:txBody>
      </p:sp>
      <p:sp>
        <p:nvSpPr>
          <p:cNvPr id="3603459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Q: What happens when another program is executed concurrently on </a:t>
            </a:r>
            <a:r>
              <a:rPr lang="en-US" dirty="0" smtClean="0">
                <a:solidFill>
                  <a:schemeClr val="accent1"/>
                </a:solidFill>
              </a:rPr>
              <a:t>another</a:t>
            </a:r>
            <a:r>
              <a:rPr lang="en-US" dirty="0" smtClean="0"/>
              <a:t> processor?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A:  The addresses will conflict</a:t>
            </a:r>
          </a:p>
          <a:p>
            <a:pPr lvl="1"/>
            <a:r>
              <a:rPr lang="en-US" dirty="0" smtClean="0"/>
              <a:t>Even though, CPUs may take </a:t>
            </a:r>
          </a:p>
          <a:p>
            <a:pPr marL="173038" lvl="1" indent="0">
              <a:buNone/>
            </a:pPr>
            <a:r>
              <a:rPr lang="en-US" dirty="0"/>
              <a:t>	</a:t>
            </a:r>
            <a:r>
              <a:rPr lang="en-US" dirty="0" smtClean="0"/>
              <a:t>turns </a:t>
            </a:r>
            <a:r>
              <a:rPr lang="en-US" dirty="0"/>
              <a:t>using </a:t>
            </a:r>
            <a:r>
              <a:rPr lang="en-US" dirty="0" smtClean="0"/>
              <a:t>memory bus</a:t>
            </a:r>
            <a:endParaRPr lang="en-US" dirty="0"/>
          </a:p>
        </p:txBody>
      </p:sp>
      <p:sp>
        <p:nvSpPr>
          <p:cNvPr id="22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724400" y="1674771"/>
            <a:ext cx="1219200" cy="762000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square" anchor="ctr">
            <a:noAutofit/>
          </a:bodyPr>
          <a:lstStyle/>
          <a:p>
            <a:pPr algn="ctr"/>
            <a:r>
              <a:rPr lang="en-US" sz="2800" dirty="0" smtClean="0">
                <a:solidFill>
                  <a:srgbClr val="FFFFFF"/>
                </a:solidFill>
              </a:rPr>
              <a:t>CPU</a:t>
            </a:r>
            <a:endParaRPr lang="en-US" sz="2800" dirty="0">
              <a:solidFill>
                <a:srgbClr val="FFFFFF"/>
              </a:solidFill>
            </a:endParaRPr>
          </a:p>
        </p:txBody>
      </p:sp>
      <p:sp>
        <p:nvSpPr>
          <p:cNvPr id="23" name="Rectangle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7086600" y="1750971"/>
            <a:ext cx="1371600" cy="4038600"/>
          </a:xfrm>
          <a:prstGeom prst="rect">
            <a:avLst/>
          </a:prstGeom>
          <a:noFill/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4" name="Line 6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5257800" y="3122571"/>
            <a:ext cx="1828800" cy="0"/>
          </a:xfrm>
          <a:prstGeom prst="line">
            <a:avLst/>
          </a:prstGeom>
          <a:noFill/>
          <a:ln w="76200">
            <a:solidFill>
              <a:srgbClr val="FFFFFF"/>
            </a:solidFill>
            <a:round/>
            <a:headEnd/>
            <a:tailEnd type="triangle" w="med" len="med"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5" name="Line 7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 flipV="1">
            <a:off x="5257800" y="2436771"/>
            <a:ext cx="0" cy="685800"/>
          </a:xfrm>
          <a:prstGeom prst="line">
            <a:avLst/>
          </a:prstGeom>
          <a:noFill/>
          <a:ln w="76200">
            <a:solidFill>
              <a:srgbClr val="FFFFFF"/>
            </a:solidFill>
            <a:round/>
            <a:headEnd/>
            <a:tailEnd type="triangle" w="med" len="med"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6" name="Rectangle 9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7086600" y="4646571"/>
            <a:ext cx="1371600" cy="569913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pPr algn="ctr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>
                <a:solidFill>
                  <a:srgbClr val="FFFFFF"/>
                </a:solidFill>
              </a:rPr>
              <a:t>Text</a:t>
            </a:r>
          </a:p>
        </p:txBody>
      </p:sp>
      <p:sp>
        <p:nvSpPr>
          <p:cNvPr id="27" name="Rectangle 10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7086600" y="4094121"/>
            <a:ext cx="1371600" cy="569913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pPr algn="ctr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>
                <a:solidFill>
                  <a:srgbClr val="FFFFFF"/>
                </a:solidFill>
              </a:rPr>
              <a:t>Data</a:t>
            </a:r>
          </a:p>
        </p:txBody>
      </p:sp>
      <p:sp>
        <p:nvSpPr>
          <p:cNvPr id="28" name="Rectangle 11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7086600" y="2360571"/>
            <a:ext cx="1371600" cy="569913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pPr algn="ctr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>
                <a:solidFill>
                  <a:srgbClr val="FFFFFF"/>
                </a:solidFill>
              </a:rPr>
              <a:t>Stack</a:t>
            </a:r>
          </a:p>
        </p:txBody>
      </p:sp>
      <p:sp>
        <p:nvSpPr>
          <p:cNvPr id="29" name="Rectangle 12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7086600" y="3524209"/>
            <a:ext cx="1371600" cy="569912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pPr algn="ctr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>
                <a:solidFill>
                  <a:srgbClr val="FFFFFF"/>
                </a:solidFill>
              </a:rPr>
              <a:t>Heap</a:t>
            </a:r>
          </a:p>
        </p:txBody>
      </p:sp>
      <p:sp>
        <p:nvSpPr>
          <p:cNvPr id="30" name="Text Box 13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7023064" y="5713371"/>
            <a:ext cx="1435136" cy="62017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>
                <a:solidFill>
                  <a:srgbClr val="FFFFFF"/>
                </a:solidFill>
              </a:rPr>
              <a:t>Memory</a:t>
            </a:r>
          </a:p>
        </p:txBody>
      </p:sp>
      <p:sp>
        <p:nvSpPr>
          <p:cNvPr id="31" name="Rectangle 4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4724400" y="3818941"/>
            <a:ext cx="1219200" cy="762000"/>
          </a:xfrm>
          <a:prstGeom prst="rect">
            <a:avLst/>
          </a:prstGeom>
          <a:solidFill>
            <a:srgbClr val="006600"/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square" anchor="ctr">
            <a:noAutofit/>
          </a:bodyPr>
          <a:lstStyle/>
          <a:p>
            <a:pPr algn="ctr"/>
            <a:r>
              <a:rPr lang="en-US" sz="2800" dirty="0" smtClean="0">
                <a:solidFill>
                  <a:srgbClr val="FFFFFF"/>
                </a:solidFill>
              </a:rPr>
              <a:t>CPU</a:t>
            </a:r>
            <a:endParaRPr lang="en-US" sz="2800" dirty="0">
              <a:solidFill>
                <a:srgbClr val="FFFFFF"/>
              </a:solidFill>
            </a:endParaRPr>
          </a:p>
        </p:txBody>
      </p:sp>
      <p:sp>
        <p:nvSpPr>
          <p:cNvPr id="36" name="Rectangle 9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7239000" y="4798971"/>
            <a:ext cx="1371600" cy="569913"/>
          </a:xfrm>
          <a:prstGeom prst="rect">
            <a:avLst/>
          </a:prstGeom>
          <a:solidFill>
            <a:srgbClr val="006600"/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pPr algn="ctr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>
                <a:solidFill>
                  <a:srgbClr val="FFFFFF"/>
                </a:solidFill>
              </a:rPr>
              <a:t>Text</a:t>
            </a:r>
          </a:p>
        </p:txBody>
      </p:sp>
      <p:sp>
        <p:nvSpPr>
          <p:cNvPr id="37" name="Rectangle 10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7239000" y="4246521"/>
            <a:ext cx="1371600" cy="569913"/>
          </a:xfrm>
          <a:prstGeom prst="rect">
            <a:avLst/>
          </a:prstGeom>
          <a:solidFill>
            <a:srgbClr val="006600"/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pPr algn="ctr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>
                <a:solidFill>
                  <a:srgbClr val="FFFFFF"/>
                </a:solidFill>
              </a:rPr>
              <a:t>Data</a:t>
            </a:r>
          </a:p>
        </p:txBody>
      </p:sp>
      <p:sp>
        <p:nvSpPr>
          <p:cNvPr id="38" name="Rectangle 11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7239000" y="2512971"/>
            <a:ext cx="1371600" cy="569913"/>
          </a:xfrm>
          <a:prstGeom prst="rect">
            <a:avLst/>
          </a:prstGeom>
          <a:solidFill>
            <a:srgbClr val="006600"/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pPr algn="ctr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>
                <a:solidFill>
                  <a:srgbClr val="FFFFFF"/>
                </a:solidFill>
              </a:rPr>
              <a:t>Stack</a:t>
            </a:r>
          </a:p>
        </p:txBody>
      </p:sp>
      <p:sp>
        <p:nvSpPr>
          <p:cNvPr id="39" name="Rectangle 12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7239000" y="3676609"/>
            <a:ext cx="1371600" cy="569912"/>
          </a:xfrm>
          <a:prstGeom prst="rect">
            <a:avLst/>
          </a:prstGeom>
          <a:solidFill>
            <a:srgbClr val="006600"/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pPr algn="ctr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>
                <a:solidFill>
                  <a:srgbClr val="FFFFFF"/>
                </a:solidFill>
              </a:rPr>
              <a:t>Heap</a:t>
            </a:r>
          </a:p>
        </p:txBody>
      </p:sp>
      <p:sp>
        <p:nvSpPr>
          <p:cNvPr id="40" name="Line 7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>
            <a:off x="5257800" y="3133141"/>
            <a:ext cx="0" cy="620170"/>
          </a:xfrm>
          <a:prstGeom prst="line">
            <a:avLst/>
          </a:prstGeom>
          <a:noFill/>
          <a:ln w="76200">
            <a:solidFill>
              <a:srgbClr val="FFFFFF"/>
            </a:solidFill>
            <a:round/>
            <a:headEnd/>
            <a:tailEnd type="triangle" w="med" len="med"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019800" y="5562600"/>
            <a:ext cx="1027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0x000…0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200460" y="2297668"/>
            <a:ext cx="8861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0x7ff…f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200460" y="1676400"/>
            <a:ext cx="8374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0xfff…f</a:t>
            </a:r>
          </a:p>
        </p:txBody>
      </p:sp>
    </p:spTree>
    <p:extLst>
      <p:ext uri="{BB962C8B-B14F-4D97-AF65-F5344CB8AC3E}">
        <p14:creationId xmlns:p14="http://schemas.microsoft.com/office/powerpoint/2010/main" val="2298002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3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3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34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6" grpId="0" animBg="1"/>
      <p:bldP spid="37" grpId="0" animBg="1"/>
      <p:bldP spid="38" grpId="0" animBg="1"/>
      <p:bldP spid="39" grpId="0" animBg="1"/>
      <p:bldP spid="4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755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Virtual Memory</a:t>
            </a:r>
            <a:endParaRPr lang="en-US"/>
          </a:p>
        </p:txBody>
      </p:sp>
      <p:sp>
        <p:nvSpPr>
          <p:cNvPr id="3607555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Virtual Memory</a:t>
            </a:r>
            <a:r>
              <a:rPr lang="en-US" dirty="0" smtClean="0"/>
              <a:t>: A Solution for All Problems</a:t>
            </a:r>
          </a:p>
          <a:p>
            <a:endParaRPr lang="en-US" dirty="0" smtClean="0"/>
          </a:p>
          <a:p>
            <a:r>
              <a:rPr lang="en-US" dirty="0" smtClean="0"/>
              <a:t>Each </a:t>
            </a:r>
            <a:r>
              <a:rPr lang="en-US" dirty="0" smtClean="0">
                <a:solidFill>
                  <a:schemeClr val="accent1"/>
                </a:solidFill>
              </a:rPr>
              <a:t>process</a:t>
            </a:r>
            <a:r>
              <a:rPr lang="en-US" dirty="0" smtClean="0"/>
              <a:t> has its own </a:t>
            </a:r>
            <a:r>
              <a:rPr lang="en-US" dirty="0" smtClean="0">
                <a:solidFill>
                  <a:schemeClr val="accent1"/>
                </a:solidFill>
              </a:rPr>
              <a:t>virtual address space</a:t>
            </a:r>
          </a:p>
          <a:p>
            <a:pPr lvl="1"/>
            <a:r>
              <a:rPr lang="en-US" dirty="0" smtClean="0"/>
              <a:t>Programmer can code as if they own all of memory</a:t>
            </a:r>
          </a:p>
          <a:p>
            <a:endParaRPr lang="en-US" dirty="0" smtClean="0"/>
          </a:p>
          <a:p>
            <a:r>
              <a:rPr lang="en-US" dirty="0" smtClean="0"/>
              <a:t>On-the-fly at runtime, for each memory access</a:t>
            </a:r>
          </a:p>
          <a:p>
            <a:pPr lvl="1"/>
            <a:r>
              <a:rPr lang="en-US" dirty="0" smtClean="0"/>
              <a:t>all access is </a:t>
            </a:r>
            <a:r>
              <a:rPr lang="en-US" i="1" dirty="0" smtClean="0"/>
              <a:t>indirect</a:t>
            </a:r>
            <a:r>
              <a:rPr lang="en-US" dirty="0" smtClean="0"/>
              <a:t> through a virtual address</a:t>
            </a:r>
          </a:p>
          <a:p>
            <a:pPr lvl="1"/>
            <a:r>
              <a:rPr lang="en-US" dirty="0" smtClean="0"/>
              <a:t>translate fake </a:t>
            </a:r>
            <a:r>
              <a:rPr lang="en-US" dirty="0" smtClean="0">
                <a:solidFill>
                  <a:schemeClr val="accent1"/>
                </a:solidFill>
              </a:rPr>
              <a:t>virtual address </a:t>
            </a:r>
            <a:r>
              <a:rPr lang="en-US" dirty="0" smtClean="0"/>
              <a:t>to a real </a:t>
            </a:r>
            <a:r>
              <a:rPr lang="en-US" dirty="0" smtClean="0">
                <a:solidFill>
                  <a:schemeClr val="accent1"/>
                </a:solidFill>
              </a:rPr>
              <a:t>physical address</a:t>
            </a:r>
          </a:p>
          <a:p>
            <a:pPr lvl="1"/>
            <a:r>
              <a:rPr lang="en-US" dirty="0" smtClean="0"/>
              <a:t>redirect load/store to the physical address</a:t>
            </a:r>
          </a:p>
        </p:txBody>
      </p:sp>
    </p:spTree>
    <p:extLst>
      <p:ext uri="{BB962C8B-B14F-4D97-AF65-F5344CB8AC3E}">
        <p14:creationId xmlns:p14="http://schemas.microsoft.com/office/powerpoint/2010/main" val="3372290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165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Virtual Memory Advantages</a:t>
            </a:r>
            <a:endParaRPr lang="en-US"/>
          </a:p>
        </p:txBody>
      </p:sp>
      <p:sp>
        <p:nvSpPr>
          <p:cNvPr id="3611651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228600" y="609600"/>
            <a:ext cx="8915400" cy="6172200"/>
          </a:xfrm>
        </p:spPr>
        <p:txBody>
          <a:bodyPr>
            <a:normAutofit/>
          </a:bodyPr>
          <a:lstStyle/>
          <a:p>
            <a:r>
              <a:rPr lang="en-US" dirty="0" smtClean="0"/>
              <a:t>Advantages</a:t>
            </a:r>
          </a:p>
          <a:p>
            <a:r>
              <a:rPr lang="en-US" dirty="0" smtClean="0"/>
              <a:t>Easy relocation</a:t>
            </a:r>
          </a:p>
          <a:p>
            <a:pPr lvl="1"/>
            <a:r>
              <a:rPr lang="en-US" dirty="0" smtClean="0"/>
              <a:t>Loader puts code anywhere in physical memory</a:t>
            </a:r>
          </a:p>
          <a:p>
            <a:pPr lvl="1"/>
            <a:r>
              <a:rPr lang="en-US" dirty="0" smtClean="0"/>
              <a:t>Creates </a:t>
            </a:r>
            <a:r>
              <a:rPr lang="en-US" dirty="0" smtClean="0">
                <a:solidFill>
                  <a:schemeClr val="accent1"/>
                </a:solidFill>
              </a:rPr>
              <a:t>virtual mappings </a:t>
            </a:r>
            <a:r>
              <a:rPr lang="en-US" dirty="0" smtClean="0"/>
              <a:t>to give illusion of correct layout</a:t>
            </a:r>
          </a:p>
          <a:p>
            <a:r>
              <a:rPr lang="en-US" dirty="0" smtClean="0"/>
              <a:t>Higher memory utilization</a:t>
            </a:r>
          </a:p>
          <a:p>
            <a:pPr lvl="1"/>
            <a:r>
              <a:rPr lang="en-US" dirty="0" smtClean="0"/>
              <a:t>Provide illusion of contiguous memory</a:t>
            </a:r>
          </a:p>
          <a:p>
            <a:pPr lvl="1"/>
            <a:r>
              <a:rPr lang="en-US" dirty="0" smtClean="0"/>
              <a:t>Use all physical memory, even physical address 0x0</a:t>
            </a:r>
          </a:p>
          <a:p>
            <a:r>
              <a:rPr lang="en-US" dirty="0" smtClean="0"/>
              <a:t>Easy sharing</a:t>
            </a:r>
          </a:p>
          <a:p>
            <a:pPr lvl="1"/>
            <a:r>
              <a:rPr lang="en-US" dirty="0" smtClean="0"/>
              <a:t>Different mappings for different programs / cores</a:t>
            </a:r>
          </a:p>
          <a:p>
            <a:r>
              <a:rPr lang="en-US" dirty="0" smtClean="0"/>
              <a:t>Different Permissions bits</a:t>
            </a:r>
          </a:p>
        </p:txBody>
      </p:sp>
    </p:spTree>
    <p:extLst>
      <p:ext uri="{BB962C8B-B14F-4D97-AF65-F5344CB8AC3E}">
        <p14:creationId xmlns:p14="http://schemas.microsoft.com/office/powerpoint/2010/main" val="31925258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960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Address Space</a:t>
            </a:r>
            <a:endParaRPr lang="en-US"/>
          </a:p>
        </p:txBody>
      </p:sp>
      <p:sp>
        <p:nvSpPr>
          <p:cNvPr id="3609603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228600" y="3124200"/>
            <a:ext cx="8686800" cy="3962400"/>
          </a:xfrm>
        </p:spPr>
        <p:txBody>
          <a:bodyPr/>
          <a:lstStyle/>
          <a:p>
            <a:r>
              <a:rPr lang="en-US" dirty="0" smtClean="0"/>
              <a:t>Programs load/store to virtual addresses</a:t>
            </a:r>
          </a:p>
          <a:p>
            <a:r>
              <a:rPr lang="en-US" dirty="0" smtClean="0"/>
              <a:t>Actual memory uses physical addresses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Memory Management Unit</a:t>
            </a:r>
            <a:r>
              <a:rPr lang="en-US" dirty="0" smtClean="0"/>
              <a:t> (MMU)</a:t>
            </a:r>
            <a:endParaRPr lang="en-US" dirty="0"/>
          </a:p>
          <a:p>
            <a:pPr lvl="1"/>
            <a:r>
              <a:rPr lang="en-US" dirty="0" smtClean="0"/>
              <a:t>Responsible for translating on the fly</a:t>
            </a:r>
          </a:p>
          <a:p>
            <a:pPr lvl="1"/>
            <a:r>
              <a:rPr lang="en-US" dirty="0" smtClean="0"/>
              <a:t>Essentially, just a big array of integers:</a:t>
            </a:r>
            <a:br>
              <a:rPr lang="en-US" dirty="0" smtClean="0"/>
            </a:br>
            <a:r>
              <a:rPr lang="en-US" dirty="0" smtClean="0"/>
              <a:t>	</a:t>
            </a:r>
            <a:r>
              <a:rPr lang="en-US" dirty="0" err="1" smtClean="0"/>
              <a:t>paddr</a:t>
            </a:r>
            <a:r>
              <a:rPr lang="en-US" dirty="0" smtClean="0"/>
              <a:t> = </a:t>
            </a:r>
            <a:r>
              <a:rPr lang="en-US" dirty="0" err="1" smtClean="0"/>
              <a:t>PageTable</a:t>
            </a:r>
            <a:r>
              <a:rPr lang="en-US" dirty="0" smtClean="0"/>
              <a:t>[</a:t>
            </a:r>
            <a:r>
              <a:rPr lang="en-US" dirty="0" err="1" smtClean="0"/>
              <a:t>vaddr</a:t>
            </a:r>
            <a:r>
              <a:rPr lang="en-US" dirty="0" smtClean="0"/>
              <a:t>];</a:t>
            </a:r>
          </a:p>
        </p:txBody>
      </p:sp>
      <p:sp>
        <p:nvSpPr>
          <p:cNvPr id="5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752600" y="685800"/>
            <a:ext cx="1066800" cy="685800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square" anchor="ctr">
            <a:no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CPU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52400" y="609600"/>
            <a:ext cx="1371600" cy="1676400"/>
          </a:xfrm>
          <a:prstGeom prst="rect">
            <a:avLst/>
          </a:prstGeom>
          <a:noFill/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0" name="Rectangle 9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429000" y="533400"/>
            <a:ext cx="1371600" cy="2286000"/>
          </a:xfrm>
          <a:prstGeom prst="rect">
            <a:avLst/>
          </a:prstGeom>
          <a:noFill/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1" name="Rectangle 10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752600" y="1752600"/>
            <a:ext cx="1066800" cy="533400"/>
          </a:xfrm>
          <a:prstGeom prst="rect">
            <a:avLst/>
          </a:prstGeom>
          <a:noFill/>
          <a:ln w="28575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square" anchor="ctr">
            <a:no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MMU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2" name="Line 6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 flipV="1">
            <a:off x="2819400" y="1981200"/>
            <a:ext cx="609600" cy="0"/>
          </a:xfrm>
          <a:prstGeom prst="line">
            <a:avLst/>
          </a:prstGeom>
          <a:noFill/>
          <a:ln w="76200">
            <a:solidFill>
              <a:srgbClr val="FFFFFF"/>
            </a:solidFill>
            <a:round/>
            <a:headEnd/>
            <a:tailEnd type="triangle" w="med" len="med"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13" name="Line 6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2286000" y="1371600"/>
            <a:ext cx="0" cy="381000"/>
          </a:xfrm>
          <a:prstGeom prst="line">
            <a:avLst/>
          </a:prstGeom>
          <a:noFill/>
          <a:ln w="76200">
            <a:solidFill>
              <a:srgbClr val="FFFFFF"/>
            </a:solidFill>
            <a:round/>
            <a:headEnd/>
            <a:tailEnd type="triangle" w="med" len="med"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14" name="Rectangle 10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152400" y="990601"/>
            <a:ext cx="1371600" cy="304800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tIns="0"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smtClean="0">
                <a:solidFill>
                  <a:srgbClr val="FFFFFF"/>
                </a:solidFill>
                <a:latin typeface="Calibri"/>
              </a:rPr>
              <a:t>A</a:t>
            </a: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5" name="Rectangle 10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152400" y="1295400"/>
            <a:ext cx="1371600" cy="304800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tIns="0"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smtClean="0">
                <a:solidFill>
                  <a:srgbClr val="FFFFFF"/>
                </a:solidFill>
                <a:latin typeface="Calibri"/>
              </a:rPr>
              <a:t>B</a:t>
            </a: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6" name="Rectangle 10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152400" y="1600200"/>
            <a:ext cx="1371600" cy="304800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tIns="0"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smtClean="0">
                <a:solidFill>
                  <a:srgbClr val="FFFFFF"/>
                </a:solidFill>
                <a:latin typeface="Calibri"/>
              </a:rPr>
              <a:t>C</a:t>
            </a: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7" name="Rectangle 10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3429000" y="533400"/>
            <a:ext cx="1371600" cy="304800"/>
          </a:xfrm>
          <a:prstGeom prst="rect">
            <a:avLst/>
          </a:prstGeom>
          <a:solidFill>
            <a:srgbClr val="006600"/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tIns="0"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smtClean="0">
                <a:solidFill>
                  <a:srgbClr val="FFFFFF"/>
                </a:solidFill>
                <a:latin typeface="Calibri"/>
              </a:rPr>
              <a:t>X</a:t>
            </a: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8" name="Rectangle 10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3429000" y="1981200"/>
            <a:ext cx="1371600" cy="304800"/>
          </a:xfrm>
          <a:prstGeom prst="rect">
            <a:avLst/>
          </a:prstGeom>
          <a:solidFill>
            <a:srgbClr val="006600"/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tIns="0"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smtClean="0">
                <a:solidFill>
                  <a:srgbClr val="FFFFFF"/>
                </a:solidFill>
                <a:latin typeface="Calibri"/>
              </a:rPr>
              <a:t>Y</a:t>
            </a: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9" name="Rectangle 10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3429000" y="1600200"/>
            <a:ext cx="1371600" cy="304800"/>
          </a:xfrm>
          <a:prstGeom prst="rect">
            <a:avLst/>
          </a:prstGeom>
          <a:solidFill>
            <a:srgbClr val="006600"/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tIns="0"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smtClean="0">
                <a:solidFill>
                  <a:srgbClr val="FFFFFF"/>
                </a:solidFill>
                <a:latin typeface="Calibri"/>
              </a:rPr>
              <a:t>Z</a:t>
            </a: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3" name="Rectangle 22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6705600" y="609600"/>
            <a:ext cx="1371600" cy="1676400"/>
          </a:xfrm>
          <a:prstGeom prst="rect">
            <a:avLst/>
          </a:prstGeom>
          <a:noFill/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24" name="Rectangle 10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6705600" y="990601"/>
            <a:ext cx="1371600" cy="304800"/>
          </a:xfrm>
          <a:prstGeom prst="rect">
            <a:avLst/>
          </a:prstGeom>
          <a:solidFill>
            <a:srgbClr val="006600"/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tIns="0"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smtClean="0">
                <a:solidFill>
                  <a:srgbClr val="FFFFFF"/>
                </a:solidFill>
                <a:latin typeface="Calibri"/>
              </a:rPr>
              <a:t>X</a:t>
            </a: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5" name="Rectangle 10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6705600" y="1295400"/>
            <a:ext cx="1371600" cy="304800"/>
          </a:xfrm>
          <a:prstGeom prst="rect">
            <a:avLst/>
          </a:prstGeom>
          <a:solidFill>
            <a:srgbClr val="006600"/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tIns="0"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smtClean="0">
                <a:solidFill>
                  <a:srgbClr val="FFFFFF"/>
                </a:solidFill>
                <a:latin typeface="Calibri"/>
              </a:rPr>
              <a:t>Y</a:t>
            </a: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6" name="Rectangle 10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6705600" y="1600200"/>
            <a:ext cx="1371600" cy="304800"/>
          </a:xfrm>
          <a:prstGeom prst="rect">
            <a:avLst/>
          </a:prstGeom>
          <a:solidFill>
            <a:srgbClr val="006600"/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tIns="0"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smtClean="0">
                <a:solidFill>
                  <a:srgbClr val="FFFFFF"/>
                </a:solidFill>
                <a:latin typeface="Calibri"/>
              </a:rPr>
              <a:t>Z</a:t>
            </a: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7" name="Rectangle 10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3429000" y="914400"/>
            <a:ext cx="1371600" cy="304800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tIns="0"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smtClean="0">
                <a:solidFill>
                  <a:srgbClr val="FFFFFF"/>
                </a:solidFill>
                <a:latin typeface="Calibri"/>
              </a:rPr>
              <a:t>C</a:t>
            </a: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8" name="Rectangle 10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3429000" y="1295400"/>
            <a:ext cx="1371600" cy="304800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tIns="0"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smtClean="0">
                <a:solidFill>
                  <a:srgbClr val="FFFFFF"/>
                </a:solidFill>
                <a:latin typeface="Calibri"/>
              </a:rPr>
              <a:t>B</a:t>
            </a: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9" name="Rectangle 10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3429000" y="2286000"/>
            <a:ext cx="1371600" cy="304800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tIns="0"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smtClean="0">
                <a:solidFill>
                  <a:srgbClr val="FFFFFF"/>
                </a:solidFill>
                <a:latin typeface="Calibri"/>
              </a:rPr>
              <a:t>A</a:t>
            </a: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0" name="Rectangle 29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5410200" y="685800"/>
            <a:ext cx="1066800" cy="685800"/>
          </a:xfrm>
          <a:prstGeom prst="rect">
            <a:avLst/>
          </a:prstGeom>
          <a:solidFill>
            <a:srgbClr val="006600"/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square" anchor="ctr">
            <a:no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CPU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31" name="Rectangle 30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5410200" y="1752600"/>
            <a:ext cx="1066800" cy="533400"/>
          </a:xfrm>
          <a:prstGeom prst="rect">
            <a:avLst/>
          </a:prstGeom>
          <a:noFill/>
          <a:ln w="28575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square" anchor="ctr">
            <a:no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MMU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32" name="Line 6"/>
          <p:cNvSpPr>
            <a:spLocks noChangeShapeType="1"/>
          </p:cNvSpPr>
          <p:nvPr>
            <p:custDataLst>
              <p:tags r:id="rId24"/>
            </p:custDataLst>
          </p:nvPr>
        </p:nvSpPr>
        <p:spPr bwMode="auto">
          <a:xfrm flipH="1" flipV="1">
            <a:off x="4800600" y="1981200"/>
            <a:ext cx="609600" cy="0"/>
          </a:xfrm>
          <a:prstGeom prst="line">
            <a:avLst/>
          </a:prstGeom>
          <a:noFill/>
          <a:ln w="76200">
            <a:solidFill>
              <a:srgbClr val="FFFFFF"/>
            </a:solidFill>
            <a:round/>
            <a:headEnd/>
            <a:tailEnd type="triangle" w="med" len="med"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33" name="Line 6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>
            <a:off x="5943600" y="1371600"/>
            <a:ext cx="0" cy="381000"/>
          </a:xfrm>
          <a:prstGeom prst="line">
            <a:avLst/>
          </a:prstGeom>
          <a:noFill/>
          <a:ln w="76200">
            <a:solidFill>
              <a:srgbClr val="FFFFFF"/>
            </a:solidFill>
            <a:round/>
            <a:headEnd/>
            <a:tailEnd type="triangle" w="med" len="med"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809828" y="909935"/>
            <a:ext cx="10951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1"/>
                </a:solidFill>
              </a:rPr>
              <a:t>0x1000</a:t>
            </a:r>
            <a:endParaRPr lang="en-US" sz="2400" dirty="0">
              <a:solidFill>
                <a:schemeClr val="accent1"/>
              </a:solidFill>
            </a:endParaRPr>
          </a:p>
        </p:txBody>
      </p:sp>
      <p:sp>
        <p:nvSpPr>
          <p:cNvPr id="4" name="Freeform 3"/>
          <p:cNvSpPr/>
          <p:nvPr/>
        </p:nvSpPr>
        <p:spPr>
          <a:xfrm>
            <a:off x="1841863" y="1136812"/>
            <a:ext cx="1606731" cy="1331844"/>
          </a:xfrm>
          <a:custGeom>
            <a:avLst/>
            <a:gdLst>
              <a:gd name="connsiteX0" fmla="*/ 0 w 1606731"/>
              <a:gd name="connsiteY0" fmla="*/ 12719 h 1331844"/>
              <a:gd name="connsiteX1" fmla="*/ 326571 w 1606731"/>
              <a:gd name="connsiteY1" fmla="*/ 91097 h 1331844"/>
              <a:gd name="connsiteX2" fmla="*/ 509451 w 1606731"/>
              <a:gd name="connsiteY2" fmla="*/ 691988 h 1331844"/>
              <a:gd name="connsiteX3" fmla="*/ 1267097 w 1606731"/>
              <a:gd name="connsiteY3" fmla="*/ 887931 h 1331844"/>
              <a:gd name="connsiteX4" fmla="*/ 1463040 w 1606731"/>
              <a:gd name="connsiteY4" fmla="*/ 1292879 h 1331844"/>
              <a:gd name="connsiteX5" fmla="*/ 1606731 w 1606731"/>
              <a:gd name="connsiteY5" fmla="*/ 1292879 h 1331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06731" h="1331844">
                <a:moveTo>
                  <a:pt x="0" y="12719"/>
                </a:moveTo>
                <a:cubicBezTo>
                  <a:pt x="120831" y="-4698"/>
                  <a:pt x="241663" y="-22115"/>
                  <a:pt x="326571" y="91097"/>
                </a:cubicBezTo>
                <a:cubicBezTo>
                  <a:pt x="411480" y="204309"/>
                  <a:pt x="352697" y="559182"/>
                  <a:pt x="509451" y="691988"/>
                </a:cubicBezTo>
                <a:cubicBezTo>
                  <a:pt x="666205" y="824794"/>
                  <a:pt x="1108166" y="787783"/>
                  <a:pt x="1267097" y="887931"/>
                </a:cubicBezTo>
                <a:cubicBezTo>
                  <a:pt x="1426028" y="988079"/>
                  <a:pt x="1406434" y="1225388"/>
                  <a:pt x="1463040" y="1292879"/>
                </a:cubicBezTo>
                <a:cubicBezTo>
                  <a:pt x="1519646" y="1360370"/>
                  <a:pt x="1563188" y="1326624"/>
                  <a:pt x="1606731" y="1292879"/>
                </a:cubicBezTo>
              </a:path>
            </a:pathLst>
          </a:custGeom>
          <a:noFill/>
          <a:ln>
            <a:solidFill>
              <a:schemeClr val="accent1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429000" y="2286000"/>
            <a:ext cx="1371600" cy="30480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152399" y="990600"/>
            <a:ext cx="1689463" cy="304799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7363028" y="909935"/>
            <a:ext cx="10951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1"/>
                </a:solidFill>
              </a:rPr>
              <a:t>0x1000</a:t>
            </a:r>
            <a:endParaRPr lang="en-US" sz="2400" dirty="0">
              <a:solidFill>
                <a:schemeClr val="accent1"/>
              </a:solidFill>
            </a:endParaRPr>
          </a:p>
        </p:txBody>
      </p:sp>
      <p:sp>
        <p:nvSpPr>
          <p:cNvPr id="37" name="Oval 36"/>
          <p:cNvSpPr/>
          <p:nvPr/>
        </p:nvSpPr>
        <p:spPr>
          <a:xfrm>
            <a:off x="6705599" y="990600"/>
            <a:ext cx="1905001" cy="304799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4820194" y="685477"/>
            <a:ext cx="1907177" cy="1332066"/>
          </a:xfrm>
          <a:custGeom>
            <a:avLst/>
            <a:gdLst>
              <a:gd name="connsiteX0" fmla="*/ 1907177 w 1907177"/>
              <a:gd name="connsiteY0" fmla="*/ 424866 h 1332066"/>
              <a:gd name="connsiteX1" fmla="*/ 1463040 w 1907177"/>
              <a:gd name="connsiteY1" fmla="*/ 437929 h 1332066"/>
              <a:gd name="connsiteX2" fmla="*/ 1188720 w 1907177"/>
              <a:gd name="connsiteY2" fmla="*/ 764500 h 1332066"/>
              <a:gd name="connsiteX3" fmla="*/ 1031966 w 1907177"/>
              <a:gd name="connsiteY3" fmla="*/ 1247826 h 1332066"/>
              <a:gd name="connsiteX4" fmla="*/ 365760 w 1907177"/>
              <a:gd name="connsiteY4" fmla="*/ 1221700 h 1332066"/>
              <a:gd name="connsiteX5" fmla="*/ 248195 w 1907177"/>
              <a:gd name="connsiteY5" fmla="*/ 163609 h 1332066"/>
              <a:gd name="connsiteX6" fmla="*/ 0 w 1907177"/>
              <a:gd name="connsiteY6" fmla="*/ 19917 h 1332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07177" h="1332066">
                <a:moveTo>
                  <a:pt x="1907177" y="424866"/>
                </a:moveTo>
                <a:cubicBezTo>
                  <a:pt x="1744980" y="403094"/>
                  <a:pt x="1582783" y="381323"/>
                  <a:pt x="1463040" y="437929"/>
                </a:cubicBezTo>
                <a:cubicBezTo>
                  <a:pt x="1343297" y="494535"/>
                  <a:pt x="1260566" y="629517"/>
                  <a:pt x="1188720" y="764500"/>
                </a:cubicBezTo>
                <a:cubicBezTo>
                  <a:pt x="1116874" y="899483"/>
                  <a:pt x="1169126" y="1171626"/>
                  <a:pt x="1031966" y="1247826"/>
                </a:cubicBezTo>
                <a:cubicBezTo>
                  <a:pt x="894806" y="1324026"/>
                  <a:pt x="496388" y="1402403"/>
                  <a:pt x="365760" y="1221700"/>
                </a:cubicBezTo>
                <a:cubicBezTo>
                  <a:pt x="235131" y="1040997"/>
                  <a:pt x="309155" y="363906"/>
                  <a:pt x="248195" y="163609"/>
                </a:cubicBezTo>
                <a:cubicBezTo>
                  <a:pt x="187235" y="-36688"/>
                  <a:pt x="93617" y="-8386"/>
                  <a:pt x="0" y="19917"/>
                </a:cubicBezTo>
              </a:path>
            </a:pathLst>
          </a:custGeom>
          <a:noFill/>
          <a:ln>
            <a:solidFill>
              <a:schemeClr val="accent1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3429000" y="533400"/>
            <a:ext cx="1371600" cy="30480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-30800" y="2209800"/>
            <a:ext cx="208820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1"/>
                </a:solidFill>
              </a:rPr>
              <a:t>Virtual Address</a:t>
            </a:r>
          </a:p>
          <a:p>
            <a:r>
              <a:rPr lang="en-US" sz="2400" dirty="0" smtClean="0">
                <a:solidFill>
                  <a:schemeClr val="accent1"/>
                </a:solidFill>
              </a:rPr>
              <a:t>Space</a:t>
            </a:r>
            <a:endParaRPr lang="en-US" sz="2400" dirty="0">
              <a:solidFill>
                <a:schemeClr val="accent1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895600" y="2743200"/>
            <a:ext cx="30436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1"/>
                </a:solidFill>
              </a:rPr>
              <a:t>Physical Address Space</a:t>
            </a:r>
            <a:endParaRPr lang="en-US" sz="2400" dirty="0">
              <a:solidFill>
                <a:schemeClr val="accent1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598600" y="2209800"/>
            <a:ext cx="208820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1"/>
                </a:solidFill>
              </a:rPr>
              <a:t>Virtual Address</a:t>
            </a:r>
          </a:p>
          <a:p>
            <a:r>
              <a:rPr lang="en-US" sz="2400" dirty="0" smtClean="0">
                <a:solidFill>
                  <a:schemeClr val="accent1"/>
                </a:solidFill>
              </a:rPr>
              <a:t>Space</a:t>
            </a:r>
            <a:endParaRPr lang="en-US" sz="2400" dirty="0">
              <a:solidFill>
                <a:schemeClr val="accent1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152400" y="4191000"/>
            <a:ext cx="6324600" cy="83820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/>
          <p:cNvSpPr/>
          <p:nvPr/>
        </p:nvSpPr>
        <p:spPr>
          <a:xfrm>
            <a:off x="1073330" y="5867400"/>
            <a:ext cx="4184470" cy="6096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894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3" grpId="0" animBg="1"/>
      <p:bldP spid="24" grpId="0" animBg="1"/>
      <p:bldP spid="25" grpId="0" animBg="1"/>
      <p:bldP spid="26" grpId="0" animBg="1"/>
      <p:bldP spid="30" grpId="0" animBg="1"/>
      <p:bldP spid="31" grpId="0" animBg="1"/>
      <p:bldP spid="32" grpId="0" animBg="1"/>
      <p:bldP spid="33" grpId="0" animBg="1"/>
      <p:bldP spid="2" grpId="0"/>
      <p:bldP spid="4" grpId="0" animBg="1"/>
      <p:bldP spid="7" grpId="0" animBg="1"/>
      <p:bldP spid="35" grpId="0" animBg="1"/>
      <p:bldP spid="36" grpId="0"/>
      <p:bldP spid="37" grpId="0" animBg="1"/>
      <p:bldP spid="8" grpId="0" animBg="1"/>
      <p:bldP spid="40" grpId="0" animBg="1"/>
      <p:bldP spid="9" grpId="0"/>
      <p:bldP spid="41" grpId="0"/>
      <p:bldP spid="42" grpId="0"/>
      <p:bldP spid="20" grpId="0" animBg="1"/>
      <p:bldP spid="2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598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Attempt #1: Address Translation</a:t>
            </a:r>
            <a:endParaRPr lang="en-US" dirty="0"/>
          </a:p>
        </p:txBody>
      </p:sp>
      <p:sp>
        <p:nvSpPr>
          <p:cNvPr id="25" name="Content Placeholder 24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152400" y="3048000"/>
            <a:ext cx="8686800" cy="2286000"/>
          </a:xfrm>
        </p:spPr>
        <p:txBody>
          <a:bodyPr>
            <a:normAutofit/>
          </a:bodyPr>
          <a:lstStyle/>
          <a:p>
            <a:r>
              <a:rPr lang="en-US" dirty="0" smtClean="0"/>
              <a:t>Attempt #1: For any access to virtual address:</a:t>
            </a:r>
          </a:p>
          <a:p>
            <a:pPr lvl="1"/>
            <a:r>
              <a:rPr lang="en-US" dirty="0" smtClean="0"/>
              <a:t>Calculate </a:t>
            </a:r>
            <a:r>
              <a:rPr lang="en-US" dirty="0" smtClean="0">
                <a:solidFill>
                  <a:schemeClr val="accent1"/>
                </a:solidFill>
              </a:rPr>
              <a:t>virtual page number </a:t>
            </a:r>
            <a:r>
              <a:rPr lang="en-US" dirty="0" smtClean="0"/>
              <a:t>and </a:t>
            </a:r>
            <a:r>
              <a:rPr lang="en-US" dirty="0" smtClean="0">
                <a:solidFill>
                  <a:schemeClr val="accent1"/>
                </a:solidFill>
              </a:rPr>
              <a:t>page offset</a:t>
            </a:r>
          </a:p>
          <a:p>
            <a:pPr lvl="1"/>
            <a:r>
              <a:rPr lang="en-US" dirty="0" smtClean="0"/>
              <a:t>Lookup </a:t>
            </a:r>
            <a:r>
              <a:rPr lang="en-US" dirty="0" smtClean="0">
                <a:solidFill>
                  <a:schemeClr val="accent1"/>
                </a:solidFill>
              </a:rPr>
              <a:t>physical page number</a:t>
            </a:r>
            <a:r>
              <a:rPr lang="en-US" dirty="0" smtClean="0"/>
              <a:t> at </a:t>
            </a:r>
            <a:r>
              <a:rPr lang="en-US" dirty="0" err="1" smtClean="0"/>
              <a:t>PageTable</a:t>
            </a:r>
            <a:r>
              <a:rPr lang="en-US" dirty="0" smtClean="0"/>
              <a:t>[</a:t>
            </a:r>
            <a:r>
              <a:rPr lang="en-US" dirty="0" err="1" smtClean="0"/>
              <a:t>vpn</a:t>
            </a:r>
            <a:r>
              <a:rPr lang="en-US" dirty="0" smtClean="0"/>
              <a:t>]</a:t>
            </a:r>
          </a:p>
          <a:p>
            <a:pPr lvl="1"/>
            <a:r>
              <a:rPr lang="en-US" dirty="0" smtClean="0"/>
              <a:t>Calculate physical address as </a:t>
            </a:r>
            <a:r>
              <a:rPr lang="en-US" dirty="0" err="1" smtClean="0"/>
              <a:t>ppn:offset</a:t>
            </a:r>
            <a:endParaRPr lang="en-US" dirty="0" smtClean="0"/>
          </a:p>
        </p:txBody>
      </p:sp>
      <p:sp>
        <p:nvSpPr>
          <p:cNvPr id="3625987" name="Text Box 3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8077200" y="609600"/>
            <a:ext cx="898323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 err="1" smtClean="0">
                <a:solidFill>
                  <a:srgbClr val="FFFFFF"/>
                </a:solidFill>
                <a:latin typeface="Calibri"/>
              </a:rPr>
              <a:t>vaddr</a:t>
            </a: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625988" name="Rectangle 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143000" y="609600"/>
            <a:ext cx="6858000" cy="457200"/>
          </a:xfrm>
          <a:prstGeom prst="rect">
            <a:avLst/>
          </a:prstGeom>
          <a:noFill/>
          <a:ln w="2857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625989" name="Line 5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5943600" y="609600"/>
            <a:ext cx="0" cy="4572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625990" name="Text Box 6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6080125" y="609600"/>
            <a:ext cx="1609480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FFFFFF"/>
                </a:solidFill>
                <a:latin typeface="Calibri"/>
              </a:rPr>
              <a:t>Page Offset</a:t>
            </a: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625991" name="Text Box 7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274279" y="609600"/>
            <a:ext cx="2754921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FFFFF"/>
                </a:solidFill>
                <a:latin typeface="Calibri"/>
              </a:rPr>
              <a:t>Virtual page number</a:t>
            </a:r>
          </a:p>
        </p:txBody>
      </p:sp>
      <p:sp>
        <p:nvSpPr>
          <p:cNvPr id="3625994" name="Rectangle 10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1905000" y="2286000"/>
            <a:ext cx="6096000" cy="457202"/>
          </a:xfrm>
          <a:prstGeom prst="rect">
            <a:avLst/>
          </a:prstGeom>
          <a:noFill/>
          <a:ln w="2857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625995" name="Line 11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5943600" y="2285998"/>
            <a:ext cx="0" cy="457202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625996" name="Text Box 12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6080125" y="2286000"/>
            <a:ext cx="1567801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FFFFF"/>
                </a:solidFill>
                <a:latin typeface="Calibri"/>
              </a:rPr>
              <a:t>Page offset</a:t>
            </a:r>
          </a:p>
        </p:txBody>
      </p:sp>
      <p:sp>
        <p:nvSpPr>
          <p:cNvPr id="3625997" name="Text Box 13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2362200" y="2286000"/>
            <a:ext cx="2907271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FFFFF"/>
                </a:solidFill>
                <a:latin typeface="Calibri"/>
              </a:rPr>
              <a:t>Physical page number</a:t>
            </a:r>
          </a:p>
        </p:txBody>
      </p:sp>
      <p:sp>
        <p:nvSpPr>
          <p:cNvPr id="26" name="Flowchart: Alternate Process 25"/>
          <p:cNvSpPr/>
          <p:nvPr>
            <p:custDataLst>
              <p:tags r:id="rId12"/>
            </p:custDataLst>
          </p:nvPr>
        </p:nvSpPr>
        <p:spPr>
          <a:xfrm>
            <a:off x="1981200" y="1449387"/>
            <a:ext cx="3200400" cy="457200"/>
          </a:xfrm>
          <a:prstGeom prst="flowChartAlternateProcess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Lookup in </a:t>
            </a:r>
            <a:r>
              <a:rPr lang="en-US" sz="2400" dirty="0" err="1" smtClean="0"/>
              <a:t>PageTable</a:t>
            </a:r>
            <a:endParaRPr lang="en-US" sz="2400" dirty="0"/>
          </a:p>
        </p:txBody>
      </p:sp>
      <p:sp>
        <p:nvSpPr>
          <p:cNvPr id="27" name="Text Box 3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8077200" y="2286000"/>
            <a:ext cx="925253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 err="1" smtClean="0">
                <a:solidFill>
                  <a:srgbClr val="FFFFFF"/>
                </a:solidFill>
                <a:latin typeface="Calibri"/>
              </a:rPr>
              <a:t>paddr</a:t>
            </a: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8" name="Line 6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>
            <a:off x="3581400" y="1066800"/>
            <a:ext cx="0" cy="381000"/>
          </a:xfrm>
          <a:prstGeom prst="line">
            <a:avLst/>
          </a:prstGeom>
          <a:noFill/>
          <a:ln w="76200">
            <a:solidFill>
              <a:srgbClr val="FFFFFF"/>
            </a:solidFill>
            <a:round/>
            <a:headEnd/>
            <a:tailEnd type="triangle" w="med" len="med"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29" name="Line 6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>
            <a:off x="3581400" y="1905000"/>
            <a:ext cx="0" cy="381000"/>
          </a:xfrm>
          <a:prstGeom prst="line">
            <a:avLst/>
          </a:prstGeom>
          <a:noFill/>
          <a:ln w="76200">
            <a:solidFill>
              <a:srgbClr val="FFFFFF"/>
            </a:solidFill>
            <a:round/>
            <a:headEnd/>
            <a:tailEnd type="triangle" w="med" len="med"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17" name="Line 6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>
            <a:off x="7010400" y="1066800"/>
            <a:ext cx="0" cy="1219200"/>
          </a:xfrm>
          <a:prstGeom prst="line">
            <a:avLst/>
          </a:prstGeom>
          <a:noFill/>
          <a:ln w="76200">
            <a:solidFill>
              <a:srgbClr val="FFFFFF"/>
            </a:solidFill>
            <a:round/>
            <a:headEnd/>
            <a:tailEnd type="triangle" w="med" len="med"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000130" y="990600"/>
            <a:ext cx="72010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1"/>
                </a:solidFill>
              </a:rPr>
              <a:t>31                                                            12  11                       0</a:t>
            </a:r>
            <a:endParaRPr lang="en-US" sz="2400" dirty="0">
              <a:solidFill>
                <a:schemeClr val="accent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90600" y="2662535"/>
            <a:ext cx="70968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1"/>
                </a:solidFill>
              </a:rPr>
              <a:t> </a:t>
            </a:r>
            <a:r>
              <a:rPr lang="en-US" sz="2400" dirty="0" smtClean="0">
                <a:solidFill>
                  <a:schemeClr val="accent1"/>
                </a:solidFill>
              </a:rPr>
              <a:t>                                                                12  11                       0</a:t>
            </a:r>
            <a:endParaRPr lang="en-US" sz="2400" dirty="0">
              <a:solidFill>
                <a:schemeClr val="accent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457200"/>
            <a:ext cx="124617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1"/>
                </a:solidFill>
              </a:rPr>
              <a:t>CPU</a:t>
            </a:r>
          </a:p>
          <a:p>
            <a:r>
              <a:rPr lang="en-US" sz="2000" dirty="0" smtClean="0">
                <a:solidFill>
                  <a:schemeClr val="accent1"/>
                </a:solidFill>
              </a:rPr>
              <a:t>generated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85800" y="1985427"/>
            <a:ext cx="125694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1"/>
                </a:solidFill>
              </a:rPr>
              <a:t>Main </a:t>
            </a:r>
          </a:p>
          <a:p>
            <a:r>
              <a:rPr lang="en-US" sz="2400" dirty="0" smtClean="0">
                <a:solidFill>
                  <a:schemeClr val="accent1"/>
                </a:solidFill>
              </a:rPr>
              <a:t>Memory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287969" y="1306830"/>
            <a:ext cx="183261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1"/>
                </a:solidFill>
              </a:rPr>
              <a:t>e.g. Page size</a:t>
            </a:r>
          </a:p>
          <a:p>
            <a:r>
              <a:rPr lang="en-US" sz="2400" dirty="0" smtClean="0">
                <a:solidFill>
                  <a:schemeClr val="accent1"/>
                </a:solidFill>
              </a:rPr>
              <a:t>4 </a:t>
            </a:r>
            <a:r>
              <a:rPr lang="en-US" sz="2400" dirty="0" err="1" smtClean="0">
                <a:solidFill>
                  <a:schemeClr val="accent1"/>
                </a:solidFill>
              </a:rPr>
              <a:t>kB</a:t>
            </a:r>
            <a:r>
              <a:rPr lang="en-US" sz="2400" dirty="0" smtClean="0">
                <a:solidFill>
                  <a:schemeClr val="accent1"/>
                </a:solidFill>
              </a:rPr>
              <a:t> = 2</a:t>
            </a:r>
            <a:r>
              <a:rPr lang="en-US" sz="2400" baseline="30000" dirty="0" smtClean="0">
                <a:solidFill>
                  <a:schemeClr val="accent1"/>
                </a:solidFill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1167693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uild="p"/>
      <p:bldP spid="2" grpId="0"/>
      <p:bldP spid="20" grpId="0"/>
      <p:bldP spid="3" grpId="0"/>
      <p:bldP spid="22" grpId="0"/>
      <p:bldP spid="2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Goals for Today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ym typeface="Wingdings" pitchFamily="2" charset="2"/>
              </a:rPr>
              <a:t>Prelim 3 review</a:t>
            </a:r>
          </a:p>
          <a:p>
            <a:pPr marL="573088" lvl="1" indent="-457200">
              <a:buFont typeface="Arial"/>
              <a:buChar char="•"/>
            </a:pPr>
            <a:r>
              <a:rPr lang="en-US" dirty="0" smtClean="0">
                <a:sym typeface="Wingdings" pitchFamily="2" charset="2"/>
              </a:rPr>
              <a:t>Caching,</a:t>
            </a:r>
          </a:p>
          <a:p>
            <a:pPr marL="573088" lvl="1" indent="-457200">
              <a:buFont typeface="Arial"/>
              <a:buChar char="•"/>
            </a:pPr>
            <a:r>
              <a:rPr lang="en-US" dirty="0" smtClean="0">
                <a:sym typeface="Wingdings" pitchFamily="2" charset="2"/>
              </a:rPr>
              <a:t>Virtual </a:t>
            </a:r>
            <a:r>
              <a:rPr lang="en-US" dirty="0">
                <a:sym typeface="Wingdings" pitchFamily="2" charset="2"/>
              </a:rPr>
              <a:t>Memory, Paging, </a:t>
            </a:r>
            <a:r>
              <a:rPr lang="en-US" dirty="0" smtClean="0">
                <a:sym typeface="Wingdings" pitchFamily="2" charset="2"/>
              </a:rPr>
              <a:t>TLBs</a:t>
            </a:r>
          </a:p>
          <a:p>
            <a:pPr marL="573088" lvl="1" indent="-457200">
              <a:buFont typeface="Arial"/>
              <a:buChar char="•"/>
            </a:pPr>
            <a:r>
              <a:rPr lang="en-US" dirty="0" smtClean="0">
                <a:sym typeface="Wingdings" pitchFamily="2" charset="2"/>
              </a:rPr>
              <a:t>Operating System, Traps</a:t>
            </a:r>
            <a:r>
              <a:rPr lang="en-US" dirty="0">
                <a:sym typeface="Wingdings" pitchFamily="2" charset="2"/>
              </a:rPr>
              <a:t>, </a:t>
            </a:r>
            <a:r>
              <a:rPr lang="en-US" dirty="0" smtClean="0">
                <a:sym typeface="Wingdings" pitchFamily="2" charset="2"/>
              </a:rPr>
              <a:t>Exceptions,</a:t>
            </a:r>
          </a:p>
          <a:p>
            <a:pPr marL="573088" lvl="1" indent="-457200">
              <a:buFont typeface="Arial"/>
              <a:buChar char="•"/>
            </a:pPr>
            <a:r>
              <a:rPr lang="en-US" dirty="0" smtClean="0">
                <a:sym typeface="Wingdings" pitchFamily="2" charset="2"/>
              </a:rPr>
              <a:t>Multicore and </a:t>
            </a:r>
            <a:r>
              <a:rPr lang="en-US" dirty="0">
                <a:sym typeface="Wingdings" pitchFamily="2" charset="2"/>
              </a:rPr>
              <a:t>synchronization</a:t>
            </a:r>
          </a:p>
          <a:p>
            <a:endParaRPr lang="en-US" dirty="0">
              <a:sym typeface="Wingdings" pitchFamily="2" charset="2"/>
            </a:endParaRP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704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Beyond Flat Page Tables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228600" y="457200"/>
            <a:ext cx="8686800" cy="1219200"/>
          </a:xfrm>
        </p:spPr>
        <p:txBody>
          <a:bodyPr/>
          <a:lstStyle/>
          <a:p>
            <a:r>
              <a:rPr lang="en-US" dirty="0" smtClean="0"/>
              <a:t>Assume most of </a:t>
            </a:r>
            <a:r>
              <a:rPr lang="en-US" dirty="0" err="1" smtClean="0"/>
              <a:t>PageTable</a:t>
            </a:r>
            <a:r>
              <a:rPr lang="en-US" dirty="0" smtClean="0"/>
              <a:t> is empty</a:t>
            </a:r>
          </a:p>
          <a:p>
            <a:r>
              <a:rPr lang="en-US" dirty="0" smtClean="0"/>
              <a:t>How to translate addresses? </a:t>
            </a:r>
          </a:p>
        </p:txBody>
      </p:sp>
      <p:sp>
        <p:nvSpPr>
          <p:cNvPr id="6" name="Rectangle 5"/>
          <p:cNvSpPr/>
          <p:nvPr>
            <p:custDataLst>
              <p:tags r:id="rId3"/>
            </p:custDataLst>
          </p:nvPr>
        </p:nvSpPr>
        <p:spPr>
          <a:xfrm>
            <a:off x="381000" y="1752600"/>
            <a:ext cx="1981200" cy="3810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10 bits</a:t>
            </a:r>
            <a:endParaRPr lang="en-US" sz="2400" dirty="0"/>
          </a:p>
        </p:txBody>
      </p:sp>
      <p:sp>
        <p:nvSpPr>
          <p:cNvPr id="7" name="Rectangle 6"/>
          <p:cNvSpPr/>
          <p:nvPr>
            <p:custDataLst>
              <p:tags r:id="rId4"/>
            </p:custDataLst>
          </p:nvPr>
        </p:nvSpPr>
        <p:spPr>
          <a:xfrm>
            <a:off x="152400" y="5648980"/>
            <a:ext cx="838200" cy="3810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PTBR</a:t>
            </a:r>
            <a:endParaRPr lang="en-US" sz="2400" dirty="0"/>
          </a:p>
        </p:txBody>
      </p:sp>
      <p:sp>
        <p:nvSpPr>
          <p:cNvPr id="8" name="Rectangle 7"/>
          <p:cNvSpPr/>
          <p:nvPr>
            <p:custDataLst>
              <p:tags r:id="rId5"/>
            </p:custDataLst>
          </p:nvPr>
        </p:nvSpPr>
        <p:spPr>
          <a:xfrm>
            <a:off x="2362200" y="1752600"/>
            <a:ext cx="1981200" cy="3810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10 bits</a:t>
            </a:r>
            <a:endParaRPr lang="en-US" sz="2400" dirty="0"/>
          </a:p>
        </p:txBody>
      </p:sp>
      <p:sp>
        <p:nvSpPr>
          <p:cNvPr id="9" name="Rectangle 8"/>
          <p:cNvSpPr/>
          <p:nvPr>
            <p:custDataLst>
              <p:tags r:id="rId6"/>
            </p:custDataLst>
          </p:nvPr>
        </p:nvSpPr>
        <p:spPr>
          <a:xfrm>
            <a:off x="4343400" y="1752600"/>
            <a:ext cx="1981200" cy="3810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10 bits</a:t>
            </a:r>
            <a:endParaRPr lang="en-US" sz="2400" dirty="0"/>
          </a:p>
        </p:txBody>
      </p:sp>
      <p:sp>
        <p:nvSpPr>
          <p:cNvPr id="10" name="TextBox 9"/>
          <p:cNvSpPr txBox="1"/>
          <p:nvPr>
            <p:custDataLst>
              <p:tags r:id="rId7"/>
            </p:custDataLst>
          </p:nvPr>
        </p:nvSpPr>
        <p:spPr>
          <a:xfrm>
            <a:off x="6756224" y="1676400"/>
            <a:ext cx="10161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solidFill>
                  <a:schemeClr val="bg1"/>
                </a:solidFill>
              </a:rPr>
              <a:t>vaddr</a:t>
            </a:r>
            <a:endParaRPr lang="en-US" sz="2800" dirty="0" smtClean="0">
              <a:solidFill>
                <a:schemeClr val="bg1"/>
              </a:solidFill>
            </a:endParaRPr>
          </a:p>
        </p:txBody>
      </p:sp>
      <p:cxnSp>
        <p:nvCxnSpPr>
          <p:cNvPr id="13" name="Straight Arrow Connector 12"/>
          <p:cNvCxnSpPr/>
          <p:nvPr>
            <p:custDataLst>
              <p:tags r:id="rId8"/>
            </p:custDataLst>
          </p:nvPr>
        </p:nvCxnSpPr>
        <p:spPr>
          <a:xfrm flipV="1">
            <a:off x="990600" y="5791200"/>
            <a:ext cx="609600" cy="10180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>
            <p:custDataLst>
              <p:tags r:id="rId9"/>
            </p:custDataLst>
          </p:nvPr>
        </p:nvCxnSpPr>
        <p:spPr>
          <a:xfrm>
            <a:off x="1219200" y="5105400"/>
            <a:ext cx="381000" cy="1588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>
            <p:custDataLst>
              <p:tags r:id="rId10"/>
            </p:custDataLst>
          </p:nvPr>
        </p:nvCxnSpPr>
        <p:spPr>
          <a:xfrm rot="5400000" flipH="1" flipV="1">
            <a:off x="-266700" y="3619500"/>
            <a:ext cx="29718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>
            <p:custDataLst>
              <p:tags r:id="rId11"/>
            </p:custDataLst>
          </p:nvPr>
        </p:nvSpPr>
        <p:spPr>
          <a:xfrm>
            <a:off x="1676400" y="4963180"/>
            <a:ext cx="1600200" cy="3048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/>
              <a:t>PDEntry</a:t>
            </a:r>
            <a:endParaRPr lang="en-US" sz="2400" dirty="0"/>
          </a:p>
        </p:txBody>
      </p:sp>
      <p:sp>
        <p:nvSpPr>
          <p:cNvPr id="19" name="TextBox 18"/>
          <p:cNvSpPr txBox="1"/>
          <p:nvPr>
            <p:custDataLst>
              <p:tags r:id="rId12"/>
            </p:custDataLst>
          </p:nvPr>
        </p:nvSpPr>
        <p:spPr>
          <a:xfrm>
            <a:off x="1371600" y="5801380"/>
            <a:ext cx="22946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Page Directory</a:t>
            </a:r>
          </a:p>
        </p:txBody>
      </p:sp>
      <p:cxnSp>
        <p:nvCxnSpPr>
          <p:cNvPr id="21" name="Straight Arrow Connector 20"/>
          <p:cNvCxnSpPr/>
          <p:nvPr>
            <p:custDataLst>
              <p:tags r:id="rId13"/>
            </p:custDataLst>
          </p:nvPr>
        </p:nvCxnSpPr>
        <p:spPr>
          <a:xfrm>
            <a:off x="3657600" y="4038600"/>
            <a:ext cx="381000" cy="1588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>
            <p:custDataLst>
              <p:tags r:id="rId14"/>
            </p:custDataLst>
          </p:nvPr>
        </p:nvCxnSpPr>
        <p:spPr>
          <a:xfrm rot="5400000" flipH="1" flipV="1">
            <a:off x="2705100" y="3086100"/>
            <a:ext cx="19050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>
            <p:custDataLst>
              <p:tags r:id="rId15"/>
            </p:custDataLst>
          </p:nvPr>
        </p:nvSpPr>
        <p:spPr>
          <a:xfrm>
            <a:off x="4060091" y="5115580"/>
            <a:ext cx="17740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Page Table</a:t>
            </a:r>
          </a:p>
        </p:txBody>
      </p:sp>
      <p:sp>
        <p:nvSpPr>
          <p:cNvPr id="26" name="Rectangle 25"/>
          <p:cNvSpPr/>
          <p:nvPr>
            <p:custDataLst>
              <p:tags r:id="rId16"/>
            </p:custDataLst>
          </p:nvPr>
        </p:nvSpPr>
        <p:spPr>
          <a:xfrm>
            <a:off x="4136291" y="3896380"/>
            <a:ext cx="1600200" cy="3048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/>
              <a:t>PTEntry</a:t>
            </a:r>
            <a:endParaRPr lang="en-US" sz="2400" dirty="0"/>
          </a:p>
        </p:txBody>
      </p:sp>
      <p:cxnSp>
        <p:nvCxnSpPr>
          <p:cNvPr id="32" name="Straight Arrow Connector 31"/>
          <p:cNvCxnSpPr/>
          <p:nvPr>
            <p:custDataLst>
              <p:tags r:id="rId17"/>
            </p:custDataLst>
          </p:nvPr>
        </p:nvCxnSpPr>
        <p:spPr>
          <a:xfrm>
            <a:off x="3276600" y="5105400"/>
            <a:ext cx="762000" cy="1588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>
            <p:custDataLst>
              <p:tags r:id="rId18"/>
            </p:custDataLst>
          </p:nvPr>
        </p:nvCxnSpPr>
        <p:spPr>
          <a:xfrm>
            <a:off x="6096000" y="3581400"/>
            <a:ext cx="304800" cy="1588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>
            <p:custDataLst>
              <p:tags r:id="rId19"/>
            </p:custDataLst>
          </p:nvPr>
        </p:nvCxnSpPr>
        <p:spPr>
          <a:xfrm rot="5400000" flipH="1" flipV="1">
            <a:off x="5372100" y="2857500"/>
            <a:ext cx="14478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>
            <p:custDataLst>
              <p:tags r:id="rId20"/>
            </p:custDataLst>
          </p:nvPr>
        </p:nvSpPr>
        <p:spPr>
          <a:xfrm>
            <a:off x="6400800" y="4038600"/>
            <a:ext cx="17740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Page</a:t>
            </a:r>
          </a:p>
        </p:txBody>
      </p:sp>
      <p:sp>
        <p:nvSpPr>
          <p:cNvPr id="41" name="Rectangle 40"/>
          <p:cNvSpPr/>
          <p:nvPr>
            <p:custDataLst>
              <p:tags r:id="rId21"/>
            </p:custDataLst>
          </p:nvPr>
        </p:nvSpPr>
        <p:spPr>
          <a:xfrm>
            <a:off x="6477000" y="2438400"/>
            <a:ext cx="1600200" cy="161038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42" name="Rectangle 41"/>
          <p:cNvSpPr/>
          <p:nvPr>
            <p:custDataLst>
              <p:tags r:id="rId22"/>
            </p:custDataLst>
          </p:nvPr>
        </p:nvSpPr>
        <p:spPr>
          <a:xfrm>
            <a:off x="6477000" y="3429000"/>
            <a:ext cx="1600200" cy="3048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Word</a:t>
            </a:r>
            <a:endParaRPr lang="en-US" sz="2400" dirty="0"/>
          </a:p>
        </p:txBody>
      </p:sp>
      <p:sp>
        <p:nvSpPr>
          <p:cNvPr id="45" name="Rectangle 44"/>
          <p:cNvSpPr/>
          <p:nvPr>
            <p:custDataLst>
              <p:tags r:id="rId23"/>
            </p:custDataLst>
          </p:nvPr>
        </p:nvSpPr>
        <p:spPr>
          <a:xfrm>
            <a:off x="6324600" y="1752600"/>
            <a:ext cx="381000" cy="3810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2</a:t>
            </a:r>
            <a:endParaRPr lang="en-US" sz="2400" dirty="0"/>
          </a:p>
        </p:txBody>
      </p:sp>
      <p:cxnSp>
        <p:nvCxnSpPr>
          <p:cNvPr id="46" name="Straight Arrow Connector 45"/>
          <p:cNvCxnSpPr/>
          <p:nvPr>
            <p:custDataLst>
              <p:tags r:id="rId24"/>
            </p:custDataLst>
          </p:nvPr>
        </p:nvCxnSpPr>
        <p:spPr>
          <a:xfrm>
            <a:off x="5715000" y="4037012"/>
            <a:ext cx="685800" cy="1588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>
            <p:custDataLst>
              <p:tags r:id="rId25"/>
            </p:custDataLst>
          </p:nvPr>
        </p:nvSpPr>
        <p:spPr>
          <a:xfrm>
            <a:off x="4136291" y="3505200"/>
            <a:ext cx="1600200" cy="161038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33" name="Rectangle 32"/>
          <p:cNvSpPr/>
          <p:nvPr>
            <p:custDataLst>
              <p:tags r:id="rId26"/>
            </p:custDataLst>
          </p:nvPr>
        </p:nvSpPr>
        <p:spPr>
          <a:xfrm>
            <a:off x="1676400" y="4191000"/>
            <a:ext cx="1600200" cy="161038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28" name="Rectangle 27"/>
          <p:cNvSpPr/>
          <p:nvPr>
            <p:custDataLst>
              <p:tags r:id="rId27"/>
            </p:custDataLst>
          </p:nvPr>
        </p:nvSpPr>
        <p:spPr>
          <a:xfrm>
            <a:off x="5105400" y="1015425"/>
            <a:ext cx="374750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Multi-level </a:t>
            </a:r>
            <a:r>
              <a:rPr lang="en-US" sz="3200" dirty="0" err="1" smtClean="0">
                <a:solidFill>
                  <a:schemeClr val="bg1"/>
                </a:solidFill>
              </a:rPr>
              <a:t>PageTable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29" name="Rectangle 28"/>
          <p:cNvSpPr/>
          <p:nvPr>
            <p:custDataLst>
              <p:tags r:id="rId28"/>
            </p:custDataLst>
          </p:nvPr>
        </p:nvSpPr>
        <p:spPr>
          <a:xfrm>
            <a:off x="381000" y="1752600"/>
            <a:ext cx="3962400" cy="3810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30" name="TextBox 29"/>
          <p:cNvSpPr txBox="1"/>
          <p:nvPr>
            <p:custDataLst>
              <p:tags r:id="rId29"/>
            </p:custDataLst>
          </p:nvPr>
        </p:nvSpPr>
        <p:spPr>
          <a:xfrm>
            <a:off x="76200" y="6334780"/>
            <a:ext cx="34508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* x86 does exactly this</a:t>
            </a:r>
          </a:p>
        </p:txBody>
      </p:sp>
      <p:sp>
        <p:nvSpPr>
          <p:cNvPr id="34" name="Right Brace 33"/>
          <p:cNvSpPr/>
          <p:nvPr/>
        </p:nvSpPr>
        <p:spPr>
          <a:xfrm>
            <a:off x="8077200" y="2438400"/>
            <a:ext cx="533400" cy="1610380"/>
          </a:xfrm>
          <a:prstGeom prst="rightBrac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8375530" y="2722840"/>
            <a:ext cx="7264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1"/>
                </a:solidFill>
              </a:rPr>
              <a:t>4kB</a:t>
            </a:r>
            <a:endParaRPr lang="en-US" sz="2800" dirty="0">
              <a:solidFill>
                <a:schemeClr val="accent1"/>
              </a:solidFill>
            </a:endParaRPr>
          </a:p>
        </p:txBody>
      </p:sp>
      <p:sp>
        <p:nvSpPr>
          <p:cNvPr id="36" name="Right Brace 35"/>
          <p:cNvSpPr/>
          <p:nvPr/>
        </p:nvSpPr>
        <p:spPr>
          <a:xfrm>
            <a:off x="5715000" y="3505200"/>
            <a:ext cx="533400" cy="1610380"/>
          </a:xfrm>
          <a:prstGeom prst="rightBrac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5912731" y="4495800"/>
            <a:ext cx="317266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1"/>
                </a:solidFill>
              </a:rPr>
              <a:t>#entries =  </a:t>
            </a:r>
            <a:r>
              <a:rPr lang="en-US" sz="2800" dirty="0" err="1" smtClean="0">
                <a:solidFill>
                  <a:schemeClr val="accent1"/>
                </a:solidFill>
              </a:rPr>
              <a:t>pg</a:t>
            </a:r>
            <a:r>
              <a:rPr lang="en-US" sz="2800" dirty="0" smtClean="0">
                <a:solidFill>
                  <a:schemeClr val="accent1"/>
                </a:solidFill>
              </a:rPr>
              <a:t> </a:t>
            </a:r>
            <a:r>
              <a:rPr lang="en-US" sz="2800" dirty="0" err="1" smtClean="0">
                <a:solidFill>
                  <a:schemeClr val="accent1"/>
                </a:solidFill>
              </a:rPr>
              <a:t>sz</a:t>
            </a:r>
            <a:r>
              <a:rPr lang="en-US" sz="2800" dirty="0" smtClean="0">
                <a:solidFill>
                  <a:schemeClr val="accent1"/>
                </a:solidFill>
              </a:rPr>
              <a:t>/</a:t>
            </a:r>
            <a:r>
              <a:rPr lang="en-US" sz="2800" dirty="0" err="1" smtClean="0">
                <a:solidFill>
                  <a:schemeClr val="accent1"/>
                </a:solidFill>
              </a:rPr>
              <a:t>pte</a:t>
            </a:r>
            <a:endParaRPr lang="en-US" sz="2800" dirty="0" smtClean="0">
              <a:solidFill>
                <a:schemeClr val="accent1"/>
              </a:solidFill>
            </a:endParaRPr>
          </a:p>
          <a:p>
            <a:r>
              <a:rPr lang="en-US" sz="2800" dirty="0" smtClean="0">
                <a:solidFill>
                  <a:schemeClr val="accent1"/>
                </a:solidFill>
              </a:rPr>
              <a:t>4kB / 4B =1024 PTEs</a:t>
            </a:r>
          </a:p>
        </p:txBody>
      </p:sp>
    </p:spTree>
    <p:extLst>
      <p:ext uri="{BB962C8B-B14F-4D97-AF65-F5344CB8AC3E}">
        <p14:creationId xmlns:p14="http://schemas.microsoft.com/office/powerpoint/2010/main" val="1935278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/>
      <p:bldP spid="18" grpId="0" animBg="1"/>
      <p:bldP spid="19" grpId="0"/>
      <p:bldP spid="24" grpId="0"/>
      <p:bldP spid="26" grpId="0" animBg="1"/>
      <p:bldP spid="40" grpId="0"/>
      <p:bldP spid="41" grpId="0" animBg="1"/>
      <p:bldP spid="42" grpId="0" animBg="1"/>
      <p:bldP spid="45" grpId="0" animBg="1"/>
      <p:bldP spid="31" grpId="0" animBg="1"/>
      <p:bldP spid="33" grpId="0" animBg="1"/>
      <p:bldP spid="28" grpId="0"/>
      <p:bldP spid="29" grpId="0" animBg="1"/>
      <p:bldP spid="30" grpId="0"/>
      <p:bldP spid="34" grpId="0" animBg="1"/>
      <p:bldP spid="35" grpId="0"/>
      <p:bldP spid="36" grpId="0" animBg="1"/>
      <p:bldP spid="3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982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Virtual Addressing with a Cache</a:t>
            </a:r>
          </a:p>
        </p:txBody>
      </p:sp>
      <p:sp>
        <p:nvSpPr>
          <p:cNvPr id="5709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9425" y="1011238"/>
            <a:ext cx="8283575" cy="1646237"/>
          </a:xfrm>
        </p:spPr>
        <p:txBody>
          <a:bodyPr/>
          <a:lstStyle/>
          <a:p>
            <a:r>
              <a:rPr lang="en-US" dirty="0"/>
              <a:t>Thus it takes an </a:t>
            </a:r>
            <a:r>
              <a:rPr lang="en-US" i="1" dirty="0">
                <a:solidFill>
                  <a:schemeClr val="tx2"/>
                </a:solidFill>
              </a:rPr>
              <a:t>extra</a:t>
            </a:r>
            <a:r>
              <a:rPr lang="en-US" dirty="0"/>
              <a:t> memory access to translate a </a:t>
            </a:r>
            <a:r>
              <a:rPr lang="en-US" b="1" i="1" dirty="0" err="1" smtClean="0"/>
              <a:t>vaddr</a:t>
            </a:r>
            <a:r>
              <a:rPr lang="en-US" b="1" i="1" dirty="0" smtClean="0"/>
              <a:t> (VA)</a:t>
            </a:r>
            <a:r>
              <a:rPr lang="en-US" dirty="0" smtClean="0"/>
              <a:t> </a:t>
            </a:r>
            <a:r>
              <a:rPr lang="en-US" dirty="0"/>
              <a:t>to a </a:t>
            </a:r>
            <a:r>
              <a:rPr lang="en-US" b="1" i="1" dirty="0" err="1" smtClean="0"/>
              <a:t>paddr</a:t>
            </a:r>
            <a:r>
              <a:rPr lang="en-US" b="1" i="1" dirty="0" smtClean="0"/>
              <a:t> (PA)</a:t>
            </a:r>
            <a:endParaRPr lang="en-US" b="1" i="1" dirty="0"/>
          </a:p>
        </p:txBody>
      </p:sp>
      <p:grpSp>
        <p:nvGrpSpPr>
          <p:cNvPr id="5709828" name="Group 4"/>
          <p:cNvGrpSpPr>
            <a:grpSpLocks/>
          </p:cNvGrpSpPr>
          <p:nvPr/>
        </p:nvGrpSpPr>
        <p:grpSpPr bwMode="auto">
          <a:xfrm>
            <a:off x="1282700" y="2057400"/>
            <a:ext cx="6565900" cy="1554163"/>
            <a:chOff x="600" y="464"/>
            <a:chExt cx="4136" cy="979"/>
          </a:xfrm>
        </p:grpSpPr>
        <p:sp>
          <p:nvSpPr>
            <p:cNvPr id="5709829" name="Line 5"/>
            <p:cNvSpPr>
              <a:spLocks noChangeShapeType="1"/>
            </p:cNvSpPr>
            <p:nvPr/>
          </p:nvSpPr>
          <p:spPr bwMode="auto">
            <a:xfrm>
              <a:off x="632" y="536"/>
              <a:ext cx="61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FFFF"/>
                </a:solidFill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5709830" name="Line 6"/>
            <p:cNvSpPr>
              <a:spLocks noChangeShapeType="1"/>
            </p:cNvSpPr>
            <p:nvPr/>
          </p:nvSpPr>
          <p:spPr bwMode="auto">
            <a:xfrm>
              <a:off x="1256" y="544"/>
              <a:ext cx="0" cy="58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FFFF"/>
                </a:solidFill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5709831" name="Line 7"/>
            <p:cNvSpPr>
              <a:spLocks noChangeShapeType="1"/>
            </p:cNvSpPr>
            <p:nvPr/>
          </p:nvSpPr>
          <p:spPr bwMode="auto">
            <a:xfrm flipH="1">
              <a:off x="600" y="1152"/>
              <a:ext cx="66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FFFF"/>
                </a:solidFill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5709832" name="Rectangle 8"/>
            <p:cNvSpPr>
              <a:spLocks noChangeArrowheads="1"/>
            </p:cNvSpPr>
            <p:nvPr/>
          </p:nvSpPr>
          <p:spPr bwMode="auto">
            <a:xfrm>
              <a:off x="664" y="768"/>
              <a:ext cx="384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63500" tIns="25400" rIns="63500" bIns="25400">
              <a:spAutoFit/>
            </a:bodyPr>
            <a:lstStyle/>
            <a:p>
              <a:pPr eaLnBrk="0" fontAlgn="base" hangingPunct="0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b="1" smtClean="0">
                  <a:solidFill>
                    <a:srgbClr val="FFFFFF"/>
                  </a:solidFill>
                  <a:latin typeface="Arial" charset="0"/>
                  <a:ea typeface="ＭＳ Ｐゴシック" charset="0"/>
                </a:rPr>
                <a:t>CPU</a:t>
              </a:r>
            </a:p>
          </p:txBody>
        </p:sp>
        <p:sp>
          <p:nvSpPr>
            <p:cNvPr id="5709833" name="Rectangle 9"/>
            <p:cNvSpPr>
              <a:spLocks noChangeArrowheads="1"/>
            </p:cNvSpPr>
            <p:nvPr/>
          </p:nvSpPr>
          <p:spPr bwMode="auto">
            <a:xfrm>
              <a:off x="1672" y="560"/>
              <a:ext cx="672" cy="568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b="1" smtClean="0">
                  <a:solidFill>
                    <a:srgbClr val="FFFFFF"/>
                  </a:solidFill>
                  <a:latin typeface="Arial" charset="0"/>
                  <a:ea typeface="ＭＳ Ｐゴシック" charset="0"/>
                </a:rPr>
                <a:t>Trans-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b="1" smtClean="0">
                  <a:solidFill>
                    <a:srgbClr val="FFFFFF"/>
                  </a:solidFill>
                  <a:latin typeface="Arial" charset="0"/>
                  <a:ea typeface="ＭＳ Ｐゴシック" charset="0"/>
                </a:rPr>
                <a:t>lation</a:t>
              </a:r>
            </a:p>
          </p:txBody>
        </p:sp>
        <p:sp>
          <p:nvSpPr>
            <p:cNvPr id="5709834" name="Rectangle 10"/>
            <p:cNvSpPr>
              <a:spLocks noChangeArrowheads="1"/>
            </p:cNvSpPr>
            <p:nvPr/>
          </p:nvSpPr>
          <p:spPr bwMode="auto">
            <a:xfrm>
              <a:off x="2824" y="560"/>
              <a:ext cx="672" cy="568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b="1" smtClean="0">
                  <a:solidFill>
                    <a:srgbClr val="FFFFFF"/>
                  </a:solidFill>
                  <a:latin typeface="Arial" charset="0"/>
                  <a:ea typeface="ＭＳ Ｐゴシック" charset="0"/>
                </a:rPr>
                <a:t>Cache</a:t>
              </a:r>
            </a:p>
          </p:txBody>
        </p:sp>
        <p:sp>
          <p:nvSpPr>
            <p:cNvPr id="5709835" name="Rectangle 11"/>
            <p:cNvSpPr>
              <a:spLocks noChangeArrowheads="1"/>
            </p:cNvSpPr>
            <p:nvPr/>
          </p:nvSpPr>
          <p:spPr bwMode="auto">
            <a:xfrm>
              <a:off x="4064" y="568"/>
              <a:ext cx="672" cy="568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b="1" smtClean="0">
                  <a:solidFill>
                    <a:srgbClr val="FFFFFF"/>
                  </a:solidFill>
                  <a:latin typeface="Arial" charset="0"/>
                  <a:ea typeface="ＭＳ Ｐゴシック" charset="0"/>
                </a:rPr>
                <a:t>Main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b="1" smtClean="0">
                  <a:solidFill>
                    <a:srgbClr val="FFFFFF"/>
                  </a:solidFill>
                  <a:latin typeface="Arial" charset="0"/>
                  <a:ea typeface="ＭＳ Ｐゴシック" charset="0"/>
                </a:rPr>
                <a:t>Memory</a:t>
              </a:r>
            </a:p>
          </p:txBody>
        </p:sp>
        <p:sp>
          <p:nvSpPr>
            <p:cNvPr id="5709836" name="Line 12"/>
            <p:cNvSpPr>
              <a:spLocks noChangeShapeType="1"/>
            </p:cNvSpPr>
            <p:nvPr/>
          </p:nvSpPr>
          <p:spPr bwMode="auto">
            <a:xfrm>
              <a:off x="1264" y="648"/>
              <a:ext cx="39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FFFF"/>
                </a:solidFill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5709837" name="Line 13"/>
            <p:cNvSpPr>
              <a:spLocks noChangeShapeType="1"/>
            </p:cNvSpPr>
            <p:nvPr/>
          </p:nvSpPr>
          <p:spPr bwMode="auto">
            <a:xfrm>
              <a:off x="2344" y="648"/>
              <a:ext cx="46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FFFF"/>
                </a:solidFill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5709838" name="Line 14"/>
            <p:cNvSpPr>
              <a:spLocks noChangeShapeType="1"/>
            </p:cNvSpPr>
            <p:nvPr/>
          </p:nvSpPr>
          <p:spPr bwMode="auto">
            <a:xfrm>
              <a:off x="3504" y="632"/>
              <a:ext cx="54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FFFF"/>
                </a:solidFill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5709839" name="Line 15"/>
            <p:cNvSpPr>
              <a:spLocks noChangeShapeType="1"/>
            </p:cNvSpPr>
            <p:nvPr/>
          </p:nvSpPr>
          <p:spPr bwMode="auto">
            <a:xfrm flipH="1">
              <a:off x="3920" y="1040"/>
              <a:ext cx="14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FFFF"/>
                </a:solidFill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5709840" name="Line 16"/>
            <p:cNvSpPr>
              <a:spLocks noChangeShapeType="1"/>
            </p:cNvSpPr>
            <p:nvPr/>
          </p:nvSpPr>
          <p:spPr bwMode="auto">
            <a:xfrm>
              <a:off x="3928" y="1048"/>
              <a:ext cx="0" cy="36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FFFF"/>
                </a:solidFill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5709841" name="Line 17"/>
            <p:cNvSpPr>
              <a:spLocks noChangeShapeType="1"/>
            </p:cNvSpPr>
            <p:nvPr/>
          </p:nvSpPr>
          <p:spPr bwMode="auto">
            <a:xfrm flipH="1">
              <a:off x="1408" y="1416"/>
              <a:ext cx="252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FFFF"/>
                </a:solidFill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5709842" name="Line 18"/>
            <p:cNvSpPr>
              <a:spLocks noChangeShapeType="1"/>
            </p:cNvSpPr>
            <p:nvPr/>
          </p:nvSpPr>
          <p:spPr bwMode="auto">
            <a:xfrm flipV="1">
              <a:off x="1416" y="1072"/>
              <a:ext cx="0" cy="35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FFFF"/>
                </a:solidFill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5709843" name="Line 19"/>
            <p:cNvSpPr>
              <a:spLocks noChangeShapeType="1"/>
            </p:cNvSpPr>
            <p:nvPr/>
          </p:nvSpPr>
          <p:spPr bwMode="auto">
            <a:xfrm flipH="1">
              <a:off x="1248" y="1080"/>
              <a:ext cx="17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FFFF"/>
                </a:solidFill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5709844" name="Line 20"/>
            <p:cNvSpPr>
              <a:spLocks noChangeShapeType="1"/>
            </p:cNvSpPr>
            <p:nvPr/>
          </p:nvSpPr>
          <p:spPr bwMode="auto">
            <a:xfrm flipV="1">
              <a:off x="3664" y="1048"/>
              <a:ext cx="0" cy="37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FFFF"/>
                </a:solidFill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5709845" name="Line 21"/>
            <p:cNvSpPr>
              <a:spLocks noChangeShapeType="1"/>
            </p:cNvSpPr>
            <p:nvPr/>
          </p:nvSpPr>
          <p:spPr bwMode="auto">
            <a:xfrm flipH="1">
              <a:off x="3496" y="1056"/>
              <a:ext cx="17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FFFF"/>
                </a:solidFill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5709846" name="Line 22"/>
            <p:cNvSpPr>
              <a:spLocks noChangeShapeType="1"/>
            </p:cNvSpPr>
            <p:nvPr/>
          </p:nvSpPr>
          <p:spPr bwMode="auto">
            <a:xfrm flipH="1">
              <a:off x="2656" y="1040"/>
              <a:ext cx="16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FFFF"/>
                </a:solidFill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5709847" name="Line 23"/>
            <p:cNvSpPr>
              <a:spLocks noChangeShapeType="1"/>
            </p:cNvSpPr>
            <p:nvPr/>
          </p:nvSpPr>
          <p:spPr bwMode="auto">
            <a:xfrm>
              <a:off x="2664" y="1048"/>
              <a:ext cx="0" cy="36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FFFF"/>
                </a:solidFill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5709848" name="Oval 24"/>
            <p:cNvSpPr>
              <a:spLocks noChangeArrowheads="1"/>
            </p:cNvSpPr>
            <p:nvPr/>
          </p:nvSpPr>
          <p:spPr bwMode="auto">
            <a:xfrm>
              <a:off x="3664" y="1392"/>
              <a:ext cx="16" cy="24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FFFF"/>
                </a:solidFill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5709849" name="Rectangle 25"/>
            <p:cNvSpPr>
              <a:spLocks noChangeArrowheads="1"/>
            </p:cNvSpPr>
            <p:nvPr/>
          </p:nvSpPr>
          <p:spPr bwMode="auto">
            <a:xfrm>
              <a:off x="1280" y="480"/>
              <a:ext cx="280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63500" tIns="25400" rIns="63500" bIns="25400">
              <a:spAutoFit/>
            </a:bodyPr>
            <a:lstStyle/>
            <a:p>
              <a:pPr eaLnBrk="0" fontAlgn="base" hangingPunct="0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b="1" smtClean="0">
                  <a:solidFill>
                    <a:srgbClr val="FFFFFF"/>
                  </a:solidFill>
                  <a:latin typeface="Arial" charset="0"/>
                  <a:ea typeface="ＭＳ Ｐゴシック" charset="0"/>
                </a:rPr>
                <a:t>VA</a:t>
              </a:r>
            </a:p>
          </p:txBody>
        </p:sp>
        <p:sp>
          <p:nvSpPr>
            <p:cNvPr id="5709850" name="Rectangle 26"/>
            <p:cNvSpPr>
              <a:spLocks noChangeArrowheads="1"/>
            </p:cNvSpPr>
            <p:nvPr/>
          </p:nvSpPr>
          <p:spPr bwMode="auto">
            <a:xfrm>
              <a:off x="2360" y="480"/>
              <a:ext cx="280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63500" tIns="25400" rIns="63500" bIns="25400">
              <a:spAutoFit/>
            </a:bodyPr>
            <a:lstStyle/>
            <a:p>
              <a:pPr eaLnBrk="0" fontAlgn="base" hangingPunct="0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b="1" smtClean="0">
                  <a:solidFill>
                    <a:srgbClr val="FFFFFF"/>
                  </a:solidFill>
                  <a:latin typeface="Arial" charset="0"/>
                  <a:ea typeface="ＭＳ Ｐゴシック" charset="0"/>
                </a:rPr>
                <a:t>PA</a:t>
              </a:r>
            </a:p>
          </p:txBody>
        </p:sp>
        <p:sp>
          <p:nvSpPr>
            <p:cNvPr id="5709851" name="Rectangle 27"/>
            <p:cNvSpPr>
              <a:spLocks noChangeArrowheads="1"/>
            </p:cNvSpPr>
            <p:nvPr/>
          </p:nvSpPr>
          <p:spPr bwMode="auto">
            <a:xfrm>
              <a:off x="3536" y="464"/>
              <a:ext cx="408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63500" tIns="25400" rIns="63500" bIns="25400">
              <a:spAutoFit/>
            </a:bodyPr>
            <a:lstStyle/>
            <a:p>
              <a:pPr eaLnBrk="0" fontAlgn="base" hangingPunct="0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b="1" smtClean="0">
                  <a:solidFill>
                    <a:srgbClr val="FFFFFF"/>
                  </a:solidFill>
                  <a:latin typeface="Arial" charset="0"/>
                  <a:ea typeface="ＭＳ Ｐゴシック" charset="0"/>
                </a:rPr>
                <a:t>miss</a:t>
              </a:r>
            </a:p>
          </p:txBody>
        </p:sp>
        <p:sp>
          <p:nvSpPr>
            <p:cNvPr id="5709852" name="Rectangle 28"/>
            <p:cNvSpPr>
              <a:spLocks noChangeArrowheads="1"/>
            </p:cNvSpPr>
            <p:nvPr/>
          </p:nvSpPr>
          <p:spPr bwMode="auto">
            <a:xfrm>
              <a:off x="2408" y="1088"/>
              <a:ext cx="256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63500" tIns="25400" rIns="63500" bIns="25400">
              <a:spAutoFit/>
            </a:bodyPr>
            <a:lstStyle/>
            <a:p>
              <a:pPr eaLnBrk="0" fontAlgn="base" hangingPunct="0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b="1" smtClean="0">
                  <a:solidFill>
                    <a:srgbClr val="FFFFFF"/>
                  </a:solidFill>
                  <a:latin typeface="Arial" charset="0"/>
                  <a:ea typeface="ＭＳ Ｐゴシック" charset="0"/>
                </a:rPr>
                <a:t>hit</a:t>
              </a:r>
            </a:p>
          </p:txBody>
        </p:sp>
        <p:sp>
          <p:nvSpPr>
            <p:cNvPr id="5709853" name="Rectangle 29"/>
            <p:cNvSpPr>
              <a:spLocks noChangeArrowheads="1"/>
            </p:cNvSpPr>
            <p:nvPr/>
          </p:nvSpPr>
          <p:spPr bwMode="auto">
            <a:xfrm>
              <a:off x="1816" y="1264"/>
              <a:ext cx="376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63500" tIns="25400" rIns="63500" bIns="25400">
              <a:spAutoFit/>
            </a:bodyPr>
            <a:lstStyle/>
            <a:p>
              <a:pPr eaLnBrk="0" fontAlgn="base" hangingPunct="0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b="1" smtClean="0">
                  <a:solidFill>
                    <a:srgbClr val="FFFFFF"/>
                  </a:solidFill>
                  <a:latin typeface="Arial" charset="0"/>
                  <a:ea typeface="ＭＳ Ｐゴシック" charset="0"/>
                </a:rPr>
                <a:t>data</a:t>
              </a:r>
            </a:p>
          </p:txBody>
        </p:sp>
      </p:grpSp>
      <p:sp>
        <p:nvSpPr>
          <p:cNvPr id="5709854" name="Rectangle 30"/>
          <p:cNvSpPr>
            <a:spLocks noChangeArrowheads="1"/>
          </p:cNvSpPr>
          <p:nvPr/>
        </p:nvSpPr>
        <p:spPr bwMode="auto">
          <a:xfrm>
            <a:off x="457200" y="3886200"/>
            <a:ext cx="8153400" cy="1528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63500" tIns="25400" rIns="63500" bIns="25400">
            <a:spAutoFit/>
          </a:bodyPr>
          <a:lstStyle/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FontTx/>
              <a:buChar char="•"/>
            </a:pPr>
            <a:r>
              <a:rPr lang="en-US" sz="3200" dirty="0" smtClean="0">
                <a:solidFill>
                  <a:srgbClr val="FFFFFF"/>
                </a:solidFill>
                <a:latin typeface="Helvetica" charset="0"/>
                <a:ea typeface="ＭＳ Ｐゴシック" charset="0"/>
              </a:rPr>
              <a:t>This makes memory (cache) accesses </a:t>
            </a:r>
            <a:r>
              <a:rPr lang="en-US" sz="3200" dirty="0" smtClean="0">
                <a:solidFill>
                  <a:schemeClr val="accent1"/>
                </a:solidFill>
                <a:latin typeface="Helvetica" charset="0"/>
                <a:ea typeface="ＭＳ Ｐゴシック" charset="0"/>
              </a:rPr>
              <a:t>very expensive </a:t>
            </a:r>
            <a:r>
              <a:rPr lang="en-US" sz="3200" dirty="0" smtClean="0">
                <a:solidFill>
                  <a:srgbClr val="FFFFFF"/>
                </a:solidFill>
                <a:latin typeface="Helvetica" charset="0"/>
                <a:ea typeface="ＭＳ Ｐゴシック" charset="0"/>
              </a:rPr>
              <a:t>(if every access was really </a:t>
            </a:r>
            <a:r>
              <a:rPr lang="en-US" sz="3200" i="1" dirty="0" smtClean="0">
                <a:solidFill>
                  <a:srgbClr val="FFFFFF"/>
                </a:solidFill>
                <a:latin typeface="Helvetica" charset="0"/>
                <a:ea typeface="ＭＳ Ｐゴシック" charset="0"/>
              </a:rPr>
              <a:t>two</a:t>
            </a:r>
            <a:r>
              <a:rPr lang="en-US" sz="3200" dirty="0" smtClean="0">
                <a:solidFill>
                  <a:srgbClr val="FFFFFF"/>
                </a:solidFill>
                <a:latin typeface="Helvetica" charset="0"/>
                <a:ea typeface="ＭＳ Ｐゴシック" charset="0"/>
              </a:rPr>
              <a:t> accesses)</a:t>
            </a:r>
          </a:p>
        </p:txBody>
      </p:sp>
    </p:spTree>
    <p:extLst>
      <p:ext uri="{BB962C8B-B14F-4D97-AF65-F5344CB8AC3E}">
        <p14:creationId xmlns:p14="http://schemas.microsoft.com/office/powerpoint/2010/main" val="12137627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39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A TLB in the Memory Hierarchy</a:t>
            </a:r>
          </a:p>
        </p:txBody>
      </p:sp>
      <p:sp>
        <p:nvSpPr>
          <p:cNvPr id="5713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3695700"/>
            <a:ext cx="8305800" cy="3162300"/>
          </a:xfrm>
        </p:spPr>
        <p:txBody>
          <a:bodyPr>
            <a:noAutofit/>
          </a:bodyPr>
          <a:lstStyle/>
          <a:p>
            <a:pPr>
              <a:lnSpc>
                <a:spcPct val="95000"/>
              </a:lnSpc>
            </a:pPr>
            <a:r>
              <a:rPr lang="en-US" dirty="0"/>
              <a:t>A TLB miss: </a:t>
            </a:r>
          </a:p>
          <a:p>
            <a:pPr lvl="1">
              <a:lnSpc>
                <a:spcPct val="95000"/>
              </a:lnSpc>
            </a:pPr>
            <a:r>
              <a:rPr lang="en-US" dirty="0"/>
              <a:t>If the page is not in main memory, then it</a:t>
            </a:r>
            <a:r>
              <a:rPr lang="ja-JP" altLang="en-US" dirty="0">
                <a:latin typeface="Arial"/>
              </a:rPr>
              <a:t>’</a:t>
            </a:r>
            <a:r>
              <a:rPr lang="en-US" dirty="0"/>
              <a:t>s a true page fault</a:t>
            </a:r>
          </a:p>
          <a:p>
            <a:pPr lvl="2">
              <a:lnSpc>
                <a:spcPct val="95000"/>
              </a:lnSpc>
            </a:pPr>
            <a:r>
              <a:rPr lang="en-US" dirty="0"/>
              <a:t>Takes 1,000,000</a:t>
            </a:r>
            <a:r>
              <a:rPr lang="ja-JP" altLang="en-US" dirty="0">
                <a:latin typeface="Arial"/>
              </a:rPr>
              <a:t>’</a:t>
            </a:r>
            <a:r>
              <a:rPr lang="en-US" dirty="0"/>
              <a:t>s of cycles to service a page fault</a:t>
            </a:r>
          </a:p>
          <a:p>
            <a:pPr>
              <a:lnSpc>
                <a:spcPct val="95000"/>
              </a:lnSpc>
            </a:pPr>
            <a:r>
              <a:rPr lang="en-US" dirty="0"/>
              <a:t>TLB misses are much more frequent than true page faults</a:t>
            </a:r>
          </a:p>
        </p:txBody>
      </p:sp>
      <p:sp>
        <p:nvSpPr>
          <p:cNvPr id="5713924" name="Line 4"/>
          <p:cNvSpPr>
            <a:spLocks noChangeShapeType="1"/>
          </p:cNvSpPr>
          <p:nvPr/>
        </p:nvSpPr>
        <p:spPr bwMode="auto">
          <a:xfrm>
            <a:off x="1193800" y="1060450"/>
            <a:ext cx="9779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5713925" name="Line 5"/>
          <p:cNvSpPr>
            <a:spLocks noChangeShapeType="1"/>
          </p:cNvSpPr>
          <p:nvPr/>
        </p:nvSpPr>
        <p:spPr bwMode="auto">
          <a:xfrm>
            <a:off x="2184400" y="1073150"/>
            <a:ext cx="0" cy="9271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5713926" name="Line 6"/>
          <p:cNvSpPr>
            <a:spLocks noChangeShapeType="1"/>
          </p:cNvSpPr>
          <p:nvPr/>
        </p:nvSpPr>
        <p:spPr bwMode="auto">
          <a:xfrm flipH="1">
            <a:off x="1143000" y="2038350"/>
            <a:ext cx="10541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5713927" name="Rectangle 7"/>
          <p:cNvSpPr>
            <a:spLocks noChangeArrowheads="1"/>
          </p:cNvSpPr>
          <p:nvPr/>
        </p:nvSpPr>
        <p:spPr bwMode="auto">
          <a:xfrm>
            <a:off x="1244600" y="1428750"/>
            <a:ext cx="609600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63500" tIns="25400" rIns="63500" bIns="25400">
            <a:spAutoFit/>
          </a:bodyPr>
          <a:lstStyle/>
          <a:p>
            <a:pPr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CPU</a:t>
            </a:r>
          </a:p>
        </p:txBody>
      </p:sp>
      <p:sp>
        <p:nvSpPr>
          <p:cNvPr id="5713928" name="Rectangle 8"/>
          <p:cNvSpPr>
            <a:spLocks noChangeArrowheads="1"/>
          </p:cNvSpPr>
          <p:nvPr/>
        </p:nvSpPr>
        <p:spPr bwMode="auto">
          <a:xfrm>
            <a:off x="2844800" y="1098550"/>
            <a:ext cx="1066800" cy="9017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TLB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Lookup</a:t>
            </a:r>
          </a:p>
        </p:txBody>
      </p:sp>
      <p:sp>
        <p:nvSpPr>
          <p:cNvPr id="5713929" name="Rectangle 9"/>
          <p:cNvSpPr>
            <a:spLocks noChangeArrowheads="1"/>
          </p:cNvSpPr>
          <p:nvPr/>
        </p:nvSpPr>
        <p:spPr bwMode="auto">
          <a:xfrm>
            <a:off x="4673600" y="1098550"/>
            <a:ext cx="1066800" cy="9017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Cache</a:t>
            </a:r>
          </a:p>
        </p:txBody>
      </p:sp>
      <p:sp>
        <p:nvSpPr>
          <p:cNvPr id="5713930" name="Rectangle 10"/>
          <p:cNvSpPr>
            <a:spLocks noChangeArrowheads="1"/>
          </p:cNvSpPr>
          <p:nvPr/>
        </p:nvSpPr>
        <p:spPr bwMode="auto">
          <a:xfrm>
            <a:off x="6642100" y="1111250"/>
            <a:ext cx="1066800" cy="9017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Main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Memory</a:t>
            </a:r>
          </a:p>
        </p:txBody>
      </p:sp>
      <p:sp>
        <p:nvSpPr>
          <p:cNvPr id="5713931" name="Line 11"/>
          <p:cNvSpPr>
            <a:spLocks noChangeShapeType="1"/>
          </p:cNvSpPr>
          <p:nvPr/>
        </p:nvSpPr>
        <p:spPr bwMode="auto">
          <a:xfrm>
            <a:off x="2197100" y="1238250"/>
            <a:ext cx="6223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5713932" name="Line 12"/>
          <p:cNvSpPr>
            <a:spLocks noChangeShapeType="1"/>
          </p:cNvSpPr>
          <p:nvPr/>
        </p:nvSpPr>
        <p:spPr bwMode="auto">
          <a:xfrm>
            <a:off x="3911600" y="1238250"/>
            <a:ext cx="736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5713933" name="Line 13"/>
          <p:cNvSpPr>
            <a:spLocks noChangeShapeType="1"/>
          </p:cNvSpPr>
          <p:nvPr/>
        </p:nvSpPr>
        <p:spPr bwMode="auto">
          <a:xfrm>
            <a:off x="5753100" y="1212850"/>
            <a:ext cx="863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5713934" name="Line 14"/>
          <p:cNvSpPr>
            <a:spLocks noChangeShapeType="1"/>
          </p:cNvSpPr>
          <p:nvPr/>
        </p:nvSpPr>
        <p:spPr bwMode="auto">
          <a:xfrm flipH="1">
            <a:off x="6413500" y="1860550"/>
            <a:ext cx="228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5713935" name="Line 15"/>
          <p:cNvSpPr>
            <a:spLocks noChangeShapeType="1"/>
          </p:cNvSpPr>
          <p:nvPr/>
        </p:nvSpPr>
        <p:spPr bwMode="auto">
          <a:xfrm>
            <a:off x="6438900" y="1873250"/>
            <a:ext cx="12700" cy="17653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5713936" name="Line 16"/>
          <p:cNvSpPr>
            <a:spLocks noChangeShapeType="1"/>
          </p:cNvSpPr>
          <p:nvPr/>
        </p:nvSpPr>
        <p:spPr bwMode="auto">
          <a:xfrm flipH="1" flipV="1">
            <a:off x="2489200" y="3638550"/>
            <a:ext cx="1930400" cy="127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5713937" name="Line 17"/>
          <p:cNvSpPr>
            <a:spLocks noChangeShapeType="1"/>
          </p:cNvSpPr>
          <p:nvPr/>
        </p:nvSpPr>
        <p:spPr bwMode="auto">
          <a:xfrm flipH="1" flipV="1">
            <a:off x="2489200" y="1885950"/>
            <a:ext cx="0" cy="1752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5713938" name="Line 18"/>
          <p:cNvSpPr>
            <a:spLocks noChangeShapeType="1"/>
          </p:cNvSpPr>
          <p:nvPr/>
        </p:nvSpPr>
        <p:spPr bwMode="auto">
          <a:xfrm flipH="1" flipV="1">
            <a:off x="2184400" y="1962150"/>
            <a:ext cx="304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5713939" name="Line 19"/>
          <p:cNvSpPr>
            <a:spLocks noChangeShapeType="1"/>
          </p:cNvSpPr>
          <p:nvPr/>
        </p:nvSpPr>
        <p:spPr bwMode="auto">
          <a:xfrm flipH="1">
            <a:off x="5740400" y="1885950"/>
            <a:ext cx="279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5713940" name="Line 20"/>
          <p:cNvSpPr>
            <a:spLocks noChangeShapeType="1"/>
          </p:cNvSpPr>
          <p:nvPr/>
        </p:nvSpPr>
        <p:spPr bwMode="auto">
          <a:xfrm>
            <a:off x="4470400" y="1885950"/>
            <a:ext cx="0" cy="1752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5713941" name="Rectangle 21"/>
          <p:cNvSpPr>
            <a:spLocks noChangeArrowheads="1"/>
          </p:cNvSpPr>
          <p:nvPr/>
        </p:nvSpPr>
        <p:spPr bwMode="auto">
          <a:xfrm>
            <a:off x="2222500" y="971550"/>
            <a:ext cx="444500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63500" tIns="25400" rIns="63500" bIns="25400">
            <a:spAutoFit/>
          </a:bodyPr>
          <a:lstStyle/>
          <a:p>
            <a:pPr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VA</a:t>
            </a:r>
          </a:p>
        </p:txBody>
      </p:sp>
      <p:sp>
        <p:nvSpPr>
          <p:cNvPr id="5713942" name="Rectangle 22"/>
          <p:cNvSpPr>
            <a:spLocks noChangeArrowheads="1"/>
          </p:cNvSpPr>
          <p:nvPr/>
        </p:nvSpPr>
        <p:spPr bwMode="auto">
          <a:xfrm>
            <a:off x="3937000" y="971550"/>
            <a:ext cx="444500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63500" tIns="25400" rIns="63500" bIns="25400">
            <a:spAutoFit/>
          </a:bodyPr>
          <a:lstStyle/>
          <a:p>
            <a:pPr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PA</a:t>
            </a:r>
          </a:p>
        </p:txBody>
      </p:sp>
      <p:sp>
        <p:nvSpPr>
          <p:cNvPr id="5713943" name="Rectangle 23"/>
          <p:cNvSpPr>
            <a:spLocks noChangeArrowheads="1"/>
          </p:cNvSpPr>
          <p:nvPr/>
        </p:nvSpPr>
        <p:spPr bwMode="auto">
          <a:xfrm>
            <a:off x="5803900" y="946150"/>
            <a:ext cx="647700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63500" tIns="25400" rIns="63500" bIns="25400">
            <a:spAutoFit/>
          </a:bodyPr>
          <a:lstStyle/>
          <a:p>
            <a:pPr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miss</a:t>
            </a:r>
          </a:p>
        </p:txBody>
      </p:sp>
      <p:sp>
        <p:nvSpPr>
          <p:cNvPr id="5713944" name="Rectangle 24"/>
          <p:cNvSpPr>
            <a:spLocks noChangeArrowheads="1"/>
          </p:cNvSpPr>
          <p:nvPr/>
        </p:nvSpPr>
        <p:spPr bwMode="auto">
          <a:xfrm>
            <a:off x="4572000" y="2076450"/>
            <a:ext cx="406400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63500" tIns="25400" rIns="63500" bIns="25400">
            <a:spAutoFit/>
          </a:bodyPr>
          <a:lstStyle/>
          <a:p>
            <a:pPr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hit</a:t>
            </a:r>
          </a:p>
        </p:txBody>
      </p:sp>
      <p:sp>
        <p:nvSpPr>
          <p:cNvPr id="5713945" name="Rectangle 25"/>
          <p:cNvSpPr>
            <a:spLocks noChangeArrowheads="1"/>
          </p:cNvSpPr>
          <p:nvPr/>
        </p:nvSpPr>
        <p:spPr bwMode="auto">
          <a:xfrm>
            <a:off x="4953000" y="3359150"/>
            <a:ext cx="596900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63500" tIns="25400" rIns="63500" bIns="25400">
            <a:spAutoFit/>
          </a:bodyPr>
          <a:lstStyle/>
          <a:p>
            <a:pPr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data</a:t>
            </a:r>
          </a:p>
        </p:txBody>
      </p:sp>
      <p:sp>
        <p:nvSpPr>
          <p:cNvPr id="5713946" name="Rectangle 26"/>
          <p:cNvSpPr>
            <a:spLocks noChangeArrowheads="1"/>
          </p:cNvSpPr>
          <p:nvPr/>
        </p:nvSpPr>
        <p:spPr bwMode="auto">
          <a:xfrm>
            <a:off x="2844800" y="2470150"/>
            <a:ext cx="1066800" cy="9017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Trans-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lation</a:t>
            </a:r>
          </a:p>
        </p:txBody>
      </p:sp>
      <p:sp>
        <p:nvSpPr>
          <p:cNvPr id="5713947" name="Rectangle 27"/>
          <p:cNvSpPr>
            <a:spLocks noChangeArrowheads="1"/>
          </p:cNvSpPr>
          <p:nvPr/>
        </p:nvSpPr>
        <p:spPr bwMode="auto">
          <a:xfrm>
            <a:off x="3937000" y="742950"/>
            <a:ext cx="406400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63500" tIns="25400" rIns="63500" bIns="25400">
            <a:spAutoFit/>
          </a:bodyPr>
          <a:lstStyle/>
          <a:p>
            <a:pPr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hit</a:t>
            </a:r>
          </a:p>
        </p:txBody>
      </p:sp>
      <p:sp>
        <p:nvSpPr>
          <p:cNvPr id="5713948" name="Line 28"/>
          <p:cNvSpPr>
            <a:spLocks noChangeShapeType="1"/>
          </p:cNvSpPr>
          <p:nvPr/>
        </p:nvSpPr>
        <p:spPr bwMode="auto">
          <a:xfrm>
            <a:off x="3365500" y="2025650"/>
            <a:ext cx="0" cy="4191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5713949" name="Rectangle 29"/>
          <p:cNvSpPr>
            <a:spLocks noChangeArrowheads="1"/>
          </p:cNvSpPr>
          <p:nvPr/>
        </p:nvSpPr>
        <p:spPr bwMode="auto">
          <a:xfrm>
            <a:off x="2705100" y="2076450"/>
            <a:ext cx="647700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63500" tIns="25400" rIns="63500" bIns="25400">
            <a:spAutoFit/>
          </a:bodyPr>
          <a:lstStyle/>
          <a:p>
            <a:pPr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miss</a:t>
            </a:r>
          </a:p>
        </p:txBody>
      </p:sp>
      <p:sp>
        <p:nvSpPr>
          <p:cNvPr id="5713950" name="Line 30"/>
          <p:cNvSpPr>
            <a:spLocks noChangeShapeType="1"/>
          </p:cNvSpPr>
          <p:nvPr/>
        </p:nvSpPr>
        <p:spPr bwMode="auto">
          <a:xfrm>
            <a:off x="3378200" y="3422650"/>
            <a:ext cx="0" cy="889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5713951" name="Line 31"/>
          <p:cNvSpPr>
            <a:spLocks noChangeShapeType="1"/>
          </p:cNvSpPr>
          <p:nvPr/>
        </p:nvSpPr>
        <p:spPr bwMode="auto">
          <a:xfrm>
            <a:off x="3390900" y="3524250"/>
            <a:ext cx="660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5713952" name="Line 32"/>
          <p:cNvSpPr>
            <a:spLocks noChangeShapeType="1"/>
          </p:cNvSpPr>
          <p:nvPr/>
        </p:nvSpPr>
        <p:spPr bwMode="auto">
          <a:xfrm flipV="1">
            <a:off x="4064000" y="1225550"/>
            <a:ext cx="0" cy="2311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5713953" name="Line 33"/>
          <p:cNvSpPr>
            <a:spLocks noChangeShapeType="1"/>
          </p:cNvSpPr>
          <p:nvPr/>
        </p:nvSpPr>
        <p:spPr bwMode="auto">
          <a:xfrm flipH="1">
            <a:off x="4394200" y="3651250"/>
            <a:ext cx="2032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5713954" name="Line 34"/>
          <p:cNvSpPr>
            <a:spLocks noChangeShapeType="1"/>
          </p:cNvSpPr>
          <p:nvPr/>
        </p:nvSpPr>
        <p:spPr bwMode="auto">
          <a:xfrm>
            <a:off x="6019800" y="1885950"/>
            <a:ext cx="0" cy="1752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5713955" name="Line 35"/>
          <p:cNvSpPr>
            <a:spLocks noChangeShapeType="1"/>
          </p:cNvSpPr>
          <p:nvPr/>
        </p:nvSpPr>
        <p:spPr bwMode="auto">
          <a:xfrm>
            <a:off x="4419600" y="1885950"/>
            <a:ext cx="228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90554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646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Virtual vs. Physical Caches</a:t>
            </a:r>
            <a:endParaRPr lang="en-US"/>
          </a:p>
        </p:txBody>
      </p:sp>
      <p:sp>
        <p:nvSpPr>
          <p:cNvPr id="3646468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52400" y="588962"/>
            <a:ext cx="1676400" cy="1468438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pPr algn="ctr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</a:endParaRPr>
          </a:p>
          <a:p>
            <a:pPr algn="ctr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>
                <a:solidFill>
                  <a:srgbClr val="FFFFFF"/>
                </a:solidFill>
              </a:rPr>
              <a:t>CPU</a:t>
            </a:r>
          </a:p>
          <a:p>
            <a:pPr algn="ctr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3646469" name="Rectangle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876800" y="581025"/>
            <a:ext cx="1676400" cy="1019175"/>
          </a:xfrm>
          <a:prstGeom prst="rect">
            <a:avLst/>
          </a:prstGeom>
          <a:solidFill>
            <a:schemeClr val="accent3">
              <a:lumMod val="50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pPr algn="ctr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>
                <a:solidFill>
                  <a:srgbClr val="FFFFFF"/>
                </a:solidFill>
              </a:rPr>
              <a:t>Cache</a:t>
            </a:r>
          </a:p>
          <a:p>
            <a:pPr algn="ctr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>
                <a:solidFill>
                  <a:srgbClr val="FFFFFF"/>
                </a:solidFill>
              </a:rPr>
              <a:t>SRAM</a:t>
            </a:r>
          </a:p>
        </p:txBody>
      </p:sp>
      <p:sp>
        <p:nvSpPr>
          <p:cNvPr id="3646470" name="Rectangle 6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7162800" y="457200"/>
            <a:ext cx="1676400" cy="1917700"/>
          </a:xfrm>
          <a:prstGeom prst="rect">
            <a:avLst/>
          </a:prstGeom>
          <a:noFill/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pPr algn="ctr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</a:endParaRPr>
          </a:p>
          <a:p>
            <a:pPr algn="ctr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>
                <a:solidFill>
                  <a:srgbClr val="FFFFFF"/>
                </a:solidFill>
              </a:rPr>
              <a:t>Memory</a:t>
            </a:r>
          </a:p>
          <a:p>
            <a:pPr algn="ctr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>
                <a:solidFill>
                  <a:srgbClr val="FFFFFF"/>
                </a:solidFill>
              </a:rPr>
              <a:t>DRAM</a:t>
            </a:r>
          </a:p>
          <a:p>
            <a:pPr algn="ctr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3646471" name="Line 7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1835150" y="987425"/>
            <a:ext cx="755650" cy="3175"/>
          </a:xfrm>
          <a:prstGeom prst="line">
            <a:avLst/>
          </a:prstGeom>
          <a:noFill/>
          <a:ln w="57150">
            <a:solidFill>
              <a:srgbClr val="FFFFFF"/>
            </a:solidFill>
            <a:round/>
            <a:headEnd/>
            <a:tailEnd type="stealth" w="med" len="med"/>
          </a:ln>
          <a:effectLst/>
        </p:spPr>
        <p:txBody>
          <a:bodyPr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646472" name="Line 8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6553200" y="990600"/>
            <a:ext cx="609600" cy="0"/>
          </a:xfrm>
          <a:prstGeom prst="line">
            <a:avLst/>
          </a:prstGeom>
          <a:noFill/>
          <a:ln w="57150">
            <a:solidFill>
              <a:srgbClr val="FFFFFF"/>
            </a:solidFill>
            <a:round/>
            <a:headEnd/>
            <a:tailEnd type="stealth" w="med" len="med"/>
          </a:ln>
          <a:effectLst/>
        </p:spPr>
        <p:txBody>
          <a:bodyPr wrap="none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646473" name="Line 9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1835150" y="1292225"/>
            <a:ext cx="755650" cy="3175"/>
          </a:xfrm>
          <a:prstGeom prst="line">
            <a:avLst/>
          </a:prstGeom>
          <a:noFill/>
          <a:ln w="57150">
            <a:solidFill>
              <a:srgbClr val="FFFFFF"/>
            </a:solidFill>
            <a:round/>
            <a:headEnd type="triangle" w="med" len="med"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646474" name="Line 10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6553200" y="1295400"/>
            <a:ext cx="609600" cy="0"/>
          </a:xfrm>
          <a:prstGeom prst="line">
            <a:avLst/>
          </a:prstGeom>
          <a:noFill/>
          <a:ln w="57150">
            <a:solidFill>
              <a:srgbClr val="FFFFFF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646475" name="Text Box 11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1847431" y="457200"/>
            <a:ext cx="667169" cy="469359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000" dirty="0" err="1">
                <a:solidFill>
                  <a:srgbClr val="FFFFFF"/>
                </a:solidFill>
              </a:rPr>
              <a:t>addr</a:t>
            </a:r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3646476" name="Text Box 12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1864546" y="1216025"/>
            <a:ext cx="647228" cy="469359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000">
                <a:solidFill>
                  <a:srgbClr val="FFFFFF"/>
                </a:solidFill>
              </a:rPr>
              <a:t>data</a:t>
            </a:r>
          </a:p>
        </p:txBody>
      </p:sp>
      <p:sp>
        <p:nvSpPr>
          <p:cNvPr id="3646477" name="Rectangle 13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2590800" y="838200"/>
            <a:ext cx="1676400" cy="569913"/>
          </a:xfrm>
          <a:prstGeom prst="rect">
            <a:avLst/>
          </a:prstGeom>
          <a:noFill/>
          <a:ln w="28575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lIns="91440" anchor="ctr">
            <a:noAutofit/>
          </a:bodyPr>
          <a:lstStyle/>
          <a:p>
            <a:pPr algn="ctr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smtClean="0">
                <a:solidFill>
                  <a:srgbClr val="FFFFFF"/>
                </a:solidFill>
              </a:rPr>
              <a:t>MMU</a:t>
            </a:r>
          </a:p>
        </p:txBody>
      </p:sp>
      <p:sp>
        <p:nvSpPr>
          <p:cNvPr id="3646478" name="Line 14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>
            <a:off x="4267200" y="990600"/>
            <a:ext cx="609600" cy="0"/>
          </a:xfrm>
          <a:prstGeom prst="line">
            <a:avLst/>
          </a:prstGeom>
          <a:noFill/>
          <a:ln w="57150">
            <a:solidFill>
              <a:srgbClr val="FFFFFF"/>
            </a:solidFill>
            <a:round/>
            <a:headEnd/>
            <a:tailEnd type="stealth" w="med" len="med"/>
          </a:ln>
          <a:effectLst/>
        </p:spPr>
        <p:txBody>
          <a:bodyPr wrap="none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646479" name="Line 15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>
            <a:off x="4267200" y="1295400"/>
            <a:ext cx="609600" cy="0"/>
          </a:xfrm>
          <a:prstGeom prst="line">
            <a:avLst/>
          </a:prstGeom>
          <a:noFill/>
          <a:ln w="57150">
            <a:solidFill>
              <a:srgbClr val="FFFFFF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646480" name="Rectangle 16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2590800" y="2819400"/>
            <a:ext cx="1676400" cy="1019175"/>
          </a:xfrm>
          <a:prstGeom prst="rect">
            <a:avLst/>
          </a:prstGeom>
          <a:solidFill>
            <a:schemeClr val="accent3">
              <a:lumMod val="50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pPr algn="ctr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>
                <a:solidFill>
                  <a:srgbClr val="FFFFFF"/>
                </a:solidFill>
              </a:rPr>
              <a:t>Cache</a:t>
            </a:r>
          </a:p>
          <a:p>
            <a:pPr algn="ctr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>
                <a:solidFill>
                  <a:srgbClr val="FFFFFF"/>
                </a:solidFill>
              </a:rPr>
              <a:t>SRAM</a:t>
            </a:r>
          </a:p>
        </p:txBody>
      </p:sp>
      <p:sp>
        <p:nvSpPr>
          <p:cNvPr id="3646481" name="Rectangle 17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4876800" y="3048000"/>
            <a:ext cx="1676400" cy="569913"/>
          </a:xfrm>
          <a:prstGeom prst="rect">
            <a:avLst/>
          </a:prstGeom>
          <a:noFill/>
          <a:ln w="28575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lIns="91440" anchor="ctr">
            <a:noAutofit/>
          </a:bodyPr>
          <a:lstStyle/>
          <a:p>
            <a:pPr algn="ctr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>
                <a:solidFill>
                  <a:srgbClr val="FFFFFF"/>
                </a:solidFill>
              </a:rPr>
              <a:t>MMU</a:t>
            </a:r>
          </a:p>
        </p:txBody>
      </p:sp>
      <p:sp>
        <p:nvSpPr>
          <p:cNvPr id="3646482" name="Line 18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>
            <a:off x="4267200" y="3200400"/>
            <a:ext cx="609600" cy="0"/>
          </a:xfrm>
          <a:prstGeom prst="line">
            <a:avLst/>
          </a:prstGeom>
          <a:noFill/>
          <a:ln w="57150">
            <a:solidFill>
              <a:srgbClr val="FFFFFF"/>
            </a:solidFill>
            <a:round/>
            <a:headEnd/>
            <a:tailEnd type="stealth" w="med" len="med"/>
          </a:ln>
          <a:effectLst/>
        </p:spPr>
        <p:txBody>
          <a:bodyPr wrap="none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646483" name="Line 19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>
            <a:off x="4267200" y="3505200"/>
            <a:ext cx="609600" cy="0"/>
          </a:xfrm>
          <a:prstGeom prst="line">
            <a:avLst/>
          </a:prstGeom>
          <a:noFill/>
          <a:ln w="57150">
            <a:solidFill>
              <a:srgbClr val="FFFFFF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646484" name="Rectangle 20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152400" y="2819400"/>
            <a:ext cx="1676400" cy="1468438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pPr algn="ctr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>
              <a:solidFill>
                <a:srgbClr val="FFFFFF"/>
              </a:solidFill>
            </a:endParaRPr>
          </a:p>
          <a:p>
            <a:pPr algn="ctr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>
                <a:solidFill>
                  <a:srgbClr val="FFFFFF"/>
                </a:solidFill>
              </a:rPr>
              <a:t>CPU</a:t>
            </a:r>
          </a:p>
          <a:p>
            <a:pPr algn="ctr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3646485" name="Rectangle 21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7162800" y="2667000"/>
            <a:ext cx="1676400" cy="1917700"/>
          </a:xfrm>
          <a:prstGeom prst="rect">
            <a:avLst/>
          </a:prstGeom>
          <a:noFill/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pPr algn="ctr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</a:endParaRPr>
          </a:p>
          <a:p>
            <a:pPr algn="ctr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>
                <a:solidFill>
                  <a:srgbClr val="FFFFFF"/>
                </a:solidFill>
              </a:rPr>
              <a:t>Memory</a:t>
            </a:r>
          </a:p>
          <a:p>
            <a:pPr algn="ctr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>
                <a:solidFill>
                  <a:srgbClr val="FFFFFF"/>
                </a:solidFill>
              </a:rPr>
              <a:t>DRAM</a:t>
            </a:r>
          </a:p>
          <a:p>
            <a:pPr algn="ctr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3646486" name="Line 22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>
            <a:off x="1835150" y="3197225"/>
            <a:ext cx="755650" cy="3175"/>
          </a:xfrm>
          <a:prstGeom prst="line">
            <a:avLst/>
          </a:prstGeom>
          <a:noFill/>
          <a:ln w="57150">
            <a:solidFill>
              <a:srgbClr val="FFFFFF"/>
            </a:solidFill>
            <a:round/>
            <a:headEnd/>
            <a:tailEnd type="stealth" w="med" len="med"/>
          </a:ln>
          <a:effectLst/>
        </p:spPr>
        <p:txBody>
          <a:bodyPr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646487" name="Line 23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>
            <a:off x="6553200" y="3167063"/>
            <a:ext cx="609600" cy="0"/>
          </a:xfrm>
          <a:prstGeom prst="line">
            <a:avLst/>
          </a:prstGeom>
          <a:noFill/>
          <a:ln w="57150">
            <a:solidFill>
              <a:srgbClr val="FFFFFF"/>
            </a:solidFill>
            <a:round/>
            <a:headEnd/>
            <a:tailEnd type="stealth" w="med" len="med"/>
          </a:ln>
          <a:effectLst/>
        </p:spPr>
        <p:txBody>
          <a:bodyPr wrap="none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646488" name="Line 24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>
            <a:off x="1835150" y="3502025"/>
            <a:ext cx="755650" cy="3175"/>
          </a:xfrm>
          <a:prstGeom prst="line">
            <a:avLst/>
          </a:prstGeom>
          <a:noFill/>
          <a:ln w="57150">
            <a:solidFill>
              <a:srgbClr val="FFFFFF"/>
            </a:solidFill>
            <a:round/>
            <a:headEnd type="triangle" w="med" len="med"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646489" name="Line 25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>
            <a:off x="6553200" y="3471863"/>
            <a:ext cx="609600" cy="0"/>
          </a:xfrm>
          <a:prstGeom prst="line">
            <a:avLst/>
          </a:prstGeom>
          <a:noFill/>
          <a:ln w="57150">
            <a:solidFill>
              <a:srgbClr val="FFFFFF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646490" name="Text Box 26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1847431" y="2667000"/>
            <a:ext cx="667169" cy="469359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000" dirty="0" err="1">
                <a:solidFill>
                  <a:srgbClr val="FFFFFF"/>
                </a:solidFill>
              </a:rPr>
              <a:t>addr</a:t>
            </a:r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3646491" name="Text Box 27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1864546" y="3425825"/>
            <a:ext cx="647228" cy="469359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000" dirty="0">
                <a:solidFill>
                  <a:srgbClr val="FFFFFF"/>
                </a:solidFill>
              </a:rPr>
              <a:t>data</a:t>
            </a:r>
          </a:p>
        </p:txBody>
      </p:sp>
      <p:sp>
        <p:nvSpPr>
          <p:cNvPr id="3646492" name="Text Box 28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2121185" y="1600200"/>
            <a:ext cx="4517454" cy="544765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>
                <a:solidFill>
                  <a:srgbClr val="FFFFFF"/>
                </a:solidFill>
              </a:rPr>
              <a:t>Cache works on physical addresses</a:t>
            </a:r>
          </a:p>
        </p:txBody>
      </p:sp>
      <p:sp>
        <p:nvSpPr>
          <p:cNvPr id="3646493" name="Text Box 29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2143572" y="3886200"/>
            <a:ext cx="4326633" cy="544765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>
                <a:solidFill>
                  <a:srgbClr val="FFFFFF"/>
                </a:solidFill>
              </a:rPr>
              <a:t>Cache works on virtual addresses</a:t>
            </a:r>
          </a:p>
        </p:txBody>
      </p:sp>
      <p:sp>
        <p:nvSpPr>
          <p:cNvPr id="30" name="TextBox 29"/>
          <p:cNvSpPr txBox="1"/>
          <p:nvPr>
            <p:custDataLst>
              <p:tags r:id="rId28"/>
            </p:custDataLst>
          </p:nvPr>
        </p:nvSpPr>
        <p:spPr>
          <a:xfrm>
            <a:off x="304800" y="4800600"/>
            <a:ext cx="8153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FF"/>
                </a:solidFill>
              </a:rPr>
              <a:t>Q: What happens on context switch?</a:t>
            </a:r>
          </a:p>
          <a:p>
            <a:r>
              <a:rPr lang="en-US" sz="2800" dirty="0" smtClean="0">
                <a:solidFill>
                  <a:srgbClr val="FFFFFF"/>
                </a:solidFill>
              </a:rPr>
              <a:t>Q: What about virtual memory aliasing?</a:t>
            </a:r>
          </a:p>
          <a:p>
            <a:r>
              <a:rPr lang="en-US" sz="2800" dirty="0" smtClean="0">
                <a:solidFill>
                  <a:srgbClr val="FFFFFF"/>
                </a:solidFill>
              </a:rPr>
              <a:t>Q: So what’s wrong with physically addressed caches?</a:t>
            </a:r>
          </a:p>
        </p:txBody>
      </p:sp>
    </p:spTree>
    <p:extLst>
      <p:ext uri="{BB962C8B-B14F-4D97-AF65-F5344CB8AC3E}">
        <p14:creationId xmlns:p14="http://schemas.microsoft.com/office/powerpoint/2010/main" val="2452422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Indexing vs. Tagging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Physically-Addressed</a:t>
            </a:r>
            <a:r>
              <a:rPr lang="en-US" dirty="0" smtClean="0"/>
              <a:t> Cache</a:t>
            </a:r>
          </a:p>
          <a:p>
            <a:pPr lvl="1"/>
            <a:r>
              <a:rPr lang="en-US" dirty="0" smtClean="0"/>
              <a:t>slow: requires TLB (and maybe </a:t>
            </a:r>
            <a:r>
              <a:rPr lang="en-US" dirty="0" err="1" smtClean="0"/>
              <a:t>PageTable</a:t>
            </a:r>
            <a:r>
              <a:rPr lang="en-US" dirty="0" smtClean="0"/>
              <a:t>) lookup first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Virtually-Indexed, Virtually Tagged </a:t>
            </a:r>
            <a:r>
              <a:rPr lang="en-US" dirty="0" smtClean="0"/>
              <a:t>Cache</a:t>
            </a:r>
          </a:p>
          <a:p>
            <a:pPr lvl="1"/>
            <a:r>
              <a:rPr lang="en-US" dirty="0" smtClean="0"/>
              <a:t>fast: start TLB lookup before cache lookup finishes</a:t>
            </a:r>
          </a:p>
          <a:p>
            <a:pPr lvl="1"/>
            <a:r>
              <a:rPr lang="en-US" dirty="0" err="1" smtClean="0"/>
              <a:t>PageTable</a:t>
            </a:r>
            <a:r>
              <a:rPr lang="en-US" dirty="0" smtClean="0"/>
              <a:t> changes (paging, context switch, etc.)</a:t>
            </a:r>
          </a:p>
          <a:p>
            <a:pPr lvl="2">
              <a:buNone/>
            </a:pPr>
            <a:r>
              <a:rPr lang="en-US" dirty="0" smtClean="0"/>
              <a:t> </a:t>
            </a:r>
            <a:r>
              <a:rPr lang="en-US" dirty="0" smtClean="0">
                <a:sym typeface="Wingdings" pitchFamily="2" charset="2"/>
              </a:rPr>
              <a:t> need to purge stale cache lines (how?)</a:t>
            </a:r>
          </a:p>
          <a:p>
            <a:pPr lvl="1"/>
            <a:r>
              <a:rPr lang="en-US" dirty="0" smtClean="0"/>
              <a:t>Synonyms </a:t>
            </a:r>
            <a:r>
              <a:rPr lang="en-US" dirty="0" smtClean="0">
                <a:sym typeface="Wingdings" pitchFamily="2" charset="2"/>
              </a:rPr>
              <a:t>(two virtual mappings for one physical page)</a:t>
            </a:r>
          </a:p>
          <a:p>
            <a:pPr lvl="2">
              <a:buNone/>
            </a:pPr>
            <a:r>
              <a:rPr lang="en-US" dirty="0" smtClean="0">
                <a:sym typeface="Wingdings" pitchFamily="2" charset="2"/>
              </a:rPr>
              <a:t> could end up in cache twice (very bad!)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Virtually-Indexed, Physically Tagged </a:t>
            </a:r>
            <a:r>
              <a:rPr lang="en-US" dirty="0" smtClean="0"/>
              <a:t>Cache</a:t>
            </a:r>
          </a:p>
          <a:p>
            <a:pPr lvl="1"/>
            <a:r>
              <a:rPr lang="en-US" dirty="0" smtClean="0"/>
              <a:t>~fast: TLB lookup in parallel with cache lookup</a:t>
            </a:r>
          </a:p>
          <a:p>
            <a:pPr lvl="1"/>
            <a:r>
              <a:rPr lang="en-US" dirty="0" err="1" smtClean="0"/>
              <a:t>PageTable</a:t>
            </a:r>
            <a:r>
              <a:rPr lang="en-US" dirty="0" smtClean="0"/>
              <a:t> changes </a:t>
            </a:r>
            <a:r>
              <a:rPr lang="en-US" dirty="0" smtClean="0">
                <a:sym typeface="Wingdings" pitchFamily="2" charset="2"/>
              </a:rPr>
              <a:t> no problem: phys. tag mismatch</a:t>
            </a:r>
          </a:p>
          <a:p>
            <a:pPr lvl="1"/>
            <a:r>
              <a:rPr lang="en-US" dirty="0" smtClean="0"/>
              <a:t>Synonyms </a:t>
            </a:r>
            <a:r>
              <a:rPr lang="en-US" dirty="0" smtClean="0">
                <a:sym typeface="Wingdings" pitchFamily="2" charset="2"/>
              </a:rPr>
              <a:t> search and evict lines with same phys. tag</a:t>
            </a:r>
          </a:p>
        </p:txBody>
      </p:sp>
      <p:sp>
        <p:nvSpPr>
          <p:cNvPr id="4" name="Rectangle 3"/>
          <p:cNvSpPr/>
          <p:nvPr>
            <p:custDataLst>
              <p:tags r:id="rId3"/>
            </p:custDataLst>
          </p:nvPr>
        </p:nvSpPr>
        <p:spPr>
          <a:xfrm>
            <a:off x="228600" y="1472625"/>
            <a:ext cx="7772400" cy="584775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FFFF00"/>
                </a:solidFill>
              </a:rPr>
              <a:t>Virtually-Addressed</a:t>
            </a:r>
            <a:r>
              <a:rPr lang="en-US" sz="3200" dirty="0" smtClean="0">
                <a:solidFill>
                  <a:srgbClr val="000000"/>
                </a:solidFill>
              </a:rPr>
              <a:t> </a:t>
            </a:r>
            <a:r>
              <a:rPr lang="en-US" sz="3200" dirty="0" smtClean="0">
                <a:solidFill>
                  <a:srgbClr val="FFFFFF"/>
                </a:solidFill>
              </a:rPr>
              <a:t>Cache</a:t>
            </a:r>
          </a:p>
        </p:txBody>
      </p:sp>
    </p:spTree>
    <p:extLst>
      <p:ext uri="{BB962C8B-B14F-4D97-AF65-F5344CB8AC3E}">
        <p14:creationId xmlns:p14="http://schemas.microsoft.com/office/powerpoint/2010/main" val="3367898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Indexing vs. Tagging</a:t>
            </a:r>
            <a:endParaRPr lang="en-US" dirty="0"/>
          </a:p>
        </p:txBody>
      </p:sp>
      <p:pic>
        <p:nvPicPr>
          <p:cNvPr id="8" name="Picture 5" descr="f05-24-P37449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794" y="690366"/>
            <a:ext cx="5486411" cy="5629667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3690850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646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Typical Cache Setup</a:t>
            </a:r>
            <a:endParaRPr lang="en-US" dirty="0"/>
          </a:p>
        </p:txBody>
      </p:sp>
      <p:sp>
        <p:nvSpPr>
          <p:cNvPr id="3646468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52400" y="762000"/>
            <a:ext cx="1676400" cy="1468438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lIns="0" tIns="0" rIns="0" bIns="0" anchor="t">
            <a:noAutofit/>
          </a:bodyPr>
          <a:lstStyle/>
          <a:p>
            <a:pPr algn="ctr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smtClean="0">
                <a:solidFill>
                  <a:srgbClr val="FFFFFF"/>
                </a:solidFill>
              </a:rPr>
              <a:t>CPU</a:t>
            </a: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3646469" name="Rectangle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876800" y="1038225"/>
            <a:ext cx="1676400" cy="1019175"/>
          </a:xfrm>
          <a:prstGeom prst="rect">
            <a:avLst/>
          </a:prstGeom>
          <a:solidFill>
            <a:schemeClr val="accent3">
              <a:lumMod val="50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pPr algn="ctr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smtClean="0">
                <a:solidFill>
                  <a:srgbClr val="FFFFFF"/>
                </a:solidFill>
              </a:rPr>
              <a:t>L2 Cache</a:t>
            </a:r>
            <a:endParaRPr lang="en-US" sz="2400" dirty="0">
              <a:solidFill>
                <a:srgbClr val="FFFFFF"/>
              </a:solidFill>
            </a:endParaRPr>
          </a:p>
          <a:p>
            <a:pPr algn="ctr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>
                <a:solidFill>
                  <a:srgbClr val="FFFFFF"/>
                </a:solidFill>
              </a:rPr>
              <a:t>SRAM</a:t>
            </a:r>
          </a:p>
        </p:txBody>
      </p:sp>
      <p:sp>
        <p:nvSpPr>
          <p:cNvPr id="3646470" name="Rectangle 6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7162800" y="457200"/>
            <a:ext cx="1676400" cy="1917700"/>
          </a:xfrm>
          <a:prstGeom prst="rect">
            <a:avLst/>
          </a:prstGeom>
          <a:noFill/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pPr algn="ctr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</a:endParaRPr>
          </a:p>
          <a:p>
            <a:pPr algn="ctr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>
                <a:solidFill>
                  <a:srgbClr val="FFFFFF"/>
                </a:solidFill>
              </a:rPr>
              <a:t>Memory</a:t>
            </a:r>
          </a:p>
          <a:p>
            <a:pPr algn="ctr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>
                <a:solidFill>
                  <a:srgbClr val="FFFFFF"/>
                </a:solidFill>
              </a:rPr>
              <a:t>DRAM</a:t>
            </a:r>
          </a:p>
          <a:p>
            <a:pPr algn="ctr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3646471" name="Line 7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1835150" y="1444625"/>
            <a:ext cx="755650" cy="3175"/>
          </a:xfrm>
          <a:prstGeom prst="line">
            <a:avLst/>
          </a:prstGeom>
          <a:noFill/>
          <a:ln w="57150">
            <a:solidFill>
              <a:srgbClr val="FFFFFF"/>
            </a:solidFill>
            <a:round/>
            <a:headEnd/>
            <a:tailEnd type="stealth" w="med" len="med"/>
          </a:ln>
          <a:effectLst/>
        </p:spPr>
        <p:txBody>
          <a:bodyPr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646472" name="Line 8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6553200" y="1447800"/>
            <a:ext cx="609600" cy="0"/>
          </a:xfrm>
          <a:prstGeom prst="line">
            <a:avLst/>
          </a:prstGeom>
          <a:noFill/>
          <a:ln w="57150">
            <a:solidFill>
              <a:srgbClr val="FFFFFF"/>
            </a:solidFill>
            <a:round/>
            <a:headEnd/>
            <a:tailEnd type="stealth" w="med" len="med"/>
          </a:ln>
          <a:effectLst/>
        </p:spPr>
        <p:txBody>
          <a:bodyPr wrap="none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646473" name="Line 9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1835150" y="1749425"/>
            <a:ext cx="755650" cy="3175"/>
          </a:xfrm>
          <a:prstGeom prst="line">
            <a:avLst/>
          </a:prstGeom>
          <a:noFill/>
          <a:ln w="57150">
            <a:solidFill>
              <a:srgbClr val="FFFFFF"/>
            </a:solidFill>
            <a:round/>
            <a:headEnd type="triangle" w="med" len="med"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646474" name="Line 10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6553200" y="1752600"/>
            <a:ext cx="609600" cy="0"/>
          </a:xfrm>
          <a:prstGeom prst="line">
            <a:avLst/>
          </a:prstGeom>
          <a:noFill/>
          <a:ln w="57150">
            <a:solidFill>
              <a:srgbClr val="FFFFFF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646475" name="Text Box 11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1847431" y="914400"/>
            <a:ext cx="667169" cy="469359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000" dirty="0" err="1">
                <a:solidFill>
                  <a:srgbClr val="FFFFFF"/>
                </a:solidFill>
              </a:rPr>
              <a:t>addr</a:t>
            </a:r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3646476" name="Text Box 12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1864546" y="1673225"/>
            <a:ext cx="647228" cy="469359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000">
                <a:solidFill>
                  <a:srgbClr val="FFFFFF"/>
                </a:solidFill>
              </a:rPr>
              <a:t>data</a:t>
            </a:r>
          </a:p>
        </p:txBody>
      </p:sp>
      <p:sp>
        <p:nvSpPr>
          <p:cNvPr id="3646477" name="Rectangle 13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2590800" y="1295400"/>
            <a:ext cx="1676400" cy="569913"/>
          </a:xfrm>
          <a:prstGeom prst="rect">
            <a:avLst/>
          </a:prstGeom>
          <a:noFill/>
          <a:ln w="28575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lIns="91440" anchor="ctr">
            <a:noAutofit/>
          </a:bodyPr>
          <a:lstStyle/>
          <a:p>
            <a:pPr algn="ctr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smtClean="0">
                <a:solidFill>
                  <a:srgbClr val="FFFFFF"/>
                </a:solidFill>
              </a:rPr>
              <a:t>MMU</a:t>
            </a:r>
          </a:p>
        </p:txBody>
      </p:sp>
      <p:sp>
        <p:nvSpPr>
          <p:cNvPr id="3646478" name="Line 14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>
            <a:off x="4267200" y="1447800"/>
            <a:ext cx="609600" cy="0"/>
          </a:xfrm>
          <a:prstGeom prst="line">
            <a:avLst/>
          </a:prstGeom>
          <a:noFill/>
          <a:ln w="57150">
            <a:solidFill>
              <a:srgbClr val="FFFFFF"/>
            </a:solidFill>
            <a:round/>
            <a:headEnd/>
            <a:tailEnd type="stealth" w="med" len="med"/>
          </a:ln>
          <a:effectLst/>
        </p:spPr>
        <p:txBody>
          <a:bodyPr wrap="none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646479" name="Line 15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>
            <a:off x="4267200" y="1752600"/>
            <a:ext cx="609600" cy="0"/>
          </a:xfrm>
          <a:prstGeom prst="line">
            <a:avLst/>
          </a:prstGeom>
          <a:noFill/>
          <a:ln w="57150">
            <a:solidFill>
              <a:srgbClr val="FFFFFF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646492" name="Text Box 28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246963" y="2590800"/>
            <a:ext cx="8400826" cy="1824538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 smtClean="0">
                <a:solidFill>
                  <a:srgbClr val="FFFFFF"/>
                </a:solidFill>
              </a:rPr>
              <a:t>Typical L1: On-chip </a:t>
            </a:r>
            <a:r>
              <a:rPr lang="en-US" sz="2800" dirty="0" smtClean="0">
                <a:solidFill>
                  <a:srgbClr val="FFFF00"/>
                </a:solidFill>
              </a:rPr>
              <a:t>virtually</a:t>
            </a:r>
            <a:r>
              <a:rPr lang="en-US" sz="2800" dirty="0" smtClean="0">
                <a:solidFill>
                  <a:srgbClr val="FFFFFF"/>
                </a:solidFill>
              </a:rPr>
              <a:t> addressed, </a:t>
            </a:r>
            <a:r>
              <a:rPr lang="en-US" sz="2800" dirty="0" smtClean="0">
                <a:solidFill>
                  <a:srgbClr val="FFFF00"/>
                </a:solidFill>
              </a:rPr>
              <a:t>physically</a:t>
            </a:r>
            <a:r>
              <a:rPr lang="en-US" sz="2800" dirty="0" smtClean="0">
                <a:solidFill>
                  <a:srgbClr val="FFFFFF"/>
                </a:solidFill>
              </a:rPr>
              <a:t> tagged</a:t>
            </a:r>
          </a:p>
          <a:p>
            <a:pPr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 smtClean="0">
                <a:solidFill>
                  <a:srgbClr val="FFFFFF"/>
                </a:solidFill>
              </a:rPr>
              <a:t>Typical L2: On-chip </a:t>
            </a:r>
            <a:r>
              <a:rPr lang="en-US" sz="2800" dirty="0" smtClean="0">
                <a:solidFill>
                  <a:srgbClr val="FFFF00"/>
                </a:solidFill>
              </a:rPr>
              <a:t>physically</a:t>
            </a:r>
            <a:r>
              <a:rPr lang="en-US" sz="2800" dirty="0" smtClean="0">
                <a:solidFill>
                  <a:srgbClr val="FFFFFF"/>
                </a:solidFill>
              </a:rPr>
              <a:t> addressed</a:t>
            </a:r>
          </a:p>
          <a:p>
            <a:pPr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 smtClean="0">
                <a:solidFill>
                  <a:srgbClr val="FFFFFF"/>
                </a:solidFill>
              </a:rPr>
              <a:t>Typical L3: On-chip … </a:t>
            </a:r>
            <a:endParaRPr lang="en-US" sz="2800" dirty="0">
              <a:solidFill>
                <a:srgbClr val="FFFFFF"/>
              </a:solidFill>
            </a:endParaRPr>
          </a:p>
        </p:txBody>
      </p:sp>
      <p:sp>
        <p:nvSpPr>
          <p:cNvPr id="29" name="Rectangle 5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457200" y="1295400"/>
            <a:ext cx="1295400" cy="866775"/>
          </a:xfrm>
          <a:prstGeom prst="rect">
            <a:avLst/>
          </a:prstGeom>
          <a:solidFill>
            <a:schemeClr val="accent3">
              <a:lumMod val="50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pPr algn="ctr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smtClean="0">
                <a:solidFill>
                  <a:srgbClr val="FFFFFF"/>
                </a:solidFill>
              </a:rPr>
              <a:t>L1 Cache</a:t>
            </a:r>
            <a:endParaRPr lang="en-US" sz="2400" dirty="0">
              <a:solidFill>
                <a:srgbClr val="FFFFFF"/>
              </a:solidFill>
            </a:endParaRPr>
          </a:p>
          <a:p>
            <a:pPr algn="ctr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>
                <a:solidFill>
                  <a:srgbClr val="FFFFFF"/>
                </a:solidFill>
              </a:rPr>
              <a:t>SRAM</a:t>
            </a:r>
          </a:p>
        </p:txBody>
      </p:sp>
      <p:sp>
        <p:nvSpPr>
          <p:cNvPr id="17" name="Rectangle 13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2590800" y="1905000"/>
            <a:ext cx="1676400" cy="569913"/>
          </a:xfrm>
          <a:prstGeom prst="rect">
            <a:avLst/>
          </a:prstGeom>
          <a:noFill/>
          <a:ln w="28575" algn="ctr">
            <a:solidFill>
              <a:schemeClr val="accent4"/>
            </a:solidFill>
            <a:miter lim="800000"/>
            <a:headEnd/>
            <a:tailEnd/>
          </a:ln>
          <a:effectLst/>
        </p:spPr>
        <p:txBody>
          <a:bodyPr lIns="91440" anchor="ctr">
            <a:noAutofit/>
          </a:bodyPr>
          <a:lstStyle/>
          <a:p>
            <a:pPr algn="ctr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smtClean="0">
                <a:solidFill>
                  <a:srgbClr val="FFFFFF"/>
                </a:solidFill>
              </a:rPr>
              <a:t>TLB SRAM</a:t>
            </a:r>
          </a:p>
        </p:txBody>
      </p:sp>
    </p:spTree>
    <p:extLst>
      <p:ext uri="{BB962C8B-B14F-4D97-AF65-F5344CB8AC3E}">
        <p14:creationId xmlns:p14="http://schemas.microsoft.com/office/powerpoint/2010/main" val="128289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 anchor="ctr"/>
          <a:lstStyle/>
          <a:p>
            <a:pPr algn="ctr"/>
            <a:r>
              <a:rPr lang="en-US" dirty="0" smtClean="0">
                <a:solidFill>
                  <a:schemeClr val="accent1"/>
                </a:solidFill>
              </a:rPr>
              <a:t>Hardware/Software Boundary</a:t>
            </a:r>
            <a:endParaRPr lang="en-US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6565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00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Hardware/Software Boundary</a:t>
            </a:r>
          </a:p>
        </p:txBody>
      </p:sp>
      <p:sp>
        <p:nvSpPr>
          <p:cNvPr id="5720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14400"/>
            <a:ext cx="8077200" cy="4886325"/>
          </a:xfrm>
        </p:spPr>
        <p:txBody>
          <a:bodyPr/>
          <a:lstStyle/>
          <a:p>
            <a:r>
              <a:rPr lang="en-US"/>
              <a:t>Virtual to physical address translation is assisted by hardware?</a:t>
            </a:r>
          </a:p>
          <a:p>
            <a:pPr lvl="1"/>
            <a:r>
              <a:rPr lang="en-US"/>
              <a:t>Translation Lookaside Buffer (TLB) that caches the recent translations</a:t>
            </a:r>
          </a:p>
          <a:p>
            <a:pPr lvl="2"/>
            <a:r>
              <a:rPr lang="en-US"/>
              <a:t>TLB access time is part of the cache hit time</a:t>
            </a:r>
          </a:p>
          <a:p>
            <a:pPr lvl="2"/>
            <a:r>
              <a:rPr lang="en-US"/>
              <a:t>May allot an extra stage in the pipeline for TLB access</a:t>
            </a:r>
          </a:p>
          <a:p>
            <a:pPr lvl="1"/>
            <a:r>
              <a:rPr lang="en-US"/>
              <a:t>TLB miss</a:t>
            </a:r>
          </a:p>
          <a:p>
            <a:pPr lvl="2"/>
            <a:r>
              <a:rPr lang="en-US"/>
              <a:t>Can be in software (kernel handler) or hardware</a:t>
            </a:r>
          </a:p>
        </p:txBody>
      </p:sp>
    </p:spTree>
    <p:extLst>
      <p:ext uri="{BB962C8B-B14F-4D97-AF65-F5344CB8AC3E}">
        <p14:creationId xmlns:p14="http://schemas.microsoft.com/office/powerpoint/2010/main" val="41069494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21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Hardware/Software Boundary</a:t>
            </a:r>
          </a:p>
        </p:txBody>
      </p:sp>
      <p:sp>
        <p:nvSpPr>
          <p:cNvPr id="5722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14400"/>
            <a:ext cx="8077200" cy="4886325"/>
          </a:xfrm>
        </p:spPr>
        <p:txBody>
          <a:bodyPr/>
          <a:lstStyle/>
          <a:p>
            <a:r>
              <a:rPr lang="en-US" dirty="0"/>
              <a:t>Virtual to physical address translation is assisted by hardware?</a:t>
            </a:r>
          </a:p>
          <a:p>
            <a:pPr lvl="1"/>
            <a:r>
              <a:rPr lang="en-US" dirty="0"/>
              <a:t>Page table storage, fault detection and updating</a:t>
            </a:r>
          </a:p>
          <a:p>
            <a:pPr lvl="2"/>
            <a:r>
              <a:rPr lang="en-US" dirty="0"/>
              <a:t>Page faults result in interrupts (precise) that are then handled by the </a:t>
            </a:r>
            <a:r>
              <a:rPr lang="en-US" dirty="0">
                <a:solidFill>
                  <a:schemeClr val="accent1"/>
                </a:solidFill>
              </a:rPr>
              <a:t>OS</a:t>
            </a:r>
          </a:p>
          <a:p>
            <a:pPr lvl="2"/>
            <a:r>
              <a:rPr lang="en-US" dirty="0">
                <a:solidFill>
                  <a:schemeClr val="accent1"/>
                </a:solidFill>
              </a:rPr>
              <a:t>Hardware</a:t>
            </a:r>
            <a:r>
              <a:rPr lang="en-US" dirty="0"/>
              <a:t> must support (i.e., update appropriately) Dirty and Reference bits (e.g., ~LRU) in the Page Tables</a:t>
            </a:r>
          </a:p>
        </p:txBody>
      </p:sp>
    </p:spTree>
    <p:extLst>
      <p:ext uri="{BB962C8B-B14F-4D97-AF65-F5344CB8AC3E}">
        <p14:creationId xmlns:p14="http://schemas.microsoft.com/office/powerpoint/2010/main" val="24194131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56"/>
          <p:cNvGrpSpPr/>
          <p:nvPr>
            <p:custDataLst>
              <p:tags r:id="rId1"/>
            </p:custDataLst>
          </p:nvPr>
        </p:nvGrpSpPr>
        <p:grpSpPr>
          <a:xfrm>
            <a:off x="2057400" y="971490"/>
            <a:ext cx="6858000" cy="5334000"/>
            <a:chOff x="2057400" y="457200"/>
            <a:chExt cx="6858000" cy="5334000"/>
          </a:xfrm>
        </p:grpSpPr>
        <p:sp>
          <p:nvSpPr>
            <p:cNvPr id="133" name="Right Triangle 132"/>
            <p:cNvSpPr/>
            <p:nvPr>
              <p:custDataLst>
                <p:tags r:id="rId142"/>
              </p:custDataLst>
            </p:nvPr>
          </p:nvSpPr>
          <p:spPr>
            <a:xfrm rot="10800000">
              <a:off x="7620000" y="914400"/>
              <a:ext cx="609600" cy="685800"/>
            </a:xfrm>
            <a:prstGeom prst="rtTriangle">
              <a:avLst/>
            </a:prstGeom>
            <a:solidFill>
              <a:schemeClr val="accent3">
                <a:lumMod val="75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Rounded Rectangle 115"/>
            <p:cNvSpPr/>
            <p:nvPr>
              <p:custDataLst>
                <p:tags r:id="rId143"/>
              </p:custDataLst>
            </p:nvPr>
          </p:nvSpPr>
          <p:spPr>
            <a:xfrm>
              <a:off x="7924800" y="457200"/>
              <a:ext cx="990600" cy="5334000"/>
            </a:xfrm>
            <a:prstGeom prst="roundRect">
              <a:avLst>
                <a:gd name="adj" fmla="val 30422"/>
              </a:avLst>
            </a:prstGeom>
            <a:solidFill>
              <a:schemeClr val="accent3">
                <a:lumMod val="75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Rounded Rectangle 116"/>
            <p:cNvSpPr/>
            <p:nvPr>
              <p:custDataLst>
                <p:tags r:id="rId144"/>
              </p:custDataLst>
            </p:nvPr>
          </p:nvSpPr>
          <p:spPr>
            <a:xfrm>
              <a:off x="2057400" y="457200"/>
              <a:ext cx="914400" cy="3048000"/>
            </a:xfrm>
            <a:prstGeom prst="roundRect">
              <a:avLst>
                <a:gd name="adj" fmla="val 30422"/>
              </a:avLst>
            </a:prstGeom>
            <a:solidFill>
              <a:schemeClr val="accent3">
                <a:lumMod val="75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Rounded Rectangle 123"/>
            <p:cNvSpPr/>
            <p:nvPr>
              <p:custDataLst>
                <p:tags r:id="rId145"/>
              </p:custDataLst>
            </p:nvPr>
          </p:nvSpPr>
          <p:spPr>
            <a:xfrm>
              <a:off x="2057400" y="457200"/>
              <a:ext cx="6400800" cy="609600"/>
            </a:xfrm>
            <a:prstGeom prst="roundRect">
              <a:avLst>
                <a:gd name="adj" fmla="val 50000"/>
              </a:avLst>
            </a:prstGeom>
            <a:solidFill>
              <a:schemeClr val="accent3">
                <a:lumMod val="75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Right Triangle 127"/>
            <p:cNvSpPr/>
            <p:nvPr>
              <p:custDataLst>
                <p:tags r:id="rId146"/>
              </p:custDataLst>
            </p:nvPr>
          </p:nvSpPr>
          <p:spPr>
            <a:xfrm rot="5400000">
              <a:off x="2552700" y="876300"/>
              <a:ext cx="609600" cy="685800"/>
            </a:xfrm>
            <a:prstGeom prst="rtTriangle">
              <a:avLst/>
            </a:prstGeom>
            <a:solidFill>
              <a:schemeClr val="accent3">
                <a:lumMod val="75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TextBox 144"/>
            <p:cNvSpPr txBox="1"/>
            <p:nvPr>
              <p:custDataLst>
                <p:tags r:id="rId147"/>
              </p:custDataLst>
            </p:nvPr>
          </p:nvSpPr>
          <p:spPr>
            <a:xfrm>
              <a:off x="8001000" y="5083314"/>
              <a:ext cx="8382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chemeClr val="bg1"/>
                  </a:solidFill>
                </a:rPr>
                <a:t>Write-</a:t>
              </a:r>
              <a:br>
                <a:rPr lang="en-US" sz="2000" dirty="0" smtClean="0">
                  <a:solidFill>
                    <a:schemeClr val="bg1"/>
                  </a:solidFill>
                </a:rPr>
              </a:br>
              <a:r>
                <a:rPr lang="en-US" sz="2000" dirty="0" smtClean="0">
                  <a:solidFill>
                    <a:schemeClr val="bg1"/>
                  </a:solidFill>
                </a:rPr>
                <a:t>Back</a:t>
              </a:r>
            </a:p>
          </p:txBody>
        </p:sp>
      </p:grpSp>
      <p:grpSp>
        <p:nvGrpSpPr>
          <p:cNvPr id="3" name="Group 154"/>
          <p:cNvGrpSpPr/>
          <p:nvPr>
            <p:custDataLst>
              <p:tags r:id="rId2"/>
            </p:custDataLst>
          </p:nvPr>
        </p:nvGrpSpPr>
        <p:grpSpPr>
          <a:xfrm>
            <a:off x="5791200" y="1657290"/>
            <a:ext cx="2286000" cy="4648200"/>
            <a:chOff x="6629400" y="1143000"/>
            <a:chExt cx="1447800" cy="4648200"/>
          </a:xfrm>
        </p:grpSpPr>
        <p:sp>
          <p:nvSpPr>
            <p:cNvPr id="108" name="Rounded Rectangle 107"/>
            <p:cNvSpPr/>
            <p:nvPr>
              <p:custDataLst>
                <p:tags r:id="rId140"/>
              </p:custDataLst>
            </p:nvPr>
          </p:nvSpPr>
          <p:spPr>
            <a:xfrm>
              <a:off x="6705600" y="1143000"/>
              <a:ext cx="1295400" cy="4648200"/>
            </a:xfrm>
            <a:prstGeom prst="roundRect">
              <a:avLst>
                <a:gd name="adj" fmla="val 19208"/>
              </a:avLst>
            </a:prstGeom>
            <a:solidFill>
              <a:schemeClr val="accent4">
                <a:lumMod val="75000"/>
              </a:schemeClr>
            </a:solidFill>
            <a:ln w="2857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TextBox 141"/>
            <p:cNvSpPr txBox="1"/>
            <p:nvPr>
              <p:custDataLst>
                <p:tags r:id="rId141"/>
              </p:custDataLst>
            </p:nvPr>
          </p:nvSpPr>
          <p:spPr>
            <a:xfrm>
              <a:off x="6629400" y="5334000"/>
              <a:ext cx="14478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chemeClr val="bg1"/>
                  </a:solidFill>
                </a:rPr>
                <a:t>Memory</a:t>
              </a:r>
            </a:p>
          </p:txBody>
        </p:sp>
      </p:grpSp>
      <p:grpSp>
        <p:nvGrpSpPr>
          <p:cNvPr id="4" name="Group 148"/>
          <p:cNvGrpSpPr/>
          <p:nvPr>
            <p:custDataLst>
              <p:tags r:id="rId3"/>
            </p:custDataLst>
          </p:nvPr>
        </p:nvGrpSpPr>
        <p:grpSpPr>
          <a:xfrm>
            <a:off x="152400" y="1657290"/>
            <a:ext cx="1600200" cy="4670286"/>
            <a:chOff x="152400" y="1143000"/>
            <a:chExt cx="1676400" cy="4670286"/>
          </a:xfrm>
        </p:grpSpPr>
        <p:sp>
          <p:nvSpPr>
            <p:cNvPr id="93" name="Rounded Rectangle 92"/>
            <p:cNvSpPr/>
            <p:nvPr>
              <p:custDataLst>
                <p:tags r:id="rId138"/>
              </p:custDataLst>
            </p:nvPr>
          </p:nvSpPr>
          <p:spPr>
            <a:xfrm>
              <a:off x="152400" y="1143000"/>
              <a:ext cx="1676400" cy="4648200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7" name="TextBox 136"/>
            <p:cNvSpPr txBox="1"/>
            <p:nvPr>
              <p:custDataLst>
                <p:tags r:id="rId139"/>
              </p:custDataLst>
            </p:nvPr>
          </p:nvSpPr>
          <p:spPr>
            <a:xfrm>
              <a:off x="228600" y="5105400"/>
              <a:ext cx="14478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chemeClr val="bg1"/>
                  </a:solidFill>
                </a:rPr>
                <a:t>Instruction</a:t>
              </a:r>
              <a:br>
                <a:rPr lang="en-US" sz="2000" dirty="0" smtClean="0">
                  <a:solidFill>
                    <a:schemeClr val="bg1"/>
                  </a:solidFill>
                </a:rPr>
              </a:br>
              <a:r>
                <a:rPr lang="en-US" sz="2000" dirty="0" smtClean="0">
                  <a:solidFill>
                    <a:schemeClr val="bg1"/>
                  </a:solidFill>
                </a:rPr>
                <a:t>Fetch</a:t>
              </a:r>
            </a:p>
          </p:txBody>
        </p:sp>
      </p:grpSp>
      <p:grpSp>
        <p:nvGrpSpPr>
          <p:cNvPr id="5" name="Group 153"/>
          <p:cNvGrpSpPr/>
          <p:nvPr>
            <p:custDataLst>
              <p:tags r:id="rId4"/>
            </p:custDataLst>
          </p:nvPr>
        </p:nvGrpSpPr>
        <p:grpSpPr>
          <a:xfrm>
            <a:off x="3886200" y="1657290"/>
            <a:ext cx="2057400" cy="4648200"/>
            <a:chOff x="3886200" y="1143000"/>
            <a:chExt cx="2819400" cy="4648200"/>
          </a:xfrm>
        </p:grpSpPr>
        <p:sp>
          <p:nvSpPr>
            <p:cNvPr id="106" name="Rounded Rectangle 105"/>
            <p:cNvSpPr/>
            <p:nvPr>
              <p:custDataLst>
                <p:tags r:id="rId136"/>
              </p:custDataLst>
            </p:nvPr>
          </p:nvSpPr>
          <p:spPr>
            <a:xfrm>
              <a:off x="3886200" y="1143000"/>
              <a:ext cx="2819400" cy="4648200"/>
            </a:xfrm>
            <a:prstGeom prst="roundRect">
              <a:avLst>
                <a:gd name="adj" fmla="val 11944"/>
              </a:avLst>
            </a:prstGeom>
            <a:solidFill>
              <a:schemeClr val="accent3">
                <a:lumMod val="75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TextBox 140"/>
            <p:cNvSpPr txBox="1"/>
            <p:nvPr>
              <p:custDataLst>
                <p:tags r:id="rId137"/>
              </p:custDataLst>
            </p:nvPr>
          </p:nvSpPr>
          <p:spPr>
            <a:xfrm>
              <a:off x="4648200" y="5391090"/>
              <a:ext cx="14478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chemeClr val="bg1"/>
                  </a:solidFill>
                </a:rPr>
                <a:t>Execute</a:t>
              </a:r>
            </a:p>
          </p:txBody>
        </p:sp>
      </p:grpSp>
      <p:grpSp>
        <p:nvGrpSpPr>
          <p:cNvPr id="6" name="Group 152"/>
          <p:cNvGrpSpPr/>
          <p:nvPr>
            <p:custDataLst>
              <p:tags r:id="rId5"/>
            </p:custDataLst>
          </p:nvPr>
        </p:nvGrpSpPr>
        <p:grpSpPr>
          <a:xfrm>
            <a:off x="1752600" y="1657290"/>
            <a:ext cx="2133600" cy="4648201"/>
            <a:chOff x="1828800" y="1143000"/>
            <a:chExt cx="2057400" cy="4648201"/>
          </a:xfrm>
        </p:grpSpPr>
        <p:sp>
          <p:nvSpPr>
            <p:cNvPr id="111" name="Rounded Rectangle 110"/>
            <p:cNvSpPr/>
            <p:nvPr>
              <p:custDataLst>
                <p:tags r:id="rId132"/>
              </p:custDataLst>
            </p:nvPr>
          </p:nvSpPr>
          <p:spPr>
            <a:xfrm>
              <a:off x="2751083" y="1143000"/>
              <a:ext cx="1135117" cy="4648200"/>
            </a:xfrm>
            <a:prstGeom prst="roundRect">
              <a:avLst>
                <a:gd name="adj" fmla="val 30962"/>
              </a:avLst>
            </a:prstGeom>
            <a:solidFill>
              <a:schemeClr val="accent1">
                <a:lumMod val="50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Rounded Rectangle 111"/>
            <p:cNvSpPr/>
            <p:nvPr>
              <p:custDataLst>
                <p:tags r:id="rId133"/>
              </p:custDataLst>
            </p:nvPr>
          </p:nvSpPr>
          <p:spPr>
            <a:xfrm>
              <a:off x="1828800" y="3505200"/>
              <a:ext cx="2057400" cy="2286000"/>
            </a:xfrm>
            <a:prstGeom prst="roundRect">
              <a:avLst>
                <a:gd name="adj" fmla="val 15859"/>
              </a:avLst>
            </a:prstGeom>
            <a:solidFill>
              <a:schemeClr val="accent1">
                <a:lumMod val="50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Right Triangle 114"/>
            <p:cNvSpPr/>
            <p:nvPr>
              <p:custDataLst>
                <p:tags r:id="rId134"/>
              </p:custDataLst>
            </p:nvPr>
          </p:nvSpPr>
          <p:spPr>
            <a:xfrm rot="16200000">
              <a:off x="2458847" y="3132658"/>
              <a:ext cx="550314" cy="533400"/>
            </a:xfrm>
            <a:prstGeom prst="rtTriangle">
              <a:avLst/>
            </a:prstGeom>
            <a:solidFill>
              <a:schemeClr val="accent1">
                <a:lumMod val="50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TextBox 138"/>
            <p:cNvSpPr txBox="1"/>
            <p:nvPr>
              <p:custDataLst>
                <p:tags r:id="rId135"/>
              </p:custDataLst>
            </p:nvPr>
          </p:nvSpPr>
          <p:spPr>
            <a:xfrm>
              <a:off x="2133600" y="5083315"/>
              <a:ext cx="14478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chemeClr val="bg1"/>
                  </a:solidFill>
                </a:rPr>
                <a:t>Instruction</a:t>
              </a:r>
              <a:br>
                <a:rPr lang="en-US" sz="2000" dirty="0" smtClean="0">
                  <a:solidFill>
                    <a:schemeClr val="bg1"/>
                  </a:solidFill>
                </a:rPr>
              </a:br>
              <a:r>
                <a:rPr lang="en-US" sz="2000" dirty="0" smtClean="0">
                  <a:solidFill>
                    <a:schemeClr val="bg1"/>
                  </a:solidFill>
                </a:rPr>
                <a:t>Decode</a:t>
              </a:r>
            </a:p>
          </p:txBody>
        </p:sp>
      </p:grpSp>
      <p:sp>
        <p:nvSpPr>
          <p:cNvPr id="136" name="Arc 135"/>
          <p:cNvSpPr/>
          <p:nvPr>
            <p:custDataLst>
              <p:tags r:id="rId6"/>
            </p:custDataLst>
          </p:nvPr>
        </p:nvSpPr>
        <p:spPr>
          <a:xfrm rot="10800000" flipV="1">
            <a:off x="2743200" y="1657290"/>
            <a:ext cx="609600" cy="609600"/>
          </a:xfrm>
          <a:prstGeom prst="arc">
            <a:avLst/>
          </a:prstGeom>
          <a:ln w="762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Rounded Rectangle 126"/>
          <p:cNvSpPr/>
          <p:nvPr>
            <p:custDataLst>
              <p:tags r:id="rId7"/>
            </p:custDataLst>
          </p:nvPr>
        </p:nvSpPr>
        <p:spPr>
          <a:xfrm>
            <a:off x="5943600" y="1657290"/>
            <a:ext cx="1981200" cy="4648200"/>
          </a:xfrm>
          <a:prstGeom prst="roundRect">
            <a:avLst/>
          </a:prstGeom>
          <a:noFill/>
          <a:ln w="762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3" name="Straight Connector 102"/>
          <p:cNvCxnSpPr>
            <a:endCxn id="104" idx="2"/>
          </p:cNvCxnSpPr>
          <p:nvPr>
            <p:custDataLst>
              <p:tags r:id="rId8"/>
            </p:custDataLst>
          </p:nvPr>
        </p:nvCxnSpPr>
        <p:spPr>
          <a:xfrm>
            <a:off x="8229600" y="6305490"/>
            <a:ext cx="381000" cy="0"/>
          </a:xfrm>
          <a:prstGeom prst="line">
            <a:avLst/>
          </a:prstGeom>
          <a:ln w="762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Arc 103"/>
          <p:cNvSpPr/>
          <p:nvPr>
            <p:custDataLst>
              <p:tags r:id="rId9"/>
            </p:custDataLst>
          </p:nvPr>
        </p:nvSpPr>
        <p:spPr>
          <a:xfrm rot="5400000">
            <a:off x="8305800" y="5695890"/>
            <a:ext cx="609600" cy="609600"/>
          </a:xfrm>
          <a:prstGeom prst="arc">
            <a:avLst/>
          </a:prstGeom>
          <a:ln w="76200" cap="rnd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Arc 104"/>
          <p:cNvSpPr/>
          <p:nvPr>
            <p:custDataLst>
              <p:tags r:id="rId10"/>
            </p:custDataLst>
          </p:nvPr>
        </p:nvSpPr>
        <p:spPr>
          <a:xfrm rot="10800000">
            <a:off x="7924800" y="5695890"/>
            <a:ext cx="609600" cy="609600"/>
          </a:xfrm>
          <a:prstGeom prst="arc">
            <a:avLst/>
          </a:prstGeom>
          <a:ln w="76200" cap="rnd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4" name="Straight Connector 133"/>
          <p:cNvCxnSpPr>
            <a:stCxn id="143" idx="2"/>
          </p:cNvCxnSpPr>
          <p:nvPr>
            <p:custDataLst>
              <p:tags r:id="rId11"/>
            </p:custDataLst>
          </p:nvPr>
        </p:nvCxnSpPr>
        <p:spPr>
          <a:xfrm rot="5400000">
            <a:off x="1828800" y="2800290"/>
            <a:ext cx="1828800" cy="0"/>
          </a:xfrm>
          <a:prstGeom prst="line">
            <a:avLst/>
          </a:prstGeom>
          <a:ln w="762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8" name="Arc 147"/>
          <p:cNvSpPr/>
          <p:nvPr>
            <p:custDataLst>
              <p:tags r:id="rId12"/>
            </p:custDataLst>
          </p:nvPr>
        </p:nvSpPr>
        <p:spPr>
          <a:xfrm rot="16200000" flipV="1">
            <a:off x="7315200" y="1581090"/>
            <a:ext cx="609600" cy="609600"/>
          </a:xfrm>
          <a:prstGeom prst="arc">
            <a:avLst/>
          </a:prstGeom>
          <a:ln w="76200" cap="rnd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Text Box 11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2667000" y="4648200"/>
            <a:ext cx="685800" cy="304800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0" r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1600" dirty="0" smtClean="0">
                <a:solidFill>
                  <a:srgbClr val="FFFFFF"/>
                </a:solidFill>
              </a:rPr>
              <a:t>extend</a:t>
            </a:r>
            <a:endParaRPr lang="en-US" sz="1600" dirty="0">
              <a:solidFill>
                <a:srgbClr val="FFFFFF"/>
              </a:solidFill>
            </a:endParaRPr>
          </a:p>
        </p:txBody>
      </p:sp>
      <p:sp>
        <p:nvSpPr>
          <p:cNvPr id="151" name="Freeform 150"/>
          <p:cNvSpPr/>
          <p:nvPr>
            <p:custDataLst>
              <p:tags r:id="rId14"/>
            </p:custDataLst>
          </p:nvPr>
        </p:nvSpPr>
        <p:spPr>
          <a:xfrm>
            <a:off x="4953000" y="2190690"/>
            <a:ext cx="609600" cy="1524000"/>
          </a:xfrm>
          <a:custGeom>
            <a:avLst/>
            <a:gdLst>
              <a:gd name="connsiteX0" fmla="*/ 0 w 685800"/>
              <a:gd name="connsiteY0" fmla="*/ 0 h 762000"/>
              <a:gd name="connsiteX1" fmla="*/ 685800 w 685800"/>
              <a:gd name="connsiteY1" fmla="*/ 0 h 762000"/>
              <a:gd name="connsiteX2" fmla="*/ 685800 w 685800"/>
              <a:gd name="connsiteY2" fmla="*/ 7620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190500 h 762000"/>
              <a:gd name="connsiteX2" fmla="*/ 685800 w 685800"/>
              <a:gd name="connsiteY2" fmla="*/ 7620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190500 h 762000"/>
              <a:gd name="connsiteX2" fmla="*/ 685800 w 685800"/>
              <a:gd name="connsiteY2" fmla="*/ 5715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317500 h 762000"/>
              <a:gd name="connsiteX2" fmla="*/ 685800 w 685800"/>
              <a:gd name="connsiteY2" fmla="*/ 5715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952500"/>
              <a:gd name="connsiteX1" fmla="*/ 685800 w 685800"/>
              <a:gd name="connsiteY1" fmla="*/ 317500 h 952500"/>
              <a:gd name="connsiteX2" fmla="*/ 685800 w 685800"/>
              <a:gd name="connsiteY2" fmla="*/ 952500 h 952500"/>
              <a:gd name="connsiteX3" fmla="*/ 0 w 685800"/>
              <a:gd name="connsiteY3" fmla="*/ 762000 h 952500"/>
              <a:gd name="connsiteX4" fmla="*/ 0 w 685800"/>
              <a:gd name="connsiteY4" fmla="*/ 0 h 9525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635000 h 1270000"/>
              <a:gd name="connsiteX5" fmla="*/ 0 w 685800"/>
              <a:gd name="connsiteY5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171450 w 685800"/>
              <a:gd name="connsiteY4" fmla="*/ 635000 h 1270000"/>
              <a:gd name="connsiteX5" fmla="*/ 0 w 685800"/>
              <a:gd name="connsiteY5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171450 w 685800"/>
              <a:gd name="connsiteY4" fmla="*/ 635000 h 1270000"/>
              <a:gd name="connsiteX5" fmla="*/ 0 w 685800"/>
              <a:gd name="connsiteY5" fmla="*/ 508000 h 1270000"/>
              <a:gd name="connsiteX6" fmla="*/ 0 w 685800"/>
              <a:gd name="connsiteY6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762000 h 1270000"/>
              <a:gd name="connsiteX5" fmla="*/ 171450 w 685800"/>
              <a:gd name="connsiteY5" fmla="*/ 635000 h 1270000"/>
              <a:gd name="connsiteX6" fmla="*/ 0 w 685800"/>
              <a:gd name="connsiteY6" fmla="*/ 508000 h 1270000"/>
              <a:gd name="connsiteX7" fmla="*/ 0 w 685800"/>
              <a:gd name="connsiteY7" fmla="*/ 0 h 127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5800" h="1270000">
                <a:moveTo>
                  <a:pt x="0" y="0"/>
                </a:moveTo>
                <a:lnTo>
                  <a:pt x="685800" y="317500"/>
                </a:lnTo>
                <a:lnTo>
                  <a:pt x="685800" y="952500"/>
                </a:lnTo>
                <a:lnTo>
                  <a:pt x="0" y="1270000"/>
                </a:lnTo>
                <a:lnTo>
                  <a:pt x="0" y="762000"/>
                </a:lnTo>
                <a:lnTo>
                  <a:pt x="171450" y="635000"/>
                </a:lnTo>
                <a:lnTo>
                  <a:pt x="0" y="508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8" name="Rectangle 19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4648200" y="3181290"/>
            <a:ext cx="152400" cy="762000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70" name="Rectangle 4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6400800" y="3714690"/>
            <a:ext cx="1143000" cy="1066800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76" name="Rectangle 22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2362199" y="2266890"/>
            <a:ext cx="1143001" cy="1363663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 anchorCtr="1">
            <a:no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register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file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7" name="Oval 24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2362200" y="4038600"/>
            <a:ext cx="1219200" cy="457199"/>
          </a:xfrm>
          <a:prstGeom prst="ellipse">
            <a:avLst/>
          </a:prstGeom>
          <a:solidFill>
            <a:schemeClr val="bg2"/>
          </a:solidFill>
          <a:ln w="25400" cap="sq" algn="ctr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1800" dirty="0" smtClean="0">
                <a:solidFill>
                  <a:srgbClr val="FFFFFF"/>
                </a:solidFill>
                <a:latin typeface="Calibri"/>
              </a:rPr>
              <a:t>control</a:t>
            </a:r>
            <a:endParaRPr lang="en-US" sz="18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19" name="Rounded Rectangle 118"/>
          <p:cNvSpPr/>
          <p:nvPr>
            <p:custDataLst>
              <p:tags r:id="rId19"/>
            </p:custDataLst>
          </p:nvPr>
        </p:nvSpPr>
        <p:spPr>
          <a:xfrm>
            <a:off x="152400" y="1657290"/>
            <a:ext cx="1600200" cy="4648200"/>
          </a:xfrm>
          <a:prstGeom prst="roundRect">
            <a:avLst/>
          </a:prstGeom>
          <a:noFill/>
          <a:ln w="762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49730" name="Rectangle 2"/>
          <p:cNvSpPr>
            <a:spLocks noGrp="1" noChangeArrowheads="1"/>
          </p:cNvSpPr>
          <p:nvPr>
            <p:ph type="title"/>
            <p:custDataLst>
              <p:tags r:id="rId20"/>
            </p:custDataLst>
          </p:nvPr>
        </p:nvSpPr>
        <p:spPr>
          <a:xfrm>
            <a:off x="228600" y="0"/>
            <a:ext cx="8763000" cy="457200"/>
          </a:xfrm>
        </p:spPr>
        <p:txBody>
          <a:bodyPr>
            <a:noAutofit/>
          </a:bodyPr>
          <a:lstStyle/>
          <a:p>
            <a:r>
              <a:rPr lang="en-US" dirty="0" smtClean="0"/>
              <a:t>Big Picture</a:t>
            </a:r>
            <a:endParaRPr lang="en-US" dirty="0"/>
          </a:p>
        </p:txBody>
      </p:sp>
      <p:sp>
        <p:nvSpPr>
          <p:cNvPr id="2249753" name="Line 25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 flipV="1">
            <a:off x="2514600" y="3638491"/>
            <a:ext cx="1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/>
          </a:p>
        </p:txBody>
      </p:sp>
      <p:sp>
        <p:nvSpPr>
          <p:cNvPr id="2249775" name="Line 47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 flipV="1">
            <a:off x="8686800" y="1428690"/>
            <a:ext cx="0" cy="167640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249779" name="Line 51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 flipV="1">
            <a:off x="2209800" y="3181290"/>
            <a:ext cx="1524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/>
          </a:p>
        </p:txBody>
      </p:sp>
      <p:sp>
        <p:nvSpPr>
          <p:cNvPr id="2249780" name="Text Box 52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5105400" y="2724090"/>
            <a:ext cx="470000" cy="394275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non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1800" dirty="0" err="1">
                <a:solidFill>
                  <a:srgbClr val="FFFFFF"/>
                </a:solidFill>
                <a:latin typeface="Calibri"/>
              </a:rPr>
              <a:t>alu</a:t>
            </a:r>
            <a:endParaRPr lang="en-US" sz="18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1" name="Line 49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 flipH="1">
            <a:off x="2209800" y="1428690"/>
            <a:ext cx="0" cy="175260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48" name="Line 44"/>
          <p:cNvSpPr>
            <a:spLocks noChangeShapeType="1"/>
          </p:cNvSpPr>
          <p:nvPr>
            <p:custDataLst>
              <p:tags r:id="rId26"/>
            </p:custDataLst>
          </p:nvPr>
        </p:nvSpPr>
        <p:spPr bwMode="auto">
          <a:xfrm>
            <a:off x="4800600" y="3486090"/>
            <a:ext cx="1524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50" name="Line 44"/>
          <p:cNvSpPr>
            <a:spLocks noChangeShapeType="1"/>
          </p:cNvSpPr>
          <p:nvPr>
            <p:custDataLst>
              <p:tags r:id="rId27"/>
            </p:custDataLst>
          </p:nvPr>
        </p:nvSpPr>
        <p:spPr bwMode="auto">
          <a:xfrm>
            <a:off x="4419600" y="3790890"/>
            <a:ext cx="1524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54" name="Line 49"/>
          <p:cNvSpPr>
            <a:spLocks noChangeShapeType="1"/>
          </p:cNvSpPr>
          <p:nvPr>
            <p:custDataLst>
              <p:tags r:id="rId28"/>
            </p:custDataLst>
          </p:nvPr>
        </p:nvSpPr>
        <p:spPr bwMode="auto">
          <a:xfrm>
            <a:off x="2057400" y="4648200"/>
            <a:ext cx="152400" cy="15240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78" name="Text Box 5"/>
          <p:cNvSpPr txBox="1"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6477000" y="4400490"/>
            <a:ext cx="976100" cy="413639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>
                <a:solidFill>
                  <a:srgbClr val="FFFFFF"/>
                </a:solidFill>
                <a:latin typeface="Calibri"/>
              </a:rPr>
              <a:t>memory</a:t>
            </a:r>
          </a:p>
        </p:txBody>
      </p:sp>
      <p:sp>
        <p:nvSpPr>
          <p:cNvPr id="80" name="Line 49"/>
          <p:cNvSpPr>
            <a:spLocks noChangeShapeType="1"/>
          </p:cNvSpPr>
          <p:nvPr>
            <p:custDataLst>
              <p:tags r:id="rId30"/>
            </p:custDataLst>
          </p:nvPr>
        </p:nvSpPr>
        <p:spPr bwMode="auto">
          <a:xfrm flipV="1">
            <a:off x="4191000" y="3333690"/>
            <a:ext cx="0" cy="91440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 type="oval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82" name="Text Box 5"/>
          <p:cNvSpPr txBox="1"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6324600" y="4019490"/>
            <a:ext cx="518900" cy="394275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Calibri"/>
              </a:rPr>
              <a:t>d</a:t>
            </a:r>
            <a:r>
              <a:rPr lang="en-US" baseline="-25000" dirty="0" smtClean="0">
                <a:solidFill>
                  <a:srgbClr val="FFFFFF"/>
                </a:solidFill>
                <a:latin typeface="Calibri"/>
              </a:rPr>
              <a:t>in</a:t>
            </a:r>
            <a:endParaRPr lang="en-US" baseline="-250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83" name="Text Box 5"/>
          <p:cNvSpPr txBox="1"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7010400" y="4019490"/>
            <a:ext cx="518900" cy="394275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err="1" smtClean="0">
                <a:solidFill>
                  <a:srgbClr val="FFFFFF"/>
                </a:solidFill>
                <a:latin typeface="Calibri"/>
              </a:rPr>
              <a:t>d</a:t>
            </a:r>
            <a:r>
              <a:rPr lang="en-US" baseline="-25000" dirty="0" err="1" smtClean="0">
                <a:solidFill>
                  <a:srgbClr val="FFFFFF"/>
                </a:solidFill>
                <a:latin typeface="Calibri"/>
              </a:rPr>
              <a:t>out</a:t>
            </a:r>
            <a:endParaRPr lang="en-US" baseline="-250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84" name="Line 45"/>
          <p:cNvSpPr>
            <a:spLocks noChangeShapeType="1"/>
          </p:cNvSpPr>
          <p:nvPr>
            <p:custDataLst>
              <p:tags r:id="rId33"/>
            </p:custDataLst>
          </p:nvPr>
        </p:nvSpPr>
        <p:spPr bwMode="auto">
          <a:xfrm flipV="1">
            <a:off x="6858000" y="4781490"/>
            <a:ext cx="0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85" name="Text Box 5"/>
          <p:cNvSpPr txBox="1"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6400800" y="3638490"/>
            <a:ext cx="976100" cy="394275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err="1" smtClean="0">
                <a:solidFill>
                  <a:srgbClr val="FFFFFF"/>
                </a:solidFill>
                <a:latin typeface="Calibri"/>
              </a:rPr>
              <a:t>addr</a:t>
            </a:r>
            <a:endParaRPr lang="en-US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86" name="Line 44"/>
          <p:cNvSpPr>
            <a:spLocks noChangeShapeType="1"/>
          </p:cNvSpPr>
          <p:nvPr>
            <p:custDataLst>
              <p:tags r:id="rId35"/>
            </p:custDataLst>
          </p:nvPr>
        </p:nvSpPr>
        <p:spPr bwMode="auto">
          <a:xfrm>
            <a:off x="6858000" y="2876490"/>
            <a:ext cx="0" cy="83820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oval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88" name="Line 48"/>
          <p:cNvSpPr>
            <a:spLocks noChangeShapeType="1"/>
          </p:cNvSpPr>
          <p:nvPr>
            <p:custDataLst>
              <p:tags r:id="rId36"/>
            </p:custDataLst>
          </p:nvPr>
        </p:nvSpPr>
        <p:spPr bwMode="auto">
          <a:xfrm flipH="1">
            <a:off x="8534400" y="3105090"/>
            <a:ext cx="1524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 dirty="0"/>
          </a:p>
        </p:txBody>
      </p:sp>
      <p:sp>
        <p:nvSpPr>
          <p:cNvPr id="89" name="Line 44"/>
          <p:cNvSpPr>
            <a:spLocks noChangeShapeType="1"/>
          </p:cNvSpPr>
          <p:nvPr>
            <p:custDataLst>
              <p:tags r:id="rId37"/>
            </p:custDataLst>
          </p:nvPr>
        </p:nvSpPr>
        <p:spPr bwMode="auto">
          <a:xfrm>
            <a:off x="8229600" y="3333690"/>
            <a:ext cx="1524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0" name="Line 49"/>
          <p:cNvSpPr>
            <a:spLocks noChangeShapeType="1"/>
          </p:cNvSpPr>
          <p:nvPr>
            <p:custDataLst>
              <p:tags r:id="rId38"/>
            </p:custDataLst>
          </p:nvPr>
        </p:nvSpPr>
        <p:spPr bwMode="auto">
          <a:xfrm>
            <a:off x="8229600" y="3333690"/>
            <a:ext cx="0" cy="91440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29" name="Line 45"/>
          <p:cNvSpPr>
            <a:spLocks noChangeShapeType="1"/>
          </p:cNvSpPr>
          <p:nvPr>
            <p:custDataLst>
              <p:tags r:id="rId39"/>
            </p:custDataLst>
          </p:nvPr>
        </p:nvSpPr>
        <p:spPr bwMode="auto">
          <a:xfrm flipV="1">
            <a:off x="8458200" y="3486090"/>
            <a:ext cx="0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30" name="Line 45"/>
          <p:cNvSpPr>
            <a:spLocks noChangeShapeType="1"/>
          </p:cNvSpPr>
          <p:nvPr>
            <p:custDataLst>
              <p:tags r:id="rId40"/>
            </p:custDataLst>
          </p:nvPr>
        </p:nvSpPr>
        <p:spPr bwMode="auto">
          <a:xfrm flipV="1">
            <a:off x="5334000" y="3486090"/>
            <a:ext cx="0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31" name="Line 45"/>
          <p:cNvSpPr>
            <a:spLocks noChangeShapeType="1"/>
          </p:cNvSpPr>
          <p:nvPr>
            <p:custDataLst>
              <p:tags r:id="rId41"/>
            </p:custDataLst>
          </p:nvPr>
        </p:nvSpPr>
        <p:spPr bwMode="auto">
          <a:xfrm flipV="1">
            <a:off x="4648200" y="3943290"/>
            <a:ext cx="0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32" name="Line 45"/>
          <p:cNvSpPr>
            <a:spLocks noChangeShapeType="1"/>
          </p:cNvSpPr>
          <p:nvPr>
            <p:custDataLst>
              <p:tags r:id="rId42"/>
            </p:custDataLst>
          </p:nvPr>
        </p:nvSpPr>
        <p:spPr bwMode="auto">
          <a:xfrm flipV="1">
            <a:off x="2971800" y="5029200"/>
            <a:ext cx="0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9" name="Line 25"/>
          <p:cNvSpPr>
            <a:spLocks noChangeShapeType="1"/>
          </p:cNvSpPr>
          <p:nvPr>
            <p:custDataLst>
              <p:tags r:id="rId43"/>
            </p:custDataLst>
          </p:nvPr>
        </p:nvSpPr>
        <p:spPr bwMode="auto">
          <a:xfrm flipV="1">
            <a:off x="2895599" y="3638491"/>
            <a:ext cx="1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/>
          </a:p>
        </p:txBody>
      </p:sp>
      <p:sp>
        <p:nvSpPr>
          <p:cNvPr id="100" name="Line 25"/>
          <p:cNvSpPr>
            <a:spLocks noChangeShapeType="1"/>
          </p:cNvSpPr>
          <p:nvPr>
            <p:custDataLst>
              <p:tags r:id="rId44"/>
            </p:custDataLst>
          </p:nvPr>
        </p:nvSpPr>
        <p:spPr bwMode="auto">
          <a:xfrm flipV="1">
            <a:off x="3124199" y="3638491"/>
            <a:ext cx="1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/>
          </a:p>
        </p:txBody>
      </p:sp>
      <p:sp>
        <p:nvSpPr>
          <p:cNvPr id="101" name="Line 25"/>
          <p:cNvSpPr>
            <a:spLocks noChangeShapeType="1"/>
          </p:cNvSpPr>
          <p:nvPr>
            <p:custDataLst>
              <p:tags r:id="rId45"/>
            </p:custDataLst>
          </p:nvPr>
        </p:nvSpPr>
        <p:spPr bwMode="auto">
          <a:xfrm flipV="1">
            <a:off x="3352799" y="3638491"/>
            <a:ext cx="1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/>
          </a:p>
        </p:txBody>
      </p:sp>
      <p:sp>
        <p:nvSpPr>
          <p:cNvPr id="102" name="Line 34"/>
          <p:cNvSpPr>
            <a:spLocks noChangeShapeType="1"/>
          </p:cNvSpPr>
          <p:nvPr>
            <p:custDataLst>
              <p:tags r:id="rId46"/>
            </p:custDataLst>
          </p:nvPr>
        </p:nvSpPr>
        <p:spPr bwMode="auto">
          <a:xfrm flipV="1">
            <a:off x="2057400" y="4267200"/>
            <a:ext cx="304800" cy="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25" name="Rounded Rectangle 124"/>
          <p:cNvSpPr/>
          <p:nvPr>
            <p:custDataLst>
              <p:tags r:id="rId47"/>
            </p:custDataLst>
          </p:nvPr>
        </p:nvSpPr>
        <p:spPr>
          <a:xfrm>
            <a:off x="3886200" y="1657290"/>
            <a:ext cx="2057400" cy="4648200"/>
          </a:xfrm>
          <a:prstGeom prst="roundRect">
            <a:avLst>
              <a:gd name="adj" fmla="val 11944"/>
            </a:avLst>
          </a:prstGeom>
          <a:noFill/>
          <a:ln w="762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0" name="Straight Connector 139"/>
          <p:cNvCxnSpPr/>
          <p:nvPr>
            <p:custDataLst>
              <p:tags r:id="rId48"/>
            </p:custDataLst>
          </p:nvPr>
        </p:nvCxnSpPr>
        <p:spPr>
          <a:xfrm flipV="1">
            <a:off x="2057400" y="6305490"/>
            <a:ext cx="1600200" cy="2"/>
          </a:xfrm>
          <a:prstGeom prst="line">
            <a:avLst/>
          </a:prstGeom>
          <a:ln w="762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Connector 151"/>
          <p:cNvCxnSpPr/>
          <p:nvPr>
            <p:custDataLst>
              <p:tags r:id="rId49"/>
            </p:custDataLst>
          </p:nvPr>
        </p:nvCxnSpPr>
        <p:spPr>
          <a:xfrm rot="10800000">
            <a:off x="1905001" y="4019491"/>
            <a:ext cx="533402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Connector 155"/>
          <p:cNvCxnSpPr/>
          <p:nvPr>
            <p:custDataLst>
              <p:tags r:id="rId50"/>
            </p:custDataLst>
          </p:nvPr>
        </p:nvCxnSpPr>
        <p:spPr>
          <a:xfrm rot="5400000">
            <a:off x="6553200" y="3638490"/>
            <a:ext cx="4724400" cy="0"/>
          </a:xfrm>
          <a:prstGeom prst="line">
            <a:avLst/>
          </a:prstGeom>
          <a:ln w="762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Straight Connector 176"/>
          <p:cNvCxnSpPr/>
          <p:nvPr>
            <p:custDataLst>
              <p:tags r:id="rId51"/>
            </p:custDataLst>
          </p:nvPr>
        </p:nvCxnSpPr>
        <p:spPr>
          <a:xfrm rot="16200000" flipH="1">
            <a:off x="800101" y="2457390"/>
            <a:ext cx="2514600" cy="1"/>
          </a:xfrm>
          <a:prstGeom prst="line">
            <a:avLst/>
          </a:prstGeom>
          <a:ln w="762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Arc 93"/>
          <p:cNvSpPr/>
          <p:nvPr>
            <p:custDataLst>
              <p:tags r:id="rId52"/>
            </p:custDataLst>
          </p:nvPr>
        </p:nvSpPr>
        <p:spPr>
          <a:xfrm rot="5400000">
            <a:off x="3276600" y="5695890"/>
            <a:ext cx="609600" cy="609600"/>
          </a:xfrm>
          <a:prstGeom prst="arc">
            <a:avLst/>
          </a:prstGeom>
          <a:ln w="76200" cap="rnd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Arc 96"/>
          <p:cNvSpPr/>
          <p:nvPr>
            <p:custDataLst>
              <p:tags r:id="rId53"/>
            </p:custDataLst>
          </p:nvPr>
        </p:nvSpPr>
        <p:spPr>
          <a:xfrm rot="10800000">
            <a:off x="1752601" y="5695890"/>
            <a:ext cx="609600" cy="609600"/>
          </a:xfrm>
          <a:prstGeom prst="arc">
            <a:avLst/>
          </a:prstGeom>
          <a:ln w="76200" cap="rnd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3" name="Straight Connector 112"/>
          <p:cNvCxnSpPr/>
          <p:nvPr>
            <p:custDataLst>
              <p:tags r:id="rId54"/>
            </p:custDataLst>
          </p:nvPr>
        </p:nvCxnSpPr>
        <p:spPr>
          <a:xfrm rot="10800000">
            <a:off x="2057400" y="971490"/>
            <a:ext cx="6553200" cy="0"/>
          </a:xfrm>
          <a:prstGeom prst="line">
            <a:avLst/>
          </a:prstGeom>
          <a:ln w="762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Arc 113"/>
          <p:cNvSpPr/>
          <p:nvPr>
            <p:custDataLst>
              <p:tags r:id="rId55"/>
            </p:custDataLst>
          </p:nvPr>
        </p:nvSpPr>
        <p:spPr>
          <a:xfrm>
            <a:off x="8305800" y="971490"/>
            <a:ext cx="609600" cy="609600"/>
          </a:xfrm>
          <a:prstGeom prst="arc">
            <a:avLst/>
          </a:prstGeom>
          <a:ln w="76200" cap="rnd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Arc 117"/>
          <p:cNvSpPr/>
          <p:nvPr>
            <p:custDataLst>
              <p:tags r:id="rId56"/>
            </p:custDataLst>
          </p:nvPr>
        </p:nvSpPr>
        <p:spPr>
          <a:xfrm rot="5400000">
            <a:off x="2133601" y="3409890"/>
            <a:ext cx="609600" cy="609600"/>
          </a:xfrm>
          <a:prstGeom prst="arc">
            <a:avLst/>
          </a:prstGeom>
          <a:ln w="76200" cap="rnd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Arc 119"/>
          <p:cNvSpPr/>
          <p:nvPr>
            <p:custDataLst>
              <p:tags r:id="rId57"/>
            </p:custDataLst>
          </p:nvPr>
        </p:nvSpPr>
        <p:spPr>
          <a:xfrm rot="16200000">
            <a:off x="2057400" y="971490"/>
            <a:ext cx="609600" cy="609600"/>
          </a:xfrm>
          <a:prstGeom prst="arc">
            <a:avLst/>
          </a:prstGeom>
          <a:ln w="76200" cap="rnd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Arc 120"/>
          <p:cNvSpPr/>
          <p:nvPr>
            <p:custDataLst>
              <p:tags r:id="rId58"/>
            </p:custDataLst>
          </p:nvPr>
        </p:nvSpPr>
        <p:spPr>
          <a:xfrm rot="10800000">
            <a:off x="2057400" y="3409890"/>
            <a:ext cx="609600" cy="609600"/>
          </a:xfrm>
          <a:prstGeom prst="arc">
            <a:avLst/>
          </a:prstGeom>
          <a:ln w="76200" cap="rnd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Arc 122"/>
          <p:cNvSpPr/>
          <p:nvPr>
            <p:custDataLst>
              <p:tags r:id="rId59"/>
            </p:custDataLst>
          </p:nvPr>
        </p:nvSpPr>
        <p:spPr>
          <a:xfrm rot="10800000" flipV="1">
            <a:off x="1752601" y="4019490"/>
            <a:ext cx="609600" cy="609600"/>
          </a:xfrm>
          <a:prstGeom prst="arc">
            <a:avLst/>
          </a:prstGeom>
          <a:ln w="76200" cap="rnd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Arc 134"/>
          <p:cNvSpPr/>
          <p:nvPr>
            <p:custDataLst>
              <p:tags r:id="rId60"/>
            </p:custDataLst>
          </p:nvPr>
        </p:nvSpPr>
        <p:spPr>
          <a:xfrm rot="16200000" flipV="1">
            <a:off x="3276600" y="1657290"/>
            <a:ext cx="609600" cy="609600"/>
          </a:xfrm>
          <a:prstGeom prst="arc">
            <a:avLst/>
          </a:prstGeom>
          <a:ln w="76200" cap="rnd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8" name="Straight Connector 137"/>
          <p:cNvCxnSpPr/>
          <p:nvPr>
            <p:custDataLst>
              <p:tags r:id="rId61"/>
            </p:custDataLst>
          </p:nvPr>
        </p:nvCxnSpPr>
        <p:spPr>
          <a:xfrm rot="10800000">
            <a:off x="3048000" y="1657290"/>
            <a:ext cx="533400" cy="0"/>
          </a:xfrm>
          <a:prstGeom prst="line">
            <a:avLst/>
          </a:prstGeom>
          <a:ln w="762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" name="Arc 142"/>
          <p:cNvSpPr/>
          <p:nvPr>
            <p:custDataLst>
              <p:tags r:id="rId62"/>
            </p:custDataLst>
          </p:nvPr>
        </p:nvSpPr>
        <p:spPr>
          <a:xfrm rot="10800000" flipV="1">
            <a:off x="2743200" y="1581090"/>
            <a:ext cx="609600" cy="609600"/>
          </a:xfrm>
          <a:prstGeom prst="arc">
            <a:avLst/>
          </a:prstGeom>
          <a:ln w="762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4" name="Straight Connector 143"/>
          <p:cNvCxnSpPr/>
          <p:nvPr>
            <p:custDataLst>
              <p:tags r:id="rId63"/>
            </p:custDataLst>
          </p:nvPr>
        </p:nvCxnSpPr>
        <p:spPr>
          <a:xfrm rot="10800000" flipV="1">
            <a:off x="3048000" y="1581088"/>
            <a:ext cx="4648200" cy="1"/>
          </a:xfrm>
          <a:prstGeom prst="line">
            <a:avLst/>
          </a:prstGeom>
          <a:ln w="762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Connector 149"/>
          <p:cNvCxnSpPr>
            <a:stCxn id="148" idx="0"/>
          </p:cNvCxnSpPr>
          <p:nvPr>
            <p:custDataLst>
              <p:tags r:id="rId64"/>
            </p:custDataLst>
          </p:nvPr>
        </p:nvCxnSpPr>
        <p:spPr>
          <a:xfrm rot="5400000">
            <a:off x="7886700" y="1923990"/>
            <a:ext cx="762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Line 8"/>
          <p:cNvSpPr>
            <a:spLocks noChangeShapeType="1"/>
          </p:cNvSpPr>
          <p:nvPr>
            <p:custDataLst>
              <p:tags r:id="rId65"/>
            </p:custDataLst>
          </p:nvPr>
        </p:nvSpPr>
        <p:spPr bwMode="auto">
          <a:xfrm>
            <a:off x="685798" y="3257490"/>
            <a:ext cx="2" cy="7620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59" name="Text Box 11"/>
          <p:cNvSpPr txBox="1">
            <a:spLocks noChangeArrowheads="1"/>
          </p:cNvSpPr>
          <p:nvPr>
            <p:custDataLst>
              <p:tags r:id="rId66"/>
            </p:custDataLst>
          </p:nvPr>
        </p:nvSpPr>
        <p:spPr bwMode="auto">
          <a:xfrm>
            <a:off x="304800" y="4019490"/>
            <a:ext cx="762000" cy="304799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Consolas" pitchFamily="49" charset="0"/>
              </a:rPr>
              <a:t>PC</a:t>
            </a:r>
            <a:endParaRPr lang="en-US" dirty="0">
              <a:solidFill>
                <a:srgbClr val="FFFFFF"/>
              </a:solidFill>
              <a:latin typeface="Consolas" pitchFamily="49" charset="0"/>
            </a:endParaRPr>
          </a:p>
        </p:txBody>
      </p:sp>
      <p:sp>
        <p:nvSpPr>
          <p:cNvPr id="66" name="Line 18"/>
          <p:cNvSpPr>
            <a:spLocks noChangeShapeType="1"/>
          </p:cNvSpPr>
          <p:nvPr>
            <p:custDataLst>
              <p:tags r:id="rId67"/>
            </p:custDataLst>
          </p:nvPr>
        </p:nvSpPr>
        <p:spPr bwMode="auto">
          <a:xfrm flipH="1">
            <a:off x="1219200" y="3638490"/>
            <a:ext cx="0" cy="11430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69" name="Line 21"/>
          <p:cNvSpPr>
            <a:spLocks noChangeShapeType="1"/>
          </p:cNvSpPr>
          <p:nvPr>
            <p:custDataLst>
              <p:tags r:id="rId68"/>
            </p:custDataLst>
          </p:nvPr>
        </p:nvSpPr>
        <p:spPr bwMode="auto">
          <a:xfrm>
            <a:off x="685798" y="4324288"/>
            <a:ext cx="2" cy="457201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73" name="Line 49"/>
          <p:cNvSpPr>
            <a:spLocks noChangeShapeType="1"/>
          </p:cNvSpPr>
          <p:nvPr>
            <p:custDataLst>
              <p:tags r:id="rId69"/>
            </p:custDataLst>
          </p:nvPr>
        </p:nvSpPr>
        <p:spPr bwMode="auto">
          <a:xfrm flipH="1" flipV="1">
            <a:off x="1295400" y="2724090"/>
            <a:ext cx="152400" cy="0"/>
          </a:xfrm>
          <a:prstGeom prst="line">
            <a:avLst/>
          </a:prstGeom>
          <a:noFill/>
          <a:ln w="25400" cap="sq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75" name="Rectangle 4"/>
          <p:cNvSpPr>
            <a:spLocks noChangeArrowheads="1"/>
          </p:cNvSpPr>
          <p:nvPr>
            <p:custDataLst>
              <p:tags r:id="rId70"/>
            </p:custDataLst>
          </p:nvPr>
        </p:nvSpPr>
        <p:spPr bwMode="auto">
          <a:xfrm>
            <a:off x="304800" y="2190690"/>
            <a:ext cx="990600" cy="1066800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memory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63" name="Oval 17"/>
          <p:cNvSpPr>
            <a:spLocks noChangeArrowheads="1"/>
          </p:cNvSpPr>
          <p:nvPr>
            <p:custDataLst>
              <p:tags r:id="rId71"/>
            </p:custDataLst>
          </p:nvPr>
        </p:nvSpPr>
        <p:spPr bwMode="auto">
          <a:xfrm>
            <a:off x="457200" y="4781490"/>
            <a:ext cx="990600" cy="685800"/>
          </a:xfrm>
          <a:prstGeom prst="ellipse">
            <a:avLst/>
          </a:prstGeom>
          <a:solidFill>
            <a:schemeClr val="bg2"/>
          </a:solidFill>
          <a:ln w="25400" algn="ctr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Calibri"/>
              </a:rPr>
              <a:t>new</a:t>
            </a:r>
            <a:br>
              <a:rPr lang="en-US" dirty="0" smtClean="0">
                <a:solidFill>
                  <a:srgbClr val="FFFFFF"/>
                </a:solidFill>
                <a:latin typeface="Calibri"/>
              </a:rPr>
            </a:br>
            <a:r>
              <a:rPr lang="en-US" dirty="0" smtClean="0">
                <a:solidFill>
                  <a:srgbClr val="FFFFFF"/>
                </a:solidFill>
                <a:latin typeface="Calibri"/>
              </a:rPr>
              <a:t>pc</a:t>
            </a:r>
            <a:endParaRPr lang="en-US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66" name="Line 49"/>
          <p:cNvSpPr>
            <a:spLocks noChangeShapeType="1"/>
          </p:cNvSpPr>
          <p:nvPr>
            <p:custDataLst>
              <p:tags r:id="rId72"/>
            </p:custDataLst>
          </p:nvPr>
        </p:nvSpPr>
        <p:spPr bwMode="auto">
          <a:xfrm flipH="1" flipV="1">
            <a:off x="1447800" y="2724090"/>
            <a:ext cx="0" cy="1524000"/>
          </a:xfrm>
          <a:prstGeom prst="line">
            <a:avLst/>
          </a:prstGeom>
          <a:noFill/>
          <a:ln w="25400" cap="sq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5" name="Line 18"/>
          <p:cNvSpPr>
            <a:spLocks noChangeShapeType="1"/>
          </p:cNvSpPr>
          <p:nvPr>
            <p:custDataLst>
              <p:tags r:id="rId73"/>
            </p:custDataLst>
          </p:nvPr>
        </p:nvSpPr>
        <p:spPr bwMode="auto">
          <a:xfrm>
            <a:off x="685800" y="3638490"/>
            <a:ext cx="5334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oval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67" name="Line 49"/>
          <p:cNvSpPr>
            <a:spLocks noChangeShapeType="1"/>
          </p:cNvSpPr>
          <p:nvPr>
            <p:custDataLst>
              <p:tags r:id="rId74"/>
            </p:custDataLst>
          </p:nvPr>
        </p:nvSpPr>
        <p:spPr bwMode="auto">
          <a:xfrm flipV="1">
            <a:off x="1447800" y="4248090"/>
            <a:ext cx="609600" cy="0"/>
          </a:xfrm>
          <a:prstGeom prst="line">
            <a:avLst/>
          </a:prstGeom>
          <a:noFill/>
          <a:ln w="25400" cap="sq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249771" name="Line 43"/>
          <p:cNvSpPr>
            <a:spLocks noChangeShapeType="1"/>
          </p:cNvSpPr>
          <p:nvPr>
            <p:custDataLst>
              <p:tags r:id="rId75"/>
            </p:custDataLst>
          </p:nvPr>
        </p:nvSpPr>
        <p:spPr bwMode="auto">
          <a:xfrm>
            <a:off x="3505200" y="2495490"/>
            <a:ext cx="14478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249772" name="Line 44"/>
          <p:cNvSpPr>
            <a:spLocks noChangeShapeType="1"/>
          </p:cNvSpPr>
          <p:nvPr>
            <p:custDataLst>
              <p:tags r:id="rId76"/>
            </p:custDataLst>
          </p:nvPr>
        </p:nvSpPr>
        <p:spPr bwMode="auto">
          <a:xfrm>
            <a:off x="3505200" y="3333690"/>
            <a:ext cx="114046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249776" name="Line 48"/>
          <p:cNvSpPr>
            <a:spLocks noChangeShapeType="1"/>
          </p:cNvSpPr>
          <p:nvPr>
            <p:custDataLst>
              <p:tags r:id="rId77"/>
            </p:custDataLst>
          </p:nvPr>
        </p:nvSpPr>
        <p:spPr bwMode="auto">
          <a:xfrm flipH="1">
            <a:off x="5562600" y="2876490"/>
            <a:ext cx="28194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 dirty="0"/>
          </a:p>
        </p:txBody>
      </p:sp>
      <p:sp>
        <p:nvSpPr>
          <p:cNvPr id="2249777" name="Line 49"/>
          <p:cNvSpPr>
            <a:spLocks noChangeShapeType="1"/>
          </p:cNvSpPr>
          <p:nvPr>
            <p:custDataLst>
              <p:tags r:id="rId78"/>
            </p:custDataLst>
          </p:nvPr>
        </p:nvSpPr>
        <p:spPr bwMode="auto">
          <a:xfrm flipV="1">
            <a:off x="2209800" y="1428690"/>
            <a:ext cx="64770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81" name="Line 44"/>
          <p:cNvSpPr>
            <a:spLocks noChangeShapeType="1"/>
          </p:cNvSpPr>
          <p:nvPr>
            <p:custDataLst>
              <p:tags r:id="rId79"/>
            </p:custDataLst>
          </p:nvPr>
        </p:nvSpPr>
        <p:spPr bwMode="auto">
          <a:xfrm>
            <a:off x="4191000" y="4216627"/>
            <a:ext cx="2209800" cy="31463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1" name="Line 49"/>
          <p:cNvSpPr>
            <a:spLocks noChangeShapeType="1"/>
          </p:cNvSpPr>
          <p:nvPr>
            <p:custDataLst>
              <p:tags r:id="rId80"/>
            </p:custDataLst>
          </p:nvPr>
        </p:nvSpPr>
        <p:spPr bwMode="auto">
          <a:xfrm flipV="1">
            <a:off x="7543800" y="4248090"/>
            <a:ext cx="6858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26" name="Line 44"/>
          <p:cNvSpPr>
            <a:spLocks noChangeShapeType="1"/>
          </p:cNvSpPr>
          <p:nvPr>
            <p:custDataLst>
              <p:tags r:id="rId81"/>
            </p:custDataLst>
          </p:nvPr>
        </p:nvSpPr>
        <p:spPr bwMode="auto">
          <a:xfrm flipV="1">
            <a:off x="3352800" y="4800600"/>
            <a:ext cx="10668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47" name="Text Box 11"/>
          <p:cNvSpPr txBox="1">
            <a:spLocks noChangeArrowheads="1"/>
          </p:cNvSpPr>
          <p:nvPr>
            <p:custDataLst>
              <p:tags r:id="rId82"/>
            </p:custDataLst>
          </p:nvPr>
        </p:nvSpPr>
        <p:spPr bwMode="auto">
          <a:xfrm rot="16200000">
            <a:off x="-609596" y="3867088"/>
            <a:ext cx="4724398" cy="304799"/>
          </a:xfrm>
          <a:prstGeom prst="rect">
            <a:avLst/>
          </a:prstGeom>
          <a:solidFill>
            <a:schemeClr val="bg2">
              <a:lumMod val="65000"/>
              <a:lumOff val="35000"/>
            </a:schemeClr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49" name="Text Box 11"/>
          <p:cNvSpPr txBox="1">
            <a:spLocks noChangeArrowheads="1"/>
          </p:cNvSpPr>
          <p:nvPr>
            <p:custDataLst>
              <p:tags r:id="rId83"/>
            </p:custDataLst>
          </p:nvPr>
        </p:nvSpPr>
        <p:spPr bwMode="auto">
          <a:xfrm rot="16200000">
            <a:off x="1371600" y="4095691"/>
            <a:ext cx="762000" cy="304799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+mj-lt"/>
              </a:rPr>
              <a:t>inst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53" name="TextBox 152"/>
          <p:cNvSpPr txBox="1"/>
          <p:nvPr>
            <p:custDataLst>
              <p:tags r:id="rId84"/>
            </p:custDataLst>
          </p:nvPr>
        </p:nvSpPr>
        <p:spPr>
          <a:xfrm>
            <a:off x="1371600" y="6362580"/>
            <a:ext cx="76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IF/ID</a:t>
            </a:r>
          </a:p>
        </p:txBody>
      </p:sp>
      <p:sp>
        <p:nvSpPr>
          <p:cNvPr id="154" name="Text Box 11"/>
          <p:cNvSpPr txBox="1">
            <a:spLocks noChangeArrowheads="1"/>
          </p:cNvSpPr>
          <p:nvPr>
            <p:custDataLst>
              <p:tags r:id="rId85"/>
            </p:custDataLst>
          </p:nvPr>
        </p:nvSpPr>
        <p:spPr bwMode="auto">
          <a:xfrm rot="16200000">
            <a:off x="1524001" y="3867089"/>
            <a:ext cx="4724400" cy="304799"/>
          </a:xfrm>
          <a:prstGeom prst="rect">
            <a:avLst/>
          </a:prstGeom>
          <a:solidFill>
            <a:schemeClr val="bg2">
              <a:lumMod val="65000"/>
              <a:lumOff val="35000"/>
            </a:schemeClr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55" name="TextBox 154"/>
          <p:cNvSpPr txBox="1"/>
          <p:nvPr>
            <p:custDataLst>
              <p:tags r:id="rId86"/>
            </p:custDataLst>
          </p:nvPr>
        </p:nvSpPr>
        <p:spPr>
          <a:xfrm>
            <a:off x="3505200" y="6381690"/>
            <a:ext cx="76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ID/EX</a:t>
            </a:r>
          </a:p>
        </p:txBody>
      </p:sp>
      <p:sp>
        <p:nvSpPr>
          <p:cNvPr id="157" name="Text Box 11"/>
          <p:cNvSpPr txBox="1">
            <a:spLocks noChangeArrowheads="1"/>
          </p:cNvSpPr>
          <p:nvPr>
            <p:custDataLst>
              <p:tags r:id="rId87"/>
            </p:custDataLst>
          </p:nvPr>
        </p:nvSpPr>
        <p:spPr bwMode="auto">
          <a:xfrm rot="16200000">
            <a:off x="5562601" y="3867090"/>
            <a:ext cx="4724400" cy="304799"/>
          </a:xfrm>
          <a:prstGeom prst="rect">
            <a:avLst/>
          </a:prstGeom>
          <a:solidFill>
            <a:schemeClr val="bg2">
              <a:lumMod val="65000"/>
              <a:lumOff val="35000"/>
            </a:schemeClr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58" name="Text Box 11"/>
          <p:cNvSpPr txBox="1">
            <a:spLocks noChangeArrowheads="1"/>
          </p:cNvSpPr>
          <p:nvPr>
            <p:custDataLst>
              <p:tags r:id="rId88"/>
            </p:custDataLst>
          </p:nvPr>
        </p:nvSpPr>
        <p:spPr bwMode="auto">
          <a:xfrm rot="16200000">
            <a:off x="3581401" y="3867089"/>
            <a:ext cx="4724400" cy="304799"/>
          </a:xfrm>
          <a:prstGeom prst="rect">
            <a:avLst/>
          </a:prstGeom>
          <a:solidFill>
            <a:schemeClr val="bg2">
              <a:lumMod val="65000"/>
              <a:lumOff val="35000"/>
            </a:schemeClr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72" name="Rectangle 19"/>
          <p:cNvSpPr>
            <a:spLocks noChangeArrowheads="1"/>
          </p:cNvSpPr>
          <p:nvPr>
            <p:custDataLst>
              <p:tags r:id="rId89"/>
            </p:custDataLst>
          </p:nvPr>
        </p:nvSpPr>
        <p:spPr bwMode="auto">
          <a:xfrm>
            <a:off x="8382000" y="2724090"/>
            <a:ext cx="152400" cy="762000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75" name="TextBox 174"/>
          <p:cNvSpPr txBox="1"/>
          <p:nvPr>
            <p:custDataLst>
              <p:tags r:id="rId90"/>
            </p:custDataLst>
          </p:nvPr>
        </p:nvSpPr>
        <p:spPr>
          <a:xfrm>
            <a:off x="5334000" y="6381690"/>
            <a:ext cx="1219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EX/MEM</a:t>
            </a:r>
          </a:p>
        </p:txBody>
      </p:sp>
      <p:sp>
        <p:nvSpPr>
          <p:cNvPr id="179" name="TextBox 178"/>
          <p:cNvSpPr txBox="1"/>
          <p:nvPr>
            <p:custDataLst>
              <p:tags r:id="rId91"/>
            </p:custDataLst>
          </p:nvPr>
        </p:nvSpPr>
        <p:spPr>
          <a:xfrm>
            <a:off x="7315200" y="6381690"/>
            <a:ext cx="1295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MEM/WB</a:t>
            </a:r>
          </a:p>
        </p:txBody>
      </p:sp>
      <p:sp>
        <p:nvSpPr>
          <p:cNvPr id="180" name="Text Box 11"/>
          <p:cNvSpPr txBox="1">
            <a:spLocks noChangeArrowheads="1"/>
          </p:cNvSpPr>
          <p:nvPr>
            <p:custDataLst>
              <p:tags r:id="rId92"/>
            </p:custDataLst>
          </p:nvPr>
        </p:nvSpPr>
        <p:spPr bwMode="auto">
          <a:xfrm rot="16200000">
            <a:off x="3505200" y="4724401"/>
            <a:ext cx="762000" cy="304799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err="1" smtClean="0">
                <a:solidFill>
                  <a:srgbClr val="FFFFFF"/>
                </a:solidFill>
                <a:latin typeface="+mj-lt"/>
              </a:rPr>
              <a:t>imm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81" name="Text Box 11"/>
          <p:cNvSpPr txBox="1">
            <a:spLocks noChangeArrowheads="1"/>
          </p:cNvSpPr>
          <p:nvPr>
            <p:custDataLst>
              <p:tags r:id="rId93"/>
            </p:custDataLst>
          </p:nvPr>
        </p:nvSpPr>
        <p:spPr bwMode="auto">
          <a:xfrm rot="16200000">
            <a:off x="3505200" y="3181291"/>
            <a:ext cx="762000" cy="304799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+mj-lt"/>
              </a:rPr>
              <a:t>B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82" name="Text Box 11"/>
          <p:cNvSpPr txBox="1">
            <a:spLocks noChangeArrowheads="1"/>
          </p:cNvSpPr>
          <p:nvPr>
            <p:custDataLst>
              <p:tags r:id="rId94"/>
            </p:custDataLst>
          </p:nvPr>
        </p:nvSpPr>
        <p:spPr bwMode="auto">
          <a:xfrm rot="16200000">
            <a:off x="3505200" y="2343091"/>
            <a:ext cx="762000" cy="304799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+mj-lt"/>
              </a:rPr>
              <a:t>A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83" name="Text Box 11"/>
          <p:cNvSpPr txBox="1">
            <a:spLocks noChangeArrowheads="1"/>
          </p:cNvSpPr>
          <p:nvPr>
            <p:custDataLst>
              <p:tags r:id="rId95"/>
            </p:custDataLst>
          </p:nvPr>
        </p:nvSpPr>
        <p:spPr bwMode="auto">
          <a:xfrm rot="16200000">
            <a:off x="3619504" y="5810191"/>
            <a:ext cx="533398" cy="304799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+mj-lt"/>
              </a:rPr>
              <a:t>ctrl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84" name="Line 25"/>
          <p:cNvSpPr>
            <a:spLocks noChangeShapeType="1"/>
          </p:cNvSpPr>
          <p:nvPr>
            <p:custDataLst>
              <p:tags r:id="rId96"/>
            </p:custDataLst>
          </p:nvPr>
        </p:nvSpPr>
        <p:spPr bwMode="auto">
          <a:xfrm flipV="1">
            <a:off x="3505199" y="6000689"/>
            <a:ext cx="228601" cy="1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/>
          </a:p>
        </p:txBody>
      </p:sp>
      <p:sp>
        <p:nvSpPr>
          <p:cNvPr id="185" name="Text Box 11"/>
          <p:cNvSpPr txBox="1">
            <a:spLocks noChangeArrowheads="1"/>
          </p:cNvSpPr>
          <p:nvPr>
            <p:custDataLst>
              <p:tags r:id="rId97"/>
            </p:custDataLst>
          </p:nvPr>
        </p:nvSpPr>
        <p:spPr bwMode="auto">
          <a:xfrm rot="16200000">
            <a:off x="5676901" y="5810190"/>
            <a:ext cx="533398" cy="304799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+mj-lt"/>
              </a:rPr>
              <a:t>ctrl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86" name="Line 25"/>
          <p:cNvSpPr>
            <a:spLocks noChangeShapeType="1"/>
          </p:cNvSpPr>
          <p:nvPr>
            <p:custDataLst>
              <p:tags r:id="rId98"/>
            </p:custDataLst>
          </p:nvPr>
        </p:nvSpPr>
        <p:spPr bwMode="auto">
          <a:xfrm flipV="1">
            <a:off x="5562596" y="6000688"/>
            <a:ext cx="228601" cy="1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/>
          </a:p>
        </p:txBody>
      </p:sp>
      <p:sp>
        <p:nvSpPr>
          <p:cNvPr id="187" name="Text Box 11"/>
          <p:cNvSpPr txBox="1">
            <a:spLocks noChangeArrowheads="1"/>
          </p:cNvSpPr>
          <p:nvPr>
            <p:custDataLst>
              <p:tags r:id="rId99"/>
            </p:custDataLst>
          </p:nvPr>
        </p:nvSpPr>
        <p:spPr bwMode="auto">
          <a:xfrm rot="16200000">
            <a:off x="7658101" y="5810190"/>
            <a:ext cx="533398" cy="304799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+mj-lt"/>
              </a:rPr>
              <a:t>ctrl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88" name="Line 25"/>
          <p:cNvSpPr>
            <a:spLocks noChangeShapeType="1"/>
          </p:cNvSpPr>
          <p:nvPr>
            <p:custDataLst>
              <p:tags r:id="rId100"/>
            </p:custDataLst>
          </p:nvPr>
        </p:nvSpPr>
        <p:spPr bwMode="auto">
          <a:xfrm flipV="1">
            <a:off x="7543796" y="6000688"/>
            <a:ext cx="228601" cy="1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/>
          </a:p>
        </p:txBody>
      </p:sp>
      <p:sp>
        <p:nvSpPr>
          <p:cNvPr id="189" name="Text Box 11"/>
          <p:cNvSpPr txBox="1">
            <a:spLocks noChangeArrowheads="1"/>
          </p:cNvSpPr>
          <p:nvPr>
            <p:custDataLst>
              <p:tags r:id="rId101"/>
            </p:custDataLst>
          </p:nvPr>
        </p:nvSpPr>
        <p:spPr bwMode="auto">
          <a:xfrm rot="16200000">
            <a:off x="5562600" y="4095690"/>
            <a:ext cx="762000" cy="304799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+mj-lt"/>
              </a:rPr>
              <a:t>B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90" name="Text Box 11"/>
          <p:cNvSpPr txBox="1">
            <a:spLocks noChangeArrowheads="1"/>
          </p:cNvSpPr>
          <p:nvPr>
            <p:custDataLst>
              <p:tags r:id="rId102"/>
            </p:custDataLst>
          </p:nvPr>
        </p:nvSpPr>
        <p:spPr bwMode="auto">
          <a:xfrm rot="16200000">
            <a:off x="5562600" y="2724090"/>
            <a:ext cx="762000" cy="304799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+mj-lt"/>
              </a:rPr>
              <a:t>D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91" name="Text Box 11"/>
          <p:cNvSpPr txBox="1">
            <a:spLocks noChangeArrowheads="1"/>
          </p:cNvSpPr>
          <p:nvPr>
            <p:custDataLst>
              <p:tags r:id="rId103"/>
            </p:custDataLst>
          </p:nvPr>
        </p:nvSpPr>
        <p:spPr bwMode="auto">
          <a:xfrm rot="16200000">
            <a:off x="7543800" y="2724091"/>
            <a:ext cx="762000" cy="304799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+mj-lt"/>
              </a:rPr>
              <a:t>D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92" name="Text Box 11"/>
          <p:cNvSpPr txBox="1">
            <a:spLocks noChangeArrowheads="1"/>
          </p:cNvSpPr>
          <p:nvPr>
            <p:custDataLst>
              <p:tags r:id="rId104"/>
            </p:custDataLst>
          </p:nvPr>
        </p:nvSpPr>
        <p:spPr bwMode="auto">
          <a:xfrm rot="16200000">
            <a:off x="7543800" y="4095690"/>
            <a:ext cx="762000" cy="304799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+mj-lt"/>
              </a:rPr>
              <a:t>M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93" name="Line 25"/>
          <p:cNvSpPr>
            <a:spLocks noChangeShapeType="1"/>
          </p:cNvSpPr>
          <p:nvPr>
            <p:custDataLst>
              <p:tags r:id="rId105"/>
            </p:custDataLst>
          </p:nvPr>
        </p:nvSpPr>
        <p:spPr bwMode="auto">
          <a:xfrm flipV="1">
            <a:off x="3505200" y="6153089"/>
            <a:ext cx="228601" cy="1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/>
          </a:p>
        </p:txBody>
      </p:sp>
      <p:sp>
        <p:nvSpPr>
          <p:cNvPr id="194" name="Line 25"/>
          <p:cNvSpPr>
            <a:spLocks noChangeShapeType="1"/>
          </p:cNvSpPr>
          <p:nvPr>
            <p:custDataLst>
              <p:tags r:id="rId106"/>
            </p:custDataLst>
          </p:nvPr>
        </p:nvSpPr>
        <p:spPr bwMode="auto">
          <a:xfrm flipV="1">
            <a:off x="3505200" y="5848289"/>
            <a:ext cx="228601" cy="1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/>
          </a:p>
        </p:txBody>
      </p:sp>
      <p:sp>
        <p:nvSpPr>
          <p:cNvPr id="195" name="Line 25"/>
          <p:cNvSpPr>
            <a:spLocks noChangeShapeType="1"/>
          </p:cNvSpPr>
          <p:nvPr>
            <p:custDataLst>
              <p:tags r:id="rId107"/>
            </p:custDataLst>
          </p:nvPr>
        </p:nvSpPr>
        <p:spPr bwMode="auto">
          <a:xfrm flipV="1">
            <a:off x="5562599" y="6153089"/>
            <a:ext cx="228601" cy="1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/>
          </a:p>
        </p:txBody>
      </p:sp>
      <p:sp>
        <p:nvSpPr>
          <p:cNvPr id="196" name="Line 25"/>
          <p:cNvSpPr>
            <a:spLocks noChangeShapeType="1"/>
          </p:cNvSpPr>
          <p:nvPr>
            <p:custDataLst>
              <p:tags r:id="rId108"/>
            </p:custDataLst>
          </p:nvPr>
        </p:nvSpPr>
        <p:spPr bwMode="auto">
          <a:xfrm flipV="1">
            <a:off x="5562599" y="5848289"/>
            <a:ext cx="228601" cy="1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/>
          </a:p>
        </p:txBody>
      </p:sp>
      <p:sp>
        <p:nvSpPr>
          <p:cNvPr id="197" name="Line 25"/>
          <p:cNvSpPr>
            <a:spLocks noChangeShapeType="1"/>
          </p:cNvSpPr>
          <p:nvPr>
            <p:custDataLst>
              <p:tags r:id="rId109"/>
            </p:custDataLst>
          </p:nvPr>
        </p:nvSpPr>
        <p:spPr bwMode="auto">
          <a:xfrm flipV="1">
            <a:off x="7543799" y="6153090"/>
            <a:ext cx="228601" cy="1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/>
          </a:p>
        </p:txBody>
      </p:sp>
      <p:sp>
        <p:nvSpPr>
          <p:cNvPr id="198" name="Line 25"/>
          <p:cNvSpPr>
            <a:spLocks noChangeShapeType="1"/>
          </p:cNvSpPr>
          <p:nvPr>
            <p:custDataLst>
              <p:tags r:id="rId110"/>
            </p:custDataLst>
          </p:nvPr>
        </p:nvSpPr>
        <p:spPr bwMode="auto">
          <a:xfrm flipV="1">
            <a:off x="7543799" y="5848290"/>
            <a:ext cx="228601" cy="1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/>
          </a:p>
        </p:txBody>
      </p:sp>
      <p:sp>
        <p:nvSpPr>
          <p:cNvPr id="162" name="Oval 17"/>
          <p:cNvSpPr>
            <a:spLocks noChangeArrowheads="1"/>
          </p:cNvSpPr>
          <p:nvPr>
            <p:custDataLst>
              <p:tags r:id="rId111"/>
            </p:custDataLst>
          </p:nvPr>
        </p:nvSpPr>
        <p:spPr bwMode="auto">
          <a:xfrm>
            <a:off x="2476500" y="1496667"/>
            <a:ext cx="1066800" cy="762000"/>
          </a:xfrm>
          <a:prstGeom prst="ellipse">
            <a:avLst/>
          </a:prstGeom>
          <a:solidFill>
            <a:schemeClr val="bg2"/>
          </a:solidFill>
          <a:ln w="25400" algn="ctr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pPr algn="ctr" eaLnBrk="1" hangingPunct="1">
              <a:lnSpc>
                <a:spcPct val="80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1400" dirty="0" smtClean="0">
                <a:solidFill>
                  <a:srgbClr val="FFFFFF"/>
                </a:solidFill>
                <a:latin typeface="Calibri"/>
              </a:rPr>
              <a:t>compute</a:t>
            </a:r>
            <a:br>
              <a:rPr lang="en-US" sz="1400" dirty="0" smtClean="0">
                <a:solidFill>
                  <a:srgbClr val="FFFFFF"/>
                </a:solidFill>
                <a:latin typeface="Calibri"/>
              </a:rPr>
            </a:br>
            <a:r>
              <a:rPr lang="en-US" sz="1400" dirty="0" smtClean="0">
                <a:solidFill>
                  <a:srgbClr val="FFFFFF"/>
                </a:solidFill>
                <a:latin typeface="Calibri"/>
              </a:rPr>
              <a:t>jump/branch</a:t>
            </a:r>
            <a:br>
              <a:rPr lang="en-US" sz="1400" dirty="0" smtClean="0">
                <a:solidFill>
                  <a:srgbClr val="FFFFFF"/>
                </a:solidFill>
                <a:latin typeface="Calibri"/>
              </a:rPr>
            </a:br>
            <a:r>
              <a:rPr lang="en-US" sz="1400" dirty="0" smtClean="0">
                <a:solidFill>
                  <a:srgbClr val="FFFFFF"/>
                </a:solidFill>
                <a:latin typeface="Calibri"/>
              </a:rPr>
              <a:t>targets</a:t>
            </a:r>
            <a:endParaRPr lang="en-US" sz="1400" dirty="0">
              <a:solidFill>
                <a:srgbClr val="FFFFFF"/>
              </a:solidFill>
              <a:latin typeface="Calibri"/>
            </a:endParaRPr>
          </a:p>
        </p:txBody>
      </p:sp>
      <p:grpSp>
        <p:nvGrpSpPr>
          <p:cNvPr id="164" name="Group 163"/>
          <p:cNvGrpSpPr/>
          <p:nvPr>
            <p:custDataLst>
              <p:tags r:id="rId112"/>
            </p:custDataLst>
          </p:nvPr>
        </p:nvGrpSpPr>
        <p:grpSpPr>
          <a:xfrm>
            <a:off x="838200" y="3486090"/>
            <a:ext cx="304800" cy="304800"/>
            <a:chOff x="990600" y="2971800"/>
            <a:chExt cx="304800" cy="304800"/>
          </a:xfrm>
          <a:solidFill>
            <a:schemeClr val="tx1"/>
          </a:solidFill>
        </p:grpSpPr>
        <p:sp>
          <p:nvSpPr>
            <p:cNvPr id="165" name="Freeform 164"/>
            <p:cNvSpPr/>
            <p:nvPr>
              <p:custDataLst>
                <p:tags r:id="rId130"/>
              </p:custDataLst>
            </p:nvPr>
          </p:nvSpPr>
          <p:spPr>
            <a:xfrm>
              <a:off x="990600" y="2971800"/>
              <a:ext cx="304800" cy="304800"/>
            </a:xfrm>
            <a:custGeom>
              <a:avLst/>
              <a:gdLst>
                <a:gd name="connsiteX0" fmla="*/ 0 w 685800"/>
                <a:gd name="connsiteY0" fmla="*/ 0 h 762000"/>
                <a:gd name="connsiteX1" fmla="*/ 685800 w 685800"/>
                <a:gd name="connsiteY1" fmla="*/ 0 h 762000"/>
                <a:gd name="connsiteX2" fmla="*/ 685800 w 685800"/>
                <a:gd name="connsiteY2" fmla="*/ 7620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190500 h 762000"/>
                <a:gd name="connsiteX2" fmla="*/ 685800 w 685800"/>
                <a:gd name="connsiteY2" fmla="*/ 7620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190500 h 762000"/>
                <a:gd name="connsiteX2" fmla="*/ 685800 w 685800"/>
                <a:gd name="connsiteY2" fmla="*/ 5715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317500 h 762000"/>
                <a:gd name="connsiteX2" fmla="*/ 685800 w 685800"/>
                <a:gd name="connsiteY2" fmla="*/ 5715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952500"/>
                <a:gd name="connsiteX1" fmla="*/ 685800 w 685800"/>
                <a:gd name="connsiteY1" fmla="*/ 317500 h 952500"/>
                <a:gd name="connsiteX2" fmla="*/ 685800 w 685800"/>
                <a:gd name="connsiteY2" fmla="*/ 952500 h 952500"/>
                <a:gd name="connsiteX3" fmla="*/ 0 w 685800"/>
                <a:gd name="connsiteY3" fmla="*/ 762000 h 952500"/>
                <a:gd name="connsiteX4" fmla="*/ 0 w 685800"/>
                <a:gd name="connsiteY4" fmla="*/ 0 h 9525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635000 h 1270000"/>
                <a:gd name="connsiteX5" fmla="*/ 0 w 685800"/>
                <a:gd name="connsiteY5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171450 w 685800"/>
                <a:gd name="connsiteY4" fmla="*/ 635000 h 1270000"/>
                <a:gd name="connsiteX5" fmla="*/ 0 w 685800"/>
                <a:gd name="connsiteY5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171450 w 685800"/>
                <a:gd name="connsiteY4" fmla="*/ 635000 h 1270000"/>
                <a:gd name="connsiteX5" fmla="*/ 0 w 685800"/>
                <a:gd name="connsiteY5" fmla="*/ 508000 h 1270000"/>
                <a:gd name="connsiteX6" fmla="*/ 0 w 685800"/>
                <a:gd name="connsiteY6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171450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97971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  <a:gd name="connsiteX0" fmla="*/ 0 w 685800"/>
                <a:gd name="connsiteY0" fmla="*/ 0 h 1270000"/>
                <a:gd name="connsiteX1" fmla="*/ 489857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97971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97971 w 489857"/>
                <a:gd name="connsiteY5" fmla="*/ 635000 h 1270000"/>
                <a:gd name="connsiteX6" fmla="*/ 0 w 489857"/>
                <a:gd name="connsiteY6" fmla="*/ 508000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97971 w 489857"/>
                <a:gd name="connsiteY5" fmla="*/ 635000 h 1270000"/>
                <a:gd name="connsiteX6" fmla="*/ 0 w 489857"/>
                <a:gd name="connsiteY6" fmla="*/ 508000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40821 w 489857"/>
                <a:gd name="connsiteY5" fmla="*/ 635000 h 1270000"/>
                <a:gd name="connsiteX6" fmla="*/ 0 w 489857"/>
                <a:gd name="connsiteY6" fmla="*/ 508000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40821 w 489857"/>
                <a:gd name="connsiteY5" fmla="*/ 635000 h 1270000"/>
                <a:gd name="connsiteX6" fmla="*/ 0 w 489857"/>
                <a:gd name="connsiteY6" fmla="*/ 555625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14375 h 1270000"/>
                <a:gd name="connsiteX5" fmla="*/ 40821 w 489857"/>
                <a:gd name="connsiteY5" fmla="*/ 635000 h 1270000"/>
                <a:gd name="connsiteX6" fmla="*/ 0 w 489857"/>
                <a:gd name="connsiteY6" fmla="*/ 555625 h 1270000"/>
                <a:gd name="connsiteX7" fmla="*/ 0 w 489857"/>
                <a:gd name="connsiteY7" fmla="*/ 0 h 127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89857" h="1270000">
                  <a:moveTo>
                    <a:pt x="0" y="0"/>
                  </a:moveTo>
                  <a:lnTo>
                    <a:pt x="489857" y="317500"/>
                  </a:lnTo>
                  <a:lnTo>
                    <a:pt x="489857" y="952500"/>
                  </a:lnTo>
                  <a:lnTo>
                    <a:pt x="0" y="1270000"/>
                  </a:lnTo>
                  <a:lnTo>
                    <a:pt x="0" y="714375"/>
                  </a:lnTo>
                  <a:lnTo>
                    <a:pt x="40821" y="635000"/>
                  </a:lnTo>
                  <a:lnTo>
                    <a:pt x="0" y="5556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lumMod val="65000"/>
                <a:lumOff val="35000"/>
              </a:schemeClr>
            </a:solidFill>
            <a:ln w="28575">
              <a:solidFill>
                <a:schemeClr val="bg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Text Box 11"/>
            <p:cNvSpPr txBox="1">
              <a:spLocks noChangeArrowheads="1"/>
            </p:cNvSpPr>
            <p:nvPr>
              <p:custDataLst>
                <p:tags r:id="rId131"/>
              </p:custDataLst>
            </p:nvPr>
          </p:nvSpPr>
          <p:spPr bwMode="auto">
            <a:xfrm>
              <a:off x="1081086" y="3002753"/>
              <a:ext cx="152400" cy="22860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 anchorCtr="1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1600" dirty="0" smtClean="0">
                  <a:solidFill>
                    <a:srgbClr val="FFFFFF"/>
                  </a:solidFill>
                  <a:latin typeface="Consolas" pitchFamily="49" charset="0"/>
                </a:rPr>
                <a:t>+4</a:t>
              </a:r>
              <a:endParaRPr lang="en-US" sz="1600" dirty="0">
                <a:solidFill>
                  <a:srgbClr val="FFFFFF"/>
                </a:solidFill>
                <a:latin typeface="Consolas" pitchFamily="49" charset="0"/>
              </a:endParaRPr>
            </a:p>
          </p:txBody>
        </p:sp>
      </p:grpSp>
      <p:sp>
        <p:nvSpPr>
          <p:cNvPr id="171" name="Line 25"/>
          <p:cNvSpPr>
            <a:spLocks noChangeShapeType="1"/>
          </p:cNvSpPr>
          <p:nvPr>
            <p:custDataLst>
              <p:tags r:id="rId113"/>
            </p:custDataLst>
          </p:nvPr>
        </p:nvSpPr>
        <p:spPr bwMode="auto">
          <a:xfrm flipV="1">
            <a:off x="990600" y="5467290"/>
            <a:ext cx="1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/>
          </a:p>
        </p:txBody>
      </p:sp>
      <p:sp>
        <p:nvSpPr>
          <p:cNvPr id="173" name="Line 49"/>
          <p:cNvSpPr>
            <a:spLocks noChangeShapeType="1"/>
          </p:cNvSpPr>
          <p:nvPr>
            <p:custDataLst>
              <p:tags r:id="rId114"/>
            </p:custDataLst>
          </p:nvPr>
        </p:nvSpPr>
        <p:spPr bwMode="auto">
          <a:xfrm>
            <a:off x="2057400" y="4248091"/>
            <a:ext cx="0" cy="1143000"/>
          </a:xfrm>
          <a:prstGeom prst="line">
            <a:avLst/>
          </a:prstGeom>
          <a:noFill/>
          <a:ln w="25400" cap="sq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cxnSp>
        <p:nvCxnSpPr>
          <p:cNvPr id="174" name="Straight Connector 173"/>
          <p:cNvCxnSpPr/>
          <p:nvPr>
            <p:custDataLst>
              <p:tags r:id="rId115"/>
            </p:custDataLst>
          </p:nvPr>
        </p:nvCxnSpPr>
        <p:spPr>
          <a:xfrm rot="5400000">
            <a:off x="4343400" y="4248090"/>
            <a:ext cx="152400" cy="0"/>
          </a:xfrm>
          <a:prstGeom prst="line">
            <a:avLst/>
          </a:prstGeom>
          <a:ln w="889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8" name="Line 49"/>
          <p:cNvSpPr>
            <a:spLocks noChangeShapeType="1"/>
          </p:cNvSpPr>
          <p:nvPr>
            <p:custDataLst>
              <p:tags r:id="rId116"/>
            </p:custDataLst>
          </p:nvPr>
        </p:nvSpPr>
        <p:spPr bwMode="auto">
          <a:xfrm>
            <a:off x="4419600" y="3790890"/>
            <a:ext cx="22654" cy="99060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59" name="Line 44"/>
          <p:cNvSpPr>
            <a:spLocks noChangeShapeType="1"/>
          </p:cNvSpPr>
          <p:nvPr>
            <p:custDataLst>
              <p:tags r:id="rId117"/>
            </p:custDataLst>
          </p:nvPr>
        </p:nvSpPr>
        <p:spPr bwMode="auto">
          <a:xfrm flipV="1">
            <a:off x="2209800" y="4800600"/>
            <a:ext cx="4572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46" name="Line 45"/>
          <p:cNvSpPr>
            <a:spLocks noChangeShapeType="1"/>
          </p:cNvSpPr>
          <p:nvPr>
            <p:custDataLst>
              <p:tags r:id="rId118"/>
            </p:custDataLst>
          </p:nvPr>
        </p:nvSpPr>
        <p:spPr bwMode="auto">
          <a:xfrm flipV="1">
            <a:off x="5486400" y="3409890"/>
            <a:ext cx="0" cy="228600"/>
          </a:xfrm>
          <a:prstGeom prst="line">
            <a:avLst/>
          </a:prstGeom>
          <a:noFill/>
          <a:ln w="25400" cap="sq">
            <a:solidFill>
              <a:srgbClr val="00FF00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60" name="Oval 159"/>
          <p:cNvSpPr/>
          <p:nvPr>
            <p:custDataLst>
              <p:tags r:id="rId119"/>
            </p:custDataLst>
          </p:nvPr>
        </p:nvSpPr>
        <p:spPr>
          <a:xfrm>
            <a:off x="4645660" y="4800600"/>
            <a:ext cx="993140" cy="927103"/>
          </a:xfrm>
          <a:prstGeom prst="ellipse">
            <a:avLst/>
          </a:prstGeom>
          <a:solidFill>
            <a:schemeClr val="bg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rtlCol="0" anchor="ctr"/>
          <a:lstStyle/>
          <a:p>
            <a:pPr algn="ctr"/>
            <a:r>
              <a:rPr lang="en-US" dirty="0" smtClean="0"/>
              <a:t>forward</a:t>
            </a:r>
            <a:br>
              <a:rPr lang="en-US" dirty="0" smtClean="0"/>
            </a:br>
            <a:r>
              <a:rPr lang="en-US" dirty="0" smtClean="0"/>
              <a:t>unit</a:t>
            </a:r>
            <a:endParaRPr lang="en-US" dirty="0"/>
          </a:p>
        </p:txBody>
      </p:sp>
      <p:sp>
        <p:nvSpPr>
          <p:cNvPr id="161" name="Oval 160"/>
          <p:cNvSpPr/>
          <p:nvPr>
            <p:custDataLst>
              <p:tags r:id="rId120"/>
            </p:custDataLst>
          </p:nvPr>
        </p:nvSpPr>
        <p:spPr>
          <a:xfrm>
            <a:off x="2324099" y="4936551"/>
            <a:ext cx="1066802" cy="914401"/>
          </a:xfrm>
          <a:prstGeom prst="ellipse">
            <a:avLst/>
          </a:prstGeom>
          <a:solidFill>
            <a:schemeClr val="bg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rtlCol="0" anchor="ctr"/>
          <a:lstStyle/>
          <a:p>
            <a:pPr algn="ctr"/>
            <a:r>
              <a:rPr lang="en-US" dirty="0" smtClean="0"/>
              <a:t>detect</a:t>
            </a:r>
            <a:br>
              <a:rPr lang="en-US" dirty="0" smtClean="0"/>
            </a:br>
            <a:r>
              <a:rPr lang="en-US" dirty="0" smtClean="0"/>
              <a:t>hazard</a:t>
            </a:r>
            <a:endParaRPr lang="en-US" dirty="0"/>
          </a:p>
        </p:txBody>
      </p:sp>
      <p:sp>
        <p:nvSpPr>
          <p:cNvPr id="217" name="Rectangle 19"/>
          <p:cNvSpPr>
            <a:spLocks noChangeArrowheads="1"/>
          </p:cNvSpPr>
          <p:nvPr>
            <p:custDataLst>
              <p:tags r:id="rId121"/>
            </p:custDataLst>
          </p:nvPr>
        </p:nvSpPr>
        <p:spPr bwMode="auto">
          <a:xfrm>
            <a:off x="4343400" y="2819400"/>
            <a:ext cx="152400" cy="609600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18" name="Line 43"/>
          <p:cNvSpPr>
            <a:spLocks noChangeShapeType="1"/>
          </p:cNvSpPr>
          <p:nvPr>
            <p:custDataLst>
              <p:tags r:id="rId122"/>
            </p:custDataLst>
          </p:nvPr>
        </p:nvSpPr>
        <p:spPr bwMode="auto">
          <a:xfrm flipH="1">
            <a:off x="4267200" y="1600200"/>
            <a:ext cx="2133600" cy="0"/>
          </a:xfrm>
          <a:prstGeom prst="line">
            <a:avLst/>
          </a:prstGeom>
          <a:noFill/>
          <a:ln w="57150" cap="sq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20" name="Line 43"/>
          <p:cNvSpPr>
            <a:spLocks noChangeShapeType="1"/>
          </p:cNvSpPr>
          <p:nvPr>
            <p:custDataLst>
              <p:tags r:id="rId123"/>
            </p:custDataLst>
          </p:nvPr>
        </p:nvSpPr>
        <p:spPr bwMode="auto">
          <a:xfrm flipH="1">
            <a:off x="6400800" y="1600200"/>
            <a:ext cx="0" cy="1276288"/>
          </a:xfrm>
          <a:prstGeom prst="line">
            <a:avLst/>
          </a:prstGeom>
          <a:noFill/>
          <a:ln w="57150" cap="sq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oval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21" name="Line 43"/>
          <p:cNvSpPr>
            <a:spLocks noChangeShapeType="1"/>
          </p:cNvSpPr>
          <p:nvPr>
            <p:custDataLst>
              <p:tags r:id="rId124"/>
            </p:custDataLst>
          </p:nvPr>
        </p:nvSpPr>
        <p:spPr bwMode="auto">
          <a:xfrm flipV="1">
            <a:off x="4114800" y="1447800"/>
            <a:ext cx="0" cy="1733490"/>
          </a:xfrm>
          <a:prstGeom prst="line">
            <a:avLst/>
          </a:prstGeom>
          <a:noFill/>
          <a:ln w="57150" cap="sq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oval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22" name="Line 43"/>
          <p:cNvSpPr>
            <a:spLocks noChangeShapeType="1"/>
          </p:cNvSpPr>
          <p:nvPr>
            <p:custDataLst>
              <p:tags r:id="rId125"/>
            </p:custDataLst>
          </p:nvPr>
        </p:nvSpPr>
        <p:spPr bwMode="auto">
          <a:xfrm flipH="1" flipV="1">
            <a:off x="4267200" y="1600197"/>
            <a:ext cx="0" cy="1352492"/>
          </a:xfrm>
          <a:prstGeom prst="line">
            <a:avLst/>
          </a:prstGeom>
          <a:noFill/>
          <a:ln w="57150" cap="sq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24" name="Line 43"/>
          <p:cNvSpPr>
            <a:spLocks noChangeShapeType="1"/>
          </p:cNvSpPr>
          <p:nvPr>
            <p:custDataLst>
              <p:tags r:id="rId126"/>
            </p:custDataLst>
          </p:nvPr>
        </p:nvSpPr>
        <p:spPr bwMode="auto">
          <a:xfrm flipV="1">
            <a:off x="4114800" y="3200399"/>
            <a:ext cx="228600" cy="0"/>
          </a:xfrm>
          <a:prstGeom prst="line">
            <a:avLst/>
          </a:prstGeom>
          <a:noFill/>
          <a:ln w="57150" cap="sq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25" name="Line 43"/>
          <p:cNvSpPr>
            <a:spLocks noChangeShapeType="1"/>
          </p:cNvSpPr>
          <p:nvPr>
            <p:custDataLst>
              <p:tags r:id="rId127"/>
            </p:custDataLst>
          </p:nvPr>
        </p:nvSpPr>
        <p:spPr bwMode="auto">
          <a:xfrm flipV="1">
            <a:off x="4114800" y="2362199"/>
            <a:ext cx="304800" cy="0"/>
          </a:xfrm>
          <a:prstGeom prst="line">
            <a:avLst/>
          </a:prstGeom>
          <a:noFill/>
          <a:ln w="57150" cap="sq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oval" w="med" len="med"/>
            <a:tailEnd type="none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26" name="Line 43"/>
          <p:cNvSpPr>
            <a:spLocks noChangeShapeType="1"/>
          </p:cNvSpPr>
          <p:nvPr>
            <p:custDataLst>
              <p:tags r:id="rId128"/>
            </p:custDataLst>
          </p:nvPr>
        </p:nvSpPr>
        <p:spPr bwMode="auto">
          <a:xfrm flipV="1">
            <a:off x="4267200" y="2133599"/>
            <a:ext cx="175054" cy="1"/>
          </a:xfrm>
          <a:prstGeom prst="line">
            <a:avLst/>
          </a:prstGeom>
          <a:noFill/>
          <a:ln w="57150" cap="sq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oval" w="med" len="med"/>
            <a:tailEnd type="none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16" name="Rectangle 19"/>
          <p:cNvSpPr>
            <a:spLocks noChangeArrowheads="1"/>
          </p:cNvSpPr>
          <p:nvPr>
            <p:custDataLst>
              <p:tags r:id="rId129"/>
            </p:custDataLst>
          </p:nvPr>
        </p:nvSpPr>
        <p:spPr bwMode="auto">
          <a:xfrm>
            <a:off x="4419600" y="2057400"/>
            <a:ext cx="152400" cy="609600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965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41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5724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72416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88" t="12000" r="20625" b="5000"/>
          <a:stretch>
            <a:fillRect/>
          </a:stretch>
        </p:blipFill>
        <p:spPr bwMode="auto">
          <a:xfrm>
            <a:off x="990600" y="228600"/>
            <a:ext cx="7181850" cy="651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2"/>
                </a:solidFill>
                <a:miter lim="800000"/>
                <a:headEnd type="none" w="sm" len="sm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66760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62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/>
              <a:t>Paging</a:t>
            </a:r>
          </a:p>
        </p:txBody>
      </p:sp>
      <p:sp>
        <p:nvSpPr>
          <p:cNvPr id="5726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72621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1"/>
          <a:stretch>
            <a:fillRect/>
          </a:stretch>
        </p:blipFill>
        <p:spPr bwMode="auto">
          <a:xfrm>
            <a:off x="1122363" y="1108075"/>
            <a:ext cx="6870700" cy="560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2"/>
                </a:solidFill>
                <a:miter lim="800000"/>
                <a:headEnd type="none" w="sm" len="sm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72881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 anchor="ctr"/>
          <a:lstStyle/>
          <a:p>
            <a:pPr algn="ctr"/>
            <a:r>
              <a:rPr lang="en-US" dirty="0" smtClean="0">
                <a:solidFill>
                  <a:srgbClr val="FFFF00"/>
                </a:solidFill>
              </a:rPr>
              <a:t>Traps, exceptions,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smtClean="0">
                <a:solidFill>
                  <a:srgbClr val="FFFF00"/>
                </a:solidFill>
              </a:rPr>
              <a:t>and operating system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6099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723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Operating System</a:t>
            </a:r>
            <a:endParaRPr lang="en-US" dirty="0"/>
          </a:p>
        </p:txBody>
      </p:sp>
      <p:sp>
        <p:nvSpPr>
          <p:cNvPr id="3807235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228600" y="533400"/>
            <a:ext cx="8686800" cy="3429000"/>
          </a:xfrm>
        </p:spPr>
        <p:txBody>
          <a:bodyPr>
            <a:normAutofit/>
          </a:bodyPr>
          <a:lstStyle/>
          <a:p>
            <a:r>
              <a:rPr lang="en-US" dirty="0" smtClean="0"/>
              <a:t>Some things not available to untrusted programs:</a:t>
            </a:r>
          </a:p>
          <a:p>
            <a:pPr lvl="1"/>
            <a:r>
              <a:rPr lang="en-US" dirty="0" smtClean="0"/>
              <a:t>Exception registers, HALT instruction, MMU instructions, talk to I/O devices, OS memory, ...</a:t>
            </a:r>
          </a:p>
          <a:p>
            <a:r>
              <a:rPr lang="en-US" dirty="0" smtClean="0"/>
              <a:t>Need trusted mediator: </a:t>
            </a:r>
            <a:r>
              <a:rPr lang="en-US" dirty="0" smtClean="0">
                <a:solidFill>
                  <a:schemeClr val="accent1"/>
                </a:solidFill>
              </a:rPr>
              <a:t>Operating System (OS)</a:t>
            </a:r>
          </a:p>
          <a:p>
            <a:pPr lvl="1"/>
            <a:r>
              <a:rPr lang="en-US" i="1" dirty="0" smtClean="0">
                <a:solidFill>
                  <a:schemeClr val="accent1"/>
                </a:solidFill>
              </a:rPr>
              <a:t>Safe control transfer</a:t>
            </a:r>
            <a:endParaRPr lang="en-US" dirty="0" smtClean="0"/>
          </a:p>
          <a:p>
            <a:pPr lvl="1"/>
            <a:r>
              <a:rPr lang="en-US" i="1" dirty="0" smtClean="0">
                <a:solidFill>
                  <a:schemeClr val="accent1"/>
                </a:solidFill>
              </a:rPr>
              <a:t>Data isolation</a:t>
            </a:r>
            <a:endParaRPr lang="en-US" i="1" dirty="0" smtClean="0"/>
          </a:p>
        </p:txBody>
      </p:sp>
      <p:sp>
        <p:nvSpPr>
          <p:cNvPr id="5" name="Rectangle 4"/>
          <p:cNvSpPr/>
          <p:nvPr>
            <p:custDataLst>
              <p:tags r:id="rId3"/>
            </p:custDataLst>
          </p:nvPr>
        </p:nvSpPr>
        <p:spPr>
          <a:xfrm>
            <a:off x="4419600" y="3657600"/>
            <a:ext cx="685800" cy="4572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FFFFFF"/>
                </a:solidFill>
              </a:rPr>
              <a:t>P1</a:t>
            </a:r>
            <a:endParaRPr lang="en-US" sz="2800" dirty="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/>
          <p:nvPr>
            <p:custDataLst>
              <p:tags r:id="rId4"/>
            </p:custDataLst>
          </p:nvPr>
        </p:nvSpPr>
        <p:spPr>
          <a:xfrm>
            <a:off x="5334000" y="3657600"/>
            <a:ext cx="685800" cy="4572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FFFFFF"/>
                </a:solidFill>
              </a:rPr>
              <a:t>P2</a:t>
            </a:r>
            <a:endParaRPr lang="en-US" sz="2800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>
            <p:custDataLst>
              <p:tags r:id="rId5"/>
            </p:custDataLst>
          </p:nvPr>
        </p:nvSpPr>
        <p:spPr>
          <a:xfrm>
            <a:off x="6248400" y="3657600"/>
            <a:ext cx="685800" cy="4572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FFFFFF"/>
                </a:solidFill>
              </a:rPr>
              <a:t>P3</a:t>
            </a:r>
            <a:endParaRPr lang="en-US" sz="2800" dirty="0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>
            <p:custDataLst>
              <p:tags r:id="rId6"/>
            </p:custDataLst>
          </p:nvPr>
        </p:nvSpPr>
        <p:spPr>
          <a:xfrm>
            <a:off x="7162800" y="3657600"/>
            <a:ext cx="685800" cy="4572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FFFFFF"/>
                </a:solidFill>
              </a:rPr>
              <a:t>P4</a:t>
            </a:r>
            <a:endParaRPr lang="en-US" sz="2800" dirty="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>
            <p:custDataLst>
              <p:tags r:id="rId7"/>
            </p:custDataLst>
          </p:nvPr>
        </p:nvSpPr>
        <p:spPr>
          <a:xfrm>
            <a:off x="4419600" y="4267200"/>
            <a:ext cx="3429000" cy="12954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rgbClr val="FFFFFF"/>
              </a:solidFill>
            </a:endParaRPr>
          </a:p>
        </p:txBody>
      </p:sp>
      <p:sp>
        <p:nvSpPr>
          <p:cNvPr id="11" name="TextBox 10"/>
          <p:cNvSpPr txBox="1"/>
          <p:nvPr>
            <p:custDataLst>
              <p:tags r:id="rId8"/>
            </p:custDataLst>
          </p:nvPr>
        </p:nvSpPr>
        <p:spPr>
          <a:xfrm>
            <a:off x="4495800" y="4343400"/>
            <a:ext cx="6960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FFFF"/>
                </a:solidFill>
              </a:rPr>
              <a:t>VM</a:t>
            </a:r>
          </a:p>
        </p:txBody>
      </p:sp>
      <p:sp>
        <p:nvSpPr>
          <p:cNvPr id="12" name="TextBox 11"/>
          <p:cNvSpPr txBox="1"/>
          <p:nvPr>
            <p:custDataLst>
              <p:tags r:id="rId9"/>
            </p:custDataLst>
          </p:nvPr>
        </p:nvSpPr>
        <p:spPr>
          <a:xfrm>
            <a:off x="5363859" y="4343400"/>
            <a:ext cx="16465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solidFill>
                  <a:srgbClr val="FFFFFF"/>
                </a:solidFill>
              </a:rPr>
              <a:t>filesystem</a:t>
            </a:r>
            <a:endParaRPr lang="en-US" sz="2800" dirty="0" smtClean="0">
              <a:solidFill>
                <a:srgbClr val="FFFFFF"/>
              </a:solidFill>
            </a:endParaRPr>
          </a:p>
        </p:txBody>
      </p:sp>
      <p:sp>
        <p:nvSpPr>
          <p:cNvPr id="13" name="TextBox 12"/>
          <p:cNvSpPr txBox="1"/>
          <p:nvPr>
            <p:custDataLst>
              <p:tags r:id="rId10"/>
            </p:custDataLst>
          </p:nvPr>
        </p:nvSpPr>
        <p:spPr>
          <a:xfrm>
            <a:off x="7102345" y="4343400"/>
            <a:ext cx="6700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FFFF"/>
                </a:solidFill>
              </a:rPr>
              <a:t>net</a:t>
            </a:r>
          </a:p>
        </p:txBody>
      </p:sp>
      <p:sp>
        <p:nvSpPr>
          <p:cNvPr id="14" name="TextBox 13"/>
          <p:cNvSpPr txBox="1"/>
          <p:nvPr>
            <p:custDataLst>
              <p:tags r:id="rId11"/>
            </p:custDataLst>
          </p:nvPr>
        </p:nvSpPr>
        <p:spPr>
          <a:xfrm>
            <a:off x="5435048" y="5029200"/>
            <a:ext cx="10419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FFFF"/>
                </a:solidFill>
              </a:rPr>
              <a:t>driver</a:t>
            </a:r>
          </a:p>
        </p:txBody>
      </p:sp>
      <p:sp>
        <p:nvSpPr>
          <p:cNvPr id="15" name="TextBox 14"/>
          <p:cNvSpPr txBox="1"/>
          <p:nvPr>
            <p:custDataLst>
              <p:tags r:id="rId12"/>
            </p:custDataLst>
          </p:nvPr>
        </p:nvSpPr>
        <p:spPr>
          <a:xfrm>
            <a:off x="6806648" y="5029200"/>
            <a:ext cx="10419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FFFF"/>
                </a:solidFill>
              </a:rPr>
              <a:t>driver</a:t>
            </a:r>
          </a:p>
        </p:txBody>
      </p:sp>
      <p:sp>
        <p:nvSpPr>
          <p:cNvPr id="16" name="TextBox 15"/>
          <p:cNvSpPr txBox="1"/>
          <p:nvPr>
            <p:custDataLst>
              <p:tags r:id="rId13"/>
            </p:custDataLst>
          </p:nvPr>
        </p:nvSpPr>
        <p:spPr>
          <a:xfrm>
            <a:off x="5564456" y="5638800"/>
            <a:ext cx="7601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FFFF"/>
                </a:solidFill>
              </a:rPr>
              <a:t>disk</a:t>
            </a:r>
          </a:p>
        </p:txBody>
      </p:sp>
      <p:sp>
        <p:nvSpPr>
          <p:cNvPr id="17" name="TextBox 16"/>
          <p:cNvSpPr txBox="1"/>
          <p:nvPr>
            <p:custDataLst>
              <p:tags r:id="rId14"/>
            </p:custDataLst>
          </p:nvPr>
        </p:nvSpPr>
        <p:spPr>
          <a:xfrm>
            <a:off x="7026145" y="5648980"/>
            <a:ext cx="6700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FFFF"/>
                </a:solidFill>
              </a:rPr>
              <a:t>eth</a:t>
            </a:r>
          </a:p>
        </p:txBody>
      </p:sp>
      <p:sp>
        <p:nvSpPr>
          <p:cNvPr id="18" name="TextBox 17"/>
          <p:cNvSpPr txBox="1"/>
          <p:nvPr>
            <p:custDataLst>
              <p:tags r:id="rId15"/>
            </p:custDataLst>
          </p:nvPr>
        </p:nvSpPr>
        <p:spPr>
          <a:xfrm>
            <a:off x="4419600" y="5638800"/>
            <a:ext cx="10310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FFFF"/>
                </a:solidFill>
              </a:rPr>
              <a:t>MMU</a:t>
            </a:r>
          </a:p>
        </p:txBody>
      </p:sp>
    </p:spTree>
    <p:extLst>
      <p:ext uri="{BB962C8B-B14F-4D97-AF65-F5344CB8AC3E}">
        <p14:creationId xmlns:p14="http://schemas.microsoft.com/office/powerpoint/2010/main" val="1143786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337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Terminology</a:t>
            </a:r>
            <a:endParaRPr lang="en-US"/>
          </a:p>
        </p:txBody>
      </p:sp>
      <p:sp>
        <p:nvSpPr>
          <p:cNvPr id="3813379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accent1"/>
                </a:solidFill>
              </a:rPr>
              <a:t>Trap: </a:t>
            </a:r>
            <a:r>
              <a:rPr lang="en-US" sz="2800" dirty="0" smtClean="0"/>
              <a:t>Any kind of a control transfer to the OS</a:t>
            </a:r>
          </a:p>
          <a:p>
            <a:endParaRPr lang="en-US" sz="2800" dirty="0" smtClean="0"/>
          </a:p>
          <a:p>
            <a:r>
              <a:rPr lang="en-US" sz="2800" dirty="0" err="1" smtClean="0">
                <a:solidFill>
                  <a:schemeClr val="accent1"/>
                </a:solidFill>
              </a:rPr>
              <a:t>Syscall</a:t>
            </a:r>
            <a:r>
              <a:rPr lang="en-US" sz="2800" dirty="0" smtClean="0">
                <a:solidFill>
                  <a:schemeClr val="accent1"/>
                </a:solidFill>
              </a:rPr>
              <a:t>: </a:t>
            </a:r>
            <a:r>
              <a:rPr lang="en-US" sz="2800" dirty="0" smtClean="0"/>
              <a:t>Synchronous (planned), program-to-kernel transfer</a:t>
            </a:r>
          </a:p>
          <a:p>
            <a:pPr lvl="1"/>
            <a:r>
              <a:rPr lang="en-US" sz="2400" dirty="0" smtClean="0"/>
              <a:t>SYSCALL instruction in MIPS (various on x86)</a:t>
            </a:r>
          </a:p>
          <a:p>
            <a:pPr lvl="1"/>
            <a:endParaRPr lang="en-US" sz="2400" dirty="0" smtClean="0"/>
          </a:p>
          <a:p>
            <a:r>
              <a:rPr lang="en-US" sz="2800" dirty="0" smtClean="0">
                <a:solidFill>
                  <a:schemeClr val="accent1"/>
                </a:solidFill>
              </a:rPr>
              <a:t>Exception: </a:t>
            </a:r>
            <a:r>
              <a:rPr lang="en-US" sz="2800" dirty="0"/>
              <a:t>S</a:t>
            </a:r>
            <a:r>
              <a:rPr lang="en-US" sz="2800" dirty="0" smtClean="0"/>
              <a:t>ynchronous, program-to-kernel transfer</a:t>
            </a:r>
          </a:p>
          <a:p>
            <a:pPr lvl="1"/>
            <a:r>
              <a:rPr lang="en-US" sz="2400" dirty="0" smtClean="0"/>
              <a:t>exceptional events: div by zero, page fault, page protection err, …</a:t>
            </a:r>
          </a:p>
          <a:p>
            <a:pPr lvl="1"/>
            <a:endParaRPr lang="en-US" sz="2400" dirty="0" smtClean="0"/>
          </a:p>
          <a:p>
            <a:r>
              <a:rPr lang="en-US" sz="2800" dirty="0" smtClean="0">
                <a:solidFill>
                  <a:schemeClr val="accent1"/>
                </a:solidFill>
              </a:rPr>
              <a:t>Interrupt: </a:t>
            </a:r>
            <a:r>
              <a:rPr lang="en-US" sz="2800" dirty="0" err="1" smtClean="0"/>
              <a:t>Aysnchronous</a:t>
            </a:r>
            <a:r>
              <a:rPr lang="en-US" sz="2800" dirty="0" smtClean="0"/>
              <a:t>, device-initiated transfer</a:t>
            </a:r>
          </a:p>
          <a:p>
            <a:pPr lvl="1"/>
            <a:r>
              <a:rPr lang="en-US" sz="2400" dirty="0" smtClean="0"/>
              <a:t>e.g. Network packet arrived, keyboard event, timer ticks</a:t>
            </a:r>
            <a:endParaRPr lang="en-US" sz="2400" dirty="0"/>
          </a:p>
        </p:txBody>
      </p:sp>
      <p:sp>
        <p:nvSpPr>
          <p:cNvPr id="4" name="TextBox 3"/>
          <p:cNvSpPr txBox="1"/>
          <p:nvPr>
            <p:custDataLst>
              <p:tags r:id="rId3"/>
            </p:custDataLst>
          </p:nvPr>
        </p:nvSpPr>
        <p:spPr>
          <a:xfrm>
            <a:off x="0" y="6334780"/>
            <a:ext cx="80725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FFFF"/>
                </a:solidFill>
              </a:rPr>
              <a:t>* real mechanisms, but nobody agrees on these terms</a:t>
            </a:r>
          </a:p>
        </p:txBody>
      </p:sp>
    </p:spTree>
    <p:extLst>
      <p:ext uri="{BB962C8B-B14F-4D97-AF65-F5344CB8AC3E}">
        <p14:creationId xmlns:p14="http://schemas.microsoft.com/office/powerpoint/2010/main" val="1953350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33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33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33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33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33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33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 anchor="ctr"/>
          <a:lstStyle/>
          <a:p>
            <a:pPr algn="ctr"/>
            <a:r>
              <a:rPr lang="en-US" dirty="0" smtClean="0">
                <a:solidFill>
                  <a:srgbClr val="FFFF00"/>
                </a:solidFill>
              </a:rPr>
              <a:t>Multicore and Synchronization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6648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 anchor="ctr"/>
          <a:lstStyle/>
          <a:p>
            <a:r>
              <a:rPr lang="en-US" dirty="0" smtClean="0"/>
              <a:t>Multi-core is a reality…</a:t>
            </a:r>
          </a:p>
          <a:p>
            <a:endParaRPr lang="en-US" dirty="0" smtClean="0"/>
          </a:p>
          <a:p>
            <a:r>
              <a:rPr lang="en-US" dirty="0" smtClean="0"/>
              <a:t>… but how do we write multi-core safe code?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5893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65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/>
              <a:t>Why Multicore?</a:t>
            </a:r>
          </a:p>
        </p:txBody>
      </p:sp>
      <p:sp>
        <p:nvSpPr>
          <p:cNvPr id="582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Moore</a:t>
            </a:r>
            <a:r>
              <a:rPr lang="ja-JP" altLang="en-US" dirty="0">
                <a:latin typeface="Arial"/>
              </a:rPr>
              <a:t>’</a:t>
            </a:r>
            <a:r>
              <a:rPr lang="en-US" dirty="0"/>
              <a:t>s law</a:t>
            </a:r>
          </a:p>
          <a:p>
            <a:pPr lvl="1"/>
            <a:r>
              <a:rPr lang="en-US" dirty="0"/>
              <a:t>A law about </a:t>
            </a:r>
            <a:r>
              <a:rPr lang="en-US" dirty="0" smtClean="0"/>
              <a:t>transistors</a:t>
            </a:r>
          </a:p>
          <a:p>
            <a:pPr marL="914400" lvl="2" indent="0">
              <a:buNone/>
            </a:pPr>
            <a:r>
              <a:rPr lang="en-US" dirty="0" smtClean="0"/>
              <a:t>(Not speed)</a:t>
            </a:r>
            <a:endParaRPr lang="en-US" dirty="0"/>
          </a:p>
          <a:p>
            <a:pPr lvl="1"/>
            <a:r>
              <a:rPr lang="en-US" dirty="0"/>
              <a:t>Smaller means </a:t>
            </a:r>
            <a:r>
              <a:rPr lang="en-US" dirty="0" smtClean="0"/>
              <a:t>faster</a:t>
            </a:r>
          </a:p>
          <a:p>
            <a:pPr marL="457200" lvl="1" indent="0">
              <a:buNone/>
            </a:pPr>
            <a:r>
              <a:rPr lang="en-US" dirty="0" smtClean="0"/>
              <a:t>    transistors</a:t>
            </a:r>
            <a:endParaRPr lang="en-US" dirty="0"/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Power </a:t>
            </a:r>
            <a:r>
              <a:rPr lang="en-US" dirty="0"/>
              <a:t>consumption growing with transistors</a:t>
            </a:r>
          </a:p>
          <a:p>
            <a:endParaRPr lang="en-US" dirty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18" t="20500" r="32813" b="12000"/>
          <a:stretch>
            <a:fillRect/>
          </a:stretch>
        </p:blipFill>
        <p:spPr bwMode="auto">
          <a:xfrm>
            <a:off x="5952075" y="914400"/>
            <a:ext cx="3162300" cy="278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2"/>
                </a:solidFill>
                <a:miter lim="800000"/>
                <a:headEnd type="none" w="sm" len="sm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4326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86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582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828612" name="Picture 4"/>
          <p:cNvPicPr>
            <a:picLocks noChangeAspect="1" noChangeArrowheads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9" r="8931" b="11635"/>
          <a:stretch>
            <a:fillRect/>
          </a:stretch>
        </p:blipFill>
        <p:spPr bwMode="auto">
          <a:xfrm>
            <a:off x="255588" y="831850"/>
            <a:ext cx="8812212" cy="5497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2"/>
                </a:solidFill>
                <a:miter lim="800000"/>
                <a:headEnd type="none" w="sm" len="sm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279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06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Power Trends</a:t>
            </a:r>
          </a:p>
        </p:txBody>
      </p:sp>
      <p:sp>
        <p:nvSpPr>
          <p:cNvPr id="5830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9425" y="4002088"/>
            <a:ext cx="8283575" cy="639762"/>
          </a:xfrm>
        </p:spPr>
        <p:txBody>
          <a:bodyPr/>
          <a:lstStyle/>
          <a:p>
            <a:r>
              <a:rPr lang="en-US"/>
              <a:t>In CMOS IC technology</a:t>
            </a:r>
          </a:p>
        </p:txBody>
      </p:sp>
      <p:graphicFrame>
        <p:nvGraphicFramePr>
          <p:cNvPr id="5830660" name="Object 4"/>
          <p:cNvGraphicFramePr>
            <a:graphicFrameLocks noChangeAspect="1"/>
          </p:cNvGraphicFramePr>
          <p:nvPr/>
        </p:nvGraphicFramePr>
        <p:xfrm>
          <a:off x="1331913" y="4941888"/>
          <a:ext cx="7081837" cy="503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" name="Equation" r:id="rId4" imgW="3213000" imgH="228600" progId="Equation.3">
                  <p:embed/>
                </p:oleObj>
              </mc:Choice>
              <mc:Fallback>
                <p:oleObj name="Equation" r:id="rId4" imgW="32130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913" y="4941888"/>
                        <a:ext cx="7081837" cy="503237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830661" name="AutoShape 5"/>
          <p:cNvSpPr>
            <a:spLocks/>
          </p:cNvSpPr>
          <p:nvPr/>
        </p:nvSpPr>
        <p:spPr bwMode="auto">
          <a:xfrm>
            <a:off x="7740650" y="5805488"/>
            <a:ext cx="1003300" cy="403225"/>
          </a:xfrm>
          <a:prstGeom prst="borderCallout1">
            <a:avLst>
              <a:gd name="adj1" fmla="val 28347"/>
              <a:gd name="adj2" fmla="val -7597"/>
              <a:gd name="adj3" fmla="val -83463"/>
              <a:gd name="adj4" fmla="val -25000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×</a:t>
            </a:r>
            <a:r>
              <a:rPr lang="en-AU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1000</a:t>
            </a:r>
          </a:p>
        </p:txBody>
      </p:sp>
      <p:sp>
        <p:nvSpPr>
          <p:cNvPr id="5830662" name="AutoShape 6"/>
          <p:cNvSpPr>
            <a:spLocks/>
          </p:cNvSpPr>
          <p:nvPr/>
        </p:nvSpPr>
        <p:spPr bwMode="auto">
          <a:xfrm>
            <a:off x="2051050" y="5805488"/>
            <a:ext cx="1003300" cy="403225"/>
          </a:xfrm>
          <a:prstGeom prst="borderCallout1">
            <a:avLst>
              <a:gd name="adj1" fmla="val 28347"/>
              <a:gd name="adj2" fmla="val -7597"/>
              <a:gd name="adj3" fmla="val -84250"/>
              <a:gd name="adj4" fmla="val -29273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×</a:t>
            </a:r>
            <a:r>
              <a:rPr lang="en-AU" dirty="0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30</a:t>
            </a:r>
          </a:p>
        </p:txBody>
      </p:sp>
      <p:sp>
        <p:nvSpPr>
          <p:cNvPr id="5830663" name="AutoShape 7"/>
          <p:cNvSpPr>
            <a:spLocks/>
          </p:cNvSpPr>
          <p:nvPr/>
        </p:nvSpPr>
        <p:spPr bwMode="auto">
          <a:xfrm>
            <a:off x="5867400" y="5805488"/>
            <a:ext cx="1223963" cy="403225"/>
          </a:xfrm>
          <a:prstGeom prst="borderCallout1">
            <a:avLst>
              <a:gd name="adj1" fmla="val 28347"/>
              <a:gd name="adj2" fmla="val -6227"/>
              <a:gd name="adj3" fmla="val -81495"/>
              <a:gd name="adj4" fmla="val -27755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5V → 1V</a:t>
            </a:r>
            <a:endParaRPr lang="en-AU" smtClean="0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  <p:pic>
        <p:nvPicPr>
          <p:cNvPr id="5830664" name="Picture 8" descr="f01-15-P37449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1557338"/>
            <a:ext cx="5118100" cy="2487612"/>
          </a:xfrm>
          <a:prstGeom prst="rect">
            <a:avLst/>
          </a:prstGeom>
          <a:solidFill>
            <a:schemeClr val="tx1"/>
          </a:solidFill>
        </p:spPr>
      </p:pic>
    </p:spTree>
    <p:extLst>
      <p:ext uri="{BB962C8B-B14F-4D97-AF65-F5344CB8AC3E}">
        <p14:creationId xmlns:p14="http://schemas.microsoft.com/office/powerpoint/2010/main" val="720121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 anchor="ctr"/>
          <a:lstStyle/>
          <a:p>
            <a:pPr algn="ctr"/>
            <a:r>
              <a:rPr lang="en-US" dirty="0" smtClean="0">
                <a:solidFill>
                  <a:schemeClr val="accent1"/>
                </a:solidFill>
              </a:rPr>
              <a:t>Memory Hierarchy and Caches</a:t>
            </a:r>
            <a:endParaRPr lang="en-US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6589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80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Uniprocessor Performance</a:t>
            </a:r>
          </a:p>
        </p:txBody>
      </p:sp>
      <p:pic>
        <p:nvPicPr>
          <p:cNvPr id="5836803" name="Picture 3" descr="f01-16-P37449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268413"/>
            <a:ext cx="6831012" cy="4021137"/>
          </a:xfrm>
          <a:prstGeom prst="rect">
            <a:avLst/>
          </a:prstGeom>
          <a:solidFill>
            <a:schemeClr val="tx1"/>
          </a:solidFill>
          <a:extLst/>
        </p:spPr>
      </p:pic>
      <p:sp>
        <p:nvSpPr>
          <p:cNvPr id="5836804" name="AutoShape 4"/>
          <p:cNvSpPr>
            <a:spLocks/>
          </p:cNvSpPr>
          <p:nvPr/>
        </p:nvSpPr>
        <p:spPr bwMode="auto">
          <a:xfrm>
            <a:off x="1116013" y="5516563"/>
            <a:ext cx="5894387" cy="884237"/>
          </a:xfrm>
          <a:prstGeom prst="borderCallout1">
            <a:avLst>
              <a:gd name="adj1" fmla="val 17602"/>
              <a:gd name="adj2" fmla="val 101412"/>
              <a:gd name="adj3" fmla="val -147431"/>
              <a:gd name="adj4" fmla="val 107435"/>
            </a:avLst>
          </a:prstGeom>
          <a:solidFill>
            <a:schemeClr val="accent2"/>
          </a:solidFill>
          <a:ln w="9525">
            <a:solidFill>
              <a:schemeClr val="accent1"/>
            </a:solidFill>
            <a:miter lim="800000"/>
            <a:headEnd/>
            <a:tailEnd type="triangle" w="med" len="med"/>
          </a:ln>
          <a:effectLst/>
          <a:extLst/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AU" sz="2400" dirty="0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Constrained by power, instruction-level parallelism, memory latency</a:t>
            </a:r>
          </a:p>
        </p:txBody>
      </p:sp>
    </p:spTree>
    <p:extLst>
      <p:ext uri="{BB962C8B-B14F-4D97-AF65-F5344CB8AC3E}">
        <p14:creationId xmlns:p14="http://schemas.microsoft.com/office/powerpoint/2010/main" val="893426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475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/>
              <a:t>Why Multicore?</a:t>
            </a:r>
          </a:p>
        </p:txBody>
      </p:sp>
      <p:sp>
        <p:nvSpPr>
          <p:cNvPr id="5834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/>
              <a:t>Moore</a:t>
            </a:r>
            <a:r>
              <a:rPr lang="ja-JP" altLang="en-US" sz="2800" dirty="0">
                <a:latin typeface="Arial"/>
              </a:rPr>
              <a:t>’</a:t>
            </a:r>
            <a:r>
              <a:rPr lang="en-US" sz="2800" dirty="0"/>
              <a:t>s law</a:t>
            </a:r>
          </a:p>
          <a:p>
            <a:pPr lvl="1"/>
            <a:r>
              <a:rPr lang="en-US" sz="2400" dirty="0"/>
              <a:t>A law about transistors</a:t>
            </a:r>
          </a:p>
          <a:p>
            <a:pPr lvl="1"/>
            <a:r>
              <a:rPr lang="en-US" sz="2400" dirty="0"/>
              <a:t>Smaller means faster transistors</a:t>
            </a:r>
          </a:p>
          <a:p>
            <a:pPr lvl="1"/>
            <a:endParaRPr lang="en-US" sz="2400" dirty="0"/>
          </a:p>
          <a:p>
            <a:r>
              <a:rPr lang="en-US" sz="2800" dirty="0"/>
              <a:t>Power consumption growing with transistors</a:t>
            </a:r>
          </a:p>
          <a:p>
            <a:endParaRPr lang="en-US" sz="2800" dirty="0"/>
          </a:p>
          <a:p>
            <a:r>
              <a:rPr lang="en-AU" sz="2800" dirty="0"/>
              <a:t>The power wall</a:t>
            </a:r>
          </a:p>
          <a:p>
            <a:pPr lvl="1"/>
            <a:r>
              <a:rPr lang="en-AU" sz="2400" dirty="0"/>
              <a:t>We can’t reduce voltage further</a:t>
            </a:r>
          </a:p>
          <a:p>
            <a:pPr lvl="1"/>
            <a:r>
              <a:rPr lang="en-AU" sz="2400" dirty="0"/>
              <a:t>We can’t remove more heat</a:t>
            </a:r>
          </a:p>
          <a:p>
            <a:r>
              <a:rPr lang="en-AU" sz="2800" dirty="0"/>
              <a:t>How else can we improve performance?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617981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08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/>
              <a:t>Intel</a:t>
            </a:r>
            <a:r>
              <a:rPr lang="ja-JP" altLang="en-US" sz="3600">
                <a:latin typeface="Arial"/>
              </a:rPr>
              <a:t>’</a:t>
            </a:r>
            <a:r>
              <a:rPr lang="en-US" sz="3600"/>
              <a:t>s argument</a:t>
            </a:r>
          </a:p>
        </p:txBody>
      </p:sp>
      <p:sp>
        <p:nvSpPr>
          <p:cNvPr id="5840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8409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187450"/>
            <a:ext cx="7542213" cy="494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2"/>
                </a:solidFill>
                <a:miter lim="800000"/>
                <a:headEnd type="none" w="sm" len="sm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382343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90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5849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84909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3838" y="1084263"/>
            <a:ext cx="6156325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2"/>
                </a:solidFill>
                <a:miter lim="800000"/>
                <a:headEnd type="none" w="sm" len="sm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5849093" name="Rectangle 5"/>
          <p:cNvSpPr>
            <a:spLocks noChangeArrowheads="1"/>
          </p:cNvSpPr>
          <p:nvPr/>
        </p:nvSpPr>
        <p:spPr bwMode="auto">
          <a:xfrm>
            <a:off x="2609850" y="3105150"/>
            <a:ext cx="492125" cy="209550"/>
          </a:xfrm>
          <a:prstGeom prst="rect">
            <a:avLst/>
          </a:prstGeom>
          <a:solidFill>
            <a:schemeClr val="tx1"/>
          </a:solidFill>
          <a:ln w="12700">
            <a:solidFill>
              <a:schemeClr val="tx1"/>
            </a:solidFill>
            <a:miter lim="800000"/>
            <a:headEnd type="none" w="sm" len="sm"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smtClean="0">
                <a:solidFill>
                  <a:srgbClr val="000000"/>
                </a:solidFill>
                <a:latin typeface="Times New Roman" charset="0"/>
                <a:ea typeface="ＭＳ Ｐゴシック" charset="0"/>
              </a:rPr>
              <a:t>1.2x</a:t>
            </a:r>
          </a:p>
        </p:txBody>
      </p:sp>
      <p:sp>
        <p:nvSpPr>
          <p:cNvPr id="5849094" name="Rectangle 6"/>
          <p:cNvSpPr>
            <a:spLocks noChangeArrowheads="1"/>
          </p:cNvSpPr>
          <p:nvPr/>
        </p:nvSpPr>
        <p:spPr bwMode="auto">
          <a:xfrm>
            <a:off x="5543550" y="2457450"/>
            <a:ext cx="492125" cy="209550"/>
          </a:xfrm>
          <a:prstGeom prst="rect">
            <a:avLst/>
          </a:prstGeom>
          <a:solidFill>
            <a:schemeClr val="tx1"/>
          </a:solidFill>
          <a:ln w="12700">
            <a:solidFill>
              <a:schemeClr val="tx1"/>
            </a:solidFill>
            <a:miter lim="800000"/>
            <a:headEnd type="none" w="sm" len="sm"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smtClean="0">
                <a:solidFill>
                  <a:srgbClr val="000000"/>
                </a:solidFill>
                <a:latin typeface="Times New Roman" charset="0"/>
                <a:ea typeface="ＭＳ Ｐゴシック" charset="0"/>
              </a:rPr>
              <a:t>1.6x</a:t>
            </a:r>
          </a:p>
        </p:txBody>
      </p:sp>
    </p:spTree>
    <p:extLst>
      <p:ext uri="{BB962C8B-B14F-4D97-AF65-F5344CB8AC3E}">
        <p14:creationId xmlns:p14="http://schemas.microsoft.com/office/powerpoint/2010/main" val="26586142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Why Multicore? </a:t>
            </a:r>
            <a:endParaRPr lang="en-US" dirty="0"/>
          </a:p>
        </p:txBody>
      </p:sp>
      <p:sp>
        <p:nvSpPr>
          <p:cNvPr id="4" name="Rectangle 3"/>
          <p:cNvSpPr/>
          <p:nvPr>
            <p:custDataLst>
              <p:tags r:id="rId2"/>
            </p:custDataLst>
          </p:nvPr>
        </p:nvSpPr>
        <p:spPr>
          <a:xfrm>
            <a:off x="2209800" y="2667000"/>
            <a:ext cx="1828800" cy="533400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US" sz="3200" dirty="0"/>
          </a:p>
        </p:txBody>
      </p:sp>
      <p:sp>
        <p:nvSpPr>
          <p:cNvPr id="5" name="Rectangle 4"/>
          <p:cNvSpPr/>
          <p:nvPr>
            <p:custDataLst>
              <p:tags r:id="rId3"/>
            </p:custDataLst>
          </p:nvPr>
        </p:nvSpPr>
        <p:spPr>
          <a:xfrm>
            <a:off x="2209800" y="3200400"/>
            <a:ext cx="1828800" cy="533400"/>
          </a:xfrm>
          <a:prstGeom prst="rect">
            <a:avLst/>
          </a:prstGeom>
          <a:solidFill>
            <a:schemeClr val="accent4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US" sz="3200" dirty="0"/>
          </a:p>
        </p:txBody>
      </p:sp>
      <p:sp>
        <p:nvSpPr>
          <p:cNvPr id="6" name="TextBox 5"/>
          <p:cNvSpPr txBox="1"/>
          <p:nvPr>
            <p:custDataLst>
              <p:tags r:id="rId4"/>
            </p:custDataLst>
          </p:nvPr>
        </p:nvSpPr>
        <p:spPr>
          <a:xfrm>
            <a:off x="990600" y="3048000"/>
            <a:ext cx="11074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Power</a:t>
            </a:r>
          </a:p>
        </p:txBody>
      </p:sp>
      <p:sp>
        <p:nvSpPr>
          <p:cNvPr id="7" name="TextBox 6"/>
          <p:cNvSpPr txBox="1"/>
          <p:nvPr>
            <p:custDataLst>
              <p:tags r:id="rId5"/>
            </p:custDataLst>
          </p:nvPr>
        </p:nvSpPr>
        <p:spPr>
          <a:xfrm>
            <a:off x="4003587" y="2667000"/>
            <a:ext cx="7970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1.0x</a:t>
            </a:r>
          </a:p>
        </p:txBody>
      </p:sp>
      <p:sp>
        <p:nvSpPr>
          <p:cNvPr id="8" name="TextBox 7"/>
          <p:cNvSpPr txBox="1"/>
          <p:nvPr>
            <p:custDataLst>
              <p:tags r:id="rId6"/>
            </p:custDataLst>
          </p:nvPr>
        </p:nvSpPr>
        <p:spPr>
          <a:xfrm>
            <a:off x="4003587" y="3200400"/>
            <a:ext cx="7970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1.0x</a:t>
            </a:r>
          </a:p>
        </p:txBody>
      </p:sp>
      <p:sp>
        <p:nvSpPr>
          <p:cNvPr id="9" name="TextBox 8"/>
          <p:cNvSpPr txBox="1"/>
          <p:nvPr>
            <p:custDataLst>
              <p:tags r:id="rId7"/>
            </p:custDataLst>
          </p:nvPr>
        </p:nvSpPr>
        <p:spPr>
          <a:xfrm>
            <a:off x="152400" y="2590800"/>
            <a:ext cx="20598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Performance</a:t>
            </a:r>
          </a:p>
        </p:txBody>
      </p:sp>
      <p:sp>
        <p:nvSpPr>
          <p:cNvPr id="10" name="TextBox 9"/>
          <p:cNvSpPr txBox="1"/>
          <p:nvPr>
            <p:custDataLst>
              <p:tags r:id="rId8"/>
            </p:custDataLst>
          </p:nvPr>
        </p:nvSpPr>
        <p:spPr>
          <a:xfrm>
            <a:off x="6248400" y="2971800"/>
            <a:ext cx="18374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Single-Core</a:t>
            </a:r>
          </a:p>
        </p:txBody>
      </p:sp>
      <p:sp>
        <p:nvSpPr>
          <p:cNvPr id="11" name="Rectangle 10"/>
          <p:cNvSpPr/>
          <p:nvPr>
            <p:custDataLst>
              <p:tags r:id="rId9"/>
            </p:custDataLst>
          </p:nvPr>
        </p:nvSpPr>
        <p:spPr>
          <a:xfrm>
            <a:off x="2209800" y="1371600"/>
            <a:ext cx="2194560" cy="533400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US" sz="3200" dirty="0"/>
          </a:p>
        </p:txBody>
      </p:sp>
      <p:sp>
        <p:nvSpPr>
          <p:cNvPr id="13" name="TextBox 12"/>
          <p:cNvSpPr txBox="1"/>
          <p:nvPr>
            <p:custDataLst>
              <p:tags r:id="rId10"/>
            </p:custDataLst>
          </p:nvPr>
        </p:nvSpPr>
        <p:spPr>
          <a:xfrm>
            <a:off x="990600" y="1752600"/>
            <a:ext cx="11074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Power</a:t>
            </a:r>
          </a:p>
        </p:txBody>
      </p:sp>
      <p:sp>
        <p:nvSpPr>
          <p:cNvPr id="14" name="TextBox 13"/>
          <p:cNvSpPr txBox="1"/>
          <p:nvPr>
            <p:custDataLst>
              <p:tags r:id="rId11"/>
            </p:custDataLst>
          </p:nvPr>
        </p:nvSpPr>
        <p:spPr>
          <a:xfrm>
            <a:off x="4384587" y="1371600"/>
            <a:ext cx="7970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1.2x</a:t>
            </a:r>
          </a:p>
        </p:txBody>
      </p:sp>
      <p:sp>
        <p:nvSpPr>
          <p:cNvPr id="15" name="TextBox 14"/>
          <p:cNvSpPr txBox="1"/>
          <p:nvPr>
            <p:custDataLst>
              <p:tags r:id="rId12"/>
            </p:custDataLst>
          </p:nvPr>
        </p:nvSpPr>
        <p:spPr>
          <a:xfrm>
            <a:off x="5375187" y="1905000"/>
            <a:ext cx="7970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1.7x</a:t>
            </a:r>
          </a:p>
        </p:txBody>
      </p:sp>
      <p:sp>
        <p:nvSpPr>
          <p:cNvPr id="16" name="TextBox 15"/>
          <p:cNvSpPr txBox="1"/>
          <p:nvPr>
            <p:custDataLst>
              <p:tags r:id="rId13"/>
            </p:custDataLst>
          </p:nvPr>
        </p:nvSpPr>
        <p:spPr>
          <a:xfrm>
            <a:off x="152400" y="1295400"/>
            <a:ext cx="20598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Performance</a:t>
            </a:r>
          </a:p>
        </p:txBody>
      </p:sp>
      <p:sp>
        <p:nvSpPr>
          <p:cNvPr id="17" name="TextBox 16"/>
          <p:cNvSpPr txBox="1"/>
          <p:nvPr>
            <p:custDataLst>
              <p:tags r:id="rId14"/>
            </p:custDataLst>
          </p:nvPr>
        </p:nvSpPr>
        <p:spPr>
          <a:xfrm>
            <a:off x="6212018" y="1408093"/>
            <a:ext cx="285578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Single-Core</a:t>
            </a:r>
            <a:br>
              <a:rPr lang="en-US" sz="2800" dirty="0" smtClean="0">
                <a:solidFill>
                  <a:schemeClr val="bg1"/>
                </a:solidFill>
              </a:rPr>
            </a:br>
            <a:r>
              <a:rPr lang="en-US" sz="2800" dirty="0" err="1" smtClean="0">
                <a:solidFill>
                  <a:schemeClr val="bg1"/>
                </a:solidFill>
              </a:rPr>
              <a:t>Overclocked</a:t>
            </a:r>
            <a:r>
              <a:rPr lang="en-US" sz="2800" dirty="0" smtClean="0">
                <a:solidFill>
                  <a:schemeClr val="bg1"/>
                </a:solidFill>
              </a:rPr>
              <a:t> +20%</a:t>
            </a:r>
          </a:p>
        </p:txBody>
      </p:sp>
      <p:sp>
        <p:nvSpPr>
          <p:cNvPr id="19" name="Rectangle 18"/>
          <p:cNvSpPr/>
          <p:nvPr>
            <p:custDataLst>
              <p:tags r:id="rId15"/>
            </p:custDataLst>
          </p:nvPr>
        </p:nvSpPr>
        <p:spPr>
          <a:xfrm>
            <a:off x="2209800" y="1905000"/>
            <a:ext cx="3200400" cy="533400"/>
          </a:xfrm>
          <a:prstGeom prst="rect">
            <a:avLst/>
          </a:prstGeom>
          <a:solidFill>
            <a:schemeClr val="accent4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US" sz="3200" dirty="0"/>
          </a:p>
        </p:txBody>
      </p:sp>
      <p:sp>
        <p:nvSpPr>
          <p:cNvPr id="20" name="Rectangle 19"/>
          <p:cNvSpPr/>
          <p:nvPr>
            <p:custDataLst>
              <p:tags r:id="rId16"/>
            </p:custDataLst>
          </p:nvPr>
        </p:nvSpPr>
        <p:spPr>
          <a:xfrm>
            <a:off x="2209800" y="3962400"/>
            <a:ext cx="1463040" cy="533400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US" sz="3200" dirty="0"/>
          </a:p>
        </p:txBody>
      </p:sp>
      <p:sp>
        <p:nvSpPr>
          <p:cNvPr id="21" name="Rectangle 20"/>
          <p:cNvSpPr/>
          <p:nvPr>
            <p:custDataLst>
              <p:tags r:id="rId17"/>
            </p:custDataLst>
          </p:nvPr>
        </p:nvSpPr>
        <p:spPr>
          <a:xfrm>
            <a:off x="2209800" y="4495800"/>
            <a:ext cx="914400" cy="533400"/>
          </a:xfrm>
          <a:prstGeom prst="rect">
            <a:avLst/>
          </a:prstGeom>
          <a:solidFill>
            <a:schemeClr val="accent4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US" sz="3200" dirty="0"/>
          </a:p>
        </p:txBody>
      </p:sp>
      <p:sp>
        <p:nvSpPr>
          <p:cNvPr id="22" name="TextBox 21"/>
          <p:cNvSpPr txBox="1"/>
          <p:nvPr>
            <p:custDataLst>
              <p:tags r:id="rId18"/>
            </p:custDataLst>
          </p:nvPr>
        </p:nvSpPr>
        <p:spPr>
          <a:xfrm>
            <a:off x="990600" y="4343400"/>
            <a:ext cx="11074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Power</a:t>
            </a:r>
          </a:p>
        </p:txBody>
      </p:sp>
      <p:sp>
        <p:nvSpPr>
          <p:cNvPr id="23" name="TextBox 22"/>
          <p:cNvSpPr txBox="1"/>
          <p:nvPr>
            <p:custDataLst>
              <p:tags r:id="rId19"/>
            </p:custDataLst>
          </p:nvPr>
        </p:nvSpPr>
        <p:spPr>
          <a:xfrm>
            <a:off x="3657600" y="3962400"/>
            <a:ext cx="7970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0.8x</a:t>
            </a:r>
          </a:p>
        </p:txBody>
      </p:sp>
      <p:sp>
        <p:nvSpPr>
          <p:cNvPr id="24" name="TextBox 23"/>
          <p:cNvSpPr txBox="1"/>
          <p:nvPr>
            <p:custDataLst>
              <p:tags r:id="rId20"/>
            </p:custDataLst>
          </p:nvPr>
        </p:nvSpPr>
        <p:spPr>
          <a:xfrm>
            <a:off x="3089187" y="4495800"/>
            <a:ext cx="9797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0.51x</a:t>
            </a:r>
          </a:p>
        </p:txBody>
      </p:sp>
      <p:sp>
        <p:nvSpPr>
          <p:cNvPr id="25" name="TextBox 24"/>
          <p:cNvSpPr txBox="1"/>
          <p:nvPr>
            <p:custDataLst>
              <p:tags r:id="rId21"/>
            </p:custDataLst>
          </p:nvPr>
        </p:nvSpPr>
        <p:spPr>
          <a:xfrm>
            <a:off x="152400" y="3886200"/>
            <a:ext cx="20598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Performance</a:t>
            </a:r>
          </a:p>
        </p:txBody>
      </p:sp>
      <p:sp>
        <p:nvSpPr>
          <p:cNvPr id="26" name="TextBox 25"/>
          <p:cNvSpPr txBox="1"/>
          <p:nvPr>
            <p:custDataLst>
              <p:tags r:id="rId22"/>
            </p:custDataLst>
          </p:nvPr>
        </p:nvSpPr>
        <p:spPr>
          <a:xfrm>
            <a:off x="6096000" y="4038600"/>
            <a:ext cx="3000373" cy="954107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Single-Core</a:t>
            </a:r>
          </a:p>
          <a:p>
            <a:r>
              <a:rPr lang="en-US" sz="2800" dirty="0" err="1" smtClean="0">
                <a:solidFill>
                  <a:schemeClr val="bg1"/>
                </a:solidFill>
              </a:rPr>
              <a:t>Underclocked</a:t>
            </a:r>
            <a:r>
              <a:rPr lang="en-US" sz="2800" dirty="0" smtClean="0">
                <a:solidFill>
                  <a:schemeClr val="bg1"/>
                </a:solidFill>
              </a:rPr>
              <a:t> -20%</a:t>
            </a:r>
          </a:p>
        </p:txBody>
      </p:sp>
      <p:sp>
        <p:nvSpPr>
          <p:cNvPr id="29" name="Rectangle 28"/>
          <p:cNvSpPr/>
          <p:nvPr>
            <p:custDataLst>
              <p:tags r:id="rId23"/>
            </p:custDataLst>
          </p:nvPr>
        </p:nvSpPr>
        <p:spPr>
          <a:xfrm>
            <a:off x="3657600" y="3962400"/>
            <a:ext cx="1463040" cy="533400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US" sz="3200" dirty="0"/>
          </a:p>
        </p:txBody>
      </p:sp>
      <p:sp>
        <p:nvSpPr>
          <p:cNvPr id="30" name="Rectangle 29"/>
          <p:cNvSpPr/>
          <p:nvPr>
            <p:custDataLst>
              <p:tags r:id="rId24"/>
            </p:custDataLst>
          </p:nvPr>
        </p:nvSpPr>
        <p:spPr>
          <a:xfrm>
            <a:off x="3124200" y="4495800"/>
            <a:ext cx="914400" cy="533400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US" sz="3200" dirty="0"/>
          </a:p>
        </p:txBody>
      </p:sp>
      <p:sp>
        <p:nvSpPr>
          <p:cNvPr id="31" name="TextBox 30"/>
          <p:cNvSpPr txBox="1"/>
          <p:nvPr>
            <p:custDataLst>
              <p:tags r:id="rId25"/>
            </p:custDataLst>
          </p:nvPr>
        </p:nvSpPr>
        <p:spPr>
          <a:xfrm>
            <a:off x="5105400" y="3962400"/>
            <a:ext cx="7970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1.6x</a:t>
            </a:r>
          </a:p>
        </p:txBody>
      </p:sp>
      <p:sp>
        <p:nvSpPr>
          <p:cNvPr id="32" name="TextBox 31"/>
          <p:cNvSpPr txBox="1"/>
          <p:nvPr>
            <p:custDataLst>
              <p:tags r:id="rId26"/>
            </p:custDataLst>
          </p:nvPr>
        </p:nvSpPr>
        <p:spPr>
          <a:xfrm>
            <a:off x="4038600" y="4495800"/>
            <a:ext cx="9797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1.02x</a:t>
            </a:r>
          </a:p>
        </p:txBody>
      </p:sp>
      <p:sp>
        <p:nvSpPr>
          <p:cNvPr id="33" name="TextBox 32"/>
          <p:cNvSpPr txBox="1"/>
          <p:nvPr>
            <p:custDataLst>
              <p:tags r:id="rId27"/>
            </p:custDataLst>
          </p:nvPr>
        </p:nvSpPr>
        <p:spPr>
          <a:xfrm>
            <a:off x="6096000" y="4038600"/>
            <a:ext cx="3000373" cy="954107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Dual-Core</a:t>
            </a:r>
          </a:p>
          <a:p>
            <a:r>
              <a:rPr lang="en-US" sz="2800" dirty="0" err="1" smtClean="0">
                <a:solidFill>
                  <a:schemeClr val="bg1"/>
                </a:solidFill>
              </a:rPr>
              <a:t>Underclocked</a:t>
            </a:r>
            <a:r>
              <a:rPr lang="en-US" sz="2800" dirty="0" smtClean="0">
                <a:solidFill>
                  <a:schemeClr val="bg1"/>
                </a:solidFill>
              </a:rPr>
              <a:t> -20%</a:t>
            </a:r>
          </a:p>
        </p:txBody>
      </p:sp>
    </p:spTree>
    <p:extLst>
      <p:ext uri="{BB962C8B-B14F-4D97-AF65-F5344CB8AC3E}">
        <p14:creationId xmlns:p14="http://schemas.microsoft.com/office/powerpoint/2010/main" val="3843211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/>
      <p:bldP spid="14" grpId="0"/>
      <p:bldP spid="15" grpId="0"/>
      <p:bldP spid="16" grpId="0"/>
      <p:bldP spid="17" grpId="0"/>
      <p:bldP spid="19" grpId="0" animBg="1"/>
      <p:bldP spid="20" grpId="0" animBg="1"/>
      <p:bldP spid="21" grpId="0" animBg="1"/>
      <p:bldP spid="22" grpId="0"/>
      <p:bldP spid="23" grpId="0"/>
      <p:bldP spid="24" grpId="0"/>
      <p:bldP spid="25" grpId="0"/>
      <p:bldP spid="26" grpId="0" animBg="1"/>
      <p:bldP spid="29" grpId="0" animBg="1"/>
      <p:bldP spid="30" grpId="0" animBg="1"/>
      <p:bldP spid="31" grpId="0"/>
      <p:bldP spid="32" grpId="0"/>
      <p:bldP spid="33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28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Amdahl</a:t>
            </a:r>
            <a:r>
              <a:rPr lang="ja-JP" altLang="en-US">
                <a:latin typeface="Arial"/>
              </a:rPr>
              <a:t>’</a:t>
            </a:r>
            <a:r>
              <a:rPr lang="en-US"/>
              <a:t>s Law</a:t>
            </a:r>
            <a:endParaRPr lang="en-CA"/>
          </a:p>
        </p:txBody>
      </p:sp>
      <p:sp>
        <p:nvSpPr>
          <p:cNvPr id="5752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Task: serial part, parallel part</a:t>
            </a:r>
          </a:p>
          <a:p>
            <a:r>
              <a:rPr lang="en-US" dirty="0"/>
              <a:t>As number of processors increases, </a:t>
            </a:r>
          </a:p>
          <a:p>
            <a:pPr lvl="1"/>
            <a:r>
              <a:rPr lang="en-US" dirty="0"/>
              <a:t>time to execute parallel part goes to zero</a:t>
            </a:r>
          </a:p>
          <a:p>
            <a:pPr lvl="1"/>
            <a:r>
              <a:rPr lang="en-US" dirty="0"/>
              <a:t>time to execute serial part remains the same</a:t>
            </a:r>
          </a:p>
          <a:p>
            <a:r>
              <a:rPr lang="en-US" b="1" i="1" dirty="0"/>
              <a:t>Serial part eventually dominates</a:t>
            </a:r>
          </a:p>
          <a:p>
            <a:r>
              <a:rPr lang="en-US" dirty="0"/>
              <a:t>Must parallelize ALL parts of task</a:t>
            </a:r>
            <a:endParaRPr lang="en-CA" dirty="0"/>
          </a:p>
        </p:txBody>
      </p:sp>
      <p:pic>
        <p:nvPicPr>
          <p:cNvPr id="575283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4663" y="5027613"/>
            <a:ext cx="5805487" cy="1147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2"/>
                </a:solidFill>
                <a:miter lim="800000"/>
                <a:headEnd type="none" w="sm" len="sm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0761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48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Amdahl</a:t>
            </a:r>
            <a:r>
              <a:rPr lang="ja-JP" altLang="en-US">
                <a:latin typeface="Arial"/>
              </a:rPr>
              <a:t>’</a:t>
            </a:r>
            <a:r>
              <a:rPr lang="en-US"/>
              <a:t>s Law</a:t>
            </a:r>
            <a:endParaRPr lang="en-CA"/>
          </a:p>
        </p:txBody>
      </p:sp>
      <p:sp>
        <p:nvSpPr>
          <p:cNvPr id="5754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Consider an improvement E</a:t>
            </a:r>
          </a:p>
          <a:p>
            <a:r>
              <a:rPr lang="en-US"/>
              <a:t>F of the execution time is affected</a:t>
            </a:r>
          </a:p>
          <a:p>
            <a:r>
              <a:rPr lang="en-US"/>
              <a:t>S is the speedup</a:t>
            </a:r>
            <a:endParaRPr lang="en-CA"/>
          </a:p>
        </p:txBody>
      </p:sp>
      <p:pic>
        <p:nvPicPr>
          <p:cNvPr id="575488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8" y="3336925"/>
            <a:ext cx="8475662" cy="160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2"/>
                </a:solidFill>
                <a:miter lim="800000"/>
                <a:headEnd type="none" w="sm" len="sm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2595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897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solidFill>
                  <a:srgbClr val="FFFC72"/>
                </a:solidFill>
              </a:rPr>
              <a:t>Multithreaded</a:t>
            </a:r>
            <a:r>
              <a:rPr lang="en-US">
                <a:solidFill>
                  <a:srgbClr val="0000FF"/>
                </a:solidFill>
              </a:rPr>
              <a:t> </a:t>
            </a:r>
            <a:r>
              <a:rPr lang="en-US">
                <a:solidFill>
                  <a:srgbClr val="FFFC72"/>
                </a:solidFill>
              </a:rPr>
              <a:t>Processes</a:t>
            </a:r>
            <a:endParaRPr lang="en-US">
              <a:solidFill>
                <a:srgbClr val="0000FF"/>
              </a:solidFill>
            </a:endParaRPr>
          </a:p>
        </p:txBody>
      </p:sp>
      <p:pic>
        <p:nvPicPr>
          <p:cNvPr id="575897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" t="11751" r="375" b="11751"/>
          <a:stretch>
            <a:fillRect/>
          </a:stretch>
        </p:blipFill>
        <p:spPr bwMode="auto">
          <a:xfrm>
            <a:off x="1114425" y="1817688"/>
            <a:ext cx="7135813" cy="4125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rgbClr val="CC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9508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10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190500"/>
            <a:ext cx="7772400" cy="1143000"/>
          </a:xfrm>
          <a:noFill/>
          <a:ln/>
        </p:spPr>
        <p:txBody>
          <a:bodyPr/>
          <a:lstStyle/>
          <a:p>
            <a:r>
              <a:rPr lang="en-US">
                <a:solidFill>
                  <a:srgbClr val="FFFC72"/>
                </a:solidFill>
              </a:rPr>
              <a:t>Shared counters</a:t>
            </a:r>
            <a:endParaRPr lang="en-US">
              <a:solidFill>
                <a:srgbClr val="0000FF"/>
              </a:solidFill>
            </a:endParaRPr>
          </a:p>
        </p:txBody>
      </p:sp>
      <p:sp>
        <p:nvSpPr>
          <p:cNvPr id="57610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054100"/>
            <a:ext cx="7772400" cy="5499100"/>
          </a:xfrm>
          <a:noFill/>
          <a:ln/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000"/>
              <a:t>Usual result: works fine.</a:t>
            </a:r>
          </a:p>
          <a:p>
            <a:pPr>
              <a:lnSpc>
                <a:spcPct val="90000"/>
              </a:lnSpc>
            </a:pPr>
            <a:r>
              <a:rPr lang="en-US" sz="2000"/>
              <a:t>Possible result: lost update!   </a:t>
            </a:r>
            <a:endParaRPr lang="en-US" sz="2000" b="1"/>
          </a:p>
          <a:p>
            <a:pPr>
              <a:lnSpc>
                <a:spcPct val="90000"/>
              </a:lnSpc>
            </a:pPr>
            <a:endParaRPr lang="en-US" sz="2000" b="1"/>
          </a:p>
          <a:p>
            <a:pPr>
              <a:lnSpc>
                <a:spcPct val="90000"/>
              </a:lnSpc>
            </a:pPr>
            <a:endParaRPr lang="en-US" sz="2000" b="1"/>
          </a:p>
          <a:p>
            <a:pPr>
              <a:lnSpc>
                <a:spcPct val="90000"/>
              </a:lnSpc>
            </a:pPr>
            <a:endParaRPr lang="en-US" sz="2000" b="1"/>
          </a:p>
          <a:p>
            <a:pPr>
              <a:lnSpc>
                <a:spcPct val="90000"/>
              </a:lnSpc>
            </a:pPr>
            <a:endParaRPr lang="en-US" sz="2000" b="1"/>
          </a:p>
          <a:p>
            <a:pPr>
              <a:lnSpc>
                <a:spcPct val="90000"/>
              </a:lnSpc>
            </a:pPr>
            <a:endParaRPr lang="en-US" sz="2000" b="1"/>
          </a:p>
          <a:p>
            <a:pPr>
              <a:lnSpc>
                <a:spcPct val="90000"/>
              </a:lnSpc>
            </a:pPr>
            <a:endParaRPr lang="en-US" sz="2000" b="1"/>
          </a:p>
          <a:p>
            <a:pPr>
              <a:lnSpc>
                <a:spcPct val="90000"/>
              </a:lnSpc>
            </a:pPr>
            <a:endParaRPr lang="en-US" sz="2000" b="1"/>
          </a:p>
          <a:p>
            <a:pPr>
              <a:lnSpc>
                <a:spcPct val="90000"/>
              </a:lnSpc>
            </a:pPr>
            <a:endParaRPr lang="en-US" sz="2000" b="1"/>
          </a:p>
          <a:p>
            <a:pPr>
              <a:lnSpc>
                <a:spcPct val="90000"/>
              </a:lnSpc>
            </a:pPr>
            <a:endParaRPr lang="en-US" sz="2000"/>
          </a:p>
          <a:p>
            <a:pPr>
              <a:lnSpc>
                <a:spcPct val="90000"/>
              </a:lnSpc>
            </a:pPr>
            <a:endParaRPr lang="en-US" sz="2000"/>
          </a:p>
          <a:p>
            <a:pPr>
              <a:lnSpc>
                <a:spcPct val="90000"/>
              </a:lnSpc>
            </a:pPr>
            <a:endParaRPr lang="en-US" sz="2000"/>
          </a:p>
          <a:p>
            <a:pPr>
              <a:lnSpc>
                <a:spcPct val="90000"/>
              </a:lnSpc>
            </a:pPr>
            <a:r>
              <a:rPr lang="en-US" sz="2000"/>
              <a:t>Occasional timing-dependent failure </a:t>
            </a:r>
            <a:r>
              <a:rPr lang="en-US" sz="2000">
                <a:sym typeface="Symbol" charset="0"/>
              </a:rPr>
              <a:t> Difficult to debug</a:t>
            </a:r>
          </a:p>
          <a:p>
            <a:pPr>
              <a:lnSpc>
                <a:spcPct val="90000"/>
              </a:lnSpc>
            </a:pPr>
            <a:r>
              <a:rPr lang="en-US" sz="2000"/>
              <a:t>Called a </a:t>
            </a:r>
            <a:r>
              <a:rPr lang="en-US" sz="2000" i="1">
                <a:solidFill>
                  <a:srgbClr val="FFFC72"/>
                </a:solidFill>
              </a:rPr>
              <a:t>race condition</a:t>
            </a:r>
            <a:endParaRPr lang="en-US" sz="2000"/>
          </a:p>
        </p:txBody>
      </p:sp>
      <p:sp>
        <p:nvSpPr>
          <p:cNvPr id="5761028" name="Text Box 4"/>
          <p:cNvSpPr txBox="1">
            <a:spLocks noChangeArrowheads="1"/>
          </p:cNvSpPr>
          <p:nvPr/>
        </p:nvSpPr>
        <p:spPr bwMode="auto">
          <a:xfrm>
            <a:off x="4878388" y="4191000"/>
            <a:ext cx="19843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F0C19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smtClean="0">
                <a:solidFill>
                  <a:srgbClr val="76EFFF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hits = 0 + 1</a:t>
            </a:r>
          </a:p>
        </p:txBody>
      </p:sp>
      <p:sp>
        <p:nvSpPr>
          <p:cNvPr id="5761029" name="Freeform 5"/>
          <p:cNvSpPr>
            <a:spLocks/>
          </p:cNvSpPr>
          <p:nvPr/>
        </p:nvSpPr>
        <p:spPr bwMode="auto">
          <a:xfrm>
            <a:off x="2805113" y="2481263"/>
            <a:ext cx="342900" cy="646112"/>
          </a:xfrm>
          <a:custGeom>
            <a:avLst/>
            <a:gdLst>
              <a:gd name="T0" fmla="*/ 64 w 216"/>
              <a:gd name="T1" fmla="*/ 0 h 528"/>
              <a:gd name="T2" fmla="*/ 208 w 216"/>
              <a:gd name="T3" fmla="*/ 192 h 528"/>
              <a:gd name="T4" fmla="*/ 16 w 216"/>
              <a:gd name="T5" fmla="*/ 336 h 528"/>
              <a:gd name="T6" fmla="*/ 112 w 216"/>
              <a:gd name="T7" fmla="*/ 528 h 5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" h="528">
                <a:moveTo>
                  <a:pt x="64" y="0"/>
                </a:moveTo>
                <a:cubicBezTo>
                  <a:pt x="140" y="68"/>
                  <a:pt x="216" y="136"/>
                  <a:pt x="208" y="192"/>
                </a:cubicBezTo>
                <a:cubicBezTo>
                  <a:pt x="200" y="248"/>
                  <a:pt x="32" y="280"/>
                  <a:pt x="16" y="336"/>
                </a:cubicBezTo>
                <a:cubicBezTo>
                  <a:pt x="0" y="392"/>
                  <a:pt x="96" y="488"/>
                  <a:pt x="112" y="528"/>
                </a:cubicBezTo>
              </a:path>
            </a:pathLst>
          </a:custGeom>
          <a:noFill/>
          <a:ln w="57150" cap="flat" cmpd="sng">
            <a:solidFill>
              <a:srgbClr val="FFFC72"/>
            </a:solidFill>
            <a:prstDash val="solid"/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5761030" name="Text Box 6"/>
          <p:cNvSpPr txBox="1">
            <a:spLocks noChangeArrowheads="1"/>
          </p:cNvSpPr>
          <p:nvPr/>
        </p:nvSpPr>
        <p:spPr bwMode="auto">
          <a:xfrm>
            <a:off x="1982788" y="3125788"/>
            <a:ext cx="227647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F0C19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smtClean="0">
                <a:solidFill>
                  <a:srgbClr val="FFFC72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read hits (0)</a:t>
            </a:r>
          </a:p>
        </p:txBody>
      </p:sp>
      <p:sp>
        <p:nvSpPr>
          <p:cNvPr id="5761031" name="Text Box 7"/>
          <p:cNvSpPr txBox="1">
            <a:spLocks noChangeArrowheads="1"/>
          </p:cNvSpPr>
          <p:nvPr/>
        </p:nvSpPr>
        <p:spPr bwMode="auto">
          <a:xfrm>
            <a:off x="2354263" y="3889375"/>
            <a:ext cx="19843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F0C19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smtClean="0">
                <a:solidFill>
                  <a:srgbClr val="FFFC72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hits = 0 + 1</a:t>
            </a:r>
          </a:p>
        </p:txBody>
      </p:sp>
      <p:sp>
        <p:nvSpPr>
          <p:cNvPr id="5761032" name="Text Box 8"/>
          <p:cNvSpPr txBox="1">
            <a:spLocks noChangeArrowheads="1"/>
          </p:cNvSpPr>
          <p:nvPr/>
        </p:nvSpPr>
        <p:spPr bwMode="auto">
          <a:xfrm>
            <a:off x="4878388" y="3478213"/>
            <a:ext cx="227647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F0C19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smtClean="0">
                <a:solidFill>
                  <a:srgbClr val="76EFFF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read hits (0)</a:t>
            </a:r>
          </a:p>
        </p:txBody>
      </p:sp>
      <p:sp>
        <p:nvSpPr>
          <p:cNvPr id="5761033" name="Text Box 9"/>
          <p:cNvSpPr txBox="1">
            <a:spLocks noChangeArrowheads="1"/>
          </p:cNvSpPr>
          <p:nvPr/>
        </p:nvSpPr>
        <p:spPr bwMode="auto">
          <a:xfrm>
            <a:off x="3276600" y="2422525"/>
            <a:ext cx="5857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F0C19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smtClean="0">
                <a:solidFill>
                  <a:srgbClr val="FFFC72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T1</a:t>
            </a:r>
          </a:p>
        </p:txBody>
      </p:sp>
      <p:sp>
        <p:nvSpPr>
          <p:cNvPr id="5761034" name="Freeform 10"/>
          <p:cNvSpPr>
            <a:spLocks/>
          </p:cNvSpPr>
          <p:nvPr/>
        </p:nvSpPr>
        <p:spPr bwMode="auto">
          <a:xfrm>
            <a:off x="6081713" y="2420938"/>
            <a:ext cx="342900" cy="647700"/>
          </a:xfrm>
          <a:custGeom>
            <a:avLst/>
            <a:gdLst>
              <a:gd name="T0" fmla="*/ 64 w 216"/>
              <a:gd name="T1" fmla="*/ 0 h 528"/>
              <a:gd name="T2" fmla="*/ 208 w 216"/>
              <a:gd name="T3" fmla="*/ 192 h 528"/>
              <a:gd name="T4" fmla="*/ 16 w 216"/>
              <a:gd name="T5" fmla="*/ 336 h 528"/>
              <a:gd name="T6" fmla="*/ 112 w 216"/>
              <a:gd name="T7" fmla="*/ 528 h 5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" h="528">
                <a:moveTo>
                  <a:pt x="64" y="0"/>
                </a:moveTo>
                <a:cubicBezTo>
                  <a:pt x="140" y="68"/>
                  <a:pt x="216" y="136"/>
                  <a:pt x="208" y="192"/>
                </a:cubicBezTo>
                <a:cubicBezTo>
                  <a:pt x="200" y="248"/>
                  <a:pt x="32" y="280"/>
                  <a:pt x="16" y="336"/>
                </a:cubicBezTo>
                <a:cubicBezTo>
                  <a:pt x="0" y="392"/>
                  <a:pt x="96" y="488"/>
                  <a:pt x="112" y="528"/>
                </a:cubicBezTo>
              </a:path>
            </a:pathLst>
          </a:custGeom>
          <a:noFill/>
          <a:ln w="57150" cap="flat" cmpd="sng">
            <a:solidFill>
              <a:srgbClr val="76EFFF"/>
            </a:solidFill>
            <a:prstDash val="solid"/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5761035" name="Text Box 11"/>
          <p:cNvSpPr txBox="1">
            <a:spLocks noChangeArrowheads="1"/>
          </p:cNvSpPr>
          <p:nvPr/>
        </p:nvSpPr>
        <p:spPr bwMode="auto">
          <a:xfrm>
            <a:off x="6372225" y="2362200"/>
            <a:ext cx="64293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F0C19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smtClean="0">
                <a:solidFill>
                  <a:srgbClr val="76EFFF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T2</a:t>
            </a:r>
          </a:p>
        </p:txBody>
      </p:sp>
      <p:sp>
        <p:nvSpPr>
          <p:cNvPr id="5761036" name="Text Box 12"/>
          <p:cNvSpPr txBox="1">
            <a:spLocks noChangeArrowheads="1"/>
          </p:cNvSpPr>
          <p:nvPr/>
        </p:nvSpPr>
        <p:spPr bwMode="auto">
          <a:xfrm>
            <a:off x="990600" y="4572000"/>
            <a:ext cx="13843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F0C19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smtClean="0">
                <a:solidFill>
                  <a:srgbClr val="FFFFFF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hits = 1</a:t>
            </a:r>
          </a:p>
        </p:txBody>
      </p:sp>
      <p:sp>
        <p:nvSpPr>
          <p:cNvPr id="5761037" name="Text Box 13"/>
          <p:cNvSpPr txBox="1">
            <a:spLocks noChangeArrowheads="1"/>
          </p:cNvSpPr>
          <p:nvPr/>
        </p:nvSpPr>
        <p:spPr bwMode="auto">
          <a:xfrm>
            <a:off x="990600" y="1981200"/>
            <a:ext cx="14414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F0C19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smtClean="0">
                <a:solidFill>
                  <a:srgbClr val="FFFFFF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hits = 0</a:t>
            </a:r>
          </a:p>
        </p:txBody>
      </p:sp>
      <p:sp>
        <p:nvSpPr>
          <p:cNvPr id="5761038" name="Line 14"/>
          <p:cNvSpPr>
            <a:spLocks noChangeShapeType="1"/>
          </p:cNvSpPr>
          <p:nvPr/>
        </p:nvSpPr>
        <p:spPr bwMode="auto">
          <a:xfrm>
            <a:off x="1600200" y="2590800"/>
            <a:ext cx="0" cy="1828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5761039" name="Text Box 15"/>
          <p:cNvSpPr txBox="1">
            <a:spLocks noChangeArrowheads="1"/>
          </p:cNvSpPr>
          <p:nvPr/>
        </p:nvSpPr>
        <p:spPr bwMode="auto">
          <a:xfrm>
            <a:off x="534988" y="2590800"/>
            <a:ext cx="92233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F0C19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smtClean="0">
                <a:solidFill>
                  <a:srgbClr val="FFFFFF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time</a:t>
            </a:r>
          </a:p>
        </p:txBody>
      </p:sp>
    </p:spTree>
    <p:extLst>
      <p:ext uri="{BB962C8B-B14F-4D97-AF65-F5344CB8AC3E}">
        <p14:creationId xmlns:p14="http://schemas.microsoft.com/office/powerpoint/2010/main" val="1678266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102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102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30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Race conditions</a:t>
            </a:r>
          </a:p>
        </p:txBody>
      </p:sp>
      <p:sp>
        <p:nvSpPr>
          <p:cNvPr id="576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685800"/>
            <a:ext cx="9296400" cy="56388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 err="1"/>
              <a:t>Def</a:t>
            </a:r>
            <a:r>
              <a:rPr lang="en-US" dirty="0"/>
              <a:t>: a timing dependent error involving shared state 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Whether it happens depends on how threads scheduled: who wins </a:t>
            </a:r>
            <a:r>
              <a:rPr lang="ja-JP" altLang="en-US" dirty="0">
                <a:latin typeface="Arial"/>
              </a:rPr>
              <a:t>“</a:t>
            </a:r>
            <a:r>
              <a:rPr lang="en-US" dirty="0"/>
              <a:t>races</a:t>
            </a:r>
            <a:r>
              <a:rPr lang="ja-JP" altLang="en-US" dirty="0">
                <a:latin typeface="Arial"/>
              </a:rPr>
              <a:t>”</a:t>
            </a:r>
            <a:r>
              <a:rPr lang="en-US" dirty="0"/>
              <a:t> to instructions that update state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Races are intermittent, may occur rarely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Timing dependent = small changes can hide bug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A program is correct </a:t>
            </a:r>
            <a:r>
              <a:rPr lang="en-US" i="1" dirty="0">
                <a:solidFill>
                  <a:srgbClr val="FFFC72"/>
                </a:solidFill>
              </a:rPr>
              <a:t>only</a:t>
            </a:r>
            <a:r>
              <a:rPr lang="en-US" dirty="0"/>
              <a:t> if </a:t>
            </a:r>
            <a:r>
              <a:rPr lang="en-US" i="1" dirty="0">
                <a:solidFill>
                  <a:srgbClr val="FFFC72"/>
                </a:solidFill>
              </a:rPr>
              <a:t>all possible</a:t>
            </a:r>
            <a:r>
              <a:rPr lang="en-US" dirty="0"/>
              <a:t> schedules are safe  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Number of possible schedule permutations is huge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Need to imagine an adversary who switches contexts at the worst possible time</a:t>
            </a:r>
          </a:p>
          <a:p>
            <a:pPr lvl="1">
              <a:lnSpc>
                <a:spcPct val="9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7976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extBox 55"/>
          <p:cNvSpPr txBox="1"/>
          <p:nvPr>
            <p:custDataLst>
              <p:tags r:id="rId1"/>
            </p:custDataLst>
          </p:nvPr>
        </p:nvSpPr>
        <p:spPr>
          <a:xfrm>
            <a:off x="3124200" y="3131403"/>
            <a:ext cx="1981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Memory Pyramid</a:t>
            </a:r>
          </a:p>
        </p:txBody>
      </p:sp>
      <p:grpSp>
        <p:nvGrpSpPr>
          <p:cNvPr id="55" name="Group 54"/>
          <p:cNvGrpSpPr/>
          <p:nvPr>
            <p:custDataLst>
              <p:tags r:id="rId2"/>
            </p:custDataLst>
          </p:nvPr>
        </p:nvGrpSpPr>
        <p:grpSpPr>
          <a:xfrm>
            <a:off x="609600" y="4731603"/>
            <a:ext cx="6858000" cy="1066800"/>
            <a:chOff x="685800" y="4495800"/>
            <a:chExt cx="6858000" cy="1066800"/>
          </a:xfrm>
        </p:grpSpPr>
        <p:sp>
          <p:nvSpPr>
            <p:cNvPr id="3190789" name="AutoShape 5"/>
            <p:cNvSpPr>
              <a:spLocks noChangeArrowheads="1"/>
            </p:cNvSpPr>
            <p:nvPr>
              <p:custDataLst>
                <p:tags r:id="rId29"/>
              </p:custDataLst>
            </p:nvPr>
          </p:nvSpPr>
          <p:spPr bwMode="blackGray">
            <a:xfrm>
              <a:off x="6324600" y="4714875"/>
              <a:ext cx="1066800" cy="838200"/>
            </a:xfrm>
            <a:prstGeom prst="triangle">
              <a:avLst>
                <a:gd name="adj" fmla="val 50000"/>
              </a:avLst>
            </a:prstGeom>
            <a:solidFill>
              <a:srgbClr val="000099"/>
            </a:solidFill>
            <a:ln w="3175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" name="AutoShape 13"/>
            <p:cNvSpPr>
              <a:spLocks noChangeArrowheads="1"/>
            </p:cNvSpPr>
            <p:nvPr>
              <p:custDataLst>
                <p:tags r:id="rId30"/>
              </p:custDataLst>
            </p:nvPr>
          </p:nvSpPr>
          <p:spPr bwMode="ltGray">
            <a:xfrm>
              <a:off x="3429000" y="4495800"/>
              <a:ext cx="1371600" cy="1066800"/>
            </a:xfrm>
            <a:prstGeom prst="triangle">
              <a:avLst>
                <a:gd name="adj" fmla="val 50000"/>
              </a:avLst>
            </a:prstGeom>
            <a:solidFill>
              <a:srgbClr val="000099"/>
            </a:solidFill>
            <a:ln w="3175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" name="AutoShape 13"/>
            <p:cNvSpPr>
              <a:spLocks noChangeArrowheads="1"/>
            </p:cNvSpPr>
            <p:nvPr>
              <p:custDataLst>
                <p:tags r:id="rId31"/>
              </p:custDataLst>
            </p:nvPr>
          </p:nvSpPr>
          <p:spPr bwMode="ltGray">
            <a:xfrm>
              <a:off x="685800" y="4495800"/>
              <a:ext cx="1371600" cy="1066800"/>
            </a:xfrm>
            <a:prstGeom prst="triangle">
              <a:avLst>
                <a:gd name="adj" fmla="val 50000"/>
              </a:avLst>
            </a:prstGeom>
            <a:solidFill>
              <a:srgbClr val="000099"/>
            </a:solidFill>
            <a:ln w="3175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" name="AutoShape 13"/>
            <p:cNvSpPr>
              <a:spLocks noChangeArrowheads="1"/>
            </p:cNvSpPr>
            <p:nvPr>
              <p:custDataLst>
                <p:tags r:id="rId32"/>
              </p:custDataLst>
            </p:nvPr>
          </p:nvSpPr>
          <p:spPr bwMode="ltGray">
            <a:xfrm>
              <a:off x="4800600" y="4495800"/>
              <a:ext cx="1371600" cy="1066800"/>
            </a:xfrm>
            <a:prstGeom prst="triangle">
              <a:avLst>
                <a:gd name="adj" fmla="val 50000"/>
              </a:avLst>
            </a:prstGeom>
            <a:solidFill>
              <a:srgbClr val="000099"/>
            </a:solidFill>
            <a:ln w="3175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" name="AutoShape 13"/>
            <p:cNvSpPr>
              <a:spLocks noChangeArrowheads="1"/>
            </p:cNvSpPr>
            <p:nvPr>
              <p:custDataLst>
                <p:tags r:id="rId33"/>
              </p:custDataLst>
            </p:nvPr>
          </p:nvSpPr>
          <p:spPr bwMode="ltGray">
            <a:xfrm>
              <a:off x="2057400" y="4495800"/>
              <a:ext cx="1371600" cy="1066800"/>
            </a:xfrm>
            <a:prstGeom prst="triangle">
              <a:avLst>
                <a:gd name="adj" fmla="val 50000"/>
              </a:avLst>
            </a:prstGeom>
            <a:solidFill>
              <a:srgbClr val="000099"/>
            </a:solidFill>
            <a:ln w="3175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" name="AutoShape 13"/>
            <p:cNvSpPr>
              <a:spLocks noChangeArrowheads="1"/>
            </p:cNvSpPr>
            <p:nvPr>
              <p:custDataLst>
                <p:tags r:id="rId34"/>
              </p:custDataLst>
            </p:nvPr>
          </p:nvSpPr>
          <p:spPr bwMode="ltGray">
            <a:xfrm>
              <a:off x="6172200" y="4495800"/>
              <a:ext cx="1371600" cy="1066800"/>
            </a:xfrm>
            <a:prstGeom prst="triangle">
              <a:avLst>
                <a:gd name="adj" fmla="val 50000"/>
              </a:avLst>
            </a:prstGeom>
            <a:solidFill>
              <a:srgbClr val="000099"/>
            </a:solidFill>
            <a:ln w="3175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" name="Rectangle 10"/>
            <p:cNvSpPr>
              <a:spLocks noChangeArrowheads="1"/>
            </p:cNvSpPr>
            <p:nvPr>
              <p:custDataLst>
                <p:tags r:id="rId35"/>
              </p:custDataLst>
            </p:nvPr>
          </p:nvSpPr>
          <p:spPr bwMode="auto">
            <a:xfrm>
              <a:off x="1371600" y="4495800"/>
              <a:ext cx="5486400" cy="1066800"/>
            </a:xfrm>
            <a:prstGeom prst="rect">
              <a:avLst/>
            </a:prstGeom>
            <a:solidFill>
              <a:srgbClr val="000099"/>
            </a:solidFill>
            <a:ln w="3175">
              <a:noFill/>
              <a:miter lim="800000"/>
              <a:headEnd/>
              <a:tailEnd/>
            </a:ln>
            <a:effectLst/>
          </p:spPr>
          <p:txBody>
            <a:bodyPr wrap="none" anchor="ctr">
              <a:noAutofit/>
            </a:bodyPr>
            <a:lstStyle/>
            <a:p>
              <a:pPr algn="ctr" eaLnBrk="1" hangingPunct="1"/>
              <a:r>
                <a:rPr lang="en-US" sz="2400" dirty="0" smtClean="0">
                  <a:solidFill>
                    <a:schemeClr val="bg1"/>
                  </a:solidFill>
                  <a:latin typeface="Calibri"/>
                </a:rPr>
                <a:t>Disk (Many GB – few TB)</a:t>
              </a:r>
              <a:endParaRPr lang="en-US" sz="2400" dirty="0">
                <a:solidFill>
                  <a:schemeClr val="bg1"/>
                </a:solidFill>
                <a:latin typeface="Calibri"/>
              </a:endParaRPr>
            </a:p>
          </p:txBody>
        </p:sp>
      </p:grpSp>
      <p:sp>
        <p:nvSpPr>
          <p:cNvPr id="3190810" name="Line 26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>
            <a:off x="1295400" y="3207603"/>
            <a:ext cx="609600" cy="381000"/>
          </a:xfrm>
          <a:prstGeom prst="line">
            <a:avLst/>
          </a:prstGeom>
          <a:noFill/>
          <a:ln w="34925">
            <a:solidFill>
              <a:srgbClr val="FFFFFF"/>
            </a:solidFill>
            <a:round/>
            <a:headEnd/>
            <a:tailEnd type="stealth" w="lg" len="lg"/>
          </a:ln>
          <a:effectLst/>
        </p:spPr>
        <p:txBody>
          <a:bodyPr wrap="none"/>
          <a:lstStyle/>
          <a:p>
            <a:endParaRPr lang="en-US"/>
          </a:p>
        </p:txBody>
      </p:sp>
      <p:grpSp>
        <p:nvGrpSpPr>
          <p:cNvPr id="54" name="Group 53"/>
          <p:cNvGrpSpPr/>
          <p:nvPr>
            <p:custDataLst>
              <p:tags r:id="rId4"/>
            </p:custDataLst>
          </p:nvPr>
        </p:nvGrpSpPr>
        <p:grpSpPr>
          <a:xfrm>
            <a:off x="1295400" y="3664803"/>
            <a:ext cx="5486400" cy="1066800"/>
            <a:chOff x="1371600" y="3429000"/>
            <a:chExt cx="5486400" cy="1066800"/>
          </a:xfrm>
        </p:grpSpPr>
        <p:sp>
          <p:nvSpPr>
            <p:cNvPr id="37" name="AutoShape 13"/>
            <p:cNvSpPr>
              <a:spLocks noChangeArrowheads="1"/>
            </p:cNvSpPr>
            <p:nvPr>
              <p:custDataLst>
                <p:tags r:id="rId24"/>
              </p:custDataLst>
            </p:nvPr>
          </p:nvSpPr>
          <p:spPr bwMode="ltGray">
            <a:xfrm>
              <a:off x="4114800" y="3429000"/>
              <a:ext cx="1371600" cy="1066800"/>
            </a:xfrm>
            <a:prstGeom prst="triangle">
              <a:avLst>
                <a:gd name="adj" fmla="val 50000"/>
              </a:avLst>
            </a:prstGeom>
            <a:solidFill>
              <a:schemeClr val="accent3">
                <a:lumMod val="75000"/>
              </a:schemeClr>
            </a:solidFill>
            <a:ln w="3175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" name="AutoShape 13"/>
            <p:cNvSpPr>
              <a:spLocks noChangeArrowheads="1"/>
            </p:cNvSpPr>
            <p:nvPr>
              <p:custDataLst>
                <p:tags r:id="rId25"/>
              </p:custDataLst>
            </p:nvPr>
          </p:nvSpPr>
          <p:spPr bwMode="ltGray">
            <a:xfrm>
              <a:off x="1371600" y="3429000"/>
              <a:ext cx="1371600" cy="1066800"/>
            </a:xfrm>
            <a:prstGeom prst="triangle">
              <a:avLst>
                <a:gd name="adj" fmla="val 50000"/>
              </a:avLst>
            </a:prstGeom>
            <a:solidFill>
              <a:schemeClr val="accent3">
                <a:lumMod val="75000"/>
              </a:schemeClr>
            </a:solidFill>
            <a:ln w="3175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" name="AutoShape 13"/>
            <p:cNvSpPr>
              <a:spLocks noChangeArrowheads="1"/>
            </p:cNvSpPr>
            <p:nvPr>
              <p:custDataLst>
                <p:tags r:id="rId26"/>
              </p:custDataLst>
            </p:nvPr>
          </p:nvSpPr>
          <p:spPr bwMode="ltGray">
            <a:xfrm>
              <a:off x="5486400" y="3429000"/>
              <a:ext cx="1371600" cy="1066800"/>
            </a:xfrm>
            <a:prstGeom prst="triangle">
              <a:avLst>
                <a:gd name="adj" fmla="val 50000"/>
              </a:avLst>
            </a:prstGeom>
            <a:solidFill>
              <a:schemeClr val="accent3">
                <a:lumMod val="75000"/>
              </a:schemeClr>
            </a:solidFill>
            <a:ln w="3175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" name="AutoShape 13"/>
            <p:cNvSpPr>
              <a:spLocks noChangeArrowheads="1"/>
            </p:cNvSpPr>
            <p:nvPr>
              <p:custDataLst>
                <p:tags r:id="rId27"/>
              </p:custDataLst>
            </p:nvPr>
          </p:nvSpPr>
          <p:spPr bwMode="ltGray">
            <a:xfrm>
              <a:off x="2743200" y="3429000"/>
              <a:ext cx="1371600" cy="1066800"/>
            </a:xfrm>
            <a:prstGeom prst="triangle">
              <a:avLst>
                <a:gd name="adj" fmla="val 50000"/>
              </a:avLst>
            </a:prstGeom>
            <a:solidFill>
              <a:schemeClr val="accent3">
                <a:lumMod val="75000"/>
              </a:schemeClr>
            </a:solidFill>
            <a:ln w="3175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90794" name="Rectangle 10"/>
            <p:cNvSpPr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2057400" y="3429000"/>
              <a:ext cx="4114800" cy="10668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 w="3175">
              <a:noFill/>
              <a:miter lim="800000"/>
              <a:headEnd/>
              <a:tailEnd/>
            </a:ln>
            <a:effectLst/>
          </p:spPr>
          <p:txBody>
            <a:bodyPr wrap="none" anchor="ctr">
              <a:noAutofit/>
            </a:bodyPr>
            <a:lstStyle/>
            <a:p>
              <a:pPr algn="ctr" eaLnBrk="1" hangingPunct="1"/>
              <a:r>
                <a:rPr lang="en-US" sz="2400" dirty="0">
                  <a:solidFill>
                    <a:schemeClr val="bg1"/>
                  </a:solidFill>
                  <a:latin typeface="Calibri"/>
                </a:rPr>
                <a:t>Memory (128MB – few GB)</a:t>
              </a:r>
            </a:p>
          </p:txBody>
        </p:sp>
      </p:grpSp>
      <p:grpSp>
        <p:nvGrpSpPr>
          <p:cNvPr id="53" name="Group 52"/>
          <p:cNvGrpSpPr/>
          <p:nvPr>
            <p:custDataLst>
              <p:tags r:id="rId5"/>
            </p:custDataLst>
          </p:nvPr>
        </p:nvGrpSpPr>
        <p:grpSpPr>
          <a:xfrm>
            <a:off x="1981200" y="2598003"/>
            <a:ext cx="4114800" cy="1066800"/>
            <a:chOff x="2057400" y="2362200"/>
            <a:chExt cx="4114800" cy="1066800"/>
          </a:xfrm>
        </p:grpSpPr>
        <p:sp>
          <p:nvSpPr>
            <p:cNvPr id="3190797" name="AutoShape 13"/>
            <p:cNvSpPr>
              <a:spLocks noChangeArrowheads="1"/>
            </p:cNvSpPr>
            <p:nvPr>
              <p:custDataLst>
                <p:tags r:id="rId20"/>
              </p:custDataLst>
            </p:nvPr>
          </p:nvSpPr>
          <p:spPr bwMode="ltGray">
            <a:xfrm>
              <a:off x="4800600" y="2362200"/>
              <a:ext cx="1371600" cy="1066800"/>
            </a:xfrm>
            <a:prstGeom prst="triangle">
              <a:avLst>
                <a:gd name="adj" fmla="val 50000"/>
              </a:avLst>
            </a:prstGeom>
            <a:solidFill>
              <a:srgbClr val="006600"/>
            </a:solidFill>
            <a:ln w="3175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" name="AutoShape 13"/>
            <p:cNvSpPr>
              <a:spLocks noChangeArrowheads="1"/>
            </p:cNvSpPr>
            <p:nvPr>
              <p:custDataLst>
                <p:tags r:id="rId21"/>
              </p:custDataLst>
            </p:nvPr>
          </p:nvSpPr>
          <p:spPr bwMode="ltGray">
            <a:xfrm>
              <a:off x="2057400" y="2362200"/>
              <a:ext cx="1371600" cy="1066800"/>
            </a:xfrm>
            <a:prstGeom prst="triangle">
              <a:avLst>
                <a:gd name="adj" fmla="val 50000"/>
              </a:avLst>
            </a:prstGeom>
            <a:solidFill>
              <a:srgbClr val="006600"/>
            </a:solidFill>
            <a:ln w="3175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" name="AutoShape 13"/>
            <p:cNvSpPr>
              <a:spLocks noChangeArrowheads="1"/>
            </p:cNvSpPr>
            <p:nvPr>
              <p:custDataLst>
                <p:tags r:id="rId22"/>
              </p:custDataLst>
            </p:nvPr>
          </p:nvSpPr>
          <p:spPr bwMode="ltGray">
            <a:xfrm>
              <a:off x="3429000" y="2362200"/>
              <a:ext cx="1371600" cy="1066800"/>
            </a:xfrm>
            <a:prstGeom prst="triangle">
              <a:avLst>
                <a:gd name="adj" fmla="val 50000"/>
              </a:avLst>
            </a:prstGeom>
            <a:solidFill>
              <a:schemeClr val="bg2"/>
            </a:solidFill>
            <a:ln w="3175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" name="Rectangle 14"/>
            <p:cNvSpPr>
              <a:spLocks noChangeArrowheads="1"/>
            </p:cNvSpPr>
            <p:nvPr>
              <p:custDataLst>
                <p:tags r:id="rId23"/>
              </p:custDataLst>
            </p:nvPr>
          </p:nvSpPr>
          <p:spPr bwMode="ltGray">
            <a:xfrm>
              <a:off x="2743201" y="2362200"/>
              <a:ext cx="2743200" cy="1066800"/>
            </a:xfrm>
            <a:prstGeom prst="rect">
              <a:avLst/>
            </a:prstGeom>
            <a:solidFill>
              <a:srgbClr val="006600"/>
            </a:solidFill>
            <a:ln w="3175">
              <a:noFill/>
              <a:miter lim="800000"/>
              <a:headEnd/>
              <a:tailEnd/>
            </a:ln>
            <a:effectLst/>
          </p:spPr>
          <p:txBody>
            <a:bodyPr wrap="none" anchor="ctr">
              <a:noAutofit/>
            </a:bodyPr>
            <a:lstStyle/>
            <a:p>
              <a:pPr algn="ctr" eaLnBrk="1" hangingPunct="1"/>
              <a:r>
                <a:rPr lang="en-US" sz="2400" dirty="0">
                  <a:solidFill>
                    <a:srgbClr val="FFFFFF"/>
                  </a:solidFill>
                  <a:latin typeface="Calibri"/>
                </a:rPr>
                <a:t>L2 Cache  (½-32MB)</a:t>
              </a:r>
            </a:p>
          </p:txBody>
        </p:sp>
      </p:grpSp>
      <p:sp>
        <p:nvSpPr>
          <p:cNvPr id="3190786" name="AutoShape 2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609600" y="464403"/>
            <a:ext cx="6858000" cy="5334000"/>
          </a:xfrm>
          <a:prstGeom prst="triangle">
            <a:avLst>
              <a:gd name="adj" fmla="val 50000"/>
            </a:avLst>
          </a:prstGeom>
          <a:noFill/>
          <a:ln w="317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pPr algn="ctr" eaLnBrk="1" hangingPunct="1"/>
            <a:endParaRPr lang="en-US" sz="1800" b="1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190803" name="AutoShape 19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3352800" y="464403"/>
            <a:ext cx="1371600" cy="1057275"/>
          </a:xfrm>
          <a:prstGeom prst="triangle">
            <a:avLst>
              <a:gd name="adj" fmla="val 50000"/>
            </a:avLst>
          </a:prstGeom>
          <a:solidFill>
            <a:schemeClr val="accent2">
              <a:lumMod val="75000"/>
            </a:schemeClr>
          </a:solidFill>
          <a:ln w="317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pPr algn="ctr" eaLnBrk="1" hangingPunct="1"/>
            <a:r>
              <a:rPr lang="en-US" sz="2000" dirty="0" err="1" smtClean="0">
                <a:solidFill>
                  <a:srgbClr val="FFFFFF"/>
                </a:solidFill>
                <a:latin typeface="Calibri"/>
              </a:rPr>
              <a:t>RegFile</a:t>
            </a:r>
            <a:endParaRPr lang="en-US" sz="2000" dirty="0">
              <a:solidFill>
                <a:srgbClr val="FFFFFF"/>
              </a:solidFill>
              <a:latin typeface="Calibri"/>
            </a:endParaRPr>
          </a:p>
          <a:p>
            <a:pPr algn="ctr" eaLnBrk="1" hangingPunct="1"/>
            <a:r>
              <a:rPr lang="en-US" sz="2000" dirty="0">
                <a:solidFill>
                  <a:srgbClr val="FFFFFF"/>
                </a:solidFill>
                <a:latin typeface="Calibri"/>
              </a:rPr>
              <a:t>100s bytes</a:t>
            </a:r>
          </a:p>
        </p:txBody>
      </p:sp>
      <p:sp>
        <p:nvSpPr>
          <p:cNvPr id="3190804" name="Rectangle 20"/>
          <p:cNvSpPr>
            <a:spLocks noGrp="1" noChangeArrowheads="1"/>
          </p:cNvSpPr>
          <p:nvPr>
            <p:ph type="title"/>
            <p:custDataLst>
              <p:tags r:id="rId8"/>
            </p:custDataLst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Memory Pyramid</a:t>
            </a:r>
            <a:endParaRPr lang="en-US" dirty="0"/>
          </a:p>
        </p:txBody>
      </p:sp>
      <p:sp>
        <p:nvSpPr>
          <p:cNvPr id="3190805" name="Text Box 21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4572000" y="693003"/>
            <a:ext cx="2121991" cy="461665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2400" dirty="0" smtClean="0">
                <a:solidFill>
                  <a:srgbClr val="FFFFFF"/>
                </a:solidFill>
                <a:latin typeface="Calibri"/>
              </a:rPr>
              <a:t>&lt; 1 </a:t>
            </a:r>
            <a:r>
              <a:rPr lang="en-US" sz="2400" dirty="0">
                <a:solidFill>
                  <a:srgbClr val="FFFFFF"/>
                </a:solidFill>
                <a:latin typeface="Calibri"/>
              </a:rPr>
              <a:t>cycle </a:t>
            </a:r>
            <a:r>
              <a:rPr lang="en-US" sz="2400" dirty="0" smtClean="0">
                <a:solidFill>
                  <a:srgbClr val="FFFFFF"/>
                </a:solidFill>
                <a:latin typeface="Calibri"/>
              </a:rPr>
              <a:t>access</a:t>
            </a: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190806" name="Text Box 22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5257800" y="1683603"/>
            <a:ext cx="2149243" cy="461665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2400" dirty="0">
                <a:solidFill>
                  <a:srgbClr val="FFFFFF"/>
                </a:solidFill>
                <a:latin typeface="Calibri"/>
              </a:rPr>
              <a:t>1-3 cycle access</a:t>
            </a:r>
          </a:p>
        </p:txBody>
      </p:sp>
      <p:sp>
        <p:nvSpPr>
          <p:cNvPr id="3190807" name="Text Box 23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5867400" y="2750403"/>
            <a:ext cx="2304733" cy="461665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2400" dirty="0">
                <a:solidFill>
                  <a:srgbClr val="FFFFFF"/>
                </a:solidFill>
                <a:latin typeface="Calibri"/>
              </a:rPr>
              <a:t>5-15 cycle access</a:t>
            </a:r>
          </a:p>
        </p:txBody>
      </p:sp>
      <p:sp>
        <p:nvSpPr>
          <p:cNvPr id="3190808" name="Text Box 24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6452084" y="3893403"/>
            <a:ext cx="2615716" cy="461665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2400" dirty="0">
                <a:solidFill>
                  <a:srgbClr val="FFFFFF"/>
                </a:solidFill>
                <a:latin typeface="Calibri"/>
              </a:rPr>
              <a:t>50-300 cycle access</a:t>
            </a:r>
          </a:p>
        </p:txBody>
      </p:sp>
      <p:sp>
        <p:nvSpPr>
          <p:cNvPr id="3190809" name="Text Box 25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457200" y="2140803"/>
            <a:ext cx="2438400" cy="1107996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rgbClr val="FFFFFF"/>
                </a:solidFill>
                <a:latin typeface="Calibri"/>
              </a:rPr>
              <a:t>L3 becoming more common</a:t>
            </a:r>
            <a:br>
              <a:rPr lang="en-US" sz="2400" dirty="0">
                <a:solidFill>
                  <a:srgbClr val="FFFFFF"/>
                </a:solidFill>
                <a:latin typeface="Calibri"/>
              </a:rPr>
            </a:br>
            <a:r>
              <a:rPr lang="en-US" sz="2400" dirty="0" smtClean="0">
                <a:solidFill>
                  <a:srgbClr val="FFFFFF"/>
                </a:solidFill>
                <a:latin typeface="Calibri"/>
              </a:rPr>
              <a:t>(</a:t>
            </a:r>
            <a:r>
              <a:rPr lang="en-US" sz="2400" dirty="0" err="1" smtClean="0">
                <a:solidFill>
                  <a:srgbClr val="FFFFFF"/>
                </a:solidFill>
                <a:latin typeface="Calibri"/>
              </a:rPr>
              <a:t>eDRAM</a:t>
            </a:r>
            <a:r>
              <a:rPr lang="en-US" sz="2400" dirty="0" smtClean="0">
                <a:solidFill>
                  <a:srgbClr val="FFFFFF"/>
                </a:solidFill>
                <a:latin typeface="Calibri"/>
              </a:rPr>
              <a:t> ?)</a:t>
            </a: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190811" name="Text Box 27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533400" y="5950803"/>
            <a:ext cx="8382000" cy="83099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</a:rPr>
              <a:t>These are rough numbers: mileage may vary for latest/greatest</a:t>
            </a:r>
            <a:br>
              <a:rPr lang="en-US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</a:rPr>
            </a:br>
            <a:r>
              <a:rPr lang="en-US" sz="2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</a:rPr>
              <a:t>Caches usually made </a:t>
            </a:r>
            <a:r>
              <a:rPr lang="en-US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</a:rPr>
              <a:t>of </a:t>
            </a:r>
            <a:r>
              <a:rPr lang="en-US" sz="2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</a:rPr>
              <a:t>SRAM (or </a:t>
            </a:r>
            <a:r>
              <a:rPr lang="en-US" sz="24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</a:rPr>
              <a:t>eDRAM</a:t>
            </a:r>
            <a:r>
              <a:rPr lang="en-US" sz="2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</a:rPr>
              <a:t>)</a:t>
            </a:r>
            <a:endParaRPr lang="en-US" sz="24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/>
            </a:endParaRPr>
          </a:p>
        </p:txBody>
      </p:sp>
      <p:grpSp>
        <p:nvGrpSpPr>
          <p:cNvPr id="52" name="Group 51"/>
          <p:cNvGrpSpPr/>
          <p:nvPr>
            <p:custDataLst>
              <p:tags r:id="rId15"/>
            </p:custDataLst>
          </p:nvPr>
        </p:nvGrpSpPr>
        <p:grpSpPr>
          <a:xfrm>
            <a:off x="2667000" y="1531203"/>
            <a:ext cx="2743200" cy="1066800"/>
            <a:chOff x="2743200" y="1295400"/>
            <a:chExt cx="2743200" cy="1066800"/>
          </a:xfrm>
        </p:grpSpPr>
        <p:sp>
          <p:nvSpPr>
            <p:cNvPr id="3190801" name="AutoShape 17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4114800" y="1295400"/>
              <a:ext cx="1371600" cy="1066800"/>
            </a:xfrm>
            <a:prstGeom prst="triangle">
              <a:avLst>
                <a:gd name="adj" fmla="val 50000"/>
              </a:avLst>
            </a:prstGeom>
            <a:solidFill>
              <a:schemeClr val="accent4">
                <a:lumMod val="50000"/>
              </a:schemeClr>
            </a:solidFill>
            <a:ln w="3175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" name="AutoShape 17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2743200" y="1295400"/>
              <a:ext cx="1371600" cy="1066800"/>
            </a:xfrm>
            <a:prstGeom prst="triangle">
              <a:avLst>
                <a:gd name="adj" fmla="val 50000"/>
              </a:avLst>
            </a:prstGeom>
            <a:solidFill>
              <a:schemeClr val="accent4">
                <a:lumMod val="50000"/>
              </a:schemeClr>
            </a:solidFill>
            <a:ln w="3175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" name="Rectangle 18"/>
            <p:cNvSpPr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3429000" y="1295400"/>
              <a:ext cx="1381760" cy="1066800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 w="3175">
              <a:noFill/>
              <a:miter lim="800000"/>
              <a:headEnd/>
              <a:tailEnd/>
            </a:ln>
            <a:effectLst/>
          </p:spPr>
          <p:txBody>
            <a:bodyPr wrap="none" anchor="ctr">
              <a:noAutofit/>
            </a:bodyPr>
            <a:lstStyle/>
            <a:p>
              <a:pPr algn="ctr" eaLnBrk="1" hangingPunct="1"/>
              <a:r>
                <a:rPr lang="en-US" sz="2400" dirty="0">
                  <a:solidFill>
                    <a:srgbClr val="FFFFFF"/>
                  </a:solidFill>
                  <a:latin typeface="Calibri"/>
                </a:rPr>
                <a:t>L1 Cache</a:t>
              </a:r>
            </a:p>
            <a:p>
              <a:pPr algn="ctr" eaLnBrk="1" hangingPunct="1"/>
              <a:r>
                <a:rPr lang="en-US" sz="2400" dirty="0">
                  <a:solidFill>
                    <a:srgbClr val="FFFFFF"/>
                  </a:solidFill>
                  <a:latin typeface="Calibri"/>
                </a:rPr>
                <a:t>(several KB)</a:t>
              </a:r>
            </a:p>
          </p:txBody>
        </p:sp>
      </p:grpSp>
      <p:sp>
        <p:nvSpPr>
          <p:cNvPr id="51" name="Text Box 24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7124601" y="4884003"/>
            <a:ext cx="1943199" cy="830997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/>
            <a:r>
              <a:rPr lang="en-US" sz="2400" dirty="0" smtClean="0">
                <a:solidFill>
                  <a:srgbClr val="FFFFFF"/>
                </a:solidFill>
                <a:latin typeface="Calibri"/>
              </a:rPr>
              <a:t>1000000+</a:t>
            </a:r>
            <a:br>
              <a:rPr lang="en-US" sz="2400" dirty="0" smtClean="0">
                <a:solidFill>
                  <a:srgbClr val="FFFFFF"/>
                </a:solidFill>
                <a:latin typeface="Calibri"/>
              </a:rPr>
            </a:br>
            <a:r>
              <a:rPr lang="en-US" sz="2400" dirty="0" smtClean="0">
                <a:solidFill>
                  <a:srgbClr val="FFFFFF"/>
                </a:solidFill>
                <a:latin typeface="Calibri"/>
              </a:rPr>
              <a:t>    </a:t>
            </a:r>
            <a:r>
              <a:rPr lang="en-US" sz="2400" dirty="0">
                <a:solidFill>
                  <a:srgbClr val="FFFFFF"/>
                </a:solidFill>
                <a:latin typeface="Calibri"/>
              </a:rPr>
              <a:t>cycle access</a:t>
            </a:r>
          </a:p>
        </p:txBody>
      </p:sp>
    </p:spTree>
    <p:extLst>
      <p:ext uri="{BB962C8B-B14F-4D97-AF65-F5344CB8AC3E}">
        <p14:creationId xmlns:p14="http://schemas.microsoft.com/office/powerpoint/2010/main" val="3984025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51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solidFill>
                  <a:srgbClr val="FFFC72"/>
                </a:solidFill>
              </a:rPr>
              <a:t>Critical Sections</a:t>
            </a:r>
            <a:endParaRPr lang="en-US">
              <a:solidFill>
                <a:srgbClr val="0000FF"/>
              </a:solidFill>
            </a:endParaRPr>
          </a:p>
        </p:txBody>
      </p:sp>
      <p:sp>
        <p:nvSpPr>
          <p:cNvPr id="576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Basic way to eliminate races: use </a:t>
            </a:r>
            <a:r>
              <a:rPr lang="en-US" i="1"/>
              <a:t>critical sections</a:t>
            </a:r>
            <a:r>
              <a:rPr lang="en-US"/>
              <a:t> that only one thread can be in</a:t>
            </a:r>
          </a:p>
          <a:p>
            <a:pPr lvl="1"/>
            <a:r>
              <a:rPr lang="en-US"/>
              <a:t>Contending threads must wait to enter</a:t>
            </a:r>
          </a:p>
        </p:txBody>
      </p:sp>
      <p:sp>
        <p:nvSpPr>
          <p:cNvPr id="5765124" name="Freeform 4"/>
          <p:cNvSpPr>
            <a:spLocks/>
          </p:cNvSpPr>
          <p:nvPr/>
        </p:nvSpPr>
        <p:spPr bwMode="auto">
          <a:xfrm>
            <a:off x="2805113" y="3087688"/>
            <a:ext cx="342900" cy="646112"/>
          </a:xfrm>
          <a:custGeom>
            <a:avLst/>
            <a:gdLst>
              <a:gd name="T0" fmla="*/ 64 w 216"/>
              <a:gd name="T1" fmla="*/ 0 h 528"/>
              <a:gd name="T2" fmla="*/ 208 w 216"/>
              <a:gd name="T3" fmla="*/ 192 h 528"/>
              <a:gd name="T4" fmla="*/ 16 w 216"/>
              <a:gd name="T5" fmla="*/ 336 h 528"/>
              <a:gd name="T6" fmla="*/ 112 w 216"/>
              <a:gd name="T7" fmla="*/ 528 h 5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" h="528">
                <a:moveTo>
                  <a:pt x="64" y="0"/>
                </a:moveTo>
                <a:cubicBezTo>
                  <a:pt x="140" y="68"/>
                  <a:pt x="216" y="136"/>
                  <a:pt x="208" y="192"/>
                </a:cubicBezTo>
                <a:cubicBezTo>
                  <a:pt x="200" y="248"/>
                  <a:pt x="32" y="280"/>
                  <a:pt x="16" y="336"/>
                </a:cubicBezTo>
                <a:cubicBezTo>
                  <a:pt x="0" y="392"/>
                  <a:pt x="96" y="488"/>
                  <a:pt x="112" y="528"/>
                </a:cubicBezTo>
              </a:path>
            </a:pathLst>
          </a:custGeom>
          <a:noFill/>
          <a:ln w="57150" cap="flat" cmpd="sng">
            <a:solidFill>
              <a:schemeClr val="tx2"/>
            </a:solidFill>
            <a:prstDash val="solid"/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5765125" name="Text Box 5"/>
          <p:cNvSpPr txBox="1">
            <a:spLocks noChangeArrowheads="1"/>
          </p:cNvSpPr>
          <p:nvPr/>
        </p:nvSpPr>
        <p:spPr bwMode="auto">
          <a:xfrm>
            <a:off x="1905000" y="3883025"/>
            <a:ext cx="3309938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F0C19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smtClean="0">
                <a:solidFill>
                  <a:srgbClr val="FFFF66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CSEnter();</a:t>
            </a:r>
          </a:p>
          <a:p>
            <a:pPr lvl="1" fontAlgn="base">
              <a:spcBef>
                <a:spcPct val="0"/>
              </a:spcBef>
              <a:spcAft>
                <a:spcPct val="0"/>
              </a:spcAft>
            </a:pPr>
            <a:r>
              <a:rPr lang="en-US" sz="2800" i="1" smtClean="0">
                <a:solidFill>
                  <a:srgbClr val="FFFF66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Critical section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smtClean="0">
                <a:solidFill>
                  <a:srgbClr val="FFFF66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CSExit();</a:t>
            </a:r>
          </a:p>
        </p:txBody>
      </p:sp>
      <p:sp>
        <p:nvSpPr>
          <p:cNvPr id="5765126" name="Text Box 6"/>
          <p:cNvSpPr txBox="1">
            <a:spLocks noChangeArrowheads="1"/>
          </p:cNvSpPr>
          <p:nvPr/>
        </p:nvSpPr>
        <p:spPr bwMode="auto">
          <a:xfrm>
            <a:off x="3276600" y="3028950"/>
            <a:ext cx="5857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F0C19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smtClean="0">
                <a:solidFill>
                  <a:srgbClr val="FFFF66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T1</a:t>
            </a:r>
          </a:p>
        </p:txBody>
      </p:sp>
      <p:sp>
        <p:nvSpPr>
          <p:cNvPr id="5765127" name="Freeform 7"/>
          <p:cNvSpPr>
            <a:spLocks/>
          </p:cNvSpPr>
          <p:nvPr/>
        </p:nvSpPr>
        <p:spPr bwMode="auto">
          <a:xfrm>
            <a:off x="6081713" y="3027363"/>
            <a:ext cx="342900" cy="647700"/>
          </a:xfrm>
          <a:custGeom>
            <a:avLst/>
            <a:gdLst>
              <a:gd name="T0" fmla="*/ 64 w 216"/>
              <a:gd name="T1" fmla="*/ 0 h 528"/>
              <a:gd name="T2" fmla="*/ 208 w 216"/>
              <a:gd name="T3" fmla="*/ 192 h 528"/>
              <a:gd name="T4" fmla="*/ 16 w 216"/>
              <a:gd name="T5" fmla="*/ 336 h 528"/>
              <a:gd name="T6" fmla="*/ 112 w 216"/>
              <a:gd name="T7" fmla="*/ 528 h 5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" h="528">
                <a:moveTo>
                  <a:pt x="64" y="0"/>
                </a:moveTo>
                <a:cubicBezTo>
                  <a:pt x="140" y="68"/>
                  <a:pt x="216" y="136"/>
                  <a:pt x="208" y="192"/>
                </a:cubicBezTo>
                <a:cubicBezTo>
                  <a:pt x="200" y="248"/>
                  <a:pt x="32" y="280"/>
                  <a:pt x="16" y="336"/>
                </a:cubicBezTo>
                <a:cubicBezTo>
                  <a:pt x="0" y="392"/>
                  <a:pt x="96" y="488"/>
                  <a:pt x="112" y="528"/>
                </a:cubicBezTo>
              </a:path>
            </a:pathLst>
          </a:custGeom>
          <a:noFill/>
          <a:ln w="57150" cap="flat" cmpd="sng">
            <a:solidFill>
              <a:srgbClr val="76EFFF"/>
            </a:solidFill>
            <a:prstDash val="solid"/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5765128" name="Text Box 8"/>
          <p:cNvSpPr txBox="1">
            <a:spLocks noChangeArrowheads="1"/>
          </p:cNvSpPr>
          <p:nvPr/>
        </p:nvSpPr>
        <p:spPr bwMode="auto">
          <a:xfrm>
            <a:off x="6372225" y="2968625"/>
            <a:ext cx="64293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F0C19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smtClean="0">
                <a:solidFill>
                  <a:srgbClr val="76EFFF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T2</a:t>
            </a:r>
          </a:p>
        </p:txBody>
      </p:sp>
      <p:sp>
        <p:nvSpPr>
          <p:cNvPr id="5765129" name="Line 9"/>
          <p:cNvSpPr>
            <a:spLocks noChangeShapeType="1"/>
          </p:cNvSpPr>
          <p:nvPr/>
        </p:nvSpPr>
        <p:spPr bwMode="auto">
          <a:xfrm>
            <a:off x="1028700" y="3870325"/>
            <a:ext cx="0" cy="1828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5765130" name="Text Box 10"/>
          <p:cNvSpPr txBox="1">
            <a:spLocks noChangeArrowheads="1"/>
          </p:cNvSpPr>
          <p:nvPr/>
        </p:nvSpPr>
        <p:spPr bwMode="auto">
          <a:xfrm>
            <a:off x="534988" y="3197225"/>
            <a:ext cx="92233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F0C19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smtClean="0">
                <a:solidFill>
                  <a:srgbClr val="FFFFFF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time</a:t>
            </a:r>
          </a:p>
        </p:txBody>
      </p:sp>
      <p:sp>
        <p:nvSpPr>
          <p:cNvPr id="5765131" name="Text Box 11"/>
          <p:cNvSpPr txBox="1">
            <a:spLocks noChangeArrowheads="1"/>
          </p:cNvSpPr>
          <p:nvPr/>
        </p:nvSpPr>
        <p:spPr bwMode="auto">
          <a:xfrm>
            <a:off x="5681663" y="3883025"/>
            <a:ext cx="3309937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F0C19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smtClean="0">
                <a:solidFill>
                  <a:srgbClr val="76EFFF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CSEnter();</a:t>
            </a:r>
          </a:p>
          <a:p>
            <a:pPr lvl="1" fontAlgn="base">
              <a:spcBef>
                <a:spcPct val="0"/>
              </a:spcBef>
              <a:spcAft>
                <a:spcPct val="0"/>
              </a:spcAft>
            </a:pPr>
            <a:r>
              <a:rPr lang="en-US" sz="2800" i="1" smtClean="0">
                <a:solidFill>
                  <a:srgbClr val="76EFFF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Critical section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smtClean="0">
                <a:solidFill>
                  <a:srgbClr val="76EFFF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CSExit();</a:t>
            </a:r>
          </a:p>
        </p:txBody>
      </p:sp>
      <p:sp>
        <p:nvSpPr>
          <p:cNvPr id="5765132" name="Freeform 12"/>
          <p:cNvSpPr>
            <a:spLocks/>
          </p:cNvSpPr>
          <p:nvPr/>
        </p:nvSpPr>
        <p:spPr bwMode="auto">
          <a:xfrm>
            <a:off x="2819400" y="5449888"/>
            <a:ext cx="342900" cy="646112"/>
          </a:xfrm>
          <a:custGeom>
            <a:avLst/>
            <a:gdLst>
              <a:gd name="T0" fmla="*/ 64 w 216"/>
              <a:gd name="T1" fmla="*/ 0 h 528"/>
              <a:gd name="T2" fmla="*/ 208 w 216"/>
              <a:gd name="T3" fmla="*/ 192 h 528"/>
              <a:gd name="T4" fmla="*/ 16 w 216"/>
              <a:gd name="T5" fmla="*/ 336 h 528"/>
              <a:gd name="T6" fmla="*/ 112 w 216"/>
              <a:gd name="T7" fmla="*/ 528 h 5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" h="528">
                <a:moveTo>
                  <a:pt x="64" y="0"/>
                </a:moveTo>
                <a:cubicBezTo>
                  <a:pt x="140" y="68"/>
                  <a:pt x="216" y="136"/>
                  <a:pt x="208" y="192"/>
                </a:cubicBezTo>
                <a:cubicBezTo>
                  <a:pt x="200" y="248"/>
                  <a:pt x="32" y="280"/>
                  <a:pt x="16" y="336"/>
                </a:cubicBezTo>
                <a:cubicBezTo>
                  <a:pt x="0" y="392"/>
                  <a:pt x="96" y="488"/>
                  <a:pt x="112" y="528"/>
                </a:cubicBezTo>
              </a:path>
            </a:pathLst>
          </a:custGeom>
          <a:noFill/>
          <a:ln w="57150" cap="flat" cmpd="sng">
            <a:solidFill>
              <a:schemeClr val="tx2"/>
            </a:solidFill>
            <a:prstDash val="solid"/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5765133" name="Text Box 13"/>
          <p:cNvSpPr txBox="1">
            <a:spLocks noChangeArrowheads="1"/>
          </p:cNvSpPr>
          <p:nvPr/>
        </p:nvSpPr>
        <p:spPr bwMode="auto">
          <a:xfrm>
            <a:off x="3290888" y="5391150"/>
            <a:ext cx="58578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F0C19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smtClean="0">
                <a:solidFill>
                  <a:srgbClr val="FFFF66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T1</a:t>
            </a:r>
          </a:p>
        </p:txBody>
      </p:sp>
      <p:sp>
        <p:nvSpPr>
          <p:cNvPr id="5765134" name="Freeform 14"/>
          <p:cNvSpPr>
            <a:spLocks/>
          </p:cNvSpPr>
          <p:nvPr/>
        </p:nvSpPr>
        <p:spPr bwMode="auto">
          <a:xfrm>
            <a:off x="6096000" y="5389563"/>
            <a:ext cx="342900" cy="647700"/>
          </a:xfrm>
          <a:custGeom>
            <a:avLst/>
            <a:gdLst>
              <a:gd name="T0" fmla="*/ 64 w 216"/>
              <a:gd name="T1" fmla="*/ 0 h 528"/>
              <a:gd name="T2" fmla="*/ 208 w 216"/>
              <a:gd name="T3" fmla="*/ 192 h 528"/>
              <a:gd name="T4" fmla="*/ 16 w 216"/>
              <a:gd name="T5" fmla="*/ 336 h 528"/>
              <a:gd name="T6" fmla="*/ 112 w 216"/>
              <a:gd name="T7" fmla="*/ 528 h 5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" h="528">
                <a:moveTo>
                  <a:pt x="64" y="0"/>
                </a:moveTo>
                <a:cubicBezTo>
                  <a:pt x="140" y="68"/>
                  <a:pt x="216" y="136"/>
                  <a:pt x="208" y="192"/>
                </a:cubicBezTo>
                <a:cubicBezTo>
                  <a:pt x="200" y="248"/>
                  <a:pt x="32" y="280"/>
                  <a:pt x="16" y="336"/>
                </a:cubicBezTo>
                <a:cubicBezTo>
                  <a:pt x="0" y="392"/>
                  <a:pt x="96" y="488"/>
                  <a:pt x="112" y="528"/>
                </a:cubicBezTo>
              </a:path>
            </a:pathLst>
          </a:custGeom>
          <a:noFill/>
          <a:ln w="57150" cap="flat" cmpd="sng">
            <a:solidFill>
              <a:srgbClr val="76EFFF"/>
            </a:solidFill>
            <a:prstDash val="solid"/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5765135" name="Text Box 15"/>
          <p:cNvSpPr txBox="1">
            <a:spLocks noChangeArrowheads="1"/>
          </p:cNvSpPr>
          <p:nvPr/>
        </p:nvSpPr>
        <p:spPr bwMode="auto">
          <a:xfrm>
            <a:off x="6386513" y="5330825"/>
            <a:ext cx="64293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F0C19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smtClean="0">
                <a:solidFill>
                  <a:srgbClr val="76EFFF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T2</a:t>
            </a:r>
          </a:p>
        </p:txBody>
      </p:sp>
    </p:spTree>
    <p:extLst>
      <p:ext uri="{BB962C8B-B14F-4D97-AF65-F5344CB8AC3E}">
        <p14:creationId xmlns:p14="http://schemas.microsoft.com/office/powerpoint/2010/main" val="2099009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71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Mutexes</a:t>
            </a:r>
          </a:p>
        </p:txBody>
      </p:sp>
      <p:sp>
        <p:nvSpPr>
          <p:cNvPr id="576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9425" y="1011238"/>
            <a:ext cx="8283575" cy="3111500"/>
          </a:xfrm>
        </p:spPr>
        <p:txBody>
          <a:bodyPr/>
          <a:lstStyle/>
          <a:p>
            <a:pPr>
              <a:lnSpc>
                <a:spcPct val="90000"/>
              </a:lnSpc>
              <a:tabLst>
                <a:tab pos="1663700" algn="l"/>
              </a:tabLst>
            </a:pPr>
            <a:r>
              <a:rPr lang="en-US" sz="2800"/>
              <a:t>Critical sections typically associated with mutual exclusion locks (</a:t>
            </a:r>
            <a:r>
              <a:rPr lang="en-US" sz="2800" i="1">
                <a:solidFill>
                  <a:schemeClr val="tx2"/>
                </a:solidFill>
              </a:rPr>
              <a:t>mutexes</a:t>
            </a:r>
            <a:r>
              <a:rPr lang="en-US" sz="2800"/>
              <a:t>)</a:t>
            </a:r>
          </a:p>
          <a:p>
            <a:pPr>
              <a:lnSpc>
                <a:spcPct val="90000"/>
              </a:lnSpc>
              <a:tabLst>
                <a:tab pos="1663700" algn="l"/>
              </a:tabLst>
            </a:pPr>
            <a:r>
              <a:rPr lang="en-US" sz="2800"/>
              <a:t>Only one thread can hold a given mutex at a time</a:t>
            </a:r>
          </a:p>
          <a:p>
            <a:pPr>
              <a:lnSpc>
                <a:spcPct val="90000"/>
              </a:lnSpc>
              <a:tabLst>
                <a:tab pos="1663700" algn="l"/>
              </a:tabLst>
            </a:pPr>
            <a:r>
              <a:rPr lang="en-US" sz="2800"/>
              <a:t>Acquire (lock) mutex on entry to critical section</a:t>
            </a:r>
          </a:p>
          <a:p>
            <a:pPr lvl="1">
              <a:lnSpc>
                <a:spcPct val="90000"/>
              </a:lnSpc>
              <a:tabLst>
                <a:tab pos="1663700" algn="l"/>
              </a:tabLst>
            </a:pPr>
            <a:r>
              <a:rPr lang="en-US" sz="2400"/>
              <a:t>Or block if another thread already holds it</a:t>
            </a:r>
          </a:p>
          <a:p>
            <a:pPr>
              <a:lnSpc>
                <a:spcPct val="90000"/>
              </a:lnSpc>
              <a:tabLst>
                <a:tab pos="1663700" algn="l"/>
              </a:tabLst>
            </a:pPr>
            <a:r>
              <a:rPr lang="en-US" sz="2800"/>
              <a:t>Release (unlock) mutex on exit</a:t>
            </a:r>
          </a:p>
          <a:p>
            <a:pPr lvl="1">
              <a:lnSpc>
                <a:spcPct val="90000"/>
              </a:lnSpc>
              <a:tabLst>
                <a:tab pos="1663700" algn="l"/>
              </a:tabLst>
            </a:pPr>
            <a:r>
              <a:rPr lang="en-US" sz="2400"/>
              <a:t>Allow one waiting thread (if any) to acquire &amp; proceed</a:t>
            </a:r>
          </a:p>
        </p:txBody>
      </p:sp>
      <p:sp>
        <p:nvSpPr>
          <p:cNvPr id="5767172" name="Text Box 4"/>
          <p:cNvSpPr txBox="1">
            <a:spLocks noChangeArrowheads="1"/>
          </p:cNvSpPr>
          <p:nvPr/>
        </p:nvSpPr>
        <p:spPr bwMode="auto">
          <a:xfrm>
            <a:off x="1562100" y="4822825"/>
            <a:ext cx="3538538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F0C19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srgbClr val="FFFF66"/>
                </a:solidFill>
                <a:latin typeface="Courier New" charset="0"/>
                <a:ea typeface="ＭＳ Ｐゴシック" charset="0"/>
                <a:cs typeface="ＭＳ Ｐゴシック" charset="0"/>
              </a:rPr>
              <a:t>pthread_mutex_lock(m);</a:t>
            </a:r>
          </a:p>
          <a:p>
            <a:pPr lvl="1" fontAlgn="base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srgbClr val="FFFF66"/>
                </a:solidFill>
                <a:latin typeface="Courier New" charset="0"/>
                <a:ea typeface="ＭＳ Ｐゴシック" charset="0"/>
                <a:cs typeface="ＭＳ Ｐゴシック" charset="0"/>
              </a:rPr>
              <a:t>hits = hits+1;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srgbClr val="FFFF66"/>
                </a:solidFill>
                <a:latin typeface="Courier New" charset="0"/>
                <a:ea typeface="ＭＳ Ｐゴシック" charset="0"/>
                <a:cs typeface="ＭＳ Ｐゴシック" charset="0"/>
              </a:rPr>
              <a:t>pthread_mutex_unlock(m);</a:t>
            </a:r>
          </a:p>
        </p:txBody>
      </p:sp>
      <p:sp>
        <p:nvSpPr>
          <p:cNvPr id="5767173" name="Freeform 5"/>
          <p:cNvSpPr>
            <a:spLocks/>
          </p:cNvSpPr>
          <p:nvPr/>
        </p:nvSpPr>
        <p:spPr bwMode="auto">
          <a:xfrm>
            <a:off x="2819400" y="5907088"/>
            <a:ext cx="342900" cy="646112"/>
          </a:xfrm>
          <a:custGeom>
            <a:avLst/>
            <a:gdLst>
              <a:gd name="T0" fmla="*/ 64 w 216"/>
              <a:gd name="T1" fmla="*/ 0 h 528"/>
              <a:gd name="T2" fmla="*/ 208 w 216"/>
              <a:gd name="T3" fmla="*/ 192 h 528"/>
              <a:gd name="T4" fmla="*/ 16 w 216"/>
              <a:gd name="T5" fmla="*/ 336 h 528"/>
              <a:gd name="T6" fmla="*/ 112 w 216"/>
              <a:gd name="T7" fmla="*/ 528 h 5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" h="528">
                <a:moveTo>
                  <a:pt x="64" y="0"/>
                </a:moveTo>
                <a:cubicBezTo>
                  <a:pt x="140" y="68"/>
                  <a:pt x="216" y="136"/>
                  <a:pt x="208" y="192"/>
                </a:cubicBezTo>
                <a:cubicBezTo>
                  <a:pt x="200" y="248"/>
                  <a:pt x="32" y="280"/>
                  <a:pt x="16" y="336"/>
                </a:cubicBezTo>
                <a:cubicBezTo>
                  <a:pt x="0" y="392"/>
                  <a:pt x="96" y="488"/>
                  <a:pt x="112" y="528"/>
                </a:cubicBezTo>
              </a:path>
            </a:pathLst>
          </a:custGeom>
          <a:noFill/>
          <a:ln w="57150" cap="flat" cmpd="sng">
            <a:solidFill>
              <a:schemeClr val="tx2"/>
            </a:solidFill>
            <a:prstDash val="solid"/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5767174" name="Text Box 6"/>
          <p:cNvSpPr txBox="1">
            <a:spLocks noChangeArrowheads="1"/>
          </p:cNvSpPr>
          <p:nvPr/>
        </p:nvSpPr>
        <p:spPr bwMode="auto">
          <a:xfrm>
            <a:off x="3290888" y="5848350"/>
            <a:ext cx="58578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F0C19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smtClean="0">
                <a:solidFill>
                  <a:srgbClr val="FFFF66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T1</a:t>
            </a:r>
          </a:p>
        </p:txBody>
      </p:sp>
      <p:sp>
        <p:nvSpPr>
          <p:cNvPr id="5767175" name="Freeform 7"/>
          <p:cNvSpPr>
            <a:spLocks/>
          </p:cNvSpPr>
          <p:nvPr/>
        </p:nvSpPr>
        <p:spPr bwMode="auto">
          <a:xfrm>
            <a:off x="6096000" y="5846763"/>
            <a:ext cx="342900" cy="647700"/>
          </a:xfrm>
          <a:custGeom>
            <a:avLst/>
            <a:gdLst>
              <a:gd name="T0" fmla="*/ 64 w 216"/>
              <a:gd name="T1" fmla="*/ 0 h 528"/>
              <a:gd name="T2" fmla="*/ 208 w 216"/>
              <a:gd name="T3" fmla="*/ 192 h 528"/>
              <a:gd name="T4" fmla="*/ 16 w 216"/>
              <a:gd name="T5" fmla="*/ 336 h 528"/>
              <a:gd name="T6" fmla="*/ 112 w 216"/>
              <a:gd name="T7" fmla="*/ 528 h 5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" h="528">
                <a:moveTo>
                  <a:pt x="64" y="0"/>
                </a:moveTo>
                <a:cubicBezTo>
                  <a:pt x="140" y="68"/>
                  <a:pt x="216" y="136"/>
                  <a:pt x="208" y="192"/>
                </a:cubicBezTo>
                <a:cubicBezTo>
                  <a:pt x="200" y="248"/>
                  <a:pt x="32" y="280"/>
                  <a:pt x="16" y="336"/>
                </a:cubicBezTo>
                <a:cubicBezTo>
                  <a:pt x="0" y="392"/>
                  <a:pt x="96" y="488"/>
                  <a:pt x="112" y="528"/>
                </a:cubicBezTo>
              </a:path>
            </a:pathLst>
          </a:custGeom>
          <a:noFill/>
          <a:ln w="57150" cap="flat" cmpd="sng">
            <a:solidFill>
              <a:srgbClr val="76EFFF"/>
            </a:solidFill>
            <a:prstDash val="solid"/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5767176" name="Text Box 8"/>
          <p:cNvSpPr txBox="1">
            <a:spLocks noChangeArrowheads="1"/>
          </p:cNvSpPr>
          <p:nvPr/>
        </p:nvSpPr>
        <p:spPr bwMode="auto">
          <a:xfrm>
            <a:off x="6386513" y="5788025"/>
            <a:ext cx="64293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F0C19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smtClean="0">
                <a:solidFill>
                  <a:srgbClr val="76EFFF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T2</a:t>
            </a:r>
          </a:p>
        </p:txBody>
      </p:sp>
      <p:sp>
        <p:nvSpPr>
          <p:cNvPr id="5767177" name="Text Box 9"/>
          <p:cNvSpPr txBox="1">
            <a:spLocks noChangeArrowheads="1"/>
          </p:cNvSpPr>
          <p:nvPr/>
        </p:nvSpPr>
        <p:spPr bwMode="auto">
          <a:xfrm>
            <a:off x="5080000" y="4822825"/>
            <a:ext cx="3538538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F0C19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srgbClr val="76EFFF"/>
                </a:solidFill>
                <a:latin typeface="Courier New" charset="0"/>
                <a:ea typeface="ＭＳ Ｐゴシック" charset="0"/>
                <a:cs typeface="ＭＳ Ｐゴシック" charset="0"/>
              </a:rPr>
              <a:t>pthread_mutex_lock(m);</a:t>
            </a:r>
          </a:p>
          <a:p>
            <a:pPr lvl="1" fontAlgn="base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srgbClr val="76EFFF"/>
                </a:solidFill>
                <a:latin typeface="Courier New" charset="0"/>
                <a:ea typeface="ＭＳ Ｐゴシック" charset="0"/>
                <a:cs typeface="ＭＳ Ｐゴシック" charset="0"/>
              </a:rPr>
              <a:t>hits = hits+1;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srgbClr val="76EFFF"/>
                </a:solidFill>
                <a:latin typeface="Courier New" charset="0"/>
                <a:ea typeface="ＭＳ Ｐゴシック" charset="0"/>
                <a:cs typeface="ＭＳ Ｐゴシック" charset="0"/>
              </a:rPr>
              <a:t>pthread_mutex_unlock(m);</a:t>
            </a:r>
          </a:p>
        </p:txBody>
      </p:sp>
      <p:sp>
        <p:nvSpPr>
          <p:cNvPr id="5767178" name="Text Box 10"/>
          <p:cNvSpPr txBox="1">
            <a:spLocks noChangeArrowheads="1"/>
          </p:cNvSpPr>
          <p:nvPr/>
        </p:nvSpPr>
        <p:spPr bwMode="auto">
          <a:xfrm>
            <a:off x="3187700" y="4475163"/>
            <a:ext cx="353853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F0C19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srgbClr val="B9B9B9"/>
                </a:solidFill>
                <a:latin typeface="Courier New" charset="0"/>
                <a:ea typeface="ＭＳ Ｐゴシック" charset="0"/>
                <a:cs typeface="ＭＳ Ｐゴシック" charset="0"/>
              </a:rPr>
              <a:t>pthread_mutex_init(m);</a:t>
            </a:r>
          </a:p>
        </p:txBody>
      </p:sp>
    </p:spTree>
    <p:extLst>
      <p:ext uri="{BB962C8B-B14F-4D97-AF65-F5344CB8AC3E}">
        <p14:creationId xmlns:p14="http://schemas.microsoft.com/office/powerpoint/2010/main" val="1674397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92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Protecting an invariant</a:t>
            </a:r>
          </a:p>
        </p:txBody>
      </p:sp>
      <p:sp>
        <p:nvSpPr>
          <p:cNvPr id="5769219" name="Rectangle 3"/>
          <p:cNvSpPr>
            <a:spLocks noChangeArrowheads="1"/>
          </p:cNvSpPr>
          <p:nvPr/>
        </p:nvSpPr>
        <p:spPr bwMode="auto">
          <a:xfrm>
            <a:off x="661988" y="1063625"/>
            <a:ext cx="8126412" cy="5410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2"/>
                </a:solidFill>
                <a:miter lim="800000"/>
                <a:headEnd type="none" w="sm" len="sm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tabLst>
                <a:tab pos="292100" algn="l"/>
              </a:tabLst>
            </a:pPr>
            <a:r>
              <a:rPr lang="en-US" sz="2000" dirty="0" smtClean="0">
                <a:solidFill>
                  <a:srgbClr val="0EF4FF"/>
                </a:solidFill>
                <a:latin typeface="Comic Sans MS" charset="0"/>
                <a:ea typeface="ＭＳ Ｐゴシック" charset="0"/>
              </a:rPr>
              <a:t>// invariant: data is in buffer[head..tail-1]. Protected by m.</a:t>
            </a:r>
            <a:endParaRPr lang="en-US" sz="2000" dirty="0" smtClean="0">
              <a:solidFill>
                <a:srgbClr val="E1E1E1"/>
              </a:solidFill>
              <a:latin typeface="Comic Sans MS" charset="0"/>
              <a:ea typeface="ＭＳ Ｐゴシック" charset="0"/>
            </a:endParaRPr>
          </a:p>
          <a:p>
            <a:pPr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tabLst>
                <a:tab pos="292100" algn="l"/>
              </a:tabLst>
            </a:pPr>
            <a:r>
              <a:rPr lang="en-US" sz="2000" dirty="0" err="1" smtClean="0">
                <a:solidFill>
                  <a:srgbClr val="85FF64"/>
                </a:solidFill>
                <a:latin typeface="Comic Sans MS" charset="0"/>
                <a:ea typeface="ＭＳ Ｐゴシック" charset="0"/>
              </a:rPr>
              <a:t>pthread_mutex_t</a:t>
            </a:r>
            <a:r>
              <a:rPr lang="en-US" sz="2000" dirty="0" smtClean="0">
                <a:solidFill>
                  <a:srgbClr val="85FF64"/>
                </a:solidFill>
                <a:latin typeface="Comic Sans MS" charset="0"/>
                <a:ea typeface="ＭＳ Ｐゴシック" charset="0"/>
              </a:rPr>
              <a:t> *m;</a:t>
            </a:r>
            <a:endParaRPr lang="en-US" sz="2000" dirty="0" smtClean="0">
              <a:solidFill>
                <a:srgbClr val="E1E1E1"/>
              </a:solidFill>
              <a:latin typeface="Comic Sans MS" charset="0"/>
              <a:ea typeface="ＭＳ Ｐゴシック" charset="0"/>
            </a:endParaRPr>
          </a:p>
          <a:p>
            <a:pPr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tabLst>
                <a:tab pos="292100" algn="l"/>
              </a:tabLst>
            </a:pPr>
            <a:r>
              <a:rPr lang="en-US" sz="2000" dirty="0" smtClean="0">
                <a:solidFill>
                  <a:srgbClr val="E1E1E1"/>
                </a:solidFill>
                <a:latin typeface="Comic Sans MS" charset="0"/>
                <a:ea typeface="ＭＳ Ｐゴシック" charset="0"/>
              </a:rPr>
              <a:t>char buffer[1000];</a:t>
            </a:r>
          </a:p>
          <a:p>
            <a:pPr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tabLst>
                <a:tab pos="292100" algn="l"/>
              </a:tabLst>
            </a:pPr>
            <a:r>
              <a:rPr lang="en-US" sz="2000" dirty="0" err="1" smtClean="0">
                <a:solidFill>
                  <a:srgbClr val="E1E1E1"/>
                </a:solidFill>
                <a:latin typeface="Comic Sans MS" charset="0"/>
                <a:ea typeface="ＭＳ Ｐゴシック" charset="0"/>
              </a:rPr>
              <a:t>int</a:t>
            </a:r>
            <a:r>
              <a:rPr lang="en-US" sz="2000" dirty="0" smtClean="0">
                <a:solidFill>
                  <a:srgbClr val="E1E1E1"/>
                </a:solidFill>
                <a:latin typeface="Comic Sans MS" charset="0"/>
                <a:ea typeface="ＭＳ Ｐゴシック" charset="0"/>
              </a:rPr>
              <a:t> head = 0, tail = 0;</a:t>
            </a:r>
          </a:p>
          <a:p>
            <a:pPr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tabLst>
                <a:tab pos="292100" algn="l"/>
              </a:tabLst>
            </a:pPr>
            <a:endParaRPr lang="en-US" sz="2000" dirty="0" smtClean="0">
              <a:solidFill>
                <a:srgbClr val="E1E1E1"/>
              </a:solidFill>
              <a:latin typeface="Comic Sans MS" charset="0"/>
              <a:ea typeface="ＭＳ Ｐゴシック" charset="0"/>
            </a:endParaRPr>
          </a:p>
          <a:p>
            <a:pPr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tabLst>
                <a:tab pos="292100" algn="l"/>
              </a:tabLst>
            </a:pPr>
            <a:r>
              <a:rPr lang="en-US" sz="2000" dirty="0" smtClean="0">
                <a:solidFill>
                  <a:srgbClr val="E1E1E1"/>
                </a:solidFill>
                <a:latin typeface="Comic Sans MS" charset="0"/>
                <a:ea typeface="ＭＳ Ｐゴシック" charset="0"/>
              </a:rPr>
              <a:t>void put(char c) {</a:t>
            </a:r>
          </a:p>
          <a:p>
            <a:pPr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tabLst>
                <a:tab pos="292100" algn="l"/>
              </a:tabLst>
            </a:pPr>
            <a:r>
              <a:rPr lang="en-US" sz="2000" dirty="0" smtClean="0">
                <a:solidFill>
                  <a:srgbClr val="E1E1E1"/>
                </a:solidFill>
                <a:latin typeface="Comic Sans MS" charset="0"/>
                <a:ea typeface="ＭＳ Ｐゴシック" charset="0"/>
              </a:rPr>
              <a:t>	</a:t>
            </a:r>
            <a:r>
              <a:rPr lang="en-US" sz="2000" dirty="0" err="1" smtClean="0">
                <a:solidFill>
                  <a:srgbClr val="85FF64"/>
                </a:solidFill>
                <a:latin typeface="Comic Sans MS" charset="0"/>
                <a:ea typeface="ＭＳ Ｐゴシック" charset="0"/>
              </a:rPr>
              <a:t>pthread_mutex_lock</a:t>
            </a:r>
            <a:r>
              <a:rPr lang="en-US" sz="2000" dirty="0" smtClean="0">
                <a:solidFill>
                  <a:srgbClr val="85FF64"/>
                </a:solidFill>
                <a:latin typeface="Comic Sans MS" charset="0"/>
                <a:ea typeface="ＭＳ Ｐゴシック" charset="0"/>
              </a:rPr>
              <a:t>(m);</a:t>
            </a:r>
            <a:endParaRPr lang="en-US" sz="2000" dirty="0" smtClean="0">
              <a:solidFill>
                <a:srgbClr val="E1E1E1"/>
              </a:solidFill>
              <a:latin typeface="Comic Sans MS" charset="0"/>
              <a:ea typeface="ＭＳ Ｐゴシック" charset="0"/>
            </a:endParaRPr>
          </a:p>
          <a:p>
            <a:pPr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tabLst>
                <a:tab pos="292100" algn="l"/>
              </a:tabLst>
            </a:pPr>
            <a:r>
              <a:rPr lang="en-US" sz="2000" dirty="0" smtClean="0">
                <a:solidFill>
                  <a:srgbClr val="E1E1E1"/>
                </a:solidFill>
                <a:latin typeface="Comic Sans MS" charset="0"/>
                <a:ea typeface="ＭＳ Ｐゴシック" charset="0"/>
              </a:rPr>
              <a:t>	buffer[tail] = c;</a:t>
            </a:r>
          </a:p>
          <a:p>
            <a:pPr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tabLst>
                <a:tab pos="292100" algn="l"/>
              </a:tabLst>
            </a:pPr>
            <a:r>
              <a:rPr lang="en-US" sz="2000" dirty="0" smtClean="0">
                <a:solidFill>
                  <a:srgbClr val="E1E1E1"/>
                </a:solidFill>
                <a:latin typeface="Comic Sans MS" charset="0"/>
                <a:ea typeface="ＭＳ Ｐゴシック" charset="0"/>
              </a:rPr>
              <a:t>	</a:t>
            </a:r>
            <a:r>
              <a:rPr lang="en-US" sz="2000" dirty="0" smtClean="0">
                <a:solidFill>
                  <a:srgbClr val="E1E1E1"/>
                </a:solidFill>
                <a:latin typeface="Comic Sans MS" charset="0"/>
                <a:ea typeface="ＭＳ Ｐゴシック" charset="0"/>
              </a:rPr>
              <a:t>tail = (tail + 1) % n</a:t>
            </a:r>
            <a:r>
              <a:rPr lang="en-US" sz="2000" dirty="0" smtClean="0">
                <a:solidFill>
                  <a:srgbClr val="E1E1E1"/>
                </a:solidFill>
                <a:latin typeface="Comic Sans MS" charset="0"/>
                <a:ea typeface="ＭＳ Ｐゴシック" charset="0"/>
              </a:rPr>
              <a:t>;</a:t>
            </a:r>
            <a:endParaRPr lang="en-US" sz="2000" dirty="0" smtClean="0">
              <a:solidFill>
                <a:srgbClr val="E1E1E1"/>
              </a:solidFill>
              <a:latin typeface="Comic Sans MS" charset="0"/>
              <a:ea typeface="ＭＳ Ｐゴシック" charset="0"/>
            </a:endParaRPr>
          </a:p>
          <a:p>
            <a:pPr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tabLst>
                <a:tab pos="292100" algn="l"/>
              </a:tabLst>
            </a:pPr>
            <a:r>
              <a:rPr lang="en-US" sz="2000" dirty="0" smtClean="0">
                <a:solidFill>
                  <a:srgbClr val="E1E1E1"/>
                </a:solidFill>
                <a:latin typeface="Comic Sans MS" charset="0"/>
                <a:ea typeface="ＭＳ Ｐゴシック" charset="0"/>
              </a:rPr>
              <a:t>	</a:t>
            </a:r>
            <a:r>
              <a:rPr lang="en-US" sz="2000" dirty="0" err="1" smtClean="0">
                <a:solidFill>
                  <a:srgbClr val="85FF64"/>
                </a:solidFill>
                <a:latin typeface="Comic Sans MS" charset="0"/>
                <a:ea typeface="ＭＳ Ｐゴシック" charset="0"/>
              </a:rPr>
              <a:t>pthread_mutex_unlock</a:t>
            </a:r>
            <a:r>
              <a:rPr lang="en-US" sz="2000" dirty="0" smtClean="0">
                <a:solidFill>
                  <a:srgbClr val="85FF64"/>
                </a:solidFill>
                <a:latin typeface="Comic Sans MS" charset="0"/>
                <a:ea typeface="ＭＳ Ｐゴシック" charset="0"/>
              </a:rPr>
              <a:t>(m);</a:t>
            </a:r>
            <a:endParaRPr lang="en-US" sz="2000" dirty="0" smtClean="0">
              <a:solidFill>
                <a:srgbClr val="E1E1E1"/>
              </a:solidFill>
              <a:latin typeface="Comic Sans MS" charset="0"/>
              <a:ea typeface="ＭＳ Ｐゴシック" charset="0"/>
            </a:endParaRPr>
          </a:p>
          <a:p>
            <a:pPr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tabLst>
                <a:tab pos="292100" algn="l"/>
              </a:tabLst>
            </a:pPr>
            <a:r>
              <a:rPr lang="en-US" sz="2000" dirty="0" smtClean="0">
                <a:solidFill>
                  <a:srgbClr val="E1E1E1"/>
                </a:solidFill>
                <a:latin typeface="Comic Sans MS" charset="0"/>
                <a:ea typeface="ＭＳ Ｐゴシック" charset="0"/>
              </a:rPr>
              <a:t>}</a:t>
            </a:r>
          </a:p>
          <a:p>
            <a:pPr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tabLst>
                <a:tab pos="292100" algn="l"/>
              </a:tabLst>
            </a:pPr>
            <a:endParaRPr lang="en-US" sz="2000" dirty="0" smtClean="0">
              <a:solidFill>
                <a:srgbClr val="E1E1E1"/>
              </a:solidFill>
              <a:latin typeface="Comic Sans MS" charset="0"/>
              <a:ea typeface="ＭＳ Ｐゴシック" charset="0"/>
            </a:endParaRPr>
          </a:p>
          <a:p>
            <a:pPr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FontTx/>
              <a:buChar char="•"/>
              <a:tabLst>
                <a:tab pos="292100" algn="l"/>
              </a:tabLst>
            </a:pPr>
            <a:r>
              <a:rPr lang="en-US" sz="2800" dirty="0" smtClean="0">
                <a:solidFill>
                  <a:srgbClr val="E1E1E1"/>
                </a:solidFill>
                <a:latin typeface="Arial" charset="0"/>
                <a:ea typeface="ＭＳ Ｐゴシック" charset="0"/>
              </a:rPr>
              <a:t> Rule of thumb: all updates that can affect</a:t>
            </a:r>
            <a:br>
              <a:rPr lang="en-US" sz="2800" dirty="0" smtClean="0">
                <a:solidFill>
                  <a:srgbClr val="E1E1E1"/>
                </a:solidFill>
                <a:latin typeface="Arial" charset="0"/>
                <a:ea typeface="ＭＳ Ｐゴシック" charset="0"/>
              </a:rPr>
            </a:br>
            <a:r>
              <a:rPr lang="en-US" sz="2800" dirty="0" smtClean="0">
                <a:solidFill>
                  <a:srgbClr val="E1E1E1"/>
                </a:solidFill>
                <a:latin typeface="Arial" charset="0"/>
                <a:ea typeface="ＭＳ Ｐゴシック" charset="0"/>
              </a:rPr>
              <a:t>  invariant become critical sections.</a:t>
            </a:r>
            <a:endParaRPr lang="en-US" sz="2000" dirty="0" smtClean="0">
              <a:solidFill>
                <a:srgbClr val="E1E1E1"/>
              </a:solidFill>
              <a:latin typeface="Comic Sans MS" charset="0"/>
              <a:ea typeface="ＭＳ Ｐゴシック" charset="0"/>
            </a:endParaRPr>
          </a:p>
        </p:txBody>
      </p:sp>
      <p:sp>
        <p:nvSpPr>
          <p:cNvPr id="5769220" name="Rectangle 4"/>
          <p:cNvSpPr>
            <a:spLocks noChangeArrowheads="1"/>
          </p:cNvSpPr>
          <p:nvPr/>
        </p:nvSpPr>
        <p:spPr bwMode="auto">
          <a:xfrm>
            <a:off x="4343400" y="1590675"/>
            <a:ext cx="3877985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2"/>
                </a:solidFill>
                <a:miter lim="800000"/>
                <a:headEnd type="none" w="sm" len="sm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tabLst>
                <a:tab pos="228600" algn="l"/>
              </a:tabLst>
            </a:pPr>
            <a:r>
              <a:rPr lang="en-US" sz="2000" dirty="0" smtClean="0">
                <a:solidFill>
                  <a:srgbClr val="E1E1E1"/>
                </a:solidFill>
                <a:latin typeface="Comic Sans MS" charset="0"/>
                <a:ea typeface="ＭＳ Ｐゴシック" charset="0"/>
              </a:rPr>
              <a:t>char get() {</a:t>
            </a:r>
          </a:p>
          <a:p>
            <a:pPr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tabLst>
                <a:tab pos="228600" algn="l"/>
              </a:tabLst>
            </a:pPr>
            <a:r>
              <a:rPr lang="en-US" sz="2000" dirty="0" smtClean="0">
                <a:solidFill>
                  <a:srgbClr val="85FF64"/>
                </a:solidFill>
                <a:latin typeface="Comic Sans MS" charset="0"/>
                <a:ea typeface="ＭＳ Ｐゴシック" charset="0"/>
              </a:rPr>
              <a:t>	</a:t>
            </a:r>
            <a:r>
              <a:rPr lang="en-US" sz="2000" dirty="0" err="1" smtClean="0">
                <a:solidFill>
                  <a:srgbClr val="85FF64"/>
                </a:solidFill>
                <a:latin typeface="Comic Sans MS" charset="0"/>
                <a:ea typeface="ＭＳ Ｐゴシック" charset="0"/>
              </a:rPr>
              <a:t>pthread_mutex_lock</a:t>
            </a:r>
            <a:r>
              <a:rPr lang="en-US" sz="2000" dirty="0" smtClean="0">
                <a:solidFill>
                  <a:srgbClr val="85FF64"/>
                </a:solidFill>
                <a:latin typeface="Comic Sans MS" charset="0"/>
                <a:ea typeface="ＭＳ Ｐゴシック" charset="0"/>
              </a:rPr>
              <a:t>(m);</a:t>
            </a:r>
            <a:r>
              <a:rPr lang="en-US" sz="2000" dirty="0" smtClean="0">
                <a:solidFill>
                  <a:srgbClr val="E1E1E1"/>
                </a:solidFill>
                <a:latin typeface="Comic Sans MS" charset="0"/>
                <a:ea typeface="ＭＳ Ｐゴシック" charset="0"/>
              </a:rPr>
              <a:t>	</a:t>
            </a:r>
          </a:p>
          <a:p>
            <a:pPr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tabLst>
                <a:tab pos="228600" algn="l"/>
              </a:tabLst>
            </a:pPr>
            <a:r>
              <a:rPr lang="en-US" sz="2000" dirty="0" smtClean="0">
                <a:solidFill>
                  <a:srgbClr val="E1E1E1"/>
                </a:solidFill>
                <a:latin typeface="Comic Sans MS" charset="0"/>
                <a:ea typeface="ＭＳ Ｐゴシック" charset="0"/>
              </a:rPr>
              <a:t>	char c = buffer[head];</a:t>
            </a:r>
          </a:p>
          <a:p>
            <a:pPr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tabLst>
                <a:tab pos="228600" algn="l"/>
              </a:tabLst>
            </a:pPr>
            <a:r>
              <a:rPr lang="en-US" sz="2000" dirty="0" smtClean="0">
                <a:solidFill>
                  <a:srgbClr val="E1E1E1"/>
                </a:solidFill>
                <a:latin typeface="Comic Sans MS" charset="0"/>
                <a:ea typeface="ＭＳ Ｐゴシック" charset="0"/>
              </a:rPr>
              <a:t>	</a:t>
            </a:r>
            <a:r>
              <a:rPr lang="en-US" sz="2000" dirty="0" smtClean="0">
                <a:solidFill>
                  <a:srgbClr val="E1E1E1"/>
                </a:solidFill>
                <a:latin typeface="Comic Sans MS" charset="0"/>
                <a:ea typeface="ＭＳ Ｐゴシック" charset="0"/>
              </a:rPr>
              <a:t>head = (head + 1) % n</a:t>
            </a:r>
            <a:r>
              <a:rPr lang="en-US" sz="2000" dirty="0" smtClean="0">
                <a:solidFill>
                  <a:srgbClr val="E1E1E1"/>
                </a:solidFill>
                <a:latin typeface="Comic Sans MS" charset="0"/>
                <a:ea typeface="ＭＳ Ｐゴシック" charset="0"/>
              </a:rPr>
              <a:t>;</a:t>
            </a:r>
            <a:endParaRPr lang="en-US" sz="2000" dirty="0" smtClean="0">
              <a:solidFill>
                <a:srgbClr val="E1E1E1"/>
              </a:solidFill>
              <a:latin typeface="Comic Sans MS" charset="0"/>
              <a:ea typeface="ＭＳ Ｐゴシック" charset="0"/>
            </a:endParaRPr>
          </a:p>
          <a:p>
            <a:pPr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tabLst>
                <a:tab pos="228600" algn="l"/>
              </a:tabLst>
            </a:pPr>
            <a:r>
              <a:rPr lang="en-US" sz="2000" dirty="0" smtClean="0">
                <a:solidFill>
                  <a:srgbClr val="E1E1E1"/>
                </a:solidFill>
                <a:latin typeface="Comic Sans MS" charset="0"/>
                <a:ea typeface="ＭＳ Ｐゴシック" charset="0"/>
              </a:rPr>
              <a:t>	</a:t>
            </a:r>
            <a:r>
              <a:rPr lang="en-US" sz="2000" dirty="0" err="1" smtClean="0">
                <a:solidFill>
                  <a:srgbClr val="85FF64"/>
                </a:solidFill>
                <a:latin typeface="Comic Sans MS" charset="0"/>
                <a:ea typeface="ＭＳ Ｐゴシック" charset="0"/>
              </a:rPr>
              <a:t>pthread_mutex_unlock</a:t>
            </a:r>
            <a:r>
              <a:rPr lang="en-US" sz="2000" dirty="0" smtClean="0">
                <a:solidFill>
                  <a:srgbClr val="85FF64"/>
                </a:solidFill>
                <a:latin typeface="Comic Sans MS" charset="0"/>
                <a:ea typeface="ＭＳ Ｐゴシック" charset="0"/>
              </a:rPr>
              <a:t>(m);</a:t>
            </a:r>
            <a:endParaRPr lang="en-US" sz="2000" dirty="0" smtClean="0">
              <a:solidFill>
                <a:srgbClr val="E1E1E1"/>
              </a:solidFill>
              <a:latin typeface="Comic Sans MS" charset="0"/>
              <a:ea typeface="ＭＳ Ｐゴシック" charset="0"/>
            </a:endParaRPr>
          </a:p>
          <a:p>
            <a:pPr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tabLst>
                <a:tab pos="228600" algn="l"/>
              </a:tabLst>
            </a:pPr>
            <a:r>
              <a:rPr lang="en-US" sz="2000" dirty="0" smtClean="0">
                <a:solidFill>
                  <a:srgbClr val="E1E1E1"/>
                </a:solidFill>
                <a:latin typeface="Comic Sans MS" charset="0"/>
                <a:ea typeface="ＭＳ Ｐゴシック" charset="0"/>
              </a:rPr>
              <a:t>}</a:t>
            </a:r>
          </a:p>
        </p:txBody>
      </p:sp>
      <p:sp>
        <p:nvSpPr>
          <p:cNvPr id="5769221" name="Text Box 5"/>
          <p:cNvSpPr txBox="1">
            <a:spLocks noChangeArrowheads="1"/>
          </p:cNvSpPr>
          <p:nvPr/>
        </p:nvSpPr>
        <p:spPr bwMode="auto">
          <a:xfrm>
            <a:off x="6019800" y="3639006"/>
            <a:ext cx="29400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2"/>
                </a:solidFill>
                <a:miter lim="800000"/>
                <a:headEnd type="none" w="sm" len="sm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000" dirty="0" smtClean="0">
                <a:solidFill>
                  <a:srgbClr val="FF0033"/>
                </a:solidFill>
                <a:latin typeface="Comic Sans MS" charset="0"/>
                <a:ea typeface="ＭＳ Ｐゴシック" charset="0"/>
              </a:rPr>
              <a:t>X what if first==last?</a:t>
            </a:r>
          </a:p>
        </p:txBody>
      </p:sp>
    </p:spTree>
    <p:extLst>
      <p:ext uri="{BB962C8B-B14F-4D97-AF65-F5344CB8AC3E}">
        <p14:creationId xmlns:p14="http://schemas.microsoft.com/office/powerpoint/2010/main" val="718570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69221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19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580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9425" y="2927350"/>
            <a:ext cx="8283575" cy="860425"/>
          </a:xfrm>
        </p:spPr>
        <p:txBody>
          <a:bodyPr>
            <a:normAutofit fontScale="85000" lnSpcReduction="20000"/>
          </a:bodyPr>
          <a:lstStyle/>
          <a:p>
            <a:pPr marL="609600" indent="-609600" algn="ctr">
              <a:buFontTx/>
              <a:buNone/>
            </a:pPr>
            <a:r>
              <a:rPr lang="en-US" dirty="0" smtClean="0"/>
              <a:t>See you Tonight</a:t>
            </a:r>
          </a:p>
          <a:p>
            <a:pPr marL="609600" indent="-609600" algn="ctr">
              <a:buFontTx/>
              <a:buNone/>
            </a:pPr>
            <a:r>
              <a:rPr lang="en-US" dirty="0" smtClean="0"/>
              <a:t>Good Luck!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1013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488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Memory Hierarchy</a:t>
            </a:r>
            <a:endParaRPr lang="en-US" dirty="0"/>
          </a:p>
        </p:txBody>
      </p:sp>
      <p:sp>
        <p:nvSpPr>
          <p:cNvPr id="3194883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533400" y="685800"/>
            <a:ext cx="8458200" cy="60198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Insight for </a:t>
            </a:r>
            <a:r>
              <a:rPr lang="en-US" dirty="0" smtClean="0">
                <a:solidFill>
                  <a:schemeClr val="accent1"/>
                </a:solidFill>
              </a:rPr>
              <a:t>Caches</a:t>
            </a:r>
          </a:p>
          <a:p>
            <a:endParaRPr lang="en-US" i="1" dirty="0" smtClean="0"/>
          </a:p>
          <a:p>
            <a:r>
              <a:rPr lang="en-US" dirty="0" smtClean="0"/>
              <a:t>If </a:t>
            </a:r>
            <a:r>
              <a:rPr lang="en-US" dirty="0" err="1" smtClean="0"/>
              <a:t>Mem</a:t>
            </a:r>
            <a:r>
              <a:rPr lang="en-US" dirty="0" smtClean="0"/>
              <a:t>[x] is was accessed </a:t>
            </a:r>
            <a:r>
              <a:rPr lang="en-US" i="1" dirty="0" smtClean="0">
                <a:solidFill>
                  <a:schemeClr val="accent1"/>
                </a:solidFill>
              </a:rPr>
              <a:t>recently</a:t>
            </a:r>
            <a:r>
              <a:rPr lang="en-US" dirty="0" smtClean="0"/>
              <a:t>...</a:t>
            </a:r>
            <a:endParaRPr lang="en-US" dirty="0" smtClean="0">
              <a:solidFill>
                <a:schemeClr val="accent1"/>
              </a:solidFill>
            </a:endParaRPr>
          </a:p>
          <a:p>
            <a:r>
              <a:rPr lang="en-US" dirty="0" smtClean="0"/>
              <a:t>… then </a:t>
            </a:r>
            <a:r>
              <a:rPr lang="en-US" dirty="0" err="1" smtClean="0"/>
              <a:t>Mem</a:t>
            </a:r>
            <a:r>
              <a:rPr lang="en-US" dirty="0" smtClean="0"/>
              <a:t>[</a:t>
            </a:r>
            <a:r>
              <a:rPr lang="en-US" dirty="0" smtClean="0">
                <a:solidFill>
                  <a:schemeClr val="accent1"/>
                </a:solidFill>
              </a:rPr>
              <a:t>x</a:t>
            </a:r>
            <a:r>
              <a:rPr lang="en-US" dirty="0" smtClean="0"/>
              <a:t>] is likely to be accessed</a:t>
            </a:r>
            <a:r>
              <a:rPr lang="en-US" i="1" dirty="0" smtClean="0"/>
              <a:t> soon</a:t>
            </a:r>
            <a:endParaRPr lang="en-US" dirty="0" smtClean="0"/>
          </a:p>
          <a:p>
            <a:pPr lvl="1"/>
            <a:r>
              <a:rPr lang="en-US" dirty="0" smtClean="0"/>
              <a:t>Exploit </a:t>
            </a:r>
            <a:r>
              <a:rPr lang="en-US" dirty="0" smtClean="0">
                <a:solidFill>
                  <a:schemeClr val="accent1"/>
                </a:solidFill>
              </a:rPr>
              <a:t>temporal locality</a:t>
            </a:r>
            <a:r>
              <a:rPr lang="en-US" dirty="0" smtClean="0"/>
              <a:t>:</a:t>
            </a:r>
          </a:p>
          <a:p>
            <a:pPr lvl="2"/>
            <a:r>
              <a:rPr lang="en-US" dirty="0" smtClean="0"/>
              <a:t>Put recently accessed </a:t>
            </a:r>
            <a:r>
              <a:rPr lang="en-US" dirty="0" err="1" smtClean="0"/>
              <a:t>Mem</a:t>
            </a:r>
            <a:r>
              <a:rPr lang="en-US" dirty="0" smtClean="0"/>
              <a:t>[x] </a:t>
            </a:r>
            <a:r>
              <a:rPr lang="en-US" u="sng" dirty="0" smtClean="0"/>
              <a:t>higher</a:t>
            </a:r>
            <a:r>
              <a:rPr lang="en-US" dirty="0" smtClean="0"/>
              <a:t> in memory hierarchy</a:t>
            </a:r>
            <a:endParaRPr lang="en-US" dirty="0"/>
          </a:p>
          <a:p>
            <a:pPr marL="688975" lvl="2" indent="0">
              <a:buNone/>
            </a:pPr>
            <a:r>
              <a:rPr lang="en-US" dirty="0" smtClean="0"/>
              <a:t>	since it will likely be accessed again soon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r>
              <a:rPr lang="en-US" dirty="0" smtClean="0"/>
              <a:t>… then </a:t>
            </a:r>
            <a:r>
              <a:rPr lang="en-US" dirty="0" err="1" smtClean="0"/>
              <a:t>Mem</a:t>
            </a:r>
            <a:r>
              <a:rPr lang="en-US" dirty="0" smtClean="0"/>
              <a:t>[</a:t>
            </a:r>
            <a:r>
              <a:rPr lang="en-US" dirty="0" smtClean="0">
                <a:solidFill>
                  <a:schemeClr val="accent1"/>
                </a:solidFill>
              </a:rPr>
              <a:t>x </a:t>
            </a:r>
            <a:r>
              <a:rPr lang="en-US" i="1" dirty="0" smtClean="0">
                <a:solidFill>
                  <a:schemeClr val="accent1"/>
                </a:solidFill>
              </a:rPr>
              <a:t>± </a:t>
            </a:r>
            <a:r>
              <a:rPr lang="el-GR" i="1" dirty="0" smtClean="0">
                <a:solidFill>
                  <a:schemeClr val="accent1"/>
                </a:solidFill>
              </a:rPr>
              <a:t>ε</a:t>
            </a:r>
            <a:r>
              <a:rPr lang="en-US" dirty="0" smtClean="0"/>
              <a:t>] is likely to be accessed </a:t>
            </a:r>
            <a:r>
              <a:rPr lang="en-US" i="1" dirty="0" smtClean="0"/>
              <a:t>soon</a:t>
            </a:r>
            <a:endParaRPr lang="en-US" i="1" dirty="0" smtClean="0">
              <a:solidFill>
                <a:schemeClr val="accent1"/>
              </a:solidFill>
            </a:endParaRPr>
          </a:p>
          <a:p>
            <a:pPr lvl="1"/>
            <a:r>
              <a:rPr lang="en-US" dirty="0" smtClean="0"/>
              <a:t>Exploit </a:t>
            </a:r>
            <a:r>
              <a:rPr lang="en-US" dirty="0" smtClean="0">
                <a:solidFill>
                  <a:schemeClr val="accent1"/>
                </a:solidFill>
              </a:rPr>
              <a:t>spatial locality</a:t>
            </a:r>
            <a:r>
              <a:rPr lang="en-US" dirty="0" smtClean="0"/>
              <a:t>:</a:t>
            </a:r>
          </a:p>
          <a:p>
            <a:pPr lvl="2"/>
            <a:r>
              <a:rPr lang="en-US" dirty="0" smtClean="0"/>
              <a:t>Put entire block containing </a:t>
            </a:r>
            <a:r>
              <a:rPr lang="en-US" dirty="0" err="1" smtClean="0"/>
              <a:t>Mem</a:t>
            </a:r>
            <a:r>
              <a:rPr lang="en-US" dirty="0" smtClean="0"/>
              <a:t>[x] and surrounding addresses higher in memory hierarchy since nearby address will likely </a:t>
            </a:r>
          </a:p>
          <a:p>
            <a:pPr marL="688975" lvl="2" indent="0">
              <a:buNone/>
            </a:pPr>
            <a:r>
              <a:rPr lang="en-US" dirty="0"/>
              <a:t>	</a:t>
            </a:r>
            <a:r>
              <a:rPr lang="en-US" dirty="0" smtClean="0"/>
              <a:t>be accessed</a:t>
            </a:r>
            <a:endParaRPr lang="en-US" dirty="0"/>
          </a:p>
        </p:txBody>
      </p:sp>
      <p:sp>
        <p:nvSpPr>
          <p:cNvPr id="8" name="TextBox 7" hidden="1"/>
          <p:cNvSpPr txBox="1"/>
          <p:nvPr>
            <p:custDataLst>
              <p:tags r:id="rId3"/>
            </p:custDataLst>
          </p:nvPr>
        </p:nvSpPr>
        <p:spPr>
          <a:xfrm>
            <a:off x="1066800" y="5181600"/>
            <a:ext cx="746760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4"/>
                </a:solidFill>
              </a:rPr>
              <a:t>put entire block containing </a:t>
            </a:r>
            <a:r>
              <a:rPr lang="en-US" sz="2400" dirty="0" err="1" smtClean="0">
                <a:solidFill>
                  <a:schemeClr val="accent4"/>
                </a:solidFill>
              </a:rPr>
              <a:t>Mem</a:t>
            </a:r>
            <a:r>
              <a:rPr lang="en-US" sz="2400" dirty="0" smtClean="0">
                <a:solidFill>
                  <a:schemeClr val="accent4"/>
                </a:solidFill>
              </a:rPr>
              <a:t>[x] higher in the pyramid</a:t>
            </a:r>
            <a:endParaRPr lang="en-US" sz="2400" dirty="0">
              <a:solidFill>
                <a:schemeClr val="accent4"/>
              </a:solidFill>
            </a:endParaRPr>
          </a:p>
        </p:txBody>
      </p:sp>
      <p:sp>
        <p:nvSpPr>
          <p:cNvPr id="9" name="TextBox 8" hidden="1"/>
          <p:cNvSpPr txBox="1"/>
          <p:nvPr>
            <p:custDataLst>
              <p:tags r:id="rId4"/>
            </p:custDataLst>
          </p:nvPr>
        </p:nvSpPr>
        <p:spPr>
          <a:xfrm>
            <a:off x="990600" y="3119735"/>
            <a:ext cx="746760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4"/>
                </a:solidFill>
              </a:rPr>
              <a:t>put recently accessed </a:t>
            </a:r>
            <a:r>
              <a:rPr lang="en-US" sz="2400" dirty="0" err="1" smtClean="0">
                <a:solidFill>
                  <a:schemeClr val="accent4"/>
                </a:solidFill>
              </a:rPr>
              <a:t>Mem</a:t>
            </a:r>
            <a:r>
              <a:rPr lang="en-US" sz="2400" dirty="0" smtClean="0">
                <a:solidFill>
                  <a:schemeClr val="accent4"/>
                </a:solidFill>
              </a:rPr>
              <a:t>[x] higher in the pyramid</a:t>
            </a:r>
            <a:endParaRPr lang="en-US" sz="2400" dirty="0">
              <a:solidFill>
                <a:schemeClr val="accent4"/>
              </a:solidFill>
            </a:endParaRPr>
          </a:p>
        </p:txBody>
      </p:sp>
      <p:sp>
        <p:nvSpPr>
          <p:cNvPr id="6" name="TextBox 5" hidden="1"/>
          <p:cNvSpPr txBox="1"/>
          <p:nvPr>
            <p:custDataLst>
              <p:tags r:id="rId5"/>
            </p:custDataLst>
          </p:nvPr>
        </p:nvSpPr>
        <p:spPr>
          <a:xfrm>
            <a:off x="4876800" y="381000"/>
            <a:ext cx="403860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4"/>
                </a:solidFill>
              </a:rPr>
              <a:t>A: Data that will be used soon</a:t>
            </a:r>
            <a:endParaRPr lang="en-US" sz="2400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2644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0578" name="Rectangle 2"/>
          <p:cNvSpPr>
            <a:spLocks noChangeArrowheads="1"/>
          </p:cNvSpPr>
          <p:nvPr/>
        </p:nvSpPr>
        <p:spPr bwMode="auto">
          <a:xfrm>
            <a:off x="6096000" y="1143000"/>
            <a:ext cx="2514600" cy="54102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/>
          </a:p>
        </p:txBody>
      </p:sp>
      <p:sp>
        <p:nvSpPr>
          <p:cNvPr id="3480579" name="Rectangle 3"/>
          <p:cNvSpPr>
            <a:spLocks noChangeArrowheads="1"/>
          </p:cNvSpPr>
          <p:nvPr/>
        </p:nvSpPr>
        <p:spPr bwMode="ltGray">
          <a:xfrm>
            <a:off x="3581400" y="1143000"/>
            <a:ext cx="2514600" cy="54102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/>
          </a:p>
        </p:txBody>
      </p:sp>
      <p:sp>
        <p:nvSpPr>
          <p:cNvPr id="3480580" name="Rectangle 4"/>
          <p:cNvSpPr>
            <a:spLocks noChangeArrowheads="1"/>
          </p:cNvSpPr>
          <p:nvPr/>
        </p:nvSpPr>
        <p:spPr bwMode="auto">
          <a:xfrm>
            <a:off x="1066800" y="1143000"/>
            <a:ext cx="2514600" cy="5410200"/>
          </a:xfrm>
          <a:prstGeom prst="rect">
            <a:avLst/>
          </a:prstGeom>
          <a:solidFill>
            <a:srgbClr val="6800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80581" name="Rectangle 5"/>
          <p:cNvSpPr>
            <a:spLocks noGrp="1" noChangeArrowheads="1"/>
          </p:cNvSpPr>
          <p:nvPr>
            <p:ph type="title"/>
          </p:nvPr>
        </p:nvSpPr>
        <p:spPr>
          <a:xfrm>
            <a:off x="-76200" y="0"/>
            <a:ext cx="9372600" cy="46513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Memory Hierarchy</a:t>
            </a:r>
            <a:endParaRPr lang="en-US" dirty="0"/>
          </a:p>
        </p:txBody>
      </p:sp>
      <p:sp>
        <p:nvSpPr>
          <p:cNvPr id="3480582" name="Rectangle 6"/>
          <p:cNvSpPr>
            <a:spLocks noChangeArrowheads="1"/>
          </p:cNvSpPr>
          <p:nvPr/>
        </p:nvSpPr>
        <p:spPr bwMode="auto">
          <a:xfrm>
            <a:off x="7010400" y="19050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110</a:t>
            </a:r>
          </a:p>
        </p:txBody>
      </p:sp>
      <p:sp>
        <p:nvSpPr>
          <p:cNvPr id="3480583" name="Rectangle 7"/>
          <p:cNvSpPr>
            <a:spLocks noChangeArrowheads="1"/>
          </p:cNvSpPr>
          <p:nvPr/>
        </p:nvSpPr>
        <p:spPr bwMode="auto">
          <a:xfrm>
            <a:off x="7010400" y="2514600"/>
            <a:ext cx="1066800" cy="3048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130</a:t>
            </a:r>
          </a:p>
        </p:txBody>
      </p:sp>
      <p:sp>
        <p:nvSpPr>
          <p:cNvPr id="3480584" name="Rectangle 8"/>
          <p:cNvSpPr>
            <a:spLocks noChangeArrowheads="1"/>
          </p:cNvSpPr>
          <p:nvPr/>
        </p:nvSpPr>
        <p:spPr bwMode="auto">
          <a:xfrm>
            <a:off x="7010400" y="31242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150</a:t>
            </a:r>
          </a:p>
        </p:txBody>
      </p:sp>
      <p:sp>
        <p:nvSpPr>
          <p:cNvPr id="3480585" name="Rectangle 9"/>
          <p:cNvSpPr>
            <a:spLocks noChangeArrowheads="1"/>
          </p:cNvSpPr>
          <p:nvPr/>
        </p:nvSpPr>
        <p:spPr bwMode="auto">
          <a:xfrm>
            <a:off x="7010400" y="3429000"/>
            <a:ext cx="1066800" cy="304800"/>
          </a:xfrm>
          <a:prstGeom prst="rect">
            <a:avLst/>
          </a:prstGeom>
          <a:solidFill>
            <a:srgbClr val="00FF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160</a:t>
            </a:r>
          </a:p>
        </p:txBody>
      </p:sp>
      <p:sp>
        <p:nvSpPr>
          <p:cNvPr id="3480586" name="Rectangle 10"/>
          <p:cNvSpPr>
            <a:spLocks noChangeArrowheads="1"/>
          </p:cNvSpPr>
          <p:nvPr/>
        </p:nvSpPr>
        <p:spPr bwMode="auto">
          <a:xfrm>
            <a:off x="7010400" y="4038600"/>
            <a:ext cx="1066800" cy="304800"/>
          </a:xfrm>
          <a:prstGeom prst="rect">
            <a:avLst/>
          </a:prstGeom>
          <a:solidFill>
            <a:srgbClr val="00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180</a:t>
            </a:r>
          </a:p>
        </p:txBody>
      </p:sp>
      <p:sp>
        <p:nvSpPr>
          <p:cNvPr id="3480587" name="Rectangle 11"/>
          <p:cNvSpPr>
            <a:spLocks noChangeArrowheads="1"/>
          </p:cNvSpPr>
          <p:nvPr/>
        </p:nvSpPr>
        <p:spPr bwMode="auto">
          <a:xfrm>
            <a:off x="7010400" y="464820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200</a:t>
            </a:r>
          </a:p>
        </p:txBody>
      </p:sp>
      <p:sp>
        <p:nvSpPr>
          <p:cNvPr id="3480588" name="Rectangle 12"/>
          <p:cNvSpPr>
            <a:spLocks noChangeArrowheads="1"/>
          </p:cNvSpPr>
          <p:nvPr/>
        </p:nvSpPr>
        <p:spPr bwMode="auto">
          <a:xfrm>
            <a:off x="7010400" y="5257800"/>
            <a:ext cx="1066800" cy="304800"/>
          </a:xfrm>
          <a:prstGeom prst="rect">
            <a:avLst/>
          </a:prstGeom>
          <a:solidFill>
            <a:srgbClr val="FF33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220</a:t>
            </a:r>
          </a:p>
        </p:txBody>
      </p:sp>
      <p:sp>
        <p:nvSpPr>
          <p:cNvPr id="3480589" name="Rectangle 13"/>
          <p:cNvSpPr>
            <a:spLocks noChangeArrowheads="1"/>
          </p:cNvSpPr>
          <p:nvPr/>
        </p:nvSpPr>
        <p:spPr bwMode="auto">
          <a:xfrm>
            <a:off x="7010400" y="5867400"/>
            <a:ext cx="1066800" cy="304800"/>
          </a:xfrm>
          <a:prstGeom prst="rect">
            <a:avLst/>
          </a:prstGeom>
          <a:solidFill>
            <a:srgbClr val="FF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240</a:t>
            </a:r>
          </a:p>
        </p:txBody>
      </p:sp>
      <p:sp>
        <p:nvSpPr>
          <p:cNvPr id="3480590" name="Text Box 14"/>
          <p:cNvSpPr txBox="1">
            <a:spLocks noChangeArrowheads="1"/>
          </p:cNvSpPr>
          <p:nvPr/>
        </p:nvSpPr>
        <p:spPr bwMode="auto">
          <a:xfrm>
            <a:off x="6629400" y="1524000"/>
            <a:ext cx="438150" cy="496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0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2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3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4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5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6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7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8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9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10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11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12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13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14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15</a:t>
            </a:r>
          </a:p>
        </p:txBody>
      </p:sp>
      <p:sp>
        <p:nvSpPr>
          <p:cNvPr id="3480591" name="Text Box 15"/>
          <p:cNvSpPr txBox="1">
            <a:spLocks noChangeArrowheads="1"/>
          </p:cNvSpPr>
          <p:nvPr/>
        </p:nvSpPr>
        <p:spPr bwMode="auto">
          <a:xfrm>
            <a:off x="1676400" y="2514600"/>
            <a:ext cx="168668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1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5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$3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1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$3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4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0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3480592" name="Text Box 16"/>
          <p:cNvSpPr txBox="1">
            <a:spLocks noChangeArrowheads="1"/>
          </p:cNvSpPr>
          <p:nvPr/>
        </p:nvSpPr>
        <p:spPr bwMode="auto">
          <a:xfrm>
            <a:off x="4267200" y="1066800"/>
            <a:ext cx="996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Cache</a:t>
            </a:r>
          </a:p>
        </p:txBody>
      </p:sp>
      <p:sp>
        <p:nvSpPr>
          <p:cNvPr id="3480593" name="Text Box 17"/>
          <p:cNvSpPr txBox="1">
            <a:spLocks noChangeArrowheads="1"/>
          </p:cNvSpPr>
          <p:nvPr/>
        </p:nvSpPr>
        <p:spPr bwMode="auto">
          <a:xfrm>
            <a:off x="1600200" y="1066800"/>
            <a:ext cx="14525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Processor</a:t>
            </a:r>
          </a:p>
        </p:txBody>
      </p:sp>
      <p:sp>
        <p:nvSpPr>
          <p:cNvPr id="3480594" name="Rectangle 18"/>
          <p:cNvSpPr>
            <a:spLocks noChangeArrowheads="1"/>
          </p:cNvSpPr>
          <p:nvPr/>
        </p:nvSpPr>
        <p:spPr bwMode="ltGray">
          <a:xfrm>
            <a:off x="4267200" y="3048000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80595" name="Rectangle 19"/>
          <p:cNvSpPr>
            <a:spLocks noChangeArrowheads="1"/>
          </p:cNvSpPr>
          <p:nvPr/>
        </p:nvSpPr>
        <p:spPr bwMode="ltGray">
          <a:xfrm>
            <a:off x="4800600" y="30480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80596" name="Rectangle 20"/>
          <p:cNvSpPr>
            <a:spLocks noChangeArrowheads="1"/>
          </p:cNvSpPr>
          <p:nvPr/>
        </p:nvSpPr>
        <p:spPr bwMode="ltGray">
          <a:xfrm>
            <a:off x="4800600" y="33528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80597" name="Text Box 21"/>
          <p:cNvSpPr txBox="1">
            <a:spLocks noChangeArrowheads="1"/>
          </p:cNvSpPr>
          <p:nvPr/>
        </p:nvSpPr>
        <p:spPr bwMode="auto">
          <a:xfrm>
            <a:off x="4262438" y="2633663"/>
            <a:ext cx="14716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tag    data</a:t>
            </a:r>
          </a:p>
        </p:txBody>
      </p:sp>
      <p:sp>
        <p:nvSpPr>
          <p:cNvPr id="3480598" name="Rectangle 22"/>
          <p:cNvSpPr>
            <a:spLocks noChangeArrowheads="1"/>
          </p:cNvSpPr>
          <p:nvPr/>
        </p:nvSpPr>
        <p:spPr bwMode="ltGray">
          <a:xfrm>
            <a:off x="2362200" y="49530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80599" name="Rectangle 23"/>
          <p:cNvSpPr>
            <a:spLocks noChangeArrowheads="1"/>
          </p:cNvSpPr>
          <p:nvPr/>
        </p:nvSpPr>
        <p:spPr bwMode="ltGray">
          <a:xfrm>
            <a:off x="2362200" y="52578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80600" name="Rectangle 24"/>
          <p:cNvSpPr>
            <a:spLocks noChangeArrowheads="1"/>
          </p:cNvSpPr>
          <p:nvPr/>
        </p:nvSpPr>
        <p:spPr bwMode="ltGray">
          <a:xfrm>
            <a:off x="2362200" y="55626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80601" name="Rectangle 25"/>
          <p:cNvSpPr>
            <a:spLocks noChangeArrowheads="1"/>
          </p:cNvSpPr>
          <p:nvPr/>
        </p:nvSpPr>
        <p:spPr bwMode="ltGray">
          <a:xfrm>
            <a:off x="2362200" y="58674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80602" name="Text Box 26"/>
          <p:cNvSpPr txBox="1">
            <a:spLocks noChangeArrowheads="1"/>
          </p:cNvSpPr>
          <p:nvPr/>
        </p:nvSpPr>
        <p:spPr bwMode="auto">
          <a:xfrm>
            <a:off x="1905000" y="4953000"/>
            <a:ext cx="45878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$0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$1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$2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$3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3480603" name="Text Box 27"/>
          <p:cNvSpPr txBox="1">
            <a:spLocks noChangeArrowheads="1"/>
          </p:cNvSpPr>
          <p:nvPr/>
        </p:nvSpPr>
        <p:spPr bwMode="auto">
          <a:xfrm>
            <a:off x="6858000" y="1066800"/>
            <a:ext cx="13001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Memory</a:t>
            </a:r>
          </a:p>
        </p:txBody>
      </p:sp>
      <p:sp>
        <p:nvSpPr>
          <p:cNvPr id="3480604" name="Rectangle 28"/>
          <p:cNvSpPr>
            <a:spLocks noChangeArrowheads="1"/>
          </p:cNvSpPr>
          <p:nvPr/>
        </p:nvSpPr>
        <p:spPr bwMode="ltGray">
          <a:xfrm>
            <a:off x="4267200" y="3657600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80605" name="Rectangle 29"/>
          <p:cNvSpPr>
            <a:spLocks noChangeArrowheads="1"/>
          </p:cNvSpPr>
          <p:nvPr/>
        </p:nvSpPr>
        <p:spPr bwMode="ltGray">
          <a:xfrm>
            <a:off x="4800600" y="36576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80606" name="Rectangle 30"/>
          <p:cNvSpPr>
            <a:spLocks noChangeArrowheads="1"/>
          </p:cNvSpPr>
          <p:nvPr/>
        </p:nvSpPr>
        <p:spPr bwMode="ltGray">
          <a:xfrm>
            <a:off x="4800600" y="39624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80607" name="Rectangle 31"/>
          <p:cNvSpPr>
            <a:spLocks noChangeArrowheads="1"/>
          </p:cNvSpPr>
          <p:nvPr/>
        </p:nvSpPr>
        <p:spPr bwMode="auto">
          <a:xfrm>
            <a:off x="7010400" y="16002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100</a:t>
            </a:r>
          </a:p>
        </p:txBody>
      </p:sp>
      <p:sp>
        <p:nvSpPr>
          <p:cNvPr id="3480608" name="Rectangle 32"/>
          <p:cNvSpPr>
            <a:spLocks noChangeArrowheads="1"/>
          </p:cNvSpPr>
          <p:nvPr/>
        </p:nvSpPr>
        <p:spPr bwMode="auto">
          <a:xfrm>
            <a:off x="7010400" y="2209800"/>
            <a:ext cx="1066800" cy="3048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120</a:t>
            </a:r>
          </a:p>
        </p:txBody>
      </p:sp>
      <p:sp>
        <p:nvSpPr>
          <p:cNvPr id="3480609" name="Rectangle 33"/>
          <p:cNvSpPr>
            <a:spLocks noChangeArrowheads="1"/>
          </p:cNvSpPr>
          <p:nvPr/>
        </p:nvSpPr>
        <p:spPr bwMode="auto">
          <a:xfrm>
            <a:off x="7010400" y="28194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140</a:t>
            </a:r>
          </a:p>
        </p:txBody>
      </p:sp>
      <p:sp>
        <p:nvSpPr>
          <p:cNvPr id="3480610" name="Rectangle 34"/>
          <p:cNvSpPr>
            <a:spLocks noChangeArrowheads="1"/>
          </p:cNvSpPr>
          <p:nvPr/>
        </p:nvSpPr>
        <p:spPr bwMode="auto">
          <a:xfrm>
            <a:off x="7010400" y="3733800"/>
            <a:ext cx="1066800" cy="304800"/>
          </a:xfrm>
          <a:prstGeom prst="rect">
            <a:avLst/>
          </a:prstGeom>
          <a:solidFill>
            <a:srgbClr val="00FF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170</a:t>
            </a:r>
          </a:p>
        </p:txBody>
      </p:sp>
      <p:sp>
        <p:nvSpPr>
          <p:cNvPr id="3480611" name="Rectangle 35"/>
          <p:cNvSpPr>
            <a:spLocks noChangeArrowheads="1"/>
          </p:cNvSpPr>
          <p:nvPr/>
        </p:nvSpPr>
        <p:spPr bwMode="auto">
          <a:xfrm>
            <a:off x="7010400" y="4343400"/>
            <a:ext cx="1066800" cy="304800"/>
          </a:xfrm>
          <a:prstGeom prst="rect">
            <a:avLst/>
          </a:prstGeom>
          <a:solidFill>
            <a:srgbClr val="00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190</a:t>
            </a:r>
          </a:p>
        </p:txBody>
      </p:sp>
      <p:sp>
        <p:nvSpPr>
          <p:cNvPr id="3480612" name="Rectangle 36"/>
          <p:cNvSpPr>
            <a:spLocks noChangeArrowheads="1"/>
          </p:cNvSpPr>
          <p:nvPr/>
        </p:nvSpPr>
        <p:spPr bwMode="auto">
          <a:xfrm>
            <a:off x="7010400" y="495300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210</a:t>
            </a:r>
          </a:p>
        </p:txBody>
      </p:sp>
      <p:sp>
        <p:nvSpPr>
          <p:cNvPr id="3480613" name="Rectangle 37"/>
          <p:cNvSpPr>
            <a:spLocks noChangeArrowheads="1"/>
          </p:cNvSpPr>
          <p:nvPr/>
        </p:nvSpPr>
        <p:spPr bwMode="auto">
          <a:xfrm>
            <a:off x="7010400" y="5562600"/>
            <a:ext cx="1066800" cy="304800"/>
          </a:xfrm>
          <a:prstGeom prst="rect">
            <a:avLst/>
          </a:prstGeom>
          <a:solidFill>
            <a:srgbClr val="FF33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230</a:t>
            </a:r>
          </a:p>
        </p:txBody>
      </p:sp>
      <p:sp>
        <p:nvSpPr>
          <p:cNvPr id="3480614" name="Rectangle 38"/>
          <p:cNvSpPr>
            <a:spLocks noChangeArrowheads="1"/>
          </p:cNvSpPr>
          <p:nvPr/>
        </p:nvSpPr>
        <p:spPr bwMode="auto">
          <a:xfrm>
            <a:off x="7010400" y="6172200"/>
            <a:ext cx="1066800" cy="304800"/>
          </a:xfrm>
          <a:prstGeom prst="rect">
            <a:avLst/>
          </a:prstGeom>
          <a:solidFill>
            <a:srgbClr val="FF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250</a:t>
            </a:r>
          </a:p>
        </p:txBody>
      </p:sp>
      <p:sp>
        <p:nvSpPr>
          <p:cNvPr id="3480615" name="Text Box 39"/>
          <p:cNvSpPr txBox="1">
            <a:spLocks noChangeArrowheads="1"/>
          </p:cNvSpPr>
          <p:nvPr/>
        </p:nvSpPr>
        <p:spPr bwMode="auto">
          <a:xfrm>
            <a:off x="3886200" y="1371600"/>
            <a:ext cx="14126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 dirty="0">
                <a:solidFill>
                  <a:schemeClr val="accent1"/>
                </a:solidFill>
              </a:rPr>
              <a:t>4 cache lines</a:t>
            </a:r>
          </a:p>
          <a:p>
            <a:pPr eaLnBrk="1" hangingPunct="1"/>
            <a:r>
              <a:rPr lang="en-US" b="1" u="sng" dirty="0">
                <a:solidFill>
                  <a:schemeClr val="accent1"/>
                </a:solidFill>
              </a:rPr>
              <a:t>2</a:t>
            </a:r>
            <a:r>
              <a:rPr lang="en-US" b="1" dirty="0">
                <a:solidFill>
                  <a:schemeClr val="accent1"/>
                </a:solidFill>
              </a:rPr>
              <a:t> word block</a:t>
            </a:r>
          </a:p>
        </p:txBody>
      </p:sp>
      <p:sp>
        <p:nvSpPr>
          <p:cNvPr id="3480616" name="Rectangle 40"/>
          <p:cNvSpPr>
            <a:spLocks noChangeArrowheads="1"/>
          </p:cNvSpPr>
          <p:nvPr/>
        </p:nvSpPr>
        <p:spPr bwMode="ltGray">
          <a:xfrm>
            <a:off x="4038600" y="3048000"/>
            <a:ext cx="2286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/>
              <a:t>0</a:t>
            </a:r>
          </a:p>
        </p:txBody>
      </p:sp>
      <p:sp>
        <p:nvSpPr>
          <p:cNvPr id="3480617" name="Rectangle 41"/>
          <p:cNvSpPr>
            <a:spLocks noChangeArrowheads="1"/>
          </p:cNvSpPr>
          <p:nvPr/>
        </p:nvSpPr>
        <p:spPr bwMode="ltGray">
          <a:xfrm>
            <a:off x="4038600" y="3657600"/>
            <a:ext cx="2286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/>
              <a:t>0</a:t>
            </a:r>
          </a:p>
        </p:txBody>
      </p:sp>
      <p:sp>
        <p:nvSpPr>
          <p:cNvPr id="3480618" name="Rectangle 42"/>
          <p:cNvSpPr>
            <a:spLocks noChangeArrowheads="1"/>
          </p:cNvSpPr>
          <p:nvPr/>
        </p:nvSpPr>
        <p:spPr bwMode="ltGray">
          <a:xfrm>
            <a:off x="4259263" y="4244975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80619" name="Rectangle 43"/>
          <p:cNvSpPr>
            <a:spLocks noChangeArrowheads="1"/>
          </p:cNvSpPr>
          <p:nvPr/>
        </p:nvSpPr>
        <p:spPr bwMode="ltGray">
          <a:xfrm>
            <a:off x="4792663" y="4244975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80620" name="Rectangle 44"/>
          <p:cNvSpPr>
            <a:spLocks noChangeArrowheads="1"/>
          </p:cNvSpPr>
          <p:nvPr/>
        </p:nvSpPr>
        <p:spPr bwMode="ltGray">
          <a:xfrm>
            <a:off x="4792663" y="4549775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80621" name="Rectangle 45"/>
          <p:cNvSpPr>
            <a:spLocks noChangeArrowheads="1"/>
          </p:cNvSpPr>
          <p:nvPr/>
        </p:nvSpPr>
        <p:spPr bwMode="ltGray">
          <a:xfrm>
            <a:off x="4030663" y="4244975"/>
            <a:ext cx="2286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/>
              <a:t>0</a:t>
            </a:r>
          </a:p>
        </p:txBody>
      </p:sp>
      <p:sp>
        <p:nvSpPr>
          <p:cNvPr id="3480622" name="Rectangle 46"/>
          <p:cNvSpPr>
            <a:spLocks noChangeArrowheads="1"/>
          </p:cNvSpPr>
          <p:nvPr/>
        </p:nvSpPr>
        <p:spPr bwMode="ltGray">
          <a:xfrm>
            <a:off x="4268788" y="4840288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80623" name="Rectangle 47"/>
          <p:cNvSpPr>
            <a:spLocks noChangeArrowheads="1"/>
          </p:cNvSpPr>
          <p:nvPr/>
        </p:nvSpPr>
        <p:spPr bwMode="ltGray">
          <a:xfrm>
            <a:off x="4802188" y="4840288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80624" name="Rectangle 48"/>
          <p:cNvSpPr>
            <a:spLocks noChangeArrowheads="1"/>
          </p:cNvSpPr>
          <p:nvPr/>
        </p:nvSpPr>
        <p:spPr bwMode="ltGray">
          <a:xfrm>
            <a:off x="4802188" y="5145088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80625" name="Rectangle 49"/>
          <p:cNvSpPr>
            <a:spLocks noChangeArrowheads="1"/>
          </p:cNvSpPr>
          <p:nvPr/>
        </p:nvSpPr>
        <p:spPr bwMode="ltGray">
          <a:xfrm>
            <a:off x="4040188" y="4840288"/>
            <a:ext cx="2286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/>
              <a:t>0</a:t>
            </a:r>
          </a:p>
        </p:txBody>
      </p:sp>
      <p:sp>
        <p:nvSpPr>
          <p:cNvPr id="3480626" name="Rectangle 50"/>
          <p:cNvSpPr>
            <a:spLocks noChangeArrowheads="1"/>
          </p:cNvSpPr>
          <p:nvPr/>
        </p:nvSpPr>
        <p:spPr bwMode="ltGray">
          <a:xfrm>
            <a:off x="4030663" y="2720975"/>
            <a:ext cx="228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V</a:t>
            </a:r>
          </a:p>
        </p:txBody>
      </p:sp>
    </p:spTree>
    <p:extLst>
      <p:ext uri="{BB962C8B-B14F-4D97-AF65-F5344CB8AC3E}">
        <p14:creationId xmlns:p14="http://schemas.microsoft.com/office/powerpoint/2010/main" val="380006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307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Three </a:t>
            </a:r>
            <a:r>
              <a:rPr lang="en-US" dirty="0"/>
              <a:t>C</a:t>
            </a:r>
            <a:r>
              <a:rPr lang="en-US" dirty="0" smtClean="0"/>
              <a:t>ommon </a:t>
            </a:r>
            <a:r>
              <a:rPr lang="en-US" dirty="0"/>
              <a:t>C</a:t>
            </a:r>
            <a:r>
              <a:rPr lang="en-US" dirty="0" smtClean="0"/>
              <a:t>ache Designs</a:t>
            </a:r>
          </a:p>
        </p:txBody>
      </p:sp>
      <p:sp>
        <p:nvSpPr>
          <p:cNvPr id="3203075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57200" y="457200"/>
            <a:ext cx="8458200" cy="6019800"/>
          </a:xfrm>
        </p:spPr>
        <p:txBody>
          <a:bodyPr/>
          <a:lstStyle/>
          <a:p>
            <a:r>
              <a:rPr lang="en-US" dirty="0" smtClean="0"/>
              <a:t>A given data block can be placed…</a:t>
            </a:r>
          </a:p>
          <a:p>
            <a:pPr lvl="1"/>
            <a:r>
              <a:rPr lang="en-US" dirty="0"/>
              <a:t>… in exactly one cache line </a:t>
            </a:r>
            <a:r>
              <a:rPr lang="en-US" dirty="0">
                <a:solidFill>
                  <a:schemeClr val="accent1"/>
                </a:solidFill>
                <a:sym typeface="Wingdings" pitchFamily="2" charset="2"/>
              </a:rPr>
              <a:t> Direct Mapped</a:t>
            </a:r>
            <a:endParaRPr lang="en-US" dirty="0">
              <a:solidFill>
                <a:schemeClr val="accent1"/>
              </a:solidFill>
            </a:endParaRPr>
          </a:p>
          <a:p>
            <a:pPr lvl="1"/>
            <a:r>
              <a:rPr lang="en-US" dirty="0" smtClean="0"/>
              <a:t>… in any cache line </a:t>
            </a:r>
            <a:r>
              <a:rPr lang="en-US" dirty="0" smtClean="0">
                <a:solidFill>
                  <a:schemeClr val="accent1"/>
                </a:solidFill>
                <a:sym typeface="Wingdings" pitchFamily="2" charset="2"/>
              </a:rPr>
              <a:t> </a:t>
            </a:r>
            <a:r>
              <a:rPr lang="en-US" dirty="0" smtClean="0">
                <a:solidFill>
                  <a:schemeClr val="accent1"/>
                </a:solidFill>
              </a:rPr>
              <a:t>Fully Associative</a:t>
            </a:r>
          </a:p>
          <a:p>
            <a:pPr lvl="1"/>
            <a:r>
              <a:rPr lang="en-US" dirty="0" smtClean="0"/>
              <a:t>… in a small set of cache lines </a:t>
            </a:r>
            <a:r>
              <a:rPr lang="en-US" dirty="0" smtClean="0">
                <a:solidFill>
                  <a:schemeClr val="accent1"/>
                </a:solidFill>
                <a:sym typeface="Wingdings" pitchFamily="2" charset="2"/>
              </a:rPr>
              <a:t> Set Associative</a:t>
            </a:r>
            <a:endParaRPr lang="en-US" dirty="0" smtClean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2402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M8IHAOAgAQdA+wCOgEQ7oKFbIOuT0CBYFMgrG9E3AIOBEgQRTUISBBE//8DRTUFAzgLZBkgMgkAkJsDATfAHkUzCQCQggIB28UeRTgIAP4DAHuF0jQSTsCkP9MApD8KeC6E/GgF+NBnYQi1a9WvhYdPQ4OauS+IQQhRSMLxvjrem8CD/OTfnH9nbuLq8TueHHG+HHExMTFxdIKcNgCE5mCfTIJIJEYThGMSMIwiCKJW/H1oeAAhNhDjDhzOXGVitZNWDFa0ZsMq3Dky5luNi0yuMzRwzYZcQAkBCogBMIT8ZY34yx2HBgw4sebPo08CuvlabJQtPBKzAlCE4znW9cM+Hs27aTCE+e8+e9cXibdm3Zr1Y8WW1MsKRtWWHFOFZRE4TSnSdJTlnlKD8Twu+cyQm5iYmJEiYuExIJm8+L5tx6AhNhDdy5aNXDPGtc5HDFa0ytcq3DkbtlrZk0YMcbfHmytcQAqGATuE/HVZ+Oq0GfMBekUkJEIIJ33b9m3kY6QsklMvKsb0z7NbKIT5Or5OsGPEBsYsFsEoLzx1rhrn1a7Xw3jjrjXmhDBCGCGLLqrLMIPwPanHv8wlJNSJiQAgIkSRcTNz18vwWCE2EZmzBnlx5ma3HkcMFrTGxxLXLRvlWucjdw2xssmJoxcgCpoBPoT8gvn5Bfb2vh0c3FhvhjVGEM0LYqYrYJZKSpglGFY4Z463y0rjlAwQtaWSeTHgTIT5er5evg8DbHdwdTBC0qQlCNEIQmYa58OPLfDWMbUxS4WnRwIylaMJwnG8tM55QIPXvQ98LTIExIAiQQmBMSCYm+Pq9YghNhDNtmcYmWVotzNMWVa0y4mi3ExYNFrdzjYZGGbG4YY24AqlAT2E/Ipl+RTPn5IznGV4SnCUrUyYsmLBbFKEkIzrhrhz4a45cO2GN4YZMEsWS2qGjFQAhPmKvmK5zhGFLSwUpRScZ4cOW+nDjw3jWaEFMksWDga91sGDBgyUlGLC4sNNcYCE8FTlPwTAhGEQIRQRgCMJyhOk5TlMnCMJyihNfby4y4AhNhGJi5a4mTButb5GuZa0Y5G63CzYYlrly5Yt2jPM2zZsoAqmAUCE/JPl+SefGa4ZY5a4ZzotTFbFixZKZKYJWwRtGibLXLhz5buXJdBipktolwMOSEiE+Yk+YVz7dmu06MUsWDBBSdYTxxvhvnrnw48N6pLZKZsGTQzYM1sVMCEbx1234dOMhPBlYZ+qhCZEIhGEIwjAiCEYRlGERGcooynCM57+PGHCITYRhbOW+Zq3arc2Jo4WtGTNktcZMjVa5csGzRmybt8bJkAKcySD/k1u/k2JxxwnW+U61x4L5Xycq1iNTVVvpE5AhPlsPlhck76sMMsc89urW4dtccc5yhkzZM1tWXNjrhCE6WZLvxIwigCE0UYRIsPP0zlsITYQzyY8OJk0crWzLK0WtMrFutcsXLhaycYsTTHlyMWmTIA=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Office Theme">
  <a:themeElements>
    <a:clrScheme name="3410">
      <a:dk1>
        <a:srgbClr val="FFFFFF"/>
      </a:dk1>
      <a:lt1>
        <a:sysClr val="window" lastClr="FFFFFF"/>
      </a:lt1>
      <a:dk2>
        <a:srgbClr val="000000"/>
      </a:dk2>
      <a:lt2>
        <a:srgbClr val="D8D8D8"/>
      </a:lt2>
      <a:accent1>
        <a:srgbClr val="FFFF00"/>
      </a:accent1>
      <a:accent2>
        <a:srgbClr val="FF0000"/>
      </a:accent2>
      <a:accent3>
        <a:srgbClr val="7030A0"/>
      </a:accent3>
      <a:accent4>
        <a:srgbClr val="0070C0"/>
      </a:accent4>
      <a:accent5>
        <a:srgbClr val="00B0F0"/>
      </a:accent5>
      <a:accent6>
        <a:srgbClr val="FFC000"/>
      </a:accent6>
      <a:hlink>
        <a:srgbClr val="6565FF"/>
      </a:hlink>
      <a:folHlink>
        <a:srgbClr val="A2A2A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307</TotalTime>
  <Words>2687</Words>
  <Application>Microsoft Office PowerPoint</Application>
  <PresentationFormat>On-screen Show (4:3)</PresentationFormat>
  <Paragraphs>768</Paragraphs>
  <Slides>63</Slides>
  <Notes>49</Notes>
  <HiddenSlides>2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63</vt:i4>
      </vt:variant>
    </vt:vector>
  </HeadingPairs>
  <TitlesOfParts>
    <vt:vector size="65" baseType="lpstr">
      <vt:lpstr>Office Theme</vt:lpstr>
      <vt:lpstr>Equation</vt:lpstr>
      <vt:lpstr>Prelim 3 Review</vt:lpstr>
      <vt:lpstr>Administrivia</vt:lpstr>
      <vt:lpstr>Goals for Today</vt:lpstr>
      <vt:lpstr>Big Picture</vt:lpstr>
      <vt:lpstr>PowerPoint Presentation</vt:lpstr>
      <vt:lpstr>Memory Pyramid</vt:lpstr>
      <vt:lpstr>Memory Hierarchy</vt:lpstr>
      <vt:lpstr>Memory Hierarchy</vt:lpstr>
      <vt:lpstr>Three Common Cache Designs</vt:lpstr>
      <vt:lpstr>Direct Mapped Cache</vt:lpstr>
      <vt:lpstr>Fully Associative Cache</vt:lpstr>
      <vt:lpstr>3-Way Set Associative Cache</vt:lpstr>
      <vt:lpstr>Cache Misses</vt:lpstr>
      <vt:lpstr>PowerPoint Presentation</vt:lpstr>
      <vt:lpstr>Eviction</vt:lpstr>
      <vt:lpstr>Cached Write Policies</vt:lpstr>
      <vt:lpstr>What about Stores?</vt:lpstr>
      <vt:lpstr>PowerPoint Presentation</vt:lpstr>
      <vt:lpstr>Cache Performance</vt:lpstr>
      <vt:lpstr>PowerPoint Presentation</vt:lpstr>
      <vt:lpstr>Cache Conscious Programming</vt:lpstr>
      <vt:lpstr>Cache Conscious Programming</vt:lpstr>
      <vt:lpstr>PowerPoint Presentation</vt:lpstr>
      <vt:lpstr>Multiple Processes</vt:lpstr>
      <vt:lpstr>Multiple Processes </vt:lpstr>
      <vt:lpstr>Virtual Memory</vt:lpstr>
      <vt:lpstr>Virtual Memory Advantages</vt:lpstr>
      <vt:lpstr>Address Space</vt:lpstr>
      <vt:lpstr>Attempt #1: Address Translation</vt:lpstr>
      <vt:lpstr>Beyond Flat Page Tables</vt:lpstr>
      <vt:lpstr>Virtual Addressing with a Cache</vt:lpstr>
      <vt:lpstr>A TLB in the Memory Hierarchy</vt:lpstr>
      <vt:lpstr>Virtual vs. Physical Caches</vt:lpstr>
      <vt:lpstr>Indexing vs. Tagging</vt:lpstr>
      <vt:lpstr>Indexing vs. Tagging</vt:lpstr>
      <vt:lpstr>Typical Cache Setup</vt:lpstr>
      <vt:lpstr>PowerPoint Presentation</vt:lpstr>
      <vt:lpstr>Hardware/Software Boundary</vt:lpstr>
      <vt:lpstr>Hardware/Software Boundary</vt:lpstr>
      <vt:lpstr>PowerPoint Presentation</vt:lpstr>
      <vt:lpstr>Paging</vt:lpstr>
      <vt:lpstr>PowerPoint Presentation</vt:lpstr>
      <vt:lpstr>Operating System</vt:lpstr>
      <vt:lpstr>Terminology</vt:lpstr>
      <vt:lpstr>PowerPoint Presentation</vt:lpstr>
      <vt:lpstr>PowerPoint Presentation</vt:lpstr>
      <vt:lpstr>Why Multicore?</vt:lpstr>
      <vt:lpstr>PowerPoint Presentation</vt:lpstr>
      <vt:lpstr>Power Trends</vt:lpstr>
      <vt:lpstr>Uniprocessor Performance</vt:lpstr>
      <vt:lpstr>Why Multicore?</vt:lpstr>
      <vt:lpstr>Intel’s argument</vt:lpstr>
      <vt:lpstr>PowerPoint Presentation</vt:lpstr>
      <vt:lpstr>Why Multicore? </vt:lpstr>
      <vt:lpstr>Amdahl’s Law</vt:lpstr>
      <vt:lpstr>Amdahl’s Law</vt:lpstr>
      <vt:lpstr>Multithreaded Processes</vt:lpstr>
      <vt:lpstr>Shared counters</vt:lpstr>
      <vt:lpstr>Race conditions</vt:lpstr>
      <vt:lpstr>Critical Sections</vt:lpstr>
      <vt:lpstr>Mutexes</vt:lpstr>
      <vt:lpstr>Protecting an invariant</vt:lpstr>
      <vt:lpstr>PowerPoint Presentation</vt:lpstr>
    </vt:vector>
  </TitlesOfParts>
  <Company>Cornell University Computing and Information Science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Hakim Weatherspoon</dc:creator>
  <cp:lastModifiedBy>Hakim Weatherspoon</cp:lastModifiedBy>
  <cp:revision>19</cp:revision>
  <cp:lastPrinted>2013-04-25T16:30:09Z</cp:lastPrinted>
  <dcterms:created xsi:type="dcterms:W3CDTF">2012-11-28T14:27:55Z</dcterms:created>
  <dcterms:modified xsi:type="dcterms:W3CDTF">2013-04-25T19:33:13Z</dcterms:modified>
</cp:coreProperties>
</file>