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1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15.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6.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18.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notesSlides/notesSlide19.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21.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22.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24.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25.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26.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00" r:id="rId4"/>
    <p:sldId id="303" r:id="rId5"/>
    <p:sldId id="290" r:id="rId6"/>
    <p:sldId id="289" r:id="rId7"/>
    <p:sldId id="298" r:id="rId8"/>
    <p:sldId id="297" r:id="rId9"/>
    <p:sldId id="299" r:id="rId10"/>
    <p:sldId id="301" r:id="rId11"/>
    <p:sldId id="264" r:id="rId12"/>
    <p:sldId id="265" r:id="rId13"/>
    <p:sldId id="304" r:id="rId14"/>
    <p:sldId id="263" r:id="rId15"/>
    <p:sldId id="302" r:id="rId16"/>
    <p:sldId id="305" r:id="rId17"/>
    <p:sldId id="306" r:id="rId18"/>
    <p:sldId id="307" r:id="rId19"/>
    <p:sldId id="268" r:id="rId20"/>
    <p:sldId id="269" r:id="rId21"/>
    <p:sldId id="270" r:id="rId22"/>
    <p:sldId id="271" r:id="rId23"/>
    <p:sldId id="272" r:id="rId24"/>
    <p:sldId id="273" r:id="rId25"/>
    <p:sldId id="308" r:id="rId26"/>
    <p:sldId id="309" r:id="rId27"/>
    <p:sldId id="310" r:id="rId28"/>
    <p:sldId id="274" r:id="rId29"/>
    <p:sldId id="311" r:id="rId30"/>
    <p:sldId id="312" r:id="rId31"/>
    <p:sldId id="277" r:id="rId32"/>
    <p:sldId id="278" r:id="rId33"/>
    <p:sldId id="279" r:id="rId34"/>
    <p:sldId id="280" r:id="rId35"/>
    <p:sldId id="281" r:id="rId36"/>
    <p:sldId id="282" r:id="rId37"/>
    <p:sldId id="283" r:id="rId38"/>
    <p:sldId id="284" r:id="rId39"/>
    <p:sldId id="285" r:id="rId40"/>
    <p:sldId id="286" r:id="rId41"/>
    <p:sldId id="313" r:id="rId42"/>
    <p:sldId id="288" r:id="rId43"/>
    <p:sldId id="314" r:id="rId44"/>
    <p:sldId id="315"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24" autoAdjust="0"/>
  </p:normalViewPr>
  <p:slideViewPr>
    <p:cSldViewPr>
      <p:cViewPr varScale="1">
        <p:scale>
          <a:sx n="57" d="100"/>
          <a:sy n="57" d="100"/>
        </p:scale>
        <p:origin x="-83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14D5E9E-26E2-4FF2-958A-8ED23212D434}" type="datetimeFigureOut">
              <a:rPr lang="en-US" smtClean="0"/>
              <a:t>4/23/2013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241DFFE-3CEB-45F4-B45E-AE2021CC6F2E}" type="slidenum">
              <a:rPr lang="en-US" smtClean="0"/>
              <a:t>‹#›</a:t>
            </a:fld>
            <a:endParaRPr lang="en-US"/>
          </a:p>
        </p:txBody>
      </p:sp>
    </p:spTree>
    <p:extLst>
      <p:ext uri="{BB962C8B-B14F-4D97-AF65-F5344CB8AC3E}">
        <p14:creationId xmlns:p14="http://schemas.microsoft.com/office/powerpoint/2010/main" val="118003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641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56419"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pPr marL="424572" lvl="1"/>
            <a:r>
              <a:rPr lang="en-US" dirty="0" smtClean="0"/>
              <a:t>CPU – North Bridge / Memory Controller</a:t>
            </a:r>
          </a:p>
          <a:p>
            <a:pPr marL="424572" lvl="1"/>
            <a:r>
              <a:rPr lang="en-US" dirty="0" smtClean="0"/>
              <a:t>North Bridge – South Bridge / </a:t>
            </a:r>
            <a:r>
              <a:rPr lang="en-US" dirty="0" err="1" smtClean="0"/>
              <a:t>SuperIO</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of methods to write/read data to/from device and control device-</a:t>
            </a:r>
          </a:p>
          <a:p>
            <a:r>
              <a:rPr lang="en-US" dirty="0" smtClean="0"/>
              <a:t>Example: Linux Character Devices</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18</a:t>
            </a:fld>
            <a:endParaRPr lang="en-US"/>
          </a:p>
        </p:txBody>
      </p:sp>
    </p:spTree>
    <p:extLst>
      <p:ext uri="{BB962C8B-B14F-4D97-AF65-F5344CB8AC3E}">
        <p14:creationId xmlns:p14="http://schemas.microsoft.com/office/powerpoint/2010/main" val="5854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IBS = input buffer status:</a:t>
            </a:r>
            <a:r>
              <a:rPr lang="en-US" baseline="0" dirty="0" smtClean="0"/>
              <a:t> 0 = waiting for commands, 1 = busy</a:t>
            </a:r>
          </a:p>
          <a:p>
            <a:r>
              <a:rPr lang="en-US" baseline="0" dirty="0" smtClean="0"/>
              <a:t>OBS = output buffer status: 0 = waiting for data, 1 = data is available</a:t>
            </a:r>
          </a:p>
          <a:p>
            <a:endParaRPr lang="en-US" baseline="0" dirty="0" smtClean="0"/>
          </a:p>
          <a:p>
            <a:r>
              <a:rPr lang="en-US" baseline="0" dirty="0" smtClean="0"/>
              <a:t>http://en.wikipedia.org/wiki/IBM_PC/AT</a:t>
            </a:r>
          </a:p>
          <a:p>
            <a:r>
              <a:rPr lang="en-US" baseline="0" dirty="0" smtClean="0"/>
              <a:t>The IBM Personal Computer AT, more commonly known as the IBM AT and also sometimes called the PC AT or PC/AT, was IBM's second-generation PC, designed around the 6 MHz Intel 80286 microprocessor and released in 1984 as machine type 5170. The name AT stood for "Advanced Technology", and was chosen because the AT offered various technologies that were then new in personal computers; one such advancement was that the 80286 processor supported protected mode. IBM later released an 8 MHz version of the AT.</a:t>
            </a:r>
          </a:p>
          <a:p>
            <a:endParaRPr lang="en-US" dirty="0" smtClean="0"/>
          </a:p>
          <a:p>
            <a:r>
              <a:rPr lang="en-US" dirty="0" smtClean="0"/>
              <a:t>http://en.wikipedia.org/wiki/AT_keyboard</a:t>
            </a:r>
          </a:p>
          <a:p>
            <a:r>
              <a:rPr lang="en-US" dirty="0" smtClean="0"/>
              <a:t>The AT keyboard was a keyboard with 84 keys introduced with the IBM PC/AT computer. It succeeded the 83-key PC/XT keyboard and therefore did not have many of the features seen on modern keyboards such as inverted-T arrow keys and dual ctrl and alt keys. It was later replaced with the 101-key Enhanced keyboard. Nonetheless, "AT keyboard" remains a popular name for any keyboard that uses the five-pin DIN connector. This connector is often considered a Legacy port. Many Enhanced keyboards used this, though it was eventually superseded by the PS/2 connector, which is mechanically different but electrically and protocol-wise identical; thus, the AT keyboard protocol remained the most common standard on PC keyboards well into the 2000s. Many modern computers now use Universal Serial Bus (USB) connectors instead of, or in addition to, PS/2 connectors. The USB connector is electrically and protocol-wise quite different.</a:t>
            </a:r>
          </a:p>
          <a:p>
            <a:endParaRPr lang="en-US" dirty="0" smtClean="0"/>
          </a:p>
          <a:p>
            <a:r>
              <a:rPr lang="en-US" dirty="0" smtClean="0"/>
              <a:t>Compared to the 83-key XT keyboard, the AT keyboard uses a different communication protocol and a different set of </a:t>
            </a:r>
            <a:r>
              <a:rPr lang="en-US" dirty="0" err="1" smtClean="0"/>
              <a:t>scancodes</a:t>
            </a:r>
            <a:r>
              <a:rPr lang="en-US" dirty="0" smtClean="0"/>
              <a:t>. Despite having the same connector, the two are not interchangeable. Some PC-compatible mid-to-late 1980s keyboards not made by IBM were switchable between the two protocols and </a:t>
            </a:r>
            <a:r>
              <a:rPr lang="en-US" dirty="0" err="1" smtClean="0"/>
              <a:t>scancode</a:t>
            </a:r>
            <a:r>
              <a:rPr lang="en-US" dirty="0" smtClean="0"/>
              <a:t> sets, usually with a slider type switch on the underside.</a:t>
            </a:r>
            <a:endParaRPr lang="en-US" dirty="0"/>
          </a:p>
        </p:txBody>
      </p:sp>
      <p:sp>
        <p:nvSpPr>
          <p:cNvPr id="4" name="Slide Number Placeholder 3"/>
          <p:cNvSpPr>
            <a:spLocks noGrp="1"/>
          </p:cNvSpPr>
          <p:nvPr>
            <p:ph type="sldNum" sz="quarter" idx="10"/>
          </p:nvPr>
        </p:nvSpPr>
        <p:spPr/>
        <p:txBody>
          <a:bodyPr/>
          <a:lstStyle/>
          <a:p>
            <a:fld id="{F49B4994-7BB1-4784-8571-80FA27EA4EC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3522"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4203523"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55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205571"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91420" tIns="45710" rIns="91420" bIns="45710"/>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Polling example, but MMAP</a:t>
            </a:r>
            <a:r>
              <a:rPr lang="en-US" baseline="0" dirty="0" smtClean="0"/>
              <a:t> I/O more efficient than programmed I/O</a:t>
            </a:r>
            <a:endParaRPr lang="en-US" dirty="0"/>
          </a:p>
        </p:txBody>
      </p:sp>
      <p:sp>
        <p:nvSpPr>
          <p:cNvPr id="4" name="Slide Number Placeholder 3"/>
          <p:cNvSpPr>
            <a:spLocks noGrp="1"/>
          </p:cNvSpPr>
          <p:nvPr>
            <p:ph type="sldNum" sz="quarter" idx="10"/>
          </p:nvPr>
        </p:nvSpPr>
        <p:spPr/>
        <p:txBody>
          <a:bodyPr/>
          <a:lstStyle/>
          <a:p>
            <a:fld id="{F241DFFE-3CEB-45F4-B45E-AE2021CC6F2E}" type="slidenum">
              <a:rPr lang="en-US" smtClean="0"/>
              <a:t>24</a:t>
            </a:fld>
            <a:endParaRPr lang="en-US"/>
          </a:p>
        </p:txBody>
      </p:sp>
    </p:spTree>
    <p:extLst>
      <p:ext uri="{BB962C8B-B14F-4D97-AF65-F5344CB8AC3E}">
        <p14:creationId xmlns:p14="http://schemas.microsoft.com/office/powerpoint/2010/main" val="65668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665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66659"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5090"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5091"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r>
              <a:rPr lang="en-US" dirty="0" smtClean="0"/>
              <a:t>Question:</a:t>
            </a:r>
            <a:r>
              <a:rPr lang="en-US" baseline="0" dirty="0" smtClean="0"/>
              <a:t> Virtual </a:t>
            </a:r>
            <a:r>
              <a:rPr lang="en-US" baseline="0" dirty="0" err="1" smtClean="0"/>
              <a:t>vs</a:t>
            </a:r>
            <a:r>
              <a:rPr lang="en-US" baseline="0" dirty="0" smtClean="0"/>
              <a:t> Physical memory</a:t>
            </a:r>
          </a:p>
          <a:p>
            <a:r>
              <a:rPr lang="en-US" baseline="0" dirty="0" smtClean="0"/>
              <a:t>If physical cannot cross page boundary b/c device does not know where next virtual page is in physical memory.</a:t>
            </a:r>
          </a:p>
          <a:p>
            <a:r>
              <a:rPr lang="en-US" baseline="0" dirty="0" smtClean="0"/>
              <a:t>If virtual, need a small page table to map virtual to physical address, but can cross page boundaries</a:t>
            </a:r>
          </a:p>
          <a:p>
            <a:r>
              <a:rPr lang="en-US" baseline="0" dirty="0" smtClean="0"/>
              <a:t>(if physical, coherency/consistency issue between cache and memory)</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89186"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89187"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3282"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93283"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7378" name="Rectangle 2"/>
          <p:cNvSpPr txBox="1">
            <a:spLocks noGrp="1" noRot="1" noChangeAspect="1" noChangeArrowheads="1" noTextEdit="1"/>
          </p:cNvSpPr>
          <p:nvPr>
            <p:ph type="sldImg"/>
          </p:nvPr>
        </p:nvSpPr>
        <p:spPr bwMode="auto">
          <a:xfrm>
            <a:off x="1254125" y="720725"/>
            <a:ext cx="4802188" cy="3602038"/>
          </a:xfrm>
          <a:prstGeom prst="rect">
            <a:avLst/>
          </a:prstGeom>
          <a:solidFill>
            <a:srgbClr val="FFFFFF"/>
          </a:solidFill>
          <a:ln>
            <a:solidFill>
              <a:srgbClr val="000000"/>
            </a:solidFill>
            <a:miter lim="800000"/>
            <a:headEnd/>
            <a:tailEnd/>
          </a:ln>
        </p:spPr>
      </p:sp>
      <p:sp>
        <p:nvSpPr>
          <p:cNvPr id="4197379" name="Rectangle 3"/>
          <p:cNvSpPr txBox="1">
            <a:spLocks noGrp="1" noChangeArrowheads="1"/>
          </p:cNvSpPr>
          <p:nvPr>
            <p:ph type="body" idx="1"/>
          </p:nvPr>
        </p:nvSpPr>
        <p:spPr bwMode="auto">
          <a:xfrm>
            <a:off x="975803" y="4560899"/>
            <a:ext cx="5358617" cy="4316272"/>
          </a:xfrm>
          <a:prstGeom prst="rect">
            <a:avLst/>
          </a:prstGeom>
          <a:noFill/>
          <a:ln>
            <a:round/>
            <a:headEnd/>
            <a:tailEnd/>
          </a:ln>
        </p:spPr>
        <p:txBody>
          <a:bodyPr wrap="none" lIns="95568" tIns="47784" rIns="95568" bIns="47784"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075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70755"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dirty="0" smtClean="0"/>
              <a:t>- All devices run at same speed, but</a:t>
            </a:r>
            <a:r>
              <a:rPr lang="en-US" baseline="0" dirty="0" smtClean="0"/>
              <a:t> </a:t>
            </a:r>
            <a:r>
              <a:rPr lang="en-US" dirty="0" smtClean="0"/>
              <a:t>performance requirements vary</a:t>
            </a:r>
            <a:r>
              <a:rPr lang="en-US" baseline="0" dirty="0" smtClean="0"/>
              <a:t> </a:t>
            </a:r>
            <a:r>
              <a:rPr lang="en-US" dirty="0" smtClean="0"/>
              <a:t>significantly across I/O devices</a:t>
            </a:r>
          </a:p>
          <a:p>
            <a:r>
              <a:rPr lang="en-US" dirty="0" smtClean="0"/>
              <a:t>- Difficult to evolve interconnect due to</a:t>
            </a:r>
            <a:r>
              <a:rPr lang="en-US" baseline="0" dirty="0" smtClean="0"/>
              <a:t> </a:t>
            </a:r>
            <a:r>
              <a:rPr lang="en-US" dirty="0" smtClean="0"/>
              <a:t>legacy compatibility</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Decouple I/O devices from interconnect</a:t>
            </a:r>
          </a:p>
          <a:p>
            <a:r>
              <a:rPr lang="en-US" sz="1300" dirty="0"/>
              <a:t>- Enable smarter I/O interfaces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3"/>
            <a:ext cx="5851525" cy="4319586"/>
          </a:xfrm>
          <a:prstGeom prst="rect">
            <a:avLst/>
          </a:prstGeom>
          <a:noFill/>
          <a:ln>
            <a:miter lim="800000"/>
            <a:headEnd/>
            <a:tailEnd/>
          </a:ln>
        </p:spPr>
        <p:txBody>
          <a:bodyPr lIns="96603" tIns="48301" rIns="96603" bIns="48301"/>
          <a:lstStyle/>
          <a:p>
            <a:r>
              <a:rPr lang="en-US" sz="1300" dirty="0"/>
              <a:t>- Use bridge to separate high-performance processor, memory, display interconnect from lower-performance interconnect</a:t>
            </a:r>
          </a:p>
          <a:p>
            <a:r>
              <a:rPr lang="en-US" sz="1300" dirty="0"/>
              <a:t>- High-performance interconnect can evolve more quickly</a:t>
            </a:r>
          </a:p>
          <a:p>
            <a:endParaRPr lang="en-US" dirty="0" smtClean="0"/>
          </a:p>
          <a:p>
            <a:r>
              <a:rPr lang="en-US" dirty="0" smtClean="0"/>
              <a:t>fast/expensive busses when needed; slow/cheap elsewhere</a:t>
            </a:r>
          </a:p>
          <a:p>
            <a:r>
              <a:rPr lang="en-US" dirty="0" smtClean="0"/>
              <a:t>I/O controllers to connect end devices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011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p:spPr>
      </p:sp>
      <p:sp>
        <p:nvSpPr>
          <p:cNvPr id="3930115" name="Rectangle 3"/>
          <p:cNvSpPr>
            <a:spLocks noGrp="1" noChangeArrowheads="1"/>
          </p:cNvSpPr>
          <p:nvPr>
            <p:ph type="body" idx="1"/>
          </p:nvPr>
        </p:nvSpPr>
        <p:spPr bwMode="auto">
          <a:xfrm>
            <a:off x="731853" y="4560899"/>
            <a:ext cx="5851497" cy="4319555"/>
          </a:xfrm>
          <a:prstGeom prst="rect">
            <a:avLst/>
          </a:prstGeom>
          <a:noFill/>
          <a:ln>
            <a:miter lim="800000"/>
            <a:headEnd/>
            <a:tailEnd/>
          </a:ln>
        </p:spPr>
        <p:txBody>
          <a:bodyPr lIns="94992" tIns="47497" rIns="94992" bIns="47497"/>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8466"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58467" name="Rectangle 3"/>
          <p:cNvSpPr>
            <a:spLocks noGrp="1" noChangeArrowheads="1"/>
          </p:cNvSpPr>
          <p:nvPr>
            <p:ph type="body" idx="1"/>
          </p:nvPr>
        </p:nvSpPr>
        <p:spPr bwMode="auto">
          <a:xfrm>
            <a:off x="974144" y="4560899"/>
            <a:ext cx="5366914" cy="4319555"/>
          </a:xfrm>
          <a:prstGeom prst="rect">
            <a:avLst/>
          </a:prstGeom>
          <a:solidFill>
            <a:srgbClr val="FFFFFF"/>
          </a:solidFill>
          <a:ln>
            <a:solidFill>
              <a:srgbClr val="000000"/>
            </a:solidFill>
            <a:miter lim="800000"/>
            <a:headEnd/>
            <a:tailEnd/>
          </a:ln>
        </p:spPr>
        <p:txBody>
          <a:bodyPr lIns="89222" tIns="44611" rIns="89222" bIns="44611"/>
          <a:lstStyle/>
          <a:p>
            <a:pPr defTabSz="966612">
              <a:defRPr/>
            </a:pPr>
            <a:r>
              <a:rPr lang="en-US" dirty="0" smtClean="0"/>
              <a:t>Note: USB is not really a</a:t>
            </a:r>
            <a:r>
              <a:rPr lang="en-US" baseline="0" dirty="0" smtClean="0"/>
              <a:t> bus, it is really a network.</a:t>
            </a:r>
            <a:endParaRPr lang="en-US"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4/23/2013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4/23/2013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4/23/2013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4/23/2013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4/23/2013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4/23/2013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6.xml"/><Relationship Id="rId7" Type="http://schemas.openxmlformats.org/officeDocument/2006/relationships/image" Target="../media/image3.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00.xml"/><Relationship Id="rId7" Type="http://schemas.openxmlformats.org/officeDocument/2006/relationships/image" Target="../media/image7.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tags" Target="../tags/tag124.xml"/><Relationship Id="rId3" Type="http://schemas.openxmlformats.org/officeDocument/2006/relationships/tags" Target="../tags/tag109.xml"/><Relationship Id="rId21" Type="http://schemas.openxmlformats.org/officeDocument/2006/relationships/notesSlide" Target="../notesSlides/notesSlide16.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slideLayout" Target="../slideLayouts/slideLayout6.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5" Type="http://schemas.openxmlformats.org/officeDocument/2006/relationships/tags" Target="../tags/tag111.xml"/><Relationship Id="rId15" Type="http://schemas.openxmlformats.org/officeDocument/2006/relationships/tags" Target="../tags/tag121.xml"/><Relationship Id="rId10" Type="http://schemas.openxmlformats.org/officeDocument/2006/relationships/tags" Target="../tags/tag116.xml"/><Relationship Id="rId19" Type="http://schemas.openxmlformats.org/officeDocument/2006/relationships/tags" Target="../tags/tag125.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s>
</file>

<file path=ppt/slides/_rels/slide2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17.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8" Type="http://schemas.openxmlformats.org/officeDocument/2006/relationships/tags" Target="../tags/tag140.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notesSlide" Target="../notesSlides/notesSlide20.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slideLayout" Target="../slideLayouts/slideLayout2.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tags" Target="../tags/tag147.xml"/><Relationship Id="rId21" Type="http://schemas.openxmlformats.org/officeDocument/2006/relationships/slideLayout" Target="../slideLayouts/slideLayout2.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tags" Target="../tags/tag146.xml"/><Relationship Id="rId16" Type="http://schemas.openxmlformats.org/officeDocument/2006/relationships/tags" Target="../tags/tag160.xml"/><Relationship Id="rId20" Type="http://schemas.openxmlformats.org/officeDocument/2006/relationships/tags" Target="../tags/tag164.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tags" Target="../tags/tag159.xml"/><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tags" Target="../tags/tag165.xml"/></Relationships>
</file>

<file path=ppt/slides/_rels/slide36.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notesSlide" Target="../notesSlides/notesSlide23.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9.xml"/><Relationship Id="rId1" Type="http://schemas.openxmlformats.org/officeDocument/2006/relationships/tags" Target="../tags/tag178.xml"/></Relationships>
</file>

<file path=ppt/slides/_rels/slide38.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notesSlide" Target="../notesSlides/notesSlide24.xml"/><Relationship Id="rId3" Type="http://schemas.openxmlformats.org/officeDocument/2006/relationships/tags" Target="../tags/tag182.xml"/><Relationship Id="rId7" Type="http://schemas.openxmlformats.org/officeDocument/2006/relationships/tags" Target="../tags/tag186.xml"/><Relationship Id="rId12" Type="http://schemas.openxmlformats.org/officeDocument/2006/relationships/slideLayout" Target="../slideLayouts/slideLayout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5" Type="http://schemas.openxmlformats.org/officeDocument/2006/relationships/tags" Target="../tags/tag184.xml"/><Relationship Id="rId10" Type="http://schemas.openxmlformats.org/officeDocument/2006/relationships/tags" Target="../tags/tag189.xml"/><Relationship Id="rId4" Type="http://schemas.openxmlformats.org/officeDocument/2006/relationships/tags" Target="../tags/tag183.xml"/><Relationship Id="rId9" Type="http://schemas.openxmlformats.org/officeDocument/2006/relationships/tags" Target="../tags/tag188.xml"/></Relationships>
</file>

<file path=ppt/slides/_rels/slide39.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notesSlide" Target="../notesSlides/notesSlide25.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slideLayout" Target="../slideLayouts/slideLayout2.xml"/><Relationship Id="rId5" Type="http://schemas.openxmlformats.org/officeDocument/2006/relationships/tags" Target="../tags/tag195.xml"/><Relationship Id="rId10" Type="http://schemas.openxmlformats.org/officeDocument/2006/relationships/tags" Target="../tags/tag200.xml"/><Relationship Id="rId4" Type="http://schemas.openxmlformats.org/officeDocument/2006/relationships/tags" Target="../tags/tag194.xml"/><Relationship Id="rId9" Type="http://schemas.openxmlformats.org/officeDocument/2006/relationships/tags" Target="../tags/tag19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notesSlide" Target="../notesSlides/notesSlide26.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Layout" Target="../slideLayouts/slideLayout2.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9.emf"/><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4.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2.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2.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tags" Target="../tags/tag38.xml"/><Relationship Id="rId26" Type="http://schemas.openxmlformats.org/officeDocument/2006/relationships/tags" Target="../tags/tag46.xml"/><Relationship Id="rId3" Type="http://schemas.openxmlformats.org/officeDocument/2006/relationships/tags" Target="../tags/tag23.xml"/><Relationship Id="rId21" Type="http://schemas.openxmlformats.org/officeDocument/2006/relationships/tags" Target="../tags/tag41.xml"/><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tags" Target="../tags/tag37.xml"/><Relationship Id="rId25" Type="http://schemas.openxmlformats.org/officeDocument/2006/relationships/tags" Target="../tags/tag45.xml"/><Relationship Id="rId33" Type="http://schemas.openxmlformats.org/officeDocument/2006/relationships/image" Target="../media/image2.png"/><Relationship Id="rId2" Type="http://schemas.openxmlformats.org/officeDocument/2006/relationships/tags" Target="../tags/tag22.xml"/><Relationship Id="rId16" Type="http://schemas.openxmlformats.org/officeDocument/2006/relationships/tags" Target="../tags/tag36.xml"/><Relationship Id="rId20" Type="http://schemas.openxmlformats.org/officeDocument/2006/relationships/tags" Target="../tags/tag40.xml"/><Relationship Id="rId29" Type="http://schemas.openxmlformats.org/officeDocument/2006/relationships/tags" Target="../tags/tag49.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24" Type="http://schemas.openxmlformats.org/officeDocument/2006/relationships/tags" Target="../tags/tag44.xml"/><Relationship Id="rId32" Type="http://schemas.openxmlformats.org/officeDocument/2006/relationships/notesSlide" Target="../notesSlides/notesSlide5.xml"/><Relationship Id="rId5" Type="http://schemas.openxmlformats.org/officeDocument/2006/relationships/tags" Target="../tags/tag25.xml"/><Relationship Id="rId15" Type="http://schemas.openxmlformats.org/officeDocument/2006/relationships/tags" Target="../tags/tag35.xml"/><Relationship Id="rId23" Type="http://schemas.openxmlformats.org/officeDocument/2006/relationships/tags" Target="../tags/tag43.xml"/><Relationship Id="rId28" Type="http://schemas.openxmlformats.org/officeDocument/2006/relationships/tags" Target="../tags/tag48.xml"/><Relationship Id="rId10" Type="http://schemas.openxmlformats.org/officeDocument/2006/relationships/tags" Target="../tags/tag30.xml"/><Relationship Id="rId19" Type="http://schemas.openxmlformats.org/officeDocument/2006/relationships/tags" Target="../tags/tag39.xml"/><Relationship Id="rId31"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 Id="rId22" Type="http://schemas.openxmlformats.org/officeDocument/2006/relationships/tags" Target="../tags/tag42.xml"/><Relationship Id="rId27" Type="http://schemas.openxmlformats.org/officeDocument/2006/relationships/tags" Target="../tags/tag47.xml"/><Relationship Id="rId30" Type="http://schemas.openxmlformats.org/officeDocument/2006/relationships/tags" Target="../tags/tag50.xml"/></Relationships>
</file>

<file path=ppt/slides/_rels/slide9.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26" Type="http://schemas.openxmlformats.org/officeDocument/2006/relationships/tags" Target="../tags/tag76.xml"/><Relationship Id="rId3" Type="http://schemas.openxmlformats.org/officeDocument/2006/relationships/tags" Target="../tags/tag53.xml"/><Relationship Id="rId21" Type="http://schemas.openxmlformats.org/officeDocument/2006/relationships/tags" Target="../tags/tag71.xml"/><Relationship Id="rId34" Type="http://schemas.openxmlformats.org/officeDocument/2006/relationships/slideLayout" Target="../slideLayouts/slideLayout2.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5" Type="http://schemas.openxmlformats.org/officeDocument/2006/relationships/tags" Target="../tags/tag75.xml"/><Relationship Id="rId33" Type="http://schemas.openxmlformats.org/officeDocument/2006/relationships/tags" Target="../tags/tag83.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29" Type="http://schemas.openxmlformats.org/officeDocument/2006/relationships/tags" Target="../tags/tag79.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tags" Target="../tags/tag74.xml"/><Relationship Id="rId32" Type="http://schemas.openxmlformats.org/officeDocument/2006/relationships/tags" Target="../tags/tag82.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28" Type="http://schemas.openxmlformats.org/officeDocument/2006/relationships/tags" Target="../tags/tag78.xml"/><Relationship Id="rId10" Type="http://schemas.openxmlformats.org/officeDocument/2006/relationships/tags" Target="../tags/tag60.xml"/><Relationship Id="rId19" Type="http://schemas.openxmlformats.org/officeDocument/2006/relationships/tags" Target="../tags/tag69.xml"/><Relationship Id="rId31" Type="http://schemas.openxmlformats.org/officeDocument/2006/relationships/tags" Target="../tags/tag81.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 Id="rId27" Type="http://schemas.openxmlformats.org/officeDocument/2006/relationships/tags" Target="../tags/tag77.xml"/><Relationship Id="rId30" Type="http://schemas.openxmlformats.org/officeDocument/2006/relationships/tags" Target="../tags/tag80.xml"/><Relationship Id="rId35"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I/O</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685800" y="6096000"/>
            <a:ext cx="2388056" cy="369332"/>
          </a:xfrm>
          <a:prstGeom prst="rect">
            <a:avLst/>
          </a:prstGeom>
          <a:noFill/>
        </p:spPr>
        <p:txBody>
          <a:bodyPr wrap="none" rtlCol="0">
            <a:spAutoFit/>
          </a:bodyPr>
          <a:lstStyle/>
          <a:p>
            <a:r>
              <a:rPr lang="nl-NL" dirty="0">
                <a:solidFill>
                  <a:srgbClr val="FFFF00"/>
                </a:solidFill>
                <a:cs typeface="Calibri"/>
              </a:rPr>
              <a:t>See: P&amp;H </a:t>
            </a:r>
            <a:r>
              <a:rPr lang="nl-NL" dirty="0" err="1">
                <a:solidFill>
                  <a:srgbClr val="FFFF00"/>
                </a:solidFill>
                <a:cs typeface="Calibri"/>
              </a:rPr>
              <a:t>Chapter</a:t>
            </a:r>
            <a:r>
              <a:rPr lang="nl-NL" dirty="0">
                <a:solidFill>
                  <a:srgbClr val="FFFF00"/>
                </a:solidFill>
                <a:cs typeface="Calibri"/>
              </a:rPr>
              <a:t> 6.5-6</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Attempt#3: I/O Controllers + Bridge </a:t>
            </a:r>
            <a:endParaRPr lang="en-US" dirty="0"/>
          </a:p>
        </p:txBody>
      </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90" name="Rectangle 2"/>
          <p:cNvSpPr>
            <a:spLocks noChangeArrowheads="1"/>
          </p:cNvSpPr>
          <p:nvPr>
            <p:custDataLst>
              <p:tags r:id="rId2"/>
            </p:custDataLst>
          </p:nvPr>
        </p:nvSpPr>
        <p:spPr bwMode="auto">
          <a:xfrm>
            <a:off x="1600201" y="1905000"/>
            <a:ext cx="5791200" cy="4953001"/>
          </a:xfrm>
          <a:prstGeom prst="rect">
            <a:avLst/>
          </a:prstGeom>
          <a:solidFill>
            <a:srgbClr val="FFFFFF"/>
          </a:solidFill>
          <a:ln w="12700">
            <a:solidFill>
              <a:srgbClr val="FFFFFF"/>
            </a:solidFill>
            <a:miter lim="800000"/>
            <a:headEnd type="none" w="sm" len="sm"/>
            <a:tailEnd type="none" w="lg" len="lg"/>
          </a:ln>
          <a:effectLst/>
        </p:spPr>
        <p:txBody>
          <a:bodyPr wrap="none" anchor="ctr"/>
          <a:lstStyle/>
          <a:p>
            <a:endParaRPr lang="en-US"/>
          </a:p>
        </p:txBody>
      </p:sp>
      <p:pic>
        <p:nvPicPr>
          <p:cNvPr id="91" name="Picture 3" descr="f06-09-P374493"/>
          <p:cNvPicPr>
            <a:picLocks noChangeAspect="1" noChangeArrowheads="1"/>
          </p:cNvPicPr>
          <p:nvPr>
            <p:custDataLst>
              <p:tags r:id="rId3"/>
            </p:custDataLst>
          </p:nvPr>
        </p:nvPicPr>
        <p:blipFill>
          <a:blip r:embed="rId7" cstate="print"/>
          <a:srcRect/>
          <a:stretch>
            <a:fillRect/>
          </a:stretch>
        </p:blipFill>
        <p:spPr bwMode="auto">
          <a:xfrm>
            <a:off x="1908175" y="2022476"/>
            <a:ext cx="5256213" cy="4783138"/>
          </a:xfrm>
          <a:prstGeom prst="rect">
            <a:avLst/>
          </a:prstGeom>
          <a:noFill/>
        </p:spPr>
      </p:pic>
      <p:pic>
        <p:nvPicPr>
          <p:cNvPr id="92" name="CP3 Ink ee846c54-1aa4-4312-aa6f-29f1f88469cf"/>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3065745" y="2188499"/>
            <a:ext cx="4830751" cy="407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7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9090" name="Rectangle 2"/>
          <p:cNvSpPr>
            <a:spLocks noGrp="1" noChangeArrowheads="1"/>
          </p:cNvSpPr>
          <p:nvPr>
            <p:ph type="title"/>
            <p:custDataLst>
              <p:tags r:id="rId1"/>
            </p:custDataLst>
          </p:nvPr>
        </p:nvSpPr>
        <p:spPr/>
        <p:txBody>
          <a:bodyPr>
            <a:normAutofit fontScale="90000"/>
          </a:bodyPr>
          <a:lstStyle/>
          <a:p>
            <a:r>
              <a:rPr lang="en-US" smtClean="0"/>
              <a:t>Bus Parameters</a:t>
            </a:r>
            <a:endParaRPr lang="en-US"/>
          </a:p>
        </p:txBody>
      </p:sp>
      <p:sp>
        <p:nvSpPr>
          <p:cNvPr id="3929091" name="Rectangle 3"/>
          <p:cNvSpPr>
            <a:spLocks noGrp="1" noChangeArrowheads="1"/>
          </p:cNvSpPr>
          <p:nvPr>
            <p:ph idx="1"/>
            <p:custDataLst>
              <p:tags r:id="rId2"/>
            </p:custDataLst>
          </p:nvPr>
        </p:nvSpPr>
        <p:spPr/>
        <p:txBody>
          <a:bodyPr/>
          <a:lstStyle/>
          <a:p>
            <a:r>
              <a:rPr lang="en-US" dirty="0" smtClean="0">
                <a:solidFill>
                  <a:schemeClr val="accent1"/>
                </a:solidFill>
              </a:rPr>
              <a:t>Width</a:t>
            </a:r>
            <a:r>
              <a:rPr lang="en-US" dirty="0" smtClean="0"/>
              <a:t> = number of wires</a:t>
            </a:r>
          </a:p>
          <a:p>
            <a:r>
              <a:rPr lang="en-US" dirty="0" smtClean="0">
                <a:solidFill>
                  <a:schemeClr val="accent1"/>
                </a:solidFill>
              </a:rPr>
              <a:t>Transfer size </a:t>
            </a:r>
            <a:r>
              <a:rPr lang="en-US" dirty="0" smtClean="0"/>
              <a:t>= data words per bus transaction</a:t>
            </a:r>
          </a:p>
          <a:p>
            <a:r>
              <a:rPr lang="en-US" dirty="0" smtClean="0">
                <a:solidFill>
                  <a:schemeClr val="accent1"/>
                </a:solidFill>
              </a:rPr>
              <a:t>Synchronous</a:t>
            </a:r>
            <a:r>
              <a:rPr lang="en-US" dirty="0" smtClean="0"/>
              <a:t> (with a bus clock)</a:t>
            </a:r>
            <a:br>
              <a:rPr lang="en-US" dirty="0" smtClean="0"/>
            </a:br>
            <a:r>
              <a:rPr lang="en-US" dirty="0" smtClean="0"/>
              <a:t>or </a:t>
            </a:r>
            <a:r>
              <a:rPr lang="en-US" dirty="0" smtClean="0">
                <a:solidFill>
                  <a:schemeClr val="accent1"/>
                </a:solidFill>
              </a:rPr>
              <a:t>asynchronous</a:t>
            </a:r>
            <a:r>
              <a:rPr lang="en-US" dirty="0" smtClean="0"/>
              <a:t> (no bus clock / “self clocking”)</a:t>
            </a:r>
          </a:p>
          <a:p>
            <a:endParaRPr lang="en-US" dirty="0"/>
          </a:p>
        </p:txBody>
      </p:sp>
    </p:spTree>
    <p:extLst>
      <p:ext uri="{BB962C8B-B14F-4D97-AF65-F5344CB8AC3E}">
        <p14:creationId xmlns:p14="http://schemas.microsoft.com/office/powerpoint/2010/main" val="1988925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42" name="Rectangle 2"/>
          <p:cNvSpPr>
            <a:spLocks noGrp="1" noChangeArrowheads="1"/>
          </p:cNvSpPr>
          <p:nvPr>
            <p:ph type="title"/>
            <p:custDataLst>
              <p:tags r:id="rId1"/>
            </p:custDataLst>
          </p:nvPr>
        </p:nvSpPr>
        <p:spPr/>
        <p:txBody>
          <a:bodyPr>
            <a:normAutofit fontScale="90000"/>
          </a:bodyPr>
          <a:lstStyle/>
          <a:p>
            <a:r>
              <a:rPr lang="en-US" smtClean="0"/>
              <a:t>Bus Types</a:t>
            </a:r>
            <a:endParaRPr lang="en-AU"/>
          </a:p>
        </p:txBody>
      </p:sp>
      <p:sp>
        <p:nvSpPr>
          <p:cNvPr id="4157443" name="Rectangle 3"/>
          <p:cNvSpPr>
            <a:spLocks noGrp="1" noChangeArrowheads="1"/>
          </p:cNvSpPr>
          <p:nvPr>
            <p:ph idx="1"/>
            <p:custDataLst>
              <p:tags r:id="rId2"/>
            </p:custDataLst>
          </p:nvPr>
        </p:nvSpPr>
        <p:spPr/>
        <p:txBody>
          <a:bodyPr/>
          <a:lstStyle/>
          <a:p>
            <a:r>
              <a:rPr lang="en-US" dirty="0" smtClean="0">
                <a:solidFill>
                  <a:schemeClr val="accent1"/>
                </a:solidFill>
              </a:rPr>
              <a:t>Processor – Memory </a:t>
            </a:r>
            <a:r>
              <a:rPr lang="en-US" dirty="0" smtClean="0"/>
              <a:t>(“Front Side Bus”</a:t>
            </a:r>
            <a:r>
              <a:rPr lang="en-US" dirty="0"/>
              <a:t>.</a:t>
            </a:r>
            <a:r>
              <a:rPr lang="en-US" dirty="0" smtClean="0"/>
              <a:t> Also QPI)</a:t>
            </a:r>
          </a:p>
          <a:p>
            <a:pPr lvl="1"/>
            <a:r>
              <a:rPr lang="en-US" dirty="0" smtClean="0"/>
              <a:t>Short, fast, &amp; wide</a:t>
            </a:r>
          </a:p>
          <a:p>
            <a:pPr lvl="1"/>
            <a:r>
              <a:rPr lang="en-US" dirty="0" smtClean="0"/>
              <a:t>Mostly fixed topology, designed as a “chipset”</a:t>
            </a:r>
          </a:p>
          <a:p>
            <a:pPr lvl="2"/>
            <a:r>
              <a:rPr lang="en-US" dirty="0" smtClean="0"/>
              <a:t>CPU + Caches + Interconnect + Memory Controller </a:t>
            </a:r>
          </a:p>
          <a:p>
            <a:r>
              <a:rPr lang="en-US" dirty="0" smtClean="0">
                <a:solidFill>
                  <a:schemeClr val="accent1"/>
                </a:solidFill>
              </a:rPr>
              <a:t>I/O and Peripheral busses </a:t>
            </a:r>
            <a:r>
              <a:rPr lang="en-US" dirty="0" smtClean="0"/>
              <a:t>(PCI, SCSI, USB, LPC, …)</a:t>
            </a:r>
          </a:p>
          <a:p>
            <a:pPr lvl="1"/>
            <a:r>
              <a:rPr lang="en-US" dirty="0" smtClean="0"/>
              <a:t>Longer, slower, &amp; narrower</a:t>
            </a:r>
          </a:p>
          <a:p>
            <a:pPr lvl="1"/>
            <a:r>
              <a:rPr lang="en-US" dirty="0" smtClean="0"/>
              <a:t>Flexible topology, multiple/varied connections</a:t>
            </a:r>
          </a:p>
          <a:p>
            <a:pPr lvl="1"/>
            <a:r>
              <a:rPr lang="en-US" dirty="0" smtClean="0"/>
              <a:t>Interoperability standards for devices</a:t>
            </a:r>
          </a:p>
          <a:p>
            <a:pPr lvl="1"/>
            <a:r>
              <a:rPr lang="en-US" dirty="0" smtClean="0"/>
              <a:t>Connect to processor-memory bus through a bridge</a:t>
            </a:r>
          </a:p>
        </p:txBody>
      </p:sp>
    </p:spTree>
    <p:extLst>
      <p:ext uri="{BB962C8B-B14F-4D97-AF65-F5344CB8AC3E}">
        <p14:creationId xmlns:p14="http://schemas.microsoft.com/office/powerpoint/2010/main" val="206266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57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574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574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574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5744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5744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574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rmAutofit fontScale="90000"/>
          </a:bodyPr>
          <a:lstStyle/>
          <a:p>
            <a:r>
              <a:rPr lang="en-US" dirty="0" smtClean="0"/>
              <a:t>Example Interconnects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91031696"/>
              </p:ext>
            </p:extLst>
          </p:nvPr>
        </p:nvGraphicFramePr>
        <p:xfrm>
          <a:off x="152400" y="685800"/>
          <a:ext cx="8915400" cy="4495800"/>
        </p:xfrm>
        <a:graphic>
          <a:graphicData uri="http://schemas.openxmlformats.org/drawingml/2006/table">
            <a:tbl>
              <a:tblPr firstRow="1" bandRow="1">
                <a:tableStyleId>{5C22544A-7EE6-4342-B048-85BDC9FD1C3A}</a:tableStyleId>
              </a:tblPr>
              <a:tblGrid>
                <a:gridCol w="2895600"/>
                <a:gridCol w="1219200"/>
                <a:gridCol w="1524000"/>
                <a:gridCol w="1828800"/>
                <a:gridCol w="1447800"/>
              </a:tblGrid>
              <a:tr h="370840">
                <a:tc>
                  <a:txBody>
                    <a:bodyPr/>
                    <a:lstStyle/>
                    <a:p>
                      <a:r>
                        <a:rPr lang="en-US" sz="2400" dirty="0" smtClean="0"/>
                        <a:t>Name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Use</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err="1" smtClean="0"/>
                        <a:t>Devics</a:t>
                      </a:r>
                      <a:r>
                        <a:rPr lang="en-US" sz="2400" baseline="0" dirty="0" smtClean="0"/>
                        <a:t> per channel</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Channel Width</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 Rate</a:t>
                      </a:r>
                      <a:r>
                        <a:rPr lang="en-US" sz="2400" baseline="0" dirty="0" smtClean="0"/>
                        <a:t>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err="1" smtClean="0"/>
                        <a:t>Firewire</a:t>
                      </a:r>
                      <a:r>
                        <a:rPr lang="en-US" sz="2400" baseline="0" dirty="0" smtClean="0"/>
                        <a:t> 800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External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63</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USB 2.0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External</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127</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2</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60M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Parallel</a:t>
                      </a:r>
                      <a:r>
                        <a:rPr lang="en-US" sz="2400" baseline="0" dirty="0" smtClean="0"/>
                        <a:t> 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16</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Serial</a:t>
                      </a:r>
                      <a:r>
                        <a:rPr lang="en-US" sz="2400" baseline="0" dirty="0" smtClean="0"/>
                        <a:t> ATA (SATA)</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300M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PCI 66MHz</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533M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472440">
                <a:tc>
                  <a:txBody>
                    <a:bodyPr/>
                    <a:lstStyle/>
                    <a:p>
                      <a:r>
                        <a:rPr lang="en-US" sz="2400" dirty="0" smtClean="0"/>
                        <a:t>PCI</a:t>
                      </a:r>
                      <a:r>
                        <a:rPr lang="en-US" sz="2400" baseline="0" dirty="0" smtClean="0"/>
                        <a:t> Express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16G/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err="1" smtClean="0"/>
                        <a:t>Hypertransport</a:t>
                      </a:r>
                      <a:r>
                        <a:rPr lang="en-US" sz="2400" baseline="0" dirty="0" smtClean="0"/>
                        <a:t> v2.x</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25G/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err="1" smtClean="0"/>
                        <a:t>QuickPath</a:t>
                      </a:r>
                      <a:r>
                        <a:rPr lang="en-US" sz="2400" baseline="0" dirty="0" smtClean="0"/>
                        <a:t> (QPI)</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Internal</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40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12G/</a:t>
                      </a:r>
                      <a:r>
                        <a:rPr lang="en-US" sz="2400" dirty="0" err="1" smtClean="0"/>
                        <a:t>dir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7616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5394" name="Rectangle 2"/>
          <p:cNvSpPr>
            <a:spLocks noGrp="1" noChangeArrowheads="1"/>
          </p:cNvSpPr>
          <p:nvPr>
            <p:ph type="title"/>
            <p:custDataLst>
              <p:tags r:id="rId1"/>
            </p:custDataLst>
          </p:nvPr>
        </p:nvSpPr>
        <p:spPr/>
        <p:txBody>
          <a:bodyPr>
            <a:normAutofit fontScale="90000"/>
          </a:bodyPr>
          <a:lstStyle/>
          <a:p>
            <a:r>
              <a:rPr lang="en-US" smtClean="0"/>
              <a:t>Interconnecting Components</a:t>
            </a:r>
            <a:endParaRPr lang="en-AU"/>
          </a:p>
        </p:txBody>
      </p:sp>
      <p:sp>
        <p:nvSpPr>
          <p:cNvPr id="4155395" name="Rectangle 3"/>
          <p:cNvSpPr>
            <a:spLocks noGrp="1" noChangeArrowheads="1"/>
          </p:cNvSpPr>
          <p:nvPr>
            <p:ph type="body" idx="1"/>
            <p:custDataLst>
              <p:tags r:id="rId2"/>
            </p:custDataLst>
          </p:nvPr>
        </p:nvSpPr>
        <p:spPr/>
        <p:txBody>
          <a:bodyPr>
            <a:normAutofit/>
          </a:bodyPr>
          <a:lstStyle/>
          <a:p>
            <a:pPr marL="285750" indent="-285750"/>
            <a:r>
              <a:rPr lang="en-US" dirty="0" smtClean="0"/>
              <a:t>Interconnects are (were?) </a:t>
            </a:r>
            <a:r>
              <a:rPr lang="en-US" dirty="0" smtClean="0">
                <a:solidFill>
                  <a:schemeClr val="accent1"/>
                </a:solidFill>
              </a:rPr>
              <a:t>busses</a:t>
            </a:r>
            <a:endParaRPr lang="en-US" dirty="0" smtClean="0"/>
          </a:p>
          <a:p>
            <a:pPr marL="401638" lvl="1"/>
            <a:r>
              <a:rPr lang="en-US" dirty="0" smtClean="0"/>
              <a:t>parallel set of wires for data and control</a:t>
            </a:r>
          </a:p>
          <a:p>
            <a:pPr marL="401638" lvl="1"/>
            <a:r>
              <a:rPr lang="en-US" dirty="0" smtClean="0">
                <a:solidFill>
                  <a:schemeClr val="accent1"/>
                </a:solidFill>
              </a:rPr>
              <a:t>shared</a:t>
            </a:r>
            <a:r>
              <a:rPr lang="en-US" dirty="0" smtClean="0"/>
              <a:t> channel</a:t>
            </a:r>
          </a:p>
          <a:p>
            <a:pPr marL="860425" lvl="2"/>
            <a:r>
              <a:rPr lang="en-US" sz="2000" dirty="0" smtClean="0"/>
              <a:t>multiple senders/receivers</a:t>
            </a:r>
          </a:p>
          <a:p>
            <a:pPr marL="860425" lvl="2"/>
            <a:r>
              <a:rPr lang="en-US" sz="2000" dirty="0" smtClean="0"/>
              <a:t>everyone can see all bus transactions</a:t>
            </a:r>
          </a:p>
          <a:p>
            <a:pPr marL="401638" lvl="1"/>
            <a:r>
              <a:rPr lang="en-US" dirty="0" smtClean="0"/>
              <a:t>bus protocol: rules for using the bus wires</a:t>
            </a:r>
          </a:p>
          <a:p>
            <a:pPr marL="401638" lvl="1"/>
            <a:endParaRPr lang="en-US" sz="2400" dirty="0" smtClean="0"/>
          </a:p>
          <a:p>
            <a:pPr marL="285750"/>
            <a:r>
              <a:rPr lang="en-US" dirty="0" smtClean="0"/>
              <a:t>Alternative (and increasingly common):</a:t>
            </a:r>
          </a:p>
          <a:p>
            <a:pPr marL="401638" lvl="1"/>
            <a:r>
              <a:rPr lang="en-US" dirty="0" smtClean="0"/>
              <a:t>dedicated point-to-point channels</a:t>
            </a:r>
          </a:p>
        </p:txBody>
      </p:sp>
      <p:sp>
        <p:nvSpPr>
          <p:cNvPr id="2" name="Right Brace 1"/>
          <p:cNvSpPr/>
          <p:nvPr/>
        </p:nvSpPr>
        <p:spPr>
          <a:xfrm>
            <a:off x="6781800" y="914400"/>
            <a:ext cx="381000" cy="2590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157258" y="1571078"/>
            <a:ext cx="1636410" cy="1077218"/>
          </a:xfrm>
          <a:prstGeom prst="rect">
            <a:avLst/>
          </a:prstGeom>
          <a:noFill/>
        </p:spPr>
        <p:txBody>
          <a:bodyPr wrap="none" rtlCol="0">
            <a:spAutoFit/>
          </a:bodyPr>
          <a:lstStyle/>
          <a:p>
            <a:r>
              <a:rPr lang="en-US" sz="3200" dirty="0" smtClean="0">
                <a:solidFill>
                  <a:schemeClr val="accent1"/>
                </a:solidFill>
              </a:rPr>
              <a:t>e.g. Intel</a:t>
            </a:r>
          </a:p>
          <a:p>
            <a:r>
              <a:rPr lang="en-US" sz="3200" dirty="0" smtClean="0">
                <a:solidFill>
                  <a:schemeClr val="accent1"/>
                </a:solidFill>
              </a:rPr>
              <a:t>Xeon</a:t>
            </a:r>
            <a:endParaRPr lang="en-US" sz="3200" dirty="0">
              <a:solidFill>
                <a:schemeClr val="accent1"/>
              </a:solidFill>
            </a:endParaRPr>
          </a:p>
        </p:txBody>
      </p:sp>
      <p:sp>
        <p:nvSpPr>
          <p:cNvPr id="7" name="Right Brace 6"/>
          <p:cNvSpPr/>
          <p:nvPr/>
        </p:nvSpPr>
        <p:spPr>
          <a:xfrm>
            <a:off x="6972300" y="3886200"/>
            <a:ext cx="266700" cy="1066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7233458" y="3704678"/>
            <a:ext cx="1693092" cy="1077218"/>
          </a:xfrm>
          <a:prstGeom prst="rect">
            <a:avLst/>
          </a:prstGeom>
          <a:noFill/>
        </p:spPr>
        <p:txBody>
          <a:bodyPr wrap="none" rtlCol="0">
            <a:spAutoFit/>
          </a:bodyPr>
          <a:lstStyle/>
          <a:p>
            <a:r>
              <a:rPr lang="en-US" sz="3200" dirty="0" smtClean="0">
                <a:solidFill>
                  <a:schemeClr val="accent1"/>
                </a:solidFill>
              </a:rPr>
              <a:t>e.g. Intel</a:t>
            </a:r>
          </a:p>
          <a:p>
            <a:r>
              <a:rPr lang="en-US" sz="3200" dirty="0" smtClean="0">
                <a:solidFill>
                  <a:schemeClr val="accent1"/>
                </a:solidFill>
              </a:rPr>
              <a:t>Nehalem</a:t>
            </a:r>
            <a:endParaRPr lang="en-US" sz="3200" dirty="0">
              <a:solidFill>
                <a:schemeClr val="accent1"/>
              </a:solidFill>
            </a:endParaRPr>
          </a:p>
        </p:txBody>
      </p:sp>
    </p:spTree>
    <p:extLst>
      <p:ext uri="{BB962C8B-B14F-4D97-AF65-F5344CB8AC3E}">
        <p14:creationId xmlns:p14="http://schemas.microsoft.com/office/powerpoint/2010/main" val="375083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5539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5539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Attempt#4: I/O </a:t>
            </a:r>
            <a:r>
              <a:rPr lang="en-US" dirty="0" err="1" smtClean="0"/>
              <a:t>Controllers+Bridge</a:t>
            </a:r>
            <a:r>
              <a:rPr lang="en-US" dirty="0" smtClean="0"/>
              <a:t>+ NUMA </a:t>
            </a:r>
            <a:endParaRPr lang="en-US" dirty="0"/>
          </a:p>
        </p:txBody>
      </p:sp>
      <p:sp>
        <p:nvSpPr>
          <p:cNvPr id="2" name="Content Placeholder 1"/>
          <p:cNvSpPr>
            <a:spLocks noGrp="1"/>
          </p:cNvSpPr>
          <p:nvPr>
            <p:ph idx="1"/>
          </p:nvPr>
        </p:nvSpPr>
        <p:spPr>
          <a:xfrm>
            <a:off x="76200" y="685800"/>
            <a:ext cx="9336088" cy="5638800"/>
          </a:xfrm>
        </p:spPr>
        <p:txBody>
          <a:bodyPr>
            <a:normAutofit/>
          </a:bodyPr>
          <a:lstStyle/>
          <a:p>
            <a:r>
              <a:rPr lang="en-US" sz="2800" dirty="0" smtClean="0"/>
              <a:t>Remove bridge as bottleneck with Point-to-point interconnects</a:t>
            </a:r>
          </a:p>
          <a:p>
            <a:r>
              <a:rPr lang="en-US" sz="2800" dirty="0" smtClean="0"/>
              <a:t>E.g. Non-Uniform Memory Access (NUMA)</a:t>
            </a:r>
            <a:endParaRPr lang="en-US" sz="2800" dirty="0"/>
          </a:p>
        </p:txBody>
      </p:sp>
      <p:pic>
        <p:nvPicPr>
          <p:cNvPr id="7" name="Picture 6"/>
          <p:cNvPicPr>
            <a:picLocks noChangeAspect="1"/>
          </p:cNvPicPr>
          <p:nvPr/>
        </p:nvPicPr>
        <p:blipFill>
          <a:blip r:embed="rId5"/>
          <a:stretch>
            <a:fillRect/>
          </a:stretch>
        </p:blipFill>
        <p:spPr>
          <a:xfrm>
            <a:off x="1600200" y="1905000"/>
            <a:ext cx="5854700" cy="4851400"/>
          </a:xfrm>
          <a:prstGeom prst="rect">
            <a:avLst/>
          </a:prstGeom>
        </p:spPr>
      </p:pic>
      <p:pic>
        <p:nvPicPr>
          <p:cNvPr id="8" name="CP3 Ink b6bcac23-575b-4499-b15c-9f2395579237"/>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02954" y="1325760"/>
            <a:ext cx="8932651" cy="514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2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endParaRPr lang="en-US" dirty="0"/>
          </a:p>
        </p:txBody>
      </p:sp>
    </p:spTree>
    <p:extLst>
      <p:ext uri="{BB962C8B-B14F-4D97-AF65-F5344CB8AC3E}">
        <p14:creationId xmlns:p14="http://schemas.microsoft.com/office/powerpoint/2010/main" val="1107019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does the processor interact with I/O devices?</a:t>
            </a:r>
            <a:endParaRPr lang="en-US" dirty="0"/>
          </a:p>
        </p:txBody>
      </p:sp>
    </p:spTree>
    <p:extLst>
      <p:ext uri="{BB962C8B-B14F-4D97-AF65-F5344CB8AC3E}">
        <p14:creationId xmlns:p14="http://schemas.microsoft.com/office/powerpoint/2010/main" val="821717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 Device Driver Software Interface</a:t>
            </a:r>
            <a:endParaRPr lang="en-US" dirty="0"/>
          </a:p>
        </p:txBody>
      </p:sp>
      <p:sp>
        <p:nvSpPr>
          <p:cNvPr id="3" name="Content Placeholder 2"/>
          <p:cNvSpPr>
            <a:spLocks noGrp="1"/>
          </p:cNvSpPr>
          <p:nvPr>
            <p:ph idx="1"/>
          </p:nvPr>
        </p:nvSpPr>
        <p:spPr>
          <a:xfrm>
            <a:off x="0" y="685800"/>
            <a:ext cx="8915400" cy="6172200"/>
          </a:xfrm>
        </p:spPr>
        <p:txBody>
          <a:bodyPr>
            <a:normAutofit fontScale="70000" lnSpcReduction="20000"/>
          </a:bodyPr>
          <a:lstStyle/>
          <a:p>
            <a:r>
              <a:rPr lang="en-US" sz="3400" dirty="0"/>
              <a:t>Set of methods to write/read data to/from device and control </a:t>
            </a:r>
            <a:r>
              <a:rPr lang="en-US" sz="3400" dirty="0" smtClean="0"/>
              <a:t>device</a:t>
            </a:r>
          </a:p>
          <a:p>
            <a:r>
              <a:rPr lang="en-US" sz="3400" dirty="0" smtClean="0"/>
              <a:t>Example</a:t>
            </a:r>
            <a:r>
              <a:rPr lang="en-US" sz="3400" dirty="0"/>
              <a:t>: Linux Character Devices</a:t>
            </a:r>
          </a:p>
          <a:p>
            <a:endParaRPr lang="en-US" dirty="0" smtClean="0"/>
          </a:p>
          <a:p>
            <a:r>
              <a:rPr lang="en-US" sz="3400" dirty="0" smtClean="0"/>
              <a:t>// </a:t>
            </a:r>
            <a:r>
              <a:rPr lang="en-US" sz="3400" dirty="0"/>
              <a:t>Open a toy " echo " character device</a:t>
            </a:r>
          </a:p>
          <a:p>
            <a:r>
              <a:rPr lang="en-US" sz="3400" dirty="0" err="1">
                <a:latin typeface="Consolas" pitchFamily="49" charset="0"/>
                <a:cs typeface="Consolas" pitchFamily="49" charset="0"/>
              </a:rPr>
              <a:t>int</a:t>
            </a:r>
            <a:r>
              <a:rPr lang="en-US" sz="3400" dirty="0">
                <a:latin typeface="Consolas" pitchFamily="49" charset="0"/>
                <a:cs typeface="Consolas" pitchFamily="49" charset="0"/>
              </a:rPr>
              <a:t> </a:t>
            </a:r>
            <a:r>
              <a:rPr lang="en-US" sz="3400" dirty="0" err="1">
                <a:latin typeface="Consolas" pitchFamily="49" charset="0"/>
                <a:cs typeface="Consolas" pitchFamily="49" charset="0"/>
              </a:rPr>
              <a:t>fd</a:t>
            </a:r>
            <a:r>
              <a:rPr lang="en-US" sz="3400" dirty="0">
                <a:latin typeface="Consolas" pitchFamily="49" charset="0"/>
                <a:cs typeface="Consolas" pitchFamily="49" charset="0"/>
              </a:rPr>
              <a:t> = </a:t>
            </a:r>
            <a:r>
              <a:rPr lang="en-US" sz="3400" dirty="0" smtClean="0">
                <a:latin typeface="Consolas" pitchFamily="49" charset="0"/>
                <a:cs typeface="Consolas" pitchFamily="49" charset="0"/>
              </a:rPr>
              <a:t>open("/</a:t>
            </a:r>
            <a:r>
              <a:rPr lang="en-US" sz="3400" dirty="0" err="1" smtClean="0">
                <a:latin typeface="Consolas" pitchFamily="49" charset="0"/>
                <a:cs typeface="Consolas" pitchFamily="49" charset="0"/>
              </a:rPr>
              <a:t>dev</a:t>
            </a:r>
            <a:r>
              <a:rPr lang="en-US" sz="3400" dirty="0" smtClean="0">
                <a:latin typeface="Consolas" pitchFamily="49" charset="0"/>
                <a:cs typeface="Consolas" pitchFamily="49" charset="0"/>
              </a:rPr>
              <a:t>/echo", O_RDWR);</a:t>
            </a:r>
          </a:p>
          <a:p>
            <a:endParaRPr lang="en-US" sz="1200" dirty="0">
              <a:latin typeface="Consolas" pitchFamily="49" charset="0"/>
              <a:cs typeface="Consolas" pitchFamily="49" charset="0"/>
            </a:endParaRPr>
          </a:p>
          <a:p>
            <a:r>
              <a:rPr lang="en-US" sz="3400" dirty="0"/>
              <a:t>// Write to the device</a:t>
            </a:r>
          </a:p>
          <a:p>
            <a:r>
              <a:rPr lang="en-US" sz="3400" dirty="0">
                <a:latin typeface="Consolas" pitchFamily="49" charset="0"/>
                <a:cs typeface="Consolas" pitchFamily="49" charset="0"/>
              </a:rPr>
              <a:t>char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a:latin typeface="Consolas" pitchFamily="49" charset="0"/>
                <a:cs typeface="Consolas" pitchFamily="49" charset="0"/>
              </a:rPr>
              <a:t>= </a:t>
            </a:r>
            <a:r>
              <a:rPr lang="en-US" sz="3400" dirty="0" smtClean="0">
                <a:latin typeface="Consolas" pitchFamily="49" charset="0"/>
                <a:cs typeface="Consolas" pitchFamily="49" charset="0"/>
              </a:rPr>
              <a:t>"Hello World!";</a:t>
            </a:r>
            <a:endParaRPr lang="en-US" sz="3400" dirty="0">
              <a:latin typeface="Consolas" pitchFamily="49" charset="0"/>
              <a:cs typeface="Consolas" pitchFamily="49" charset="0"/>
            </a:endParaRPr>
          </a:p>
          <a:p>
            <a:r>
              <a:rPr lang="en-US" sz="3400" dirty="0" smtClean="0">
                <a:latin typeface="Consolas" pitchFamily="49" charset="0"/>
                <a:cs typeface="Consolas" pitchFamily="49" charset="0"/>
              </a:rPr>
              <a:t>write(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a:t>
            </a:r>
          </a:p>
          <a:p>
            <a:endParaRPr lang="en-US" sz="1200" dirty="0">
              <a:latin typeface="Consolas" pitchFamily="49" charset="0"/>
              <a:cs typeface="Consolas" pitchFamily="49" charset="0"/>
            </a:endParaRPr>
          </a:p>
          <a:p>
            <a:r>
              <a:rPr lang="en-US" sz="3400" dirty="0"/>
              <a:t>// Read from the device</a:t>
            </a:r>
          </a:p>
          <a:p>
            <a:r>
              <a:rPr lang="en-US" sz="3400" dirty="0" smtClean="0">
                <a:latin typeface="Consolas" pitchFamily="49" charset="0"/>
                <a:cs typeface="Consolas" pitchFamily="49" charset="0"/>
              </a:rPr>
              <a:t>char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[32];</a:t>
            </a:r>
          </a:p>
          <a:p>
            <a:r>
              <a:rPr lang="en-US" sz="3400" dirty="0" smtClean="0">
                <a:latin typeface="Consolas" pitchFamily="49" charset="0"/>
                <a:cs typeface="Consolas" pitchFamily="49" charset="0"/>
              </a:rPr>
              <a:t>read(</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sizeof</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Close the device</a:t>
            </a:r>
          </a:p>
          <a:p>
            <a:r>
              <a:rPr lang="en-US" sz="3400" dirty="0" smtClean="0">
                <a:latin typeface="Consolas" pitchFamily="49" charset="0"/>
                <a:cs typeface="Consolas" pitchFamily="49" charset="0"/>
              </a:rPr>
              <a:t>close(</a:t>
            </a:r>
            <a:r>
              <a:rPr lang="en-US" sz="3400" dirty="0" err="1" smtClean="0">
                <a:latin typeface="Consolas" pitchFamily="49" charset="0"/>
                <a:cs typeface="Consolas" pitchFamily="49" charset="0"/>
              </a:rPr>
              <a:t>fd</a:t>
            </a:r>
            <a:r>
              <a:rPr lang="en-US" sz="3400" dirty="0" smtClean="0">
                <a:latin typeface="Consolas" pitchFamily="49" charset="0"/>
                <a:cs typeface="Consolas" pitchFamily="49" charset="0"/>
              </a:rPr>
              <a:t>);</a:t>
            </a:r>
          </a:p>
          <a:p>
            <a:endParaRPr lang="en-US" sz="1300" dirty="0">
              <a:latin typeface="Consolas" pitchFamily="49" charset="0"/>
              <a:cs typeface="Consolas" pitchFamily="49" charset="0"/>
            </a:endParaRPr>
          </a:p>
          <a:p>
            <a:r>
              <a:rPr lang="en-US" sz="3400" dirty="0"/>
              <a:t>// Verify the result</a:t>
            </a:r>
          </a:p>
          <a:p>
            <a:r>
              <a:rPr lang="en-US" sz="3400" dirty="0" smtClean="0">
                <a:latin typeface="Consolas" pitchFamily="49" charset="0"/>
                <a:cs typeface="Consolas" pitchFamily="49" charset="0"/>
              </a:rPr>
              <a:t>assert(</a:t>
            </a:r>
            <a:r>
              <a:rPr lang="en-US" sz="3400" dirty="0" err="1" smtClean="0">
                <a:latin typeface="Consolas" pitchFamily="49" charset="0"/>
                <a:cs typeface="Consolas" pitchFamily="49" charset="0"/>
              </a:rPr>
              <a:t>strcmp</a:t>
            </a:r>
            <a:r>
              <a:rPr lang="en-US" sz="3400" dirty="0" smtClean="0">
                <a:latin typeface="Consolas" pitchFamily="49" charset="0"/>
                <a:cs typeface="Consolas" pitchFamily="49" charset="0"/>
              </a:rPr>
              <a:t>(</a:t>
            </a:r>
            <a:r>
              <a:rPr lang="en-US" sz="3400" dirty="0" err="1" smtClean="0">
                <a:latin typeface="Consolas" pitchFamily="49" charset="0"/>
                <a:cs typeface="Consolas" pitchFamily="49" charset="0"/>
              </a:rPr>
              <a:t>write_buf</a:t>
            </a:r>
            <a:r>
              <a:rPr lang="en-US" sz="3400" dirty="0" smtClean="0">
                <a:latin typeface="Consolas" pitchFamily="49" charset="0"/>
                <a:cs typeface="Consolas" pitchFamily="49" charset="0"/>
              </a:rPr>
              <a:t>, </a:t>
            </a:r>
            <a:r>
              <a:rPr lang="en-US" sz="3400" dirty="0" err="1" smtClean="0">
                <a:latin typeface="Consolas" pitchFamily="49" charset="0"/>
                <a:cs typeface="Consolas" pitchFamily="49" charset="0"/>
              </a:rPr>
              <a:t>read_buf</a:t>
            </a:r>
            <a:r>
              <a:rPr lang="en-US" sz="3400" dirty="0" smtClean="0">
                <a:latin typeface="Consolas" pitchFamily="49" charset="0"/>
                <a:cs typeface="Consolas" pitchFamily="49" charset="0"/>
              </a:rPr>
              <a:t>)==0);</a:t>
            </a:r>
            <a:endParaRPr lang="en-US" sz="3400" dirty="0">
              <a:latin typeface="Consolas" pitchFamily="49" charset="0"/>
              <a:cs typeface="Consolas" pitchFamily="49" charset="0"/>
            </a:endParaRPr>
          </a:p>
        </p:txBody>
      </p:sp>
    </p:spTree>
    <p:extLst>
      <p:ext uri="{BB962C8B-B14F-4D97-AF65-F5344CB8AC3E}">
        <p14:creationId xmlns:p14="http://schemas.microsoft.com/office/powerpoint/2010/main" val="30092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5943600"/>
          </a:xfrm>
        </p:spPr>
        <p:txBody>
          <a:bodyPr>
            <a:normAutofit/>
          </a:bodyPr>
          <a:lstStyle/>
          <a:p>
            <a:r>
              <a:rPr lang="en-US" dirty="0" smtClean="0"/>
              <a:t>Typical I/O Device API</a:t>
            </a:r>
          </a:p>
          <a:p>
            <a:pPr lvl="1"/>
            <a:r>
              <a:rPr lang="en-US" dirty="0" smtClean="0"/>
              <a:t>a set of read-only or read/write registers</a:t>
            </a:r>
          </a:p>
          <a:p>
            <a:r>
              <a:rPr lang="en-US" dirty="0" smtClean="0">
                <a:solidFill>
                  <a:schemeClr val="accent1"/>
                </a:solidFill>
              </a:rPr>
              <a:t>Command registers</a:t>
            </a:r>
          </a:p>
          <a:p>
            <a:pPr lvl="1"/>
            <a:r>
              <a:rPr lang="en-US" dirty="0" smtClean="0"/>
              <a:t>writing causes device to do something</a:t>
            </a:r>
          </a:p>
          <a:p>
            <a:r>
              <a:rPr lang="en-US" dirty="0" smtClean="0">
                <a:solidFill>
                  <a:schemeClr val="accent1"/>
                </a:solidFill>
              </a:rPr>
              <a:t>Status registers</a:t>
            </a:r>
          </a:p>
          <a:p>
            <a:pPr lvl="1"/>
            <a:r>
              <a:rPr lang="en-US" dirty="0" smtClean="0"/>
              <a:t>reading indicates what device is doing, error codes, …</a:t>
            </a:r>
          </a:p>
          <a:p>
            <a:r>
              <a:rPr lang="en-US" dirty="0" smtClean="0">
                <a:solidFill>
                  <a:schemeClr val="accent1"/>
                </a:solidFill>
              </a:rPr>
              <a:t>Data registers</a:t>
            </a:r>
          </a:p>
          <a:p>
            <a:pPr lvl="1"/>
            <a:r>
              <a:rPr lang="en-US" dirty="0" smtClean="0"/>
              <a:t>Write: transfer data to a device</a:t>
            </a:r>
          </a:p>
          <a:p>
            <a:pPr lvl="1"/>
            <a:r>
              <a:rPr lang="en-US" dirty="0" smtClean="0"/>
              <a:t>Read: transfer data from a device</a:t>
            </a:r>
            <a:endParaRPr lang="en-AU" dirty="0" smtClean="0"/>
          </a:p>
          <a:p>
            <a:endParaRPr lang="en-US" dirty="0"/>
          </a:p>
        </p:txBody>
      </p:sp>
      <p:sp>
        <p:nvSpPr>
          <p:cNvPr id="4" name="Rounded Rectangle 3"/>
          <p:cNvSpPr/>
          <p:nvPr/>
        </p:nvSpPr>
        <p:spPr>
          <a:xfrm>
            <a:off x="0" y="1828800"/>
            <a:ext cx="8991600" cy="3886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41932" y="5725180"/>
            <a:ext cx="3907736" cy="523220"/>
          </a:xfrm>
          <a:prstGeom prst="rect">
            <a:avLst/>
          </a:prstGeom>
          <a:noFill/>
        </p:spPr>
        <p:txBody>
          <a:bodyPr wrap="none" rtlCol="0">
            <a:spAutoFit/>
          </a:bodyPr>
          <a:lstStyle/>
          <a:p>
            <a:r>
              <a:rPr lang="en-US" sz="2800" dirty="0" smtClean="0">
                <a:solidFill>
                  <a:schemeClr val="accent1"/>
                </a:solidFill>
              </a:rPr>
              <a:t>Every device uses this API</a:t>
            </a:r>
            <a:endParaRPr lang="en-US" sz="2800" dirty="0">
              <a:solidFill>
                <a:schemeClr val="accent1"/>
              </a:solidFill>
            </a:endParaRPr>
          </a:p>
        </p:txBody>
      </p:sp>
    </p:spTree>
    <p:extLst>
      <p:ext uri="{BB962C8B-B14F-4D97-AF65-F5344CB8AC3E}">
        <p14:creationId xmlns:p14="http://schemas.microsoft.com/office/powerpoint/2010/main" val="168936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Goals for Today</a:t>
            </a:r>
            <a:endParaRPr lang="en-AU" dirty="0"/>
          </a:p>
        </p:txBody>
      </p:sp>
      <p:sp>
        <p:nvSpPr>
          <p:cNvPr id="4169731" name="Rectangle 3"/>
          <p:cNvSpPr>
            <a:spLocks noGrp="1" noChangeArrowheads="1"/>
          </p:cNvSpPr>
          <p:nvPr>
            <p:ph idx="1"/>
            <p:custDataLst>
              <p:tags r:id="rId2"/>
            </p:custDataLst>
          </p:nvPr>
        </p:nvSpPr>
        <p:spPr>
          <a:xfrm>
            <a:off x="0" y="685800"/>
            <a:ext cx="8915400" cy="5638800"/>
          </a:xfrm>
        </p:spPr>
        <p:txBody>
          <a:bodyPr>
            <a:normAutofit/>
          </a:bodyPr>
          <a:lstStyle/>
          <a:p>
            <a:pPr>
              <a:spcBef>
                <a:spcPts val="0"/>
              </a:spcBef>
            </a:pPr>
            <a:r>
              <a:rPr lang="en-US" dirty="0" smtClean="0"/>
              <a:t>Computer System Organization</a:t>
            </a:r>
          </a:p>
          <a:p>
            <a:pPr>
              <a:spcBef>
                <a:spcPts val="0"/>
              </a:spcBef>
            </a:pPr>
            <a:endParaRPr lang="en-US" dirty="0" smtClean="0"/>
          </a:p>
          <a:p>
            <a:pPr>
              <a:spcBef>
                <a:spcPts val="0"/>
              </a:spcBef>
            </a:pPr>
            <a:r>
              <a:rPr lang="en-US" dirty="0" smtClean="0"/>
              <a:t>How does a processor interact with its environment?</a:t>
            </a:r>
          </a:p>
          <a:p>
            <a:pPr lvl="1">
              <a:spcBef>
                <a:spcPts val="0"/>
              </a:spcBef>
            </a:pPr>
            <a:r>
              <a:rPr lang="en-US" dirty="0" smtClean="0">
                <a:solidFill>
                  <a:schemeClr val="accent1"/>
                </a:solidFill>
              </a:rPr>
              <a:t>I/O Overview</a:t>
            </a:r>
          </a:p>
          <a:p>
            <a:pPr>
              <a:spcBef>
                <a:spcPts val="0"/>
              </a:spcBef>
            </a:pPr>
            <a:r>
              <a:rPr lang="en-US" dirty="0" smtClean="0"/>
              <a:t>How to talk to device? </a:t>
            </a:r>
          </a:p>
          <a:p>
            <a:pPr lvl="1">
              <a:spcBef>
                <a:spcPts val="0"/>
              </a:spcBef>
            </a:pPr>
            <a:r>
              <a:rPr lang="en-US" dirty="0" smtClean="0">
                <a:solidFill>
                  <a:schemeClr val="accent1"/>
                </a:solidFill>
              </a:rPr>
              <a:t>Programmed I/O </a:t>
            </a:r>
            <a:r>
              <a:rPr lang="en-US" dirty="0" smtClean="0"/>
              <a:t>or </a:t>
            </a:r>
            <a:r>
              <a:rPr lang="en-US" dirty="0" smtClean="0">
                <a:solidFill>
                  <a:schemeClr val="accent1"/>
                </a:solidFill>
              </a:rPr>
              <a:t>Memory-Mapped I/O</a:t>
            </a:r>
          </a:p>
          <a:p>
            <a:pPr>
              <a:spcBef>
                <a:spcPts val="0"/>
              </a:spcBef>
            </a:pPr>
            <a:r>
              <a:rPr lang="en-US" dirty="0" smtClean="0"/>
              <a:t>How to get events?</a:t>
            </a:r>
          </a:p>
          <a:p>
            <a:pPr lvl="1">
              <a:spcBef>
                <a:spcPts val="0"/>
              </a:spcBef>
            </a:pPr>
            <a:r>
              <a:rPr lang="en-US" dirty="0" smtClean="0">
                <a:solidFill>
                  <a:schemeClr val="accent1"/>
                </a:solidFill>
              </a:rPr>
              <a:t>Polling </a:t>
            </a:r>
            <a:r>
              <a:rPr lang="en-US" dirty="0" smtClean="0"/>
              <a:t>or </a:t>
            </a:r>
            <a:r>
              <a:rPr lang="en-US" dirty="0" smtClean="0">
                <a:solidFill>
                  <a:schemeClr val="accent1"/>
                </a:solidFill>
              </a:rPr>
              <a:t>Interrupts</a:t>
            </a:r>
          </a:p>
          <a:p>
            <a:pPr>
              <a:spcBef>
                <a:spcPts val="0"/>
              </a:spcBef>
            </a:pPr>
            <a:r>
              <a:rPr lang="en-US" dirty="0" smtClean="0"/>
              <a:t>How to transfer lots of data?</a:t>
            </a:r>
          </a:p>
          <a:p>
            <a:pPr lvl="1">
              <a:spcBef>
                <a:spcPts val="0"/>
              </a:spcBef>
            </a:pPr>
            <a:r>
              <a:rPr lang="en-US" dirty="0" smtClean="0">
                <a:solidFill>
                  <a:schemeClr val="accent1"/>
                </a:solidFill>
              </a:rPr>
              <a:t>Direct Memory Access (DMA)</a:t>
            </a:r>
            <a:endParaRPr lang="en-US" dirty="0" smtClean="0"/>
          </a:p>
        </p:txBody>
      </p:sp>
    </p:spTree>
    <p:extLst>
      <p:ext uri="{BB962C8B-B14F-4D97-AF65-F5344CB8AC3E}">
        <p14:creationId xmlns:p14="http://schemas.microsoft.com/office/powerpoint/2010/main" val="2970891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I/O Device API</a:t>
            </a:r>
            <a:endParaRPr lang="en-US" dirty="0"/>
          </a:p>
        </p:txBody>
      </p:sp>
      <p:sp>
        <p:nvSpPr>
          <p:cNvPr id="3" name="Content Placeholder 2"/>
          <p:cNvSpPr>
            <a:spLocks noGrp="1"/>
          </p:cNvSpPr>
          <p:nvPr>
            <p:ph idx="1"/>
            <p:custDataLst>
              <p:tags r:id="rId2"/>
            </p:custDataLst>
          </p:nvPr>
        </p:nvSpPr>
        <p:spPr>
          <a:xfrm>
            <a:off x="228600" y="685800"/>
            <a:ext cx="8686800" cy="6400800"/>
          </a:xfrm>
        </p:spPr>
        <p:txBody>
          <a:bodyPr>
            <a:normAutofit/>
          </a:bodyPr>
          <a:lstStyle/>
          <a:p>
            <a:r>
              <a:rPr lang="en-US" dirty="0" smtClean="0"/>
              <a:t>Simple (old) example: </a:t>
            </a:r>
            <a:r>
              <a:rPr lang="en-US" dirty="0" smtClean="0">
                <a:solidFill>
                  <a:schemeClr val="accent1"/>
                </a:solidFill>
              </a:rPr>
              <a:t>AT Keyboard Device</a:t>
            </a:r>
          </a:p>
          <a:p>
            <a:endParaRPr lang="en-US" dirty="0" smtClean="0">
              <a:solidFill>
                <a:schemeClr val="accent1"/>
              </a:solidFill>
            </a:endParaRPr>
          </a:p>
          <a:p>
            <a:endParaRPr lang="en-US" dirty="0" smtClean="0">
              <a:solidFill>
                <a:schemeClr val="accent1"/>
              </a:solidFill>
            </a:endParaRPr>
          </a:p>
          <a:p>
            <a:r>
              <a:rPr lang="en-US" dirty="0" smtClean="0">
                <a:solidFill>
                  <a:schemeClr val="accent1"/>
                </a:solidFill>
              </a:rPr>
              <a:t>8-bit Status</a:t>
            </a:r>
            <a:r>
              <a:rPr lang="en-US" dirty="0" smtClean="0"/>
              <a:t>:</a:t>
            </a:r>
          </a:p>
          <a:p>
            <a:r>
              <a:rPr lang="en-US" dirty="0" smtClean="0">
                <a:solidFill>
                  <a:schemeClr val="accent1"/>
                </a:solidFill>
              </a:rPr>
              <a:t>8-bit Command</a:t>
            </a:r>
            <a:r>
              <a:rPr lang="en-US" dirty="0" smtClean="0"/>
              <a:t>: </a:t>
            </a:r>
            <a:br>
              <a:rPr lang="en-US" dirty="0" smtClean="0"/>
            </a:br>
            <a:r>
              <a:rPr lang="en-US" sz="2800" dirty="0" smtClean="0"/>
              <a:t>0xAA = “self test”</a:t>
            </a:r>
            <a:br>
              <a:rPr lang="en-US" sz="2800" dirty="0" smtClean="0"/>
            </a:br>
            <a:r>
              <a:rPr lang="en-US" sz="2800" dirty="0" smtClean="0"/>
              <a:t>0xAE = “enable </a:t>
            </a:r>
            <a:r>
              <a:rPr lang="en-US" sz="2800" dirty="0" err="1" smtClean="0"/>
              <a:t>kbd</a:t>
            </a:r>
            <a:r>
              <a:rPr lang="en-US" sz="2800" dirty="0" smtClean="0"/>
              <a:t>”</a:t>
            </a:r>
            <a:br>
              <a:rPr lang="en-US" sz="2800" dirty="0" smtClean="0"/>
            </a:br>
            <a:r>
              <a:rPr lang="en-US" sz="2800" dirty="0" smtClean="0"/>
              <a:t>0xED = “set LEDs”</a:t>
            </a:r>
          </a:p>
          <a:p>
            <a:r>
              <a:rPr lang="en-US" sz="2800" dirty="0" smtClean="0"/>
              <a:t>	…</a:t>
            </a:r>
            <a:endParaRPr lang="en-US" dirty="0" smtClean="0"/>
          </a:p>
          <a:p>
            <a:r>
              <a:rPr lang="en-US" dirty="0" smtClean="0">
                <a:solidFill>
                  <a:schemeClr val="accent1"/>
                </a:solidFill>
              </a:rPr>
              <a:t>8-bit Data</a:t>
            </a:r>
            <a:r>
              <a:rPr lang="en-US" dirty="0" smtClean="0"/>
              <a:t>: </a:t>
            </a:r>
            <a:br>
              <a:rPr lang="en-US" dirty="0" smtClean="0"/>
            </a:br>
            <a:r>
              <a:rPr lang="en-US" dirty="0" err="1" smtClean="0"/>
              <a:t>scancode</a:t>
            </a:r>
            <a:r>
              <a:rPr lang="en-US" dirty="0" smtClean="0"/>
              <a:t> (when reading) </a:t>
            </a:r>
            <a:br>
              <a:rPr lang="en-US" dirty="0" smtClean="0"/>
            </a:br>
            <a:r>
              <a:rPr lang="en-US" dirty="0" smtClean="0"/>
              <a:t>LED state (when writing) or …</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4141416274"/>
              </p:ext>
            </p:extLst>
          </p:nvPr>
        </p:nvGraphicFramePr>
        <p:xfrm>
          <a:off x="2438400" y="2590800"/>
          <a:ext cx="6096000" cy="370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pPr algn="ctr"/>
                      <a:r>
                        <a:rPr lang="en-US" sz="2400" b="0" dirty="0" smtClean="0">
                          <a:solidFill>
                            <a:schemeClr val="bg1"/>
                          </a:solidFill>
                        </a:rPr>
                        <a:t>PE</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smtClean="0">
                          <a:solidFill>
                            <a:schemeClr val="bg1"/>
                          </a:solidFill>
                        </a:rPr>
                        <a:t>TO</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AUXB</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LOCK</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AL2</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SYSF</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IBS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c>
                  <a:txBody>
                    <a:bodyPr/>
                    <a:lstStyle/>
                    <a:p>
                      <a:pPr algn="ctr"/>
                      <a:r>
                        <a:rPr lang="en-US" sz="2400" b="0" dirty="0" smtClean="0">
                          <a:solidFill>
                            <a:schemeClr val="bg1"/>
                          </a:solidFill>
                        </a:rPr>
                        <a:t>OBS</a:t>
                      </a:r>
                      <a:endParaRPr lang="en-US" sz="2400" b="0" dirty="0">
                        <a:solidFill>
                          <a:schemeClr val="bg1"/>
                        </a:solidFill>
                      </a:endParaRPr>
                    </a:p>
                  </a:txBody>
                  <a:tcPr marL="0" marR="0"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noFill/>
                  </a:tcPr>
                </a:tc>
              </a:tr>
            </a:tbl>
          </a:graphicData>
        </a:graphic>
      </p:graphicFrame>
      <p:pic>
        <p:nvPicPr>
          <p:cNvPr id="1026" name="Picture 2" descr="http://upload.wikimedia.org/wikipedia/commons/b/b8/AT_keyboar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1142999"/>
            <a:ext cx="2315142" cy="14480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CP3 Ink f23323da-b074-4f58-a4a0-6635cf0d00d4"/>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891786" y="3134040"/>
            <a:ext cx="7135951" cy="17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46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1148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special instructions to talk over special busses</a:t>
            </a:r>
          </a:p>
          <a:p>
            <a:r>
              <a:rPr lang="en-US" dirty="0" smtClean="0">
                <a:solidFill>
                  <a:schemeClr val="accent1"/>
                </a:solidFill>
              </a:rPr>
              <a:t>Programmed I/O</a:t>
            </a:r>
          </a:p>
          <a:p>
            <a:pPr lvl="1"/>
            <a:r>
              <a:rPr lang="en-US" dirty="0" err="1" smtClean="0"/>
              <a:t>inb</a:t>
            </a:r>
            <a:r>
              <a:rPr lang="en-US" dirty="0" smtClean="0"/>
              <a:t> $a, 0x64</a:t>
            </a:r>
          </a:p>
          <a:p>
            <a:pPr lvl="1"/>
            <a:r>
              <a:rPr lang="en-US" dirty="0" err="1" smtClean="0"/>
              <a:t>outb</a:t>
            </a:r>
            <a:r>
              <a:rPr lang="en-US" dirty="0" smtClean="0"/>
              <a:t> $a, 0x60</a:t>
            </a:r>
          </a:p>
          <a:p>
            <a:pPr lvl="1"/>
            <a:r>
              <a:rPr lang="en-US" dirty="0" smtClean="0"/>
              <a:t>Specifies: device, data, direction</a:t>
            </a:r>
          </a:p>
          <a:p>
            <a:pPr lvl="1"/>
            <a:r>
              <a:rPr lang="en-US" dirty="0" smtClean="0"/>
              <a:t>Protection: only allowed in kernel mode</a:t>
            </a:r>
          </a:p>
        </p:txBody>
      </p:sp>
      <p:sp>
        <p:nvSpPr>
          <p:cNvPr id="4" name="TextBox 3"/>
          <p:cNvSpPr txBox="1"/>
          <p:nvPr>
            <p:custDataLst>
              <p:tags r:id="rId3"/>
            </p:custDataLst>
          </p:nvPr>
        </p:nvSpPr>
        <p:spPr>
          <a:xfrm>
            <a:off x="152400" y="6172200"/>
            <a:ext cx="6705600" cy="523220"/>
          </a:xfrm>
          <a:prstGeom prst="rect">
            <a:avLst/>
          </a:prstGeom>
          <a:noFill/>
        </p:spPr>
        <p:txBody>
          <a:bodyPr wrap="square" rtlCol="0">
            <a:spAutoFit/>
          </a:bodyPr>
          <a:lstStyle/>
          <a:p>
            <a:r>
              <a:rPr lang="en-US" sz="2800" dirty="0" smtClean="0">
                <a:solidFill>
                  <a:schemeClr val="bg1"/>
                </a:solidFill>
              </a:rPr>
              <a:t>*x86: $a implicit; also </a:t>
            </a:r>
            <a:r>
              <a:rPr lang="en-US" sz="2800" dirty="0" err="1" smtClean="0">
                <a:solidFill>
                  <a:schemeClr val="bg1"/>
                </a:solidFill>
              </a:rPr>
              <a:t>inw</a:t>
            </a:r>
            <a:r>
              <a:rPr lang="en-US" sz="2800" dirty="0" smtClean="0">
                <a:solidFill>
                  <a:schemeClr val="bg1"/>
                </a:solidFill>
              </a:rPr>
              <a:t>, </a:t>
            </a:r>
            <a:r>
              <a:rPr lang="en-US" sz="2800" dirty="0" err="1" smtClean="0">
                <a:solidFill>
                  <a:schemeClr val="bg1"/>
                </a:solidFill>
              </a:rPr>
              <a:t>outw</a:t>
            </a:r>
            <a:r>
              <a:rPr lang="en-US" sz="2800" dirty="0" smtClean="0">
                <a:solidFill>
                  <a:schemeClr val="bg1"/>
                </a:solidFill>
              </a:rPr>
              <a:t>, </a:t>
            </a:r>
            <a:r>
              <a:rPr lang="en-US" sz="2800" dirty="0" err="1" smtClean="0">
                <a:solidFill>
                  <a:schemeClr val="bg1"/>
                </a:solidFill>
              </a:rPr>
              <a:t>inh</a:t>
            </a:r>
            <a:r>
              <a:rPr lang="en-US" sz="2800" dirty="0" smtClean="0">
                <a:solidFill>
                  <a:schemeClr val="bg1"/>
                </a:solidFill>
              </a:rPr>
              <a:t>, </a:t>
            </a:r>
            <a:r>
              <a:rPr lang="en-US" sz="2800" dirty="0" err="1" smtClean="0">
                <a:solidFill>
                  <a:schemeClr val="bg1"/>
                </a:solidFill>
              </a:rPr>
              <a:t>outh</a:t>
            </a:r>
            <a:r>
              <a:rPr lang="en-US" sz="2800" dirty="0" smtClean="0">
                <a:solidFill>
                  <a:schemeClr val="bg1"/>
                </a:solidFill>
              </a:rPr>
              <a:t>, …</a:t>
            </a:r>
          </a:p>
        </p:txBody>
      </p:sp>
      <p:sp>
        <p:nvSpPr>
          <p:cNvPr id="2" name="TextBox 1"/>
          <p:cNvSpPr txBox="1"/>
          <p:nvPr/>
        </p:nvSpPr>
        <p:spPr>
          <a:xfrm>
            <a:off x="4491408" y="1676400"/>
            <a:ext cx="4520148" cy="954107"/>
          </a:xfrm>
          <a:prstGeom prst="rect">
            <a:avLst/>
          </a:prstGeom>
          <a:noFill/>
        </p:spPr>
        <p:txBody>
          <a:bodyPr wrap="none" rtlCol="0">
            <a:spAutoFit/>
          </a:bodyPr>
          <a:lstStyle/>
          <a:p>
            <a:r>
              <a:rPr lang="en-US" sz="2800" dirty="0" smtClean="0">
                <a:solidFill>
                  <a:schemeClr val="accent1"/>
                </a:solidFill>
              </a:rPr>
              <a:t>Interact with </a:t>
            </a:r>
            <a:r>
              <a:rPr lang="en-US" sz="2800" dirty="0" err="1" smtClean="0">
                <a:solidFill>
                  <a:schemeClr val="accent1"/>
                </a:solidFill>
              </a:rPr>
              <a:t>cmd</a:t>
            </a:r>
            <a:r>
              <a:rPr lang="en-US" sz="2800" dirty="0" smtClean="0">
                <a:solidFill>
                  <a:schemeClr val="accent1"/>
                </a:solidFill>
              </a:rPr>
              <a:t>, status, and</a:t>
            </a:r>
          </a:p>
          <a:p>
            <a:r>
              <a:rPr lang="en-US" sz="2800" dirty="0" smtClean="0">
                <a:solidFill>
                  <a:schemeClr val="accent1"/>
                </a:solidFill>
              </a:rPr>
              <a:t> data device registers directly </a:t>
            </a:r>
            <a:endParaRPr lang="en-US" sz="2800" dirty="0">
              <a:solidFill>
                <a:schemeClr val="accent1"/>
              </a:solidFill>
            </a:endParaRPr>
          </a:p>
        </p:txBody>
      </p:sp>
      <p:cxnSp>
        <p:nvCxnSpPr>
          <p:cNvPr id="5" name="Straight Arrow Connector 4"/>
          <p:cNvCxnSpPr/>
          <p:nvPr/>
        </p:nvCxnSpPr>
        <p:spPr>
          <a:xfrm flipH="1">
            <a:off x="3124200" y="2153453"/>
            <a:ext cx="13672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9052" y="2524780"/>
            <a:ext cx="2947923" cy="523220"/>
          </a:xfrm>
          <a:prstGeom prst="rect">
            <a:avLst/>
          </a:prstGeom>
          <a:noFill/>
        </p:spPr>
        <p:txBody>
          <a:bodyPr wrap="none" rtlCol="0">
            <a:spAutoFit/>
          </a:bodyPr>
          <a:lstStyle/>
          <a:p>
            <a:r>
              <a:rPr lang="en-US" sz="2800" dirty="0" err="1">
                <a:solidFill>
                  <a:schemeClr val="accent1"/>
                </a:solidFill>
              </a:rPr>
              <a:t>k</a:t>
            </a:r>
            <a:r>
              <a:rPr lang="en-US" sz="2800" dirty="0" err="1" smtClean="0">
                <a:solidFill>
                  <a:schemeClr val="accent1"/>
                </a:solidFill>
              </a:rPr>
              <a:t>bd</a:t>
            </a:r>
            <a:r>
              <a:rPr lang="en-US" sz="2800" dirty="0" smtClean="0">
                <a:solidFill>
                  <a:schemeClr val="accent1"/>
                </a:solidFill>
              </a:rPr>
              <a:t> status register </a:t>
            </a:r>
            <a:endParaRPr lang="en-US" sz="2800" dirty="0">
              <a:solidFill>
                <a:schemeClr val="accent1"/>
              </a:solidFill>
            </a:endParaRPr>
          </a:p>
        </p:txBody>
      </p:sp>
      <p:cxnSp>
        <p:nvCxnSpPr>
          <p:cNvPr id="10" name="Straight Arrow Connector 9"/>
          <p:cNvCxnSpPr>
            <a:stCxn id="9" idx="1"/>
          </p:cNvCxnSpPr>
          <p:nvPr/>
        </p:nvCxnSpPr>
        <p:spPr>
          <a:xfrm flipH="1" flipV="1">
            <a:off x="2951844" y="2723346"/>
            <a:ext cx="1367208" cy="63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71452" y="3058180"/>
            <a:ext cx="2721130" cy="523220"/>
          </a:xfrm>
          <a:prstGeom prst="rect">
            <a:avLst/>
          </a:prstGeom>
          <a:noFill/>
        </p:spPr>
        <p:txBody>
          <a:bodyPr wrap="none" rtlCol="0">
            <a:spAutoFit/>
          </a:bodyPr>
          <a:lstStyle/>
          <a:p>
            <a:r>
              <a:rPr lang="en-US" sz="2800" dirty="0" err="1">
                <a:solidFill>
                  <a:schemeClr val="accent1"/>
                </a:solidFill>
              </a:rPr>
              <a:t>k</a:t>
            </a:r>
            <a:r>
              <a:rPr lang="en-US" sz="2800" dirty="0" err="1" smtClean="0">
                <a:solidFill>
                  <a:schemeClr val="accent1"/>
                </a:solidFill>
              </a:rPr>
              <a:t>bd</a:t>
            </a:r>
            <a:r>
              <a:rPr lang="en-US" sz="2800" dirty="0" smtClean="0">
                <a:solidFill>
                  <a:schemeClr val="accent1"/>
                </a:solidFill>
              </a:rPr>
              <a:t> data register </a:t>
            </a:r>
            <a:endParaRPr lang="en-US" sz="2800" dirty="0">
              <a:solidFill>
                <a:schemeClr val="accent1"/>
              </a:solidFill>
            </a:endParaRPr>
          </a:p>
        </p:txBody>
      </p:sp>
      <p:cxnSp>
        <p:nvCxnSpPr>
          <p:cNvPr id="13" name="Straight Arrow Connector 12"/>
          <p:cNvCxnSpPr>
            <a:stCxn id="12" idx="1"/>
          </p:cNvCxnSpPr>
          <p:nvPr/>
        </p:nvCxnSpPr>
        <p:spPr>
          <a:xfrm flipH="1" flipV="1">
            <a:off x="3104244" y="3256746"/>
            <a:ext cx="1367208" cy="63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5800" y="4038600"/>
            <a:ext cx="6506782" cy="5334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95600" y="4572000"/>
            <a:ext cx="6136360" cy="523220"/>
          </a:xfrm>
          <a:prstGeom prst="rect">
            <a:avLst/>
          </a:prstGeom>
          <a:noFill/>
        </p:spPr>
        <p:txBody>
          <a:bodyPr wrap="none" rtlCol="0">
            <a:spAutoFit/>
          </a:bodyPr>
          <a:lstStyle/>
          <a:p>
            <a:r>
              <a:rPr lang="en-US" sz="2800" dirty="0" smtClean="0">
                <a:solidFill>
                  <a:schemeClr val="accent1"/>
                </a:solidFill>
              </a:rPr>
              <a:t>Kernel boundary </a:t>
            </a:r>
            <a:r>
              <a:rPr lang="en-US" sz="2800" dirty="0" err="1" smtClean="0">
                <a:solidFill>
                  <a:schemeClr val="accent1"/>
                </a:solidFill>
              </a:rPr>
              <a:t>crossinging</a:t>
            </a:r>
            <a:r>
              <a:rPr lang="en-US" sz="2800" dirty="0" smtClean="0">
                <a:solidFill>
                  <a:schemeClr val="accent1"/>
                </a:solidFill>
              </a:rPr>
              <a:t> is expensive</a:t>
            </a:r>
            <a:endParaRPr lang="en-US" sz="2800" dirty="0">
              <a:solidFill>
                <a:schemeClr val="accent1"/>
              </a:solidFill>
            </a:endParaRPr>
          </a:p>
        </p:txBody>
      </p:sp>
    </p:spTree>
    <p:extLst>
      <p:ext uri="{BB962C8B-B14F-4D97-AF65-F5344CB8AC3E}">
        <p14:creationId xmlns:p14="http://schemas.microsoft.com/office/powerpoint/2010/main" val="365371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0249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9" grpId="0"/>
      <p:bldP spid="12" grpId="0"/>
      <p:bldP spid="7"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2498" name="Rectangle 2"/>
          <p:cNvSpPr>
            <a:spLocks noGrp="1" noChangeArrowheads="1"/>
          </p:cNvSpPr>
          <p:nvPr>
            <p:ph type="title"/>
            <p:custDataLst>
              <p:tags r:id="rId1"/>
            </p:custDataLst>
          </p:nvPr>
        </p:nvSpPr>
        <p:spPr/>
        <p:txBody>
          <a:bodyPr>
            <a:normAutofit fontScale="90000"/>
          </a:bodyPr>
          <a:lstStyle/>
          <a:p>
            <a:r>
              <a:rPr lang="en-US" smtClean="0"/>
              <a:t>Communication Interface</a:t>
            </a:r>
            <a:endParaRPr lang="en-US"/>
          </a:p>
        </p:txBody>
      </p:sp>
      <p:sp>
        <p:nvSpPr>
          <p:cNvPr id="4202499" name="Rectangle 3"/>
          <p:cNvSpPr>
            <a:spLocks noGrp="1" noChangeArrowheads="1"/>
          </p:cNvSpPr>
          <p:nvPr>
            <p:ph idx="1"/>
            <p:custDataLst>
              <p:tags r:id="rId2"/>
            </p:custDataLst>
          </p:nvPr>
        </p:nvSpPr>
        <p:spPr>
          <a:xfrm>
            <a:off x="0" y="685800"/>
            <a:ext cx="8915400" cy="4038600"/>
          </a:xfrm>
        </p:spPr>
        <p:txBody>
          <a:bodyPr>
            <a:normAutofit/>
          </a:bodyPr>
          <a:lstStyle/>
          <a:p>
            <a:r>
              <a:rPr lang="en-US" dirty="0" smtClean="0"/>
              <a:t>Q: How does </a:t>
            </a:r>
            <a:r>
              <a:rPr lang="en-US" strike="sngStrike" dirty="0" smtClean="0"/>
              <a:t> program </a:t>
            </a:r>
            <a:r>
              <a:rPr lang="en-US" dirty="0" smtClean="0"/>
              <a:t> </a:t>
            </a:r>
            <a:r>
              <a:rPr lang="en-US" strike="sngStrike" dirty="0" smtClean="0"/>
              <a:t> OS </a:t>
            </a:r>
            <a:r>
              <a:rPr lang="en-US" dirty="0" smtClean="0"/>
              <a:t> code talk to device?</a:t>
            </a:r>
          </a:p>
          <a:p>
            <a:r>
              <a:rPr lang="en-US" dirty="0" smtClean="0"/>
              <a:t>A: Map registers into virtual address space</a:t>
            </a:r>
          </a:p>
          <a:p>
            <a:r>
              <a:rPr lang="en-US" dirty="0" smtClean="0">
                <a:solidFill>
                  <a:schemeClr val="accent1"/>
                </a:solidFill>
              </a:rPr>
              <a:t>Memory-mapped I/O</a:t>
            </a:r>
          </a:p>
          <a:p>
            <a:pPr lvl="1"/>
            <a:r>
              <a:rPr lang="en-US" dirty="0" smtClean="0"/>
              <a:t>Accesses to certain addresses redirected to I/O devices</a:t>
            </a:r>
          </a:p>
          <a:p>
            <a:pPr lvl="1"/>
            <a:r>
              <a:rPr lang="en-US" dirty="0" smtClean="0"/>
              <a:t>Data goes over the memory bus</a:t>
            </a:r>
          </a:p>
          <a:p>
            <a:pPr lvl="1"/>
            <a:r>
              <a:rPr lang="en-US" dirty="0" smtClean="0"/>
              <a:t>Protection: via bits in </a:t>
            </a:r>
            <a:r>
              <a:rPr lang="en-US" dirty="0" err="1" smtClean="0"/>
              <a:t>pagetable</a:t>
            </a:r>
            <a:r>
              <a:rPr lang="en-US" dirty="0" smtClean="0"/>
              <a:t> entries</a:t>
            </a:r>
          </a:p>
          <a:p>
            <a:pPr lvl="1"/>
            <a:r>
              <a:rPr lang="en-US" dirty="0" err="1" smtClean="0"/>
              <a:t>OS+MMU+devices</a:t>
            </a:r>
            <a:r>
              <a:rPr lang="en-US" dirty="0" smtClean="0"/>
              <a:t> configure mappings</a:t>
            </a:r>
          </a:p>
        </p:txBody>
      </p:sp>
      <p:sp>
        <p:nvSpPr>
          <p:cNvPr id="5" name="TextBox 4"/>
          <p:cNvSpPr txBox="1"/>
          <p:nvPr/>
        </p:nvSpPr>
        <p:spPr>
          <a:xfrm>
            <a:off x="4441752" y="1838980"/>
            <a:ext cx="4567341" cy="523220"/>
          </a:xfrm>
          <a:prstGeom prst="rect">
            <a:avLst/>
          </a:prstGeom>
          <a:noFill/>
        </p:spPr>
        <p:txBody>
          <a:bodyPr wrap="none" rtlCol="0">
            <a:spAutoFit/>
          </a:bodyPr>
          <a:lstStyle/>
          <a:p>
            <a:r>
              <a:rPr lang="en-US" sz="2800" dirty="0" smtClean="0">
                <a:solidFill>
                  <a:schemeClr val="accent1"/>
                </a:solidFill>
              </a:rPr>
              <a:t>Faster. Less boundary crossing</a:t>
            </a:r>
            <a:endParaRPr lang="en-US" sz="2800" dirty="0">
              <a:solidFill>
                <a:schemeClr val="accent1"/>
              </a:solidFill>
            </a:endParaRPr>
          </a:p>
        </p:txBody>
      </p:sp>
      <p:cxnSp>
        <p:nvCxnSpPr>
          <p:cNvPr id="6" name="Straight Arrow Connector 5"/>
          <p:cNvCxnSpPr/>
          <p:nvPr/>
        </p:nvCxnSpPr>
        <p:spPr>
          <a:xfrm flipH="1">
            <a:off x="3810000" y="2163633"/>
            <a:ext cx="6836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2590800" y="2514600"/>
            <a:ext cx="2590800" cy="457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9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024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2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49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024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024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0249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4546" name="Rectangle 2"/>
          <p:cNvSpPr>
            <a:spLocks noGrp="1" noChangeArrowheads="1"/>
          </p:cNvSpPr>
          <p:nvPr>
            <p:ph type="title"/>
            <p:custDataLst>
              <p:tags r:id="rId1"/>
            </p:custDataLst>
          </p:nvPr>
        </p:nvSpPr>
        <p:spPr/>
        <p:txBody>
          <a:bodyPr>
            <a:normAutofit fontScale="90000"/>
          </a:bodyPr>
          <a:lstStyle/>
          <a:p>
            <a:r>
              <a:rPr lang="en-US" smtClean="0"/>
              <a:t>Memory-Mapped I/O</a:t>
            </a:r>
            <a:endParaRPr lang="en-US"/>
          </a:p>
        </p:txBody>
      </p:sp>
      <p:sp>
        <p:nvSpPr>
          <p:cNvPr id="4204551" name="Rectangle 7"/>
          <p:cNvSpPr>
            <a:spLocks noChangeArrowheads="1"/>
          </p:cNvSpPr>
          <p:nvPr>
            <p:custDataLst>
              <p:tags r:id="rId2"/>
            </p:custDataLst>
          </p:nvPr>
        </p:nvSpPr>
        <p:spPr bwMode="auto">
          <a:xfrm>
            <a:off x="2819400" y="5127085"/>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0" name="Rectangle 7"/>
          <p:cNvSpPr>
            <a:spLocks noChangeArrowheads="1"/>
          </p:cNvSpPr>
          <p:nvPr>
            <p:custDataLst>
              <p:tags r:id="rId3"/>
            </p:custDataLst>
          </p:nvPr>
        </p:nvSpPr>
        <p:spPr bwMode="auto">
          <a:xfrm>
            <a:off x="2819400" y="5355685"/>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1" name="Rectangle 7"/>
          <p:cNvSpPr>
            <a:spLocks noChangeArrowheads="1"/>
          </p:cNvSpPr>
          <p:nvPr>
            <p:custDataLst>
              <p:tags r:id="rId4"/>
            </p:custDataLst>
          </p:nvPr>
        </p:nvSpPr>
        <p:spPr bwMode="auto">
          <a:xfrm>
            <a:off x="2819400" y="5660485"/>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2" name="Rectangle 3"/>
          <p:cNvSpPr>
            <a:spLocks noChangeArrowheads="1"/>
          </p:cNvSpPr>
          <p:nvPr>
            <p:custDataLst>
              <p:tags r:id="rId5"/>
            </p:custDataLst>
          </p:nvPr>
        </p:nvSpPr>
        <p:spPr bwMode="auto">
          <a:xfrm>
            <a:off x="2819400" y="2231485"/>
            <a:ext cx="1676400" cy="3810000"/>
          </a:xfrm>
          <a:prstGeom prst="rect">
            <a:avLst/>
          </a:prstGeom>
          <a:noFill/>
          <a:ln w="28575">
            <a:solidFill>
              <a:schemeClr val="accent1"/>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Physical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a:solidFill>
                  <a:srgbClr val="FFFFFF"/>
                </a:solidFill>
                <a:latin typeface="Calibri"/>
              </a:rPr>
              <a:t>Space</a:t>
            </a:r>
          </a:p>
        </p:txBody>
      </p:sp>
      <p:sp>
        <p:nvSpPr>
          <p:cNvPr id="15" name="Rectangle 7"/>
          <p:cNvSpPr>
            <a:spLocks noChangeArrowheads="1"/>
          </p:cNvSpPr>
          <p:nvPr>
            <p:custDataLst>
              <p:tags r:id="rId6"/>
            </p:custDataLst>
          </p:nvPr>
        </p:nvSpPr>
        <p:spPr bwMode="auto">
          <a:xfrm>
            <a:off x="304800" y="12192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6" name="Rectangle 7"/>
          <p:cNvSpPr>
            <a:spLocks noChangeArrowheads="1"/>
          </p:cNvSpPr>
          <p:nvPr>
            <p:custDataLst>
              <p:tags r:id="rId7"/>
            </p:custDataLst>
          </p:nvPr>
        </p:nvSpPr>
        <p:spPr bwMode="auto">
          <a:xfrm>
            <a:off x="304800" y="1447800"/>
            <a:ext cx="1676400" cy="3048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7" name="Rectangle 7"/>
          <p:cNvSpPr>
            <a:spLocks noChangeArrowheads="1"/>
          </p:cNvSpPr>
          <p:nvPr>
            <p:custDataLst>
              <p:tags r:id="rId8"/>
            </p:custDataLst>
          </p:nvPr>
        </p:nvSpPr>
        <p:spPr bwMode="auto">
          <a:xfrm>
            <a:off x="304800" y="1752600"/>
            <a:ext cx="1676400" cy="228600"/>
          </a:xfrm>
          <a:prstGeom prst="rect">
            <a:avLst/>
          </a:prstGeom>
          <a:solidFill>
            <a:schemeClr val="accent2">
              <a:lumMod val="50000"/>
            </a:schemeClr>
          </a:solidFill>
          <a:ln w="19050">
            <a:solidFill>
              <a:srgbClr val="FFFFFF"/>
            </a:solidFill>
            <a:miter lim="800000"/>
            <a:headEnd/>
            <a:tailEnd/>
          </a:ln>
          <a:effectLst/>
        </p:spPr>
        <p:txBody>
          <a:bodyPr wrap="none" anchor="ctr"/>
          <a:lstStyle/>
          <a:p>
            <a:endParaRPr lang="en-US"/>
          </a:p>
        </p:txBody>
      </p:sp>
      <p:sp>
        <p:nvSpPr>
          <p:cNvPr id="14" name="Rectangle 3"/>
          <p:cNvSpPr>
            <a:spLocks noChangeArrowheads="1"/>
          </p:cNvSpPr>
          <p:nvPr>
            <p:custDataLst>
              <p:tags r:id="rId9"/>
            </p:custDataLst>
          </p:nvPr>
        </p:nvSpPr>
        <p:spPr bwMode="auto">
          <a:xfrm>
            <a:off x="304800" y="1219200"/>
            <a:ext cx="1676400" cy="4822285"/>
          </a:xfrm>
          <a:prstGeom prst="rect">
            <a:avLst/>
          </a:prstGeom>
          <a:noFill/>
          <a:ln w="28575">
            <a:solidFill>
              <a:schemeClr val="accent1"/>
            </a:solidFill>
            <a:miter lim="800000"/>
            <a:headEnd/>
            <a:tailEnd/>
          </a:ln>
          <a:effectLst/>
        </p:spPr>
        <p:txBody>
          <a:bodyPr wrap="none" anchor="ctr">
            <a:noAutofit/>
          </a:bodyPr>
          <a:lstStyle/>
          <a:p>
            <a:pPr algn="ctr" eaLnBrk="1" hangingPunct="1"/>
            <a:r>
              <a:rPr lang="en-US" sz="2400" dirty="0" smtClean="0">
                <a:solidFill>
                  <a:srgbClr val="FFFFFF"/>
                </a:solidFill>
                <a:latin typeface="Calibri"/>
              </a:rPr>
              <a:t>Virtual</a:t>
            </a:r>
            <a:endParaRPr lang="en-US" sz="2400" dirty="0">
              <a:solidFill>
                <a:srgbClr val="FFFFFF"/>
              </a:solidFill>
              <a:latin typeface="Calibri"/>
            </a:endParaRPr>
          </a:p>
          <a:p>
            <a:pPr algn="ctr" eaLnBrk="1" hangingPunct="1"/>
            <a:r>
              <a:rPr lang="en-US" sz="2400" dirty="0">
                <a:solidFill>
                  <a:srgbClr val="FFFFFF"/>
                </a:solidFill>
                <a:latin typeface="Calibri"/>
              </a:rPr>
              <a:t>Address </a:t>
            </a:r>
          </a:p>
          <a:p>
            <a:pPr algn="ctr" eaLnBrk="1" hangingPunct="1"/>
            <a:r>
              <a:rPr lang="en-US" sz="2400" dirty="0">
                <a:solidFill>
                  <a:srgbClr val="FFFFFF"/>
                </a:solidFill>
                <a:latin typeface="Calibri"/>
              </a:rPr>
              <a:t>Space</a:t>
            </a:r>
          </a:p>
        </p:txBody>
      </p:sp>
      <p:sp>
        <p:nvSpPr>
          <p:cNvPr id="2" name="TextBox 1"/>
          <p:cNvSpPr txBox="1"/>
          <p:nvPr/>
        </p:nvSpPr>
        <p:spPr>
          <a:xfrm>
            <a:off x="304800" y="762000"/>
            <a:ext cx="1670650" cy="461665"/>
          </a:xfrm>
          <a:prstGeom prst="rect">
            <a:avLst/>
          </a:prstGeom>
          <a:noFill/>
        </p:spPr>
        <p:txBody>
          <a:bodyPr wrap="none" rtlCol="0">
            <a:spAutoFit/>
          </a:bodyPr>
          <a:lstStyle/>
          <a:p>
            <a:r>
              <a:rPr lang="en-US" sz="2400" dirty="0" smtClean="0">
                <a:solidFill>
                  <a:schemeClr val="accent1"/>
                </a:solidFill>
              </a:rPr>
              <a:t>0xFFFF FFFF</a:t>
            </a:r>
            <a:endParaRPr lang="en-US" sz="2400" dirty="0">
              <a:solidFill>
                <a:schemeClr val="accent1"/>
              </a:solidFill>
            </a:endParaRPr>
          </a:p>
        </p:txBody>
      </p:sp>
      <p:sp>
        <p:nvSpPr>
          <p:cNvPr id="18" name="TextBox 17"/>
          <p:cNvSpPr txBox="1"/>
          <p:nvPr/>
        </p:nvSpPr>
        <p:spPr>
          <a:xfrm>
            <a:off x="2901350" y="1824335"/>
            <a:ext cx="1699504" cy="461665"/>
          </a:xfrm>
          <a:prstGeom prst="rect">
            <a:avLst/>
          </a:prstGeom>
          <a:noFill/>
        </p:spPr>
        <p:txBody>
          <a:bodyPr wrap="none" rtlCol="0">
            <a:spAutoFit/>
          </a:bodyPr>
          <a:lstStyle/>
          <a:p>
            <a:r>
              <a:rPr lang="en-US" sz="2400" dirty="0" smtClean="0">
                <a:solidFill>
                  <a:schemeClr val="accent1"/>
                </a:solidFill>
              </a:rPr>
              <a:t>0x00FF FFFF</a:t>
            </a:r>
            <a:endParaRPr lang="en-US" sz="2400" dirty="0">
              <a:solidFill>
                <a:schemeClr val="accent1"/>
              </a:solidFill>
            </a:endParaRPr>
          </a:p>
        </p:txBody>
      </p:sp>
      <p:sp>
        <p:nvSpPr>
          <p:cNvPr id="19" name="TextBox 18"/>
          <p:cNvSpPr txBox="1"/>
          <p:nvPr/>
        </p:nvSpPr>
        <p:spPr>
          <a:xfrm>
            <a:off x="304800" y="6015335"/>
            <a:ext cx="1786066" cy="461665"/>
          </a:xfrm>
          <a:prstGeom prst="rect">
            <a:avLst/>
          </a:prstGeom>
          <a:noFill/>
        </p:spPr>
        <p:txBody>
          <a:bodyPr wrap="none" rtlCol="0">
            <a:spAutoFit/>
          </a:bodyPr>
          <a:lstStyle/>
          <a:p>
            <a:r>
              <a:rPr lang="en-US" sz="2400" dirty="0" smtClean="0">
                <a:solidFill>
                  <a:schemeClr val="accent1"/>
                </a:solidFill>
              </a:rPr>
              <a:t>0x0000 0000</a:t>
            </a:r>
            <a:endParaRPr lang="en-US" sz="2400" dirty="0">
              <a:solidFill>
                <a:schemeClr val="accent1"/>
              </a:solidFill>
            </a:endParaRPr>
          </a:p>
        </p:txBody>
      </p:sp>
      <p:sp>
        <p:nvSpPr>
          <p:cNvPr id="20" name="TextBox 19"/>
          <p:cNvSpPr txBox="1"/>
          <p:nvPr/>
        </p:nvSpPr>
        <p:spPr>
          <a:xfrm>
            <a:off x="2901350" y="6015335"/>
            <a:ext cx="1786066" cy="461665"/>
          </a:xfrm>
          <a:prstGeom prst="rect">
            <a:avLst/>
          </a:prstGeom>
          <a:noFill/>
        </p:spPr>
        <p:txBody>
          <a:bodyPr wrap="none" rtlCol="0">
            <a:spAutoFit/>
          </a:bodyPr>
          <a:lstStyle/>
          <a:p>
            <a:r>
              <a:rPr lang="en-US" sz="2400" dirty="0" smtClean="0">
                <a:solidFill>
                  <a:schemeClr val="accent1"/>
                </a:solidFill>
              </a:rPr>
              <a:t>0x0000 0000</a:t>
            </a:r>
            <a:endParaRPr lang="en-US" sz="2400" dirty="0">
              <a:solidFill>
                <a:schemeClr val="accent1"/>
              </a:solidFill>
            </a:endParaRPr>
          </a:p>
        </p:txBody>
      </p:sp>
      <p:cxnSp>
        <p:nvCxnSpPr>
          <p:cNvPr id="4" name="Straight Connector 3"/>
          <p:cNvCxnSpPr/>
          <p:nvPr/>
        </p:nvCxnSpPr>
        <p:spPr>
          <a:xfrm>
            <a:off x="1981200" y="1219200"/>
            <a:ext cx="838200" cy="3907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75450" y="1981200"/>
            <a:ext cx="843950" cy="39078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039646" y="1143000"/>
            <a:ext cx="836612" cy="609600"/>
            <a:chOff x="2133600" y="5867400"/>
            <a:chExt cx="836612" cy="609600"/>
          </a:xfrm>
        </p:grpSpPr>
        <p:cxnSp>
          <p:nvCxnSpPr>
            <p:cNvPr id="26" name="Straight Connector 25"/>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custDataLst>
              <p:tags r:id="rId10"/>
            </p:custDataLst>
          </p:nvPr>
        </p:nvSpPr>
        <p:spPr>
          <a:xfrm>
            <a:off x="6733258" y="17907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0" name="Rectangle 29"/>
          <p:cNvSpPr/>
          <p:nvPr>
            <p:custDataLst>
              <p:tags r:id="rId11"/>
            </p:custDataLst>
          </p:nvPr>
        </p:nvSpPr>
        <p:spPr>
          <a:xfrm>
            <a:off x="6856222" y="3173142"/>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1" name="Rectangle 30"/>
          <p:cNvSpPr/>
          <p:nvPr>
            <p:custDataLst>
              <p:tags r:id="rId12"/>
            </p:custDataLst>
          </p:nvPr>
        </p:nvSpPr>
        <p:spPr>
          <a:xfrm>
            <a:off x="6908517" y="4552362"/>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2" name="Rectangle 31"/>
          <p:cNvSpPr/>
          <p:nvPr>
            <p:custDataLst>
              <p:tags r:id="rId13"/>
            </p:custDataLst>
          </p:nvPr>
        </p:nvSpPr>
        <p:spPr>
          <a:xfrm>
            <a:off x="7030439" y="5812885"/>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grpSp>
        <p:nvGrpSpPr>
          <p:cNvPr id="33" name="Group 32"/>
          <p:cNvGrpSpPr/>
          <p:nvPr/>
        </p:nvGrpSpPr>
        <p:grpSpPr>
          <a:xfrm>
            <a:off x="6932422" y="2487342"/>
            <a:ext cx="1295400" cy="647700"/>
            <a:chOff x="4267200" y="5829300"/>
            <a:chExt cx="1295400" cy="647700"/>
          </a:xfrm>
        </p:grpSpPr>
        <p:sp>
          <p:nvSpPr>
            <p:cNvPr id="34" name="AutoShape 6"/>
            <p:cNvSpPr>
              <a:spLocks noChangeArrowheads="1"/>
            </p:cNvSpPr>
            <p:nvPr>
              <p:custDataLst>
                <p:tags r:id="rId18"/>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35" name="AutoShape 6"/>
            <p:cNvSpPr>
              <a:spLocks noChangeArrowheads="1"/>
            </p:cNvSpPr>
            <p:nvPr>
              <p:custDataLst>
                <p:tags r:id="rId19"/>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36" name="Group 35"/>
          <p:cNvGrpSpPr/>
          <p:nvPr/>
        </p:nvGrpSpPr>
        <p:grpSpPr>
          <a:xfrm>
            <a:off x="6984718" y="3935142"/>
            <a:ext cx="1319304" cy="579120"/>
            <a:chOff x="5867400" y="5897880"/>
            <a:chExt cx="1319304" cy="579120"/>
          </a:xfrm>
        </p:grpSpPr>
        <p:sp>
          <p:nvSpPr>
            <p:cNvPr id="37" name="Rectangle 36"/>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7076159" y="5241385"/>
            <a:ext cx="1249680" cy="533400"/>
            <a:chOff x="7589520" y="5943600"/>
            <a:chExt cx="1249680" cy="533400"/>
          </a:xfrm>
        </p:grpSpPr>
        <p:sp>
          <p:nvSpPr>
            <p:cNvPr id="63" name="Freeform 62"/>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custDataLst>
              <p:tags r:id="rId14"/>
            </p:custDataLst>
          </p:nvPr>
        </p:nvSpPr>
        <p:spPr>
          <a:xfrm>
            <a:off x="5338529" y="5340445"/>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7" name="Rectangle 66"/>
          <p:cNvSpPr/>
          <p:nvPr>
            <p:custDataLst>
              <p:tags r:id="rId15"/>
            </p:custDataLst>
          </p:nvPr>
        </p:nvSpPr>
        <p:spPr>
          <a:xfrm>
            <a:off x="5334000" y="3962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8" name="Rectangle 67"/>
          <p:cNvSpPr/>
          <p:nvPr>
            <p:custDataLst>
              <p:tags r:id="rId16"/>
            </p:custDataLst>
          </p:nvPr>
        </p:nvSpPr>
        <p:spPr>
          <a:xfrm>
            <a:off x="5334000" y="25146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69" name="Rectangle 68"/>
          <p:cNvSpPr/>
          <p:nvPr>
            <p:custDataLst>
              <p:tags r:id="rId17"/>
            </p:custDataLst>
          </p:nvPr>
        </p:nvSpPr>
        <p:spPr>
          <a:xfrm>
            <a:off x="5334000" y="11430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cxnSp>
        <p:nvCxnSpPr>
          <p:cNvPr id="22" name="Straight Arrow Connector 21"/>
          <p:cNvCxnSpPr>
            <a:stCxn id="4204551" idx="3"/>
            <a:endCxn id="68" idx="1"/>
          </p:cNvCxnSpPr>
          <p:nvPr/>
        </p:nvCxnSpPr>
        <p:spPr>
          <a:xfrm flipV="1">
            <a:off x="4495800" y="2857500"/>
            <a:ext cx="838200" cy="2383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66" idx="1"/>
          </p:cNvCxnSpPr>
          <p:nvPr/>
        </p:nvCxnSpPr>
        <p:spPr>
          <a:xfrm flipV="1">
            <a:off x="4495800" y="5683345"/>
            <a:ext cx="842729" cy="91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310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Device Drivers</a:t>
            </a:r>
            <a:endParaRPr lang="en-US" dirty="0"/>
          </a:p>
        </p:txBody>
      </p:sp>
      <p:sp>
        <p:nvSpPr>
          <p:cNvPr id="4" name="Content Placeholder 3"/>
          <p:cNvSpPr>
            <a:spLocks noGrp="1"/>
          </p:cNvSpPr>
          <p:nvPr>
            <p:ph sz="half" idx="1"/>
            <p:custDataLst>
              <p:tags r:id="rId2"/>
            </p:custDataLst>
          </p:nvPr>
        </p:nvSpPr>
        <p:spPr>
          <a:xfrm>
            <a:off x="152400" y="609600"/>
            <a:ext cx="4495800" cy="6172200"/>
          </a:xfrm>
        </p:spPr>
        <p:txBody>
          <a:bodyPr>
            <a:normAutofit lnSpcReduction="10000"/>
          </a:bodyPr>
          <a:lstStyle/>
          <a:p>
            <a:r>
              <a:rPr lang="en-US" dirty="0" smtClean="0">
                <a:solidFill>
                  <a:schemeClr val="accent1"/>
                </a:solidFill>
              </a:rPr>
              <a:t>Programmed I/O</a:t>
            </a:r>
          </a:p>
          <a:p>
            <a:endParaRPr lang="en-US" dirty="0" smtClean="0"/>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do {</a:t>
            </a:r>
          </a:p>
          <a:p>
            <a:r>
              <a:rPr lang="en-US" sz="2400" dirty="0" smtClean="0">
                <a:latin typeface="Consolas" pitchFamily="49" charset="0"/>
              </a:rPr>
              <a:t>    </a:t>
            </a:r>
            <a:r>
              <a:rPr lang="en-US" sz="2400" dirty="0" smtClean="0">
                <a:solidFill>
                  <a:schemeClr val="accent1"/>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err="1" smtClean="0">
                <a:solidFill>
                  <a:schemeClr val="accent1"/>
                </a:solidFill>
                <a:latin typeface="Consolas" pitchFamily="49" charset="0"/>
              </a:rPr>
              <a:t>inb</a:t>
            </a:r>
            <a:r>
              <a:rPr lang="en-US" sz="2400" dirty="0" smtClean="0">
                <a:latin typeface="Consolas" pitchFamily="49" charset="0"/>
              </a:rPr>
              <a:t>(0x64);</a:t>
            </a:r>
          </a:p>
          <a:p>
            <a:r>
              <a:rPr lang="en-US" sz="2400" dirty="0" smtClean="0">
                <a:latin typeface="Consolas" pitchFamily="49" charset="0"/>
              </a:rPr>
              <a:t>  } while(!(status &amp; 1));</a:t>
            </a:r>
          </a:p>
          <a:p>
            <a:endParaRPr lang="en-US" sz="2400" dirty="0" smtClean="0">
              <a:latin typeface="Consolas" pitchFamily="49" charset="0"/>
            </a:endParaRPr>
          </a:p>
          <a:p>
            <a:r>
              <a:rPr lang="en-US" sz="2400" dirty="0" smtClean="0">
                <a:latin typeface="Consolas" pitchFamily="49" charset="0"/>
              </a:rPr>
              <a:t>  return </a:t>
            </a:r>
            <a:r>
              <a:rPr lang="en-US" sz="2400" dirty="0" err="1" smtClean="0">
                <a:solidFill>
                  <a:schemeClr val="accent1"/>
                </a:solidFill>
                <a:latin typeface="Consolas" pitchFamily="49" charset="0"/>
              </a:rPr>
              <a:t>inb</a:t>
            </a:r>
            <a:r>
              <a:rPr lang="en-US" sz="2400" dirty="0" smtClean="0">
                <a:latin typeface="Consolas" pitchFamily="49" charset="0"/>
              </a:rPr>
              <a:t>(0x60);</a:t>
            </a:r>
          </a:p>
          <a:p>
            <a:r>
              <a:rPr lang="en-US" sz="2400" dirty="0" smtClean="0">
                <a:latin typeface="Consolas" pitchFamily="49" charset="0"/>
              </a:rPr>
              <a:t>}</a:t>
            </a:r>
            <a:endParaRPr lang="en-US" sz="2400" dirty="0">
              <a:latin typeface="Consolas" pitchFamily="49" charset="0"/>
            </a:endParaRPr>
          </a:p>
        </p:txBody>
      </p:sp>
      <p:sp>
        <p:nvSpPr>
          <p:cNvPr id="5" name="Content Placeholder 4"/>
          <p:cNvSpPr>
            <a:spLocks noGrp="1"/>
          </p:cNvSpPr>
          <p:nvPr>
            <p:ph sz="half" idx="2"/>
            <p:custDataLst>
              <p:tags r:id="rId3"/>
            </p:custDataLst>
          </p:nvPr>
        </p:nvSpPr>
        <p:spPr>
          <a:xfrm>
            <a:off x="4648200" y="609600"/>
            <a:ext cx="4495800" cy="6172200"/>
          </a:xfrm>
        </p:spPr>
        <p:txBody>
          <a:bodyPr>
            <a:normAutofit lnSpcReduction="10000"/>
          </a:bodyPr>
          <a:lstStyle/>
          <a:p>
            <a:r>
              <a:rPr lang="en-US" dirty="0" smtClean="0">
                <a:solidFill>
                  <a:schemeClr val="accent1"/>
                </a:solidFill>
              </a:rPr>
              <a:t>Memory Mapped I/O</a:t>
            </a:r>
          </a:p>
          <a:p>
            <a:r>
              <a:rPr lang="en-US" sz="2400" dirty="0" err="1" smtClean="0">
                <a:latin typeface="Consolas" pitchFamily="49" charset="0"/>
              </a:rPr>
              <a:t>struct</a:t>
            </a:r>
            <a:r>
              <a:rPr lang="en-US" sz="2400" dirty="0" smtClean="0">
                <a:latin typeface="Consolas" pitchFamily="49" charset="0"/>
              </a:rPr>
              <a:t> </a:t>
            </a:r>
            <a:r>
              <a:rPr lang="en-US" sz="2400" dirty="0" err="1" smtClean="0">
                <a:latin typeface="Consolas" pitchFamily="49" charset="0"/>
              </a:rPr>
              <a:t>kbd</a:t>
            </a:r>
            <a:r>
              <a:rPr lang="en-US" sz="2400" dirty="0" smtClean="0">
                <a:latin typeface="Consolas" pitchFamily="49" charset="0"/>
              </a:rPr>
              <a:t> {</a:t>
            </a:r>
          </a:p>
          <a:p>
            <a:r>
              <a:rPr lang="en-US" sz="2400" dirty="0" smtClean="0">
                <a:latin typeface="Consolas" pitchFamily="49" charset="0"/>
              </a:rPr>
              <a:t>  char status, pad[3];</a:t>
            </a:r>
          </a:p>
          <a:p>
            <a:r>
              <a:rPr lang="en-US" sz="2400" dirty="0" smtClean="0">
                <a:latin typeface="Consolas" pitchFamily="49" charset="0"/>
              </a:rPr>
              <a:t>  char data, pad[3];</a:t>
            </a:r>
          </a:p>
          <a:p>
            <a:r>
              <a:rPr lang="en-US" sz="2400" dirty="0" smtClean="0">
                <a:latin typeface="Consolas" pitchFamily="49" charset="0"/>
              </a:rPr>
              <a:t>};</a:t>
            </a:r>
          </a:p>
          <a:p>
            <a:r>
              <a:rPr lang="en-US" sz="2400" dirty="0" err="1" smtClean="0">
                <a:latin typeface="Consolas" pitchFamily="49" charset="0"/>
              </a:rPr>
              <a:t>kbd</a:t>
            </a:r>
            <a:r>
              <a:rPr lang="en-US" sz="2400" dirty="0" smtClean="0">
                <a:latin typeface="Consolas" pitchFamily="49" charset="0"/>
              </a:rPr>
              <a:t> *k = </a:t>
            </a:r>
            <a:r>
              <a:rPr lang="en-US" sz="2400" dirty="0" err="1" smtClean="0">
                <a:latin typeface="Consolas" pitchFamily="49" charset="0"/>
              </a:rPr>
              <a:t>mmap</a:t>
            </a:r>
            <a:r>
              <a:rPr lang="en-US" sz="2400" dirty="0" smtClean="0">
                <a:latin typeface="Consolas" pitchFamily="49" charset="0"/>
              </a:rPr>
              <a:t>(...);</a:t>
            </a:r>
          </a:p>
          <a:p>
            <a:endParaRPr lang="en-US" sz="2400" dirty="0" smtClean="0">
              <a:latin typeface="Consolas" pitchFamily="49" charset="0"/>
            </a:endParaRPr>
          </a:p>
          <a:p>
            <a:r>
              <a:rPr lang="en-US" sz="2400" dirty="0" smtClean="0">
                <a:latin typeface="Consolas" pitchFamily="49" charset="0"/>
              </a:rPr>
              <a:t>char </a:t>
            </a:r>
            <a:r>
              <a:rPr lang="en-US" sz="2400" dirty="0" err="1" smtClean="0">
                <a:latin typeface="Consolas" pitchFamily="49" charset="0"/>
              </a:rPr>
              <a:t>read_kbd</a:t>
            </a:r>
            <a:r>
              <a:rPr lang="en-US" sz="2400" dirty="0" smtClean="0">
                <a:latin typeface="Consolas" pitchFamily="49" charset="0"/>
              </a:rPr>
              <a:t>()</a:t>
            </a:r>
          </a:p>
          <a:p>
            <a:r>
              <a:rPr lang="en-US" sz="2400" dirty="0" smtClean="0">
                <a:latin typeface="Consolas" pitchFamily="49" charset="0"/>
              </a:rPr>
              <a:t>{</a:t>
            </a:r>
          </a:p>
          <a:p>
            <a:r>
              <a:rPr lang="en-US" sz="2400" dirty="0" smtClean="0">
                <a:latin typeface="Consolas" pitchFamily="49" charset="0"/>
              </a:rPr>
              <a:t>  do {</a:t>
            </a:r>
          </a:p>
          <a:p>
            <a:r>
              <a:rPr lang="en-US" sz="2400" dirty="0" smtClean="0">
                <a:latin typeface="Consolas" pitchFamily="49" charset="0"/>
              </a:rPr>
              <a:t>    </a:t>
            </a:r>
            <a:r>
              <a:rPr lang="en-US" sz="2400" dirty="0" smtClean="0">
                <a:solidFill>
                  <a:schemeClr val="accent1"/>
                </a:solidFill>
                <a:latin typeface="Consolas" pitchFamily="49" charset="0"/>
              </a:rPr>
              <a:t>sleep</a:t>
            </a:r>
            <a:r>
              <a:rPr lang="en-US" sz="2400" dirty="0" smtClean="0">
                <a:latin typeface="Consolas" pitchFamily="49" charset="0"/>
              </a:rPr>
              <a:t>();</a:t>
            </a:r>
          </a:p>
          <a:p>
            <a:r>
              <a:rPr lang="en-US" sz="2400" dirty="0" smtClean="0">
                <a:latin typeface="Consolas" pitchFamily="49" charset="0"/>
              </a:rPr>
              <a:t>    status = </a:t>
            </a:r>
            <a:r>
              <a:rPr lang="en-US" sz="2400" dirty="0" smtClean="0">
                <a:solidFill>
                  <a:schemeClr val="accent1"/>
                </a:solidFill>
                <a:latin typeface="Consolas" pitchFamily="49" charset="0"/>
              </a:rPr>
              <a:t>k-&gt;status</a:t>
            </a:r>
            <a:r>
              <a:rPr lang="en-US" sz="2400" dirty="0" smtClean="0">
                <a:latin typeface="Consolas" pitchFamily="49" charset="0"/>
              </a:rPr>
              <a:t>;</a:t>
            </a:r>
          </a:p>
          <a:p>
            <a:r>
              <a:rPr lang="en-US" sz="2400" dirty="0" smtClean="0">
                <a:latin typeface="Consolas" pitchFamily="49" charset="0"/>
              </a:rPr>
              <a:t>  } while(!(status &amp; 1));</a:t>
            </a:r>
          </a:p>
          <a:p>
            <a:r>
              <a:rPr lang="en-US" sz="2400" dirty="0" smtClean="0">
                <a:latin typeface="Consolas" pitchFamily="49" charset="0"/>
              </a:rPr>
              <a:t>  return </a:t>
            </a:r>
            <a:r>
              <a:rPr lang="en-US" sz="2400" dirty="0" smtClean="0">
                <a:solidFill>
                  <a:schemeClr val="accent1"/>
                </a:solidFill>
                <a:latin typeface="Consolas" pitchFamily="49" charset="0"/>
              </a:rPr>
              <a:t>k-&gt;data</a:t>
            </a:r>
            <a:r>
              <a:rPr lang="en-US" sz="2400" dirty="0" smtClean="0">
                <a:latin typeface="Consolas" pitchFamily="49" charset="0"/>
              </a:rPr>
              <a:t>;</a:t>
            </a:r>
          </a:p>
          <a:p>
            <a:r>
              <a:rPr lang="en-US" sz="2400" dirty="0" smtClean="0">
                <a:latin typeface="Consolas" pitchFamily="49" charset="0"/>
              </a:rPr>
              <a:t>}</a:t>
            </a:r>
            <a:endParaRPr lang="en-US" sz="2400" dirty="0" smtClean="0"/>
          </a:p>
        </p:txBody>
      </p:sp>
      <p:sp>
        <p:nvSpPr>
          <p:cNvPr id="3" name="TextBox 2"/>
          <p:cNvSpPr txBox="1"/>
          <p:nvPr/>
        </p:nvSpPr>
        <p:spPr>
          <a:xfrm>
            <a:off x="1763847" y="5524500"/>
            <a:ext cx="971933" cy="461665"/>
          </a:xfrm>
          <a:prstGeom prst="rect">
            <a:avLst/>
          </a:prstGeom>
          <a:noFill/>
        </p:spPr>
        <p:txBody>
          <a:bodyPr wrap="none" rtlCol="0">
            <a:spAutoFit/>
          </a:bodyPr>
          <a:lstStyle/>
          <a:p>
            <a:r>
              <a:rPr lang="en-US" sz="2400" dirty="0" err="1" smtClean="0">
                <a:solidFill>
                  <a:schemeClr val="accent1"/>
                </a:solidFill>
              </a:rPr>
              <a:t>syscall</a:t>
            </a:r>
            <a:endParaRPr lang="en-US" sz="2400" dirty="0">
              <a:solidFill>
                <a:schemeClr val="accent1"/>
              </a:solidFill>
            </a:endParaRPr>
          </a:p>
        </p:txBody>
      </p:sp>
      <p:sp>
        <p:nvSpPr>
          <p:cNvPr id="6" name="Rounded Rectangle 5"/>
          <p:cNvSpPr/>
          <p:nvPr/>
        </p:nvSpPr>
        <p:spPr>
          <a:xfrm>
            <a:off x="2362200" y="35814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676400" y="47244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172200" y="2667000"/>
            <a:ext cx="1752600"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2238567" y="5105400"/>
            <a:ext cx="22495" cy="4191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261062" y="3940233"/>
            <a:ext cx="1487018" cy="1584267"/>
          </a:xfrm>
          <a:custGeom>
            <a:avLst/>
            <a:gdLst>
              <a:gd name="connsiteX0" fmla="*/ 0 w 1487018"/>
              <a:gd name="connsiteY0" fmla="*/ 1995054 h 1995054"/>
              <a:gd name="connsiteX1" fmla="*/ 1263534 w 1487018"/>
              <a:gd name="connsiteY1" fmla="*/ 1213658 h 1995054"/>
              <a:gd name="connsiteX2" fmla="*/ 1479665 w 1487018"/>
              <a:gd name="connsiteY2" fmla="*/ 0 h 1995054"/>
            </a:gdLst>
            <a:ahLst/>
            <a:cxnLst>
              <a:cxn ang="0">
                <a:pos x="connsiteX0" y="connsiteY0"/>
              </a:cxn>
              <a:cxn ang="0">
                <a:pos x="connsiteX1" y="connsiteY1"/>
              </a:cxn>
              <a:cxn ang="0">
                <a:pos x="connsiteX2" y="connsiteY2"/>
              </a:cxn>
            </a:cxnLst>
            <a:rect l="l" t="t" r="r" b="b"/>
            <a:pathLst>
              <a:path w="1487018" h="1995054">
                <a:moveTo>
                  <a:pt x="0" y="1995054"/>
                </a:moveTo>
                <a:cubicBezTo>
                  <a:pt x="508461" y="1770610"/>
                  <a:pt x="1016923" y="1546167"/>
                  <a:pt x="1263534" y="1213658"/>
                </a:cubicBezTo>
                <a:cubicBezTo>
                  <a:pt x="1510145" y="881149"/>
                  <a:pt x="1494905" y="440574"/>
                  <a:pt x="1479665" y="0"/>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56337" y="3248891"/>
            <a:ext cx="971933" cy="461665"/>
          </a:xfrm>
          <a:prstGeom prst="rect">
            <a:avLst/>
          </a:prstGeom>
          <a:noFill/>
        </p:spPr>
        <p:txBody>
          <a:bodyPr wrap="none" rtlCol="0">
            <a:spAutoFit/>
          </a:bodyPr>
          <a:lstStyle/>
          <a:p>
            <a:r>
              <a:rPr lang="en-US" sz="2400" dirty="0" err="1" smtClean="0">
                <a:solidFill>
                  <a:schemeClr val="accent1"/>
                </a:solidFill>
              </a:rPr>
              <a:t>syscall</a:t>
            </a:r>
            <a:endParaRPr lang="en-US" sz="2400" dirty="0">
              <a:solidFill>
                <a:schemeClr val="accent1"/>
              </a:solidFill>
            </a:endParaRPr>
          </a:p>
        </p:txBody>
      </p:sp>
      <p:cxnSp>
        <p:nvCxnSpPr>
          <p:cNvPr id="14" name="Straight Arrow Connector 13"/>
          <p:cNvCxnSpPr>
            <a:stCxn id="13" idx="0"/>
          </p:cNvCxnSpPr>
          <p:nvPr/>
        </p:nvCxnSpPr>
        <p:spPr>
          <a:xfrm flipH="1" flipV="1">
            <a:off x="7956337" y="2857500"/>
            <a:ext cx="485967" cy="3913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28667" y="5181600"/>
            <a:ext cx="971933" cy="830997"/>
          </a:xfrm>
          <a:prstGeom prst="rect">
            <a:avLst/>
          </a:prstGeom>
          <a:noFill/>
        </p:spPr>
        <p:txBody>
          <a:bodyPr wrap="none" rtlCol="0">
            <a:spAutoFit/>
          </a:bodyPr>
          <a:lstStyle/>
          <a:p>
            <a:r>
              <a:rPr lang="en-US" sz="2400" b="1" i="1" dirty="0" smtClean="0">
                <a:solidFill>
                  <a:schemeClr val="accent1"/>
                </a:solidFill>
              </a:rPr>
              <a:t>NO</a:t>
            </a:r>
          </a:p>
          <a:p>
            <a:r>
              <a:rPr lang="en-US" sz="2400" dirty="0" err="1" smtClean="0">
                <a:solidFill>
                  <a:schemeClr val="accent1"/>
                </a:solidFill>
              </a:rPr>
              <a:t>syscall</a:t>
            </a:r>
            <a:endParaRPr lang="en-US" sz="2400" dirty="0">
              <a:solidFill>
                <a:schemeClr val="accent1"/>
              </a:solidFill>
            </a:endParaRPr>
          </a:p>
        </p:txBody>
      </p:sp>
      <p:sp>
        <p:nvSpPr>
          <p:cNvPr id="16" name="Left Brace 15"/>
          <p:cNvSpPr/>
          <p:nvPr/>
        </p:nvSpPr>
        <p:spPr>
          <a:xfrm>
            <a:off x="4572000" y="4419600"/>
            <a:ext cx="228600"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795731" y="914400"/>
            <a:ext cx="2755050" cy="1200329"/>
          </a:xfrm>
          <a:prstGeom prst="rect">
            <a:avLst/>
          </a:prstGeom>
          <a:noFill/>
        </p:spPr>
        <p:txBody>
          <a:bodyPr wrap="none" rtlCol="0">
            <a:spAutoFit/>
          </a:bodyPr>
          <a:lstStyle/>
          <a:p>
            <a:r>
              <a:rPr lang="en-US" sz="2400" dirty="0" smtClean="0">
                <a:solidFill>
                  <a:schemeClr val="accent1"/>
                </a:solidFill>
              </a:rPr>
              <a:t>Polling examples,</a:t>
            </a:r>
          </a:p>
          <a:p>
            <a:r>
              <a:rPr lang="en-US" sz="2400" dirty="0" smtClean="0">
                <a:solidFill>
                  <a:schemeClr val="accent1"/>
                </a:solidFill>
              </a:rPr>
              <a:t>But </a:t>
            </a:r>
            <a:r>
              <a:rPr lang="en-US" sz="2400" dirty="0" err="1" smtClean="0">
                <a:solidFill>
                  <a:schemeClr val="accent1"/>
                </a:solidFill>
              </a:rPr>
              <a:t>mmap</a:t>
            </a:r>
            <a:r>
              <a:rPr lang="en-US" sz="2400" dirty="0" smtClean="0">
                <a:solidFill>
                  <a:schemeClr val="accent1"/>
                </a:solidFill>
              </a:rPr>
              <a:t> I/O more </a:t>
            </a:r>
          </a:p>
          <a:p>
            <a:r>
              <a:rPr lang="en-US" sz="2400" dirty="0" smtClean="0">
                <a:solidFill>
                  <a:schemeClr val="accent1"/>
                </a:solidFill>
              </a:rPr>
              <a:t>efficient</a:t>
            </a:r>
            <a:endParaRPr lang="en-US" sz="2400" dirty="0">
              <a:solidFill>
                <a:schemeClr val="accent1"/>
              </a:solidFill>
            </a:endParaRPr>
          </a:p>
        </p:txBody>
      </p:sp>
    </p:spTree>
    <p:extLst>
      <p:ext uri="{BB962C8B-B14F-4D97-AF65-F5344CB8AC3E}">
        <p14:creationId xmlns:p14="http://schemas.microsoft.com/office/powerpoint/2010/main" val="283461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9">
                                            <p:txEl>
                                              <p:pRg st="1" end="1"/>
                                            </p:txEl>
                                          </p:spTgt>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animBg="1"/>
      <p:bldP spid="9" grpId="0" animBg="1"/>
      <p:bldP spid="11" grpId="0" animBg="1"/>
      <p:bldP spid="13" grpId="0"/>
      <p:bldP spid="17"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r>
              <a:rPr lang="en-US" sz="3200" dirty="0" smtClean="0"/>
              <a:t>Comparing Programmed I/O </a:t>
            </a:r>
            <a:r>
              <a:rPr lang="en-US" sz="3200" dirty="0" err="1" smtClean="0"/>
              <a:t>vs</a:t>
            </a:r>
            <a:r>
              <a:rPr lang="en-US" sz="3200" dirty="0" smtClean="0"/>
              <a:t> Memory Mapped I/O</a:t>
            </a:r>
            <a:endParaRPr lang="en-US" sz="3200" dirty="0"/>
          </a:p>
        </p:txBody>
      </p:sp>
      <p:sp>
        <p:nvSpPr>
          <p:cNvPr id="5" name="Content Placeholder 4"/>
          <p:cNvSpPr>
            <a:spLocks noGrp="1"/>
          </p:cNvSpPr>
          <p:nvPr>
            <p:ph idx="1"/>
          </p:nvPr>
        </p:nvSpPr>
        <p:spPr>
          <a:xfrm>
            <a:off x="0" y="685800"/>
            <a:ext cx="9296400" cy="5638800"/>
          </a:xfrm>
        </p:spPr>
        <p:txBody>
          <a:bodyPr>
            <a:normAutofit fontScale="92500"/>
          </a:bodyPr>
          <a:lstStyle/>
          <a:p>
            <a:r>
              <a:rPr lang="en-US" dirty="0"/>
              <a:t>Programmed I/O</a:t>
            </a:r>
          </a:p>
          <a:p>
            <a:pPr lvl="1"/>
            <a:r>
              <a:rPr lang="en-US" dirty="0" smtClean="0"/>
              <a:t>Requires </a:t>
            </a:r>
            <a:r>
              <a:rPr lang="en-US" dirty="0"/>
              <a:t>special instructions</a:t>
            </a:r>
          </a:p>
          <a:p>
            <a:pPr lvl="1"/>
            <a:r>
              <a:rPr lang="en-US" dirty="0" smtClean="0"/>
              <a:t>Can </a:t>
            </a:r>
            <a:r>
              <a:rPr lang="en-US" dirty="0"/>
              <a:t>require dedicated hardware interface to devices</a:t>
            </a:r>
          </a:p>
          <a:p>
            <a:pPr lvl="1"/>
            <a:r>
              <a:rPr lang="en-US" dirty="0" smtClean="0"/>
              <a:t>Protection </a:t>
            </a:r>
            <a:r>
              <a:rPr lang="en-US" dirty="0"/>
              <a:t>enforced via </a:t>
            </a:r>
            <a:r>
              <a:rPr lang="en-US" dirty="0" smtClean="0"/>
              <a:t>kernel </a:t>
            </a:r>
            <a:r>
              <a:rPr lang="en-US" dirty="0"/>
              <a:t>mode access to instructions</a:t>
            </a:r>
          </a:p>
          <a:p>
            <a:pPr lvl="1"/>
            <a:r>
              <a:rPr lang="en-US" dirty="0" smtClean="0"/>
              <a:t>Virtualization </a:t>
            </a:r>
            <a:r>
              <a:rPr lang="en-US" dirty="0"/>
              <a:t>can be difficult</a:t>
            </a:r>
          </a:p>
          <a:p>
            <a:r>
              <a:rPr lang="en-US" dirty="0" smtClean="0"/>
              <a:t>Memory-Mapped </a:t>
            </a:r>
            <a:r>
              <a:rPr lang="en-US" dirty="0"/>
              <a:t>I/O</a:t>
            </a:r>
          </a:p>
          <a:p>
            <a:pPr lvl="1"/>
            <a:r>
              <a:rPr lang="en-US" dirty="0" smtClean="0"/>
              <a:t>Re-uses </a:t>
            </a:r>
            <a:r>
              <a:rPr lang="en-US" dirty="0"/>
              <a:t>standard load/store instructions</a:t>
            </a:r>
          </a:p>
          <a:p>
            <a:pPr lvl="1"/>
            <a:r>
              <a:rPr lang="en-US" dirty="0" smtClean="0"/>
              <a:t>Re-uses </a:t>
            </a:r>
            <a:r>
              <a:rPr lang="en-US" dirty="0"/>
              <a:t>standard memory hardware interface</a:t>
            </a:r>
          </a:p>
          <a:p>
            <a:pPr lvl="1"/>
            <a:r>
              <a:rPr lang="en-US" dirty="0" smtClean="0"/>
              <a:t>Protection </a:t>
            </a:r>
            <a:r>
              <a:rPr lang="en-US" dirty="0"/>
              <a:t>enforced with normal memory protection scheme</a:t>
            </a:r>
          </a:p>
          <a:p>
            <a:pPr lvl="1"/>
            <a:r>
              <a:rPr lang="en-US" dirty="0" smtClean="0"/>
              <a:t>Virtualization </a:t>
            </a:r>
            <a:r>
              <a:rPr lang="en-US" dirty="0"/>
              <a:t>enabled with normal memory virtualization scheme</a:t>
            </a:r>
          </a:p>
        </p:txBody>
      </p:sp>
    </p:spTree>
    <p:extLst>
      <p:ext uri="{BB962C8B-B14F-4D97-AF65-F5344CB8AC3E}">
        <p14:creationId xmlns:p14="http://schemas.microsoft.com/office/powerpoint/2010/main" val="362229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accent1"/>
                </a:solidFill>
              </a:rPr>
              <a:t>Memory-mapped I/O is an elegant technique </a:t>
            </a:r>
            <a:r>
              <a:rPr lang="en-US" dirty="0" smtClean="0">
                <a:solidFill>
                  <a:schemeClr val="accent1"/>
                </a:solidFill>
              </a:rPr>
              <a:t>to read/write </a:t>
            </a:r>
            <a:r>
              <a:rPr lang="en-US" dirty="0">
                <a:solidFill>
                  <a:schemeClr val="accent1"/>
                </a:solidFill>
              </a:rPr>
              <a:t>device registers with </a:t>
            </a:r>
            <a:r>
              <a:rPr lang="en-US" dirty="0" smtClean="0">
                <a:solidFill>
                  <a:schemeClr val="accent1"/>
                </a:solidFill>
              </a:rPr>
              <a:t>standard load/stores.</a:t>
            </a:r>
            <a:endParaRPr lang="en-US" dirty="0">
              <a:solidFill>
                <a:schemeClr val="accent1"/>
              </a:solidFill>
            </a:endParaRPr>
          </a:p>
        </p:txBody>
      </p:sp>
    </p:spTree>
    <p:extLst>
      <p:ext uri="{BB962C8B-B14F-4D97-AF65-F5344CB8AC3E}">
        <p14:creationId xmlns:p14="http://schemas.microsoft.com/office/powerpoint/2010/main" val="2174907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does the processor know device is ready/done?</a:t>
            </a:r>
            <a:endParaRPr lang="en-US" dirty="0"/>
          </a:p>
        </p:txBody>
      </p:sp>
    </p:spTree>
    <p:extLst>
      <p:ext uri="{BB962C8B-B14F-4D97-AF65-F5344CB8AC3E}">
        <p14:creationId xmlns:p14="http://schemas.microsoft.com/office/powerpoint/2010/main" val="3660580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5634" name="Rectangle 2"/>
          <p:cNvSpPr>
            <a:spLocks noGrp="1" noChangeArrowheads="1"/>
          </p:cNvSpPr>
          <p:nvPr>
            <p:ph type="title"/>
            <p:custDataLst>
              <p:tags r:id="rId1"/>
            </p:custDataLst>
          </p:nvPr>
        </p:nvSpPr>
        <p:spPr/>
        <p:txBody>
          <a:bodyPr>
            <a:normAutofit fontScale="90000"/>
          </a:bodyPr>
          <a:lstStyle/>
          <a:p>
            <a:r>
              <a:rPr lang="en-US" smtClean="0"/>
              <a:t>Communication Method</a:t>
            </a:r>
            <a:endParaRPr lang="en-AU"/>
          </a:p>
        </p:txBody>
      </p:sp>
      <p:sp>
        <p:nvSpPr>
          <p:cNvPr id="4165635" name="Rectangle 3"/>
          <p:cNvSpPr>
            <a:spLocks noGrp="1" noChangeArrowheads="1"/>
          </p:cNvSpPr>
          <p:nvPr>
            <p:ph idx="1"/>
            <p:custDataLst>
              <p:tags r:id="rId2"/>
            </p:custDataLst>
          </p:nvPr>
        </p:nvSpPr>
        <p:spPr/>
        <p:txBody>
          <a:bodyPr>
            <a:noAutofit/>
          </a:bodyPr>
          <a:lstStyle/>
          <a:p>
            <a:r>
              <a:rPr lang="en-US" sz="2800" dirty="0" smtClean="0"/>
              <a:t>Q: How does program learn device is ready/done?</a:t>
            </a:r>
          </a:p>
          <a:p>
            <a:endParaRPr lang="en-US" sz="2800" dirty="0" smtClean="0"/>
          </a:p>
        </p:txBody>
      </p:sp>
    </p:spTree>
    <p:extLst>
      <p:ext uri="{BB962C8B-B14F-4D97-AF65-F5344CB8AC3E}">
        <p14:creationId xmlns:p14="http://schemas.microsoft.com/office/powerpoint/2010/main" val="2955134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p:txBody>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bg1"/>
                </a:solidFill>
              </a:rPr>
              <a:t>Memory-mapped I/O is an elegant technique </a:t>
            </a:r>
            <a:r>
              <a:rPr lang="en-US" dirty="0" smtClean="0">
                <a:solidFill>
                  <a:schemeClr val="bg1"/>
                </a:solidFill>
              </a:rPr>
              <a:t>to read/write </a:t>
            </a:r>
            <a:r>
              <a:rPr lang="en-US" dirty="0">
                <a:solidFill>
                  <a:schemeClr val="bg1"/>
                </a:solidFill>
              </a:rPr>
              <a:t>device registers with </a:t>
            </a:r>
            <a:r>
              <a:rPr lang="en-US" dirty="0" smtClean="0">
                <a:solidFill>
                  <a:schemeClr val="bg1"/>
                </a:solidFill>
              </a:rPr>
              <a:t>standard load/stores.</a:t>
            </a:r>
          </a:p>
          <a:p>
            <a:endParaRPr lang="en-US" dirty="0">
              <a:solidFill>
                <a:schemeClr val="accent1"/>
              </a:solidFill>
            </a:endParaRPr>
          </a:p>
          <a:p>
            <a:r>
              <a:rPr lang="en-US" dirty="0">
                <a:solidFill>
                  <a:schemeClr val="accent1"/>
                </a:solidFill>
              </a:rPr>
              <a:t>Interrupt-based I/O avoids the wasted work in</a:t>
            </a:r>
          </a:p>
          <a:p>
            <a:r>
              <a:rPr lang="en-US" dirty="0">
                <a:solidFill>
                  <a:schemeClr val="accent1"/>
                </a:solidFill>
              </a:rPr>
              <a:t>polling-based I/O and is usually more efficient</a:t>
            </a:r>
          </a:p>
        </p:txBody>
      </p:sp>
    </p:spTree>
    <p:extLst>
      <p:ext uri="{BB962C8B-B14F-4D97-AF65-F5344CB8AC3E}">
        <p14:creationId xmlns:p14="http://schemas.microsoft.com/office/powerpoint/2010/main" val="2347718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does a processor interact with its environment?</a:t>
            </a:r>
            <a:endParaRPr lang="en-US" dirty="0"/>
          </a:p>
        </p:txBody>
      </p:sp>
    </p:spTree>
    <p:extLst>
      <p:ext uri="{BB962C8B-B14F-4D97-AF65-F5344CB8AC3E}">
        <p14:creationId xmlns:p14="http://schemas.microsoft.com/office/powerpoint/2010/main" val="1103713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228600" y="685800"/>
            <a:ext cx="8915400" cy="5638800"/>
          </a:xfrm>
        </p:spPr>
        <p:txBody>
          <a:bodyPr/>
          <a:lstStyle/>
          <a:p>
            <a:r>
              <a:rPr lang="en-US" dirty="0" smtClean="0"/>
              <a:t>How do we transfer a </a:t>
            </a:r>
            <a:r>
              <a:rPr lang="en-US" b="1" i="1" dirty="0" smtClean="0"/>
              <a:t>lot</a:t>
            </a:r>
            <a:r>
              <a:rPr lang="en-US" dirty="0" smtClean="0"/>
              <a:t> of data </a:t>
            </a:r>
            <a:r>
              <a:rPr lang="en-US" b="1" i="1" dirty="0" smtClean="0"/>
              <a:t>efficiently</a:t>
            </a:r>
            <a:r>
              <a:rPr lang="en-US" dirty="0" smtClean="0"/>
              <a:t>?</a:t>
            </a:r>
            <a:endParaRPr lang="en-US" dirty="0"/>
          </a:p>
        </p:txBody>
      </p:sp>
    </p:spTree>
    <p:extLst>
      <p:ext uri="{BB962C8B-B14F-4D97-AF65-F5344CB8AC3E}">
        <p14:creationId xmlns:p14="http://schemas.microsoft.com/office/powerpoint/2010/main" val="3537573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smtClean="0"/>
              <a:t>I/O Data Transfer</a:t>
            </a:r>
            <a:endParaRPr lang="en-AU" dirty="0"/>
          </a:p>
        </p:txBody>
      </p:sp>
      <p:sp>
        <p:nvSpPr>
          <p:cNvPr id="4169731" name="Rectangle 3"/>
          <p:cNvSpPr>
            <a:spLocks noGrp="1" noChangeArrowheads="1"/>
          </p:cNvSpPr>
          <p:nvPr>
            <p:ph idx="1"/>
            <p:custDataLst>
              <p:tags r:id="rId2"/>
            </p:custDataLst>
          </p:nvPr>
        </p:nvSpPr>
        <p:spPr/>
        <p:txBody>
          <a:bodyPr>
            <a:normAutofit/>
          </a:bodyPr>
          <a:lstStyle/>
          <a:p>
            <a:pPr>
              <a:spcBef>
                <a:spcPts val="0"/>
              </a:spcBef>
            </a:pPr>
            <a:r>
              <a:rPr lang="en-US" dirty="0" smtClean="0"/>
              <a:t>How to talk to device? </a:t>
            </a:r>
          </a:p>
          <a:p>
            <a:pPr lvl="1">
              <a:spcBef>
                <a:spcPts val="0"/>
              </a:spcBef>
            </a:pPr>
            <a:r>
              <a:rPr lang="en-US" dirty="0" smtClean="0"/>
              <a:t>Programmed I/O or Memory-Mapped I/O</a:t>
            </a:r>
          </a:p>
          <a:p>
            <a:pPr>
              <a:spcBef>
                <a:spcPts val="0"/>
              </a:spcBef>
            </a:pPr>
            <a:r>
              <a:rPr lang="en-US" dirty="0" smtClean="0"/>
              <a:t>How to get events?</a:t>
            </a:r>
          </a:p>
          <a:p>
            <a:pPr lvl="1">
              <a:spcBef>
                <a:spcPts val="0"/>
              </a:spcBef>
            </a:pPr>
            <a:r>
              <a:rPr lang="en-US" dirty="0" smtClean="0"/>
              <a:t>Polling or Interrupts</a:t>
            </a:r>
          </a:p>
          <a:p>
            <a:pPr>
              <a:spcBef>
                <a:spcPts val="0"/>
              </a:spcBef>
            </a:pPr>
            <a:r>
              <a:rPr lang="en-US" dirty="0" smtClean="0">
                <a:solidFill>
                  <a:schemeClr val="accent1"/>
                </a:solidFill>
              </a:rPr>
              <a:t>How to transfer lots of data?</a:t>
            </a:r>
            <a:endParaRPr lang="en-US" dirty="0" smtClean="0">
              <a:latin typeface="Consolas" pitchFamily="49" charset="0"/>
            </a:endParaRPr>
          </a:p>
          <a:p>
            <a:pPr marL="804863"/>
            <a:r>
              <a:rPr lang="en-US" dirty="0" smtClean="0">
                <a:latin typeface="Consolas" pitchFamily="49" charset="0"/>
              </a:rPr>
              <a:t>disk-&gt;</a:t>
            </a:r>
            <a:r>
              <a:rPr lang="en-US" dirty="0" err="1" smtClean="0">
                <a:latin typeface="Consolas" pitchFamily="49" charset="0"/>
              </a:rPr>
              <a:t>cmd</a:t>
            </a:r>
            <a:r>
              <a:rPr lang="en-US" dirty="0" smtClean="0">
                <a:latin typeface="Consolas" pitchFamily="49" charset="0"/>
              </a:rPr>
              <a:t> = READ_4K_SECTOR;</a:t>
            </a:r>
          </a:p>
          <a:p>
            <a:pPr marL="804863"/>
            <a:r>
              <a:rPr lang="en-US" dirty="0" smtClean="0">
                <a:latin typeface="Consolas" pitchFamily="49" charset="0"/>
              </a:rPr>
              <a:t>disk-&gt;data = 12;</a:t>
            </a:r>
          </a:p>
          <a:p>
            <a:pPr marL="804863"/>
            <a:r>
              <a:rPr lang="en-US" dirty="0" smtClean="0">
                <a:latin typeface="Consolas" pitchFamily="49" charset="0"/>
              </a:rPr>
              <a:t>while (!(disk-&gt;status &amp; 1) { }</a:t>
            </a:r>
          </a:p>
          <a:p>
            <a:pPr marL="804863"/>
            <a:r>
              <a:rPr lang="en-US" dirty="0" smtClean="0">
                <a:latin typeface="Consolas" pitchFamily="49" charset="0"/>
              </a:rPr>
              <a:t>for (</a:t>
            </a:r>
            <a:r>
              <a:rPr lang="en-US" dirty="0" err="1" smtClean="0">
                <a:latin typeface="Consolas" pitchFamily="49" charset="0"/>
              </a:rPr>
              <a:t>i</a:t>
            </a:r>
            <a:r>
              <a:rPr lang="en-US" dirty="0" smtClean="0">
                <a:latin typeface="Consolas" pitchFamily="49" charset="0"/>
              </a:rPr>
              <a:t> = 0..4k) </a:t>
            </a:r>
          </a:p>
          <a:p>
            <a:pPr marL="804863"/>
            <a:r>
              <a:rPr lang="en-US" dirty="0" smtClean="0">
                <a:latin typeface="Consolas" pitchFamily="49" charset="0"/>
              </a:rPr>
              <a:t>	</a:t>
            </a:r>
            <a:r>
              <a:rPr lang="en-US" dirty="0" err="1" smtClean="0">
                <a:latin typeface="Consolas" pitchFamily="49" charset="0"/>
              </a:rPr>
              <a:t>buf</a:t>
            </a:r>
            <a:r>
              <a:rPr lang="en-US" dirty="0" smtClean="0">
                <a:latin typeface="Consolas" pitchFamily="49" charset="0"/>
              </a:rPr>
              <a:t>[</a:t>
            </a:r>
            <a:r>
              <a:rPr lang="en-US" dirty="0" err="1" smtClean="0">
                <a:latin typeface="Consolas" pitchFamily="49" charset="0"/>
              </a:rPr>
              <a:t>i</a:t>
            </a:r>
            <a:r>
              <a:rPr lang="en-US" dirty="0" smtClean="0">
                <a:latin typeface="Consolas" pitchFamily="49" charset="0"/>
              </a:rPr>
              <a:t>] = disk-&gt;data;</a:t>
            </a:r>
          </a:p>
        </p:txBody>
      </p:sp>
      <p:sp>
        <p:nvSpPr>
          <p:cNvPr id="2" name="Right Brace 1"/>
          <p:cNvSpPr/>
          <p:nvPr/>
        </p:nvSpPr>
        <p:spPr>
          <a:xfrm>
            <a:off x="7391400" y="3124200"/>
            <a:ext cx="685800" cy="304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772400" y="3817203"/>
            <a:ext cx="1427186" cy="830997"/>
          </a:xfrm>
          <a:prstGeom prst="rect">
            <a:avLst/>
          </a:prstGeom>
          <a:noFill/>
        </p:spPr>
        <p:txBody>
          <a:bodyPr wrap="none" rtlCol="0">
            <a:spAutoFit/>
          </a:bodyPr>
          <a:lstStyle/>
          <a:p>
            <a:r>
              <a:rPr lang="en-US" sz="2400" dirty="0" smtClean="0">
                <a:solidFill>
                  <a:schemeClr val="accent1"/>
                </a:solidFill>
              </a:rPr>
              <a:t>Very</a:t>
            </a:r>
          </a:p>
          <a:p>
            <a:r>
              <a:rPr lang="en-US" sz="2400" dirty="0" smtClean="0">
                <a:solidFill>
                  <a:schemeClr val="accent1"/>
                </a:solidFill>
              </a:rPr>
              <a:t>Expensive</a:t>
            </a:r>
            <a:endParaRPr lang="en-US" sz="2400" dirty="0">
              <a:solidFill>
                <a:schemeClr val="accent1"/>
              </a:solidFill>
            </a:endParaRPr>
          </a:p>
        </p:txBody>
      </p:sp>
      <p:sp>
        <p:nvSpPr>
          <p:cNvPr id="4" name="Rounded Rectangle 3"/>
          <p:cNvSpPr/>
          <p:nvPr/>
        </p:nvSpPr>
        <p:spPr>
          <a:xfrm>
            <a:off x="152400" y="2514600"/>
            <a:ext cx="5029200" cy="6096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6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973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697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697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697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6973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69731">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p:txBody>
          <a:bodyPr>
            <a:normAutofit fontScale="90000"/>
          </a:bodyPr>
          <a:lstStyle/>
          <a:p>
            <a:r>
              <a:rPr lang="en-GB" dirty="0" smtClean="0"/>
              <a:t>I/O Data Transfer</a:t>
            </a:r>
            <a:endParaRPr lang="en-GB" dirty="0"/>
          </a:p>
        </p:txBody>
      </p:sp>
      <p:sp>
        <p:nvSpPr>
          <p:cNvPr id="4184067" name="Rectangle 3"/>
          <p:cNvSpPr>
            <a:spLocks noGrp="1" noChangeArrowheads="1"/>
          </p:cNvSpPr>
          <p:nvPr>
            <p:ph idx="1"/>
            <p:custDataLst>
              <p:tags r:id="rId2"/>
            </p:custDataLst>
          </p:nvPr>
        </p:nvSpPr>
        <p:spPr/>
        <p:txBody>
          <a:bodyPr/>
          <a:lstStyle/>
          <a:p>
            <a:r>
              <a:rPr lang="en-GB" dirty="0" smtClean="0"/>
              <a:t>Programmed I/O </a:t>
            </a:r>
            <a:r>
              <a:rPr lang="en-GB" dirty="0" err="1" smtClean="0"/>
              <a:t>xfer</a:t>
            </a:r>
            <a:r>
              <a:rPr lang="en-GB" dirty="0" smtClean="0"/>
              <a:t>: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t>for (</a:t>
            </a:r>
            <a:r>
              <a:rPr lang="en-GB" dirty="0" err="1" smtClean="0"/>
              <a:t>i</a:t>
            </a:r>
            <a:r>
              <a:rPr lang="en-GB" dirty="0" smtClean="0"/>
              <a:t> = 1 .. n)</a:t>
            </a:r>
          </a:p>
          <a:p>
            <a:pPr lvl="1"/>
            <a:r>
              <a:rPr lang="en-GB" dirty="0" smtClean="0"/>
              <a:t>CPU issues read request</a:t>
            </a:r>
          </a:p>
          <a:p>
            <a:pPr lvl="1"/>
            <a:r>
              <a:rPr lang="en-GB" dirty="0" smtClean="0"/>
              <a:t>Device puts data on bus</a:t>
            </a:r>
            <a:br>
              <a:rPr lang="en-GB" dirty="0" smtClean="0"/>
            </a:br>
            <a:r>
              <a:rPr lang="en-GB" dirty="0" smtClean="0"/>
              <a:t>&amp; CPU reads into registers</a:t>
            </a:r>
          </a:p>
          <a:p>
            <a:pPr lvl="1"/>
            <a:r>
              <a:rPr lang="en-GB" dirty="0" smtClean="0"/>
              <a:t>CPU writes data to memory</a:t>
            </a:r>
          </a:p>
        </p:txBody>
      </p:sp>
      <p:sp>
        <p:nvSpPr>
          <p:cNvPr id="4184068" name="Rectangle 4"/>
          <p:cNvSpPr>
            <a:spLocks noChangeArrowheads="1"/>
          </p:cNvSpPr>
          <p:nvPr>
            <p:custDataLst>
              <p:tags r:id="rId3"/>
            </p:custDataLst>
          </p:nvPr>
        </p:nvSpPr>
        <p:spPr bwMode="auto">
          <a:xfrm>
            <a:off x="5554662" y="11334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734300" y="11334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477000" y="18669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400800" y="16002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400800" y="14351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400800" y="1219200"/>
            <a:ext cx="1295400" cy="0"/>
          </a:xfrm>
          <a:prstGeom prst="line">
            <a:avLst/>
          </a:prstGeom>
          <a:noFill/>
          <a:ln w="28575">
            <a:solidFill>
              <a:schemeClr val="accent1"/>
            </a:solidFill>
            <a:miter lim="800000"/>
            <a:headEnd/>
            <a:tailEnd type="arrow" w="lg" len="lg"/>
          </a:ln>
          <a:effectLst/>
        </p:spPr>
        <p:txBody>
          <a:bodyPr/>
          <a:lstStyle/>
          <a:p>
            <a:endParaRPr lang="en-US"/>
          </a:p>
        </p:txBody>
      </p:sp>
      <p:sp>
        <p:nvSpPr>
          <p:cNvPr id="4184082" name="Oval 18"/>
          <p:cNvSpPr>
            <a:spLocks noChangeArrowheads="1"/>
          </p:cNvSpPr>
          <p:nvPr>
            <p:custDataLst>
              <p:tags r:id="rId9"/>
            </p:custDataLst>
          </p:nvPr>
        </p:nvSpPr>
        <p:spPr bwMode="auto">
          <a:xfrm>
            <a:off x="6994525" y="1587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4184083" name="Oval 19"/>
          <p:cNvSpPr>
            <a:spLocks noChangeArrowheads="1"/>
          </p:cNvSpPr>
          <p:nvPr>
            <p:custDataLst>
              <p:tags r:id="rId10"/>
            </p:custDataLst>
          </p:nvPr>
        </p:nvSpPr>
        <p:spPr bwMode="auto">
          <a:xfrm>
            <a:off x="7146925" y="11303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 name="TextBox 1"/>
          <p:cNvSpPr txBox="1"/>
          <p:nvPr/>
        </p:nvSpPr>
        <p:spPr>
          <a:xfrm>
            <a:off x="5442195" y="2971800"/>
            <a:ext cx="3447610" cy="1569660"/>
          </a:xfrm>
          <a:prstGeom prst="rect">
            <a:avLst/>
          </a:prstGeom>
          <a:noFill/>
        </p:spPr>
        <p:txBody>
          <a:bodyPr wrap="none" rtlCol="0">
            <a:spAutoFit/>
          </a:bodyPr>
          <a:lstStyle/>
          <a:p>
            <a:r>
              <a:rPr lang="en-US" sz="2400" dirty="0" smtClean="0">
                <a:solidFill>
                  <a:schemeClr val="accent1"/>
                </a:solidFill>
              </a:rPr>
              <a:t>Read from Disk</a:t>
            </a:r>
          </a:p>
          <a:p>
            <a:r>
              <a:rPr lang="en-US" sz="2400" dirty="0" smtClean="0">
                <a:solidFill>
                  <a:schemeClr val="accent1"/>
                </a:solidFill>
              </a:rPr>
              <a:t>Write to Memory</a:t>
            </a:r>
          </a:p>
          <a:p>
            <a:r>
              <a:rPr lang="en-US" sz="2400" b="1" i="1" dirty="0" smtClean="0">
                <a:solidFill>
                  <a:schemeClr val="accent1"/>
                </a:solidFill>
              </a:rPr>
              <a:t>Everything</a:t>
            </a:r>
            <a:r>
              <a:rPr lang="en-US" sz="2400" dirty="0" smtClean="0">
                <a:solidFill>
                  <a:schemeClr val="accent1"/>
                </a:solidFill>
              </a:rPr>
              <a:t> interrupts CPU</a:t>
            </a:r>
          </a:p>
          <a:p>
            <a:r>
              <a:rPr lang="en-US" sz="2400" b="1" i="1" dirty="0" smtClean="0">
                <a:solidFill>
                  <a:schemeClr val="accent1"/>
                </a:solidFill>
              </a:rPr>
              <a:t>Wastes</a:t>
            </a:r>
            <a:r>
              <a:rPr lang="en-US" sz="2400" dirty="0" smtClean="0">
                <a:solidFill>
                  <a:schemeClr val="accent1"/>
                </a:solidFill>
              </a:rPr>
              <a:t> CPU</a:t>
            </a:r>
            <a:endParaRPr lang="en-US" sz="2400" dirty="0">
              <a:solidFill>
                <a:schemeClr val="accent1"/>
              </a:solidFill>
            </a:endParaRPr>
          </a:p>
        </p:txBody>
      </p:sp>
      <p:sp>
        <p:nvSpPr>
          <p:cNvPr id="3" name="Rounded Rectangle 2"/>
          <p:cNvSpPr/>
          <p:nvPr/>
        </p:nvSpPr>
        <p:spPr>
          <a:xfrm>
            <a:off x="5442195" y="2971800"/>
            <a:ext cx="3447610" cy="156966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216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I/O Data Transfer</a:t>
            </a:r>
            <a:endParaRPr lang="en-AU" dirty="0"/>
          </a:p>
        </p:txBody>
      </p:sp>
      <p:sp>
        <p:nvSpPr>
          <p:cNvPr id="4169731" name="Rectangle 3"/>
          <p:cNvSpPr>
            <a:spLocks noGrp="1" noChangeArrowheads="1"/>
          </p:cNvSpPr>
          <p:nvPr>
            <p:ph idx="1"/>
            <p:custDataLst>
              <p:tags r:id="rId2"/>
            </p:custDataLst>
          </p:nvPr>
        </p:nvSpPr>
        <p:spPr/>
        <p:txBody>
          <a:bodyPr>
            <a:normAutofit/>
          </a:bodyPr>
          <a:lstStyle/>
          <a:p>
            <a:r>
              <a:rPr lang="en-US" dirty="0" smtClean="0"/>
              <a:t>Q: How to transfer lots of data </a:t>
            </a:r>
            <a:r>
              <a:rPr lang="en-US" b="1" i="1" dirty="0" smtClean="0"/>
              <a:t>efficiently</a:t>
            </a:r>
            <a:r>
              <a:rPr lang="en-US" dirty="0" smtClean="0"/>
              <a:t>?</a:t>
            </a:r>
            <a:endParaRPr lang="en-US" dirty="0" smtClean="0">
              <a:latin typeface="Consolas" pitchFamily="49" charset="0"/>
            </a:endParaRPr>
          </a:p>
        </p:txBody>
      </p:sp>
    </p:spTree>
    <p:extLst>
      <p:ext uri="{BB962C8B-B14F-4D97-AF65-F5344CB8AC3E}">
        <p14:creationId xmlns:p14="http://schemas.microsoft.com/office/powerpoint/2010/main" val="2673076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4066" name="Rectangle 2"/>
          <p:cNvSpPr>
            <a:spLocks noGrp="1" noChangeArrowheads="1"/>
          </p:cNvSpPr>
          <p:nvPr>
            <p:ph type="title"/>
            <p:custDataLst>
              <p:tags r:id="rId1"/>
            </p:custDataLst>
          </p:nvPr>
        </p:nvSpPr>
        <p:spPr/>
        <p:txBody>
          <a:bodyPr>
            <a:normAutofit fontScale="90000"/>
          </a:bodyPr>
          <a:lstStyle/>
          <a:p>
            <a:r>
              <a:rPr lang="en-GB" smtClean="0"/>
              <a:t>DMA: Direct Memory Access</a:t>
            </a:r>
            <a:endParaRPr lang="en-GB"/>
          </a:p>
        </p:txBody>
      </p:sp>
      <p:sp>
        <p:nvSpPr>
          <p:cNvPr id="4184067" name="Rectangle 3"/>
          <p:cNvSpPr>
            <a:spLocks noGrp="1" noChangeArrowheads="1"/>
          </p:cNvSpPr>
          <p:nvPr>
            <p:ph idx="1"/>
            <p:custDataLst>
              <p:tags r:id="rId2"/>
            </p:custDataLst>
          </p:nvPr>
        </p:nvSpPr>
        <p:spPr>
          <a:xfrm>
            <a:off x="228600" y="685800"/>
            <a:ext cx="8686800" cy="6019800"/>
          </a:xfrm>
        </p:spPr>
        <p:txBody>
          <a:bodyPr>
            <a:normAutofit lnSpcReduction="10000"/>
          </a:bodyPr>
          <a:lstStyle/>
          <a:p>
            <a:r>
              <a:rPr lang="en-GB" dirty="0" smtClean="0"/>
              <a:t>Programmed I/O </a:t>
            </a:r>
            <a:r>
              <a:rPr lang="en-GB" dirty="0" err="1" smtClean="0"/>
              <a:t>xfer</a:t>
            </a:r>
            <a:r>
              <a:rPr lang="en-GB" dirty="0" smtClean="0"/>
              <a:t>:  Device </a:t>
            </a:r>
            <a:r>
              <a:rPr lang="en-GB" dirty="0" smtClean="0">
                <a:sym typeface="Wingdings" pitchFamily="2" charset="2"/>
              </a:rPr>
              <a:t> </a:t>
            </a:r>
            <a:r>
              <a:rPr lang="en-GB" dirty="0" smtClean="0"/>
              <a:t> CPU </a:t>
            </a:r>
            <a:r>
              <a:rPr lang="en-GB" dirty="0" smtClean="0">
                <a:sym typeface="Wingdings" pitchFamily="2" charset="2"/>
              </a:rPr>
              <a:t></a:t>
            </a:r>
            <a:r>
              <a:rPr lang="en-GB" dirty="0" smtClean="0"/>
              <a:t> RAM</a:t>
            </a:r>
          </a:p>
          <a:p>
            <a:pPr lvl="1">
              <a:buNone/>
            </a:pPr>
            <a:r>
              <a:rPr lang="en-GB" dirty="0" smtClean="0"/>
              <a:t>for (</a:t>
            </a:r>
            <a:r>
              <a:rPr lang="en-GB" dirty="0" err="1" smtClean="0"/>
              <a:t>i</a:t>
            </a:r>
            <a:r>
              <a:rPr lang="en-GB" dirty="0" smtClean="0"/>
              <a:t> = 1 .. n)</a:t>
            </a:r>
          </a:p>
          <a:p>
            <a:pPr lvl="1"/>
            <a:r>
              <a:rPr lang="en-GB" dirty="0" smtClean="0"/>
              <a:t>CPU issues read request</a:t>
            </a:r>
          </a:p>
          <a:p>
            <a:pPr lvl="1"/>
            <a:r>
              <a:rPr lang="en-GB" dirty="0" smtClean="0"/>
              <a:t>Device puts data on bus</a:t>
            </a:r>
            <a:br>
              <a:rPr lang="en-GB" dirty="0" smtClean="0"/>
            </a:br>
            <a:r>
              <a:rPr lang="en-GB" dirty="0" smtClean="0"/>
              <a:t>&amp; CPU reads into registers</a:t>
            </a:r>
          </a:p>
          <a:p>
            <a:pPr lvl="1"/>
            <a:r>
              <a:rPr lang="en-GB" dirty="0" smtClean="0"/>
              <a:t>CPU writes data to memory</a:t>
            </a:r>
          </a:p>
          <a:p>
            <a:pPr lvl="1"/>
            <a:endParaRPr lang="en-GB" dirty="0" smtClean="0"/>
          </a:p>
          <a:p>
            <a:r>
              <a:rPr lang="en-GB" dirty="0" smtClean="0"/>
              <a:t>DMA </a:t>
            </a:r>
            <a:r>
              <a:rPr lang="en-GB" dirty="0" err="1" smtClean="0"/>
              <a:t>xfer</a:t>
            </a:r>
            <a:r>
              <a:rPr lang="en-GB" dirty="0" smtClean="0"/>
              <a:t>:  Device </a:t>
            </a:r>
            <a:r>
              <a:rPr lang="en-GB" dirty="0" smtClean="0">
                <a:sym typeface="Wingdings" pitchFamily="2" charset="2"/>
              </a:rPr>
              <a:t> </a:t>
            </a:r>
            <a:r>
              <a:rPr lang="en-GB" dirty="0" smtClean="0"/>
              <a:t>RAM</a:t>
            </a:r>
          </a:p>
          <a:p>
            <a:pPr lvl="1"/>
            <a:r>
              <a:rPr lang="en-GB" dirty="0" smtClean="0"/>
              <a:t>CPU sets up DMA request</a:t>
            </a:r>
          </a:p>
          <a:p>
            <a:pPr lvl="1"/>
            <a:r>
              <a:rPr lang="en-GB" dirty="0" smtClean="0"/>
              <a:t>for (</a:t>
            </a:r>
            <a:r>
              <a:rPr lang="en-GB" dirty="0" err="1" smtClean="0"/>
              <a:t>i</a:t>
            </a:r>
            <a:r>
              <a:rPr lang="en-GB" dirty="0" smtClean="0"/>
              <a:t> = 1 ... n)</a:t>
            </a:r>
            <a:br>
              <a:rPr lang="en-GB" dirty="0" smtClean="0"/>
            </a:br>
            <a:r>
              <a:rPr lang="en-GB" dirty="0" smtClean="0"/>
              <a:t>	Device puts data on bus</a:t>
            </a:r>
            <a:br>
              <a:rPr lang="en-GB" dirty="0" smtClean="0"/>
            </a:br>
            <a:r>
              <a:rPr lang="en-GB" dirty="0" smtClean="0"/>
              <a:t>	&amp; RAM accepts it</a:t>
            </a:r>
          </a:p>
          <a:p>
            <a:pPr lvl="1"/>
            <a:r>
              <a:rPr lang="en-GB" dirty="0" smtClean="0"/>
              <a:t>Device interrupts CPU after done</a:t>
            </a:r>
          </a:p>
        </p:txBody>
      </p:sp>
      <p:sp>
        <p:nvSpPr>
          <p:cNvPr id="4184068" name="Rectangle 4"/>
          <p:cNvSpPr>
            <a:spLocks noChangeArrowheads="1"/>
          </p:cNvSpPr>
          <p:nvPr>
            <p:custDataLst>
              <p:tags r:id="rId3"/>
            </p:custDataLst>
          </p:nvPr>
        </p:nvSpPr>
        <p:spPr bwMode="auto">
          <a:xfrm>
            <a:off x="5554662" y="11334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4184069" name="Rectangle 5"/>
          <p:cNvSpPr>
            <a:spLocks noChangeArrowheads="1"/>
          </p:cNvSpPr>
          <p:nvPr>
            <p:custDataLst>
              <p:tags r:id="rId4"/>
            </p:custDataLst>
          </p:nvPr>
        </p:nvSpPr>
        <p:spPr bwMode="auto">
          <a:xfrm>
            <a:off x="7734300" y="11334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4184070" name="AutoShape 6"/>
          <p:cNvSpPr>
            <a:spLocks noChangeArrowheads="1"/>
          </p:cNvSpPr>
          <p:nvPr>
            <p:custDataLst>
              <p:tags r:id="rId5"/>
            </p:custDataLst>
          </p:nvPr>
        </p:nvSpPr>
        <p:spPr bwMode="auto">
          <a:xfrm>
            <a:off x="6477000" y="18669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4184071" name="Freeform 7"/>
          <p:cNvSpPr>
            <a:spLocks/>
          </p:cNvSpPr>
          <p:nvPr>
            <p:custDataLst>
              <p:tags r:id="rId6"/>
            </p:custDataLst>
          </p:nvPr>
        </p:nvSpPr>
        <p:spPr bwMode="auto">
          <a:xfrm>
            <a:off x="6400800" y="16002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round/>
            <a:headEnd/>
            <a:tailEnd type="arrow" w="lg" len="lg"/>
          </a:ln>
          <a:effectLst/>
        </p:spPr>
        <p:txBody>
          <a:bodyPr wrap="none" anchor="ctr"/>
          <a:lstStyle/>
          <a:p>
            <a:endParaRPr lang="en-US"/>
          </a:p>
        </p:txBody>
      </p:sp>
      <p:sp>
        <p:nvSpPr>
          <p:cNvPr id="4184072" name="Freeform 8"/>
          <p:cNvSpPr>
            <a:spLocks/>
          </p:cNvSpPr>
          <p:nvPr>
            <p:custDataLst>
              <p:tags r:id="rId7"/>
            </p:custDataLst>
          </p:nvPr>
        </p:nvSpPr>
        <p:spPr bwMode="auto">
          <a:xfrm>
            <a:off x="6400800" y="14351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4184073" name="Line 9"/>
          <p:cNvSpPr>
            <a:spLocks noChangeShapeType="1"/>
          </p:cNvSpPr>
          <p:nvPr>
            <p:custDataLst>
              <p:tags r:id="rId8"/>
            </p:custDataLst>
          </p:nvPr>
        </p:nvSpPr>
        <p:spPr bwMode="auto">
          <a:xfrm flipV="1">
            <a:off x="6400800" y="1219200"/>
            <a:ext cx="1295400" cy="0"/>
          </a:xfrm>
          <a:prstGeom prst="line">
            <a:avLst/>
          </a:prstGeom>
          <a:noFill/>
          <a:ln w="28575">
            <a:solidFill>
              <a:schemeClr val="accent1"/>
            </a:solidFill>
            <a:miter lim="800000"/>
            <a:headEnd/>
            <a:tailEnd type="arrow" w="lg" len="lg"/>
          </a:ln>
          <a:effectLst/>
        </p:spPr>
        <p:txBody>
          <a:bodyPr/>
          <a:lstStyle/>
          <a:p>
            <a:endParaRPr lang="en-US"/>
          </a:p>
        </p:txBody>
      </p:sp>
      <p:sp>
        <p:nvSpPr>
          <p:cNvPr id="4184082" name="Oval 18"/>
          <p:cNvSpPr>
            <a:spLocks noChangeArrowheads="1"/>
          </p:cNvSpPr>
          <p:nvPr>
            <p:custDataLst>
              <p:tags r:id="rId9"/>
            </p:custDataLst>
          </p:nvPr>
        </p:nvSpPr>
        <p:spPr bwMode="auto">
          <a:xfrm>
            <a:off x="6994525" y="1587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4184083" name="Oval 19"/>
          <p:cNvSpPr>
            <a:spLocks noChangeArrowheads="1"/>
          </p:cNvSpPr>
          <p:nvPr>
            <p:custDataLst>
              <p:tags r:id="rId10"/>
            </p:custDataLst>
          </p:nvPr>
        </p:nvSpPr>
        <p:spPr bwMode="auto">
          <a:xfrm>
            <a:off x="7146925" y="11303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554662" y="3762375"/>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13" name="Rectangle 5"/>
          <p:cNvSpPr>
            <a:spLocks noChangeArrowheads="1"/>
          </p:cNvSpPr>
          <p:nvPr>
            <p:custDataLst>
              <p:tags r:id="rId12"/>
            </p:custDataLst>
          </p:nvPr>
        </p:nvSpPr>
        <p:spPr bwMode="auto">
          <a:xfrm>
            <a:off x="7734300" y="37623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14" name="AutoShape 6"/>
          <p:cNvSpPr>
            <a:spLocks noChangeArrowheads="1"/>
          </p:cNvSpPr>
          <p:nvPr>
            <p:custDataLst>
              <p:tags r:id="rId13"/>
            </p:custDataLst>
          </p:nvPr>
        </p:nvSpPr>
        <p:spPr bwMode="auto">
          <a:xfrm>
            <a:off x="6477000" y="44958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15" name="Freeform 7"/>
          <p:cNvSpPr>
            <a:spLocks/>
          </p:cNvSpPr>
          <p:nvPr>
            <p:custDataLst>
              <p:tags r:id="rId14"/>
            </p:custDataLst>
          </p:nvPr>
        </p:nvSpPr>
        <p:spPr bwMode="auto">
          <a:xfrm>
            <a:off x="6324600" y="4229100"/>
            <a:ext cx="457199" cy="533400"/>
          </a:xfrm>
          <a:custGeom>
            <a:avLst/>
            <a:gdLst/>
            <a:ahLst/>
            <a:cxnLst>
              <a:cxn ang="0">
                <a:pos x="0" y="0"/>
              </a:cxn>
              <a:cxn ang="0">
                <a:pos x="144" y="0"/>
              </a:cxn>
              <a:cxn ang="0">
                <a:pos x="144" y="288"/>
              </a:cxn>
            </a:cxnLst>
            <a:rect l="0" t="0" r="r" b="b"/>
            <a:pathLst>
              <a:path w="144" h="288">
                <a:moveTo>
                  <a:pt x="0" y="0"/>
                </a:moveTo>
                <a:lnTo>
                  <a:pt x="144" y="0"/>
                </a:lnTo>
                <a:lnTo>
                  <a:pt x="144" y="288"/>
                </a:lnTo>
              </a:path>
            </a:pathLst>
          </a:custGeom>
          <a:noFill/>
          <a:ln w="28575">
            <a:solidFill>
              <a:schemeClr val="accent1"/>
            </a:solidFill>
            <a:prstDash val="sysDot"/>
            <a:round/>
            <a:headEnd/>
            <a:tailEnd type="arrow" w="lg" len="lg"/>
          </a:ln>
          <a:effectLst/>
        </p:spPr>
        <p:txBody>
          <a:bodyPr wrap="none" anchor="ctr"/>
          <a:lstStyle/>
          <a:p>
            <a:endParaRPr lang="en-US"/>
          </a:p>
        </p:txBody>
      </p:sp>
      <p:sp>
        <p:nvSpPr>
          <p:cNvPr id="16" name="Freeform 8"/>
          <p:cNvSpPr>
            <a:spLocks/>
          </p:cNvSpPr>
          <p:nvPr>
            <p:custDataLst>
              <p:tags r:id="rId15"/>
            </p:custDataLst>
          </p:nvPr>
        </p:nvSpPr>
        <p:spPr bwMode="auto">
          <a:xfrm flipH="1">
            <a:off x="7086598" y="38862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a:tailEnd type="arrow" w="lg" len="lg"/>
          </a:ln>
          <a:effectLst/>
        </p:spPr>
        <p:txBody>
          <a:bodyPr wrap="none" anchor="ctr"/>
          <a:lstStyle/>
          <a:p>
            <a:endParaRPr lang="en-US"/>
          </a:p>
        </p:txBody>
      </p:sp>
      <p:sp>
        <p:nvSpPr>
          <p:cNvPr id="18" name="Oval 18"/>
          <p:cNvSpPr>
            <a:spLocks noChangeArrowheads="1"/>
          </p:cNvSpPr>
          <p:nvPr>
            <p:custDataLst>
              <p:tags r:id="rId16"/>
            </p:custDataLst>
          </p:nvPr>
        </p:nvSpPr>
        <p:spPr bwMode="auto">
          <a:xfrm>
            <a:off x="7010400" y="41910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9" name="Oval 19"/>
          <p:cNvSpPr>
            <a:spLocks noChangeArrowheads="1"/>
          </p:cNvSpPr>
          <p:nvPr>
            <p:custDataLst>
              <p:tags r:id="rId17"/>
            </p:custDataLst>
          </p:nvPr>
        </p:nvSpPr>
        <p:spPr bwMode="auto">
          <a:xfrm>
            <a:off x="7239000" y="38100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0" name="Oval 18"/>
          <p:cNvSpPr>
            <a:spLocks noChangeArrowheads="1"/>
          </p:cNvSpPr>
          <p:nvPr>
            <p:custDataLst>
              <p:tags r:id="rId18"/>
            </p:custDataLst>
          </p:nvPr>
        </p:nvSpPr>
        <p:spPr bwMode="auto">
          <a:xfrm>
            <a:off x="7010400" y="40386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1" name="Oval 18"/>
          <p:cNvSpPr>
            <a:spLocks noChangeArrowheads="1"/>
          </p:cNvSpPr>
          <p:nvPr>
            <p:custDataLst>
              <p:tags r:id="rId19"/>
            </p:custDataLst>
          </p:nvPr>
        </p:nvSpPr>
        <p:spPr bwMode="auto">
          <a:xfrm>
            <a:off x="7010400" y="43434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2" name="TextBox 1"/>
          <p:cNvSpPr txBox="1"/>
          <p:nvPr/>
        </p:nvSpPr>
        <p:spPr>
          <a:xfrm>
            <a:off x="5257800" y="4343400"/>
            <a:ext cx="1221745" cy="461665"/>
          </a:xfrm>
          <a:prstGeom prst="rect">
            <a:avLst/>
          </a:prstGeom>
          <a:noFill/>
        </p:spPr>
        <p:txBody>
          <a:bodyPr wrap="none" rtlCol="0">
            <a:spAutoFit/>
          </a:bodyPr>
          <a:lstStyle/>
          <a:p>
            <a:r>
              <a:rPr lang="en-US" sz="2400" dirty="0" smtClean="0">
                <a:solidFill>
                  <a:schemeClr val="accent1"/>
                </a:solidFill>
              </a:rPr>
              <a:t>1) Setup</a:t>
            </a:r>
            <a:endParaRPr lang="en-US" sz="2400" dirty="0">
              <a:solidFill>
                <a:schemeClr val="accent1"/>
              </a:solidFill>
            </a:endParaRPr>
          </a:p>
        </p:txBody>
      </p:sp>
      <p:sp>
        <p:nvSpPr>
          <p:cNvPr id="23" name="TextBox 22"/>
          <p:cNvSpPr txBox="1"/>
          <p:nvPr/>
        </p:nvSpPr>
        <p:spPr>
          <a:xfrm>
            <a:off x="7523477" y="4404014"/>
            <a:ext cx="1509644" cy="461665"/>
          </a:xfrm>
          <a:prstGeom prst="rect">
            <a:avLst/>
          </a:prstGeom>
          <a:noFill/>
        </p:spPr>
        <p:txBody>
          <a:bodyPr wrap="none" rtlCol="0">
            <a:spAutoFit/>
          </a:bodyPr>
          <a:lstStyle/>
          <a:p>
            <a:r>
              <a:rPr lang="en-US" sz="2400" dirty="0">
                <a:solidFill>
                  <a:schemeClr val="accent1"/>
                </a:solidFill>
              </a:rPr>
              <a:t>2</a:t>
            </a:r>
            <a:r>
              <a:rPr lang="en-US" sz="2400" dirty="0" smtClean="0">
                <a:solidFill>
                  <a:schemeClr val="accent1"/>
                </a:solidFill>
              </a:rPr>
              <a:t>) Transfer</a:t>
            </a:r>
            <a:endParaRPr lang="en-US" sz="2400" dirty="0">
              <a:solidFill>
                <a:schemeClr val="accent1"/>
              </a:solidFill>
            </a:endParaRPr>
          </a:p>
        </p:txBody>
      </p:sp>
      <p:sp>
        <p:nvSpPr>
          <p:cNvPr id="24" name="TextBox 23"/>
          <p:cNvSpPr txBox="1"/>
          <p:nvPr/>
        </p:nvSpPr>
        <p:spPr>
          <a:xfrm>
            <a:off x="5562600" y="3195935"/>
            <a:ext cx="3009285" cy="461665"/>
          </a:xfrm>
          <a:prstGeom prst="rect">
            <a:avLst/>
          </a:prstGeom>
          <a:noFill/>
        </p:spPr>
        <p:txBody>
          <a:bodyPr wrap="none" rtlCol="0">
            <a:spAutoFit/>
          </a:bodyPr>
          <a:lstStyle/>
          <a:p>
            <a:r>
              <a:rPr lang="en-US" sz="2400" dirty="0" smtClean="0">
                <a:solidFill>
                  <a:schemeClr val="accent1"/>
                </a:solidFill>
              </a:rPr>
              <a:t>3) Interrupt after done</a:t>
            </a:r>
            <a:endParaRPr lang="en-US" sz="2400" dirty="0">
              <a:solidFill>
                <a:schemeClr val="accent1"/>
              </a:solidFill>
            </a:endParaRPr>
          </a:p>
        </p:txBody>
      </p:sp>
      <p:sp>
        <p:nvSpPr>
          <p:cNvPr id="25" name="Freeform 8"/>
          <p:cNvSpPr>
            <a:spLocks/>
          </p:cNvSpPr>
          <p:nvPr>
            <p:custDataLst>
              <p:tags r:id="rId20"/>
            </p:custDataLst>
          </p:nvPr>
        </p:nvSpPr>
        <p:spPr bwMode="auto">
          <a:xfrm>
            <a:off x="6248400" y="4025900"/>
            <a:ext cx="685799" cy="6985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prstDash val="sysDash"/>
            <a:round/>
            <a:headEnd/>
            <a:tailEnd type="arrow" w="lg" len="lg"/>
          </a:ln>
          <a:effectLst/>
        </p:spPr>
        <p:txBody>
          <a:bodyPr wrap="none" anchor="ctr"/>
          <a:lstStyle/>
          <a:p>
            <a:endParaRPr lang="en-US"/>
          </a:p>
        </p:txBody>
      </p:sp>
    </p:spTree>
    <p:extLst>
      <p:ext uri="{BB962C8B-B14F-4D97-AF65-F5344CB8AC3E}">
        <p14:creationId xmlns:p14="http://schemas.microsoft.com/office/powerpoint/2010/main" val="6686115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buf</a:t>
            </a:r>
            <a:r>
              <a:rPr lang="en-US" sz="2800" dirty="0" smtClean="0">
                <a:latin typeface="Consolas" pitchFamily="49" charset="0"/>
              </a:rPr>
              <a:t> = </a:t>
            </a:r>
            <a:r>
              <a:rPr lang="en-US" sz="2800" dirty="0" err="1" smtClean="0">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latin typeface="Consolas" pitchFamily="49" charset="0"/>
              </a:rPr>
              <a:t>int</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42335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1"/>
                </a:solidFill>
              </a:rPr>
              <a:t>DMA meets Virtual Memory</a:t>
            </a:r>
          </a:p>
          <a:p>
            <a:r>
              <a:rPr lang="en-GB" dirty="0" smtClean="0"/>
              <a:t>RAM: physical addresses</a:t>
            </a:r>
          </a:p>
          <a:p>
            <a:r>
              <a:rPr lang="en-GB" dirty="0" smtClean="0"/>
              <a:t>Programs: virtual addresses</a:t>
            </a:r>
          </a:p>
          <a:p>
            <a:endParaRPr lang="en-GB" dirty="0" smtClean="0"/>
          </a:p>
        </p:txBody>
      </p:sp>
      <p:sp>
        <p:nvSpPr>
          <p:cNvPr id="4" name="Rectangle 4"/>
          <p:cNvSpPr>
            <a:spLocks noChangeArrowheads="1"/>
          </p:cNvSpPr>
          <p:nvPr>
            <p:custDataLst>
              <p:tags r:id="rId3"/>
            </p:custDataLst>
          </p:nvPr>
        </p:nvSpPr>
        <p:spPr bwMode="auto">
          <a:xfrm>
            <a:off x="5029200"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377672"/>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111097"/>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501497"/>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8062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425297"/>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6538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1958697"/>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349097"/>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Tree>
    <p:extLst>
      <p:ext uri="{BB962C8B-B14F-4D97-AF65-F5344CB8AC3E}">
        <p14:creationId xmlns:p14="http://schemas.microsoft.com/office/powerpoint/2010/main" val="2034780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881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881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DMA Example</a:t>
            </a:r>
            <a:endParaRPr lang="en-US" dirty="0"/>
          </a:p>
        </p:txBody>
      </p:sp>
      <p:sp>
        <p:nvSpPr>
          <p:cNvPr id="3" name="Content Placeholder 2"/>
          <p:cNvSpPr>
            <a:spLocks noGrp="1"/>
          </p:cNvSpPr>
          <p:nvPr>
            <p:ph idx="1"/>
            <p:custDataLst>
              <p:tags r:id="rId2"/>
            </p:custDataLst>
          </p:nvPr>
        </p:nvSpPr>
        <p:spPr/>
        <p:txBody>
          <a:bodyPr>
            <a:normAutofit/>
          </a:bodyPr>
          <a:lstStyle/>
          <a:p>
            <a:r>
              <a:rPr lang="en-US" dirty="0" smtClean="0"/>
              <a:t>DMA example: reading from audio (</a:t>
            </a:r>
            <a:r>
              <a:rPr lang="en-US" dirty="0" err="1" smtClean="0"/>
              <a:t>mic</a:t>
            </a:r>
            <a:r>
              <a:rPr lang="en-US" dirty="0" smtClean="0"/>
              <a:t>) input</a:t>
            </a:r>
          </a:p>
          <a:p>
            <a:pPr lvl="1"/>
            <a:r>
              <a:rPr lang="en-US" dirty="0" smtClean="0"/>
              <a:t>DMA engine on audio device… or I/O controller … or …</a:t>
            </a:r>
          </a:p>
          <a:p>
            <a:pPr>
              <a:spcBef>
                <a:spcPts val="1200"/>
              </a:spcBef>
            </a:pPr>
            <a:r>
              <a:rPr lang="en-US" sz="2800" dirty="0" err="1" smtClean="0">
                <a:latin typeface="Consolas" pitchFamily="49" charset="0"/>
              </a:rPr>
              <a:t>int</a:t>
            </a:r>
            <a:r>
              <a:rPr lang="en-US" sz="2800" dirty="0" smtClean="0">
                <a:latin typeface="Consolas" pitchFamily="49" charset="0"/>
              </a:rPr>
              <a:t> </a:t>
            </a:r>
            <a:r>
              <a:rPr lang="en-US" sz="2800" dirty="0" err="1" smtClean="0">
                <a:latin typeface="Consolas" pitchFamily="49" charset="0"/>
              </a:rPr>
              <a:t>dma_size</a:t>
            </a:r>
            <a:r>
              <a:rPr lang="en-US" sz="2800" dirty="0" smtClean="0">
                <a:latin typeface="Consolas" pitchFamily="49" charset="0"/>
              </a:rPr>
              <a:t> = 4*PAGE_SIZE;</a:t>
            </a:r>
          </a:p>
          <a:p>
            <a:r>
              <a:rPr lang="en-US" sz="2800" dirty="0" smtClean="0">
                <a:latin typeface="Consolas" pitchFamily="49" charset="0"/>
              </a:rPr>
              <a:t>void *</a:t>
            </a:r>
            <a:r>
              <a:rPr lang="en-US" sz="2800" dirty="0" err="1" smtClean="0">
                <a:latin typeface="Consolas" pitchFamily="49" charset="0"/>
              </a:rPr>
              <a:t>buf</a:t>
            </a:r>
            <a:r>
              <a:rPr lang="en-US" sz="2800" dirty="0" smtClean="0">
                <a:latin typeface="Consolas" pitchFamily="49" charset="0"/>
              </a:rPr>
              <a:t> = </a:t>
            </a:r>
            <a:r>
              <a:rPr lang="en-US" sz="2800" dirty="0" err="1" smtClean="0">
                <a:solidFill>
                  <a:schemeClr val="accent1"/>
                </a:solidFill>
                <a:latin typeface="Consolas" pitchFamily="49" charset="0"/>
              </a:rPr>
              <a:t>alloc_dma</a:t>
            </a:r>
            <a:r>
              <a:rPr lang="en-US" sz="2800" dirty="0" smtClean="0">
                <a:latin typeface="Consolas" pitchFamily="49" charset="0"/>
              </a:rPr>
              <a:t>(</a:t>
            </a:r>
            <a:r>
              <a:rPr lang="en-US" sz="2800" dirty="0" err="1" smtClean="0">
                <a:latin typeface="Consolas" pitchFamily="49" charset="0"/>
              </a:rPr>
              <a:t>dma_size</a:t>
            </a:r>
            <a:r>
              <a:rPr lang="en-US" sz="2800" dirty="0" smtClean="0">
                <a:latin typeface="Consolas" pitchFamily="49" charset="0"/>
              </a:rPr>
              <a:t>);</a:t>
            </a:r>
          </a:p>
          <a:p>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mic_dma_baseaddr</a:t>
            </a:r>
            <a:r>
              <a:rPr lang="en-US" sz="2800" dirty="0" smtClean="0">
                <a:latin typeface="Consolas" pitchFamily="49" charset="0"/>
              </a:rPr>
              <a:t> = </a:t>
            </a:r>
            <a:r>
              <a:rPr lang="en-US" sz="2800" dirty="0" err="1" smtClean="0">
                <a:solidFill>
                  <a:schemeClr val="accent1"/>
                </a:solidFill>
                <a:latin typeface="Consolas" pitchFamily="49" charset="0"/>
              </a:rPr>
              <a:t>virt_to_phys</a:t>
            </a:r>
            <a:r>
              <a:rPr lang="en-US" sz="2800" dirty="0" smtClean="0">
                <a:latin typeface="Consolas" pitchFamily="49" charset="0"/>
              </a:rPr>
              <a:t>(</a:t>
            </a:r>
            <a:r>
              <a:rPr lang="en-US" sz="2800" dirty="0" err="1" smtClean="0">
                <a:latin typeface="Consolas" pitchFamily="49" charset="0"/>
              </a:rPr>
              <a:t>buf</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mic_dma_count</a:t>
            </a:r>
            <a:r>
              <a:rPr lang="en-US" sz="2800" dirty="0" smtClean="0">
                <a:latin typeface="Consolas" pitchFamily="49" charset="0"/>
              </a:rPr>
              <a:t> = </a:t>
            </a:r>
            <a:r>
              <a:rPr lang="en-US" sz="2800" dirty="0" err="1" smtClean="0">
                <a:latin typeface="Consolas" pitchFamily="49" charset="0"/>
              </a:rPr>
              <a:t>dma_len</a:t>
            </a:r>
            <a:r>
              <a:rPr lang="en-US" sz="2800" dirty="0" smtClean="0">
                <a:latin typeface="Consolas" pitchFamily="49" charset="0"/>
              </a:rPr>
              <a:t>;</a:t>
            </a:r>
          </a:p>
          <a:p>
            <a:r>
              <a:rPr lang="en-US" sz="2800" dirty="0" smtClean="0">
                <a:latin typeface="Consolas" pitchFamily="49" charset="0"/>
              </a:rPr>
              <a:t>dev-&gt;</a:t>
            </a:r>
            <a:r>
              <a:rPr lang="en-US" sz="2800" dirty="0" err="1" smtClean="0">
                <a:latin typeface="Consolas" pitchFamily="49" charset="0"/>
              </a:rPr>
              <a:t>cmd</a:t>
            </a:r>
            <a:r>
              <a:rPr lang="en-US" sz="2800" dirty="0" smtClean="0">
                <a:latin typeface="Consolas" pitchFamily="49" charset="0"/>
              </a:rPr>
              <a:t> = DEV_MIC_INPUT |</a:t>
            </a:r>
            <a:br>
              <a:rPr lang="en-US" sz="2800" dirty="0" smtClean="0">
                <a:latin typeface="Consolas" pitchFamily="49" charset="0"/>
              </a:rPr>
            </a:br>
            <a:r>
              <a:rPr lang="en-US" sz="2800" dirty="0" smtClean="0">
                <a:latin typeface="Consolas" pitchFamily="49" charset="0"/>
              </a:rPr>
              <a:t>DEV_INTERRUPT_ENABLE | DEV_DMA_ENABLE;</a:t>
            </a:r>
          </a:p>
        </p:txBody>
      </p:sp>
    </p:spTree>
    <p:extLst>
      <p:ext uri="{BB962C8B-B14F-4D97-AF65-F5344CB8AC3E}">
        <p14:creationId xmlns:p14="http://schemas.microsoft.com/office/powerpoint/2010/main" val="129939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62" name="Rectangle 2"/>
          <p:cNvSpPr>
            <a:spLocks noGrp="1" noChangeArrowheads="1"/>
          </p:cNvSpPr>
          <p:nvPr>
            <p:ph type="title"/>
            <p:custDataLst>
              <p:tags r:id="rId1"/>
            </p:custDataLst>
          </p:nvPr>
        </p:nvSpPr>
        <p:spPr/>
        <p:txBody>
          <a:bodyPr>
            <a:normAutofit fontScale="90000"/>
          </a:bodyPr>
          <a:lstStyle/>
          <a:p>
            <a:r>
              <a:rPr lang="en-GB" smtClean="0"/>
              <a:t>DMA Issues (1): Addressing</a:t>
            </a:r>
            <a:endParaRPr lang="en-GB"/>
          </a:p>
        </p:txBody>
      </p:sp>
      <p:sp>
        <p:nvSpPr>
          <p:cNvPr id="4188163" name="Rectangle 3"/>
          <p:cNvSpPr>
            <a:spLocks noGrp="1" noChangeArrowheads="1"/>
          </p:cNvSpPr>
          <p:nvPr>
            <p:ph type="body" idx="1"/>
            <p:custDataLst>
              <p:tags r:id="rId2"/>
            </p:custDataLst>
          </p:nvPr>
        </p:nvSpPr>
        <p:spPr/>
        <p:txBody>
          <a:bodyPr/>
          <a:lstStyle/>
          <a:p>
            <a:r>
              <a:rPr lang="en-GB" dirty="0" smtClean="0"/>
              <a:t>Issue #1: </a:t>
            </a:r>
            <a:r>
              <a:rPr lang="en-GB" dirty="0" smtClean="0">
                <a:solidFill>
                  <a:schemeClr val="accent1"/>
                </a:solidFill>
              </a:rPr>
              <a:t>DMA meets Virtual Memory</a:t>
            </a:r>
          </a:p>
          <a:p>
            <a:r>
              <a:rPr lang="en-GB" dirty="0" smtClean="0"/>
              <a:t>RAM: physical addresses</a:t>
            </a:r>
          </a:p>
          <a:p>
            <a:r>
              <a:rPr lang="en-GB" dirty="0" smtClean="0"/>
              <a:t>Programs: virtual addresses</a:t>
            </a:r>
          </a:p>
          <a:p>
            <a:endParaRPr lang="en-GB" dirty="0" smtClean="0"/>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8"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9"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3" name="Rectangle 4"/>
          <p:cNvSpPr>
            <a:spLocks noChangeArrowheads="1"/>
          </p:cNvSpPr>
          <p:nvPr>
            <p:custDataLst>
              <p:tags r:id="rId11"/>
            </p:custDataLst>
          </p:nvPr>
        </p:nvSpPr>
        <p:spPr bwMode="auto">
          <a:xfrm>
            <a:off x="5935662"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MMU</a:t>
            </a:r>
            <a:endParaRPr lang="en-GB" sz="2200" dirty="0">
              <a:solidFill>
                <a:srgbClr val="FFFFFF"/>
              </a:solidFill>
              <a:latin typeface="Calibri"/>
            </a:endParaRPr>
          </a:p>
        </p:txBody>
      </p:sp>
    </p:spTree>
    <p:extLst>
      <p:ext uri="{BB962C8B-B14F-4D97-AF65-F5344CB8AC3E}">
        <p14:creationId xmlns:p14="http://schemas.microsoft.com/office/powerpoint/2010/main" val="297651391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2258" name="Rectangle 2"/>
          <p:cNvSpPr>
            <a:spLocks noGrp="1" noChangeArrowheads="1"/>
          </p:cNvSpPr>
          <p:nvPr>
            <p:ph type="title"/>
            <p:custDataLst>
              <p:tags r:id="rId1"/>
            </p:custDataLst>
          </p:nvPr>
        </p:nvSpPr>
        <p:spPr/>
        <p:txBody>
          <a:bodyPr>
            <a:normAutofit fontScale="90000"/>
          </a:bodyPr>
          <a:lstStyle/>
          <a:p>
            <a:r>
              <a:rPr lang="en-GB" smtClean="0"/>
              <a:t>DMA Issues (2): Virtual Mem</a:t>
            </a:r>
            <a:endParaRPr lang="en-GB"/>
          </a:p>
        </p:txBody>
      </p:sp>
      <p:sp>
        <p:nvSpPr>
          <p:cNvPr id="4192259" name="Rectangle 3"/>
          <p:cNvSpPr>
            <a:spLocks noGrp="1" noChangeArrowheads="1"/>
          </p:cNvSpPr>
          <p:nvPr>
            <p:ph type="body" idx="1"/>
            <p:custDataLst>
              <p:tags r:id="rId2"/>
            </p:custDataLst>
          </p:nvPr>
        </p:nvSpPr>
        <p:spPr/>
        <p:txBody>
          <a:bodyPr>
            <a:normAutofit/>
          </a:bodyPr>
          <a:lstStyle/>
          <a:p>
            <a:r>
              <a:rPr lang="en-GB" dirty="0" smtClean="0"/>
              <a:t>Issue #2: </a:t>
            </a:r>
            <a:r>
              <a:rPr lang="en-GB" dirty="0" smtClean="0">
                <a:solidFill>
                  <a:schemeClr val="accent1"/>
                </a:solidFill>
              </a:rPr>
              <a:t>DMA meets </a:t>
            </a:r>
            <a:r>
              <a:rPr lang="en-GB" i="1" dirty="0" smtClean="0">
                <a:solidFill>
                  <a:schemeClr val="accent1"/>
                </a:solidFill>
              </a:rPr>
              <a:t>Paged</a:t>
            </a:r>
            <a:r>
              <a:rPr lang="en-GB" dirty="0" smtClean="0">
                <a:solidFill>
                  <a:schemeClr val="accent1"/>
                </a:solidFill>
              </a:rPr>
              <a:t> Virtual Memory</a:t>
            </a:r>
          </a:p>
          <a:p>
            <a:r>
              <a:rPr lang="en-GB" dirty="0" smtClean="0"/>
              <a:t>DMA destination page </a:t>
            </a:r>
            <a:br>
              <a:rPr lang="en-GB" dirty="0" smtClean="0"/>
            </a:br>
            <a:r>
              <a:rPr lang="en-GB" dirty="0" smtClean="0"/>
              <a:t>may get swapped out</a:t>
            </a:r>
          </a:p>
          <a:p>
            <a:pPr lvl="1"/>
            <a:endParaRPr lang="en-GB" dirty="0" smtClean="0"/>
          </a:p>
          <a:p>
            <a:pPr lvl="1"/>
            <a:endParaRPr lang="en-GB" dirty="0" smtClean="0"/>
          </a:p>
        </p:txBody>
      </p:sp>
      <p:sp>
        <p:nvSpPr>
          <p:cNvPr id="4" name="Rectangle 4"/>
          <p:cNvSpPr>
            <a:spLocks noChangeArrowheads="1"/>
          </p:cNvSpPr>
          <p:nvPr>
            <p:custDataLst>
              <p:tags r:id="rId3"/>
            </p:custDataLst>
          </p:nvPr>
        </p:nvSpPr>
        <p:spPr bwMode="auto">
          <a:xfrm>
            <a:off x="5029200" y="12573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2858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20193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4097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7145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3335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5621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8669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242932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2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22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066800"/>
            <a:ext cx="8845550"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228600" y="685800"/>
            <a:ext cx="8915400" cy="5638800"/>
          </a:xfrm>
        </p:spPr>
        <p:txBody>
          <a:bodyPr/>
          <a:lstStyle/>
          <a:p>
            <a:r>
              <a:rPr lang="en-US" dirty="0" smtClean="0"/>
              <a:t>How does a processor interact with its environment?</a:t>
            </a:r>
            <a:endParaRPr lang="en-US" dirty="0"/>
          </a:p>
        </p:txBody>
      </p:sp>
    </p:spTree>
    <p:extLst>
      <p:ext uri="{BB962C8B-B14F-4D97-AF65-F5344CB8AC3E}">
        <p14:creationId xmlns:p14="http://schemas.microsoft.com/office/powerpoint/2010/main" val="36967800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6354" name="Rectangle 2"/>
          <p:cNvSpPr>
            <a:spLocks noGrp="1" noChangeArrowheads="1"/>
          </p:cNvSpPr>
          <p:nvPr>
            <p:ph type="title"/>
            <p:custDataLst>
              <p:tags r:id="rId1"/>
            </p:custDataLst>
          </p:nvPr>
        </p:nvSpPr>
        <p:spPr/>
        <p:txBody>
          <a:bodyPr>
            <a:normAutofit fontScale="90000"/>
          </a:bodyPr>
          <a:lstStyle/>
          <a:p>
            <a:r>
              <a:rPr lang="en-GB" smtClean="0"/>
              <a:t>DMA Issues (4): Caches</a:t>
            </a:r>
            <a:endParaRPr lang="en-GB"/>
          </a:p>
        </p:txBody>
      </p:sp>
      <p:sp>
        <p:nvSpPr>
          <p:cNvPr id="4196355" name="Rectangle 3"/>
          <p:cNvSpPr>
            <a:spLocks noGrp="1" noChangeArrowheads="1"/>
          </p:cNvSpPr>
          <p:nvPr>
            <p:ph type="body" idx="1"/>
            <p:custDataLst>
              <p:tags r:id="rId2"/>
            </p:custDataLst>
          </p:nvPr>
        </p:nvSpPr>
        <p:spPr/>
        <p:txBody>
          <a:bodyPr>
            <a:normAutofit/>
          </a:bodyPr>
          <a:lstStyle/>
          <a:p>
            <a:r>
              <a:rPr lang="en-GB" dirty="0" smtClean="0"/>
              <a:t>Issue #4: </a:t>
            </a:r>
            <a:r>
              <a:rPr lang="en-GB" dirty="0" smtClean="0">
                <a:solidFill>
                  <a:schemeClr val="accent1"/>
                </a:solidFill>
              </a:rPr>
              <a:t>DMA meets Caching</a:t>
            </a:r>
          </a:p>
          <a:p>
            <a:r>
              <a:rPr lang="en-GB" dirty="0" smtClean="0"/>
              <a:t>DMA-related data could</a:t>
            </a:r>
            <a:br>
              <a:rPr lang="en-GB" dirty="0" smtClean="0"/>
            </a:br>
            <a:r>
              <a:rPr lang="en-GB" dirty="0" smtClean="0"/>
              <a:t>be cached in L1/L2</a:t>
            </a:r>
          </a:p>
          <a:p>
            <a:pPr lvl="1"/>
            <a:r>
              <a:rPr lang="en-GB" dirty="0" smtClean="0"/>
              <a:t>DMA to </a:t>
            </a:r>
            <a:r>
              <a:rPr lang="en-GB" dirty="0" err="1" smtClean="0"/>
              <a:t>Mem</a:t>
            </a:r>
            <a:r>
              <a:rPr lang="en-GB" dirty="0" smtClean="0"/>
              <a:t>: cache is now stale</a:t>
            </a:r>
          </a:p>
          <a:p>
            <a:pPr lvl="1"/>
            <a:r>
              <a:rPr lang="en-GB" dirty="0" smtClean="0"/>
              <a:t>DMA from </a:t>
            </a:r>
            <a:r>
              <a:rPr lang="en-GB" dirty="0" err="1" smtClean="0"/>
              <a:t>Mem</a:t>
            </a:r>
            <a:r>
              <a:rPr lang="en-GB" dirty="0" smtClean="0"/>
              <a:t>: dev gets stale data</a:t>
            </a:r>
          </a:p>
          <a:p>
            <a:endParaRPr lang="en-GB" dirty="0" smtClean="0"/>
          </a:p>
        </p:txBody>
      </p:sp>
      <p:sp>
        <p:nvSpPr>
          <p:cNvPr id="4" name="Rectangle 4"/>
          <p:cNvSpPr>
            <a:spLocks noChangeArrowheads="1"/>
          </p:cNvSpPr>
          <p:nvPr>
            <p:custDataLst>
              <p:tags r:id="rId3"/>
            </p:custDataLst>
          </p:nvPr>
        </p:nvSpPr>
        <p:spPr bwMode="auto">
          <a:xfrm>
            <a:off x="5029200" y="990600"/>
            <a:ext cx="7699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a:solidFill>
                  <a:srgbClr val="FFFFFF"/>
                </a:solidFill>
                <a:latin typeface="Calibri"/>
              </a:rPr>
              <a:t>CPU</a:t>
            </a:r>
          </a:p>
        </p:txBody>
      </p:sp>
      <p:sp>
        <p:nvSpPr>
          <p:cNvPr id="5" name="Rectangle 5"/>
          <p:cNvSpPr>
            <a:spLocks noChangeArrowheads="1"/>
          </p:cNvSpPr>
          <p:nvPr>
            <p:custDataLst>
              <p:tags r:id="rId4"/>
            </p:custDataLst>
          </p:nvPr>
        </p:nvSpPr>
        <p:spPr bwMode="auto">
          <a:xfrm>
            <a:off x="7962900" y="1019175"/>
            <a:ext cx="800100"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RAM</a:t>
            </a:r>
          </a:p>
        </p:txBody>
      </p:sp>
      <p:sp>
        <p:nvSpPr>
          <p:cNvPr id="6" name="AutoShape 6"/>
          <p:cNvSpPr>
            <a:spLocks noChangeArrowheads="1"/>
          </p:cNvSpPr>
          <p:nvPr>
            <p:custDataLst>
              <p:tags r:id="rId5"/>
            </p:custDataLst>
          </p:nvPr>
        </p:nvSpPr>
        <p:spPr bwMode="auto">
          <a:xfrm>
            <a:off x="6705600" y="1752600"/>
            <a:ext cx="908050" cy="1028700"/>
          </a:xfrm>
          <a:prstGeom prst="flowChartMagneticDisk">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a:solidFill>
                  <a:srgbClr val="FFFFFF"/>
                </a:solidFill>
                <a:latin typeface="Calibri"/>
              </a:rPr>
              <a:t>DISK</a:t>
            </a:r>
          </a:p>
        </p:txBody>
      </p:sp>
      <p:sp>
        <p:nvSpPr>
          <p:cNvPr id="7" name="Freeform 8"/>
          <p:cNvSpPr>
            <a:spLocks/>
          </p:cNvSpPr>
          <p:nvPr>
            <p:custDataLst>
              <p:tags r:id="rId6"/>
            </p:custDataLst>
          </p:nvPr>
        </p:nvSpPr>
        <p:spPr bwMode="auto">
          <a:xfrm flipH="1">
            <a:off x="7315198" y="1143000"/>
            <a:ext cx="533401" cy="876300"/>
          </a:xfrm>
          <a:custGeom>
            <a:avLst/>
            <a:gdLst/>
            <a:ahLst/>
            <a:cxnLst>
              <a:cxn ang="0">
                <a:pos x="192" y="288"/>
              </a:cxn>
              <a:cxn ang="0">
                <a:pos x="192" y="0"/>
              </a:cxn>
              <a:cxn ang="0">
                <a:pos x="0" y="0"/>
              </a:cxn>
            </a:cxnLst>
            <a:rect l="0" t="0" r="r" b="b"/>
            <a:pathLst>
              <a:path w="192" h="288">
                <a:moveTo>
                  <a:pt x="192" y="288"/>
                </a:moveTo>
                <a:lnTo>
                  <a:pt x="192" y="0"/>
                </a:lnTo>
                <a:lnTo>
                  <a:pt x="0" y="0"/>
                </a:lnTo>
              </a:path>
            </a:pathLst>
          </a:custGeom>
          <a:noFill/>
          <a:ln w="28575">
            <a:solidFill>
              <a:schemeClr val="accent1"/>
            </a:solidFill>
            <a:round/>
            <a:headEnd type="arrow" w="lg" len="lg"/>
            <a:tailEnd type="arrow" w="lg" len="lg"/>
          </a:ln>
          <a:effectLst/>
        </p:spPr>
        <p:txBody>
          <a:bodyPr wrap="none" anchor="ctr"/>
          <a:lstStyle/>
          <a:p>
            <a:endParaRPr lang="en-US"/>
          </a:p>
        </p:txBody>
      </p:sp>
      <p:sp>
        <p:nvSpPr>
          <p:cNvPr id="8" name="Oval 18"/>
          <p:cNvSpPr>
            <a:spLocks noChangeArrowheads="1"/>
          </p:cNvSpPr>
          <p:nvPr>
            <p:custDataLst>
              <p:tags r:id="rId7"/>
            </p:custDataLst>
          </p:nvPr>
        </p:nvSpPr>
        <p:spPr bwMode="auto">
          <a:xfrm>
            <a:off x="7239000" y="14478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9" name="Oval 19"/>
          <p:cNvSpPr>
            <a:spLocks noChangeArrowheads="1"/>
          </p:cNvSpPr>
          <p:nvPr>
            <p:custDataLst>
              <p:tags r:id="rId8"/>
            </p:custDataLst>
          </p:nvPr>
        </p:nvSpPr>
        <p:spPr bwMode="auto">
          <a:xfrm>
            <a:off x="7467600" y="1066800"/>
            <a:ext cx="76200" cy="1524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0" name="Oval 18"/>
          <p:cNvSpPr>
            <a:spLocks noChangeArrowheads="1"/>
          </p:cNvSpPr>
          <p:nvPr>
            <p:custDataLst>
              <p:tags r:id="rId9"/>
            </p:custDataLst>
          </p:nvPr>
        </p:nvSpPr>
        <p:spPr bwMode="auto">
          <a:xfrm>
            <a:off x="7239000" y="12954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1" name="Oval 18"/>
          <p:cNvSpPr>
            <a:spLocks noChangeArrowheads="1"/>
          </p:cNvSpPr>
          <p:nvPr>
            <p:custDataLst>
              <p:tags r:id="rId10"/>
            </p:custDataLst>
          </p:nvPr>
        </p:nvSpPr>
        <p:spPr bwMode="auto">
          <a:xfrm>
            <a:off x="7239000" y="1600200"/>
            <a:ext cx="152400" cy="76200"/>
          </a:xfrm>
          <a:prstGeom prst="ellipse">
            <a:avLst/>
          </a:prstGeom>
          <a:solidFill>
            <a:schemeClr val="accent4"/>
          </a:solidFill>
          <a:ln w="28440">
            <a:solidFill>
              <a:schemeClr val="accent4"/>
            </a:solidFill>
            <a:miter lim="800000"/>
            <a:headEnd/>
            <a:tailEnd/>
          </a:ln>
          <a:effectLst/>
        </p:spPr>
        <p:txBody>
          <a:bodyPr wrap="none" anchor="ctr"/>
          <a:lstStyle/>
          <a:p>
            <a:endParaRPr lang="en-US"/>
          </a:p>
        </p:txBody>
      </p:sp>
      <p:sp>
        <p:nvSpPr>
          <p:cNvPr id="12" name="Rectangle 4"/>
          <p:cNvSpPr>
            <a:spLocks noChangeArrowheads="1"/>
          </p:cNvSpPr>
          <p:nvPr>
            <p:custDataLst>
              <p:tags r:id="rId11"/>
            </p:custDataLst>
          </p:nvPr>
        </p:nvSpPr>
        <p:spPr bwMode="auto">
          <a:xfrm>
            <a:off x="5935662" y="990600"/>
            <a:ext cx="541338" cy="542925"/>
          </a:xfrm>
          <a:prstGeom prst="rect">
            <a:avLst/>
          </a:prstGeom>
          <a:noFill/>
          <a:ln w="28440">
            <a:solidFill>
              <a:srgbClr val="FFFFFF"/>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200" dirty="0" smtClean="0">
                <a:solidFill>
                  <a:srgbClr val="FFFFFF"/>
                </a:solidFill>
                <a:latin typeface="Calibri"/>
              </a:rPr>
              <a:t>L2</a:t>
            </a:r>
            <a:endParaRPr lang="en-GB" sz="2200" dirty="0">
              <a:solidFill>
                <a:srgbClr val="FFFFFF"/>
              </a:solidFill>
              <a:latin typeface="Calibri"/>
            </a:endParaRPr>
          </a:p>
        </p:txBody>
      </p:sp>
    </p:spTree>
    <p:extLst>
      <p:ext uri="{BB962C8B-B14F-4D97-AF65-F5344CB8AC3E}">
        <p14:creationId xmlns:p14="http://schemas.microsoft.com/office/powerpoint/2010/main" val="27271092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63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63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Takeaways</a:t>
            </a:r>
            <a:endParaRPr lang="en-US" dirty="0"/>
          </a:p>
        </p:txBody>
      </p:sp>
      <p:sp>
        <p:nvSpPr>
          <p:cNvPr id="3" name="Content Placeholder 2"/>
          <p:cNvSpPr>
            <a:spLocks noGrp="1"/>
          </p:cNvSpPr>
          <p:nvPr>
            <p:ph idx="1"/>
          </p:nvPr>
        </p:nvSpPr>
        <p:spPr>
          <a:xfrm>
            <a:off x="228600" y="685800"/>
            <a:ext cx="8686800" cy="6172200"/>
          </a:xfrm>
        </p:spPr>
        <p:txBody>
          <a:bodyPr>
            <a:normAutofit fontScale="92500" lnSpcReduction="20000"/>
          </a:bodyPr>
          <a:lstStyle/>
          <a:p>
            <a:r>
              <a:rPr lang="en-US" dirty="0"/>
              <a:t>Diverse I/O devices require </a:t>
            </a:r>
            <a:r>
              <a:rPr lang="en-US" dirty="0" smtClean="0"/>
              <a:t>hierarchical interconnect </a:t>
            </a:r>
            <a:r>
              <a:rPr lang="en-US" dirty="0"/>
              <a:t>which is more recently </a:t>
            </a:r>
            <a:r>
              <a:rPr lang="en-US" dirty="0" smtClean="0"/>
              <a:t>transitioning to </a:t>
            </a:r>
            <a:r>
              <a:rPr lang="en-US" dirty="0"/>
              <a:t>point-to-point </a:t>
            </a:r>
            <a:r>
              <a:rPr lang="en-US" dirty="0" smtClean="0"/>
              <a:t>topologies.</a:t>
            </a:r>
          </a:p>
          <a:p>
            <a:endParaRPr lang="en-US" dirty="0"/>
          </a:p>
          <a:p>
            <a:r>
              <a:rPr lang="en-US" dirty="0">
                <a:solidFill>
                  <a:schemeClr val="bg1"/>
                </a:solidFill>
              </a:rPr>
              <a:t>Memory-mapped I/O is an elegant technique </a:t>
            </a:r>
            <a:r>
              <a:rPr lang="en-US" dirty="0" smtClean="0">
                <a:solidFill>
                  <a:schemeClr val="bg1"/>
                </a:solidFill>
              </a:rPr>
              <a:t>to read/write </a:t>
            </a:r>
            <a:r>
              <a:rPr lang="en-US" dirty="0">
                <a:solidFill>
                  <a:schemeClr val="bg1"/>
                </a:solidFill>
              </a:rPr>
              <a:t>device registers with </a:t>
            </a:r>
            <a:r>
              <a:rPr lang="en-US" dirty="0" smtClean="0">
                <a:solidFill>
                  <a:schemeClr val="bg1"/>
                </a:solidFill>
              </a:rPr>
              <a:t>standard load/stores.</a:t>
            </a:r>
          </a:p>
          <a:p>
            <a:endParaRPr lang="en-US" dirty="0">
              <a:solidFill>
                <a:schemeClr val="accent1"/>
              </a:solidFill>
            </a:endParaRPr>
          </a:p>
          <a:p>
            <a:r>
              <a:rPr lang="en-US" dirty="0">
                <a:solidFill>
                  <a:schemeClr val="bg1"/>
                </a:solidFill>
              </a:rPr>
              <a:t>Interrupt-based I/O avoids the wasted work in</a:t>
            </a:r>
          </a:p>
          <a:p>
            <a:r>
              <a:rPr lang="en-US" dirty="0">
                <a:solidFill>
                  <a:schemeClr val="bg1"/>
                </a:solidFill>
              </a:rPr>
              <a:t>polling-based I/O and is usually more </a:t>
            </a:r>
            <a:r>
              <a:rPr lang="en-US" dirty="0" smtClean="0">
                <a:solidFill>
                  <a:schemeClr val="bg1"/>
                </a:solidFill>
              </a:rPr>
              <a:t>efficient.</a:t>
            </a:r>
          </a:p>
          <a:p>
            <a:endParaRPr lang="en-US" dirty="0">
              <a:solidFill>
                <a:schemeClr val="accent1"/>
              </a:solidFill>
            </a:endParaRPr>
          </a:p>
          <a:p>
            <a:r>
              <a:rPr lang="en-US" dirty="0">
                <a:solidFill>
                  <a:schemeClr val="accent1"/>
                </a:solidFill>
              </a:rPr>
              <a:t>Modern systems combine memory-mapped I/O,</a:t>
            </a:r>
          </a:p>
          <a:p>
            <a:r>
              <a:rPr lang="en-US" dirty="0">
                <a:solidFill>
                  <a:schemeClr val="accent1"/>
                </a:solidFill>
              </a:rPr>
              <a:t>interrupt-based I/O, and direct-memory access</a:t>
            </a:r>
          </a:p>
          <a:p>
            <a:r>
              <a:rPr lang="en-US" dirty="0">
                <a:solidFill>
                  <a:schemeClr val="accent1"/>
                </a:solidFill>
              </a:rPr>
              <a:t>to create sophisticated I/O device </a:t>
            </a:r>
            <a:r>
              <a:rPr lang="en-US" dirty="0" smtClean="0">
                <a:solidFill>
                  <a:schemeClr val="accent1"/>
                </a:solidFill>
              </a:rPr>
              <a:t>subsystems</a:t>
            </a:r>
            <a:r>
              <a:rPr lang="en-US" dirty="0" smtClean="0"/>
              <a:t>.</a:t>
            </a:r>
            <a:endParaRPr lang="en-US" dirty="0">
              <a:solidFill>
                <a:schemeClr val="accent1"/>
              </a:solidFill>
            </a:endParaRPr>
          </a:p>
        </p:txBody>
      </p:sp>
    </p:spTree>
    <p:extLst>
      <p:ext uri="{BB962C8B-B14F-4D97-AF65-F5344CB8AC3E}">
        <p14:creationId xmlns:p14="http://schemas.microsoft.com/office/powerpoint/2010/main" val="14869305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9730" name="Rectangle 2"/>
          <p:cNvSpPr>
            <a:spLocks noGrp="1" noChangeArrowheads="1"/>
          </p:cNvSpPr>
          <p:nvPr>
            <p:ph type="title"/>
            <p:custDataLst>
              <p:tags r:id="rId1"/>
            </p:custDataLst>
          </p:nvPr>
        </p:nvSpPr>
        <p:spPr/>
        <p:txBody>
          <a:bodyPr>
            <a:normAutofit fontScale="90000"/>
          </a:bodyPr>
          <a:lstStyle/>
          <a:p>
            <a:r>
              <a:rPr lang="en-US" dirty="0" smtClean="0"/>
              <a:t>I/O Summary</a:t>
            </a:r>
            <a:endParaRPr lang="en-AU" dirty="0"/>
          </a:p>
        </p:txBody>
      </p:sp>
      <p:sp>
        <p:nvSpPr>
          <p:cNvPr id="4169731" name="Rectangle 3"/>
          <p:cNvSpPr>
            <a:spLocks noGrp="1" noChangeArrowheads="1"/>
          </p:cNvSpPr>
          <p:nvPr>
            <p:ph idx="1"/>
            <p:custDataLst>
              <p:tags r:id="rId2"/>
            </p:custDataLst>
          </p:nvPr>
        </p:nvSpPr>
        <p:spPr/>
        <p:txBody>
          <a:bodyPr>
            <a:normAutofit/>
          </a:bodyPr>
          <a:lstStyle/>
          <a:p>
            <a:pPr>
              <a:spcBef>
                <a:spcPts val="0"/>
              </a:spcBef>
            </a:pPr>
            <a:r>
              <a:rPr lang="en-US" dirty="0" smtClean="0"/>
              <a:t>How to talk to device? </a:t>
            </a:r>
            <a:br>
              <a:rPr lang="en-US" dirty="0" smtClean="0"/>
            </a:br>
            <a:r>
              <a:rPr lang="en-US" dirty="0" smtClean="0">
                <a:solidFill>
                  <a:schemeClr val="accent1"/>
                </a:solidFill>
              </a:rPr>
              <a:t>Programmed I/O </a:t>
            </a:r>
            <a:r>
              <a:rPr lang="en-US" dirty="0" smtClean="0"/>
              <a:t>or </a:t>
            </a:r>
            <a:r>
              <a:rPr lang="en-US" dirty="0" smtClean="0">
                <a:solidFill>
                  <a:schemeClr val="accent1"/>
                </a:solidFill>
              </a:rPr>
              <a:t>Memory-Mapped I/O</a:t>
            </a:r>
          </a:p>
          <a:p>
            <a:pPr>
              <a:spcBef>
                <a:spcPts val="0"/>
              </a:spcBef>
            </a:pPr>
            <a:r>
              <a:rPr lang="en-US" dirty="0" smtClean="0"/>
              <a:t>How to get events?</a:t>
            </a:r>
            <a:br>
              <a:rPr lang="en-US" dirty="0" smtClean="0"/>
            </a:br>
            <a:r>
              <a:rPr lang="en-US" dirty="0" smtClean="0">
                <a:solidFill>
                  <a:schemeClr val="accent1"/>
                </a:solidFill>
              </a:rPr>
              <a:t>Polling </a:t>
            </a:r>
            <a:r>
              <a:rPr lang="en-US" dirty="0" smtClean="0"/>
              <a:t>or </a:t>
            </a:r>
            <a:r>
              <a:rPr lang="en-US" dirty="0" smtClean="0">
                <a:solidFill>
                  <a:schemeClr val="accent1"/>
                </a:solidFill>
              </a:rPr>
              <a:t>Interrupts</a:t>
            </a:r>
          </a:p>
          <a:p>
            <a:pPr>
              <a:spcBef>
                <a:spcPts val="0"/>
              </a:spcBef>
            </a:pPr>
            <a:r>
              <a:rPr lang="en-US" dirty="0" smtClean="0"/>
              <a:t>How to transfer lots of data?</a:t>
            </a:r>
          </a:p>
          <a:p>
            <a:pPr>
              <a:spcBef>
                <a:spcPts val="0"/>
              </a:spcBef>
            </a:pPr>
            <a:r>
              <a:rPr lang="en-US" dirty="0" smtClean="0"/>
              <a:t>	</a:t>
            </a:r>
            <a:r>
              <a:rPr lang="en-US" dirty="0" smtClean="0">
                <a:solidFill>
                  <a:schemeClr val="accent1"/>
                </a:solidFill>
              </a:rPr>
              <a:t>DMA</a:t>
            </a:r>
            <a:endParaRPr lang="en-US" dirty="0" smtClean="0"/>
          </a:p>
        </p:txBody>
      </p:sp>
      <p:pic>
        <p:nvPicPr>
          <p:cNvPr id="24578" name="CP3 Ink 62dd075c-84ce-4c7d-b738-277c6c5c508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10741154" y="1218420"/>
            <a:ext cx="118651" cy="152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91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697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697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0" y="609600"/>
            <a:ext cx="9448800" cy="6324600"/>
          </a:xfrm>
        </p:spPr>
        <p:txBody>
          <a:bodyPr>
            <a:normAutofit fontScale="85000" lnSpcReduction="20000"/>
          </a:bodyPr>
          <a:lstStyle/>
          <a:p>
            <a:r>
              <a:rPr lang="en-US" b="1" i="1" dirty="0">
                <a:solidFill>
                  <a:schemeClr val="accent1"/>
                </a:solidFill>
              </a:rPr>
              <a:t>No</a:t>
            </a:r>
            <a:r>
              <a:rPr lang="en-US" dirty="0">
                <a:solidFill>
                  <a:schemeClr val="accent1"/>
                </a:solidFill>
              </a:rPr>
              <a:t> Lab section this </a:t>
            </a:r>
            <a:r>
              <a:rPr lang="en-US" dirty="0" smtClean="0">
                <a:solidFill>
                  <a:schemeClr val="accent1"/>
                </a:solidFill>
              </a:rPr>
              <a:t>week</a:t>
            </a:r>
            <a:endParaRPr lang="en-US" dirty="0" smtClean="0"/>
          </a:p>
          <a:p>
            <a:endParaRPr lang="en-US" dirty="0"/>
          </a:p>
          <a:p>
            <a:r>
              <a:rPr lang="en-US" dirty="0" smtClean="0"/>
              <a:t>Project3 </a:t>
            </a:r>
            <a:r>
              <a:rPr lang="en-US" i="1" dirty="0" smtClean="0">
                <a:solidFill>
                  <a:schemeClr val="accent1"/>
                </a:solidFill>
              </a:rPr>
              <a:t>extended</a:t>
            </a:r>
            <a:r>
              <a:rPr lang="en-US" dirty="0"/>
              <a:t> </a:t>
            </a:r>
            <a:r>
              <a:rPr lang="en-US" dirty="0" smtClean="0"/>
              <a:t>to tonight</a:t>
            </a:r>
            <a:r>
              <a:rPr lang="en-US" dirty="0"/>
              <a:t> </a:t>
            </a:r>
            <a:r>
              <a:rPr lang="en-US" dirty="0" smtClean="0"/>
              <a:t>Tuesday, April 23</a:t>
            </a:r>
            <a:r>
              <a:rPr lang="en-US" baseline="30000" dirty="0" smtClean="0"/>
              <a:t>rd</a:t>
            </a:r>
            <a:r>
              <a:rPr lang="en-US" dirty="0" smtClean="0"/>
              <a:t> </a:t>
            </a:r>
            <a:endParaRPr lang="en-US" i="1" dirty="0">
              <a:solidFill>
                <a:schemeClr val="accent1"/>
              </a:solidFill>
            </a:endParaRPr>
          </a:p>
          <a:p>
            <a:r>
              <a:rPr lang="en-US" b="1" dirty="0" smtClean="0">
                <a:solidFill>
                  <a:schemeClr val="accent1"/>
                </a:solidFill>
              </a:rPr>
              <a:t>Project3 Cache Race Games </a:t>
            </a:r>
            <a:r>
              <a:rPr lang="en-US" b="1" dirty="0">
                <a:solidFill>
                  <a:schemeClr val="accent1"/>
                </a:solidFill>
              </a:rPr>
              <a:t>night Friday, </a:t>
            </a:r>
            <a:r>
              <a:rPr lang="en-US" b="1" dirty="0" smtClean="0">
                <a:solidFill>
                  <a:schemeClr val="accent1"/>
                </a:solidFill>
              </a:rPr>
              <a:t>Apr </a:t>
            </a:r>
            <a:r>
              <a:rPr lang="en-US" b="1" dirty="0">
                <a:solidFill>
                  <a:schemeClr val="accent1"/>
                </a:solidFill>
              </a:rPr>
              <a:t>26</a:t>
            </a:r>
            <a:r>
              <a:rPr lang="en-US" b="1" baseline="30000" dirty="0">
                <a:solidFill>
                  <a:schemeClr val="accent1"/>
                </a:solidFill>
              </a:rPr>
              <a:t>th</a:t>
            </a:r>
            <a:r>
              <a:rPr lang="en-US" b="1" dirty="0">
                <a:solidFill>
                  <a:schemeClr val="accent1"/>
                </a:solidFill>
              </a:rPr>
              <a:t>, </a:t>
            </a:r>
            <a:r>
              <a:rPr lang="en-US" b="1" dirty="0" smtClean="0">
                <a:solidFill>
                  <a:schemeClr val="accent1"/>
                </a:solidFill>
              </a:rPr>
              <a:t>5pm</a:t>
            </a:r>
            <a:endParaRPr lang="en-US" b="1" dirty="0">
              <a:solidFill>
                <a:schemeClr val="accent1"/>
              </a:solidFill>
            </a:endParaRPr>
          </a:p>
          <a:p>
            <a:pPr marL="573088" lvl="1" indent="-457200">
              <a:buFont typeface="Arial"/>
              <a:buChar char="•"/>
            </a:pPr>
            <a:r>
              <a:rPr lang="en-US" b="1" dirty="0" smtClean="0">
                <a:solidFill>
                  <a:schemeClr val="accent1"/>
                </a:solidFill>
              </a:rPr>
              <a:t>Come, eat, drink, have fun and be merry!</a:t>
            </a:r>
          </a:p>
          <a:p>
            <a:pPr marL="573088" lvl="1" indent="-457200">
              <a:buFont typeface="Arial"/>
              <a:buChar char="•"/>
            </a:pPr>
            <a:r>
              <a:rPr lang="en-US" b="1" dirty="0" smtClean="0">
                <a:solidFill>
                  <a:schemeClr val="accent1"/>
                </a:solidFill>
              </a:rPr>
              <a:t>Location: B17 Upson Hall</a:t>
            </a:r>
            <a:endParaRPr lang="en-US" b="1" dirty="0">
              <a:solidFill>
                <a:schemeClr val="accent1"/>
              </a:solidFill>
            </a:endParaRPr>
          </a:p>
          <a:p>
            <a:endParaRPr lang="en-US" sz="1300" dirty="0" smtClean="0"/>
          </a:p>
          <a:p>
            <a:r>
              <a:rPr lang="en-US" dirty="0" smtClean="0">
                <a:solidFill>
                  <a:schemeClr val="accent1"/>
                </a:solidFill>
              </a:rPr>
              <a:t>Prelim3:</a:t>
            </a:r>
            <a:r>
              <a:rPr lang="en-US" dirty="0" smtClean="0">
                <a:solidFill>
                  <a:srgbClr val="FFFFFF"/>
                </a:solidFill>
              </a:rPr>
              <a:t> </a:t>
            </a:r>
            <a:r>
              <a:rPr lang="en-US" b="1" i="1" dirty="0">
                <a:solidFill>
                  <a:schemeClr val="accent1"/>
                </a:solidFill>
              </a:rPr>
              <a:t>Thursday</a:t>
            </a:r>
            <a:r>
              <a:rPr lang="en-US" dirty="0">
                <a:solidFill>
                  <a:schemeClr val="accent1"/>
                </a:solidFill>
              </a:rPr>
              <a:t>, </a:t>
            </a:r>
            <a:r>
              <a:rPr lang="en-US" dirty="0" smtClean="0">
                <a:solidFill>
                  <a:schemeClr val="accent1"/>
                </a:solidFill>
              </a:rPr>
              <a:t>April 25</a:t>
            </a:r>
            <a:r>
              <a:rPr lang="en-US" baseline="30000" dirty="0" smtClean="0">
                <a:solidFill>
                  <a:schemeClr val="accent1"/>
                </a:solidFill>
              </a:rPr>
              <a:t>th</a:t>
            </a:r>
            <a:r>
              <a:rPr lang="en-US" dirty="0" smtClean="0">
                <a:solidFill>
                  <a:schemeClr val="accent1"/>
                </a:solidFill>
              </a:rPr>
              <a:t> </a:t>
            </a:r>
            <a:r>
              <a:rPr lang="en-US" dirty="0">
                <a:solidFill>
                  <a:srgbClr val="FFFF00"/>
                </a:solidFill>
              </a:rPr>
              <a:t>in evening</a:t>
            </a:r>
          </a:p>
          <a:p>
            <a:pPr marL="573088" lvl="1" indent="-457200">
              <a:buFont typeface="Arial"/>
              <a:buChar char="•"/>
            </a:pPr>
            <a:r>
              <a:rPr lang="en-US" dirty="0"/>
              <a:t>Time: We will start at </a:t>
            </a:r>
            <a:r>
              <a:rPr lang="en-US" b="1" i="1" dirty="0">
                <a:solidFill>
                  <a:srgbClr val="FFFF00"/>
                </a:solidFill>
              </a:rPr>
              <a:t>7:30pm sharp</a:t>
            </a:r>
            <a:r>
              <a:rPr lang="en-US" dirty="0"/>
              <a:t>, so come early</a:t>
            </a:r>
          </a:p>
          <a:p>
            <a:pPr marL="573088" lvl="1" indent="-457200">
              <a:buFont typeface="Arial"/>
              <a:buChar char="•"/>
            </a:pPr>
            <a:r>
              <a:rPr lang="en-US" b="1" dirty="0"/>
              <a:t>Two </a:t>
            </a:r>
            <a:r>
              <a:rPr lang="en-US" b="1" dirty="0" smtClean="0"/>
              <a:t>Locations: </a:t>
            </a:r>
            <a:r>
              <a:rPr lang="en-US" b="1" dirty="0"/>
              <a:t>PHL101 and UPSB17</a:t>
            </a:r>
          </a:p>
          <a:p>
            <a:pPr marL="973138" lvl="2" indent="-457200">
              <a:buFont typeface="Arial"/>
              <a:buChar char="•"/>
            </a:pPr>
            <a:r>
              <a:rPr lang="en-US" b="1" dirty="0"/>
              <a:t>If </a:t>
            </a:r>
            <a:r>
              <a:rPr lang="en-US" b="1" dirty="0" err="1"/>
              <a:t>NetID</a:t>
            </a:r>
            <a:r>
              <a:rPr lang="en-US" b="1" dirty="0"/>
              <a:t> </a:t>
            </a:r>
            <a:r>
              <a:rPr lang="en-US" b="1" i="1" dirty="0" smtClean="0"/>
              <a:t>begins</a:t>
            </a:r>
            <a:r>
              <a:rPr lang="en-US" b="1" dirty="0" smtClean="0"/>
              <a:t> </a:t>
            </a:r>
            <a:r>
              <a:rPr lang="en-US" b="1" dirty="0"/>
              <a:t>with </a:t>
            </a:r>
            <a:r>
              <a:rPr lang="en-US" b="1" dirty="0" smtClean="0">
                <a:solidFill>
                  <a:schemeClr val="accent1"/>
                </a:solidFill>
              </a:rPr>
              <a:t>‘a’ </a:t>
            </a:r>
            <a:r>
              <a:rPr lang="en-US" b="1" dirty="0" smtClean="0">
                <a:solidFill>
                  <a:schemeClr val="bg1"/>
                </a:solidFill>
              </a:rPr>
              <a:t>to</a:t>
            </a:r>
            <a:r>
              <a:rPr lang="en-US" b="1" dirty="0" smtClean="0">
                <a:solidFill>
                  <a:schemeClr val="accent1"/>
                </a:solidFill>
              </a:rPr>
              <a:t> ‘j’</a:t>
            </a:r>
            <a:r>
              <a:rPr lang="en-US" b="1" dirty="0" smtClean="0"/>
              <a:t>, </a:t>
            </a:r>
            <a:r>
              <a:rPr lang="en-US" b="1" dirty="0"/>
              <a:t>then go to </a:t>
            </a:r>
            <a:r>
              <a:rPr lang="en-US" b="1" dirty="0">
                <a:solidFill>
                  <a:schemeClr val="accent1"/>
                </a:solidFill>
              </a:rPr>
              <a:t>PHL101 (Phillips Hall </a:t>
            </a:r>
            <a:r>
              <a:rPr lang="en-US" b="1" dirty="0" err="1">
                <a:solidFill>
                  <a:schemeClr val="accent1"/>
                </a:solidFill>
              </a:rPr>
              <a:t>rm</a:t>
            </a:r>
            <a:r>
              <a:rPr lang="en-US" b="1" dirty="0">
                <a:solidFill>
                  <a:schemeClr val="accent1"/>
                </a:solidFill>
              </a:rPr>
              <a:t> 101)</a:t>
            </a:r>
          </a:p>
          <a:p>
            <a:pPr marL="973138" lvl="2" indent="-457200">
              <a:buFont typeface="Arial"/>
              <a:buChar char="•"/>
            </a:pPr>
            <a:r>
              <a:rPr lang="en-US" b="1" dirty="0"/>
              <a:t>If </a:t>
            </a:r>
            <a:r>
              <a:rPr lang="en-US" b="1" dirty="0" err="1"/>
              <a:t>NetID</a:t>
            </a:r>
            <a:r>
              <a:rPr lang="en-US" b="1" dirty="0"/>
              <a:t> </a:t>
            </a:r>
            <a:r>
              <a:rPr lang="en-US" b="1" i="1" dirty="0" smtClean="0"/>
              <a:t>begins</a:t>
            </a:r>
            <a:r>
              <a:rPr lang="en-US" b="1" dirty="0" smtClean="0"/>
              <a:t> </a:t>
            </a:r>
            <a:r>
              <a:rPr lang="en-US" b="1" dirty="0"/>
              <a:t>with </a:t>
            </a:r>
            <a:r>
              <a:rPr lang="en-US" b="1" dirty="0" smtClean="0">
                <a:solidFill>
                  <a:schemeClr val="accent1"/>
                </a:solidFill>
              </a:rPr>
              <a:t>‘k’ </a:t>
            </a:r>
            <a:r>
              <a:rPr lang="en-US" b="1" dirty="0" smtClean="0">
                <a:solidFill>
                  <a:schemeClr val="bg1"/>
                </a:solidFill>
              </a:rPr>
              <a:t>to</a:t>
            </a:r>
            <a:r>
              <a:rPr lang="en-US" b="1" dirty="0" smtClean="0">
                <a:solidFill>
                  <a:schemeClr val="accent1"/>
                </a:solidFill>
              </a:rPr>
              <a:t> ‘z’</a:t>
            </a:r>
            <a:r>
              <a:rPr lang="en-US" b="1" dirty="0" smtClean="0"/>
              <a:t>, </a:t>
            </a:r>
            <a:r>
              <a:rPr lang="en-US" b="1" dirty="0"/>
              <a:t>then go to </a:t>
            </a:r>
            <a:r>
              <a:rPr lang="en-US" b="1" dirty="0">
                <a:solidFill>
                  <a:schemeClr val="accent1"/>
                </a:solidFill>
              </a:rPr>
              <a:t>UPSB17 (Upson Hall </a:t>
            </a:r>
            <a:r>
              <a:rPr lang="en-US" b="1" dirty="0" err="1">
                <a:solidFill>
                  <a:schemeClr val="accent1"/>
                </a:solidFill>
              </a:rPr>
              <a:t>rm</a:t>
            </a:r>
            <a:r>
              <a:rPr lang="en-US" b="1" dirty="0">
                <a:solidFill>
                  <a:schemeClr val="accent1"/>
                </a:solidFill>
              </a:rPr>
              <a:t> B17)</a:t>
            </a:r>
          </a:p>
          <a:p>
            <a:pPr marL="573088" lvl="1" indent="-457200">
              <a:buFont typeface="Arial"/>
              <a:buChar char="•"/>
            </a:pPr>
            <a:r>
              <a:rPr lang="en-US" dirty="0">
                <a:solidFill>
                  <a:schemeClr val="accent1"/>
                </a:solidFill>
              </a:rPr>
              <a:t>Prelim Review: T</a:t>
            </a:r>
            <a:r>
              <a:rPr lang="en-US" dirty="0" smtClean="0">
                <a:solidFill>
                  <a:schemeClr val="accent1"/>
                </a:solidFill>
              </a:rPr>
              <a:t>oday</a:t>
            </a:r>
            <a:r>
              <a:rPr lang="en-US" dirty="0">
                <a:solidFill>
                  <a:schemeClr val="accent1"/>
                </a:solidFill>
              </a:rPr>
              <a:t>, Tue, at </a:t>
            </a:r>
            <a:r>
              <a:rPr lang="en-US" dirty="0" smtClean="0">
                <a:solidFill>
                  <a:schemeClr val="accent1"/>
                </a:solidFill>
              </a:rPr>
              <a:t>6:00pm in Phillips </a:t>
            </a:r>
            <a:r>
              <a:rPr lang="en-US" dirty="0">
                <a:solidFill>
                  <a:schemeClr val="accent1"/>
                </a:solidFill>
              </a:rPr>
              <a:t>Hall </a:t>
            </a:r>
            <a:r>
              <a:rPr lang="en-US" dirty="0" err="1">
                <a:solidFill>
                  <a:schemeClr val="accent1"/>
                </a:solidFill>
              </a:rPr>
              <a:t>rm</a:t>
            </a:r>
            <a:r>
              <a:rPr lang="en-US" dirty="0">
                <a:solidFill>
                  <a:schemeClr val="accent1"/>
                </a:solidFill>
              </a:rPr>
              <a:t> </a:t>
            </a:r>
            <a:r>
              <a:rPr lang="en-US" dirty="0" smtClean="0">
                <a:solidFill>
                  <a:schemeClr val="accent1"/>
                </a:solidFill>
              </a:rPr>
              <a:t>101</a:t>
            </a:r>
            <a:endParaRPr lang="en-US" dirty="0"/>
          </a:p>
          <a:p>
            <a:pPr marL="115888" lvl="1" indent="0">
              <a:buNone/>
            </a:pPr>
            <a:endParaRPr lang="en-US" sz="2400" dirty="0" smtClean="0">
              <a:solidFill>
                <a:schemeClr val="accent1"/>
              </a:solidFill>
            </a:endParaRPr>
          </a:p>
          <a:p>
            <a:pPr>
              <a:lnSpc>
                <a:spcPct val="90000"/>
              </a:lnSpc>
            </a:pPr>
            <a:r>
              <a:rPr lang="en-US" dirty="0" smtClean="0"/>
              <a:t>Project4</a:t>
            </a:r>
            <a:r>
              <a:rPr lang="en-US" dirty="0"/>
              <a:t>: Final project out next week</a:t>
            </a:r>
          </a:p>
          <a:p>
            <a:pPr lvl="1">
              <a:lnSpc>
                <a:spcPct val="90000"/>
              </a:lnSpc>
            </a:pPr>
            <a:r>
              <a:rPr lang="en-US" dirty="0">
                <a:solidFill>
                  <a:schemeClr val="accent1"/>
                </a:solidFill>
              </a:rPr>
              <a:t>Demos</a:t>
            </a:r>
            <a:r>
              <a:rPr lang="en-US" dirty="0"/>
              <a:t>: May </a:t>
            </a:r>
            <a:r>
              <a:rPr lang="en-US" dirty="0" smtClean="0"/>
              <a:t>14 and 15</a:t>
            </a:r>
            <a:endParaRPr lang="en-US" dirty="0"/>
          </a:p>
          <a:p>
            <a:pPr lvl="1">
              <a:lnSpc>
                <a:spcPct val="90000"/>
              </a:lnSpc>
            </a:pPr>
            <a:r>
              <a:rPr lang="en-US" b="1" i="1" dirty="0">
                <a:solidFill>
                  <a:schemeClr val="accent1"/>
                </a:solidFill>
              </a:rPr>
              <a:t>Will not be able to use slip days</a:t>
            </a:r>
          </a:p>
          <a:p>
            <a:pPr marL="573088" lvl="1" indent="-457200">
              <a:buFont typeface="Arial"/>
              <a:buChar char="•"/>
            </a:pPr>
            <a:endParaRPr lang="en-US" dirty="0" smtClean="0"/>
          </a:p>
        </p:txBody>
      </p:sp>
    </p:spTree>
    <p:extLst>
      <p:ext uri="{BB962C8B-B14F-4D97-AF65-F5344CB8AC3E}">
        <p14:creationId xmlns:p14="http://schemas.microsoft.com/office/powerpoint/2010/main" val="17914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Administrivia</a:t>
            </a:r>
            <a:endParaRPr lang="en-US" dirty="0"/>
          </a:p>
        </p:txBody>
      </p:sp>
      <p:sp>
        <p:nvSpPr>
          <p:cNvPr id="4" name="Content Placeholder 3"/>
          <p:cNvSpPr>
            <a:spLocks noGrp="1"/>
          </p:cNvSpPr>
          <p:nvPr>
            <p:ph idx="1"/>
          </p:nvPr>
        </p:nvSpPr>
        <p:spPr>
          <a:xfrm>
            <a:off x="-76200" y="533400"/>
            <a:ext cx="9601200" cy="6324600"/>
          </a:xfrm>
        </p:spPr>
        <p:txBody>
          <a:bodyPr>
            <a:normAutofit/>
          </a:bodyPr>
          <a:lstStyle/>
          <a:p>
            <a:r>
              <a:rPr lang="en-US" dirty="0" smtClean="0"/>
              <a:t>Next two weeks</a:t>
            </a:r>
          </a:p>
          <a:p>
            <a:pPr lvl="1"/>
            <a:r>
              <a:rPr lang="en-US" dirty="0" smtClean="0"/>
              <a:t>Week 13 (Apr 22): Project3 Games Night and Prelim3</a:t>
            </a:r>
          </a:p>
          <a:p>
            <a:pPr lvl="1"/>
            <a:r>
              <a:rPr lang="en-US" dirty="0" smtClean="0"/>
              <a:t>Week 14 (Apr 29): Project4 handout</a:t>
            </a:r>
          </a:p>
          <a:p>
            <a:endParaRPr lang="en-US" dirty="0" smtClean="0"/>
          </a:p>
          <a:p>
            <a:r>
              <a:rPr lang="en-US" dirty="0" smtClean="0"/>
              <a:t>Final Project for class</a:t>
            </a:r>
          </a:p>
          <a:p>
            <a:pPr lvl="1"/>
            <a:r>
              <a:rPr lang="en-US" dirty="0" smtClean="0"/>
              <a:t>Week 15   (May 6): Project4 design doc due</a:t>
            </a:r>
          </a:p>
          <a:p>
            <a:pPr lvl="1"/>
            <a:r>
              <a:rPr lang="en-US" dirty="0" smtClean="0"/>
              <a:t>Week 16 (May 13): Project4 due by May 15th</a:t>
            </a:r>
          </a:p>
          <a:p>
            <a:pPr marL="173038" lvl="1" indent="0">
              <a:buNone/>
            </a:pPr>
            <a:endParaRPr lang="en-US" dirty="0" smtClean="0"/>
          </a:p>
        </p:txBody>
      </p:sp>
    </p:spTree>
    <p:extLst>
      <p:ext uri="{BB962C8B-B14F-4D97-AF65-F5344CB8AC3E}">
        <p14:creationId xmlns:p14="http://schemas.microsoft.com/office/powerpoint/2010/main" val="1155336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a:t>
            </a:r>
            <a:r>
              <a:rPr lang="en-US" dirty="0" err="1" smtClean="0"/>
              <a:t>Input/Output</a:t>
            </a:r>
            <a:r>
              <a:rPr lang="en-US" dirty="0" smtClean="0"/>
              <a:t> (I/O)</a:t>
            </a:r>
            <a:endParaRPr lang="en-US" dirty="0"/>
          </a:p>
        </p:txBody>
      </p:sp>
      <p:sp>
        <p:nvSpPr>
          <p:cNvPr id="2" name="Content Placeholder 1"/>
          <p:cNvSpPr>
            <a:spLocks noGrp="1"/>
          </p:cNvSpPr>
          <p:nvPr>
            <p:ph idx="1"/>
          </p:nvPr>
        </p:nvSpPr>
        <p:spPr>
          <a:xfrm>
            <a:off x="228600" y="685800"/>
            <a:ext cx="8915400" cy="5638800"/>
          </a:xfrm>
        </p:spPr>
        <p:txBody>
          <a:bodyPr/>
          <a:lstStyle/>
          <a:p>
            <a:r>
              <a:rPr lang="en-US" dirty="0" smtClean="0"/>
              <a:t>How does a processor interact with its environment?</a:t>
            </a:r>
          </a:p>
          <a:p>
            <a:endParaRPr lang="en-US" dirty="0" smtClean="0"/>
          </a:p>
          <a:p>
            <a:r>
              <a:rPr lang="en-US" dirty="0" smtClean="0"/>
              <a:t>Computer System Organization = </a:t>
            </a:r>
            <a:endParaRPr lang="en-US" dirty="0"/>
          </a:p>
          <a:p>
            <a:pPr lvl="0"/>
            <a:r>
              <a:rPr lang="en-US" dirty="0" smtClean="0">
                <a:solidFill>
                  <a:schemeClr val="bg1"/>
                </a:solidFill>
                <a:latin typeface="Calibri" pitchFamily="34" charset="0"/>
              </a:rPr>
              <a:t>Memory </a:t>
            </a:r>
            <a:r>
              <a:rPr lang="en-US" dirty="0">
                <a:solidFill>
                  <a:schemeClr val="bg1"/>
                </a:solidFill>
                <a:latin typeface="Calibri" pitchFamily="34" charset="0"/>
              </a:rPr>
              <a:t>+</a:t>
            </a:r>
            <a:br>
              <a:rPr lang="en-US" dirty="0">
                <a:solidFill>
                  <a:schemeClr val="bg1"/>
                </a:solidFill>
                <a:latin typeface="Calibri" pitchFamily="34" charset="0"/>
              </a:rPr>
            </a:br>
            <a:r>
              <a:rPr lang="en-US" dirty="0" err="1">
                <a:solidFill>
                  <a:schemeClr val="bg1"/>
                </a:solidFill>
                <a:latin typeface="Calibri" pitchFamily="34" charset="0"/>
              </a:rPr>
              <a:t>Datapath</a:t>
            </a:r>
            <a:r>
              <a:rPr lang="en-US" dirty="0">
                <a:solidFill>
                  <a:schemeClr val="bg1"/>
                </a:solidFill>
                <a:latin typeface="Calibri" pitchFamily="34" charset="0"/>
              </a:rPr>
              <a:t>  +</a:t>
            </a:r>
            <a:br>
              <a:rPr lang="en-US" dirty="0">
                <a:solidFill>
                  <a:schemeClr val="bg1"/>
                </a:solidFill>
                <a:latin typeface="Calibri" pitchFamily="34" charset="0"/>
              </a:rPr>
            </a:br>
            <a:r>
              <a:rPr lang="en-US" dirty="0" smtClean="0">
                <a:solidFill>
                  <a:schemeClr val="bg1"/>
                </a:solidFill>
                <a:latin typeface="Calibri" pitchFamily="34" charset="0"/>
              </a:rPr>
              <a:t>Control +</a:t>
            </a:r>
          </a:p>
          <a:p>
            <a:pPr lvl="0"/>
            <a:r>
              <a:rPr lang="en-US" dirty="0">
                <a:solidFill>
                  <a:schemeClr val="accent1"/>
                </a:solidFill>
                <a:latin typeface="Calibri" pitchFamily="34" charset="0"/>
              </a:rPr>
              <a:t>Input +</a:t>
            </a:r>
            <a:br>
              <a:rPr lang="en-US" dirty="0">
                <a:solidFill>
                  <a:schemeClr val="accent1"/>
                </a:solidFill>
                <a:latin typeface="Calibri" pitchFamily="34" charset="0"/>
              </a:rPr>
            </a:br>
            <a:r>
              <a:rPr lang="en-US" dirty="0" smtClean="0">
                <a:solidFill>
                  <a:schemeClr val="accent1"/>
                </a:solidFill>
                <a:latin typeface="Calibri" pitchFamily="34" charset="0"/>
              </a:rPr>
              <a:t>Output</a:t>
            </a:r>
            <a:r>
              <a:rPr lang="en-US" dirty="0">
                <a:solidFill>
                  <a:schemeClr val="bg1"/>
                </a:solidFill>
                <a:latin typeface="Calibri" pitchFamily="34" charset="0"/>
              </a:rPr>
              <a:t/>
            </a:r>
            <a:br>
              <a:rPr lang="en-US" dirty="0">
                <a:solidFill>
                  <a:schemeClr val="bg1"/>
                </a:solidFill>
                <a:latin typeface="Calibri" pitchFamily="34" charset="0"/>
              </a:rPr>
            </a:br>
            <a:endParaRPr lang="en-US" dirty="0">
              <a:solidFill>
                <a:schemeClr val="bg1"/>
              </a:solidFill>
              <a:latin typeface="Calibri" pitchFamily="34" charset="0"/>
            </a:endParaRPr>
          </a:p>
          <a:p>
            <a:endParaRPr lang="en-US" dirty="0"/>
          </a:p>
        </p:txBody>
      </p:sp>
    </p:spTree>
    <p:extLst>
      <p:ext uri="{BB962C8B-B14F-4D97-AF65-F5344CB8AC3E}">
        <p14:creationId xmlns:p14="http://schemas.microsoft.com/office/powerpoint/2010/main" val="59584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296400" cy="533400"/>
          </a:xfrm>
        </p:spPr>
        <p:txBody>
          <a:bodyPr lIns="0" tIns="0" rIns="0" bIns="0">
            <a:normAutofit fontScale="90000"/>
          </a:bodyPr>
          <a:lstStyle/>
          <a:p>
            <a:r>
              <a:rPr lang="en-US" dirty="0" smtClean="0"/>
              <a:t>I/O Devices </a:t>
            </a:r>
            <a:r>
              <a:rPr lang="en-US" dirty="0"/>
              <a:t>E</a:t>
            </a:r>
            <a:r>
              <a:rPr lang="en-US" dirty="0" smtClean="0"/>
              <a:t>nables </a:t>
            </a:r>
            <a:r>
              <a:rPr lang="en-US" dirty="0"/>
              <a:t>I</a:t>
            </a:r>
            <a:r>
              <a:rPr lang="en-US" dirty="0" smtClean="0"/>
              <a:t>nteracting with Environment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8814258"/>
              </p:ext>
            </p:extLst>
          </p:nvPr>
        </p:nvGraphicFramePr>
        <p:xfrm>
          <a:off x="152400" y="685800"/>
          <a:ext cx="8915400" cy="5943600"/>
        </p:xfrm>
        <a:graphic>
          <a:graphicData uri="http://schemas.openxmlformats.org/drawingml/2006/table">
            <a:tbl>
              <a:tblPr firstRow="1" bandRow="1">
                <a:tableStyleId>{5C22544A-7EE6-4342-B048-85BDC9FD1C3A}</a:tableStyleId>
              </a:tblPr>
              <a:tblGrid>
                <a:gridCol w="3000375"/>
                <a:gridCol w="1876425"/>
                <a:gridCol w="1524000"/>
                <a:gridCol w="2514600"/>
              </a:tblGrid>
              <a:tr h="370840">
                <a:tc>
                  <a:txBody>
                    <a:bodyPr/>
                    <a:lstStyle/>
                    <a:p>
                      <a:r>
                        <a:rPr lang="en-US" sz="2400" dirty="0" smtClean="0"/>
                        <a:t>Device</a:t>
                      </a:r>
                      <a:endParaRPr lang="en-US" sz="2400" dirty="0"/>
                    </a:p>
                  </a:txBody>
                  <a:tcPr>
                    <a:lnL w="12700" cap="flat" cmpd="sng" algn="ctr">
                      <a:solidFill>
                        <a:schemeClr val="tx1">
                          <a:lumMod val="85000"/>
                        </a:schemeClr>
                      </a:solidFill>
                      <a:prstDash val="solid"/>
                      <a:round/>
                      <a:headEnd type="none" w="med" len="med"/>
                      <a:tailEnd type="none" w="med" len="med"/>
                    </a:lnL>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Behavior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Partner</a:t>
                      </a:r>
                      <a:endParaRPr lang="en-US" sz="2400" dirty="0"/>
                    </a:p>
                  </a:txBody>
                  <a:tcP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Data</a:t>
                      </a:r>
                      <a:r>
                        <a:rPr lang="en-US" sz="2400" baseline="0" dirty="0" smtClean="0"/>
                        <a:t> Rate (b/sec)</a:t>
                      </a:r>
                      <a:endParaRPr lang="en-US" sz="2400" dirty="0"/>
                    </a:p>
                  </a:txBody>
                  <a:tcPr>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Keyboard</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Mouse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3.8k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Sound Input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Input</a:t>
                      </a:r>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2400" dirty="0" smtClean="0"/>
                        <a:t>3M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r>
              <a:tr h="370840">
                <a:tc>
                  <a:txBody>
                    <a:bodyPr/>
                    <a:lstStyle/>
                    <a:p>
                      <a:r>
                        <a:rPr lang="en-US" sz="2400" dirty="0" smtClean="0"/>
                        <a:t>Voice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264k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Sound 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Laser</a:t>
                      </a:r>
                      <a:r>
                        <a:rPr lang="en-US" sz="2400" baseline="0" dirty="0" smtClean="0"/>
                        <a:t> Printer</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Graphics Display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Human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800M –</a:t>
                      </a:r>
                      <a:r>
                        <a:rPr lang="en-US" sz="2400" baseline="0" dirty="0" smtClean="0"/>
                        <a:t> 8G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Network/LAN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i="0" dirty="0" err="1" smtClean="0"/>
                        <a:t>Input/Output</a:t>
                      </a:r>
                      <a:endParaRPr lang="en-US" sz="2400" i="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100M – 10G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Network/Wireless LAN</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err="1" smtClean="0"/>
                        <a:t>Input/Output</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2400" dirty="0" smtClean="0"/>
                        <a:t>11</a:t>
                      </a:r>
                      <a:r>
                        <a:rPr lang="en-US" sz="2400" baseline="0" dirty="0" smtClean="0"/>
                        <a:t> – 54M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370840">
                <a:tc>
                  <a:txBody>
                    <a:bodyPr/>
                    <a:lstStyle/>
                    <a:p>
                      <a:r>
                        <a:rPr lang="en-US" sz="2400" dirty="0" smtClean="0"/>
                        <a:t>Optical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5</a:t>
                      </a:r>
                      <a:r>
                        <a:rPr lang="en-US" sz="2400" baseline="0" dirty="0" smtClean="0"/>
                        <a:t> – 120M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Flash memory</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32 –</a:t>
                      </a:r>
                      <a:r>
                        <a:rPr lang="en-US" sz="2400" baseline="0" dirty="0" smtClean="0"/>
                        <a:t> 200M</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r h="370840">
                <a:tc>
                  <a:txBody>
                    <a:bodyPr/>
                    <a:lstStyle/>
                    <a:p>
                      <a:r>
                        <a:rPr lang="en-US" sz="2400" dirty="0" smtClean="0"/>
                        <a:t>Magnetic</a:t>
                      </a:r>
                      <a:r>
                        <a:rPr lang="en-US" sz="2400" baseline="0" dirty="0" smtClean="0"/>
                        <a:t> Disk</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Storage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Machine</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c>
                  <a:txBody>
                    <a:bodyPr/>
                    <a:lstStyle/>
                    <a:p>
                      <a:r>
                        <a:rPr lang="en-US" sz="2400" dirty="0" smtClean="0"/>
                        <a:t>800M</a:t>
                      </a:r>
                      <a:r>
                        <a:rPr lang="en-US" sz="2400" baseline="0" dirty="0" smtClean="0"/>
                        <a:t> – 3G</a:t>
                      </a:r>
                      <a:endParaRPr lang="en-US" sz="2400" dirty="0"/>
                    </a:p>
                  </a:txBody>
                  <a:tcPr>
                    <a:lnL w="12700" cap="flat" cmpd="sng" algn="ctr">
                      <a:solidFill>
                        <a:schemeClr val="tx1">
                          <a:lumMod val="85000"/>
                        </a:schemeClr>
                      </a:solidFill>
                      <a:prstDash val="solid"/>
                      <a:round/>
                      <a:headEnd type="none" w="med" len="med"/>
                      <a:tailEnd type="none" w="med" len="med"/>
                    </a:lnL>
                    <a:lnR w="12700" cap="flat" cmpd="sng" algn="ctr">
                      <a:solidFill>
                        <a:schemeClr val="tx1">
                          <a:lumMod val="85000"/>
                        </a:schemeClr>
                      </a:solidFill>
                      <a:prstDash val="solid"/>
                      <a:round/>
                      <a:headEnd type="none" w="med" len="med"/>
                      <a:tailEnd type="none" w="med" len="med"/>
                    </a:lnR>
                    <a:lnT w="12700" cap="flat" cmpd="sng" algn="ctr">
                      <a:solidFill>
                        <a:schemeClr val="tx1">
                          <a:lumMod val="85000"/>
                        </a:schemeClr>
                      </a:solidFill>
                      <a:prstDash val="solid"/>
                      <a:round/>
                      <a:headEnd type="none" w="med" len="med"/>
                      <a:tailEnd type="none" w="med" len="med"/>
                    </a:lnT>
                    <a:lnB w="12700" cap="flat" cmpd="sng" algn="ctr">
                      <a:solidFill>
                        <a:schemeClr val="tx1">
                          <a:lumMod val="85000"/>
                        </a:schemeClr>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39254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lIns="0" tIns="0" rIns="0" bIns="0">
            <a:noAutofit/>
          </a:bodyPr>
          <a:lstStyle/>
          <a:p>
            <a:r>
              <a:rPr lang="en-US" dirty="0" smtClean="0"/>
              <a:t>Attempt#1: </a:t>
            </a:r>
            <a:r>
              <a:rPr lang="en-US" dirty="0"/>
              <a:t>A</a:t>
            </a:r>
            <a:r>
              <a:rPr lang="en-US" dirty="0" smtClean="0"/>
              <a:t>ll devices on one interconnect</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228599" y="685800"/>
            <a:ext cx="8503921" cy="5638800"/>
          </a:xfrm>
        </p:spPr>
        <p:txBody>
          <a:bodyPr/>
          <a:lstStyle/>
          <a:p>
            <a:r>
              <a:rPr lang="en-US" dirty="0"/>
              <a:t>Replace </a:t>
            </a:r>
            <a:r>
              <a:rPr lang="en-US" b="1" i="1" dirty="0"/>
              <a:t>all</a:t>
            </a:r>
            <a:r>
              <a:rPr lang="en-US" dirty="0"/>
              <a:t> devices as  the interconnect changes</a:t>
            </a:r>
          </a:p>
          <a:p>
            <a:r>
              <a:rPr lang="en-US" dirty="0"/>
              <a:t>e.g. keyboard speed == main memory speed ?!</a:t>
            </a:r>
          </a:p>
          <a:p>
            <a:endParaRPr lang="en-US" dirty="0"/>
          </a:p>
        </p:txBody>
      </p:sp>
      <p:cxnSp>
        <p:nvCxnSpPr>
          <p:cNvPr id="11" name="Straight Arrow Connector 10"/>
          <p:cNvCxnSpPr/>
          <p:nvPr>
            <p:custDataLst>
              <p:tags r:id="rId2"/>
            </p:custDataLst>
          </p:nvPr>
        </p:nvCxnSpPr>
        <p:spPr>
          <a:xfrm flipH="1">
            <a:off x="13716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custDataLst>
              <p:tags r:id="rId3"/>
            </p:custDataLst>
          </p:nvPr>
        </p:nvSpPr>
        <p:spPr>
          <a:xfrm>
            <a:off x="1219200" y="3962400"/>
            <a:ext cx="7162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Unified Memory and I/O Interconnect</a:t>
            </a:r>
            <a:endParaRPr lang="en-US" sz="2400" dirty="0"/>
          </a:p>
        </p:txBody>
      </p:sp>
      <p:cxnSp>
        <p:nvCxnSpPr>
          <p:cNvPr id="20" name="Straight Arrow Connector 19"/>
          <p:cNvCxnSpPr/>
          <p:nvPr>
            <p:custDataLst>
              <p:tags r:id="rId4"/>
            </p:custDataLst>
          </p:nvPr>
        </p:nvCxnSpPr>
        <p:spPr>
          <a:xfrm>
            <a:off x="1447800" y="4343400"/>
            <a:ext cx="0" cy="1447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5"/>
            </p:custDataLst>
          </p:nvPr>
        </p:nvCxnSpPr>
        <p:spPr>
          <a:xfrm>
            <a:off x="3201988" y="4343400"/>
            <a:ext cx="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6"/>
            </p:custDataLst>
          </p:nvPr>
        </p:nvCxnSpPr>
        <p:spPr>
          <a:xfrm>
            <a:off x="3429000"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7"/>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8"/>
            </p:custDataLst>
          </p:nvPr>
        </p:nvSpPr>
        <p:spPr>
          <a:xfrm>
            <a:off x="23622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6" name="Rectangle 35"/>
          <p:cNvSpPr/>
          <p:nvPr>
            <p:custDataLst>
              <p:tags r:id="rId9"/>
            </p:custDataLst>
          </p:nvPr>
        </p:nvSpPr>
        <p:spPr>
          <a:xfrm>
            <a:off x="41910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8" name="Rectangle 37"/>
          <p:cNvSpPr/>
          <p:nvPr>
            <p:custDataLst>
              <p:tags r:id="rId10"/>
            </p:custDataLst>
          </p:nvPr>
        </p:nvSpPr>
        <p:spPr>
          <a:xfrm>
            <a:off x="5791199" y="64008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40" name="Rectangle 39"/>
          <p:cNvSpPr/>
          <p:nvPr>
            <p:custDataLst>
              <p:tags r:id="rId11"/>
            </p:custDataLst>
          </p:nvPr>
        </p:nvSpPr>
        <p:spPr>
          <a:xfrm>
            <a:off x="7543800" y="64008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3" name="Straight Arrow Connector 42"/>
          <p:cNvCxnSpPr/>
          <p:nvPr>
            <p:custDataLst>
              <p:tags r:id="rId12"/>
            </p:custDataLst>
          </p:nvPr>
        </p:nvCxnSpPr>
        <p:spPr>
          <a:xfrm>
            <a:off x="4953000" y="4343400"/>
            <a:ext cx="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13"/>
            </p:custDataLst>
          </p:nvPr>
        </p:nvCxnSpPr>
        <p:spPr>
          <a:xfrm>
            <a:off x="6553200" y="4343400"/>
            <a:ext cx="12840"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14"/>
            </p:custDataLst>
          </p:nvPr>
        </p:nvCxnSpPr>
        <p:spPr>
          <a:xfrm flipH="1">
            <a:off x="8221981" y="4343400"/>
            <a:ext cx="7619" cy="1447800"/>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15"/>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16"/>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1"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76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6"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Attempt#2: I/O Controllers</a:t>
            </a:r>
            <a:endParaRPr lang="en-US" dirty="0"/>
          </a:p>
        </p:txBody>
      </p:sp>
      <p:grpSp>
        <p:nvGrpSpPr>
          <p:cNvPr id="86" name="Group 85"/>
          <p:cNvGrpSpPr/>
          <p:nvPr/>
        </p:nvGrpSpPr>
        <p:grpSpPr>
          <a:xfrm>
            <a:off x="2668588" y="57531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228599" y="685800"/>
            <a:ext cx="9525001" cy="5638800"/>
          </a:xfrm>
        </p:spPr>
        <p:txBody>
          <a:bodyPr/>
          <a:lstStyle/>
          <a:p>
            <a:r>
              <a:rPr lang="en-US" dirty="0" smtClean="0"/>
              <a:t>Decouple I/O devices from Interconnect</a:t>
            </a:r>
          </a:p>
          <a:p>
            <a:r>
              <a:rPr lang="en-US" dirty="0" smtClean="0"/>
              <a:t>Enable smarter I/O interfaces</a:t>
            </a:r>
            <a:endParaRPr lang="en-US" dirty="0"/>
          </a:p>
        </p:txBody>
      </p:sp>
      <p:sp>
        <p:nvSpPr>
          <p:cNvPr id="8" name="Rectangle 7"/>
          <p:cNvSpPr/>
          <p:nvPr>
            <p:custDataLst>
              <p:tags r:id="rId2"/>
            </p:custDataLst>
          </p:nvPr>
        </p:nvSpPr>
        <p:spPr>
          <a:xfrm>
            <a:off x="8382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a:off x="1373188" y="3352800"/>
            <a:ext cx="0"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7244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15" name="Rectangle 14"/>
          <p:cNvSpPr/>
          <p:nvPr>
            <p:custDataLst>
              <p:tags r:id="rId7"/>
            </p:custDataLst>
          </p:nvPr>
        </p:nvSpPr>
        <p:spPr>
          <a:xfrm>
            <a:off x="1219200" y="3962400"/>
            <a:ext cx="7162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Unified Memory and I/O Interconnect</a:t>
            </a:r>
            <a:endParaRPr lang="en-US" sz="2400" dirty="0"/>
          </a:p>
        </p:txBody>
      </p:sp>
      <p:cxnSp>
        <p:nvCxnSpPr>
          <p:cNvPr id="20" name="Straight Arrow Connector 19"/>
          <p:cNvCxnSpPr/>
          <p:nvPr>
            <p:custDataLst>
              <p:tags r:id="rId8"/>
            </p:custDataLst>
          </p:nvPr>
        </p:nvCxnSpPr>
        <p:spPr>
          <a:xfrm rot="5400000">
            <a:off x="1258094" y="45331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flipH="1">
            <a:off x="3429000" y="3352800"/>
            <a:ext cx="1588" cy="6096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24384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8956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pic>
        <p:nvPicPr>
          <p:cNvPr id="1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517774"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52400" y="1905000"/>
            <a:ext cx="226325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custDataLst>
              <p:tags r:id="rId13"/>
            </p:custDataLst>
          </p:nvPr>
        </p:nvSpPr>
        <p:spPr>
          <a:xfrm>
            <a:off x="762000" y="57912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5" name="Rectangle 34"/>
          <p:cNvSpPr/>
          <p:nvPr>
            <p:custDataLst>
              <p:tags r:id="rId15"/>
            </p:custDataLst>
          </p:nvPr>
        </p:nvSpPr>
        <p:spPr>
          <a:xfrm>
            <a:off x="41910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6" name="Rectangle 35"/>
          <p:cNvSpPr/>
          <p:nvPr>
            <p:custDataLst>
              <p:tags r:id="rId16"/>
            </p:custDataLst>
          </p:nvPr>
        </p:nvSpPr>
        <p:spPr>
          <a:xfrm>
            <a:off x="4191000" y="64008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7" name="Rectangle 36"/>
          <p:cNvSpPr/>
          <p:nvPr>
            <p:custDataLst>
              <p:tags r:id="rId17"/>
            </p:custDataLst>
          </p:nvPr>
        </p:nvSpPr>
        <p:spPr>
          <a:xfrm>
            <a:off x="5791200" y="4724400"/>
            <a:ext cx="1549682"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8" name="Rectangle 37"/>
          <p:cNvSpPr/>
          <p:nvPr>
            <p:custDataLst>
              <p:tags r:id="rId18"/>
            </p:custDataLst>
          </p:nvPr>
        </p:nvSpPr>
        <p:spPr>
          <a:xfrm>
            <a:off x="5791199" y="64008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9" name="Rectangle 38"/>
          <p:cNvSpPr/>
          <p:nvPr>
            <p:custDataLst>
              <p:tags r:id="rId19"/>
            </p:custDataLst>
          </p:nvPr>
        </p:nvSpPr>
        <p:spPr>
          <a:xfrm>
            <a:off x="7543800" y="47244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40" name="Rectangle 39"/>
          <p:cNvSpPr/>
          <p:nvPr>
            <p:custDataLst>
              <p:tags r:id="rId20"/>
            </p:custDataLst>
          </p:nvPr>
        </p:nvSpPr>
        <p:spPr>
          <a:xfrm>
            <a:off x="7543800" y="64008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1" name="Straight Arrow Connector 40"/>
          <p:cNvCxnSpPr/>
          <p:nvPr>
            <p:custDataLst>
              <p:tags r:id="rId21"/>
            </p:custDataLst>
          </p:nvPr>
        </p:nvCxnSpPr>
        <p:spPr>
          <a:xfrm rot="5400000">
            <a:off x="1258094" y="5599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5331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599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715000"/>
            <a:ext cx="1295400" cy="647700"/>
            <a:chOff x="4267200" y="5829300"/>
            <a:chExt cx="1295400" cy="647700"/>
          </a:xfrm>
        </p:grpSpPr>
        <p:sp>
          <p:nvSpPr>
            <p:cNvPr id="49" name="AutoShape 6"/>
            <p:cNvSpPr>
              <a:spLocks noChangeArrowheads="1"/>
            </p:cNvSpPr>
            <p:nvPr>
              <p:custDataLst>
                <p:tags r:id="rId29"/>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30"/>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7835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8293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302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a:xfrm>
            <a:off x="0" y="0"/>
            <a:ext cx="9144000" cy="533400"/>
          </a:xfrm>
        </p:spPr>
        <p:txBody>
          <a:bodyPr>
            <a:noAutofit/>
          </a:bodyPr>
          <a:lstStyle/>
          <a:p>
            <a:r>
              <a:rPr lang="en-US" dirty="0" smtClean="0"/>
              <a:t>Attempt#3: I/O Controllers + Bridge </a:t>
            </a:r>
            <a:endParaRPr lang="en-US" dirty="0"/>
          </a:p>
        </p:txBody>
      </p:sp>
      <p:grpSp>
        <p:nvGrpSpPr>
          <p:cNvPr id="86" name="Group 85"/>
          <p:cNvGrpSpPr/>
          <p:nvPr/>
        </p:nvGrpSpPr>
        <p:grpSpPr>
          <a:xfrm>
            <a:off x="2668588" y="5295900"/>
            <a:ext cx="836612" cy="609600"/>
            <a:chOff x="2133600" y="5867400"/>
            <a:chExt cx="836612" cy="609600"/>
          </a:xfrm>
        </p:grpSpPr>
        <p:cxnSp>
          <p:nvCxnSpPr>
            <p:cNvPr id="5" name="Straight Connector 4"/>
            <p:cNvCxnSpPr/>
            <p:nvPr/>
          </p:nvCxnSpPr>
          <p:spPr>
            <a:xfrm>
              <a:off x="2552700" y="6324600"/>
              <a:ext cx="0" cy="15240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46960" y="6477000"/>
              <a:ext cx="39624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133600" y="5867400"/>
              <a:ext cx="836612" cy="45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p:cNvSpPr>
            <a:spLocks noGrp="1"/>
          </p:cNvSpPr>
          <p:nvPr>
            <p:ph idx="1"/>
          </p:nvPr>
        </p:nvSpPr>
        <p:spPr>
          <a:xfrm>
            <a:off x="188911" y="685800"/>
            <a:ext cx="9525001" cy="5638800"/>
          </a:xfrm>
        </p:spPr>
        <p:txBody>
          <a:bodyPr>
            <a:normAutofit/>
          </a:bodyPr>
          <a:lstStyle/>
          <a:p>
            <a:r>
              <a:rPr lang="en-US" sz="2800" dirty="0"/>
              <a:t>S</a:t>
            </a:r>
            <a:r>
              <a:rPr lang="en-US" sz="2800" dirty="0" smtClean="0"/>
              <a:t>eparate </a:t>
            </a:r>
            <a:r>
              <a:rPr lang="en-US" sz="2800" dirty="0"/>
              <a:t>high-performance processor, memory, display interconnect from lower-performance interconnect</a:t>
            </a:r>
          </a:p>
        </p:txBody>
      </p:sp>
      <p:sp>
        <p:nvSpPr>
          <p:cNvPr id="8" name="Rectangle 7"/>
          <p:cNvSpPr/>
          <p:nvPr>
            <p:custDataLst>
              <p:tags r:id="rId2"/>
            </p:custDataLst>
          </p:nvPr>
        </p:nvSpPr>
        <p:spPr>
          <a:xfrm>
            <a:off x="838200" y="19812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Core0</a:t>
            </a:r>
            <a:endParaRPr lang="en-US" sz="2400" dirty="0"/>
          </a:p>
        </p:txBody>
      </p:sp>
      <p:sp>
        <p:nvSpPr>
          <p:cNvPr id="9" name="Rectangle 8"/>
          <p:cNvSpPr/>
          <p:nvPr>
            <p:custDataLst>
              <p:tags r:id="rId3"/>
            </p:custDataLst>
          </p:nvPr>
        </p:nvSpPr>
        <p:spPr>
          <a:xfrm>
            <a:off x="838200" y="24384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cxnSp>
        <p:nvCxnSpPr>
          <p:cNvPr id="11" name="Straight Arrow Connector 10"/>
          <p:cNvCxnSpPr/>
          <p:nvPr>
            <p:custDataLst>
              <p:tags r:id="rId4"/>
            </p:custDataLst>
          </p:nvPr>
        </p:nvCxnSpPr>
        <p:spPr>
          <a:xfrm rot="5400000">
            <a:off x="1181894" y="30853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5"/>
            </p:custDataLst>
          </p:nvPr>
        </p:nvSpPr>
        <p:spPr>
          <a:xfrm>
            <a:off x="762000" y="4267200"/>
            <a:ext cx="1524000" cy="6858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p>
          <a:p>
            <a:pPr algn="ctr"/>
            <a:r>
              <a:rPr lang="en-US" sz="2400" dirty="0" smtClean="0">
                <a:solidFill>
                  <a:schemeClr val="bg1"/>
                </a:solidFill>
              </a:rPr>
              <a:t>Controller</a:t>
            </a:r>
            <a:endParaRPr lang="en-US" sz="2400" dirty="0">
              <a:solidFill>
                <a:schemeClr val="bg1"/>
              </a:solidFill>
            </a:endParaRPr>
          </a:p>
        </p:txBody>
      </p:sp>
      <p:sp>
        <p:nvSpPr>
          <p:cNvPr id="13" name="Rectangle 12"/>
          <p:cNvSpPr/>
          <p:nvPr>
            <p:custDataLst>
              <p:tags r:id="rId6"/>
            </p:custDataLst>
          </p:nvPr>
        </p:nvSpPr>
        <p:spPr>
          <a:xfrm>
            <a:off x="2514600" y="42672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15" name="Rectangle 14"/>
          <p:cNvSpPr/>
          <p:nvPr>
            <p:custDataLst>
              <p:tags r:id="rId7"/>
            </p:custDataLst>
          </p:nvPr>
        </p:nvSpPr>
        <p:spPr>
          <a:xfrm>
            <a:off x="1219200" y="3276600"/>
            <a:ext cx="228600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dirty="0" smtClean="0"/>
              <a:t>High Performance</a:t>
            </a:r>
          </a:p>
          <a:p>
            <a:pPr algn="ctr"/>
            <a:r>
              <a:rPr lang="en-US" sz="2400" dirty="0" smtClean="0"/>
              <a:t>Interconnect</a:t>
            </a:r>
          </a:p>
        </p:txBody>
      </p:sp>
      <p:cxnSp>
        <p:nvCxnSpPr>
          <p:cNvPr id="20" name="Straight Arrow Connector 19"/>
          <p:cNvCxnSpPr/>
          <p:nvPr>
            <p:custDataLst>
              <p:tags r:id="rId8"/>
            </p:custDataLst>
          </p:nvPr>
        </p:nvCxnSpPr>
        <p:spPr>
          <a:xfrm rot="5400000">
            <a:off x="1258094" y="40759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9"/>
            </p:custDataLst>
          </p:nvPr>
        </p:nvCxnSpPr>
        <p:spPr>
          <a:xfrm rot="5400000">
            <a:off x="3010694" y="4075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custDataLst>
              <p:tags r:id="rId10"/>
            </p:custDataLst>
          </p:nvPr>
        </p:nvCxnSpPr>
        <p:spPr>
          <a:xfrm rot="5400000">
            <a:off x="3239294" y="30853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custDataLst>
              <p:tags r:id="rId11"/>
            </p:custDataLst>
          </p:nvPr>
        </p:nvSpPr>
        <p:spPr>
          <a:xfrm>
            <a:off x="2895600" y="1981200"/>
            <a:ext cx="1066800" cy="381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Core1</a:t>
            </a:r>
            <a:endParaRPr lang="en-US" sz="2400" dirty="0"/>
          </a:p>
        </p:txBody>
      </p:sp>
      <p:sp>
        <p:nvSpPr>
          <p:cNvPr id="29" name="Rectangle 28"/>
          <p:cNvSpPr/>
          <p:nvPr>
            <p:custDataLst>
              <p:tags r:id="rId12"/>
            </p:custDataLst>
          </p:nvPr>
        </p:nvSpPr>
        <p:spPr>
          <a:xfrm>
            <a:off x="2895600" y="2438400"/>
            <a:ext cx="10668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Cache</a:t>
            </a:r>
            <a:endParaRPr lang="en-US" sz="2400" dirty="0"/>
          </a:p>
        </p:txBody>
      </p:sp>
      <p:sp>
        <p:nvSpPr>
          <p:cNvPr id="26" name="Rectangle 25"/>
          <p:cNvSpPr/>
          <p:nvPr>
            <p:custDataLst>
              <p:tags r:id="rId13"/>
            </p:custDataLst>
          </p:nvPr>
        </p:nvSpPr>
        <p:spPr>
          <a:xfrm>
            <a:off x="762000" y="5334000"/>
            <a:ext cx="1524000" cy="3810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Memory</a:t>
            </a:r>
            <a:endParaRPr lang="en-US" sz="2400" dirty="0">
              <a:solidFill>
                <a:schemeClr val="bg1"/>
              </a:solidFill>
            </a:endParaRPr>
          </a:p>
        </p:txBody>
      </p:sp>
      <p:sp>
        <p:nvSpPr>
          <p:cNvPr id="27" name="Rectangle 26"/>
          <p:cNvSpPr/>
          <p:nvPr>
            <p:custDataLst>
              <p:tags r:id="rId14"/>
            </p:custDataLst>
          </p:nvPr>
        </p:nvSpPr>
        <p:spPr>
          <a:xfrm>
            <a:off x="2362200" y="59436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Display</a:t>
            </a:r>
            <a:endParaRPr lang="en-US" sz="2400" dirty="0">
              <a:solidFill>
                <a:schemeClr val="accent1"/>
              </a:solidFill>
            </a:endParaRPr>
          </a:p>
        </p:txBody>
      </p:sp>
      <p:sp>
        <p:nvSpPr>
          <p:cNvPr id="35" name="Rectangle 34"/>
          <p:cNvSpPr/>
          <p:nvPr>
            <p:custDataLst>
              <p:tags r:id="rId15"/>
            </p:custDataLst>
          </p:nvPr>
        </p:nvSpPr>
        <p:spPr>
          <a:xfrm>
            <a:off x="4191000" y="42672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6" name="Rectangle 35"/>
          <p:cNvSpPr/>
          <p:nvPr>
            <p:custDataLst>
              <p:tags r:id="rId16"/>
            </p:custDataLst>
          </p:nvPr>
        </p:nvSpPr>
        <p:spPr>
          <a:xfrm>
            <a:off x="4191000" y="5943600"/>
            <a:ext cx="14478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Disk</a:t>
            </a:r>
            <a:endParaRPr lang="en-US" sz="2400" dirty="0">
              <a:solidFill>
                <a:schemeClr val="accent1"/>
              </a:solidFill>
            </a:endParaRPr>
          </a:p>
        </p:txBody>
      </p:sp>
      <p:sp>
        <p:nvSpPr>
          <p:cNvPr id="37" name="Rectangle 36"/>
          <p:cNvSpPr/>
          <p:nvPr>
            <p:custDataLst>
              <p:tags r:id="rId17"/>
            </p:custDataLst>
          </p:nvPr>
        </p:nvSpPr>
        <p:spPr>
          <a:xfrm>
            <a:off x="5791200" y="4267200"/>
            <a:ext cx="1549682"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38" name="Rectangle 37"/>
          <p:cNvSpPr/>
          <p:nvPr>
            <p:custDataLst>
              <p:tags r:id="rId18"/>
            </p:custDataLst>
          </p:nvPr>
        </p:nvSpPr>
        <p:spPr>
          <a:xfrm>
            <a:off x="5791199" y="5943600"/>
            <a:ext cx="1549683"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Keyboard</a:t>
            </a:r>
            <a:endParaRPr lang="en-US" sz="2400" dirty="0">
              <a:solidFill>
                <a:schemeClr val="accent1"/>
              </a:solidFill>
            </a:endParaRPr>
          </a:p>
        </p:txBody>
      </p:sp>
      <p:sp>
        <p:nvSpPr>
          <p:cNvPr id="39" name="Rectangle 38"/>
          <p:cNvSpPr/>
          <p:nvPr>
            <p:custDataLst>
              <p:tags r:id="rId19"/>
            </p:custDataLst>
          </p:nvPr>
        </p:nvSpPr>
        <p:spPr>
          <a:xfrm>
            <a:off x="7543800" y="4267200"/>
            <a:ext cx="1447800" cy="685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I/O</a:t>
            </a:r>
          </a:p>
          <a:p>
            <a:pPr algn="ctr"/>
            <a:r>
              <a:rPr lang="en-US" sz="2400" dirty="0" smtClean="0"/>
              <a:t>Controller</a:t>
            </a:r>
            <a:endParaRPr lang="en-US" sz="2400" dirty="0"/>
          </a:p>
        </p:txBody>
      </p:sp>
      <p:sp>
        <p:nvSpPr>
          <p:cNvPr id="40" name="Rectangle 39"/>
          <p:cNvSpPr/>
          <p:nvPr>
            <p:custDataLst>
              <p:tags r:id="rId20"/>
            </p:custDataLst>
          </p:nvPr>
        </p:nvSpPr>
        <p:spPr>
          <a:xfrm>
            <a:off x="7543800" y="5943600"/>
            <a:ext cx="1371600" cy="3810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solidFill>
              </a:rPr>
              <a:t>Network</a:t>
            </a:r>
            <a:endParaRPr lang="en-US" sz="2400" dirty="0">
              <a:solidFill>
                <a:schemeClr val="accent1"/>
              </a:solidFill>
            </a:endParaRPr>
          </a:p>
        </p:txBody>
      </p:sp>
      <p:cxnSp>
        <p:nvCxnSpPr>
          <p:cNvPr id="41" name="Straight Arrow Connector 40"/>
          <p:cNvCxnSpPr/>
          <p:nvPr>
            <p:custDataLst>
              <p:tags r:id="rId21"/>
            </p:custDataLst>
          </p:nvPr>
        </p:nvCxnSpPr>
        <p:spPr>
          <a:xfrm rot="5400000">
            <a:off x="1258094" y="5142706"/>
            <a:ext cx="3810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22"/>
            </p:custDataLst>
          </p:nvPr>
        </p:nvCxnSpPr>
        <p:spPr>
          <a:xfrm rot="5400000">
            <a:off x="3010694" y="51427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custDataLst>
              <p:tags r:id="rId23"/>
            </p:custDataLst>
          </p:nvPr>
        </p:nvCxnSpPr>
        <p:spPr>
          <a:xfrm rot="5400000">
            <a:off x="4761706" y="4075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custDataLst>
              <p:tags r:id="rId24"/>
            </p:custDataLst>
          </p:nvPr>
        </p:nvCxnSpPr>
        <p:spPr>
          <a:xfrm rot="5400000">
            <a:off x="4761706" y="51427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custDataLst>
              <p:tags r:id="rId25"/>
            </p:custDataLst>
          </p:nvPr>
        </p:nvCxnSpPr>
        <p:spPr>
          <a:xfrm rot="5400000">
            <a:off x="6361905" y="4075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custDataLst>
              <p:tags r:id="rId26"/>
            </p:custDataLst>
          </p:nvPr>
        </p:nvCxnSpPr>
        <p:spPr>
          <a:xfrm rot="5400000">
            <a:off x="6361905" y="51427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custDataLst>
              <p:tags r:id="rId27"/>
            </p:custDataLst>
          </p:nvPr>
        </p:nvCxnSpPr>
        <p:spPr>
          <a:xfrm rot="5400000">
            <a:off x="8038305" y="40759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custDataLst>
              <p:tags r:id="rId28"/>
            </p:custDataLst>
          </p:nvPr>
        </p:nvCxnSpPr>
        <p:spPr>
          <a:xfrm rot="5400000">
            <a:off x="8038305" y="5142706"/>
            <a:ext cx="381000" cy="1588"/>
          </a:xfrm>
          <a:prstGeom prst="straightConnector1">
            <a:avLst/>
          </a:prstGeom>
          <a:ln w="28575">
            <a:solidFill>
              <a:schemeClr val="accent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4267200" y="5257800"/>
            <a:ext cx="1295400" cy="647700"/>
            <a:chOff x="4267200" y="5829300"/>
            <a:chExt cx="1295400" cy="647700"/>
          </a:xfrm>
        </p:grpSpPr>
        <p:sp>
          <p:nvSpPr>
            <p:cNvPr id="49" name="AutoShape 6"/>
            <p:cNvSpPr>
              <a:spLocks noChangeArrowheads="1"/>
            </p:cNvSpPr>
            <p:nvPr>
              <p:custDataLst>
                <p:tags r:id="rId32"/>
              </p:custDataLst>
            </p:nvPr>
          </p:nvSpPr>
          <p:spPr bwMode="auto">
            <a:xfrm>
              <a:off x="4267200"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sp>
          <p:nvSpPr>
            <p:cNvPr id="50" name="AutoShape 6"/>
            <p:cNvSpPr>
              <a:spLocks noChangeArrowheads="1"/>
            </p:cNvSpPr>
            <p:nvPr>
              <p:custDataLst>
                <p:tags r:id="rId33"/>
              </p:custDataLst>
            </p:nvPr>
          </p:nvSpPr>
          <p:spPr bwMode="auto">
            <a:xfrm>
              <a:off x="4966504" y="5829300"/>
              <a:ext cx="596096" cy="647700"/>
            </a:xfrm>
            <a:prstGeom prst="flowChartMagneticDisk">
              <a:avLst/>
            </a:prstGeom>
            <a:noFill/>
            <a:ln w="28440">
              <a:solidFill>
                <a:schemeClr val="accent1"/>
              </a:solidFill>
              <a:miter lim="800000"/>
              <a:headEnd/>
              <a:tailEnd/>
            </a:ln>
            <a:effectLst/>
          </p:spPr>
          <p:txBody>
            <a:bodyPr wrap="none" lIns="90000" tIns="46800" rIns="90000" bIns="46800" anchor="ctr">
              <a:noAutofit/>
            </a:bodyPr>
            <a:lstStyle/>
            <a:p>
              <a:pPr algn="ctr" defTabSz="457200" eaLnBrk="1" hangingPunct="1">
                <a:lnSpc>
                  <a:spcPct val="134000"/>
                </a:lnSpc>
                <a:buClr>
                  <a:srgbClr val="40458C"/>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200" dirty="0">
                <a:solidFill>
                  <a:srgbClr val="FFFFFF"/>
                </a:solidFill>
                <a:latin typeface="Calibri"/>
              </a:endParaRPr>
            </a:p>
          </p:txBody>
        </p:sp>
      </p:grpSp>
      <p:grpSp>
        <p:nvGrpSpPr>
          <p:cNvPr id="84" name="Group 83"/>
          <p:cNvGrpSpPr/>
          <p:nvPr/>
        </p:nvGrpSpPr>
        <p:grpSpPr>
          <a:xfrm>
            <a:off x="5867400" y="5326380"/>
            <a:ext cx="1319304" cy="579120"/>
            <a:chOff x="5867400" y="5897880"/>
            <a:chExt cx="1319304" cy="579120"/>
          </a:xfrm>
        </p:grpSpPr>
        <p:sp>
          <p:nvSpPr>
            <p:cNvPr id="56" name="Rectangle 55"/>
            <p:cNvSpPr/>
            <p:nvPr/>
          </p:nvSpPr>
          <p:spPr>
            <a:xfrm>
              <a:off x="5867400" y="5897880"/>
              <a:ext cx="1319304" cy="5791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096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96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096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248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248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248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4008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4008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4008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5532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5532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5532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056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056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056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8580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8580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8580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7010400" y="59740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7010400" y="61264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7010400" y="627888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7589520" y="5372100"/>
            <a:ext cx="1249680" cy="533400"/>
            <a:chOff x="7589520" y="5943600"/>
            <a:chExt cx="1249680" cy="533400"/>
          </a:xfrm>
        </p:grpSpPr>
        <p:sp>
          <p:nvSpPr>
            <p:cNvPr id="80" name="Freeform 79"/>
            <p:cNvSpPr/>
            <p:nvPr/>
          </p:nvSpPr>
          <p:spPr>
            <a:xfrm>
              <a:off x="7696200" y="5989320"/>
              <a:ext cx="1051560" cy="441960"/>
            </a:xfrm>
            <a:custGeom>
              <a:avLst/>
              <a:gdLst>
                <a:gd name="connsiteX0" fmla="*/ 0 w 1051560"/>
                <a:gd name="connsiteY0" fmla="*/ 0 h 441960"/>
                <a:gd name="connsiteX1" fmla="*/ 838200 w 1051560"/>
                <a:gd name="connsiteY1" fmla="*/ 121920 h 441960"/>
                <a:gd name="connsiteX2" fmla="*/ 426720 w 1051560"/>
                <a:gd name="connsiteY2" fmla="*/ 243840 h 441960"/>
                <a:gd name="connsiteX3" fmla="*/ 1051560 w 1051560"/>
                <a:gd name="connsiteY3" fmla="*/ 441960 h 441960"/>
              </a:gdLst>
              <a:ahLst/>
              <a:cxnLst>
                <a:cxn ang="0">
                  <a:pos x="connsiteX0" y="connsiteY0"/>
                </a:cxn>
                <a:cxn ang="0">
                  <a:pos x="connsiteX1" y="connsiteY1"/>
                </a:cxn>
                <a:cxn ang="0">
                  <a:pos x="connsiteX2" y="connsiteY2"/>
                </a:cxn>
                <a:cxn ang="0">
                  <a:pos x="connsiteX3" y="connsiteY3"/>
                </a:cxn>
              </a:cxnLst>
              <a:rect l="l" t="t" r="r" b="b"/>
              <a:pathLst>
                <a:path w="1051560" h="441960">
                  <a:moveTo>
                    <a:pt x="0" y="0"/>
                  </a:moveTo>
                  <a:cubicBezTo>
                    <a:pt x="383540" y="40640"/>
                    <a:pt x="767080" y="81280"/>
                    <a:pt x="838200" y="121920"/>
                  </a:cubicBezTo>
                  <a:cubicBezTo>
                    <a:pt x="909320" y="162560"/>
                    <a:pt x="391160" y="190500"/>
                    <a:pt x="426720" y="243840"/>
                  </a:cubicBezTo>
                  <a:cubicBezTo>
                    <a:pt x="462280" y="297180"/>
                    <a:pt x="756920" y="369570"/>
                    <a:pt x="1051560" y="44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589520" y="594360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732520" y="6385560"/>
              <a:ext cx="106680" cy="91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custDataLst>
              <p:tags r:id="rId29"/>
            </p:custDataLst>
          </p:nvPr>
        </p:nvSpPr>
        <p:spPr>
          <a:xfrm>
            <a:off x="4800600" y="3276600"/>
            <a:ext cx="393192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Lower Performance</a:t>
            </a:r>
          </a:p>
          <a:p>
            <a:pPr algn="ctr"/>
            <a:r>
              <a:rPr lang="en-US" sz="2400" dirty="0" smtClean="0"/>
              <a:t>Legacy Interconnect</a:t>
            </a:r>
          </a:p>
        </p:txBody>
      </p:sp>
      <p:sp>
        <p:nvSpPr>
          <p:cNvPr id="88" name="Rectangle 87"/>
          <p:cNvSpPr/>
          <p:nvPr>
            <p:custDataLst>
              <p:tags r:id="rId30"/>
            </p:custDataLst>
          </p:nvPr>
        </p:nvSpPr>
        <p:spPr>
          <a:xfrm>
            <a:off x="3657600" y="3276600"/>
            <a:ext cx="990600" cy="6096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p>
        </p:txBody>
      </p:sp>
      <p:sp>
        <p:nvSpPr>
          <p:cNvPr id="89" name="Rectangle 88"/>
          <p:cNvSpPr/>
          <p:nvPr>
            <p:custDataLst>
              <p:tags r:id="rId31"/>
            </p:custDataLst>
          </p:nvPr>
        </p:nvSpPr>
        <p:spPr>
          <a:xfrm rot="19448883">
            <a:off x="3649123" y="3219979"/>
            <a:ext cx="990600" cy="60960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Bridge </a:t>
            </a:r>
          </a:p>
        </p:txBody>
      </p:sp>
      <p:cxnSp>
        <p:nvCxnSpPr>
          <p:cNvPr id="4" name="Straight Connector 3"/>
          <p:cNvCxnSpPr>
            <a:stCxn id="15" idx="3"/>
            <a:endCxn id="88" idx="1"/>
          </p:cNvCxnSpPr>
          <p:nvPr/>
        </p:nvCxnSpPr>
        <p:spPr>
          <a:xfrm>
            <a:off x="3505200" y="35814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8" idx="3"/>
            <a:endCxn id="87" idx="1"/>
          </p:cNvCxnSpPr>
          <p:nvPr/>
        </p:nvCxnSpPr>
        <p:spPr>
          <a:xfrm>
            <a:off x="4648200" y="3581400"/>
            <a:ext cx="152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34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CP3_INK_TAG" val="base64:AKcdHAOAgAQdBNYIhgIBEAtabmRvi45BibaF7r6SkfMDCEgQRP//A0U1BQM4C2QZIDIJAJCbAwE3wB5FMwkAkIICAdvFHkU4CAD+AwB7hdI0Ek7ApD/TAKQ/CmUdg/5Lov5Lucdu/bei6usprMSia58OcoT8Bun4DjaaNuzHibMOJghSEpRlGcYYaTCEt2OXLCqhNOEZVQiinGuPoswhNhDlkwcuGTJqtcsWOVa0wsca3DiatFrLJkZMGuHK0zOcQApcGIT8kQ35Ih8uRbLiw0mihOFbYcTToIT8Dj34HHxsvgjkhiIxjhjja9WshJdjg1mnCqc0yKccOvXYITYQ0yuW2LEzcrXDNxiWtGuJqtxZGrJa3btGDPI0cOMbXCAKfi2D/kn+/koRrO4vhOKxiY7SiIpaVzNza6zERjOo4oP+CIT+CHF4F8OMbnd9enXvF5ZRhqOEdI1VTWUcY3MdQIThcLoxQnGMYwjCMIoRThGEYEIwjCInO+Hkz6whNhDBxlZ4mrBityZcjla0asMy3CwY5lrFg3YsmbBgyZZsYAqtAVeD/kvW/kvXLo69GcAA69F5m1zERERFThGIpwjTWIVcbm88Z3e54znnnjteHSvSaIP+Caz+Ca08Pwjw/Cc+QAM45YrhrGKubned7dXXed8d8Uo1HLHbHLHDgqYuNxmrXM51zp5Ig+WMxKpiZlciYkTMBNXVoECYTMTMTARMSIQRMSuJmePHwfB8YCE2EYcjRlha5cq1xjZOVrRyzZrXLRljWuM2FuwYuG+JhjaACoEBL4P+Tm7+ToE41nE8nCNZ7EYREZmd8+3c74UpyvpvtNiD/gkS/gkJrk5Xq5nO89eHeczdzERVcuvQ8S2ETO9eDV7AhLdLjxnGM04TkSiIxnCMpyjKIThOE5zvPkx7wCE2EN8jVu1xtHC3DjyuVrRk4YrcLHFjW4WWbKzy5GzTJhagCmcgg/5SEP5SETx+XHO3GOOHKOWNdMRiGM63UoP+Bxb+Bxc1wrljhWkZvM8ZuYyzrrjrMoP1uN7ubiFxK1wuJS2vPPz+gCE2EOWWJnmY4Wa3M4Z5VrRxkwrXOXNkW4nDRrhy5MrDJkbACkwNhPyegfk81x8bBa2JCN4gg/4I9P4I9SJ4b1EuQIXGYbMoYUcdOHwuACE2EZWGVy3b4mi3LlYZVrRzjcLcWRm5W4sbfJmas8zNxiYACpwBQoP+SUT+SVvW458O/LeJ1GsYjWKRCduN7jNaHhY1jU4411cc3u7zc5q+G/C48oP+DNb+DMflfgOU6YTec8ee+PHjnPGOurxGMY7DS91xnLcWRnF1EantnHibg/gDz0TExu5tMXUoSlMzCIFCEBMSFxcZrd55+ffpACE2EN27JqwY4Wq1g3YsVrRw1aLXLBpiWsszBlmb4W+HM0xgCnksg/5LGP5LGYl14ZiTV6it+VmKhbM8dk3Cp1wvwquD/g6g/g6h69HDVcGou53nweHh5zleIxXQ8K+E6TW2eYCE5G7oxjOJOCKMIwIwRRgIATjPLyb7ACE2EYWjDK0bOW63C1yMFrRyzZrcWbK2WsmeZkxbZmLBm4xACloVg/5PCP5PFeOa5xtYqtX4HPpghPwaRfg0zhTVHRDNTFSVEMtN98aE1c6HVTnCcpwrOda4deWAITYRkxs8zJmzarXLhziWtMWVytc5suZa5ZYW7VxlwsmWVgAKUxCE/JhN+TBvRK2ClJIY8WmIg/4PDv4PE8Yupores8YAhqyQgbGDQcDBoWFjaGBpACE2ENcbFu1cMnC3DkzZlrTFjyLXLDE5W5WbdnizYmzDNmygCmEahPyiFflEDuN8Md8s8cJ0lbNgwU2XpgCE/BtJ+DbXM27K4mama2C1E12vFlw3hMHadNWKcIowrCKKd8PRUCE2EOWTXM5ZsMq1yyasFrTE1YLXDPHiW5M2Nm1cMsTDLmxgClAPhPyb6fk310NlMlsEYw1xuIP+D8D+D8FfBERF9OKAhcRkmdhlhhhlltwt8wAhNhDBtmZZGzZitbN8eVa0xtsK3DlyMVrFniw5GDRphw4mYApwI4T8oAX5QA8jUyQshWdb465Z555Y3jGErWwaqYMQg/4Qlv4Ql+nXXHG5zO4lerqsVwxw4Y1OufLfeYTB0NOesJwjNMBCKBEnPHr4blAhNhDNjhzMG7BytwsW+Fa0y43C1y0xsFrBs4x5mjfNmcs8YApoG4P+Um7+UoPnGmI1hvwJ4RrEUrnw79dghPwiMfhD3mphhhjncOGNe9KUtkluyUyAhchhsfTHLDBFCII40cEcMM+Trh1QITYQ5ysMbjIxyrWbDDmWtMWLGtcuWuNa3xZHDPNjZNcLPKAKeCyD/krA/krTTzrcIw1GHBhGrxdZc66x3jnOUzwvhwCD/hLM/hLPrhngirIvGcTq8SpF1xxxrdXGZZjn12CDx73h+DeZWWuYmFVFKUhEzNzOXHv6t4AhNhDlw0Z4cTZutcZcuVa0cY2C3FhzZVrRowxsMjZoybNnIApgFoT8meH5M+9uWm3BjyTwSwZJYmjDorOE/CS9+EkOUeBfVhxTkjWrTTis+UCEeCKcu86zrGasK1nfHrx8YCE2EY2eFy1bZG61o1xtlrTCxyrXDhnkWtsrhxjauGbJjlzAClIOhPyV3fkrvzMmC2aeK9J5QIP+FCD+FCHny6MQ4ddTxIamloCvi4GHRMLDy8PVACE2EN3GJs2aYm63MyxtFrRu2ZLcWZplW5GznKwytc2Zu1agCngqg/5N2v5N9+N644mqxjhXauFQjLi79u4uIjDwM8NWg/4U2P4U4ccfAvtOIiJmZzmec2muHg+AeJnCmY63PECE0dTXlvecZkSIIRQEIoTRjGt+HrdQITYQ2bt8zdkxyrWLRvjWtGLlgtxOcbda5aZWDZm3zM2LdkAKZRmE/KF1+UMuueWumXFPFDNgtipgWvk1xqCE/CXF+EsfA1T0XpWVYTrO88s9cNsagITmbODdOc4xnGMYxTXnj4d9ACE2EMmGJljbscq3C1btVrTJkyrXDHEwW5MLjFjYtsLlrjxACkkMhPydsfk7ZOBgpmlRAIP+FLL+FLM4cL5ceG5AhM3Q168uGs1bxCE2EOG7nJhxYsy3E4a41rTKyZLXDlkyWuMuFyza42GbC4agCnQpg/5R3P5Rz+8eTXgxzxnUcuWuHDEYTM5u873x4895njrQg/4VPP4VR89uPhZ6OE4mCbLFSmFtxcuc56iE4GJWta1IxJiMpynKcCAhEv38MtwhNhDdvmZtMjfKtY42zha0aZma3FmbuFrRlmbNm+LG4aYsgApuJYP+WGL+WG2KnF1Os63EhjJV1cSq+HHhmYT8B6X4D6Y4K6tuzbgvSdJ5s+ZwsOCFJIpVpfBjQqCDxpJMzV1eJiVolMXFyu98/RecITYRjxsmLNhkwrWLPKyWtGDjItcsWjZayyMnOLIwZYsTPMAKhgE7g/5YIv5YK9B16OvTwYZTJWKxitVhiEEzccY3N3N5md659M12g/4GzP4G3ewdejGek6rCqtC1tzneZzlm0Xi8ZwlFNX4F42CD7dJtMzmckhFwkmJQmpgiYTCRMrne+fox6AAhNhDjK2zZW7BstbsG7Na0asGy1w1zNFrDK0YtcLDK4ZMsYApyK4P+WZb+WZd4OlxdMOE8KrEKm7u3UcZqYcp6VYCD/gdu/gdveBvpOkWu9ud5vrW4jEctDpwiKV1b2IPxk3czcSmYlUiYmYgi4Tabvr6N9iE2ENnOJhjbssy3C1yMVrTI4bLXDdm0W5WeLNjaZMeFi1aACpwBPoP+WuT+WvflLF1ETrfDMXi4mCEJhnGa306+Jx5+J4vheHw4zmZuZXU8M8KAhPwRyfgi5jCM7sc8uTLjjWs7xmQklKEpQhBk06MdpUrky7t/GzwjKKE2G2PPMIPXveP3zc3ExCkXE2mYkRMAmEwiIQSmZmbz19ePACE2EZXLltmxuWy1xja41rRrkxrcTJm0W48jdlmytGbRy5YACmAVhPy6Efl0ZjXBlxYcEZQtKGDBt5G+wIX4FkvgVvgjspslklIYaYmTxGLhhZNFfTLHHHHDHDDHHDXiba9UITYRkyNmzRs3crW7DJjWtGWJotcYWbJawyuHDhy0yuG+ZiAKVA6H8ts3lt7iVkssQQKFQWHQKDwIg/4HGv4HK+0xCqzwdQCGmqZcwULCwcHEy8bH3QAhNhDfDkcOMeZytauWLZa0ZsWi3E2bYVrBxiZNczjGybtGgAp+LYP+XfT+XgXs8HhcXVxdTFIxEU35HOJxurnNzbPLw/C58oP+BlL+BlXt17VfCeU6nFruN3N558PBu8rvE4nR069AhMnWh4P1RgRimRRIoRhCMAIwjGc64+DjkCE2EY8mFnja5cy3HmwuFrRg4bLcWJuxWtWjfI1x4sbnMyxgCmslg/5eRP5eR0TUwSHhc5hLNWRNS1x8S8iE/A+R+B7m0IwjGsNOjSbbVghLFjxGTLorCGfNlxiD8zjmbWTMImAmYEJMzz7+P4AhNhGZs5bNWTPItwsGTFa0cZsq1w5w4lrLI5YYXDTCxZOcoAplF4T8wO35gd+Hmz202y4q4IYJWtLJXJGYg/4F/v4F/47R2nlGrrM7nPGPB48cgIXCZDHwywwQwRwwwwypYZY8zXigITYQ3w5Mzlu0brceLC0WtMuPGtcsWTZa2x5WzXHhYNMWJyAKgwEvg/5ghP5gj5vMZrNMRWqPCzpULmOLjjw+Hi11jjM7q2CE/A2p+Bs/EjKNE0U5ad2/VjhOSUJUrky4sODLQhGE7YYRqITJ0IdWM4oxTqrCMEpShRJKSCaM5pxjWevmw0AhNhGXMyyZm+TMtbN8LJa0bMMa1ziytlrBi0atmbnE0YsWYApSFYP+B57+B2/GtY1yrhXCMYxwrFQAgv6eS/p5VES87NXbs75Ag61F2lEhM3OevUAhNhDjMxZZWblqtaYnLBa0wucy3CxYtluJvhzNGuZm2yssIA=="/>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CP3_INK_TAG" val="base64:AJkBHAOAgAQdAgYKARALWm5kb4uOQYm2he6+kpHzAwhIEET//wNFNQUCC2QZFDIIAI4pAa0BfkMzCADoGQFeCX5DEmT0TUEIAU1BCk9rgv4yO/jI8AAAAAAAAAAAAAAAAbgAgv4CC/gIMAAAAAAAAAAAAAAAAfF8YCE2EZWbNvlc4cq1y4y5lrRy4xLcLLFkWtWzDI3Zs8eRzlxA"/>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CP3_INK_TAG" val="base64:AM0lHAOAgAQdBOwF9AQBEAtabmRvi45BibaF7r6SkfMCEghIEET//wNFNQhIEESAgAJFNQUDOAtkGSAyCQCQmwMBN8AeRTMJAJCCAgHbxR5FOAgA/gMAe4XSNBJOwKQ/0wCkPx4IJoKAAAZoAAAKaiGE/CzZ+Fm3Nn3Y8l8mHFXBKjEtShBeN8MMqYCD/gtC/gtDxlfDeLwqcXrOswjNJxvlOwCE3ITnGMYooowiREYTjO+Pow4QITYRjcOGrXDibLWrfK0WtGDhgtcOcWVazytmbLNlxZmeFoAJAQp4JoT8LEH4WIbXyZcmXFjxY9UWSeiWq2SmKlIVTjhjrplvcIP+C9D+C9Hv269OPCYzgmt648M6nEYYmis8N3KElxr3wzEEEIxhGCMYwmjCKauHXyYc4CE2EOG7nIzbYsi3Jib4VrRq3xrcWXE2W5W7dxixtWLds3ZgCrsCrwGD/iWm/iXRnhdXbO93u5zcojCuFYqkQq6ppgi5hNVGFSiIxjHLGKmkXiNMYjEcMcNa4MVCJxNZiYuzm3njnnxzz3xzvd7m5upQmIzExKVpmZzEzObzN7m2Z3N3er6eBgCD/hBY/hB1rU0xGK4cNa5cOHLWOGOGMNVXKMVwxpRE1MpiLiKxULvjvnzvN5iayuc6vLc88+Pvwevg9efHrfPO5njPPN56zvjd5veby3u9zeck4mYiLioxeCVmlcuXLpw1w1rEVw4cuHgR4WPA8DCD9DxvgGJTKyYhMExMoXCamJoiQTE1dShIESkqyJqZq4JikqtGaLpK4mrIuplC6momYRK6AmExKJRMIQmEpiUiZnfh+njxACE2EN2bPI2c5cy1w5x4lrRg2yLcLJywW5WbNtia5WzNu5cgCm8hhPxfSfi+tuzadGfMGiEs0tFtUMVKWUvkvOaE/Dbp+G4uU9m/djxBCM4YY3lWRZiw6IzshcFkszBGjjQoYooIIYEMcaNLHDTfjYtgITYRkYN8rfHmwrWWVg1WtGThitwuWTFaybuGrFk3y5GGNyAKkAE6g/47ZP47X86irq65znHn64tyxUaxqOV8pxCIzM5vc7nd3dzM8EeEg/4bGv4bQe2uPDny3wvt4fhdeVVjGGETNs1aorAibWzG83m91nrohOBwOfFCMI0uiimRlNGKKdIyggIICEJxRTnfDyXeITYQyZ5GDbM4bLWbTLjWtGWZitwsXOZbkcY2ubJiZNMOPIAKfSiE/Hql+PX3LOs1pWtkwYqcKmKmCErzx464a54Y4TSQzIT8M4H4Zg8FsUIq48OXDp224NctL0lipgyQ0RyTsjLHdnCF0UWfQoyOCMBAhgQRRIiGCWmnC4eHUCE2ENG+bM2yOGq3E0YMVrTE4wrXLjKzW4seZliy5cWFvjbACn0tg/4/QP4/T/Dy5xmmq4a1y1rlqsYq43fHee7O84mMT2cMAIP+HOj+HOdXKOGMQmW7zve+bnOcNRHKniQxCuOPDqSD97XvkousxabiYmSJidUxESvLO53nnkAhNhDVkwzNcbVgtcZm7Ra0a4ca3EwzMVubI4bscWVu5aMnAApmG4T8gHH5AP8tJRhSEDBakrSgmz4teXhAhPw89fh5bx0hVWOUz52G8Z5GiOizhIWbRQ5uGVHJDBCghlglRp5ZcPPnACE2ENWrhmyYMnK1yyauFrTDmbLXLHC1WtXLViwwt8bFxmwgCmUcg/5B3P5BuZiduLrPHjxjNTwjpwjwnLgAhPw+Ffh8XY6XwXxV0Z9UcEZUlBCeDLCeEIN2mLqYTKJm0ynM76+TnyAhNhDdi2xNmjJmtZtmLZa0cZcq1xlZ41rhhlzZGrVwybMmwAqMAS2E/Ilh+RNG0r2jSGCOKWCWCFsFpStWmGOeuXHp131stltkdmKQhfh6i+HqOqKW6OZJKllpnvvtvvrpvgjskwl12ajzUWGiqkggrhlnhIeAHPTnGKMYkYRhGcLxijSy1oIxnGOG+3kwzCE2EM2bZlly5MK3G3aY1rRhkbLXDVm4W4szJthyM2TRiyzACqMBRIP+TRr+TRv0eE3PWuKdTydsa1ynUUJXO2YuXRjFaamrlm7zvfO93vHHkgCE/DZd+Gy+NtGTVg0YMUoYWOeuunDnx5ddc88sq5LWxWlmVxUjK12G+HHhve84xhKGBsnmzQCD+Bq9uZuLgTEykmJRJIAIERMRmpTEzEzLOefm57AhNhDLDjbtW7jItxMnLNa0x5Wq3CzcMluJgzyZMWNkzxMMoAp5K4P+Tir+TkFe+E4axiOFcmIiLveb6nUpwxrHbfKpg/4eCP4d1+1sZnPHOePPnnvu9y1HDl0cuEYozHPXWZ4ghOpqd+E5pynJGBFFFBACMU41rt3z6QAhNhDXE1ysWLHGtyYmmVa0atWy3FiYuVuZixZMmGLDlaY2QApxI4T8o935R79+OGuVaQxYMmLFgyWpAvfLjy576asuGoCD/h6e/h6f48PA30nVriSojGJmJMzNxfOQhN3AjXHlrGMZwmITlOCEIEDH37uAITYRiaOcTdw0yrXDNq3WtM2JwtxZsLda0xNWGHMwbZsjhyAKowFLg/5GDP5GDXPk3pz5M4mM4MMMRAkuXXwPB6c6zEiJhU34mZ01NErXvXg44oT8Jw34Th2nQx4mfMy5MuTTo22rWcawmpGyFISyZ81LWhK0JRhWc448ts+WuG+GE5QlaGauacsQg/ERlNymLLiUxIBEhIECJE0ggmLJmZzfHzePYCE2EMmLFlhxN3K1vmY41rTI4xLXDBq3W48jfC1aMWORu5ZgClASgv8AM0H+AGaeqsuIw8dAg/4QQv4QLdYql1uZzczHhoTiZ4oxRJxjHDvx9IAhNhGVqyyMsTBwtbtsjFa0xsGq1y3ZNlrhxkyt8LBqxyZXIAqAASyE/JWR+SsnXTJt2adGvVtyVCKUYQtClJUlCEJRjKtLzljAhPwhpfhDTxTvo06NOjTuxySpKkLRRYWGs2GWNeMb0xpThMWK9YxREIoRhERhFCMIRhFGE4VnXbvj2CE2EZWbVw1c4W63CxaMVrRw2YrXLZi1WuXDfKxbMmDlu4xgCowBOoP+Qx7+Qz2JpwjWuGMYiks3m7zd14PC6vV4kZrcZmeLM5xeo14Ag/4VCP4U7Ywi255zz3vecrxGKx4HftyxjHKNRcZnjOWYltPGusZ3oIOMQkStEpi6uJhExMCYTBCJiZXWYteevXxgITYQ5wsXGVtkYrXOHIwWtGuVstxOXDhblasseJtmxNXDZkAKZR2D/kQO/kQnjhfKufJitIqJkmLxnEcwg/4WNP4WH51znr06vHTvMzVYrURwjhw2hN3C6cIowjFGKE5TgiRnfHweICE2EZcjhqwctGy1ixaYVrRtjZLcWJs2W48rJxlzOWbdmwagCn0thPyMifkZbqRhCjFC1LUhaEITXnWOXFjMuTLaUFr8DPh5QIT8Kc34U6cEcELJRLzjeeFhXhGVJYs+Y2bd2GENOzbmxzCD8Srubm02TARJExAmrWlLOfH7+oAhNhDdzkZZG7bKtyZWbVa0YuG63EwbMFuPJjyZMbRrlbMsYAp6K4P+Saz+ScvMb1nhOtY4PEziMTWTi79u85Sq9MX4U7CE/Cfp+E72FL2vWuG+HO3qzTlgha2KvGnSFKo4WGOOM86D8jGczmbtcTMECamAiYtMzM8+/g+wITYRhcZMTLKzyLWbDJmWtGmXCtc4sbNblwsWObKwbsmrFwAKTAyE/JQp+Sh/LaUoUOBwQIT8Kz34Ve8tITnG+PZthlssYGFgYGFjZmeAITYRhzYXOPE2yrcrFlhWtGjFqtxYmONbhaMseHHlZNnOTEAKWRiD/ksi/ksv5eDhKa3hFRiOEanGAIP+FXz+FYnlxxqcRpwvWcZm8xx48IPXLNhBNzJad8/NkCE2EYmeNtkyM263Kwy5VrRhlbLcOVhjWtseJqxYsWeHG2ygCnMng/5L9v5MDbxnE1FcuvRrfhZqAtudz1rvF3x4bIP+FPz+FPtidXEuPbu7d+WaYhDGa48OeuMNxWSE4St6pxjCcIkIwEIyQhBBGdcPD3x6wCE2EOW2VpmxuWy1zkas1rTGzaLXDJqwWuWbHDlZuWuHGxZACrsBY4P+Rzr+RzvnyHPlmJrerhFxM3U3UwhrOACpxnUwRerxKIubjn069u/ibhBGYvNzm9srzHHg49CD/hVm/hVnmBE+BdU4ZxMxMXUIm7Xx49u4B4MZnd22m0TVY1qK8Dv2OmajCoqUbTdzMSrjwnegg/MlebzNwiUXFxMSEwTUomExEomJi4kSBEwCYmJhMAVcCZu9+X4cfBQhNhGZs4b42mRktZt8rNa0aMGa1y1xt1rRy3yYsLRg0xtGwAp6MoP+ObT+ObmuHFrYA3rw9MzJcpmoiKxGqxisXymwg/4fgv4fkenXo48AB27+BcRoiEUgiUZjMXHHlxzkhNXC4tZxJJIxjEmjCMIwjCIlNCIjCKt+Tnc4ITYRmw5crjLicLczBqxWtMTJmtct8uNaza42rbLmxNmuLIAKpwFQg/479v479+HEHg8LncTdTieDThGqiEMzd5uZjjwOfIDwPB8DjBbKZuJa69BrAIP+IKL+IKPwfAB4W8anGJqcbxuWc7vjc8ZsiIqOng+Ab0BvXg4ZmZmJi8RXbyfIHhZAg9e9593M2XJVwTEzAiQmJEJhMSImphEzEpTBMLXxzz9OvGAhNhDlmycNmmJwtZN82Fa0Z5mi3C5ZY1uJq2YMcOTC0yMsIAp3LIP+Pb7+Pb94epXbOL004RwjEVNIzF3ec5za/A79gIP+Ia7+Ia9x1iKjU4VNZrLi4zebtmJTTF8s9IkAhNHMdeM0YQJRiBCKKEYwiRIznh26Z+AgITYQ3a5cbli1xrWmVhkWtHOTCtcZsmRazaZXGPM3xYsbhsAKXRiD/kDw/kENzjry44zicK1HJ0nteOCD/iDg/iDbjhPDfK8KKtnHfXXihM3S58kq1jWM00ZxrPLrw8ohNhDNrkZMsuRmta5mDBa0b5GS3FmaslrbI4yOWrdjizYWoAptH4T8hzX5DfZ4c7h2ztM8cKwYIYMFsUskdGXhViCD/iDo/iD7nwjliOEarEYmkrvd858fh12AhMXa5cJxqrOEYooxJpxjG+vfHmAhNhDPFlZM8uTItYsnDBa0ytsK1zkZt1uJxmcM2jTDjyN8wApeFYP+Px7+Py2OXKu1cscJqM115c7kg/4hnP4hl7nlvE1NSxOM8N3Yho6ygYS/QMBAoGBg0HBw8vOwEoAhNhDFu2cZmbdmtzZmuJa0yY2C1zmyM1rVzhZs2TBm0bscwApqIYP+RVr+RVvx2riY564zmMxMMRjFa1ydoYCD/iG0/iG1641NRhycI0qKuMxac1xi72CFwWShzMcKKGARowQwRwJ47cjK1QAhNhGbDlZtGTbKtx5mTFa0bMGi1xjxYlrlpkZ42rZg5ys8IAp6KoP+RHr+RHmXkXyzyvhuOOb3nnnju7mYrEajVY1XCa1Yg/4kqP4kk/FeN4OOcZu2azEoVWKxrSsXUpOMZsCE6Gh2YwEVYTlWE4QihGEBCcpyrKuHfx5UITYQwYOMrRzmarWDhg2WtGrhotwtWeJa4w5MzTDmZsGLRkAKcSeD/kc0/kdZHCMViMPAY4YxS5zvPW952yretIP+JJz+JIfGuPDjrd3fXl4O53O+E61rWtRqYhrrDYCE6miHbhWNSICIIQQIwrHHp5MMwCE2EM8WVriyNsS3LlcsVrRkxYLcLdwzWs8WNk3Z4mbBuyYgCm4kg/5I4P5I4fA8HwnPlzxmszOWXFNxcYnhWo7VWIP+JgD+JgGrudxxrji4phrGNVrUVOJbxnjIhOhmh3aERWKMIoRhEIwjGs8vPhIhNhGNxixtnOZwtxt8LZa0ctsq3E1yNluJk3w42DRy2ctsYApnHIP+S0j+S1HM967646zwvlWK1iOV6ntuOACD/iZ0/iaR5ROp4OE8p6KTrccXPHPrIITJzL58KMUYxjFMnGMYzy82WoAhNhDVuzyt2eRwtcMW7Ra0a48q3FjcZFuLFiYNWWTG4Y4mIApbFYP+TgT+ThPmnrXXG1xdYvwIxyCD/iQ6/iQlV0dJ4RUQtzjnx6iFyWKZueKGGOOCVDDHTh8SwgAhNhGHK1bOWLVqtyYcOJa0xYWK1yyc4VrfMxbuXGFthzMMYApQD4P+TFD+TCOeWs8ruOtc92CD/iae/ia7zGJo4bxU4IaWqoCBt4GFQ8PH1JfAITYRmxN2TLJiaLW2XLhWtHGXEtcYszhazwt2jhxlws2mJuAKTg2D/k38/k4rrGK1WdWAg/4l2P4lp5ipxw3wnOSHkkegEBnsFgcDicpQGYAhNhDJvlwssrfKtytnLla0wtcK1yzwuFrJuyYZWDByyysWAA=="/>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CP3_INK_TAG" val="base64:ALdlHAOAgAQdBPIKngYBEAtabmRvi45BibaF7r6SkfMCEghIEESAgAJFNQhIEET//wNFNQUDOAtkGSAyCQCQmwMBN8AeRTMJAJCCAgHbxR5FOAgA/gMAe4XSNBJOwKQ/0wCkPwqkAUyD/ieI/ieXm5zW63VyjMTqNRiuEYqmqxWK4VqeE0mrjMXnPHPO+u98eed7zlJq+00Ag/4Wpv4Wr4nCFRDF6hE1lV4zqIqVZi7uc3tm5jjFs1uM4zNxNIrhWNRwaoCD5JuZiYmLiJgRcEwiYmJAmJIuEwiYRKLiYuJmLmc8/P59gCE2EZGuZlmxMmS3K1bNVrRm4YLXLlkxW5sLLJkzY82RrlxACQEKqQFChPxM1fiaJhfBWEZThGVcEbQpKVLUtgtbBTJitaVJQvW+G+HPl05cunLny573woylkWxRg/4gWP4gVdNRrHKOkcNcHBhMZneeOd8+PXjz49ePXe+O9zxvN7hUVy4duXThy8DVcgCE5GGac4ziSRJwmEIwBGEYRhOESCAhOESEIk54+un4ICE2EYWORrjxNmK3E3aOVrRpmbrcOLG3WsWDLKwbMM2VkxZACooBLoT8PrX4fW9MMsMbDKsJUwYsWjFktSkJqxrHHGuGuOeNeUcmbXwAhPxC2fiFttSeSGSWi2DBSUowjXDj07dfB4OnXjyzvBS2TNg0W3WzWIPt0uM7SuUzFxK5pU0ilpXFzFz18fw3qCE2EYmTRk4ZtsS3G4c4VrTKzzLcWXJkWs2DZo3w5mrRg0YgCooBKYX4xMPjFVolhkRxzyqYJYFVWAuw2GxF2CqkhjwOBwOLwOVnyMOBvIX4h2viHxmklogomwE1010VEKdXXbib8HicHh7544IcBHiosZhsAITgcxw+SBBBGE5TThCMCMJxnWtZse3sACE2EOGTRk0btWi1qxYNlrRu0cLcTLExWtsbjMxctMLbMzbgCnolg/4myv4m0cRNWq+q85rPCe2fCjljhquEXbwd8fBAhPxfmfi/ptStp5suTNghkpiYL2uvPHhvt05dOu+vHhwghOBq5cIkYxRUjQjCpFOVYRnXDx8cOcAhNhDJyyZYmTHCtxt8uFa0Y5si3EzwsFuJnjat2zDJlcsMIAr8AXiE/H85+P6+MZxjWM05XYY1nMtK0rShScIRghBSAirJS0sWLFK0qSlSWTBg0W0Zsls2DBkpSNsM8ufbn07devfl36duvTt158e3HhnOcy0Y5KbHC1aghPwe9fg+FhGiVbRpCkMULSopOUpUpKmKVqSinWN5wtLFS0osca1rGEZSjGcbzvec61jWuHLn35+Tt178+XLe87zrK1MlMmLRSijE0W1ZM2q2qeSgg/U47zmUomJJRUiUrgIkACYmKuJgTBEkxMShMzMEKha7QqIhVkwi4mVs8efq15QhNhGXMwbscmVyta5crha0Z4ma3E4aNVuPGyxsnDRxjYMcwAqpAUSD/kfM/kfd7PB7E2mInR01OqYzXFnPXp3zWavUdsYxpOb5+Dw77bkqeWfAnwJAhPwckfg5b0NGjFkxYJxx4c+Xgs+HDG8YSxMVsDdFKad8MsNZkZSpLVSVpQlNhhppvtjAhOlk6KsaowEiEYopxjCEYIEIwjCMCMEYRgQIwhNNW9du2PgQITYRhx4nLVu4arWOVvlWtG7VytxNWWVa5w5mLXI0wsXLBmAKbSKD/koe/koFhhFzzvje852zCsR0rXB4Gel0g/4QoP4QqYmd4zjOL7d+jUYxWoVG4614cc+YhO1PnzgQjKMIxRiRhCKMKq3vh3yAITYRmzMsrBgwYrWOZphWtGrHItcYsmRaxYsG7hnjYYmzZqAKlAE5hPyYwfkxv03lfFPBTUciGK1EK3w5a461jGEJOFG1oQrPDlx1vhhGOCOiMoiD/hBe/hBBnPbnji31Od3cziOFY1ilTd81dbzdQ5YeRDoqOPgcc2CDx8DeD3u93ckhFomgiYsmJTV4mkRKV54+L6ddACE2EMXDTCwbM2i1pmyuVrTE5yrXGJqxWscLlwyzNsOFqxcACtwBU4X4Pgvg+bkplorkrnnnvvpwuBwdcsMiSbARSIKqqsJhMRisdisFhMFZhrqrLLprJpqpI5Jb2FwOHvxuDxeJx+JxuLx+Hx+FtxcuBjgnhfhJM+Eo2aRRBRDNJNVdgKMNRZJRNNNJNRRZJASq4p56Z67b8Lib78LXbfbfffbgcHXbTPLKhiTSUSVYLBYrCZDDZbIXAIOvgZ78Su5SkmrqYCU0TETXGIRKFXEwmE4khMXCSC6y3nv6byghNhDXE0cYseZitcZcrRa0atWS3C4Y5lrbHkw4mrhozas24ArcAUiG8GMHgxNjZORh5GJj42NkYuPiYmBgIKKhoaOjo6QkJiWnpiYmpKUkpKMjoqKiISAgIKHhIEQMbGzMrUztXS0s7MzcbGxcDGwcAIbxKyeJamMkoKMgpKMlJaYlpSUkpCMkoiQiIYhY+Li5GJj4uTh52PpZ2fnZ2hjZ2PkYeRiYuPiYuJi0bFQEZIRlFIUUtNUVBNUwg/S8zPvynLMTE4KuFpq4iLrIkqKlCU2mJZrNRCqVOd9fRz4AITYRjcOG7Ji0YrWDZsxWtG7Nktc5GGVbjcsHLRjhctmbdkAK2wFKhvJFV5I85WDIGFgYWLh4+Hj42Pi4WJgIGKhJCElISQhJKMlpiWop6anpyQlJCQjJCIioyIhoSEikHAxcLJyM7NztHS09PXz9vT1NmIX4mxvib5nqmmgkgkkmmqmooomoomooqomusooTSwSzwywxw0y204W3D4PC4XD4fF4u3I24um+OWOFNFgpsVlsQhOlieA4BFGEZIQkQiEYRQnGCcIxhCMZISmlOEoynCcp1hOVZTjh08mWoITYQ4ws22LKyxLcrfJmWtMrTCtxY27FblxMmLBtkbNcjHGAKmgEqhvFYx4rT5eFgYuDh4WLiYeHh4GBiIOQhJiKmpqcoKCenqSOloKEgYeLkZWTg5sCG8aI3jRTgYqIhpCCjo6Ojo6IioCMRUHKQ8dGwEjC0c7V0tLWz9LEycVJxUDBghOJmj0URCMEpUhWlZRnNGEa1QiSjPm444iE2EZm2TLmY4mq1kxcM1rTC5xLXLDEzWtmWPI3xt2GJwwaACv4BdoT8SLH4k68EZRzSpCEIYJWwYMFKUkTQla1MVMlMkrWxUwUtakkpUlCVKSpWkYRmmnW9cOGellhWF4454cOXHjx4ct8+HLnvrvpnlhMtbBipwGjdQIT8LnH4W75UpSmbBspalE6xJJSlGd5zhOEEF647554Y4VYzrjrhz48uHDhrOcb1w489dOHDe92NWd41XnGMJoylCksktVtFOBbdk1YtGi3AlkhUg/C2TK1xMxJVqlE0iaSmUkExMTMRNTEVZcXGaukomGLiplKSYTEiBUQiZLte+Pt5j4GAITYQ5xtWjHCyxLXGLEzWtGGHGtcMWTFbkZNsrlticMcWLEAKlQFBg/4vAv4vA3Lg4ODDU6VFCUImlXi6usRERDbfHe73lmrq8deXGZCD/hR2/hR3TfGOrrjnebzOeMzOYu6SZ1OqxHCcTcRHDFcsVqCpcuPSZISHcy8VBOU4opynCYjAjKcCEYIIxhGCJBGEQinXHx8rwEAhNhDJyxzNnGVytxMnDha0yOMi3C1Z4VrluyatszfIwxtsIAqcAUGD/kHU/kHZxz5cdbrLLNztm0zMVeK1quHDhw1rWq1iNTS9768+/PnnczvXNACD/gUK/gUl116b1nhMYhjFajhVYrGKMZiZzm87678Hn4PHrvbKEajHDh015lcqg/Mxzu5stcTMSAi4hKJiZghAiZSJiJlnfg+i9AAhNhGVoyyOGWVqtZOcLBa0Z5Gy1w5aZFrFrmYtMjjK0xYsIApWEYP+QOb+QOXFVWmJ4XrfLciE/AyV+BjukrZLWkphlrpnzoaujoC9QMBBoOHgYODi5uiAITYQ0ZMWmJjlyLcjRjiWtGGNytctmmRblb5GLZi2YsWLFmAKjgE3g/5Eav5EdanW9RJyzpEaIqmLxMItN7nec3ne83nMZ4b4YwCE/A75+B2uMtezbs2mvDDLhw4Z1qhbBDRkwZsGDFbFSlVbxx1nCsVaZ7VihM3aYfAMZIQEJxjGEYwABGCMoyAjGc76+HHuACE2ENWznC3ZY2q3Jlc4lrTHjarXDHLhWtmzBo2aNszVq3zAClgTg/5JJv5JN+sca64zGeEVqOXQhPwICfgPnxZKYpWlGdY44745doCF0U2bjIY0KFLHg8nDlCE2EMGDJk2ZMma3HizZlrTCwZLXORs2WsnLFsxa4WmVg1cgCo4BOYP+Ttz+Tu/OJwxrjwhwvCKTFNMTUZmZzluZzc3lu8yVPLVgg/4CxP4Cq4TNz4Pbvz25zx3ldxFaxwxyxjlHDXJipnc9Y7xu5mOPAIRiVhGUJJTmmwwjOk4TlGABCMIynSMIBOGOOfjz7wAhNhDhnhctGLFgtw4m7Ba0atsS3DkZZVrjDmx5mzLK1xssYAprH4P+URL+UTXlvlfDWMYjhfLOM1lzbyzjjwCE/ATJ+AlXBHFOVVZ455Z443RilRgvwsuQhLZEarwnKMoxlFOE4RijPHj4N+cAITYRkasm2Zm1yrW2ZkxWtGORstcM2+FblZNmLnCyxsmrRyAKWRmC/wBFqf4Ai1Qze3boyY5GaIP+Anr+AnsO3fxJxisTM5vjfNz4gIOvEznKZiaus1lMzOc95CE2EMsbLGwaZsq3HiZ5lrRq1YrXDVpjWs22Nq2w5mjdljxACmEdg/5Thv5Th1cr4Iq2bnjO4tDTtPbgg/4DXP4DXect1ep1GNYrVYTeZ8XXi7mD9Dq3eVxJUKRcZnLO+Pg+UCE2EY8bbCyYMWi1qxZ41rRzmyLcLHKzWsseNkwaN2rFqzZgCmIXhPywSflgT0654b4cNawSwZMmbFojkkCE/ABp+AC+u6VMGK1qSlG9cNct9d7ghNnMj14zlWU0JpwnGNcvFwAhNhGTI2zMsbButb5m2Ja0bs3K3C2y4luVq5ytXGZg1aN2wApMDIT8q0H5Vr8UNUsVmCFwhPwE4fgJnll3Y0UI1Ia0gaeDg4GDg4eVk6QhNhDRzjYMm2ZotyZmbNa0cuci1zmat1rloxy4nONgwZ5cwApJDYP+WDz+WD05c/AuIYCC/kzL+TMzvBlnoIaQpIC1QMGg4GNmYUAhNhDnGwbscWRgtaZcWVa0zMMq3FixM1rBy3cMMrnNjx5XIAqNATiD/ll0/llvvF1EYqIrE0iKuJzGb2z17dZu5WE5q7DhddiD/gRS/gRhvG6243e54ztUYxw4a4ViMVnyL1yxVTd56545zc2z0uqAhOxhw4b1jGMJynCMCEYRCKCCNKynCKBCMIpr3w8uHYAhNhGRq4ZsWWFotcY2DZa0Zs2a3CxZ4lrHJjx43DRgxcZmgAptIoP+XCj+XD/HW1oqulcsajhnExba5nOOM0CD/gM6/gM1YnUanUync8563ubm4hrPKHSFw2Oh0sCKGAglghihgghIYYI0Mtebja4hNhDHG1ZOGbPMtZtm2Ra0aMm63C3aZVrFzix5mOHJjxMMoApODoP+XLb+XLvjFwiHDjwAhPwHmfgOthKac6tebOCGoJKPp4BAQKDiZWRogCE2EZcjJi0ctHK3I4wtVrRk4xLcLdlmWuWLZi0y4szBkwwgCnUog/5dVv5dV3PtqMRqdXqE23vO+Oc5iYqqxUngSIP+BOz+BO1z4zueMccNOGNcMctY6aYlvPHO75nk6IPp7E+3NxMVMzMpi8RNXEpJSnfHv4eAITYRhyOHLjHlcrcbNxkWtHObKtwsGmVa4aNGrBw2xNGONgAKYhiE/MSR+YjfTXhz23xr4mbBmyWzU1IUhPwDPfgGrxap6GKGaMpITY5a4YddQIWDSM2gjgjIYY4JUcctePgzwCE2EN8WPLjcOMq1jictVrTKxYLXGFvhW42zDMxZZmbdhlYACkYJhPy/rfl/XwZsGKkcgIP+Awz+Av+Y4alyhoCyUMzAyMzGACE2ENmrloyb5XK1kxZsFrTIxyrcWFmyW5HDnFkx5mTNw4ZACnoug/5Qzv5Q068PV5jiuUojVarWODlXBwii7vjvm8WPBIP+BgL+BhPtxxidTiNNRFKmVs3xvjvjfO9xcxGJ7OGAhKcjkoSjAjGaMIiU0EAIxJxVvPDx3YAhNhGRo0c4czjEtw5muJa0ZNW61yxxsVrJq0a4WOLC1y4sQApOD4P+UJL+UJPVNZ1KJitgg/4G9P4G9fAiNIhOYvmAhoiopwg4WBhYmdh6oCE2EN8LTMyxZWC3MxxY1rTIwxrXLnK0WtmjFxhw5cuVi0bACn0uhPyjsflHdwqTtXJPBh4V7CkUYxrXLo0tMoxolalo5suidYP+B2D+B0UxMca5u9dY4ruYnERXTr0eBOGIlmOtdcb2g/O8L3YRCJTMplIkiSAiZTN5z4Pi+EAhNhDRi2xNWOXCtZOGmZa0buGS1wzctluHJjzNcTFllaOMQApMDYL/AEiV/gCRZ5tyyXkgg/4H4P4H19YmJmMw8ECFk0EuZlghSx4HF3AhNhDDHibsWrdytyMsjVa0cZMy3FjZM1rlozyOXGFpma5moApbFoP+Vdb+Vd/Xj4nON6vhHCMarhdcAIP+B9T+B+fwOPDhWJ5TUxa9uuZAg/Q75mEwTOVxub8Xw+whNhDZnmZsGzRitatWzZa0Ys2y3FmZNFuZs3wsMjds4ZsG4ApODoT8r335Xq+HDDOcYllwg/4GvP4Gq3aOGKmkcPBAhoauWcGQEDAwcnNxwCE2EZMjNyxyuGi1wxY4lrRthaLXGFszW5WrXJiaMmrNwzxgCk8Ogv8AT7n+AJ7vZiVPMnuD/gg2/ghZrfS6w1MYkIa0gqlDwMHAwsHIzsBaACE2EMmjNoxZYsy1u1yN1rTIxYrcLXE1WsWOXMzxZnDlq5aACksNg/5YNv5YK4aauI6gg/4H6v4Hy8NXic443QCFxGOycaWOeeXE4PBAITYRhaYnDDHixrWLfIyWtHLlqtws2bdbmcuMWNm1yNmmRiAKfjSD/lKY/lKZb4b1x4ceVhFXjPCcNRwmkxm8ztuctztedTKD/gtC/gsf1OObi5uo8W+PPPgxPCtcuGuEY00wqZmMibiuIIPwpuAmWVylMzEJQgQQIQJjnvx/F0AhNhGFyzY5GbRytcNHLZa0YYcK1y1aY1uPI1aYsbNnkZOMIAqEAS2E/KmN+VMfbg0wy0w4IWtgtglSUkoTlWN2nJlywnSMMDdXUgCE/Bcx+C5nPuw5L5L4r2rCcYznVhlOEaRlSctVUIGnNtlfCIPt63j5zc2mbSmJhJKJhECYmZnfPw/B8gAhNhGNnka5ceFstyMXLha0ZYWS3E0x5VuTLmzNnLZw4wuWYAphFoT8r+X5YAdMN9teKeClsWDRHZfRhhKD/goM/gn1vtnpnhnUzEt13rweNoXTYmKOGlLDHHDDDHHTDTiZdIAhNhGPIybM2DDKty4seFa0auGi1w3Zs1rXHlb5sTbDmb42wApMDIP+Vpj+VpnHgMYcOMcAhPwWbfgs34WeiUY1wwCGqJCBvSBg4WNmZgAhNhGXGwcZnOHGty5WjNa0yN8y3C5aN1rZkyaNnGHCzatW4ApyJ4P+WXD+WXF46skX0vhVdq1iom87653fGs1W9QCD/gqC/gqT7eZ17MRObzeeeuMzE4xWsaippeNpyIR4Ehn5s4wjCKKKIQIQIRRVny+C2CE2EM8uRq4xYmS1u4bOVrRk1arXLlhhW4XLFqzZ5mrZm5cAClkRg/5Wpv5WueGPB6deWcS4ZqpAg/4OVP4ORZxPC+EzWa53PUCGiLRSwsLCwMHAwcHFz8XA4AAhNhDZq5b5sjPGtZsMjVa0yt2K3EzZOVrlk4yZGmFlla42YAp8KIP+V7j+V73PPXfhnhPgeD4DhiMOFyzO95vLMVGoeJuE/B3t+Dt+Vc2fFppjw4MLbS8J2nghgpDAtOScL02sGkCEydDhozrOMZpoowiQQQhEhOM7z08GfaAhNhDDK4YMG7JytaZXLJa0ZYm63CzaZluRiycuMTVu4as8gApeFYT8tan5a5WmmeWHBO1MVsGKGqKAhPwb0fg3fyV1V0XxXlGLDLTix3uAhdFTbDDHBHHHHKnS04HGxZghNhDdhlZtmuRqtc5mDJa0a5cq1y0cMVrBliw4sWPG2Y4sgApUD4T8ss35ZicUaZLYsEszFLCAg/4PVv4PW9YzpVTi5xxAhqiWgbODg4GBgYWHj5mHsCE2EZWeVuyyMmy1rmw4VrRizarXOJhiWtnDLJiZssLluzYgCnImg/5a3v5a3zp18jeLjMbnebu28bwqIw1PLeK5gIP+D+b+D+cuktxc3F1OHJyrGIiIlnXPLwSFyGCyMsMccEEMCNBDDFHAIRCQxz042trgITYQ3xMmmPJicrWGRtiWtMrhstw5seFa4Y5m2HK4bM3DjMAKZRyD/lvK/lvX5ceHPkZxhqcRQut9M5wAhPwhKfhCLw6tejSYselWcbwStDFHBijghcZjq8iljgCOCNCjghR25OmDUCE2EM8jXHkzZGi1o4xs1rRq0cLcLHLjWtHDVthcYnLloxwgCmoehPy6wfl1hnKcr216uHbDK9JyhgpS1rT0XpaD/hDQ/hDR8PwufLny3rUTqdXERFxNcdZ54ISnM4qEYynBWJFEnFGNb82PCCE2EN27THhYt3C1u5cuFrRrmyrXGTK4W4cjdwyZYsjFswbACmojg/5eWP5eee1zCr1PCNTisRSLra83lxjXkoP+EZL+EZnhw30zq4JmWZ45u8zMzqXC67dQhORwHTnGMSMSKARE5ThWunly2CE2EZsrVqxyt8a1q2yslrRgxZrcTXI1W5cbNxlZsXDPK3ZACoEBMIP+XsT+XtPi4b5XXDnyPAiMVExxmd8+XPcca3M0iGOGcHaD/hH8/hHj3GMxbwe3c8PFzMNRHCXhRnhvWccS1469u5SE4HGh15XiRjERjAEJQgggmmjGMYzvffrj1iE2ENGjRo2ZYmi1s3bZVrRlhcrXGJozW42uTC5y4czDM2bgCnopg/5flv5foZnhvVc+R0jERFznv4Xh5nLKZxNcN+Fl4ACD/hLm/hLVzfDjjry5ng4mCow7XioiEZXnHXl4LQCE43Aw8VVNGMUYwigQgIEYwmrPHv4cOQAhNhDBowxZmbZotYNXONa0ZsXK1zjZ5lrNixbOczlxjct2QApqH4T8wD35gB6sE6VhhlrzZ73njhhhO0MFoaFMQIP+E/T+E/eM1eM4zFd+3fWL5RqcIrfDnICEp0uLOaKMUUpyIIprxx4+e3AhNhDjI0YsMrfEtbY27Ba0Y5mC3E1ZNlrVy1b4crXI5bsmwApjGYT8xe35jBcqee2G18EcCloWhkvurKCE/CWx+EtOEdl9F8UZRlMivLTTTjwghatJBTk5UpHDChhhhjlrx98GeCE2EMWzVjla5MS1m5ws1rTCxbrcTZwxWucTZmxctsLVywZgCmQbg/5imP5iu5Vz6Tyjg5ViMazVuPDmyIP+Err+ErNWs8KwxERE1xb3Xl473kCFo1SDQxzxwQwiFHFHDDLhcvCzwCE2EMcrfJlxN3K1szZMlrTLkyrXONmzWtMLlnkasm+LJlcgCrMBWIP87t+d3CJOnXpnE1GJ4VVZ1GWZmONxtPPp1GtwhMRMFTSlIjDhfJERc3znnHg8OYCD/gvK/gvLDp1OvTwY11q5zd5m84zicKxGo1XLnyHhXGowxVQpV7ud9b78d9evPnndxqvA4a8R4nCAg+yYhEou5TKUoTGUTMTEAEwmCamJgmJiUIETEymS07vv6c9gITYRmZ5cjVlkZrWzJq5WtMzRwtwtc2Na2bMsmNxlYsG7VyAKigE3g/3WH7r9HHHHlvlfBqdOE8IxiiJ3eeN523N7iYa1jXCNbwuD/giC/ghn58ngXwzW4znjO7znN745uc4Y4ars8DHaulauc8eOe8+Dl4KD9bz2IiVzGQJJSmJlE1JAiYJTM76+nHmAITYQ4aMHDVi5crWzBrmWtMLZktcsXONa4YMMTTHjx42bhyAKoAFCg/4CMP4CPa48t9DlwjlOlXMTN5vPg8O+7hEcOGNY1UREMuM731rvczDlvlVAhPwVafgqTXtlht0b645444azRpalsmanGpSheePDhvWd51qQhSmC0ONSlpWnbLFcg/gDh5+5ytJKYtFxKYEIBcIurhKF0TVxEzfHx/LegCE2EZG+bMzzZXC1jjcsFrRtjyrXGXC0W5srlkxwsG7huxYACogBLYT8DRX4Gc600T2V1TtNWt8eGuHPiy4ZzrOE6QtLBKlJL4r5cACE/Bep+C+trlrttlhlNGlsFsGLgV3YsmDFgwJRnOd7zxxyyy6dAIS3W161IwvOdURAQRgRgIwjCMU8Ovkw4QAhNhDByxatGmRitbN8LJa0yNG63CywtlrRxkbtG2NlhY5cIApNDoP+CDD+CAnHDWuVp73viIP+Csb+Cse6qMVWrRuGuIheoGChYGNpY1VAITYQ2xOHOTEwyrcWHFmWtMrjKtcsMWRa0ZOceZwzaNmLjMAKVxOE/BnJ+DOUlPjYcELSSjgvcIP+Cwr+Cws4ca443rMYnUTAhqqMW8BBEBBoOFgYulh4HAAhNhDHHhaNcWNgtctWrVa0wtWq1zhc4VuFowYZMrPFhytMwAqEATOD/hEa/hEx8R4fhO+plcTTUaz5WcRQuZ3d8TnMlVjEdACD/gpK/gpZ6OPB2vFYqpM5z35eHO87ZavWMdDwMVVKzjucQIS3Yh1axjGMowIghGESMIkYRhGCEYIoxvj5sdwhNhGRnjauGDFwtc5GLJa0yssa1zkY5FrJpixZW+RzkYNMgApqIYP+Ezb+E0XW+nfsManSqiJiVsxx11qrg/4Liv4LheG9+F4Y8Os5zMwqNRrhHB4G9VmFyGGh0aKAIY4YI4EIhI4Y58Lh2mAhNhDRw4YNWOZstxsW2Ja0ytsi1xizOVrZmwZ4szfM5b5cwApfGIP+FfL+FgfjXHWcTwjhrWtacp5caoCD/grm/grjjlfRDGYuOM3xnrHPiITjQrWNZwqRjCcJq3x8mPSAITYQyZNG7lgwarXLVo5WtG7NstxZMeJa0asMTbGzxOWeRuAKhgEtg/4ZGP4ZA/F43nO73MVGp7VjXDXDhjhGpvnfHvfg54zuY53Yg/4JKv4JMcdq4YxrETN3e958Pp4Oc3dxFcMcsdscnDE9M5yAhHgCU+/OSAIxQjCIjCJCEEITlOM8fD4cNAAhNhDnC1ZsG+VmtaNmzFa0xN2i1w3xYVrbFhcM8zNowauWAAp7MIP89h+e3lExnUxFT0cGIrEpxx1zrN883c8630zWr4aog/4OMv4OIdKiE5rjHi14OebjaGo1WuWOHDVaiV5jnrrN8YPpMKJtarElpEhEQRC7njz8Hy3mACE2EZnDJi2ysHC3JkYt1rTE5zLcWZuwWscTVixYuGmRu0aACm0hhPrZvrhbsldE8kMEMTBGEYRvW88rLLLmywxAg/4Orv4OjYnExlzjnnOet8c2RUcMcHiQwITtWv0YxlFOCIjCKKMJwnWuXlw1ACE2EZmTbDhxZsa3Dkb5lrRvlyrXOFy3WsMmJg1YYcrnC2agCnQng/2f37QmuPDny30PEpjCp3c5zvc5mU1DgvSD/g7M/g6x4bxzjvxOfG5zNYjlHLXDWpwtmusNgIToZ5yvGcqpxnCcqynCBAlGE0Y4b7d8ucAhNhDZo4xtXLlytyN8mVa0bN2a3Flc5FrlzlcOG7RuyZYW4ApYFYT71z710Nm3iY8EZUQw4sNYAIP+D7T+D7ULrMVmlxvtziSE1crPhjhnGcYTjGNce/gw5AAhNhDDG4zNMOJotxs2TRa0YMca3E3YtVrBq5cMMLfHmx5mYAqDAS6D/gKI/gKhiJ4b7XwcIxGERWYvc5nieDpMVUYavlc0g/4OXP4OSdaRmrnbc7znPHjOanGK8br08qY4MTN7x3rfOYTtQ6KMIwrCMYRjCMU4RhGEIRhAijCMZxrXXvl3ACE2EYsjZlhcZMS3K1zYVrTC1arXLhgwW5mrFq0a4meRm2cACn4ug/4FGv4FIbnet8t8qE8KiKpVpXbMZjNWq8Z8Lw/AsIP+DtT+DsPknHPHV1HgxedxCtVw4VjUUqU3dz3xnuCFszUGfgghhhhRkJDBHAhgQoCBDAhI08+bli1QITYRlytWeZzkxrcTlyzWtGDPMtc4suFa5bYmzFw4YZG2NiAKVBKD/gdy/gdz6xjn269OfCYoAIP+DvL+DtXM9OOudbi7ruCFaiDOwIJYYY446acjLUAhNhGHMycOcLfKtaM8eVa0ZsMq1zmysluJxma5sTVi5x5WgAplGYP+Csz+CrffV1nrXXHOs1MVHC/AhoCE/Bv1+DhelcE8ldE8zMwSlCVMtr4bgIWyiWBDAhhjhhgjjglhntxtcGqAITYRiyMGLXMzzLWWTJhWtGDJytw5m2VblYZcWRhkwsMzVyAKUhGE/BBl+CDMxY+NfBSkoWwwsIP+DsT+DsUuvG3i1ZreYIXEY6HOwwoUMMssuHvsITYQ0wtGjdpixLcbXC0WtHLfEtct3LRblY5muVsyZOcOTKAKaSGD/gsq/gtT1G+UadnCuE6iTKczlsCE/B3t+DvGmC+SspynK8Z1wzwzvGMUpOFxeICE5HAh1ZxRiijAjBGEUUZzx5ePHQAhNhDBxhaM3LZktbNXGFa0xZGi1ywwuFrlrmYt82JwxwtGoAphHIP+DHT+DHUmMVxxEKphUprjy76khPwgafhA1MuTm5sKZGCEKSlS0M0I0ITdyuajSsb1IxhGMEUZ3x8+G4AhNhGXJkZZG2Nstxs8rBa0cYmy1zjbZFuLK0zYW7NnkaMsoAqiAUuD/g6S/g6lqpVrnyO0VrGJrLjvPWOK44d+weAxjEauLzm+PVjPeoYqajURSdcedoP+DuD+Dsfjes14PieKOMzaajEVw343GLjr27hc23Fhiqw5c/E51MdfE3MTUxOJWIPHwRM/AczEhcTImIRMIlKJAiREkImAkmEjO/R8mIAhNhGXI2bMczBwtyY3OVa0x5GK1yzc5FrfG3aYWGJnmY5WgAqfAUSD/OxfnYznwtcZwnhx4O0YxwrSONc73vjmbmaxddtZ5VEy5z4PbvcxeF9JvQCD/hKG/hKHOmr5XjMcZ79u7eZ4zmN6rWuGuWoxa9+D279WZzEVGMY5NNIrdTxgg/Y159kpTMzEpiSJiSJQmpRcEiZiSpoiYuc8/J8WPKAhNhDdziYtsuZwtYYWjVa0xtm61w4ZY1rdk2YZsjjI4YtMoApqHoT62761WEaZaY15uHKd41pHFHJa2yeawIP+E0r+E1mMxMwiOnHHKel6nExXHXHjHMCFurgiQQxIYSCCCGElhjlppx8sOsAhNhGFpmZZmDLItcYszla0bM3K3E1wtFuTJjZNMuVo2xOWAAqdAT6D/aDftC+vHpz5NYuu2p4Rq9bnOefPh4cZqeWccKqsKudzPVlupiK7b5Ygg/4TFP4S908NubwenXwYud1fC+Ucqz5XPGa576dc3dswxDhTwE6lXHhnnNiE5G6HPrCM5wrFFNUjCEqSohGM0YiCJCMiEYRinW9+ij4GITYRlyYWzFrhyLcjNthWtGuNytcZcTNawxM2rdy0ZYWrTIAKZh2E+/2/AAfSsMC0sGHjYYCtKznDDTPCGECD/hMQ/hMD1W9XF338Dwby3MzMxnl14cJAhOxkdecYpxBFCKKMcePlxyAhNhDZjhzNmbjItYMMTZa0a42C3Fmx4lrdhlc5nLJplcZmQAphGoP+AYr+AZWK49DPSKrCqzi669L44IP+E4D+E3E52d5zxvjhh0eJnpi8AIXHZCHLwxwxyo0JChhhnpzKDWAhNhGZs3cMW2RgtxZmWJa0zN2i3Ezb5FrNnhcM2WFhlyN2YAqEATGD/gL4/gMF6TjTo4NTV3PN4M88zuN4zqdNTyluc55878Hjx7iD/hNg/hNTjv03xcY3GTNb1ngrpPSOjtPKemcXNbZrjje54oToZHbSCNU0YkZShKEgijCMUUSM8/VR6gAhNhDJu0bOMjPGtYNWmZa0c5MS1xjctluFljYZsmbM5aM2wAqrATGH4+7j7yHw5NJrLJbNpvQKDTJDAoDCoTBoXBIXAYTBYHD4hD4DA4BAUBgkBgEEgcGgsGgaDofwv2eF+0n8+T+fTmcTebUGgUmRQNAYBAkEgkCgkAg0Eg0Gh0ChUAhEAgEBgcBg8Ah8Eh8LhYCEdB1ZStKEUYxiqjCMUZQikQEIzIxvXDr3w5QhNhGJzlb5WeNstyuHDBa0Z4mq1wxZsFuFzhY4sTJmyx5sIApKDYT5cD5cE4VM0s180ZiD/hae/hafde2FazjhsIa+IW9gSJk52CjAITYQ4asmjRk4brWTNm5WtGmTGtc5cjlawzOHLFlhcuWrJqAKXBmD/SifpU78Act41iaiYuOfDdYsg/4X5v4X35yPFme6ZVjhwjoxysCE427jxgnGs6ooxRjWufhugCE2ENGGNhlxsXC1uybtFrRzlzLXOTMxWuW+JqxcMczHC5agCmMZhPr8Pr8d8aYbYcF8V8kcS1qWjojWgIP+FtT+FtW55Z6Z4Xq6TWYuOeuO4IWrKZGCBDBHDDHDGhhSzx4nAw6YITYRlc48zhriwrWrRziWtGWZotc5GLNblct2uJowct2LHEAKgAEvg/3nn7z+OdbrnjrjjjNThwjseFXDFIzO853nM7luqIP+FM7+FNvljhPhX2dM63G7454+Cc+c3FarhXLEVVRGM1WwhOQhOs61iREYxhGME5IhCEZRQnCsc/Vm7AAhNhGTIwYMWLnKtY4XDha0xs2y3Dkat1uHM4YZsONvjbZcIAp5JYfj5OPlAARuNR+PSmKQCCwZBIJBoNBIjMpnRqPXK6CH8NDnhodABRKLQKDVKrbJegiBwCCoLApzYrHUKjRKKITdzIR69RCMqwmjCJOUUJosNc/Bu4ghNhDXM0yOWONmtaMGbBa0YMGy1zmzMluVu0bsmjXKxZNGYAqeATeF8wR5gnU6imjGU0LIpoCGeWeWeHA2WwxwoYJopIpIJIoJIYkEcq2C+Wy0hPw9bfh634HB16uPTHfHXLCMJSzYMWDFbVitilghGtcuHDh148+PDesbUxW2SzVohJeBIT681ayjKMJoTIwCEYRQiSilGE0UU5zx8/DLlCE2EM8WJi3zNmK3Hhws1rRllyrcOXNkWt2TfMyYZMuLGzaACncjhPraPrj8GnVp1YdUcksEsUrSQjGOHDW+PK24tNZAhPw5Jfhx1xXyZcmHBhlGd2WeHDjnec4RjgjijslgxIP4A8mlRxnjcxmpBMxcXGZzx7+jjoAhNhGbE3bZsmFwtx48uNa0ZucK1wxZsVrNuwcMG2VsybMmYAqkATGH5qLmo0FgkFgsJgsaotEqtUqNQnc6EfjyYRVAIHAYSg8JgSXy6ezyq1Sr1ap1Ki0Qh/EJp4hRUHi0Xi0FhUFhkNkEhlEpkUjE2m6VRUgCAoJBYqpFJmUzk0njUbhEJicSAITnbo8tWdZymjCcpzRghGKEZRglGicIk54dfLrLMCE2EMmbbG2bsHK1o1ZsFrRkzbLXGPNlW42uPCzyZWmHMwcgCnsrg/0SH6Kmd51vWcNRFaaeBWNRWa48c7zlmInlOOCD/iBk/iA/5Rfgc+G4nm43zeC453E4cMcNVqqVOccec8SExd6EOrVdWMYxjCcCEUBBKMCMZ3z8+LYAITYRlyNcrhw1aLcbhmyWtGeHMtcZWOZbjbOWTXE1cuHOXEAKeCqD/R4fpDcsZ8B0jpXBhbOOscWzw+WcXhWJ8DesWIP+Iuj+ItVjhx1dcXHM8b43mN6jUdGuk6QlxxxzOYThcpTsznOMYxIok5RhBJScqk41vl4N49IhNhGPEzwssTJutYs2TJa0bNcq3CzyYVuZoxyNGzdu2YY2QApmGoT6dT6dXg4smvU0Y8FbRhGFKyjmyo1Ag/4kVP4kVeXWOHF3m93ecXqOU+A1EIXSVSZWemeCeCFDAhhRwz4HJwQ5wCE2EM2ThrmZ5sK3DiyN1rRu5xLcOVjjWsXONlmw5cjBvlbgCm4ghPrYPrYdm3ib82fBhrSumFV6TtSlsloar0lhhPxHrfiPXvbXKU4Rzb92fRPFPFGkaTjDDat4zITnZ4IzVjGKMBFFGMZxw6+PJ1ghNhDBw5cM8bJgtc5WuJa0xMXC3FicM1rPI1ZYszJq0xMnIApoHIT7Lb7MnRtwSngrgja+68lpSjSV8WHLUIT8R9H4j4b6MeTDgvLPo0yreta461jllWOIhLdqMurGqMRFGCMYTnj4euGgITYQ0ysmLBk0xrcTRqzWtMmJmtcuMeZa0ytWDltkwuGGHKAKUg+E+4S+4virqhipbNKss4CD/iGs/iGX7cL7IZ4b3eSGpJiEjZ+Jh4ODi5WhgoO0ITYRhc4WrbCzbrWbHEyWtMmNmtcNG7da4bOGzZw5bOcjZsAKmgFFg/z5H599d6zrOp4VwjWIqpRbc82dxnp4fhDtWo1Kb3nN7u7uZzWdZ6Z8IIP+Jrj+JrnlrPTPK6RcXOZ53zzd3NTpGI1vQ5cbnM5vMzNKYMXU4z248ACD8zyo9PcTMytMXEkrBCESIlCJqSJTEzEyTLrvxfHqgCE2ENmrJi0cYWi3I1c5FrTJjarcWRuzWsmbRozzOMTFrmZACokBL4T6WL6XPNnxY8l6RCkZRzZ+BGEIyrGenNnjDHRCUJUx8rKkhPxNHfiaHvsnXVfAhOFY1nnxY8M5r0Shkw4MWPhYYSnCstezPeCEl4ChDpznOcYoiMJwVEZRhSMEIwiRnXDw9ccAITYQ4aZGDVxlyLW2Ny3WtGbFwtcYWTBawaM3DDC0ysmzNqAKeSyD/XgfrwW9eOjMTU8I1g6RerhdcWzx4us1fCIwhPxOxfidvxZcl7WokJsurXmrCEYQjCMIwz7sZOWeEa1AhMHgCdOnljVGIhMIRghBCMESMU75enFsITYQyY4cORnkYrcTBuzWtGbZutxOGDJawbNm+Jk4Z5cbhoAKZx2E+0o+0xpCe6uCuDDTDOrLjvnw5a68EYQig/4kwP4kscI5Xynk0rERU4xGL6bhIIXHY6Bo5YIYYUKAQEMEsepplgygITYQwaY3LbK0zLXLhuwWtHGRutcNc2Ja4Z4seLJjxZMjFsA="/>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1304</TotalTime>
  <Words>2446</Words>
  <Application>Microsoft Office PowerPoint</Application>
  <PresentationFormat>On-screen Show (4:3)</PresentationFormat>
  <Paragraphs>558</Paragraphs>
  <Slides>44</Slides>
  <Notes>27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I/O</vt:lpstr>
      <vt:lpstr>Goals for Today</vt:lpstr>
      <vt:lpstr>Next Goal</vt:lpstr>
      <vt:lpstr>Big Picture: Input/Output (I/O)</vt:lpstr>
      <vt:lpstr>Big Picture: Input/Output (I/O)</vt:lpstr>
      <vt:lpstr>I/O Devices Enables Interacting with Environment</vt:lpstr>
      <vt:lpstr>Attempt#1: All devices on one interconnect</vt:lpstr>
      <vt:lpstr>Attempt#2: I/O Controllers</vt:lpstr>
      <vt:lpstr>Attempt#3: I/O Controllers + Bridge </vt:lpstr>
      <vt:lpstr>Attempt#3: I/O Controllers + Bridge </vt:lpstr>
      <vt:lpstr>Bus Parameters</vt:lpstr>
      <vt:lpstr>Bus Types</vt:lpstr>
      <vt:lpstr>Example Interconnects</vt:lpstr>
      <vt:lpstr>Interconnecting Components</vt:lpstr>
      <vt:lpstr>Attempt#4: I/O Controllers+Bridge+ NUMA </vt:lpstr>
      <vt:lpstr>Takeaways</vt:lpstr>
      <vt:lpstr>Next Goal</vt:lpstr>
      <vt:lpstr>I/O Device Driver Software Interface</vt:lpstr>
      <vt:lpstr>I/O Device API</vt:lpstr>
      <vt:lpstr>I/O Device API</vt:lpstr>
      <vt:lpstr>Communication Interface</vt:lpstr>
      <vt:lpstr>Communication Interface</vt:lpstr>
      <vt:lpstr>Memory-Mapped I/O</vt:lpstr>
      <vt:lpstr>Device Drivers</vt:lpstr>
      <vt:lpstr>Comparing Programmed I/O vs Memory Mapped I/O</vt:lpstr>
      <vt:lpstr>Takeaways</vt:lpstr>
      <vt:lpstr>Next Goal</vt:lpstr>
      <vt:lpstr>Communication Method</vt:lpstr>
      <vt:lpstr>Takeaways</vt:lpstr>
      <vt:lpstr>Next Goal</vt:lpstr>
      <vt:lpstr>I/O Data Transfer</vt:lpstr>
      <vt:lpstr>I/O Data Transfer</vt:lpstr>
      <vt:lpstr>I/O Data Transfer</vt:lpstr>
      <vt:lpstr>DMA: Direct Memory Access</vt:lpstr>
      <vt:lpstr>DMA Example</vt:lpstr>
      <vt:lpstr>DMA Issues (1): Addressing</vt:lpstr>
      <vt:lpstr>DMA Example</vt:lpstr>
      <vt:lpstr>DMA Issues (1): Addressing</vt:lpstr>
      <vt:lpstr>DMA Issues (2): Virtual Mem</vt:lpstr>
      <vt:lpstr>DMA Issues (4): Caches</vt:lpstr>
      <vt:lpstr>Takeaways</vt:lpstr>
      <vt:lpstr>I/O Summary</vt:lpstr>
      <vt:lpstr>Administrivia</vt:lpstr>
      <vt:lpstr>Administrivia</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53</cp:revision>
  <cp:lastPrinted>2013-04-23T19:57:48Z</cp:lastPrinted>
  <dcterms:created xsi:type="dcterms:W3CDTF">2012-11-28T14:27:55Z</dcterms:created>
  <dcterms:modified xsi:type="dcterms:W3CDTF">2013-04-23T19:58:14Z</dcterms:modified>
</cp:coreProperties>
</file>