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1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1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2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25.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6.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7.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29.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00" r:id="rId4"/>
    <p:sldId id="303" r:id="rId5"/>
    <p:sldId id="290" r:id="rId6"/>
    <p:sldId id="289" r:id="rId7"/>
    <p:sldId id="298" r:id="rId8"/>
    <p:sldId id="297" r:id="rId9"/>
    <p:sldId id="299" r:id="rId10"/>
    <p:sldId id="264" r:id="rId11"/>
    <p:sldId id="265" r:id="rId12"/>
    <p:sldId id="301" r:id="rId13"/>
    <p:sldId id="304" r:id="rId14"/>
    <p:sldId id="263" r:id="rId15"/>
    <p:sldId id="302" r:id="rId16"/>
    <p:sldId id="305" r:id="rId17"/>
    <p:sldId id="306" r:id="rId18"/>
    <p:sldId id="307" r:id="rId19"/>
    <p:sldId id="268" r:id="rId20"/>
    <p:sldId id="269" r:id="rId21"/>
    <p:sldId id="270" r:id="rId22"/>
    <p:sldId id="271" r:id="rId23"/>
    <p:sldId id="272" r:id="rId24"/>
    <p:sldId id="273" r:id="rId25"/>
    <p:sldId id="308" r:id="rId26"/>
    <p:sldId id="309" r:id="rId27"/>
    <p:sldId id="310" r:id="rId28"/>
    <p:sldId id="274" r:id="rId29"/>
    <p:sldId id="275" r:id="rId30"/>
    <p:sldId id="311" r:id="rId31"/>
    <p:sldId id="312" r:id="rId32"/>
    <p:sldId id="277" r:id="rId33"/>
    <p:sldId id="278" r:id="rId34"/>
    <p:sldId id="279" r:id="rId35"/>
    <p:sldId id="316" r:id="rId36"/>
    <p:sldId id="280" r:id="rId37"/>
    <p:sldId id="281" r:id="rId38"/>
    <p:sldId id="282" r:id="rId39"/>
    <p:sldId id="283" r:id="rId40"/>
    <p:sldId id="284" r:id="rId41"/>
    <p:sldId id="285" r:id="rId42"/>
    <p:sldId id="286" r:id="rId43"/>
    <p:sldId id="287" r:id="rId44"/>
    <p:sldId id="313" r:id="rId45"/>
    <p:sldId id="288" r:id="rId46"/>
    <p:sldId id="314" r:id="rId47"/>
    <p:sldId id="315"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4" autoAdjust="0"/>
  </p:normalViewPr>
  <p:slideViewPr>
    <p:cSldViewPr>
      <p:cViewPr varScale="1">
        <p:scale>
          <a:sx n="57" d="100"/>
          <a:sy n="57" d="100"/>
        </p:scale>
        <p:origin x="-8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14D5E9E-26E2-4FF2-958A-8ED23212D434}" type="datetimeFigureOut">
              <a:rPr lang="en-US" smtClean="0"/>
              <a:t>4/23/2013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41DFFE-3CEB-45F4-B45E-AE2021CC6F2E}" type="slidenum">
              <a:rPr lang="en-US" smtClean="0"/>
              <a:t>‹#›</a:t>
            </a:fld>
            <a:endParaRPr lang="en-US"/>
          </a:p>
        </p:txBody>
      </p:sp>
    </p:spTree>
    <p:extLst>
      <p:ext uri="{BB962C8B-B14F-4D97-AF65-F5344CB8AC3E}">
        <p14:creationId xmlns:p14="http://schemas.microsoft.com/office/powerpoint/2010/main" val="118003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641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56419"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pPr marL="424572" lvl="1"/>
            <a:r>
              <a:rPr lang="en-US" dirty="0" smtClean="0"/>
              <a:t>CPU – North Bridge / Memory Controller</a:t>
            </a:r>
          </a:p>
          <a:p>
            <a:pPr marL="424572" lvl="1"/>
            <a:r>
              <a:rPr lang="en-US" dirty="0" smtClean="0"/>
              <a:t>North Bridge – South Bridge / </a:t>
            </a:r>
            <a:r>
              <a:rPr lang="en-US" dirty="0" err="1" smtClean="0"/>
              <a:t>SuperIO</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Use bridge to separate high-performance processor, memory, display interconnect from lower-performance interconnect</a:t>
            </a:r>
          </a:p>
          <a:p>
            <a:r>
              <a:rPr lang="en-US" sz="13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of methods to write/read data to/from device and control device-</a:t>
            </a:r>
          </a:p>
          <a:p>
            <a:r>
              <a:rPr lang="en-US" dirty="0" smtClean="0"/>
              <a:t>Example: Linux Character Devices</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18</a:t>
            </a:fld>
            <a:endParaRPr lang="en-US"/>
          </a:p>
        </p:txBody>
      </p:sp>
    </p:spTree>
    <p:extLst>
      <p:ext uri="{BB962C8B-B14F-4D97-AF65-F5344CB8AC3E}">
        <p14:creationId xmlns:p14="http://schemas.microsoft.com/office/powerpoint/2010/main" val="5854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IBS = input buffer status:</a:t>
            </a:r>
            <a:r>
              <a:rPr lang="en-US" baseline="0" dirty="0" smtClean="0"/>
              <a:t> 0 = waiting for commands, 1 = busy</a:t>
            </a:r>
          </a:p>
          <a:p>
            <a:r>
              <a:rPr lang="en-US" baseline="0" dirty="0" smtClean="0"/>
              <a:t>OBS = output buffer status: 0 = waiting for data, 1 = data is available</a:t>
            </a:r>
          </a:p>
          <a:p>
            <a:endParaRPr lang="en-US" baseline="0" dirty="0" smtClean="0"/>
          </a:p>
          <a:p>
            <a:r>
              <a:rPr lang="en-US" baseline="0" dirty="0" smtClean="0"/>
              <a:t>http://en.wikipedia.org/wiki/IBM_PC/AT</a:t>
            </a:r>
          </a:p>
          <a:p>
            <a:r>
              <a:rPr lang="en-US" baseline="0" dirty="0" smtClean="0"/>
              <a:t>The IBM Personal Computer AT, more commonly known as the IBM AT and also sometimes called the PC AT or PC/AT, was IBM's second-generation PC, designed around the 6 MHz Intel 80286 microprocessor and released in 1984 as machine type 5170. The name AT stood for "Advanced Technology", and was chosen because the AT offered various technologies that were then new in personal computers; one such advancement was that the 80286 processor supported protected mode. IBM later released an 8 MHz version of the AT.</a:t>
            </a:r>
          </a:p>
          <a:p>
            <a:endParaRPr lang="en-US" dirty="0" smtClean="0"/>
          </a:p>
          <a:p>
            <a:r>
              <a:rPr lang="en-US" dirty="0" smtClean="0"/>
              <a:t>http://en.wikipedia.org/wiki/AT_keyboard</a:t>
            </a:r>
          </a:p>
          <a:p>
            <a:r>
              <a:rPr lang="en-US" dirty="0" smtClean="0"/>
              <a:t>The AT keyboard was a keyboard with 84 keys introduced with the IBM PC/AT computer. It succeeded the 83-key PC/XT keyboard and therefore did not have many of the features seen on modern keyboards such as inverted-T arrow keys and dual ctrl and alt keys. It was later replaced with the 101-key Enhanced keyboard. Nonetheless, "AT keyboard" remains a popular name for any keyboard that uses the five-pin DIN connector. This connector is often considered a Legacy port. Many Enhanced keyboards used this, though it was eventually superseded by the PS/2 connector, which is mechanically different but electrically and protocol-wise identical; thus, the AT keyboard protocol remained the most common standard on PC keyboards well into the 2000s. Many modern computers now use Universal Serial Bus (USB) connectors instead of, or in addition to, PS/2 connectors. The USB connector is electrically and protocol-wise quite different.</a:t>
            </a:r>
          </a:p>
          <a:p>
            <a:endParaRPr lang="en-US" dirty="0" smtClean="0"/>
          </a:p>
          <a:p>
            <a:r>
              <a:rPr lang="en-US" dirty="0" smtClean="0"/>
              <a:t>Compared to the 83-key XT keyboard, the AT keyboard uses a different communication protocol and a different set of </a:t>
            </a:r>
            <a:r>
              <a:rPr lang="en-US" dirty="0" err="1" smtClean="0"/>
              <a:t>scancodes</a:t>
            </a:r>
            <a:r>
              <a:rPr lang="en-US" dirty="0" smtClean="0"/>
              <a:t>. Despite having the same connector, the two are not interchangeable. Some PC-compatible mid-to-late 1980s keyboards not made by IBM were switchable between the two protocols and </a:t>
            </a:r>
            <a:r>
              <a:rPr lang="en-US" dirty="0" err="1" smtClean="0"/>
              <a:t>scancode</a:t>
            </a:r>
            <a:r>
              <a:rPr lang="en-US" dirty="0" smtClean="0"/>
              <a:t> sets, usually with a slider type switch on the underside.</a:t>
            </a:r>
            <a:endParaRPr lang="en-US" dirty="0"/>
          </a:p>
        </p:txBody>
      </p:sp>
      <p:sp>
        <p:nvSpPr>
          <p:cNvPr id="4" name="Slide Number Placeholder 3"/>
          <p:cNvSpPr>
            <a:spLocks noGrp="1"/>
          </p:cNvSpPr>
          <p:nvPr>
            <p:ph type="sldNum" sz="quarter" idx="10"/>
          </p:nvPr>
        </p:nvSpPr>
        <p:spPr/>
        <p:txBody>
          <a:bodyPr/>
          <a:lstStyle/>
          <a:p>
            <a:fld id="{F49B4994-7BB1-4784-8571-80FA27EA4EC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5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420352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5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420352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5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205571"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91420" tIns="45710" rIns="91420" bIns="45710"/>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example, but MMAP</a:t>
            </a:r>
            <a:r>
              <a:rPr lang="en-US" baseline="0" dirty="0" smtClean="0"/>
              <a:t> I/O more efficient than programmed I/O</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24</a:t>
            </a:fld>
            <a:endParaRPr lang="en-US"/>
          </a:p>
        </p:txBody>
      </p:sp>
    </p:spTree>
    <p:extLst>
      <p:ext uri="{BB962C8B-B14F-4D97-AF65-F5344CB8AC3E}">
        <p14:creationId xmlns:p14="http://schemas.microsoft.com/office/powerpoint/2010/main" val="6566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665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66659"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09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4180995"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r>
              <a:rPr lang="en-US" dirty="0" smtClean="0"/>
              <a:t>Con: unpredictable</a:t>
            </a:r>
            <a:r>
              <a:rPr lang="en-US" baseline="0" dirty="0" smtClean="0"/>
              <a:t> b/c event arrival depends on other devices’ activity</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5090"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5091"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5090"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5091"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5090"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5091"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r>
              <a:rPr lang="en-US" dirty="0" smtClean="0"/>
              <a:t>Question:</a:t>
            </a:r>
            <a:r>
              <a:rPr lang="en-US" baseline="0" dirty="0" smtClean="0"/>
              <a:t> Virtual </a:t>
            </a:r>
            <a:r>
              <a:rPr lang="en-US" baseline="0" dirty="0" err="1" smtClean="0"/>
              <a:t>vs</a:t>
            </a:r>
            <a:r>
              <a:rPr lang="en-US" baseline="0" dirty="0" smtClean="0"/>
              <a:t> Physical memory</a:t>
            </a:r>
          </a:p>
          <a:p>
            <a:r>
              <a:rPr lang="en-US" baseline="0" dirty="0" smtClean="0"/>
              <a:t>If physical cannot cross page boundary b/c device does not know where next virtual page is in physical memory.</a:t>
            </a:r>
          </a:p>
          <a:p>
            <a:r>
              <a:rPr lang="en-US" baseline="0" dirty="0" smtClean="0"/>
              <a:t>If virtual, need a small page table to map virtual to physical address, but can cross page boundaries</a:t>
            </a:r>
          </a:p>
          <a:p>
            <a:r>
              <a:rPr lang="en-US" baseline="0" dirty="0" smtClean="0"/>
              <a:t>(if physical, coherency/consistency issue between cache and memory)</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9186"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9187"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9186"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9187"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3282"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93283"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7378"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97379"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7378"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97379"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dirty="0" smtClean="0"/>
              <a:t>- All devices run at same speed, but</a:t>
            </a:r>
            <a:r>
              <a:rPr lang="en-US" baseline="0" dirty="0" smtClean="0"/>
              <a:t> </a:t>
            </a:r>
            <a:r>
              <a:rPr lang="en-US" dirty="0" smtClean="0"/>
              <a:t>performance requirements vary</a:t>
            </a:r>
            <a:r>
              <a:rPr lang="en-US" baseline="0" dirty="0" smtClean="0"/>
              <a:t> </a:t>
            </a:r>
            <a:r>
              <a:rPr lang="en-US" dirty="0" smtClean="0"/>
              <a:t>significantly across I/O devices</a:t>
            </a:r>
          </a:p>
          <a:p>
            <a:r>
              <a:rPr lang="en-US" dirty="0" smtClean="0"/>
              <a:t>- Difficult to evolve interconnect due to</a:t>
            </a:r>
            <a:r>
              <a:rPr lang="en-US" baseline="0" dirty="0" smtClean="0"/>
              <a:t> </a:t>
            </a:r>
            <a:r>
              <a:rPr lang="en-US" dirty="0" smtClean="0"/>
              <a:t>legacy compatibility</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Decouple I/O devices from interconnect</a:t>
            </a:r>
          </a:p>
          <a:p>
            <a:r>
              <a:rPr lang="en-US" sz="1300" dirty="0"/>
              <a:t>- Enable smarter I/O interfaces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Use bridge to separate high-performance processor, memory, display interconnect from lower-performance interconnect</a:t>
            </a:r>
          </a:p>
          <a:p>
            <a:r>
              <a:rPr lang="en-US" sz="13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011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3930115"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846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58467"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pPr defTabSz="966612">
              <a:defRPr/>
            </a:pPr>
            <a:r>
              <a:rPr lang="en-US" dirty="0" smtClean="0"/>
              <a:t>Note: USB is not really a</a:t>
            </a:r>
            <a:r>
              <a:rPr lang="en-US" baseline="0" dirty="0" smtClean="0"/>
              <a:t> bus, it is really a network.</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Use bridge to separate high-performance processor, memory, display interconnect from lower-performance interconnect</a:t>
            </a:r>
          </a:p>
          <a:p>
            <a:r>
              <a:rPr lang="en-US" sz="13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90.xml"/><Relationship Id="rId7" Type="http://schemas.openxmlformats.org/officeDocument/2006/relationships/image" Target="../media/image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0.xml"/><Relationship Id="rId7" Type="http://schemas.openxmlformats.org/officeDocument/2006/relationships/image" Target="../media/image7.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tags" Target="../tags/tag124.xml"/><Relationship Id="rId3" Type="http://schemas.openxmlformats.org/officeDocument/2006/relationships/tags" Target="../tags/tag109.xml"/><Relationship Id="rId21" Type="http://schemas.openxmlformats.org/officeDocument/2006/relationships/notesSlide" Target="../notesSlides/notesSlide16.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slideLayout" Target="../slideLayouts/slideLayout6.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tags" Target="../tags/tag121.xml"/><Relationship Id="rId10" Type="http://schemas.openxmlformats.org/officeDocument/2006/relationships/tags" Target="../tags/tag116.xml"/><Relationship Id="rId19" Type="http://schemas.openxmlformats.org/officeDocument/2006/relationships/tags" Target="../tags/tag125.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2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notesSlide" Target="../notesSlides/notesSlide21.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slideLayout" Target="../slideLayouts/slideLayout2.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notesSlide" Target="../notesSlides/notesSlide23.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slideLayout" Target="../slideLayouts/slideLayout2.xml"/><Relationship Id="rId5" Type="http://schemas.openxmlformats.org/officeDocument/2006/relationships/tags" Target="../tags/tag15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s>
</file>

<file path=ppt/slides/_rels/slide36.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slideLayout" Target="../slideLayouts/slideLayout2.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s>
</file>

<file path=ppt/slides/_rels/slide38.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notesSlide" Target="../notesSlides/notesSlide25.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slideLayout" Target="../slideLayouts/slideLayout2.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notesSlide" Target="../notesSlides/notesSlide2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slideLayout" Target="../slideLayouts/slideLayout2.xml"/><Relationship Id="rId5" Type="http://schemas.openxmlformats.org/officeDocument/2006/relationships/tags" Target="../tags/tag209.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s>
</file>

<file path=ppt/slides/_rels/slide42.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notesSlide" Target="../notesSlides/notesSlide28.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0" Type="http://schemas.openxmlformats.org/officeDocument/2006/relationships/tags" Target="../tags/tag224.xml"/><Relationship Id="rId4" Type="http://schemas.openxmlformats.org/officeDocument/2006/relationships/tags" Target="../tags/tag218.xml"/><Relationship Id="rId9" Type="http://schemas.openxmlformats.org/officeDocument/2006/relationships/tags" Target="../tags/tag223.xml"/></Relationships>
</file>

<file path=ppt/slides/_rels/slide43.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notesSlide" Target="../notesSlides/notesSlide29.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slideLayout" Target="../slideLayouts/slideLayout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9.emf"/><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notesSlide" Target="../notesSlides/notesSlide4.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2.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2.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image" Target="../media/image2.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notesSlide" Target="../notesSlides/notesSlide5.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tags" Target="../tags/tag76.xml"/><Relationship Id="rId3" Type="http://schemas.openxmlformats.org/officeDocument/2006/relationships/tags" Target="../tags/tag53.xml"/><Relationship Id="rId21" Type="http://schemas.openxmlformats.org/officeDocument/2006/relationships/tags" Target="../tags/tag71.xml"/><Relationship Id="rId34" Type="http://schemas.openxmlformats.org/officeDocument/2006/relationships/slideLayout" Target="../slideLayouts/slideLayout2.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tags" Target="../tags/tag75.xml"/><Relationship Id="rId33" Type="http://schemas.openxmlformats.org/officeDocument/2006/relationships/tags" Target="../tags/tag83.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29" Type="http://schemas.openxmlformats.org/officeDocument/2006/relationships/tags" Target="../tags/tag79.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tags" Target="../tags/tag74.xml"/><Relationship Id="rId32" Type="http://schemas.openxmlformats.org/officeDocument/2006/relationships/tags" Target="../tags/tag82.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28" Type="http://schemas.openxmlformats.org/officeDocument/2006/relationships/tags" Target="../tags/tag78.xml"/><Relationship Id="rId10" Type="http://schemas.openxmlformats.org/officeDocument/2006/relationships/tags" Target="../tags/tag60.xml"/><Relationship Id="rId19" Type="http://schemas.openxmlformats.org/officeDocument/2006/relationships/tags" Target="../tags/tag69.xml"/><Relationship Id="rId31" Type="http://schemas.openxmlformats.org/officeDocument/2006/relationships/tags" Target="../tags/tag81.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 Id="rId27" Type="http://schemas.openxmlformats.org/officeDocument/2006/relationships/tags" Target="../tags/tag77.xml"/><Relationship Id="rId30" Type="http://schemas.openxmlformats.org/officeDocument/2006/relationships/tags" Target="../tags/tag80.xml"/><Relationship Id="rId35"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I/O</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2388056" cy="369332"/>
          </a:xfrm>
          <a:prstGeom prst="rect">
            <a:avLst/>
          </a:prstGeom>
          <a:noFill/>
        </p:spPr>
        <p:txBody>
          <a:bodyPr wrap="none" rtlCol="0">
            <a:spAutoFit/>
          </a:bodyPr>
          <a:lstStyle/>
          <a:p>
            <a:r>
              <a:rPr lang="nl-NL" dirty="0">
                <a:solidFill>
                  <a:srgbClr val="FFFF00"/>
                </a:solidFill>
                <a:cs typeface="Calibri"/>
              </a:rPr>
              <a:t>See: P&amp;H </a:t>
            </a:r>
            <a:r>
              <a:rPr lang="nl-NL" dirty="0" err="1">
                <a:solidFill>
                  <a:srgbClr val="FFFF00"/>
                </a:solidFill>
                <a:cs typeface="Calibri"/>
              </a:rPr>
              <a:t>Chapter</a:t>
            </a:r>
            <a:r>
              <a:rPr lang="nl-NL" dirty="0">
                <a:solidFill>
                  <a:srgbClr val="FFFF00"/>
                </a:solidFill>
                <a:cs typeface="Calibri"/>
              </a:rPr>
              <a:t> 6.5-6</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9090" name="Rectangle 2"/>
          <p:cNvSpPr>
            <a:spLocks noGrp="1" noChangeArrowheads="1"/>
          </p:cNvSpPr>
          <p:nvPr>
            <p:ph type="title"/>
            <p:custDataLst>
              <p:tags r:id="rId1"/>
            </p:custDataLst>
          </p:nvPr>
        </p:nvSpPr>
        <p:spPr/>
        <p:txBody>
          <a:bodyPr>
            <a:normAutofit fontScale="90000"/>
          </a:bodyPr>
          <a:lstStyle/>
          <a:p>
            <a:r>
              <a:rPr lang="en-US" smtClean="0"/>
              <a:t>Bus Parameters</a:t>
            </a:r>
            <a:endParaRPr lang="en-US"/>
          </a:p>
        </p:txBody>
      </p:sp>
      <p:sp>
        <p:nvSpPr>
          <p:cNvPr id="3929091" name="Rectangle 3"/>
          <p:cNvSpPr>
            <a:spLocks noGrp="1" noChangeArrowheads="1"/>
          </p:cNvSpPr>
          <p:nvPr>
            <p:ph idx="1"/>
            <p:custDataLst>
              <p:tags r:id="rId2"/>
            </p:custDataLst>
          </p:nvPr>
        </p:nvSpPr>
        <p:spPr/>
        <p:txBody>
          <a:bodyPr/>
          <a:lstStyle/>
          <a:p>
            <a:r>
              <a:rPr lang="en-US" dirty="0" smtClean="0">
                <a:solidFill>
                  <a:schemeClr val="accent1"/>
                </a:solidFill>
              </a:rPr>
              <a:t>Width</a:t>
            </a:r>
            <a:r>
              <a:rPr lang="en-US" dirty="0" smtClean="0"/>
              <a:t> = number of wires</a:t>
            </a:r>
          </a:p>
          <a:p>
            <a:r>
              <a:rPr lang="en-US" dirty="0" smtClean="0">
                <a:solidFill>
                  <a:schemeClr val="accent1"/>
                </a:solidFill>
              </a:rPr>
              <a:t>Transfer size </a:t>
            </a:r>
            <a:r>
              <a:rPr lang="en-US" dirty="0" smtClean="0"/>
              <a:t>= data words per bus transaction</a:t>
            </a:r>
          </a:p>
          <a:p>
            <a:r>
              <a:rPr lang="en-US" dirty="0" smtClean="0">
                <a:solidFill>
                  <a:schemeClr val="accent1"/>
                </a:solidFill>
              </a:rPr>
              <a:t>Synchronous</a:t>
            </a:r>
            <a:r>
              <a:rPr lang="en-US" dirty="0" smtClean="0"/>
              <a:t> (with a bus clock)</a:t>
            </a:r>
            <a:br>
              <a:rPr lang="en-US" dirty="0" smtClean="0"/>
            </a:br>
            <a:r>
              <a:rPr lang="en-US" dirty="0" smtClean="0"/>
              <a:t>or </a:t>
            </a:r>
            <a:r>
              <a:rPr lang="en-US" dirty="0" smtClean="0">
                <a:solidFill>
                  <a:schemeClr val="accent1"/>
                </a:solidFill>
              </a:rPr>
              <a:t>asynchronous</a:t>
            </a:r>
            <a:r>
              <a:rPr lang="en-US" dirty="0" smtClean="0"/>
              <a:t> (no bus clock / “self clocking”)</a:t>
            </a:r>
          </a:p>
          <a:p>
            <a:endParaRPr lang="en-US" dirty="0"/>
          </a:p>
        </p:txBody>
      </p:sp>
    </p:spTree>
    <p:extLst>
      <p:ext uri="{BB962C8B-B14F-4D97-AF65-F5344CB8AC3E}">
        <p14:creationId xmlns:p14="http://schemas.microsoft.com/office/powerpoint/2010/main" val="198892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42" name="Rectangle 2"/>
          <p:cNvSpPr>
            <a:spLocks noGrp="1" noChangeArrowheads="1"/>
          </p:cNvSpPr>
          <p:nvPr>
            <p:ph type="title"/>
            <p:custDataLst>
              <p:tags r:id="rId1"/>
            </p:custDataLst>
          </p:nvPr>
        </p:nvSpPr>
        <p:spPr/>
        <p:txBody>
          <a:bodyPr>
            <a:normAutofit fontScale="90000"/>
          </a:bodyPr>
          <a:lstStyle/>
          <a:p>
            <a:r>
              <a:rPr lang="en-US" smtClean="0"/>
              <a:t>Bus Types</a:t>
            </a:r>
            <a:endParaRPr lang="en-AU"/>
          </a:p>
        </p:txBody>
      </p:sp>
      <p:sp>
        <p:nvSpPr>
          <p:cNvPr id="4157443" name="Rectangle 3"/>
          <p:cNvSpPr>
            <a:spLocks noGrp="1" noChangeArrowheads="1"/>
          </p:cNvSpPr>
          <p:nvPr>
            <p:ph idx="1"/>
            <p:custDataLst>
              <p:tags r:id="rId2"/>
            </p:custDataLst>
          </p:nvPr>
        </p:nvSpPr>
        <p:spPr/>
        <p:txBody>
          <a:bodyPr/>
          <a:lstStyle/>
          <a:p>
            <a:r>
              <a:rPr lang="en-US" dirty="0" smtClean="0">
                <a:solidFill>
                  <a:schemeClr val="accent1"/>
                </a:solidFill>
              </a:rPr>
              <a:t>Processor – Memory </a:t>
            </a:r>
            <a:r>
              <a:rPr lang="en-US" dirty="0" smtClean="0"/>
              <a:t>(“Front Side Bus”</a:t>
            </a:r>
            <a:r>
              <a:rPr lang="en-US" dirty="0"/>
              <a:t>.</a:t>
            </a:r>
            <a:r>
              <a:rPr lang="en-US" dirty="0" smtClean="0"/>
              <a:t> Also QPI)</a:t>
            </a:r>
          </a:p>
          <a:p>
            <a:pPr lvl="1"/>
            <a:r>
              <a:rPr lang="en-US" dirty="0" smtClean="0"/>
              <a:t>Short, fast, &amp; wide</a:t>
            </a:r>
          </a:p>
          <a:p>
            <a:pPr lvl="1"/>
            <a:r>
              <a:rPr lang="en-US" dirty="0" smtClean="0"/>
              <a:t>Mostly fixed topology, designed as a “chipset”</a:t>
            </a:r>
          </a:p>
          <a:p>
            <a:pPr lvl="2"/>
            <a:r>
              <a:rPr lang="en-US" dirty="0" smtClean="0"/>
              <a:t>CPU + Caches + Interconnect + Memory Controller </a:t>
            </a:r>
          </a:p>
          <a:p>
            <a:r>
              <a:rPr lang="en-US" dirty="0" smtClean="0">
                <a:solidFill>
                  <a:schemeClr val="accent1"/>
                </a:solidFill>
              </a:rPr>
              <a:t>I/O and Peripheral busses </a:t>
            </a:r>
            <a:r>
              <a:rPr lang="en-US" dirty="0" smtClean="0"/>
              <a:t>(PCI, SCSI, USB, LPC, …)</a:t>
            </a:r>
          </a:p>
          <a:p>
            <a:pPr lvl="1"/>
            <a:r>
              <a:rPr lang="en-US" dirty="0" smtClean="0"/>
              <a:t>Longer, slower, &amp; narrower</a:t>
            </a:r>
          </a:p>
          <a:p>
            <a:pPr lvl="1"/>
            <a:r>
              <a:rPr lang="en-US" dirty="0" smtClean="0"/>
              <a:t>Flexible topology, multiple/varied connections</a:t>
            </a:r>
          </a:p>
          <a:p>
            <a:pPr lvl="1"/>
            <a:r>
              <a:rPr lang="en-US" dirty="0" smtClean="0"/>
              <a:t>Interoperability standards for devices</a:t>
            </a:r>
          </a:p>
          <a:p>
            <a:pPr lvl="1"/>
            <a:r>
              <a:rPr lang="en-US" dirty="0" smtClean="0"/>
              <a:t>Connect to processor-memory bus through a bridge</a:t>
            </a:r>
          </a:p>
        </p:txBody>
      </p:sp>
    </p:spTree>
    <p:extLst>
      <p:ext uri="{BB962C8B-B14F-4D97-AF65-F5344CB8AC3E}">
        <p14:creationId xmlns:p14="http://schemas.microsoft.com/office/powerpoint/2010/main" val="20626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74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74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574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574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57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Attempt#3: I/O Controllers + Bridge </a:t>
            </a:r>
            <a:endParaRPr lang="en-US" dirty="0"/>
          </a:p>
        </p:txBody>
      </p:sp>
      <p:sp>
        <p:nvSpPr>
          <p:cNvPr id="2" name="Content Placeholder 1"/>
          <p:cNvSpPr>
            <a:spLocks noGrp="1"/>
          </p:cNvSpPr>
          <p:nvPr>
            <p:ph idx="1"/>
          </p:nvPr>
        </p:nvSpPr>
        <p:spPr>
          <a:xfrm>
            <a:off x="188911" y="685800"/>
            <a:ext cx="9525001" cy="5638800"/>
          </a:xfrm>
        </p:spPr>
        <p:txBody>
          <a:bodyPr>
            <a:normAutofit/>
          </a:bodyPr>
          <a:lstStyle/>
          <a:p>
            <a:r>
              <a:rPr lang="en-US" sz="2800" dirty="0"/>
              <a:t>S</a:t>
            </a:r>
            <a:r>
              <a:rPr lang="en-US" sz="2800" dirty="0" smtClean="0"/>
              <a:t>eparate </a:t>
            </a:r>
            <a:r>
              <a:rPr lang="en-US" sz="2800" dirty="0"/>
              <a:t>high-performance processor, memory, display interconnect from lower-performance interconnect</a:t>
            </a:r>
          </a:p>
        </p:txBody>
      </p:sp>
      <p:sp>
        <p:nvSpPr>
          <p:cNvPr id="90" name="Rectangle 2"/>
          <p:cNvSpPr>
            <a:spLocks noChangeArrowheads="1"/>
          </p:cNvSpPr>
          <p:nvPr>
            <p:custDataLst>
              <p:tags r:id="rId2"/>
            </p:custDataLst>
          </p:nvPr>
        </p:nvSpPr>
        <p:spPr bwMode="auto">
          <a:xfrm>
            <a:off x="1600201" y="1905000"/>
            <a:ext cx="5791200" cy="4953001"/>
          </a:xfrm>
          <a:prstGeom prst="rect">
            <a:avLst/>
          </a:prstGeom>
          <a:solidFill>
            <a:srgbClr val="FFFFFF"/>
          </a:solidFill>
          <a:ln w="12700">
            <a:solidFill>
              <a:srgbClr val="FFFFFF"/>
            </a:solidFill>
            <a:miter lim="800000"/>
            <a:headEnd type="none" w="sm" len="sm"/>
            <a:tailEnd type="none" w="lg" len="lg"/>
          </a:ln>
          <a:effectLst/>
        </p:spPr>
        <p:txBody>
          <a:bodyPr wrap="none" anchor="ctr"/>
          <a:lstStyle/>
          <a:p>
            <a:endParaRPr lang="en-US"/>
          </a:p>
        </p:txBody>
      </p:sp>
      <p:pic>
        <p:nvPicPr>
          <p:cNvPr id="91" name="Picture 3" descr="f06-09-P374493"/>
          <p:cNvPicPr>
            <a:picLocks noChangeAspect="1" noChangeArrowheads="1"/>
          </p:cNvPicPr>
          <p:nvPr>
            <p:custDataLst>
              <p:tags r:id="rId3"/>
            </p:custDataLst>
          </p:nvPr>
        </p:nvPicPr>
        <p:blipFill>
          <a:blip r:embed="rId7" cstate="print"/>
          <a:srcRect/>
          <a:stretch>
            <a:fillRect/>
          </a:stretch>
        </p:blipFill>
        <p:spPr bwMode="auto">
          <a:xfrm>
            <a:off x="1908175" y="2022476"/>
            <a:ext cx="5256213" cy="4783138"/>
          </a:xfrm>
          <a:prstGeom prst="rect">
            <a:avLst/>
          </a:prstGeom>
          <a:noFill/>
        </p:spPr>
      </p:pic>
      <p:pic>
        <p:nvPicPr>
          <p:cNvPr id="92" name="CP3 Ink ee846c54-1aa4-4312-aa6f-29f1f88469cf"/>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065745" y="2188499"/>
            <a:ext cx="4830751" cy="407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7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533400"/>
          </a:xfrm>
        </p:spPr>
        <p:txBody>
          <a:bodyPr lIns="0" tIns="0" rIns="0" bIns="0">
            <a:normAutofit fontScale="90000"/>
          </a:bodyPr>
          <a:lstStyle/>
          <a:p>
            <a:r>
              <a:rPr lang="en-US" dirty="0" smtClean="0"/>
              <a:t>Example Interconnects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1031696"/>
              </p:ext>
            </p:extLst>
          </p:nvPr>
        </p:nvGraphicFramePr>
        <p:xfrm>
          <a:off x="152400" y="685800"/>
          <a:ext cx="8915400" cy="4495800"/>
        </p:xfrm>
        <a:graphic>
          <a:graphicData uri="http://schemas.openxmlformats.org/drawingml/2006/table">
            <a:tbl>
              <a:tblPr firstRow="1" bandRow="1">
                <a:tableStyleId>{5C22544A-7EE6-4342-B048-85BDC9FD1C3A}</a:tableStyleId>
              </a:tblPr>
              <a:tblGrid>
                <a:gridCol w="2895600"/>
                <a:gridCol w="1219200"/>
                <a:gridCol w="1524000"/>
                <a:gridCol w="1828800"/>
                <a:gridCol w="1447800"/>
              </a:tblGrid>
              <a:tr h="370840">
                <a:tc>
                  <a:txBody>
                    <a:bodyPr/>
                    <a:lstStyle/>
                    <a:p>
                      <a:r>
                        <a:rPr lang="en-US" sz="2400" dirty="0" smtClean="0"/>
                        <a:t>Name</a:t>
                      </a:r>
                      <a:endParaRPr lang="en-US" sz="2400" dirty="0"/>
                    </a:p>
                  </a:txBody>
                  <a:tcP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Use</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err="1" smtClean="0"/>
                        <a:t>Devics</a:t>
                      </a:r>
                      <a:r>
                        <a:rPr lang="en-US" sz="2400" baseline="0" dirty="0" smtClean="0"/>
                        <a:t> per channel</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Channel Width</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Data Rate</a:t>
                      </a:r>
                      <a:r>
                        <a:rPr lang="en-US" sz="2400" baseline="0" dirty="0" smtClean="0"/>
                        <a:t> (B/sec)</a:t>
                      </a:r>
                      <a:endParaRPr lang="en-US" sz="2400" dirty="0"/>
                    </a:p>
                  </a:txBody>
                  <a:tcP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err="1" smtClean="0"/>
                        <a:t>Firewire</a:t>
                      </a:r>
                      <a:r>
                        <a:rPr lang="en-US" sz="2400" baseline="0" dirty="0" smtClean="0"/>
                        <a:t> 800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External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63</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USB 2.0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External</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127</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2</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60M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smtClean="0"/>
                        <a:t>Parallel</a:t>
                      </a:r>
                      <a:r>
                        <a:rPr lang="en-US" sz="2400" baseline="0" dirty="0" smtClean="0"/>
                        <a:t> ATA</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16</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133M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Serial</a:t>
                      </a:r>
                      <a:r>
                        <a:rPr lang="en-US" sz="2400" baseline="0" dirty="0" smtClean="0"/>
                        <a:t> ATA (SATA)</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300M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smtClean="0"/>
                        <a:t>PCI 66MHz</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i="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533M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472440">
                <a:tc>
                  <a:txBody>
                    <a:bodyPr/>
                    <a:lstStyle/>
                    <a:p>
                      <a:r>
                        <a:rPr lang="en-US" sz="2400" dirty="0" smtClean="0"/>
                        <a:t>PCI</a:t>
                      </a:r>
                      <a:r>
                        <a:rPr lang="en-US" sz="2400" baseline="0" dirty="0" smtClean="0"/>
                        <a:t> Express v2.x</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16G/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err="1" smtClean="0"/>
                        <a:t>Hypertransport</a:t>
                      </a:r>
                      <a:r>
                        <a:rPr lang="en-US" sz="2400" baseline="0" dirty="0" smtClean="0"/>
                        <a:t> v2.x</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25G/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err="1" smtClean="0"/>
                        <a:t>QuickPath</a:t>
                      </a:r>
                      <a:r>
                        <a:rPr lang="en-US" sz="2400" baseline="0" dirty="0" smtClean="0"/>
                        <a:t> (QPI)</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40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12G/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7616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5394" name="Rectangle 2"/>
          <p:cNvSpPr>
            <a:spLocks noGrp="1" noChangeArrowheads="1"/>
          </p:cNvSpPr>
          <p:nvPr>
            <p:ph type="title"/>
            <p:custDataLst>
              <p:tags r:id="rId1"/>
            </p:custDataLst>
          </p:nvPr>
        </p:nvSpPr>
        <p:spPr/>
        <p:txBody>
          <a:bodyPr>
            <a:normAutofit fontScale="90000"/>
          </a:bodyPr>
          <a:lstStyle/>
          <a:p>
            <a:r>
              <a:rPr lang="en-US" smtClean="0"/>
              <a:t>Interconnecting Components</a:t>
            </a:r>
            <a:endParaRPr lang="en-AU"/>
          </a:p>
        </p:txBody>
      </p:sp>
      <p:sp>
        <p:nvSpPr>
          <p:cNvPr id="4155395" name="Rectangle 3"/>
          <p:cNvSpPr>
            <a:spLocks noGrp="1" noChangeArrowheads="1"/>
          </p:cNvSpPr>
          <p:nvPr>
            <p:ph type="body" idx="1"/>
            <p:custDataLst>
              <p:tags r:id="rId2"/>
            </p:custDataLst>
          </p:nvPr>
        </p:nvSpPr>
        <p:spPr/>
        <p:txBody>
          <a:bodyPr>
            <a:normAutofit/>
          </a:bodyPr>
          <a:lstStyle/>
          <a:p>
            <a:pPr marL="285750" indent="-285750"/>
            <a:r>
              <a:rPr lang="en-US" dirty="0" smtClean="0"/>
              <a:t>Interconnects are (were?) </a:t>
            </a:r>
            <a:r>
              <a:rPr lang="en-US" dirty="0" smtClean="0">
                <a:solidFill>
                  <a:schemeClr val="accent1"/>
                </a:solidFill>
              </a:rPr>
              <a:t>busses</a:t>
            </a:r>
            <a:endParaRPr lang="en-US" dirty="0" smtClean="0"/>
          </a:p>
          <a:p>
            <a:pPr marL="401638" lvl="1"/>
            <a:r>
              <a:rPr lang="en-US" dirty="0" smtClean="0"/>
              <a:t>parallel set of wires for data and control</a:t>
            </a:r>
          </a:p>
          <a:p>
            <a:pPr marL="401638" lvl="1"/>
            <a:r>
              <a:rPr lang="en-US" dirty="0" smtClean="0">
                <a:solidFill>
                  <a:schemeClr val="accent1"/>
                </a:solidFill>
              </a:rPr>
              <a:t>shared</a:t>
            </a:r>
            <a:r>
              <a:rPr lang="en-US" dirty="0" smtClean="0"/>
              <a:t> channel</a:t>
            </a:r>
          </a:p>
          <a:p>
            <a:pPr marL="860425" lvl="2"/>
            <a:r>
              <a:rPr lang="en-US" sz="2000" dirty="0" smtClean="0"/>
              <a:t>multiple senders/receivers</a:t>
            </a:r>
          </a:p>
          <a:p>
            <a:pPr marL="860425" lvl="2"/>
            <a:r>
              <a:rPr lang="en-US" sz="2000" dirty="0" smtClean="0"/>
              <a:t>everyone can see all bus transactions</a:t>
            </a:r>
          </a:p>
          <a:p>
            <a:pPr marL="401638" lvl="1"/>
            <a:r>
              <a:rPr lang="en-US" dirty="0" smtClean="0"/>
              <a:t>bus protocol: rules for using the bus wires</a:t>
            </a:r>
          </a:p>
          <a:p>
            <a:pPr marL="401638" lvl="1"/>
            <a:endParaRPr lang="en-US" sz="2400" dirty="0" smtClean="0"/>
          </a:p>
          <a:p>
            <a:pPr marL="285750"/>
            <a:r>
              <a:rPr lang="en-US" dirty="0" smtClean="0"/>
              <a:t>Alternative (and increasingly common):</a:t>
            </a:r>
          </a:p>
          <a:p>
            <a:pPr marL="401638" lvl="1"/>
            <a:r>
              <a:rPr lang="en-US" dirty="0" smtClean="0"/>
              <a:t>dedicated point-to-point channels</a:t>
            </a:r>
          </a:p>
        </p:txBody>
      </p:sp>
      <p:sp>
        <p:nvSpPr>
          <p:cNvPr id="2" name="Right Brace 1"/>
          <p:cNvSpPr/>
          <p:nvPr/>
        </p:nvSpPr>
        <p:spPr>
          <a:xfrm>
            <a:off x="6781800" y="914400"/>
            <a:ext cx="381000" cy="2590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157258" y="1571078"/>
            <a:ext cx="1636410" cy="1077218"/>
          </a:xfrm>
          <a:prstGeom prst="rect">
            <a:avLst/>
          </a:prstGeom>
          <a:noFill/>
        </p:spPr>
        <p:txBody>
          <a:bodyPr wrap="none" rtlCol="0">
            <a:spAutoFit/>
          </a:bodyPr>
          <a:lstStyle/>
          <a:p>
            <a:r>
              <a:rPr lang="en-US" sz="3200" dirty="0" smtClean="0">
                <a:solidFill>
                  <a:schemeClr val="accent1"/>
                </a:solidFill>
              </a:rPr>
              <a:t>e.g. Intel</a:t>
            </a:r>
          </a:p>
          <a:p>
            <a:r>
              <a:rPr lang="en-US" sz="3200" dirty="0" smtClean="0">
                <a:solidFill>
                  <a:schemeClr val="accent1"/>
                </a:solidFill>
              </a:rPr>
              <a:t>Xeon</a:t>
            </a:r>
            <a:endParaRPr lang="en-US" sz="3200" dirty="0">
              <a:solidFill>
                <a:schemeClr val="accent1"/>
              </a:solidFill>
            </a:endParaRPr>
          </a:p>
        </p:txBody>
      </p:sp>
      <p:sp>
        <p:nvSpPr>
          <p:cNvPr id="7" name="Right Brace 6"/>
          <p:cNvSpPr/>
          <p:nvPr/>
        </p:nvSpPr>
        <p:spPr>
          <a:xfrm>
            <a:off x="6972300" y="3886200"/>
            <a:ext cx="2667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233458" y="3704678"/>
            <a:ext cx="1693092" cy="1077218"/>
          </a:xfrm>
          <a:prstGeom prst="rect">
            <a:avLst/>
          </a:prstGeom>
          <a:noFill/>
        </p:spPr>
        <p:txBody>
          <a:bodyPr wrap="none" rtlCol="0">
            <a:spAutoFit/>
          </a:bodyPr>
          <a:lstStyle/>
          <a:p>
            <a:r>
              <a:rPr lang="en-US" sz="3200" dirty="0" smtClean="0">
                <a:solidFill>
                  <a:schemeClr val="accent1"/>
                </a:solidFill>
              </a:rPr>
              <a:t>e.g. Intel</a:t>
            </a:r>
          </a:p>
          <a:p>
            <a:r>
              <a:rPr lang="en-US" sz="3200" dirty="0" smtClean="0">
                <a:solidFill>
                  <a:schemeClr val="accent1"/>
                </a:solidFill>
              </a:rPr>
              <a:t>Nehalem</a:t>
            </a:r>
            <a:endParaRPr lang="en-US" sz="3200" dirty="0">
              <a:solidFill>
                <a:schemeClr val="accent1"/>
              </a:solidFill>
            </a:endParaRPr>
          </a:p>
        </p:txBody>
      </p:sp>
    </p:spTree>
    <p:extLst>
      <p:ext uri="{BB962C8B-B14F-4D97-AF65-F5344CB8AC3E}">
        <p14:creationId xmlns:p14="http://schemas.microsoft.com/office/powerpoint/2010/main" val="37508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553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539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Attempt#4: I/O </a:t>
            </a:r>
            <a:r>
              <a:rPr lang="en-US" dirty="0" err="1" smtClean="0"/>
              <a:t>Controllers+Bridge</a:t>
            </a:r>
            <a:r>
              <a:rPr lang="en-US" dirty="0" smtClean="0"/>
              <a:t>+ NUMA </a:t>
            </a:r>
            <a:endParaRPr lang="en-US" dirty="0"/>
          </a:p>
        </p:txBody>
      </p:sp>
      <p:sp>
        <p:nvSpPr>
          <p:cNvPr id="2" name="Content Placeholder 1"/>
          <p:cNvSpPr>
            <a:spLocks noGrp="1"/>
          </p:cNvSpPr>
          <p:nvPr>
            <p:ph idx="1"/>
          </p:nvPr>
        </p:nvSpPr>
        <p:spPr>
          <a:xfrm>
            <a:off x="76200" y="685800"/>
            <a:ext cx="9336088" cy="5638800"/>
          </a:xfrm>
        </p:spPr>
        <p:txBody>
          <a:bodyPr>
            <a:normAutofit/>
          </a:bodyPr>
          <a:lstStyle/>
          <a:p>
            <a:r>
              <a:rPr lang="en-US" sz="2800" dirty="0" smtClean="0"/>
              <a:t>Remove bridge as bottleneck with Point-to-point interconnects</a:t>
            </a:r>
          </a:p>
          <a:p>
            <a:r>
              <a:rPr lang="en-US" sz="2800" dirty="0" smtClean="0"/>
              <a:t>E.g. Non-Uniform Memory Access (NUMA)</a:t>
            </a:r>
            <a:endParaRPr lang="en-US" sz="2800" dirty="0"/>
          </a:p>
        </p:txBody>
      </p:sp>
      <p:pic>
        <p:nvPicPr>
          <p:cNvPr id="7" name="Picture 6"/>
          <p:cNvPicPr>
            <a:picLocks noChangeAspect="1"/>
          </p:cNvPicPr>
          <p:nvPr/>
        </p:nvPicPr>
        <p:blipFill>
          <a:blip r:embed="rId5"/>
          <a:stretch>
            <a:fillRect/>
          </a:stretch>
        </p:blipFill>
        <p:spPr>
          <a:xfrm>
            <a:off x="1600200" y="1905000"/>
            <a:ext cx="5854700" cy="4851400"/>
          </a:xfrm>
          <a:prstGeom prst="rect">
            <a:avLst/>
          </a:prstGeom>
        </p:spPr>
      </p:pic>
      <p:pic>
        <p:nvPicPr>
          <p:cNvPr id="8" name="CP3 Ink b6bcac23-575b-4499-b15c-9f239557923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02954" y="1325760"/>
            <a:ext cx="8932651" cy="514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0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endParaRPr lang="en-US" dirty="0"/>
          </a:p>
        </p:txBody>
      </p:sp>
    </p:spTree>
    <p:extLst>
      <p:ext uri="{BB962C8B-B14F-4D97-AF65-F5344CB8AC3E}">
        <p14:creationId xmlns:p14="http://schemas.microsoft.com/office/powerpoint/2010/main" val="1107019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the processor interact with I/O devices?</a:t>
            </a:r>
            <a:endParaRPr lang="en-US" dirty="0"/>
          </a:p>
        </p:txBody>
      </p:sp>
    </p:spTree>
    <p:extLst>
      <p:ext uri="{BB962C8B-B14F-4D97-AF65-F5344CB8AC3E}">
        <p14:creationId xmlns:p14="http://schemas.microsoft.com/office/powerpoint/2010/main" val="821717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 Device Driver Software Interface</a:t>
            </a:r>
            <a:endParaRPr lang="en-US" dirty="0"/>
          </a:p>
        </p:txBody>
      </p:sp>
      <p:sp>
        <p:nvSpPr>
          <p:cNvPr id="3" name="Content Placeholder 2"/>
          <p:cNvSpPr>
            <a:spLocks noGrp="1"/>
          </p:cNvSpPr>
          <p:nvPr>
            <p:ph idx="1"/>
          </p:nvPr>
        </p:nvSpPr>
        <p:spPr>
          <a:xfrm>
            <a:off x="0" y="685800"/>
            <a:ext cx="8915400" cy="6172200"/>
          </a:xfrm>
        </p:spPr>
        <p:txBody>
          <a:bodyPr>
            <a:normAutofit fontScale="70000" lnSpcReduction="20000"/>
          </a:bodyPr>
          <a:lstStyle/>
          <a:p>
            <a:r>
              <a:rPr lang="en-US" sz="3400" dirty="0"/>
              <a:t>Set of methods to write/read data to/from device and control </a:t>
            </a:r>
            <a:r>
              <a:rPr lang="en-US" sz="3400" dirty="0" smtClean="0"/>
              <a:t>device</a:t>
            </a:r>
          </a:p>
          <a:p>
            <a:r>
              <a:rPr lang="en-US" sz="3400" dirty="0" smtClean="0"/>
              <a:t>Example</a:t>
            </a:r>
            <a:r>
              <a:rPr lang="en-US" sz="3400" dirty="0"/>
              <a:t>: Linux Character Devices</a:t>
            </a:r>
          </a:p>
          <a:p>
            <a:endParaRPr lang="en-US" dirty="0" smtClean="0"/>
          </a:p>
          <a:p>
            <a:r>
              <a:rPr lang="en-US" sz="3400" dirty="0" smtClean="0"/>
              <a:t>// </a:t>
            </a:r>
            <a:r>
              <a:rPr lang="en-US" sz="3400" dirty="0"/>
              <a:t>Open a toy " echo " character device</a:t>
            </a:r>
          </a:p>
          <a:p>
            <a:r>
              <a:rPr lang="en-US" sz="3400" dirty="0" err="1">
                <a:latin typeface="Consolas" pitchFamily="49" charset="0"/>
                <a:cs typeface="Consolas" pitchFamily="49" charset="0"/>
              </a:rPr>
              <a:t>int</a:t>
            </a:r>
            <a:r>
              <a:rPr lang="en-US" sz="3400" dirty="0">
                <a:latin typeface="Consolas" pitchFamily="49" charset="0"/>
                <a:cs typeface="Consolas" pitchFamily="49" charset="0"/>
              </a:rPr>
              <a:t> </a:t>
            </a:r>
            <a:r>
              <a:rPr lang="en-US" sz="3400" dirty="0" err="1">
                <a:latin typeface="Consolas" pitchFamily="49" charset="0"/>
                <a:cs typeface="Consolas" pitchFamily="49" charset="0"/>
              </a:rPr>
              <a:t>fd</a:t>
            </a:r>
            <a:r>
              <a:rPr lang="en-US" sz="3400" dirty="0">
                <a:latin typeface="Consolas" pitchFamily="49" charset="0"/>
                <a:cs typeface="Consolas" pitchFamily="49" charset="0"/>
              </a:rPr>
              <a:t> = </a:t>
            </a:r>
            <a:r>
              <a:rPr lang="en-US" sz="3400" dirty="0" smtClean="0">
                <a:latin typeface="Consolas" pitchFamily="49" charset="0"/>
                <a:cs typeface="Consolas" pitchFamily="49" charset="0"/>
              </a:rPr>
              <a:t>open("/</a:t>
            </a:r>
            <a:r>
              <a:rPr lang="en-US" sz="3400" dirty="0" err="1" smtClean="0">
                <a:latin typeface="Consolas" pitchFamily="49" charset="0"/>
                <a:cs typeface="Consolas" pitchFamily="49" charset="0"/>
              </a:rPr>
              <a:t>dev</a:t>
            </a:r>
            <a:r>
              <a:rPr lang="en-US" sz="3400" dirty="0" smtClean="0">
                <a:latin typeface="Consolas" pitchFamily="49" charset="0"/>
                <a:cs typeface="Consolas" pitchFamily="49" charset="0"/>
              </a:rPr>
              <a:t>/echo", O_RDWR);</a:t>
            </a:r>
          </a:p>
          <a:p>
            <a:endParaRPr lang="en-US" sz="1200" dirty="0">
              <a:latin typeface="Consolas" pitchFamily="49" charset="0"/>
              <a:cs typeface="Consolas" pitchFamily="49" charset="0"/>
            </a:endParaRPr>
          </a:p>
          <a:p>
            <a:r>
              <a:rPr lang="en-US" sz="3400" dirty="0"/>
              <a:t>// Write to the device</a:t>
            </a:r>
          </a:p>
          <a:p>
            <a:r>
              <a:rPr lang="en-US" sz="3400" dirty="0">
                <a:latin typeface="Consolas" pitchFamily="49" charset="0"/>
                <a:cs typeface="Consolas" pitchFamily="49" charset="0"/>
              </a:rPr>
              <a:t>char </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a:latin typeface="Consolas" pitchFamily="49" charset="0"/>
                <a:cs typeface="Consolas" pitchFamily="49" charset="0"/>
              </a:rPr>
              <a:t>= </a:t>
            </a:r>
            <a:r>
              <a:rPr lang="en-US" sz="3400" dirty="0" smtClean="0">
                <a:latin typeface="Consolas" pitchFamily="49" charset="0"/>
                <a:cs typeface="Consolas" pitchFamily="49" charset="0"/>
              </a:rPr>
              <a:t>"Hello World!";</a:t>
            </a:r>
            <a:endParaRPr lang="en-US" sz="3400" dirty="0">
              <a:latin typeface="Consolas" pitchFamily="49" charset="0"/>
              <a:cs typeface="Consolas" pitchFamily="49" charset="0"/>
            </a:endParaRPr>
          </a:p>
          <a:p>
            <a:r>
              <a:rPr lang="en-US" sz="3400" dirty="0" smtClean="0">
                <a:latin typeface="Consolas" pitchFamily="49" charset="0"/>
                <a:cs typeface="Consolas" pitchFamily="49" charset="0"/>
              </a:rPr>
              <a:t>write(</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sizeof</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a:t>
            </a:r>
          </a:p>
          <a:p>
            <a:endParaRPr lang="en-US" sz="1200" dirty="0">
              <a:latin typeface="Consolas" pitchFamily="49" charset="0"/>
              <a:cs typeface="Consolas" pitchFamily="49" charset="0"/>
            </a:endParaRPr>
          </a:p>
          <a:p>
            <a:r>
              <a:rPr lang="en-US" sz="3400" dirty="0"/>
              <a:t>// Read from the device</a:t>
            </a:r>
          </a:p>
          <a:p>
            <a:r>
              <a:rPr lang="en-US" sz="3400" dirty="0" smtClean="0">
                <a:latin typeface="Consolas" pitchFamily="49" charset="0"/>
                <a:cs typeface="Consolas" pitchFamily="49" charset="0"/>
              </a:rPr>
              <a:t>char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 [32];</a:t>
            </a:r>
          </a:p>
          <a:p>
            <a:r>
              <a:rPr lang="en-US" sz="3400" dirty="0" smtClean="0">
                <a:latin typeface="Consolas" pitchFamily="49" charset="0"/>
                <a:cs typeface="Consolas" pitchFamily="49" charset="0"/>
              </a:rPr>
              <a:t>read(</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sizeof</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a:t>
            </a:r>
          </a:p>
          <a:p>
            <a:endParaRPr lang="en-US" sz="1300" dirty="0">
              <a:latin typeface="Consolas" pitchFamily="49" charset="0"/>
              <a:cs typeface="Consolas" pitchFamily="49" charset="0"/>
            </a:endParaRPr>
          </a:p>
          <a:p>
            <a:r>
              <a:rPr lang="en-US" sz="3400" dirty="0"/>
              <a:t>// Close the device</a:t>
            </a:r>
          </a:p>
          <a:p>
            <a:r>
              <a:rPr lang="en-US" sz="3400" dirty="0" smtClean="0">
                <a:latin typeface="Consolas" pitchFamily="49" charset="0"/>
                <a:cs typeface="Consolas" pitchFamily="49" charset="0"/>
              </a:rPr>
              <a:t>close(</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a:t>
            </a:r>
          </a:p>
          <a:p>
            <a:endParaRPr lang="en-US" sz="1300" dirty="0">
              <a:latin typeface="Consolas" pitchFamily="49" charset="0"/>
              <a:cs typeface="Consolas" pitchFamily="49" charset="0"/>
            </a:endParaRPr>
          </a:p>
          <a:p>
            <a:r>
              <a:rPr lang="en-US" sz="3400" dirty="0"/>
              <a:t>// Verify the result</a:t>
            </a:r>
          </a:p>
          <a:p>
            <a:r>
              <a:rPr lang="en-US" sz="3400" dirty="0" smtClean="0">
                <a:latin typeface="Consolas" pitchFamily="49" charset="0"/>
                <a:cs typeface="Consolas" pitchFamily="49" charset="0"/>
              </a:rPr>
              <a:t>assert(</a:t>
            </a:r>
            <a:r>
              <a:rPr lang="en-US" sz="3400" dirty="0" err="1" smtClean="0">
                <a:latin typeface="Consolas" pitchFamily="49" charset="0"/>
                <a:cs typeface="Consolas" pitchFamily="49" charset="0"/>
              </a:rPr>
              <a:t>strcmp</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)==0);</a:t>
            </a:r>
            <a:endParaRPr lang="en-US" sz="3400" dirty="0">
              <a:latin typeface="Consolas" pitchFamily="49" charset="0"/>
              <a:cs typeface="Consolas" pitchFamily="49" charset="0"/>
            </a:endParaRPr>
          </a:p>
        </p:txBody>
      </p:sp>
    </p:spTree>
    <p:extLst>
      <p:ext uri="{BB962C8B-B14F-4D97-AF65-F5344CB8AC3E}">
        <p14:creationId xmlns:p14="http://schemas.microsoft.com/office/powerpoint/2010/main" val="30092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I/O Device API</a:t>
            </a:r>
            <a:endParaRPr lang="en-US" dirty="0"/>
          </a:p>
        </p:txBody>
      </p:sp>
      <p:sp>
        <p:nvSpPr>
          <p:cNvPr id="3" name="Content Placeholder 2"/>
          <p:cNvSpPr>
            <a:spLocks noGrp="1"/>
          </p:cNvSpPr>
          <p:nvPr>
            <p:ph idx="1"/>
            <p:custDataLst>
              <p:tags r:id="rId2"/>
            </p:custDataLst>
          </p:nvPr>
        </p:nvSpPr>
        <p:spPr>
          <a:xfrm>
            <a:off x="228600" y="685800"/>
            <a:ext cx="8686800" cy="5943600"/>
          </a:xfrm>
        </p:spPr>
        <p:txBody>
          <a:bodyPr>
            <a:normAutofit/>
          </a:bodyPr>
          <a:lstStyle/>
          <a:p>
            <a:r>
              <a:rPr lang="en-US" dirty="0" smtClean="0"/>
              <a:t>Typical I/O Device API</a:t>
            </a:r>
          </a:p>
          <a:p>
            <a:pPr lvl="1"/>
            <a:r>
              <a:rPr lang="en-US" dirty="0" smtClean="0"/>
              <a:t>a set of read-only or read/write registers</a:t>
            </a:r>
          </a:p>
          <a:p>
            <a:r>
              <a:rPr lang="en-US" dirty="0" smtClean="0">
                <a:solidFill>
                  <a:schemeClr val="accent1"/>
                </a:solidFill>
              </a:rPr>
              <a:t>Command registers</a:t>
            </a:r>
          </a:p>
          <a:p>
            <a:pPr lvl="1"/>
            <a:r>
              <a:rPr lang="en-US" dirty="0" smtClean="0"/>
              <a:t>writing causes device to do something</a:t>
            </a:r>
          </a:p>
          <a:p>
            <a:r>
              <a:rPr lang="en-US" dirty="0" smtClean="0">
                <a:solidFill>
                  <a:schemeClr val="accent1"/>
                </a:solidFill>
              </a:rPr>
              <a:t>Status registers</a:t>
            </a:r>
          </a:p>
          <a:p>
            <a:pPr lvl="1"/>
            <a:r>
              <a:rPr lang="en-US" dirty="0" smtClean="0"/>
              <a:t>reading indicates what device is doing, error codes, …</a:t>
            </a:r>
          </a:p>
          <a:p>
            <a:r>
              <a:rPr lang="en-US" dirty="0" smtClean="0">
                <a:solidFill>
                  <a:schemeClr val="accent1"/>
                </a:solidFill>
              </a:rPr>
              <a:t>Data registers</a:t>
            </a:r>
          </a:p>
          <a:p>
            <a:pPr lvl="1"/>
            <a:r>
              <a:rPr lang="en-US" dirty="0" smtClean="0"/>
              <a:t>Write: transfer data to a device</a:t>
            </a:r>
          </a:p>
          <a:p>
            <a:pPr lvl="1"/>
            <a:r>
              <a:rPr lang="en-US" dirty="0" smtClean="0"/>
              <a:t>Read: transfer data from a device</a:t>
            </a:r>
            <a:endParaRPr lang="en-AU" dirty="0" smtClean="0"/>
          </a:p>
          <a:p>
            <a:endParaRPr lang="en-US" dirty="0"/>
          </a:p>
        </p:txBody>
      </p:sp>
      <p:sp>
        <p:nvSpPr>
          <p:cNvPr id="4" name="Rounded Rectangle 3"/>
          <p:cNvSpPr/>
          <p:nvPr/>
        </p:nvSpPr>
        <p:spPr>
          <a:xfrm>
            <a:off x="0" y="1828800"/>
            <a:ext cx="8991600" cy="3886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41932" y="5725180"/>
            <a:ext cx="3907736" cy="523220"/>
          </a:xfrm>
          <a:prstGeom prst="rect">
            <a:avLst/>
          </a:prstGeom>
          <a:noFill/>
        </p:spPr>
        <p:txBody>
          <a:bodyPr wrap="none" rtlCol="0">
            <a:spAutoFit/>
          </a:bodyPr>
          <a:lstStyle/>
          <a:p>
            <a:r>
              <a:rPr lang="en-US" sz="2800" dirty="0" smtClean="0">
                <a:solidFill>
                  <a:schemeClr val="accent1"/>
                </a:solidFill>
              </a:rPr>
              <a:t>Every device uses this API</a:t>
            </a:r>
            <a:endParaRPr lang="en-US" sz="2800" dirty="0">
              <a:solidFill>
                <a:schemeClr val="accent1"/>
              </a:solidFill>
            </a:endParaRPr>
          </a:p>
        </p:txBody>
      </p:sp>
    </p:spTree>
    <p:extLst>
      <p:ext uri="{BB962C8B-B14F-4D97-AF65-F5344CB8AC3E}">
        <p14:creationId xmlns:p14="http://schemas.microsoft.com/office/powerpoint/2010/main" val="168936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dirty="0" smtClean="0"/>
              <a:t>Goals for Today</a:t>
            </a:r>
            <a:endParaRPr lang="en-AU" dirty="0"/>
          </a:p>
        </p:txBody>
      </p:sp>
      <p:sp>
        <p:nvSpPr>
          <p:cNvPr id="4169731" name="Rectangle 3"/>
          <p:cNvSpPr>
            <a:spLocks noGrp="1" noChangeArrowheads="1"/>
          </p:cNvSpPr>
          <p:nvPr>
            <p:ph idx="1"/>
            <p:custDataLst>
              <p:tags r:id="rId2"/>
            </p:custDataLst>
          </p:nvPr>
        </p:nvSpPr>
        <p:spPr>
          <a:xfrm>
            <a:off x="0" y="685800"/>
            <a:ext cx="8915400" cy="5638800"/>
          </a:xfrm>
        </p:spPr>
        <p:txBody>
          <a:bodyPr>
            <a:normAutofit/>
          </a:bodyPr>
          <a:lstStyle/>
          <a:p>
            <a:pPr>
              <a:spcBef>
                <a:spcPts val="0"/>
              </a:spcBef>
            </a:pPr>
            <a:r>
              <a:rPr lang="en-US" dirty="0" smtClean="0"/>
              <a:t>Computer System Organization</a:t>
            </a:r>
          </a:p>
          <a:p>
            <a:pPr>
              <a:spcBef>
                <a:spcPts val="0"/>
              </a:spcBef>
            </a:pPr>
            <a:endParaRPr lang="en-US" dirty="0" smtClean="0"/>
          </a:p>
          <a:p>
            <a:pPr>
              <a:spcBef>
                <a:spcPts val="0"/>
              </a:spcBef>
            </a:pPr>
            <a:r>
              <a:rPr lang="en-US" dirty="0" smtClean="0"/>
              <a:t>How does a processor interact with its environment?</a:t>
            </a:r>
          </a:p>
          <a:p>
            <a:pPr lvl="1">
              <a:spcBef>
                <a:spcPts val="0"/>
              </a:spcBef>
            </a:pPr>
            <a:r>
              <a:rPr lang="en-US" dirty="0" smtClean="0">
                <a:solidFill>
                  <a:schemeClr val="accent1"/>
                </a:solidFill>
              </a:rPr>
              <a:t>I/O Overview</a:t>
            </a:r>
          </a:p>
          <a:p>
            <a:pPr>
              <a:spcBef>
                <a:spcPts val="0"/>
              </a:spcBef>
            </a:pPr>
            <a:r>
              <a:rPr lang="en-US" dirty="0" smtClean="0"/>
              <a:t>How to talk to device? </a:t>
            </a:r>
          </a:p>
          <a:p>
            <a:pPr lvl="1">
              <a:spcBef>
                <a:spcPts val="0"/>
              </a:spcBef>
            </a:pPr>
            <a:r>
              <a:rPr lang="en-US" dirty="0" smtClean="0">
                <a:solidFill>
                  <a:schemeClr val="accent1"/>
                </a:solidFill>
              </a:rPr>
              <a:t>Programmed I/O </a:t>
            </a:r>
            <a:r>
              <a:rPr lang="en-US" dirty="0" smtClean="0"/>
              <a:t>or </a:t>
            </a:r>
            <a:r>
              <a:rPr lang="en-US" dirty="0" smtClean="0">
                <a:solidFill>
                  <a:schemeClr val="accent1"/>
                </a:solidFill>
              </a:rPr>
              <a:t>Memory-Mapped I/O</a:t>
            </a:r>
          </a:p>
          <a:p>
            <a:pPr>
              <a:spcBef>
                <a:spcPts val="0"/>
              </a:spcBef>
            </a:pPr>
            <a:r>
              <a:rPr lang="en-US" dirty="0" smtClean="0"/>
              <a:t>How to get events?</a:t>
            </a:r>
          </a:p>
          <a:p>
            <a:pPr lvl="1">
              <a:spcBef>
                <a:spcPts val="0"/>
              </a:spcBef>
            </a:pPr>
            <a:r>
              <a:rPr lang="en-US" dirty="0" smtClean="0">
                <a:solidFill>
                  <a:schemeClr val="accent1"/>
                </a:solidFill>
              </a:rPr>
              <a:t>Polling </a:t>
            </a:r>
            <a:r>
              <a:rPr lang="en-US" dirty="0" smtClean="0"/>
              <a:t>or </a:t>
            </a:r>
            <a:r>
              <a:rPr lang="en-US" dirty="0" smtClean="0">
                <a:solidFill>
                  <a:schemeClr val="accent1"/>
                </a:solidFill>
              </a:rPr>
              <a:t>Interrupts</a:t>
            </a:r>
          </a:p>
          <a:p>
            <a:pPr>
              <a:spcBef>
                <a:spcPts val="0"/>
              </a:spcBef>
            </a:pPr>
            <a:r>
              <a:rPr lang="en-US" dirty="0" smtClean="0"/>
              <a:t>How to transfer lots of data?</a:t>
            </a:r>
          </a:p>
          <a:p>
            <a:pPr lvl="1">
              <a:spcBef>
                <a:spcPts val="0"/>
              </a:spcBef>
            </a:pPr>
            <a:r>
              <a:rPr lang="en-US" dirty="0" smtClean="0">
                <a:solidFill>
                  <a:schemeClr val="accent1"/>
                </a:solidFill>
              </a:rPr>
              <a:t>Direct Memory Access (DMA)</a:t>
            </a:r>
            <a:endParaRPr lang="en-US" dirty="0" smtClean="0"/>
          </a:p>
        </p:txBody>
      </p:sp>
    </p:spTree>
    <p:extLst>
      <p:ext uri="{BB962C8B-B14F-4D97-AF65-F5344CB8AC3E}">
        <p14:creationId xmlns:p14="http://schemas.microsoft.com/office/powerpoint/2010/main" val="2970891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I/O Device API</a:t>
            </a:r>
            <a:endParaRPr lang="en-US" dirty="0"/>
          </a:p>
        </p:txBody>
      </p:sp>
      <p:sp>
        <p:nvSpPr>
          <p:cNvPr id="3" name="Content Placeholder 2"/>
          <p:cNvSpPr>
            <a:spLocks noGrp="1"/>
          </p:cNvSpPr>
          <p:nvPr>
            <p:ph idx="1"/>
            <p:custDataLst>
              <p:tags r:id="rId2"/>
            </p:custDataLst>
          </p:nvPr>
        </p:nvSpPr>
        <p:spPr>
          <a:xfrm>
            <a:off x="228600" y="685800"/>
            <a:ext cx="8686800" cy="6400800"/>
          </a:xfrm>
        </p:spPr>
        <p:txBody>
          <a:bodyPr>
            <a:normAutofit/>
          </a:bodyPr>
          <a:lstStyle/>
          <a:p>
            <a:r>
              <a:rPr lang="en-US" dirty="0" smtClean="0"/>
              <a:t>Simple (old) example: </a:t>
            </a:r>
            <a:r>
              <a:rPr lang="en-US" dirty="0" smtClean="0">
                <a:solidFill>
                  <a:schemeClr val="accent1"/>
                </a:solidFill>
              </a:rPr>
              <a:t>AT Keyboard Device</a:t>
            </a:r>
          </a:p>
          <a:p>
            <a:endParaRPr lang="en-US" dirty="0" smtClean="0">
              <a:solidFill>
                <a:schemeClr val="accent1"/>
              </a:solidFill>
            </a:endParaRPr>
          </a:p>
          <a:p>
            <a:endParaRPr lang="en-US" dirty="0" smtClean="0">
              <a:solidFill>
                <a:schemeClr val="accent1"/>
              </a:solidFill>
            </a:endParaRPr>
          </a:p>
          <a:p>
            <a:r>
              <a:rPr lang="en-US" dirty="0" smtClean="0">
                <a:solidFill>
                  <a:schemeClr val="accent1"/>
                </a:solidFill>
              </a:rPr>
              <a:t>8-bit Status</a:t>
            </a:r>
            <a:r>
              <a:rPr lang="en-US" dirty="0" smtClean="0"/>
              <a:t>:</a:t>
            </a:r>
          </a:p>
          <a:p>
            <a:r>
              <a:rPr lang="en-US" dirty="0" smtClean="0">
                <a:solidFill>
                  <a:schemeClr val="accent1"/>
                </a:solidFill>
              </a:rPr>
              <a:t>8-bit Command</a:t>
            </a:r>
            <a:r>
              <a:rPr lang="en-US" dirty="0" smtClean="0"/>
              <a:t>: </a:t>
            </a:r>
            <a:br>
              <a:rPr lang="en-US" dirty="0" smtClean="0"/>
            </a:br>
            <a:r>
              <a:rPr lang="en-US" sz="2800" dirty="0" smtClean="0"/>
              <a:t>0xAA = “self test”</a:t>
            </a:r>
            <a:br>
              <a:rPr lang="en-US" sz="2800" dirty="0" smtClean="0"/>
            </a:br>
            <a:r>
              <a:rPr lang="en-US" sz="2800" dirty="0" smtClean="0"/>
              <a:t>0xAE = “enable </a:t>
            </a:r>
            <a:r>
              <a:rPr lang="en-US" sz="2800" dirty="0" err="1" smtClean="0"/>
              <a:t>kbd</a:t>
            </a:r>
            <a:r>
              <a:rPr lang="en-US" sz="2800" dirty="0" smtClean="0"/>
              <a:t>”</a:t>
            </a:r>
            <a:br>
              <a:rPr lang="en-US" sz="2800" dirty="0" smtClean="0"/>
            </a:br>
            <a:r>
              <a:rPr lang="en-US" sz="2800" dirty="0" smtClean="0"/>
              <a:t>0xED = “set LEDs”</a:t>
            </a:r>
          </a:p>
          <a:p>
            <a:r>
              <a:rPr lang="en-US" sz="2800" dirty="0" smtClean="0"/>
              <a:t>	…</a:t>
            </a:r>
            <a:endParaRPr lang="en-US" dirty="0" smtClean="0"/>
          </a:p>
          <a:p>
            <a:r>
              <a:rPr lang="en-US" dirty="0" smtClean="0">
                <a:solidFill>
                  <a:schemeClr val="accent1"/>
                </a:solidFill>
              </a:rPr>
              <a:t>8-bit Data</a:t>
            </a:r>
            <a:r>
              <a:rPr lang="en-US" dirty="0" smtClean="0"/>
              <a:t>: </a:t>
            </a:r>
            <a:br>
              <a:rPr lang="en-US" dirty="0" smtClean="0"/>
            </a:br>
            <a:r>
              <a:rPr lang="en-US" dirty="0" err="1" smtClean="0"/>
              <a:t>scancode</a:t>
            </a:r>
            <a:r>
              <a:rPr lang="en-US" dirty="0" smtClean="0"/>
              <a:t> (when reading) </a:t>
            </a:r>
            <a:br>
              <a:rPr lang="en-US" dirty="0" smtClean="0"/>
            </a:br>
            <a:r>
              <a:rPr lang="en-US" dirty="0" smtClean="0"/>
              <a:t>LED state (when writing) or …</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4141416274"/>
              </p:ext>
            </p:extLst>
          </p:nvPr>
        </p:nvGraphicFramePr>
        <p:xfrm>
          <a:off x="2438400" y="2590800"/>
          <a:ext cx="6096000" cy="3708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a:r>
                        <a:rPr lang="en-US" sz="2400" b="0" dirty="0" smtClean="0">
                          <a:solidFill>
                            <a:schemeClr val="bg1"/>
                          </a:solidFill>
                        </a:rPr>
                        <a:t>PE</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TO</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AUXB</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LOCK</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AL2</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SYSF</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IBS</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OBS</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r>
            </a:tbl>
          </a:graphicData>
        </a:graphic>
      </p:graphicFrame>
      <p:pic>
        <p:nvPicPr>
          <p:cNvPr id="1026" name="Picture 2" descr="http://upload.wikimedia.org/wikipedia/commons/b/b8/AT_keyboar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142999"/>
            <a:ext cx="2315142" cy="14480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CP3 Ink f23323da-b074-4f58-a4a0-6635cf0d00d4"/>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891786" y="3134040"/>
            <a:ext cx="7135951" cy="17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6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498" name="Rectangle 2"/>
          <p:cNvSpPr>
            <a:spLocks noGrp="1" noChangeArrowheads="1"/>
          </p:cNvSpPr>
          <p:nvPr>
            <p:ph type="title"/>
            <p:custDataLst>
              <p:tags r:id="rId1"/>
            </p:custDataLst>
          </p:nvPr>
        </p:nvSpPr>
        <p:spPr/>
        <p:txBody>
          <a:bodyPr>
            <a:normAutofit fontScale="90000"/>
          </a:bodyPr>
          <a:lstStyle/>
          <a:p>
            <a:r>
              <a:rPr lang="en-US" smtClean="0"/>
              <a:t>Communication Interface</a:t>
            </a:r>
            <a:endParaRPr lang="en-US"/>
          </a:p>
        </p:txBody>
      </p:sp>
      <p:sp>
        <p:nvSpPr>
          <p:cNvPr id="4202499" name="Rectangle 3"/>
          <p:cNvSpPr>
            <a:spLocks noGrp="1" noChangeArrowheads="1"/>
          </p:cNvSpPr>
          <p:nvPr>
            <p:ph idx="1"/>
            <p:custDataLst>
              <p:tags r:id="rId2"/>
            </p:custDataLst>
          </p:nvPr>
        </p:nvSpPr>
        <p:spPr>
          <a:xfrm>
            <a:off x="0" y="685800"/>
            <a:ext cx="8915400" cy="4114800"/>
          </a:xfrm>
        </p:spPr>
        <p:txBody>
          <a:bodyPr>
            <a:normAutofit/>
          </a:bodyPr>
          <a:lstStyle/>
          <a:p>
            <a:r>
              <a:rPr lang="en-US" dirty="0" smtClean="0"/>
              <a:t>Q: How does </a:t>
            </a:r>
            <a:r>
              <a:rPr lang="en-US" strike="sngStrike" dirty="0" smtClean="0"/>
              <a:t> program </a:t>
            </a:r>
            <a:r>
              <a:rPr lang="en-US" dirty="0" smtClean="0"/>
              <a:t> </a:t>
            </a:r>
            <a:r>
              <a:rPr lang="en-US" strike="sngStrike" dirty="0" smtClean="0"/>
              <a:t> OS </a:t>
            </a:r>
            <a:r>
              <a:rPr lang="en-US" dirty="0" smtClean="0"/>
              <a:t> code talk to device?</a:t>
            </a:r>
          </a:p>
          <a:p>
            <a:r>
              <a:rPr lang="en-US" dirty="0" smtClean="0"/>
              <a:t>A: special instructions to talk over special busses</a:t>
            </a:r>
          </a:p>
          <a:p>
            <a:r>
              <a:rPr lang="en-US" dirty="0" smtClean="0">
                <a:solidFill>
                  <a:schemeClr val="accent1"/>
                </a:solidFill>
              </a:rPr>
              <a:t>Programmed I/O</a:t>
            </a:r>
          </a:p>
          <a:p>
            <a:pPr lvl="1"/>
            <a:r>
              <a:rPr lang="en-US" dirty="0" err="1" smtClean="0"/>
              <a:t>inb</a:t>
            </a:r>
            <a:r>
              <a:rPr lang="en-US" dirty="0" smtClean="0"/>
              <a:t> $a, 0x64</a:t>
            </a:r>
          </a:p>
          <a:p>
            <a:pPr lvl="1"/>
            <a:r>
              <a:rPr lang="en-US" dirty="0" err="1" smtClean="0"/>
              <a:t>outb</a:t>
            </a:r>
            <a:r>
              <a:rPr lang="en-US" dirty="0" smtClean="0"/>
              <a:t> $a, 0x60</a:t>
            </a:r>
          </a:p>
          <a:p>
            <a:pPr lvl="1"/>
            <a:r>
              <a:rPr lang="en-US" dirty="0" smtClean="0"/>
              <a:t>Specifies: device, data, direction</a:t>
            </a:r>
          </a:p>
          <a:p>
            <a:pPr lvl="1"/>
            <a:r>
              <a:rPr lang="en-US" dirty="0" smtClean="0"/>
              <a:t>Protection: only allowed in kernel mode</a:t>
            </a:r>
          </a:p>
        </p:txBody>
      </p:sp>
      <p:sp>
        <p:nvSpPr>
          <p:cNvPr id="4" name="TextBox 3"/>
          <p:cNvSpPr txBox="1"/>
          <p:nvPr>
            <p:custDataLst>
              <p:tags r:id="rId3"/>
            </p:custDataLst>
          </p:nvPr>
        </p:nvSpPr>
        <p:spPr>
          <a:xfrm>
            <a:off x="152400" y="6172200"/>
            <a:ext cx="6705600" cy="523220"/>
          </a:xfrm>
          <a:prstGeom prst="rect">
            <a:avLst/>
          </a:prstGeom>
          <a:noFill/>
        </p:spPr>
        <p:txBody>
          <a:bodyPr wrap="square" rtlCol="0">
            <a:spAutoFit/>
          </a:bodyPr>
          <a:lstStyle/>
          <a:p>
            <a:r>
              <a:rPr lang="en-US" sz="2800" dirty="0" smtClean="0">
                <a:solidFill>
                  <a:schemeClr val="bg1"/>
                </a:solidFill>
              </a:rPr>
              <a:t>*x86: $a implicit; also </a:t>
            </a:r>
            <a:r>
              <a:rPr lang="en-US" sz="2800" dirty="0" err="1" smtClean="0">
                <a:solidFill>
                  <a:schemeClr val="bg1"/>
                </a:solidFill>
              </a:rPr>
              <a:t>inw</a:t>
            </a:r>
            <a:r>
              <a:rPr lang="en-US" sz="2800" dirty="0" smtClean="0">
                <a:solidFill>
                  <a:schemeClr val="bg1"/>
                </a:solidFill>
              </a:rPr>
              <a:t>, </a:t>
            </a:r>
            <a:r>
              <a:rPr lang="en-US" sz="2800" dirty="0" err="1" smtClean="0">
                <a:solidFill>
                  <a:schemeClr val="bg1"/>
                </a:solidFill>
              </a:rPr>
              <a:t>outw</a:t>
            </a:r>
            <a:r>
              <a:rPr lang="en-US" sz="2800" dirty="0" smtClean="0">
                <a:solidFill>
                  <a:schemeClr val="bg1"/>
                </a:solidFill>
              </a:rPr>
              <a:t>, </a:t>
            </a:r>
            <a:r>
              <a:rPr lang="en-US" sz="2800" dirty="0" err="1" smtClean="0">
                <a:solidFill>
                  <a:schemeClr val="bg1"/>
                </a:solidFill>
              </a:rPr>
              <a:t>inh</a:t>
            </a:r>
            <a:r>
              <a:rPr lang="en-US" sz="2800" dirty="0" smtClean="0">
                <a:solidFill>
                  <a:schemeClr val="bg1"/>
                </a:solidFill>
              </a:rPr>
              <a:t>, </a:t>
            </a:r>
            <a:r>
              <a:rPr lang="en-US" sz="2800" dirty="0" err="1" smtClean="0">
                <a:solidFill>
                  <a:schemeClr val="bg1"/>
                </a:solidFill>
              </a:rPr>
              <a:t>outh</a:t>
            </a:r>
            <a:r>
              <a:rPr lang="en-US" sz="2800" dirty="0" smtClean="0">
                <a:solidFill>
                  <a:schemeClr val="bg1"/>
                </a:solidFill>
              </a:rPr>
              <a:t>, …</a:t>
            </a:r>
          </a:p>
        </p:txBody>
      </p:sp>
      <p:sp>
        <p:nvSpPr>
          <p:cNvPr id="2" name="TextBox 1"/>
          <p:cNvSpPr txBox="1"/>
          <p:nvPr/>
        </p:nvSpPr>
        <p:spPr>
          <a:xfrm>
            <a:off x="4491408" y="1676400"/>
            <a:ext cx="4520148" cy="954107"/>
          </a:xfrm>
          <a:prstGeom prst="rect">
            <a:avLst/>
          </a:prstGeom>
          <a:noFill/>
        </p:spPr>
        <p:txBody>
          <a:bodyPr wrap="none" rtlCol="0">
            <a:spAutoFit/>
          </a:bodyPr>
          <a:lstStyle/>
          <a:p>
            <a:r>
              <a:rPr lang="en-US" sz="2800" dirty="0" smtClean="0">
                <a:solidFill>
                  <a:schemeClr val="accent1"/>
                </a:solidFill>
              </a:rPr>
              <a:t>Interact with </a:t>
            </a:r>
            <a:r>
              <a:rPr lang="en-US" sz="2800" dirty="0" err="1" smtClean="0">
                <a:solidFill>
                  <a:schemeClr val="accent1"/>
                </a:solidFill>
              </a:rPr>
              <a:t>cmd</a:t>
            </a:r>
            <a:r>
              <a:rPr lang="en-US" sz="2800" dirty="0" smtClean="0">
                <a:solidFill>
                  <a:schemeClr val="accent1"/>
                </a:solidFill>
              </a:rPr>
              <a:t>, status, and</a:t>
            </a:r>
          </a:p>
          <a:p>
            <a:r>
              <a:rPr lang="en-US" sz="2800" dirty="0" smtClean="0">
                <a:solidFill>
                  <a:schemeClr val="accent1"/>
                </a:solidFill>
              </a:rPr>
              <a:t> data device registers directly </a:t>
            </a:r>
            <a:endParaRPr lang="en-US" sz="2800" dirty="0">
              <a:solidFill>
                <a:schemeClr val="accent1"/>
              </a:solidFill>
            </a:endParaRPr>
          </a:p>
        </p:txBody>
      </p:sp>
      <p:cxnSp>
        <p:nvCxnSpPr>
          <p:cNvPr id="5" name="Straight Arrow Connector 4"/>
          <p:cNvCxnSpPr/>
          <p:nvPr/>
        </p:nvCxnSpPr>
        <p:spPr>
          <a:xfrm flipH="1">
            <a:off x="3124200" y="2153453"/>
            <a:ext cx="1367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9052" y="2524780"/>
            <a:ext cx="2947923" cy="523220"/>
          </a:xfrm>
          <a:prstGeom prst="rect">
            <a:avLst/>
          </a:prstGeom>
          <a:noFill/>
        </p:spPr>
        <p:txBody>
          <a:bodyPr wrap="none" rtlCol="0">
            <a:spAutoFit/>
          </a:bodyPr>
          <a:lstStyle/>
          <a:p>
            <a:r>
              <a:rPr lang="en-US" sz="2800" dirty="0" err="1">
                <a:solidFill>
                  <a:schemeClr val="accent1"/>
                </a:solidFill>
              </a:rPr>
              <a:t>k</a:t>
            </a:r>
            <a:r>
              <a:rPr lang="en-US" sz="2800" dirty="0" err="1" smtClean="0">
                <a:solidFill>
                  <a:schemeClr val="accent1"/>
                </a:solidFill>
              </a:rPr>
              <a:t>bd</a:t>
            </a:r>
            <a:r>
              <a:rPr lang="en-US" sz="2800" dirty="0" smtClean="0">
                <a:solidFill>
                  <a:schemeClr val="accent1"/>
                </a:solidFill>
              </a:rPr>
              <a:t> status register </a:t>
            </a:r>
            <a:endParaRPr lang="en-US" sz="2800" dirty="0">
              <a:solidFill>
                <a:schemeClr val="accent1"/>
              </a:solidFill>
            </a:endParaRPr>
          </a:p>
        </p:txBody>
      </p:sp>
      <p:cxnSp>
        <p:nvCxnSpPr>
          <p:cNvPr id="10" name="Straight Arrow Connector 9"/>
          <p:cNvCxnSpPr>
            <a:stCxn id="9" idx="1"/>
          </p:cNvCxnSpPr>
          <p:nvPr/>
        </p:nvCxnSpPr>
        <p:spPr>
          <a:xfrm flipH="1" flipV="1">
            <a:off x="2951844" y="2723346"/>
            <a:ext cx="1367208" cy="63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71452" y="3058180"/>
            <a:ext cx="2721130" cy="523220"/>
          </a:xfrm>
          <a:prstGeom prst="rect">
            <a:avLst/>
          </a:prstGeom>
          <a:noFill/>
        </p:spPr>
        <p:txBody>
          <a:bodyPr wrap="none" rtlCol="0">
            <a:spAutoFit/>
          </a:bodyPr>
          <a:lstStyle/>
          <a:p>
            <a:r>
              <a:rPr lang="en-US" sz="2800" dirty="0" err="1">
                <a:solidFill>
                  <a:schemeClr val="accent1"/>
                </a:solidFill>
              </a:rPr>
              <a:t>k</a:t>
            </a:r>
            <a:r>
              <a:rPr lang="en-US" sz="2800" dirty="0" err="1" smtClean="0">
                <a:solidFill>
                  <a:schemeClr val="accent1"/>
                </a:solidFill>
              </a:rPr>
              <a:t>bd</a:t>
            </a:r>
            <a:r>
              <a:rPr lang="en-US" sz="2800" dirty="0" smtClean="0">
                <a:solidFill>
                  <a:schemeClr val="accent1"/>
                </a:solidFill>
              </a:rPr>
              <a:t> data register </a:t>
            </a:r>
            <a:endParaRPr lang="en-US" sz="2800" dirty="0">
              <a:solidFill>
                <a:schemeClr val="accent1"/>
              </a:solidFill>
            </a:endParaRPr>
          </a:p>
        </p:txBody>
      </p:sp>
      <p:cxnSp>
        <p:nvCxnSpPr>
          <p:cNvPr id="13" name="Straight Arrow Connector 12"/>
          <p:cNvCxnSpPr>
            <a:stCxn id="12" idx="1"/>
          </p:cNvCxnSpPr>
          <p:nvPr/>
        </p:nvCxnSpPr>
        <p:spPr>
          <a:xfrm flipH="1" flipV="1">
            <a:off x="3104244" y="3256746"/>
            <a:ext cx="1367208" cy="63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85800" y="4038600"/>
            <a:ext cx="6506782" cy="5334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5600" y="4572000"/>
            <a:ext cx="6136360" cy="523220"/>
          </a:xfrm>
          <a:prstGeom prst="rect">
            <a:avLst/>
          </a:prstGeom>
          <a:noFill/>
        </p:spPr>
        <p:txBody>
          <a:bodyPr wrap="none" rtlCol="0">
            <a:spAutoFit/>
          </a:bodyPr>
          <a:lstStyle/>
          <a:p>
            <a:r>
              <a:rPr lang="en-US" sz="2800" dirty="0" smtClean="0">
                <a:solidFill>
                  <a:schemeClr val="accent1"/>
                </a:solidFill>
              </a:rPr>
              <a:t>Kernel boundary </a:t>
            </a:r>
            <a:r>
              <a:rPr lang="en-US" sz="2800" dirty="0" err="1" smtClean="0">
                <a:solidFill>
                  <a:schemeClr val="accent1"/>
                </a:solidFill>
              </a:rPr>
              <a:t>crossinging</a:t>
            </a:r>
            <a:r>
              <a:rPr lang="en-US" sz="2800" dirty="0" smtClean="0">
                <a:solidFill>
                  <a:schemeClr val="accent1"/>
                </a:solidFill>
              </a:rPr>
              <a:t> is expensive</a:t>
            </a:r>
            <a:endParaRPr lang="en-US" sz="2800" dirty="0">
              <a:solidFill>
                <a:schemeClr val="accent1"/>
              </a:solidFill>
            </a:endParaRPr>
          </a:p>
        </p:txBody>
      </p:sp>
    </p:spTree>
    <p:extLst>
      <p:ext uri="{BB962C8B-B14F-4D97-AF65-F5344CB8AC3E}">
        <p14:creationId xmlns:p14="http://schemas.microsoft.com/office/powerpoint/2010/main" val="36537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2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4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24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249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024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2" grpId="0"/>
      <p:bldP spid="7"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498" name="Rectangle 2"/>
          <p:cNvSpPr>
            <a:spLocks noGrp="1" noChangeArrowheads="1"/>
          </p:cNvSpPr>
          <p:nvPr>
            <p:ph type="title"/>
            <p:custDataLst>
              <p:tags r:id="rId1"/>
            </p:custDataLst>
          </p:nvPr>
        </p:nvSpPr>
        <p:spPr/>
        <p:txBody>
          <a:bodyPr>
            <a:normAutofit fontScale="90000"/>
          </a:bodyPr>
          <a:lstStyle/>
          <a:p>
            <a:r>
              <a:rPr lang="en-US" smtClean="0"/>
              <a:t>Communication Interface</a:t>
            </a:r>
            <a:endParaRPr lang="en-US"/>
          </a:p>
        </p:txBody>
      </p:sp>
      <p:sp>
        <p:nvSpPr>
          <p:cNvPr id="4202499" name="Rectangle 3"/>
          <p:cNvSpPr>
            <a:spLocks noGrp="1" noChangeArrowheads="1"/>
          </p:cNvSpPr>
          <p:nvPr>
            <p:ph idx="1"/>
            <p:custDataLst>
              <p:tags r:id="rId2"/>
            </p:custDataLst>
          </p:nvPr>
        </p:nvSpPr>
        <p:spPr>
          <a:xfrm>
            <a:off x="0" y="685800"/>
            <a:ext cx="8915400" cy="4038600"/>
          </a:xfrm>
        </p:spPr>
        <p:txBody>
          <a:bodyPr>
            <a:normAutofit/>
          </a:bodyPr>
          <a:lstStyle/>
          <a:p>
            <a:r>
              <a:rPr lang="en-US" dirty="0" smtClean="0"/>
              <a:t>Q: How does </a:t>
            </a:r>
            <a:r>
              <a:rPr lang="en-US" strike="sngStrike" dirty="0" smtClean="0"/>
              <a:t> program </a:t>
            </a:r>
            <a:r>
              <a:rPr lang="en-US" dirty="0" smtClean="0"/>
              <a:t> </a:t>
            </a:r>
            <a:r>
              <a:rPr lang="en-US" strike="sngStrike" dirty="0" smtClean="0"/>
              <a:t> OS </a:t>
            </a:r>
            <a:r>
              <a:rPr lang="en-US" dirty="0" smtClean="0"/>
              <a:t> code talk to device?</a:t>
            </a:r>
          </a:p>
          <a:p>
            <a:r>
              <a:rPr lang="en-US" dirty="0" smtClean="0"/>
              <a:t>A: Map registers into virtual address space</a:t>
            </a:r>
          </a:p>
          <a:p>
            <a:r>
              <a:rPr lang="en-US" dirty="0" smtClean="0">
                <a:solidFill>
                  <a:schemeClr val="accent1"/>
                </a:solidFill>
              </a:rPr>
              <a:t>Memory-mapped I/O</a:t>
            </a:r>
          </a:p>
          <a:p>
            <a:pPr lvl="1"/>
            <a:r>
              <a:rPr lang="en-US" dirty="0" smtClean="0"/>
              <a:t>Accesses to certain addresses redirected to I/O devices</a:t>
            </a:r>
          </a:p>
          <a:p>
            <a:pPr lvl="1"/>
            <a:r>
              <a:rPr lang="en-US" dirty="0" smtClean="0"/>
              <a:t>Data goes over the memory bus</a:t>
            </a:r>
          </a:p>
          <a:p>
            <a:pPr lvl="1"/>
            <a:r>
              <a:rPr lang="en-US" dirty="0" smtClean="0"/>
              <a:t>Protection: via bits in </a:t>
            </a:r>
            <a:r>
              <a:rPr lang="en-US" dirty="0" err="1" smtClean="0"/>
              <a:t>pagetable</a:t>
            </a:r>
            <a:r>
              <a:rPr lang="en-US" dirty="0" smtClean="0"/>
              <a:t> entries</a:t>
            </a:r>
          </a:p>
          <a:p>
            <a:pPr lvl="1"/>
            <a:r>
              <a:rPr lang="en-US" dirty="0" err="1" smtClean="0"/>
              <a:t>OS+MMU+devices</a:t>
            </a:r>
            <a:r>
              <a:rPr lang="en-US" dirty="0" smtClean="0"/>
              <a:t> configure mappings</a:t>
            </a:r>
          </a:p>
        </p:txBody>
      </p:sp>
      <p:sp>
        <p:nvSpPr>
          <p:cNvPr id="5" name="TextBox 4"/>
          <p:cNvSpPr txBox="1"/>
          <p:nvPr/>
        </p:nvSpPr>
        <p:spPr>
          <a:xfrm>
            <a:off x="4441752" y="1838980"/>
            <a:ext cx="4567341" cy="523220"/>
          </a:xfrm>
          <a:prstGeom prst="rect">
            <a:avLst/>
          </a:prstGeom>
          <a:noFill/>
        </p:spPr>
        <p:txBody>
          <a:bodyPr wrap="none" rtlCol="0">
            <a:spAutoFit/>
          </a:bodyPr>
          <a:lstStyle/>
          <a:p>
            <a:r>
              <a:rPr lang="en-US" sz="2800" dirty="0" smtClean="0">
                <a:solidFill>
                  <a:schemeClr val="accent1"/>
                </a:solidFill>
              </a:rPr>
              <a:t>Faster. Less boundary crossing</a:t>
            </a:r>
            <a:endParaRPr lang="en-US" sz="2800" dirty="0">
              <a:solidFill>
                <a:schemeClr val="accent1"/>
              </a:solidFill>
            </a:endParaRPr>
          </a:p>
        </p:txBody>
      </p:sp>
      <p:cxnSp>
        <p:nvCxnSpPr>
          <p:cNvPr id="6" name="Straight Arrow Connector 5"/>
          <p:cNvCxnSpPr/>
          <p:nvPr/>
        </p:nvCxnSpPr>
        <p:spPr>
          <a:xfrm flipH="1">
            <a:off x="3810000" y="2163633"/>
            <a:ext cx="6836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2590800" y="2514600"/>
            <a:ext cx="2590800" cy="457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9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2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4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24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24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02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546" name="Rectangle 2"/>
          <p:cNvSpPr>
            <a:spLocks noGrp="1" noChangeArrowheads="1"/>
          </p:cNvSpPr>
          <p:nvPr>
            <p:ph type="title"/>
            <p:custDataLst>
              <p:tags r:id="rId1"/>
            </p:custDataLst>
          </p:nvPr>
        </p:nvSpPr>
        <p:spPr/>
        <p:txBody>
          <a:bodyPr>
            <a:normAutofit fontScale="90000"/>
          </a:bodyPr>
          <a:lstStyle/>
          <a:p>
            <a:r>
              <a:rPr lang="en-US" smtClean="0"/>
              <a:t>Memory-Mapped I/O</a:t>
            </a:r>
            <a:endParaRPr lang="en-US"/>
          </a:p>
        </p:txBody>
      </p:sp>
      <p:sp>
        <p:nvSpPr>
          <p:cNvPr id="4204551" name="Rectangle 7"/>
          <p:cNvSpPr>
            <a:spLocks noChangeArrowheads="1"/>
          </p:cNvSpPr>
          <p:nvPr>
            <p:custDataLst>
              <p:tags r:id="rId2"/>
            </p:custDataLst>
          </p:nvPr>
        </p:nvSpPr>
        <p:spPr bwMode="auto">
          <a:xfrm>
            <a:off x="2819400" y="5127085"/>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0" name="Rectangle 7"/>
          <p:cNvSpPr>
            <a:spLocks noChangeArrowheads="1"/>
          </p:cNvSpPr>
          <p:nvPr>
            <p:custDataLst>
              <p:tags r:id="rId3"/>
            </p:custDataLst>
          </p:nvPr>
        </p:nvSpPr>
        <p:spPr bwMode="auto">
          <a:xfrm>
            <a:off x="2819400" y="5355685"/>
            <a:ext cx="1676400" cy="3048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1" name="Rectangle 7"/>
          <p:cNvSpPr>
            <a:spLocks noChangeArrowheads="1"/>
          </p:cNvSpPr>
          <p:nvPr>
            <p:custDataLst>
              <p:tags r:id="rId4"/>
            </p:custDataLst>
          </p:nvPr>
        </p:nvSpPr>
        <p:spPr bwMode="auto">
          <a:xfrm>
            <a:off x="2819400" y="5660485"/>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2" name="Rectangle 3"/>
          <p:cNvSpPr>
            <a:spLocks noChangeArrowheads="1"/>
          </p:cNvSpPr>
          <p:nvPr>
            <p:custDataLst>
              <p:tags r:id="rId5"/>
            </p:custDataLst>
          </p:nvPr>
        </p:nvSpPr>
        <p:spPr bwMode="auto">
          <a:xfrm>
            <a:off x="2819400" y="2231485"/>
            <a:ext cx="1676400" cy="3810000"/>
          </a:xfrm>
          <a:prstGeom prst="rect">
            <a:avLst/>
          </a:prstGeom>
          <a:noFill/>
          <a:ln w="28575">
            <a:solidFill>
              <a:schemeClr val="accent1"/>
            </a:solidFill>
            <a:miter lim="800000"/>
            <a:headEnd/>
            <a:tailEnd/>
          </a:ln>
          <a:effectLst/>
        </p:spPr>
        <p:txBody>
          <a:bodyPr wrap="none" anchor="ctr">
            <a:noAutofit/>
          </a:bodyPr>
          <a:lstStyle/>
          <a:p>
            <a:pPr algn="ctr" eaLnBrk="1" hangingPunct="1"/>
            <a:r>
              <a:rPr lang="en-US" sz="2400" dirty="0" smtClean="0">
                <a:solidFill>
                  <a:srgbClr val="FFFFFF"/>
                </a:solidFill>
                <a:latin typeface="Calibri"/>
              </a:rPr>
              <a:t>Physical</a:t>
            </a:r>
            <a:endParaRPr lang="en-US" sz="2400" dirty="0">
              <a:solidFill>
                <a:srgbClr val="FFFFFF"/>
              </a:solidFill>
              <a:latin typeface="Calibri"/>
            </a:endParaRPr>
          </a:p>
          <a:p>
            <a:pPr algn="ctr" eaLnBrk="1" hangingPunct="1"/>
            <a:r>
              <a:rPr lang="en-US" sz="2400" dirty="0">
                <a:solidFill>
                  <a:srgbClr val="FFFFFF"/>
                </a:solidFill>
                <a:latin typeface="Calibri"/>
              </a:rPr>
              <a:t>Address </a:t>
            </a:r>
          </a:p>
          <a:p>
            <a:pPr algn="ctr" eaLnBrk="1" hangingPunct="1"/>
            <a:r>
              <a:rPr lang="en-US" sz="2400" dirty="0">
                <a:solidFill>
                  <a:srgbClr val="FFFFFF"/>
                </a:solidFill>
                <a:latin typeface="Calibri"/>
              </a:rPr>
              <a:t>Space</a:t>
            </a:r>
          </a:p>
        </p:txBody>
      </p:sp>
      <p:sp>
        <p:nvSpPr>
          <p:cNvPr id="15" name="Rectangle 7"/>
          <p:cNvSpPr>
            <a:spLocks noChangeArrowheads="1"/>
          </p:cNvSpPr>
          <p:nvPr>
            <p:custDataLst>
              <p:tags r:id="rId6"/>
            </p:custDataLst>
          </p:nvPr>
        </p:nvSpPr>
        <p:spPr bwMode="auto">
          <a:xfrm>
            <a:off x="304800" y="121920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6" name="Rectangle 7"/>
          <p:cNvSpPr>
            <a:spLocks noChangeArrowheads="1"/>
          </p:cNvSpPr>
          <p:nvPr>
            <p:custDataLst>
              <p:tags r:id="rId7"/>
            </p:custDataLst>
          </p:nvPr>
        </p:nvSpPr>
        <p:spPr bwMode="auto">
          <a:xfrm>
            <a:off x="304800" y="1447800"/>
            <a:ext cx="1676400" cy="3048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7" name="Rectangle 7"/>
          <p:cNvSpPr>
            <a:spLocks noChangeArrowheads="1"/>
          </p:cNvSpPr>
          <p:nvPr>
            <p:custDataLst>
              <p:tags r:id="rId8"/>
            </p:custDataLst>
          </p:nvPr>
        </p:nvSpPr>
        <p:spPr bwMode="auto">
          <a:xfrm>
            <a:off x="304800" y="175260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4" name="Rectangle 3"/>
          <p:cNvSpPr>
            <a:spLocks noChangeArrowheads="1"/>
          </p:cNvSpPr>
          <p:nvPr>
            <p:custDataLst>
              <p:tags r:id="rId9"/>
            </p:custDataLst>
          </p:nvPr>
        </p:nvSpPr>
        <p:spPr bwMode="auto">
          <a:xfrm>
            <a:off x="304800" y="1219200"/>
            <a:ext cx="1676400" cy="4822285"/>
          </a:xfrm>
          <a:prstGeom prst="rect">
            <a:avLst/>
          </a:prstGeom>
          <a:noFill/>
          <a:ln w="28575">
            <a:solidFill>
              <a:schemeClr val="accent1"/>
            </a:solidFill>
            <a:miter lim="800000"/>
            <a:headEnd/>
            <a:tailEnd/>
          </a:ln>
          <a:effectLst/>
        </p:spPr>
        <p:txBody>
          <a:bodyPr wrap="none" anchor="ctr">
            <a:noAutofit/>
          </a:bodyPr>
          <a:lstStyle/>
          <a:p>
            <a:pPr algn="ctr" eaLnBrk="1" hangingPunct="1"/>
            <a:r>
              <a:rPr lang="en-US" sz="2400" dirty="0" smtClean="0">
                <a:solidFill>
                  <a:srgbClr val="FFFFFF"/>
                </a:solidFill>
                <a:latin typeface="Calibri"/>
              </a:rPr>
              <a:t>Virtual</a:t>
            </a:r>
            <a:endParaRPr lang="en-US" sz="2400" dirty="0">
              <a:solidFill>
                <a:srgbClr val="FFFFFF"/>
              </a:solidFill>
              <a:latin typeface="Calibri"/>
            </a:endParaRPr>
          </a:p>
          <a:p>
            <a:pPr algn="ctr" eaLnBrk="1" hangingPunct="1"/>
            <a:r>
              <a:rPr lang="en-US" sz="2400" dirty="0">
                <a:solidFill>
                  <a:srgbClr val="FFFFFF"/>
                </a:solidFill>
                <a:latin typeface="Calibri"/>
              </a:rPr>
              <a:t>Address </a:t>
            </a:r>
          </a:p>
          <a:p>
            <a:pPr algn="ctr" eaLnBrk="1" hangingPunct="1"/>
            <a:r>
              <a:rPr lang="en-US" sz="2400" dirty="0">
                <a:solidFill>
                  <a:srgbClr val="FFFFFF"/>
                </a:solidFill>
                <a:latin typeface="Calibri"/>
              </a:rPr>
              <a:t>Space</a:t>
            </a:r>
          </a:p>
        </p:txBody>
      </p:sp>
      <p:sp>
        <p:nvSpPr>
          <p:cNvPr id="2" name="TextBox 1"/>
          <p:cNvSpPr txBox="1"/>
          <p:nvPr/>
        </p:nvSpPr>
        <p:spPr>
          <a:xfrm>
            <a:off x="304800" y="762000"/>
            <a:ext cx="1670650" cy="461665"/>
          </a:xfrm>
          <a:prstGeom prst="rect">
            <a:avLst/>
          </a:prstGeom>
          <a:noFill/>
        </p:spPr>
        <p:txBody>
          <a:bodyPr wrap="none" rtlCol="0">
            <a:spAutoFit/>
          </a:bodyPr>
          <a:lstStyle/>
          <a:p>
            <a:r>
              <a:rPr lang="en-US" sz="2400" dirty="0" smtClean="0">
                <a:solidFill>
                  <a:schemeClr val="accent1"/>
                </a:solidFill>
              </a:rPr>
              <a:t>0xFFFF FFFF</a:t>
            </a:r>
            <a:endParaRPr lang="en-US" sz="2400" dirty="0">
              <a:solidFill>
                <a:schemeClr val="accent1"/>
              </a:solidFill>
            </a:endParaRPr>
          </a:p>
        </p:txBody>
      </p:sp>
      <p:sp>
        <p:nvSpPr>
          <p:cNvPr id="18" name="TextBox 17"/>
          <p:cNvSpPr txBox="1"/>
          <p:nvPr/>
        </p:nvSpPr>
        <p:spPr>
          <a:xfrm>
            <a:off x="2901350" y="1824335"/>
            <a:ext cx="1699504" cy="461665"/>
          </a:xfrm>
          <a:prstGeom prst="rect">
            <a:avLst/>
          </a:prstGeom>
          <a:noFill/>
        </p:spPr>
        <p:txBody>
          <a:bodyPr wrap="none" rtlCol="0">
            <a:spAutoFit/>
          </a:bodyPr>
          <a:lstStyle/>
          <a:p>
            <a:r>
              <a:rPr lang="en-US" sz="2400" dirty="0" smtClean="0">
                <a:solidFill>
                  <a:schemeClr val="accent1"/>
                </a:solidFill>
              </a:rPr>
              <a:t>0x00FF FFFF</a:t>
            </a:r>
            <a:endParaRPr lang="en-US" sz="2400" dirty="0">
              <a:solidFill>
                <a:schemeClr val="accent1"/>
              </a:solidFill>
            </a:endParaRPr>
          </a:p>
        </p:txBody>
      </p:sp>
      <p:sp>
        <p:nvSpPr>
          <p:cNvPr id="19" name="TextBox 18"/>
          <p:cNvSpPr txBox="1"/>
          <p:nvPr/>
        </p:nvSpPr>
        <p:spPr>
          <a:xfrm>
            <a:off x="304800" y="6015335"/>
            <a:ext cx="1786066" cy="461665"/>
          </a:xfrm>
          <a:prstGeom prst="rect">
            <a:avLst/>
          </a:prstGeom>
          <a:noFill/>
        </p:spPr>
        <p:txBody>
          <a:bodyPr wrap="none" rtlCol="0">
            <a:spAutoFit/>
          </a:bodyPr>
          <a:lstStyle/>
          <a:p>
            <a:r>
              <a:rPr lang="en-US" sz="2400" dirty="0" smtClean="0">
                <a:solidFill>
                  <a:schemeClr val="accent1"/>
                </a:solidFill>
              </a:rPr>
              <a:t>0x0000 0000</a:t>
            </a:r>
            <a:endParaRPr lang="en-US" sz="2400" dirty="0">
              <a:solidFill>
                <a:schemeClr val="accent1"/>
              </a:solidFill>
            </a:endParaRPr>
          </a:p>
        </p:txBody>
      </p:sp>
      <p:sp>
        <p:nvSpPr>
          <p:cNvPr id="20" name="TextBox 19"/>
          <p:cNvSpPr txBox="1"/>
          <p:nvPr/>
        </p:nvSpPr>
        <p:spPr>
          <a:xfrm>
            <a:off x="2901350" y="6015335"/>
            <a:ext cx="1786066" cy="461665"/>
          </a:xfrm>
          <a:prstGeom prst="rect">
            <a:avLst/>
          </a:prstGeom>
          <a:noFill/>
        </p:spPr>
        <p:txBody>
          <a:bodyPr wrap="none" rtlCol="0">
            <a:spAutoFit/>
          </a:bodyPr>
          <a:lstStyle/>
          <a:p>
            <a:r>
              <a:rPr lang="en-US" sz="2400" dirty="0" smtClean="0">
                <a:solidFill>
                  <a:schemeClr val="accent1"/>
                </a:solidFill>
              </a:rPr>
              <a:t>0x0000 0000</a:t>
            </a:r>
            <a:endParaRPr lang="en-US" sz="2400" dirty="0">
              <a:solidFill>
                <a:schemeClr val="accent1"/>
              </a:solidFill>
            </a:endParaRPr>
          </a:p>
        </p:txBody>
      </p:sp>
      <p:cxnSp>
        <p:nvCxnSpPr>
          <p:cNvPr id="4" name="Straight Connector 3"/>
          <p:cNvCxnSpPr/>
          <p:nvPr/>
        </p:nvCxnSpPr>
        <p:spPr>
          <a:xfrm>
            <a:off x="1981200" y="1219200"/>
            <a:ext cx="838200" cy="3907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450" y="1981200"/>
            <a:ext cx="843950" cy="3907885"/>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039646" y="1143000"/>
            <a:ext cx="836612" cy="609600"/>
            <a:chOff x="2133600" y="5867400"/>
            <a:chExt cx="836612" cy="609600"/>
          </a:xfrm>
        </p:grpSpPr>
        <p:cxnSp>
          <p:nvCxnSpPr>
            <p:cNvPr id="26" name="Straight Connector 25"/>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custDataLst>
              <p:tags r:id="rId10"/>
            </p:custDataLst>
          </p:nvPr>
        </p:nvSpPr>
        <p:spPr>
          <a:xfrm>
            <a:off x="6733258" y="17907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0" name="Rectangle 29"/>
          <p:cNvSpPr/>
          <p:nvPr>
            <p:custDataLst>
              <p:tags r:id="rId11"/>
            </p:custDataLst>
          </p:nvPr>
        </p:nvSpPr>
        <p:spPr>
          <a:xfrm>
            <a:off x="6856222" y="3173142"/>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1" name="Rectangle 30"/>
          <p:cNvSpPr/>
          <p:nvPr>
            <p:custDataLst>
              <p:tags r:id="rId12"/>
            </p:custDataLst>
          </p:nvPr>
        </p:nvSpPr>
        <p:spPr>
          <a:xfrm>
            <a:off x="6908517" y="4552362"/>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32" name="Rectangle 31"/>
          <p:cNvSpPr/>
          <p:nvPr>
            <p:custDataLst>
              <p:tags r:id="rId13"/>
            </p:custDataLst>
          </p:nvPr>
        </p:nvSpPr>
        <p:spPr>
          <a:xfrm>
            <a:off x="7030439" y="5812885"/>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grpSp>
        <p:nvGrpSpPr>
          <p:cNvPr id="33" name="Group 32"/>
          <p:cNvGrpSpPr/>
          <p:nvPr/>
        </p:nvGrpSpPr>
        <p:grpSpPr>
          <a:xfrm>
            <a:off x="6932422" y="2487342"/>
            <a:ext cx="1295400" cy="647700"/>
            <a:chOff x="4267200" y="5829300"/>
            <a:chExt cx="1295400" cy="647700"/>
          </a:xfrm>
        </p:grpSpPr>
        <p:sp>
          <p:nvSpPr>
            <p:cNvPr id="34" name="AutoShape 6"/>
            <p:cNvSpPr>
              <a:spLocks noChangeArrowheads="1"/>
            </p:cNvSpPr>
            <p:nvPr>
              <p:custDataLst>
                <p:tags r:id="rId18"/>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35" name="AutoShape 6"/>
            <p:cNvSpPr>
              <a:spLocks noChangeArrowheads="1"/>
            </p:cNvSpPr>
            <p:nvPr>
              <p:custDataLst>
                <p:tags r:id="rId19"/>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36" name="Group 35"/>
          <p:cNvGrpSpPr/>
          <p:nvPr/>
        </p:nvGrpSpPr>
        <p:grpSpPr>
          <a:xfrm>
            <a:off x="6984718" y="3935142"/>
            <a:ext cx="1319304" cy="579120"/>
            <a:chOff x="5867400" y="5897880"/>
            <a:chExt cx="1319304" cy="579120"/>
          </a:xfrm>
        </p:grpSpPr>
        <p:sp>
          <p:nvSpPr>
            <p:cNvPr id="37" name="Rectangle 36"/>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076159" y="5241385"/>
            <a:ext cx="1249680" cy="533400"/>
            <a:chOff x="7589520" y="5943600"/>
            <a:chExt cx="1249680" cy="533400"/>
          </a:xfrm>
        </p:grpSpPr>
        <p:sp>
          <p:nvSpPr>
            <p:cNvPr id="63" name="Freeform 62"/>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custDataLst>
              <p:tags r:id="rId14"/>
            </p:custDataLst>
          </p:nvPr>
        </p:nvSpPr>
        <p:spPr>
          <a:xfrm>
            <a:off x="5338529" y="5340445"/>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7" name="Rectangle 66"/>
          <p:cNvSpPr/>
          <p:nvPr>
            <p:custDataLst>
              <p:tags r:id="rId15"/>
            </p:custDataLst>
          </p:nvPr>
        </p:nvSpPr>
        <p:spPr>
          <a:xfrm>
            <a:off x="5334000" y="3962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8" name="Rectangle 67"/>
          <p:cNvSpPr/>
          <p:nvPr>
            <p:custDataLst>
              <p:tags r:id="rId16"/>
            </p:custDataLst>
          </p:nvPr>
        </p:nvSpPr>
        <p:spPr>
          <a:xfrm>
            <a:off x="5334000" y="25146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9" name="Rectangle 68"/>
          <p:cNvSpPr/>
          <p:nvPr>
            <p:custDataLst>
              <p:tags r:id="rId17"/>
            </p:custDataLst>
          </p:nvPr>
        </p:nvSpPr>
        <p:spPr>
          <a:xfrm>
            <a:off x="5334000" y="11430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cxnSp>
        <p:nvCxnSpPr>
          <p:cNvPr id="22" name="Straight Arrow Connector 21"/>
          <p:cNvCxnSpPr>
            <a:stCxn id="4204551" idx="3"/>
            <a:endCxn id="68" idx="1"/>
          </p:cNvCxnSpPr>
          <p:nvPr/>
        </p:nvCxnSpPr>
        <p:spPr>
          <a:xfrm flipV="1">
            <a:off x="4495800" y="2857500"/>
            <a:ext cx="838200" cy="2383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66" idx="1"/>
          </p:cNvCxnSpPr>
          <p:nvPr/>
        </p:nvCxnSpPr>
        <p:spPr>
          <a:xfrm flipV="1">
            <a:off x="4495800" y="5683345"/>
            <a:ext cx="842729" cy="91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310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Device Drivers</a:t>
            </a:r>
            <a:endParaRPr lang="en-US" dirty="0"/>
          </a:p>
        </p:txBody>
      </p:sp>
      <p:sp>
        <p:nvSpPr>
          <p:cNvPr id="4" name="Content Placeholder 3"/>
          <p:cNvSpPr>
            <a:spLocks noGrp="1"/>
          </p:cNvSpPr>
          <p:nvPr>
            <p:ph sz="half" idx="1"/>
            <p:custDataLst>
              <p:tags r:id="rId2"/>
            </p:custDataLst>
          </p:nvPr>
        </p:nvSpPr>
        <p:spPr>
          <a:xfrm>
            <a:off x="152400" y="609600"/>
            <a:ext cx="4495800" cy="6172200"/>
          </a:xfrm>
        </p:spPr>
        <p:txBody>
          <a:bodyPr>
            <a:normAutofit lnSpcReduction="10000"/>
          </a:bodyPr>
          <a:lstStyle/>
          <a:p>
            <a:r>
              <a:rPr lang="en-US" dirty="0" smtClean="0">
                <a:solidFill>
                  <a:schemeClr val="accent1"/>
                </a:solidFill>
              </a:rPr>
              <a:t>Programmed I/O</a:t>
            </a:r>
          </a:p>
          <a:p>
            <a:endParaRPr lang="en-US" dirty="0" smtClean="0"/>
          </a:p>
          <a:p>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do {</a:t>
            </a:r>
          </a:p>
          <a:p>
            <a:r>
              <a:rPr lang="en-US" sz="2400" dirty="0" smtClean="0">
                <a:latin typeface="Consolas" pitchFamily="49" charset="0"/>
              </a:rPr>
              <a:t>    </a:t>
            </a:r>
            <a:r>
              <a:rPr lang="en-US" sz="2400" dirty="0" smtClean="0">
                <a:solidFill>
                  <a:schemeClr val="accent1"/>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err="1" smtClean="0">
                <a:solidFill>
                  <a:schemeClr val="accent1"/>
                </a:solidFill>
                <a:latin typeface="Consolas" pitchFamily="49" charset="0"/>
              </a:rPr>
              <a:t>inb</a:t>
            </a:r>
            <a:r>
              <a:rPr lang="en-US" sz="2400" dirty="0" smtClean="0">
                <a:latin typeface="Consolas" pitchFamily="49" charset="0"/>
              </a:rPr>
              <a:t>(0x64);</a:t>
            </a:r>
          </a:p>
          <a:p>
            <a:r>
              <a:rPr lang="en-US" sz="2400" dirty="0" smtClean="0">
                <a:latin typeface="Consolas" pitchFamily="49" charset="0"/>
              </a:rPr>
              <a:t>  } while(!(status &amp; 1));</a:t>
            </a:r>
          </a:p>
          <a:p>
            <a:endParaRPr lang="en-US" sz="2400" dirty="0" smtClean="0">
              <a:latin typeface="Consolas" pitchFamily="49" charset="0"/>
            </a:endParaRPr>
          </a:p>
          <a:p>
            <a:r>
              <a:rPr lang="en-US" sz="2400" dirty="0" smtClean="0">
                <a:latin typeface="Consolas" pitchFamily="49" charset="0"/>
              </a:rPr>
              <a:t>  return </a:t>
            </a:r>
            <a:r>
              <a:rPr lang="en-US" sz="2400" dirty="0" err="1" smtClean="0">
                <a:solidFill>
                  <a:schemeClr val="accent1"/>
                </a:solidFill>
                <a:latin typeface="Consolas" pitchFamily="49" charset="0"/>
              </a:rPr>
              <a:t>inb</a:t>
            </a:r>
            <a:r>
              <a:rPr lang="en-US" sz="2400" dirty="0" smtClean="0">
                <a:latin typeface="Consolas" pitchFamily="49" charset="0"/>
              </a:rPr>
              <a:t>(0x60);</a:t>
            </a:r>
          </a:p>
          <a:p>
            <a:r>
              <a:rPr lang="en-US" sz="2400" dirty="0" smtClean="0">
                <a:latin typeface="Consolas" pitchFamily="49" charset="0"/>
              </a:rPr>
              <a:t>}</a:t>
            </a:r>
            <a:endParaRPr lang="en-US" sz="2400" dirty="0">
              <a:latin typeface="Consolas" pitchFamily="49" charset="0"/>
            </a:endParaRPr>
          </a:p>
        </p:txBody>
      </p:sp>
      <p:sp>
        <p:nvSpPr>
          <p:cNvPr id="5" name="Content Placeholder 4"/>
          <p:cNvSpPr>
            <a:spLocks noGrp="1"/>
          </p:cNvSpPr>
          <p:nvPr>
            <p:ph sz="half" idx="2"/>
            <p:custDataLst>
              <p:tags r:id="rId3"/>
            </p:custDataLst>
          </p:nvPr>
        </p:nvSpPr>
        <p:spPr>
          <a:xfrm>
            <a:off x="4648200" y="609600"/>
            <a:ext cx="4495800" cy="6172200"/>
          </a:xfrm>
        </p:spPr>
        <p:txBody>
          <a:bodyPr>
            <a:normAutofit lnSpcReduction="10000"/>
          </a:bodyPr>
          <a:lstStyle/>
          <a:p>
            <a:r>
              <a:rPr lang="en-US" dirty="0" smtClean="0">
                <a:solidFill>
                  <a:schemeClr val="accent1"/>
                </a:solidFill>
              </a:rPr>
              <a:t>Memory Mapped I/O</a:t>
            </a:r>
          </a:p>
          <a:p>
            <a:r>
              <a:rPr lang="en-US" sz="2400" dirty="0" err="1" smtClean="0">
                <a:latin typeface="Consolas" pitchFamily="49" charset="0"/>
              </a:rPr>
              <a:t>struct</a:t>
            </a:r>
            <a:r>
              <a:rPr lang="en-US" sz="2400" dirty="0" smtClean="0">
                <a:latin typeface="Consolas" pitchFamily="49" charset="0"/>
              </a:rPr>
              <a:t> </a:t>
            </a:r>
            <a:r>
              <a:rPr lang="en-US" sz="2400" dirty="0" err="1" smtClean="0">
                <a:latin typeface="Consolas" pitchFamily="49" charset="0"/>
              </a:rPr>
              <a:t>kbd</a:t>
            </a:r>
            <a:r>
              <a:rPr lang="en-US" sz="2400" dirty="0" smtClean="0">
                <a:latin typeface="Consolas" pitchFamily="49" charset="0"/>
              </a:rPr>
              <a:t> {</a:t>
            </a:r>
          </a:p>
          <a:p>
            <a:r>
              <a:rPr lang="en-US" sz="2400" dirty="0" smtClean="0">
                <a:latin typeface="Consolas" pitchFamily="49" charset="0"/>
              </a:rPr>
              <a:t>  char status, pad[3];</a:t>
            </a:r>
          </a:p>
          <a:p>
            <a:r>
              <a:rPr lang="en-US" sz="2400" dirty="0" smtClean="0">
                <a:latin typeface="Consolas" pitchFamily="49" charset="0"/>
              </a:rPr>
              <a:t>  char data, pad[3];</a:t>
            </a:r>
          </a:p>
          <a:p>
            <a:r>
              <a:rPr lang="en-US" sz="2400" dirty="0" smtClean="0">
                <a:latin typeface="Consolas" pitchFamily="49" charset="0"/>
              </a:rPr>
              <a:t>};</a:t>
            </a:r>
          </a:p>
          <a:p>
            <a:r>
              <a:rPr lang="en-US" sz="2400" dirty="0" err="1" smtClean="0">
                <a:latin typeface="Consolas" pitchFamily="49" charset="0"/>
              </a:rPr>
              <a:t>kbd</a:t>
            </a:r>
            <a:r>
              <a:rPr lang="en-US" sz="2400" dirty="0" smtClean="0">
                <a:latin typeface="Consolas" pitchFamily="49" charset="0"/>
              </a:rPr>
              <a:t> *k = </a:t>
            </a:r>
            <a:r>
              <a:rPr lang="en-US" sz="2400" dirty="0" err="1" smtClean="0">
                <a:latin typeface="Consolas" pitchFamily="49" charset="0"/>
              </a:rPr>
              <a:t>mmap</a:t>
            </a:r>
            <a:r>
              <a:rPr lang="en-US" sz="2400" dirty="0" smtClean="0">
                <a:latin typeface="Consolas" pitchFamily="49" charset="0"/>
              </a:rPr>
              <a:t>(...);</a:t>
            </a:r>
          </a:p>
          <a:p>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  do {</a:t>
            </a:r>
          </a:p>
          <a:p>
            <a:r>
              <a:rPr lang="en-US" sz="2400" dirty="0" smtClean="0">
                <a:latin typeface="Consolas" pitchFamily="49" charset="0"/>
              </a:rPr>
              <a:t>    </a:t>
            </a:r>
            <a:r>
              <a:rPr lang="en-US" sz="2400" dirty="0" smtClean="0">
                <a:solidFill>
                  <a:schemeClr val="accent1"/>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smtClean="0">
                <a:solidFill>
                  <a:schemeClr val="accent1"/>
                </a:solidFill>
                <a:latin typeface="Consolas" pitchFamily="49" charset="0"/>
              </a:rPr>
              <a:t>k-&gt;status</a:t>
            </a:r>
            <a:r>
              <a:rPr lang="en-US" sz="2400" dirty="0" smtClean="0">
                <a:latin typeface="Consolas" pitchFamily="49" charset="0"/>
              </a:rPr>
              <a:t>;</a:t>
            </a:r>
          </a:p>
          <a:p>
            <a:r>
              <a:rPr lang="en-US" sz="2400" dirty="0" smtClean="0">
                <a:latin typeface="Consolas" pitchFamily="49" charset="0"/>
              </a:rPr>
              <a:t>  } while(!(status &amp; 1));</a:t>
            </a:r>
          </a:p>
          <a:p>
            <a:r>
              <a:rPr lang="en-US" sz="2400" dirty="0" smtClean="0">
                <a:latin typeface="Consolas" pitchFamily="49" charset="0"/>
              </a:rPr>
              <a:t>  return </a:t>
            </a:r>
            <a:r>
              <a:rPr lang="en-US" sz="2400" dirty="0" smtClean="0">
                <a:solidFill>
                  <a:schemeClr val="accent1"/>
                </a:solidFill>
                <a:latin typeface="Consolas" pitchFamily="49" charset="0"/>
              </a:rPr>
              <a:t>k-&gt;data</a:t>
            </a:r>
            <a:r>
              <a:rPr lang="en-US" sz="2400" dirty="0" smtClean="0">
                <a:latin typeface="Consolas" pitchFamily="49" charset="0"/>
              </a:rPr>
              <a:t>;</a:t>
            </a:r>
          </a:p>
          <a:p>
            <a:r>
              <a:rPr lang="en-US" sz="2400" dirty="0" smtClean="0">
                <a:latin typeface="Consolas" pitchFamily="49" charset="0"/>
              </a:rPr>
              <a:t>}</a:t>
            </a:r>
            <a:endParaRPr lang="en-US" sz="2400" dirty="0" smtClean="0"/>
          </a:p>
        </p:txBody>
      </p:sp>
      <p:sp>
        <p:nvSpPr>
          <p:cNvPr id="3" name="TextBox 2"/>
          <p:cNvSpPr txBox="1"/>
          <p:nvPr/>
        </p:nvSpPr>
        <p:spPr>
          <a:xfrm>
            <a:off x="1763847" y="5524500"/>
            <a:ext cx="971933" cy="461665"/>
          </a:xfrm>
          <a:prstGeom prst="rect">
            <a:avLst/>
          </a:prstGeom>
          <a:noFill/>
        </p:spPr>
        <p:txBody>
          <a:bodyPr wrap="none" rtlCol="0">
            <a:spAutoFit/>
          </a:bodyPr>
          <a:lstStyle/>
          <a:p>
            <a:r>
              <a:rPr lang="en-US" sz="2400" dirty="0" err="1" smtClean="0">
                <a:solidFill>
                  <a:schemeClr val="accent1"/>
                </a:solidFill>
              </a:rPr>
              <a:t>syscall</a:t>
            </a:r>
            <a:endParaRPr lang="en-US" sz="2400" dirty="0">
              <a:solidFill>
                <a:schemeClr val="accent1"/>
              </a:solidFill>
            </a:endParaRPr>
          </a:p>
        </p:txBody>
      </p:sp>
      <p:sp>
        <p:nvSpPr>
          <p:cNvPr id="6" name="Rounded Rectangle 5"/>
          <p:cNvSpPr/>
          <p:nvPr/>
        </p:nvSpPr>
        <p:spPr>
          <a:xfrm>
            <a:off x="2362200" y="3581400"/>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76400" y="4724400"/>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2667000"/>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2238567" y="5105400"/>
            <a:ext cx="22495" cy="419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261062" y="3940233"/>
            <a:ext cx="1487018" cy="1584267"/>
          </a:xfrm>
          <a:custGeom>
            <a:avLst/>
            <a:gdLst>
              <a:gd name="connsiteX0" fmla="*/ 0 w 1487018"/>
              <a:gd name="connsiteY0" fmla="*/ 1995054 h 1995054"/>
              <a:gd name="connsiteX1" fmla="*/ 1263534 w 1487018"/>
              <a:gd name="connsiteY1" fmla="*/ 1213658 h 1995054"/>
              <a:gd name="connsiteX2" fmla="*/ 1479665 w 1487018"/>
              <a:gd name="connsiteY2" fmla="*/ 0 h 1995054"/>
            </a:gdLst>
            <a:ahLst/>
            <a:cxnLst>
              <a:cxn ang="0">
                <a:pos x="connsiteX0" y="connsiteY0"/>
              </a:cxn>
              <a:cxn ang="0">
                <a:pos x="connsiteX1" y="connsiteY1"/>
              </a:cxn>
              <a:cxn ang="0">
                <a:pos x="connsiteX2" y="connsiteY2"/>
              </a:cxn>
            </a:cxnLst>
            <a:rect l="l" t="t" r="r" b="b"/>
            <a:pathLst>
              <a:path w="1487018" h="1995054">
                <a:moveTo>
                  <a:pt x="0" y="1995054"/>
                </a:moveTo>
                <a:cubicBezTo>
                  <a:pt x="508461" y="1770610"/>
                  <a:pt x="1016923" y="1546167"/>
                  <a:pt x="1263534" y="1213658"/>
                </a:cubicBezTo>
                <a:cubicBezTo>
                  <a:pt x="1510145" y="881149"/>
                  <a:pt x="1494905" y="440574"/>
                  <a:pt x="1479665"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56337" y="3248891"/>
            <a:ext cx="971933" cy="461665"/>
          </a:xfrm>
          <a:prstGeom prst="rect">
            <a:avLst/>
          </a:prstGeom>
          <a:noFill/>
        </p:spPr>
        <p:txBody>
          <a:bodyPr wrap="none" rtlCol="0">
            <a:spAutoFit/>
          </a:bodyPr>
          <a:lstStyle/>
          <a:p>
            <a:r>
              <a:rPr lang="en-US" sz="2400" dirty="0" err="1" smtClean="0">
                <a:solidFill>
                  <a:schemeClr val="accent1"/>
                </a:solidFill>
              </a:rPr>
              <a:t>syscall</a:t>
            </a:r>
            <a:endParaRPr lang="en-US" sz="2400" dirty="0">
              <a:solidFill>
                <a:schemeClr val="accent1"/>
              </a:solidFill>
            </a:endParaRPr>
          </a:p>
        </p:txBody>
      </p:sp>
      <p:cxnSp>
        <p:nvCxnSpPr>
          <p:cNvPr id="14" name="Straight Arrow Connector 13"/>
          <p:cNvCxnSpPr>
            <a:stCxn id="13" idx="0"/>
          </p:cNvCxnSpPr>
          <p:nvPr/>
        </p:nvCxnSpPr>
        <p:spPr>
          <a:xfrm flipH="1" flipV="1">
            <a:off x="7956337" y="2857500"/>
            <a:ext cx="485967" cy="3913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28667" y="5181600"/>
            <a:ext cx="971933" cy="830997"/>
          </a:xfrm>
          <a:prstGeom prst="rect">
            <a:avLst/>
          </a:prstGeom>
          <a:noFill/>
        </p:spPr>
        <p:txBody>
          <a:bodyPr wrap="none" rtlCol="0">
            <a:spAutoFit/>
          </a:bodyPr>
          <a:lstStyle/>
          <a:p>
            <a:r>
              <a:rPr lang="en-US" sz="2400" b="1" i="1" dirty="0" smtClean="0">
                <a:solidFill>
                  <a:schemeClr val="accent1"/>
                </a:solidFill>
              </a:rPr>
              <a:t>NO</a:t>
            </a:r>
          </a:p>
          <a:p>
            <a:r>
              <a:rPr lang="en-US" sz="2400" dirty="0" err="1" smtClean="0">
                <a:solidFill>
                  <a:schemeClr val="accent1"/>
                </a:solidFill>
              </a:rPr>
              <a:t>syscall</a:t>
            </a:r>
            <a:endParaRPr lang="en-US" sz="2400" dirty="0">
              <a:solidFill>
                <a:schemeClr val="accent1"/>
              </a:solidFill>
            </a:endParaRPr>
          </a:p>
        </p:txBody>
      </p:sp>
      <p:sp>
        <p:nvSpPr>
          <p:cNvPr id="16" name="Left Brace 15"/>
          <p:cNvSpPr/>
          <p:nvPr/>
        </p:nvSpPr>
        <p:spPr>
          <a:xfrm>
            <a:off x="4572000" y="4419600"/>
            <a:ext cx="228600"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795731" y="914400"/>
            <a:ext cx="2755050" cy="1200329"/>
          </a:xfrm>
          <a:prstGeom prst="rect">
            <a:avLst/>
          </a:prstGeom>
          <a:noFill/>
        </p:spPr>
        <p:txBody>
          <a:bodyPr wrap="none" rtlCol="0">
            <a:spAutoFit/>
          </a:bodyPr>
          <a:lstStyle/>
          <a:p>
            <a:r>
              <a:rPr lang="en-US" sz="2400" dirty="0" smtClean="0">
                <a:solidFill>
                  <a:schemeClr val="accent1"/>
                </a:solidFill>
              </a:rPr>
              <a:t>Polling examples,</a:t>
            </a:r>
          </a:p>
          <a:p>
            <a:r>
              <a:rPr lang="en-US" sz="2400" dirty="0" smtClean="0">
                <a:solidFill>
                  <a:schemeClr val="accent1"/>
                </a:solidFill>
              </a:rPr>
              <a:t>But </a:t>
            </a:r>
            <a:r>
              <a:rPr lang="en-US" sz="2400" dirty="0" err="1" smtClean="0">
                <a:solidFill>
                  <a:schemeClr val="accent1"/>
                </a:solidFill>
              </a:rPr>
              <a:t>mmap</a:t>
            </a:r>
            <a:r>
              <a:rPr lang="en-US" sz="2400" dirty="0" smtClean="0">
                <a:solidFill>
                  <a:schemeClr val="accent1"/>
                </a:solidFill>
              </a:rPr>
              <a:t> I/O more </a:t>
            </a:r>
          </a:p>
          <a:p>
            <a:r>
              <a:rPr lang="en-US" sz="2400" dirty="0" smtClean="0">
                <a:solidFill>
                  <a:schemeClr val="accent1"/>
                </a:solidFill>
              </a:rPr>
              <a:t>efficient</a:t>
            </a:r>
            <a:endParaRPr lang="en-US" sz="2400" dirty="0">
              <a:solidFill>
                <a:schemeClr val="accent1"/>
              </a:solidFill>
            </a:endParaRPr>
          </a:p>
        </p:txBody>
      </p:sp>
    </p:spTree>
    <p:extLst>
      <p:ext uri="{BB962C8B-B14F-4D97-AF65-F5344CB8AC3E}">
        <p14:creationId xmlns:p14="http://schemas.microsoft.com/office/powerpoint/2010/main" val="28346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9">
                                            <p:txEl>
                                              <p:pRg st="1" end="1"/>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1" grpId="0" animBg="1"/>
      <p:bldP spid="13" grpId="0"/>
      <p:bldP spid="17"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dirty="0" smtClean="0"/>
              <a:t>Comparing Programmed I/O </a:t>
            </a:r>
            <a:r>
              <a:rPr lang="en-US" sz="3200" dirty="0" err="1" smtClean="0"/>
              <a:t>vs</a:t>
            </a:r>
            <a:r>
              <a:rPr lang="en-US" sz="3200" dirty="0" smtClean="0"/>
              <a:t> Memory Mapped I/O</a:t>
            </a:r>
            <a:endParaRPr lang="en-US" sz="3200" dirty="0"/>
          </a:p>
        </p:txBody>
      </p:sp>
      <p:sp>
        <p:nvSpPr>
          <p:cNvPr id="5" name="Content Placeholder 4"/>
          <p:cNvSpPr>
            <a:spLocks noGrp="1"/>
          </p:cNvSpPr>
          <p:nvPr>
            <p:ph idx="1"/>
          </p:nvPr>
        </p:nvSpPr>
        <p:spPr>
          <a:xfrm>
            <a:off x="0" y="685800"/>
            <a:ext cx="9296400" cy="5638800"/>
          </a:xfrm>
        </p:spPr>
        <p:txBody>
          <a:bodyPr>
            <a:normAutofit fontScale="92500"/>
          </a:bodyPr>
          <a:lstStyle/>
          <a:p>
            <a:r>
              <a:rPr lang="en-US" dirty="0"/>
              <a:t>Programmed I/O</a:t>
            </a:r>
          </a:p>
          <a:p>
            <a:pPr lvl="1"/>
            <a:r>
              <a:rPr lang="en-US" dirty="0" smtClean="0"/>
              <a:t>Requires </a:t>
            </a:r>
            <a:r>
              <a:rPr lang="en-US" dirty="0"/>
              <a:t>special instructions</a:t>
            </a:r>
          </a:p>
          <a:p>
            <a:pPr lvl="1"/>
            <a:r>
              <a:rPr lang="en-US" dirty="0" smtClean="0"/>
              <a:t>Can </a:t>
            </a:r>
            <a:r>
              <a:rPr lang="en-US" dirty="0"/>
              <a:t>require dedicated hardware interface to devices</a:t>
            </a:r>
          </a:p>
          <a:p>
            <a:pPr lvl="1"/>
            <a:r>
              <a:rPr lang="en-US" dirty="0" smtClean="0"/>
              <a:t>Protection </a:t>
            </a:r>
            <a:r>
              <a:rPr lang="en-US" dirty="0"/>
              <a:t>enforced via </a:t>
            </a:r>
            <a:r>
              <a:rPr lang="en-US" dirty="0" smtClean="0"/>
              <a:t>kernel </a:t>
            </a:r>
            <a:r>
              <a:rPr lang="en-US" dirty="0"/>
              <a:t>mode access to instructions</a:t>
            </a:r>
          </a:p>
          <a:p>
            <a:pPr lvl="1"/>
            <a:r>
              <a:rPr lang="en-US" dirty="0" smtClean="0"/>
              <a:t>Virtualization </a:t>
            </a:r>
            <a:r>
              <a:rPr lang="en-US" dirty="0"/>
              <a:t>can be difficult</a:t>
            </a:r>
          </a:p>
          <a:p>
            <a:r>
              <a:rPr lang="en-US" dirty="0" smtClean="0"/>
              <a:t>Memory-Mapped </a:t>
            </a:r>
            <a:r>
              <a:rPr lang="en-US" dirty="0"/>
              <a:t>I/O</a:t>
            </a:r>
          </a:p>
          <a:p>
            <a:pPr lvl="1"/>
            <a:r>
              <a:rPr lang="en-US" dirty="0" smtClean="0"/>
              <a:t>Re-uses </a:t>
            </a:r>
            <a:r>
              <a:rPr lang="en-US" dirty="0"/>
              <a:t>standard load/store instructions</a:t>
            </a:r>
          </a:p>
          <a:p>
            <a:pPr lvl="1"/>
            <a:r>
              <a:rPr lang="en-US" dirty="0" smtClean="0"/>
              <a:t>Re-uses </a:t>
            </a:r>
            <a:r>
              <a:rPr lang="en-US" dirty="0"/>
              <a:t>standard memory hardware interface</a:t>
            </a:r>
          </a:p>
          <a:p>
            <a:pPr lvl="1"/>
            <a:r>
              <a:rPr lang="en-US" dirty="0" smtClean="0"/>
              <a:t>Protection </a:t>
            </a:r>
            <a:r>
              <a:rPr lang="en-US" dirty="0"/>
              <a:t>enforced with normal memory protection scheme</a:t>
            </a:r>
          </a:p>
          <a:p>
            <a:pPr lvl="1"/>
            <a:r>
              <a:rPr lang="en-US" dirty="0" smtClean="0"/>
              <a:t>Virtualization </a:t>
            </a:r>
            <a:r>
              <a:rPr lang="en-US" dirty="0"/>
              <a:t>enabled with normal memory virtualization scheme</a:t>
            </a:r>
          </a:p>
        </p:txBody>
      </p:sp>
    </p:spTree>
    <p:extLst>
      <p:ext uri="{BB962C8B-B14F-4D97-AF65-F5344CB8AC3E}">
        <p14:creationId xmlns:p14="http://schemas.microsoft.com/office/powerpoint/2010/main" val="36222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p>
          <a:p>
            <a:endParaRPr lang="en-US" dirty="0"/>
          </a:p>
          <a:p>
            <a:r>
              <a:rPr lang="en-US" dirty="0">
                <a:solidFill>
                  <a:schemeClr val="accent1"/>
                </a:solidFill>
              </a:rPr>
              <a:t>Memory-mapped I/O is an elegant technique </a:t>
            </a:r>
            <a:r>
              <a:rPr lang="en-US" dirty="0" smtClean="0">
                <a:solidFill>
                  <a:schemeClr val="accent1"/>
                </a:solidFill>
              </a:rPr>
              <a:t>to read/write </a:t>
            </a:r>
            <a:r>
              <a:rPr lang="en-US" dirty="0">
                <a:solidFill>
                  <a:schemeClr val="accent1"/>
                </a:solidFill>
              </a:rPr>
              <a:t>device registers with </a:t>
            </a:r>
            <a:r>
              <a:rPr lang="en-US" dirty="0" smtClean="0">
                <a:solidFill>
                  <a:schemeClr val="accent1"/>
                </a:solidFill>
              </a:rPr>
              <a:t>standard load/stores.</a:t>
            </a:r>
            <a:endParaRPr lang="en-US" dirty="0">
              <a:solidFill>
                <a:schemeClr val="accent1"/>
              </a:solidFill>
            </a:endParaRPr>
          </a:p>
        </p:txBody>
      </p:sp>
    </p:spTree>
    <p:extLst>
      <p:ext uri="{BB962C8B-B14F-4D97-AF65-F5344CB8AC3E}">
        <p14:creationId xmlns:p14="http://schemas.microsoft.com/office/powerpoint/2010/main" val="2174907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228600" y="685800"/>
            <a:ext cx="8915400" cy="5638800"/>
          </a:xfrm>
        </p:spPr>
        <p:txBody>
          <a:bodyPr/>
          <a:lstStyle/>
          <a:p>
            <a:r>
              <a:rPr lang="en-US" dirty="0" smtClean="0"/>
              <a:t>How does the processor know device is ready/done?</a:t>
            </a:r>
            <a:endParaRPr lang="en-US" dirty="0"/>
          </a:p>
        </p:txBody>
      </p:sp>
    </p:spTree>
    <p:extLst>
      <p:ext uri="{BB962C8B-B14F-4D97-AF65-F5344CB8AC3E}">
        <p14:creationId xmlns:p14="http://schemas.microsoft.com/office/powerpoint/2010/main" val="3660580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5634" name="Rectangle 2"/>
          <p:cNvSpPr>
            <a:spLocks noGrp="1" noChangeArrowheads="1"/>
          </p:cNvSpPr>
          <p:nvPr>
            <p:ph type="title"/>
            <p:custDataLst>
              <p:tags r:id="rId1"/>
            </p:custDataLst>
          </p:nvPr>
        </p:nvSpPr>
        <p:spPr/>
        <p:txBody>
          <a:bodyPr>
            <a:normAutofit fontScale="90000"/>
          </a:bodyPr>
          <a:lstStyle/>
          <a:p>
            <a:r>
              <a:rPr lang="en-US" smtClean="0"/>
              <a:t>Communication Method</a:t>
            </a:r>
            <a:endParaRPr lang="en-AU"/>
          </a:p>
        </p:txBody>
      </p:sp>
      <p:sp>
        <p:nvSpPr>
          <p:cNvPr id="4165635" name="Rectangle 3"/>
          <p:cNvSpPr>
            <a:spLocks noGrp="1" noChangeArrowheads="1"/>
          </p:cNvSpPr>
          <p:nvPr>
            <p:ph idx="1"/>
            <p:custDataLst>
              <p:tags r:id="rId2"/>
            </p:custDataLst>
          </p:nvPr>
        </p:nvSpPr>
        <p:spPr/>
        <p:txBody>
          <a:bodyPr>
            <a:noAutofit/>
          </a:bodyPr>
          <a:lstStyle/>
          <a:p>
            <a:r>
              <a:rPr lang="en-US" sz="2800" dirty="0" smtClean="0"/>
              <a:t>Q: How does program learn device is ready/done?</a:t>
            </a:r>
          </a:p>
          <a:p>
            <a:r>
              <a:rPr lang="en-US" sz="2800" dirty="0" smtClean="0"/>
              <a:t>A: </a:t>
            </a:r>
            <a:r>
              <a:rPr lang="en-US" sz="2800" dirty="0" smtClean="0">
                <a:solidFill>
                  <a:schemeClr val="accent1"/>
                </a:solidFill>
              </a:rPr>
              <a:t>Polling:</a:t>
            </a:r>
            <a:r>
              <a:rPr lang="en-US" sz="2800" dirty="0" smtClean="0"/>
              <a:t> Periodically check I/O status register</a:t>
            </a:r>
          </a:p>
          <a:p>
            <a:pPr lvl="1"/>
            <a:r>
              <a:rPr lang="en-US" sz="2400" dirty="0" smtClean="0"/>
              <a:t>If device ready, do operation</a:t>
            </a:r>
          </a:p>
          <a:p>
            <a:pPr lvl="1"/>
            <a:r>
              <a:rPr lang="en-US" sz="2400" dirty="0" smtClean="0"/>
              <a:t>If device done, …</a:t>
            </a:r>
          </a:p>
          <a:p>
            <a:pPr lvl="1"/>
            <a:r>
              <a:rPr lang="en-US" sz="2400" dirty="0" smtClean="0"/>
              <a:t>If error, take action</a:t>
            </a:r>
          </a:p>
          <a:p>
            <a:endParaRPr lang="en-US" sz="2800" dirty="0" smtClean="0"/>
          </a:p>
          <a:p>
            <a:r>
              <a:rPr lang="en-US" sz="2800" dirty="0" smtClean="0"/>
              <a:t>Pro? Con?</a:t>
            </a:r>
          </a:p>
          <a:p>
            <a:pPr lvl="1"/>
            <a:r>
              <a:rPr lang="en-US" sz="2400" dirty="0" smtClean="0"/>
              <a:t>Predictable timing &amp; inexpensive</a:t>
            </a:r>
          </a:p>
          <a:p>
            <a:pPr lvl="1"/>
            <a:r>
              <a:rPr lang="en-US" sz="2400" dirty="0" smtClean="0"/>
              <a:t>But: wastes CPU cycles if nothing to do</a:t>
            </a:r>
          </a:p>
          <a:p>
            <a:pPr lvl="1"/>
            <a:r>
              <a:rPr lang="en-US" sz="2400" dirty="0" smtClean="0"/>
              <a:t>Efficient if there is always work to do (e.g. 10Gbps NIC)</a:t>
            </a:r>
          </a:p>
          <a:p>
            <a:pPr lvl="1"/>
            <a:endParaRPr lang="en-US" sz="2400" dirty="0" smtClean="0"/>
          </a:p>
          <a:p>
            <a:r>
              <a:rPr lang="en-US" sz="2800" dirty="0" smtClean="0"/>
              <a:t>Common in small, cheap, or real-time embedded systems</a:t>
            </a:r>
          </a:p>
          <a:p>
            <a:r>
              <a:rPr lang="en-US" sz="2800" dirty="0" smtClean="0"/>
              <a:t>Sometimes for very active devices too…</a:t>
            </a:r>
          </a:p>
        </p:txBody>
      </p:sp>
      <p:sp>
        <p:nvSpPr>
          <p:cNvPr id="5" name="Content Placeholder 3"/>
          <p:cNvSpPr txBox="1">
            <a:spLocks/>
          </p:cNvSpPr>
          <p:nvPr>
            <p:custDataLst>
              <p:tags r:id="rId3"/>
            </p:custDataLst>
          </p:nvPr>
        </p:nvSpPr>
        <p:spPr>
          <a:xfrm>
            <a:off x="5334000" y="1600200"/>
            <a:ext cx="3733800" cy="3048000"/>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Consolas" pitchFamily="49" charset="0"/>
              </a:rPr>
              <a:t>char </a:t>
            </a:r>
            <a:r>
              <a:rPr lang="en-US" sz="2000" dirty="0" err="1" smtClean="0">
                <a:latin typeface="Consolas" pitchFamily="49" charset="0"/>
              </a:rPr>
              <a:t>read_kbd</a:t>
            </a:r>
            <a:r>
              <a:rPr lang="en-US" sz="2000" dirty="0" smtClean="0">
                <a:latin typeface="Consolas" pitchFamily="49" charset="0"/>
              </a:rPr>
              <a:t>()</a:t>
            </a:r>
          </a:p>
          <a:p>
            <a:r>
              <a:rPr lang="en-US" sz="2000" dirty="0" smtClean="0">
                <a:latin typeface="Consolas" pitchFamily="49" charset="0"/>
              </a:rPr>
              <a:t>{</a:t>
            </a:r>
          </a:p>
          <a:p>
            <a:r>
              <a:rPr lang="en-US" sz="2000" dirty="0" smtClean="0">
                <a:latin typeface="Consolas" pitchFamily="49" charset="0"/>
              </a:rPr>
              <a:t>do {</a:t>
            </a:r>
          </a:p>
          <a:p>
            <a:r>
              <a:rPr lang="en-US" sz="2000" dirty="0" smtClean="0">
                <a:latin typeface="Consolas" pitchFamily="49" charset="0"/>
              </a:rPr>
              <a:t>    </a:t>
            </a:r>
            <a:r>
              <a:rPr lang="en-US" sz="2000" dirty="0" smtClean="0">
                <a:solidFill>
                  <a:schemeClr val="accent1"/>
                </a:solidFill>
                <a:latin typeface="Consolas" pitchFamily="49" charset="0"/>
              </a:rPr>
              <a:t>sleep</a:t>
            </a:r>
            <a:r>
              <a:rPr lang="en-US" sz="2000" dirty="0" smtClean="0">
                <a:latin typeface="Consolas" pitchFamily="49" charset="0"/>
              </a:rPr>
              <a:t>();</a:t>
            </a:r>
          </a:p>
          <a:p>
            <a:r>
              <a:rPr lang="en-US" sz="2000" dirty="0" smtClean="0">
                <a:latin typeface="Consolas" pitchFamily="49" charset="0"/>
              </a:rPr>
              <a:t>    status = </a:t>
            </a:r>
            <a:r>
              <a:rPr lang="en-US" sz="2000" dirty="0" err="1" smtClean="0">
                <a:solidFill>
                  <a:schemeClr val="accent1"/>
                </a:solidFill>
                <a:latin typeface="Consolas" pitchFamily="49" charset="0"/>
              </a:rPr>
              <a:t>inb</a:t>
            </a:r>
            <a:r>
              <a:rPr lang="en-US" sz="2000" dirty="0" smtClean="0">
                <a:latin typeface="Consolas" pitchFamily="49" charset="0"/>
              </a:rPr>
              <a:t>(0x64);</a:t>
            </a:r>
          </a:p>
          <a:p>
            <a:r>
              <a:rPr lang="en-US" sz="2000" dirty="0" smtClean="0">
                <a:latin typeface="Consolas" pitchFamily="49" charset="0"/>
              </a:rPr>
              <a:t>  } while(!(status &amp; 1));</a:t>
            </a:r>
          </a:p>
          <a:p>
            <a:endParaRPr lang="en-US" sz="2000" dirty="0" smtClean="0">
              <a:latin typeface="Consolas" pitchFamily="49" charset="0"/>
            </a:endParaRPr>
          </a:p>
          <a:p>
            <a:r>
              <a:rPr lang="en-US" sz="2000" dirty="0" smtClean="0">
                <a:latin typeface="Consolas" pitchFamily="49" charset="0"/>
              </a:rPr>
              <a:t>  return </a:t>
            </a:r>
            <a:r>
              <a:rPr lang="en-US" sz="2000" dirty="0" err="1" smtClean="0">
                <a:solidFill>
                  <a:schemeClr val="accent1"/>
                </a:solidFill>
                <a:latin typeface="Consolas" pitchFamily="49" charset="0"/>
              </a:rPr>
              <a:t>inb</a:t>
            </a:r>
            <a:r>
              <a:rPr lang="en-US" sz="2000" dirty="0" smtClean="0">
                <a:latin typeface="Consolas" pitchFamily="49" charset="0"/>
              </a:rPr>
              <a:t>(0x60);  }</a:t>
            </a:r>
            <a:endParaRPr lang="en-US" sz="2000" dirty="0">
              <a:latin typeface="Consolas" pitchFamily="49" charset="0"/>
            </a:endParaRPr>
          </a:p>
        </p:txBody>
      </p:sp>
    </p:spTree>
    <p:extLst>
      <p:ext uri="{BB962C8B-B14F-4D97-AF65-F5344CB8AC3E}">
        <p14:creationId xmlns:p14="http://schemas.microsoft.com/office/powerpoint/2010/main" val="29551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56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656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656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656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656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6563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6563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6563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6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656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9970" name="Rectangle 2"/>
          <p:cNvSpPr>
            <a:spLocks noGrp="1" noChangeArrowheads="1"/>
          </p:cNvSpPr>
          <p:nvPr>
            <p:ph type="title"/>
            <p:custDataLst>
              <p:tags r:id="rId1"/>
            </p:custDataLst>
          </p:nvPr>
        </p:nvSpPr>
        <p:spPr/>
        <p:txBody>
          <a:bodyPr>
            <a:normAutofit fontScale="90000"/>
          </a:bodyPr>
          <a:lstStyle/>
          <a:p>
            <a:r>
              <a:rPr lang="en-US" smtClean="0"/>
              <a:t>Communication Method</a:t>
            </a:r>
            <a:endParaRPr lang="en-US"/>
          </a:p>
        </p:txBody>
      </p:sp>
      <p:sp>
        <p:nvSpPr>
          <p:cNvPr id="4179971" name="Rectangle 3"/>
          <p:cNvSpPr>
            <a:spLocks noGrp="1" noChangeArrowheads="1"/>
          </p:cNvSpPr>
          <p:nvPr>
            <p:ph idx="1"/>
            <p:custDataLst>
              <p:tags r:id="rId2"/>
            </p:custDataLst>
          </p:nvPr>
        </p:nvSpPr>
        <p:spPr>
          <a:xfrm>
            <a:off x="228600" y="685800"/>
            <a:ext cx="8915400" cy="6477000"/>
          </a:xfrm>
        </p:spPr>
        <p:txBody>
          <a:bodyPr>
            <a:normAutofit/>
          </a:bodyPr>
          <a:lstStyle/>
          <a:p>
            <a:r>
              <a:rPr lang="en-US" sz="2800" dirty="0" smtClean="0"/>
              <a:t>Q: How does program learn device is ready/done?</a:t>
            </a:r>
          </a:p>
          <a:p>
            <a:r>
              <a:rPr lang="en-US" sz="2800" dirty="0" smtClean="0"/>
              <a:t>A: </a:t>
            </a:r>
            <a:r>
              <a:rPr lang="en-US" sz="2800" dirty="0" smtClean="0">
                <a:solidFill>
                  <a:schemeClr val="accent1"/>
                </a:solidFill>
              </a:rPr>
              <a:t>Interrupts:</a:t>
            </a:r>
            <a:r>
              <a:rPr lang="en-US" sz="2800" dirty="0" smtClean="0"/>
              <a:t> Device sends interrupt to CPU</a:t>
            </a:r>
          </a:p>
          <a:p>
            <a:pPr lvl="1"/>
            <a:r>
              <a:rPr lang="en-US" sz="2400" dirty="0" smtClean="0"/>
              <a:t>Cause register identifies the interrupting device</a:t>
            </a:r>
          </a:p>
          <a:p>
            <a:pPr lvl="1"/>
            <a:r>
              <a:rPr lang="en-US" sz="2400" dirty="0" smtClean="0"/>
              <a:t>interrupt handler examines device, decides what to do</a:t>
            </a:r>
          </a:p>
          <a:p>
            <a:r>
              <a:rPr lang="en-US" sz="2800" dirty="0" smtClean="0"/>
              <a:t>Priority interrupts</a:t>
            </a:r>
          </a:p>
          <a:p>
            <a:pPr lvl="1"/>
            <a:r>
              <a:rPr lang="en-US" sz="2400" dirty="0" smtClean="0"/>
              <a:t>Urgent events can interrupt lower-priority interrupt handling</a:t>
            </a:r>
          </a:p>
          <a:p>
            <a:pPr lvl="1"/>
            <a:r>
              <a:rPr lang="en-US" sz="2400" dirty="0" smtClean="0"/>
              <a:t>OS can </a:t>
            </a:r>
            <a:r>
              <a:rPr lang="en-US" sz="2400" strike="sngStrike" dirty="0" smtClean="0"/>
              <a:t> disable </a:t>
            </a:r>
            <a:r>
              <a:rPr lang="en-US" sz="2400" dirty="0" smtClean="0"/>
              <a:t> defer interrupts</a:t>
            </a:r>
            <a:endParaRPr lang="en-US" dirty="0"/>
          </a:p>
          <a:p>
            <a:r>
              <a:rPr lang="en-US" dirty="0" smtClean="0"/>
              <a:t>Pro? Con?</a:t>
            </a:r>
          </a:p>
          <a:p>
            <a:pPr lvl="1"/>
            <a:r>
              <a:rPr lang="en-US" dirty="0" smtClean="0"/>
              <a:t>More efficient: only interrupt when device ready/done</a:t>
            </a:r>
          </a:p>
          <a:p>
            <a:pPr lvl="1"/>
            <a:r>
              <a:rPr lang="en-US" dirty="0" smtClean="0"/>
              <a:t>Less efficient: more expensive since save CPU context</a:t>
            </a:r>
          </a:p>
          <a:p>
            <a:pPr lvl="2"/>
            <a:r>
              <a:rPr lang="en-US" dirty="0" smtClean="0"/>
              <a:t>CPU context: PC, SP, registers, </a:t>
            </a:r>
            <a:r>
              <a:rPr lang="en-US" dirty="0" err="1" smtClean="0"/>
              <a:t>etc</a:t>
            </a:r>
            <a:endParaRPr lang="en-US" dirty="0" smtClean="0"/>
          </a:p>
          <a:p>
            <a:pPr lvl="1"/>
            <a:r>
              <a:rPr lang="en-US" dirty="0" smtClean="0"/>
              <a:t>Con: unpredictable b/c event arrival depends on other devices’ activity</a:t>
            </a:r>
          </a:p>
        </p:txBody>
      </p:sp>
    </p:spTree>
    <p:extLst>
      <p:ext uri="{BB962C8B-B14F-4D97-AF65-F5344CB8AC3E}">
        <p14:creationId xmlns:p14="http://schemas.microsoft.com/office/powerpoint/2010/main" val="8204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99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99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99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99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99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99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99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799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7997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7997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79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228600" y="685800"/>
            <a:ext cx="8915400" cy="5638800"/>
          </a:xfrm>
        </p:spPr>
        <p:txBody>
          <a:bodyPr/>
          <a:lstStyle/>
          <a:p>
            <a:r>
              <a:rPr lang="en-US" dirty="0" smtClean="0"/>
              <a:t>How does a processor interact with its environment?</a:t>
            </a:r>
            <a:endParaRPr lang="en-US" dirty="0"/>
          </a:p>
        </p:txBody>
      </p:sp>
    </p:spTree>
    <p:extLst>
      <p:ext uri="{BB962C8B-B14F-4D97-AF65-F5344CB8AC3E}">
        <p14:creationId xmlns:p14="http://schemas.microsoft.com/office/powerpoint/2010/main" val="1103713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p>
          <a:p>
            <a:endParaRPr lang="en-US" dirty="0"/>
          </a:p>
          <a:p>
            <a:r>
              <a:rPr lang="en-US" dirty="0">
                <a:solidFill>
                  <a:schemeClr val="bg1"/>
                </a:solidFill>
              </a:rPr>
              <a:t>Memory-mapped I/O is an elegant technique </a:t>
            </a:r>
            <a:r>
              <a:rPr lang="en-US" dirty="0" smtClean="0">
                <a:solidFill>
                  <a:schemeClr val="bg1"/>
                </a:solidFill>
              </a:rPr>
              <a:t>to read/write </a:t>
            </a:r>
            <a:r>
              <a:rPr lang="en-US" dirty="0">
                <a:solidFill>
                  <a:schemeClr val="bg1"/>
                </a:solidFill>
              </a:rPr>
              <a:t>device registers with </a:t>
            </a:r>
            <a:r>
              <a:rPr lang="en-US" dirty="0" smtClean="0">
                <a:solidFill>
                  <a:schemeClr val="bg1"/>
                </a:solidFill>
              </a:rPr>
              <a:t>standard load/stores.</a:t>
            </a:r>
          </a:p>
          <a:p>
            <a:endParaRPr lang="en-US" dirty="0">
              <a:solidFill>
                <a:schemeClr val="accent1"/>
              </a:solidFill>
            </a:endParaRPr>
          </a:p>
          <a:p>
            <a:r>
              <a:rPr lang="en-US" dirty="0">
                <a:solidFill>
                  <a:schemeClr val="accent1"/>
                </a:solidFill>
              </a:rPr>
              <a:t>Interrupt-based I/O avoids the wasted work in</a:t>
            </a:r>
          </a:p>
          <a:p>
            <a:r>
              <a:rPr lang="en-US" dirty="0">
                <a:solidFill>
                  <a:schemeClr val="accent1"/>
                </a:solidFill>
              </a:rPr>
              <a:t>polling-based I/O and is usually more efficient</a:t>
            </a:r>
          </a:p>
        </p:txBody>
      </p:sp>
    </p:spTree>
    <p:extLst>
      <p:ext uri="{BB962C8B-B14F-4D97-AF65-F5344CB8AC3E}">
        <p14:creationId xmlns:p14="http://schemas.microsoft.com/office/powerpoint/2010/main" val="2347718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228600" y="685800"/>
            <a:ext cx="8915400" cy="5638800"/>
          </a:xfrm>
        </p:spPr>
        <p:txBody>
          <a:bodyPr/>
          <a:lstStyle/>
          <a:p>
            <a:r>
              <a:rPr lang="en-US" dirty="0" smtClean="0"/>
              <a:t>How do we transfer a </a:t>
            </a:r>
            <a:r>
              <a:rPr lang="en-US" b="1" i="1" dirty="0" smtClean="0"/>
              <a:t>lot</a:t>
            </a:r>
            <a:r>
              <a:rPr lang="en-US" dirty="0" smtClean="0"/>
              <a:t> of data </a:t>
            </a:r>
            <a:r>
              <a:rPr lang="en-US" b="1" i="1" dirty="0" smtClean="0"/>
              <a:t>efficiently</a:t>
            </a:r>
            <a:r>
              <a:rPr lang="en-US" dirty="0" smtClean="0"/>
              <a:t>?</a:t>
            </a:r>
            <a:endParaRPr lang="en-US" dirty="0"/>
          </a:p>
        </p:txBody>
      </p:sp>
    </p:spTree>
    <p:extLst>
      <p:ext uri="{BB962C8B-B14F-4D97-AF65-F5344CB8AC3E}">
        <p14:creationId xmlns:p14="http://schemas.microsoft.com/office/powerpoint/2010/main" val="3537573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smtClean="0"/>
              <a:t>I/O Data Transfer</a:t>
            </a:r>
            <a:endParaRPr lang="en-AU" dirty="0"/>
          </a:p>
        </p:txBody>
      </p:sp>
      <p:sp>
        <p:nvSpPr>
          <p:cNvPr id="4169731" name="Rectangle 3"/>
          <p:cNvSpPr>
            <a:spLocks noGrp="1" noChangeArrowheads="1"/>
          </p:cNvSpPr>
          <p:nvPr>
            <p:ph idx="1"/>
            <p:custDataLst>
              <p:tags r:id="rId2"/>
            </p:custDataLst>
          </p:nvPr>
        </p:nvSpPr>
        <p:spPr/>
        <p:txBody>
          <a:bodyPr>
            <a:normAutofit/>
          </a:bodyPr>
          <a:lstStyle/>
          <a:p>
            <a:pPr>
              <a:spcBef>
                <a:spcPts val="0"/>
              </a:spcBef>
            </a:pPr>
            <a:r>
              <a:rPr lang="en-US" dirty="0" smtClean="0"/>
              <a:t>How to talk to device? </a:t>
            </a:r>
          </a:p>
          <a:p>
            <a:pPr lvl="1">
              <a:spcBef>
                <a:spcPts val="0"/>
              </a:spcBef>
            </a:pPr>
            <a:r>
              <a:rPr lang="en-US" dirty="0" smtClean="0"/>
              <a:t>Programmed I/O or Memory-Mapped I/O</a:t>
            </a:r>
          </a:p>
          <a:p>
            <a:pPr>
              <a:spcBef>
                <a:spcPts val="0"/>
              </a:spcBef>
            </a:pPr>
            <a:r>
              <a:rPr lang="en-US" dirty="0" smtClean="0"/>
              <a:t>How to get events?</a:t>
            </a:r>
          </a:p>
          <a:p>
            <a:pPr lvl="1">
              <a:spcBef>
                <a:spcPts val="0"/>
              </a:spcBef>
            </a:pPr>
            <a:r>
              <a:rPr lang="en-US" dirty="0" smtClean="0"/>
              <a:t>Polling or Interrupts</a:t>
            </a:r>
          </a:p>
          <a:p>
            <a:pPr>
              <a:spcBef>
                <a:spcPts val="0"/>
              </a:spcBef>
            </a:pPr>
            <a:r>
              <a:rPr lang="en-US" dirty="0" smtClean="0">
                <a:solidFill>
                  <a:schemeClr val="accent1"/>
                </a:solidFill>
              </a:rPr>
              <a:t>How to transfer lots of data?</a:t>
            </a:r>
            <a:endParaRPr lang="en-US" dirty="0" smtClean="0">
              <a:latin typeface="Consolas" pitchFamily="49" charset="0"/>
            </a:endParaRPr>
          </a:p>
          <a:p>
            <a:pPr marL="804863"/>
            <a:r>
              <a:rPr lang="en-US" dirty="0" smtClean="0">
                <a:latin typeface="Consolas" pitchFamily="49" charset="0"/>
              </a:rPr>
              <a:t>disk-&gt;</a:t>
            </a:r>
            <a:r>
              <a:rPr lang="en-US" dirty="0" err="1" smtClean="0">
                <a:latin typeface="Consolas" pitchFamily="49" charset="0"/>
              </a:rPr>
              <a:t>cmd</a:t>
            </a:r>
            <a:r>
              <a:rPr lang="en-US" dirty="0" smtClean="0">
                <a:latin typeface="Consolas" pitchFamily="49" charset="0"/>
              </a:rPr>
              <a:t> = READ_4K_SECTOR;</a:t>
            </a:r>
          </a:p>
          <a:p>
            <a:pPr marL="804863"/>
            <a:r>
              <a:rPr lang="en-US" dirty="0" smtClean="0">
                <a:latin typeface="Consolas" pitchFamily="49" charset="0"/>
              </a:rPr>
              <a:t>disk-&gt;data = 12;</a:t>
            </a:r>
          </a:p>
          <a:p>
            <a:pPr marL="804863"/>
            <a:r>
              <a:rPr lang="en-US" dirty="0" smtClean="0">
                <a:latin typeface="Consolas" pitchFamily="49" charset="0"/>
              </a:rPr>
              <a:t>while (!(disk-&gt;status &amp; 1) { }</a:t>
            </a:r>
          </a:p>
          <a:p>
            <a:pPr marL="804863"/>
            <a:r>
              <a:rPr lang="en-US" dirty="0" smtClean="0">
                <a:latin typeface="Consolas" pitchFamily="49" charset="0"/>
              </a:rPr>
              <a:t>for (</a:t>
            </a:r>
            <a:r>
              <a:rPr lang="en-US" dirty="0" err="1" smtClean="0">
                <a:latin typeface="Consolas" pitchFamily="49" charset="0"/>
              </a:rPr>
              <a:t>i</a:t>
            </a:r>
            <a:r>
              <a:rPr lang="en-US" dirty="0" smtClean="0">
                <a:latin typeface="Consolas" pitchFamily="49" charset="0"/>
              </a:rPr>
              <a:t> = 0..4k) </a:t>
            </a:r>
          </a:p>
          <a:p>
            <a:pPr marL="804863"/>
            <a:r>
              <a:rPr lang="en-US" dirty="0" smtClean="0">
                <a:latin typeface="Consolas" pitchFamily="49" charset="0"/>
              </a:rPr>
              <a:t>	</a:t>
            </a:r>
            <a:r>
              <a:rPr lang="en-US" dirty="0" err="1" smtClean="0">
                <a:latin typeface="Consolas" pitchFamily="49" charset="0"/>
              </a:rPr>
              <a:t>buf</a:t>
            </a:r>
            <a:r>
              <a:rPr lang="en-US" dirty="0" smtClean="0">
                <a:latin typeface="Consolas" pitchFamily="49" charset="0"/>
              </a:rPr>
              <a:t>[</a:t>
            </a:r>
            <a:r>
              <a:rPr lang="en-US" dirty="0" err="1" smtClean="0">
                <a:latin typeface="Consolas" pitchFamily="49" charset="0"/>
              </a:rPr>
              <a:t>i</a:t>
            </a:r>
            <a:r>
              <a:rPr lang="en-US" dirty="0" smtClean="0">
                <a:latin typeface="Consolas" pitchFamily="49" charset="0"/>
              </a:rPr>
              <a:t>] = disk-&gt;data;</a:t>
            </a:r>
          </a:p>
        </p:txBody>
      </p:sp>
      <p:sp>
        <p:nvSpPr>
          <p:cNvPr id="2" name="Right Brace 1"/>
          <p:cNvSpPr/>
          <p:nvPr/>
        </p:nvSpPr>
        <p:spPr>
          <a:xfrm>
            <a:off x="7391400" y="3124200"/>
            <a:ext cx="6858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772400" y="3817203"/>
            <a:ext cx="1427186" cy="830997"/>
          </a:xfrm>
          <a:prstGeom prst="rect">
            <a:avLst/>
          </a:prstGeom>
          <a:noFill/>
        </p:spPr>
        <p:txBody>
          <a:bodyPr wrap="none" rtlCol="0">
            <a:spAutoFit/>
          </a:bodyPr>
          <a:lstStyle/>
          <a:p>
            <a:r>
              <a:rPr lang="en-US" sz="2400" dirty="0" smtClean="0">
                <a:solidFill>
                  <a:schemeClr val="accent1"/>
                </a:solidFill>
              </a:rPr>
              <a:t>Very</a:t>
            </a:r>
          </a:p>
          <a:p>
            <a:r>
              <a:rPr lang="en-US" sz="2400" dirty="0" smtClean="0">
                <a:solidFill>
                  <a:schemeClr val="accent1"/>
                </a:solidFill>
              </a:rPr>
              <a:t>Expensive</a:t>
            </a:r>
            <a:endParaRPr lang="en-US" sz="2400" dirty="0">
              <a:solidFill>
                <a:schemeClr val="accent1"/>
              </a:solidFill>
            </a:endParaRPr>
          </a:p>
        </p:txBody>
      </p:sp>
      <p:sp>
        <p:nvSpPr>
          <p:cNvPr id="4" name="Rounded Rectangle 3"/>
          <p:cNvSpPr/>
          <p:nvPr/>
        </p:nvSpPr>
        <p:spPr>
          <a:xfrm>
            <a:off x="152400" y="2514600"/>
            <a:ext cx="5029200" cy="6096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6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97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697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697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697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6973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6973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4066" name="Rectangle 2"/>
          <p:cNvSpPr>
            <a:spLocks noGrp="1" noChangeArrowheads="1"/>
          </p:cNvSpPr>
          <p:nvPr>
            <p:ph type="title"/>
            <p:custDataLst>
              <p:tags r:id="rId1"/>
            </p:custDataLst>
          </p:nvPr>
        </p:nvSpPr>
        <p:spPr/>
        <p:txBody>
          <a:bodyPr>
            <a:normAutofit fontScale="90000"/>
          </a:bodyPr>
          <a:lstStyle/>
          <a:p>
            <a:r>
              <a:rPr lang="en-GB" dirty="0" smtClean="0"/>
              <a:t>I/O Data Transfer</a:t>
            </a:r>
            <a:endParaRPr lang="en-GB" dirty="0"/>
          </a:p>
        </p:txBody>
      </p:sp>
      <p:sp>
        <p:nvSpPr>
          <p:cNvPr id="4184067" name="Rectangle 3"/>
          <p:cNvSpPr>
            <a:spLocks noGrp="1" noChangeArrowheads="1"/>
          </p:cNvSpPr>
          <p:nvPr>
            <p:ph idx="1"/>
            <p:custDataLst>
              <p:tags r:id="rId2"/>
            </p:custDataLst>
          </p:nvPr>
        </p:nvSpPr>
        <p:spPr/>
        <p:txBody>
          <a:bodyPr/>
          <a:lstStyle/>
          <a:p>
            <a:r>
              <a:rPr lang="en-GB" dirty="0" smtClean="0"/>
              <a:t>Programmed I/O </a:t>
            </a:r>
            <a:r>
              <a:rPr lang="en-GB" dirty="0" err="1" smtClean="0"/>
              <a:t>xfer</a:t>
            </a:r>
            <a:r>
              <a:rPr lang="en-GB" dirty="0" smtClean="0"/>
              <a:t>:  Device </a:t>
            </a:r>
            <a:r>
              <a:rPr lang="en-GB" dirty="0" smtClean="0">
                <a:sym typeface="Wingdings" pitchFamily="2" charset="2"/>
              </a:rPr>
              <a:t> </a:t>
            </a:r>
            <a:r>
              <a:rPr lang="en-GB" dirty="0" smtClean="0"/>
              <a:t> CPU </a:t>
            </a:r>
            <a:r>
              <a:rPr lang="en-GB" dirty="0" smtClean="0">
                <a:sym typeface="Wingdings" pitchFamily="2" charset="2"/>
              </a:rPr>
              <a:t></a:t>
            </a:r>
            <a:r>
              <a:rPr lang="en-GB" dirty="0" smtClean="0"/>
              <a:t> RAM</a:t>
            </a:r>
          </a:p>
          <a:p>
            <a:pPr lvl="1">
              <a:buNone/>
            </a:pPr>
            <a:r>
              <a:rPr lang="en-GB" dirty="0" smtClean="0"/>
              <a:t>for (</a:t>
            </a:r>
            <a:r>
              <a:rPr lang="en-GB" dirty="0" err="1" smtClean="0"/>
              <a:t>i</a:t>
            </a:r>
            <a:r>
              <a:rPr lang="en-GB" dirty="0" smtClean="0"/>
              <a:t> = 1 .. n)</a:t>
            </a:r>
          </a:p>
          <a:p>
            <a:pPr lvl="1"/>
            <a:r>
              <a:rPr lang="en-GB" dirty="0" smtClean="0"/>
              <a:t>CPU issues read request</a:t>
            </a:r>
          </a:p>
          <a:p>
            <a:pPr lvl="1"/>
            <a:r>
              <a:rPr lang="en-GB" dirty="0" smtClean="0"/>
              <a:t>Device puts data on bus</a:t>
            </a:r>
            <a:br>
              <a:rPr lang="en-GB" dirty="0" smtClean="0"/>
            </a:br>
            <a:r>
              <a:rPr lang="en-GB" dirty="0" smtClean="0"/>
              <a:t>&amp; CPU reads into registers</a:t>
            </a:r>
          </a:p>
          <a:p>
            <a:pPr lvl="1"/>
            <a:r>
              <a:rPr lang="en-GB" dirty="0" smtClean="0"/>
              <a:t>CPU writes data to memory</a:t>
            </a:r>
          </a:p>
          <a:p>
            <a:pPr lvl="1"/>
            <a:r>
              <a:rPr lang="en-GB" b="1" i="1" dirty="0" smtClean="0">
                <a:solidFill>
                  <a:schemeClr val="accent1"/>
                </a:solidFill>
              </a:rPr>
              <a:t>Not</a:t>
            </a:r>
            <a:r>
              <a:rPr lang="en-GB" dirty="0" smtClean="0">
                <a:solidFill>
                  <a:schemeClr val="accent1"/>
                </a:solidFill>
              </a:rPr>
              <a:t> efficient</a:t>
            </a:r>
          </a:p>
        </p:txBody>
      </p:sp>
      <p:sp>
        <p:nvSpPr>
          <p:cNvPr id="4184068" name="Rectangle 4"/>
          <p:cNvSpPr>
            <a:spLocks noChangeArrowheads="1"/>
          </p:cNvSpPr>
          <p:nvPr>
            <p:custDataLst>
              <p:tags r:id="rId3"/>
            </p:custDataLst>
          </p:nvPr>
        </p:nvSpPr>
        <p:spPr bwMode="auto">
          <a:xfrm>
            <a:off x="5554662" y="11334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4184069" name="Rectangle 5"/>
          <p:cNvSpPr>
            <a:spLocks noChangeArrowheads="1"/>
          </p:cNvSpPr>
          <p:nvPr>
            <p:custDataLst>
              <p:tags r:id="rId4"/>
            </p:custDataLst>
          </p:nvPr>
        </p:nvSpPr>
        <p:spPr bwMode="auto">
          <a:xfrm>
            <a:off x="7734300" y="11334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4184070" name="AutoShape 6"/>
          <p:cNvSpPr>
            <a:spLocks noChangeArrowheads="1"/>
          </p:cNvSpPr>
          <p:nvPr>
            <p:custDataLst>
              <p:tags r:id="rId5"/>
            </p:custDataLst>
          </p:nvPr>
        </p:nvSpPr>
        <p:spPr bwMode="auto">
          <a:xfrm>
            <a:off x="6477000" y="18669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4184071" name="Freeform 7"/>
          <p:cNvSpPr>
            <a:spLocks/>
          </p:cNvSpPr>
          <p:nvPr>
            <p:custDataLst>
              <p:tags r:id="rId6"/>
            </p:custDataLst>
          </p:nvPr>
        </p:nvSpPr>
        <p:spPr bwMode="auto">
          <a:xfrm>
            <a:off x="6400800" y="16002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round/>
            <a:headEnd/>
            <a:tailEnd type="arrow" w="lg" len="lg"/>
          </a:ln>
          <a:effectLst/>
        </p:spPr>
        <p:txBody>
          <a:bodyPr wrap="none" anchor="ctr"/>
          <a:lstStyle/>
          <a:p>
            <a:endParaRPr lang="en-US"/>
          </a:p>
        </p:txBody>
      </p:sp>
      <p:sp>
        <p:nvSpPr>
          <p:cNvPr id="4184072" name="Freeform 8"/>
          <p:cNvSpPr>
            <a:spLocks/>
          </p:cNvSpPr>
          <p:nvPr>
            <p:custDataLst>
              <p:tags r:id="rId7"/>
            </p:custDataLst>
          </p:nvPr>
        </p:nvSpPr>
        <p:spPr bwMode="auto">
          <a:xfrm>
            <a:off x="6400800" y="14351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4184073" name="Line 9"/>
          <p:cNvSpPr>
            <a:spLocks noChangeShapeType="1"/>
          </p:cNvSpPr>
          <p:nvPr>
            <p:custDataLst>
              <p:tags r:id="rId8"/>
            </p:custDataLst>
          </p:nvPr>
        </p:nvSpPr>
        <p:spPr bwMode="auto">
          <a:xfrm flipV="1">
            <a:off x="6400800" y="1219200"/>
            <a:ext cx="1295400" cy="0"/>
          </a:xfrm>
          <a:prstGeom prst="line">
            <a:avLst/>
          </a:prstGeom>
          <a:noFill/>
          <a:ln w="28575">
            <a:solidFill>
              <a:schemeClr val="accent1"/>
            </a:solidFill>
            <a:miter lim="800000"/>
            <a:headEnd/>
            <a:tailEnd type="arrow" w="lg" len="lg"/>
          </a:ln>
          <a:effectLst/>
        </p:spPr>
        <p:txBody>
          <a:bodyPr/>
          <a:lstStyle/>
          <a:p>
            <a:endParaRPr lang="en-US"/>
          </a:p>
        </p:txBody>
      </p:sp>
      <p:sp>
        <p:nvSpPr>
          <p:cNvPr id="4184082" name="Oval 18"/>
          <p:cNvSpPr>
            <a:spLocks noChangeArrowheads="1"/>
          </p:cNvSpPr>
          <p:nvPr>
            <p:custDataLst>
              <p:tags r:id="rId9"/>
            </p:custDataLst>
          </p:nvPr>
        </p:nvSpPr>
        <p:spPr bwMode="auto">
          <a:xfrm>
            <a:off x="6994525" y="1587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4184083" name="Oval 19"/>
          <p:cNvSpPr>
            <a:spLocks noChangeArrowheads="1"/>
          </p:cNvSpPr>
          <p:nvPr>
            <p:custDataLst>
              <p:tags r:id="rId10"/>
            </p:custDataLst>
          </p:nvPr>
        </p:nvSpPr>
        <p:spPr bwMode="auto">
          <a:xfrm>
            <a:off x="7146925" y="11303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 name="TextBox 1"/>
          <p:cNvSpPr txBox="1"/>
          <p:nvPr/>
        </p:nvSpPr>
        <p:spPr>
          <a:xfrm>
            <a:off x="5442195" y="2971800"/>
            <a:ext cx="3447610" cy="1569660"/>
          </a:xfrm>
          <a:prstGeom prst="rect">
            <a:avLst/>
          </a:prstGeom>
          <a:noFill/>
        </p:spPr>
        <p:txBody>
          <a:bodyPr wrap="none" rtlCol="0">
            <a:spAutoFit/>
          </a:bodyPr>
          <a:lstStyle/>
          <a:p>
            <a:r>
              <a:rPr lang="en-US" sz="2400" dirty="0" smtClean="0">
                <a:solidFill>
                  <a:schemeClr val="accent1"/>
                </a:solidFill>
              </a:rPr>
              <a:t>Read from Disk</a:t>
            </a:r>
          </a:p>
          <a:p>
            <a:r>
              <a:rPr lang="en-US" sz="2400" dirty="0" smtClean="0">
                <a:solidFill>
                  <a:schemeClr val="accent1"/>
                </a:solidFill>
              </a:rPr>
              <a:t>Write to Memory</a:t>
            </a:r>
          </a:p>
          <a:p>
            <a:r>
              <a:rPr lang="en-US" sz="2400" b="1" i="1" dirty="0" smtClean="0">
                <a:solidFill>
                  <a:schemeClr val="accent1"/>
                </a:solidFill>
              </a:rPr>
              <a:t>Everything</a:t>
            </a:r>
            <a:r>
              <a:rPr lang="en-US" sz="2400" dirty="0" smtClean="0">
                <a:solidFill>
                  <a:schemeClr val="accent1"/>
                </a:solidFill>
              </a:rPr>
              <a:t> interrupts CPU</a:t>
            </a:r>
          </a:p>
          <a:p>
            <a:r>
              <a:rPr lang="en-US" sz="2400" b="1" i="1" dirty="0" smtClean="0">
                <a:solidFill>
                  <a:schemeClr val="accent1"/>
                </a:solidFill>
              </a:rPr>
              <a:t>Wastes</a:t>
            </a:r>
            <a:r>
              <a:rPr lang="en-US" sz="2400" dirty="0" smtClean="0">
                <a:solidFill>
                  <a:schemeClr val="accent1"/>
                </a:solidFill>
              </a:rPr>
              <a:t> CPU</a:t>
            </a:r>
            <a:endParaRPr lang="en-US" sz="2400" dirty="0">
              <a:solidFill>
                <a:schemeClr val="accent1"/>
              </a:solidFill>
            </a:endParaRPr>
          </a:p>
        </p:txBody>
      </p:sp>
      <p:sp>
        <p:nvSpPr>
          <p:cNvPr id="3" name="Rounded Rectangle 2"/>
          <p:cNvSpPr/>
          <p:nvPr/>
        </p:nvSpPr>
        <p:spPr>
          <a:xfrm>
            <a:off x="5442195" y="2971800"/>
            <a:ext cx="3447610" cy="1569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216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84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dirty="0" smtClean="0"/>
              <a:t>I/O Data Transfer</a:t>
            </a:r>
            <a:endParaRPr lang="en-AU" dirty="0"/>
          </a:p>
        </p:txBody>
      </p:sp>
      <p:sp>
        <p:nvSpPr>
          <p:cNvPr id="4169731" name="Rectangle 3"/>
          <p:cNvSpPr>
            <a:spLocks noGrp="1" noChangeArrowheads="1"/>
          </p:cNvSpPr>
          <p:nvPr>
            <p:ph idx="1"/>
            <p:custDataLst>
              <p:tags r:id="rId2"/>
            </p:custDataLst>
          </p:nvPr>
        </p:nvSpPr>
        <p:spPr/>
        <p:txBody>
          <a:bodyPr>
            <a:normAutofit/>
          </a:bodyPr>
          <a:lstStyle/>
          <a:p>
            <a:r>
              <a:rPr lang="en-US" dirty="0" smtClean="0"/>
              <a:t>Q: How to transfer lots of data </a:t>
            </a:r>
            <a:r>
              <a:rPr lang="en-US" b="1" i="1" dirty="0" smtClean="0"/>
              <a:t>efficiently</a:t>
            </a:r>
            <a:r>
              <a:rPr lang="en-US" dirty="0" smtClean="0"/>
              <a:t>?</a:t>
            </a:r>
            <a:endParaRPr lang="en-US" dirty="0" smtClean="0">
              <a:latin typeface="Consolas" pitchFamily="49" charset="0"/>
            </a:endParaRPr>
          </a:p>
          <a:p>
            <a:r>
              <a:rPr lang="en-US" dirty="0" smtClean="0"/>
              <a:t>A: Have device access memory directly</a:t>
            </a:r>
          </a:p>
          <a:p>
            <a:r>
              <a:rPr lang="en-US" dirty="0" smtClean="0">
                <a:solidFill>
                  <a:schemeClr val="accent1"/>
                </a:solidFill>
              </a:rPr>
              <a:t>Direct memory access (DMA)</a:t>
            </a:r>
          </a:p>
          <a:p>
            <a:pPr lvl="1"/>
            <a:r>
              <a:rPr lang="en-US" dirty="0" smtClean="0"/>
              <a:t>1) OS provides starting address, length</a:t>
            </a:r>
          </a:p>
          <a:p>
            <a:pPr lvl="1"/>
            <a:r>
              <a:rPr lang="en-US" dirty="0" smtClean="0"/>
              <a:t>2) controller (or device) transfers data autonomously</a:t>
            </a:r>
          </a:p>
          <a:p>
            <a:pPr lvl="1"/>
            <a:r>
              <a:rPr lang="en-US" dirty="0" smtClean="0"/>
              <a:t>3) Interrupt on completion / error</a:t>
            </a:r>
          </a:p>
        </p:txBody>
      </p:sp>
      <p:sp>
        <p:nvSpPr>
          <p:cNvPr id="5" name="Rounded Rectangle 4"/>
          <p:cNvSpPr/>
          <p:nvPr/>
        </p:nvSpPr>
        <p:spPr>
          <a:xfrm>
            <a:off x="152400" y="1905000"/>
            <a:ext cx="5029200" cy="6096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9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9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697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697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69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4066" name="Rectangle 2"/>
          <p:cNvSpPr>
            <a:spLocks noGrp="1" noChangeArrowheads="1"/>
          </p:cNvSpPr>
          <p:nvPr>
            <p:ph type="title"/>
            <p:custDataLst>
              <p:tags r:id="rId1"/>
            </p:custDataLst>
          </p:nvPr>
        </p:nvSpPr>
        <p:spPr/>
        <p:txBody>
          <a:bodyPr>
            <a:normAutofit fontScale="90000"/>
          </a:bodyPr>
          <a:lstStyle/>
          <a:p>
            <a:r>
              <a:rPr lang="en-GB" dirty="0"/>
              <a:t>DMA: Direct Memory Access</a:t>
            </a:r>
          </a:p>
        </p:txBody>
      </p:sp>
      <p:sp>
        <p:nvSpPr>
          <p:cNvPr id="4184067" name="Rectangle 3"/>
          <p:cNvSpPr>
            <a:spLocks noGrp="1" noChangeArrowheads="1"/>
          </p:cNvSpPr>
          <p:nvPr>
            <p:ph idx="1"/>
            <p:custDataLst>
              <p:tags r:id="rId2"/>
            </p:custDataLst>
          </p:nvPr>
        </p:nvSpPr>
        <p:spPr/>
        <p:txBody>
          <a:bodyPr/>
          <a:lstStyle/>
          <a:p>
            <a:r>
              <a:rPr lang="en-GB" dirty="0" smtClean="0"/>
              <a:t>Programmed I/O </a:t>
            </a:r>
            <a:r>
              <a:rPr lang="en-GB" dirty="0" err="1" smtClean="0"/>
              <a:t>xfer</a:t>
            </a:r>
            <a:r>
              <a:rPr lang="en-GB" dirty="0" smtClean="0"/>
              <a:t>:  Device </a:t>
            </a:r>
            <a:r>
              <a:rPr lang="en-GB" dirty="0" smtClean="0">
                <a:sym typeface="Wingdings" pitchFamily="2" charset="2"/>
              </a:rPr>
              <a:t> </a:t>
            </a:r>
            <a:r>
              <a:rPr lang="en-GB" dirty="0" smtClean="0"/>
              <a:t> CPU </a:t>
            </a:r>
            <a:r>
              <a:rPr lang="en-GB" dirty="0" smtClean="0">
                <a:sym typeface="Wingdings" pitchFamily="2" charset="2"/>
              </a:rPr>
              <a:t></a:t>
            </a:r>
            <a:r>
              <a:rPr lang="en-GB" dirty="0" smtClean="0"/>
              <a:t> RAM</a:t>
            </a:r>
          </a:p>
          <a:p>
            <a:pPr lvl="1">
              <a:buNone/>
            </a:pPr>
            <a:r>
              <a:rPr lang="en-GB" dirty="0" smtClean="0"/>
              <a:t>for (</a:t>
            </a:r>
            <a:r>
              <a:rPr lang="en-GB" dirty="0" err="1" smtClean="0"/>
              <a:t>i</a:t>
            </a:r>
            <a:r>
              <a:rPr lang="en-GB" dirty="0" smtClean="0"/>
              <a:t> = 1 .. n)</a:t>
            </a:r>
          </a:p>
          <a:p>
            <a:pPr lvl="1"/>
            <a:r>
              <a:rPr lang="en-GB" dirty="0" smtClean="0"/>
              <a:t>CPU issues read request</a:t>
            </a:r>
          </a:p>
          <a:p>
            <a:pPr lvl="1"/>
            <a:r>
              <a:rPr lang="en-GB" dirty="0" smtClean="0"/>
              <a:t>Device puts data on bus</a:t>
            </a:r>
            <a:br>
              <a:rPr lang="en-GB" dirty="0" smtClean="0"/>
            </a:br>
            <a:r>
              <a:rPr lang="en-GB" dirty="0" smtClean="0"/>
              <a:t>&amp; CPU reads into registers</a:t>
            </a:r>
          </a:p>
          <a:p>
            <a:pPr lvl="1"/>
            <a:r>
              <a:rPr lang="en-GB" dirty="0" smtClean="0"/>
              <a:t>CPU writes data to memory</a:t>
            </a:r>
          </a:p>
        </p:txBody>
      </p:sp>
      <p:sp>
        <p:nvSpPr>
          <p:cNvPr id="4184068" name="Rectangle 4"/>
          <p:cNvSpPr>
            <a:spLocks noChangeArrowheads="1"/>
          </p:cNvSpPr>
          <p:nvPr>
            <p:custDataLst>
              <p:tags r:id="rId3"/>
            </p:custDataLst>
          </p:nvPr>
        </p:nvSpPr>
        <p:spPr bwMode="auto">
          <a:xfrm>
            <a:off x="5554662" y="11334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4184069" name="Rectangle 5"/>
          <p:cNvSpPr>
            <a:spLocks noChangeArrowheads="1"/>
          </p:cNvSpPr>
          <p:nvPr>
            <p:custDataLst>
              <p:tags r:id="rId4"/>
            </p:custDataLst>
          </p:nvPr>
        </p:nvSpPr>
        <p:spPr bwMode="auto">
          <a:xfrm>
            <a:off x="7734300" y="11334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4184070" name="AutoShape 6"/>
          <p:cNvSpPr>
            <a:spLocks noChangeArrowheads="1"/>
          </p:cNvSpPr>
          <p:nvPr>
            <p:custDataLst>
              <p:tags r:id="rId5"/>
            </p:custDataLst>
          </p:nvPr>
        </p:nvSpPr>
        <p:spPr bwMode="auto">
          <a:xfrm>
            <a:off x="6477000" y="18669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4184071" name="Freeform 7"/>
          <p:cNvSpPr>
            <a:spLocks/>
          </p:cNvSpPr>
          <p:nvPr>
            <p:custDataLst>
              <p:tags r:id="rId6"/>
            </p:custDataLst>
          </p:nvPr>
        </p:nvSpPr>
        <p:spPr bwMode="auto">
          <a:xfrm>
            <a:off x="6400800" y="16002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round/>
            <a:headEnd/>
            <a:tailEnd type="arrow" w="lg" len="lg"/>
          </a:ln>
          <a:effectLst/>
        </p:spPr>
        <p:txBody>
          <a:bodyPr wrap="none" anchor="ctr"/>
          <a:lstStyle/>
          <a:p>
            <a:endParaRPr lang="en-US"/>
          </a:p>
        </p:txBody>
      </p:sp>
      <p:sp>
        <p:nvSpPr>
          <p:cNvPr id="4184072" name="Freeform 8"/>
          <p:cNvSpPr>
            <a:spLocks/>
          </p:cNvSpPr>
          <p:nvPr>
            <p:custDataLst>
              <p:tags r:id="rId7"/>
            </p:custDataLst>
          </p:nvPr>
        </p:nvSpPr>
        <p:spPr bwMode="auto">
          <a:xfrm>
            <a:off x="6400800" y="14351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4184073" name="Line 9"/>
          <p:cNvSpPr>
            <a:spLocks noChangeShapeType="1"/>
          </p:cNvSpPr>
          <p:nvPr>
            <p:custDataLst>
              <p:tags r:id="rId8"/>
            </p:custDataLst>
          </p:nvPr>
        </p:nvSpPr>
        <p:spPr bwMode="auto">
          <a:xfrm flipV="1">
            <a:off x="6400800" y="1219200"/>
            <a:ext cx="1295400" cy="0"/>
          </a:xfrm>
          <a:prstGeom prst="line">
            <a:avLst/>
          </a:prstGeom>
          <a:noFill/>
          <a:ln w="28575">
            <a:solidFill>
              <a:schemeClr val="accent1"/>
            </a:solidFill>
            <a:miter lim="800000"/>
            <a:headEnd/>
            <a:tailEnd type="arrow" w="lg" len="lg"/>
          </a:ln>
          <a:effectLst/>
        </p:spPr>
        <p:txBody>
          <a:bodyPr/>
          <a:lstStyle/>
          <a:p>
            <a:endParaRPr lang="en-US"/>
          </a:p>
        </p:txBody>
      </p:sp>
      <p:sp>
        <p:nvSpPr>
          <p:cNvPr id="4184082" name="Oval 18"/>
          <p:cNvSpPr>
            <a:spLocks noChangeArrowheads="1"/>
          </p:cNvSpPr>
          <p:nvPr>
            <p:custDataLst>
              <p:tags r:id="rId9"/>
            </p:custDataLst>
          </p:nvPr>
        </p:nvSpPr>
        <p:spPr bwMode="auto">
          <a:xfrm>
            <a:off x="6994525" y="1587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4184083" name="Oval 19"/>
          <p:cNvSpPr>
            <a:spLocks noChangeArrowheads="1"/>
          </p:cNvSpPr>
          <p:nvPr>
            <p:custDataLst>
              <p:tags r:id="rId10"/>
            </p:custDataLst>
          </p:nvPr>
        </p:nvSpPr>
        <p:spPr bwMode="auto">
          <a:xfrm>
            <a:off x="7146925" y="11303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9634671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4066" name="Rectangle 2"/>
          <p:cNvSpPr>
            <a:spLocks noGrp="1" noChangeArrowheads="1"/>
          </p:cNvSpPr>
          <p:nvPr>
            <p:ph type="title"/>
            <p:custDataLst>
              <p:tags r:id="rId1"/>
            </p:custDataLst>
          </p:nvPr>
        </p:nvSpPr>
        <p:spPr/>
        <p:txBody>
          <a:bodyPr>
            <a:normAutofit fontScale="90000"/>
          </a:bodyPr>
          <a:lstStyle/>
          <a:p>
            <a:r>
              <a:rPr lang="en-GB" dirty="0" smtClean="0"/>
              <a:t>DMA: Direct Memory Access</a:t>
            </a:r>
            <a:endParaRPr lang="en-GB" dirty="0"/>
          </a:p>
        </p:txBody>
      </p:sp>
      <p:sp>
        <p:nvSpPr>
          <p:cNvPr id="4184067" name="Rectangle 3"/>
          <p:cNvSpPr>
            <a:spLocks noGrp="1" noChangeArrowheads="1"/>
          </p:cNvSpPr>
          <p:nvPr>
            <p:ph idx="1"/>
            <p:custDataLst>
              <p:tags r:id="rId2"/>
            </p:custDataLst>
          </p:nvPr>
        </p:nvSpPr>
        <p:spPr>
          <a:xfrm>
            <a:off x="228600" y="685800"/>
            <a:ext cx="8686800" cy="6019800"/>
          </a:xfrm>
        </p:spPr>
        <p:txBody>
          <a:bodyPr>
            <a:normAutofit lnSpcReduction="10000"/>
          </a:bodyPr>
          <a:lstStyle/>
          <a:p>
            <a:r>
              <a:rPr lang="en-GB" dirty="0" smtClean="0"/>
              <a:t>Programmed I/O </a:t>
            </a:r>
            <a:r>
              <a:rPr lang="en-GB" dirty="0" err="1" smtClean="0"/>
              <a:t>xfer</a:t>
            </a:r>
            <a:r>
              <a:rPr lang="en-GB" dirty="0" smtClean="0"/>
              <a:t>:  Device </a:t>
            </a:r>
            <a:r>
              <a:rPr lang="en-GB" dirty="0" smtClean="0">
                <a:sym typeface="Wingdings" pitchFamily="2" charset="2"/>
              </a:rPr>
              <a:t> </a:t>
            </a:r>
            <a:r>
              <a:rPr lang="en-GB" dirty="0" smtClean="0"/>
              <a:t> CPU </a:t>
            </a:r>
            <a:r>
              <a:rPr lang="en-GB" dirty="0" smtClean="0">
                <a:sym typeface="Wingdings" pitchFamily="2" charset="2"/>
              </a:rPr>
              <a:t></a:t>
            </a:r>
            <a:r>
              <a:rPr lang="en-GB" dirty="0" smtClean="0"/>
              <a:t> RAM</a:t>
            </a:r>
          </a:p>
          <a:p>
            <a:pPr lvl="1">
              <a:buNone/>
            </a:pPr>
            <a:r>
              <a:rPr lang="en-GB" dirty="0" smtClean="0"/>
              <a:t>for (</a:t>
            </a:r>
            <a:r>
              <a:rPr lang="en-GB" dirty="0" err="1" smtClean="0"/>
              <a:t>i</a:t>
            </a:r>
            <a:r>
              <a:rPr lang="en-GB" dirty="0" smtClean="0"/>
              <a:t> = 1 .. n)</a:t>
            </a:r>
          </a:p>
          <a:p>
            <a:pPr lvl="1"/>
            <a:r>
              <a:rPr lang="en-GB" dirty="0" smtClean="0"/>
              <a:t>CPU issues read request</a:t>
            </a:r>
          </a:p>
          <a:p>
            <a:pPr lvl="1"/>
            <a:r>
              <a:rPr lang="en-GB" dirty="0" smtClean="0"/>
              <a:t>Device puts data on bus</a:t>
            </a:r>
            <a:br>
              <a:rPr lang="en-GB" dirty="0" smtClean="0"/>
            </a:br>
            <a:r>
              <a:rPr lang="en-GB" dirty="0" smtClean="0"/>
              <a:t>&amp; CPU reads into registers</a:t>
            </a:r>
          </a:p>
          <a:p>
            <a:pPr lvl="1"/>
            <a:r>
              <a:rPr lang="en-GB" dirty="0" smtClean="0"/>
              <a:t>CPU writes data to memory</a:t>
            </a:r>
          </a:p>
          <a:p>
            <a:pPr lvl="1"/>
            <a:endParaRPr lang="en-GB" dirty="0" smtClean="0"/>
          </a:p>
          <a:p>
            <a:r>
              <a:rPr lang="en-GB" dirty="0" smtClean="0"/>
              <a:t>DMA </a:t>
            </a:r>
            <a:r>
              <a:rPr lang="en-GB" dirty="0" err="1" smtClean="0"/>
              <a:t>xfer</a:t>
            </a:r>
            <a:r>
              <a:rPr lang="en-GB" dirty="0" smtClean="0"/>
              <a:t>:  Device </a:t>
            </a:r>
            <a:r>
              <a:rPr lang="en-GB" dirty="0" smtClean="0">
                <a:sym typeface="Wingdings" pitchFamily="2" charset="2"/>
              </a:rPr>
              <a:t> </a:t>
            </a:r>
            <a:r>
              <a:rPr lang="en-GB" dirty="0" smtClean="0"/>
              <a:t>RAM</a:t>
            </a:r>
          </a:p>
          <a:p>
            <a:pPr lvl="1"/>
            <a:r>
              <a:rPr lang="en-GB" dirty="0" smtClean="0"/>
              <a:t>CPU sets up DMA request</a:t>
            </a:r>
          </a:p>
          <a:p>
            <a:pPr lvl="1"/>
            <a:r>
              <a:rPr lang="en-GB" dirty="0" smtClean="0"/>
              <a:t>for (</a:t>
            </a:r>
            <a:r>
              <a:rPr lang="en-GB" dirty="0" err="1" smtClean="0"/>
              <a:t>i</a:t>
            </a:r>
            <a:r>
              <a:rPr lang="en-GB" dirty="0" smtClean="0"/>
              <a:t> = 1 ... n)</a:t>
            </a:r>
            <a:br>
              <a:rPr lang="en-GB" dirty="0" smtClean="0"/>
            </a:br>
            <a:r>
              <a:rPr lang="en-GB" dirty="0" smtClean="0"/>
              <a:t>	Device puts data on bus</a:t>
            </a:r>
            <a:br>
              <a:rPr lang="en-GB" dirty="0" smtClean="0"/>
            </a:br>
            <a:r>
              <a:rPr lang="en-GB" dirty="0" smtClean="0"/>
              <a:t>	&amp; RAM accepts it</a:t>
            </a:r>
          </a:p>
          <a:p>
            <a:pPr lvl="1"/>
            <a:r>
              <a:rPr lang="en-GB" dirty="0" smtClean="0"/>
              <a:t>Device interrupts CPU after done</a:t>
            </a:r>
          </a:p>
        </p:txBody>
      </p:sp>
      <p:sp>
        <p:nvSpPr>
          <p:cNvPr id="4184068" name="Rectangle 4"/>
          <p:cNvSpPr>
            <a:spLocks noChangeArrowheads="1"/>
          </p:cNvSpPr>
          <p:nvPr>
            <p:custDataLst>
              <p:tags r:id="rId3"/>
            </p:custDataLst>
          </p:nvPr>
        </p:nvSpPr>
        <p:spPr bwMode="auto">
          <a:xfrm>
            <a:off x="5554662" y="11334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4184069" name="Rectangle 5"/>
          <p:cNvSpPr>
            <a:spLocks noChangeArrowheads="1"/>
          </p:cNvSpPr>
          <p:nvPr>
            <p:custDataLst>
              <p:tags r:id="rId4"/>
            </p:custDataLst>
          </p:nvPr>
        </p:nvSpPr>
        <p:spPr bwMode="auto">
          <a:xfrm>
            <a:off x="7734300" y="11334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4184070" name="AutoShape 6"/>
          <p:cNvSpPr>
            <a:spLocks noChangeArrowheads="1"/>
          </p:cNvSpPr>
          <p:nvPr>
            <p:custDataLst>
              <p:tags r:id="rId5"/>
            </p:custDataLst>
          </p:nvPr>
        </p:nvSpPr>
        <p:spPr bwMode="auto">
          <a:xfrm>
            <a:off x="6477000" y="18669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4184071" name="Freeform 7"/>
          <p:cNvSpPr>
            <a:spLocks/>
          </p:cNvSpPr>
          <p:nvPr>
            <p:custDataLst>
              <p:tags r:id="rId6"/>
            </p:custDataLst>
          </p:nvPr>
        </p:nvSpPr>
        <p:spPr bwMode="auto">
          <a:xfrm>
            <a:off x="6400800" y="16002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round/>
            <a:headEnd/>
            <a:tailEnd type="arrow" w="lg" len="lg"/>
          </a:ln>
          <a:effectLst/>
        </p:spPr>
        <p:txBody>
          <a:bodyPr wrap="none" anchor="ctr"/>
          <a:lstStyle/>
          <a:p>
            <a:endParaRPr lang="en-US"/>
          </a:p>
        </p:txBody>
      </p:sp>
      <p:sp>
        <p:nvSpPr>
          <p:cNvPr id="4184072" name="Freeform 8"/>
          <p:cNvSpPr>
            <a:spLocks/>
          </p:cNvSpPr>
          <p:nvPr>
            <p:custDataLst>
              <p:tags r:id="rId7"/>
            </p:custDataLst>
          </p:nvPr>
        </p:nvSpPr>
        <p:spPr bwMode="auto">
          <a:xfrm>
            <a:off x="6400800" y="14351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4184073" name="Line 9"/>
          <p:cNvSpPr>
            <a:spLocks noChangeShapeType="1"/>
          </p:cNvSpPr>
          <p:nvPr>
            <p:custDataLst>
              <p:tags r:id="rId8"/>
            </p:custDataLst>
          </p:nvPr>
        </p:nvSpPr>
        <p:spPr bwMode="auto">
          <a:xfrm flipV="1">
            <a:off x="6400800" y="1219200"/>
            <a:ext cx="1295400" cy="0"/>
          </a:xfrm>
          <a:prstGeom prst="line">
            <a:avLst/>
          </a:prstGeom>
          <a:noFill/>
          <a:ln w="28575">
            <a:solidFill>
              <a:schemeClr val="accent1"/>
            </a:solidFill>
            <a:miter lim="800000"/>
            <a:headEnd/>
            <a:tailEnd type="arrow" w="lg" len="lg"/>
          </a:ln>
          <a:effectLst/>
        </p:spPr>
        <p:txBody>
          <a:bodyPr/>
          <a:lstStyle/>
          <a:p>
            <a:endParaRPr lang="en-US"/>
          </a:p>
        </p:txBody>
      </p:sp>
      <p:sp>
        <p:nvSpPr>
          <p:cNvPr id="4184082" name="Oval 18"/>
          <p:cNvSpPr>
            <a:spLocks noChangeArrowheads="1"/>
          </p:cNvSpPr>
          <p:nvPr>
            <p:custDataLst>
              <p:tags r:id="rId9"/>
            </p:custDataLst>
          </p:nvPr>
        </p:nvSpPr>
        <p:spPr bwMode="auto">
          <a:xfrm>
            <a:off x="6994525" y="1587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4184083" name="Oval 19"/>
          <p:cNvSpPr>
            <a:spLocks noChangeArrowheads="1"/>
          </p:cNvSpPr>
          <p:nvPr>
            <p:custDataLst>
              <p:tags r:id="rId10"/>
            </p:custDataLst>
          </p:nvPr>
        </p:nvSpPr>
        <p:spPr bwMode="auto">
          <a:xfrm>
            <a:off x="7146925" y="11303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554662" y="37623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13" name="Rectangle 5"/>
          <p:cNvSpPr>
            <a:spLocks noChangeArrowheads="1"/>
          </p:cNvSpPr>
          <p:nvPr>
            <p:custDataLst>
              <p:tags r:id="rId12"/>
            </p:custDataLst>
          </p:nvPr>
        </p:nvSpPr>
        <p:spPr bwMode="auto">
          <a:xfrm>
            <a:off x="7734300" y="37623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14" name="AutoShape 6"/>
          <p:cNvSpPr>
            <a:spLocks noChangeArrowheads="1"/>
          </p:cNvSpPr>
          <p:nvPr>
            <p:custDataLst>
              <p:tags r:id="rId13"/>
            </p:custDataLst>
          </p:nvPr>
        </p:nvSpPr>
        <p:spPr bwMode="auto">
          <a:xfrm>
            <a:off x="6477000" y="44958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15" name="Freeform 7"/>
          <p:cNvSpPr>
            <a:spLocks/>
          </p:cNvSpPr>
          <p:nvPr>
            <p:custDataLst>
              <p:tags r:id="rId14"/>
            </p:custDataLst>
          </p:nvPr>
        </p:nvSpPr>
        <p:spPr bwMode="auto">
          <a:xfrm>
            <a:off x="6324600" y="42291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prstDash val="sysDot"/>
            <a:round/>
            <a:headEnd/>
            <a:tailEnd type="arrow" w="lg" len="lg"/>
          </a:ln>
          <a:effectLst/>
        </p:spPr>
        <p:txBody>
          <a:bodyPr wrap="none" anchor="ctr"/>
          <a:lstStyle/>
          <a:p>
            <a:endParaRPr lang="en-US"/>
          </a:p>
        </p:txBody>
      </p:sp>
      <p:sp>
        <p:nvSpPr>
          <p:cNvPr id="16" name="Freeform 8"/>
          <p:cNvSpPr>
            <a:spLocks/>
          </p:cNvSpPr>
          <p:nvPr>
            <p:custDataLst>
              <p:tags r:id="rId15"/>
            </p:custDataLst>
          </p:nvPr>
        </p:nvSpPr>
        <p:spPr bwMode="auto">
          <a:xfrm flipH="1">
            <a:off x="7086598" y="38862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18" name="Oval 18"/>
          <p:cNvSpPr>
            <a:spLocks noChangeArrowheads="1"/>
          </p:cNvSpPr>
          <p:nvPr>
            <p:custDataLst>
              <p:tags r:id="rId16"/>
            </p:custDataLst>
          </p:nvPr>
        </p:nvSpPr>
        <p:spPr bwMode="auto">
          <a:xfrm>
            <a:off x="7010400" y="41910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9" name="Oval 19"/>
          <p:cNvSpPr>
            <a:spLocks noChangeArrowheads="1"/>
          </p:cNvSpPr>
          <p:nvPr>
            <p:custDataLst>
              <p:tags r:id="rId17"/>
            </p:custDataLst>
          </p:nvPr>
        </p:nvSpPr>
        <p:spPr bwMode="auto">
          <a:xfrm>
            <a:off x="7239000" y="38100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0" name="Oval 18"/>
          <p:cNvSpPr>
            <a:spLocks noChangeArrowheads="1"/>
          </p:cNvSpPr>
          <p:nvPr>
            <p:custDataLst>
              <p:tags r:id="rId18"/>
            </p:custDataLst>
          </p:nvPr>
        </p:nvSpPr>
        <p:spPr bwMode="auto">
          <a:xfrm>
            <a:off x="7010400" y="40386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1" name="Oval 18"/>
          <p:cNvSpPr>
            <a:spLocks noChangeArrowheads="1"/>
          </p:cNvSpPr>
          <p:nvPr>
            <p:custDataLst>
              <p:tags r:id="rId19"/>
            </p:custDataLst>
          </p:nvPr>
        </p:nvSpPr>
        <p:spPr bwMode="auto">
          <a:xfrm>
            <a:off x="7010400" y="43434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 name="TextBox 1"/>
          <p:cNvSpPr txBox="1"/>
          <p:nvPr/>
        </p:nvSpPr>
        <p:spPr>
          <a:xfrm>
            <a:off x="5257800" y="4343400"/>
            <a:ext cx="1221745" cy="461665"/>
          </a:xfrm>
          <a:prstGeom prst="rect">
            <a:avLst/>
          </a:prstGeom>
          <a:noFill/>
        </p:spPr>
        <p:txBody>
          <a:bodyPr wrap="none" rtlCol="0">
            <a:spAutoFit/>
          </a:bodyPr>
          <a:lstStyle/>
          <a:p>
            <a:r>
              <a:rPr lang="en-US" sz="2400" dirty="0" smtClean="0">
                <a:solidFill>
                  <a:schemeClr val="accent1"/>
                </a:solidFill>
              </a:rPr>
              <a:t>1) Setup</a:t>
            </a:r>
            <a:endParaRPr lang="en-US" sz="2400" dirty="0">
              <a:solidFill>
                <a:schemeClr val="accent1"/>
              </a:solidFill>
            </a:endParaRPr>
          </a:p>
        </p:txBody>
      </p:sp>
      <p:sp>
        <p:nvSpPr>
          <p:cNvPr id="23" name="TextBox 22"/>
          <p:cNvSpPr txBox="1"/>
          <p:nvPr/>
        </p:nvSpPr>
        <p:spPr>
          <a:xfrm>
            <a:off x="7523477" y="4404014"/>
            <a:ext cx="1509644" cy="461665"/>
          </a:xfrm>
          <a:prstGeom prst="rect">
            <a:avLst/>
          </a:prstGeom>
          <a:noFill/>
        </p:spPr>
        <p:txBody>
          <a:bodyPr wrap="none" rtlCol="0">
            <a:spAutoFit/>
          </a:bodyPr>
          <a:lstStyle/>
          <a:p>
            <a:r>
              <a:rPr lang="en-US" sz="2400" dirty="0">
                <a:solidFill>
                  <a:schemeClr val="accent1"/>
                </a:solidFill>
              </a:rPr>
              <a:t>2</a:t>
            </a:r>
            <a:r>
              <a:rPr lang="en-US" sz="2400" dirty="0" smtClean="0">
                <a:solidFill>
                  <a:schemeClr val="accent1"/>
                </a:solidFill>
              </a:rPr>
              <a:t>) Transfer</a:t>
            </a:r>
            <a:endParaRPr lang="en-US" sz="2400" dirty="0">
              <a:solidFill>
                <a:schemeClr val="accent1"/>
              </a:solidFill>
            </a:endParaRPr>
          </a:p>
        </p:txBody>
      </p:sp>
      <p:sp>
        <p:nvSpPr>
          <p:cNvPr id="24" name="TextBox 23"/>
          <p:cNvSpPr txBox="1"/>
          <p:nvPr/>
        </p:nvSpPr>
        <p:spPr>
          <a:xfrm>
            <a:off x="5562600" y="3195935"/>
            <a:ext cx="3009285" cy="461665"/>
          </a:xfrm>
          <a:prstGeom prst="rect">
            <a:avLst/>
          </a:prstGeom>
          <a:noFill/>
        </p:spPr>
        <p:txBody>
          <a:bodyPr wrap="none" rtlCol="0">
            <a:spAutoFit/>
          </a:bodyPr>
          <a:lstStyle/>
          <a:p>
            <a:r>
              <a:rPr lang="en-US" sz="2400" dirty="0" smtClean="0">
                <a:solidFill>
                  <a:schemeClr val="accent1"/>
                </a:solidFill>
              </a:rPr>
              <a:t>3) Interrupt after done</a:t>
            </a:r>
            <a:endParaRPr lang="en-US" sz="2400" dirty="0">
              <a:solidFill>
                <a:schemeClr val="accent1"/>
              </a:solidFill>
            </a:endParaRPr>
          </a:p>
        </p:txBody>
      </p:sp>
      <p:sp>
        <p:nvSpPr>
          <p:cNvPr id="25" name="Freeform 8"/>
          <p:cNvSpPr>
            <a:spLocks/>
          </p:cNvSpPr>
          <p:nvPr>
            <p:custDataLst>
              <p:tags r:id="rId20"/>
            </p:custDataLst>
          </p:nvPr>
        </p:nvSpPr>
        <p:spPr bwMode="auto">
          <a:xfrm>
            <a:off x="6248400" y="40259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prstDash val="sysDash"/>
            <a:round/>
            <a:headEnd/>
            <a:tailEnd type="arrow" w="lg" len="lg"/>
          </a:ln>
          <a:effectLst/>
        </p:spPr>
        <p:txBody>
          <a:bodyPr wrap="none" anchor="ctr"/>
          <a:lstStyle/>
          <a:p>
            <a:endParaRPr lang="en-US"/>
          </a:p>
        </p:txBody>
      </p:sp>
    </p:spTree>
    <p:extLst>
      <p:ext uri="{BB962C8B-B14F-4D97-AF65-F5344CB8AC3E}">
        <p14:creationId xmlns:p14="http://schemas.microsoft.com/office/powerpoint/2010/main" val="668611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DMA Example</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DMA example: reading from audio (</a:t>
            </a:r>
            <a:r>
              <a:rPr lang="en-US" dirty="0" err="1" smtClean="0"/>
              <a:t>mic</a:t>
            </a:r>
            <a:r>
              <a:rPr lang="en-US" dirty="0" smtClean="0"/>
              <a:t>) input</a:t>
            </a:r>
          </a:p>
          <a:p>
            <a:pPr lvl="1"/>
            <a:r>
              <a:rPr lang="en-US" dirty="0" smtClean="0"/>
              <a:t>DMA engine on audio device… or I/O controller … or …</a:t>
            </a:r>
          </a:p>
          <a:p>
            <a:pPr>
              <a:spcBef>
                <a:spcPts val="1200"/>
              </a:spcBef>
            </a:pPr>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dma_size</a:t>
            </a:r>
            <a:r>
              <a:rPr lang="en-US" sz="2800" dirty="0" smtClean="0">
                <a:latin typeface="Consolas" pitchFamily="49" charset="0"/>
              </a:rPr>
              <a:t> = 4*PAGE_SIZE;</a:t>
            </a:r>
          </a:p>
          <a:p>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buf</a:t>
            </a:r>
            <a:r>
              <a:rPr lang="en-US" sz="2800" dirty="0" smtClean="0">
                <a:latin typeface="Consolas" pitchFamily="49" charset="0"/>
              </a:rPr>
              <a:t> = </a:t>
            </a:r>
            <a:r>
              <a:rPr lang="en-US" sz="2800" dirty="0" err="1" smtClean="0">
                <a:latin typeface="Consolas" pitchFamily="49" charset="0"/>
              </a:rPr>
              <a:t>alloc_dma</a:t>
            </a:r>
            <a:r>
              <a:rPr lang="en-US" sz="2800" dirty="0" smtClean="0">
                <a:latin typeface="Consolas" pitchFamily="49" charset="0"/>
              </a:rPr>
              <a:t>(</a:t>
            </a:r>
            <a:r>
              <a:rPr lang="en-US" sz="2800" dirty="0" err="1" smtClean="0">
                <a:latin typeface="Consolas" pitchFamily="49" charset="0"/>
              </a:rPr>
              <a:t>dma_size</a:t>
            </a:r>
            <a:r>
              <a:rPr lang="en-US" sz="2800" dirty="0" smtClean="0">
                <a:latin typeface="Consolas" pitchFamily="49" charset="0"/>
              </a:rPr>
              <a:t>);</a:t>
            </a:r>
          </a:p>
          <a:p>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mic_dma_baseaddr</a:t>
            </a:r>
            <a:r>
              <a:rPr lang="en-US" sz="2800" dirty="0" smtClean="0">
                <a:latin typeface="Consolas" pitchFamily="49" charset="0"/>
              </a:rPr>
              <a:t> = (</a:t>
            </a:r>
            <a:r>
              <a:rPr lang="en-US" sz="2800" dirty="0" err="1" smtClean="0">
                <a:latin typeface="Consolas" pitchFamily="49" charset="0"/>
              </a:rPr>
              <a:t>int</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mic_dma_count</a:t>
            </a:r>
            <a:r>
              <a:rPr lang="en-US" sz="2800" dirty="0" smtClean="0">
                <a:latin typeface="Consolas" pitchFamily="49" charset="0"/>
              </a:rPr>
              <a:t> = </a:t>
            </a:r>
            <a:r>
              <a:rPr lang="en-US" sz="2800" dirty="0" err="1" smtClean="0">
                <a:latin typeface="Consolas" pitchFamily="49" charset="0"/>
              </a:rPr>
              <a:t>dma_len</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cmd</a:t>
            </a:r>
            <a:r>
              <a:rPr lang="en-US" sz="2800" dirty="0" smtClean="0">
                <a:latin typeface="Consolas" pitchFamily="49" charset="0"/>
              </a:rPr>
              <a:t> = DEV_MIC_INPUT |</a:t>
            </a:r>
            <a:br>
              <a:rPr lang="en-US" sz="2800" dirty="0" smtClean="0">
                <a:latin typeface="Consolas" pitchFamily="49" charset="0"/>
              </a:rPr>
            </a:br>
            <a:r>
              <a:rPr lang="en-US" sz="2800" dirty="0" smtClean="0">
                <a:latin typeface="Consolas" pitchFamily="49" charset="0"/>
              </a:rPr>
              <a:t>DEV_INTERRUPT_ENABLE | DEV_DMA_ENABLE;</a:t>
            </a:r>
          </a:p>
        </p:txBody>
      </p:sp>
    </p:spTree>
    <p:extLst>
      <p:ext uri="{BB962C8B-B14F-4D97-AF65-F5344CB8AC3E}">
        <p14:creationId xmlns:p14="http://schemas.microsoft.com/office/powerpoint/2010/main" val="42335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62" name="Rectangle 2"/>
          <p:cNvSpPr>
            <a:spLocks noGrp="1" noChangeArrowheads="1"/>
          </p:cNvSpPr>
          <p:nvPr>
            <p:ph type="title"/>
            <p:custDataLst>
              <p:tags r:id="rId1"/>
            </p:custDataLst>
          </p:nvPr>
        </p:nvSpPr>
        <p:spPr/>
        <p:txBody>
          <a:bodyPr>
            <a:normAutofit fontScale="90000"/>
          </a:bodyPr>
          <a:lstStyle/>
          <a:p>
            <a:r>
              <a:rPr lang="en-GB" smtClean="0"/>
              <a:t>DMA Issues (1): Addressing</a:t>
            </a:r>
            <a:endParaRPr lang="en-GB"/>
          </a:p>
        </p:txBody>
      </p:sp>
      <p:sp>
        <p:nvSpPr>
          <p:cNvPr id="4188163" name="Rectangle 3"/>
          <p:cNvSpPr>
            <a:spLocks noGrp="1" noChangeArrowheads="1"/>
          </p:cNvSpPr>
          <p:nvPr>
            <p:ph type="body" idx="1"/>
            <p:custDataLst>
              <p:tags r:id="rId2"/>
            </p:custDataLst>
          </p:nvPr>
        </p:nvSpPr>
        <p:spPr/>
        <p:txBody>
          <a:bodyPr/>
          <a:lstStyle/>
          <a:p>
            <a:r>
              <a:rPr lang="en-GB" dirty="0" smtClean="0"/>
              <a:t>Issue #1: </a:t>
            </a:r>
            <a:r>
              <a:rPr lang="en-GB" dirty="0" smtClean="0">
                <a:solidFill>
                  <a:schemeClr val="accent1"/>
                </a:solidFill>
              </a:rPr>
              <a:t>DMA meets Virtual Memory</a:t>
            </a:r>
          </a:p>
          <a:p>
            <a:r>
              <a:rPr lang="en-GB" dirty="0" smtClean="0"/>
              <a:t>RAM: physical addresses</a:t>
            </a:r>
          </a:p>
          <a:p>
            <a:r>
              <a:rPr lang="en-GB" dirty="0" smtClean="0"/>
              <a:t>Programs: virtual addresses</a:t>
            </a:r>
          </a:p>
          <a:p>
            <a:endParaRPr lang="en-GB" dirty="0" smtClean="0"/>
          </a:p>
          <a:p>
            <a:r>
              <a:rPr lang="en-GB" dirty="0" smtClean="0"/>
              <a:t>Solution: DMA uses physical addresses</a:t>
            </a:r>
          </a:p>
          <a:p>
            <a:pPr lvl="1"/>
            <a:r>
              <a:rPr lang="en-US" dirty="0" smtClean="0"/>
              <a:t>OS uses physical address when setting up DMA</a:t>
            </a:r>
          </a:p>
          <a:p>
            <a:pPr lvl="1"/>
            <a:r>
              <a:rPr lang="en-US" dirty="0" smtClean="0"/>
              <a:t>OS allocates contiguous physical pages for DMA</a:t>
            </a:r>
          </a:p>
          <a:p>
            <a:pPr lvl="1"/>
            <a:r>
              <a:rPr lang="en-US" dirty="0" smtClean="0"/>
              <a:t>Or: OS splits </a:t>
            </a:r>
            <a:r>
              <a:rPr lang="en-US" dirty="0" err="1" smtClean="0"/>
              <a:t>xfer</a:t>
            </a:r>
            <a:r>
              <a:rPr lang="en-US" dirty="0" smtClean="0"/>
              <a:t> into page-sized chunks</a:t>
            </a:r>
          </a:p>
          <a:p>
            <a:pPr lvl="2">
              <a:buNone/>
            </a:pPr>
            <a:r>
              <a:rPr lang="en-US" dirty="0" smtClean="0"/>
              <a:t>(many devices support DMA “chains” for this reason)</a:t>
            </a:r>
            <a:endParaRPr lang="en-GB" dirty="0"/>
          </a:p>
        </p:txBody>
      </p:sp>
      <p:sp>
        <p:nvSpPr>
          <p:cNvPr id="4" name="Rectangle 4"/>
          <p:cNvSpPr>
            <a:spLocks noChangeArrowheads="1"/>
          </p:cNvSpPr>
          <p:nvPr>
            <p:custDataLst>
              <p:tags r:id="rId3"/>
            </p:custDataLst>
          </p:nvPr>
        </p:nvSpPr>
        <p:spPr bwMode="auto">
          <a:xfrm>
            <a:off x="5029200" y="1349097"/>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377672"/>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111097"/>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8" name="Freeform 8"/>
          <p:cNvSpPr>
            <a:spLocks/>
          </p:cNvSpPr>
          <p:nvPr>
            <p:custDataLst>
              <p:tags r:id="rId6"/>
            </p:custDataLst>
          </p:nvPr>
        </p:nvSpPr>
        <p:spPr bwMode="auto">
          <a:xfrm flipH="1">
            <a:off x="7315198" y="1501497"/>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a:tailEnd type="arrow" w="lg" len="lg"/>
          </a:ln>
          <a:effectLst/>
        </p:spPr>
        <p:txBody>
          <a:bodyPr wrap="none" anchor="ctr"/>
          <a:lstStyle/>
          <a:p>
            <a:endParaRPr lang="en-US"/>
          </a:p>
        </p:txBody>
      </p:sp>
      <p:sp>
        <p:nvSpPr>
          <p:cNvPr id="9" name="Oval 18"/>
          <p:cNvSpPr>
            <a:spLocks noChangeArrowheads="1"/>
          </p:cNvSpPr>
          <p:nvPr>
            <p:custDataLst>
              <p:tags r:id="rId7"/>
            </p:custDataLst>
          </p:nvPr>
        </p:nvSpPr>
        <p:spPr bwMode="auto">
          <a:xfrm>
            <a:off x="7239000" y="18062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9"/>
          <p:cNvSpPr>
            <a:spLocks noChangeArrowheads="1"/>
          </p:cNvSpPr>
          <p:nvPr>
            <p:custDataLst>
              <p:tags r:id="rId8"/>
            </p:custDataLst>
          </p:nvPr>
        </p:nvSpPr>
        <p:spPr bwMode="auto">
          <a:xfrm>
            <a:off x="7467600" y="1425297"/>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9"/>
            </p:custDataLst>
          </p:nvPr>
        </p:nvSpPr>
        <p:spPr bwMode="auto">
          <a:xfrm>
            <a:off x="7239000" y="16538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Oval 18"/>
          <p:cNvSpPr>
            <a:spLocks noChangeArrowheads="1"/>
          </p:cNvSpPr>
          <p:nvPr>
            <p:custDataLst>
              <p:tags r:id="rId10"/>
            </p:custDataLst>
          </p:nvPr>
        </p:nvSpPr>
        <p:spPr bwMode="auto">
          <a:xfrm>
            <a:off x="7239000" y="19586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3" name="Rectangle 4"/>
          <p:cNvSpPr>
            <a:spLocks noChangeArrowheads="1"/>
          </p:cNvSpPr>
          <p:nvPr>
            <p:custDataLst>
              <p:tags r:id="rId11"/>
            </p:custDataLst>
          </p:nvPr>
        </p:nvSpPr>
        <p:spPr bwMode="auto">
          <a:xfrm>
            <a:off x="5935662" y="1349097"/>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MMU</a:t>
            </a:r>
            <a:endParaRPr lang="en-GB" sz="2200" dirty="0">
              <a:solidFill>
                <a:srgbClr val="FFFFFF"/>
              </a:solidFill>
              <a:latin typeface="Calibri"/>
            </a:endParaRPr>
          </a:p>
        </p:txBody>
      </p:sp>
    </p:spTree>
    <p:extLst>
      <p:ext uri="{BB962C8B-B14F-4D97-AF65-F5344CB8AC3E}">
        <p14:creationId xmlns:p14="http://schemas.microsoft.com/office/powerpoint/2010/main" val="2034780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1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81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881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881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881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88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DMA Example</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DMA example: reading from audio (</a:t>
            </a:r>
            <a:r>
              <a:rPr lang="en-US" dirty="0" err="1" smtClean="0"/>
              <a:t>mic</a:t>
            </a:r>
            <a:r>
              <a:rPr lang="en-US" dirty="0" smtClean="0"/>
              <a:t>) input</a:t>
            </a:r>
          </a:p>
          <a:p>
            <a:pPr lvl="1"/>
            <a:r>
              <a:rPr lang="en-US" dirty="0" smtClean="0"/>
              <a:t>DMA engine on audio device… or I/O controller … or …</a:t>
            </a:r>
          </a:p>
          <a:p>
            <a:pPr>
              <a:spcBef>
                <a:spcPts val="1200"/>
              </a:spcBef>
            </a:pPr>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dma_size</a:t>
            </a:r>
            <a:r>
              <a:rPr lang="en-US" sz="2800" dirty="0" smtClean="0">
                <a:latin typeface="Consolas" pitchFamily="49" charset="0"/>
              </a:rPr>
              <a:t> = 4*PAGE_SIZE;</a:t>
            </a:r>
          </a:p>
          <a:p>
            <a:r>
              <a:rPr lang="en-US" sz="2800" dirty="0" smtClean="0">
                <a:latin typeface="Consolas" pitchFamily="49" charset="0"/>
              </a:rPr>
              <a:t>void *</a:t>
            </a:r>
            <a:r>
              <a:rPr lang="en-US" sz="2800" dirty="0" err="1" smtClean="0">
                <a:latin typeface="Consolas" pitchFamily="49" charset="0"/>
              </a:rPr>
              <a:t>buf</a:t>
            </a:r>
            <a:r>
              <a:rPr lang="en-US" sz="2800" dirty="0" smtClean="0">
                <a:latin typeface="Consolas" pitchFamily="49" charset="0"/>
              </a:rPr>
              <a:t> = </a:t>
            </a:r>
            <a:r>
              <a:rPr lang="en-US" sz="2800" dirty="0" err="1" smtClean="0">
                <a:solidFill>
                  <a:schemeClr val="accent1"/>
                </a:solidFill>
                <a:latin typeface="Consolas" pitchFamily="49" charset="0"/>
              </a:rPr>
              <a:t>alloc_dma</a:t>
            </a:r>
            <a:r>
              <a:rPr lang="en-US" sz="2800" dirty="0" smtClean="0">
                <a:latin typeface="Consolas" pitchFamily="49" charset="0"/>
              </a:rPr>
              <a:t>(</a:t>
            </a:r>
            <a:r>
              <a:rPr lang="en-US" sz="2800" dirty="0" err="1" smtClean="0">
                <a:latin typeface="Consolas" pitchFamily="49" charset="0"/>
              </a:rPr>
              <a:t>dma_size</a:t>
            </a:r>
            <a:r>
              <a:rPr lang="en-US" sz="2800" dirty="0" smtClean="0">
                <a:latin typeface="Consolas" pitchFamily="49" charset="0"/>
              </a:rPr>
              <a:t>);</a:t>
            </a:r>
          </a:p>
          <a:p>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mic_dma_baseaddr</a:t>
            </a:r>
            <a:r>
              <a:rPr lang="en-US" sz="2800" dirty="0" smtClean="0">
                <a:latin typeface="Consolas" pitchFamily="49" charset="0"/>
              </a:rPr>
              <a:t> = </a:t>
            </a:r>
            <a:r>
              <a:rPr lang="en-US" sz="2800" dirty="0" err="1" smtClean="0">
                <a:solidFill>
                  <a:schemeClr val="accent1"/>
                </a:solidFill>
                <a:latin typeface="Consolas" pitchFamily="49" charset="0"/>
              </a:rPr>
              <a:t>virt_to_phys</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mic_dma_count</a:t>
            </a:r>
            <a:r>
              <a:rPr lang="en-US" sz="2800" dirty="0" smtClean="0">
                <a:latin typeface="Consolas" pitchFamily="49" charset="0"/>
              </a:rPr>
              <a:t> = </a:t>
            </a:r>
            <a:r>
              <a:rPr lang="en-US" sz="2800" dirty="0" err="1" smtClean="0">
                <a:latin typeface="Consolas" pitchFamily="49" charset="0"/>
              </a:rPr>
              <a:t>dma_len</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cmd</a:t>
            </a:r>
            <a:r>
              <a:rPr lang="en-US" sz="2800" dirty="0" smtClean="0">
                <a:latin typeface="Consolas" pitchFamily="49" charset="0"/>
              </a:rPr>
              <a:t> = DEV_MIC_INPUT |</a:t>
            </a:r>
            <a:br>
              <a:rPr lang="en-US" sz="2800" dirty="0" smtClean="0">
                <a:latin typeface="Consolas" pitchFamily="49" charset="0"/>
              </a:rPr>
            </a:br>
            <a:r>
              <a:rPr lang="en-US" sz="2800" dirty="0" smtClean="0">
                <a:latin typeface="Consolas" pitchFamily="49" charset="0"/>
              </a:rPr>
              <a:t>DEV_INTERRUPT_ENABLE | DEV_DMA_ENABLE;</a:t>
            </a:r>
          </a:p>
        </p:txBody>
      </p:sp>
    </p:spTree>
    <p:extLst>
      <p:ext uri="{BB962C8B-B14F-4D97-AF65-F5344CB8AC3E}">
        <p14:creationId xmlns:p14="http://schemas.microsoft.com/office/powerpoint/2010/main" val="12993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a:t>
            </a:r>
            <a:r>
              <a:rPr lang="en-US" dirty="0" err="1" smtClean="0"/>
              <a:t>Input/Output</a:t>
            </a:r>
            <a:r>
              <a:rPr lang="en-US" dirty="0" smtClean="0"/>
              <a:t> (I/O)</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066800"/>
            <a:ext cx="884555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685800"/>
            <a:ext cx="8915400" cy="5638800"/>
          </a:xfrm>
        </p:spPr>
        <p:txBody>
          <a:bodyPr/>
          <a:lstStyle/>
          <a:p>
            <a:r>
              <a:rPr lang="en-US" dirty="0" smtClean="0"/>
              <a:t>How does a processor interact with its environment?</a:t>
            </a:r>
            <a:endParaRPr lang="en-US" dirty="0"/>
          </a:p>
        </p:txBody>
      </p:sp>
    </p:spTree>
    <p:extLst>
      <p:ext uri="{BB962C8B-B14F-4D97-AF65-F5344CB8AC3E}">
        <p14:creationId xmlns:p14="http://schemas.microsoft.com/office/powerpoint/2010/main" val="3696780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62" name="Rectangle 2"/>
          <p:cNvSpPr>
            <a:spLocks noGrp="1" noChangeArrowheads="1"/>
          </p:cNvSpPr>
          <p:nvPr>
            <p:ph type="title"/>
            <p:custDataLst>
              <p:tags r:id="rId1"/>
            </p:custDataLst>
          </p:nvPr>
        </p:nvSpPr>
        <p:spPr/>
        <p:txBody>
          <a:bodyPr>
            <a:normAutofit fontScale="90000"/>
          </a:bodyPr>
          <a:lstStyle/>
          <a:p>
            <a:r>
              <a:rPr lang="en-GB" smtClean="0"/>
              <a:t>DMA Issues (1): Addressing</a:t>
            </a:r>
            <a:endParaRPr lang="en-GB"/>
          </a:p>
        </p:txBody>
      </p:sp>
      <p:sp>
        <p:nvSpPr>
          <p:cNvPr id="4188163" name="Rectangle 3"/>
          <p:cNvSpPr>
            <a:spLocks noGrp="1" noChangeArrowheads="1"/>
          </p:cNvSpPr>
          <p:nvPr>
            <p:ph type="body" idx="1"/>
            <p:custDataLst>
              <p:tags r:id="rId2"/>
            </p:custDataLst>
          </p:nvPr>
        </p:nvSpPr>
        <p:spPr/>
        <p:txBody>
          <a:bodyPr/>
          <a:lstStyle/>
          <a:p>
            <a:r>
              <a:rPr lang="en-GB" dirty="0" smtClean="0"/>
              <a:t>Issue #1: </a:t>
            </a:r>
            <a:r>
              <a:rPr lang="en-GB" dirty="0" smtClean="0">
                <a:solidFill>
                  <a:schemeClr val="accent1"/>
                </a:solidFill>
              </a:rPr>
              <a:t>DMA meets Virtual Memory</a:t>
            </a:r>
          </a:p>
          <a:p>
            <a:r>
              <a:rPr lang="en-GB" dirty="0" smtClean="0"/>
              <a:t>RAM: physical addresses</a:t>
            </a:r>
          </a:p>
          <a:p>
            <a:r>
              <a:rPr lang="en-GB" dirty="0" smtClean="0"/>
              <a:t>Programs: virtual addresses</a:t>
            </a:r>
          </a:p>
          <a:p>
            <a:endParaRPr lang="en-GB" dirty="0" smtClean="0"/>
          </a:p>
          <a:p>
            <a:r>
              <a:rPr lang="en-GB" dirty="0" smtClean="0"/>
              <a:t>Solution 2: DMA uses virtual addresses</a:t>
            </a:r>
          </a:p>
          <a:p>
            <a:pPr lvl="1"/>
            <a:r>
              <a:rPr lang="en-US" dirty="0" smtClean="0"/>
              <a:t>OS sets up mappings on a mini-TLB</a:t>
            </a:r>
          </a:p>
        </p:txBody>
      </p:sp>
      <p:sp>
        <p:nvSpPr>
          <p:cNvPr id="4" name="Rectangle 4"/>
          <p:cNvSpPr>
            <a:spLocks noChangeArrowheads="1"/>
          </p:cNvSpPr>
          <p:nvPr>
            <p:custDataLst>
              <p:tags r:id="rId3"/>
            </p:custDataLst>
          </p:nvPr>
        </p:nvSpPr>
        <p:spPr bwMode="auto">
          <a:xfrm>
            <a:off x="5029200"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2858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0193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8" name="Freeform 8"/>
          <p:cNvSpPr>
            <a:spLocks/>
          </p:cNvSpPr>
          <p:nvPr>
            <p:custDataLst>
              <p:tags r:id="rId6"/>
            </p:custDataLst>
          </p:nvPr>
        </p:nvSpPr>
        <p:spPr bwMode="auto">
          <a:xfrm flipH="1">
            <a:off x="7315198" y="14097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9" name="Oval 18"/>
          <p:cNvSpPr>
            <a:spLocks noChangeArrowheads="1"/>
          </p:cNvSpPr>
          <p:nvPr>
            <p:custDataLst>
              <p:tags r:id="rId7"/>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9"/>
          <p:cNvSpPr>
            <a:spLocks noChangeArrowheads="1"/>
          </p:cNvSpPr>
          <p:nvPr>
            <p:custDataLst>
              <p:tags r:id="rId8"/>
            </p:custDataLst>
          </p:nvPr>
        </p:nvSpPr>
        <p:spPr bwMode="auto">
          <a:xfrm>
            <a:off x="7467600" y="13335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9"/>
            </p:custDataLst>
          </p:nvPr>
        </p:nvSpPr>
        <p:spPr bwMode="auto">
          <a:xfrm>
            <a:off x="7239000" y="15621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Oval 18"/>
          <p:cNvSpPr>
            <a:spLocks noChangeArrowheads="1"/>
          </p:cNvSpPr>
          <p:nvPr>
            <p:custDataLst>
              <p:tags r:id="rId10"/>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3" name="Rectangle 4"/>
          <p:cNvSpPr>
            <a:spLocks noChangeArrowheads="1"/>
          </p:cNvSpPr>
          <p:nvPr>
            <p:custDataLst>
              <p:tags r:id="rId11"/>
            </p:custDataLst>
          </p:nvPr>
        </p:nvSpPr>
        <p:spPr bwMode="auto">
          <a:xfrm>
            <a:off x="5935662"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MMU</a:t>
            </a:r>
            <a:endParaRPr lang="en-GB" sz="2200" dirty="0">
              <a:solidFill>
                <a:srgbClr val="FFFFFF"/>
              </a:solidFill>
              <a:latin typeface="Calibri"/>
            </a:endParaRPr>
          </a:p>
        </p:txBody>
      </p:sp>
      <p:sp>
        <p:nvSpPr>
          <p:cNvPr id="14" name="Rectangle 4"/>
          <p:cNvSpPr>
            <a:spLocks noChangeArrowheads="1"/>
          </p:cNvSpPr>
          <p:nvPr>
            <p:custDataLst>
              <p:tags r:id="rId12"/>
            </p:custDataLst>
          </p:nvPr>
        </p:nvSpPr>
        <p:spPr bwMode="auto">
          <a:xfrm>
            <a:off x="7459662" y="2095500"/>
            <a:ext cx="769938" cy="390525"/>
          </a:xfrm>
          <a:prstGeom prst="rect">
            <a:avLst/>
          </a:prstGeom>
          <a:solidFill>
            <a:schemeClr val="bg2"/>
          </a:solidFill>
          <a:ln w="28440">
            <a:solidFill>
              <a:srgbClr val="FFFFFF"/>
            </a:solidFill>
            <a:miter lim="800000"/>
            <a:headEnd/>
            <a:tailEnd/>
          </a:ln>
          <a:effectLst/>
        </p:spPr>
        <p:txBody>
          <a:bodyPr wrap="none" lIns="0" tIns="0" rIns="0" bIns="4572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err="1" smtClean="0">
                <a:solidFill>
                  <a:srgbClr val="FFFFFF"/>
                </a:solidFill>
                <a:latin typeface="Calibri"/>
              </a:rPr>
              <a:t>uTLB</a:t>
            </a:r>
            <a:endParaRPr lang="en-GB" sz="2200" dirty="0">
              <a:solidFill>
                <a:srgbClr val="FFFFFF"/>
              </a:solidFill>
              <a:latin typeface="Calibri"/>
            </a:endParaRPr>
          </a:p>
        </p:txBody>
      </p:sp>
    </p:spTree>
    <p:extLst>
      <p:ext uri="{BB962C8B-B14F-4D97-AF65-F5344CB8AC3E}">
        <p14:creationId xmlns:p14="http://schemas.microsoft.com/office/powerpoint/2010/main" val="29765139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16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2258" name="Rectangle 2"/>
          <p:cNvSpPr>
            <a:spLocks noGrp="1" noChangeArrowheads="1"/>
          </p:cNvSpPr>
          <p:nvPr>
            <p:ph type="title"/>
            <p:custDataLst>
              <p:tags r:id="rId1"/>
            </p:custDataLst>
          </p:nvPr>
        </p:nvSpPr>
        <p:spPr/>
        <p:txBody>
          <a:bodyPr>
            <a:normAutofit fontScale="90000"/>
          </a:bodyPr>
          <a:lstStyle/>
          <a:p>
            <a:r>
              <a:rPr lang="en-GB" smtClean="0"/>
              <a:t>DMA Issues (2): Virtual Mem</a:t>
            </a:r>
            <a:endParaRPr lang="en-GB"/>
          </a:p>
        </p:txBody>
      </p:sp>
      <p:sp>
        <p:nvSpPr>
          <p:cNvPr id="4192259" name="Rectangle 3"/>
          <p:cNvSpPr>
            <a:spLocks noGrp="1" noChangeArrowheads="1"/>
          </p:cNvSpPr>
          <p:nvPr>
            <p:ph type="body" idx="1"/>
            <p:custDataLst>
              <p:tags r:id="rId2"/>
            </p:custDataLst>
          </p:nvPr>
        </p:nvSpPr>
        <p:spPr/>
        <p:txBody>
          <a:bodyPr>
            <a:normAutofit/>
          </a:bodyPr>
          <a:lstStyle/>
          <a:p>
            <a:r>
              <a:rPr lang="en-GB" dirty="0" smtClean="0"/>
              <a:t>Issue #2: </a:t>
            </a:r>
            <a:r>
              <a:rPr lang="en-GB" dirty="0" smtClean="0">
                <a:solidFill>
                  <a:schemeClr val="accent1"/>
                </a:solidFill>
              </a:rPr>
              <a:t>DMA meets </a:t>
            </a:r>
            <a:r>
              <a:rPr lang="en-GB" i="1" dirty="0" smtClean="0">
                <a:solidFill>
                  <a:schemeClr val="accent1"/>
                </a:solidFill>
              </a:rPr>
              <a:t>Paged</a:t>
            </a:r>
            <a:r>
              <a:rPr lang="en-GB" dirty="0" smtClean="0">
                <a:solidFill>
                  <a:schemeClr val="accent1"/>
                </a:solidFill>
              </a:rPr>
              <a:t> Virtual Memory</a:t>
            </a:r>
          </a:p>
          <a:p>
            <a:r>
              <a:rPr lang="en-GB" dirty="0" smtClean="0"/>
              <a:t>DMA destination page </a:t>
            </a:r>
            <a:br>
              <a:rPr lang="en-GB" dirty="0" smtClean="0"/>
            </a:br>
            <a:r>
              <a:rPr lang="en-GB" dirty="0" smtClean="0"/>
              <a:t>may get swapped out</a:t>
            </a:r>
          </a:p>
          <a:p>
            <a:pPr lvl="1"/>
            <a:endParaRPr lang="en-GB" dirty="0" smtClean="0"/>
          </a:p>
          <a:p>
            <a:pPr lvl="1"/>
            <a:endParaRPr lang="en-GB" dirty="0" smtClean="0"/>
          </a:p>
          <a:p>
            <a:r>
              <a:rPr lang="en-GB" dirty="0" smtClean="0"/>
              <a:t>Solution: </a:t>
            </a:r>
            <a:r>
              <a:rPr lang="en-GB" dirty="0" smtClean="0">
                <a:solidFill>
                  <a:schemeClr val="accent1"/>
                </a:solidFill>
              </a:rPr>
              <a:t>Pin</a:t>
            </a:r>
            <a:r>
              <a:rPr lang="en-GB" dirty="0" smtClean="0"/>
              <a:t> the page before initiating DMA</a:t>
            </a:r>
          </a:p>
          <a:p>
            <a:r>
              <a:rPr lang="en-GB" dirty="0" smtClean="0"/>
              <a:t>Alternate solution: </a:t>
            </a:r>
            <a:r>
              <a:rPr lang="en-GB" dirty="0" smtClean="0">
                <a:solidFill>
                  <a:schemeClr val="accent1"/>
                </a:solidFill>
              </a:rPr>
              <a:t>Bounce Buffer</a:t>
            </a:r>
          </a:p>
          <a:p>
            <a:pPr lvl="1"/>
            <a:r>
              <a:rPr lang="en-GB" dirty="0" smtClean="0"/>
              <a:t>DMA to a pinned kernel page, then </a:t>
            </a:r>
            <a:r>
              <a:rPr lang="en-GB" dirty="0" err="1" smtClean="0"/>
              <a:t>memcpy</a:t>
            </a:r>
            <a:r>
              <a:rPr lang="en-GB" dirty="0" smtClean="0"/>
              <a:t> elsewhere</a:t>
            </a:r>
            <a:endParaRPr lang="en-GB" dirty="0"/>
          </a:p>
        </p:txBody>
      </p:sp>
      <p:sp>
        <p:nvSpPr>
          <p:cNvPr id="4" name="Rectangle 4"/>
          <p:cNvSpPr>
            <a:spLocks noChangeArrowheads="1"/>
          </p:cNvSpPr>
          <p:nvPr>
            <p:custDataLst>
              <p:tags r:id="rId3"/>
            </p:custDataLst>
          </p:nvPr>
        </p:nvSpPr>
        <p:spPr bwMode="auto">
          <a:xfrm>
            <a:off x="5029200"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2858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0193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4097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3335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5621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242932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2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22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2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2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225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6354" name="Rectangle 2"/>
          <p:cNvSpPr>
            <a:spLocks noGrp="1" noChangeArrowheads="1"/>
          </p:cNvSpPr>
          <p:nvPr>
            <p:ph type="title"/>
            <p:custDataLst>
              <p:tags r:id="rId1"/>
            </p:custDataLst>
          </p:nvPr>
        </p:nvSpPr>
        <p:spPr/>
        <p:txBody>
          <a:bodyPr>
            <a:normAutofit fontScale="90000"/>
          </a:bodyPr>
          <a:lstStyle/>
          <a:p>
            <a:r>
              <a:rPr lang="en-GB" smtClean="0"/>
              <a:t>DMA Issues (4): Caches</a:t>
            </a:r>
            <a:endParaRPr lang="en-GB"/>
          </a:p>
        </p:txBody>
      </p:sp>
      <p:sp>
        <p:nvSpPr>
          <p:cNvPr id="4196355" name="Rectangle 3"/>
          <p:cNvSpPr>
            <a:spLocks noGrp="1" noChangeArrowheads="1"/>
          </p:cNvSpPr>
          <p:nvPr>
            <p:ph type="body" idx="1"/>
            <p:custDataLst>
              <p:tags r:id="rId2"/>
            </p:custDataLst>
          </p:nvPr>
        </p:nvSpPr>
        <p:spPr/>
        <p:txBody>
          <a:bodyPr>
            <a:normAutofit lnSpcReduction="10000"/>
          </a:bodyPr>
          <a:lstStyle/>
          <a:p>
            <a:r>
              <a:rPr lang="en-GB" dirty="0" smtClean="0"/>
              <a:t>Issue #4: </a:t>
            </a:r>
            <a:r>
              <a:rPr lang="en-GB" dirty="0" smtClean="0">
                <a:solidFill>
                  <a:schemeClr val="accent1"/>
                </a:solidFill>
              </a:rPr>
              <a:t>DMA meets Caching</a:t>
            </a:r>
          </a:p>
          <a:p>
            <a:r>
              <a:rPr lang="en-GB" dirty="0" smtClean="0"/>
              <a:t>DMA-related data could</a:t>
            </a:r>
            <a:br>
              <a:rPr lang="en-GB" dirty="0" smtClean="0"/>
            </a:br>
            <a:r>
              <a:rPr lang="en-GB" dirty="0" smtClean="0"/>
              <a:t>be cached in L1/L2</a:t>
            </a:r>
          </a:p>
          <a:p>
            <a:pPr lvl="1"/>
            <a:r>
              <a:rPr lang="en-GB" dirty="0" smtClean="0"/>
              <a:t>DMA to </a:t>
            </a:r>
            <a:r>
              <a:rPr lang="en-GB" dirty="0" err="1" smtClean="0"/>
              <a:t>Mem</a:t>
            </a:r>
            <a:r>
              <a:rPr lang="en-GB" dirty="0" smtClean="0"/>
              <a:t>: cache is now stale</a:t>
            </a:r>
          </a:p>
          <a:p>
            <a:pPr lvl="1"/>
            <a:r>
              <a:rPr lang="en-GB" dirty="0" smtClean="0"/>
              <a:t>DMA from </a:t>
            </a:r>
            <a:r>
              <a:rPr lang="en-GB" dirty="0" err="1" smtClean="0"/>
              <a:t>Mem</a:t>
            </a:r>
            <a:r>
              <a:rPr lang="en-GB" dirty="0" smtClean="0"/>
              <a:t>: dev gets stale data</a:t>
            </a:r>
          </a:p>
          <a:p>
            <a:endParaRPr lang="en-GB" dirty="0" smtClean="0"/>
          </a:p>
          <a:p>
            <a:r>
              <a:rPr lang="en-GB" dirty="0" smtClean="0"/>
              <a:t>Solution: (software enforced coherence)</a:t>
            </a:r>
          </a:p>
          <a:p>
            <a:pPr lvl="1"/>
            <a:r>
              <a:rPr lang="en-GB" dirty="0" smtClean="0"/>
              <a:t>OS flushes some/all cache before DMA begins</a:t>
            </a:r>
          </a:p>
          <a:p>
            <a:pPr lvl="1"/>
            <a:r>
              <a:rPr lang="en-GB" dirty="0" smtClean="0"/>
              <a:t>Or: don't touch pages during DMA</a:t>
            </a:r>
          </a:p>
          <a:p>
            <a:pPr lvl="1"/>
            <a:r>
              <a:rPr lang="en-GB" dirty="0" smtClean="0"/>
              <a:t>Or: mark pages as </a:t>
            </a:r>
            <a:r>
              <a:rPr lang="en-GB" dirty="0" err="1" smtClean="0">
                <a:solidFill>
                  <a:schemeClr val="accent1"/>
                </a:solidFill>
              </a:rPr>
              <a:t>uncacheable</a:t>
            </a:r>
            <a:r>
              <a:rPr lang="en-GB" dirty="0" smtClean="0"/>
              <a:t> in page table entries</a:t>
            </a:r>
          </a:p>
          <a:p>
            <a:pPr lvl="2"/>
            <a:r>
              <a:rPr lang="en-GB" dirty="0" smtClean="0"/>
              <a:t>(needed for Memory Mapped I/O too!)</a:t>
            </a:r>
          </a:p>
        </p:txBody>
      </p:sp>
      <p:sp>
        <p:nvSpPr>
          <p:cNvPr id="4" name="Rectangle 4"/>
          <p:cNvSpPr>
            <a:spLocks noChangeArrowheads="1"/>
          </p:cNvSpPr>
          <p:nvPr>
            <p:custDataLst>
              <p:tags r:id="rId3"/>
            </p:custDataLst>
          </p:nvPr>
        </p:nvSpPr>
        <p:spPr bwMode="auto">
          <a:xfrm>
            <a:off x="5029200" y="9906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0191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17526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1430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4478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0668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2954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6002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935662" y="990600"/>
            <a:ext cx="5413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L2</a:t>
            </a:r>
            <a:endParaRPr lang="en-GB" sz="2200" dirty="0">
              <a:solidFill>
                <a:srgbClr val="FFFFFF"/>
              </a:solidFill>
              <a:latin typeface="Calibri"/>
            </a:endParaRPr>
          </a:p>
        </p:txBody>
      </p:sp>
    </p:spTree>
    <p:extLst>
      <p:ext uri="{BB962C8B-B14F-4D97-AF65-F5344CB8AC3E}">
        <p14:creationId xmlns:p14="http://schemas.microsoft.com/office/powerpoint/2010/main" val="2727109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63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63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63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63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63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635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635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6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6354" name="Rectangle 2"/>
          <p:cNvSpPr>
            <a:spLocks noGrp="1" noChangeArrowheads="1"/>
          </p:cNvSpPr>
          <p:nvPr>
            <p:ph type="title"/>
            <p:custDataLst>
              <p:tags r:id="rId1"/>
            </p:custDataLst>
          </p:nvPr>
        </p:nvSpPr>
        <p:spPr/>
        <p:txBody>
          <a:bodyPr>
            <a:normAutofit fontScale="90000"/>
          </a:bodyPr>
          <a:lstStyle/>
          <a:p>
            <a:r>
              <a:rPr lang="en-GB" smtClean="0"/>
              <a:t>DMA Issues (4): Caches</a:t>
            </a:r>
            <a:endParaRPr lang="en-GB"/>
          </a:p>
        </p:txBody>
      </p:sp>
      <p:sp>
        <p:nvSpPr>
          <p:cNvPr id="4196355" name="Rectangle 3"/>
          <p:cNvSpPr>
            <a:spLocks noGrp="1" noChangeArrowheads="1"/>
          </p:cNvSpPr>
          <p:nvPr>
            <p:ph type="body" idx="1"/>
            <p:custDataLst>
              <p:tags r:id="rId2"/>
            </p:custDataLst>
          </p:nvPr>
        </p:nvSpPr>
        <p:spPr/>
        <p:txBody>
          <a:bodyPr>
            <a:normAutofit lnSpcReduction="10000"/>
          </a:bodyPr>
          <a:lstStyle/>
          <a:p>
            <a:r>
              <a:rPr lang="en-GB" dirty="0" smtClean="0"/>
              <a:t>Issue #4: </a:t>
            </a:r>
            <a:r>
              <a:rPr lang="en-GB" dirty="0" smtClean="0">
                <a:solidFill>
                  <a:schemeClr val="accent1"/>
                </a:solidFill>
              </a:rPr>
              <a:t>DMA meets Caching</a:t>
            </a:r>
          </a:p>
          <a:p>
            <a:r>
              <a:rPr lang="en-GB" dirty="0" smtClean="0"/>
              <a:t>DMA-related data could</a:t>
            </a:r>
            <a:br>
              <a:rPr lang="en-GB" dirty="0" smtClean="0"/>
            </a:br>
            <a:r>
              <a:rPr lang="en-GB" dirty="0" smtClean="0"/>
              <a:t>be cached in L1/L2</a:t>
            </a:r>
          </a:p>
          <a:p>
            <a:pPr lvl="1"/>
            <a:r>
              <a:rPr lang="en-GB" dirty="0" smtClean="0"/>
              <a:t>DMA to </a:t>
            </a:r>
            <a:r>
              <a:rPr lang="en-GB" dirty="0" err="1" smtClean="0"/>
              <a:t>Mem</a:t>
            </a:r>
            <a:r>
              <a:rPr lang="en-GB" dirty="0" smtClean="0"/>
              <a:t>: cache is now stale</a:t>
            </a:r>
          </a:p>
          <a:p>
            <a:pPr lvl="1"/>
            <a:r>
              <a:rPr lang="en-GB" dirty="0" smtClean="0"/>
              <a:t>DMA from </a:t>
            </a:r>
            <a:r>
              <a:rPr lang="en-GB" dirty="0" err="1" smtClean="0"/>
              <a:t>Mem</a:t>
            </a:r>
            <a:r>
              <a:rPr lang="en-GB" dirty="0" smtClean="0"/>
              <a:t>: dev gets stale data</a:t>
            </a:r>
          </a:p>
          <a:p>
            <a:endParaRPr lang="en-GB" dirty="0" smtClean="0"/>
          </a:p>
          <a:p>
            <a:r>
              <a:rPr lang="en-GB" dirty="0" smtClean="0"/>
              <a:t>Solution 2: (hardware coherence aka </a:t>
            </a:r>
            <a:r>
              <a:rPr lang="en-GB" dirty="0" smtClean="0">
                <a:solidFill>
                  <a:schemeClr val="accent1"/>
                </a:solidFill>
              </a:rPr>
              <a:t>snooping</a:t>
            </a:r>
            <a:r>
              <a:rPr lang="en-GB" dirty="0" smtClean="0"/>
              <a:t>)</a:t>
            </a:r>
          </a:p>
          <a:p>
            <a:pPr lvl="1"/>
            <a:r>
              <a:rPr lang="en-GB" dirty="0" smtClean="0"/>
              <a:t>cache listens on bus, and conspires with RAM</a:t>
            </a:r>
          </a:p>
          <a:p>
            <a:pPr lvl="1"/>
            <a:r>
              <a:rPr lang="en-GB" dirty="0" smtClean="0"/>
              <a:t>DMA to </a:t>
            </a:r>
            <a:r>
              <a:rPr lang="en-GB" dirty="0" err="1" smtClean="0"/>
              <a:t>Mem</a:t>
            </a:r>
            <a:r>
              <a:rPr lang="en-GB" dirty="0" smtClean="0"/>
              <a:t>: invalidate/update data seen on bus</a:t>
            </a:r>
          </a:p>
          <a:p>
            <a:pPr lvl="1"/>
            <a:r>
              <a:rPr lang="en-GB" dirty="0" smtClean="0"/>
              <a:t>DMA from </a:t>
            </a:r>
            <a:r>
              <a:rPr lang="en-GB" dirty="0" err="1" smtClean="0"/>
              <a:t>mem</a:t>
            </a:r>
            <a:r>
              <a:rPr lang="en-GB" dirty="0" smtClean="0"/>
              <a:t>: cache services request if possible, otherwise RAM services</a:t>
            </a:r>
          </a:p>
        </p:txBody>
      </p:sp>
      <p:sp>
        <p:nvSpPr>
          <p:cNvPr id="4" name="Rectangle 4"/>
          <p:cNvSpPr>
            <a:spLocks noChangeArrowheads="1"/>
          </p:cNvSpPr>
          <p:nvPr>
            <p:custDataLst>
              <p:tags r:id="rId3"/>
            </p:custDataLst>
          </p:nvPr>
        </p:nvSpPr>
        <p:spPr bwMode="auto">
          <a:xfrm>
            <a:off x="5029200" y="9906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0191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17526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1430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4478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0668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2954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6002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935662" y="990600"/>
            <a:ext cx="5413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L2</a:t>
            </a:r>
            <a:endParaRPr lang="en-GB" sz="2200" dirty="0">
              <a:solidFill>
                <a:srgbClr val="FFFFFF"/>
              </a:solidFill>
              <a:latin typeface="Calibri"/>
            </a:endParaRPr>
          </a:p>
        </p:txBody>
      </p:sp>
    </p:spTree>
    <p:extLst>
      <p:ext uri="{BB962C8B-B14F-4D97-AF65-F5344CB8AC3E}">
        <p14:creationId xmlns:p14="http://schemas.microsoft.com/office/powerpoint/2010/main" val="112074493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p>
          <a:p>
            <a:endParaRPr lang="en-US" dirty="0"/>
          </a:p>
          <a:p>
            <a:r>
              <a:rPr lang="en-US" dirty="0">
                <a:solidFill>
                  <a:schemeClr val="bg1"/>
                </a:solidFill>
              </a:rPr>
              <a:t>Memory-mapped I/O is an elegant technique </a:t>
            </a:r>
            <a:r>
              <a:rPr lang="en-US" dirty="0" smtClean="0">
                <a:solidFill>
                  <a:schemeClr val="bg1"/>
                </a:solidFill>
              </a:rPr>
              <a:t>to read/write </a:t>
            </a:r>
            <a:r>
              <a:rPr lang="en-US" dirty="0">
                <a:solidFill>
                  <a:schemeClr val="bg1"/>
                </a:solidFill>
              </a:rPr>
              <a:t>device registers with </a:t>
            </a:r>
            <a:r>
              <a:rPr lang="en-US" dirty="0" smtClean="0">
                <a:solidFill>
                  <a:schemeClr val="bg1"/>
                </a:solidFill>
              </a:rPr>
              <a:t>standard load/stores.</a:t>
            </a:r>
          </a:p>
          <a:p>
            <a:endParaRPr lang="en-US" dirty="0">
              <a:solidFill>
                <a:schemeClr val="accent1"/>
              </a:solidFill>
            </a:endParaRPr>
          </a:p>
          <a:p>
            <a:r>
              <a:rPr lang="en-US" dirty="0">
                <a:solidFill>
                  <a:schemeClr val="bg1"/>
                </a:solidFill>
              </a:rPr>
              <a:t>Interrupt-based I/O avoids the wasted work in</a:t>
            </a:r>
          </a:p>
          <a:p>
            <a:r>
              <a:rPr lang="en-US" dirty="0">
                <a:solidFill>
                  <a:schemeClr val="bg1"/>
                </a:solidFill>
              </a:rPr>
              <a:t>polling-based I/O and is usually more </a:t>
            </a:r>
            <a:r>
              <a:rPr lang="en-US" dirty="0" smtClean="0">
                <a:solidFill>
                  <a:schemeClr val="bg1"/>
                </a:solidFill>
              </a:rPr>
              <a:t>efficient.</a:t>
            </a:r>
          </a:p>
          <a:p>
            <a:endParaRPr lang="en-US" dirty="0">
              <a:solidFill>
                <a:schemeClr val="accent1"/>
              </a:solidFill>
            </a:endParaRPr>
          </a:p>
          <a:p>
            <a:r>
              <a:rPr lang="en-US" dirty="0">
                <a:solidFill>
                  <a:schemeClr val="accent1"/>
                </a:solidFill>
              </a:rPr>
              <a:t>Modern systems combine memory-mapped I/O,</a:t>
            </a:r>
          </a:p>
          <a:p>
            <a:r>
              <a:rPr lang="en-US" dirty="0">
                <a:solidFill>
                  <a:schemeClr val="accent1"/>
                </a:solidFill>
              </a:rPr>
              <a:t>interrupt-based I/O, and direct-memory access</a:t>
            </a:r>
          </a:p>
          <a:p>
            <a:r>
              <a:rPr lang="en-US" dirty="0">
                <a:solidFill>
                  <a:schemeClr val="accent1"/>
                </a:solidFill>
              </a:rPr>
              <a:t>to create sophisticated I/O device </a:t>
            </a:r>
            <a:r>
              <a:rPr lang="en-US" dirty="0" smtClean="0">
                <a:solidFill>
                  <a:schemeClr val="accent1"/>
                </a:solidFill>
              </a:rPr>
              <a:t>subsystems</a:t>
            </a:r>
            <a:r>
              <a:rPr lang="en-US" dirty="0" smtClean="0"/>
              <a:t>.</a:t>
            </a:r>
            <a:endParaRPr lang="en-US" dirty="0">
              <a:solidFill>
                <a:schemeClr val="accent1"/>
              </a:solidFill>
            </a:endParaRPr>
          </a:p>
        </p:txBody>
      </p:sp>
    </p:spTree>
    <p:extLst>
      <p:ext uri="{BB962C8B-B14F-4D97-AF65-F5344CB8AC3E}">
        <p14:creationId xmlns:p14="http://schemas.microsoft.com/office/powerpoint/2010/main" val="1486930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dirty="0" smtClean="0"/>
              <a:t>I/O Summary</a:t>
            </a:r>
            <a:endParaRPr lang="en-AU" dirty="0"/>
          </a:p>
        </p:txBody>
      </p:sp>
      <p:sp>
        <p:nvSpPr>
          <p:cNvPr id="4169731" name="Rectangle 3"/>
          <p:cNvSpPr>
            <a:spLocks noGrp="1" noChangeArrowheads="1"/>
          </p:cNvSpPr>
          <p:nvPr>
            <p:ph idx="1"/>
            <p:custDataLst>
              <p:tags r:id="rId2"/>
            </p:custDataLst>
          </p:nvPr>
        </p:nvSpPr>
        <p:spPr/>
        <p:txBody>
          <a:bodyPr>
            <a:normAutofit/>
          </a:bodyPr>
          <a:lstStyle/>
          <a:p>
            <a:pPr>
              <a:spcBef>
                <a:spcPts val="0"/>
              </a:spcBef>
            </a:pPr>
            <a:r>
              <a:rPr lang="en-US" dirty="0" smtClean="0"/>
              <a:t>How to talk to device? </a:t>
            </a:r>
            <a:br>
              <a:rPr lang="en-US" dirty="0" smtClean="0"/>
            </a:br>
            <a:r>
              <a:rPr lang="en-US" dirty="0" smtClean="0">
                <a:solidFill>
                  <a:schemeClr val="accent1"/>
                </a:solidFill>
              </a:rPr>
              <a:t>Programmed I/O </a:t>
            </a:r>
            <a:r>
              <a:rPr lang="en-US" dirty="0" smtClean="0"/>
              <a:t>or </a:t>
            </a:r>
            <a:r>
              <a:rPr lang="en-US" dirty="0" smtClean="0">
                <a:solidFill>
                  <a:schemeClr val="accent1"/>
                </a:solidFill>
              </a:rPr>
              <a:t>Memory-Mapped I/O</a:t>
            </a:r>
          </a:p>
          <a:p>
            <a:pPr>
              <a:spcBef>
                <a:spcPts val="0"/>
              </a:spcBef>
            </a:pPr>
            <a:r>
              <a:rPr lang="en-US" dirty="0" smtClean="0"/>
              <a:t>How to get events?</a:t>
            </a:r>
            <a:br>
              <a:rPr lang="en-US" dirty="0" smtClean="0"/>
            </a:br>
            <a:r>
              <a:rPr lang="en-US" dirty="0" smtClean="0">
                <a:solidFill>
                  <a:schemeClr val="accent1"/>
                </a:solidFill>
              </a:rPr>
              <a:t>Polling </a:t>
            </a:r>
            <a:r>
              <a:rPr lang="en-US" dirty="0" smtClean="0"/>
              <a:t>or </a:t>
            </a:r>
            <a:r>
              <a:rPr lang="en-US" dirty="0" smtClean="0">
                <a:solidFill>
                  <a:schemeClr val="accent1"/>
                </a:solidFill>
              </a:rPr>
              <a:t>Interrupts</a:t>
            </a:r>
          </a:p>
          <a:p>
            <a:pPr>
              <a:spcBef>
                <a:spcPts val="0"/>
              </a:spcBef>
            </a:pPr>
            <a:r>
              <a:rPr lang="en-US" dirty="0" smtClean="0"/>
              <a:t>How to transfer lots of data?</a:t>
            </a:r>
          </a:p>
          <a:p>
            <a:pPr>
              <a:spcBef>
                <a:spcPts val="0"/>
              </a:spcBef>
            </a:pPr>
            <a:r>
              <a:rPr lang="en-US" dirty="0" smtClean="0"/>
              <a:t>	</a:t>
            </a:r>
            <a:r>
              <a:rPr lang="en-US" dirty="0" smtClean="0">
                <a:solidFill>
                  <a:schemeClr val="accent1"/>
                </a:solidFill>
              </a:rPr>
              <a:t>DMA</a:t>
            </a:r>
            <a:endParaRPr lang="en-US" dirty="0" smtClean="0"/>
          </a:p>
        </p:txBody>
      </p:sp>
      <p:pic>
        <p:nvPicPr>
          <p:cNvPr id="24578" name="CP3 Ink 62dd075c-84ce-4c7d-b738-277c6c5c508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741154" y="1218420"/>
            <a:ext cx="118651"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9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97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9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0" y="609600"/>
            <a:ext cx="9448800" cy="6324600"/>
          </a:xfrm>
        </p:spPr>
        <p:txBody>
          <a:bodyPr>
            <a:normAutofit fontScale="85000" lnSpcReduction="20000"/>
          </a:bodyPr>
          <a:lstStyle/>
          <a:p>
            <a:r>
              <a:rPr lang="en-US" b="1" i="1" dirty="0" smtClean="0">
                <a:solidFill>
                  <a:schemeClr val="accent1"/>
                </a:solidFill>
              </a:rPr>
              <a:t>No</a:t>
            </a:r>
            <a:r>
              <a:rPr lang="en-US" dirty="0" smtClean="0">
                <a:solidFill>
                  <a:schemeClr val="accent1"/>
                </a:solidFill>
              </a:rPr>
              <a:t> Lab section this week</a:t>
            </a:r>
          </a:p>
          <a:p>
            <a:endParaRPr lang="en-US" dirty="0" smtClean="0"/>
          </a:p>
          <a:p>
            <a:r>
              <a:rPr lang="en-US" dirty="0" smtClean="0"/>
              <a:t>Project3 </a:t>
            </a:r>
            <a:r>
              <a:rPr lang="en-US" i="1" dirty="0" smtClean="0">
                <a:solidFill>
                  <a:schemeClr val="accent1"/>
                </a:solidFill>
              </a:rPr>
              <a:t>extended</a:t>
            </a:r>
            <a:r>
              <a:rPr lang="en-US" dirty="0"/>
              <a:t> </a:t>
            </a:r>
            <a:r>
              <a:rPr lang="en-US" dirty="0" smtClean="0"/>
              <a:t>to tonight</a:t>
            </a:r>
            <a:r>
              <a:rPr lang="en-US" dirty="0"/>
              <a:t> </a:t>
            </a:r>
            <a:r>
              <a:rPr lang="en-US" dirty="0" smtClean="0"/>
              <a:t>Tuesday, April 23</a:t>
            </a:r>
            <a:r>
              <a:rPr lang="en-US" baseline="30000" dirty="0" smtClean="0"/>
              <a:t>rd</a:t>
            </a:r>
            <a:r>
              <a:rPr lang="en-US" dirty="0" smtClean="0"/>
              <a:t> </a:t>
            </a:r>
            <a:endParaRPr lang="en-US" i="1" dirty="0">
              <a:solidFill>
                <a:schemeClr val="accent1"/>
              </a:solidFill>
            </a:endParaRPr>
          </a:p>
          <a:p>
            <a:r>
              <a:rPr lang="en-US" b="1" dirty="0" smtClean="0">
                <a:solidFill>
                  <a:schemeClr val="accent1"/>
                </a:solidFill>
              </a:rPr>
              <a:t>Project3 Cache Race Games </a:t>
            </a:r>
            <a:r>
              <a:rPr lang="en-US" b="1" dirty="0">
                <a:solidFill>
                  <a:schemeClr val="accent1"/>
                </a:solidFill>
              </a:rPr>
              <a:t>night Friday, </a:t>
            </a:r>
            <a:r>
              <a:rPr lang="en-US" b="1" dirty="0" smtClean="0">
                <a:solidFill>
                  <a:schemeClr val="accent1"/>
                </a:solidFill>
              </a:rPr>
              <a:t>Apr </a:t>
            </a:r>
            <a:r>
              <a:rPr lang="en-US" b="1" dirty="0">
                <a:solidFill>
                  <a:schemeClr val="accent1"/>
                </a:solidFill>
              </a:rPr>
              <a:t>26</a:t>
            </a:r>
            <a:r>
              <a:rPr lang="en-US" b="1" baseline="30000" dirty="0">
                <a:solidFill>
                  <a:schemeClr val="accent1"/>
                </a:solidFill>
              </a:rPr>
              <a:t>th</a:t>
            </a:r>
            <a:r>
              <a:rPr lang="en-US" b="1" dirty="0">
                <a:solidFill>
                  <a:schemeClr val="accent1"/>
                </a:solidFill>
              </a:rPr>
              <a:t>, </a:t>
            </a:r>
            <a:r>
              <a:rPr lang="en-US" b="1" dirty="0" smtClean="0">
                <a:solidFill>
                  <a:schemeClr val="accent1"/>
                </a:solidFill>
              </a:rPr>
              <a:t>5pm</a:t>
            </a:r>
            <a:endParaRPr lang="en-US" b="1" dirty="0">
              <a:solidFill>
                <a:schemeClr val="accent1"/>
              </a:solidFill>
            </a:endParaRPr>
          </a:p>
          <a:p>
            <a:pPr marL="573088" lvl="1" indent="-457200">
              <a:buFont typeface="Arial"/>
              <a:buChar char="•"/>
            </a:pPr>
            <a:r>
              <a:rPr lang="en-US" b="1" dirty="0" smtClean="0">
                <a:solidFill>
                  <a:schemeClr val="accent1"/>
                </a:solidFill>
              </a:rPr>
              <a:t>Come, eat, drink, have fun and be merry!</a:t>
            </a:r>
          </a:p>
          <a:p>
            <a:pPr marL="573088" lvl="1" indent="-457200">
              <a:buFont typeface="Arial"/>
              <a:buChar char="•"/>
            </a:pPr>
            <a:r>
              <a:rPr lang="en-US" b="1" dirty="0" smtClean="0">
                <a:solidFill>
                  <a:schemeClr val="accent1"/>
                </a:solidFill>
              </a:rPr>
              <a:t>Location: B17 Upson Hall</a:t>
            </a:r>
            <a:endParaRPr lang="en-US" b="1" dirty="0">
              <a:solidFill>
                <a:schemeClr val="accent1"/>
              </a:solidFill>
            </a:endParaRPr>
          </a:p>
          <a:p>
            <a:endParaRPr lang="en-US" sz="1300" dirty="0" smtClean="0"/>
          </a:p>
          <a:p>
            <a:r>
              <a:rPr lang="en-US" dirty="0" smtClean="0">
                <a:solidFill>
                  <a:schemeClr val="accent1"/>
                </a:solidFill>
              </a:rPr>
              <a:t>Prelim3:</a:t>
            </a:r>
            <a:r>
              <a:rPr lang="en-US" dirty="0" smtClean="0">
                <a:solidFill>
                  <a:srgbClr val="FFFFFF"/>
                </a:solidFill>
              </a:rPr>
              <a:t> </a:t>
            </a:r>
            <a:r>
              <a:rPr lang="en-US" b="1" i="1" dirty="0">
                <a:solidFill>
                  <a:schemeClr val="accent1"/>
                </a:solidFill>
              </a:rPr>
              <a:t>Thursday</a:t>
            </a:r>
            <a:r>
              <a:rPr lang="en-US" dirty="0">
                <a:solidFill>
                  <a:schemeClr val="accent1"/>
                </a:solidFill>
              </a:rPr>
              <a:t>, </a:t>
            </a:r>
            <a:r>
              <a:rPr lang="en-US" dirty="0" smtClean="0">
                <a:solidFill>
                  <a:schemeClr val="accent1"/>
                </a:solidFill>
              </a:rPr>
              <a:t>April 25</a:t>
            </a:r>
            <a:r>
              <a:rPr lang="en-US" baseline="30000" dirty="0" smtClean="0">
                <a:solidFill>
                  <a:schemeClr val="accent1"/>
                </a:solidFill>
              </a:rPr>
              <a:t>th</a:t>
            </a:r>
            <a:r>
              <a:rPr lang="en-US" dirty="0" smtClean="0">
                <a:solidFill>
                  <a:schemeClr val="accent1"/>
                </a:solidFill>
              </a:rPr>
              <a:t> </a:t>
            </a:r>
            <a:r>
              <a:rPr lang="en-US" dirty="0">
                <a:solidFill>
                  <a:srgbClr val="FFFF00"/>
                </a:solidFill>
              </a:rPr>
              <a:t>in evening</a:t>
            </a:r>
          </a:p>
          <a:p>
            <a:pPr marL="573088" lvl="1" indent="-457200">
              <a:buFont typeface="Arial"/>
              <a:buChar char="•"/>
            </a:pPr>
            <a:r>
              <a:rPr lang="en-US" dirty="0"/>
              <a:t>Time: We will start at </a:t>
            </a:r>
            <a:r>
              <a:rPr lang="en-US" b="1" i="1" dirty="0">
                <a:solidFill>
                  <a:srgbClr val="FFFF00"/>
                </a:solidFill>
              </a:rPr>
              <a:t>7:30pm sharp</a:t>
            </a:r>
            <a:r>
              <a:rPr lang="en-US" dirty="0"/>
              <a:t>, so come early</a:t>
            </a:r>
          </a:p>
          <a:p>
            <a:pPr marL="573088" lvl="1" indent="-457200">
              <a:buFont typeface="Arial"/>
              <a:buChar char="•"/>
            </a:pPr>
            <a:r>
              <a:rPr lang="en-US" b="1" dirty="0"/>
              <a:t>Two </a:t>
            </a:r>
            <a:r>
              <a:rPr lang="en-US" b="1" dirty="0" smtClean="0"/>
              <a:t>Locations: </a:t>
            </a:r>
            <a:r>
              <a:rPr lang="en-US" b="1" dirty="0"/>
              <a:t>PHL101 and UPSB17</a:t>
            </a:r>
          </a:p>
          <a:p>
            <a:pPr marL="973138" lvl="2" indent="-457200">
              <a:buFont typeface="Arial"/>
              <a:buChar char="•"/>
            </a:pPr>
            <a:r>
              <a:rPr lang="en-US" b="1" dirty="0"/>
              <a:t>If </a:t>
            </a:r>
            <a:r>
              <a:rPr lang="en-US" b="1" dirty="0" err="1"/>
              <a:t>NetID</a:t>
            </a:r>
            <a:r>
              <a:rPr lang="en-US" b="1" dirty="0"/>
              <a:t> </a:t>
            </a:r>
            <a:r>
              <a:rPr lang="en-US" b="1" i="1" dirty="0" smtClean="0"/>
              <a:t>begins</a:t>
            </a:r>
            <a:r>
              <a:rPr lang="en-US" b="1" dirty="0" smtClean="0"/>
              <a:t> </a:t>
            </a:r>
            <a:r>
              <a:rPr lang="en-US" b="1" dirty="0"/>
              <a:t>with </a:t>
            </a:r>
            <a:r>
              <a:rPr lang="en-US" b="1" dirty="0" smtClean="0">
                <a:solidFill>
                  <a:schemeClr val="accent1"/>
                </a:solidFill>
              </a:rPr>
              <a:t>‘a’ </a:t>
            </a:r>
            <a:r>
              <a:rPr lang="en-US" b="1" dirty="0" smtClean="0">
                <a:solidFill>
                  <a:schemeClr val="bg1"/>
                </a:solidFill>
              </a:rPr>
              <a:t>to</a:t>
            </a:r>
            <a:r>
              <a:rPr lang="en-US" b="1" dirty="0" smtClean="0">
                <a:solidFill>
                  <a:schemeClr val="accent1"/>
                </a:solidFill>
              </a:rPr>
              <a:t> ‘j’</a:t>
            </a:r>
            <a:r>
              <a:rPr lang="en-US" b="1" dirty="0" smtClean="0"/>
              <a:t>, </a:t>
            </a:r>
            <a:r>
              <a:rPr lang="en-US" b="1" dirty="0"/>
              <a:t>then go to </a:t>
            </a:r>
            <a:r>
              <a:rPr lang="en-US" b="1" dirty="0">
                <a:solidFill>
                  <a:schemeClr val="accent1"/>
                </a:solidFill>
              </a:rPr>
              <a:t>PHL101 (Phillips Hall </a:t>
            </a:r>
            <a:r>
              <a:rPr lang="en-US" b="1" dirty="0" err="1">
                <a:solidFill>
                  <a:schemeClr val="accent1"/>
                </a:solidFill>
              </a:rPr>
              <a:t>rm</a:t>
            </a:r>
            <a:r>
              <a:rPr lang="en-US" b="1" dirty="0">
                <a:solidFill>
                  <a:schemeClr val="accent1"/>
                </a:solidFill>
              </a:rPr>
              <a:t> 101)</a:t>
            </a:r>
          </a:p>
          <a:p>
            <a:pPr marL="973138" lvl="2" indent="-457200">
              <a:buFont typeface="Arial"/>
              <a:buChar char="•"/>
            </a:pPr>
            <a:r>
              <a:rPr lang="en-US" b="1" dirty="0"/>
              <a:t>If </a:t>
            </a:r>
            <a:r>
              <a:rPr lang="en-US" b="1" dirty="0" err="1"/>
              <a:t>NetID</a:t>
            </a:r>
            <a:r>
              <a:rPr lang="en-US" b="1" dirty="0"/>
              <a:t> </a:t>
            </a:r>
            <a:r>
              <a:rPr lang="en-US" b="1" i="1" dirty="0" smtClean="0"/>
              <a:t>begins</a:t>
            </a:r>
            <a:r>
              <a:rPr lang="en-US" b="1" dirty="0" smtClean="0"/>
              <a:t> </a:t>
            </a:r>
            <a:r>
              <a:rPr lang="en-US" b="1" dirty="0"/>
              <a:t>with </a:t>
            </a:r>
            <a:r>
              <a:rPr lang="en-US" b="1" dirty="0" smtClean="0">
                <a:solidFill>
                  <a:schemeClr val="accent1"/>
                </a:solidFill>
              </a:rPr>
              <a:t>‘k’ </a:t>
            </a:r>
            <a:r>
              <a:rPr lang="en-US" b="1" dirty="0" smtClean="0">
                <a:solidFill>
                  <a:schemeClr val="bg1"/>
                </a:solidFill>
              </a:rPr>
              <a:t>to</a:t>
            </a:r>
            <a:r>
              <a:rPr lang="en-US" b="1" dirty="0" smtClean="0">
                <a:solidFill>
                  <a:schemeClr val="accent1"/>
                </a:solidFill>
              </a:rPr>
              <a:t> ‘z’</a:t>
            </a:r>
            <a:r>
              <a:rPr lang="en-US" b="1" dirty="0" smtClean="0"/>
              <a:t>, </a:t>
            </a:r>
            <a:r>
              <a:rPr lang="en-US" b="1" dirty="0"/>
              <a:t>then go to </a:t>
            </a:r>
            <a:r>
              <a:rPr lang="en-US" b="1" dirty="0">
                <a:solidFill>
                  <a:schemeClr val="accent1"/>
                </a:solidFill>
              </a:rPr>
              <a:t>UPSB17 (Upson Hall </a:t>
            </a:r>
            <a:r>
              <a:rPr lang="en-US" b="1" dirty="0" err="1">
                <a:solidFill>
                  <a:schemeClr val="accent1"/>
                </a:solidFill>
              </a:rPr>
              <a:t>rm</a:t>
            </a:r>
            <a:r>
              <a:rPr lang="en-US" b="1" dirty="0">
                <a:solidFill>
                  <a:schemeClr val="accent1"/>
                </a:solidFill>
              </a:rPr>
              <a:t> B17)</a:t>
            </a:r>
          </a:p>
          <a:p>
            <a:pPr marL="573088" lvl="1" indent="-457200">
              <a:buFont typeface="Arial"/>
              <a:buChar char="•"/>
            </a:pPr>
            <a:r>
              <a:rPr lang="en-US" dirty="0">
                <a:solidFill>
                  <a:schemeClr val="accent1"/>
                </a:solidFill>
              </a:rPr>
              <a:t>Prelim Review: T</a:t>
            </a:r>
            <a:r>
              <a:rPr lang="en-US" dirty="0" smtClean="0">
                <a:solidFill>
                  <a:schemeClr val="accent1"/>
                </a:solidFill>
              </a:rPr>
              <a:t>oday</a:t>
            </a:r>
            <a:r>
              <a:rPr lang="en-US" dirty="0">
                <a:solidFill>
                  <a:schemeClr val="accent1"/>
                </a:solidFill>
              </a:rPr>
              <a:t>, Tue, at </a:t>
            </a:r>
            <a:r>
              <a:rPr lang="en-US" dirty="0" smtClean="0">
                <a:solidFill>
                  <a:schemeClr val="accent1"/>
                </a:solidFill>
              </a:rPr>
              <a:t>6:00pm in Phillips </a:t>
            </a:r>
            <a:r>
              <a:rPr lang="en-US" dirty="0">
                <a:solidFill>
                  <a:schemeClr val="accent1"/>
                </a:solidFill>
              </a:rPr>
              <a:t>Hall </a:t>
            </a:r>
            <a:r>
              <a:rPr lang="en-US" dirty="0" err="1">
                <a:solidFill>
                  <a:schemeClr val="accent1"/>
                </a:solidFill>
              </a:rPr>
              <a:t>rm</a:t>
            </a:r>
            <a:r>
              <a:rPr lang="en-US" dirty="0">
                <a:solidFill>
                  <a:schemeClr val="accent1"/>
                </a:solidFill>
              </a:rPr>
              <a:t> </a:t>
            </a:r>
            <a:r>
              <a:rPr lang="en-US" dirty="0" smtClean="0">
                <a:solidFill>
                  <a:schemeClr val="accent1"/>
                </a:solidFill>
              </a:rPr>
              <a:t>101</a:t>
            </a:r>
            <a:endParaRPr lang="en-US" dirty="0"/>
          </a:p>
          <a:p>
            <a:pPr marL="115888" lvl="1" indent="0">
              <a:buNone/>
            </a:pPr>
            <a:endParaRPr lang="en-US" sz="2400" dirty="0" smtClean="0">
              <a:solidFill>
                <a:schemeClr val="accent1"/>
              </a:solidFill>
            </a:endParaRPr>
          </a:p>
          <a:p>
            <a:pPr>
              <a:lnSpc>
                <a:spcPct val="90000"/>
              </a:lnSpc>
            </a:pPr>
            <a:r>
              <a:rPr lang="en-US" dirty="0" smtClean="0"/>
              <a:t>Project4</a:t>
            </a:r>
            <a:r>
              <a:rPr lang="en-US" dirty="0"/>
              <a:t>: Final project out next week</a:t>
            </a:r>
          </a:p>
          <a:p>
            <a:pPr lvl="1">
              <a:lnSpc>
                <a:spcPct val="90000"/>
              </a:lnSpc>
            </a:pPr>
            <a:r>
              <a:rPr lang="en-US" dirty="0">
                <a:solidFill>
                  <a:schemeClr val="accent1"/>
                </a:solidFill>
              </a:rPr>
              <a:t>Demos</a:t>
            </a:r>
            <a:r>
              <a:rPr lang="en-US" dirty="0"/>
              <a:t>: May </a:t>
            </a:r>
            <a:r>
              <a:rPr lang="en-US" dirty="0" smtClean="0"/>
              <a:t>14 and 15</a:t>
            </a:r>
            <a:endParaRPr lang="en-US" dirty="0"/>
          </a:p>
          <a:p>
            <a:pPr lvl="1">
              <a:lnSpc>
                <a:spcPct val="90000"/>
              </a:lnSpc>
            </a:pPr>
            <a:r>
              <a:rPr lang="en-US" b="1" i="1" dirty="0">
                <a:solidFill>
                  <a:schemeClr val="accent1"/>
                </a:solidFill>
              </a:rPr>
              <a:t>Will not be able to use slip days</a:t>
            </a:r>
          </a:p>
          <a:p>
            <a:pPr marL="573088" lvl="1" indent="-457200">
              <a:buFont typeface="Arial"/>
              <a:buChar char="•"/>
            </a:pPr>
            <a:endParaRPr lang="en-US" dirty="0" smtClean="0"/>
          </a:p>
        </p:txBody>
      </p:sp>
    </p:spTree>
    <p:extLst>
      <p:ext uri="{BB962C8B-B14F-4D97-AF65-F5344CB8AC3E}">
        <p14:creationId xmlns:p14="http://schemas.microsoft.com/office/powerpoint/2010/main" val="17914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76200" y="533400"/>
            <a:ext cx="9601200" cy="6324600"/>
          </a:xfrm>
        </p:spPr>
        <p:txBody>
          <a:bodyPr>
            <a:normAutofit/>
          </a:bodyPr>
          <a:lstStyle/>
          <a:p>
            <a:r>
              <a:rPr lang="en-US" dirty="0" smtClean="0"/>
              <a:t>Next two weeks</a:t>
            </a:r>
          </a:p>
          <a:p>
            <a:pPr lvl="1"/>
            <a:r>
              <a:rPr lang="en-US" dirty="0" smtClean="0"/>
              <a:t>Week 13 (Apr 22): Project3 Games Night and Prelim3</a:t>
            </a:r>
          </a:p>
          <a:p>
            <a:pPr lvl="1"/>
            <a:r>
              <a:rPr lang="en-US" dirty="0" smtClean="0"/>
              <a:t>Week 14 (Apr 29): Project4 handout</a:t>
            </a:r>
          </a:p>
          <a:p>
            <a:endParaRPr lang="en-US" dirty="0" smtClean="0"/>
          </a:p>
          <a:p>
            <a:r>
              <a:rPr lang="en-US" dirty="0" smtClean="0"/>
              <a:t>Final Project for class</a:t>
            </a:r>
          </a:p>
          <a:p>
            <a:pPr lvl="1"/>
            <a:r>
              <a:rPr lang="en-US" dirty="0" smtClean="0"/>
              <a:t>Week 15   (May 6): Project4 design doc due</a:t>
            </a:r>
          </a:p>
          <a:p>
            <a:pPr lvl="1"/>
            <a:r>
              <a:rPr lang="en-US" dirty="0" smtClean="0"/>
              <a:t>Week 16 (May 13): Project4 due by May 15th</a:t>
            </a:r>
          </a:p>
          <a:p>
            <a:pPr marL="173038" lvl="1" indent="0">
              <a:buNone/>
            </a:pPr>
            <a:endParaRPr lang="en-US" dirty="0" smtClean="0"/>
          </a:p>
        </p:txBody>
      </p:sp>
    </p:spTree>
    <p:extLst>
      <p:ext uri="{BB962C8B-B14F-4D97-AF65-F5344CB8AC3E}">
        <p14:creationId xmlns:p14="http://schemas.microsoft.com/office/powerpoint/2010/main" val="1155336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a:t>
            </a:r>
            <a:r>
              <a:rPr lang="en-US" dirty="0" err="1" smtClean="0"/>
              <a:t>Input/Output</a:t>
            </a:r>
            <a:r>
              <a:rPr lang="en-US" dirty="0" smtClean="0"/>
              <a:t> (I/O)</a:t>
            </a:r>
            <a:endParaRPr lang="en-US" dirty="0"/>
          </a:p>
        </p:txBody>
      </p:sp>
      <p:sp>
        <p:nvSpPr>
          <p:cNvPr id="2" name="Content Placeholder 1"/>
          <p:cNvSpPr>
            <a:spLocks noGrp="1"/>
          </p:cNvSpPr>
          <p:nvPr>
            <p:ph idx="1"/>
          </p:nvPr>
        </p:nvSpPr>
        <p:spPr>
          <a:xfrm>
            <a:off x="228600" y="685800"/>
            <a:ext cx="8915400" cy="5638800"/>
          </a:xfrm>
        </p:spPr>
        <p:txBody>
          <a:bodyPr/>
          <a:lstStyle/>
          <a:p>
            <a:r>
              <a:rPr lang="en-US" dirty="0" smtClean="0"/>
              <a:t>How does a processor interact with its environment?</a:t>
            </a:r>
          </a:p>
          <a:p>
            <a:endParaRPr lang="en-US" dirty="0" smtClean="0"/>
          </a:p>
          <a:p>
            <a:r>
              <a:rPr lang="en-US" dirty="0" smtClean="0"/>
              <a:t>Computer System Organization = </a:t>
            </a:r>
            <a:endParaRPr lang="en-US" dirty="0"/>
          </a:p>
          <a:p>
            <a:pPr lvl="0"/>
            <a:r>
              <a:rPr lang="en-US" dirty="0" smtClean="0">
                <a:solidFill>
                  <a:schemeClr val="bg1"/>
                </a:solidFill>
                <a:latin typeface="Calibri" pitchFamily="34" charset="0"/>
              </a:rPr>
              <a:t>Memory </a:t>
            </a:r>
            <a:r>
              <a:rPr lang="en-US" dirty="0">
                <a:solidFill>
                  <a:schemeClr val="bg1"/>
                </a:solidFill>
                <a:latin typeface="Calibri" pitchFamily="34" charset="0"/>
              </a:rPr>
              <a:t>+</a:t>
            </a:r>
            <a:br>
              <a:rPr lang="en-US" dirty="0">
                <a:solidFill>
                  <a:schemeClr val="bg1"/>
                </a:solidFill>
                <a:latin typeface="Calibri" pitchFamily="34" charset="0"/>
              </a:rPr>
            </a:br>
            <a:r>
              <a:rPr lang="en-US" dirty="0" err="1">
                <a:solidFill>
                  <a:schemeClr val="bg1"/>
                </a:solidFill>
                <a:latin typeface="Calibri" pitchFamily="34" charset="0"/>
              </a:rPr>
              <a:t>Datapath</a:t>
            </a:r>
            <a:r>
              <a:rPr lang="en-US" dirty="0">
                <a:solidFill>
                  <a:schemeClr val="bg1"/>
                </a:solidFill>
                <a:latin typeface="Calibri" pitchFamily="34" charset="0"/>
              </a:rPr>
              <a:t>  +</a:t>
            </a:r>
            <a:br>
              <a:rPr lang="en-US" dirty="0">
                <a:solidFill>
                  <a:schemeClr val="bg1"/>
                </a:solidFill>
                <a:latin typeface="Calibri" pitchFamily="34" charset="0"/>
              </a:rPr>
            </a:br>
            <a:r>
              <a:rPr lang="en-US" dirty="0" smtClean="0">
                <a:solidFill>
                  <a:schemeClr val="bg1"/>
                </a:solidFill>
                <a:latin typeface="Calibri" pitchFamily="34" charset="0"/>
              </a:rPr>
              <a:t>Control +</a:t>
            </a:r>
          </a:p>
          <a:p>
            <a:pPr lvl="0"/>
            <a:r>
              <a:rPr lang="en-US" dirty="0">
                <a:solidFill>
                  <a:schemeClr val="accent1"/>
                </a:solidFill>
                <a:latin typeface="Calibri" pitchFamily="34" charset="0"/>
              </a:rPr>
              <a:t>Input +</a:t>
            </a:r>
            <a:br>
              <a:rPr lang="en-US" dirty="0">
                <a:solidFill>
                  <a:schemeClr val="accent1"/>
                </a:solidFill>
                <a:latin typeface="Calibri" pitchFamily="34" charset="0"/>
              </a:rPr>
            </a:br>
            <a:r>
              <a:rPr lang="en-US" dirty="0" smtClean="0">
                <a:solidFill>
                  <a:schemeClr val="accent1"/>
                </a:solidFill>
                <a:latin typeface="Calibri" pitchFamily="34" charset="0"/>
              </a:rPr>
              <a:t>Output</a:t>
            </a:r>
            <a:r>
              <a:rPr lang="en-US" dirty="0">
                <a:solidFill>
                  <a:schemeClr val="bg1"/>
                </a:solidFill>
                <a:latin typeface="Calibri" pitchFamily="34" charset="0"/>
              </a:rPr>
              <a:t/>
            </a:r>
            <a:br>
              <a:rPr lang="en-US" dirty="0">
                <a:solidFill>
                  <a:schemeClr val="bg1"/>
                </a:solidFill>
                <a:latin typeface="Calibri" pitchFamily="34" charset="0"/>
              </a:rPr>
            </a:br>
            <a:endParaRPr lang="en-US" dirty="0">
              <a:solidFill>
                <a:schemeClr val="bg1"/>
              </a:solidFill>
              <a:latin typeface="Calibri" pitchFamily="34" charset="0"/>
            </a:endParaRPr>
          </a:p>
          <a:p>
            <a:endParaRPr lang="en-US"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5908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8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533400"/>
          </a:xfrm>
        </p:spPr>
        <p:txBody>
          <a:bodyPr lIns="0" tIns="0" rIns="0" bIns="0">
            <a:normAutofit fontScale="90000"/>
          </a:bodyPr>
          <a:lstStyle/>
          <a:p>
            <a:r>
              <a:rPr lang="en-US" dirty="0" smtClean="0"/>
              <a:t>I/O Devices </a:t>
            </a:r>
            <a:r>
              <a:rPr lang="en-US" dirty="0"/>
              <a:t>E</a:t>
            </a:r>
            <a:r>
              <a:rPr lang="en-US" dirty="0" smtClean="0"/>
              <a:t>nables </a:t>
            </a:r>
            <a:r>
              <a:rPr lang="en-US" dirty="0"/>
              <a:t>I</a:t>
            </a:r>
            <a:r>
              <a:rPr lang="en-US" dirty="0" smtClean="0"/>
              <a:t>nteracting with Environment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814258"/>
              </p:ext>
            </p:extLst>
          </p:nvPr>
        </p:nvGraphicFramePr>
        <p:xfrm>
          <a:off x="152400" y="685800"/>
          <a:ext cx="8915400" cy="5943600"/>
        </p:xfrm>
        <a:graphic>
          <a:graphicData uri="http://schemas.openxmlformats.org/drawingml/2006/table">
            <a:tbl>
              <a:tblPr firstRow="1" bandRow="1">
                <a:tableStyleId>{5C22544A-7EE6-4342-B048-85BDC9FD1C3A}</a:tableStyleId>
              </a:tblPr>
              <a:tblGrid>
                <a:gridCol w="3000375"/>
                <a:gridCol w="1876425"/>
                <a:gridCol w="1524000"/>
                <a:gridCol w="2514600"/>
              </a:tblGrid>
              <a:tr h="370840">
                <a:tc>
                  <a:txBody>
                    <a:bodyPr/>
                    <a:lstStyle/>
                    <a:p>
                      <a:r>
                        <a:rPr lang="en-US" sz="2400" dirty="0" smtClean="0"/>
                        <a:t>Device</a:t>
                      </a:r>
                      <a:endParaRPr lang="en-US" sz="2400" dirty="0"/>
                    </a:p>
                  </a:txBody>
                  <a:tcP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Behavior</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Partner</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Data</a:t>
                      </a:r>
                      <a:r>
                        <a:rPr lang="en-US" sz="2400" baseline="0" dirty="0" smtClean="0"/>
                        <a:t> Rate (b/sec)</a:t>
                      </a:r>
                      <a:endParaRPr lang="en-US" sz="2400" dirty="0"/>
                    </a:p>
                  </a:txBody>
                  <a:tcP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smtClean="0"/>
                        <a:t>Keyboard</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Mouse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3.8k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Sound 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Input</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smtClean="0"/>
                        <a:t>Voice 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264k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Sound 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8M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Laser</a:t>
                      </a:r>
                      <a:r>
                        <a:rPr lang="en-US" sz="2400" baseline="0" dirty="0" smtClean="0"/>
                        <a:t> Printer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Graphics Display</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800M –</a:t>
                      </a:r>
                      <a:r>
                        <a:rPr lang="en-US" sz="2400" baseline="0" dirty="0" smtClean="0"/>
                        <a:t> 8G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smtClean="0"/>
                        <a:t>Network/LAN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i="0" dirty="0" err="1" smtClean="0"/>
                        <a:t>Input/Output</a:t>
                      </a:r>
                      <a:endParaRPr lang="en-US" sz="2400" i="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100M – 10G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Network/Wireless LAN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err="1" smtClean="0"/>
                        <a:t>Input/Output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11</a:t>
                      </a:r>
                      <a:r>
                        <a:rPr lang="en-US" sz="2400" baseline="0" dirty="0" smtClean="0"/>
                        <a:t> – 54M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smtClean="0"/>
                        <a:t>Optical Disk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5</a:t>
                      </a:r>
                      <a:r>
                        <a:rPr lang="en-US" sz="2400" baseline="0" dirty="0" smtClean="0"/>
                        <a:t> – 120M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Flash memory</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 –</a:t>
                      </a:r>
                      <a:r>
                        <a:rPr lang="en-US" sz="2400" baseline="0" dirty="0" smtClean="0"/>
                        <a:t> 200M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Magnetic</a:t>
                      </a:r>
                      <a:r>
                        <a:rPr lang="en-US" sz="2400" baseline="0" dirty="0" smtClean="0"/>
                        <a:t> Disk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800M</a:t>
                      </a:r>
                      <a:r>
                        <a:rPr lang="en-US" sz="2400" baseline="0" dirty="0" smtClean="0"/>
                        <a:t> – 3G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3925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lIns="0" tIns="0" rIns="0" bIns="0">
            <a:noAutofit/>
          </a:bodyPr>
          <a:lstStyle/>
          <a:p>
            <a:r>
              <a:rPr lang="en-US" dirty="0" smtClean="0"/>
              <a:t>Attempt#1: </a:t>
            </a:r>
            <a:r>
              <a:rPr lang="en-US" dirty="0"/>
              <a:t>A</a:t>
            </a:r>
            <a:r>
              <a:rPr lang="en-US" dirty="0" smtClean="0"/>
              <a:t>ll devices on one interconnect</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228599" y="685800"/>
            <a:ext cx="8503921" cy="5638800"/>
          </a:xfrm>
        </p:spPr>
        <p:txBody>
          <a:bodyPr/>
          <a:lstStyle/>
          <a:p>
            <a:r>
              <a:rPr lang="en-US" dirty="0"/>
              <a:t>Replace </a:t>
            </a:r>
            <a:r>
              <a:rPr lang="en-US" b="1" i="1" dirty="0"/>
              <a:t>all</a:t>
            </a:r>
            <a:r>
              <a:rPr lang="en-US" dirty="0"/>
              <a:t> devices as  the interconnect changes</a:t>
            </a:r>
          </a:p>
          <a:p>
            <a:r>
              <a:rPr lang="en-US" dirty="0"/>
              <a:t>e.g. keyboard speed == main memory speed ?!</a:t>
            </a:r>
          </a:p>
          <a:p>
            <a:endParaRPr lang="en-US" dirty="0"/>
          </a:p>
        </p:txBody>
      </p:sp>
      <p:cxnSp>
        <p:nvCxnSpPr>
          <p:cNvPr id="11" name="Straight Arrow Connector 10"/>
          <p:cNvCxnSpPr/>
          <p:nvPr>
            <p:custDataLst>
              <p:tags r:id="rId2"/>
            </p:custDataLst>
          </p:nvPr>
        </p:nvCxnSpPr>
        <p:spPr>
          <a:xfrm flipH="1">
            <a:off x="1371600" y="3352800"/>
            <a:ext cx="1588"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3"/>
            </p:custDataLst>
          </p:nvPr>
        </p:nvSpPr>
        <p:spPr>
          <a:xfrm>
            <a:off x="1219200" y="3962400"/>
            <a:ext cx="7162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Unified Memory and I/O Interconnect</a:t>
            </a:r>
            <a:endParaRPr lang="en-US" sz="2400" dirty="0"/>
          </a:p>
        </p:txBody>
      </p:sp>
      <p:cxnSp>
        <p:nvCxnSpPr>
          <p:cNvPr id="20" name="Straight Arrow Connector 19"/>
          <p:cNvCxnSpPr/>
          <p:nvPr>
            <p:custDataLst>
              <p:tags r:id="rId4"/>
            </p:custDataLst>
          </p:nvPr>
        </p:nvCxnSpPr>
        <p:spPr>
          <a:xfrm>
            <a:off x="1447800" y="4343400"/>
            <a:ext cx="0" cy="14478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5"/>
            </p:custDataLst>
          </p:nvPr>
        </p:nvCxnSpPr>
        <p:spPr>
          <a:xfrm>
            <a:off x="3201988" y="4343400"/>
            <a:ext cx="0"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6"/>
            </p:custDataLst>
          </p:nvPr>
        </p:nvCxnSpPr>
        <p:spPr>
          <a:xfrm>
            <a:off x="3429000" y="3352800"/>
            <a:ext cx="0"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7"/>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8"/>
            </p:custDataLst>
          </p:nvPr>
        </p:nvSpPr>
        <p:spPr>
          <a:xfrm>
            <a:off x="23622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6" name="Rectangle 35"/>
          <p:cNvSpPr/>
          <p:nvPr>
            <p:custDataLst>
              <p:tags r:id="rId9"/>
            </p:custDataLst>
          </p:nvPr>
        </p:nvSpPr>
        <p:spPr>
          <a:xfrm>
            <a:off x="41910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8" name="Rectangle 37"/>
          <p:cNvSpPr/>
          <p:nvPr>
            <p:custDataLst>
              <p:tags r:id="rId10"/>
            </p:custDataLst>
          </p:nvPr>
        </p:nvSpPr>
        <p:spPr>
          <a:xfrm>
            <a:off x="5791199" y="6400800"/>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40" name="Rectangle 39"/>
          <p:cNvSpPr/>
          <p:nvPr>
            <p:custDataLst>
              <p:tags r:id="rId11"/>
            </p:custDataLst>
          </p:nvPr>
        </p:nvSpPr>
        <p:spPr>
          <a:xfrm>
            <a:off x="7543800" y="6400800"/>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cxnSp>
        <p:nvCxnSpPr>
          <p:cNvPr id="43" name="Straight Arrow Connector 42"/>
          <p:cNvCxnSpPr/>
          <p:nvPr>
            <p:custDataLst>
              <p:tags r:id="rId12"/>
            </p:custDataLst>
          </p:nvPr>
        </p:nvCxnSpPr>
        <p:spPr>
          <a:xfrm>
            <a:off x="4953000" y="4343400"/>
            <a:ext cx="0"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13"/>
            </p:custDataLst>
          </p:nvPr>
        </p:nvCxnSpPr>
        <p:spPr>
          <a:xfrm>
            <a:off x="6553200" y="4343400"/>
            <a:ext cx="12840"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14"/>
            </p:custDataLst>
          </p:nvPr>
        </p:nvCxnSpPr>
        <p:spPr>
          <a:xfrm flipH="1">
            <a:off x="8221981" y="4343400"/>
            <a:ext cx="7619"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15"/>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16"/>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17774"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2400"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6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Attempt#2: I/O Controllers</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228599" y="685800"/>
            <a:ext cx="9525001" cy="5638800"/>
          </a:xfrm>
        </p:spPr>
        <p:txBody>
          <a:bodyPr/>
          <a:lstStyle/>
          <a:p>
            <a:r>
              <a:rPr lang="en-US" dirty="0" smtClean="0"/>
              <a:t>Decouple I/O devices from Interconnect</a:t>
            </a:r>
          </a:p>
          <a:p>
            <a:r>
              <a:rPr lang="en-US" dirty="0" smtClean="0"/>
              <a:t>Enable smarter I/O interfaces</a:t>
            </a:r>
            <a:endParaRPr lang="en-US" dirty="0"/>
          </a:p>
        </p:txBody>
      </p:sp>
      <p:sp>
        <p:nvSpPr>
          <p:cNvPr id="8" name="Rectangle 7"/>
          <p:cNvSpPr/>
          <p:nvPr>
            <p:custDataLst>
              <p:tags r:id="rId2"/>
            </p:custDataLst>
          </p:nvPr>
        </p:nvSpPr>
        <p:spPr>
          <a:xfrm>
            <a:off x="8382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Core0</a:t>
            </a:r>
            <a:endParaRPr lang="en-US" sz="2400" dirty="0"/>
          </a:p>
        </p:txBody>
      </p:sp>
      <p:sp>
        <p:nvSpPr>
          <p:cNvPr id="9" name="Rectangle 8"/>
          <p:cNvSpPr/>
          <p:nvPr>
            <p:custDataLst>
              <p:tags r:id="rId3"/>
            </p:custDataLst>
          </p:nvPr>
        </p:nvSpPr>
        <p:spPr>
          <a:xfrm>
            <a:off x="8382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cxnSp>
        <p:nvCxnSpPr>
          <p:cNvPr id="11" name="Straight Arrow Connector 10"/>
          <p:cNvCxnSpPr/>
          <p:nvPr>
            <p:custDataLst>
              <p:tags r:id="rId4"/>
            </p:custDataLst>
          </p:nvPr>
        </p:nvCxnSpPr>
        <p:spPr>
          <a:xfrm>
            <a:off x="1373188" y="3352800"/>
            <a:ext cx="0"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5"/>
            </p:custDataLst>
          </p:nvPr>
        </p:nvSpPr>
        <p:spPr>
          <a:xfrm>
            <a:off x="762000" y="4724400"/>
            <a:ext cx="1524000" cy="685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p>
          <a:p>
            <a:pPr algn="ctr"/>
            <a:r>
              <a:rPr lang="en-US" sz="2400" dirty="0" smtClean="0">
                <a:solidFill>
                  <a:schemeClr val="bg1"/>
                </a:solidFill>
              </a:rPr>
              <a:t>Controller</a:t>
            </a:r>
            <a:endParaRPr lang="en-US" sz="2400" dirty="0">
              <a:solidFill>
                <a:schemeClr val="bg1"/>
              </a:solidFill>
            </a:endParaRPr>
          </a:p>
        </p:txBody>
      </p:sp>
      <p:sp>
        <p:nvSpPr>
          <p:cNvPr id="13" name="Rectangle 12"/>
          <p:cNvSpPr/>
          <p:nvPr>
            <p:custDataLst>
              <p:tags r:id="rId6"/>
            </p:custDataLst>
          </p:nvPr>
        </p:nvSpPr>
        <p:spPr>
          <a:xfrm>
            <a:off x="25146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15" name="Rectangle 14"/>
          <p:cNvSpPr/>
          <p:nvPr>
            <p:custDataLst>
              <p:tags r:id="rId7"/>
            </p:custDataLst>
          </p:nvPr>
        </p:nvSpPr>
        <p:spPr>
          <a:xfrm>
            <a:off x="1219200" y="3962400"/>
            <a:ext cx="7162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Unified Memory and I/O Interconnect</a:t>
            </a:r>
            <a:endParaRPr lang="en-US" sz="2400" dirty="0"/>
          </a:p>
        </p:txBody>
      </p:sp>
      <p:cxnSp>
        <p:nvCxnSpPr>
          <p:cNvPr id="20" name="Straight Arrow Connector 19"/>
          <p:cNvCxnSpPr/>
          <p:nvPr>
            <p:custDataLst>
              <p:tags r:id="rId8"/>
            </p:custDataLst>
          </p:nvPr>
        </p:nvCxnSpPr>
        <p:spPr>
          <a:xfrm rot="5400000">
            <a:off x="1258094" y="45331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9"/>
            </p:custDataLst>
          </p:nvPr>
        </p:nvCxnSpPr>
        <p:spPr>
          <a:xfrm rot="5400000">
            <a:off x="3010694"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0"/>
            </p:custDataLst>
          </p:nvPr>
        </p:nvCxnSpPr>
        <p:spPr>
          <a:xfrm flipH="1">
            <a:off x="3429000" y="3352800"/>
            <a:ext cx="1588"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1"/>
            </p:custDataLst>
          </p:nvPr>
        </p:nvSpPr>
        <p:spPr>
          <a:xfrm>
            <a:off x="28956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Core1</a:t>
            </a:r>
            <a:endParaRPr lang="en-US" sz="2400" dirty="0"/>
          </a:p>
        </p:txBody>
      </p:sp>
      <p:sp>
        <p:nvSpPr>
          <p:cNvPr id="29" name="Rectangle 28"/>
          <p:cNvSpPr/>
          <p:nvPr>
            <p:custDataLst>
              <p:tags r:id="rId12"/>
            </p:custDataLst>
          </p:nvPr>
        </p:nvSpPr>
        <p:spPr>
          <a:xfrm>
            <a:off x="28956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pic>
        <p:nvPicPr>
          <p:cNvPr id="14"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517774"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52400"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custDataLst>
              <p:tags r:id="rId13"/>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14"/>
            </p:custDataLst>
          </p:nvPr>
        </p:nvSpPr>
        <p:spPr>
          <a:xfrm>
            <a:off x="23622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5" name="Rectangle 34"/>
          <p:cNvSpPr/>
          <p:nvPr>
            <p:custDataLst>
              <p:tags r:id="rId15"/>
            </p:custDataLst>
          </p:nvPr>
        </p:nvSpPr>
        <p:spPr>
          <a:xfrm>
            <a:off x="41910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6" name="Rectangle 35"/>
          <p:cNvSpPr/>
          <p:nvPr>
            <p:custDataLst>
              <p:tags r:id="rId16"/>
            </p:custDataLst>
          </p:nvPr>
        </p:nvSpPr>
        <p:spPr>
          <a:xfrm>
            <a:off x="41910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7" name="Rectangle 36"/>
          <p:cNvSpPr/>
          <p:nvPr>
            <p:custDataLst>
              <p:tags r:id="rId17"/>
            </p:custDataLst>
          </p:nvPr>
        </p:nvSpPr>
        <p:spPr>
          <a:xfrm>
            <a:off x="5791200" y="4724400"/>
            <a:ext cx="1549682"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8" name="Rectangle 37"/>
          <p:cNvSpPr/>
          <p:nvPr>
            <p:custDataLst>
              <p:tags r:id="rId18"/>
            </p:custDataLst>
          </p:nvPr>
        </p:nvSpPr>
        <p:spPr>
          <a:xfrm>
            <a:off x="5791199" y="6400800"/>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39" name="Rectangle 38"/>
          <p:cNvSpPr/>
          <p:nvPr>
            <p:custDataLst>
              <p:tags r:id="rId19"/>
            </p:custDataLst>
          </p:nvPr>
        </p:nvSpPr>
        <p:spPr>
          <a:xfrm>
            <a:off x="75438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40" name="Rectangle 39"/>
          <p:cNvSpPr/>
          <p:nvPr>
            <p:custDataLst>
              <p:tags r:id="rId20"/>
            </p:custDataLst>
          </p:nvPr>
        </p:nvSpPr>
        <p:spPr>
          <a:xfrm>
            <a:off x="7543800" y="6400800"/>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cxnSp>
        <p:nvCxnSpPr>
          <p:cNvPr id="41" name="Straight Arrow Connector 40"/>
          <p:cNvCxnSpPr/>
          <p:nvPr>
            <p:custDataLst>
              <p:tags r:id="rId21"/>
            </p:custDataLst>
          </p:nvPr>
        </p:nvCxnSpPr>
        <p:spPr>
          <a:xfrm rot="5400000">
            <a:off x="1258094" y="55999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5400000">
            <a:off x="3010694"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3"/>
            </p:custDataLst>
          </p:nvPr>
        </p:nvCxnSpPr>
        <p:spPr>
          <a:xfrm rot="5400000">
            <a:off x="4761706"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4"/>
            </p:custDataLst>
          </p:nvPr>
        </p:nvCxnSpPr>
        <p:spPr>
          <a:xfrm rot="5400000">
            <a:off x="4761706"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5"/>
            </p:custDataLst>
          </p:nvPr>
        </p:nvCxnSpPr>
        <p:spPr>
          <a:xfrm rot="5400000">
            <a:off x="63619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6"/>
            </p:custDataLst>
          </p:nvPr>
        </p:nvCxnSpPr>
        <p:spPr>
          <a:xfrm rot="5400000">
            <a:off x="63619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27"/>
            </p:custDataLst>
          </p:nvPr>
        </p:nvCxnSpPr>
        <p:spPr>
          <a:xfrm rot="5400000">
            <a:off x="80383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rot="5400000">
            <a:off x="80383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29"/>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30"/>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302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Attempt#3: I/O Controllers + Bridge </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188911" y="685800"/>
            <a:ext cx="9525001" cy="5638800"/>
          </a:xfrm>
        </p:spPr>
        <p:txBody>
          <a:bodyPr>
            <a:normAutofit/>
          </a:bodyPr>
          <a:lstStyle/>
          <a:p>
            <a:r>
              <a:rPr lang="en-US" sz="2800" dirty="0"/>
              <a:t>S</a:t>
            </a:r>
            <a:r>
              <a:rPr lang="en-US" sz="2800" dirty="0" smtClean="0"/>
              <a:t>eparate </a:t>
            </a:r>
            <a:r>
              <a:rPr lang="en-US" sz="2800" dirty="0"/>
              <a:t>high-performance processor, memory, display interconnect from lower-performance interconnect</a:t>
            </a:r>
          </a:p>
        </p:txBody>
      </p:sp>
      <p:sp>
        <p:nvSpPr>
          <p:cNvPr id="8" name="Rectangle 7"/>
          <p:cNvSpPr/>
          <p:nvPr>
            <p:custDataLst>
              <p:tags r:id="rId2"/>
            </p:custDataLst>
          </p:nvPr>
        </p:nvSpPr>
        <p:spPr>
          <a:xfrm>
            <a:off x="8382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Core0</a:t>
            </a:r>
            <a:endParaRPr lang="en-US" sz="2400" dirty="0"/>
          </a:p>
        </p:txBody>
      </p:sp>
      <p:sp>
        <p:nvSpPr>
          <p:cNvPr id="9" name="Rectangle 8"/>
          <p:cNvSpPr/>
          <p:nvPr>
            <p:custDataLst>
              <p:tags r:id="rId3"/>
            </p:custDataLst>
          </p:nvPr>
        </p:nvSpPr>
        <p:spPr>
          <a:xfrm>
            <a:off x="8382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cxnSp>
        <p:nvCxnSpPr>
          <p:cNvPr id="11" name="Straight Arrow Connector 10"/>
          <p:cNvCxnSpPr/>
          <p:nvPr>
            <p:custDataLst>
              <p:tags r:id="rId4"/>
            </p:custDataLst>
          </p:nvPr>
        </p:nvCxnSpPr>
        <p:spPr>
          <a:xfrm rot="5400000">
            <a:off x="1181894" y="35425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5"/>
            </p:custDataLst>
          </p:nvPr>
        </p:nvSpPr>
        <p:spPr>
          <a:xfrm>
            <a:off x="762000" y="4724400"/>
            <a:ext cx="1524000" cy="685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p>
          <a:p>
            <a:pPr algn="ctr"/>
            <a:r>
              <a:rPr lang="en-US" sz="2400" dirty="0" smtClean="0">
                <a:solidFill>
                  <a:schemeClr val="bg1"/>
                </a:solidFill>
              </a:rPr>
              <a:t>Controller</a:t>
            </a:r>
            <a:endParaRPr lang="en-US" sz="2400" dirty="0">
              <a:solidFill>
                <a:schemeClr val="bg1"/>
              </a:solidFill>
            </a:endParaRPr>
          </a:p>
        </p:txBody>
      </p:sp>
      <p:sp>
        <p:nvSpPr>
          <p:cNvPr id="13" name="Rectangle 12"/>
          <p:cNvSpPr/>
          <p:nvPr>
            <p:custDataLst>
              <p:tags r:id="rId6"/>
            </p:custDataLst>
          </p:nvPr>
        </p:nvSpPr>
        <p:spPr>
          <a:xfrm>
            <a:off x="25146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15" name="Rectangle 14"/>
          <p:cNvSpPr/>
          <p:nvPr>
            <p:custDataLst>
              <p:tags r:id="rId7"/>
            </p:custDataLst>
          </p:nvPr>
        </p:nvSpPr>
        <p:spPr>
          <a:xfrm>
            <a:off x="1219200" y="3733800"/>
            <a:ext cx="228600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t>High Performance</a:t>
            </a:r>
          </a:p>
          <a:p>
            <a:pPr algn="ctr"/>
            <a:r>
              <a:rPr lang="en-US" sz="2400" dirty="0" smtClean="0"/>
              <a:t>Interconnect</a:t>
            </a:r>
          </a:p>
        </p:txBody>
      </p:sp>
      <p:cxnSp>
        <p:nvCxnSpPr>
          <p:cNvPr id="20" name="Straight Arrow Connector 19"/>
          <p:cNvCxnSpPr/>
          <p:nvPr>
            <p:custDataLst>
              <p:tags r:id="rId8"/>
            </p:custDataLst>
          </p:nvPr>
        </p:nvCxnSpPr>
        <p:spPr>
          <a:xfrm rot="5400000">
            <a:off x="1258094" y="45331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9"/>
            </p:custDataLst>
          </p:nvPr>
        </p:nvCxnSpPr>
        <p:spPr>
          <a:xfrm rot="5400000">
            <a:off x="3010694"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0"/>
            </p:custDataLst>
          </p:nvPr>
        </p:nvCxnSpPr>
        <p:spPr>
          <a:xfrm rot="5400000">
            <a:off x="3239294" y="35425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1"/>
            </p:custDataLst>
          </p:nvPr>
        </p:nvSpPr>
        <p:spPr>
          <a:xfrm>
            <a:off x="28956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Core1</a:t>
            </a:r>
            <a:endParaRPr lang="en-US" sz="2400" dirty="0"/>
          </a:p>
        </p:txBody>
      </p:sp>
      <p:sp>
        <p:nvSpPr>
          <p:cNvPr id="29" name="Rectangle 28"/>
          <p:cNvSpPr/>
          <p:nvPr>
            <p:custDataLst>
              <p:tags r:id="rId12"/>
            </p:custDataLst>
          </p:nvPr>
        </p:nvSpPr>
        <p:spPr>
          <a:xfrm>
            <a:off x="28956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sp>
        <p:nvSpPr>
          <p:cNvPr id="26" name="Rectangle 25"/>
          <p:cNvSpPr/>
          <p:nvPr>
            <p:custDataLst>
              <p:tags r:id="rId13"/>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14"/>
            </p:custDataLst>
          </p:nvPr>
        </p:nvSpPr>
        <p:spPr>
          <a:xfrm>
            <a:off x="23622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5" name="Rectangle 34"/>
          <p:cNvSpPr/>
          <p:nvPr>
            <p:custDataLst>
              <p:tags r:id="rId15"/>
            </p:custDataLst>
          </p:nvPr>
        </p:nvSpPr>
        <p:spPr>
          <a:xfrm>
            <a:off x="41910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6" name="Rectangle 35"/>
          <p:cNvSpPr/>
          <p:nvPr>
            <p:custDataLst>
              <p:tags r:id="rId16"/>
            </p:custDataLst>
          </p:nvPr>
        </p:nvSpPr>
        <p:spPr>
          <a:xfrm>
            <a:off x="41910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7" name="Rectangle 36"/>
          <p:cNvSpPr/>
          <p:nvPr>
            <p:custDataLst>
              <p:tags r:id="rId17"/>
            </p:custDataLst>
          </p:nvPr>
        </p:nvSpPr>
        <p:spPr>
          <a:xfrm>
            <a:off x="5791200" y="4724400"/>
            <a:ext cx="1549682"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8" name="Rectangle 37"/>
          <p:cNvSpPr/>
          <p:nvPr>
            <p:custDataLst>
              <p:tags r:id="rId18"/>
            </p:custDataLst>
          </p:nvPr>
        </p:nvSpPr>
        <p:spPr>
          <a:xfrm>
            <a:off x="5791199" y="6400800"/>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39" name="Rectangle 38"/>
          <p:cNvSpPr/>
          <p:nvPr>
            <p:custDataLst>
              <p:tags r:id="rId19"/>
            </p:custDataLst>
          </p:nvPr>
        </p:nvSpPr>
        <p:spPr>
          <a:xfrm>
            <a:off x="75438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40" name="Rectangle 39"/>
          <p:cNvSpPr/>
          <p:nvPr>
            <p:custDataLst>
              <p:tags r:id="rId20"/>
            </p:custDataLst>
          </p:nvPr>
        </p:nvSpPr>
        <p:spPr>
          <a:xfrm>
            <a:off x="7543800" y="6400800"/>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cxnSp>
        <p:nvCxnSpPr>
          <p:cNvPr id="41" name="Straight Arrow Connector 40"/>
          <p:cNvCxnSpPr/>
          <p:nvPr>
            <p:custDataLst>
              <p:tags r:id="rId21"/>
            </p:custDataLst>
          </p:nvPr>
        </p:nvCxnSpPr>
        <p:spPr>
          <a:xfrm rot="5400000">
            <a:off x="1258094" y="55999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5400000">
            <a:off x="3010694"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3"/>
            </p:custDataLst>
          </p:nvPr>
        </p:nvCxnSpPr>
        <p:spPr>
          <a:xfrm rot="5400000">
            <a:off x="4761706"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4"/>
            </p:custDataLst>
          </p:nvPr>
        </p:nvCxnSpPr>
        <p:spPr>
          <a:xfrm rot="5400000">
            <a:off x="4761706"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5"/>
            </p:custDataLst>
          </p:nvPr>
        </p:nvCxnSpPr>
        <p:spPr>
          <a:xfrm rot="5400000">
            <a:off x="63619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6"/>
            </p:custDataLst>
          </p:nvPr>
        </p:nvCxnSpPr>
        <p:spPr>
          <a:xfrm rot="5400000">
            <a:off x="63619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27"/>
            </p:custDataLst>
          </p:nvPr>
        </p:nvCxnSpPr>
        <p:spPr>
          <a:xfrm rot="5400000">
            <a:off x="80383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rot="5400000">
            <a:off x="80383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32"/>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33"/>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p:cNvSpPr/>
          <p:nvPr>
            <p:custDataLst>
              <p:tags r:id="rId29"/>
            </p:custDataLst>
          </p:nvPr>
        </p:nvSpPr>
        <p:spPr>
          <a:xfrm>
            <a:off x="4800600" y="3733800"/>
            <a:ext cx="393192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Lower Performance</a:t>
            </a:r>
          </a:p>
          <a:p>
            <a:pPr algn="ctr"/>
            <a:r>
              <a:rPr lang="en-US" sz="2400" dirty="0" smtClean="0"/>
              <a:t>Legacy Interconnect</a:t>
            </a:r>
          </a:p>
        </p:txBody>
      </p:sp>
      <p:sp>
        <p:nvSpPr>
          <p:cNvPr id="88" name="Rectangle 87"/>
          <p:cNvSpPr/>
          <p:nvPr>
            <p:custDataLst>
              <p:tags r:id="rId30"/>
            </p:custDataLst>
          </p:nvPr>
        </p:nvSpPr>
        <p:spPr>
          <a:xfrm>
            <a:off x="3657600" y="3733800"/>
            <a:ext cx="99060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89" name="Rectangle 88"/>
          <p:cNvSpPr/>
          <p:nvPr>
            <p:custDataLst>
              <p:tags r:id="rId31"/>
            </p:custDataLst>
          </p:nvPr>
        </p:nvSpPr>
        <p:spPr>
          <a:xfrm rot="19448883">
            <a:off x="3649123" y="3677179"/>
            <a:ext cx="990600" cy="609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Bridge </a:t>
            </a:r>
          </a:p>
        </p:txBody>
      </p:sp>
      <p:cxnSp>
        <p:nvCxnSpPr>
          <p:cNvPr id="4" name="Straight Connector 3"/>
          <p:cNvCxnSpPr>
            <a:stCxn id="15" idx="3"/>
            <a:endCxn id="88" idx="1"/>
          </p:cNvCxnSpPr>
          <p:nvPr/>
        </p:nvCxnSpPr>
        <p:spPr>
          <a:xfrm>
            <a:off x="3505200" y="40386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8" idx="3"/>
            <a:endCxn id="87" idx="1"/>
          </p:cNvCxnSpPr>
          <p:nvPr/>
        </p:nvCxnSpPr>
        <p:spPr>
          <a:xfrm>
            <a:off x="4648200" y="40386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34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CP3_INK_TAG" val="base64:AKcdHAOAgAQdBNYIhgIBEAtabmRvi45BibaF7r6SkfMDCEgQRP//A0U1BQM4C2QZIDIJAJCbAwE3wB5FMwkAkIICAdvFHkU4CAD+AwB7hdI0Ek7ApD/TAKQ/CmUdg/5Lov5Lucdu/bei6usprMSia58OcoT8Bun4DjaaNuzHibMOJghSEpRlGcYYaTCEt2OXLCqhNOEZVQiinGuPoswhNhDlkwcuGTJqtcsWOVa0wsca3DiatFrLJkZMGuHK0zOcQApcGIT8kQ35Ih8uRbLiw0mihOFbYcTToIT8Dj34HHxsvgjkhiIxjhjja9WshJdjg1mnCqc0yKccOvXYITYQ0yuW2LEzcrXDNxiWtGuJqtxZGrJa3btGDPI0cOMbXCAKfi2D/kn+/koRrO4vhOKxiY7SiIpaVzNza6zERjOo4oP+CIT+CHF4F8OMbnd9enXvF5ZRhqOEdI1VTWUcY3MdQIThcLoxQnGMYwjCMIoRThGEYEIwjCInO+Hkz6whNhDBxlZ4mrBityZcjla0asMy3CwY5lrFg3YsmbBgyZZsYAqtAVeD/kvW/kvXLo69GcAA69F5m1zERERFThGIpwjTWIVcbm88Z3e54znnnjteHSvSaIP+Caz+Ca08Pwjw/Cc+QAM45YrhrGKubned7dXXed8d8Uo1HLHbHLHDgqYuNxmrXM51zp5Ig+WMxKpiZlciYkTMBNXVoECYTMTMTARMSIQRMSuJmePHwfB8YCE2EYcjRlha5cq1xjZOVrRyzZrXLRljWuM2FuwYuG+JhjaACoEBL4P+Tm7+ToE41nE8nCNZ7EYREZmd8+3c74UpyvpvtNiD/gkS/gkJrk5Xq5nO89eHeczdzERVcuvQ8S2ETO9eDV7AhLdLjxnGM04TkSiIxnCMpyjKIThOE5zvPkx7wCE2EN8jVu1xtHC3DjyuVrRk4YrcLHFjW4WWbKzy5GzTJhagCmcgg/5SEP5SETx+XHO3GOOHKOWNdMRiGM63UoP+Bxb+Bxc1wrljhWkZvM8ZuYyzrrjrMoP1uN7ubiFxK1wuJS2vPPz+gCE2EOWWJnmY4Wa3M4Z5VrRxkwrXOXNkW4nDRrhy5MrDJkbACkwNhPyegfk81x8bBa2JCN4gg/4I9P4I9SJ4b1EuQIXGYbMoYUcdOHwuACE2EZWGVy3b4mi3LlYZVrRzjcLcWRm5W4sbfJmas8zNxiYACpwBQoP+SUT+SVvW458O/LeJ1GsYjWKRCduN7jNaHhY1jU4411cc3u7zc5q+G/C48oP+DNb+DMflfgOU6YTec8ee+PHjnPGOurxGMY7DS91xnLcWRnF1EantnHibg/gDz0TExu5tMXUoSlMzCIFCEBMSFxcZrd55+ffpACE2EN27JqwY4Wq1g3YsVrRw1aLXLBpiWsszBlmb4W+HM0xgCnksg/5LGP5LGYl14ZiTV6it+VmKhbM8dk3Cp1wvwquD/g6g/g6h69HDVcGou53nweHh5zleIxXQ8K+E6TW2eYCE5G7oxjOJOCKMIwIwRRgIATjPLyb7ACE2EYWjDK0bOW63C1yMFrRyzZrcWbK2WsmeZkxbZmLBm4xACloVg/5PCP5PFeOa5xtYqtX4HPpghPwaRfg0zhTVHRDNTFSVEMtN98aE1c6HVTnCcpwrOda4deWAITYRkxs8zJmzarXLhziWtMWVytc5suZa5ZYW7VxlwsmWVgAKUxCE/JhN+TBvRK2ClJIY8WmIg/4PDv4PE8Yupores8YAhqyQgbGDQcDBoWFjaGBpACE2ENcbFu1cMnC3DkzZlrTFjyLXLDE5W5WbdnizYmzDNmygCmEahPyiFflEDuN8Md8s8cJ0lbNgwU2XpgCE/BtJ+DbXM27K4mama2C1E12vFlw3hMHadNWKcIowrCKKd8PRUCE2EOWTXM5ZsMq1yyasFrTE1YLXDPHiW5M2Nm1cMsTDLmxgClAPhPyb6fk310NlMlsEYw1xuIP+D8D+D8FfBERF9OKAhcRkmdhlhhhlltwt8wAhNhDBtmZZGzZitbN8eVa0xtsK3DlyMVrFniw5GDRphw4mYApwI4T8oAX5QA8jUyQshWdb465Z555Y3jGErWwaqYMQg/4Qlv4Ql+nXXHG5zO4lerqsVwxw4Y1OufLfeYTB0NOesJwjNMBCKBEnPHr4blAhNhDNjhzMG7BytwsW+Fa0y43C1y0xsFrBs4x5mjfNmcs8YApoG4P+Um7+UoPnGmI1hvwJ4RrEUrnw79dghPwiMfhD3mphhhjncOGNe9KUtkluyUyAhchhsfTHLDBFCII40cEcMM+Trh1QITYQ5ysMbjIxyrWbDDmWtMWLGtcuWuNa3xZHDPNjZNcLPKAKeCyD/krA/krTTzrcIw1GHBhGrxdZc66x3jnOUzwvhwCD/hLM/hLPrhngirIvGcTq8SpF1xxxrdXGZZjn12CDx73h+DeZWWuYmFVFKUhEzNzOXHv6t4AhNhDlw0Z4cTZutcZcuVa0cY2C3FhzZVrRowxsMjZoybNnIApgFoT8meH5M+9uWm3BjyTwSwZJYmjDorOE/CS9+EkOUeBfVhxTkjWrTTis+UCEeCKcu86zrGasK1nfHrx8YCE2EY2eFy1bZG61o1xtlrTCxyrXDhnkWtsrhxjauGbJjlzAClIOhPyV3fkrvzMmC2aeK9J5QIP+FCD+FCHny6MQ4ddTxIamloCvi4GHRMLDy8PVACE2EN3GJs2aYm63MyxtFrRu2ZLcWZplW5GznKwytc2Zu1agCngqg/5N2v5N9+N644mqxjhXauFQjLi79u4uIjDwM8NWg/4U2P4U4ccfAvtOIiJmZzmec2muHg+AeJnCmY63PECE0dTXlvecZkSIIRQEIoTRjGt+HrdQITYQ2bt8zdkxyrWLRvjWtGLlgtxOcbda5aZWDZm3zM2LdkAKZRmE/KF1+UMuueWumXFPFDNgtipgWvk1xqCE/CXF+EsfA1T0XpWVYTrO88s9cNsagITmbODdOc4xnGMYxTXnj4d9ACE2EMmGJljbscq3C1btVrTJkyrXDHEwW5MLjFjYtsLlrjxACkkMhPydsfk7ZOBgpmlRAIP+FLL+FLM4cL5ceG5AhM3Q168uGs1bxCE2EOG7nJhxYsy3E4a41rTKyZLXDlkyWuMuFyza42GbC4agCnQpg/5R3P5Rz+8eTXgxzxnUcuWuHDEYTM5u873x4895njrQg/4VPP4VR89uPhZ6OE4mCbLFSmFtxcuc56iE4GJWta1IxJiMpynKcCAhEv38MtwhNhDdvmZtMjfKtY42zha0aZma3FmbuFrRlmbNm+LG4aYsgApuJYP+WGL+WG2KnF1Os63EhjJV1cSq+HHhmYT8B6X4D6Y4K6tuzbgvSdJ5s+ZwsOCFJIpVpfBjQqCDxpJMzV1eJiVolMXFyu98/RecITYRjxsmLNhkwrWLPKyWtGDjItcsWjZayyMnOLIwZYsTPMAKhgE7g/5YIv5YK9B16OvTwYZTJWKxitVhiEEzccY3N3N5md659M12g/4GzP4G3ewdejGek6rCqtC1tzneZzlm0Xi8ZwlFNX4F42CD7dJtMzmckhFwkmJQmpgiYTCRMrne+fox6AAhNhDjK2zZW7BstbsG7Na0asGy1w1zNFrDK0YtcLDK4ZMsYApyK4P+WZb+WZd4OlxdMOE8KrEKm7u3UcZqYcp6VYCD/gdu/gdveBvpOkWu9ud5vrW4jEctDpwiKV1b2IPxk3czcSmYlUiYmYgi4Tabvr6N9iE2ENnOJhjbssy3C1yMVrTI4bLXDdm0W5WeLNjaZMeFi1aACpwBPoP+WuT+WvflLF1ETrfDMXi4mCEJhnGa306+Jx5+J4vheHw4zmZuZXU8M8KAhPwRyfgi5jCM7sc8uTLjjWs7xmQklKEpQhBk06MdpUrky7t/GzwjKKE2G2PPMIPXveP3zc3ExCkXE2mYkRMAmEwiIQSmZmbz19ePACE2EZXLltmxuWy1xja41rRrkxrcTJm0W48jdlmytGbRy5YACmAVhPy6Efl0ZjXBlxYcEZQtKGDBt5G+wIX4FkvgVvgjspslklIYaYmTxGLhhZNFfTLHHHHDHDDHHDXiba9UITYRkyNmzRs3crW7DJjWtGWJotcYWbJawyuHDhy0yuG+ZiAKVA6H8ts3lt7iVkssQQKFQWHQKDwIg/4HGv4HK+0xCqzwdQCGmqZcwULCwcHEy8bH3QAhNhDfDkcOMeZytauWLZa0ZsWi3E2bYVrBxiZNczjGybtGgAp+LYP+XfT+XgXs8HhcXVxdTFIxEU35HOJxurnNzbPLw/C58oP+BlL+BlXt17VfCeU6nFruN3N558PBu8rvE4nR069AhMnWh4P1RgRimRRIoRhCMAIwjGc64+DjkCE2EY8mFnja5cy3HmwuFrRg4bLcWJuxWtWjfI1x4sbnMyxgCmslg/5eRP5eR0TUwSHhc5hLNWRNS1x8S8iE/A+R+B7m0IwjGsNOjSbbVghLFjxGTLorCGfNlxiD8zjmbWTMImAmYEJMzz7+P4AhNhGZs5bNWTPItwsGTFa0cZsq1w5w4lrLI5YYXDTCxZOcoAplF4T8wO35gd+Hmz202y4q4IYJWtLJXJGYg/4F/v4F/47R2nlGrrM7nPGPB48cgIXCZDHwywwQwRwwwwypYZY8zXigITYQ3w5Mzlu0brceLC0WtMuPGtcsWTZa2x5WzXHhYNMWJyAKgwEvg/5ghP5gj5vMZrNMRWqPCzpULmOLjjw+Hi11jjM7q2CE/A2p+Bs/EjKNE0U5ad2/VjhOSUJUrky4sODLQhGE7YYRqITJ0IdWM4oxTqrCMEpShRJKSCaM5pxjWevmw0AhNhGXMyyZm+TMtbN8LJa0bMMa1ziytlrBi0atmbnE0YsWYApSFYP+B57+B2/GtY1yrhXCMYxwrFQAgv6eS/p5VES87NXbs75Ag61F2lEhM3OevUAhNhDjMxZZWblqtaYnLBa0wucy3CxYtluJvhzNGuZm2yssIA=="/>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CP3_INK_TAG" val="base64:AJkBHAOAgAQdAgYKARALWm5kb4uOQYm2he6+kpHzAwhIEET//wNFNQUCC2QZFDIIAI4pAa0BfkMzCADoGQFeCX5DEmT0TUEIAU1BCk9rgv4yO/jI8AAAAAAAAAAAAAAAAbgAgv4CC/gIMAAAAAAAAAAAAAAAAfF8YCE2EZWbNvlc4cq1y4y5lrRy4xLcLLFkWtWzDI3Zs8eRzlxA"/>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CP3_INK_TAG" val="base64:AM0lHAOAgAQdBOwF9AQBEAtabmRvi45BibaF7r6SkfMCEghIEET//wNFNQhIEESAgAJFNQUDOAtkGSAyCQCQmwMBN8AeRTMJAJCCAgHbxR5FOAgA/gMAe4XSNBJOwKQ/0wCkPx4IJoKAAAZoAAAKaiGE/CzZ+Fm3Nn3Y8l8mHFXBKjEtShBeN8MMqYCD/gtC/gtDxlfDeLwqcXrOswjNJxvlOwCE3ITnGMYooowiREYTjO+Pow4QITYRjcOGrXDibLWrfK0WtGDhgtcOcWVazytmbLNlxZmeFoAJAQp4JoT8LEH4WIbXyZcmXFjxY9UWSeiWq2SmKlIVTjhjrplvcIP+C9D+C9Hv269OPCYzgmt648M6nEYYmis8N3KElxr3wzEEEIxhGCMYwmjCKauHXyYc4CE2EOG7nIzbYsi3Jib4VrRq3xrcWXE2W5W7dxixtWLds3ZgCrsCrwGD/iWm/iXRnhdXbO93u5zcojCuFYqkQq6ppgi5hNVGFSiIxjHLGKmkXiNMYjEcMcNa4MVCJxNZiYuzm3njnnxzz3xzvd7m5upQmIzExKVpmZzEzObzN7m2Z3N3er6eBgCD/hBY/hB1rU0xGK4cNa5cOHLWOGOGMNVXKMVwxpRE1MpiLiKxULvjvnzvN5iayuc6vLc88+Pvwevg9efHrfPO5njPPN56zvjd5veby3u9zeck4mYiLioxeCVmlcuXLpw1w1rEVw4cuHgR4WPA8DCD9DxvgGJTKyYhMExMoXCamJoiQTE1dShIESkqyJqZq4JikqtGaLpK4mrIuplC6momYRK6AmExKJRMIQmEpiUiZnfh+njxACE2EN2bPI2c5cy1w5x4lrRg2yLcLJywW5WbNtia5WzNu5cgCm8hhPxfSfi+tuzadGfMGiEs0tFtUMVKWUvkvOaE/Dbp+G4uU9m/djxBCM4YY3lWRZiw6IzshcFkszBGjjQoYooIIYEMcaNLHDTfjYtgITYRkYN8rfHmwrWWVg1WtGThitwuWTFaybuGrFk3y5GGNyAKkAE6g/47ZP47X86irq65znHn64tyxUaxqOV8pxCIzM5vc7nd3dzM8EeEg/4bGv4bQe2uPDny3wvt4fhdeVVjGGETNs1aorAibWzG83m91nrohOBwOfFCMI0uiimRlNGKKdIyggIICEJxRTnfDyXeITYQyZ5GDbM4bLWbTLjWtGWZitwsXOZbkcY2ubJiZNMOPIAKfSiE/Hql+PX3LOs1pWtkwYqcKmKmCErzx464a54Y4TSQzIT8M4H4Zg8FsUIq48OXDp224NctL0lipgyQ0RyTsjLHdnCF0UWfQoyOCMBAhgQRRIiGCWmnC4eHUCE2ENG+bM2yOGq3E0YMVrTE4wrXLjKzW4seZliy5cWFvjbACn0tg/4/QP4/T/Dy5xmmq4a1y1rlqsYq43fHee7O84mMT2cMAIP+HOj+HOdXKOGMQmW7zve+bnOcNRHKniQxCuOPDqSD97XvkousxabiYmSJidUxESvLO53nnkAhNhDVkwzNcbVgtcZm7Ra0a4ca3EwzMVubI4bscWVu5aMnAApmG4T8gHH5AP8tJRhSEDBakrSgmz4teXhAhPw89fh5bx0hVWOUz52G8Z5GiOizhIWbRQ5uGVHJDBCghlglRp5ZcPPnACE2ENWrhmyYMnK1yyauFrTDmbLXLHC1WtXLViwwt8bFxmwgCmUcg/5B3P5BuZiduLrPHjxjNTwjpwjwnLgAhPw+Ffh8XY6XwXxV0Z9UcEZUlBCeDLCeEIN2mLqYTKJm0ynM76+TnyAhNhDdi2xNmjJmtZtmLZa0cZcq1xlZ41rhhlzZGrVwybMmwAqMAS2E/Ilh+RNG0r2jSGCOKWCWCFsFpStWmGOeuXHp131stltkdmKQhfh6i+HqOqKW6OZJKllpnvvtvvrpvgjskwl12ajzUWGiqkggrhlnhIeAHPTnGKMYkYRhGcLxijSy1oIxnGOG+3kwzCE2EM2bZlly5MK3G3aY1rRhkbLXDVm4W4szJthyM2TRiyzACqMBRIP+TRr+TRv0eE3PWuKdTydsa1ynUUJXO2YuXRjFaamrlm7zvfO93vHHkgCE/DZd+Gy+NtGTVg0YMUoYWOeuunDnx5ddc88sq5LWxWlmVxUjK12G+HHhve84xhKGBsnmzQCD+Bq9uZuLgTEykmJRJIAIERMRmpTEzEzLOefm57AhNhDLDjbtW7jItxMnLNa0x5Wq3CzcMluJgzyZMWNkzxMMoAp5K4P+Tir+TkFe+E4axiOFcmIiLveb6nUpwxrHbfKpg/4eCP4d1+1sZnPHOePPnnvu9y1HDl0cuEYozHPXWZ4ghOpqd+E5pynJGBFFFBACMU41rt3z6QAhNhDXE1ysWLHGtyYmmVa0atWy3FiYuVuZixZMmGLDlaY2QApxI4T8o935R79+OGuVaQxYMmLFgyWpAvfLjy576asuGoCD/h6e/h6f48PA30nVriSojGJmJMzNxfOQhN3AjXHlrGMZwmITlOCEIEDH37uAITYRiaOcTdw0yrXDNq3WtM2JwtxZsLda0xNWGHMwbZsjhyAKowFLg/5GDP5GDXPk3pz5M4mM4MMMRAkuXXwPB6c6zEiJhU34mZ01NErXvXg44oT8Jw34Th2nQx4mfMy5MuTTo22rWcawmpGyFISyZ81LWhK0JRhWc448ts+WuG+GE5QlaGauacsQg/ERlNymLLiUxIBEhIECJE0ggmLJmZzfHzePYCE2EMmLFlhxN3K1vmY41rTI4xLXDBq3W48jfC1aMWORu5ZgClASgv8AM0H+AGaeqsuIw8dAg/4QQv4QLdYql1uZzczHhoTiZ4oxRJxjHDvx9IAhNhGVqyyMsTBwtbtsjFa0xsGq1y3ZNlrhxkyt8LBqxyZXIAqAASyE/JWR+SsnXTJt2adGvVtyVCKUYQtClJUlCEJRjKtLzljAhPwhpfhDTxTvo06NOjTuxySpKkLRRYWGs2GWNeMb0xpThMWK9YxREIoRhERhFCMIRhFGE4VnXbvj2CE2EZWbVw1c4W63CxaMVrRw2YrXLZi1WuXDfKxbMmDlu4xgCowBOoP+Qx7+Qz2JpwjWuGMYiks3m7zd14PC6vV4kZrcZmeLM5xeo14Ag/4VCP4U7Ywi255zz3vecrxGKx4HftyxjHKNRcZnjOWYltPGusZ3oIOMQkStEpi6uJhExMCYTBCJiZXWYteevXxgITYQ5wsXGVtkYrXOHIwWtGuVstxOXDhblasseJtmxNXDZkAKZR2D/kQO/kQnjhfKufJitIqJkmLxnEcwg/4WNP4WH51znr06vHTvMzVYrURwjhw2hN3C6cIowjFGKE5TgiRnfHweICE2EZcjhqwctGy1ixaYVrRtjZLcWJs2W48rJxlzOWbdmwagCn0thPyMifkZbqRhCjFC1LUhaEITXnWOXFjMuTLaUFr8DPh5QIT8Kc34U6cEcELJRLzjeeFhXhGVJYs+Y2bd2GENOzbmxzCD8Srubm02TARJExAmrWlLOfH7+oAhNhDdzkZZG7bKtyZWbVa0YuG63EwbMFuPJjyZMbRrlbMsYAp6K4P+Saz+ScvMb1nhOtY4PEziMTWTi79u85Sq9MX4U7CE/Cfp+E72FL2vWuG+HO3qzTlgha2KvGnSFKo4WGOOM86D8jGczmbtcTMECamAiYtMzM8+/g+wITYRhcZMTLKzyLWbDJmWtGmXCtc4sbNblwsWObKwbsmrFwAKTAyE/JQp+Sh/LaUoUOBwQIT8Kz34Ve8tITnG+PZthlssYGFgYGFjZmeAITYRhzYXOPE2yrcrFlhWtGjFqtxYmONbhaMseHHlZNnOTEAKWRiD/ksi/ksv5eDhKa3hFRiOEanGAIP+FXz+FYnlxxqcRpwvWcZm8xx48IPXLNhBNzJad8/NkCE2EYmeNtkyM263Kwy5VrRhlbLcOVhjWtseJqxYsWeHG2ygCnMng/5L9v5MDbxnE1FcuvRrfhZqAtudz1rvF3x4bIP+FPz+FPtidXEuPbu7d+WaYhDGa48OeuMNxWSE4St6pxjCcIkIwEIyQhBBGdcPD3x6wCE2EOW2VpmxuWy1zkas1rTGzaLXDJqwWuWbHDlZuWuHGxZACrsBY4P+Rzr+RzvnyHPlmJrerhFxM3U3UwhrOACpxnUwRerxKIubjn069u/ibhBGYvNzm9srzHHg49CD/hVm/hVnmBE+BdU4ZxMxMXUIm7Xx49u4B4MZnd22m0TVY1qK8Dv2OmajCoqUbTdzMSrjwnegg/MlebzNwiUXFxMSEwTUomExEomJi4kSBEwCYmJhMAVcCZu9+X4cfBQhNhGZs4b42mRktZt8rNa0aMGa1y1xt1rRy3yYsLRg0xtGwAp6MoP+ObT+ObmuHFrYA3rw9MzJcpmoiKxGqxisXymwg/4fgv4fkenXo48AB27+BcRoiEUgiUZjMXHHlxzkhNXC4tZxJJIxjEmjCMIwjCIlNCIjCKt+Tnc4ITYRmw5crjLicLczBqxWtMTJmtct8uNaza42rbLmxNmuLIAKpwFQg/479v479+HEHg8LncTdTieDThGqiEMzd5uZjjwOfIDwPB8DjBbKZuJa69BrAIP+IKL+IKPwfAB4W8anGJqcbxuWc7vjc8ZsiIqOng+Ab0BvXg4ZmZmJi8RXbyfIHhZAg9e9593M2XJVwTEzAiQmJEJhMSImphEzEpTBMLXxzz9OvGAhNhDlmycNmmJwtZN82Fa0Z5mi3C5ZY1uJq2YMcOTC0yMsIAp3LIP+Pb7+Pb94epXbOL004RwjEVNIzF3ec5za/A79gIP+Ia7+Ia9x1iKjU4VNZrLi4zebtmJTTF8s9IkAhNHMdeM0YQJRiBCKKEYwiRIznh26Z+AgITYQ3a5cbli1xrWmVhkWtHOTCtcZsmRazaZXGPM3xYsbhsAKXRiD/kDw/kENzjry44zicK1HJ0nteOCD/iDg/iDbjhPDfK8KKtnHfXXihM3S58kq1jWM00ZxrPLrw8ohNhDNrkZMsuRmta5mDBa0b5GS3FmaslrbI4yOWrdjizYWoAptH4T8hzX5DfZ4c7h2ztM8cKwYIYMFsUskdGXhViCD/iDo/iD7nwjliOEarEYmkrvd858fh12AhMXa5cJxqrOEYooxJpxjG+vfHmAhNhDPFlZM8uTItYsnDBa0ytsK1zkZt1uJxmcM2jTDjyN8wApeFYP+Px7+Py2OXKu1cscJqM115c7kg/4hnP4hl7nlvE1NSxOM8N3Yho6ygYS/QMBAoGBg0HBw8vOwEoAhNhDFu2cZmbdmtzZmuJa0yY2C1zmyM1rVzhZs2TBm0bscwApqIYP+RVr+RVvx2riY564zmMxMMRjFa1ydoYCD/iG0/iG1641NRhycI0qKuMxac1xi72CFwWShzMcKKGARowQwRwJ47cjK1QAhNhGbDlZtGTbKtx5mTFa0bMGi1xjxYlrlpkZ42rZg5ys8IAp6KoP+RHr+RHmXkXyzyvhuOOb3nnnju7mYrEajVY1XCa1Yg/4kqP4kk/FeN4OOcZu2azEoVWKxrSsXUpOMZsCE6Gh2YwEVYTlWE4QihGEBCcpyrKuHfx5UITYQwYOMrRzmarWDhg2WtGrhotwtWeJa4w5MzTDmZsGLRkAKcSeD/kc0/kdZHCMViMPAY4YxS5zvPW952yretIP+JJz+JIfGuPDjrd3fXl4O53O+E61rWtRqYhrrDYCE6miHbhWNSICIIQQIwrHHp5MMwCE2EM8WVriyNsS3LlcsVrRkxYLcLdwzWs8WNk3Z4mbBuyYgCm4kg/5I4P5I4fA8HwnPlzxmszOWXFNxcYnhWo7VWIP+JgD+JgGrudxxrji4phrGNVrUVOJbxnjIhOhmh3aERWKMIoRhEIwjGs8vPhIhNhGNxixtnOZwtxt8LZa0ctsq3E1yNluJk3w42DRy2ctsYApnHIP+S0j+S1HM967646zwvlWK1iOV6ntuOACD/iZ0/iaR5ROp4OE8p6KTrccXPHPrIITJzL58KMUYxjFMnGMYzy82WoAhNhDVuzyt2eRwtcMW7Ra0a48q3FjcZFuLFiYNWWTG4Y4mIApbFYP+TgT+ThPmnrXXG1xdYvwIxyCD/iQ6/iQlV0dJ4RUQtzjnx6iFyWKZueKGGOOCVDDHTh8SwgAhNhGHK1bOWLVqtyYcOJa0xYWK1yyc4VrfMxbuXGFthzMMYApQD4P+TFD+TCOeWs8ruOtc92CD/iae/ia7zGJo4bxU4IaWqoCBt4GFQ8PH1JfAITYRmxN2TLJiaLW2XLhWtHGXEtcYszhazwt2jhxlws2mJuAKTg2D/k38/k4rrGK1WdWAg/4l2P4lp5ipxw3wnOSHkkegEBnsFgcDicpQGYAhNhDJvlwssrfKtytnLla0wtcK1yzwuFrJuyYZWDByyysWAA=="/>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CP3_INK_TAG" val="base64:ALdlHAOAgAQdBPIKngYBEAtabmRvi45BibaF7r6SkfMCEghIEESAgAJFNQhIEET//wNFNQUDOAtkGSAyCQCQmwMBN8AeRTMJAJCCAgHbxR5FOAgA/gMAe4XSNBJOwKQ/0wCkPwqkAUyD/ieI/ieXm5zW63VyjMTqNRiuEYqmqxWK4VqeE0mrjMXnPHPO+u98eed7zlJq+00Ag/4Wpv4Wr4nCFRDF6hE1lV4zqIqVZi7uc3tm5jjFs1uM4zNxNIrhWNRwaoCD5JuZiYmLiJgRcEwiYmJAmJIuEwiYRKLiYuJmLmc8/P59gCE2EZGuZlmxMmS3K1bNVrRm4YLXLlkxW5sLLJkzY82RrlxACQEKqQFChPxM1fiaJhfBWEZThGVcEbQpKVLUtgtbBTJitaVJQvW+G+HPl05cunLny573woylkWxRg/4gWP4gVdNRrHKOkcNcHBhMZneeOd8+PXjz49ePXe+O9zxvN7hUVy4duXThy8DVcgCE5GGac4ziSRJwmEIwBGEYRhOESCAhOESEIk54+un4ICE2EYWORrjxNmK3E3aOVrRpmbrcOLG3WsWDLKwbMM2VkxZACooBLoT8PrX4fW9MMsMbDKsJUwYsWjFktSkJqxrHHGuGuOeNeUcmbXwAhPxC2fiFttSeSGSWi2DBSUowjXDj07dfB4OnXjyzvBS2TNg0W3WzWIPt0uM7SuUzFxK5pU0ilpXFzFz18fw3qCE2EYmTRk4ZtsS3G4c4VrTKzzLcWXJkWs2DZo3w5mrRg0YgCooBKYX4xMPjFVolhkRxzyqYJYFVWAuw2GxF2CqkhjwOBwOLwOVnyMOBvIX4h2viHxmklogomwE1010VEKdXXbib8HicHh7544IcBHiosZhsAITgcxw+SBBBGE5TThCMCMJxnWtZse3sACE2EOGTRk0btWi1qxYNlrRu0cLcTLExWtsbjMxctMLbMzbgCnolg/4myv4m0cRNWq+q85rPCe2fCjljhquEXbwd8fBAhPxfmfi/ptStp5suTNghkpiYL2uvPHhvt05dOu+vHhwghOBq5cIkYxRUjQjCpFOVYRnXDx8cOcAhNhDJyyZYmTHCtxt8uFa0Y5si3EzwsFuJnjat2zDJlcsMIAr8AXiE/H85+P6+MZxjWM05XYY1nMtK0rShScIRghBSAirJS0sWLFK0qSlSWTBg0W0Zsls2DBkpSNsM8ufbn07devfl36duvTt158e3HhnOcy0Y5KbHC1aghPwe9fg+FhGiVbRpCkMULSopOUpUpKmKVqSinWN5wtLFS0osca1rGEZSjGcbzvec61jWuHLn35+Tt178+XLe87zrK1MlMmLRSijE0W1ZM2q2qeSgg/U47zmUomJJRUiUrgIkACYmKuJgTBEkxMShMzMEKha7QqIhVkwi4mVs8efq15QhNhGXMwbscmVyta5crha0Z4ma3E4aNVuPGyxsnDRxjYMcwAqpAUSD/kfM/kfd7PB7E2mInR01OqYzXFnPXp3zWavUdsYxpOb5+Dw77bkqeWfAnwJAhPwckfg5b0NGjFkxYJxx4c+Xgs+HDG8YSxMVsDdFKad8MsNZkZSpLVSVpQlNhhppvtjAhOlk6KsaowEiEYopxjCEYIEIwjCMCMEYRgQIwhNNW9du2PgQITYRhx4nLVu4arWOVvlWtG7VytxNWWVa5w5mLXI0wsXLBmAKbSKD/koe/koFhhFzzvje852zCsR0rXB4Gel0g/4QoP4QqYmd4zjOL7d+jUYxWoVG4614cc+YhO1PnzgQjKMIxRiRhCKMKq3vh3yAITYRmzMsrBgwYrWOZphWtGrHItcYsmRaxYsG7hnjYYmzZqAKlAE5hPyYwfkxv03lfFPBTUciGK1EK3w5a461jGEJOFG1oQrPDlx1vhhGOCOiMoiD/hBe/hBBnPbnji31Od3cziOFY1ilTd81dbzdQ5YeRDoqOPgcc2CDx8DeD3u93ckhFomgiYsmJTV4mkRKV54+L6ddACE2EMXDTCwbM2i1pmyuVrTE5yrXGJqxWscLlwyzNsOFqxcACtwBU4X4Pgvg+bkplorkrnnnvvpwuBwdcsMiSbARSIKqqsJhMRisdisFhMFZhrqrLLprJpqpI5Jb2FwOHvxuDxeJx+JxuLx+Hx+FtxcuBjgnhfhJM+Eo2aRRBRDNJNVdgKMNRZJRNNNJNRRZJASq4p56Z67b8Lib78LXbfbfffbgcHXbTPLKhiTSUSVYLBYrCZDDZbIXAIOvgZ78Su5SkmrqYCU0TETXGIRKFXEwmE4khMXCSC6y3nv6byghNhDXE0cYseZitcZcrRa0atWS3C4Y5lrbHkw4mrhozas24ArcAUiG8GMHgxNjZORh5GJj42NkYuPiYmBgIKKhoaOjo6QkJiWnpiYmpKUkpKMjoqKiISAgIKHhIEQMbGzMrUztXS0s7MzcbGxcDGwcAIbxKyeJamMkoKMgpKMlJaYlpSUkpCMkoiQiIYhY+Li5GJj4uTh52PpZ2fnZ2hjZ2PkYeRiYuPiYuJi0bFQEZIRlFIUUtNUVBNUwg/S8zPvynLMTE4KuFpq4iLrIkqKlCU2mJZrNRCqVOd9fRz4AITYRjcOG7Ji0YrWDZsxWtG7Nktc5GGVbjcsHLRjhctmbdkAK2wFKhvJFV5I85WDIGFgYWLh4+Hj42Pi4WJgIGKhJCElISQhJKMlpiWop6anpyQlJCQjJCIioyIhoSEikHAxcLJyM7NztHS09PXz9vT1NmIX4mxvib5nqmmgkgkkmmqmooomoomooqomusooTSwSzwywxw0y204W3D4PC4XD4fF4u3I24um+OWOFNFgpsVlsQhOlieA4BFGEZIQkQiEYRQnGCcIxhCMZISmlOEoynCcp1hOVZTjh08mWoITYQ4ws22LKyxLcrfJmWtMrTCtxY27FblxMmLBtkbNcjHGAKmgEqhvFYx4rT5eFgYuDh4WLiYeHh4GBiIOQhJiKmpqcoKCenqSOloKEgYeLkZWTg5sCG8aI3jRTgYqIhpCCjo6Ojo6IioCMRUHKQ8dGwEjC0c7V0tLWz9LEycVJxUDBghOJmj0URCMEpUhWlZRnNGEa1QiSjPm444iE2EZm2TLmY4mq1kxcM1rTC5xLXLDEzWtmWPI3xt2GJwwaACv4BdoT8SLH4k68EZRzSpCEIYJWwYMFKUkTQla1MVMlMkrWxUwUtakkpUlCVKSpWkYRmmnW9cOGellhWF4454cOXHjx4ct8+HLnvrvpnlhMtbBipwGjdQIT8LnH4W75UpSmbBspalE6xJJSlGd5zhOEEF647554Y4VYzrjrhz48uHDhrOcb1w489dOHDe92NWd41XnGMJoylCksktVtFOBbdk1YtGi3AlkhUg/C2TK1xMxJVqlE0iaSmUkExMTMRNTEVZcXGaukomGLiplKSYTEiBUQiZLte+Pt5j4GAITYQ5xtWjHCyxLXGLEzWtGGHGtcMWTFbkZNsrlticMcWLEAKlQFBg/4vAv4vA3Lg4ODDU6VFCUImlXi6usRERDbfHe73lmrq8deXGZCD/hR2/hR3TfGOrrjnebzOeMzOYu6SZ1OqxHCcTcRHDFcsVqCpcuPSZISHcy8VBOU4opynCYjAjKcCEYIIxhGCJBGEQinXHx8rwEAhNhDJyxzNnGVytxMnDha0yOMi3C1Z4VrluyatszfIwxtsIAqcAUGD/kHU/kHZxz5cdbrLLNztm0zMVeK1quHDhw1rWq1iNTS9768+/PnnczvXNACD/gUK/gUl116b1nhMYhjFajhVYrGKMZiZzm87678Hn4PHrvbKEajHDh015lcqg/Mxzu5stcTMSAi4hKJiZghAiZSJiJlnfg+i9AAhNhGVoyyOGWVqtZOcLBa0Z5Gy1w5aZFrFrmYtMjjK0xYsIApWEYP+QOb+QOXFVWmJ4XrfLciE/AyV+BjukrZLWkphlrpnzoaujoC9QMBBoOHgYODi5uiAITYQ0ZMWmJjlyLcjRjiWtGGNytctmmRblb5GLZi2YsWLFmAKjgE3g/5Eav5EdanW9RJyzpEaIqmLxMItN7nec3ne83nMZ4b4YwCE/A75+B2uMtezbs2mvDDLhw4Z1qhbBDRkwZsGDFbFSlVbxx1nCsVaZ7VihM3aYfAMZIQEJxjGEYwABGCMoyAjGc76+HHuACE2ENWznC3ZY2q3Jlc4lrTHjarXDHLhWtmzBo2aNszVq3zAClgTg/5JJv5JN+sca64zGeEVqOXQhPwICfgPnxZKYpWlGdY44745doCF0U2bjIY0KFLHg8nDlCE2EMGDJk2ZMma3HizZlrTCwZLXORs2WsnLFsxa4WmVg1cgCo4BOYP+Ttz+Tu/OJwxrjwhwvCKTFNMTUZmZzluZzc3lu8yVPLVgg/4CxP4Cq4TNz4Pbvz25zx3ldxFaxwxyxjlHDXJipnc9Y7xu5mOPAIRiVhGUJJTmmwwjOk4TlGABCMIynSMIBOGOOfjz7wAhNhDhnhctGLFgtw4m7Ba0atsS3DkZZVrjDmx5mzLK1xssYAprH4P+URL+UTXlvlfDWMYjhfLOM1lzbyzjjwCE/ATJ+AlXBHFOVVZ455Z443RilRgvwsuQhLZEarwnKMoxlFOE4RijPHj4N+cAITYRkasm2Zm1yrW2ZkxWtGORstcM2+FblZNmLnCyxsmrRyAKWRmC/wBFqf4Ai1Qze3boyY5GaIP+Anr+AnsO3fxJxisTM5vjfNz4gIOvEznKZiaus1lMzOc95CE2EMsbLGwaZsq3HiZ5lrRq1YrXDVpjWs22Nq2w5mjdljxACmEdg/5Thv5Th1cr4Iq2bnjO4tDTtPbgg/4DXP4DXect1ep1GNYrVYTeZ8XXi7mD9Dq3eVxJUKRcZnLO+Pg+UCE2EY8bbCyYMWi1qxZ41rRzmyLcLHKzWsseNkwaN2rFqzZgCmIXhPywSflgT0654b4cNawSwZMmbFojkkCE/ABp+AC+u6VMGK1qSlG9cNct9d7ghNnMj14zlWU0JpwnGNcvFwAhNhGTI2zMsbButb5m2Ja0bs3K3C2y4luVq5ytXGZg1aN2wApMDIT8q0H5Vr8UNUsVmCFwhPwE4fgJnll3Y0UI1Ia0gaeDg4GDg4eVk6QhNhDRzjYMm2ZotyZmbNa0cuci1zmat1rloxy4nONgwZ5cwApJDYP+WDz+WD05c/AuIYCC/kzL+TMzvBlnoIaQpIC1QMGg4GNmYUAhNhDnGwbscWRgtaZcWVa0zMMq3FixM1rBy3cMMrnNjx5XIAqNATiD/ll0/llvvF1EYqIrE0iKuJzGb2z17dZu5WE5q7DhddiD/gRS/gRhvG6243e54ztUYxw4a4ViMVnyL1yxVTd56545zc2z0uqAhOxhw4b1jGMJynCMCEYRCKCCNKynCKBCMIpr3w8uHYAhNhGRq4ZsWWFotcY2DZa0Zs2a3CxZ4lrHJjx43DRgxcZmgAptIoP+XCj+XD/HW1oqulcsajhnExba5nOOM0CD/gM6/gM1YnUanUync8563ubm4hrPKHSFw2Oh0sCKGAglghihgghIYYI0Mtebja4hNhDHG1ZOGbPMtZtm2Ra0aMm63C3aZVrFzix5mOHJjxMMoApODoP+XLb+XLvjFwiHDjwAhPwHmfgOthKac6tebOCGoJKPp4BAQKDiZWRogCE2EZcjJi0ctHK3I4wtVrRk4xLcLdlmWuWLZi0y4szBkwwgCnUog/5dVv5dV3PtqMRqdXqE23vO+Oc5iYqqxUngSIP+BOz+BO1z4zueMccNOGNcMctY6aYlvPHO75nk6IPp7E+3NxMVMzMpi8RNXEpJSnfHv4eAITYRhyOHLjHlcrcbNxkWtHObKtwsGmVa4aNGrBw2xNGONgAKYhiE/MSR+YjfTXhz23xr4mbBmyWzU1IUhPwDPfgGrxap6GKGaMpITY5a4YddQIWDSM2gjgjIYY4JUcctePgzwCE2EN8WPLjcOMq1jictVrTKxYLXGFvhW42zDMxZZmbdhlYACkYJhPy/rfl/XwZsGKkcgIP+Awz+Av+Y4alyhoCyUMzAyMzGACE2ENmrloyb5XK1kxZsFrTIxyrcWFmyW5HDnFkx5mTNw4ZACnoug/5Qzv5Q068PV5jiuUojVarWODlXBwii7vjvm8WPBIP+BgL+BhPtxxidTiNNRFKmVs3xvjvjfO9xcxGJ7OGAhKcjkoSjAjGaMIiU0EAIxJxVvPDx3YAhNhGRo0c4czjEtw5muJa0ZNW61yxxsVrJq0a4WOLC1y4sQApOD4P+UJL+UJPVNZ1KJitgg/4G9P4G9fAiNIhOYvmAhoiopwg4WBhYmdh6oCE2EN8LTMyxZWC3MxxY1rTIwxrXLnK0WtmjFxhw5cuVi0bACn0uhPyjsflHdwqTtXJPBh4V7CkUYxrXLo0tMoxolalo5suidYP+B2D+B0UxMca5u9dY4ruYnERXTr0eBOGIlmOtdcb2g/O8L3YRCJTMplIkiSAiZTN5z4Pi+EAhNhDRi2xNWOXCtZOGmZa0buGS1wzctluHJjzNcTFllaOMQApMDYL/AEiV/gCRZ5tyyXkgg/4H4P4H19YmJmMw8ECFk0EuZlghSx4HF3AhNhDDHibsWrdytyMsjVa0cZMy3FjZM1rlozyOXGFpma5moApbFoP+Vdb+Vd/Xj4nON6vhHCMarhdcAIP+B9T+B+fwOPDhWJ5TUxa9uuZAg/Q75mEwTOVxub8Xw+whNhDZnmZsGzRitatWzZa0Ys2y3FmZNFuZs3wsMjds4ZsG4ApODoT8r335Xq+HDDOcYllwg/4GvP4Gq3aOGKmkcPBAhoauWcGQEDAwcnNxwCE2EZMjNyxyuGi1wxY4lrRthaLXGFszW5WrXJiaMmrNwzxgCk8Ogv8AT7n+AJ7vZiVPMnuD/gg2/ghZrfS6w1MYkIa0gqlDwMHAwsHIzsBaACE2EMmjNoxZYsy1u1yN1rTIxYrcLXE1WsWOXMzxZnDlq5aACksNg/5YNv5YK4aauI6gg/4H6v4Hy8NXic443QCFxGOycaWOeeXE4PBAITYRhaYnDDHixrWLfIyWtHLlqtws2bdbmcuMWNm1yNmmRiAKfjSD/lKY/lKZb4b1x4ceVhFXjPCcNRwmkxm8ztuctztedTKD/gtC/gsf1OObi5uo8W+PPPgxPCtcuGuEY00wqZmMibiuIIPwpuAmWVylMzEJQgQQIQJjnvx/F0AhNhGFyzY5GbRytcNHLZa0YYcK1y1aY1uPI1aYsbNnkZOMIAqEAS2E/KmN+VMfbg0wy0w4IWtgtglSUkoTlWN2nJlywnSMMDdXUgCE/Bcx+C5nPuw5L5L4r2rCcYznVhlOEaRlSctVUIGnNtlfCIPt63j5zc2mbSmJhJKJhECYmZnfPw/B8gAhNhGNnka5ceFstyMXLha0ZYWS3E0x5VuTLmzNnLZw4wuWYAphFoT8r+X5YAdMN9teKeClsWDRHZfRhhKD/goM/gn1vtnpnhnUzEt13rweNoXTYmKOGlLDHHDDDHHTDTiZdIAhNhGPIybM2DDKty4seFa0auGi1w3Zs1rXHlb5sTbDmb42wApMDIP+Vpj+VpnHgMYcOMcAhPwWbfgs34WeiUY1wwCGqJCBvSBg4WNmZgAhNhGXGwcZnOHGty5WjNa0yN8y3C5aN1rZkyaNnGHCzatW4ApyJ4P+WXD+WXF46skX0vhVdq1iom87653fGs1W9QCD/gqC/gqT7eZ17MRObzeeeuMzE4xWsaippeNpyIR4Ehn5s4wjCKKKIQIQIRRVny+C2CE2EM8uRq4xYmS1u4bOVrRk1arXLlhhW4XLFqzZ5mrZm5cAClkRg/5Wpv5WueGPB6deWcS4ZqpAg/4OVP4ORZxPC+EzWa53PUCGiLRSwsLCwMHAwcHFz8XA4AAhNhDZq5b5sjPGtZsMjVa0yt2K3EzZOVrlk4yZGmFlla42YAp8KIP+V7j+V73PPXfhnhPgeD4DhiMOFyzO95vLMVGoeJuE/B3t+Dt+Vc2fFppjw4MLbS8J2nghgpDAtOScL02sGkCEydDhozrOMZpoowiQQQhEhOM7z08GfaAhNhDDK4YMG7JytaZXLJa0ZYm63CzaZluRiycuMTVu4as8gApeFYT8tan5a5WmmeWHBO1MVsGKGqKAhPwb0fg3fyV1V0XxXlGLDLTix3uAhdFTbDDHBHHHHKnS04HGxZghNhDdhlZtmuRqtc5mDJa0a5cq1y0cMVrBliw4sWPG2Y4sgApUD4T8ss35ZicUaZLYsEszFLCAg/4PVv4PW9YzpVTi5xxAhqiWgbODg4GBgYWHj5mHsCE2EZWeVuyyMmy1rmw4VrRizarXOJhiWtnDLJiZssLluzYgCnImg/5a3v5a3zp18jeLjMbnebu28bwqIw1PLeK5gIP+D+b+D+cuktxc3F1OHJyrGIiIlnXPLwSFyGCyMsMccEEMCNBDDFHAIRCQxz042trgITYQ3xMmmPJicrWGRtiWtMrhstw5seFa4Y5m2HK4bM3DjMAKZRyD/lvK/lvX5ceHPkZxhqcRQut9M5wAhPwhKfhCLw6tejSYselWcbwStDFHBijghcZjq8iljgCOCNCjghR25OmDUCE2EM8jXHkzZGi1o4xs1rRq0cLcLHLjWtHDVthcYnLloxwgCmoehPy6wfl1hnKcr216uHbDK9JyhgpS1rT0XpaD/hDQ/hDR8PwufLny3rUTqdXERFxNcdZ54ISnM4qEYynBWJFEnFGNb82PCCE2EN27THhYt3C1u5cuFrRrmyrXGTK4W4cjdwyZYsjFswbACmojg/5eWP5eee1zCr1PCNTisRSLra83lxjXkoP+EZL+EZnhw30zq4JmWZ45u8zMzqXC67dQhORwHTnGMSMSKARE5ThWunly2CE2EZsrVqxyt8a1q2yslrRgxZrcTXI1W5cbNxlZsXDPK3ZACoEBMIP+XsT+XtPi4b5XXDnyPAiMVExxmd8+XPcca3M0iGOGcHaD/hH8/hHj3GMxbwe3c8PFzMNRHCXhRnhvWccS1469u5SE4HGh15XiRjERjAEJQgggmmjGMYzvffrj1iE2ENGjRo2ZYmi1s3bZVrRlhcrXGJozW42uTC5y4czDM2bgCnopg/5flv5foZnhvVc+R0jERFznv4Xh5nLKZxNcN+Fl4ACD/hLm/hLVzfDjjry5ng4mCow7XioiEZXnHXl4LQCE43Aw8VVNGMUYwigQgIEYwmrPHv4cOQAhNhDBowxZmbZotYNXONa0ZsXK1zjZ5lrNixbOczlxjct2QApqH4T8wD35gB6sE6VhhlrzZ73njhhhO0MFoaFMQIP+E/T+E/eM1eM4zFd+3fWL5RqcIrfDnICEp0uLOaKMUUpyIIprxx4+e3AhNhDjI0YsMrfEtbY27Ba0Y5mC3E1ZNlrVy1b4crXI5bsmwApjGYT8xe35jBcqee2G18EcCloWhkvurKCE/CWx+EtOEdl9F8UZRlMivLTTTjwghatJBTk5UpHDChhhhjlrx98GeCE2EMWzVjla5MS1m5ws1rTCxbrcTZwxWucTZmxctsLVywZgCmQbg/5imP5iu5Vz6Tyjg5ViMazVuPDmyIP+Err+ErNWs8KwxERE1xb3Xl473kCFo1SDQxzxwQwiFHFHDDLhcvCzwCE2EMcrfJlxN3K1szZMlrTLkyrXONmzWtMLlnkasm+LJlcgCrMBWIP87t+d3CJOnXpnE1GJ4VVZ1GWZmONxtPPp1GtwhMRMFTSlIjDhfJERc3znnHg8OYCD/gvK/gvLDp1OvTwY11q5zd5m84zicKxGo1XLnyHhXGowxVQpV7ud9b78d9evPnndxqvA4a8R4nCAg+yYhEou5TKUoTGUTMTEAEwmCamJgmJiUIETEymS07vv6c9gITYRmZ5cjVlkZrWzJq5WtMzRwtwtc2Na2bMsmNxlYsG7VyAKigE3g/3WH7r9HHHHlvlfBqdOE8IxiiJ3eeN523N7iYa1jXCNbwuD/giC/ghn58ngXwzW4znjO7znN745uc4Y4ars8DHaulauc8eOe8+Dl4KD9bz2IiVzGQJJSmJlE1JAiYJTM76+nHmAITYQ4aMHDVi5crWzBrmWtMLZktcsXONa4YMMTTHjx42bhyAKoAFCg/4CMP4CPa48t9DlwjlOlXMTN5vPg8O+7hEcOGNY1UREMuM731rvczDlvlVAhPwVafgqTXtlht0b645444azRpalsmanGpSheePDhvWd51qQhSmC0ONSlpWnbLFcg/gDh5+5ytJKYtFxKYEIBcIurhKF0TVxEzfHx/LegCE2EZG+bMzzZXC1jjcsFrRtjyrXGXC0W5srlkxwsG7huxYACogBLYT8DRX4Gc600T2V1TtNWt8eGuHPiy4ZzrOE6QtLBKlJL4r5cACE/Bep+C+trlrttlhlNGlsFsGLgV3YsmDFgwJRnOd7zxxyyy6dAIS3W161IwvOdURAQRgRgIwjCMU8Ovkw4QAhNhDByxatGmRitbN8LJa0yNG63CywtlrRxkbtG2NlhY5cIApNDoP+CDD+CAnHDWuVp73viIP+Csb+Cse6qMVWrRuGuIheoGChYGNpY1VAITYQ2xOHOTEwyrcWHFmWtMrjKtcsMWRa0ZOceZwzaNmLjMAKVxOE/BnJ+DOUlPjYcELSSjgvcIP+Cwr+Cws4ca443rMYnUTAhqqMW8BBEBBoOFgYulh4HAAhNhDHHhaNcWNgtctWrVa0wtWq1zhc4VuFowYZMrPFhytMwAqEATOD/hEa/hEx8R4fhO+plcTTUaz5WcRQuZ3d8TnMlVjEdACD/gpK/gpZ6OPB2vFYqpM5z35eHO87ZavWMdDwMVVKzjucQIS3Yh1axjGMowIghGESMIkYRhGCEYIoxvj5sdwhNhGRnjauGDFwtc5GLJa0yssa1zkY5FrJpixZW+RzkYNMgApqIYP+Ezb+E0XW+nfsManSqiJiVsxx11qrg/4Liv4LheG9+F4Y8Os5zMwqNRrhHB4G9VmFyGGh0aKAIY4YI4EIhI4Y58Lh2mAhNhDRw4YNWOZstxsW2Ja0ytsi1xizOVrZmwZ4szfM5b5cwApfGIP+FfL+FgfjXHWcTwjhrWtacp5caoCD/grm/grjjlfRDGYuOM3xnrHPiITjQrWNZwqRjCcJq3x8mPSAITYQyZNG7lgwarXLVo5WtG7NstxZMeJa0asMTbGzxOWeRuAKhgEtg/4ZGP4ZA/F43nO73MVGp7VjXDXDhjhGpvnfHvfg54zuY53Yg/4JKv4JMcdq4YxrETN3e958Pp4Oc3dxFcMcsdscnDE9M5yAhHgCU+/OSAIxQjCIjCJCEEITlOM8fD4cNAAhNhDnC1ZsG+VmtaNmzFa0xN2i1w3xYVrbFhcM8zNowauWAAp7MIP89h+e3lExnUxFT0cGIrEpxx1zrN883c8630zWr4aog/4OMv4OIdKiE5rjHi14OebjaGo1WuWOHDVaiV5jnrrN8YPpMKJtarElpEhEQRC7njz8Hy3mACE2EZnDJi2ysHC3JkYt1rTE5zLcWZuwWscTVixYuGmRu0aACm0hhPrZvrhbsldE8kMEMTBGEYRvW88rLLLmywxAg/4Orv4OjYnExlzjnnOet8c2RUcMcHiQwITtWv0YxlFOCIjCKKMJwnWuXlw1ACE2EZmTbDhxZsa3Dkb5lrRvlyrXOFy3WsMmJg1YYcrnC2agCnQng/2f37QmuPDny30PEpjCp3c5zvc5mU1DgvSD/g7M/g6x4bxzjvxOfG5zNYjlHLXDWpwtmusNgIToZ5yvGcqpxnCcqynCBAlGE0Y4b7d8ucAhNhDZo4xtXLlytyN8mVa0bN2a3Flc5FrlzlcOG7RuyZYW4ApYFYT71z710Nm3iY8EZUQw4sNYAIP+D7T+D7ULrMVmlxvtziSE1crPhjhnGcYTjGNce/gw5AAhNhDDG4zNMOJotxs2TRa0YMca3E3YtVrBq5cMMLfHmx5mYAqDAS6D/gKI/gKhiJ4b7XwcIxGERWYvc5nieDpMVUYavlc0g/4OXP4OSdaRmrnbc7znPHjOanGK8br08qY4MTN7x3rfOYTtQ6KMIwrCMYRjCMU4RhGEIRhAijCMZxrXXvl3ACE2EYsjZlhcZMS3K1zYVrTC1arXLhgwW5mrFq0a4meRm2cACn4ug/4FGv4FIbnet8t8qE8KiKpVpXbMZjNWq8Z8Lw/AsIP+DtT+DsPknHPHV1HgxedxCtVw4VjUUqU3dz3xnuCFszUGfgghhhhRkJDBHAhgQoCBDAhI08+bli1QITYRlytWeZzkxrcTlyzWtGDPMtc4suFa5bYmzFw4YZG2NiAKVBKD/gdy/gdz6xjn269OfCYoAIP+DvL+DtXM9OOudbi7ruCFaiDOwIJYYY446acjLUAhNhGHMycOcLfKtaM8eVa0ZsMq1zmysluJxma5sTVi5x5WgAplGYP+Csz+CrffV1nrXXHOs1MVHC/AhoCE/Bv1+DhelcE8ldE8zMwSlCVMtr4bgIWyiWBDAhhjhhgjjglhntxtcGqAITYRiyMGLXMzzLWWTJhWtGDJytw5m2VblYZcWRhkwsMzVyAKUhGE/BBl+CDMxY+NfBSkoWwwsIP+DsT+DsUuvG3i1ZreYIXEY6HOwwoUMMssuHvsITYQ0wtGjdpixLcbXC0WtHLfEtct3LRblY5muVsyZOcOTKAKaSGD/gsq/gtT1G+UadnCuE6iTKczlsCE/B3t+DvGmC+SspynK8Z1wzwzvGMUpOFxeICE5HAh1ZxRiijAjBGEUUZzx5ePHQAhNhDBxhaM3LZktbNXGFa0xZGi1ywwuFrlrmYt82JwxwtGoAphHIP+DHT+DHUmMVxxEKphUprjy76khPwgafhA1MuTm5sKZGCEKSlS0M0I0ITdyuajSsb1IxhGMEUZ3x8+G4AhNhGXJkZZG2Nstxs8rBa0cYmy1zjbZFuLK0zYW7NnkaMsoAqiAUuD/g6S/g6lqpVrnyO0VrGJrLjvPWOK44d+weAxjEauLzm+PVjPeoYqajURSdcedoP+DuD+Dsfjes14PieKOMzaajEVw343GLjr27hc23Fhiqw5c/E51MdfE3MTUxOJWIPHwRM/AczEhcTImIRMIlKJAiREkImAkmEjO/R8mIAhNhGXI2bMczBwtyY3OVa0x5GK1yzc5FrfG3aYWGJnmY5WgAqfAUSD/OxfnYznwtcZwnhx4O0YxwrSONc73vjmbmaxddtZ5VEy5z4PbvcxeF9JvQCD/hKG/hKHOmr5XjMcZ79u7eZ4zmN6rWuGuWoxa9+D279WZzEVGMY5NNIrdTxgg/Y159kpTMzEpiSJiSJQmpRcEiZiSpoiYuc8/J8WPKAhNhDdziYtsuZwtYYWjVa0xtm61w4ZY1rdk2YZsjjI4YtMoApqHoT62761WEaZaY15uHKd41pHFHJa2yeawIP+E0r+E1mMxMwiOnHHKel6nExXHXHjHMCFurgiQQxIYSCCCGElhjlppx8sOsAhNhGFpmZZmDLItcYszla0bM3K3E1wtFuTJjZNMuVo2xOWAAqdAT6D/aDftC+vHpz5NYuu2p4Rq9bnOefPh4cZqeWccKqsKudzPVlupiK7b5Ygg/4TFP4S908NubwenXwYud1fC+Ucqz5XPGa576dc3dswxDhTwE6lXHhnnNiE5G6HPrCM5wrFFNUjCEqSohGM0YiCJCMiEYRinW9+ij4GITYRlyYWzFrhyLcjNthWtGuNytcZcTNawxM2rdy0ZYWrTIAKZh2E+/2/AAfSsMC0sGHjYYCtKznDDTPCGECD/hMQ/hMD1W9XF338Dwby3MzMxnl14cJAhOxkdecYpxBFCKKMcePlxyAhNhDZjhzNmbjItYMMTZa0a42C3Fmx4lrdhlc5nLJplcZmQAphGoP+AYr+AZWK49DPSKrCqzi669L44IP+E4D+E3E52d5zxvjhh0eJnpi8AIXHZCHLwxwxyo0JChhhnpzKDWAhNhGZs3cMW2RgtxZmWJa0zN2i3Ezb5FrNnhcM2WFhlyN2YAqEATGD/gL4/gMF6TjTo4NTV3PN4M88zuN4zqdNTyluc55878Hjx7iD/hNg/hNTjv03xcY3GTNb1ngrpPSOjtPKemcXNbZrjje54oToZHbSCNU0YkZShKEgijCMUUSM8/VR6gAhNhDJu0bOMjPGtYNWmZa0c5MS1xjctluFljYZsmbM5aM2wAqrATGH4+7j7yHw5NJrLJbNpvQKDTJDAoDCoTBoXBIXAYTBYHD4hD4DA4BAUBgkBgEEgcGgsGgaDofwv2eF+0n8+T+fTmcTebUGgUmRQNAYBAkEgkCgkAg0Eg0Gh0ChUAhEAgEBgcBg8Ah8Eh8LhYCEdB1ZStKEUYxiqjCMUZQikQEIzIxvXDr3w5QhNhGJzlb5WeNstyuHDBa0Z4mq1wxZsFuFzhY4sTJmyx5sIApKDYT5cD5cE4VM0s180ZiD/hae/hafde2FazjhsIa+IW9gSJk52CjAITYQ4asmjRk4brWTNm5WtGmTGtc5cjlawzOHLFlhcuWrJqAKXBmD/SifpU78Act41iaiYuOfDdYsg/4X5v4X35yPFme6ZVjhwjoxysCE427jxgnGs6ooxRjWufhugCE2ENGGNhlxsXC1uybtFrRzlzLXOTMxWuW+JqxcMczHC5agCmMZhPr8Pr8d8aYbYcF8V8kcS1qWjojWgIP+FtT+FtW55Z6Z4Xq6TWYuOeuO4IWrKZGCBDBHDDHDGhhSzx4nAw6YITYRlc48zhriwrWrRziWtGWZotc5GLNblct2uJowct2LHEAKgAEvg/3nn7z+OdbrnjrjjjNThwjseFXDFIzO853nM7luqIP+FM7+FNvljhPhX2dM63G7454+Cc+c3FarhXLEVVRGM1WwhOQhOs61iREYxhGME5IhCEZRQnCsc/Vm7AAhNhGTIwYMWLnKtY4XDha0xs2y3Dkat1uHM4YZsONvjbZcIAp5JYfj5OPlAARuNR+PSmKQCCwZBIJBoNBIjMpnRqPXK6CH8NDnhodABRKLQKDVKrbJegiBwCCoLApzYrHUKjRKKITdzIR69RCMqwmjCJOUUJosNc/Bu4ghNhDXM0yOWONmtaMGbBa0YMGy1zmzMluVu0bsmjXKxZNGYAqeATeF8wR5gnU6imjGU0LIpoCGeWeWeHA2WwxwoYJopIpIJIoJIYkEcq2C+Wy0hPw9bfh634HB16uPTHfHXLCMJSzYMWDFbVitilghGtcuHDh148+PDesbUxW2SzVohJeBIT681ayjKMJoTIwCEYRQiSilGE0UU5zx8/DLlCE2EM8WJi3zNmK3Hhws1rRllyrcOXNkWt2TfMyYZMuLGzaACncjhPraPrj8GnVp1YdUcksEsUrSQjGOHDW+PK24tNZAhPw5Jfhx1xXyZcmHBhlGd2WeHDjnec4RjgjijslgxIP4A8mlRxnjcxmpBMxcXGZzx7+jjoAhNhGbE3bZsmFwtx48uNa0ZucK1wxZsVrNuwcMG2VsybMmYAqkATGH5qLmo0FgkFgsJgsaotEqtUqNQnc6EfjyYRVAIHAYSg8JgSXy6ezyq1Sr1ap1Ki0Qh/EJp4hRUHi0Xi0FhUFhkNkEhlEpkUjE2m6VRUgCAoJBYqpFJmUzk0njUbhEJicSAITnbo8tWdZymjCcpzRghGKEZRglGicIk54dfLrLMCE2EMmbbG2bsHK1o1ZsFrRkzbLXGPNlW42uPCzyZWmHMwcgCnsrg/0SH6Kmd51vWcNRFaaeBWNRWa48c7zlmInlOOCD/iBk/iA/5Rfgc+G4nm43zeC453E4cMcNVqqVOccec8SExd6EOrVdWMYxjCcCEUBBKMCMZ3z8+LYAITYRlyNcrhw1aLcbhmyWtGeHMtcZWOZbjbOWTXE1cuHOXEAKeCqD/R4fpDcsZ8B0jpXBhbOOscWzw+WcXhWJ8DesWIP+Iuj+ItVjhx1dcXHM8b43mN6jUdGuk6QlxxxzOYThcpTsznOMYxIok5RhBJScqk41vl4N49IhNhGPEzwssTJutYs2TJa0bNcq3CzyYVuZoxyNGzdu2YY2QApmGoT6dT6dXg4smvU0Y8FbRhGFKyjmyo1Ag/4kVP4kVeXWOHF3m93ecXqOU+A1EIXSVSZWemeCeCFDAhhRwz4HJwQ5wCE2EM2ThrmZ5sK3DiyN1rRu5xLcOVjjWsXONlmw5cjBvlbgCm4ghPrYPrYdm3ib82fBhrSumFV6TtSlsloar0lhhPxHrfiPXvbXKU4Rzb92fRPFPFGkaTjDDat4zITnZ4IzVjGKMBFFGMZxw6+PJ1ghNhDBw5cM8bJgtc5WuJa0xMXC3FicM1rPI1ZYszJq0xMnIApoHIT7Lb7MnRtwSngrgja+68lpSjSV8WHLUIT8R9H4j4b6MeTDgvLPo0yreta461jllWOIhLdqMurGqMRFGCMYTnj4euGgITYQ0ysmLBk0xrcTRqzWtMmJmtcuMeZa0ytWDltkwuGGHKAKUg+E+4S+4virqhipbNKss4CD/iGs/iGX7cL7IZ4b3eSGpJiEjZ+Jh4ODi5WhgoO0ITYRhc4WrbCzbrWbHEyWtMmNmtcNG7da4bOGzZw5bOcjZsAKmgFFg/z5H599d6zrOp4VwjWIqpRbc82dxnp4fhDtWo1Kb3nN7u7uZzWdZ6Z8IIP+Jrj+JrnlrPTPK6RcXOZ53zzd3NTpGI1vQ5cbnM5vMzNKYMXU4z248ACD8zyo9PcTMytMXEkrBCESIlCJqSJTEzEyTLrvxfHqgCE2ENmrJi0cYWi3I1c5FrTJjarcWRuzWsmbRozzOMTFrmZACokBL4T6WL6XPNnxY8l6RCkZRzZ+BGEIyrGenNnjDHRCUJUx8rKkhPxNHfiaHvsnXVfAhOFY1nnxY8M5r0Shkw4MWPhYYSnCstezPeCEl4ChDpznOcYoiMJwVEZRhSMEIwiRnXDw9ccAITYQ4aZGDVxlyLW2Ny3WtGbFwtcYWTBawaM3DDC0ysmzNqAKeSyD/XgfrwW9eOjMTU8I1g6RerhdcWzx4us1fCIwhPxOxfidvxZcl7WokJsurXmrCEYQjCMIwz7sZOWeEa1AhMHgCdOnljVGIhMIRghBCMESMU75enFsITYQyY4cORnkYrcTBuzWtGbZutxOGDJawbNm+Jk4Z5cbhoAKZx2E+0o+0xpCe6uCuDDTDOrLjvnw5a68EYQig/4kwP4kscI5Xynk0rERU4xGL6bhIIXHY6Bo5YIYYUKAQEMEsepplgygITYQwaY3LbK0zLXLhuwWtHGRutcNc2Ja4Z4seLJjxZMjFsA="/>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TotalTime>
  <Words>2799</Words>
  <Application>Microsoft Office PowerPoint</Application>
  <PresentationFormat>On-screen Show (4:3)</PresentationFormat>
  <Paragraphs>642</Paragraphs>
  <Slides>47</Slides>
  <Notes>30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I/O</vt:lpstr>
      <vt:lpstr>Goals for Today</vt:lpstr>
      <vt:lpstr>Next Goal</vt:lpstr>
      <vt:lpstr>Big Picture: Input/Output (I/O)</vt:lpstr>
      <vt:lpstr>Big Picture: Input/Output (I/O)</vt:lpstr>
      <vt:lpstr>I/O Devices Enables Interacting with Environment</vt:lpstr>
      <vt:lpstr>Attempt#1: All devices on one interconnect</vt:lpstr>
      <vt:lpstr>Attempt#2: I/O Controllers</vt:lpstr>
      <vt:lpstr>Attempt#3: I/O Controllers + Bridge </vt:lpstr>
      <vt:lpstr>Bus Parameters</vt:lpstr>
      <vt:lpstr>Bus Types</vt:lpstr>
      <vt:lpstr>Attempt#3: I/O Controllers + Bridge </vt:lpstr>
      <vt:lpstr>Example Interconnects</vt:lpstr>
      <vt:lpstr>Interconnecting Components</vt:lpstr>
      <vt:lpstr>Attempt#4: I/O Controllers+Bridge+ NUMA </vt:lpstr>
      <vt:lpstr>Takeaways</vt:lpstr>
      <vt:lpstr>Next Goal</vt:lpstr>
      <vt:lpstr>I/O Device Driver Software Interface</vt:lpstr>
      <vt:lpstr>I/O Device API</vt:lpstr>
      <vt:lpstr>I/O Device API</vt:lpstr>
      <vt:lpstr>Communication Interface</vt:lpstr>
      <vt:lpstr>Communication Interface</vt:lpstr>
      <vt:lpstr>Memory-Mapped I/O</vt:lpstr>
      <vt:lpstr>Device Drivers</vt:lpstr>
      <vt:lpstr>Comparing Programmed I/O vs Memory Mapped I/O</vt:lpstr>
      <vt:lpstr>Takeaways</vt:lpstr>
      <vt:lpstr>Next Goal</vt:lpstr>
      <vt:lpstr>Communication Method</vt:lpstr>
      <vt:lpstr>Communication Method</vt:lpstr>
      <vt:lpstr>Takeaways</vt:lpstr>
      <vt:lpstr>Next Goal</vt:lpstr>
      <vt:lpstr>I/O Data Transfer</vt:lpstr>
      <vt:lpstr>I/O Data Transfer</vt:lpstr>
      <vt:lpstr>I/O Data Transfer</vt:lpstr>
      <vt:lpstr>DMA: Direct Memory Access</vt:lpstr>
      <vt:lpstr>DMA: Direct Memory Access</vt:lpstr>
      <vt:lpstr>DMA Example</vt:lpstr>
      <vt:lpstr>DMA Issues (1): Addressing</vt:lpstr>
      <vt:lpstr>DMA Example</vt:lpstr>
      <vt:lpstr>DMA Issues (1): Addressing</vt:lpstr>
      <vt:lpstr>DMA Issues (2): Virtual Mem</vt:lpstr>
      <vt:lpstr>DMA Issues (4): Caches</vt:lpstr>
      <vt:lpstr>DMA Issues (4): Caches</vt:lpstr>
      <vt:lpstr>Takeaways</vt:lpstr>
      <vt:lpstr>I/O Summary</vt:lpstr>
      <vt:lpstr>Administrivia</vt:lpstr>
      <vt:lpstr>Administrivia</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57</cp:revision>
  <cp:lastPrinted>2013-04-23T19:59:26Z</cp:lastPrinted>
  <dcterms:created xsi:type="dcterms:W3CDTF">2012-11-28T14:27:55Z</dcterms:created>
  <dcterms:modified xsi:type="dcterms:W3CDTF">2013-04-23T19:59:38Z</dcterms:modified>
</cp:coreProperties>
</file>