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4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5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6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7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16.xml" ContentType="application/vnd.openxmlformats-officedocument.presentationml.notesSlide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17.xml" ContentType="application/vnd.openxmlformats-officedocument.presentationml.notesSlid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notesSlides/notesSlide18.xml" ContentType="application/vnd.openxmlformats-officedocument.presentationml.notesSlide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19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notesSlides/notesSlide20.xml" ContentType="application/vnd.openxmlformats-officedocument.presentationml.notesSlide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notesSlides/notesSlide23.xml" ContentType="application/vnd.openxmlformats-officedocument.presentationml.notesSlide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24.xml" ContentType="application/vnd.openxmlformats-officedocument.presentationml.notesSlide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notesSlides/notesSlide25.xml" ContentType="application/vnd.openxmlformats-officedocument.presentationml.notesSlide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notesSlides/notesSlide26.xml" ContentType="application/vnd.openxmlformats-officedocument.presentationml.notesSlide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notesSlides/notesSlide27.xml" ContentType="application/vnd.openxmlformats-officedocument.presentationml.notesSlide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28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notesSlides/notesSlide29.xml" ContentType="application/vnd.openxmlformats-officedocument.presentationml.notesSlide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30.xml" ContentType="application/vnd.openxmlformats-officedocument.presentationml.notesSlide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notesSlides/notesSlide31.xml" ContentType="application/vnd.openxmlformats-officedocument.presentationml.notesSlide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notesSlides/notesSlide32.xml" ContentType="application/vnd.openxmlformats-officedocument.presentationml.notesSlide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notesSlides/notesSlide33.xml" ContentType="application/vnd.openxmlformats-officedocument.presentationml.notesSlide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notesSlides/notesSlide34.xml" ContentType="application/vnd.openxmlformats-officedocument.presentationml.notesSlide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notesSlides/notesSlide35.xml" ContentType="application/vnd.openxmlformats-officedocument.presentationml.notesSlide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notesSlides/notesSlide38.xml" ContentType="application/vnd.openxmlformats-officedocument.presentationml.notesSlide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notesSlides/notesSlide39.xml" ContentType="application/vnd.openxmlformats-officedocument.presentationml.notesSlide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notesSlides/notesSlide40.xml" ContentType="application/vnd.openxmlformats-officedocument.presentationml.notesSlide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notesSlides/notesSlide41.xml" ContentType="application/vnd.openxmlformats-officedocument.presentationml.notesSlide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notesSlides/notesSlide42.xml" ContentType="application/vnd.openxmlformats-officedocument.presentationml.notesSlide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6" r:id="rId2"/>
    <p:sldId id="330" r:id="rId3"/>
    <p:sldId id="325" r:id="rId4"/>
    <p:sldId id="326" r:id="rId5"/>
    <p:sldId id="342" r:id="rId6"/>
    <p:sldId id="343" r:id="rId7"/>
    <p:sldId id="327" r:id="rId8"/>
    <p:sldId id="329" r:id="rId9"/>
    <p:sldId id="332" r:id="rId10"/>
    <p:sldId id="257" r:id="rId11"/>
    <p:sldId id="333" r:id="rId12"/>
    <p:sldId id="340" r:id="rId13"/>
    <p:sldId id="335" r:id="rId14"/>
    <p:sldId id="337" r:id="rId15"/>
    <p:sldId id="336" r:id="rId16"/>
    <p:sldId id="338" r:id="rId17"/>
    <p:sldId id="339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352" r:id="rId26"/>
    <p:sldId id="353" r:id="rId27"/>
    <p:sldId id="354" r:id="rId28"/>
    <p:sldId id="356" r:id="rId29"/>
    <p:sldId id="357" r:id="rId30"/>
    <p:sldId id="358" r:id="rId31"/>
    <p:sldId id="359" r:id="rId32"/>
    <p:sldId id="295" r:id="rId33"/>
    <p:sldId id="296" r:id="rId34"/>
    <p:sldId id="360" r:id="rId35"/>
    <p:sldId id="297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0" r:id="rId47"/>
    <p:sldId id="311" r:id="rId48"/>
    <p:sldId id="312" r:id="rId49"/>
    <p:sldId id="313" r:id="rId50"/>
    <p:sldId id="314" r:id="rId51"/>
    <p:sldId id="317" r:id="rId52"/>
    <p:sldId id="318" r:id="rId53"/>
    <p:sldId id="321" r:id="rId54"/>
    <p:sldId id="361" r:id="rId55"/>
    <p:sldId id="322" r:id="rId56"/>
    <p:sldId id="331" r:id="rId57"/>
    <p:sldId id="323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153" autoAdjust="0"/>
  </p:normalViewPr>
  <p:slideViewPr>
    <p:cSldViewPr>
      <p:cViewPr varScale="1">
        <p:scale>
          <a:sx n="54" d="100"/>
          <a:sy n="54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A7C49-3DD4-41F8-BCA3-D37E682A8F9A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BD59F-4019-4915-8330-79C06294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65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2" y="4343707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reality: very complicated, lots of corner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630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463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8354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54410" y="686426"/>
            <a:ext cx="4549181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48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82" tIns="43241" rIns="86482" bIns="4324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Is cache coherence enough?</a:t>
            </a:r>
            <a:r>
              <a:rPr lang="en-US" baseline="0" dirty="0" smtClean="0"/>
              <a:t> Maybe?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read (1) 40                     read (3) 40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Inc</a:t>
            </a:r>
            <a:r>
              <a:rPr lang="en-US" baseline="0" dirty="0" smtClean="0"/>
              <a:t>   (2) 41                     </a:t>
            </a:r>
            <a:r>
              <a:rPr lang="en-US" baseline="0" dirty="0" err="1" smtClean="0"/>
              <a:t>inc</a:t>
            </a:r>
            <a:r>
              <a:rPr lang="en-US" baseline="0" dirty="0" smtClean="0"/>
              <a:t>   (4) 41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Write (5) 41                    write (6) 41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r>
              <a:rPr lang="en-US" dirty="0" smtClean="0"/>
              <a:t>second case: for some definition of “before”</a:t>
            </a:r>
          </a:p>
          <a:p>
            <a:r>
              <a:rPr lang="en-US" dirty="0" smtClean="0"/>
              <a:t>third</a:t>
            </a:r>
            <a:r>
              <a:rPr lang="en-US" baseline="0" dirty="0" smtClean="0"/>
              <a:t> case: see relativity</a:t>
            </a:r>
          </a:p>
          <a:p>
            <a:r>
              <a:rPr lang="en-US" baseline="0" dirty="0" smtClean="0"/>
              <a:t>complication: clocks are not synchronized across cores</a:t>
            </a:r>
          </a:p>
          <a:p>
            <a:r>
              <a:rPr lang="en-US" baseline="0" dirty="0" smtClean="0"/>
              <a:t>1 light nanosecond = 30cm, so 3GHz can do 1 instruction per 10cm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115A427-8317-42A9-ACD8-FC3142F1FFA1}" type="datetime3">
              <a:rPr lang="en-US"/>
              <a:pPr/>
              <a:t>16 April 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91F72B-3CF7-48FA-AC00-3189B9898BE0}" type="slidenum">
              <a:rPr lang="en-US"/>
              <a:pPr/>
              <a:t>21</a:t>
            </a:fld>
            <a:endParaRPr lang="en-US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EF22F6E-5211-4BB6-8D85-DA8CABF2D85A}" type="datetime3">
              <a:rPr lang="en-US"/>
              <a:pPr/>
              <a:t>16 April 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D3334-59F5-44F0-91AD-B62AA51B1015}" type="slidenum">
              <a:rPr lang="en-US"/>
              <a:pPr/>
              <a:t>22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2" y="4343707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implementation: lock bus while read-modify-write</a:t>
            </a:r>
            <a:r>
              <a:rPr lang="en-US" baseline="0" dirty="0" smtClean="0"/>
              <a:t> cycle happens, very expensive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be done using lock,</a:t>
            </a:r>
          </a:p>
          <a:p>
            <a:endParaRPr lang="en-US" dirty="0" smtClean="0"/>
          </a:p>
          <a:p>
            <a:r>
              <a:rPr lang="en-US" dirty="0" smtClean="0"/>
              <a:t>Also can be done using atomic</a:t>
            </a:r>
            <a:r>
              <a:rPr lang="en-US" baseline="0" dirty="0" smtClean="0"/>
              <a:t> increment.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284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dirty="0" smtClean="0"/>
              <a:t>(isolation e.g. virtual memory)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(parallelism e.g. during I/O)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dirty="0" smtClean="0"/>
              <a:t>A virtual machine of sorts</a:t>
            </a:r>
          </a:p>
          <a:p>
            <a:r>
              <a:rPr lang="en-US" dirty="0" smtClean="0"/>
              <a:t>Draw saved PTBR and Registers table</a:t>
            </a:r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547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54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dirty="0" smtClean="0"/>
              <a:t>Draw OS on next slide</a:t>
            </a:r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dirty="0" smtClean="0"/>
              <a:t>1st  process = init</a:t>
            </a:r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sz="2400" dirty="0" smtClean="0"/>
              <a:t>1. creates new address space (Copy-On-Write duplicate of parent’s)</a:t>
            </a:r>
          </a:p>
          <a:p>
            <a:r>
              <a:rPr lang="en-US" sz="2400" dirty="0" smtClean="0"/>
              <a:t>2. creates new execution state in OS process table (Exact copy of parent’s)</a:t>
            </a:r>
          </a:p>
          <a:p>
            <a:r>
              <a:rPr lang="en-US" sz="2400" dirty="0" smtClean="0"/>
              <a:t>3. returns child’s id to parent (</a:t>
            </a:r>
            <a:r>
              <a:rPr lang="en-US" sz="2400" dirty="0" smtClean="0">
                <a:latin typeface="Consolas" pitchFamily="49" charset="0"/>
              </a:rPr>
              <a:t>context[</a:t>
            </a:r>
            <a:r>
              <a:rPr lang="en-US" sz="2400" dirty="0" err="1" smtClean="0">
                <a:latin typeface="Consolas" pitchFamily="49" charset="0"/>
              </a:rPr>
              <a:t>parent_id</a:t>
            </a:r>
            <a:r>
              <a:rPr lang="en-US" sz="2400" dirty="0" smtClean="0">
                <a:latin typeface="Consolas" pitchFamily="49" charset="0"/>
              </a:rPr>
              <a:t>]-&gt;v0 = </a:t>
            </a:r>
            <a:r>
              <a:rPr lang="en-US" sz="2400" dirty="0" err="1" smtClean="0">
                <a:latin typeface="Consolas" pitchFamily="49" charset="0"/>
              </a:rPr>
              <a:t>child_id</a:t>
            </a:r>
            <a:r>
              <a:rPr lang="en-US" sz="2400" dirty="0" smtClean="0"/>
              <a:t>)</a:t>
            </a:r>
          </a:p>
          <a:p>
            <a:r>
              <a:rPr lang="en-US" sz="2400" smtClean="0"/>
              <a:t>4. returns </a:t>
            </a:r>
            <a:r>
              <a:rPr lang="en-US" sz="2400" dirty="0" smtClean="0"/>
              <a:t>zero to child (</a:t>
            </a:r>
            <a:r>
              <a:rPr lang="en-US" sz="2400" dirty="0" smtClean="0">
                <a:latin typeface="Consolas" pitchFamily="49" charset="0"/>
              </a:rPr>
              <a:t>context[</a:t>
            </a:r>
            <a:r>
              <a:rPr lang="en-US" sz="2400" dirty="0" err="1" smtClean="0">
                <a:latin typeface="Consolas" pitchFamily="49" charset="0"/>
              </a:rPr>
              <a:t>child_id</a:t>
            </a:r>
            <a:r>
              <a:rPr lang="en-US" sz="2400" dirty="0" smtClean="0">
                <a:latin typeface="Consolas" pitchFamily="49" charset="0"/>
              </a:rPr>
              <a:t>]-&gt;v0 = 0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dirty="0" smtClean="0"/>
              <a:t>Draw OS state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2" y="4343707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IPC = inter-process communication</a:t>
            </a:r>
          </a:p>
          <a:p>
            <a:r>
              <a:rPr lang="en-US" dirty="0" smtClean="0"/>
              <a:t>sockets, RMI, </a:t>
            </a:r>
            <a:r>
              <a:rPr lang="en-US" dirty="0" err="1" smtClean="0"/>
              <a:t>ipc</a:t>
            </a:r>
            <a:r>
              <a:rPr lang="en-US" dirty="0" smtClean="0"/>
              <a:t>, </a:t>
            </a:r>
            <a:r>
              <a:rPr lang="en-US" dirty="0" err="1" smtClean="0"/>
              <a:t>unix</a:t>
            </a:r>
            <a:r>
              <a:rPr lang="en-US" dirty="0" smtClean="0"/>
              <a:t>-domain sockets, pipes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fork: allocate pages, mark as “shared”</a:t>
            </a:r>
          </a:p>
          <a:p>
            <a:r>
              <a:rPr lang="en-US" dirty="0" smtClean="0"/>
              <a:t>During fork: don’t set copy-on-write for these pages</a:t>
            </a:r>
          </a:p>
          <a:p>
            <a:r>
              <a:rPr lang="en-US" dirty="0" smtClean="0"/>
              <a:t>After fork: either can read/write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4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pstree</a:t>
            </a:r>
            <a:r>
              <a:rPr lang="en-US" baseline="0" dirty="0" smtClean="0"/>
              <a:t> e</a:t>
            </a:r>
            <a:r>
              <a:rPr lang="en-US" dirty="0" smtClean="0"/>
              <a:t>xample: Firefox</a:t>
            </a:r>
            <a:r>
              <a:rPr lang="en-US" baseline="0" dirty="0" smtClean="0"/>
              <a:t> downloader, renderer, toolbar, etc.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Idea: multiple execution contexts sharing a single address space!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dirty="0" smtClean="0"/>
              <a:t>d/Unit of scheduling/</a:t>
            </a:r>
          </a:p>
          <a:p>
            <a:r>
              <a:rPr lang="en-US" baseline="0" dirty="0" smtClean="0"/>
              <a:t>s/execution state/one or more threads/</a:t>
            </a:r>
          </a:p>
          <a:p>
            <a:r>
              <a:rPr lang="en-US" baseline="0" dirty="0" smtClean="0"/>
              <a:t>s/virtual CPU/virtual multi-core machine/</a:t>
            </a:r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5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52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54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processes?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</a:t>
            </a:r>
            <a:r>
              <a:rPr lang="en-US" baseline="0" dirty="0" smtClean="0"/>
              <a:t> fork</a:t>
            </a:r>
          </a:p>
          <a:p>
            <a:r>
              <a:rPr lang="en-US" baseline="0" dirty="0" smtClean="0"/>
              <a:t>Use threads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7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1" tIns="45711" rIns="91421" bIns="45711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 happens when two threads execute concurrently?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sequential with threads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between threads is unsynchronized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7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4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61" tIns="44931" rIns="89861" bIns="44931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2" y="4343707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3313" y="674688"/>
            <a:ext cx="4610100" cy="345916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78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9349"/>
            <a:ext cx="5012812" cy="413262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983" tIns="44991" rIns="89983" bIns="4499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80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1" tIns="45711" rIns="91421" bIns="45711"/>
          <a:lstStyle/>
          <a:p>
            <a:r>
              <a:rPr lang="en-US" dirty="0" smtClean="0"/>
              <a:t>Show picture</a:t>
            </a:r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6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8" tIns="43244" rIns="86488" bIns="4324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A: next time…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How do they share data?</a:t>
            </a:r>
            <a:r>
              <a:rPr lang="en-US" baseline="0" dirty="0" smtClean="0"/>
              <a:t> How do they coordinate? How do they scale?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How do they share data?</a:t>
            </a:r>
            <a:r>
              <a:rPr lang="en-US" baseline="0" dirty="0" smtClean="0"/>
              <a:t> How do they coordinate? How do they scale?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How do they share data?</a:t>
            </a:r>
            <a:r>
              <a:rPr lang="en-US" baseline="0" dirty="0" smtClean="0"/>
              <a:t> How do they coordinate? How do they scale?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40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second case: for some definition of “before”</a:t>
            </a:r>
          </a:p>
          <a:p>
            <a:r>
              <a:rPr lang="en-US" dirty="0" smtClean="0"/>
              <a:t>third</a:t>
            </a:r>
            <a:r>
              <a:rPr lang="en-US" baseline="0" dirty="0" smtClean="0"/>
              <a:t> case: see relativity</a:t>
            </a:r>
          </a:p>
          <a:p>
            <a:r>
              <a:rPr lang="en-US" baseline="0" dirty="0" smtClean="0"/>
              <a:t>complication: clocks are not synchronized across cores</a:t>
            </a:r>
          </a:p>
          <a:p>
            <a:r>
              <a:rPr lang="en-US" baseline="0" dirty="0" smtClean="0"/>
              <a:t>1 light nanosecond = 30cm, so 3GHz can do 1 instruction per 10cm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221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422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76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1000" y="274638"/>
            <a:ext cx="9906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74638"/>
            <a:ext cx="7620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924800" y="2286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46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42672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3434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06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4268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371600"/>
            <a:ext cx="4268788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685800"/>
            <a:ext cx="4346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71600"/>
            <a:ext cx="4346575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30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9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4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0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3" Type="http://schemas.openxmlformats.org/officeDocument/2006/relationships/tags" Target="../tags/tag25.xml"/><Relationship Id="rId21" Type="http://schemas.openxmlformats.org/officeDocument/2006/relationships/notesSlide" Target="../notesSlides/notesSlide5.xml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10" Type="http://schemas.openxmlformats.org/officeDocument/2006/relationships/tags" Target="../tags/tag32.xml"/><Relationship Id="rId19" Type="http://schemas.openxmlformats.org/officeDocument/2006/relationships/tags" Target="../tags/tag41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tags" Target="../tags/tag54.xml"/><Relationship Id="rId18" Type="http://schemas.openxmlformats.org/officeDocument/2006/relationships/tags" Target="../tags/tag59.xml"/><Relationship Id="rId3" Type="http://schemas.openxmlformats.org/officeDocument/2006/relationships/tags" Target="../tags/tag44.xml"/><Relationship Id="rId21" Type="http://schemas.openxmlformats.org/officeDocument/2006/relationships/notesSlide" Target="../notesSlides/notesSlide6.xml"/><Relationship Id="rId7" Type="http://schemas.openxmlformats.org/officeDocument/2006/relationships/tags" Target="../tags/tag48.xml"/><Relationship Id="rId12" Type="http://schemas.openxmlformats.org/officeDocument/2006/relationships/tags" Target="../tags/tag53.xml"/><Relationship Id="rId17" Type="http://schemas.openxmlformats.org/officeDocument/2006/relationships/tags" Target="../tags/tag58.xml"/><Relationship Id="rId2" Type="http://schemas.openxmlformats.org/officeDocument/2006/relationships/tags" Target="../tags/tag43.xml"/><Relationship Id="rId16" Type="http://schemas.openxmlformats.org/officeDocument/2006/relationships/tags" Target="../tags/tag57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5" Type="http://schemas.openxmlformats.org/officeDocument/2006/relationships/tags" Target="../tags/tag46.xml"/><Relationship Id="rId15" Type="http://schemas.openxmlformats.org/officeDocument/2006/relationships/tags" Target="../tags/tag56.xml"/><Relationship Id="rId10" Type="http://schemas.openxmlformats.org/officeDocument/2006/relationships/tags" Target="../tags/tag51.xml"/><Relationship Id="rId19" Type="http://schemas.openxmlformats.org/officeDocument/2006/relationships/tags" Target="../tags/tag60.xml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tags" Target="../tags/tag5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18" Type="http://schemas.openxmlformats.org/officeDocument/2006/relationships/tags" Target="../tags/tag78.xml"/><Relationship Id="rId3" Type="http://schemas.openxmlformats.org/officeDocument/2006/relationships/tags" Target="../tags/tag63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tags" Target="../tags/tag77.xml"/><Relationship Id="rId2" Type="http://schemas.openxmlformats.org/officeDocument/2006/relationships/tags" Target="../tags/tag62.xml"/><Relationship Id="rId16" Type="http://schemas.openxmlformats.org/officeDocument/2006/relationships/tags" Target="../tags/tag76.xml"/><Relationship Id="rId20" Type="http://schemas.openxmlformats.org/officeDocument/2006/relationships/notesSlide" Target="../notesSlides/notesSlide7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5" Type="http://schemas.openxmlformats.org/officeDocument/2006/relationships/tags" Target="../tags/tag65.xml"/><Relationship Id="rId15" Type="http://schemas.openxmlformats.org/officeDocument/2006/relationships/tags" Target="../tags/tag75.xml"/><Relationship Id="rId10" Type="http://schemas.openxmlformats.org/officeDocument/2006/relationships/tags" Target="../tags/tag70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88.xml"/><Relationship Id="rId13" Type="http://schemas.openxmlformats.org/officeDocument/2006/relationships/tags" Target="../tags/tag93.xml"/><Relationship Id="rId18" Type="http://schemas.openxmlformats.org/officeDocument/2006/relationships/tags" Target="../tags/tag98.xml"/><Relationship Id="rId26" Type="http://schemas.openxmlformats.org/officeDocument/2006/relationships/tags" Target="../tags/tag106.xml"/><Relationship Id="rId39" Type="http://schemas.openxmlformats.org/officeDocument/2006/relationships/notesSlide" Target="../notesSlides/notesSlide10.xml"/><Relationship Id="rId3" Type="http://schemas.openxmlformats.org/officeDocument/2006/relationships/tags" Target="../tags/tag83.xml"/><Relationship Id="rId21" Type="http://schemas.openxmlformats.org/officeDocument/2006/relationships/tags" Target="../tags/tag101.xml"/><Relationship Id="rId34" Type="http://schemas.openxmlformats.org/officeDocument/2006/relationships/tags" Target="../tags/tag114.xml"/><Relationship Id="rId7" Type="http://schemas.openxmlformats.org/officeDocument/2006/relationships/tags" Target="../tags/tag87.xml"/><Relationship Id="rId12" Type="http://schemas.openxmlformats.org/officeDocument/2006/relationships/tags" Target="../tags/tag92.xml"/><Relationship Id="rId17" Type="http://schemas.openxmlformats.org/officeDocument/2006/relationships/tags" Target="../tags/tag97.xml"/><Relationship Id="rId25" Type="http://schemas.openxmlformats.org/officeDocument/2006/relationships/tags" Target="../tags/tag105.xml"/><Relationship Id="rId33" Type="http://schemas.openxmlformats.org/officeDocument/2006/relationships/tags" Target="../tags/tag113.xml"/><Relationship Id="rId38" Type="http://schemas.openxmlformats.org/officeDocument/2006/relationships/slideLayout" Target="../slideLayouts/slideLayout2.xml"/><Relationship Id="rId2" Type="http://schemas.openxmlformats.org/officeDocument/2006/relationships/tags" Target="../tags/tag82.xml"/><Relationship Id="rId16" Type="http://schemas.openxmlformats.org/officeDocument/2006/relationships/tags" Target="../tags/tag96.xml"/><Relationship Id="rId20" Type="http://schemas.openxmlformats.org/officeDocument/2006/relationships/tags" Target="../tags/tag100.xml"/><Relationship Id="rId29" Type="http://schemas.openxmlformats.org/officeDocument/2006/relationships/tags" Target="../tags/tag109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11" Type="http://schemas.openxmlformats.org/officeDocument/2006/relationships/tags" Target="../tags/tag91.xml"/><Relationship Id="rId24" Type="http://schemas.openxmlformats.org/officeDocument/2006/relationships/tags" Target="../tags/tag104.xml"/><Relationship Id="rId32" Type="http://schemas.openxmlformats.org/officeDocument/2006/relationships/tags" Target="../tags/tag112.xml"/><Relationship Id="rId37" Type="http://schemas.openxmlformats.org/officeDocument/2006/relationships/tags" Target="../tags/tag117.xml"/><Relationship Id="rId5" Type="http://schemas.openxmlformats.org/officeDocument/2006/relationships/tags" Target="../tags/tag85.xml"/><Relationship Id="rId15" Type="http://schemas.openxmlformats.org/officeDocument/2006/relationships/tags" Target="../tags/tag95.xml"/><Relationship Id="rId23" Type="http://schemas.openxmlformats.org/officeDocument/2006/relationships/tags" Target="../tags/tag103.xml"/><Relationship Id="rId28" Type="http://schemas.openxmlformats.org/officeDocument/2006/relationships/tags" Target="../tags/tag108.xml"/><Relationship Id="rId36" Type="http://schemas.openxmlformats.org/officeDocument/2006/relationships/tags" Target="../tags/tag116.xml"/><Relationship Id="rId10" Type="http://schemas.openxmlformats.org/officeDocument/2006/relationships/tags" Target="../tags/tag90.xml"/><Relationship Id="rId19" Type="http://schemas.openxmlformats.org/officeDocument/2006/relationships/tags" Target="../tags/tag99.xml"/><Relationship Id="rId31" Type="http://schemas.openxmlformats.org/officeDocument/2006/relationships/tags" Target="../tags/tag111.xml"/><Relationship Id="rId4" Type="http://schemas.openxmlformats.org/officeDocument/2006/relationships/tags" Target="../tags/tag84.xml"/><Relationship Id="rId9" Type="http://schemas.openxmlformats.org/officeDocument/2006/relationships/tags" Target="../tags/tag89.xml"/><Relationship Id="rId14" Type="http://schemas.openxmlformats.org/officeDocument/2006/relationships/tags" Target="../tags/tag94.xml"/><Relationship Id="rId22" Type="http://schemas.openxmlformats.org/officeDocument/2006/relationships/tags" Target="../tags/tag102.xml"/><Relationship Id="rId27" Type="http://schemas.openxmlformats.org/officeDocument/2006/relationships/tags" Target="../tags/tag107.xml"/><Relationship Id="rId30" Type="http://schemas.openxmlformats.org/officeDocument/2006/relationships/tags" Target="../tags/tag110.xml"/><Relationship Id="rId35" Type="http://schemas.openxmlformats.org/officeDocument/2006/relationships/tags" Target="../tags/tag1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25.xml"/><Relationship Id="rId13" Type="http://schemas.openxmlformats.org/officeDocument/2006/relationships/tags" Target="../tags/tag130.xml"/><Relationship Id="rId18" Type="http://schemas.openxmlformats.org/officeDocument/2006/relationships/tags" Target="../tags/tag135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12" Type="http://schemas.openxmlformats.org/officeDocument/2006/relationships/tags" Target="../tags/tag129.xml"/><Relationship Id="rId17" Type="http://schemas.openxmlformats.org/officeDocument/2006/relationships/tags" Target="../tags/tag134.xml"/><Relationship Id="rId2" Type="http://schemas.openxmlformats.org/officeDocument/2006/relationships/tags" Target="../tags/tag119.xml"/><Relationship Id="rId16" Type="http://schemas.openxmlformats.org/officeDocument/2006/relationships/tags" Target="../tags/tag133.xml"/><Relationship Id="rId20" Type="http://schemas.openxmlformats.org/officeDocument/2006/relationships/notesSlide" Target="../notesSlides/notesSlide13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11" Type="http://schemas.openxmlformats.org/officeDocument/2006/relationships/tags" Target="../tags/tag128.xml"/><Relationship Id="rId5" Type="http://schemas.openxmlformats.org/officeDocument/2006/relationships/tags" Target="../tags/tag122.xml"/><Relationship Id="rId15" Type="http://schemas.openxmlformats.org/officeDocument/2006/relationships/tags" Target="../tags/tag132.xml"/><Relationship Id="rId10" Type="http://schemas.openxmlformats.org/officeDocument/2006/relationships/tags" Target="../tags/tag127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21.xml"/><Relationship Id="rId9" Type="http://schemas.openxmlformats.org/officeDocument/2006/relationships/tags" Target="../tags/tag126.xml"/><Relationship Id="rId14" Type="http://schemas.openxmlformats.org/officeDocument/2006/relationships/tags" Target="../tags/tag13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4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4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4" Type="http://schemas.openxmlformats.org/officeDocument/2006/relationships/notesSlide" Target="../notesSlides/notesSlide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4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4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6" Type="http://schemas.openxmlformats.org/officeDocument/2006/relationships/image" Target="../media/image4.emf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156.xml"/><Relationship Id="rId13" Type="http://schemas.openxmlformats.org/officeDocument/2006/relationships/tags" Target="../tags/tag161.xml"/><Relationship Id="rId18" Type="http://schemas.openxmlformats.org/officeDocument/2006/relationships/notesSlide" Target="../notesSlides/notesSlide23.xml"/><Relationship Id="rId3" Type="http://schemas.openxmlformats.org/officeDocument/2006/relationships/tags" Target="../tags/tag151.xml"/><Relationship Id="rId7" Type="http://schemas.openxmlformats.org/officeDocument/2006/relationships/tags" Target="../tags/tag155.xml"/><Relationship Id="rId12" Type="http://schemas.openxmlformats.org/officeDocument/2006/relationships/tags" Target="../tags/tag160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50.xml"/><Relationship Id="rId16" Type="http://schemas.openxmlformats.org/officeDocument/2006/relationships/tags" Target="../tags/tag164.xml"/><Relationship Id="rId1" Type="http://schemas.openxmlformats.org/officeDocument/2006/relationships/tags" Target="../tags/tag149.xml"/><Relationship Id="rId6" Type="http://schemas.openxmlformats.org/officeDocument/2006/relationships/tags" Target="../tags/tag154.xml"/><Relationship Id="rId11" Type="http://schemas.openxmlformats.org/officeDocument/2006/relationships/tags" Target="../tags/tag159.xml"/><Relationship Id="rId5" Type="http://schemas.openxmlformats.org/officeDocument/2006/relationships/tags" Target="../tags/tag153.xml"/><Relationship Id="rId15" Type="http://schemas.openxmlformats.org/officeDocument/2006/relationships/tags" Target="../tags/tag163.xml"/><Relationship Id="rId10" Type="http://schemas.openxmlformats.org/officeDocument/2006/relationships/tags" Target="../tags/tag158.xml"/><Relationship Id="rId4" Type="http://schemas.openxmlformats.org/officeDocument/2006/relationships/tags" Target="../tags/tag152.xml"/><Relationship Id="rId9" Type="http://schemas.openxmlformats.org/officeDocument/2006/relationships/tags" Target="../tags/tag157.xml"/><Relationship Id="rId14" Type="http://schemas.openxmlformats.org/officeDocument/2006/relationships/tags" Target="../tags/tag16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67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70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4" Type="http://schemas.openxmlformats.org/officeDocument/2006/relationships/notesSlide" Target="../notesSlides/notesSlide2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4.xml"/><Relationship Id="rId1" Type="http://schemas.openxmlformats.org/officeDocument/2006/relationships/tags" Target="../tags/tag173.xml"/><Relationship Id="rId4" Type="http://schemas.openxmlformats.org/officeDocument/2006/relationships/notesSlide" Target="../notesSlides/notesSlide2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4" Type="http://schemas.openxmlformats.org/officeDocument/2006/relationships/notesSlide" Target="../notesSlides/notesSlide2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4" Type="http://schemas.openxmlformats.org/officeDocument/2006/relationships/notesSlide" Target="../notesSlides/notesSlide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4" Type="http://schemas.openxmlformats.org/officeDocument/2006/relationships/notesSlide" Target="../notesSlides/notesSlide3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4" Type="http://schemas.openxmlformats.org/officeDocument/2006/relationships/notesSlide" Target="../notesSlides/notesSlide3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4.xml"/><Relationship Id="rId1" Type="http://schemas.openxmlformats.org/officeDocument/2006/relationships/tags" Target="../tags/tag18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6.xml"/><Relationship Id="rId1" Type="http://schemas.openxmlformats.org/officeDocument/2006/relationships/tags" Target="../tags/tag185.xml"/><Relationship Id="rId4" Type="http://schemas.openxmlformats.org/officeDocument/2006/relationships/notesSlide" Target="../notesSlides/notesSlide3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189.xml"/><Relationship Id="rId2" Type="http://schemas.openxmlformats.org/officeDocument/2006/relationships/tags" Target="../tags/tag188.xml"/><Relationship Id="rId1" Type="http://schemas.openxmlformats.org/officeDocument/2006/relationships/tags" Target="../tags/tag187.xml"/><Relationship Id="rId5" Type="http://schemas.openxmlformats.org/officeDocument/2006/relationships/notesSlide" Target="../notesSlides/notesSlide33.xml"/><Relationship Id="rId4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91.xml"/><Relationship Id="rId1" Type="http://schemas.openxmlformats.org/officeDocument/2006/relationships/tags" Target="../tags/tag190.x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3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4" Type="http://schemas.openxmlformats.org/officeDocument/2006/relationships/notesSlide" Target="../notesSlides/notesSlide3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5.xml"/><Relationship Id="rId1" Type="http://schemas.openxmlformats.org/officeDocument/2006/relationships/tags" Target="../tags/tag194.xml"/><Relationship Id="rId4" Type="http://schemas.openxmlformats.org/officeDocument/2006/relationships/notesSlide" Target="../notesSlides/notesSlide3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8.xml"/><Relationship Id="rId3" Type="http://schemas.openxmlformats.org/officeDocument/2006/relationships/tags" Target="../tags/tag19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97.xml"/><Relationship Id="rId1" Type="http://schemas.openxmlformats.org/officeDocument/2006/relationships/tags" Target="../tags/tag196.xml"/><Relationship Id="rId6" Type="http://schemas.openxmlformats.org/officeDocument/2006/relationships/tags" Target="../tags/tag201.xml"/><Relationship Id="rId5" Type="http://schemas.openxmlformats.org/officeDocument/2006/relationships/tags" Target="../tags/tag200.xml"/><Relationship Id="rId4" Type="http://schemas.openxmlformats.org/officeDocument/2006/relationships/tags" Target="../tags/tag19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3.xml"/><Relationship Id="rId1" Type="http://schemas.openxmlformats.org/officeDocument/2006/relationships/tags" Target="../tags/tag202.xml"/><Relationship Id="rId4" Type="http://schemas.openxmlformats.org/officeDocument/2006/relationships/notesSlide" Target="../notesSlides/notesSlide39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5.xml"/><Relationship Id="rId1" Type="http://schemas.openxmlformats.org/officeDocument/2006/relationships/tags" Target="../tags/tag204.xml"/><Relationship Id="rId4" Type="http://schemas.openxmlformats.org/officeDocument/2006/relationships/notesSlide" Target="../notesSlides/notesSlide40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tags" Target="../tags/tag208.xml"/><Relationship Id="rId2" Type="http://schemas.openxmlformats.org/officeDocument/2006/relationships/tags" Target="../tags/tag207.xml"/><Relationship Id="rId1" Type="http://schemas.openxmlformats.org/officeDocument/2006/relationships/tags" Target="../tags/tag206.xml"/><Relationship Id="rId6" Type="http://schemas.openxmlformats.org/officeDocument/2006/relationships/notesSlide" Target="../notesSlides/notesSlide4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9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tags" Target="../tags/tag212.xml"/><Relationship Id="rId2" Type="http://schemas.openxmlformats.org/officeDocument/2006/relationships/tags" Target="../tags/tag211.xml"/><Relationship Id="rId1" Type="http://schemas.openxmlformats.org/officeDocument/2006/relationships/tags" Target="../tags/tag210.xml"/><Relationship Id="rId5" Type="http://schemas.openxmlformats.org/officeDocument/2006/relationships/notesSlide" Target="../notesSlides/notesSlide42.xml"/><Relationship Id="rId4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4.xml"/><Relationship Id="rId1" Type="http://schemas.openxmlformats.org/officeDocument/2006/relationships/tags" Target="../tags/tag213.xml"/><Relationship Id="rId4" Type="http://schemas.openxmlformats.org/officeDocument/2006/relationships/notesSlide" Target="../notesSlides/notesSlide4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3" Type="http://schemas.openxmlformats.org/officeDocument/2006/relationships/tags" Target="../tags/tag7.xml"/><Relationship Id="rId21" Type="http://schemas.openxmlformats.org/officeDocument/2006/relationships/image" Target="../media/image3.png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0" Type="http://schemas.openxmlformats.org/officeDocument/2006/relationships/notesSlide" Target="../notesSlides/notesSlide4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10" Type="http://schemas.openxmlformats.org/officeDocument/2006/relationships/tags" Target="../tags/tag14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Synchronization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5" name="Subtitle 3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04800" y="5943600"/>
            <a:ext cx="4419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SzPct val="80000"/>
              <a:buFontTx/>
              <a:buNone/>
              <a:defRPr lang="en-US" sz="1800" kern="1200" dirty="0">
                <a:solidFill>
                  <a:srgbClr val="FFFF66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8788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75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47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319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P&amp;H Chapter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2.11 and 5.8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9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4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Shared Memory Multiprocessors</a:t>
            </a:r>
            <a:endParaRPr lang="en-AU" dirty="0"/>
          </a:p>
        </p:txBody>
      </p:sp>
      <p:sp>
        <p:nvSpPr>
          <p:cNvPr id="5335044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0" y="685800"/>
            <a:ext cx="9144000" cy="2057400"/>
          </a:xfrm>
        </p:spPr>
        <p:txBody>
          <a:bodyPr>
            <a:noAutofit/>
          </a:bodyPr>
          <a:lstStyle/>
          <a:p>
            <a:r>
              <a:rPr lang="en-AU" dirty="0" smtClean="0"/>
              <a:t>Shared Memory Multiprocessor (SMP</a:t>
            </a:r>
            <a:r>
              <a:rPr lang="en-AU" dirty="0" smtClean="0"/>
              <a:t>)</a:t>
            </a:r>
          </a:p>
          <a:p>
            <a:pPr lvl="1"/>
            <a:r>
              <a:rPr lang="en-AU" dirty="0"/>
              <a:t>Typical (today): 2 – 4</a:t>
            </a:r>
            <a:r>
              <a:rPr lang="en-AU" dirty="0" smtClean="0"/>
              <a:t> </a:t>
            </a:r>
            <a:r>
              <a:rPr lang="en-AU" dirty="0">
                <a:solidFill>
                  <a:schemeClr val="accent1"/>
                </a:solidFill>
              </a:rPr>
              <a:t>processor dies</a:t>
            </a:r>
            <a:r>
              <a:rPr lang="en-AU" dirty="0"/>
              <a:t>, 2 – 8 </a:t>
            </a:r>
            <a:r>
              <a:rPr lang="en-AU" dirty="0">
                <a:solidFill>
                  <a:schemeClr val="accent1"/>
                </a:solidFill>
              </a:rPr>
              <a:t>cores</a:t>
            </a:r>
            <a:r>
              <a:rPr lang="en-AU" dirty="0"/>
              <a:t> each </a:t>
            </a:r>
            <a:endParaRPr lang="en-AU" dirty="0" smtClean="0"/>
          </a:p>
          <a:p>
            <a:pPr lvl="1"/>
            <a:r>
              <a:rPr lang="en-AU" dirty="0" smtClean="0">
                <a:solidFill>
                  <a:schemeClr val="bg1"/>
                </a:solidFill>
              </a:rPr>
              <a:t>HW provides </a:t>
            </a:r>
            <a:r>
              <a:rPr lang="en-AU" i="1" dirty="0" smtClean="0">
                <a:solidFill>
                  <a:schemeClr val="accent1"/>
                </a:solidFill>
              </a:rPr>
              <a:t>single physical address </a:t>
            </a:r>
            <a:r>
              <a:rPr lang="en-AU" dirty="0" smtClean="0">
                <a:solidFill>
                  <a:schemeClr val="bg1"/>
                </a:solidFill>
              </a:rPr>
              <a:t>space for all processors</a:t>
            </a:r>
            <a:endParaRPr lang="en-AU" dirty="0" smtClean="0">
              <a:solidFill>
                <a:schemeClr val="bg1"/>
              </a:solidFill>
            </a:endParaRPr>
          </a:p>
          <a:p>
            <a:pPr lvl="1"/>
            <a:r>
              <a:rPr lang="en-AU" dirty="0" smtClean="0"/>
              <a:t>Assume physical addresses (ignore virtual memory)</a:t>
            </a:r>
          </a:p>
          <a:p>
            <a:pPr lvl="1"/>
            <a:r>
              <a:rPr lang="en-AU" dirty="0" smtClean="0"/>
              <a:t>Assume uniform memory access (ignore NUMA)</a:t>
            </a:r>
          </a:p>
        </p:txBody>
      </p:sp>
      <p:sp>
        <p:nvSpPr>
          <p:cNvPr id="23" name="Rectangle 22"/>
          <p:cNvSpPr/>
          <p:nvPr>
            <p:custDataLst>
              <p:tags r:id="rId3"/>
            </p:custDataLst>
          </p:nvPr>
        </p:nvSpPr>
        <p:spPr>
          <a:xfrm>
            <a:off x="838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24" name="Rectangle 23"/>
          <p:cNvSpPr/>
          <p:nvPr>
            <p:custDataLst>
              <p:tags r:id="rId4"/>
            </p:custDataLst>
          </p:nvPr>
        </p:nvSpPr>
        <p:spPr>
          <a:xfrm>
            <a:off x="838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>
            <p:custDataLst>
              <p:tags r:id="rId5"/>
            </p:custDataLst>
          </p:nvPr>
        </p:nvCxnSpPr>
        <p:spPr>
          <a:xfrm rot="5400000">
            <a:off x="11818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>
            <p:custDataLst>
              <p:tags r:id="rId6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7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8"/>
            </p:custDataLst>
          </p:nvPr>
        </p:nvSpPr>
        <p:spPr>
          <a:xfrm>
            <a:off x="1219200" y="5562600"/>
            <a:ext cx="7162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>
            <p:custDataLst>
              <p:tags r:id="rId9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>
            <p:custDataLst>
              <p:tags r:id="rId10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>
            <p:custDataLst>
              <p:tags r:id="rId11"/>
            </p:custDataLst>
          </p:nvPr>
        </p:nvCxnSpPr>
        <p:spPr>
          <a:xfrm rot="5400000">
            <a:off x="33139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>
            <p:custDataLst>
              <p:tags r:id="rId12"/>
            </p:custDataLst>
          </p:nvPr>
        </p:nvCxnSpPr>
        <p:spPr>
          <a:xfrm rot="5400000">
            <a:off x="57523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13"/>
            </p:custDataLst>
          </p:nvPr>
        </p:nvCxnSpPr>
        <p:spPr>
          <a:xfrm rot="5400000">
            <a:off x="7885905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>
            <p:custDataLst>
              <p:tags r:id="rId14"/>
            </p:custDataLst>
          </p:nvPr>
        </p:nvSpPr>
        <p:spPr>
          <a:xfrm>
            <a:off x="28956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15"/>
            </p:custDataLst>
          </p:nvPr>
        </p:nvSpPr>
        <p:spPr>
          <a:xfrm>
            <a:off x="28956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6" name="Rectangle 35"/>
          <p:cNvSpPr/>
          <p:nvPr>
            <p:custDataLst>
              <p:tags r:id="rId16"/>
            </p:custDataLst>
          </p:nvPr>
        </p:nvSpPr>
        <p:spPr>
          <a:xfrm>
            <a:off x="75438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Core3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17"/>
            </p:custDataLst>
          </p:nvPr>
        </p:nvSpPr>
        <p:spPr>
          <a:xfrm>
            <a:off x="75438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40" name="Rectangle 39"/>
          <p:cNvSpPr/>
          <p:nvPr>
            <p:custDataLst>
              <p:tags r:id="rId18"/>
            </p:custDataLst>
          </p:nvPr>
        </p:nvSpPr>
        <p:spPr>
          <a:xfrm>
            <a:off x="5410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Core2</a:t>
            </a:r>
            <a:endParaRPr lang="en-US" sz="2400" dirty="0"/>
          </a:p>
        </p:txBody>
      </p:sp>
      <p:sp>
        <p:nvSpPr>
          <p:cNvPr id="41" name="Rectangle 40"/>
          <p:cNvSpPr/>
          <p:nvPr>
            <p:custDataLst>
              <p:tags r:id="rId19"/>
            </p:custDataLst>
          </p:nvPr>
        </p:nvSpPr>
        <p:spPr>
          <a:xfrm>
            <a:off x="5410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404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4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Shared Memory Multiprocessors</a:t>
            </a:r>
            <a:endParaRPr lang="en-AU" dirty="0"/>
          </a:p>
        </p:txBody>
      </p:sp>
      <p:sp>
        <p:nvSpPr>
          <p:cNvPr id="5335044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0" y="685800"/>
            <a:ext cx="9144000" cy="2057400"/>
          </a:xfrm>
        </p:spPr>
        <p:txBody>
          <a:bodyPr>
            <a:noAutofit/>
          </a:bodyPr>
          <a:lstStyle/>
          <a:p>
            <a:r>
              <a:rPr lang="en-AU" dirty="0" smtClean="0"/>
              <a:t>Shared Memory Multiprocessor (SMP</a:t>
            </a:r>
            <a:r>
              <a:rPr lang="en-AU" dirty="0" smtClean="0"/>
              <a:t>)</a:t>
            </a:r>
          </a:p>
          <a:p>
            <a:pPr lvl="1"/>
            <a:r>
              <a:rPr lang="en-AU" dirty="0"/>
              <a:t>Typical (today): 2 – 4</a:t>
            </a:r>
            <a:r>
              <a:rPr lang="en-AU" dirty="0" smtClean="0"/>
              <a:t> </a:t>
            </a:r>
            <a:r>
              <a:rPr lang="en-AU" dirty="0">
                <a:solidFill>
                  <a:schemeClr val="accent1"/>
                </a:solidFill>
              </a:rPr>
              <a:t>processor dies</a:t>
            </a:r>
            <a:r>
              <a:rPr lang="en-AU" dirty="0"/>
              <a:t>, 2 – 8 </a:t>
            </a:r>
            <a:r>
              <a:rPr lang="en-AU" dirty="0">
                <a:solidFill>
                  <a:schemeClr val="accent1"/>
                </a:solidFill>
              </a:rPr>
              <a:t>cores</a:t>
            </a:r>
            <a:r>
              <a:rPr lang="en-AU" dirty="0"/>
              <a:t> each </a:t>
            </a:r>
            <a:endParaRPr lang="en-AU" dirty="0" smtClean="0"/>
          </a:p>
          <a:p>
            <a:pPr lvl="1"/>
            <a:r>
              <a:rPr lang="en-AU" dirty="0" smtClean="0">
                <a:solidFill>
                  <a:schemeClr val="bg1"/>
                </a:solidFill>
              </a:rPr>
              <a:t>HW provides </a:t>
            </a:r>
            <a:r>
              <a:rPr lang="en-AU" i="1" dirty="0" smtClean="0">
                <a:solidFill>
                  <a:schemeClr val="accent1"/>
                </a:solidFill>
              </a:rPr>
              <a:t>single physical address </a:t>
            </a:r>
            <a:r>
              <a:rPr lang="en-AU" dirty="0" smtClean="0">
                <a:solidFill>
                  <a:schemeClr val="bg1"/>
                </a:solidFill>
              </a:rPr>
              <a:t>space for all processors</a:t>
            </a:r>
            <a:endParaRPr lang="en-AU" dirty="0" smtClean="0">
              <a:solidFill>
                <a:schemeClr val="bg1"/>
              </a:solidFill>
            </a:endParaRPr>
          </a:p>
          <a:p>
            <a:pPr lvl="1"/>
            <a:r>
              <a:rPr lang="en-AU" dirty="0" smtClean="0"/>
              <a:t>Assume physical addresses (ignore virtual memory)</a:t>
            </a:r>
          </a:p>
          <a:p>
            <a:pPr lvl="1"/>
            <a:r>
              <a:rPr lang="en-AU" dirty="0" smtClean="0"/>
              <a:t>Assume uniform memory access (ignore NUMA)</a:t>
            </a:r>
          </a:p>
        </p:txBody>
      </p:sp>
      <p:sp>
        <p:nvSpPr>
          <p:cNvPr id="16" name="TextBox 15"/>
          <p:cNvSpPr txBox="1"/>
          <p:nvPr>
            <p:custDataLst>
              <p:tags r:id="rId3"/>
            </p:custDataLst>
          </p:nvPr>
        </p:nvSpPr>
        <p:spPr>
          <a:xfrm>
            <a:off x="5656502" y="4193876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3" name="Rectangle 22"/>
          <p:cNvSpPr/>
          <p:nvPr>
            <p:custDataLst>
              <p:tags r:id="rId4"/>
            </p:custDataLst>
          </p:nvPr>
        </p:nvSpPr>
        <p:spPr>
          <a:xfrm>
            <a:off x="838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24" name="Rectangle 23"/>
          <p:cNvSpPr/>
          <p:nvPr>
            <p:custDataLst>
              <p:tags r:id="rId5"/>
            </p:custDataLst>
          </p:nvPr>
        </p:nvSpPr>
        <p:spPr>
          <a:xfrm>
            <a:off x="838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>
            <p:custDataLst>
              <p:tags r:id="rId6"/>
            </p:custDataLst>
          </p:nvPr>
        </p:nvCxnSpPr>
        <p:spPr>
          <a:xfrm rot="5400000">
            <a:off x="11818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>
            <p:custDataLst>
              <p:tags r:id="rId7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8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9"/>
            </p:custDataLst>
          </p:nvPr>
        </p:nvSpPr>
        <p:spPr>
          <a:xfrm>
            <a:off x="1219200" y="5562600"/>
            <a:ext cx="7162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>
            <p:custDataLst>
              <p:tags r:id="rId10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>
            <p:custDataLst>
              <p:tags r:id="rId11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>
            <p:custDataLst>
              <p:tags r:id="rId12"/>
            </p:custDataLst>
          </p:nvPr>
        </p:nvCxnSpPr>
        <p:spPr>
          <a:xfrm rot="5400000">
            <a:off x="33139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13"/>
            </p:custDataLst>
          </p:nvPr>
        </p:nvCxnSpPr>
        <p:spPr>
          <a:xfrm rot="5400000">
            <a:off x="7885905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>
            <p:custDataLst>
              <p:tags r:id="rId14"/>
            </p:custDataLst>
          </p:nvPr>
        </p:nvSpPr>
        <p:spPr>
          <a:xfrm>
            <a:off x="28956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15"/>
            </p:custDataLst>
          </p:nvPr>
        </p:nvSpPr>
        <p:spPr>
          <a:xfrm>
            <a:off x="28956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6" name="Rectangle 35"/>
          <p:cNvSpPr/>
          <p:nvPr>
            <p:custDataLst>
              <p:tags r:id="rId16"/>
            </p:custDataLst>
          </p:nvPr>
        </p:nvSpPr>
        <p:spPr>
          <a:xfrm>
            <a:off x="75438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CoreN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17"/>
            </p:custDataLst>
          </p:nvPr>
        </p:nvSpPr>
        <p:spPr>
          <a:xfrm>
            <a:off x="75438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8" name="TextBox 37"/>
          <p:cNvSpPr txBox="1"/>
          <p:nvPr>
            <p:custDataLst>
              <p:tags r:id="rId18"/>
            </p:custDataLst>
          </p:nvPr>
        </p:nvSpPr>
        <p:spPr>
          <a:xfrm>
            <a:off x="4953000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39" name="TextBox 38"/>
          <p:cNvSpPr txBox="1"/>
          <p:nvPr>
            <p:custDataLst>
              <p:tags r:id="rId19"/>
            </p:custDataLst>
          </p:nvPr>
        </p:nvSpPr>
        <p:spPr>
          <a:xfrm>
            <a:off x="6436204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33479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4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Cache Coherency Problem</a:t>
            </a:r>
            <a:endParaRPr lang="en-AU" dirty="0"/>
          </a:p>
        </p:txBody>
      </p:sp>
      <p:sp>
        <p:nvSpPr>
          <p:cNvPr id="16" name="TextBox 15"/>
          <p:cNvSpPr txBox="1"/>
          <p:nvPr>
            <p:custDataLst>
              <p:tags r:id="rId2"/>
            </p:custDataLst>
          </p:nvPr>
        </p:nvSpPr>
        <p:spPr>
          <a:xfrm>
            <a:off x="5656502" y="4193876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3" name="Rectangle 22"/>
          <p:cNvSpPr/>
          <p:nvPr>
            <p:custDataLst>
              <p:tags r:id="rId3"/>
            </p:custDataLst>
          </p:nvPr>
        </p:nvSpPr>
        <p:spPr>
          <a:xfrm>
            <a:off x="838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24" name="Rectangle 23"/>
          <p:cNvSpPr/>
          <p:nvPr>
            <p:custDataLst>
              <p:tags r:id="rId4"/>
            </p:custDataLst>
          </p:nvPr>
        </p:nvSpPr>
        <p:spPr>
          <a:xfrm>
            <a:off x="838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>
            <p:custDataLst>
              <p:tags r:id="rId5"/>
            </p:custDataLst>
          </p:nvPr>
        </p:nvCxnSpPr>
        <p:spPr>
          <a:xfrm rot="5400000">
            <a:off x="11818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>
            <p:custDataLst>
              <p:tags r:id="rId6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7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8"/>
            </p:custDataLst>
          </p:nvPr>
        </p:nvSpPr>
        <p:spPr>
          <a:xfrm>
            <a:off x="1219200" y="5562600"/>
            <a:ext cx="7162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>
            <p:custDataLst>
              <p:tags r:id="rId9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>
            <p:custDataLst>
              <p:tags r:id="rId10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>
            <p:custDataLst>
              <p:tags r:id="rId11"/>
            </p:custDataLst>
          </p:nvPr>
        </p:nvCxnSpPr>
        <p:spPr>
          <a:xfrm rot="5400000">
            <a:off x="33139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12"/>
            </p:custDataLst>
          </p:nvPr>
        </p:nvCxnSpPr>
        <p:spPr>
          <a:xfrm rot="5400000">
            <a:off x="7885905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>
            <p:custDataLst>
              <p:tags r:id="rId13"/>
            </p:custDataLst>
          </p:nvPr>
        </p:nvSpPr>
        <p:spPr>
          <a:xfrm>
            <a:off x="28956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14"/>
            </p:custDataLst>
          </p:nvPr>
        </p:nvSpPr>
        <p:spPr>
          <a:xfrm>
            <a:off x="28956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6" name="Rectangle 35"/>
          <p:cNvSpPr/>
          <p:nvPr>
            <p:custDataLst>
              <p:tags r:id="rId15"/>
            </p:custDataLst>
          </p:nvPr>
        </p:nvSpPr>
        <p:spPr>
          <a:xfrm>
            <a:off x="75438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CoreN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16"/>
            </p:custDataLst>
          </p:nvPr>
        </p:nvSpPr>
        <p:spPr>
          <a:xfrm>
            <a:off x="75438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8" name="TextBox 37"/>
          <p:cNvSpPr txBox="1"/>
          <p:nvPr>
            <p:custDataLst>
              <p:tags r:id="rId17"/>
            </p:custDataLst>
          </p:nvPr>
        </p:nvSpPr>
        <p:spPr>
          <a:xfrm>
            <a:off x="4953000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39" name="TextBox 38"/>
          <p:cNvSpPr txBox="1"/>
          <p:nvPr>
            <p:custDataLst>
              <p:tags r:id="rId18"/>
            </p:custDataLst>
          </p:nvPr>
        </p:nvSpPr>
        <p:spPr>
          <a:xfrm>
            <a:off x="6436204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 A (on Core0)		Thread B (on Core1)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0, </a:t>
            </a:r>
            <a:r>
              <a:rPr lang="en-US" dirty="0" err="1"/>
              <a:t>i</a:t>
            </a:r>
            <a:r>
              <a:rPr lang="en-US" dirty="0"/>
              <a:t> &lt; 5; </a:t>
            </a:r>
            <a:r>
              <a:rPr lang="en-US" dirty="0" err="1"/>
              <a:t>i</a:t>
            </a:r>
            <a:r>
              <a:rPr lang="en-US" dirty="0"/>
              <a:t>++) </a:t>
            </a:r>
            <a:r>
              <a:rPr lang="en-US" dirty="0" smtClean="0"/>
              <a:t>{	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j = 0; j &lt; 5; j++) {</a:t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olidFill>
                  <a:schemeClr val="accent1"/>
                </a:solidFill>
              </a:rPr>
              <a:t>x</a:t>
            </a:r>
            <a:r>
              <a:rPr lang="en-US" dirty="0"/>
              <a:t> + </a:t>
            </a:r>
            <a:r>
              <a:rPr lang="en-US" dirty="0" smtClean="0"/>
              <a:t>1;				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olidFill>
                  <a:schemeClr val="accent1"/>
                </a:solidFill>
              </a:rPr>
              <a:t>x</a:t>
            </a:r>
            <a:r>
              <a:rPr lang="en-US" dirty="0"/>
              <a:t> + 1;</a:t>
            </a:r>
            <a:br>
              <a:rPr lang="en-US" dirty="0"/>
            </a:br>
            <a:r>
              <a:rPr lang="en-US" dirty="0" smtClean="0"/>
              <a:t>}					}</a:t>
            </a:r>
          </a:p>
          <a:p>
            <a:r>
              <a:rPr lang="en-US" dirty="0" smtClean="0"/>
              <a:t>What will the value of 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 be after both loops finish?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22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91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smtClean="0"/>
              <a:t>Coherence Defined</a:t>
            </a:r>
            <a:endParaRPr lang="en-AU"/>
          </a:p>
        </p:txBody>
      </p:sp>
      <p:sp>
        <p:nvSpPr>
          <p:cNvPr id="53391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52400" y="685800"/>
            <a:ext cx="8915400" cy="5943600"/>
          </a:xfrm>
        </p:spPr>
        <p:txBody>
          <a:bodyPr>
            <a:noAutofit/>
          </a:bodyPr>
          <a:lstStyle/>
          <a:p>
            <a:r>
              <a:rPr lang="en-AU" dirty="0" smtClean="0">
                <a:solidFill>
                  <a:schemeClr val="accent1"/>
                </a:solidFill>
              </a:rPr>
              <a:t>Cache coherence </a:t>
            </a:r>
            <a:r>
              <a:rPr lang="en-AU" dirty="0" smtClean="0"/>
              <a:t>defined...</a:t>
            </a:r>
          </a:p>
          <a:p>
            <a:r>
              <a:rPr lang="en-AU" dirty="0" smtClean="0"/>
              <a:t>Informal: </a:t>
            </a:r>
            <a:r>
              <a:rPr lang="en-AU" dirty="0" smtClean="0">
                <a:solidFill>
                  <a:schemeClr val="accent1"/>
                </a:solidFill>
              </a:rPr>
              <a:t>Reads</a:t>
            </a:r>
            <a:r>
              <a:rPr lang="en-AU" dirty="0" smtClean="0"/>
              <a:t> return most recently </a:t>
            </a:r>
            <a:r>
              <a:rPr lang="en-AU" dirty="0" smtClean="0">
                <a:solidFill>
                  <a:schemeClr val="accent1"/>
                </a:solidFill>
              </a:rPr>
              <a:t>written</a:t>
            </a:r>
            <a:r>
              <a:rPr lang="en-AU" dirty="0" smtClean="0"/>
              <a:t> value</a:t>
            </a:r>
          </a:p>
          <a:p>
            <a:r>
              <a:rPr lang="en-AU" dirty="0" smtClean="0"/>
              <a:t>Formal: For concurrent processes P</a:t>
            </a:r>
            <a:r>
              <a:rPr lang="en-AU" baseline="-25000" dirty="0" smtClean="0"/>
              <a:t>1</a:t>
            </a:r>
            <a:r>
              <a:rPr lang="en-AU" dirty="0" smtClean="0"/>
              <a:t> and P</a:t>
            </a:r>
            <a:r>
              <a:rPr lang="en-AU" baseline="-25000" dirty="0" smtClean="0"/>
              <a:t>2</a:t>
            </a:r>
          </a:p>
          <a:p>
            <a:pPr lvl="1"/>
            <a:r>
              <a:rPr lang="en-AU" dirty="0" smtClean="0">
                <a:solidFill>
                  <a:schemeClr val="accent1"/>
                </a:solidFill>
              </a:rPr>
              <a:t>P writes X </a:t>
            </a:r>
            <a:r>
              <a:rPr lang="en-AU" dirty="0" smtClean="0"/>
              <a:t>before </a:t>
            </a:r>
            <a:r>
              <a:rPr lang="en-AU" dirty="0" smtClean="0">
                <a:solidFill>
                  <a:schemeClr val="accent1"/>
                </a:solidFill>
              </a:rPr>
              <a:t>P reads X </a:t>
            </a:r>
            <a:r>
              <a:rPr lang="en-AU" dirty="0" smtClean="0"/>
              <a:t>(with no intervening writes)</a:t>
            </a:r>
            <a:br>
              <a:rPr lang="en-AU" dirty="0" smtClean="0"/>
            </a:br>
            <a:r>
              <a:rPr lang="en-AU" dirty="0" smtClean="0">
                <a:sym typeface="Symbol" pitchFamily="18" charset="2"/>
              </a:rPr>
              <a:t> read returns written </a:t>
            </a:r>
            <a:r>
              <a:rPr lang="en-AU" dirty="0" smtClean="0">
                <a:sym typeface="Symbol" pitchFamily="18" charset="2"/>
              </a:rPr>
              <a:t>value</a:t>
            </a:r>
          </a:p>
          <a:p>
            <a:pPr marL="457200" lvl="1" indent="0">
              <a:buNone/>
            </a:pPr>
            <a:r>
              <a:rPr lang="en-AU" dirty="0" smtClean="0">
                <a:sym typeface="Symbol" pitchFamily="18" charset="2"/>
              </a:rPr>
              <a:t>	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1"/>
                </a:solidFill>
                <a:sym typeface="Symbol" pitchFamily="18" charset="2"/>
              </a:rPr>
              <a:t>1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writes X </a:t>
            </a:r>
            <a:r>
              <a:rPr lang="en-AU" dirty="0" smtClean="0">
                <a:sym typeface="Symbol" pitchFamily="18" charset="2"/>
              </a:rPr>
              <a:t>before 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1"/>
                </a:solidFill>
                <a:sym typeface="Symbol" pitchFamily="18" charset="2"/>
              </a:rPr>
              <a:t>2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reads X </a:t>
            </a:r>
            <a:r>
              <a:rPr lang="en-AU" dirty="0" smtClean="0">
                <a:sym typeface="Symbol" pitchFamily="18" charset="2"/>
              </a:rPr>
              <a:t/>
            </a:r>
            <a:br>
              <a:rPr lang="en-AU" dirty="0" smtClean="0">
                <a:sym typeface="Symbol" pitchFamily="18" charset="2"/>
              </a:rPr>
            </a:br>
            <a:r>
              <a:rPr lang="en-AU" dirty="0" smtClean="0">
                <a:sym typeface="Symbol" pitchFamily="18" charset="2"/>
              </a:rPr>
              <a:t> read returns written value</a:t>
            </a:r>
          </a:p>
          <a:p>
            <a:pPr lvl="1"/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1"/>
                </a:solidFill>
                <a:sym typeface="Symbol" pitchFamily="18" charset="2"/>
              </a:rPr>
              <a:t>1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writes X </a:t>
            </a:r>
            <a:r>
              <a:rPr lang="en-AU" dirty="0" smtClean="0">
                <a:sym typeface="Symbol" pitchFamily="18" charset="2"/>
              </a:rPr>
              <a:t>and 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1"/>
                </a:solidFill>
                <a:sym typeface="Symbol" pitchFamily="18" charset="2"/>
              </a:rPr>
              <a:t>2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writes X</a:t>
            </a:r>
            <a:r>
              <a:rPr lang="en-AU" dirty="0" smtClean="0">
                <a:sym typeface="Symbol" pitchFamily="18" charset="2"/>
              </a:rPr>
              <a:t/>
            </a:r>
            <a:br>
              <a:rPr lang="en-AU" dirty="0" smtClean="0">
                <a:sym typeface="Symbol" pitchFamily="18" charset="2"/>
              </a:rPr>
            </a:br>
            <a:r>
              <a:rPr lang="en-AU" dirty="0" smtClean="0">
                <a:sym typeface="Symbol" pitchFamily="18" charset="2"/>
              </a:rPr>
              <a:t> all processors see writes in the same order</a:t>
            </a:r>
          </a:p>
          <a:p>
            <a:pPr lvl="2"/>
            <a:r>
              <a:rPr lang="en-AU" dirty="0" smtClean="0">
                <a:sym typeface="Symbol" pitchFamily="18" charset="2"/>
              </a:rPr>
              <a:t>all see the same final value for </a:t>
            </a:r>
            <a:r>
              <a:rPr lang="en-AU" dirty="0" smtClean="0">
                <a:sym typeface="Symbol" pitchFamily="18" charset="2"/>
              </a:rPr>
              <a:t>X</a:t>
            </a:r>
          </a:p>
          <a:p>
            <a:pPr lvl="2"/>
            <a:r>
              <a:rPr lang="en-AU" dirty="0" smtClean="0">
                <a:sym typeface="Symbol" pitchFamily="18" charset="2"/>
              </a:rPr>
              <a:t>Aka write serialization</a:t>
            </a:r>
            <a:endParaRPr lang="en-AU" dirty="0" smtClean="0">
              <a:sym typeface="Symbol" pitchFamily="18" charset="2"/>
            </a:endParaRPr>
          </a:p>
          <a:p>
            <a:pPr lvl="1"/>
            <a:endParaRPr lang="en-AU" dirty="0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3917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1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/>
              <a:t>Cache Coherence Protocols</a:t>
            </a:r>
          </a:p>
        </p:txBody>
      </p:sp>
      <p:sp>
        <p:nvSpPr>
          <p:cNvPr id="534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dirty="0"/>
              <a:t>Operations performed by caches in multiprocessors to ensure coherence</a:t>
            </a:r>
          </a:p>
          <a:p>
            <a:pPr lvl="1">
              <a:lnSpc>
                <a:spcPct val="90000"/>
              </a:lnSpc>
            </a:pPr>
            <a:r>
              <a:rPr lang="en-AU" dirty="0">
                <a:solidFill>
                  <a:schemeClr val="accent1"/>
                </a:solidFill>
              </a:rPr>
              <a:t>Migration</a:t>
            </a:r>
            <a:r>
              <a:rPr lang="en-AU" dirty="0"/>
              <a:t> of data to local caches</a:t>
            </a:r>
          </a:p>
          <a:p>
            <a:pPr lvl="2">
              <a:lnSpc>
                <a:spcPct val="90000"/>
              </a:lnSpc>
            </a:pPr>
            <a:r>
              <a:rPr lang="en-AU" dirty="0"/>
              <a:t>Reduces bandwidth for shared memory</a:t>
            </a:r>
          </a:p>
          <a:p>
            <a:pPr lvl="1">
              <a:lnSpc>
                <a:spcPct val="90000"/>
              </a:lnSpc>
            </a:pPr>
            <a:r>
              <a:rPr lang="en-AU" dirty="0">
                <a:solidFill>
                  <a:schemeClr val="accent1"/>
                </a:solidFill>
              </a:rPr>
              <a:t>Replication</a:t>
            </a:r>
            <a:r>
              <a:rPr lang="en-AU" dirty="0"/>
              <a:t> of read-shared data</a:t>
            </a:r>
          </a:p>
          <a:p>
            <a:pPr lvl="2">
              <a:lnSpc>
                <a:spcPct val="90000"/>
              </a:lnSpc>
            </a:pPr>
            <a:r>
              <a:rPr lang="en-AU" dirty="0"/>
              <a:t>Reduces contention for access</a:t>
            </a:r>
          </a:p>
          <a:p>
            <a:pPr>
              <a:lnSpc>
                <a:spcPct val="90000"/>
              </a:lnSpc>
            </a:pPr>
            <a:r>
              <a:rPr lang="en-AU" dirty="0">
                <a:solidFill>
                  <a:schemeClr val="accent1"/>
                </a:solidFill>
              </a:rPr>
              <a:t>Snooping</a:t>
            </a:r>
            <a:r>
              <a:rPr lang="en-AU" dirty="0"/>
              <a:t> protocols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Each cache monitors bus reads/writes</a:t>
            </a:r>
          </a:p>
        </p:txBody>
      </p:sp>
    </p:spTree>
    <p:extLst>
      <p:ext uri="{BB962C8B-B14F-4D97-AF65-F5344CB8AC3E}">
        <p14:creationId xmlns:p14="http://schemas.microsoft.com/office/powerpoint/2010/main" val="117912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Snooping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27432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Snooping </a:t>
            </a:r>
            <a:r>
              <a:rPr lang="en-US" dirty="0" smtClean="0"/>
              <a:t>for Hardware Cache Coherence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All caches monitor bus and all other caches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Bus read: </a:t>
            </a:r>
            <a:r>
              <a:rPr lang="en-US" dirty="0" smtClean="0"/>
              <a:t>respond if you have dirty data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Bus write: </a:t>
            </a:r>
            <a:r>
              <a:rPr lang="en-US" dirty="0" smtClean="0"/>
              <a:t>update/invalidate your copy of data</a:t>
            </a:r>
          </a:p>
          <a:p>
            <a:pPr lvl="1"/>
            <a:endParaRPr lang="en-US" dirty="0" smtClean="0"/>
          </a:p>
        </p:txBody>
      </p:sp>
      <p:sp>
        <p:nvSpPr>
          <p:cNvPr id="19" name="Rectangle 18" hidden="1"/>
          <p:cNvSpPr/>
          <p:nvPr>
            <p:custDataLst>
              <p:tags r:id="rId3"/>
            </p:custDataLst>
          </p:nvPr>
        </p:nvSpPr>
        <p:spPr>
          <a:xfrm>
            <a:off x="685800" y="4114800"/>
            <a:ext cx="838200" cy="3810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Snoop</a:t>
            </a:r>
            <a:endParaRPr lang="en-US" sz="2400" dirty="0">
              <a:solidFill>
                <a:schemeClr val="accent4"/>
              </a:solidFill>
            </a:endParaRPr>
          </a:p>
        </p:txBody>
      </p:sp>
      <p:cxnSp>
        <p:nvCxnSpPr>
          <p:cNvPr id="20" name="Straight Arrow Connector 19" hidden="1"/>
          <p:cNvCxnSpPr/>
          <p:nvPr>
            <p:custDataLst>
              <p:tags r:id="rId4"/>
            </p:custDataLst>
          </p:nvPr>
        </p:nvCxnSpPr>
        <p:spPr>
          <a:xfrm rot="5400000">
            <a:off x="951706" y="4761706"/>
            <a:ext cx="381000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 hidden="1"/>
          <p:cNvCxnSpPr/>
          <p:nvPr>
            <p:custDataLst>
              <p:tags r:id="rId5"/>
            </p:custDataLst>
          </p:nvPr>
        </p:nvCxnSpPr>
        <p:spPr>
          <a:xfrm rot="10800000">
            <a:off x="1524000" y="4341812"/>
            <a:ext cx="382588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 hidden="1"/>
          <p:cNvSpPr/>
          <p:nvPr>
            <p:custDataLst>
              <p:tags r:id="rId6"/>
            </p:custDataLst>
          </p:nvPr>
        </p:nvSpPr>
        <p:spPr>
          <a:xfrm>
            <a:off x="3048000" y="4114800"/>
            <a:ext cx="838200" cy="3810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Snoop</a:t>
            </a:r>
            <a:endParaRPr lang="en-US" sz="2400" dirty="0">
              <a:solidFill>
                <a:schemeClr val="accent4"/>
              </a:solidFill>
            </a:endParaRPr>
          </a:p>
        </p:txBody>
      </p:sp>
      <p:cxnSp>
        <p:nvCxnSpPr>
          <p:cNvPr id="31" name="Straight Arrow Connector 30" hidden="1"/>
          <p:cNvCxnSpPr/>
          <p:nvPr>
            <p:custDataLst>
              <p:tags r:id="rId7"/>
            </p:custDataLst>
          </p:nvPr>
        </p:nvCxnSpPr>
        <p:spPr>
          <a:xfrm rot="5400000">
            <a:off x="3313906" y="4761706"/>
            <a:ext cx="381000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 hidden="1"/>
          <p:cNvCxnSpPr/>
          <p:nvPr>
            <p:custDataLst>
              <p:tags r:id="rId8"/>
            </p:custDataLst>
          </p:nvPr>
        </p:nvCxnSpPr>
        <p:spPr>
          <a:xfrm rot="10800000">
            <a:off x="3886200" y="4341812"/>
            <a:ext cx="382588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 hidden="1"/>
          <p:cNvSpPr/>
          <p:nvPr>
            <p:custDataLst>
              <p:tags r:id="rId9"/>
            </p:custDataLst>
          </p:nvPr>
        </p:nvSpPr>
        <p:spPr>
          <a:xfrm>
            <a:off x="6172200" y="4114800"/>
            <a:ext cx="838200" cy="3810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Snoop</a:t>
            </a:r>
            <a:endParaRPr lang="en-US" sz="2400" dirty="0">
              <a:solidFill>
                <a:schemeClr val="accent4"/>
              </a:solidFill>
            </a:endParaRPr>
          </a:p>
        </p:txBody>
      </p:sp>
      <p:cxnSp>
        <p:nvCxnSpPr>
          <p:cNvPr id="38" name="Straight Arrow Connector 37" hidden="1"/>
          <p:cNvCxnSpPr/>
          <p:nvPr>
            <p:custDataLst>
              <p:tags r:id="rId10"/>
            </p:custDataLst>
          </p:nvPr>
        </p:nvCxnSpPr>
        <p:spPr>
          <a:xfrm rot="5400000">
            <a:off x="6438106" y="4761706"/>
            <a:ext cx="381000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 hidden="1"/>
          <p:cNvCxnSpPr/>
          <p:nvPr>
            <p:custDataLst>
              <p:tags r:id="rId11"/>
            </p:custDataLst>
          </p:nvPr>
        </p:nvCxnSpPr>
        <p:spPr>
          <a:xfrm rot="10800000">
            <a:off x="7010400" y="4341812"/>
            <a:ext cx="382588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>
            <p:custDataLst>
              <p:tags r:id="rId12"/>
            </p:custDataLst>
          </p:nvPr>
        </p:nvSpPr>
        <p:spPr>
          <a:xfrm>
            <a:off x="5656502" y="4193876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43" name="Rectangle 42"/>
          <p:cNvSpPr/>
          <p:nvPr>
            <p:custDataLst>
              <p:tags r:id="rId13"/>
            </p:custDataLst>
          </p:nvPr>
        </p:nvSpPr>
        <p:spPr>
          <a:xfrm>
            <a:off x="266700" y="4267200"/>
            <a:ext cx="20955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44" name="Rectangle 43"/>
          <p:cNvSpPr/>
          <p:nvPr>
            <p:custDataLst>
              <p:tags r:id="rId14"/>
            </p:custDataLst>
          </p:nvPr>
        </p:nvSpPr>
        <p:spPr>
          <a:xfrm>
            <a:off x="1447800" y="4724400"/>
            <a:ext cx="9144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Cache</a:t>
            </a:r>
            <a:endParaRPr lang="en-US" sz="2000" dirty="0"/>
          </a:p>
        </p:txBody>
      </p:sp>
      <p:cxnSp>
        <p:nvCxnSpPr>
          <p:cNvPr id="45" name="Straight Arrow Connector 44"/>
          <p:cNvCxnSpPr/>
          <p:nvPr>
            <p:custDataLst>
              <p:tags r:id="rId15"/>
            </p:custDataLst>
          </p:nvPr>
        </p:nvCxnSpPr>
        <p:spPr>
          <a:xfrm rot="5400000">
            <a:off x="16390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>
            <p:custDataLst>
              <p:tags r:id="rId16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47" name="Rectangle 46"/>
          <p:cNvSpPr/>
          <p:nvPr>
            <p:custDataLst>
              <p:tags r:id="rId17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48" name="Rectangle 47"/>
          <p:cNvSpPr/>
          <p:nvPr>
            <p:custDataLst>
              <p:tags r:id="rId18"/>
            </p:custDataLst>
          </p:nvPr>
        </p:nvSpPr>
        <p:spPr>
          <a:xfrm>
            <a:off x="533400" y="5562600"/>
            <a:ext cx="8305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49" name="Straight Arrow Connector 48"/>
          <p:cNvCxnSpPr/>
          <p:nvPr>
            <p:custDataLst>
              <p:tags r:id="rId19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>
            <p:custDataLst>
              <p:tags r:id="rId20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>
            <p:custDataLst>
              <p:tags r:id="rId21"/>
            </p:custDataLst>
          </p:nvPr>
        </p:nvSpPr>
        <p:spPr>
          <a:xfrm>
            <a:off x="4953000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58" name="TextBox 57"/>
          <p:cNvSpPr txBox="1"/>
          <p:nvPr>
            <p:custDataLst>
              <p:tags r:id="rId22"/>
            </p:custDataLst>
          </p:nvPr>
        </p:nvSpPr>
        <p:spPr>
          <a:xfrm>
            <a:off x="6400800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59" name="Rectangle 58"/>
          <p:cNvSpPr/>
          <p:nvPr>
            <p:custDataLst>
              <p:tags r:id="rId23"/>
            </p:custDataLst>
          </p:nvPr>
        </p:nvSpPr>
        <p:spPr>
          <a:xfrm>
            <a:off x="266700" y="4708386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Snoop</a:t>
            </a:r>
            <a:endParaRPr lang="en-US" sz="2000" dirty="0"/>
          </a:p>
        </p:txBody>
      </p:sp>
      <p:cxnSp>
        <p:nvCxnSpPr>
          <p:cNvPr id="60" name="Straight Arrow Connector 59"/>
          <p:cNvCxnSpPr/>
          <p:nvPr>
            <p:custDataLst>
              <p:tags r:id="rId24"/>
            </p:custDataLst>
          </p:nvPr>
        </p:nvCxnSpPr>
        <p:spPr>
          <a:xfrm rot="5400000">
            <a:off x="4960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>
            <p:custDataLst>
              <p:tags r:id="rId25"/>
            </p:custDataLst>
          </p:nvPr>
        </p:nvCxnSpPr>
        <p:spPr>
          <a:xfrm rot="10800000">
            <a:off x="1066799" y="48768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>
            <p:custDataLst>
              <p:tags r:id="rId26"/>
            </p:custDataLst>
          </p:nvPr>
        </p:nvSpPr>
        <p:spPr>
          <a:xfrm>
            <a:off x="2781300" y="4267200"/>
            <a:ext cx="20955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63" name="Rectangle 62"/>
          <p:cNvSpPr/>
          <p:nvPr>
            <p:custDataLst>
              <p:tags r:id="rId27"/>
            </p:custDataLst>
          </p:nvPr>
        </p:nvSpPr>
        <p:spPr>
          <a:xfrm>
            <a:off x="3962400" y="4724400"/>
            <a:ext cx="9144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Cache</a:t>
            </a:r>
            <a:endParaRPr lang="en-US" sz="2000" dirty="0"/>
          </a:p>
        </p:txBody>
      </p:sp>
      <p:cxnSp>
        <p:nvCxnSpPr>
          <p:cNvPr id="64" name="Straight Arrow Connector 63"/>
          <p:cNvCxnSpPr/>
          <p:nvPr>
            <p:custDataLst>
              <p:tags r:id="rId28"/>
            </p:custDataLst>
          </p:nvPr>
        </p:nvCxnSpPr>
        <p:spPr>
          <a:xfrm rot="5400000">
            <a:off x="41536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>
            <p:custDataLst>
              <p:tags r:id="rId29"/>
            </p:custDataLst>
          </p:nvPr>
        </p:nvSpPr>
        <p:spPr>
          <a:xfrm>
            <a:off x="2781300" y="4708386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Snoop</a:t>
            </a:r>
            <a:endParaRPr lang="en-US" sz="2000" dirty="0"/>
          </a:p>
        </p:txBody>
      </p:sp>
      <p:cxnSp>
        <p:nvCxnSpPr>
          <p:cNvPr id="66" name="Straight Arrow Connector 65"/>
          <p:cNvCxnSpPr/>
          <p:nvPr>
            <p:custDataLst>
              <p:tags r:id="rId30"/>
            </p:custDataLst>
          </p:nvPr>
        </p:nvCxnSpPr>
        <p:spPr>
          <a:xfrm rot="5400000">
            <a:off x="30106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>
            <p:custDataLst>
              <p:tags r:id="rId31"/>
            </p:custDataLst>
          </p:nvPr>
        </p:nvCxnSpPr>
        <p:spPr>
          <a:xfrm rot="10800000">
            <a:off x="3581399" y="48768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>
            <p:custDataLst>
              <p:tags r:id="rId32"/>
            </p:custDataLst>
          </p:nvPr>
        </p:nvSpPr>
        <p:spPr>
          <a:xfrm>
            <a:off x="6972300" y="4267200"/>
            <a:ext cx="20955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CoreN</a:t>
            </a:r>
            <a:endParaRPr lang="en-US" sz="2400" dirty="0"/>
          </a:p>
        </p:txBody>
      </p:sp>
      <p:sp>
        <p:nvSpPr>
          <p:cNvPr id="69" name="Rectangle 68"/>
          <p:cNvSpPr/>
          <p:nvPr>
            <p:custDataLst>
              <p:tags r:id="rId33"/>
            </p:custDataLst>
          </p:nvPr>
        </p:nvSpPr>
        <p:spPr>
          <a:xfrm>
            <a:off x="8153400" y="4724400"/>
            <a:ext cx="9144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Cache</a:t>
            </a:r>
            <a:endParaRPr lang="en-US" sz="2000" dirty="0"/>
          </a:p>
        </p:txBody>
      </p:sp>
      <p:cxnSp>
        <p:nvCxnSpPr>
          <p:cNvPr id="70" name="Straight Arrow Connector 69"/>
          <p:cNvCxnSpPr/>
          <p:nvPr>
            <p:custDataLst>
              <p:tags r:id="rId34"/>
            </p:custDataLst>
          </p:nvPr>
        </p:nvCxnSpPr>
        <p:spPr>
          <a:xfrm rot="5400000">
            <a:off x="83446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>
            <p:custDataLst>
              <p:tags r:id="rId35"/>
            </p:custDataLst>
          </p:nvPr>
        </p:nvSpPr>
        <p:spPr>
          <a:xfrm>
            <a:off x="6972300" y="4708386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Snoop</a:t>
            </a:r>
            <a:endParaRPr lang="en-US" sz="2000" dirty="0"/>
          </a:p>
        </p:txBody>
      </p:sp>
      <p:cxnSp>
        <p:nvCxnSpPr>
          <p:cNvPr id="72" name="Straight Arrow Connector 71"/>
          <p:cNvCxnSpPr/>
          <p:nvPr>
            <p:custDataLst>
              <p:tags r:id="rId36"/>
            </p:custDataLst>
          </p:nvPr>
        </p:nvCxnSpPr>
        <p:spPr>
          <a:xfrm rot="5400000">
            <a:off x="72016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>
            <p:custDataLst>
              <p:tags r:id="rId37"/>
            </p:custDataLst>
          </p:nvPr>
        </p:nvCxnSpPr>
        <p:spPr>
          <a:xfrm rot="10800000">
            <a:off x="7772399" y="48768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55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642937"/>
          </a:xfrm>
        </p:spPr>
        <p:txBody>
          <a:bodyPr/>
          <a:lstStyle/>
          <a:p>
            <a:r>
              <a:rPr lang="en-AU" sz="3600" dirty="0"/>
              <a:t>Invalidating Snooping Protocols</a:t>
            </a:r>
          </a:p>
        </p:txBody>
      </p:sp>
      <p:sp>
        <p:nvSpPr>
          <p:cNvPr id="534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3999" cy="23479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dirty="0" smtClean="0"/>
              <a:t>Cache gets </a:t>
            </a:r>
            <a:r>
              <a:rPr lang="en-AU" b="1" dirty="0" smtClean="0"/>
              <a:t>exclusive </a:t>
            </a:r>
            <a:r>
              <a:rPr lang="en-AU" b="1" dirty="0"/>
              <a:t>access </a:t>
            </a:r>
            <a:r>
              <a:rPr lang="en-AU" dirty="0"/>
              <a:t>to a block when it is to be written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Broadcasts an invalidate message on the bus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Subsequent read in another cache misses</a:t>
            </a:r>
          </a:p>
          <a:p>
            <a:pPr lvl="2">
              <a:lnSpc>
                <a:spcPct val="90000"/>
              </a:lnSpc>
            </a:pPr>
            <a:r>
              <a:rPr lang="en-AU" dirty="0"/>
              <a:t>Owning cache supplies updated value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070594"/>
              </p:ext>
            </p:extLst>
          </p:nvPr>
        </p:nvGraphicFramePr>
        <p:xfrm>
          <a:off x="228601" y="3581400"/>
          <a:ext cx="8586784" cy="2523744"/>
        </p:xfrm>
        <a:graphic>
          <a:graphicData uri="http://schemas.openxmlformats.org/drawingml/2006/table">
            <a:tbl>
              <a:tblPr/>
              <a:tblGrid>
                <a:gridCol w="761999"/>
                <a:gridCol w="2438400"/>
                <a:gridCol w="2033612"/>
                <a:gridCol w="1117591"/>
                <a:gridCol w="1117591"/>
                <a:gridCol w="1117591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Bus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557798"/>
              </p:ext>
            </p:extLst>
          </p:nvPr>
        </p:nvGraphicFramePr>
        <p:xfrm>
          <a:off x="228600" y="3581400"/>
          <a:ext cx="8586784" cy="2523744"/>
        </p:xfrm>
        <a:graphic>
          <a:graphicData uri="http://schemas.openxmlformats.org/drawingml/2006/table">
            <a:tbl>
              <a:tblPr/>
              <a:tblGrid>
                <a:gridCol w="761999"/>
                <a:gridCol w="2438400"/>
                <a:gridCol w="2033612"/>
                <a:gridCol w="1117591"/>
                <a:gridCol w="1117591"/>
                <a:gridCol w="1117591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Bus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Cache miss for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278895"/>
              </p:ext>
            </p:extLst>
          </p:nvPr>
        </p:nvGraphicFramePr>
        <p:xfrm>
          <a:off x="228600" y="3581400"/>
          <a:ext cx="8586784" cy="2523744"/>
        </p:xfrm>
        <a:graphic>
          <a:graphicData uri="http://schemas.openxmlformats.org/drawingml/2006/table">
            <a:tbl>
              <a:tblPr/>
              <a:tblGrid>
                <a:gridCol w="761999"/>
                <a:gridCol w="2438400"/>
                <a:gridCol w="2033612"/>
                <a:gridCol w="1117591"/>
                <a:gridCol w="1117591"/>
                <a:gridCol w="1117591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Bus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Cache miss for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Cache miss for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869559"/>
              </p:ext>
            </p:extLst>
          </p:nvPr>
        </p:nvGraphicFramePr>
        <p:xfrm>
          <a:off x="228600" y="3581400"/>
          <a:ext cx="8586784" cy="2523744"/>
        </p:xfrm>
        <a:graphic>
          <a:graphicData uri="http://schemas.openxmlformats.org/drawingml/2006/table">
            <a:tbl>
              <a:tblPr/>
              <a:tblGrid>
                <a:gridCol w="761999"/>
                <a:gridCol w="2438400"/>
                <a:gridCol w="2033612"/>
                <a:gridCol w="1117591"/>
                <a:gridCol w="1117591"/>
                <a:gridCol w="1117591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Bus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Cache miss for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Cache miss for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 writes 1 to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Invalidate for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706082"/>
              </p:ext>
            </p:extLst>
          </p:nvPr>
        </p:nvGraphicFramePr>
        <p:xfrm>
          <a:off x="228600" y="3581400"/>
          <a:ext cx="8586784" cy="2523744"/>
        </p:xfrm>
        <a:graphic>
          <a:graphicData uri="http://schemas.openxmlformats.org/drawingml/2006/table">
            <a:tbl>
              <a:tblPr/>
              <a:tblGrid>
                <a:gridCol w="761999"/>
                <a:gridCol w="2438400"/>
                <a:gridCol w="2033612"/>
                <a:gridCol w="1117591"/>
                <a:gridCol w="1117591"/>
                <a:gridCol w="1117591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Bus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Cache miss for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Cache miss for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 writes 1 to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Invalidate for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 read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Cache miss for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6705600" y="5410200"/>
            <a:ext cx="838200" cy="3048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705600" y="5791200"/>
            <a:ext cx="838200" cy="3048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38800" y="5791200"/>
            <a:ext cx="838200" cy="3048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848600" y="5791200"/>
            <a:ext cx="838200" cy="3048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9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7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Writing</a:t>
            </a:r>
          </a:p>
        </p:txBody>
      </p:sp>
      <p:sp>
        <p:nvSpPr>
          <p:cNvPr id="534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Write-back policies for bandwidth</a:t>
            </a:r>
          </a:p>
          <a:p>
            <a:pPr>
              <a:lnSpc>
                <a:spcPct val="90000"/>
              </a:lnSpc>
            </a:pPr>
            <a:r>
              <a:rPr lang="en-US" sz="2800"/>
              <a:t>Write-invalidate coherence policy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First invalidate all other copies of data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Then write it in cache line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Anybody else can read it</a:t>
            </a:r>
          </a:p>
          <a:p>
            <a:pPr>
              <a:lnSpc>
                <a:spcPct val="90000"/>
              </a:lnSpc>
            </a:pPr>
            <a:r>
              <a:rPr lang="en-US" sz="2800"/>
              <a:t>Permits one writer, multiple readers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In reality: many coherence protocols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Snooping doesn’t scale</a:t>
            </a:r>
          </a:p>
          <a:p>
            <a:pPr lvl="1">
              <a:lnSpc>
                <a:spcPct val="90000"/>
              </a:lnSpc>
            </a:pPr>
            <a:r>
              <a:rPr lang="en-AU" sz="2400"/>
              <a:t>Directory-based protocols</a:t>
            </a:r>
          </a:p>
          <a:p>
            <a:pPr lvl="2">
              <a:lnSpc>
                <a:spcPct val="90000"/>
              </a:lnSpc>
            </a:pPr>
            <a:r>
              <a:rPr lang="en-AU" sz="2000"/>
              <a:t>Caches and memory record sharing status of blocks in a directory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84041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Informally, Cache Coherency requires that </a:t>
            </a:r>
            <a:r>
              <a:rPr lang="en-AU" dirty="0" smtClean="0">
                <a:solidFill>
                  <a:schemeClr val="accent1"/>
                </a:solidFill>
              </a:rPr>
              <a:t>reads</a:t>
            </a:r>
            <a:r>
              <a:rPr lang="en-AU" dirty="0" smtClean="0"/>
              <a:t> </a:t>
            </a:r>
            <a:r>
              <a:rPr lang="en-AU" dirty="0"/>
              <a:t>return most recently </a:t>
            </a:r>
            <a:r>
              <a:rPr lang="en-AU" dirty="0">
                <a:solidFill>
                  <a:schemeClr val="accent1"/>
                </a:solidFill>
              </a:rPr>
              <a:t>written</a:t>
            </a:r>
            <a:r>
              <a:rPr lang="en-AU" dirty="0"/>
              <a:t> </a:t>
            </a:r>
            <a:r>
              <a:rPr lang="en-AU" dirty="0" smtClean="0"/>
              <a:t>value.  </a:t>
            </a:r>
          </a:p>
          <a:p>
            <a:r>
              <a:rPr lang="en-AU" dirty="0" smtClean="0"/>
              <a:t>With multiprocessors maintaining cache coherency can be difficult and requires cache coherency protocols like Snooping cache coherency protocols.</a:t>
            </a: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Goal: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cache coherency sufficient?</a:t>
            </a:r>
          </a:p>
          <a:p>
            <a:endParaRPr lang="en-US" dirty="0" smtClean="0"/>
          </a:p>
          <a:p>
            <a:r>
              <a:rPr lang="en-US" dirty="0" smtClean="0"/>
              <a:t>i.e. Is cache </a:t>
            </a:r>
            <a:r>
              <a:rPr lang="en-US" dirty="0" smtClean="0">
                <a:solidFill>
                  <a:schemeClr val="accent1"/>
                </a:solidFill>
              </a:rPr>
              <a:t>coherency</a:t>
            </a:r>
            <a:r>
              <a:rPr lang="en-US" dirty="0" smtClean="0"/>
              <a:t> (</a:t>
            </a:r>
            <a:r>
              <a:rPr lang="en-US" b="1" i="1" dirty="0" smtClean="0"/>
              <a:t>what</a:t>
            </a:r>
            <a:r>
              <a:rPr lang="en-US" dirty="0" smtClean="0"/>
              <a:t> values are read) sufficient to maintain </a:t>
            </a:r>
            <a:r>
              <a:rPr lang="en-US" dirty="0" smtClean="0">
                <a:solidFill>
                  <a:schemeClr val="accent1"/>
                </a:solidFill>
              </a:rPr>
              <a:t>consistency</a:t>
            </a:r>
            <a:r>
              <a:rPr lang="en-US" dirty="0" smtClean="0"/>
              <a:t> (</a:t>
            </a:r>
            <a:r>
              <a:rPr lang="en-US" b="1" i="1" dirty="0" smtClean="0"/>
              <a:t>when</a:t>
            </a:r>
            <a:r>
              <a:rPr lang="en-US" dirty="0" smtClean="0"/>
              <a:t> a written value will be returned to a read).  Both coherency and consistency are required to maintain consistency in shared memory programs.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67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Big Picture: Parallelism and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I take advantage of multiple processors; </a:t>
            </a:r>
            <a:r>
              <a:rPr lang="en-US" i="1" dirty="0" smtClean="0">
                <a:solidFill>
                  <a:schemeClr val="accent1"/>
                </a:solidFill>
              </a:rPr>
              <a:t>parallelism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do I write (</a:t>
            </a:r>
            <a:r>
              <a:rPr lang="en-US" b="1" dirty="0" smtClean="0"/>
              <a:t>correct</a:t>
            </a:r>
            <a:r>
              <a:rPr lang="en-US" dirty="0" smtClean="0"/>
              <a:t>) parallel programs, </a:t>
            </a:r>
            <a:r>
              <a:rPr lang="en-US" i="1" dirty="0" smtClean="0">
                <a:solidFill>
                  <a:schemeClr val="accent1"/>
                </a:solidFill>
              </a:rPr>
              <a:t>cache </a:t>
            </a:r>
            <a:r>
              <a:rPr lang="en-US" i="1" dirty="0" err="1" smtClean="0">
                <a:solidFill>
                  <a:schemeClr val="accent1"/>
                </a:solidFill>
              </a:rPr>
              <a:t>cohrency</a:t>
            </a:r>
            <a:r>
              <a:rPr lang="en-US" i="1" dirty="0" smtClean="0">
                <a:solidFill>
                  <a:schemeClr val="accent1"/>
                </a:solidFill>
              </a:rPr>
              <a:t> and synchronization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What primitives do I need to implement correct parallel programs?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55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4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Is Cache Coherency Sufficient?</a:t>
            </a:r>
            <a:endParaRPr lang="en-AU" dirty="0"/>
          </a:p>
        </p:txBody>
      </p:sp>
      <p:sp>
        <p:nvSpPr>
          <p:cNvPr id="16" name="TextBox 15"/>
          <p:cNvSpPr txBox="1"/>
          <p:nvPr>
            <p:custDataLst>
              <p:tags r:id="rId2"/>
            </p:custDataLst>
          </p:nvPr>
        </p:nvSpPr>
        <p:spPr>
          <a:xfrm>
            <a:off x="5656502" y="4193876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3" name="Rectangle 22"/>
          <p:cNvSpPr/>
          <p:nvPr>
            <p:custDataLst>
              <p:tags r:id="rId3"/>
            </p:custDataLst>
          </p:nvPr>
        </p:nvSpPr>
        <p:spPr>
          <a:xfrm>
            <a:off x="838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24" name="Rectangle 23"/>
          <p:cNvSpPr/>
          <p:nvPr>
            <p:custDataLst>
              <p:tags r:id="rId4"/>
            </p:custDataLst>
          </p:nvPr>
        </p:nvSpPr>
        <p:spPr>
          <a:xfrm>
            <a:off x="838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>
            <p:custDataLst>
              <p:tags r:id="rId5"/>
            </p:custDataLst>
          </p:nvPr>
        </p:nvCxnSpPr>
        <p:spPr>
          <a:xfrm rot="5400000">
            <a:off x="11818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>
            <p:custDataLst>
              <p:tags r:id="rId6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7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8"/>
            </p:custDataLst>
          </p:nvPr>
        </p:nvSpPr>
        <p:spPr>
          <a:xfrm>
            <a:off x="1219200" y="5562600"/>
            <a:ext cx="7162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>
            <p:custDataLst>
              <p:tags r:id="rId9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>
            <p:custDataLst>
              <p:tags r:id="rId10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>
            <p:custDataLst>
              <p:tags r:id="rId11"/>
            </p:custDataLst>
          </p:nvPr>
        </p:nvCxnSpPr>
        <p:spPr>
          <a:xfrm rot="5400000">
            <a:off x="33139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12"/>
            </p:custDataLst>
          </p:nvPr>
        </p:nvCxnSpPr>
        <p:spPr>
          <a:xfrm rot="5400000">
            <a:off x="7885905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>
            <p:custDataLst>
              <p:tags r:id="rId13"/>
            </p:custDataLst>
          </p:nvPr>
        </p:nvSpPr>
        <p:spPr>
          <a:xfrm>
            <a:off x="28956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14"/>
            </p:custDataLst>
          </p:nvPr>
        </p:nvSpPr>
        <p:spPr>
          <a:xfrm>
            <a:off x="28956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6" name="Rectangle 35"/>
          <p:cNvSpPr/>
          <p:nvPr>
            <p:custDataLst>
              <p:tags r:id="rId15"/>
            </p:custDataLst>
          </p:nvPr>
        </p:nvSpPr>
        <p:spPr>
          <a:xfrm>
            <a:off x="75438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CoreN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16"/>
            </p:custDataLst>
          </p:nvPr>
        </p:nvSpPr>
        <p:spPr>
          <a:xfrm>
            <a:off x="75438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8" name="TextBox 37"/>
          <p:cNvSpPr txBox="1"/>
          <p:nvPr>
            <p:custDataLst>
              <p:tags r:id="rId17"/>
            </p:custDataLst>
          </p:nvPr>
        </p:nvSpPr>
        <p:spPr>
          <a:xfrm>
            <a:off x="4953000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39" name="TextBox 38"/>
          <p:cNvSpPr txBox="1"/>
          <p:nvPr>
            <p:custDataLst>
              <p:tags r:id="rId18"/>
            </p:custDataLst>
          </p:nvPr>
        </p:nvSpPr>
        <p:spPr>
          <a:xfrm>
            <a:off x="6436204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 A (on Core0)		Thread B (on Core1)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0, </a:t>
            </a:r>
            <a:r>
              <a:rPr lang="en-US" dirty="0" err="1"/>
              <a:t>i</a:t>
            </a:r>
            <a:r>
              <a:rPr lang="en-US" dirty="0"/>
              <a:t> &lt; 5; </a:t>
            </a:r>
            <a:r>
              <a:rPr lang="en-US" dirty="0" err="1"/>
              <a:t>i</a:t>
            </a:r>
            <a:r>
              <a:rPr lang="en-US" dirty="0"/>
              <a:t>++) </a:t>
            </a:r>
            <a:r>
              <a:rPr lang="en-US" dirty="0" smtClean="0"/>
              <a:t>{	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j = 0; j &lt; 5; j++) {</a:t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smtClean="0">
                <a:solidFill>
                  <a:schemeClr val="bg1"/>
                </a:solidFill>
              </a:rPr>
              <a:t>LW $t0, 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en-US" dirty="0" smtClean="0"/>
              <a:t>			</a:t>
            </a:r>
            <a:r>
              <a:rPr lang="en-US" dirty="0" smtClean="0">
                <a:solidFill>
                  <a:schemeClr val="bg1"/>
                </a:solidFill>
              </a:rPr>
              <a:t>LW $t0, 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ADDIU $t0, $t0, 1		ADDIU $t0, $t0, 1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SW $t0, 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			SW $t0, 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}					}</a:t>
            </a:r>
            <a:endParaRPr lang="en-US" dirty="0"/>
          </a:p>
          <a:p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28591" y="3657600"/>
            <a:ext cx="6631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Very expensive and difficult to maintain consistency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70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/>
              <a:t>Synchronization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2800" dirty="0"/>
              <a:t>Two processors sharing an area of memory</a:t>
            </a:r>
          </a:p>
          <a:p>
            <a:pPr lvl="1"/>
            <a:r>
              <a:rPr lang="en-AU" sz="2400" dirty="0"/>
              <a:t>P1 writes, then P2 reads</a:t>
            </a:r>
          </a:p>
          <a:p>
            <a:pPr lvl="1"/>
            <a:r>
              <a:rPr lang="en-AU" sz="2400" dirty="0">
                <a:solidFill>
                  <a:schemeClr val="accent1"/>
                </a:solidFill>
              </a:rPr>
              <a:t>Data race </a:t>
            </a:r>
            <a:r>
              <a:rPr lang="en-AU" sz="2400" dirty="0"/>
              <a:t>if P1 and P2 don’t </a:t>
            </a:r>
            <a:r>
              <a:rPr lang="en-AU" sz="2400" b="1" i="1" dirty="0">
                <a:solidFill>
                  <a:schemeClr val="accent1"/>
                </a:solidFill>
              </a:rPr>
              <a:t>synchronize</a:t>
            </a:r>
          </a:p>
          <a:p>
            <a:pPr lvl="2"/>
            <a:r>
              <a:rPr lang="en-AU" sz="2000" dirty="0"/>
              <a:t>Result depends of order of accesses</a:t>
            </a:r>
          </a:p>
          <a:p>
            <a:r>
              <a:rPr lang="en-AU" sz="2800" dirty="0"/>
              <a:t>Hardware support required</a:t>
            </a:r>
          </a:p>
          <a:p>
            <a:pPr lvl="1"/>
            <a:r>
              <a:rPr lang="en-AU" sz="2400" dirty="0"/>
              <a:t>Atomic read/write memory operation</a:t>
            </a:r>
          </a:p>
          <a:p>
            <a:pPr lvl="1"/>
            <a:r>
              <a:rPr lang="en-AU" sz="2400" dirty="0"/>
              <a:t>No other access to the location allowed between the read and write</a:t>
            </a:r>
          </a:p>
          <a:p>
            <a:r>
              <a:rPr lang="en-AU" sz="2800" dirty="0"/>
              <a:t>Could be a single instruction</a:t>
            </a:r>
          </a:p>
          <a:p>
            <a:pPr lvl="1"/>
            <a:r>
              <a:rPr lang="en-AU" sz="2400" dirty="0"/>
              <a:t>E.g., atomic swap of register </a:t>
            </a:r>
            <a:r>
              <a:rPr lang="en-AU" sz="2400" dirty="0">
                <a:cs typeface="Arial" charset="0"/>
              </a:rPr>
              <a:t>↔ </a:t>
            </a:r>
            <a:r>
              <a:rPr lang="en-AU" sz="2400" dirty="0" smtClean="0">
                <a:cs typeface="Arial" charset="0"/>
              </a:rPr>
              <a:t>memory (e.g. ATS, BTS; x86)</a:t>
            </a:r>
            <a:endParaRPr lang="en-AU" sz="2400" dirty="0">
              <a:cs typeface="Arial" charset="0"/>
            </a:endParaRPr>
          </a:p>
          <a:p>
            <a:pPr lvl="1"/>
            <a:r>
              <a:rPr lang="en-AU" sz="2400" dirty="0">
                <a:cs typeface="Arial" charset="0"/>
              </a:rPr>
              <a:t>Or an atomic pair of </a:t>
            </a:r>
            <a:r>
              <a:rPr lang="en-AU" sz="2400" dirty="0" smtClean="0">
                <a:cs typeface="Arial" charset="0"/>
              </a:rPr>
              <a:t>instructions (e.g. LL and SC; MIPS)</a:t>
            </a:r>
            <a:endParaRPr lang="en-AU" sz="2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27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/>
              <a:t>Synchronization in MIPS 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sz="2800" dirty="0"/>
              <a:t>Load linked: </a:t>
            </a:r>
            <a:r>
              <a:rPr lang="en-AU" sz="2800" dirty="0" smtClean="0"/>
              <a:t>		</a:t>
            </a:r>
            <a:r>
              <a:rPr lang="en-AU" sz="2800" dirty="0" smtClean="0">
                <a:solidFill>
                  <a:schemeClr val="accent1"/>
                </a:solidFill>
                <a:latin typeface="Lucida Console" pitchFamily="49" charset="0"/>
              </a:rPr>
              <a:t>LL </a:t>
            </a:r>
            <a:r>
              <a:rPr lang="en-US" sz="2800" dirty="0" err="1">
                <a:solidFill>
                  <a:schemeClr val="accent1"/>
                </a:solidFill>
                <a:latin typeface="Lucida Console" pitchFamily="49" charset="0"/>
              </a:rPr>
              <a:t>rt</a:t>
            </a:r>
            <a:r>
              <a:rPr lang="en-US" sz="2800" dirty="0">
                <a:solidFill>
                  <a:schemeClr val="accent1"/>
                </a:solidFill>
                <a:latin typeface="Lucida Console" pitchFamily="49" charset="0"/>
              </a:rPr>
              <a:t>, offset(</a:t>
            </a:r>
            <a:r>
              <a:rPr lang="en-US" sz="2800" dirty="0" err="1">
                <a:solidFill>
                  <a:schemeClr val="accent1"/>
                </a:solidFill>
                <a:latin typeface="Lucida Console" pitchFamily="49" charset="0"/>
              </a:rPr>
              <a:t>rs</a:t>
            </a:r>
            <a:r>
              <a:rPr lang="en-US" sz="2800" dirty="0">
                <a:solidFill>
                  <a:schemeClr val="accent1"/>
                </a:solidFill>
                <a:latin typeface="Lucida Console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AU" sz="2800" dirty="0"/>
              <a:t>Store </a:t>
            </a:r>
            <a:r>
              <a:rPr lang="en-AU" sz="2800" dirty="0" smtClean="0"/>
              <a:t>conditional:	</a:t>
            </a:r>
            <a:r>
              <a:rPr lang="en-AU" sz="2800" dirty="0" smtClean="0">
                <a:solidFill>
                  <a:schemeClr val="accent1"/>
                </a:solidFill>
                <a:latin typeface="Lucida Console" pitchFamily="49" charset="0"/>
              </a:rPr>
              <a:t>SC </a:t>
            </a:r>
            <a:r>
              <a:rPr lang="en-AU" sz="2800" dirty="0" err="1">
                <a:solidFill>
                  <a:schemeClr val="accent1"/>
                </a:solidFill>
                <a:latin typeface="Lucida Console" pitchFamily="49" charset="0"/>
              </a:rPr>
              <a:t>rt</a:t>
            </a:r>
            <a:r>
              <a:rPr lang="en-AU" sz="2800" dirty="0">
                <a:solidFill>
                  <a:schemeClr val="accent1"/>
                </a:solidFill>
                <a:latin typeface="Lucida Console" pitchFamily="49" charset="0"/>
              </a:rPr>
              <a:t>, </a:t>
            </a:r>
            <a:r>
              <a:rPr lang="en-US" sz="2800" dirty="0">
                <a:solidFill>
                  <a:schemeClr val="accent1"/>
                </a:solidFill>
                <a:latin typeface="Lucida Console" pitchFamily="49" charset="0"/>
              </a:rPr>
              <a:t>offset(</a:t>
            </a:r>
            <a:r>
              <a:rPr lang="en-US" sz="2800" dirty="0" err="1">
                <a:solidFill>
                  <a:schemeClr val="accent1"/>
                </a:solidFill>
                <a:latin typeface="Lucida Console" pitchFamily="49" charset="0"/>
              </a:rPr>
              <a:t>rs</a:t>
            </a:r>
            <a:r>
              <a:rPr lang="en-US" sz="2800" dirty="0">
                <a:solidFill>
                  <a:schemeClr val="accent1"/>
                </a:solidFill>
                <a:latin typeface="Lucida Console" pitchFamily="49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AU" sz="2400" dirty="0"/>
              <a:t>Succeeds if location not changed since the </a:t>
            </a:r>
            <a:r>
              <a:rPr lang="en-AU" sz="2400" dirty="0" smtClean="0">
                <a:latin typeface="Lucida Console" pitchFamily="49" charset="0"/>
              </a:rPr>
              <a:t>LL</a:t>
            </a:r>
            <a:endParaRPr lang="en-AU" sz="2400" dirty="0">
              <a:latin typeface="Lucida Console" pitchFamily="49" charset="0"/>
            </a:endParaRPr>
          </a:p>
          <a:p>
            <a:pPr lvl="2">
              <a:lnSpc>
                <a:spcPct val="90000"/>
              </a:lnSpc>
            </a:pPr>
            <a:r>
              <a:rPr lang="en-AU" sz="2000" dirty="0"/>
              <a:t>Returns 1 in </a:t>
            </a:r>
            <a:r>
              <a:rPr lang="en-AU" sz="2000" dirty="0" err="1"/>
              <a:t>rt</a:t>
            </a:r>
            <a:endParaRPr lang="en-AU" sz="2000" dirty="0"/>
          </a:p>
          <a:p>
            <a:pPr lvl="1">
              <a:lnSpc>
                <a:spcPct val="90000"/>
              </a:lnSpc>
            </a:pPr>
            <a:r>
              <a:rPr lang="en-AU" sz="2400" dirty="0"/>
              <a:t>Fails if location is changed</a:t>
            </a:r>
          </a:p>
          <a:p>
            <a:pPr lvl="2">
              <a:lnSpc>
                <a:spcPct val="90000"/>
              </a:lnSpc>
            </a:pPr>
            <a:r>
              <a:rPr lang="en-AU" sz="2000" dirty="0"/>
              <a:t>Returns 0 in </a:t>
            </a:r>
            <a:r>
              <a:rPr lang="en-AU" sz="2000" dirty="0" err="1"/>
              <a:t>rt</a:t>
            </a:r>
            <a:endParaRPr lang="en-AU" sz="2000" dirty="0"/>
          </a:p>
          <a:p>
            <a:pPr>
              <a:lnSpc>
                <a:spcPct val="90000"/>
              </a:lnSpc>
            </a:pPr>
            <a:r>
              <a:rPr lang="en-AU" sz="2800" dirty="0"/>
              <a:t>Example: atomic swap (to test/set lock variable</a:t>
            </a:r>
            <a:r>
              <a:rPr lang="en-AU" sz="2800" dirty="0" smtClean="0"/>
              <a:t>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AU" sz="2200" dirty="0" smtClean="0">
                <a:latin typeface="Lucida Console" pitchFamily="49" charset="0"/>
              </a:rPr>
              <a:t>try</a:t>
            </a:r>
            <a:r>
              <a:rPr lang="en-AU" sz="2200" dirty="0">
                <a:latin typeface="Lucida Console" pitchFamily="49" charset="0"/>
              </a:rPr>
              <a:t>: </a:t>
            </a:r>
            <a:r>
              <a:rPr lang="en-AU" sz="2200" dirty="0" smtClean="0">
                <a:latin typeface="Lucida Console" pitchFamily="49" charset="0"/>
              </a:rPr>
              <a:t>MOVE </a:t>
            </a:r>
            <a:r>
              <a:rPr lang="en-AU" sz="2200" dirty="0">
                <a:latin typeface="Lucida Console" pitchFamily="49" charset="0"/>
              </a:rPr>
              <a:t>$</a:t>
            </a:r>
            <a:r>
              <a:rPr lang="en-AU" sz="2200" dirty="0" smtClean="0">
                <a:latin typeface="Lucida Console" pitchFamily="49" charset="0"/>
              </a:rPr>
              <a:t>t0,$s4	;copy </a:t>
            </a:r>
            <a:r>
              <a:rPr lang="en-AU" sz="2200" dirty="0">
                <a:latin typeface="Lucida Console" pitchFamily="49" charset="0"/>
              </a:rPr>
              <a:t>exchange value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AU" sz="2200" dirty="0">
                <a:latin typeface="Lucida Console" pitchFamily="49" charset="0"/>
              </a:rPr>
              <a:t>     </a:t>
            </a:r>
            <a:r>
              <a:rPr lang="en-AU" sz="2200" dirty="0" smtClean="0">
                <a:solidFill>
                  <a:schemeClr val="accent1"/>
                </a:solidFill>
                <a:latin typeface="Lucida Console" pitchFamily="49" charset="0"/>
              </a:rPr>
              <a:t>LL  </a:t>
            </a:r>
            <a:r>
              <a:rPr lang="en-AU" sz="2200" dirty="0">
                <a:solidFill>
                  <a:schemeClr val="accent1"/>
                </a:solidFill>
                <a:latin typeface="Lucida Console" pitchFamily="49" charset="0"/>
              </a:rPr>
              <a:t>$t1,0($s1</a:t>
            </a:r>
            <a:r>
              <a:rPr lang="en-AU" sz="2200" dirty="0" smtClean="0">
                <a:solidFill>
                  <a:schemeClr val="accent1"/>
                </a:solidFill>
                <a:latin typeface="Lucida Console" pitchFamily="49" charset="0"/>
              </a:rPr>
              <a:t>)	;</a:t>
            </a:r>
            <a:r>
              <a:rPr lang="en-AU" sz="2200" dirty="0">
                <a:solidFill>
                  <a:schemeClr val="accent1"/>
                </a:solidFill>
                <a:latin typeface="Lucida Console" pitchFamily="49" charset="0"/>
              </a:rPr>
              <a:t>load linked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AU" sz="2200" dirty="0">
                <a:solidFill>
                  <a:schemeClr val="accent1"/>
                </a:solidFill>
                <a:latin typeface="Lucida Console" pitchFamily="49" charset="0"/>
              </a:rPr>
              <a:t>     </a:t>
            </a:r>
            <a:r>
              <a:rPr lang="en-AU" sz="2200" dirty="0" smtClean="0">
                <a:solidFill>
                  <a:schemeClr val="accent1"/>
                </a:solidFill>
                <a:latin typeface="Lucida Console" pitchFamily="49" charset="0"/>
              </a:rPr>
              <a:t>SC  </a:t>
            </a:r>
            <a:r>
              <a:rPr lang="en-AU" sz="2200" dirty="0">
                <a:solidFill>
                  <a:schemeClr val="accent1"/>
                </a:solidFill>
                <a:latin typeface="Lucida Console" pitchFamily="49" charset="0"/>
              </a:rPr>
              <a:t>$t0,0($s1</a:t>
            </a:r>
            <a:r>
              <a:rPr lang="en-AU" sz="2200" dirty="0" smtClean="0">
                <a:solidFill>
                  <a:schemeClr val="accent1"/>
                </a:solidFill>
                <a:latin typeface="Lucida Console" pitchFamily="49" charset="0"/>
              </a:rPr>
              <a:t>)	;</a:t>
            </a:r>
            <a:r>
              <a:rPr lang="en-AU" sz="2200" dirty="0">
                <a:solidFill>
                  <a:schemeClr val="accent1"/>
                </a:solidFill>
                <a:latin typeface="Lucida Console" pitchFamily="49" charset="0"/>
              </a:rPr>
              <a:t>store conditional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AU" sz="2200" dirty="0">
                <a:latin typeface="Lucida Console" pitchFamily="49" charset="0"/>
              </a:rPr>
              <a:t>     </a:t>
            </a:r>
            <a:r>
              <a:rPr lang="en-AU" sz="2200" dirty="0" smtClean="0">
                <a:latin typeface="Lucida Console" pitchFamily="49" charset="0"/>
              </a:rPr>
              <a:t>BEQZ $t0,try	;branch </a:t>
            </a:r>
            <a:r>
              <a:rPr lang="en-AU" sz="2200" dirty="0">
                <a:latin typeface="Lucida Console" pitchFamily="49" charset="0"/>
              </a:rPr>
              <a:t>store fails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AU" sz="2200" dirty="0">
                <a:latin typeface="Lucida Console" pitchFamily="49" charset="0"/>
              </a:rPr>
              <a:t>     </a:t>
            </a:r>
            <a:r>
              <a:rPr lang="en-AU" sz="2200" dirty="0" smtClean="0">
                <a:latin typeface="Lucida Console" pitchFamily="49" charset="0"/>
              </a:rPr>
              <a:t>MOVE </a:t>
            </a:r>
            <a:r>
              <a:rPr lang="en-AU" sz="2200" dirty="0">
                <a:latin typeface="Lucida Console" pitchFamily="49" charset="0"/>
              </a:rPr>
              <a:t>$</a:t>
            </a:r>
            <a:r>
              <a:rPr lang="en-AU" sz="2200" dirty="0" smtClean="0">
                <a:latin typeface="Lucida Console" pitchFamily="49" charset="0"/>
              </a:rPr>
              <a:t>s4,$t1	;put </a:t>
            </a:r>
            <a:r>
              <a:rPr lang="en-AU" sz="2200" dirty="0">
                <a:latin typeface="Lucida Console" pitchFamily="49" charset="0"/>
              </a:rPr>
              <a:t>load value in $</a:t>
            </a:r>
            <a:r>
              <a:rPr lang="en-AU" sz="2200" dirty="0" smtClean="0">
                <a:latin typeface="Lucida Console" pitchFamily="49" charset="0"/>
              </a:rPr>
              <a:t>s4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5320605"/>
            <a:ext cx="81893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Any time a processor intervenes and modifies the value in memory between the </a:t>
            </a:r>
            <a:r>
              <a:rPr lang="en-US" sz="2800" dirty="0" smtClean="0">
                <a:solidFill>
                  <a:schemeClr val="accent1"/>
                </a:solidFill>
              </a:rPr>
              <a:t>LL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and </a:t>
            </a:r>
            <a:r>
              <a:rPr lang="en-US" sz="2800" dirty="0" smtClean="0">
                <a:solidFill>
                  <a:schemeClr val="accent1"/>
                </a:solidFill>
              </a:rPr>
              <a:t>SC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instruction, the </a:t>
            </a:r>
            <a:r>
              <a:rPr lang="en-US" sz="2800" dirty="0" smtClean="0">
                <a:solidFill>
                  <a:schemeClr val="accent1"/>
                </a:solidFill>
              </a:rPr>
              <a:t>SC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returns 0 in </a:t>
            </a:r>
            <a:r>
              <a:rPr lang="en-US" sz="2800" dirty="0" smtClean="0">
                <a:solidFill>
                  <a:schemeClr val="accent1"/>
                </a:solidFill>
              </a:rPr>
              <a:t>$t0</a:t>
            </a:r>
            <a:r>
              <a:rPr lang="en-US" sz="2800" dirty="0" smtClean="0">
                <a:solidFill>
                  <a:schemeClr val="accent1"/>
                </a:solidFill>
              </a:rPr>
              <a:t>, </a:t>
            </a:r>
            <a:r>
              <a:rPr lang="en-US" sz="2800" dirty="0" smtClean="0">
                <a:solidFill>
                  <a:schemeClr val="accent1"/>
                </a:solidFill>
              </a:rPr>
              <a:t>causing the code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109038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8915400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Linked load / Store Conditional</a:t>
            </a:r>
          </a:p>
          <a:p>
            <a:r>
              <a:rPr lang="en-US" sz="2400" dirty="0" smtClean="0"/>
              <a:t>m = 0; // m=0 means lock is free; otherwise, if m=1, then lock </a:t>
            </a:r>
            <a:r>
              <a:rPr lang="en-US" sz="2400" dirty="0" smtClean="0"/>
              <a:t>locked</a:t>
            </a:r>
            <a:endParaRPr lang="en-US" sz="2400" dirty="0" smtClean="0"/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while(</a:t>
            </a:r>
            <a:r>
              <a:rPr lang="en-US" sz="2400" dirty="0" err="1" smtClean="0">
                <a:latin typeface="Consolas" pitchFamily="49" charset="0"/>
              </a:rPr>
              <a:t>test_and_test</a:t>
            </a:r>
            <a:r>
              <a:rPr lang="en-US" sz="2400" dirty="0" smtClean="0">
                <a:latin typeface="Consolas" pitchFamily="49" charset="0"/>
              </a:rPr>
              <a:t>(m)){}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err="1">
                <a:latin typeface="Consolas" pitchFamily="49" charset="0"/>
              </a:rPr>
              <a:t>i</a:t>
            </a:r>
            <a:r>
              <a:rPr lang="en-US" sz="2400" dirty="0" err="1" smtClean="0">
                <a:latin typeface="Consolas" pitchFamily="49" charset="0"/>
              </a:rPr>
              <a:t>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  <a:endParaRPr lang="en-US" sz="2400" dirty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	old = *m;</a:t>
            </a:r>
          </a:p>
          <a:p>
            <a:r>
              <a:rPr lang="en-US" sz="2400" dirty="0" smtClean="0">
                <a:latin typeface="Consolas" pitchFamily="49" charset="0"/>
              </a:rPr>
              <a:t>	*</a:t>
            </a:r>
            <a:r>
              <a:rPr lang="en-US" sz="2400" dirty="0">
                <a:latin typeface="Consolas" pitchFamily="49" charset="0"/>
              </a:rPr>
              <a:t>m = </a:t>
            </a:r>
            <a:r>
              <a:rPr lang="en-US" sz="2400" dirty="0" smtClean="0">
                <a:latin typeface="Consolas" pitchFamily="49" charset="0"/>
              </a:rPr>
              <a:t>1;</a:t>
            </a:r>
          </a:p>
          <a:p>
            <a:r>
              <a:rPr lang="en-US" sz="2400" dirty="0" smtClean="0">
                <a:latin typeface="Consolas" pitchFamily="49" charset="0"/>
              </a:rPr>
              <a:t>	return </a:t>
            </a:r>
            <a:r>
              <a:rPr lang="en-US" sz="2400" dirty="0">
                <a:latin typeface="Consolas" pitchFamily="49" charset="0"/>
              </a:rPr>
              <a:t>old</a:t>
            </a:r>
            <a:r>
              <a:rPr lang="en-US" sz="2400" dirty="0" smtClean="0">
                <a:latin typeface="Consolas" pitchFamily="49" charset="0"/>
              </a:rPr>
              <a:t>;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2667000" y="3886200"/>
            <a:ext cx="304800" cy="838200"/>
          </a:xfrm>
          <a:prstGeom prst="rightBrac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 flipH="1">
            <a:off x="914400" y="3886200"/>
            <a:ext cx="304800" cy="838200"/>
          </a:xfrm>
          <a:prstGeom prst="rightBrac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83523" y="3886200"/>
            <a:ext cx="18040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LL       Atomic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SC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94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Linked load / Store Conditional</a:t>
            </a:r>
          </a:p>
          <a:p>
            <a:r>
              <a:rPr lang="en-US" sz="2400" dirty="0" smtClean="0"/>
              <a:t>m =0; </a:t>
            </a:r>
            <a:endParaRPr lang="en-US" sz="2400" dirty="0" smtClean="0"/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while(</a:t>
            </a:r>
            <a:r>
              <a:rPr lang="en-US" sz="2400" dirty="0" err="1" smtClean="0">
                <a:latin typeface="Consolas" pitchFamily="49" charset="0"/>
              </a:rPr>
              <a:t>test_and_test</a:t>
            </a:r>
            <a:r>
              <a:rPr lang="en-US" sz="2400" dirty="0" smtClean="0">
                <a:latin typeface="Consolas" pitchFamily="49" charset="0"/>
              </a:rPr>
              <a:t>(m)){}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err="1">
                <a:latin typeface="Consolas" pitchFamily="49" charset="0"/>
              </a:rPr>
              <a:t>i</a:t>
            </a:r>
            <a:r>
              <a:rPr lang="en-US" sz="2400" dirty="0" err="1" smtClean="0">
                <a:latin typeface="Consolas" pitchFamily="49" charset="0"/>
              </a:rPr>
              <a:t>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LI $t0, 1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LL $t1, 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0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($a0)</a:t>
            </a: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SC $t0, 0($a0)</a:t>
            </a:r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>
                <a:latin typeface="Consolas" pitchFamily="49" charset="0"/>
              </a:rPr>
              <a:t>M</a:t>
            </a:r>
            <a:r>
              <a:rPr lang="en-US" sz="2400" dirty="0" smtClean="0">
                <a:latin typeface="Consolas" pitchFamily="49" charset="0"/>
              </a:rPr>
              <a:t>OVE $v0, $t1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7200" y="4876800"/>
            <a:ext cx="2107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BEQZ $t0, try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657600"/>
            <a:ext cx="689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try:</a:t>
            </a:r>
            <a:endParaRPr lang="en-US" sz="2800" dirty="0">
              <a:solidFill>
                <a:schemeClr val="accent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505200" y="5138410"/>
            <a:ext cx="762000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918341" y="3886200"/>
            <a:ext cx="45325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08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Linked load / Store Conditional</a:t>
            </a:r>
          </a:p>
          <a:p>
            <a:endParaRPr lang="en-US" sz="2400" dirty="0" smtClean="0"/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while(</a:t>
            </a:r>
            <a:r>
              <a:rPr lang="en-US" sz="2400" dirty="0" err="1" smtClean="0">
                <a:latin typeface="Consolas" pitchFamily="49" charset="0"/>
              </a:rPr>
              <a:t>test_and_test</a:t>
            </a:r>
            <a:r>
              <a:rPr lang="en-US" sz="2400" dirty="0" smtClean="0">
                <a:latin typeface="Consolas" pitchFamily="49" charset="0"/>
              </a:rPr>
              <a:t>(m)){}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err="1">
                <a:latin typeface="Consolas" pitchFamily="49" charset="0"/>
              </a:rPr>
              <a:t>i</a:t>
            </a:r>
            <a:r>
              <a:rPr lang="en-US" sz="2400" dirty="0" err="1" smtClean="0">
                <a:latin typeface="Consolas" pitchFamily="49" charset="0"/>
              </a:rPr>
              <a:t>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>
                <a:latin typeface="Consolas" pitchFamily="49" charset="0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latin typeface="Consolas" pitchFamily="49" charset="0"/>
              </a:rPr>
              <a:t>try: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LI $t0, 1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LL $t1, 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0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($a0)</a:t>
            </a: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SC $t0, 0($a0)</a:t>
            </a: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rgbClr val="00B050"/>
                </a:solidFill>
                <a:latin typeface="Consolas" pitchFamily="49" charset="0"/>
              </a:rPr>
              <a:t>BEQZ $t0, try</a:t>
            </a:r>
          </a:p>
          <a:p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>
                <a:latin typeface="Consolas" pitchFamily="49" charset="0"/>
              </a:rPr>
              <a:t>M</a:t>
            </a:r>
            <a:r>
              <a:rPr lang="en-US" sz="2400" dirty="0" smtClean="0">
                <a:latin typeface="Consolas" pitchFamily="49" charset="0"/>
              </a:rPr>
              <a:t>OVE $v0, $t1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  <a:endParaRPr lang="en-US" sz="2400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80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Linked load / Store Conditional</a:t>
            </a:r>
          </a:p>
          <a:p>
            <a:endParaRPr lang="en-US" sz="2400" dirty="0" smtClean="0"/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: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	LI $t0, 1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	LL $t1, 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0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($a0)</a:t>
            </a:r>
          </a:p>
          <a:p>
            <a:r>
              <a:rPr lang="en-US" sz="2400" dirty="0" smtClean="0">
                <a:latin typeface="Consolas" pitchFamily="49" charset="0"/>
              </a:rPr>
              <a:t>		BNEZ $t1</a:t>
            </a:r>
            <a:r>
              <a:rPr lang="en-US" sz="2400" dirty="0">
                <a:latin typeface="Consolas" pitchFamily="49" charset="0"/>
              </a:rPr>
              <a:t>,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endParaRPr lang="en-US" sz="2400" dirty="0" smtClean="0">
              <a:solidFill>
                <a:schemeClr val="accent1"/>
              </a:solidFill>
              <a:latin typeface="Consolas" pitchFamily="49" charset="0"/>
            </a:endParaRP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SC $t0, 0($a0)</a:t>
            </a:r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		BEQZ $t0,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>
              <a:latin typeface="Consolas" pitchFamily="49" charset="0"/>
            </a:endParaRPr>
          </a:p>
          <a:p>
            <a:r>
              <a:rPr lang="en-US" sz="2400" dirty="0" err="1" smtClean="0">
                <a:latin typeface="Consolas" pitchFamily="49" charset="0"/>
              </a:rPr>
              <a:t>mutex_unlock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*m = 0;</a:t>
            </a:r>
          </a:p>
          <a:p>
            <a:r>
              <a:rPr lang="en-US" sz="2400" dirty="0">
                <a:latin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6162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Linked load / Store Conditional</a:t>
            </a:r>
          </a:p>
          <a:p>
            <a:endParaRPr lang="en-US" sz="2400" dirty="0" smtClean="0"/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: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	LI $t0, 1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	LL $t1, 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0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($a0)</a:t>
            </a:r>
          </a:p>
          <a:p>
            <a:r>
              <a:rPr lang="en-US" sz="2400" dirty="0" smtClean="0">
                <a:latin typeface="Consolas" pitchFamily="49" charset="0"/>
              </a:rPr>
              <a:t>		BNEZ </a:t>
            </a:r>
            <a:r>
              <a:rPr lang="en-US" sz="2400" dirty="0">
                <a:latin typeface="Consolas" pitchFamily="49" charset="0"/>
              </a:rPr>
              <a:t>$t1, </a:t>
            </a:r>
            <a:r>
              <a:rPr lang="en-US" sz="2400" dirty="0" err="1">
                <a:latin typeface="Consolas" pitchFamily="49" charset="0"/>
              </a:rPr>
              <a:t>test_and_set</a:t>
            </a:r>
            <a:endParaRPr lang="en-US" sz="2400" dirty="0" smtClean="0">
              <a:solidFill>
                <a:schemeClr val="accent1"/>
              </a:solidFill>
              <a:latin typeface="Consolas" pitchFamily="49" charset="0"/>
            </a:endParaRP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SC $t0, 0($a0)</a:t>
            </a:r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		BEQZ $t0,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>
              <a:latin typeface="Consolas" pitchFamily="49" charset="0"/>
            </a:endParaRPr>
          </a:p>
          <a:p>
            <a:r>
              <a:rPr lang="en-US" sz="2400" dirty="0" err="1" smtClean="0">
                <a:latin typeface="Consolas" pitchFamily="49" charset="0"/>
              </a:rPr>
              <a:t>mutex_unlock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SW $zero, 0($a0)</a:t>
            </a:r>
          </a:p>
          <a:p>
            <a:r>
              <a:rPr lang="en-US" sz="2400" dirty="0">
                <a:latin typeface="Consolas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0" y="1295400"/>
            <a:ext cx="25517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This is called a 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Spin lock</a:t>
            </a:r>
          </a:p>
          <a:p>
            <a:r>
              <a:rPr lang="en-US" sz="2800" dirty="0" smtClean="0"/>
              <a:t>Aka </a:t>
            </a:r>
            <a:r>
              <a:rPr lang="en-US" sz="2800" dirty="0" smtClean="0">
                <a:solidFill>
                  <a:schemeClr val="accent1"/>
                </a:solidFill>
              </a:rPr>
              <a:t>spin waiting</a:t>
            </a:r>
            <a:endParaRPr lang="en-US" sz="2800" dirty="0">
              <a:solidFill>
                <a:schemeClr val="accent1"/>
              </a:solidFill>
            </a:endParaRP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4572000" y="1987898"/>
            <a:ext cx="1143000" cy="526702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27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Atomic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Other atomic hardware primitives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test and set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atomic increment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bus lock prefix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compare and exchange </a:t>
            </a:r>
            <a:r>
              <a:rPr lang="en-US" dirty="0" smtClean="0"/>
              <a:t>(x86, ARM deprecated)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linked load / store conditional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(MIPS, ARM, PowerPC, DEC Alpha, …)</a:t>
            </a:r>
          </a:p>
        </p:txBody>
      </p:sp>
      <p:pic>
        <p:nvPicPr>
          <p:cNvPr id="5122" name="CP3 Ink 0ae79568-cff9-48f8-9c12-cb3dc335c16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495800"/>
            <a:ext cx="6915600" cy="1708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820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Now we can write parallel and correct programs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10200"/>
          </a:xfrm>
        </p:spPr>
        <p:txBody>
          <a:bodyPr/>
          <a:lstStyle/>
          <a:p>
            <a:r>
              <a:rPr lang="en-US" dirty="0"/>
              <a:t>Thread A                                  </a:t>
            </a:r>
            <a:r>
              <a:rPr lang="en-US" dirty="0" smtClean="0"/>
              <a:t>Thread </a:t>
            </a:r>
            <a:r>
              <a:rPr lang="en-US" dirty="0"/>
              <a:t>B</a:t>
            </a:r>
            <a:br>
              <a:rPr lang="en-US" dirty="0"/>
            </a:b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i = 0, i &lt; 5; i++) {      </a:t>
            </a: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j = 0; j &lt; 5; j++) {</a:t>
            </a:r>
            <a:br>
              <a:rPr lang="en-US" dirty="0"/>
            </a:br>
            <a:r>
              <a:rPr lang="en-US" dirty="0"/>
              <a:t>   </a:t>
            </a:r>
            <a:endParaRPr lang="en-US" dirty="0" smtClean="0"/>
          </a:p>
          <a:p>
            <a:r>
              <a:rPr lang="en-US" dirty="0" smtClean="0"/>
              <a:t>		</a:t>
            </a:r>
            <a:endParaRPr lang="en-US" dirty="0"/>
          </a:p>
          <a:p>
            <a:r>
              <a:rPr lang="en-US" dirty="0" smtClean="0"/>
              <a:t>		x </a:t>
            </a:r>
            <a:r>
              <a:rPr lang="en-US" dirty="0"/>
              <a:t>= x + 1;                                 </a:t>
            </a:r>
            <a:r>
              <a:rPr lang="en-US" dirty="0" smtClean="0"/>
              <a:t>x </a:t>
            </a:r>
            <a:r>
              <a:rPr lang="en-US" dirty="0"/>
              <a:t>= x + 1;</a:t>
            </a:r>
            <a:br>
              <a:rPr lang="en-US" dirty="0"/>
            </a:b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}					 }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92530" y="2590800"/>
            <a:ext cx="7265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mutex</a:t>
            </a:r>
            <a:r>
              <a:rPr lang="en-US" sz="2800" dirty="0" err="1" smtClean="0">
                <a:solidFill>
                  <a:schemeClr val="bg1"/>
                </a:solidFill>
              </a:rPr>
              <a:t>_lock</a:t>
            </a:r>
            <a:r>
              <a:rPr lang="en-US" sz="2800" dirty="0" smtClean="0">
                <a:solidFill>
                  <a:schemeClr val="bg1"/>
                </a:solidFill>
              </a:rPr>
              <a:t>(m);		          </a:t>
            </a:r>
            <a:r>
              <a:rPr lang="en-US" sz="2800" dirty="0" err="1" smtClean="0">
                <a:solidFill>
                  <a:schemeClr val="bg1"/>
                </a:solidFill>
              </a:rPr>
              <a:t>mutex</a:t>
            </a:r>
            <a:r>
              <a:rPr lang="en-US" sz="2800" dirty="0" err="1" smtClean="0">
                <a:solidFill>
                  <a:schemeClr val="bg1"/>
                </a:solidFill>
              </a:rPr>
              <a:t>_lock</a:t>
            </a:r>
            <a:r>
              <a:rPr lang="en-US" sz="2800" dirty="0" smtClean="0">
                <a:solidFill>
                  <a:schemeClr val="bg1"/>
                </a:solidFill>
              </a:rPr>
              <a:t>(m</a:t>
            </a:r>
            <a:r>
              <a:rPr lang="en-US" sz="2800" dirty="0" smtClean="0">
                <a:solidFill>
                  <a:schemeClr val="bg1"/>
                </a:solidFill>
              </a:rPr>
              <a:t>);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38862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mutex</a:t>
            </a:r>
            <a:r>
              <a:rPr lang="en-US" sz="2800" dirty="0" err="1" smtClean="0">
                <a:solidFill>
                  <a:schemeClr val="bg1"/>
                </a:solidFill>
              </a:rPr>
              <a:t>_unlock</a:t>
            </a:r>
            <a:r>
              <a:rPr lang="en-US" sz="2800" dirty="0" smtClean="0">
                <a:solidFill>
                  <a:schemeClr val="bg1"/>
                </a:solidFill>
              </a:rPr>
              <a:t>(m);		          </a:t>
            </a:r>
            <a:r>
              <a:rPr lang="en-US" sz="2800" dirty="0" err="1" smtClean="0">
                <a:solidFill>
                  <a:schemeClr val="bg1"/>
                </a:solidFill>
              </a:rPr>
              <a:t>mutex</a:t>
            </a:r>
            <a:r>
              <a:rPr lang="en-US" sz="2800" dirty="0" err="1" smtClean="0">
                <a:solidFill>
                  <a:schemeClr val="bg1"/>
                </a:solidFill>
              </a:rPr>
              <a:t>_unlock</a:t>
            </a:r>
            <a:r>
              <a:rPr lang="en-US" sz="2800" dirty="0" smtClean="0">
                <a:solidFill>
                  <a:schemeClr val="bg1"/>
                </a:solidFill>
              </a:rPr>
              <a:t>(m</a:t>
            </a:r>
            <a:r>
              <a:rPr lang="en-US" sz="2800" dirty="0" smtClean="0">
                <a:solidFill>
                  <a:schemeClr val="bg1"/>
                </a:solidFill>
              </a:rPr>
              <a:t>);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66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 Cache Coherency Problem</a:t>
            </a:r>
          </a:p>
          <a:p>
            <a:pPr lvl="1"/>
            <a:r>
              <a:rPr lang="en-US" dirty="0" smtClean="0"/>
              <a:t>Define Cache coherency problem</a:t>
            </a:r>
          </a:p>
          <a:p>
            <a:endParaRPr lang="en-US" dirty="0" smtClean="0"/>
          </a:p>
          <a:p>
            <a:r>
              <a:rPr lang="en-US" dirty="0" smtClean="0"/>
              <a:t>Synchronizing parallel programs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>
                <a:sym typeface="Wingdings" pitchFamily="2" charset="2"/>
              </a:rPr>
              <a:t>Atomic Instructions</a:t>
            </a:r>
          </a:p>
          <a:p>
            <a:pPr marL="631825" lvl="1" indent="-457200">
              <a:buFont typeface="Arial"/>
              <a:buChar char="•"/>
            </a:pPr>
            <a:r>
              <a:rPr lang="en-US" dirty="0">
                <a:sym typeface="Wingdings" pitchFamily="2" charset="2"/>
              </a:rPr>
              <a:t>HW support for synchronization</a:t>
            </a:r>
          </a:p>
          <a:p>
            <a:endParaRPr lang="en-US" dirty="0" smtClean="0"/>
          </a:p>
          <a:p>
            <a:r>
              <a:rPr lang="en-US" dirty="0" smtClean="0"/>
              <a:t>How to write parallel programs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Threads </a:t>
            </a:r>
            <a:r>
              <a:rPr lang="en-US" dirty="0" smtClean="0">
                <a:sym typeface="Wingdings" pitchFamily="2" charset="2"/>
              </a:rPr>
              <a:t>and processes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Critical sections, race conditions, and </a:t>
            </a:r>
            <a:r>
              <a:rPr lang="en-US" dirty="0" err="1" smtClean="0">
                <a:sym typeface="Wingdings" pitchFamily="2" charset="2"/>
              </a:rPr>
              <a:t>mutexes</a:t>
            </a:r>
            <a:endParaRPr lang="en-US" dirty="0" smtClean="0">
              <a:sym typeface="Wingdings" pitchFamily="2" charset="2"/>
            </a:endParaRPr>
          </a:p>
          <a:p>
            <a:pPr marL="0" indent="0"/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81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Informally, Cache Coherency requires that </a:t>
            </a:r>
            <a:r>
              <a:rPr lang="en-AU" dirty="0" smtClean="0">
                <a:solidFill>
                  <a:schemeClr val="bg1"/>
                </a:solidFill>
              </a:rPr>
              <a:t>reads </a:t>
            </a:r>
            <a:r>
              <a:rPr lang="en-AU" dirty="0">
                <a:solidFill>
                  <a:schemeClr val="bg1"/>
                </a:solidFill>
              </a:rPr>
              <a:t>return most recently written </a:t>
            </a:r>
            <a:r>
              <a:rPr lang="en-AU" dirty="0" smtClean="0">
                <a:solidFill>
                  <a:schemeClr val="bg1"/>
                </a:solidFill>
              </a:rPr>
              <a:t>value.  </a:t>
            </a:r>
          </a:p>
          <a:p>
            <a:r>
              <a:rPr lang="en-AU" dirty="0" smtClean="0">
                <a:solidFill>
                  <a:schemeClr val="bg1"/>
                </a:solidFill>
              </a:rPr>
              <a:t>With multiprocessors maintaining cache coherency can be difficult and requires cache coherency protocols like Snooping cache coherency protocols.</a:t>
            </a:r>
          </a:p>
          <a:p>
            <a:endParaRPr lang="en-AU" dirty="0"/>
          </a:p>
          <a:p>
            <a:r>
              <a:rPr lang="en-US" dirty="0">
                <a:solidFill>
                  <a:schemeClr val="accent1"/>
                </a:solidFill>
              </a:rPr>
              <a:t>C</a:t>
            </a:r>
            <a:r>
              <a:rPr lang="en-US" dirty="0" smtClean="0">
                <a:solidFill>
                  <a:schemeClr val="accent1"/>
                </a:solidFill>
              </a:rPr>
              <a:t>ache </a:t>
            </a:r>
            <a:r>
              <a:rPr lang="en-US" dirty="0">
                <a:solidFill>
                  <a:schemeClr val="bg1"/>
                </a:solidFill>
              </a:rPr>
              <a:t>coherency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controls </a:t>
            </a:r>
            <a:r>
              <a:rPr lang="en-US" b="1" i="1" dirty="0" smtClean="0">
                <a:solidFill>
                  <a:schemeClr val="accent1"/>
                </a:solidFill>
              </a:rPr>
              <a:t>what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values are </a:t>
            </a:r>
            <a:r>
              <a:rPr lang="en-US" dirty="0" smtClean="0">
                <a:solidFill>
                  <a:schemeClr val="accent1"/>
                </a:solidFill>
              </a:rPr>
              <a:t>read, but may be insufficient or very expensive to </a:t>
            </a:r>
            <a:r>
              <a:rPr lang="en-US" dirty="0">
                <a:solidFill>
                  <a:schemeClr val="accent1"/>
                </a:solidFill>
              </a:rPr>
              <a:t>maintain </a:t>
            </a:r>
            <a:r>
              <a:rPr lang="en-US" dirty="0">
                <a:solidFill>
                  <a:schemeClr val="bg1"/>
                </a:solidFill>
              </a:rPr>
              <a:t>consistency</a:t>
            </a:r>
            <a:r>
              <a:rPr lang="en-US" dirty="0">
                <a:solidFill>
                  <a:schemeClr val="accent1"/>
                </a:solidFill>
              </a:rPr>
              <a:t> (</a:t>
            </a:r>
            <a:r>
              <a:rPr lang="en-US" b="1" i="1" dirty="0">
                <a:solidFill>
                  <a:schemeClr val="accent1"/>
                </a:solidFill>
              </a:rPr>
              <a:t>when</a:t>
            </a:r>
            <a:r>
              <a:rPr lang="en-US" dirty="0">
                <a:solidFill>
                  <a:schemeClr val="accent1"/>
                </a:solidFill>
              </a:rPr>
              <a:t> a written value will be returned to a read).  </a:t>
            </a:r>
            <a:r>
              <a:rPr lang="en-US" dirty="0" smtClean="0">
                <a:solidFill>
                  <a:schemeClr val="accent1"/>
                </a:solidFill>
              </a:rPr>
              <a:t>We need synchronization primitives to more efficiently implement parallel and correct programs.</a:t>
            </a:r>
            <a:endParaRPr lang="en-US" dirty="0">
              <a:solidFill>
                <a:schemeClr val="accent1"/>
              </a:solidFill>
            </a:endParaRPr>
          </a:p>
          <a:p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76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write parallel programs?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47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03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Processes</a:t>
            </a:r>
            <a:endParaRPr lang="en-US"/>
          </a:p>
        </p:txBody>
      </p:sp>
      <p:sp>
        <p:nvSpPr>
          <p:cNvPr id="52203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How do we cope with lots of activity?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Simplicity? Separation into </a:t>
            </a:r>
            <a:r>
              <a:rPr lang="en-US" dirty="0" smtClean="0">
                <a:solidFill>
                  <a:schemeClr val="accent1"/>
                </a:solidFill>
              </a:rPr>
              <a:t>processes</a:t>
            </a:r>
          </a:p>
          <a:p>
            <a:r>
              <a:rPr lang="en-US" dirty="0" smtClean="0"/>
              <a:t>Reliability? </a:t>
            </a:r>
            <a:r>
              <a:rPr lang="en-US" dirty="0" smtClean="0">
                <a:solidFill>
                  <a:schemeClr val="accent1"/>
                </a:solidFill>
              </a:rPr>
              <a:t>Isolation</a:t>
            </a:r>
            <a:endParaRPr lang="en-US" dirty="0" smtClean="0"/>
          </a:p>
          <a:p>
            <a:r>
              <a:rPr lang="en-US" dirty="0" smtClean="0"/>
              <a:t>Speed? Program-level </a:t>
            </a:r>
            <a:r>
              <a:rPr lang="en-US" dirty="0" smtClean="0">
                <a:solidFill>
                  <a:schemeClr val="accent1"/>
                </a:solidFill>
              </a:rPr>
              <a:t>parallelism</a:t>
            </a:r>
            <a:endParaRPr lang="en-US" dirty="0"/>
          </a:p>
        </p:txBody>
      </p:sp>
      <p:sp>
        <p:nvSpPr>
          <p:cNvPr id="5220358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4350" y="1117600"/>
            <a:ext cx="2590800" cy="2057400"/>
          </a:xfrm>
          <a:prstGeom prst="ellipse">
            <a:avLst/>
          </a:prstGeom>
          <a:noFill/>
          <a:ln w="19050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r>
              <a:rPr lang="en-US" sz="3600">
                <a:solidFill>
                  <a:schemeClr val="accent1"/>
                </a:solidFill>
                <a:latin typeface="Calibri"/>
              </a:rPr>
              <a:t>gcc</a:t>
            </a:r>
            <a:endParaRPr lang="en-US" sz="4400">
              <a:solidFill>
                <a:schemeClr val="accent1"/>
              </a:solidFill>
              <a:latin typeface="Calibri"/>
            </a:endParaRPr>
          </a:p>
        </p:txBody>
      </p:sp>
      <p:sp>
        <p:nvSpPr>
          <p:cNvPr id="5220359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09750" y="1651000"/>
            <a:ext cx="138112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alibri"/>
              </a:rPr>
              <a:t>emacs</a:t>
            </a:r>
            <a:endParaRPr lang="en-US" sz="4400" dirty="0">
              <a:solidFill>
                <a:schemeClr val="accent3">
                  <a:lumMod val="40000"/>
                  <a:lumOff val="60000"/>
                </a:schemeClr>
              </a:solidFill>
              <a:latin typeface="Calibri"/>
            </a:endParaRPr>
          </a:p>
        </p:txBody>
      </p:sp>
      <p:sp>
        <p:nvSpPr>
          <p:cNvPr id="5220360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71550" y="1498600"/>
            <a:ext cx="982663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Calibri"/>
              </a:rPr>
              <a:t>nfsd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  <a:latin typeface="Calibri"/>
            </a:endParaRPr>
          </a:p>
        </p:txBody>
      </p:sp>
      <p:sp>
        <p:nvSpPr>
          <p:cNvPr id="5220361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57350" y="2336800"/>
            <a:ext cx="69215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  <a:t>lpr</a:t>
            </a:r>
            <a:endParaRPr lang="en-US" sz="4400" dirty="0">
              <a:solidFill>
                <a:schemeClr val="accent5">
                  <a:lumMod val="60000"/>
                  <a:lumOff val="40000"/>
                </a:schemeClr>
              </a:solidFill>
              <a:latin typeface="Calibri"/>
            </a:endParaRPr>
          </a:p>
        </p:txBody>
      </p:sp>
      <p:sp>
        <p:nvSpPr>
          <p:cNvPr id="5220362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90550" y="2032000"/>
            <a:ext cx="471488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4"/>
                </a:solidFill>
                <a:latin typeface="Calibri"/>
              </a:rPr>
              <a:t>ls</a:t>
            </a:r>
            <a:endParaRPr lang="en-US" sz="4400" dirty="0">
              <a:solidFill>
                <a:schemeClr val="accent4"/>
              </a:solidFill>
              <a:latin typeface="Calibri"/>
            </a:endParaRPr>
          </a:p>
        </p:txBody>
      </p:sp>
      <p:sp>
        <p:nvSpPr>
          <p:cNvPr id="5220363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19150" y="2154238"/>
            <a:ext cx="1290638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000" dirty="0">
                <a:solidFill>
                  <a:srgbClr val="FF5050"/>
                </a:solidFill>
                <a:latin typeface="Calibri"/>
              </a:rPr>
              <a:t>www</a:t>
            </a:r>
            <a:endParaRPr lang="en-US" sz="4000" dirty="0">
              <a:solidFill>
                <a:srgbClr val="CC0000"/>
              </a:solidFill>
              <a:latin typeface="Calibri"/>
            </a:endParaRPr>
          </a:p>
        </p:txBody>
      </p:sp>
      <p:sp>
        <p:nvSpPr>
          <p:cNvPr id="5220364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153894" y="1066800"/>
            <a:ext cx="1380506" cy="646331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alibri"/>
              </a:rPr>
              <a:t>emacs</a:t>
            </a:r>
            <a:endParaRPr lang="en-US" sz="4400" dirty="0">
              <a:solidFill>
                <a:schemeClr val="accent3">
                  <a:lumMod val="40000"/>
                  <a:lumOff val="60000"/>
                </a:schemeClr>
              </a:solidFill>
              <a:latin typeface="Calibri"/>
            </a:endParaRPr>
          </a:p>
        </p:txBody>
      </p:sp>
      <p:sp>
        <p:nvSpPr>
          <p:cNvPr id="5220365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77444" y="1828800"/>
            <a:ext cx="2533650" cy="646331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/>
              </a:rPr>
              <a:t>nfsd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  <a:latin typeface="Calibri"/>
            </a:endParaRPr>
          </a:p>
        </p:txBody>
      </p:sp>
      <p:sp>
        <p:nvSpPr>
          <p:cNvPr id="5220366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756476" y="1828800"/>
            <a:ext cx="692818" cy="646331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Calibri"/>
              </a:rPr>
              <a:t>lpr</a:t>
            </a:r>
            <a:endParaRPr lang="en-US" sz="4400" dirty="0">
              <a:solidFill>
                <a:schemeClr val="accent5">
                  <a:lumMod val="40000"/>
                  <a:lumOff val="60000"/>
                </a:schemeClr>
              </a:solidFill>
              <a:latin typeface="Calibri"/>
            </a:endParaRPr>
          </a:p>
        </p:txBody>
      </p:sp>
      <p:sp>
        <p:nvSpPr>
          <p:cNvPr id="5220367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096494" y="1066800"/>
            <a:ext cx="471604" cy="646331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4"/>
                </a:solidFill>
                <a:latin typeface="Calibri"/>
              </a:rPr>
              <a:t>ls</a:t>
            </a:r>
            <a:endParaRPr lang="en-US" sz="4400" dirty="0">
              <a:solidFill>
                <a:schemeClr val="accent4"/>
              </a:solidFill>
              <a:latin typeface="Calibri"/>
            </a:endParaRPr>
          </a:p>
        </p:txBody>
      </p:sp>
      <p:sp>
        <p:nvSpPr>
          <p:cNvPr id="5220368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706094" y="1066800"/>
            <a:ext cx="1289905" cy="631686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noAutofit/>
          </a:bodyPr>
          <a:lstStyle/>
          <a:p>
            <a:pPr eaLnBrk="1" hangingPunct="1"/>
            <a:r>
              <a:rPr lang="en-US" sz="4000" dirty="0">
                <a:solidFill>
                  <a:srgbClr val="FF5050"/>
                </a:solidFill>
                <a:latin typeface="Calibri"/>
              </a:rPr>
              <a:t>www</a:t>
            </a:r>
            <a:endParaRPr lang="en-US" sz="4000" dirty="0">
              <a:solidFill>
                <a:srgbClr val="CC0000"/>
              </a:solidFill>
              <a:latin typeface="Calibri"/>
            </a:endParaRPr>
          </a:p>
        </p:txBody>
      </p:sp>
      <p:sp>
        <p:nvSpPr>
          <p:cNvPr id="5220369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200400" y="2209800"/>
            <a:ext cx="15240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0370" name="Text Box 1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752600" y="1066800"/>
            <a:ext cx="817853" cy="7694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dirty="0">
                <a:solidFill>
                  <a:schemeClr val="bg1"/>
                </a:solidFill>
                <a:latin typeface="Calibri"/>
              </a:rPr>
              <a:t>OS</a:t>
            </a:r>
          </a:p>
        </p:txBody>
      </p:sp>
      <p:sp>
        <p:nvSpPr>
          <p:cNvPr id="5220371" name="Rectangle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096494" y="2590800"/>
            <a:ext cx="3352800" cy="762000"/>
          </a:xfrm>
          <a:prstGeom prst="rect">
            <a:avLst/>
          </a:prstGeom>
          <a:noFill/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r>
              <a:rPr lang="en-US" sz="4400" dirty="0">
                <a:solidFill>
                  <a:schemeClr val="bg1"/>
                </a:solidFill>
                <a:latin typeface="Calibri"/>
              </a:rPr>
              <a:t>OS</a:t>
            </a:r>
          </a:p>
        </p:txBody>
      </p:sp>
    </p:spTree>
    <p:extLst>
      <p:ext uri="{BB962C8B-B14F-4D97-AF65-F5344CB8AC3E}">
        <p14:creationId xmlns:p14="http://schemas.microsoft.com/office/powerpoint/2010/main" val="184302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0364" grpId="0" animBg="1"/>
      <p:bldP spid="5220365" grpId="0" animBg="1"/>
      <p:bldP spid="5220366" grpId="0" animBg="1"/>
      <p:bldP spid="5220367" grpId="0" animBg="1"/>
      <p:bldP spid="5220368" grpId="0" animBg="1"/>
      <p:bldP spid="5220369" grpId="0" animBg="1"/>
      <p:bldP spid="522037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Process and Program</a:t>
            </a:r>
            <a:endParaRPr lang="en-US" dirty="0"/>
          </a:p>
        </p:txBody>
      </p:sp>
      <p:sp>
        <p:nvSpPr>
          <p:cNvPr id="5222403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>
          <a:xfrm>
            <a:off x="228600" y="457200"/>
            <a:ext cx="4267200" cy="5440363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Process</a:t>
            </a:r>
          </a:p>
          <a:p>
            <a:r>
              <a:rPr lang="en-US" dirty="0" smtClean="0"/>
              <a:t>OS abstraction of a running computation</a:t>
            </a:r>
          </a:p>
          <a:p>
            <a:pPr lvl="1"/>
            <a:r>
              <a:rPr lang="en-US" dirty="0" smtClean="0"/>
              <a:t>The unit of execution</a:t>
            </a:r>
          </a:p>
          <a:p>
            <a:pPr lvl="1"/>
            <a:r>
              <a:rPr lang="en-US" dirty="0" smtClean="0"/>
              <a:t>The unit of scheduling</a:t>
            </a:r>
          </a:p>
          <a:p>
            <a:pPr lvl="1"/>
            <a:r>
              <a:rPr lang="en-US" dirty="0" smtClean="0"/>
              <a:t>Execution state</a:t>
            </a:r>
            <a:br>
              <a:rPr lang="en-US" dirty="0" smtClean="0"/>
            </a:br>
            <a:r>
              <a:rPr lang="en-US" dirty="0" smtClean="0"/>
              <a:t>+ address space</a:t>
            </a:r>
          </a:p>
          <a:p>
            <a:r>
              <a:rPr lang="en-US" dirty="0" smtClean="0"/>
              <a:t>From process perspective</a:t>
            </a:r>
          </a:p>
          <a:p>
            <a:pPr lvl="1"/>
            <a:r>
              <a:rPr lang="en-US" dirty="0" smtClean="0"/>
              <a:t>a virtual CPU</a:t>
            </a:r>
          </a:p>
          <a:p>
            <a:pPr lvl="1"/>
            <a:r>
              <a:rPr lang="en-US" dirty="0" smtClean="0"/>
              <a:t>some virtual memory</a:t>
            </a:r>
          </a:p>
          <a:p>
            <a:pPr lvl="1"/>
            <a:r>
              <a:rPr lang="en-US" dirty="0" smtClean="0"/>
              <a:t>a virtual keyboard, screen, 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457200"/>
            <a:ext cx="4343400" cy="54403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Program</a:t>
            </a:r>
          </a:p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“Blueprint” for a process</a:t>
            </a:r>
          </a:p>
          <a:p>
            <a:pPr lvl="1">
              <a:buFontTx/>
              <a:buChar char="•"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Passive entity (bits on disk)</a:t>
            </a:r>
          </a:p>
          <a:p>
            <a:pPr lvl="1">
              <a:buFontTx/>
              <a:buChar char="•"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Code + static data</a:t>
            </a:r>
          </a:p>
        </p:txBody>
      </p:sp>
      <p:grpSp>
        <p:nvGrpSpPr>
          <p:cNvPr id="35" name="Group 3"/>
          <p:cNvGrpSpPr>
            <a:grpSpLocks/>
          </p:cNvGrpSpPr>
          <p:nvPr/>
        </p:nvGrpSpPr>
        <p:grpSpPr bwMode="auto">
          <a:xfrm>
            <a:off x="4572000" y="3074193"/>
            <a:ext cx="1968500" cy="3338513"/>
            <a:chOff x="1252" y="1877"/>
            <a:chExt cx="1240" cy="2103"/>
          </a:xfrm>
        </p:grpSpPr>
        <p:sp>
          <p:nvSpPr>
            <p:cNvPr id="36" name="Rectangle 4"/>
            <p:cNvSpPr>
              <a:spLocks noChangeArrowheads="1"/>
            </p:cNvSpPr>
            <p:nvPr/>
          </p:nvSpPr>
          <p:spPr bwMode="auto">
            <a:xfrm>
              <a:off x="1252" y="1877"/>
              <a:ext cx="1240" cy="232"/>
            </a:xfrm>
            <a:prstGeom prst="rect">
              <a:avLst/>
            </a:prstGeom>
            <a:solidFill>
              <a:srgbClr val="CCFF33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5"/>
            <p:cNvSpPr>
              <a:spLocks noChangeArrowheads="1"/>
            </p:cNvSpPr>
            <p:nvPr/>
          </p:nvSpPr>
          <p:spPr bwMode="auto">
            <a:xfrm>
              <a:off x="1574" y="1892"/>
              <a:ext cx="5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latin typeface="Arial" charset="0"/>
                </a:rPr>
                <a:t>Header</a:t>
              </a:r>
            </a:p>
          </p:txBody>
        </p:sp>
        <p:sp>
          <p:nvSpPr>
            <p:cNvPr id="38" name="Rectangle 6"/>
            <p:cNvSpPr>
              <a:spLocks noChangeArrowheads="1"/>
            </p:cNvSpPr>
            <p:nvPr/>
          </p:nvSpPr>
          <p:spPr bwMode="auto">
            <a:xfrm>
              <a:off x="1252" y="2117"/>
              <a:ext cx="1240" cy="424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1622" y="2180"/>
              <a:ext cx="42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latin typeface="Arial" charset="0"/>
                </a:rPr>
                <a:t>Code</a:t>
              </a:r>
            </a:p>
          </p:txBody>
        </p:sp>
        <p:sp>
          <p:nvSpPr>
            <p:cNvPr id="40" name="Rectangle 8"/>
            <p:cNvSpPr>
              <a:spLocks noChangeArrowheads="1"/>
            </p:cNvSpPr>
            <p:nvPr/>
          </p:nvSpPr>
          <p:spPr bwMode="auto">
            <a:xfrm>
              <a:off x="1252" y="2549"/>
              <a:ext cx="1240" cy="424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9"/>
            <p:cNvSpPr>
              <a:spLocks noChangeArrowheads="1"/>
            </p:cNvSpPr>
            <p:nvPr/>
          </p:nvSpPr>
          <p:spPr bwMode="auto">
            <a:xfrm>
              <a:off x="1334" y="2612"/>
              <a:ext cx="93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latin typeface="Arial" charset="0"/>
                </a:rPr>
                <a:t>Initialized data</a:t>
              </a:r>
            </a:p>
          </p:txBody>
        </p:sp>
        <p:sp>
          <p:nvSpPr>
            <p:cNvPr id="42" name="Rectangle 10"/>
            <p:cNvSpPr>
              <a:spLocks noChangeArrowheads="1"/>
            </p:cNvSpPr>
            <p:nvPr/>
          </p:nvSpPr>
          <p:spPr bwMode="auto">
            <a:xfrm>
              <a:off x="1252" y="2981"/>
              <a:ext cx="124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11"/>
            <p:cNvSpPr>
              <a:spLocks noChangeArrowheads="1"/>
            </p:cNvSpPr>
            <p:nvPr/>
          </p:nvSpPr>
          <p:spPr bwMode="auto">
            <a:xfrm>
              <a:off x="1670" y="2996"/>
              <a:ext cx="3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latin typeface="Arial" charset="0"/>
                </a:rPr>
                <a:t>BSS</a:t>
              </a:r>
            </a:p>
          </p:txBody>
        </p:sp>
        <p:sp>
          <p:nvSpPr>
            <p:cNvPr id="44" name="Rectangle 12"/>
            <p:cNvSpPr>
              <a:spLocks noChangeArrowheads="1"/>
            </p:cNvSpPr>
            <p:nvPr/>
          </p:nvSpPr>
          <p:spPr bwMode="auto">
            <a:xfrm>
              <a:off x="1252" y="3221"/>
              <a:ext cx="1240" cy="280"/>
            </a:xfrm>
            <a:prstGeom prst="rect">
              <a:avLst/>
            </a:prstGeom>
            <a:solidFill>
              <a:srgbClr val="FF9999">
                <a:alpha val="50000"/>
              </a:srgbClr>
            </a:solidFill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13"/>
            <p:cNvSpPr>
              <a:spLocks noChangeArrowheads="1"/>
            </p:cNvSpPr>
            <p:nvPr/>
          </p:nvSpPr>
          <p:spPr bwMode="auto">
            <a:xfrm>
              <a:off x="1382" y="3236"/>
              <a:ext cx="85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latin typeface="Arial" charset="0"/>
                </a:rPr>
                <a:t>Symbol table</a:t>
              </a:r>
            </a:p>
          </p:txBody>
        </p:sp>
        <p:sp>
          <p:nvSpPr>
            <p:cNvPr id="46" name="Rectangle 14"/>
            <p:cNvSpPr>
              <a:spLocks noChangeArrowheads="1"/>
            </p:cNvSpPr>
            <p:nvPr/>
          </p:nvSpPr>
          <p:spPr bwMode="auto">
            <a:xfrm>
              <a:off x="1252" y="3509"/>
              <a:ext cx="1240" cy="232"/>
            </a:xfrm>
            <a:prstGeom prst="rect">
              <a:avLst/>
            </a:prstGeom>
            <a:solidFill>
              <a:srgbClr val="00FF66">
                <a:alpha val="50000"/>
              </a:srgbClr>
            </a:solidFill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15"/>
            <p:cNvSpPr>
              <a:spLocks noChangeArrowheads="1"/>
            </p:cNvSpPr>
            <p:nvPr/>
          </p:nvSpPr>
          <p:spPr bwMode="auto">
            <a:xfrm>
              <a:off x="1334" y="3524"/>
              <a:ext cx="8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latin typeface="Arial" charset="0"/>
                </a:rPr>
                <a:t>Line numbers</a:t>
              </a:r>
            </a:p>
          </p:txBody>
        </p:sp>
        <p:sp>
          <p:nvSpPr>
            <p:cNvPr id="48" name="Rectangle 16"/>
            <p:cNvSpPr>
              <a:spLocks noChangeArrowheads="1"/>
            </p:cNvSpPr>
            <p:nvPr/>
          </p:nvSpPr>
          <p:spPr bwMode="auto">
            <a:xfrm>
              <a:off x="1252" y="3749"/>
              <a:ext cx="1240" cy="231"/>
            </a:xfrm>
            <a:prstGeom prst="rect">
              <a:avLst/>
            </a:prstGeom>
            <a:solidFill>
              <a:srgbClr val="99CCFF">
                <a:alpha val="50000"/>
              </a:srgbClr>
            </a:solidFill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17"/>
            <p:cNvSpPr>
              <a:spLocks noChangeArrowheads="1"/>
            </p:cNvSpPr>
            <p:nvPr/>
          </p:nvSpPr>
          <p:spPr bwMode="auto">
            <a:xfrm>
              <a:off x="1479" y="3764"/>
              <a:ext cx="58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latin typeface="Arial" charset="0"/>
                </a:rPr>
                <a:t>Ext. refs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895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4466" name="Rectangle 18"/>
          <p:cNvSpPr>
            <a:spLocks noChangeArrowheads="1"/>
          </p:cNvSpPr>
          <p:nvPr/>
        </p:nvSpPr>
        <p:spPr bwMode="auto">
          <a:xfrm>
            <a:off x="152400" y="841375"/>
            <a:ext cx="1968500" cy="6235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Arial" charset="0"/>
            </a:endParaRPr>
          </a:p>
        </p:txBody>
      </p:sp>
      <p:grpSp>
        <p:nvGrpSpPr>
          <p:cNvPr id="5224467" name="Group 19"/>
          <p:cNvGrpSpPr>
            <a:grpSpLocks/>
          </p:cNvGrpSpPr>
          <p:nvPr/>
        </p:nvGrpSpPr>
        <p:grpSpPr bwMode="auto">
          <a:xfrm>
            <a:off x="152400" y="4873625"/>
            <a:ext cx="1968500" cy="2212975"/>
            <a:chOff x="4180" y="2688"/>
            <a:chExt cx="1240" cy="1394"/>
          </a:xfrm>
        </p:grpSpPr>
        <p:grpSp>
          <p:nvGrpSpPr>
            <p:cNvPr id="5224468" name="Group 20"/>
            <p:cNvGrpSpPr>
              <a:grpSpLocks/>
            </p:cNvGrpSpPr>
            <p:nvPr/>
          </p:nvGrpSpPr>
          <p:grpSpPr bwMode="auto">
            <a:xfrm>
              <a:off x="4180" y="3567"/>
              <a:ext cx="1240" cy="515"/>
              <a:chOff x="4180" y="3567"/>
              <a:chExt cx="1240" cy="515"/>
            </a:xfrm>
          </p:grpSpPr>
          <p:sp>
            <p:nvSpPr>
              <p:cNvPr id="5224469" name="Rectangle 21"/>
              <p:cNvSpPr>
                <a:spLocks noChangeArrowheads="1"/>
              </p:cNvSpPr>
              <p:nvPr/>
            </p:nvSpPr>
            <p:spPr bwMode="auto">
              <a:xfrm>
                <a:off x="4180" y="3567"/>
                <a:ext cx="1240" cy="515"/>
              </a:xfrm>
              <a:prstGeom prst="rect">
                <a:avLst/>
              </a:prstGeom>
              <a:solidFill>
                <a:schemeClr val="hlink">
                  <a:alpha val="5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4470" name="Rectangle 22"/>
              <p:cNvSpPr>
                <a:spLocks noChangeArrowheads="1"/>
              </p:cNvSpPr>
              <p:nvPr/>
            </p:nvSpPr>
            <p:spPr bwMode="auto">
              <a:xfrm>
                <a:off x="4550" y="3643"/>
                <a:ext cx="42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latin typeface="Arial" charset="0"/>
                  </a:rPr>
                  <a:t>Code</a:t>
                </a:r>
              </a:p>
            </p:txBody>
          </p:sp>
        </p:grpSp>
        <p:grpSp>
          <p:nvGrpSpPr>
            <p:cNvPr id="5224471" name="Group 23"/>
            <p:cNvGrpSpPr>
              <a:grpSpLocks/>
            </p:cNvGrpSpPr>
            <p:nvPr/>
          </p:nvGrpSpPr>
          <p:grpSpPr bwMode="auto">
            <a:xfrm>
              <a:off x="4180" y="3042"/>
              <a:ext cx="1240" cy="517"/>
              <a:chOff x="4180" y="3042"/>
              <a:chExt cx="1240" cy="517"/>
            </a:xfrm>
          </p:grpSpPr>
          <p:sp>
            <p:nvSpPr>
              <p:cNvPr id="5224472" name="Rectangle 24"/>
              <p:cNvSpPr>
                <a:spLocks noChangeArrowheads="1"/>
              </p:cNvSpPr>
              <p:nvPr/>
            </p:nvSpPr>
            <p:spPr bwMode="auto">
              <a:xfrm>
                <a:off x="4180" y="3042"/>
                <a:ext cx="1240" cy="517"/>
              </a:xfrm>
              <a:prstGeom prst="rect">
                <a:avLst/>
              </a:prstGeom>
              <a:solidFill>
                <a:srgbClr val="FFFF00">
                  <a:alpha val="50000"/>
                </a:srgb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4473" name="Rectangle 25"/>
              <p:cNvSpPr>
                <a:spLocks noChangeArrowheads="1"/>
              </p:cNvSpPr>
              <p:nvPr/>
            </p:nvSpPr>
            <p:spPr bwMode="auto">
              <a:xfrm>
                <a:off x="4262" y="3120"/>
                <a:ext cx="93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latin typeface="Arial" charset="0"/>
                  </a:rPr>
                  <a:t>Initialized data</a:t>
                </a:r>
              </a:p>
            </p:txBody>
          </p:sp>
        </p:grpSp>
        <p:grpSp>
          <p:nvGrpSpPr>
            <p:cNvPr id="5224474" name="Group 26"/>
            <p:cNvGrpSpPr>
              <a:grpSpLocks/>
            </p:cNvGrpSpPr>
            <p:nvPr/>
          </p:nvGrpSpPr>
          <p:grpSpPr bwMode="auto">
            <a:xfrm>
              <a:off x="4180" y="2688"/>
              <a:ext cx="1240" cy="345"/>
              <a:chOff x="4180" y="2688"/>
              <a:chExt cx="1240" cy="345"/>
            </a:xfrm>
          </p:grpSpPr>
          <p:sp>
            <p:nvSpPr>
              <p:cNvPr id="5224475" name="Rectangle 27"/>
              <p:cNvSpPr>
                <a:spLocks noChangeArrowheads="1"/>
              </p:cNvSpPr>
              <p:nvPr/>
            </p:nvSpPr>
            <p:spPr bwMode="auto">
              <a:xfrm>
                <a:off x="4180" y="2693"/>
                <a:ext cx="1240" cy="340"/>
              </a:xfrm>
              <a:prstGeom prst="rect">
                <a:avLst/>
              </a:prstGeom>
              <a:solidFill>
                <a:srgbClr val="FF99FF">
                  <a:alpha val="50000"/>
                </a:srgb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4476" name="Rectangle 28"/>
              <p:cNvSpPr>
                <a:spLocks noChangeArrowheads="1"/>
              </p:cNvSpPr>
              <p:nvPr/>
            </p:nvSpPr>
            <p:spPr bwMode="auto">
              <a:xfrm>
                <a:off x="4598" y="2688"/>
                <a:ext cx="401" cy="212"/>
              </a:xfrm>
              <a:prstGeom prst="rect">
                <a:avLst/>
              </a:prstGeom>
              <a:solidFill>
                <a:srgbClr val="FF99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600">
                    <a:latin typeface="Arial" charset="0"/>
                  </a:rPr>
                  <a:t>BSS</a:t>
                </a:r>
              </a:p>
            </p:txBody>
          </p:sp>
        </p:grpSp>
      </p:grpSp>
      <p:sp>
        <p:nvSpPr>
          <p:cNvPr id="5224477" name="Rectangle 29"/>
          <p:cNvSpPr>
            <a:spLocks noChangeArrowheads="1"/>
          </p:cNvSpPr>
          <p:nvPr/>
        </p:nvSpPr>
        <p:spPr bwMode="auto">
          <a:xfrm>
            <a:off x="152400" y="4346575"/>
            <a:ext cx="1968500" cy="520700"/>
          </a:xfrm>
          <a:prstGeom prst="rect">
            <a:avLst/>
          </a:prstGeom>
          <a:solidFill>
            <a:srgbClr val="CCEC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478" name="Rectangle 30"/>
          <p:cNvSpPr>
            <a:spLocks noChangeArrowheads="1"/>
          </p:cNvSpPr>
          <p:nvPr/>
        </p:nvSpPr>
        <p:spPr bwMode="auto">
          <a:xfrm>
            <a:off x="739775" y="4370388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>
                <a:latin typeface="Arial" charset="0"/>
              </a:rPr>
              <a:t>Heap</a:t>
            </a:r>
          </a:p>
        </p:txBody>
      </p:sp>
      <p:sp>
        <p:nvSpPr>
          <p:cNvPr id="5224479" name="AutoShape 31"/>
          <p:cNvSpPr>
            <a:spLocks noChangeArrowheads="1"/>
          </p:cNvSpPr>
          <p:nvPr/>
        </p:nvSpPr>
        <p:spPr bwMode="auto">
          <a:xfrm>
            <a:off x="914400" y="4041775"/>
            <a:ext cx="368300" cy="292100"/>
          </a:xfrm>
          <a:prstGeom prst="upArrow">
            <a:avLst>
              <a:gd name="adj1" fmla="val 75009"/>
              <a:gd name="adj2" fmla="val 4999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224480" name="Rectangle 32"/>
          <p:cNvSpPr>
            <a:spLocks noChangeArrowheads="1"/>
          </p:cNvSpPr>
          <p:nvPr/>
        </p:nvSpPr>
        <p:spPr bwMode="auto">
          <a:xfrm>
            <a:off x="152400" y="2593975"/>
            <a:ext cx="1968500" cy="520700"/>
          </a:xfrm>
          <a:prstGeom prst="rect">
            <a:avLst/>
          </a:prstGeom>
          <a:solidFill>
            <a:srgbClr val="66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481" name="AutoShape 33"/>
          <p:cNvSpPr>
            <a:spLocks noChangeArrowheads="1"/>
          </p:cNvSpPr>
          <p:nvPr/>
        </p:nvSpPr>
        <p:spPr bwMode="auto">
          <a:xfrm>
            <a:off x="914400" y="3127375"/>
            <a:ext cx="368300" cy="292100"/>
          </a:xfrm>
          <a:prstGeom prst="downArrow">
            <a:avLst>
              <a:gd name="adj1" fmla="val 75009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224482" name="Rectangle 34"/>
          <p:cNvSpPr>
            <a:spLocks noChangeArrowheads="1"/>
          </p:cNvSpPr>
          <p:nvPr/>
        </p:nvSpPr>
        <p:spPr bwMode="auto">
          <a:xfrm>
            <a:off x="739775" y="2617788"/>
            <a:ext cx="692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>
                <a:latin typeface="Arial" charset="0"/>
              </a:rPr>
              <a:t>Stack</a:t>
            </a:r>
          </a:p>
        </p:txBody>
      </p:sp>
      <p:sp>
        <p:nvSpPr>
          <p:cNvPr id="5224483" name="Rectangle 35"/>
          <p:cNvSpPr>
            <a:spLocks noChangeArrowheads="1"/>
          </p:cNvSpPr>
          <p:nvPr/>
        </p:nvSpPr>
        <p:spPr bwMode="auto">
          <a:xfrm>
            <a:off x="152400" y="1679575"/>
            <a:ext cx="1968500" cy="520700"/>
          </a:xfrm>
          <a:prstGeom prst="rect">
            <a:avLst/>
          </a:prstGeom>
          <a:solidFill>
            <a:srgbClr val="FFCC66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484" name="Rectangle 36"/>
          <p:cNvSpPr>
            <a:spLocks noChangeArrowheads="1"/>
          </p:cNvSpPr>
          <p:nvPr/>
        </p:nvSpPr>
        <p:spPr bwMode="auto">
          <a:xfrm>
            <a:off x="663575" y="1779588"/>
            <a:ext cx="703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>
                <a:latin typeface="Arial" charset="0"/>
              </a:rPr>
              <a:t>DLL’s</a:t>
            </a:r>
          </a:p>
        </p:txBody>
      </p:sp>
      <p:sp>
        <p:nvSpPr>
          <p:cNvPr id="5224485" name="Rectangle 37"/>
          <p:cNvSpPr>
            <a:spLocks noChangeArrowheads="1"/>
          </p:cNvSpPr>
          <p:nvPr/>
        </p:nvSpPr>
        <p:spPr bwMode="auto">
          <a:xfrm>
            <a:off x="152400" y="1069975"/>
            <a:ext cx="1968500" cy="368300"/>
          </a:xfrm>
          <a:prstGeom prst="rect">
            <a:avLst/>
          </a:prstGeom>
          <a:solidFill>
            <a:srgbClr val="CCFF66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486" name="Rectangle 38"/>
          <p:cNvSpPr>
            <a:spLocks noChangeArrowheads="1"/>
          </p:cNvSpPr>
          <p:nvPr/>
        </p:nvSpPr>
        <p:spPr bwMode="auto">
          <a:xfrm>
            <a:off x="130175" y="1017588"/>
            <a:ext cx="18557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>
                <a:latin typeface="Arial" charset="0"/>
              </a:rPr>
              <a:t>mapped segments</a:t>
            </a:r>
          </a:p>
        </p:txBody>
      </p:sp>
      <p:sp>
        <p:nvSpPr>
          <p:cNvPr id="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Process and Program</a:t>
            </a:r>
            <a:endParaRPr lang="en-US" dirty="0"/>
          </a:p>
        </p:txBody>
      </p:sp>
      <p:grpSp>
        <p:nvGrpSpPr>
          <p:cNvPr id="44" name="Group 3"/>
          <p:cNvGrpSpPr>
            <a:grpSpLocks/>
          </p:cNvGrpSpPr>
          <p:nvPr/>
        </p:nvGrpSpPr>
        <p:grpSpPr bwMode="auto">
          <a:xfrm>
            <a:off x="4572000" y="3074193"/>
            <a:ext cx="1968500" cy="3338513"/>
            <a:chOff x="1252" y="1877"/>
            <a:chExt cx="1240" cy="2103"/>
          </a:xfrm>
        </p:grpSpPr>
        <p:sp>
          <p:nvSpPr>
            <p:cNvPr id="45" name="Rectangle 4"/>
            <p:cNvSpPr>
              <a:spLocks noChangeArrowheads="1"/>
            </p:cNvSpPr>
            <p:nvPr/>
          </p:nvSpPr>
          <p:spPr bwMode="auto">
            <a:xfrm>
              <a:off x="1252" y="1877"/>
              <a:ext cx="1240" cy="232"/>
            </a:xfrm>
            <a:prstGeom prst="rect">
              <a:avLst/>
            </a:prstGeom>
            <a:solidFill>
              <a:srgbClr val="CCFF33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5"/>
            <p:cNvSpPr>
              <a:spLocks noChangeArrowheads="1"/>
            </p:cNvSpPr>
            <p:nvPr/>
          </p:nvSpPr>
          <p:spPr bwMode="auto">
            <a:xfrm>
              <a:off x="1574" y="1892"/>
              <a:ext cx="5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latin typeface="Arial" charset="0"/>
                </a:rPr>
                <a:t>Header</a:t>
              </a:r>
            </a:p>
          </p:txBody>
        </p:sp>
        <p:sp>
          <p:nvSpPr>
            <p:cNvPr id="47" name="Rectangle 6"/>
            <p:cNvSpPr>
              <a:spLocks noChangeArrowheads="1"/>
            </p:cNvSpPr>
            <p:nvPr/>
          </p:nvSpPr>
          <p:spPr bwMode="auto">
            <a:xfrm>
              <a:off x="1252" y="2117"/>
              <a:ext cx="1240" cy="424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7"/>
            <p:cNvSpPr>
              <a:spLocks noChangeArrowheads="1"/>
            </p:cNvSpPr>
            <p:nvPr/>
          </p:nvSpPr>
          <p:spPr bwMode="auto">
            <a:xfrm>
              <a:off x="1622" y="2180"/>
              <a:ext cx="42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latin typeface="Arial" charset="0"/>
                </a:rPr>
                <a:t>Code</a:t>
              </a:r>
            </a:p>
          </p:txBody>
        </p:sp>
        <p:sp>
          <p:nvSpPr>
            <p:cNvPr id="49" name="Rectangle 8"/>
            <p:cNvSpPr>
              <a:spLocks noChangeArrowheads="1"/>
            </p:cNvSpPr>
            <p:nvPr/>
          </p:nvSpPr>
          <p:spPr bwMode="auto">
            <a:xfrm>
              <a:off x="1252" y="2549"/>
              <a:ext cx="1240" cy="424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9"/>
            <p:cNvSpPr>
              <a:spLocks noChangeArrowheads="1"/>
            </p:cNvSpPr>
            <p:nvPr/>
          </p:nvSpPr>
          <p:spPr bwMode="auto">
            <a:xfrm>
              <a:off x="1334" y="2612"/>
              <a:ext cx="93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latin typeface="Arial" charset="0"/>
                </a:rPr>
                <a:t>Initialized data</a:t>
              </a:r>
            </a:p>
          </p:txBody>
        </p:sp>
        <p:sp>
          <p:nvSpPr>
            <p:cNvPr id="51" name="Rectangle 10"/>
            <p:cNvSpPr>
              <a:spLocks noChangeArrowheads="1"/>
            </p:cNvSpPr>
            <p:nvPr/>
          </p:nvSpPr>
          <p:spPr bwMode="auto">
            <a:xfrm>
              <a:off x="1252" y="2981"/>
              <a:ext cx="124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1"/>
            <p:cNvSpPr>
              <a:spLocks noChangeArrowheads="1"/>
            </p:cNvSpPr>
            <p:nvPr/>
          </p:nvSpPr>
          <p:spPr bwMode="auto">
            <a:xfrm>
              <a:off x="1670" y="2996"/>
              <a:ext cx="3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latin typeface="Arial" charset="0"/>
                </a:rPr>
                <a:t>BSS</a:t>
              </a:r>
            </a:p>
          </p:txBody>
        </p:sp>
        <p:sp>
          <p:nvSpPr>
            <p:cNvPr id="53" name="Rectangle 12"/>
            <p:cNvSpPr>
              <a:spLocks noChangeArrowheads="1"/>
            </p:cNvSpPr>
            <p:nvPr/>
          </p:nvSpPr>
          <p:spPr bwMode="auto">
            <a:xfrm>
              <a:off x="1252" y="3221"/>
              <a:ext cx="1240" cy="280"/>
            </a:xfrm>
            <a:prstGeom prst="rect">
              <a:avLst/>
            </a:prstGeom>
            <a:solidFill>
              <a:srgbClr val="FF9999">
                <a:alpha val="50000"/>
              </a:srgbClr>
            </a:solidFill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13"/>
            <p:cNvSpPr>
              <a:spLocks noChangeArrowheads="1"/>
            </p:cNvSpPr>
            <p:nvPr/>
          </p:nvSpPr>
          <p:spPr bwMode="auto">
            <a:xfrm>
              <a:off x="1382" y="3236"/>
              <a:ext cx="85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latin typeface="Arial" charset="0"/>
                </a:rPr>
                <a:t>Symbol table</a:t>
              </a:r>
            </a:p>
          </p:txBody>
        </p:sp>
        <p:sp>
          <p:nvSpPr>
            <p:cNvPr id="55" name="Rectangle 14"/>
            <p:cNvSpPr>
              <a:spLocks noChangeArrowheads="1"/>
            </p:cNvSpPr>
            <p:nvPr/>
          </p:nvSpPr>
          <p:spPr bwMode="auto">
            <a:xfrm>
              <a:off x="1252" y="3509"/>
              <a:ext cx="1240" cy="232"/>
            </a:xfrm>
            <a:prstGeom prst="rect">
              <a:avLst/>
            </a:prstGeom>
            <a:solidFill>
              <a:srgbClr val="00FF66">
                <a:alpha val="50000"/>
              </a:srgbClr>
            </a:solidFill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15"/>
            <p:cNvSpPr>
              <a:spLocks noChangeArrowheads="1"/>
            </p:cNvSpPr>
            <p:nvPr/>
          </p:nvSpPr>
          <p:spPr bwMode="auto">
            <a:xfrm>
              <a:off x="1334" y="3524"/>
              <a:ext cx="8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latin typeface="Arial" charset="0"/>
                </a:rPr>
                <a:t>Line numbers</a:t>
              </a:r>
            </a:p>
          </p:txBody>
        </p:sp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1252" y="3749"/>
              <a:ext cx="1240" cy="231"/>
            </a:xfrm>
            <a:prstGeom prst="rect">
              <a:avLst/>
            </a:prstGeom>
            <a:solidFill>
              <a:srgbClr val="99CCFF">
                <a:alpha val="50000"/>
              </a:srgbClr>
            </a:solidFill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1479" y="3764"/>
              <a:ext cx="58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>
                  <a:latin typeface="Arial" charset="0"/>
                </a:rPr>
                <a:t>Ext. refs</a:t>
              </a:r>
            </a:p>
          </p:txBody>
        </p:sp>
      </p:grpSp>
      <p:sp>
        <p:nvSpPr>
          <p:cNvPr id="59" name="Content Placeholder 3"/>
          <p:cNvSpPr>
            <a:spLocks noGrp="1"/>
          </p:cNvSpPr>
          <p:nvPr>
            <p:ph sz="half" idx="4294967295"/>
            <p:custDataLst>
              <p:tags r:id="rId2"/>
            </p:custDataLst>
          </p:nvPr>
        </p:nvSpPr>
        <p:spPr>
          <a:xfrm>
            <a:off x="4648200" y="457200"/>
            <a:ext cx="4343400" cy="54403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Program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60" name="Rectangle 3"/>
          <p:cNvSpPr>
            <a:spLocks noGrp="1" noChangeArrowheads="1"/>
          </p:cNvSpPr>
          <p:nvPr>
            <p:ph sz="half" idx="1"/>
            <p:custDataLst>
              <p:tags r:id="rId3"/>
            </p:custDataLst>
          </p:nvPr>
        </p:nvSpPr>
        <p:spPr>
          <a:xfrm>
            <a:off x="228600" y="457200"/>
            <a:ext cx="4267200" cy="5440363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Process</a:t>
            </a:r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26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466" grpId="0" animBg="1"/>
      <p:bldP spid="5224477" grpId="0" animBg="1"/>
      <p:bldP spid="5224478" grpId="0"/>
      <p:bldP spid="5224479" grpId="0" animBg="1"/>
      <p:bldP spid="5224480" grpId="0" animBg="1"/>
      <p:bldP spid="5224481" grpId="0" animBg="1"/>
      <p:bldP spid="5224482" grpId="0"/>
      <p:bldP spid="5224483" grpId="0" animBg="1"/>
      <p:bldP spid="5224484" grpId="0"/>
      <p:bldP spid="5224485" grpId="0" animBg="1"/>
      <p:bldP spid="522448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64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Role of the OS</a:t>
            </a:r>
            <a:endParaRPr lang="en-US" dirty="0"/>
          </a:p>
        </p:txBody>
      </p:sp>
      <p:sp>
        <p:nvSpPr>
          <p:cNvPr id="522649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ym typeface="Symbol" pitchFamily="18" charset="2"/>
              </a:rPr>
              <a:t>Role of the OS</a:t>
            </a:r>
          </a:p>
          <a:p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Context Switching</a:t>
            </a:r>
          </a:p>
          <a:p>
            <a:pPr lvl="1"/>
            <a:r>
              <a:rPr lang="en-US" dirty="0" smtClean="0">
                <a:sym typeface="Symbol" pitchFamily="18" charset="2"/>
              </a:rPr>
              <a:t>Provides illusion that every process owns a CPU</a:t>
            </a:r>
          </a:p>
          <a:p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Virtual Memory</a:t>
            </a:r>
          </a:p>
          <a:p>
            <a:pPr lvl="1"/>
            <a:r>
              <a:rPr lang="en-US" dirty="0" smtClean="0">
                <a:sym typeface="Symbol" pitchFamily="18" charset="2"/>
              </a:rPr>
              <a:t>Provides illusion that process owns some memory</a:t>
            </a:r>
          </a:p>
          <a:p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Device drivers &amp; system calls</a:t>
            </a:r>
          </a:p>
          <a:p>
            <a:pPr lvl="1"/>
            <a:r>
              <a:rPr lang="en-US" dirty="0" smtClean="0">
                <a:sym typeface="Symbol" pitchFamily="18" charset="2"/>
              </a:rPr>
              <a:t>Provides illusion that process owns a keyboard, …</a:t>
            </a: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To do: </a:t>
            </a:r>
          </a:p>
          <a:p>
            <a:r>
              <a:rPr lang="en-US" dirty="0" smtClean="0">
                <a:sym typeface="Symbol" pitchFamily="18" charset="2"/>
              </a:rPr>
              <a:t>  How to start a process?</a:t>
            </a:r>
          </a:p>
          <a:p>
            <a:r>
              <a:rPr lang="en-US" dirty="0" smtClean="0">
                <a:sym typeface="Symbol" pitchFamily="18" charset="2"/>
              </a:rPr>
              <a:t>  How do processes communicate / coordinate?</a:t>
            </a:r>
          </a:p>
          <a:p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1913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0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How to create a process?</a:t>
            </a:r>
            <a:endParaRPr lang="en-US"/>
          </a:p>
        </p:txBody>
      </p:sp>
      <p:sp>
        <p:nvSpPr>
          <p:cNvPr id="52305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2971800"/>
          </a:xfrm>
        </p:spPr>
        <p:txBody>
          <a:bodyPr>
            <a:noAutofit/>
          </a:bodyPr>
          <a:lstStyle/>
          <a:p>
            <a:r>
              <a:rPr lang="en-US" dirty="0" smtClean="0"/>
              <a:t>Q: How to create a process? </a:t>
            </a:r>
          </a:p>
        </p:txBody>
      </p:sp>
    </p:spTree>
    <p:extLst>
      <p:ext uri="{BB962C8B-B14F-4D97-AF65-F5344CB8AC3E}">
        <p14:creationId xmlns:p14="http://schemas.microsoft.com/office/powerpoint/2010/main" val="132362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pstree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613112"/>
            <a:ext cx="85344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$ 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pstree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 | view -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init-+-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NetworkManager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-+-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dhclient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|-apache2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|-chrome-+-chrome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        `-chrome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|-chrome---chrome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clementine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|-clock-applet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cron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cupsd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firefox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---run-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mozilla.sh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firefox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-bin-+-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plugin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-cont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|-gnome-screensaver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grep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in.tftpd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ntpd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`-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sshd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sshd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sshd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---bash-+-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gcc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gcc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---cc1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                     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pstree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                          |-vim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                          `-view</a:t>
            </a:r>
            <a:endParaRPr lang="en-US" sz="2000" dirty="0">
              <a:solidFill>
                <a:schemeClr val="bg1"/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48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Processes Under UNIX</a:t>
            </a:r>
            <a:endParaRPr lang="en-US"/>
          </a:p>
        </p:txBody>
      </p:sp>
      <p:sp>
        <p:nvSpPr>
          <p:cNvPr id="523264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Init is a special case. For others…</a:t>
            </a:r>
          </a:p>
          <a:p>
            <a:r>
              <a:rPr lang="en-US" sz="2400" dirty="0" smtClean="0"/>
              <a:t>Q: How does parent process create child process?</a:t>
            </a:r>
          </a:p>
          <a:p>
            <a:r>
              <a:rPr lang="en-US" sz="2400" dirty="0" smtClean="0"/>
              <a:t>A: </a:t>
            </a:r>
            <a:r>
              <a:rPr lang="en-US" sz="2400" dirty="0" smtClean="0">
                <a:solidFill>
                  <a:schemeClr val="accent1"/>
                </a:solidFill>
              </a:rPr>
              <a:t>fork() system call</a:t>
            </a:r>
          </a:p>
          <a:p>
            <a:endParaRPr lang="en-US" sz="2800" dirty="0" smtClean="0"/>
          </a:p>
          <a:p>
            <a:endParaRPr lang="en-US" dirty="0" smtClean="0"/>
          </a:p>
          <a:p>
            <a:endParaRPr lang="en-US" sz="3200" dirty="0" smtClean="0"/>
          </a:p>
          <a:p>
            <a:pPr lvl="1">
              <a:buNone/>
            </a:pPr>
            <a:endParaRPr lang="en-US" sz="2800" dirty="0" smtClean="0"/>
          </a:p>
          <a:p>
            <a:r>
              <a:rPr lang="en-US" sz="2800" dirty="0" smtClean="0"/>
              <a:t>Wait. what? </a:t>
            </a:r>
            <a:r>
              <a:rPr lang="en-US" sz="2400" dirty="0" err="1" smtClean="0"/>
              <a:t>int</a:t>
            </a:r>
            <a:r>
              <a:rPr lang="en-US" sz="2400" dirty="0" smtClean="0"/>
              <a:t> fork() returns TWICE!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883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46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Example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main(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 ac, char **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av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) {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 x = 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getpid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(); // get current process ID from OS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char *hi = 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av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[1]; // get greeting from command line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(</a:t>
            </a:r>
            <a:r>
              <a:rPr lang="en-US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itchFamily="49" charset="0"/>
              </a:rPr>
              <a:t>“I’m process %d\n”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, x);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000" b="1" dirty="0" err="1" smtClean="0">
                <a:solidFill>
                  <a:schemeClr val="accent1"/>
                </a:solidFill>
                <a:latin typeface="Consolas" pitchFamily="49" charset="0"/>
              </a:rPr>
              <a:t>int</a:t>
            </a: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</a:rPr>
              <a:t> id = fork();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if (id == 0)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	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(</a:t>
            </a:r>
            <a:r>
              <a:rPr lang="en-US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itchFamily="49" charset="0"/>
              </a:rPr>
              <a:t>“%s from %d\n”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, hi, 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getpid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());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else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      	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(</a:t>
            </a:r>
            <a:r>
              <a:rPr lang="en-US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itchFamily="49" charset="0"/>
              </a:rPr>
              <a:t>“%s from %d, child is %d\n”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, hi, 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getpid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(), id);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}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$ 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gcc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 -o strange 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strange.c</a:t>
            </a:r>
            <a:endParaRPr lang="en-US" sz="2000" b="1" dirty="0" smtClean="0">
              <a:solidFill>
                <a:srgbClr val="FFFFFF"/>
              </a:solidFill>
              <a:latin typeface="Consolas" pitchFamily="49" charset="0"/>
            </a:endParaRP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$ ./strange “Hey”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I’m process 23511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Hey from 23512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Hey from 23511, child is 23512</a:t>
            </a:r>
          </a:p>
        </p:txBody>
      </p:sp>
    </p:spTree>
    <p:extLst>
      <p:ext uri="{BB962C8B-B14F-4D97-AF65-F5344CB8AC3E}">
        <p14:creationId xmlns:p14="http://schemas.microsoft.com/office/powerpoint/2010/main" val="270306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Big Picture: </a:t>
            </a:r>
            <a:r>
              <a:rPr lang="en-US" dirty="0" smtClean="0"/>
              <a:t>Parallelism and Synchronization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1066800"/>
            <a:ext cx="8845550" cy="595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239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Inter-process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Parent can pass information to child</a:t>
            </a:r>
          </a:p>
          <a:p>
            <a:pPr lvl="1"/>
            <a:r>
              <a:rPr lang="en-US" dirty="0" smtClean="0"/>
              <a:t>In fact, </a:t>
            </a:r>
            <a:r>
              <a:rPr lang="en-US" i="1" dirty="0" smtClean="0"/>
              <a:t>all parent data </a:t>
            </a:r>
            <a:r>
              <a:rPr lang="en-US" dirty="0" smtClean="0"/>
              <a:t>is passed to child</a:t>
            </a:r>
          </a:p>
          <a:p>
            <a:pPr lvl="1"/>
            <a:r>
              <a:rPr lang="en-US" dirty="0" smtClean="0"/>
              <a:t>But isolated after (C-O-W ensures changes are invisible)</a:t>
            </a:r>
          </a:p>
          <a:p>
            <a:r>
              <a:rPr lang="en-US" dirty="0" smtClean="0"/>
              <a:t>Q: How to continue communicating?</a:t>
            </a:r>
          </a:p>
          <a:p>
            <a:r>
              <a:rPr lang="en-US" dirty="0" smtClean="0"/>
              <a:t>A: Invent OS “IPC channels” : send(</a:t>
            </a:r>
            <a:r>
              <a:rPr lang="en-US" dirty="0" err="1" smtClean="0"/>
              <a:t>msg</a:t>
            </a:r>
            <a:r>
              <a:rPr lang="en-US" dirty="0" smtClean="0"/>
              <a:t>), </a:t>
            </a:r>
            <a:r>
              <a:rPr lang="en-US" dirty="0" err="1" smtClean="0"/>
              <a:t>recv</a:t>
            </a:r>
            <a:r>
              <a:rPr lang="en-US" dirty="0" smtClean="0"/>
              <a:t>(), …</a:t>
            </a:r>
          </a:p>
          <a:p>
            <a:pPr lvl="1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2036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Inter-process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Parent can pass information to child</a:t>
            </a:r>
          </a:p>
          <a:p>
            <a:pPr lvl="1"/>
            <a:r>
              <a:rPr lang="en-US" dirty="0" smtClean="0"/>
              <a:t>In fact, </a:t>
            </a:r>
            <a:r>
              <a:rPr lang="en-US" i="1" dirty="0" smtClean="0"/>
              <a:t>all parent data </a:t>
            </a:r>
            <a:r>
              <a:rPr lang="en-US" dirty="0" smtClean="0"/>
              <a:t>is passed to child</a:t>
            </a:r>
          </a:p>
          <a:p>
            <a:pPr lvl="1"/>
            <a:r>
              <a:rPr lang="en-US" dirty="0" smtClean="0"/>
              <a:t>But isolated after (C-O-W ensures changes are invisible)</a:t>
            </a:r>
          </a:p>
          <a:p>
            <a:r>
              <a:rPr lang="en-US" dirty="0" smtClean="0"/>
              <a:t>Q: How to continue communicating?</a:t>
            </a:r>
          </a:p>
          <a:p>
            <a:r>
              <a:rPr lang="en-US" dirty="0" smtClean="0"/>
              <a:t>A: Shared (Virtual) Memory!</a:t>
            </a:r>
          </a:p>
          <a:p>
            <a:endParaRPr lang="en-US" dirty="0" smtClean="0"/>
          </a:p>
          <a:p>
            <a:pPr lvl="1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1885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Processes and Threads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10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69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Processes are heavyweight</a:t>
            </a:r>
            <a:endParaRPr lang="en-US"/>
          </a:p>
        </p:txBody>
      </p:sp>
      <p:sp>
        <p:nvSpPr>
          <p:cNvPr id="52469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Parallel programming with processes:</a:t>
            </a:r>
          </a:p>
          <a:p>
            <a:pPr lvl="1"/>
            <a:r>
              <a:rPr lang="en-US" dirty="0" smtClean="0"/>
              <a:t>They share almost everything </a:t>
            </a:r>
            <a:br>
              <a:rPr lang="en-US" dirty="0" smtClean="0"/>
            </a:br>
            <a:r>
              <a:rPr lang="en-US" dirty="0" smtClean="0"/>
              <a:t>code, shared </a:t>
            </a:r>
            <a:r>
              <a:rPr lang="en-US" dirty="0" err="1" smtClean="0"/>
              <a:t>mem</a:t>
            </a:r>
            <a:r>
              <a:rPr lang="en-US" dirty="0" smtClean="0"/>
              <a:t>, open files, </a:t>
            </a:r>
            <a:r>
              <a:rPr lang="en-US" dirty="0" err="1" smtClean="0"/>
              <a:t>filesystem</a:t>
            </a:r>
            <a:r>
              <a:rPr lang="en-US" dirty="0" smtClean="0"/>
              <a:t> privileges, …</a:t>
            </a:r>
          </a:p>
          <a:p>
            <a:pPr lvl="1"/>
            <a:r>
              <a:rPr lang="en-US" dirty="0" err="1" smtClean="0"/>
              <a:t>Pagetables</a:t>
            </a:r>
            <a:r>
              <a:rPr lang="en-US" dirty="0" smtClean="0"/>
              <a:t> will be </a:t>
            </a:r>
            <a:r>
              <a:rPr lang="en-US" i="1" dirty="0" smtClean="0"/>
              <a:t>almost</a:t>
            </a:r>
            <a:r>
              <a:rPr lang="en-US" dirty="0" smtClean="0"/>
              <a:t> identical</a:t>
            </a:r>
          </a:p>
          <a:p>
            <a:pPr lvl="1"/>
            <a:r>
              <a:rPr lang="en-US" b="1" i="1" dirty="0" smtClean="0"/>
              <a:t>Differences: PC, registers, stack</a:t>
            </a:r>
          </a:p>
          <a:p>
            <a:r>
              <a:rPr lang="en-US" dirty="0" smtClean="0"/>
              <a:t>Recall: process = </a:t>
            </a:r>
            <a:r>
              <a:rPr lang="en-US" dirty="0" smtClean="0">
                <a:solidFill>
                  <a:schemeClr val="accent1"/>
                </a:solidFill>
              </a:rPr>
              <a:t>execution context </a:t>
            </a:r>
            <a:r>
              <a:rPr lang="en-US" dirty="0" smtClean="0"/>
              <a:t>+ </a:t>
            </a:r>
            <a:r>
              <a:rPr lang="en-US" dirty="0" smtClean="0">
                <a:solidFill>
                  <a:schemeClr val="accent1"/>
                </a:solidFill>
              </a:rPr>
              <a:t>address space</a:t>
            </a:r>
          </a:p>
        </p:txBody>
      </p:sp>
    </p:spTree>
    <p:extLst>
      <p:ext uri="{BB962C8B-B14F-4D97-AF65-F5344CB8AC3E}">
        <p14:creationId xmlns:p14="http://schemas.microsoft.com/office/powerpoint/2010/main" val="97449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Processes and Threads</a:t>
            </a:r>
            <a:endParaRPr lang="en-US" dirty="0"/>
          </a:p>
        </p:txBody>
      </p:sp>
      <p:sp>
        <p:nvSpPr>
          <p:cNvPr id="5222403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Process</a:t>
            </a:r>
          </a:p>
          <a:p>
            <a:r>
              <a:rPr lang="en-US" dirty="0" smtClean="0"/>
              <a:t>OS abstraction of a running computation</a:t>
            </a:r>
          </a:p>
          <a:p>
            <a:pPr lvl="1"/>
            <a:r>
              <a:rPr lang="en-US" dirty="0" smtClean="0"/>
              <a:t>The unit of execution</a:t>
            </a:r>
          </a:p>
          <a:p>
            <a:pPr lvl="1"/>
            <a:r>
              <a:rPr lang="en-US" dirty="0" smtClean="0"/>
              <a:t>The unit of scheduling</a:t>
            </a:r>
          </a:p>
          <a:p>
            <a:pPr lvl="1"/>
            <a:r>
              <a:rPr lang="en-US" dirty="0" smtClean="0"/>
              <a:t>Execution state</a:t>
            </a:r>
            <a:br>
              <a:rPr lang="en-US" dirty="0" smtClean="0"/>
            </a:br>
            <a:r>
              <a:rPr lang="en-US" dirty="0" smtClean="0"/>
              <a:t>+ address space</a:t>
            </a:r>
          </a:p>
          <a:p>
            <a:r>
              <a:rPr lang="en-US" dirty="0" smtClean="0"/>
              <a:t>From process perspective</a:t>
            </a:r>
          </a:p>
          <a:p>
            <a:pPr lvl="1"/>
            <a:r>
              <a:rPr lang="en-US" dirty="0" smtClean="0"/>
              <a:t>a virtual CPU</a:t>
            </a:r>
          </a:p>
          <a:p>
            <a:pPr lvl="1"/>
            <a:r>
              <a:rPr lang="en-US" dirty="0" smtClean="0"/>
              <a:t>some virtual memory</a:t>
            </a:r>
          </a:p>
          <a:p>
            <a:pPr lvl="1"/>
            <a:r>
              <a:rPr lang="en-US" dirty="0" smtClean="0"/>
              <a:t>a virtual keyboard, screen, 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Thread</a:t>
            </a:r>
          </a:p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OS abstraction of a single thread of control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  <a:latin typeface="Calibri"/>
              </a:rPr>
              <a:t>The unit of scheduling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  <a:latin typeface="Calibri"/>
              </a:rPr>
              <a:t>Lives in one single process</a:t>
            </a:r>
          </a:p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From thread perspective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  <a:latin typeface="Calibri"/>
              </a:rPr>
              <a:t>one virtual CPU core on a virtual multi-core machine</a:t>
            </a:r>
          </a:p>
        </p:txBody>
      </p:sp>
    </p:spTree>
    <p:extLst>
      <p:ext uri="{BB962C8B-B14F-4D97-AF65-F5344CB8AC3E}">
        <p14:creationId xmlns:p14="http://schemas.microsoft.com/office/powerpoint/2010/main" val="106867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1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Multithreaded Processes</a:t>
            </a:r>
            <a:endParaRPr lang="en-US"/>
          </a:p>
        </p:txBody>
      </p:sp>
      <p:pic>
        <p:nvPicPr>
          <p:cNvPr id="5251075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 l="375" t="11751" r="375" b="11751"/>
          <a:stretch>
            <a:fillRect/>
          </a:stretch>
        </p:blipFill>
        <p:spPr bwMode="auto">
          <a:xfrm>
            <a:off x="1114425" y="1817688"/>
            <a:ext cx="7135813" cy="412591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146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14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Threads</a:t>
            </a:r>
            <a:endParaRPr lang="en-US"/>
          </a:p>
        </p:txBody>
      </p:sp>
      <p:sp>
        <p:nvSpPr>
          <p:cNvPr id="5351428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76200" y="609600"/>
            <a:ext cx="9144000" cy="56388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Consolas" pitchFamily="49" charset="0"/>
              </a:rPr>
              <a:t>#include &lt;</a:t>
            </a:r>
            <a:r>
              <a:rPr lang="en-US" sz="2000" dirty="0" err="1" smtClean="0">
                <a:latin typeface="Consolas" pitchFamily="49" charset="0"/>
              </a:rPr>
              <a:t>pthread.h</a:t>
            </a:r>
            <a:r>
              <a:rPr lang="en-US" sz="2000" dirty="0" smtClean="0">
                <a:latin typeface="Consolas" pitchFamily="49" charset="0"/>
              </a:rPr>
              <a:t>&gt; </a:t>
            </a:r>
          </a:p>
          <a:p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counter = 0;</a:t>
            </a:r>
          </a:p>
          <a:p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void </a:t>
            </a:r>
            <a:r>
              <a:rPr lang="en-US" sz="2000" dirty="0" err="1" smtClean="0">
                <a:latin typeface="Consolas" pitchFamily="49" charset="0"/>
              </a:rPr>
              <a:t>PrintHello</a:t>
            </a:r>
            <a:r>
              <a:rPr lang="en-US" sz="2000" dirty="0" smtClean="0">
                <a:latin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arg</a:t>
            </a:r>
            <a:r>
              <a:rPr lang="en-US" sz="2000" dirty="0" smtClean="0">
                <a:latin typeface="Consolas" pitchFamily="49" charset="0"/>
              </a:rPr>
              <a:t>) {</a:t>
            </a:r>
          </a:p>
          <a:p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r>
              <a:rPr lang="en-US" sz="2000" dirty="0" smtClean="0">
                <a:latin typeface="Consolas" pitchFamily="49" charset="0"/>
              </a:rPr>
              <a:t>(</a:t>
            </a:r>
            <a:r>
              <a:rPr lang="en-US" sz="2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itchFamily="49" charset="0"/>
              </a:rPr>
              <a:t>“I’m thread %d, counter is %d\n”</a:t>
            </a:r>
            <a:r>
              <a:rPr lang="en-US" sz="2000" dirty="0" smtClean="0">
                <a:latin typeface="Consolas" pitchFamily="49" charset="0"/>
              </a:rPr>
              <a:t>, </a:t>
            </a:r>
            <a:r>
              <a:rPr lang="en-US" sz="2000" dirty="0" err="1" smtClean="0">
                <a:latin typeface="Consolas" pitchFamily="49" charset="0"/>
              </a:rPr>
              <a:t>arg</a:t>
            </a:r>
            <a:r>
              <a:rPr lang="en-US" sz="2000" dirty="0" smtClean="0">
                <a:latin typeface="Consolas" pitchFamily="49" charset="0"/>
              </a:rPr>
              <a:t>, counter++);</a:t>
            </a:r>
          </a:p>
          <a:p>
            <a:r>
              <a:rPr lang="en-US" sz="2000" dirty="0" smtClean="0">
                <a:latin typeface="Consolas" pitchFamily="49" charset="0"/>
              </a:rPr>
              <a:t>	... do some work ...</a:t>
            </a:r>
          </a:p>
          <a:p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pthread_exit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(NULL); </a:t>
            </a:r>
          </a:p>
          <a:p>
            <a:r>
              <a:rPr lang="en-US" sz="2000" dirty="0" smtClean="0">
                <a:latin typeface="Consolas" pitchFamily="49" charset="0"/>
              </a:rPr>
              <a:t>}</a:t>
            </a:r>
          </a:p>
          <a:p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main () { </a:t>
            </a:r>
          </a:p>
          <a:p>
            <a:r>
              <a:rPr lang="en-US" sz="2000" dirty="0" smtClean="0">
                <a:latin typeface="Consolas" pitchFamily="49" charset="0"/>
              </a:rPr>
              <a:t>	for (t = 0; t &lt; 4; t++) {</a:t>
            </a:r>
          </a:p>
          <a:p>
            <a:r>
              <a:rPr lang="en-US" sz="2000" dirty="0" smtClean="0">
                <a:latin typeface="Consolas" pitchFamily="49" charset="0"/>
              </a:rPr>
              <a:t>   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r>
              <a:rPr lang="en-US" sz="2000" dirty="0" smtClean="0">
                <a:latin typeface="Consolas" pitchFamily="49" charset="0"/>
              </a:rPr>
              <a:t>(</a:t>
            </a:r>
            <a:r>
              <a:rPr lang="en-US" sz="2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itchFamily="49" charset="0"/>
              </a:rPr>
              <a:t>“in main: creating thread %d\n"</a:t>
            </a:r>
            <a:r>
              <a:rPr lang="en-US" sz="2000" dirty="0" smtClean="0">
                <a:latin typeface="Consolas" pitchFamily="49" charset="0"/>
              </a:rPr>
              <a:t>, t); </a:t>
            </a:r>
          </a:p>
          <a:p>
            <a:r>
              <a:rPr lang="en-US" sz="2000" dirty="0" smtClean="0">
                <a:latin typeface="Consolas" pitchFamily="49" charset="0"/>
              </a:rPr>
              <a:t>    	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pthread_create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(NULL, NULL, 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PrintHello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, t)</a:t>
            </a:r>
            <a:r>
              <a:rPr lang="en-US" sz="2000" dirty="0" smtClean="0">
                <a:latin typeface="Consolas" pitchFamily="49" charset="0"/>
              </a:rPr>
              <a:t>;</a:t>
            </a:r>
          </a:p>
          <a:p>
            <a:r>
              <a:rPr lang="en-US" sz="2000" dirty="0" smtClean="0">
                <a:latin typeface="Consolas" pitchFamily="49" charset="0"/>
              </a:rPr>
              <a:t>   } </a:t>
            </a:r>
          </a:p>
          <a:p>
            <a:r>
              <a:rPr lang="en-US" sz="2000" dirty="0" smtClean="0">
                <a:latin typeface="Consolas" pitchFamily="49" charset="0"/>
              </a:rPr>
              <a:t>   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pthread_exit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(NULL);</a:t>
            </a:r>
            <a:r>
              <a:rPr lang="en-US" sz="2000" dirty="0" smtClean="0">
                <a:latin typeface="Consolas" pitchFamily="49" charset="0"/>
              </a:rPr>
              <a:t> </a:t>
            </a:r>
          </a:p>
          <a:p>
            <a:r>
              <a:rPr lang="en-US" sz="2000" dirty="0" smtClean="0">
                <a:latin typeface="Consolas" pitchFamily="49" charset="0"/>
              </a:rPr>
              <a:t>} </a:t>
            </a:r>
            <a:endParaRPr lang="en-US" sz="2000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9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53534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2800" dirty="0" smtClean="0">
                <a:latin typeface="Consolas" pitchFamily="49" charset="0"/>
              </a:rPr>
              <a:t>in main: creating thread 0</a:t>
            </a:r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I’m thread 0, 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</a:rPr>
              <a:t>counter is 0</a:t>
            </a:r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in main: creating thread 1</a:t>
            </a:r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I’m thread 1, 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</a:rPr>
              <a:t>counter is 1</a:t>
            </a:r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in main: creating thread 2</a:t>
            </a:r>
            <a:endParaRPr lang="en-US" sz="2800" dirty="0" smtClean="0"/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in main: creating thread 3</a:t>
            </a:r>
            <a:endParaRPr lang="en-US" sz="2800" dirty="0" smtClean="0"/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I’m thread 3, 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</a:rPr>
              <a:t>counter is 2</a:t>
            </a:r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I’m thread 2, 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</a:rPr>
              <a:t>counter is 3</a:t>
            </a:r>
            <a:endParaRPr lang="en-US" dirty="0" smtClean="0">
              <a:solidFill>
                <a:schemeClr val="accent1"/>
              </a:solidFill>
            </a:endParaRPr>
          </a:p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539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Multi-Threaded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</a:t>
            </a:r>
            <a:r>
              <a:rPr lang="en-US" dirty="0" smtClean="0">
                <a:solidFill>
                  <a:schemeClr val="accent1"/>
                </a:solidFill>
              </a:rPr>
              <a:t>Apache web server</a:t>
            </a:r>
          </a:p>
          <a:p>
            <a:r>
              <a:rPr lang="en-US" sz="2400" dirty="0" smtClean="0">
                <a:latin typeface="Consolas" pitchFamily="49" charset="0"/>
              </a:rPr>
              <a:t>void main() {</a:t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setup();</a:t>
            </a:r>
          </a:p>
          <a:p>
            <a:r>
              <a:rPr lang="en-US" sz="2400" dirty="0" smtClean="0">
                <a:latin typeface="Consolas" pitchFamily="49" charset="0"/>
              </a:rPr>
              <a:t>	while (c = </a:t>
            </a:r>
            <a:r>
              <a:rPr lang="en-US" sz="2400" dirty="0" err="1" smtClean="0">
                <a:latin typeface="Consolas" pitchFamily="49" charset="0"/>
              </a:rPr>
              <a:t>accept_connection</a:t>
            </a:r>
            <a:r>
              <a:rPr lang="en-US" sz="2400" dirty="0" smtClean="0">
                <a:latin typeface="Consolas" pitchFamily="49" charset="0"/>
              </a:rPr>
              <a:t>()) {</a:t>
            </a:r>
          </a:p>
          <a:p>
            <a:r>
              <a:rPr lang="en-US" sz="2400" dirty="0" smtClean="0">
                <a:latin typeface="Consolas" pitchFamily="49" charset="0"/>
              </a:rPr>
              <a:t/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</a:rPr>
              <a:t>req</a:t>
            </a:r>
            <a:r>
              <a:rPr lang="en-US" sz="2400" dirty="0" smtClean="0">
                <a:latin typeface="Consolas" pitchFamily="49" charset="0"/>
              </a:rPr>
              <a:t> = </a:t>
            </a:r>
            <a:r>
              <a:rPr lang="en-US" sz="2400" dirty="0" err="1" smtClean="0">
                <a:latin typeface="Consolas" pitchFamily="49" charset="0"/>
              </a:rPr>
              <a:t>read_request</a:t>
            </a:r>
            <a:r>
              <a:rPr lang="en-US" sz="2400" dirty="0" smtClean="0">
                <a:latin typeface="Consolas" pitchFamily="49" charset="0"/>
              </a:rPr>
              <a:t>(c);</a:t>
            </a:r>
          </a:p>
          <a:p>
            <a:r>
              <a:rPr lang="en-US" sz="2400" dirty="0" smtClean="0"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hits[</a:t>
            </a:r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req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]++;</a:t>
            </a:r>
            <a:r>
              <a:rPr lang="en-US" sz="2400" dirty="0" smtClean="0">
                <a:latin typeface="Consolas" pitchFamily="49" charset="0"/>
              </a:rPr>
              <a:t/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</a:rPr>
              <a:t>send_response</a:t>
            </a:r>
            <a:r>
              <a:rPr lang="en-US" sz="2400" dirty="0" smtClean="0">
                <a:latin typeface="Consolas" pitchFamily="49" charset="0"/>
              </a:rPr>
              <a:t>(c, </a:t>
            </a:r>
            <a:r>
              <a:rPr lang="en-US" sz="2400" dirty="0" err="1" smtClean="0">
                <a:latin typeface="Consolas" pitchFamily="49" charset="0"/>
              </a:rPr>
              <a:t>req</a:t>
            </a:r>
            <a:r>
              <a:rPr lang="en-US" sz="2400" dirty="0" smtClean="0">
                <a:latin typeface="Consolas" pitchFamily="49" charset="0"/>
              </a:rPr>
              <a:t>);</a:t>
            </a:r>
          </a:p>
          <a:p>
            <a:r>
              <a:rPr lang="en-US" sz="2400" dirty="0" smtClean="0">
                <a:latin typeface="Consolas" pitchFamily="49" charset="0"/>
              </a:rPr>
              <a:t>	</a:t>
            </a:r>
          </a:p>
          <a:p>
            <a:r>
              <a:rPr lang="en-US" sz="2400" dirty="0" smtClean="0">
                <a:latin typeface="Consolas" pitchFamily="49" charset="0"/>
              </a:rPr>
              <a:t>	}</a:t>
            </a:r>
          </a:p>
          <a:p>
            <a:r>
              <a:rPr lang="en-US" sz="2400" dirty="0" smtClean="0">
                <a:latin typeface="Consolas" pitchFamily="49" charset="0"/>
              </a:rPr>
              <a:t>	cleanup();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  <a:endParaRPr lang="en-US" dirty="0" smtClean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49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Race Conditions</a:t>
            </a:r>
            <a:endParaRPr lang="en-US" dirty="0"/>
          </a:p>
        </p:txBody>
      </p:sp>
      <p:sp>
        <p:nvSpPr>
          <p:cNvPr id="527360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 Apache web server</a:t>
            </a:r>
          </a:p>
          <a:p>
            <a:r>
              <a:rPr lang="en-US" dirty="0" smtClean="0"/>
              <a:t>Each client request handled by a separate thread (in parallel)</a:t>
            </a:r>
          </a:p>
          <a:p>
            <a:pPr lvl="1"/>
            <a:r>
              <a:rPr lang="en-US" dirty="0" smtClean="0"/>
              <a:t>Some shared state: hit counter, ...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(look familiar?)</a:t>
            </a:r>
          </a:p>
          <a:p>
            <a:r>
              <a:rPr lang="en-US" dirty="0" smtClean="0"/>
              <a:t>Timing-dependent failure </a:t>
            </a:r>
            <a:r>
              <a:rPr lang="en-US" dirty="0" smtClean="0">
                <a:sym typeface="Symbol" pitchFamily="18" charset="2"/>
              </a:rPr>
              <a:t> </a:t>
            </a:r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race condition</a:t>
            </a:r>
          </a:p>
          <a:p>
            <a:pPr lvl="1"/>
            <a:r>
              <a:rPr lang="en-US" dirty="0" smtClean="0">
                <a:sym typeface="Symbol" pitchFamily="18" charset="2"/>
              </a:rPr>
              <a:t> hard to reproduce  hard to debug</a:t>
            </a:r>
          </a:p>
        </p:txBody>
      </p:sp>
      <p:sp>
        <p:nvSpPr>
          <p:cNvPr id="527360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2527518"/>
            <a:ext cx="3339376" cy="181588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Thread 52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...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hits </a:t>
            </a:r>
            <a:r>
              <a:rPr lang="en-US" sz="2800" b="1" dirty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= hits + 1;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...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2527518"/>
            <a:ext cx="3339376" cy="181588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Thread 205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...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hits </a:t>
            </a:r>
            <a:r>
              <a:rPr lang="en-US" sz="2800" b="1" dirty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= hits + 1;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...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2514600"/>
            <a:ext cx="3581400" cy="1815882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Thread 52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10200" y="2514600"/>
            <a:ext cx="3352800" cy="1815882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Thread 205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850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04" grpId="0"/>
      <p:bldP spid="7" grpId="0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Goal: Parallelism and Synchronization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Cache Coherency Problem</a:t>
            </a:r>
            <a:r>
              <a:rPr lang="en-US" dirty="0" smtClean="0"/>
              <a:t>: What happens when to two or more processors cache </a:t>
            </a:r>
            <a:r>
              <a:rPr lang="en-US" b="1" i="1" dirty="0" smtClean="0"/>
              <a:t>shared</a:t>
            </a:r>
            <a:r>
              <a:rPr lang="en-US" dirty="0" smtClean="0"/>
              <a:t> data?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4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9507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Programming with threads</a:t>
            </a:r>
            <a:endParaRPr lang="en-US"/>
          </a:p>
        </p:txBody>
      </p:sp>
      <p:sp>
        <p:nvSpPr>
          <p:cNvPr id="5269506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Within a thread: execution is sequential</a:t>
            </a:r>
          </a:p>
          <a:p>
            <a:r>
              <a:rPr lang="en-US" dirty="0" smtClean="0"/>
              <a:t>Between threads?</a:t>
            </a:r>
          </a:p>
          <a:p>
            <a:pPr lvl="1"/>
            <a:r>
              <a:rPr lang="en-US" dirty="0" smtClean="0"/>
              <a:t>No ordering or timing guarantees</a:t>
            </a:r>
          </a:p>
          <a:p>
            <a:pPr lvl="1"/>
            <a:r>
              <a:rPr lang="en-US" dirty="0" smtClean="0"/>
              <a:t>Might even run on different cores at the same time</a:t>
            </a:r>
          </a:p>
          <a:p>
            <a:r>
              <a:rPr lang="en-US" dirty="0" smtClean="0"/>
              <a:t>Problem: hard to program, hard to reason about</a:t>
            </a:r>
          </a:p>
          <a:p>
            <a:pPr lvl="1"/>
            <a:r>
              <a:rPr lang="en-US" dirty="0" smtClean="0"/>
              <a:t>Behavior can depend on subtle timing differences</a:t>
            </a:r>
          </a:p>
          <a:p>
            <a:pPr lvl="1"/>
            <a:r>
              <a:rPr lang="en-US" dirty="0" smtClean="0"/>
              <a:t>Bugs may be impossible to reproduce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Cache coherency isn’t sufficient…</a:t>
            </a:r>
          </a:p>
          <a:p>
            <a:r>
              <a:rPr lang="en-US" dirty="0" smtClean="0"/>
              <a:t>Need explicit synchronization to </a:t>
            </a:r>
            <a:br>
              <a:rPr lang="en-US" dirty="0" smtClean="0"/>
            </a:br>
            <a:r>
              <a:rPr lang="en-US" dirty="0" smtClean="0"/>
              <a:t>make sense of concurrency!</a:t>
            </a:r>
          </a:p>
        </p:txBody>
      </p:sp>
    </p:spTree>
    <p:extLst>
      <p:ext uri="{BB962C8B-B14F-4D97-AF65-F5344CB8AC3E}">
        <p14:creationId xmlns:p14="http://schemas.microsoft.com/office/powerpoint/2010/main" val="58710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7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Race conditions</a:t>
            </a:r>
            <a:endParaRPr lang="en-US"/>
          </a:p>
        </p:txBody>
      </p:sp>
      <p:sp>
        <p:nvSpPr>
          <p:cNvPr id="527769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Race Condition</a:t>
            </a:r>
          </a:p>
          <a:p>
            <a:r>
              <a:rPr lang="en-US" dirty="0" smtClean="0"/>
              <a:t>Timing-dependent error when </a:t>
            </a:r>
            <a:br>
              <a:rPr lang="en-US" dirty="0" smtClean="0"/>
            </a:br>
            <a:r>
              <a:rPr lang="en-US" dirty="0" smtClean="0"/>
              <a:t>accessing  shared state </a:t>
            </a:r>
          </a:p>
          <a:p>
            <a:pPr lvl="1"/>
            <a:r>
              <a:rPr lang="en-US" dirty="0" smtClean="0"/>
              <a:t>Depends on scheduling happenstance</a:t>
            </a:r>
            <a:br>
              <a:rPr lang="en-US" dirty="0" smtClean="0"/>
            </a:br>
            <a:r>
              <a:rPr lang="en-US" dirty="0" smtClean="0"/>
              <a:t>… e.g. who wins “race” to the store instruction?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Concurrent Program Correctness =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all possible schedules are safe  </a:t>
            </a:r>
          </a:p>
          <a:p>
            <a:pPr lvl="1"/>
            <a:r>
              <a:rPr lang="en-US" dirty="0" smtClean="0"/>
              <a:t>Must consider </a:t>
            </a:r>
            <a:r>
              <a:rPr lang="en-US" i="1" dirty="0" smtClean="0"/>
              <a:t>every possible </a:t>
            </a:r>
            <a:r>
              <a:rPr lang="en-US" dirty="0" smtClean="0"/>
              <a:t>permutation</a:t>
            </a:r>
          </a:p>
          <a:p>
            <a:pPr lvl="1"/>
            <a:r>
              <a:rPr lang="en-US" dirty="0" smtClean="0"/>
              <a:t>In other words…</a:t>
            </a:r>
          </a:p>
          <a:p>
            <a:r>
              <a:rPr lang="en-US" dirty="0" smtClean="0"/>
              <a:t>		… the scheduler is your adversary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80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9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Critical sections</a:t>
            </a:r>
            <a:endParaRPr lang="en-US"/>
          </a:p>
        </p:txBody>
      </p:sp>
      <p:sp>
        <p:nvSpPr>
          <p:cNvPr id="52797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if we can designate parts of the execution as </a:t>
            </a:r>
            <a:r>
              <a:rPr lang="en-US" dirty="0" smtClean="0">
                <a:solidFill>
                  <a:schemeClr val="accent1"/>
                </a:solidFill>
              </a:rPr>
              <a:t>critical sections</a:t>
            </a:r>
          </a:p>
          <a:p>
            <a:pPr lvl="1"/>
            <a:r>
              <a:rPr lang="en-US" dirty="0" smtClean="0"/>
              <a:t>Rule: only one thread can be “inside”</a:t>
            </a:r>
            <a:endParaRPr lang="en-US" dirty="0"/>
          </a:p>
        </p:txBody>
      </p:sp>
      <p:sp>
        <p:nvSpPr>
          <p:cNvPr id="1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2133600"/>
            <a:ext cx="3581400" cy="39703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Thread 52</a:t>
            </a:r>
          </a:p>
          <a:p>
            <a:pPr eaLnBrk="1" hangingPunct="1"/>
            <a:endParaRPr lang="en-US" sz="2800" b="1" dirty="0" smtClean="0">
              <a:solidFill>
                <a:schemeClr val="accent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 smtClean="0">
              <a:solidFill>
                <a:schemeClr val="accent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</a:p>
          <a:p>
            <a:pPr eaLnBrk="1" hangingPunct="1"/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2133600"/>
            <a:ext cx="3352800" cy="39703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Thread 205</a:t>
            </a:r>
          </a:p>
          <a:p>
            <a:pPr eaLnBrk="1" hangingPunct="1"/>
            <a:endParaRPr lang="en-US" sz="2800" b="1" dirty="0" smtClean="0">
              <a:solidFill>
                <a:schemeClr val="accent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 smtClean="0">
              <a:solidFill>
                <a:schemeClr val="accent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</a:p>
          <a:p>
            <a:pPr eaLnBrk="1" hangingPunct="1"/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171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1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Mutexes</a:t>
            </a:r>
            <a:endParaRPr lang="en-US"/>
          </a:p>
        </p:txBody>
      </p:sp>
      <p:sp>
        <p:nvSpPr>
          <p:cNvPr id="5261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57200"/>
            <a:ext cx="8686800" cy="2971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Q: How to implement critical section in code?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A: Lots of approaches….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Mutual Exclusion Lock (</a:t>
            </a:r>
            <a:r>
              <a:rPr lang="en-US" dirty="0" err="1" smtClean="0">
                <a:solidFill>
                  <a:schemeClr val="accent1"/>
                </a:solidFill>
              </a:rPr>
              <a:t>mutex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acquire(m): wait till it becomes free, then lock it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release(m): unlock it</a:t>
            </a:r>
          </a:p>
          <a:p>
            <a:pPr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5261322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55762" y="3622119"/>
            <a:ext cx="6421438" cy="2246769"/>
          </a:xfrm>
          <a:prstGeom prst="rect">
            <a:avLst/>
          </a:prstGeom>
          <a:noFill/>
          <a:ln w="5715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apache_got_hit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() {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</a:t>
            </a:r>
            <a:r>
              <a:rPr lang="en-US" sz="2800" dirty="0" err="1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pthread_mutex_lock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(m);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hits = hits + 1;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</a:t>
            </a:r>
            <a:r>
              <a:rPr lang="en-US" sz="2800" dirty="0" err="1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pthread_mutex_unlock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(m)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}</a:t>
            </a:r>
            <a:endParaRPr lang="en-US" sz="2800" dirty="0">
              <a:solidFill>
                <a:schemeClr val="bg1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727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132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86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Informally, Cache Coherency requires that </a:t>
            </a:r>
            <a:r>
              <a:rPr lang="en-AU" dirty="0" smtClean="0">
                <a:solidFill>
                  <a:schemeClr val="bg1"/>
                </a:solidFill>
              </a:rPr>
              <a:t>reads </a:t>
            </a:r>
            <a:r>
              <a:rPr lang="en-AU" dirty="0">
                <a:solidFill>
                  <a:schemeClr val="bg1"/>
                </a:solidFill>
              </a:rPr>
              <a:t>return most recently written </a:t>
            </a:r>
            <a:r>
              <a:rPr lang="en-AU" dirty="0" smtClean="0">
                <a:solidFill>
                  <a:schemeClr val="bg1"/>
                </a:solidFill>
              </a:rPr>
              <a:t>value.  </a:t>
            </a:r>
          </a:p>
          <a:p>
            <a:r>
              <a:rPr lang="en-AU" dirty="0" smtClean="0">
                <a:solidFill>
                  <a:schemeClr val="bg1"/>
                </a:solidFill>
              </a:rPr>
              <a:t>With multiprocessors maintaining cache coherency can be difficult and requires cache coherency protocols like Snooping cache coherency protocols.</a:t>
            </a:r>
          </a:p>
          <a:p>
            <a:endParaRPr lang="en-AU" dirty="0"/>
          </a:p>
          <a:p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ache </a:t>
            </a:r>
            <a:r>
              <a:rPr lang="en-US" dirty="0">
                <a:solidFill>
                  <a:schemeClr val="bg1"/>
                </a:solidFill>
              </a:rPr>
              <a:t>coherency </a:t>
            </a:r>
            <a:r>
              <a:rPr lang="en-US" dirty="0" smtClean="0">
                <a:solidFill>
                  <a:schemeClr val="bg1"/>
                </a:solidFill>
              </a:rPr>
              <a:t>controls </a:t>
            </a:r>
            <a:r>
              <a:rPr lang="en-US" b="1" i="1" dirty="0" smtClean="0">
                <a:solidFill>
                  <a:schemeClr val="bg1"/>
                </a:solidFill>
              </a:rPr>
              <a:t>what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values are </a:t>
            </a:r>
            <a:r>
              <a:rPr lang="en-US" dirty="0" smtClean="0">
                <a:solidFill>
                  <a:schemeClr val="bg1"/>
                </a:solidFill>
              </a:rPr>
              <a:t>read, but may be insufficient or very expensive to </a:t>
            </a:r>
            <a:r>
              <a:rPr lang="en-US" dirty="0">
                <a:solidFill>
                  <a:schemeClr val="bg1"/>
                </a:solidFill>
              </a:rPr>
              <a:t>maintain consistency (</a:t>
            </a:r>
            <a:r>
              <a:rPr lang="en-US" b="1" i="1" dirty="0">
                <a:solidFill>
                  <a:schemeClr val="bg1"/>
                </a:solidFill>
              </a:rPr>
              <a:t>when</a:t>
            </a:r>
            <a:r>
              <a:rPr lang="en-US" dirty="0">
                <a:solidFill>
                  <a:schemeClr val="bg1"/>
                </a:solidFill>
              </a:rPr>
              <a:t> a written value will be returned to a read).  </a:t>
            </a:r>
            <a:r>
              <a:rPr lang="en-US" dirty="0" smtClean="0">
                <a:solidFill>
                  <a:schemeClr val="bg1"/>
                </a:solidFill>
              </a:rPr>
              <a:t>We need synchronization primitives to more efficiently implement parallel and correct programs.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Processes and Threads are the abstraction that we use to write parallel programs?  Fork and Joint and </a:t>
            </a:r>
            <a:r>
              <a:rPr lang="en-US" dirty="0" err="1" smtClean="0">
                <a:solidFill>
                  <a:schemeClr val="accent1"/>
                </a:solidFill>
              </a:rPr>
              <a:t>Interprocesses</a:t>
            </a:r>
            <a:r>
              <a:rPr lang="en-US" dirty="0" smtClean="0">
                <a:solidFill>
                  <a:schemeClr val="accent1"/>
                </a:solidFill>
              </a:rPr>
              <a:t> communication (IPC) can be used to coordinate processes.  Threads are used to coordinate use of shared memory within a process.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70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Next time.  Higher level synchronization primitives (other abstractions to implement a critical section beyond </a:t>
            </a:r>
            <a:r>
              <a:rPr lang="en-US" dirty="0" err="1" smtClean="0"/>
              <a:t>mutexes</a:t>
            </a:r>
            <a:r>
              <a:rPr lang="en-US" dirty="0" smtClean="0"/>
              <a:t>)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619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609600"/>
            <a:ext cx="9448800" cy="6324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Project3 </a:t>
            </a:r>
            <a:r>
              <a:rPr lang="en-US" i="1" dirty="0" smtClean="0">
                <a:solidFill>
                  <a:schemeClr val="accent1"/>
                </a:solidFill>
              </a:rPr>
              <a:t>due next week</a:t>
            </a:r>
            <a:r>
              <a:rPr lang="en-US" dirty="0" smtClean="0"/>
              <a:t>, Monday, April 22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endParaRPr lang="en-US" i="1" dirty="0">
              <a:solidFill>
                <a:schemeClr val="accent1"/>
              </a:solidFill>
            </a:endParaRPr>
          </a:p>
          <a:p>
            <a:pPr marL="573088" lvl="1" indent="-457200">
              <a:buFont typeface="Arial"/>
              <a:buChar char="•"/>
            </a:pPr>
            <a:r>
              <a:rPr lang="en-US" dirty="0"/>
              <a:t>Design </a:t>
            </a:r>
            <a:r>
              <a:rPr lang="en-US" dirty="0" smtClean="0"/>
              <a:t>Doc due </a:t>
            </a:r>
            <a:r>
              <a:rPr lang="en-US" i="1" dirty="0" smtClean="0">
                <a:solidFill>
                  <a:schemeClr val="accent1"/>
                </a:solidFill>
              </a:rPr>
              <a:t>yesterday</a:t>
            </a:r>
            <a:r>
              <a:rPr lang="en-US" dirty="0" smtClean="0"/>
              <a:t>, </a:t>
            </a:r>
            <a:r>
              <a:rPr lang="en-US" dirty="0"/>
              <a:t>Monday, April 15</a:t>
            </a:r>
            <a:r>
              <a:rPr lang="en-US" baseline="30000" dirty="0"/>
              <a:t>th</a:t>
            </a:r>
            <a:endParaRPr lang="en-US" dirty="0"/>
          </a:p>
          <a:p>
            <a:pPr marL="573088" lvl="1" indent="-457200">
              <a:buFont typeface="Arial"/>
              <a:buChar char="•"/>
            </a:pPr>
            <a:r>
              <a:rPr lang="en-US" b="1" dirty="0" smtClean="0">
                <a:solidFill>
                  <a:schemeClr val="accent1"/>
                </a:solidFill>
              </a:rPr>
              <a:t>Games </a:t>
            </a:r>
            <a:r>
              <a:rPr lang="en-US" b="1" dirty="0">
                <a:solidFill>
                  <a:schemeClr val="accent1"/>
                </a:solidFill>
              </a:rPr>
              <a:t>night Friday, April 26</a:t>
            </a:r>
            <a:r>
              <a:rPr lang="en-US" b="1" baseline="30000" dirty="0">
                <a:solidFill>
                  <a:schemeClr val="accent1"/>
                </a:solidFill>
              </a:rPr>
              <a:t>th</a:t>
            </a:r>
            <a:r>
              <a:rPr lang="en-US" b="1" dirty="0">
                <a:solidFill>
                  <a:schemeClr val="accent1"/>
                </a:solidFill>
              </a:rPr>
              <a:t>, </a:t>
            </a:r>
            <a:r>
              <a:rPr lang="en-US" b="1" dirty="0" smtClean="0">
                <a:solidFill>
                  <a:schemeClr val="accent1"/>
                </a:solidFill>
              </a:rPr>
              <a:t>5-7pm. </a:t>
            </a:r>
            <a:endParaRPr lang="en-US" b="1" dirty="0" smtClean="0">
              <a:solidFill>
                <a:schemeClr val="accent1"/>
              </a:solidFill>
            </a:endParaRPr>
          </a:p>
          <a:p>
            <a:pPr marL="573088" lvl="1" indent="-457200">
              <a:buFont typeface="Arial"/>
              <a:buChar char="•"/>
            </a:pPr>
            <a:r>
              <a:rPr lang="en-US" b="1" dirty="0" smtClean="0">
                <a:solidFill>
                  <a:schemeClr val="accent1"/>
                </a:solidFill>
              </a:rPr>
              <a:t>Location</a:t>
            </a:r>
            <a:r>
              <a:rPr lang="en-US" b="1" dirty="0" smtClean="0">
                <a:solidFill>
                  <a:schemeClr val="accent1"/>
                </a:solidFill>
              </a:rPr>
              <a:t>: B17 Upson</a:t>
            </a:r>
            <a:endParaRPr lang="en-US" b="1" dirty="0">
              <a:solidFill>
                <a:schemeClr val="accent1"/>
              </a:solidFill>
            </a:endParaRPr>
          </a:p>
          <a:p>
            <a:endParaRPr lang="en-US" dirty="0"/>
          </a:p>
          <a:p>
            <a:r>
              <a:rPr lang="en-US" dirty="0" smtClean="0"/>
              <a:t>Homework4 is </a:t>
            </a:r>
            <a:r>
              <a:rPr lang="en-US" i="1" dirty="0" smtClean="0">
                <a:solidFill>
                  <a:schemeClr val="accent1"/>
                </a:solidFill>
              </a:rPr>
              <a:t>due tomorrow</a:t>
            </a:r>
            <a:r>
              <a:rPr lang="en-US" dirty="0" smtClean="0"/>
              <a:t>, </a:t>
            </a:r>
            <a:r>
              <a:rPr lang="en-US" dirty="0"/>
              <a:t>Wednesday, April </a:t>
            </a:r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/>
              <a:t>Work </a:t>
            </a:r>
            <a:r>
              <a:rPr lang="en-US" dirty="0">
                <a:solidFill>
                  <a:schemeClr val="accent1"/>
                </a:solidFill>
              </a:rPr>
              <a:t>alone</a:t>
            </a:r>
          </a:p>
          <a:p>
            <a:pPr lvl="1"/>
            <a:r>
              <a:rPr lang="en-US" dirty="0" smtClean="0"/>
              <a:t>Question1 on Virtual Memory is pre-lab question for Lab4</a:t>
            </a:r>
          </a:p>
          <a:p>
            <a:endParaRPr lang="en-US" dirty="0" smtClean="0"/>
          </a:p>
          <a:p>
            <a:r>
              <a:rPr lang="en-US" dirty="0" smtClean="0"/>
              <a:t>Prelim3 is </a:t>
            </a:r>
            <a:r>
              <a:rPr lang="en-US" i="1" dirty="0" smtClean="0">
                <a:solidFill>
                  <a:schemeClr val="accent1"/>
                </a:solidFill>
              </a:rPr>
              <a:t>next week</a:t>
            </a:r>
            <a:r>
              <a:rPr lang="en-US" dirty="0" smtClean="0"/>
              <a:t>, Thursday, April 25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Time and Location: 7:30pm in Phillips 101 and Upson B17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Old prelims are online in CMS</a:t>
            </a:r>
          </a:p>
        </p:txBody>
      </p:sp>
    </p:spTree>
    <p:extLst>
      <p:ext uri="{BB962C8B-B14F-4D97-AF65-F5344CB8AC3E}">
        <p14:creationId xmlns:p14="http://schemas.microsoft.com/office/powerpoint/2010/main" val="125888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533400"/>
            <a:ext cx="92964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Next </a:t>
            </a:r>
            <a:r>
              <a:rPr lang="en-US" dirty="0" smtClean="0"/>
              <a:t>three</a:t>
            </a:r>
            <a:r>
              <a:rPr lang="en-US" dirty="0" smtClean="0"/>
              <a:t> </a:t>
            </a:r>
            <a:r>
              <a:rPr lang="en-US" dirty="0" smtClean="0"/>
              <a:t>weeks</a:t>
            </a:r>
          </a:p>
          <a:p>
            <a:pPr lvl="1"/>
            <a:r>
              <a:rPr lang="en-US" dirty="0" smtClean="0"/>
              <a:t>Week </a:t>
            </a:r>
            <a:r>
              <a:rPr lang="en-US" dirty="0" smtClean="0"/>
              <a:t>12 (Apr 15):  Project3 design doc due and HW4 due</a:t>
            </a:r>
          </a:p>
          <a:p>
            <a:pPr lvl="1"/>
            <a:r>
              <a:rPr lang="en-US" dirty="0" smtClean="0"/>
              <a:t>Week 13 (Apr 22):  Project3 due and Prelim3</a:t>
            </a:r>
          </a:p>
          <a:p>
            <a:pPr lvl="1"/>
            <a:r>
              <a:rPr lang="en-US" dirty="0" smtClean="0"/>
              <a:t>Week 14 (Apr 29): Project4 handout</a:t>
            </a:r>
          </a:p>
          <a:p>
            <a:endParaRPr lang="en-US" dirty="0" smtClean="0"/>
          </a:p>
          <a:p>
            <a:r>
              <a:rPr lang="en-US" dirty="0" smtClean="0"/>
              <a:t>Final Project for class</a:t>
            </a:r>
          </a:p>
          <a:p>
            <a:pPr lvl="1"/>
            <a:r>
              <a:rPr lang="en-US" dirty="0" smtClean="0"/>
              <a:t>Week 15   (May 6): Project4 design doc due</a:t>
            </a:r>
          </a:p>
          <a:p>
            <a:pPr lvl="1"/>
            <a:r>
              <a:rPr lang="en-US" dirty="0" smtClean="0"/>
              <a:t>Week 16 (May 13): Project4 due</a:t>
            </a:r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460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Goal: Parallelism and Synchronization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Cache Coherency Problem</a:t>
            </a:r>
            <a:r>
              <a:rPr lang="en-US" dirty="0" smtClean="0"/>
              <a:t>: What happens when to two or more processors cache </a:t>
            </a:r>
            <a:r>
              <a:rPr lang="en-US" i="1" dirty="0" smtClean="0"/>
              <a:t>shared</a:t>
            </a:r>
            <a:r>
              <a:rPr lang="en-US" dirty="0" smtClean="0"/>
              <a:t> data? </a:t>
            </a:r>
          </a:p>
          <a:p>
            <a:endParaRPr lang="en-US" dirty="0"/>
          </a:p>
          <a:p>
            <a:r>
              <a:rPr lang="en-US" dirty="0" smtClean="0"/>
              <a:t>i.e. the view of memory held by two different processors is through their individual caches. </a:t>
            </a:r>
          </a:p>
          <a:p>
            <a:r>
              <a:rPr lang="en-US" dirty="0" smtClean="0"/>
              <a:t>As a result, processors can see different (</a:t>
            </a:r>
            <a:r>
              <a:rPr lang="en-US" dirty="0" smtClean="0">
                <a:solidFill>
                  <a:schemeClr val="accent1"/>
                </a:solidFill>
              </a:rPr>
              <a:t>incoherent</a:t>
            </a:r>
            <a:r>
              <a:rPr lang="en-US" dirty="0" smtClean="0"/>
              <a:t>) values to the </a:t>
            </a:r>
            <a:r>
              <a:rPr lang="en-US" i="1" dirty="0" smtClean="0"/>
              <a:t>same</a:t>
            </a:r>
            <a:r>
              <a:rPr lang="en-US" dirty="0" smtClean="0"/>
              <a:t> memory location.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64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Big Picture: </a:t>
            </a:r>
            <a:r>
              <a:rPr lang="en-US" dirty="0" smtClean="0"/>
              <a:t>Parallelism and Synchronization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8915400" cy="5638800"/>
          </a:xfrm>
        </p:spPr>
        <p:txBody>
          <a:bodyPr/>
          <a:lstStyle/>
          <a:p>
            <a:r>
              <a:rPr lang="en-US" dirty="0" smtClean="0"/>
              <a:t>Each processor core has its own L1 cache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4495800"/>
            <a:ext cx="3508375" cy="236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18977"/>
            <a:ext cx="3508375" cy="236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18976"/>
            <a:ext cx="3508375" cy="236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495577"/>
            <a:ext cx="3508375" cy="236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415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Big Picture: </a:t>
            </a:r>
            <a:r>
              <a:rPr lang="en-US" dirty="0" smtClean="0"/>
              <a:t>Parallelism and Synchronization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525001" cy="5638800"/>
          </a:xfrm>
        </p:spPr>
        <p:txBody>
          <a:bodyPr/>
          <a:lstStyle/>
          <a:p>
            <a:r>
              <a:rPr lang="en-US" dirty="0"/>
              <a:t>Each processor core has its own L1 cache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33800"/>
            <a:ext cx="226325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774" y="3733800"/>
            <a:ext cx="226325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829" y="3733800"/>
            <a:ext cx="226325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203" y="3733800"/>
            <a:ext cx="226325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854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Big Picture: </a:t>
            </a:r>
            <a:r>
              <a:rPr lang="en-US" dirty="0" smtClean="0"/>
              <a:t>Parallelism and Synchronization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525001" cy="5638800"/>
          </a:xfrm>
        </p:spPr>
        <p:txBody>
          <a:bodyPr/>
          <a:lstStyle/>
          <a:p>
            <a:r>
              <a:rPr lang="en-US" dirty="0"/>
              <a:t>Each processor core has its own L1 cache</a:t>
            </a:r>
            <a:endParaRPr lang="en-US" dirty="0"/>
          </a:p>
        </p:txBody>
      </p:sp>
      <p:sp>
        <p:nvSpPr>
          <p:cNvPr id="8" name="Rectangle 7"/>
          <p:cNvSpPr/>
          <p:nvPr>
            <p:custDataLst>
              <p:tags r:id="rId2"/>
            </p:custDataLst>
          </p:nvPr>
        </p:nvSpPr>
        <p:spPr>
          <a:xfrm>
            <a:off x="838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3"/>
            </p:custDataLst>
          </p:nvPr>
        </p:nvSpPr>
        <p:spPr>
          <a:xfrm>
            <a:off x="838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>
            <p:custDataLst>
              <p:tags r:id="rId4"/>
            </p:custDataLst>
          </p:nvPr>
        </p:nvCxnSpPr>
        <p:spPr>
          <a:xfrm rot="5400000">
            <a:off x="11818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>
            <p:custDataLst>
              <p:tags r:id="rId5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13" name="Rectangle 12"/>
          <p:cNvSpPr/>
          <p:nvPr>
            <p:custDataLst>
              <p:tags r:id="rId6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15" name="Rectangle 14"/>
          <p:cNvSpPr/>
          <p:nvPr>
            <p:custDataLst>
              <p:tags r:id="rId7"/>
            </p:custDataLst>
          </p:nvPr>
        </p:nvSpPr>
        <p:spPr>
          <a:xfrm>
            <a:off x="1219200" y="5562600"/>
            <a:ext cx="7162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>
            <p:custDataLst>
              <p:tags r:id="rId8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9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10"/>
            </p:custDataLst>
          </p:nvPr>
        </p:nvCxnSpPr>
        <p:spPr>
          <a:xfrm rot="5400000">
            <a:off x="33139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11"/>
            </p:custDataLst>
          </p:nvPr>
        </p:nvCxnSpPr>
        <p:spPr>
          <a:xfrm rot="5400000">
            <a:off x="57523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>
            <p:custDataLst>
              <p:tags r:id="rId12"/>
            </p:custDataLst>
          </p:nvPr>
        </p:nvCxnSpPr>
        <p:spPr>
          <a:xfrm rot="5400000">
            <a:off x="7885905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>
            <p:custDataLst>
              <p:tags r:id="rId13"/>
            </p:custDataLst>
          </p:nvPr>
        </p:nvSpPr>
        <p:spPr>
          <a:xfrm>
            <a:off x="28956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29" name="Rectangle 28"/>
          <p:cNvSpPr/>
          <p:nvPr>
            <p:custDataLst>
              <p:tags r:id="rId14"/>
            </p:custDataLst>
          </p:nvPr>
        </p:nvSpPr>
        <p:spPr>
          <a:xfrm>
            <a:off x="28956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0" name="Rectangle 29"/>
          <p:cNvSpPr/>
          <p:nvPr>
            <p:custDataLst>
              <p:tags r:id="rId15"/>
            </p:custDataLst>
          </p:nvPr>
        </p:nvSpPr>
        <p:spPr>
          <a:xfrm>
            <a:off x="75438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Core3</a:t>
            </a:r>
            <a:endParaRPr lang="en-US" sz="2400" dirty="0"/>
          </a:p>
        </p:txBody>
      </p:sp>
      <p:sp>
        <p:nvSpPr>
          <p:cNvPr id="31" name="Rectangle 30"/>
          <p:cNvSpPr/>
          <p:nvPr>
            <p:custDataLst>
              <p:tags r:id="rId16"/>
            </p:custDataLst>
          </p:nvPr>
        </p:nvSpPr>
        <p:spPr>
          <a:xfrm>
            <a:off x="75438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2" name="Rectangle 31"/>
          <p:cNvSpPr/>
          <p:nvPr>
            <p:custDataLst>
              <p:tags r:id="rId17"/>
            </p:custDataLst>
          </p:nvPr>
        </p:nvSpPr>
        <p:spPr>
          <a:xfrm>
            <a:off x="5410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Core2</a:t>
            </a:r>
            <a:endParaRPr lang="en-US" sz="2400" dirty="0"/>
          </a:p>
        </p:txBody>
      </p:sp>
      <p:sp>
        <p:nvSpPr>
          <p:cNvPr id="33" name="Rectangle 32"/>
          <p:cNvSpPr/>
          <p:nvPr>
            <p:custDataLst>
              <p:tags r:id="rId18"/>
            </p:custDataLst>
          </p:nvPr>
        </p:nvSpPr>
        <p:spPr>
          <a:xfrm>
            <a:off x="5410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774" y="3733800"/>
            <a:ext cx="226325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829" y="3733800"/>
            <a:ext cx="226325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203" y="3733800"/>
            <a:ext cx="226325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33800"/>
            <a:ext cx="226325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810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JgRHAOAgAQdBLIIgAIBEAF+JnNgFm5GsYkuL20nCfADCEgQRP//A0U1BQM4C2QZIDIJAJCbAwE3wB5FMwkAkIICAdvFHkU4CAD+AwB7hdI0Ek7ApD/TAKQ/CuQBZIX0R3omap5Zop5hg8EZKW6bDSWVTSRVTWUUVVTSQQwwQwQzwRyz4HC4nC4/K5nJ5nG5fC2wwXYDEYbGYTEYqzFVXJq58LgcLgbcHBbRFJRVgKrKMVHiKIP+GZz+GXfp16483zvPHDieHrN7vc3KYiYqoxGqxDSaxnTF4Y5OEaqEs1eZdcZlV4xWtYnwN0tmNuOu/hyAg3wM+AYUiYubkmJhKJmJhKEwmJgESRNXUkglMSiYgmpgTExcJRc8/gOOwCE2EN8zhg5Z4Wa1uxcNlrRwwyLXOJmyWtnGHJhyY8WFo5ZACo4BMIT8Gon4NRaWysWMVirKtGBKkqKUpRgpghScl75Y68XN43HAhfiDQ+IO9RTjMnkhgpqprJpIIJZY6a5cDPbXbTfXTTPJDJVZdJjpMDgAhHe5sIyrKsZxTlWU4RhFCMEIwEYTgijC8eHzZWAhNhGZgxZ5mWFotyt8mJa0bscy3Fja5luXM4ZZGGPFlxZsIAqEASuE/CaJ+EyvFPBalJRmxywzxx01w4c98s8c60lLFi1atWjdDgSkhPxDCfiFphHLC8axqw0x0w0vGcmDBixaM2LFCBO+mHNhnziEwdqHF5MIwhFAhGCIiRQjGEUCbDn57hAhNhGRtmcsc2TGtcsmWFa0cN2i1y2c4VuXLjbssrXLiyM2oAp6JIT8MSX4Ylb7dGnBPEtCkTVnwRtaGKGKUo0x4OHkxwCF+IhL4h2ZocNbVfFgZ8DHiTQyx4WGmKKqiiia6fFYHBJghOlq5N53jOE0EEIwRmiIk6328eHIITYQ2x42TXC0brcONhmWtHDZytwsXGRbkcNXDJrkZtXGJsAKsAFChPw6lfh050w34ssr2laWC1rShJkjYhG9b3nhhp42OaSeHDOt8d71vjrhw1nPJLpYuFwghPxDPfiGfcbXujolkhKc74Z4c98eXDnx4bxoxWyYLZM2Ddk1YNVqMKOPHfLhy6dunPpb05QAhOtul188ZxiESMIRhGCIjCKEUIoRhGUYRhGACMYzZe7B4IAhNhGFy0a5crfItaOXLVa0YNWC1xlxMFrlliZZMLJrhw4cgAqUATCF+J3L4nc2KxeIxOarsgqnknntpwc+DhrjlhhigkTQURYKbAYLDYKTAW4TEx3ghPxJJfiSTZs+HBzbVyznOkmKFIYoYpaLaJZrYIUmVx48+txY671AhLdiPXrJGU4RjGBAIwjAjCMCEYRinOuHk53aITYRmzZmjJhhcLWbLM4WtHGNitctnLRbkyZnDlw1a4cbVuAKWxKE/Fip+LGPFKGy1rQpfJrzcHMAhPxFgfiKnwLWhZWeW3BxcOFQhoq4QGA4OAgUDAwMPAw8nJwwITYRhaM2mFu4brczFphWtMzZmtctsuJbhZ5GjFm5cs8OVqAKXxWE/GAx+MEnDPHgrOc5pxpLNHiYNQCE/EN5+IbfFolkwYsVJEr55cWWXSCFo1UEOthhgjQwIUceFy8MACE2EOMjDIwZY8a1tmaNFrRsyZLcWZliWssrRg2zZWjnMwxACq4BPYT8XQn4ubcOnPiyziilZgtSGieaGC0KWtSGCEE5476cenLpy49NcsbxpDJDiOBmxIX4lQPiUbxGGhx0l0sUNOHweJwOVw+bwuRw+HthiqqwGCwGAususwU2AqqqimhRw1z2yz1rYr4EIISXgRw9tbkYRQQIIoxihGEYEYREIwQEIownCscvRnPwYCE2EYXGFi3cscS1u4b4lrRi5wrcTPNmW4nOTLlcN2rNviYACoYBKIT8aFH4z7bZL5MNsts88t9s9ddsM68IylgtktkzQ4GfjZ8EgIX4k5viTPlgtkwLDzYGC2SeanBT2VXUYSqbASIEcN8WRqxNt4CEtyN8YpoRQnFCMEUYThGMCMZzw49el4MAITYQ3zZsWNo2cLXLVxhWtMTJotc5mmZbjwsmmbKxYtmDnEAKiAEphPxz5fjn/y682nBO0LWxSciMMUsEIxnjnlw3rWM4UcCuKwCF+JCj4j96IMRXNXDfTbTg2flrwNMs012AwWGuwk1yiKmC+bDz4ECE5HGl08c5ozIRQihGE4JRghGEUZznxebCgCE2ENmuVixZ4WC3I1Y5lrTLlZrcWZmzWtsrZyxx4s2Vq3YACoABLYT8gan5A464b5ZXlGlMWDFLBXhVslVescs8bKwww0hDFXiR0IT8RsH4jRbRQjKcLxjOVZbedplWUBRSJG8s864XBxYwhOdykfB8QjCIRhOUYRlGCBAIpzrp5s4AITYQ1cscLTFmZLcmJoyWtMbPGtwtsjha4xt8TfK2Y5M2ZwAKXRSE/IfF+Q9PTlhphlpWUMELaGbFgIX4kvviSdiYiOyOSWGeOmmTM4rDzoXPYKTTzwQwo4SVPgc3BAAhNhDlw5yOGLBitwuMbBa0xtGq3C0yt1rPI1buczLE2yssQAqHASyE/Ixh+RjmGOcI0nRCGCuKujTzMuKFlpUglBOuO98O2NabQIT8Tcn4mx8lq2jSsscMM8M9OLHlqxxrOcY1TixSxR1YeFp0aYXJYpm8DFCAQwIIYEKEhghghgjihhS4XOwQ64AhNhGJiwbYsebItYZW7Za0wsGa1w2Yt1rNxkw4cLRizwt3IAqKASiF+Ssj5Kj56iKmTD2YWjBx13z31y0xSxQTSUSYSrJYDIYqTGQwAIX4ohPihnxs69bNgbL5JYI5ILJMBVgsBdJdRFFNHNLLTi8DlcaAhcpgGpiggkQIY4Y0MUKCFBDDBHECOnWwssAhNhDRizyNGWTItYZcONa0x5XC1w5zMVrRqxbZmzPIxbNmoA==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1573</TotalTime>
  <Words>2932</Words>
  <Application>Microsoft Office PowerPoint</Application>
  <PresentationFormat>On-screen Show (4:3)</PresentationFormat>
  <Paragraphs>781</Paragraphs>
  <Slides>57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Synchronization</vt:lpstr>
      <vt:lpstr>Big Picture: Parallelism and Synchronization</vt:lpstr>
      <vt:lpstr>Goals for Today</vt:lpstr>
      <vt:lpstr>Big Picture: Parallelism and Synchronization</vt:lpstr>
      <vt:lpstr>Next Goal: Parallelism and Synchronization</vt:lpstr>
      <vt:lpstr>Next Goal: Parallelism and Synchronization</vt:lpstr>
      <vt:lpstr>Big Picture: Parallelism and Synchronization</vt:lpstr>
      <vt:lpstr>Big Picture: Parallelism and Synchronization</vt:lpstr>
      <vt:lpstr>Big Picture: Parallelism and Synchronization</vt:lpstr>
      <vt:lpstr>Shared Memory Multiprocessors</vt:lpstr>
      <vt:lpstr>Shared Memory Multiprocessors</vt:lpstr>
      <vt:lpstr>Cache Coherency Problem</vt:lpstr>
      <vt:lpstr>Coherence Defined</vt:lpstr>
      <vt:lpstr>Cache Coherence Protocols</vt:lpstr>
      <vt:lpstr>Snooping</vt:lpstr>
      <vt:lpstr>Invalidating Snooping Protocols</vt:lpstr>
      <vt:lpstr>Writing</vt:lpstr>
      <vt:lpstr>Takeaway</vt:lpstr>
      <vt:lpstr>Next Goal: Synchronization</vt:lpstr>
      <vt:lpstr>Is Cache Coherency Sufficient?</vt:lpstr>
      <vt:lpstr>Synchronization</vt:lpstr>
      <vt:lpstr>Synchronization in MIPS </vt:lpstr>
      <vt:lpstr>Mutex from LL and SC</vt:lpstr>
      <vt:lpstr>Mutex from LL and SC</vt:lpstr>
      <vt:lpstr>Mutex from LL and SC</vt:lpstr>
      <vt:lpstr>Mutex from LL and SC</vt:lpstr>
      <vt:lpstr>Mutex from LL and SC</vt:lpstr>
      <vt:lpstr>Alternative Atomic Instructions</vt:lpstr>
      <vt:lpstr>Now we can write parallel and correct programs</vt:lpstr>
      <vt:lpstr>Takeaway</vt:lpstr>
      <vt:lpstr>Next Goal</vt:lpstr>
      <vt:lpstr>Processes</vt:lpstr>
      <vt:lpstr>Process and Program</vt:lpstr>
      <vt:lpstr>Process and Program</vt:lpstr>
      <vt:lpstr>Role of the OS</vt:lpstr>
      <vt:lpstr>How to create a process?</vt:lpstr>
      <vt:lpstr>pstree example</vt:lpstr>
      <vt:lpstr>Processes Under UNIX</vt:lpstr>
      <vt:lpstr>Example</vt:lpstr>
      <vt:lpstr>Inter-process Communication</vt:lpstr>
      <vt:lpstr>Inter-process Communication</vt:lpstr>
      <vt:lpstr>PowerPoint Presentation</vt:lpstr>
      <vt:lpstr>Processes are heavyweight</vt:lpstr>
      <vt:lpstr>Processes and Threads</vt:lpstr>
      <vt:lpstr>Multithreaded Processes</vt:lpstr>
      <vt:lpstr>Threads</vt:lpstr>
      <vt:lpstr>Threads</vt:lpstr>
      <vt:lpstr>Example Multi-Threaded Program</vt:lpstr>
      <vt:lpstr>Race Conditions</vt:lpstr>
      <vt:lpstr>Programming with threads</vt:lpstr>
      <vt:lpstr>Race conditions</vt:lpstr>
      <vt:lpstr>Critical sections</vt:lpstr>
      <vt:lpstr>Mutexes</vt:lpstr>
      <vt:lpstr>Takeaway</vt:lpstr>
      <vt:lpstr>Next time</vt:lpstr>
      <vt:lpstr>Administrivia</vt:lpstr>
      <vt:lpstr>Administrivia</vt:lpstr>
    </vt:vector>
  </TitlesOfParts>
  <Company>Cornell University Computing and Information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37</cp:revision>
  <dcterms:created xsi:type="dcterms:W3CDTF">2012-11-28T14:27:55Z</dcterms:created>
  <dcterms:modified xsi:type="dcterms:W3CDTF">2013-04-16T16:34:27Z</dcterms:modified>
</cp:coreProperties>
</file>