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7.xml" ContentType="application/vnd.openxmlformats-officedocument.presentationml.notesSlide+xml"/>
  <Override PartName="/ppt/tags/tag79.xml" ContentType="application/vnd.openxmlformats-officedocument.presentationml.tags+xml"/>
  <Override PartName="/ppt/notesSlides/notesSlide8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9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0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9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0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21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2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23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26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27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28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29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30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31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32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33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34.xml" ContentType="application/vnd.openxmlformats-officedocument.presentationml.notesSlide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35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36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37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38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41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42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43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44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45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330" r:id="rId3"/>
    <p:sldId id="325" r:id="rId4"/>
    <p:sldId id="326" r:id="rId5"/>
    <p:sldId id="342" r:id="rId6"/>
    <p:sldId id="343" r:id="rId7"/>
    <p:sldId id="327" r:id="rId8"/>
    <p:sldId id="329" r:id="rId9"/>
    <p:sldId id="332" r:id="rId10"/>
    <p:sldId id="257" r:id="rId11"/>
    <p:sldId id="333" r:id="rId12"/>
    <p:sldId id="340" r:id="rId13"/>
    <p:sldId id="344" r:id="rId14"/>
    <p:sldId id="341" r:id="rId15"/>
    <p:sldId id="334" r:id="rId16"/>
    <p:sldId id="335" r:id="rId17"/>
    <p:sldId id="337" r:id="rId18"/>
    <p:sldId id="336" r:id="rId19"/>
    <p:sldId id="338" r:id="rId20"/>
    <p:sldId id="339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6" r:id="rId32"/>
    <p:sldId id="357" r:id="rId33"/>
    <p:sldId id="358" r:id="rId34"/>
    <p:sldId id="359" r:id="rId35"/>
    <p:sldId id="295" r:id="rId36"/>
    <p:sldId id="296" r:id="rId37"/>
    <p:sldId id="360" r:id="rId38"/>
    <p:sldId id="297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7" r:id="rId55"/>
    <p:sldId id="318" r:id="rId56"/>
    <p:sldId id="321" r:id="rId57"/>
    <p:sldId id="361" r:id="rId58"/>
    <p:sldId id="322" r:id="rId59"/>
    <p:sldId id="331" r:id="rId60"/>
    <p:sldId id="32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3" autoAdjust="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A7C49-3DD4-41F8-BCA3-D37E682A8F9A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BD59F-4019-4915-8330-79C06294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6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410" y="686426"/>
            <a:ext cx="454918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4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read (1) 40                     read (3) 40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Inc</a:t>
            </a:r>
            <a:r>
              <a:rPr lang="en-US" baseline="0" dirty="0" smtClean="0"/>
              <a:t>   (2) 41                    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  (4)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Write (5) 41                    write (6)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5A427-8317-42A9-ACD8-FC3142F1FFA1}" type="datetime3">
              <a:rPr lang="en-US"/>
              <a:pPr/>
              <a:t>16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1F72B-3CF7-48FA-AC00-3189B9898BE0}" type="slidenum">
              <a:rPr lang="en-US"/>
              <a:pPr/>
              <a:t>24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16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25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8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(isolation e.g. virtual memory)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(parallelism e.g. during I/O)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A virtual machine of sorts</a:t>
            </a:r>
          </a:p>
          <a:p>
            <a:r>
              <a:rPr lang="en-US" dirty="0" smtClean="0"/>
              <a:t>Draw saved PTBR and Registers table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on next slide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1st  process = init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sz="2400" dirty="0" smtClean="0"/>
              <a:t>1. creates new address space (Copy-On-Write duplicate of parent’s)</a:t>
            </a:r>
          </a:p>
          <a:p>
            <a:r>
              <a:rPr lang="en-US" sz="2400" dirty="0" smtClean="0"/>
              <a:t>2. creates new execution state in OS process table (Exact copy of parent’s)</a:t>
            </a:r>
          </a:p>
          <a:p>
            <a:r>
              <a:rPr lang="en-US" sz="2400" dirty="0" smtClean="0"/>
              <a:t>3. returns child’s id to parent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parent_id</a:t>
            </a:r>
            <a:r>
              <a:rPr lang="en-US" sz="2400" dirty="0" smtClean="0">
                <a:latin typeface="Consolas" pitchFamily="49" charset="0"/>
              </a:rPr>
              <a:t>]-&gt;v0 = 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/>
              <a:t>)</a:t>
            </a:r>
          </a:p>
          <a:p>
            <a:r>
              <a:rPr lang="en-US" sz="2400" smtClean="0"/>
              <a:t>4. returns </a:t>
            </a:r>
            <a:r>
              <a:rPr lang="en-US" sz="2400" dirty="0" smtClean="0"/>
              <a:t>zero to child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>
                <a:latin typeface="Consolas" pitchFamily="49" charset="0"/>
              </a:rPr>
              <a:t>]-&gt;v0 = 0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state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IPC = inter-process communication</a:t>
            </a:r>
          </a:p>
          <a:p>
            <a:r>
              <a:rPr lang="en-US" dirty="0" smtClean="0"/>
              <a:t>sockets, RMI, </a:t>
            </a:r>
            <a:r>
              <a:rPr lang="en-US" dirty="0" err="1" smtClean="0"/>
              <a:t>ipc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-domain sockets, pipes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fork: allocate pages, mark as “shared”</a:t>
            </a:r>
          </a:p>
          <a:p>
            <a:r>
              <a:rPr lang="en-US" dirty="0" smtClean="0"/>
              <a:t>During fork: don’t set copy-on-write for these pages</a:t>
            </a:r>
          </a:p>
          <a:p>
            <a:r>
              <a:rPr lang="en-US" dirty="0" smtClean="0"/>
              <a:t>After fork: either can read/write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pstree</a:t>
            </a:r>
            <a:r>
              <a:rPr lang="en-US" baseline="0" dirty="0" smtClean="0"/>
              <a:t> e</a:t>
            </a:r>
            <a:r>
              <a:rPr lang="en-US" dirty="0" smtClean="0"/>
              <a:t>xample: Firefox</a:t>
            </a:r>
            <a:r>
              <a:rPr lang="en-US" baseline="0" dirty="0" smtClean="0"/>
              <a:t> downloader, renderer, toolbar,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multiple execution contexts sharing a single address space!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83" tIns="44991" rIns="89983" bIns="449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notesSlide" Target="../notesSlides/notesSlide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10" Type="http://schemas.openxmlformats.org/officeDocument/2006/relationships/tags" Target="../tags/tag107.xml"/><Relationship Id="rId19" Type="http://schemas.openxmlformats.org/officeDocument/2006/relationships/notesSlide" Target="../notesSlides/notesSlide10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notesSlide" Target="../notesSlides/notesSlide13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10" Type="http://schemas.openxmlformats.org/officeDocument/2006/relationships/tags" Target="../tags/tag16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image" Target="../media/image4.emf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notesSlide" Target="../notesSlides/notesSlide26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4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4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4" Type="http://schemas.openxmlformats.org/officeDocument/2006/relationships/notesSlide" Target="../notesSlides/notesSlid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4" Type="http://schemas.openxmlformats.org/officeDocument/2006/relationships/notesSlide" Target="../notesSlides/notesSlide3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4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1.xml"/><Relationship Id="rId3" Type="http://schemas.openxmlformats.org/officeDocument/2006/relationships/tags" Target="../tags/tag2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4" Type="http://schemas.openxmlformats.org/officeDocument/2006/relationships/notesSlide" Target="../notesSlides/notesSlide4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4" Type="http://schemas.openxmlformats.org/officeDocument/2006/relationships/notesSlide" Target="../notesSlides/notesSlide4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notesSlide" Target="../notesSlides/notesSlide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image" Target="../media/image3.png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notesSlide" Target="../notesSlides/notesSlide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5943600"/>
            <a:ext cx="441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lang="en-US" sz="1800" kern="1200" dirty="0">
                <a:solidFill>
                  <a:srgbClr val="FFFF66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P&amp;H Chapter 2.11 and 5.8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1"/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1"/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1"/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>
            <p:custDataLst>
              <p:tags r:id="rId12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19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0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1"/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1"/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1"/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16" name="TextBox 15"/>
          <p:cNvSpPr txBox="1"/>
          <p:nvPr>
            <p:custDataLst>
              <p:tags r:id="rId3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6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8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9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0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1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2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8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9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3347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be after both loops finish?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2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be after both loops finish?</a:t>
            </a:r>
          </a:p>
          <a:p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8</a:t>
            </a:r>
          </a:p>
          <a:p>
            <a:pPr marL="514350" indent="-514350">
              <a:buAutoNum type="alphaLcParenR"/>
            </a:pPr>
            <a:r>
              <a:rPr lang="en-US" dirty="0" smtClean="0"/>
              <a:t>10</a:t>
            </a:r>
          </a:p>
          <a:p>
            <a:pPr marL="514350" indent="-514350">
              <a:buAutoNum type="alphaLcParenR"/>
            </a:pPr>
            <a:r>
              <a:rPr lang="en-US" dirty="0" smtClean="0"/>
              <a:t>All of the above</a:t>
            </a:r>
          </a:p>
          <a:p>
            <a:pPr marL="514350" indent="-514350">
              <a:buAutoNum type="alphaLcParenR"/>
            </a:pPr>
            <a:r>
              <a:rPr lang="en-US" dirty="0" smtClean="0"/>
              <a:t>None of the above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$t0=0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2860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$t0=1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705" y="28911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x=1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$t0=0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0600" y="22860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$t0=1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7905" y="28911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x=1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accent1"/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32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1528"/>
              </p:ext>
            </p:extLst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Problem</a:t>
            </a:r>
          </a:p>
        </p:txBody>
      </p:sp>
      <p:sp>
        <p:nvSpPr>
          <p:cNvPr id="533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533400"/>
            <a:ext cx="8283575" cy="1350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Suppose two CPU cores share a physical address space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Write-through caches</a:t>
            </a: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9901"/>
              </p:ext>
            </p:extLst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00302"/>
              </p:ext>
            </p:extLst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41388"/>
              </p:ext>
            </p:extLst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4572000" y="3747321"/>
            <a:ext cx="533400" cy="42304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19800" y="3713162"/>
            <a:ext cx="533400" cy="42304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3747321"/>
            <a:ext cx="533400" cy="42304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>
            <p:custDataLst>
              <p:tags r:id="rId1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7" name="Rectangle 36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38" name="Rectangle 37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>
            <p:custDataLst>
              <p:tags r:id="rId11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>
            <p:custDataLst>
              <p:tags r:id="rId12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3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9" name="Rectangle 48"/>
          <p:cNvSpPr/>
          <p:nvPr>
            <p:custDataLst>
              <p:tags r:id="rId14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50" name="Rectangle 49"/>
          <p:cNvSpPr/>
          <p:nvPr>
            <p:custDataLst>
              <p:tags r:id="rId15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51" name="TextBox 50"/>
          <p:cNvSpPr txBox="1"/>
          <p:nvPr>
            <p:custDataLst>
              <p:tags r:id="rId16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2" name="TextBox 51"/>
          <p:cNvSpPr txBox="1"/>
          <p:nvPr>
            <p:custDataLst>
              <p:tags r:id="rId17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5347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915400" cy="5943600"/>
          </a:xfrm>
        </p:spPr>
        <p:txBody>
          <a:bodyPr>
            <a:no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1"/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marL="457200" lvl="1" indent="0">
              <a:buNone/>
            </a:pPr>
            <a:r>
              <a:rPr lang="en-AU" dirty="0" smtClean="0">
                <a:sym typeface="Symbol" pitchFamily="18" charset="2"/>
              </a:rPr>
              <a:t>	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  <a:p>
            <a:pPr lvl="2"/>
            <a:r>
              <a:rPr lang="en-AU" dirty="0" smtClean="0">
                <a:sym typeface="Symbol" pitchFamily="18" charset="2"/>
              </a:rPr>
              <a:t>Aka write serialization</a:t>
            </a:r>
          </a:p>
          <a:p>
            <a:pPr lvl="1"/>
            <a:endParaRPr lang="en-AU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917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Protocols</a:t>
            </a:r>
          </a:p>
        </p:txBody>
      </p:sp>
      <p:sp>
        <p:nvSpPr>
          <p:cNvPr id="534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Operations performed by caches in multiprocessors to ensure coherence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Migration</a:t>
            </a:r>
            <a:r>
              <a:rPr lang="en-AU" dirty="0"/>
              <a:t> of data to local caches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bandwidth for shared memory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Replication</a:t>
            </a:r>
            <a:r>
              <a:rPr lang="en-AU" dirty="0"/>
              <a:t> of read-shared data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contention for access</a:t>
            </a: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Snooping</a:t>
            </a:r>
            <a:r>
              <a:rPr lang="en-AU" dirty="0"/>
              <a:t> protocols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Each cache monitors bus reads/writes</a:t>
            </a:r>
          </a:p>
        </p:txBody>
      </p:sp>
    </p:spTree>
    <p:extLst>
      <p:ext uri="{BB962C8B-B14F-4D97-AF65-F5344CB8AC3E}">
        <p14:creationId xmlns:p14="http://schemas.microsoft.com/office/powerpoint/2010/main" val="11791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Snooping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read: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write: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4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5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6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7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8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9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10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11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43" name="Rectangle 42"/>
          <p:cNvSpPr/>
          <p:nvPr>
            <p:custDataLst>
              <p:tags r:id="rId13"/>
            </p:custDataLst>
          </p:nvPr>
        </p:nvSpPr>
        <p:spPr>
          <a:xfrm>
            <a:off x="2667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44" name="Rectangle 43"/>
          <p:cNvSpPr/>
          <p:nvPr>
            <p:custDataLst>
              <p:tags r:id="rId14"/>
            </p:custDataLst>
          </p:nvPr>
        </p:nvSpPr>
        <p:spPr>
          <a:xfrm>
            <a:off x="14478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>
            <p:custDataLst>
              <p:tags r:id="rId15"/>
            </p:custDataLst>
          </p:nvPr>
        </p:nvCxnSpPr>
        <p:spPr>
          <a:xfrm rot="5400000">
            <a:off x="1639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>
            <p:custDataLst>
              <p:tags r:id="rId1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7" name="Rectangle 46"/>
          <p:cNvSpPr/>
          <p:nvPr>
            <p:custDataLst>
              <p:tags r:id="rId1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8"/>
            </p:custDataLst>
          </p:nvPr>
        </p:nvSpPr>
        <p:spPr>
          <a:xfrm>
            <a:off x="533400" y="5562600"/>
            <a:ext cx="8305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9" name="Straight Arrow Connector 48"/>
          <p:cNvCxnSpPr/>
          <p:nvPr>
            <p:custDataLst>
              <p:tags r:id="rId1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2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>
            <p:custDataLst>
              <p:tags r:id="rId21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8" name="TextBox 57"/>
          <p:cNvSpPr txBox="1"/>
          <p:nvPr>
            <p:custDataLst>
              <p:tags r:id="rId22"/>
            </p:custDataLst>
          </p:nvPr>
        </p:nvSpPr>
        <p:spPr>
          <a:xfrm>
            <a:off x="64008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>
          <a:xfrm>
            <a:off x="2667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>
            <p:custDataLst>
              <p:tags r:id="rId24"/>
            </p:custDataLst>
          </p:nvPr>
        </p:nvCxnSpPr>
        <p:spPr>
          <a:xfrm rot="5400000">
            <a:off x="496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>
            <p:custDataLst>
              <p:tags r:id="rId25"/>
            </p:custDataLst>
          </p:nvPr>
        </p:nvCxnSpPr>
        <p:spPr>
          <a:xfrm rot="10800000">
            <a:off x="10667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26"/>
            </p:custDataLst>
          </p:nvPr>
        </p:nvSpPr>
        <p:spPr>
          <a:xfrm>
            <a:off x="2781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63" name="Rectangle 62"/>
          <p:cNvSpPr/>
          <p:nvPr>
            <p:custDataLst>
              <p:tags r:id="rId27"/>
            </p:custDataLst>
          </p:nvPr>
        </p:nvSpPr>
        <p:spPr>
          <a:xfrm>
            <a:off x="3962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64" name="Straight Arrow Connector 63"/>
          <p:cNvCxnSpPr/>
          <p:nvPr>
            <p:custDataLst>
              <p:tags r:id="rId28"/>
            </p:custDataLst>
          </p:nvPr>
        </p:nvCxnSpPr>
        <p:spPr>
          <a:xfrm rot="5400000">
            <a:off x="4153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>
            <p:custDataLst>
              <p:tags r:id="rId29"/>
            </p:custDataLst>
          </p:nvPr>
        </p:nvSpPr>
        <p:spPr>
          <a:xfrm>
            <a:off x="2781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6" name="Straight Arrow Connector 65"/>
          <p:cNvCxnSpPr/>
          <p:nvPr>
            <p:custDataLst>
              <p:tags r:id="rId30"/>
            </p:custDataLst>
          </p:nvPr>
        </p:nvCxnSpPr>
        <p:spPr>
          <a:xfrm rot="5400000">
            <a:off x="3010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>
            <p:custDataLst>
              <p:tags r:id="rId31"/>
            </p:custDataLst>
          </p:nvPr>
        </p:nvCxnSpPr>
        <p:spPr>
          <a:xfrm rot="10800000">
            <a:off x="3581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>
            <p:custDataLst>
              <p:tags r:id="rId32"/>
            </p:custDataLst>
          </p:nvPr>
        </p:nvSpPr>
        <p:spPr>
          <a:xfrm>
            <a:off x="6972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69" name="Rectangle 68"/>
          <p:cNvSpPr/>
          <p:nvPr>
            <p:custDataLst>
              <p:tags r:id="rId33"/>
            </p:custDataLst>
          </p:nvPr>
        </p:nvSpPr>
        <p:spPr>
          <a:xfrm>
            <a:off x="8153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70" name="Straight Arrow Connector 69"/>
          <p:cNvCxnSpPr/>
          <p:nvPr>
            <p:custDataLst>
              <p:tags r:id="rId34"/>
            </p:custDataLst>
          </p:nvPr>
        </p:nvCxnSpPr>
        <p:spPr>
          <a:xfrm rot="5400000">
            <a:off x="8344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>
            <p:custDataLst>
              <p:tags r:id="rId35"/>
            </p:custDataLst>
          </p:nvPr>
        </p:nvSpPr>
        <p:spPr>
          <a:xfrm>
            <a:off x="6972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72" name="Straight Arrow Connector 71"/>
          <p:cNvCxnSpPr/>
          <p:nvPr>
            <p:custDataLst>
              <p:tags r:id="rId36"/>
            </p:custDataLst>
          </p:nvPr>
        </p:nvCxnSpPr>
        <p:spPr>
          <a:xfrm rot="5400000">
            <a:off x="7201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>
            <p:custDataLst>
              <p:tags r:id="rId37"/>
            </p:custDataLst>
          </p:nvPr>
        </p:nvCxnSpPr>
        <p:spPr>
          <a:xfrm rot="10800000">
            <a:off x="7772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5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642937"/>
          </a:xfrm>
        </p:spPr>
        <p:txBody>
          <a:bodyPr/>
          <a:lstStyle/>
          <a:p>
            <a:r>
              <a:rPr lang="en-AU" sz="3600" dirty="0"/>
              <a:t>Invalidating Snooping Protocols</a:t>
            </a:r>
          </a:p>
        </p:txBody>
      </p:sp>
      <p:sp>
        <p:nvSpPr>
          <p:cNvPr id="534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3999" cy="2347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/>
              <a:t>Cache gets </a:t>
            </a:r>
            <a:r>
              <a:rPr lang="en-AU" b="1" dirty="0" smtClean="0"/>
              <a:t>exclusive </a:t>
            </a:r>
            <a:r>
              <a:rPr lang="en-AU" b="1" dirty="0"/>
              <a:t>access </a:t>
            </a:r>
            <a:r>
              <a:rPr lang="en-AU" dirty="0"/>
              <a:t>to a block when it is to be written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Broadcasts an invalidate message on the bus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Subsequent read in another cache misses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Owning cache supplies updated value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70594"/>
              </p:ext>
            </p:extLst>
          </p:nvPr>
        </p:nvGraphicFramePr>
        <p:xfrm>
          <a:off x="228601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57798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78895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69559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06082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705600" y="5410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056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take advantage of multiple processors; </a:t>
            </a:r>
            <a:r>
              <a:rPr lang="en-US" i="1" dirty="0" smtClean="0">
                <a:solidFill>
                  <a:schemeClr val="accent1"/>
                </a:solidFill>
              </a:rPr>
              <a:t>parallelism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I write (</a:t>
            </a:r>
            <a:r>
              <a:rPr lang="en-US" b="1" dirty="0" smtClean="0"/>
              <a:t>correct</a:t>
            </a:r>
            <a:r>
              <a:rPr lang="en-US" dirty="0" smtClean="0"/>
              <a:t>) parallel programs, </a:t>
            </a:r>
            <a:r>
              <a:rPr lang="en-US" i="1" dirty="0" smtClean="0">
                <a:solidFill>
                  <a:schemeClr val="accent1"/>
                </a:solidFill>
              </a:rPr>
              <a:t>cache </a:t>
            </a:r>
            <a:r>
              <a:rPr lang="en-US" i="1" dirty="0" err="1" smtClean="0">
                <a:solidFill>
                  <a:schemeClr val="accent1"/>
                </a:solidFill>
              </a:rPr>
              <a:t>cohrency</a:t>
            </a:r>
            <a:r>
              <a:rPr lang="en-US" i="1" dirty="0" smtClean="0">
                <a:solidFill>
                  <a:schemeClr val="accent1"/>
                </a:solidFill>
              </a:rPr>
              <a:t> and synchronization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primitives do I need to implement correct parallel programs?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Writing</a:t>
            </a:r>
          </a:p>
        </p:txBody>
      </p:sp>
      <p:sp>
        <p:nvSpPr>
          <p:cNvPr id="534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Write-back policies for bandwidth</a:t>
            </a:r>
          </a:p>
          <a:p>
            <a:pPr>
              <a:lnSpc>
                <a:spcPct val="90000"/>
              </a:lnSpc>
            </a:pPr>
            <a:r>
              <a:rPr lang="en-US" sz="2800"/>
              <a:t>Write-invalidate coherence policy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First invalidate all other copies of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Then write it in cache 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Anybody else can read it</a:t>
            </a:r>
          </a:p>
          <a:p>
            <a:pPr>
              <a:lnSpc>
                <a:spcPct val="90000"/>
              </a:lnSpc>
            </a:pPr>
            <a:r>
              <a:rPr lang="en-US" sz="2800"/>
              <a:t>Permits one writer, multiple readers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 reality: many coherence protocols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Snooping doesn’t scale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Directory-based protocols</a:t>
            </a:r>
          </a:p>
          <a:p>
            <a:pPr lvl="2">
              <a:lnSpc>
                <a:spcPct val="90000"/>
              </a:lnSpc>
            </a:pPr>
            <a:r>
              <a:rPr lang="en-AU" sz="2000"/>
              <a:t>Caches and memory record sharing status of blocks in a directory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404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Cache Coherency requires that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</a:t>
            </a:r>
            <a:r>
              <a:rPr lang="en-AU" dirty="0"/>
              <a:t>return most recently </a:t>
            </a:r>
            <a:r>
              <a:rPr lang="en-AU" dirty="0">
                <a:solidFill>
                  <a:schemeClr val="accent1"/>
                </a:solidFill>
              </a:rPr>
              <a:t>written</a:t>
            </a:r>
            <a:r>
              <a:rPr lang="en-AU" dirty="0"/>
              <a:t> </a:t>
            </a:r>
            <a:r>
              <a:rPr lang="en-AU" dirty="0" smtClean="0"/>
              <a:t>value.  </a:t>
            </a:r>
          </a:p>
          <a:p>
            <a:r>
              <a:rPr lang="en-AU" dirty="0" smtClean="0"/>
              <a:t>With multiprocessors maintaining cache coherency can be difficult and requires cache coherency protocols like Snooping </a:t>
            </a:r>
            <a:r>
              <a:rPr lang="en-AU" smtClean="0"/>
              <a:t>cache coherency </a:t>
            </a:r>
            <a:r>
              <a:rPr lang="en-AU" dirty="0" smtClean="0"/>
              <a:t>protocols.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cache coherency sufficient?</a:t>
            </a:r>
          </a:p>
          <a:p>
            <a:endParaRPr lang="en-US" dirty="0" smtClean="0"/>
          </a:p>
          <a:p>
            <a:r>
              <a:rPr lang="en-US" dirty="0" smtClean="0"/>
              <a:t>i.e. Is cache </a:t>
            </a:r>
            <a:r>
              <a:rPr lang="en-US" dirty="0" smtClean="0">
                <a:solidFill>
                  <a:schemeClr val="accent1"/>
                </a:solidFill>
              </a:rPr>
              <a:t>coherency</a:t>
            </a:r>
            <a:r>
              <a:rPr lang="en-US" dirty="0" smtClean="0"/>
              <a:t> (</a:t>
            </a:r>
            <a:r>
              <a:rPr lang="en-US" b="1" i="1" dirty="0" smtClean="0"/>
              <a:t>what</a:t>
            </a:r>
            <a:r>
              <a:rPr lang="en-US" dirty="0" smtClean="0"/>
              <a:t> values are read) sufficient to maintain </a:t>
            </a:r>
            <a:r>
              <a:rPr lang="en-US" dirty="0" smtClean="0">
                <a:solidFill>
                  <a:schemeClr val="accent1"/>
                </a:solidFill>
              </a:rPr>
              <a:t>consistency</a:t>
            </a:r>
            <a:r>
              <a:rPr lang="en-US" dirty="0" smtClean="0"/>
              <a:t> (</a:t>
            </a:r>
            <a:r>
              <a:rPr lang="en-US" b="1" i="1" dirty="0" smtClean="0"/>
              <a:t>when</a:t>
            </a:r>
            <a:r>
              <a:rPr lang="en-US" dirty="0" smtClean="0"/>
              <a:t> a written value will be returned to a read).  Both coherency and consistency are required to maintain consistency in shared memory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Is Cache Coherency Sufficient?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657600"/>
            <a:ext cx="663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Very expensive and difficult to maintain consistency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Two processors sharing an area of memory</a:t>
            </a:r>
          </a:p>
          <a:p>
            <a:pPr lvl="1"/>
            <a:r>
              <a:rPr lang="en-AU" sz="2400" dirty="0"/>
              <a:t>P1 writes, then P2 reads</a:t>
            </a:r>
          </a:p>
          <a:p>
            <a:pPr lvl="1"/>
            <a:r>
              <a:rPr lang="en-AU" sz="2400" dirty="0">
                <a:solidFill>
                  <a:schemeClr val="accent1"/>
                </a:solidFill>
              </a:rPr>
              <a:t>Data race </a:t>
            </a:r>
            <a:r>
              <a:rPr lang="en-AU" sz="2400" dirty="0"/>
              <a:t>if P1 and P2 don’t </a:t>
            </a:r>
            <a:r>
              <a:rPr lang="en-AU" sz="2400" b="1" i="1" dirty="0">
                <a:solidFill>
                  <a:schemeClr val="accent1"/>
                </a:solidFill>
              </a:rPr>
              <a:t>synchronize</a:t>
            </a:r>
          </a:p>
          <a:p>
            <a:pPr lvl="2"/>
            <a:r>
              <a:rPr lang="en-AU" sz="2000" dirty="0"/>
              <a:t>Result depends of order of accesses</a:t>
            </a:r>
          </a:p>
          <a:p>
            <a:r>
              <a:rPr lang="en-AU" sz="2800" dirty="0"/>
              <a:t>Hardware support required</a:t>
            </a:r>
          </a:p>
          <a:p>
            <a:pPr lvl="1"/>
            <a:r>
              <a:rPr lang="en-AU" sz="2400" dirty="0"/>
              <a:t>Atomic read/write memory operation</a:t>
            </a:r>
          </a:p>
          <a:p>
            <a:pPr lvl="1"/>
            <a:r>
              <a:rPr lang="en-AU" sz="2400" dirty="0"/>
              <a:t>No other access to the location allowed between the read and write</a:t>
            </a:r>
          </a:p>
          <a:p>
            <a:r>
              <a:rPr lang="en-AU" sz="2800" dirty="0"/>
              <a:t>Could be a single instruction</a:t>
            </a:r>
          </a:p>
          <a:p>
            <a:pPr lvl="1"/>
            <a:r>
              <a:rPr lang="en-AU" sz="2400" dirty="0"/>
              <a:t>E.g., atomic swap of register </a:t>
            </a:r>
            <a:r>
              <a:rPr lang="en-AU" sz="2400" dirty="0">
                <a:cs typeface="Arial" charset="0"/>
              </a:rPr>
              <a:t>↔ </a:t>
            </a:r>
            <a:r>
              <a:rPr lang="en-AU" sz="2400" dirty="0" smtClean="0">
                <a:cs typeface="Arial" charset="0"/>
              </a:rPr>
              <a:t>memory (e.g. ATS, BTS; x86)</a:t>
            </a:r>
            <a:endParaRPr lang="en-AU" sz="2400" dirty="0">
              <a:cs typeface="Arial" charset="0"/>
            </a:endParaRPr>
          </a:p>
          <a:p>
            <a:pPr lvl="1"/>
            <a:r>
              <a:rPr lang="en-AU" sz="2400" dirty="0">
                <a:cs typeface="Arial" charset="0"/>
              </a:rPr>
              <a:t>Or an atomic pair of </a:t>
            </a:r>
            <a:r>
              <a:rPr lang="en-AU" sz="2400" dirty="0" smtClean="0">
                <a:cs typeface="Arial" charset="0"/>
              </a:rPr>
              <a:t>instructions (e.g. LL and SC; MIPS)</a:t>
            </a:r>
            <a:endParaRPr lang="en-AU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/>
              <a:t>rt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</a:t>
            </a:r>
            <a:r>
              <a:rPr lang="en-AU" sz="2800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>
                <a:latin typeface="Lucida Console" pitchFamily="49" charset="0"/>
              </a:rPr>
              <a:t>try</a:t>
            </a:r>
            <a:r>
              <a:rPr lang="en-AU" sz="2200" dirty="0">
                <a:latin typeface="Lucida Console" pitchFamily="49" charset="0"/>
              </a:rPr>
              <a:t>: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t0,$s4	;copy </a:t>
            </a:r>
            <a:r>
              <a:rPr lang="en-AU" sz="2200" dirty="0">
                <a:latin typeface="Lucida Console" pitchFamily="49" charset="0"/>
              </a:rPr>
              <a:t>exchange value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LL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$t1,0($s1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load linked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SC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$t0,0($s1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store conditional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BEQZ $t0,try	;branch </a:t>
            </a:r>
            <a:r>
              <a:rPr lang="en-AU" sz="2200" dirty="0">
                <a:latin typeface="Lucida Console" pitchFamily="49" charset="0"/>
              </a:rPr>
              <a:t>store fails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s4,$t1	;put </a:t>
            </a:r>
            <a:r>
              <a:rPr lang="en-AU" sz="2200" dirty="0">
                <a:latin typeface="Lucida Console" pitchFamily="49" charset="0"/>
              </a:rPr>
              <a:t>load value in $</a:t>
            </a:r>
            <a:r>
              <a:rPr lang="en-AU" sz="2200" dirty="0" smtClean="0">
                <a:latin typeface="Lucida Console" pitchFamily="49" charset="0"/>
              </a:rPr>
              <a:t>s4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320605"/>
            <a:ext cx="8189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Any time a processor intervenes and modifies the value in memory between the LL and SC instruction, the SC returns 0 in $t0, causing the code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0903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3886200"/>
            <a:ext cx="304800" cy="83820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3886200"/>
            <a:ext cx="304800" cy="83820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38862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SC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r>
              <a:rPr lang="en-US" sz="2400" dirty="0" smtClean="0"/>
              <a:t>m =0; 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87680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13841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388620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0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162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Cache Coherency Problem</a:t>
            </a:r>
          </a:p>
          <a:p>
            <a:pPr lvl="1"/>
            <a:r>
              <a:rPr lang="en-US" dirty="0" smtClean="0"/>
              <a:t>Define Cache coherency problem</a:t>
            </a:r>
          </a:p>
          <a:p>
            <a:endParaRPr lang="en-US" dirty="0" smtClean="0"/>
          </a:p>
          <a:p>
            <a:r>
              <a:rPr lang="en-US" dirty="0" smtClean="0"/>
              <a:t>Synchronizing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Atomic Instructions</a:t>
            </a:r>
          </a:p>
          <a:p>
            <a:pPr marL="631825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HW support for synchronization</a:t>
            </a:r>
          </a:p>
          <a:p>
            <a:endParaRPr lang="en-US" dirty="0" smtClean="0"/>
          </a:p>
          <a:p>
            <a:r>
              <a:rPr lang="en-US" dirty="0" smtClean="0"/>
              <a:t>How to write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1"/>
                </a:solidFill>
              </a:rPr>
              <a:t>spin waiting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  <p:pic>
        <p:nvPicPr>
          <p:cNvPr id="5122" name="CP3 Ink 0ae79568-cff9-48f8-9c12-cb3dc335c16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6915600" cy="1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2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Informally, Cache Coherency requires that </a:t>
            </a:r>
            <a:r>
              <a:rPr lang="en-AU" dirty="0" smtClean="0">
                <a:solidFill>
                  <a:schemeClr val="bg1"/>
                </a:solidFill>
              </a:rPr>
              <a:t>reads </a:t>
            </a:r>
            <a:r>
              <a:rPr lang="en-AU" dirty="0">
                <a:solidFill>
                  <a:schemeClr val="bg1"/>
                </a:solidFill>
              </a:rPr>
              <a:t>return most recently written </a:t>
            </a:r>
            <a:r>
              <a:rPr lang="en-AU" dirty="0" smtClean="0">
                <a:solidFill>
                  <a:schemeClr val="bg1"/>
                </a:solidFill>
              </a:rPr>
              <a:t>value.  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With multiprocessors maintaining cache coherency can be difficult and requires cache coherency protocols like Snooping cache coherency protocols.</a:t>
            </a:r>
          </a:p>
          <a:p>
            <a:endParaRPr lang="en-AU" dirty="0"/>
          </a:p>
          <a:p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ache </a:t>
            </a:r>
            <a:r>
              <a:rPr lang="en-US" dirty="0">
                <a:solidFill>
                  <a:schemeClr val="bg1"/>
                </a:solidFill>
              </a:rPr>
              <a:t>coherency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controls </a:t>
            </a:r>
            <a:r>
              <a:rPr lang="en-US" b="1" i="1" dirty="0" smtClean="0">
                <a:solidFill>
                  <a:schemeClr val="accent1"/>
                </a:solidFill>
              </a:rPr>
              <a:t>what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values are </a:t>
            </a:r>
            <a:r>
              <a:rPr lang="en-US" dirty="0" smtClean="0">
                <a:solidFill>
                  <a:schemeClr val="accent1"/>
                </a:solidFill>
              </a:rPr>
              <a:t>read, but may be insufficient or very expensive to </a:t>
            </a:r>
            <a:r>
              <a:rPr lang="en-US" dirty="0">
                <a:solidFill>
                  <a:schemeClr val="accent1"/>
                </a:solidFill>
              </a:rPr>
              <a:t>maintain </a:t>
            </a:r>
            <a:r>
              <a:rPr lang="en-US" dirty="0">
                <a:solidFill>
                  <a:schemeClr val="bg1"/>
                </a:solidFill>
              </a:rPr>
              <a:t>consistency</a:t>
            </a:r>
            <a:r>
              <a:rPr lang="en-US" dirty="0">
                <a:solidFill>
                  <a:schemeClr val="accent1"/>
                </a:solidFill>
              </a:rPr>
              <a:t> (</a:t>
            </a:r>
            <a:r>
              <a:rPr lang="en-US" b="1" i="1" dirty="0">
                <a:solidFill>
                  <a:schemeClr val="accent1"/>
                </a:solidFill>
              </a:rPr>
              <a:t>when</a:t>
            </a:r>
            <a:r>
              <a:rPr lang="en-US" dirty="0">
                <a:solidFill>
                  <a:schemeClr val="accent1"/>
                </a:solidFill>
              </a:rPr>
              <a:t> a written value will be returned to a read).  </a:t>
            </a:r>
            <a:r>
              <a:rPr lang="en-US" dirty="0" smtClean="0">
                <a:solidFill>
                  <a:schemeClr val="accent1"/>
                </a:solidFill>
              </a:rPr>
              <a:t>We need synchronization primitives to more efficiently implement parallel and correct programs.</a:t>
            </a:r>
            <a:endParaRPr lang="en-US" dirty="0">
              <a:solidFill>
                <a:schemeClr val="accent1"/>
              </a:solidFill>
            </a:endParaRP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write parallel programs?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</a:t>
            </a:r>
            <a:endParaRPr lang="en-US"/>
          </a:p>
        </p:txBody>
      </p:sp>
      <p:sp>
        <p:nvSpPr>
          <p:cNvPr id="5220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we cope with lots of activity?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Simplicity? Separation into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</a:p>
          <a:p>
            <a:r>
              <a:rPr lang="en-US" dirty="0" smtClean="0"/>
              <a:t>Reliability?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 smtClean="0"/>
          </a:p>
          <a:p>
            <a:r>
              <a:rPr lang="en-US" dirty="0" smtClean="0"/>
              <a:t>Speed? Program-level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/>
          </a:p>
        </p:txBody>
      </p:sp>
      <p:sp>
        <p:nvSpPr>
          <p:cNvPr id="5220358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350" y="1117600"/>
            <a:ext cx="2590800" cy="205740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3600">
                <a:solidFill>
                  <a:schemeClr val="accent1"/>
                </a:solidFill>
                <a:latin typeface="Calibri"/>
              </a:rPr>
              <a:t>gcc</a:t>
            </a:r>
            <a:endParaRPr lang="en-US" sz="440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22035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9750" y="1651000"/>
            <a:ext cx="13811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1550" y="1498600"/>
            <a:ext cx="982663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336800"/>
            <a:ext cx="69215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522036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0550" y="2032000"/>
            <a:ext cx="47148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9150" y="2154238"/>
            <a:ext cx="12906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53894" y="1066800"/>
            <a:ext cx="1380506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77444" y="1828800"/>
            <a:ext cx="2533650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6476" y="1828800"/>
            <a:ext cx="692818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96494" y="1066800"/>
            <a:ext cx="471604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6094" y="1066800"/>
            <a:ext cx="1289905" cy="631686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209800"/>
            <a:ext cx="1524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037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0" y="1066800"/>
            <a:ext cx="81785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  <p:sp>
        <p:nvSpPr>
          <p:cNvPr id="5220371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96494" y="2590800"/>
            <a:ext cx="3352800" cy="762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8430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0364" grpId="0" animBg="1"/>
      <p:bldP spid="5220365" grpId="0" animBg="1"/>
      <p:bldP spid="5220366" grpId="0" animBg="1"/>
      <p:bldP spid="5220367" grpId="0" animBg="1"/>
      <p:bldP spid="5220368" grpId="0" animBg="1"/>
      <p:bldP spid="5220369" grpId="0" animBg="1"/>
      <p:bldP spid="522037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457200"/>
            <a:ext cx="4267200" cy="54403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457200"/>
            <a:ext cx="4343400" cy="5440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“Blueprint” for a process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Passive entity (bits on disk)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Code + static data</a:t>
            </a:r>
          </a:p>
        </p:txBody>
      </p: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4572000" y="3074193"/>
            <a:ext cx="1968500" cy="3338513"/>
            <a:chOff x="1252" y="1877"/>
            <a:chExt cx="1240" cy="2103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574" y="1892"/>
              <a:ext cx="5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622" y="2180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Code</a:t>
              </a: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1334" y="2612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Initialized data</a:t>
              </a:r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1670" y="29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BSS</a:t>
              </a: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1382" y="3236"/>
              <a:ext cx="8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Symbol table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1334" y="3524"/>
              <a:ext cx="8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Line numbers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479" y="3764"/>
              <a:ext cx="5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Ext. refs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95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466" name="Rectangle 18"/>
          <p:cNvSpPr>
            <a:spLocks noChangeArrowheads="1"/>
          </p:cNvSpPr>
          <p:nvPr/>
        </p:nvSpPr>
        <p:spPr bwMode="auto">
          <a:xfrm>
            <a:off x="152400" y="841375"/>
            <a:ext cx="1968500" cy="623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pSp>
        <p:nvGrpSpPr>
          <p:cNvPr id="5224467" name="Group 19"/>
          <p:cNvGrpSpPr>
            <a:grpSpLocks/>
          </p:cNvGrpSpPr>
          <p:nvPr/>
        </p:nvGrpSpPr>
        <p:grpSpPr bwMode="auto">
          <a:xfrm>
            <a:off x="152400" y="4873625"/>
            <a:ext cx="1968500" cy="2212975"/>
            <a:chOff x="4180" y="2688"/>
            <a:chExt cx="1240" cy="1394"/>
          </a:xfrm>
        </p:grpSpPr>
        <p:grpSp>
          <p:nvGrpSpPr>
            <p:cNvPr id="5224468" name="Group 20"/>
            <p:cNvGrpSpPr>
              <a:grpSpLocks/>
            </p:cNvGrpSpPr>
            <p:nvPr/>
          </p:nvGrpSpPr>
          <p:grpSpPr bwMode="auto">
            <a:xfrm>
              <a:off x="4180" y="3567"/>
              <a:ext cx="1240" cy="515"/>
              <a:chOff x="4180" y="3567"/>
              <a:chExt cx="1240" cy="515"/>
            </a:xfrm>
          </p:grpSpPr>
          <p:sp>
            <p:nvSpPr>
              <p:cNvPr id="5224469" name="Rectangle 21"/>
              <p:cNvSpPr>
                <a:spLocks noChangeArrowheads="1"/>
              </p:cNvSpPr>
              <p:nvPr/>
            </p:nvSpPr>
            <p:spPr bwMode="auto">
              <a:xfrm>
                <a:off x="4180" y="3567"/>
                <a:ext cx="1240" cy="515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0" name="Rectangle 22"/>
              <p:cNvSpPr>
                <a:spLocks noChangeArrowheads="1"/>
              </p:cNvSpPr>
              <p:nvPr/>
            </p:nvSpPr>
            <p:spPr bwMode="auto">
              <a:xfrm>
                <a:off x="4550" y="3643"/>
                <a:ext cx="42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Code</a:t>
                </a:r>
              </a:p>
            </p:txBody>
          </p:sp>
        </p:grpSp>
        <p:grpSp>
          <p:nvGrpSpPr>
            <p:cNvPr id="5224471" name="Group 23"/>
            <p:cNvGrpSpPr>
              <a:grpSpLocks/>
            </p:cNvGrpSpPr>
            <p:nvPr/>
          </p:nvGrpSpPr>
          <p:grpSpPr bwMode="auto">
            <a:xfrm>
              <a:off x="4180" y="3042"/>
              <a:ext cx="1240" cy="517"/>
              <a:chOff x="4180" y="3042"/>
              <a:chExt cx="1240" cy="517"/>
            </a:xfrm>
          </p:grpSpPr>
          <p:sp>
            <p:nvSpPr>
              <p:cNvPr id="5224472" name="Rectangle 24"/>
              <p:cNvSpPr>
                <a:spLocks noChangeArrowheads="1"/>
              </p:cNvSpPr>
              <p:nvPr/>
            </p:nvSpPr>
            <p:spPr bwMode="auto">
              <a:xfrm>
                <a:off x="4180" y="3042"/>
                <a:ext cx="1240" cy="517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3" name="Rectangle 25"/>
              <p:cNvSpPr>
                <a:spLocks noChangeArrowheads="1"/>
              </p:cNvSpPr>
              <p:nvPr/>
            </p:nvSpPr>
            <p:spPr bwMode="auto">
              <a:xfrm>
                <a:off x="4262" y="3120"/>
                <a:ext cx="93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Initialized data</a:t>
                </a:r>
              </a:p>
            </p:txBody>
          </p:sp>
        </p:grpSp>
        <p:grpSp>
          <p:nvGrpSpPr>
            <p:cNvPr id="5224474" name="Group 26"/>
            <p:cNvGrpSpPr>
              <a:grpSpLocks/>
            </p:cNvGrpSpPr>
            <p:nvPr/>
          </p:nvGrpSpPr>
          <p:grpSpPr bwMode="auto">
            <a:xfrm>
              <a:off x="4180" y="2688"/>
              <a:ext cx="1240" cy="345"/>
              <a:chOff x="4180" y="2688"/>
              <a:chExt cx="1240" cy="345"/>
            </a:xfrm>
          </p:grpSpPr>
          <p:sp>
            <p:nvSpPr>
              <p:cNvPr id="5224475" name="Rectangle 27"/>
              <p:cNvSpPr>
                <a:spLocks noChangeArrowheads="1"/>
              </p:cNvSpPr>
              <p:nvPr/>
            </p:nvSpPr>
            <p:spPr bwMode="auto">
              <a:xfrm>
                <a:off x="4180" y="2693"/>
                <a:ext cx="1240" cy="340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6" name="Rectangle 28"/>
              <p:cNvSpPr>
                <a:spLocks noChangeArrowheads="1"/>
              </p:cNvSpPr>
              <p:nvPr/>
            </p:nvSpPr>
            <p:spPr bwMode="auto">
              <a:xfrm>
                <a:off x="4598" y="2688"/>
                <a:ext cx="401" cy="212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BSS</a:t>
                </a:r>
              </a:p>
            </p:txBody>
          </p:sp>
        </p:grpSp>
      </p:grpSp>
      <p:sp>
        <p:nvSpPr>
          <p:cNvPr id="5224477" name="Rectangle 29"/>
          <p:cNvSpPr>
            <a:spLocks noChangeArrowheads="1"/>
          </p:cNvSpPr>
          <p:nvPr/>
        </p:nvSpPr>
        <p:spPr bwMode="auto">
          <a:xfrm>
            <a:off x="152400" y="4346575"/>
            <a:ext cx="1968500" cy="520700"/>
          </a:xfrm>
          <a:prstGeom prst="rect">
            <a:avLst/>
          </a:prstGeom>
          <a:solidFill>
            <a:srgbClr val="CCE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78" name="Rectangle 30"/>
          <p:cNvSpPr>
            <a:spLocks noChangeArrowheads="1"/>
          </p:cNvSpPr>
          <p:nvPr/>
        </p:nvSpPr>
        <p:spPr bwMode="auto">
          <a:xfrm>
            <a:off x="739775" y="43703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Heap</a:t>
            </a:r>
          </a:p>
        </p:txBody>
      </p:sp>
      <p:sp>
        <p:nvSpPr>
          <p:cNvPr id="5224479" name="AutoShape 31"/>
          <p:cNvSpPr>
            <a:spLocks noChangeArrowheads="1"/>
          </p:cNvSpPr>
          <p:nvPr/>
        </p:nvSpPr>
        <p:spPr bwMode="auto">
          <a:xfrm>
            <a:off x="914400" y="4041775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4480" name="Rectangle 32"/>
          <p:cNvSpPr>
            <a:spLocks noChangeArrowheads="1"/>
          </p:cNvSpPr>
          <p:nvPr/>
        </p:nvSpPr>
        <p:spPr bwMode="auto">
          <a:xfrm>
            <a:off x="152400" y="2593975"/>
            <a:ext cx="1968500" cy="520700"/>
          </a:xfrm>
          <a:prstGeom prst="rect">
            <a:avLst/>
          </a:prstGeom>
          <a:solidFill>
            <a:srgbClr val="66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1" name="AutoShape 33"/>
          <p:cNvSpPr>
            <a:spLocks noChangeArrowheads="1"/>
          </p:cNvSpPr>
          <p:nvPr/>
        </p:nvSpPr>
        <p:spPr bwMode="auto">
          <a:xfrm>
            <a:off x="914400" y="3127375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4482" name="Rectangle 34"/>
          <p:cNvSpPr>
            <a:spLocks noChangeArrowheads="1"/>
          </p:cNvSpPr>
          <p:nvPr/>
        </p:nvSpPr>
        <p:spPr bwMode="auto">
          <a:xfrm>
            <a:off x="739775" y="2617788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Stack</a:t>
            </a:r>
          </a:p>
        </p:txBody>
      </p:sp>
      <p:sp>
        <p:nvSpPr>
          <p:cNvPr id="5224483" name="Rectangle 35"/>
          <p:cNvSpPr>
            <a:spLocks noChangeArrowheads="1"/>
          </p:cNvSpPr>
          <p:nvPr/>
        </p:nvSpPr>
        <p:spPr bwMode="auto">
          <a:xfrm>
            <a:off x="152400" y="1679575"/>
            <a:ext cx="1968500" cy="520700"/>
          </a:xfrm>
          <a:prstGeom prst="rect">
            <a:avLst/>
          </a:prstGeom>
          <a:solidFill>
            <a:srgbClr val="FFCC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4" name="Rectangle 36"/>
          <p:cNvSpPr>
            <a:spLocks noChangeArrowheads="1"/>
          </p:cNvSpPr>
          <p:nvPr/>
        </p:nvSpPr>
        <p:spPr bwMode="auto">
          <a:xfrm>
            <a:off x="663575" y="177958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DLL’s</a:t>
            </a:r>
          </a:p>
        </p:txBody>
      </p:sp>
      <p:sp>
        <p:nvSpPr>
          <p:cNvPr id="5224485" name="Rectangle 37"/>
          <p:cNvSpPr>
            <a:spLocks noChangeArrowheads="1"/>
          </p:cNvSpPr>
          <p:nvPr/>
        </p:nvSpPr>
        <p:spPr bwMode="auto">
          <a:xfrm>
            <a:off x="152400" y="1069975"/>
            <a:ext cx="1968500" cy="368300"/>
          </a:xfrm>
          <a:prstGeom prst="rect">
            <a:avLst/>
          </a:prstGeom>
          <a:solidFill>
            <a:srgbClr val="CC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6" name="Rectangle 38"/>
          <p:cNvSpPr>
            <a:spLocks noChangeArrowheads="1"/>
          </p:cNvSpPr>
          <p:nvPr/>
        </p:nvSpPr>
        <p:spPr bwMode="auto">
          <a:xfrm>
            <a:off x="130175" y="1017588"/>
            <a:ext cx="1855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mapped segments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4572000" y="3074193"/>
            <a:ext cx="1968500" cy="3338513"/>
            <a:chOff x="1252" y="1877"/>
            <a:chExt cx="1240" cy="2103"/>
          </a:xfrm>
        </p:grpSpPr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574" y="1892"/>
              <a:ext cx="5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1622" y="2180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Code</a:t>
              </a:r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334" y="2612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Initialized data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670" y="29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BSS</a:t>
              </a: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1382" y="3236"/>
              <a:ext cx="8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Symbol table</a:t>
              </a: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1334" y="3524"/>
              <a:ext cx="8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Line numbers</a:t>
              </a:r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1479" y="3764"/>
              <a:ext cx="5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Ext. refs</a:t>
              </a:r>
            </a:p>
          </p:txBody>
        </p:sp>
      </p:grpSp>
      <p:sp>
        <p:nvSpPr>
          <p:cNvPr id="59" name="Content Placeholder 3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4648200" y="457200"/>
            <a:ext cx="4343400" cy="5440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</p:txBody>
      </p:sp>
      <p:sp>
        <p:nvSpPr>
          <p:cNvPr id="60" name="Rectangle 3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8600" y="457200"/>
            <a:ext cx="4267200" cy="54403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66326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466" grpId="0" animBg="1"/>
      <p:bldP spid="5224477" grpId="0" animBg="1"/>
      <p:bldP spid="5224478" grpId="0"/>
      <p:bldP spid="5224479" grpId="0" animBg="1"/>
      <p:bldP spid="5224480" grpId="0" animBg="1"/>
      <p:bldP spid="5224481" grpId="0" animBg="1"/>
      <p:bldP spid="5224482" grpId="0"/>
      <p:bldP spid="5224483" grpId="0" animBg="1"/>
      <p:bldP spid="5224484" grpId="0"/>
      <p:bldP spid="5224485" grpId="0" animBg="1"/>
      <p:bldP spid="522448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  <p:sp>
        <p:nvSpPr>
          <p:cNvPr id="5226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 pitchFamily="18" charset="2"/>
              </a:rPr>
              <a:t>Role of the OS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Context Switching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every process owns a CPU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Virtual Memory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some memory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Device drivers &amp; system calls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a keyboard, …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do: </a:t>
            </a:r>
          </a:p>
          <a:p>
            <a:r>
              <a:rPr lang="en-US" dirty="0" smtClean="0">
                <a:sym typeface="Symbol" pitchFamily="18" charset="2"/>
              </a:rPr>
              <a:t>  How to start a process?</a:t>
            </a:r>
          </a:p>
          <a:p>
            <a:r>
              <a:rPr lang="en-US" dirty="0" smtClean="0">
                <a:sym typeface="Symbol" pitchFamily="18" charset="2"/>
              </a:rPr>
              <a:t>  How do processes communicate / coordinate?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91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How to create a process?</a:t>
            </a:r>
            <a:endParaRPr lang="en-US"/>
          </a:p>
        </p:txBody>
      </p:sp>
      <p:sp>
        <p:nvSpPr>
          <p:cNvPr id="523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971800"/>
          </a:xfrm>
        </p:spPr>
        <p:txBody>
          <a:bodyPr>
            <a:noAutofit/>
          </a:bodyPr>
          <a:lstStyle/>
          <a:p>
            <a:r>
              <a:rPr lang="en-US" dirty="0" smtClean="0"/>
              <a:t>Q: How to create a process? </a:t>
            </a:r>
          </a:p>
          <a:p>
            <a:r>
              <a:rPr lang="en-US" dirty="0" smtClean="0"/>
              <a:t>A: Double click</a:t>
            </a:r>
          </a:p>
          <a:p>
            <a:r>
              <a:rPr lang="en-US" dirty="0" smtClean="0"/>
              <a:t>After boot, OS starts the first process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…which in turn creates other processes</a:t>
            </a:r>
          </a:p>
          <a:p>
            <a:pPr lvl="1"/>
            <a:r>
              <a:rPr lang="en-US" dirty="0" smtClean="0"/>
              <a:t>parent / child  </a:t>
            </a:r>
            <a:r>
              <a:rPr lang="en-US" dirty="0" smtClean="0">
                <a:sym typeface="Wingdings" pitchFamily="2" charset="2"/>
              </a:rPr>
              <a:t> 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 tree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6800"/>
            <a:ext cx="8845550" cy="59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3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13112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$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pstree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| view -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init-+-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NetworkManager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dhclient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|-apache2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|-chrome-+-chrome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        `-chrome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|-chrome---chrome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clementine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|-clock-applet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cron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cupsd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---run-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mozilla.sh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-bin-+-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plugin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-cont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|-gnome-screensaver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grep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in.tftpd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`-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---bash-+-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---cc1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pstree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|-vim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`-view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8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Under UNIX</a:t>
            </a:r>
            <a:endParaRPr lang="en-US"/>
          </a:p>
        </p:txBody>
      </p:sp>
      <p:sp>
        <p:nvSpPr>
          <p:cNvPr id="52326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Init is a special case. For others…</a:t>
            </a:r>
          </a:p>
          <a:p>
            <a:r>
              <a:rPr lang="en-US" sz="2400" dirty="0" smtClean="0"/>
              <a:t>Q: How does parent process create child process?</a:t>
            </a:r>
          </a:p>
          <a:p>
            <a:r>
              <a:rPr lang="en-US" sz="2400" dirty="0" smtClean="0"/>
              <a:t>A: </a:t>
            </a:r>
            <a:r>
              <a:rPr lang="en-US" sz="2400" dirty="0" smtClean="0">
                <a:solidFill>
                  <a:schemeClr val="accent1"/>
                </a:solidFill>
              </a:rPr>
              <a:t>fork() system call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sz="3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Wait. what? </a:t>
            </a:r>
            <a:r>
              <a:rPr lang="en-US" sz="2400" dirty="0" err="1" smtClean="0"/>
              <a:t>int</a:t>
            </a:r>
            <a:r>
              <a:rPr lang="en-US" sz="2400" dirty="0" smtClean="0"/>
              <a:t> fork() returns TWICE!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88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main(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ac, char **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x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(); // get current process ID from OS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char *hi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[1]; // get greeting from command line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process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x);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id = fork();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if (id == 0)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     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%d, child is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(), id);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gcc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-o strange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strange.c</a:t>
            </a:r>
            <a:endParaRPr lang="en-US" sz="2000" b="1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./strange “Hey”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I’m process 23511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23512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23511, child is 23512</a:t>
            </a:r>
          </a:p>
        </p:txBody>
      </p:sp>
    </p:spTree>
    <p:extLst>
      <p:ext uri="{BB962C8B-B14F-4D97-AF65-F5344CB8AC3E}">
        <p14:creationId xmlns:p14="http://schemas.microsoft.com/office/powerpoint/2010/main" val="27030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Invent OS “IPC channels” : send(</a:t>
            </a:r>
            <a:r>
              <a:rPr lang="en-US" dirty="0" err="1" smtClean="0"/>
              <a:t>msg</a:t>
            </a:r>
            <a:r>
              <a:rPr lang="en-US" dirty="0" smtClean="0"/>
              <a:t>), </a:t>
            </a:r>
            <a:r>
              <a:rPr lang="en-US" dirty="0" err="1" smtClean="0"/>
              <a:t>recv</a:t>
            </a:r>
            <a:r>
              <a:rPr lang="en-US" dirty="0" smtClean="0"/>
              <a:t>(), …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03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Shared (Virtual) Memory!</a:t>
            </a:r>
          </a:p>
          <a:p>
            <a:endParaRPr lang="en-US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88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Processes and Threads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are heavyweight</a:t>
            </a:r>
            <a:endParaRPr lang="en-US"/>
          </a:p>
        </p:txBody>
      </p:sp>
      <p:sp>
        <p:nvSpPr>
          <p:cNvPr id="52469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Parallel programming with processes:</a:t>
            </a:r>
          </a:p>
          <a:p>
            <a:pPr lvl="1"/>
            <a:r>
              <a:rPr lang="en-US" dirty="0" smtClean="0"/>
              <a:t>They share almost everything </a:t>
            </a:r>
            <a:br>
              <a:rPr lang="en-US" dirty="0" smtClean="0"/>
            </a:br>
            <a:r>
              <a:rPr lang="en-US" dirty="0" smtClean="0"/>
              <a:t>code, shared </a:t>
            </a:r>
            <a:r>
              <a:rPr lang="en-US" dirty="0" err="1" smtClean="0"/>
              <a:t>mem</a:t>
            </a:r>
            <a:r>
              <a:rPr lang="en-US" dirty="0" smtClean="0"/>
              <a:t>, open files, </a:t>
            </a:r>
            <a:r>
              <a:rPr lang="en-US" dirty="0" err="1" smtClean="0"/>
              <a:t>filesystem</a:t>
            </a:r>
            <a:r>
              <a:rPr lang="en-US" dirty="0" smtClean="0"/>
              <a:t> privileges, …</a:t>
            </a:r>
          </a:p>
          <a:p>
            <a:pPr lvl="1"/>
            <a:r>
              <a:rPr lang="en-US" dirty="0" err="1" smtClean="0"/>
              <a:t>Pagetables</a:t>
            </a:r>
            <a:r>
              <a:rPr lang="en-US" dirty="0" smtClean="0"/>
              <a:t> will be </a:t>
            </a:r>
            <a:r>
              <a:rPr lang="en-US" i="1" dirty="0" smtClean="0"/>
              <a:t>almost</a:t>
            </a:r>
            <a:r>
              <a:rPr lang="en-US" dirty="0" smtClean="0"/>
              <a:t> identical</a:t>
            </a:r>
          </a:p>
          <a:p>
            <a:pPr lvl="1"/>
            <a:r>
              <a:rPr lang="en-US" dirty="0" smtClean="0"/>
              <a:t>Differences: PC, registers, stack</a:t>
            </a:r>
          </a:p>
          <a:p>
            <a:r>
              <a:rPr lang="en-US" dirty="0" smtClean="0"/>
              <a:t>Recall: process = </a:t>
            </a:r>
            <a:r>
              <a:rPr lang="en-US" dirty="0" smtClean="0">
                <a:solidFill>
                  <a:schemeClr val="accent1"/>
                </a:solidFill>
              </a:rPr>
              <a:t>execution context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/>
                </a:solidFill>
              </a:rPr>
              <a:t>address space</a:t>
            </a:r>
          </a:p>
        </p:txBody>
      </p:sp>
    </p:spTree>
    <p:extLst>
      <p:ext uri="{BB962C8B-B14F-4D97-AF65-F5344CB8AC3E}">
        <p14:creationId xmlns:p14="http://schemas.microsoft.com/office/powerpoint/2010/main" val="9744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</p:spTree>
    <p:extLst>
      <p:ext uri="{BB962C8B-B14F-4D97-AF65-F5344CB8AC3E}">
        <p14:creationId xmlns:p14="http://schemas.microsoft.com/office/powerpoint/2010/main" val="106867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Multithreaded Processes</a:t>
            </a:r>
            <a:endParaRPr lang="en-US"/>
          </a:p>
        </p:txBody>
      </p:sp>
      <p:pic>
        <p:nvPicPr>
          <p:cNvPr id="52510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375" t="11751" r="375" b="11751"/>
          <a:stretch>
            <a:fillRect/>
          </a:stretch>
        </p:blipFill>
        <p:spPr bwMode="auto">
          <a:xfrm>
            <a:off x="1114425" y="1817688"/>
            <a:ext cx="7135813" cy="412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46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1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Threads</a:t>
            </a:r>
            <a:endParaRPr lang="en-US"/>
          </a:p>
        </p:txBody>
      </p:sp>
      <p:sp>
        <p:nvSpPr>
          <p:cNvPr id="535142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609600"/>
            <a:ext cx="9144000" cy="5638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</a:rPr>
              <a:t>#include &lt;</a:t>
            </a:r>
            <a:r>
              <a:rPr lang="en-US" sz="2000" dirty="0" err="1" smtClean="0">
                <a:latin typeface="Consolas" pitchFamily="49" charset="0"/>
              </a:rPr>
              <a:t>pthread.h</a:t>
            </a:r>
            <a:r>
              <a:rPr lang="en-US" sz="2000" dirty="0" smtClean="0">
                <a:latin typeface="Consolas" pitchFamily="49" charset="0"/>
              </a:rPr>
              <a:t>&gt; 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counter = 0;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</a:rPr>
              <a:t>PrintHello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thread %d, counter is %d\n”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, counter++);</a:t>
            </a:r>
          </a:p>
          <a:p>
            <a:r>
              <a:rPr lang="en-US" sz="2000" dirty="0" smtClean="0">
                <a:latin typeface="Consolas" pitchFamily="49" charset="0"/>
              </a:rPr>
              <a:t>	... do some work ...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 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 () { </a:t>
            </a:r>
          </a:p>
          <a:p>
            <a:r>
              <a:rPr lang="en-US" sz="2000" dirty="0" smtClean="0">
                <a:latin typeface="Consolas" pitchFamily="49" charset="0"/>
              </a:rPr>
              <a:t>	for (t = 0; t &lt; 4; t++) {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“in main: creating thread %d\n"</a:t>
            </a:r>
            <a:r>
              <a:rPr lang="en-US" sz="2000" dirty="0" smtClean="0">
                <a:latin typeface="Consolas" pitchFamily="49" charset="0"/>
              </a:rPr>
              <a:t>, t); 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(NULL, NULL,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PrintHello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, t)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  } </a:t>
            </a:r>
          </a:p>
          <a:p>
            <a:r>
              <a:rPr lang="en-US" sz="2000" dirty="0" smtClean="0"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</a:t>
            </a:r>
            <a:r>
              <a:rPr lang="en-US" sz="2000" dirty="0" smtClean="0">
                <a:latin typeface="Consolas" pitchFamily="49" charset="0"/>
              </a:rPr>
              <a:t> </a:t>
            </a:r>
          </a:p>
          <a:p>
            <a:r>
              <a:rPr lang="en-US" sz="2000" dirty="0" smtClean="0">
                <a:latin typeface="Consolas" pitchFamily="49" charset="0"/>
              </a:rPr>
              <a:t>} </a:t>
            </a:r>
            <a:endParaRPr lang="en-US" sz="20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b="1" i="1" dirty="0" smtClean="0"/>
              <a:t>shared</a:t>
            </a:r>
            <a:r>
              <a:rPr lang="en-US" dirty="0" smtClean="0"/>
              <a:t> data?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 versus Fork</a:t>
            </a:r>
            <a:endParaRPr lang="en-US" dirty="0"/>
          </a:p>
        </p:txBody>
      </p:sp>
      <p:sp>
        <p:nvSpPr>
          <p:cNvPr id="535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0,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1,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2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3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3,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2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2,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3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If processes?</a:t>
            </a:r>
          </a:p>
        </p:txBody>
      </p:sp>
    </p:spTree>
    <p:extLst>
      <p:ext uri="{BB962C8B-B14F-4D97-AF65-F5344CB8AC3E}">
        <p14:creationId xmlns:p14="http://schemas.microsoft.com/office/powerpoint/2010/main" val="228539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/>
                </a:solidFill>
              </a:rPr>
              <a:t>Apache web server</a:t>
            </a: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9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Apache web server</a:t>
            </a:r>
          </a:p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514600"/>
            <a:ext cx="35814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514600"/>
            <a:ext cx="33528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5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Within a thread: execution is sequential</a:t>
            </a:r>
          </a:p>
          <a:p>
            <a:r>
              <a:rPr lang="en-US" dirty="0" smtClean="0"/>
              <a:t>Between threads?</a:t>
            </a:r>
          </a:p>
          <a:p>
            <a:pPr lvl="1"/>
            <a:r>
              <a:rPr lang="en-US" dirty="0" smtClean="0"/>
              <a:t>No ordering or timing guarantees</a:t>
            </a:r>
          </a:p>
          <a:p>
            <a:pPr lvl="1"/>
            <a:r>
              <a:rPr lang="en-US" dirty="0" smtClean="0"/>
              <a:t>Might even run on different cores at the same time</a:t>
            </a:r>
          </a:p>
          <a:p>
            <a:r>
              <a:rPr lang="en-US" dirty="0" smtClean="0"/>
              <a:t>Problem: hard to program, hard to reason about</a:t>
            </a:r>
          </a:p>
          <a:p>
            <a:pPr lvl="1"/>
            <a:r>
              <a:rPr lang="en-US" dirty="0" smtClean="0"/>
              <a:t>Behavior can depend on subtle timing differences</a:t>
            </a:r>
          </a:p>
          <a:p>
            <a:pPr lvl="1"/>
            <a:r>
              <a:rPr lang="en-US" dirty="0" smtClean="0"/>
              <a:t>Bugs may be impossible to reproduce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coherency isn’t sufficient…</a:t>
            </a:r>
          </a:p>
          <a:p>
            <a:r>
              <a:rPr lang="en-US" dirty="0" smtClean="0"/>
              <a:t>Need explicit synchronization to </a:t>
            </a:r>
            <a:br>
              <a:rPr lang="en-US" dirty="0" smtClean="0"/>
            </a:br>
            <a:r>
              <a:rPr lang="en-US" dirty="0" smtClean="0"/>
              <a:t>make sense of concurrency!</a:t>
            </a:r>
          </a:p>
        </p:txBody>
      </p:sp>
    </p:spTree>
    <p:extLst>
      <p:ext uri="{BB962C8B-B14F-4D97-AF65-F5344CB8AC3E}">
        <p14:creationId xmlns:p14="http://schemas.microsoft.com/office/powerpoint/2010/main" val="5871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Race conditions</a:t>
            </a:r>
            <a:endParaRPr lang="en-US"/>
          </a:p>
        </p:txBody>
      </p:sp>
      <p:sp>
        <p:nvSpPr>
          <p:cNvPr id="52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r>
              <a:rPr lang="en-US" dirty="0" smtClean="0"/>
              <a:t>Timing-dependent error when </a:t>
            </a:r>
            <a:br>
              <a:rPr lang="en-US" dirty="0" smtClean="0"/>
            </a:br>
            <a:r>
              <a:rPr lang="en-US" dirty="0" smtClean="0"/>
              <a:t>accessing  shared state </a:t>
            </a:r>
          </a:p>
          <a:p>
            <a:pPr lvl="1"/>
            <a:r>
              <a:rPr lang="en-US" dirty="0" smtClean="0"/>
              <a:t>Depends on scheduling happenstance</a:t>
            </a:r>
            <a:br>
              <a:rPr lang="en-US" dirty="0" smtClean="0"/>
            </a:br>
            <a:r>
              <a:rPr lang="en-US" dirty="0" smtClean="0"/>
              <a:t>… e.g. who wins “race” to the store instruction?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Concurrent Program Correctness =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all possible schedules are safe  </a:t>
            </a:r>
          </a:p>
          <a:p>
            <a:pPr lvl="1"/>
            <a:r>
              <a:rPr lang="en-US" dirty="0" smtClean="0"/>
              <a:t>Must consider </a:t>
            </a:r>
            <a:r>
              <a:rPr lang="en-US" i="1" dirty="0" smtClean="0"/>
              <a:t>every possible </a:t>
            </a:r>
            <a:r>
              <a:rPr lang="en-US" dirty="0" smtClean="0"/>
              <a:t>permutation</a:t>
            </a:r>
          </a:p>
          <a:p>
            <a:pPr lvl="1"/>
            <a:r>
              <a:rPr lang="en-US" dirty="0" smtClean="0"/>
              <a:t>In other words…</a:t>
            </a:r>
          </a:p>
          <a:p>
            <a:r>
              <a:rPr lang="en-US" dirty="0" smtClean="0"/>
              <a:t>		… the scheduler is your adversary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1"/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133600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133600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71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Mutexes</a:t>
            </a:r>
            <a:endParaRPr lang="en-US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acquire(m):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release(m):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5762" y="3622119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apache_got_hit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2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Informally, Cache Coherency requires that </a:t>
            </a:r>
            <a:r>
              <a:rPr lang="en-AU" dirty="0" smtClean="0">
                <a:solidFill>
                  <a:schemeClr val="bg1"/>
                </a:solidFill>
              </a:rPr>
              <a:t>reads </a:t>
            </a:r>
            <a:r>
              <a:rPr lang="en-AU" dirty="0">
                <a:solidFill>
                  <a:schemeClr val="bg1"/>
                </a:solidFill>
              </a:rPr>
              <a:t>return most recently written </a:t>
            </a:r>
            <a:r>
              <a:rPr lang="en-AU" dirty="0" smtClean="0">
                <a:solidFill>
                  <a:schemeClr val="bg1"/>
                </a:solidFill>
              </a:rPr>
              <a:t>value.  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With multiprocessors maintaining cache coherency can be difficult and requires cache coherency protocols like Snooping cache coherency protocols.</a:t>
            </a:r>
          </a:p>
          <a:p>
            <a:endParaRPr lang="en-AU" dirty="0"/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ache </a:t>
            </a:r>
            <a:r>
              <a:rPr lang="en-US" dirty="0">
                <a:solidFill>
                  <a:schemeClr val="bg1"/>
                </a:solidFill>
              </a:rPr>
              <a:t>coherency </a:t>
            </a:r>
            <a:r>
              <a:rPr lang="en-US" dirty="0" smtClean="0">
                <a:solidFill>
                  <a:schemeClr val="bg1"/>
                </a:solidFill>
              </a:rPr>
              <a:t>controls </a:t>
            </a:r>
            <a:r>
              <a:rPr lang="en-US" b="1" i="1" dirty="0" smtClean="0">
                <a:solidFill>
                  <a:schemeClr val="bg1"/>
                </a:solidFill>
              </a:rPr>
              <a:t>what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values are </a:t>
            </a:r>
            <a:r>
              <a:rPr lang="en-US" dirty="0" smtClean="0">
                <a:solidFill>
                  <a:schemeClr val="bg1"/>
                </a:solidFill>
              </a:rPr>
              <a:t>read, but may be insufficient or very expensive to </a:t>
            </a:r>
            <a:r>
              <a:rPr lang="en-US" dirty="0">
                <a:solidFill>
                  <a:schemeClr val="bg1"/>
                </a:solidFill>
              </a:rPr>
              <a:t>maintain consistency (</a:t>
            </a:r>
            <a:r>
              <a:rPr lang="en-US" b="1" i="1" dirty="0">
                <a:solidFill>
                  <a:schemeClr val="bg1"/>
                </a:solidFill>
              </a:rPr>
              <a:t>when</a:t>
            </a:r>
            <a:r>
              <a:rPr lang="en-US" dirty="0">
                <a:solidFill>
                  <a:schemeClr val="bg1"/>
                </a:solidFill>
              </a:rPr>
              <a:t> a written value will be returned to a read).  </a:t>
            </a:r>
            <a:r>
              <a:rPr lang="en-US" dirty="0" smtClean="0">
                <a:solidFill>
                  <a:schemeClr val="bg1"/>
                </a:solidFill>
              </a:rPr>
              <a:t>We need synchronization primitives to more efficiently implement parallel and correct programs.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Processes and Threads are the abstraction that we use to write parallel programs?  Fork and Joint and </a:t>
            </a:r>
            <a:r>
              <a:rPr lang="en-US" dirty="0" err="1" smtClean="0">
                <a:solidFill>
                  <a:schemeClr val="accent1"/>
                </a:solidFill>
              </a:rPr>
              <a:t>Interprocesses</a:t>
            </a:r>
            <a:r>
              <a:rPr lang="en-US" dirty="0" smtClean="0">
                <a:solidFill>
                  <a:schemeClr val="accent1"/>
                </a:solidFill>
              </a:rPr>
              <a:t> communication (IPC) can be used to coordinate processes.  Threads are used to coordinate use of shared memory within a process.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Next time.  Higher level synchronization primitives (other abstractions to implement a critical section beyond </a:t>
            </a:r>
            <a:r>
              <a:rPr lang="en-US" dirty="0" err="1" smtClean="0"/>
              <a:t>mutexes</a:t>
            </a:r>
            <a:r>
              <a:rPr lang="en-US" dirty="0" smtClean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6461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448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Project3 </a:t>
            </a:r>
            <a:r>
              <a:rPr lang="en-US" i="1" dirty="0" smtClean="0">
                <a:solidFill>
                  <a:schemeClr val="accent1"/>
                </a:solidFill>
              </a:rPr>
              <a:t>due next week</a:t>
            </a:r>
            <a:r>
              <a:rPr lang="en-US" dirty="0" smtClean="0"/>
              <a:t>, Monday, April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i="1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/>
              <a:t>Design </a:t>
            </a:r>
            <a:r>
              <a:rPr lang="en-US" dirty="0" smtClean="0"/>
              <a:t>Doc due </a:t>
            </a:r>
            <a:r>
              <a:rPr lang="en-US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, </a:t>
            </a:r>
            <a:r>
              <a:rPr lang="en-US" dirty="0"/>
              <a:t>Monday, April 15</a:t>
            </a:r>
            <a:r>
              <a:rPr lang="en-US" baseline="30000" dirty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Games </a:t>
            </a:r>
            <a:r>
              <a:rPr lang="en-US" b="1" dirty="0">
                <a:solidFill>
                  <a:schemeClr val="accent1"/>
                </a:solidFill>
              </a:rPr>
              <a:t>night Friday, April 26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5-7pm. </a:t>
            </a: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Location: B17 Upson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US" dirty="0" smtClean="0"/>
              <a:t>Homework4 is </a:t>
            </a:r>
            <a:r>
              <a:rPr lang="en-US" i="1" dirty="0" smtClean="0">
                <a:solidFill>
                  <a:schemeClr val="accent1"/>
                </a:solidFill>
              </a:rPr>
              <a:t>due tomorrow</a:t>
            </a:r>
            <a:r>
              <a:rPr lang="en-US" dirty="0" smtClean="0"/>
              <a:t>, </a:t>
            </a:r>
            <a:r>
              <a:rPr lang="en-US" dirty="0"/>
              <a:t>Wednesday, April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/>
              <a:t>Work </a:t>
            </a:r>
            <a:r>
              <a:rPr lang="en-US" dirty="0">
                <a:solidFill>
                  <a:schemeClr val="accent1"/>
                </a:solidFill>
              </a:rPr>
              <a:t>alone</a:t>
            </a:r>
          </a:p>
          <a:p>
            <a:pPr lvl="1"/>
            <a:r>
              <a:rPr lang="en-US" dirty="0" smtClean="0"/>
              <a:t>Question1 on Virtual Memory is pre-lab question for Lab4</a:t>
            </a:r>
          </a:p>
          <a:p>
            <a:endParaRPr lang="en-US" dirty="0" smtClean="0"/>
          </a:p>
          <a:p>
            <a:r>
              <a:rPr lang="en-US" dirty="0" smtClean="0"/>
              <a:t>Prelim3 is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Thursday, April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Phillips 101 and Upson B17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12588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i="1" dirty="0" smtClean="0"/>
              <a:t>shared</a:t>
            </a:r>
            <a:r>
              <a:rPr lang="en-US" dirty="0" smtClean="0"/>
              <a:t> data? </a:t>
            </a:r>
          </a:p>
          <a:p>
            <a:endParaRPr lang="en-US" dirty="0"/>
          </a:p>
          <a:p>
            <a:r>
              <a:rPr lang="en-US" dirty="0" smtClean="0"/>
              <a:t>i.e. the view of memory held by two different processors is through their individual caches. </a:t>
            </a:r>
          </a:p>
          <a:p>
            <a:r>
              <a:rPr lang="en-US" dirty="0" smtClean="0"/>
              <a:t>As a result, processors can see different (</a:t>
            </a:r>
            <a:r>
              <a:rPr lang="en-US" dirty="0" smtClean="0">
                <a:solidFill>
                  <a:schemeClr val="accent1"/>
                </a:solidFill>
              </a:rPr>
              <a:t>incoherent</a:t>
            </a:r>
            <a:r>
              <a:rPr lang="en-US" dirty="0" smtClean="0"/>
              <a:t>) values to the </a:t>
            </a:r>
            <a:r>
              <a:rPr lang="en-US" i="1" dirty="0" smtClean="0"/>
              <a:t>same</a:t>
            </a:r>
            <a:r>
              <a:rPr lang="en-US" dirty="0" smtClean="0"/>
              <a:t> memory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weeks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6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Each processor core has its own L1 cache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495800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189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8976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55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1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5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1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0" name="Rectangle 29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18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1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gRHAOAgAQdBLIIgAIBEAF+JnNgFm5GsYkuL20nCfADCEgQRP//A0U1BQM4C2QZIDIJAJCbAwE3wB5FMwkAkIICAdvFHkU4CAD+AwB7hdI0Ek7ApD/TAKQ/CuQBZIX0R3omap5Zop5hg8EZKW6bDSWVTSRVTWUUVVTSQQwwQwQzwRyz4HC4nC4/K5nJ5nG5fC2wwXYDEYbGYTEYqzFVXJq58LgcLgbcHBbRFJRVgKrKMVHiKIP+GZz+GXfp16483zvPHDieHrN7vc3KYiYqoxGqxDSaxnTF4Y5OEaqEs1eZdcZlV4xWtYnwN0tmNuOu/hyAg3wM+AYUiYubkmJhKJmJhKEwmJgESRNXUkglMSiYgmpgTExcJRc8/gOOwCE2EN8zhg5Z4Wa1uxcNlrRwwyLXOJmyWtnGHJhyY8WFo5ZACo4BMIT8Gon4NRaWysWMVirKtGBKkqKUpRgpghScl75Y68XN43HAhfiDQ+IO9RTjMnkhgpqprJpIIJZY6a5cDPbXbTfXTTPJDJVZdJjpMDgAhHe5sIyrKsZxTlWU4RhFCMEIwEYTgijC8eHzZWAhNhGZgxZ5mWFotyt8mJa0bscy3Fja5luXM4ZZGGPFlxZsIAqEASuE/CaJ+EyvFPBalJRmxywzxx01w4c98s8c60lLFi1atWjdDgSkhPxDCfiFphHLC8axqw0x0w0vGcmDBixaM2LFCBO+mHNhnziEwdqHF5MIwhFAhGCIiRQjGEUCbDn57hAhNhGRtmcsc2TGtcsmWFa0cN2i1y2c4VuXLjbssrXLiyM2oAp6JIT8MSX4Ylb7dGnBPEtCkTVnwRtaGKGKUo0x4OHkxwCF+IhL4h2ZocNbVfFgZ8DHiTQyx4WGmKKqiiia6fFYHBJghOlq5N53jOE0EEIwRmiIk6328eHIITYQ2x42TXC0brcONhmWtHDZytwsXGRbkcNXDJrkZtXGJsAKsAFChPw6lfh050w34ssr2laWC1rShJkjYhG9b3nhhp42OaSeHDOt8d71vjrhw1nPJLpYuFwghPxDPfiGfcbXujolkhKc74Z4c98eXDnx4bxoxWyYLZM2Ddk1YNVqMKOPHfLhy6dunPpb05QAhOtul188ZxiESMIRhGCIjCKEUIoRhGUYRhGACMYzZe7B4IAhNhGFy0a5crfItaOXLVa0YNWC1xlxMFrlliZZMLJrhw4cgAqUATCF+J3L4nc2KxeIxOarsgqnknntpwc+DhrjlhhigkTQURYKbAYLDYKTAW4TEx3ghPxJJfiSTZs+HBzbVyznOkmKFIYoYpaLaJZrYIUmVx48+txY671AhLdiPXrJGU4RjGBAIwjAjCMCEYRinOuHk53aITYRmzZmjJhhcLWbLM4WtHGNitctnLRbkyZnDlw1a4cbVuAKWxKE/Fip+LGPFKGy1rQpfJrzcHMAhPxFgfiKnwLWhZWeW3BxcOFQhoq4QGA4OAgUDAwMPAw8nJwwITYRhaM2mFu4brczFphWtMzZmtctsuJbhZ5GjFm5cs8OVqAKXxWE/GAx+MEnDPHgrOc5pxpLNHiYNQCE/EN5+IbfFolkwYsVJEr55cWWXSCFo1UEOthhgjQwIUceFy8MACE2EOMjDIwZY8a1tmaNFrRsyZLcWZliWssrRg2zZWjnMwxACq4BPYT8XQn4ubcOnPiyziilZgtSGieaGC0KWtSGCEE5476cenLpy49NcsbxpDJDiOBmxIX4lQPiUbxGGhx0l0sUNOHweJwOVw+bwuRw+HthiqqwGCwGAususwU2AqqqimhRw1z2yz1rYr4EIISXgRw9tbkYRQQIIoxihGEYEYREIwQEIownCscvRnPwYCE2EYXGFi3cscS1u4b4lrRi5wrcTPNmW4nOTLlcN2rNviYACoYBKIT8aFH4z7bZL5MNsts88t9s9ddsM68IylgtktkzQ4GfjZ8EgIX4k5viTPlgtkwLDzYGC2SeanBT2VXUYSqbASIEcN8WRqxNt4CEtyN8YpoRQnFCMEUYThGMCMZzw49el4MAITYQ3zZsWNo2cLXLVxhWtMTJotc5mmZbjwsmmbKxYtmDnEAKiAEphPxz5fjn/y682nBO0LWxSciMMUsEIxnjnlw3rWM4UcCuKwCF+JCj4j96IMRXNXDfTbTg2flrwNMs012AwWGuwk1yiKmC+bDz4ECE5HGl08c5ozIRQihGE4JRghGEUZznxebCgCE2ENmuVixZ4WC3I1Y5lrTLlZrcWZmzWtsrZyxx4s2Vq3YACoABLYT8gan5A464b5ZXlGlMWDFLBXhVslVescs8bKwww0hDFXiR0IT8RsH4jRbRQjKcLxjOVZbedplWUBRSJG8s864XBxYwhOdykfB8QjCIRhOUYRlGCBAIpzrp5s4AITYQ1cscLTFmZLcmJoyWtMbPGtwtsjha4xt8TfK2Y5M2ZwAKXRSE/IfF+Q9PTlhphlpWUMELaGbFgIX4kvviSdiYiOyOSWGeOmmTM4rDzoXPYKTTzwQwo4SVPgc3BAAhNhDlw5yOGLBitwuMbBa0xtGq3C0yt1rPI1buczLE2yssQAqHASyE/Ixh+RjmGOcI0nRCGCuKujTzMuKFlpUglBOuO98O2NabQIT8Tcn4mx8lq2jSsscMM8M9OLHlqxxrOcY1TixSxR1YeFp0aYXJYpm8DFCAQwIIYEKEhghghgjihhS4XOwQ64AhNhGJiwbYsebItYZW7Za0wsGa1w2Yt1rNxkw4cLRizwt3IAqKASiF+Ssj5Kj56iKmTD2YWjBx13z31y0xSxQTSUSYSrJYDIYqTGQwAIX4ohPihnxs69bNgbL5JYI5ILJMBVgsBdJdRFFNHNLLTi8DlcaAhcpgGpiggkQIY4Y0MUKCFBDDBHECOnWwssAhNhDRizyNGWTItYZcONa0x5XC1w5zMVrRqxbZmzPIxbNmoA==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</TotalTime>
  <Words>3167</Words>
  <Application>Microsoft Office PowerPoint</Application>
  <PresentationFormat>On-screen Show (4:3)</PresentationFormat>
  <Paragraphs>890</Paragraphs>
  <Slides>60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Synchronization</vt:lpstr>
      <vt:lpstr>Big Picture: Parallelism and Synchronization</vt:lpstr>
      <vt:lpstr>Goals for Today</vt:lpstr>
      <vt:lpstr>Big Picture: Parallelism and Synchronization</vt:lpstr>
      <vt:lpstr>Next Goal: Parallelism and Synchronization</vt:lpstr>
      <vt:lpstr>Next Goal: Parallelism and Synchronization</vt:lpstr>
      <vt:lpstr>Big Picture: Parallelism and Synchronization</vt:lpstr>
      <vt:lpstr>Big Picture: Parallelism and Synchronization</vt:lpstr>
      <vt:lpstr>Big Picture: Parallelism and Synchronization</vt:lpstr>
      <vt:lpstr>Shared Memory Multiprocessors</vt:lpstr>
      <vt:lpstr>Shared Memory Multiprocessors</vt:lpstr>
      <vt:lpstr>Cache Coherency Problem</vt:lpstr>
      <vt:lpstr>Cache Coherency Problem</vt:lpstr>
      <vt:lpstr>Cache Coherency Problem</vt:lpstr>
      <vt:lpstr>Cache Coherence Problem</vt:lpstr>
      <vt:lpstr>Coherence Defined</vt:lpstr>
      <vt:lpstr>Cache Coherence Protocols</vt:lpstr>
      <vt:lpstr>Snooping</vt:lpstr>
      <vt:lpstr>Invalidating Snooping Protocols</vt:lpstr>
      <vt:lpstr>Writing</vt:lpstr>
      <vt:lpstr>Takeaway</vt:lpstr>
      <vt:lpstr>Next Goal: Synchronization</vt:lpstr>
      <vt:lpstr>Is Cache Coherency Sufficient?</vt:lpstr>
      <vt:lpstr>Synchronization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Alternative Atomic Instructions</vt:lpstr>
      <vt:lpstr>Now we can write parallel and correct programs</vt:lpstr>
      <vt:lpstr>Takeaway</vt:lpstr>
      <vt:lpstr>Next Goal</vt:lpstr>
      <vt:lpstr>Processes</vt:lpstr>
      <vt:lpstr>Process and Program</vt:lpstr>
      <vt:lpstr>Process and Program</vt:lpstr>
      <vt:lpstr>Role of the OS</vt:lpstr>
      <vt:lpstr>How to create a process?</vt:lpstr>
      <vt:lpstr>pstree example</vt:lpstr>
      <vt:lpstr>Processes Under UNIX</vt:lpstr>
      <vt:lpstr>Example</vt:lpstr>
      <vt:lpstr>Inter-process Communication</vt:lpstr>
      <vt:lpstr>Inter-process Communication</vt:lpstr>
      <vt:lpstr>PowerPoint Presentation</vt:lpstr>
      <vt:lpstr>Processes are heavyweight</vt:lpstr>
      <vt:lpstr>Processes and Threads</vt:lpstr>
      <vt:lpstr>Multithreaded Processes</vt:lpstr>
      <vt:lpstr>Threads</vt:lpstr>
      <vt:lpstr>Threads versus Fork</vt:lpstr>
      <vt:lpstr>Example Multi-Threaded Program</vt:lpstr>
      <vt:lpstr>Race Conditions</vt:lpstr>
      <vt:lpstr>Programming with threads</vt:lpstr>
      <vt:lpstr>Race conditions</vt:lpstr>
      <vt:lpstr>Critical sections</vt:lpstr>
      <vt:lpstr>Mutexes</vt:lpstr>
      <vt:lpstr>Takeaway</vt:lpstr>
      <vt:lpstr>Next time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37</cp:revision>
  <dcterms:created xsi:type="dcterms:W3CDTF">2012-11-28T14:27:55Z</dcterms:created>
  <dcterms:modified xsi:type="dcterms:W3CDTF">2013-04-16T19:42:12Z</dcterms:modified>
</cp:coreProperties>
</file>