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9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0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5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A1A1D6-12CE-4057-8DD5-5006D4AB491D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254558-2245-4D50-ACD5-62F76215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30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30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66542">
              <a:defRPr/>
            </a:pPr>
            <a:r>
              <a:rPr lang="en-US" sz="30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900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1" tIns="48321" rIns="96641" bIns="483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1" tIns="48321" rIns="96641" bIns="4832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8" rIns="96635" bIns="483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Pair up question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5" tIns="48318" rIns="96635" bIns="48318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216" tIns="44608" rIns="89216" bIns="4460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image" Target="../media/image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" Type="http://schemas.openxmlformats.org/officeDocument/2006/relationships/tags" Target="../tags/tag84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3" Type="http://schemas.openxmlformats.org/officeDocument/2006/relationships/tags" Target="../tags/tag12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Multicore and Parallel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4.10-11, 7.1-6 </a:t>
            </a: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6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1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4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39634"/>
              </p:ext>
            </p:extLst>
          </p:nvPr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35870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5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5617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1554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TOP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</p:spTree>
    <p:extLst>
      <p:ext uri="{BB962C8B-B14F-4D97-AF65-F5344CB8AC3E}">
        <p14:creationId xmlns:p14="http://schemas.microsoft.com/office/powerpoint/2010/main" val="28963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564694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158419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s1, +8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	sw   $t1,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5</a:t>
            </a:r>
          </a:p>
        </p:txBody>
      </p:sp>
    </p:spTree>
    <p:extLst>
      <p:ext uri="{BB962C8B-B14F-4D97-AF65-F5344CB8AC3E}">
        <p14:creationId xmlns:p14="http://schemas.microsoft.com/office/powerpoint/2010/main" val="8581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5517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079242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</p:spTree>
    <p:extLst>
      <p:ext uri="{BB962C8B-B14F-4D97-AF65-F5344CB8AC3E}">
        <p14:creationId xmlns:p14="http://schemas.microsoft.com/office/powerpoint/2010/main" val="35822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3642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07367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25180"/>
            <a:ext cx="925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Problem: What if $s1 and $s2 are equal (</a:t>
            </a:r>
            <a:r>
              <a:rPr lang="en-US" sz="2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aliasing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)? Won’t work</a:t>
            </a:r>
          </a:p>
        </p:txBody>
      </p:sp>
    </p:spTree>
    <p:extLst>
      <p:ext uri="{BB962C8B-B14F-4D97-AF65-F5344CB8AC3E}">
        <p14:creationId xmlns:p14="http://schemas.microsoft.com/office/powerpoint/2010/main" val="15315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/>
                </a:solidFill>
              </a:rPr>
              <a:t>SuperScalar</a:t>
            </a:r>
            <a:r>
              <a:rPr lang="en-US" dirty="0" smtClean="0">
                <a:solidFill>
                  <a:schemeClr val="accent1"/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1"/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  <p:extLst>
      <p:ext uri="{BB962C8B-B14F-4D97-AF65-F5344CB8AC3E}">
        <p14:creationId xmlns:p14="http://schemas.microsoft.com/office/powerpoint/2010/main" val="31440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4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  <p:extLst>
      <p:ext uri="{BB962C8B-B14F-4D97-AF65-F5344CB8AC3E}">
        <p14:creationId xmlns:p14="http://schemas.microsoft.com/office/powerpoint/2010/main" val="11371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82025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cost much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286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8080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8008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4004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386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Pentium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Atom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P4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K10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</a:rPr>
              <a:t>Dual-core Itanium 2</a:t>
            </a:r>
            <a:endParaRPr lang="en-US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  <p:extLst>
      <p:ext uri="{BB962C8B-B14F-4D97-AF65-F5344CB8AC3E}">
        <p14:creationId xmlns:p14="http://schemas.microsoft.com/office/powerpoint/2010/main" val="413955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</p:spTree>
    <p:extLst>
      <p:ext uri="{BB962C8B-B14F-4D97-AF65-F5344CB8AC3E}">
        <p14:creationId xmlns:p14="http://schemas.microsoft.com/office/powerpoint/2010/main" val="18267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</p:spTree>
    <p:extLst>
      <p:ext uri="{BB962C8B-B14F-4D97-AF65-F5344CB8AC3E}">
        <p14:creationId xmlns:p14="http://schemas.microsoft.com/office/powerpoint/2010/main" val="3054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26882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0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83502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Multi-Core</a:t>
            </a:r>
            <a:r>
              <a:rPr lang="en-US" sz="3300" dirty="0" smtClean="0"/>
              <a:t> vs. </a:t>
            </a:r>
            <a:r>
              <a:rPr lang="en-US" sz="3300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4097" y="4673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1"/>
                </a:solidFill>
              </a:rPr>
              <a:t>HT</a:t>
            </a:r>
            <a:endParaRPr lang="en-US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14087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02931"/>
              </p:ext>
            </p:extLst>
          </p:nvPr>
        </p:nvGraphicFramePr>
        <p:xfrm>
          <a:off x="1143000" y="2819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2641600" imgH="419100" progId="Equation.3">
                  <p:embed/>
                </p:oleObj>
              </mc:Choice>
              <mc:Fallback>
                <p:oleObj name="Equation" r:id="rId8" imgW="264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65993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Multi-Core</a:t>
            </a:r>
            <a:r>
              <a:rPr lang="en-US" sz="3300" dirty="0" smtClean="0"/>
              <a:t> vs. </a:t>
            </a:r>
            <a:r>
              <a:rPr lang="en-US" sz="3300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endParaRPr lang="en-US" dirty="0" smtClean="0"/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(Intel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4097" y="4673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1"/>
                </a:solidFill>
              </a:rPr>
              <a:t>HT</a:t>
            </a:r>
            <a:endParaRPr lang="en-US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31143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5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0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18491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1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4007" y="481078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411" y="534418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66854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  <p:extLst>
      <p:ext uri="{BB962C8B-B14F-4D97-AF65-F5344CB8AC3E}">
        <p14:creationId xmlns:p14="http://schemas.microsoft.com/office/powerpoint/2010/main" val="27756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09600"/>
            <a:ext cx="94488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Lab3 is </a:t>
            </a:r>
            <a:r>
              <a:rPr lang="en-US" i="1" dirty="0" smtClean="0">
                <a:solidFill>
                  <a:schemeClr val="accent1"/>
                </a:solidFill>
              </a:rPr>
              <a:t>due </a:t>
            </a:r>
            <a:r>
              <a:rPr lang="en-US" b="1" i="1" dirty="0" smtClean="0">
                <a:solidFill>
                  <a:schemeClr val="accent1"/>
                </a:solidFill>
              </a:rPr>
              <a:t>today</a:t>
            </a:r>
            <a:r>
              <a:rPr lang="en-US" dirty="0" smtClean="0"/>
              <a:t>, </a:t>
            </a:r>
            <a:r>
              <a:rPr lang="en-US" dirty="0" smtClean="0"/>
              <a:t>Thursday, April 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/>
              <a:t>Project3 available </a:t>
            </a:r>
            <a:r>
              <a:rPr lang="en-US" dirty="0" smtClean="0"/>
              <a:t>now, due Monday, April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i="1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/>
              <a:t>Design Doc </a:t>
            </a:r>
            <a:r>
              <a:rPr lang="en-US" i="1" dirty="0">
                <a:solidFill>
                  <a:schemeClr val="accent1"/>
                </a:solidFill>
              </a:rPr>
              <a:t>due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next week</a:t>
            </a:r>
            <a:r>
              <a:rPr lang="en-US" dirty="0"/>
              <a:t>, Monday, April 15</a:t>
            </a:r>
            <a:r>
              <a:rPr lang="en-US" baseline="30000" dirty="0"/>
              <a:t>th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/>
              <a:t>Schedule a Design Doc review </a:t>
            </a:r>
            <a:r>
              <a:rPr lang="en-US" dirty="0" err="1"/>
              <a:t>Mtg</a:t>
            </a:r>
            <a:r>
              <a:rPr lang="en-US" dirty="0"/>
              <a:t> now, by </a:t>
            </a:r>
            <a:r>
              <a:rPr lang="en-US" i="1" dirty="0" smtClean="0">
                <a:solidFill>
                  <a:schemeClr val="accent1"/>
                </a:solidFill>
              </a:rPr>
              <a:t>tomorrow</a:t>
            </a:r>
            <a:r>
              <a:rPr lang="en-US" dirty="0" smtClean="0"/>
              <a:t> </a:t>
            </a:r>
            <a:r>
              <a:rPr lang="en-US" dirty="0"/>
              <a:t>Friday, April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</a:p>
          <a:p>
            <a:pPr marL="573088" lvl="1" indent="-457200">
              <a:buFont typeface="Arial"/>
              <a:buChar char="•"/>
            </a:pPr>
            <a:r>
              <a:rPr lang="en-US" i="1" dirty="0" smtClean="0">
                <a:solidFill>
                  <a:schemeClr val="accent1"/>
                </a:solidFill>
              </a:rPr>
              <a:t>See me after class if looking for new partner</a:t>
            </a:r>
            <a:r>
              <a:rPr lang="en-US" dirty="0" smtClean="0"/>
              <a:t> 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Competition/Games </a:t>
            </a:r>
            <a:r>
              <a:rPr lang="en-US" b="1" dirty="0">
                <a:solidFill>
                  <a:schemeClr val="accent1"/>
                </a:solidFill>
              </a:rPr>
              <a:t>night Friday, April 26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5-7pm. Location: B17 Upson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dirty="0" smtClean="0"/>
              <a:t>Homework4 is available </a:t>
            </a:r>
            <a:r>
              <a:rPr lang="en-US" dirty="0" smtClean="0"/>
              <a:t>now, </a:t>
            </a:r>
            <a:r>
              <a:rPr lang="en-US" i="1" dirty="0">
                <a:solidFill>
                  <a:schemeClr val="accent1"/>
                </a:solidFill>
              </a:rPr>
              <a:t>d</a:t>
            </a:r>
            <a:r>
              <a:rPr lang="en-US" i="1" dirty="0" smtClean="0">
                <a:solidFill>
                  <a:schemeClr val="accent1"/>
                </a:solidFill>
              </a:rPr>
              <a:t>ue </a:t>
            </a:r>
            <a:r>
              <a:rPr lang="en-US" i="1" dirty="0">
                <a:solidFill>
                  <a:schemeClr val="accent1"/>
                </a:solidFill>
              </a:rPr>
              <a:t>next week</a:t>
            </a:r>
            <a:r>
              <a:rPr lang="en-US" dirty="0"/>
              <a:t>, Wednesday, April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/>
              <a:t>Work </a:t>
            </a:r>
            <a:r>
              <a:rPr lang="en-US" dirty="0">
                <a:solidFill>
                  <a:schemeClr val="accent1"/>
                </a:solidFill>
              </a:rPr>
              <a:t>alone</a:t>
            </a:r>
          </a:p>
          <a:p>
            <a:pPr lvl="1"/>
            <a:r>
              <a:rPr lang="en-US" dirty="0" smtClean="0"/>
              <a:t>Question1 </a:t>
            </a:r>
            <a:r>
              <a:rPr lang="en-US" dirty="0" smtClean="0"/>
              <a:t>on Virtual Memory is pre-lab question for in-class Lab4</a:t>
            </a:r>
          </a:p>
          <a:p>
            <a:pPr lvl="1"/>
            <a:r>
              <a:rPr lang="en-US" dirty="0" smtClean="0"/>
              <a:t>HW Help Session </a:t>
            </a:r>
            <a:r>
              <a:rPr lang="en-US" i="1" dirty="0" smtClean="0">
                <a:solidFill>
                  <a:schemeClr val="accent1"/>
                </a:solidFill>
              </a:rPr>
              <a:t>Thurs (Apr 11)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chemeClr val="accent1"/>
                </a:solidFill>
              </a:rPr>
              <a:t>Mon (Apr 15</a:t>
            </a:r>
            <a:r>
              <a:rPr lang="en-US" dirty="0" smtClean="0"/>
              <a:t>), 6-7:30pm in B17 Upson</a:t>
            </a:r>
          </a:p>
          <a:p>
            <a:endParaRPr lang="en-US" dirty="0" smtClean="0"/>
          </a:p>
          <a:p>
            <a:r>
              <a:rPr lang="en-US" dirty="0" smtClean="0"/>
              <a:t>Prelim3 is in </a:t>
            </a:r>
            <a:r>
              <a:rPr lang="en-US" i="1" dirty="0" smtClean="0">
                <a:solidFill>
                  <a:schemeClr val="accent1"/>
                </a:solidFill>
              </a:rPr>
              <a:t>two </a:t>
            </a:r>
            <a:r>
              <a:rPr lang="en-US" i="1" dirty="0" smtClean="0">
                <a:solidFill>
                  <a:schemeClr val="accent1"/>
                </a:solidFill>
              </a:rPr>
              <a:t>weeks</a:t>
            </a:r>
            <a:r>
              <a:rPr lang="en-US" dirty="0" smtClean="0"/>
              <a:t>, </a:t>
            </a:r>
            <a:r>
              <a:rPr lang="en-US" dirty="0" smtClean="0"/>
              <a:t>Thursday, April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Time and Location: 7:30pm in Phillips 101 and Upson B17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Old prelims are online in CMS</a:t>
            </a:r>
          </a:p>
        </p:txBody>
      </p:sp>
    </p:spTree>
    <p:extLst>
      <p:ext uri="{BB962C8B-B14F-4D97-AF65-F5344CB8AC3E}">
        <p14:creationId xmlns:p14="http://schemas.microsoft.com/office/powerpoint/2010/main" val="5880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5334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four weeks</a:t>
            </a:r>
          </a:p>
          <a:p>
            <a:pPr lvl="1"/>
            <a:r>
              <a:rPr lang="en-US" dirty="0" smtClean="0"/>
              <a:t>Week 11  (Apr 8):  Lab3 due and Project3/HW4 handout</a:t>
            </a:r>
          </a:p>
          <a:p>
            <a:pPr lvl="1"/>
            <a:r>
              <a:rPr lang="en-US" dirty="0" smtClean="0"/>
              <a:t>Week 12 (Apr 15):  Project3 design doc due and HW4 due</a:t>
            </a:r>
          </a:p>
          <a:p>
            <a:pPr lvl="1"/>
            <a:r>
              <a:rPr lang="en-US" dirty="0" smtClean="0"/>
              <a:t>Week 13 (Apr 22):  Project3 due and Prelim3</a:t>
            </a:r>
          </a:p>
          <a:p>
            <a:pPr lvl="1"/>
            <a:r>
              <a:rPr lang="en-US" dirty="0" smtClean="0"/>
              <a:t>Week 14 (Apr 29): Project4 handout</a:t>
            </a:r>
          </a:p>
          <a:p>
            <a:endParaRPr lang="en-US" dirty="0" smtClean="0"/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Week 15   (May 6): Project4 design doc due</a:t>
            </a:r>
          </a:p>
          <a:p>
            <a:pPr lvl="1"/>
            <a:r>
              <a:rPr lang="en-US" dirty="0" smtClean="0"/>
              <a:t>Week 16 (May 13): Project4 due</a:t>
            </a:r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61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</a:t>
            </a: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80s out of </a:t>
            </a: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100s</a:t>
            </a:r>
            <a:endParaRPr lang="en-US" sz="3200" dirty="0" smtClean="0">
              <a:solidFill>
                <a:schemeClr val="bg1"/>
              </a:solidFill>
              <a:latin typeface="Helvetica" pitchFamily="34" charset="0"/>
              <a:sym typeface="Wingdings" pitchFamily="2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648948"/>
              </p:ext>
            </p:extLst>
          </p:nvPr>
        </p:nvGraphicFramePr>
        <p:xfrm>
          <a:off x="1143000" y="2819400"/>
          <a:ext cx="52879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2641320" imgH="419040" progId="Equation.3">
                  <p:embed/>
                </p:oleObj>
              </mc:Choice>
              <mc:Fallback>
                <p:oleObj name="Equation" r:id="rId4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3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5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baseline="-25000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endParaRPr lang="en-US" baseline="-25000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System Performance?</a:t>
            </a:r>
          </a:p>
          <a:p>
            <a:pPr lvl="1"/>
            <a:r>
              <a:rPr lang="en-US" dirty="0" smtClean="0"/>
              <a:t>Instruction Level Parallelism (ILP)</a:t>
            </a:r>
            <a:endParaRPr lang="en-US" dirty="0" smtClean="0"/>
          </a:p>
          <a:p>
            <a:pPr lvl="1"/>
            <a:r>
              <a:rPr lang="en-US" dirty="0" smtClean="0"/>
              <a:t>Multicore </a:t>
            </a:r>
            <a:endParaRPr lang="en-US" dirty="0" smtClean="0"/>
          </a:p>
          <a:p>
            <a:pPr lvl="2"/>
            <a:r>
              <a:rPr lang="en-US" dirty="0" smtClean="0"/>
              <a:t>Increase clock frequency </a:t>
            </a:r>
            <a:r>
              <a:rPr lang="en-US" dirty="0" err="1" smtClean="0"/>
              <a:t>vs</a:t>
            </a:r>
            <a:r>
              <a:rPr lang="en-US" dirty="0" smtClean="0"/>
              <a:t> multicore</a:t>
            </a:r>
            <a:endParaRPr lang="en-US" dirty="0" smtClean="0"/>
          </a:p>
          <a:p>
            <a:pPr lvl="1"/>
            <a:r>
              <a:rPr lang="en-US" dirty="0" smtClean="0"/>
              <a:t>Beware of </a:t>
            </a:r>
            <a:r>
              <a:rPr lang="en-US" dirty="0" err="1" smtClean="0"/>
              <a:t>Amdahls</a:t>
            </a:r>
            <a:r>
              <a:rPr lang="en-US" dirty="0" smtClean="0"/>
              <a:t> Law</a:t>
            </a:r>
          </a:p>
          <a:p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/>
              <a:t>time: </a:t>
            </a:r>
          </a:p>
          <a:p>
            <a:pPr lvl="1"/>
            <a:r>
              <a:rPr lang="en-US" dirty="0" smtClean="0"/>
              <a:t>Concurrency, programming, </a:t>
            </a:r>
            <a:r>
              <a:rPr lang="en-US" dirty="0"/>
              <a:t>and </a:t>
            </a:r>
            <a:r>
              <a:rPr lang="en-US" dirty="0" smtClean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1"/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42160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  <p:extLst>
      <p:ext uri="{BB962C8B-B14F-4D97-AF65-F5344CB8AC3E}">
        <p14:creationId xmlns:p14="http://schemas.microsoft.com/office/powerpoint/2010/main" val="16232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1520</Words>
  <Application>Microsoft Office PowerPoint</Application>
  <PresentationFormat>On-screen Show (4:3)</PresentationFormat>
  <Paragraphs>452</Paragraphs>
  <Slides>39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Multicore and Parallel Processing</vt:lpstr>
      <vt:lpstr>xkcd/619</vt:lpstr>
      <vt:lpstr>Pitfall: Amdahl’s Law</vt:lpstr>
      <vt:lpstr>Pitfall: Amdahl’s Law</vt:lpstr>
      <vt:lpstr>Scaling Example</vt:lpstr>
      <vt:lpstr>Scaling Example</vt:lpstr>
      <vt:lpstr>Goals for Today</vt:lpstr>
      <vt:lpstr>Problem Statement</vt:lpstr>
      <vt:lpstr>Instruction-Level Parallelism (ILP)</vt:lpstr>
      <vt:lpstr>Instruction-Level Parallelism (ILP)</vt:lpstr>
      <vt:lpstr>Static Multiple Issue</vt:lpstr>
      <vt:lpstr>MIPS with Static Dual Issue</vt:lpstr>
      <vt:lpstr>Scheduling Example</vt:lpstr>
      <vt:lpstr>Scheduling Example</vt:lpstr>
      <vt:lpstr>Scheduling Example</vt:lpstr>
      <vt:lpstr>Limits of Static Scheduling </vt:lpstr>
      <vt:lpstr>Limits of Static Scheduling </vt:lpstr>
      <vt:lpstr>Dynamic Multiple Issue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</vt:lpstr>
      <vt:lpstr>Inside the Processor</vt:lpstr>
      <vt:lpstr>Inside the Processor</vt:lpstr>
      <vt:lpstr>Hyperthreading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  <vt:lpstr>Administrivia</vt:lpstr>
      <vt:lpstr>Administrivia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14</cp:revision>
  <cp:lastPrinted>2013-04-11T14:03:36Z</cp:lastPrinted>
  <dcterms:created xsi:type="dcterms:W3CDTF">2012-11-28T14:27:55Z</dcterms:created>
  <dcterms:modified xsi:type="dcterms:W3CDTF">2013-04-11T15:07:49Z</dcterms:modified>
</cp:coreProperties>
</file>